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Lst>
  <p:sldSz cx="9144000" cy="6858000" type="screen4x3"/>
  <p:notesSz cx="6858000" cy="9144000"/>
  <p:embeddedFontLst>
    <p:embeddedFont>
      <p:font typeface="Calibri" panose="020F0502020204030204" pitchFamily="34" charset="0"/>
      <p:regular r:id="rId22"/>
      <p:bold r:id="rId23"/>
      <p:italic r:id="rId24"/>
      <p:boldItalic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4C020A-74A6-4E3A-82F3-4354D5639DEA}"/>
              </a:ext>
            </a:extLst>
          </p:cNvPr>
          <p:cNvSpPr>
            <a:spLocks noGrp="1"/>
          </p:cNvSpPr>
          <p:nvPr>
            <p:ph type="title"/>
          </p:nvPr>
        </p:nvSpPr>
        <p:spPr/>
        <p:txBody>
          <a:bodyPr/>
          <a:lstStyle/>
          <a:p>
            <a:r>
              <a:rPr lang="en-US"/>
              <a:t>Instagram Posts Table | Infomigrants - 1 of 20</a:t>
            </a:r>
          </a:p>
        </p:txBody>
      </p:sp>
      <p:graphicFrame>
        <p:nvGraphicFramePr>
          <p:cNvPr id="5" name="Table Placeholder 4">
            <a:extLst>
              <a:ext uri="{FF2B5EF4-FFF2-40B4-BE49-F238E27FC236}">
                <a16:creationId xmlns:a16="http://schemas.microsoft.com/office/drawing/2014/main" id="{C1F64855-045C-4336-8799-CB4D2279C000}"/>
              </a:ext>
            </a:extLst>
          </p:cNvPr>
          <p:cNvGraphicFramePr>
            <a:graphicFrameLocks noGrp="1"/>
          </p:cNvGraphicFramePr>
          <p:nvPr>
            <p:ph type="tbl" sz="quarter" idx="13"/>
            <p:extLst>
              <p:ext uri="{D42A27DB-BD31-4B8C-83A1-F6EECF244321}">
                <p14:modId xmlns:p14="http://schemas.microsoft.com/office/powerpoint/2010/main" val="3013009341"/>
              </p:ext>
            </p:extLst>
          </p:nvPr>
        </p:nvGraphicFramePr>
        <p:xfrm>
          <a:off x="457200" y="1731963"/>
          <a:ext cx="7982712" cy="2687320"/>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430579152"/>
                    </a:ext>
                  </a:extLst>
                </a:gridCol>
                <a:gridCol w="2139696">
                  <a:extLst>
                    <a:ext uri="{9D8B030D-6E8A-4147-A177-3AD203B41FA5}">
                      <a16:colId xmlns:a16="http://schemas.microsoft.com/office/drawing/2014/main" val="2943878063"/>
                    </a:ext>
                  </a:extLst>
                </a:gridCol>
                <a:gridCol w="740664">
                  <a:extLst>
                    <a:ext uri="{9D8B030D-6E8A-4147-A177-3AD203B41FA5}">
                      <a16:colId xmlns:a16="http://schemas.microsoft.com/office/drawing/2014/main" val="1710570199"/>
                    </a:ext>
                  </a:extLst>
                </a:gridCol>
                <a:gridCol w="740664">
                  <a:extLst>
                    <a:ext uri="{9D8B030D-6E8A-4147-A177-3AD203B41FA5}">
                      <a16:colId xmlns:a16="http://schemas.microsoft.com/office/drawing/2014/main" val="1851411077"/>
                    </a:ext>
                  </a:extLst>
                </a:gridCol>
                <a:gridCol w="740664">
                  <a:extLst>
                    <a:ext uri="{9D8B030D-6E8A-4147-A177-3AD203B41FA5}">
                      <a16:colId xmlns:a16="http://schemas.microsoft.com/office/drawing/2014/main" val="3734475747"/>
                    </a:ext>
                  </a:extLst>
                </a:gridCol>
                <a:gridCol w="740664">
                  <a:extLst>
                    <a:ext uri="{9D8B030D-6E8A-4147-A177-3AD203B41FA5}">
                      <a16:colId xmlns:a16="http://schemas.microsoft.com/office/drawing/2014/main" val="3782397711"/>
                    </a:ext>
                  </a:extLst>
                </a:gridCol>
                <a:gridCol w="740664">
                  <a:extLst>
                    <a:ext uri="{9D8B030D-6E8A-4147-A177-3AD203B41FA5}">
                      <a16:colId xmlns:a16="http://schemas.microsoft.com/office/drawing/2014/main" val="32416324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5790716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infomigrants.fr - 2024-02-02 18:02:02</a:t>
                      </a:r>
                      <a:r>
                        <a:rPr kumimoji="0" lang="fr-FR" sz="1000" b="0" i="0" u="none" strike="noStrike" kern="1200" cap="none" spc="0" normalizeH="0" baseline="0" noProof="0">
                          <a:ln>
                            <a:noFill/>
                          </a:ln>
                          <a:solidFill>
                            <a:prstClr val="black"/>
                          </a:solidFill>
                          <a:effectLst/>
                          <a:uLnTx/>
                          <a:uFillTx/>
                          <a:latin typeface="Calibri"/>
                          <a:ea typeface="+mn-ea"/>
                          <a:cs typeface="+mn-cs"/>
                        </a:rPr>
                        <a:t>
 La galerie parisienne Echomusée a exposé jusqu'au 2 févirer les dessins des #migrants, pris en charge par l'ASE ou en recours pour la reconnaissance de leur #minorité. Ces jeunes garçons, tous passés par la rue, expriment leur joie et leur fierté d'être exposés. Journaliste : Charlotte Oberti</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049531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infomigrants.fr - 2024-01-15 15:02:52</a:t>
                      </a:r>
                      <a:r>
                        <a:rPr kumimoji="0" lang="fr-FR" sz="1000" b="0" i="0" u="none" strike="noStrike" kern="1200" cap="none" spc="0" normalizeH="0" baseline="0" noProof="0">
                          <a:ln>
                            <a:noFill/>
                          </a:ln>
                          <a:solidFill>
                            <a:prstClr val="black"/>
                          </a:solidFill>
                          <a:effectLst/>
                          <a:uLnTx/>
                          <a:uFillTx/>
                          <a:latin typeface="Calibri"/>
                          <a:ea typeface="+mn-ea"/>
                          <a:cs typeface="+mn-cs"/>
                        </a:rPr>
                        <a:t>
 Manifestation contre la loi #immigration 🇫🇷 : on a rencontré Aboubacar Dembélé, gréviste sans-papiers au Chronopost d'Alfortville. Il nous a raconté pourquoi il se mobilise aujourd'hui. "Journaliste : Alvin Radivojevic</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669850168"/>
                  </a:ext>
                </a:extLst>
              </a:tr>
            </a:tbl>
          </a:graphicData>
        </a:graphic>
      </p:graphicFrame>
      <p:sp>
        <p:nvSpPr>
          <p:cNvPr id="4" name="Text Placeholder 3">
            <a:extLst>
              <a:ext uri="{FF2B5EF4-FFF2-40B4-BE49-F238E27FC236}">
                <a16:creationId xmlns:a16="http://schemas.microsoft.com/office/drawing/2014/main" id="{AFB0CE33-4BA7-48CC-B71F-FE81D1704B7C}"/>
              </a:ext>
            </a:extLst>
          </p:cNvPr>
          <p:cNvSpPr>
            <a:spLocks noGrp="1"/>
          </p:cNvSpPr>
          <p:nvPr>
            <p:ph type="body" sz="quarter" idx="14"/>
          </p:nvPr>
        </p:nvSpPr>
        <p:spPr/>
        <p:txBody>
          <a:bodyPr/>
          <a:lstStyle/>
          <a:p>
            <a:r>
              <a:rPr lang="en-US"/>
              <a:t>01/01/2024 - 02/29/2024</a:t>
            </a:r>
          </a:p>
        </p:txBody>
      </p:sp>
    </p:spTree>
    <p:extLst>
      <p:ext uri="{BB962C8B-B14F-4D97-AF65-F5344CB8AC3E}">
        <p14:creationId xmlns:p14="http://schemas.microsoft.com/office/powerpoint/2010/main" val="38719640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EB14BE-67FA-4D6B-A1B8-E3895B7E1145}"/>
              </a:ext>
            </a:extLst>
          </p:cNvPr>
          <p:cNvSpPr>
            <a:spLocks noGrp="1"/>
          </p:cNvSpPr>
          <p:nvPr>
            <p:ph type="title"/>
          </p:nvPr>
        </p:nvSpPr>
        <p:spPr/>
        <p:txBody>
          <a:bodyPr/>
          <a:lstStyle/>
          <a:p>
            <a:r>
              <a:rPr lang="en-US"/>
              <a:t>Instagram Posts Table | Infomigrants - 2 of 20</a:t>
            </a:r>
          </a:p>
        </p:txBody>
      </p:sp>
      <p:graphicFrame>
        <p:nvGraphicFramePr>
          <p:cNvPr id="5" name="Table Placeholder 4">
            <a:extLst>
              <a:ext uri="{FF2B5EF4-FFF2-40B4-BE49-F238E27FC236}">
                <a16:creationId xmlns:a16="http://schemas.microsoft.com/office/drawing/2014/main" id="{56151DB1-B4C7-4069-870E-270C2D95DBD0}"/>
              </a:ext>
            </a:extLst>
          </p:cNvPr>
          <p:cNvGraphicFramePr>
            <a:graphicFrameLocks noGrp="1"/>
          </p:cNvGraphicFramePr>
          <p:nvPr>
            <p:ph type="tbl" sz="quarter" idx="13"/>
            <p:extLst>
              <p:ext uri="{D42A27DB-BD31-4B8C-83A1-F6EECF244321}">
                <p14:modId xmlns:p14="http://schemas.microsoft.com/office/powerpoint/2010/main" val="3547644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130918188"/>
                    </a:ext>
                  </a:extLst>
                </a:gridCol>
                <a:gridCol w="2139696">
                  <a:extLst>
                    <a:ext uri="{9D8B030D-6E8A-4147-A177-3AD203B41FA5}">
                      <a16:colId xmlns:a16="http://schemas.microsoft.com/office/drawing/2014/main" val="1156653123"/>
                    </a:ext>
                  </a:extLst>
                </a:gridCol>
                <a:gridCol w="740664">
                  <a:extLst>
                    <a:ext uri="{9D8B030D-6E8A-4147-A177-3AD203B41FA5}">
                      <a16:colId xmlns:a16="http://schemas.microsoft.com/office/drawing/2014/main" val="1934046529"/>
                    </a:ext>
                  </a:extLst>
                </a:gridCol>
                <a:gridCol w="740664">
                  <a:extLst>
                    <a:ext uri="{9D8B030D-6E8A-4147-A177-3AD203B41FA5}">
                      <a16:colId xmlns:a16="http://schemas.microsoft.com/office/drawing/2014/main" val="2609476118"/>
                    </a:ext>
                  </a:extLst>
                </a:gridCol>
                <a:gridCol w="740664">
                  <a:extLst>
                    <a:ext uri="{9D8B030D-6E8A-4147-A177-3AD203B41FA5}">
                      <a16:colId xmlns:a16="http://schemas.microsoft.com/office/drawing/2014/main" val="1065452519"/>
                    </a:ext>
                  </a:extLst>
                </a:gridCol>
                <a:gridCol w="740664">
                  <a:extLst>
                    <a:ext uri="{9D8B030D-6E8A-4147-A177-3AD203B41FA5}">
                      <a16:colId xmlns:a16="http://schemas.microsoft.com/office/drawing/2014/main" val="4052734832"/>
                    </a:ext>
                  </a:extLst>
                </a:gridCol>
                <a:gridCol w="740664">
                  <a:extLst>
                    <a:ext uri="{9D8B030D-6E8A-4147-A177-3AD203B41FA5}">
                      <a16:colId xmlns:a16="http://schemas.microsoft.com/office/drawing/2014/main" val="2349156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3189770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infomigrants.fr - 2024-02-26 20:03:55</a:t>
                      </a:r>
                      <a:r>
                        <a:rPr kumimoji="0" lang="fr-FR" sz="1000" b="0" i="0" u="none" strike="noStrike" kern="1200" cap="none" spc="0" normalizeH="0" baseline="0" noProof="0">
                          <a:ln>
                            <a:noFill/>
                          </a:ln>
                          <a:solidFill>
                            <a:prstClr val="black"/>
                          </a:solidFill>
                          <a:effectLst/>
                          <a:uLnTx/>
                          <a:uFillTx/>
                          <a:latin typeface="Calibri"/>
                          <a:ea typeface="+mn-ea"/>
                          <a:cs typeface="+mn-cs"/>
                        </a:rPr>
                        <a:t>
 InfoMigrants est allé à la rencontre, à Paris, de travailleurs sans papiers en attente de régularisation. Pour eux, la loi immigration apporte peu d’espoir quant à leur situation, même s’ils travaillent dans des métiers dits “en tension”. Koné, 46 ans, explique notamment ne pas réussir à obtenir de bulletins de salaire. #sanspapiers #travail #immigration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889792742"/>
                  </a:ext>
                </a:extLst>
              </a:tr>
            </a:tbl>
          </a:graphicData>
        </a:graphic>
      </p:graphicFrame>
      <p:sp>
        <p:nvSpPr>
          <p:cNvPr id="4" name="Text Placeholder 3">
            <a:extLst>
              <a:ext uri="{FF2B5EF4-FFF2-40B4-BE49-F238E27FC236}">
                <a16:creationId xmlns:a16="http://schemas.microsoft.com/office/drawing/2014/main" id="{39BF2672-BCE1-4ADB-8498-D90AFCD8DD0A}"/>
              </a:ext>
            </a:extLst>
          </p:cNvPr>
          <p:cNvSpPr>
            <a:spLocks noGrp="1"/>
          </p:cNvSpPr>
          <p:nvPr>
            <p:ph type="body" sz="quarter" idx="14"/>
          </p:nvPr>
        </p:nvSpPr>
        <p:spPr/>
        <p:txBody>
          <a:bodyPr/>
          <a:lstStyle/>
          <a:p>
            <a:r>
              <a:rPr lang="en-US"/>
              <a:t>01/01/2024 - 02/29/2024</a:t>
            </a:r>
          </a:p>
        </p:txBody>
      </p:sp>
    </p:spTree>
    <p:extLst>
      <p:ext uri="{BB962C8B-B14F-4D97-AF65-F5344CB8AC3E}">
        <p14:creationId xmlns:p14="http://schemas.microsoft.com/office/powerpoint/2010/main" val="38691841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C497CC-C86B-49F9-B529-339E0D3E44EC}"/>
              </a:ext>
            </a:extLst>
          </p:cNvPr>
          <p:cNvSpPr>
            <a:spLocks noGrp="1"/>
          </p:cNvSpPr>
          <p:nvPr>
            <p:ph type="title"/>
          </p:nvPr>
        </p:nvSpPr>
        <p:spPr/>
        <p:txBody>
          <a:bodyPr/>
          <a:lstStyle/>
          <a:p>
            <a:r>
              <a:rPr lang="en-US"/>
              <a:t>Instagram Posts Table | Infomigrants - 3 of 20</a:t>
            </a:r>
          </a:p>
        </p:txBody>
      </p:sp>
      <p:graphicFrame>
        <p:nvGraphicFramePr>
          <p:cNvPr id="5" name="Table Placeholder 4">
            <a:extLst>
              <a:ext uri="{FF2B5EF4-FFF2-40B4-BE49-F238E27FC236}">
                <a16:creationId xmlns:a16="http://schemas.microsoft.com/office/drawing/2014/main" id="{19BBAF48-4440-421D-A2EB-5EEE9B0517EF}"/>
              </a:ext>
            </a:extLst>
          </p:cNvPr>
          <p:cNvGraphicFramePr>
            <a:graphicFrameLocks noGrp="1"/>
          </p:cNvGraphicFramePr>
          <p:nvPr>
            <p:ph type="tbl" sz="quarter" idx="13"/>
            <p:extLst>
              <p:ext uri="{D42A27DB-BD31-4B8C-83A1-F6EECF244321}">
                <p14:modId xmlns:p14="http://schemas.microsoft.com/office/powerpoint/2010/main" val="3066053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30408294"/>
                    </a:ext>
                  </a:extLst>
                </a:gridCol>
                <a:gridCol w="2139696">
                  <a:extLst>
                    <a:ext uri="{9D8B030D-6E8A-4147-A177-3AD203B41FA5}">
                      <a16:colId xmlns:a16="http://schemas.microsoft.com/office/drawing/2014/main" val="133411091"/>
                    </a:ext>
                  </a:extLst>
                </a:gridCol>
                <a:gridCol w="740664">
                  <a:extLst>
                    <a:ext uri="{9D8B030D-6E8A-4147-A177-3AD203B41FA5}">
                      <a16:colId xmlns:a16="http://schemas.microsoft.com/office/drawing/2014/main" val="3607422608"/>
                    </a:ext>
                  </a:extLst>
                </a:gridCol>
                <a:gridCol w="740664">
                  <a:extLst>
                    <a:ext uri="{9D8B030D-6E8A-4147-A177-3AD203B41FA5}">
                      <a16:colId xmlns:a16="http://schemas.microsoft.com/office/drawing/2014/main" val="1068234441"/>
                    </a:ext>
                  </a:extLst>
                </a:gridCol>
                <a:gridCol w="740664">
                  <a:extLst>
                    <a:ext uri="{9D8B030D-6E8A-4147-A177-3AD203B41FA5}">
                      <a16:colId xmlns:a16="http://schemas.microsoft.com/office/drawing/2014/main" val="3364463218"/>
                    </a:ext>
                  </a:extLst>
                </a:gridCol>
                <a:gridCol w="740664">
                  <a:extLst>
                    <a:ext uri="{9D8B030D-6E8A-4147-A177-3AD203B41FA5}">
                      <a16:colId xmlns:a16="http://schemas.microsoft.com/office/drawing/2014/main" val="4273000513"/>
                    </a:ext>
                  </a:extLst>
                </a:gridCol>
                <a:gridCol w="740664">
                  <a:extLst>
                    <a:ext uri="{9D8B030D-6E8A-4147-A177-3AD203B41FA5}">
                      <a16:colId xmlns:a16="http://schemas.microsoft.com/office/drawing/2014/main" val="33130400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598450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infomigrants - 2024-01-03 16:53:00</a:t>
                      </a:r>
                      <a:r>
                        <a:rPr kumimoji="0" lang="en-US" sz="1000" b="0" i="0" u="none" strike="noStrike" kern="1200" cap="none" spc="0" normalizeH="0" baseline="0" noProof="0">
                          <a:ln>
                            <a:noFill/>
                          </a:ln>
                          <a:solidFill>
                            <a:prstClr val="black"/>
                          </a:solidFill>
                          <a:effectLst/>
                          <a:uLnTx/>
                          <a:uFillTx/>
                          <a:latin typeface="Calibri"/>
                          <a:ea typeface="+mn-ea"/>
                          <a:cs typeface="+mn-cs"/>
                        </a:rPr>
                        <a:t>
 Imagine being held back from saving someone's life — as a lifeguard, whose job is exactly to do that.
A new ad campaign by emergency.ngo  is using this imagery to highlight the hostility and indifference towards migrants, who often find themselves in the same situation at sea.
#searescue #Mediterranean #migrantdeaths #migration #seamigration #searoutes #MediterraneanSea #deathsatsea #adcampaign #savinglives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221447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infomigrants.fr - 2024-01-17 17:00:36</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979921383"/>
                  </a:ext>
                </a:extLst>
              </a:tr>
            </a:tbl>
          </a:graphicData>
        </a:graphic>
      </p:graphicFrame>
      <p:sp>
        <p:nvSpPr>
          <p:cNvPr id="4" name="Text Placeholder 3">
            <a:extLst>
              <a:ext uri="{FF2B5EF4-FFF2-40B4-BE49-F238E27FC236}">
                <a16:creationId xmlns:a16="http://schemas.microsoft.com/office/drawing/2014/main" id="{486464D2-EF6D-4C6E-8257-374E12796399}"/>
              </a:ext>
            </a:extLst>
          </p:cNvPr>
          <p:cNvSpPr>
            <a:spLocks noGrp="1"/>
          </p:cNvSpPr>
          <p:nvPr>
            <p:ph type="body" sz="quarter" idx="14"/>
          </p:nvPr>
        </p:nvSpPr>
        <p:spPr/>
        <p:txBody>
          <a:bodyPr/>
          <a:lstStyle/>
          <a:p>
            <a:r>
              <a:rPr lang="en-US"/>
              <a:t>01/01/2024 - 02/29/2024</a:t>
            </a:r>
          </a:p>
        </p:txBody>
      </p:sp>
    </p:spTree>
    <p:extLst>
      <p:ext uri="{BB962C8B-B14F-4D97-AF65-F5344CB8AC3E}">
        <p14:creationId xmlns:p14="http://schemas.microsoft.com/office/powerpoint/2010/main" val="34834511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53206-0561-4259-9F88-B7CD4FF46430}"/>
              </a:ext>
            </a:extLst>
          </p:cNvPr>
          <p:cNvSpPr>
            <a:spLocks noGrp="1"/>
          </p:cNvSpPr>
          <p:nvPr>
            <p:ph type="title"/>
          </p:nvPr>
        </p:nvSpPr>
        <p:spPr/>
        <p:txBody>
          <a:bodyPr/>
          <a:lstStyle/>
          <a:p>
            <a:r>
              <a:rPr lang="en-US"/>
              <a:t>Instagram Posts Table | Infomigrants - 4 of 20</a:t>
            </a:r>
          </a:p>
        </p:txBody>
      </p:sp>
      <p:graphicFrame>
        <p:nvGraphicFramePr>
          <p:cNvPr id="5" name="Table Placeholder 4">
            <a:extLst>
              <a:ext uri="{FF2B5EF4-FFF2-40B4-BE49-F238E27FC236}">
                <a16:creationId xmlns:a16="http://schemas.microsoft.com/office/drawing/2014/main" id="{D0BB0868-CF24-4B98-8213-C2BD4BDA8AF3}"/>
              </a:ext>
            </a:extLst>
          </p:cNvPr>
          <p:cNvGraphicFramePr>
            <a:graphicFrameLocks noGrp="1"/>
          </p:cNvGraphicFramePr>
          <p:nvPr>
            <p:ph type="tbl" sz="quarter" idx="13"/>
            <p:extLst>
              <p:ext uri="{D42A27DB-BD31-4B8C-83A1-F6EECF244321}">
                <p14:modId xmlns:p14="http://schemas.microsoft.com/office/powerpoint/2010/main" val="41237906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56175081"/>
                    </a:ext>
                  </a:extLst>
                </a:gridCol>
                <a:gridCol w="2139696">
                  <a:extLst>
                    <a:ext uri="{9D8B030D-6E8A-4147-A177-3AD203B41FA5}">
                      <a16:colId xmlns:a16="http://schemas.microsoft.com/office/drawing/2014/main" val="3170512072"/>
                    </a:ext>
                  </a:extLst>
                </a:gridCol>
                <a:gridCol w="740664">
                  <a:extLst>
                    <a:ext uri="{9D8B030D-6E8A-4147-A177-3AD203B41FA5}">
                      <a16:colId xmlns:a16="http://schemas.microsoft.com/office/drawing/2014/main" val="3110504476"/>
                    </a:ext>
                  </a:extLst>
                </a:gridCol>
                <a:gridCol w="740664">
                  <a:extLst>
                    <a:ext uri="{9D8B030D-6E8A-4147-A177-3AD203B41FA5}">
                      <a16:colId xmlns:a16="http://schemas.microsoft.com/office/drawing/2014/main" val="3129041454"/>
                    </a:ext>
                  </a:extLst>
                </a:gridCol>
                <a:gridCol w="740664">
                  <a:extLst>
                    <a:ext uri="{9D8B030D-6E8A-4147-A177-3AD203B41FA5}">
                      <a16:colId xmlns:a16="http://schemas.microsoft.com/office/drawing/2014/main" val="2154084764"/>
                    </a:ext>
                  </a:extLst>
                </a:gridCol>
                <a:gridCol w="740664">
                  <a:extLst>
                    <a:ext uri="{9D8B030D-6E8A-4147-A177-3AD203B41FA5}">
                      <a16:colId xmlns:a16="http://schemas.microsoft.com/office/drawing/2014/main" val="2805926567"/>
                    </a:ext>
                  </a:extLst>
                </a:gridCol>
                <a:gridCol w="740664">
                  <a:extLst>
                    <a:ext uri="{9D8B030D-6E8A-4147-A177-3AD203B41FA5}">
                      <a16:colId xmlns:a16="http://schemas.microsoft.com/office/drawing/2014/main" val="30310000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2825260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infomigrants.fr - 2024-02-15 16:00:46</a:t>
                      </a:r>
                      <a:r>
                        <a:rPr kumimoji="0" lang="fr-FR" sz="1000" b="0" i="0" u="none" strike="noStrike" kern="1200" cap="none" spc="0" normalizeH="0" baseline="0" noProof="0">
                          <a:ln>
                            <a:noFill/>
                          </a:ln>
                          <a:solidFill>
                            <a:prstClr val="black"/>
                          </a:solidFill>
                          <a:effectLst/>
                          <a:uLnTx/>
                          <a:uFillTx/>
                          <a:latin typeface="Calibri"/>
                          <a:ea typeface="+mn-ea"/>
                          <a:cs typeface="+mn-cs"/>
                        </a:rPr>
                        <a:t>
 À son arrivée à Lille après un chemin d'exil tumultueux, Alpha 🇬🇳 n'avait nulle part où aller. L'adolescent finit par trouver refuge dans un presbytère de la ville, et fait la connaissance de Suzanne, bénévole. Cette rencontre va changer leurs vies. 
Voici leur histoire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3958830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infomigrants.fr - 2024-01-10 16:03:09</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1929839377"/>
                  </a:ext>
                </a:extLst>
              </a:tr>
            </a:tbl>
          </a:graphicData>
        </a:graphic>
      </p:graphicFrame>
      <p:sp>
        <p:nvSpPr>
          <p:cNvPr id="4" name="Text Placeholder 3">
            <a:extLst>
              <a:ext uri="{FF2B5EF4-FFF2-40B4-BE49-F238E27FC236}">
                <a16:creationId xmlns:a16="http://schemas.microsoft.com/office/drawing/2014/main" id="{C145337F-5BF5-41B4-8414-8E0385E9AC8B}"/>
              </a:ext>
            </a:extLst>
          </p:cNvPr>
          <p:cNvSpPr>
            <a:spLocks noGrp="1"/>
          </p:cNvSpPr>
          <p:nvPr>
            <p:ph type="body" sz="quarter" idx="14"/>
          </p:nvPr>
        </p:nvSpPr>
        <p:spPr/>
        <p:txBody>
          <a:bodyPr/>
          <a:lstStyle/>
          <a:p>
            <a:r>
              <a:rPr lang="en-US"/>
              <a:t>01/01/2024 - 02/29/2024</a:t>
            </a:r>
          </a:p>
        </p:txBody>
      </p:sp>
    </p:spTree>
    <p:extLst>
      <p:ext uri="{BB962C8B-B14F-4D97-AF65-F5344CB8AC3E}">
        <p14:creationId xmlns:p14="http://schemas.microsoft.com/office/powerpoint/2010/main" val="33733320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C14857-E793-46D9-B3DF-87ACBE6B3B98}"/>
              </a:ext>
            </a:extLst>
          </p:cNvPr>
          <p:cNvSpPr>
            <a:spLocks noGrp="1"/>
          </p:cNvSpPr>
          <p:nvPr>
            <p:ph type="title"/>
          </p:nvPr>
        </p:nvSpPr>
        <p:spPr/>
        <p:txBody>
          <a:bodyPr/>
          <a:lstStyle/>
          <a:p>
            <a:r>
              <a:rPr lang="en-US"/>
              <a:t>Instagram Posts Table | Infomigrants - 5 of 20</a:t>
            </a:r>
          </a:p>
        </p:txBody>
      </p:sp>
      <p:graphicFrame>
        <p:nvGraphicFramePr>
          <p:cNvPr id="5" name="Table Placeholder 4">
            <a:extLst>
              <a:ext uri="{FF2B5EF4-FFF2-40B4-BE49-F238E27FC236}">
                <a16:creationId xmlns:a16="http://schemas.microsoft.com/office/drawing/2014/main" id="{649DE2F3-EBC3-4BCE-8650-640772110B1E}"/>
              </a:ext>
            </a:extLst>
          </p:cNvPr>
          <p:cNvGraphicFramePr>
            <a:graphicFrameLocks noGrp="1"/>
          </p:cNvGraphicFramePr>
          <p:nvPr>
            <p:ph type="tbl" sz="quarter" idx="13"/>
            <p:extLst>
              <p:ext uri="{D42A27DB-BD31-4B8C-83A1-F6EECF244321}">
                <p14:modId xmlns:p14="http://schemas.microsoft.com/office/powerpoint/2010/main" val="31442606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227939423"/>
                    </a:ext>
                  </a:extLst>
                </a:gridCol>
                <a:gridCol w="2139696">
                  <a:extLst>
                    <a:ext uri="{9D8B030D-6E8A-4147-A177-3AD203B41FA5}">
                      <a16:colId xmlns:a16="http://schemas.microsoft.com/office/drawing/2014/main" val="1090627633"/>
                    </a:ext>
                  </a:extLst>
                </a:gridCol>
                <a:gridCol w="740664">
                  <a:extLst>
                    <a:ext uri="{9D8B030D-6E8A-4147-A177-3AD203B41FA5}">
                      <a16:colId xmlns:a16="http://schemas.microsoft.com/office/drawing/2014/main" val="2826185116"/>
                    </a:ext>
                  </a:extLst>
                </a:gridCol>
                <a:gridCol w="740664">
                  <a:extLst>
                    <a:ext uri="{9D8B030D-6E8A-4147-A177-3AD203B41FA5}">
                      <a16:colId xmlns:a16="http://schemas.microsoft.com/office/drawing/2014/main" val="535115911"/>
                    </a:ext>
                  </a:extLst>
                </a:gridCol>
                <a:gridCol w="740664">
                  <a:extLst>
                    <a:ext uri="{9D8B030D-6E8A-4147-A177-3AD203B41FA5}">
                      <a16:colId xmlns:a16="http://schemas.microsoft.com/office/drawing/2014/main" val="788293734"/>
                    </a:ext>
                  </a:extLst>
                </a:gridCol>
                <a:gridCol w="740664">
                  <a:extLst>
                    <a:ext uri="{9D8B030D-6E8A-4147-A177-3AD203B41FA5}">
                      <a16:colId xmlns:a16="http://schemas.microsoft.com/office/drawing/2014/main" val="940642750"/>
                    </a:ext>
                  </a:extLst>
                </a:gridCol>
                <a:gridCol w="740664">
                  <a:extLst>
                    <a:ext uri="{9D8B030D-6E8A-4147-A177-3AD203B41FA5}">
                      <a16:colId xmlns:a16="http://schemas.microsoft.com/office/drawing/2014/main" val="24471647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787976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infomigrants.fr - 2024-01-22 20:04:16</a:t>
                      </a:r>
                      <a:r>
                        <a:rPr kumimoji="0" lang="fr-FR" sz="1000" b="0" i="0" u="none" strike="noStrike" kern="1200" cap="none" spc="0" normalizeH="0" baseline="0" noProof="0">
                          <a:ln>
                            <a:noFill/>
                          </a:ln>
                          <a:solidFill>
                            <a:prstClr val="black"/>
                          </a:solidFill>
                          <a:effectLst/>
                          <a:uLnTx/>
                          <a:uFillTx/>
                          <a:latin typeface="Calibri"/>
                          <a:ea typeface="+mn-ea"/>
                          <a:cs typeface="+mn-cs"/>
                        </a:rPr>
                        <a:t>
 Mariama Sidibé est une ancienne aide à domicile à la retraite. Régularisée, elle est la porte-parole du collectif des sans-papiers de Paris.
🗣 Rencontre avec cette militante, qui a fait de la lutte pour la régularisation des étrangers son principal combat.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343391576"/>
                  </a:ext>
                </a:extLst>
              </a:tr>
            </a:tbl>
          </a:graphicData>
        </a:graphic>
      </p:graphicFrame>
      <p:sp>
        <p:nvSpPr>
          <p:cNvPr id="4" name="Text Placeholder 3">
            <a:extLst>
              <a:ext uri="{FF2B5EF4-FFF2-40B4-BE49-F238E27FC236}">
                <a16:creationId xmlns:a16="http://schemas.microsoft.com/office/drawing/2014/main" id="{3B47FCB7-8BC1-47D0-97D5-EC9BAA7BFE7D}"/>
              </a:ext>
            </a:extLst>
          </p:cNvPr>
          <p:cNvSpPr>
            <a:spLocks noGrp="1"/>
          </p:cNvSpPr>
          <p:nvPr>
            <p:ph type="body" sz="quarter" idx="14"/>
          </p:nvPr>
        </p:nvSpPr>
        <p:spPr/>
        <p:txBody>
          <a:bodyPr/>
          <a:lstStyle/>
          <a:p>
            <a:r>
              <a:rPr lang="en-US"/>
              <a:t>01/01/2024 - 02/29/2024</a:t>
            </a:r>
          </a:p>
        </p:txBody>
      </p:sp>
    </p:spTree>
    <p:extLst>
      <p:ext uri="{BB962C8B-B14F-4D97-AF65-F5344CB8AC3E}">
        <p14:creationId xmlns:p14="http://schemas.microsoft.com/office/powerpoint/2010/main" val="7443753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F9EF62-1C1F-4BDE-98F6-EB1F17B2C50A}"/>
              </a:ext>
            </a:extLst>
          </p:cNvPr>
          <p:cNvSpPr>
            <a:spLocks noGrp="1"/>
          </p:cNvSpPr>
          <p:nvPr>
            <p:ph type="title"/>
          </p:nvPr>
        </p:nvSpPr>
        <p:spPr/>
        <p:txBody>
          <a:bodyPr/>
          <a:lstStyle/>
          <a:p>
            <a:r>
              <a:rPr lang="en-US"/>
              <a:t>Instagram Posts Table | Infomigrants - 6 of 20</a:t>
            </a:r>
          </a:p>
        </p:txBody>
      </p:sp>
      <p:graphicFrame>
        <p:nvGraphicFramePr>
          <p:cNvPr id="5" name="Table Placeholder 4">
            <a:extLst>
              <a:ext uri="{FF2B5EF4-FFF2-40B4-BE49-F238E27FC236}">
                <a16:creationId xmlns:a16="http://schemas.microsoft.com/office/drawing/2014/main" id="{C223A927-24AF-4577-B51E-E178CCD1E96F}"/>
              </a:ext>
            </a:extLst>
          </p:cNvPr>
          <p:cNvGraphicFramePr>
            <a:graphicFrameLocks noGrp="1"/>
          </p:cNvGraphicFramePr>
          <p:nvPr>
            <p:ph type="tbl" sz="quarter" idx="13"/>
            <p:extLst>
              <p:ext uri="{D42A27DB-BD31-4B8C-83A1-F6EECF244321}">
                <p14:modId xmlns:p14="http://schemas.microsoft.com/office/powerpoint/2010/main" val="23782348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164513596"/>
                    </a:ext>
                  </a:extLst>
                </a:gridCol>
                <a:gridCol w="2139696">
                  <a:extLst>
                    <a:ext uri="{9D8B030D-6E8A-4147-A177-3AD203B41FA5}">
                      <a16:colId xmlns:a16="http://schemas.microsoft.com/office/drawing/2014/main" val="1483029062"/>
                    </a:ext>
                  </a:extLst>
                </a:gridCol>
                <a:gridCol w="740664">
                  <a:extLst>
                    <a:ext uri="{9D8B030D-6E8A-4147-A177-3AD203B41FA5}">
                      <a16:colId xmlns:a16="http://schemas.microsoft.com/office/drawing/2014/main" val="98605135"/>
                    </a:ext>
                  </a:extLst>
                </a:gridCol>
                <a:gridCol w="740664">
                  <a:extLst>
                    <a:ext uri="{9D8B030D-6E8A-4147-A177-3AD203B41FA5}">
                      <a16:colId xmlns:a16="http://schemas.microsoft.com/office/drawing/2014/main" val="4031244670"/>
                    </a:ext>
                  </a:extLst>
                </a:gridCol>
                <a:gridCol w="740664">
                  <a:extLst>
                    <a:ext uri="{9D8B030D-6E8A-4147-A177-3AD203B41FA5}">
                      <a16:colId xmlns:a16="http://schemas.microsoft.com/office/drawing/2014/main" val="2215333643"/>
                    </a:ext>
                  </a:extLst>
                </a:gridCol>
                <a:gridCol w="740664">
                  <a:extLst>
                    <a:ext uri="{9D8B030D-6E8A-4147-A177-3AD203B41FA5}">
                      <a16:colId xmlns:a16="http://schemas.microsoft.com/office/drawing/2014/main" val="348422525"/>
                    </a:ext>
                  </a:extLst>
                </a:gridCol>
                <a:gridCol w="740664">
                  <a:extLst>
                    <a:ext uri="{9D8B030D-6E8A-4147-A177-3AD203B41FA5}">
                      <a16:colId xmlns:a16="http://schemas.microsoft.com/office/drawing/2014/main" val="19234227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159810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infomigrants - 2024-02-23 17:10:48</a:t>
                      </a:r>
                      <a:r>
                        <a:rPr kumimoji="0" lang="en-US" sz="1000" b="0" i="0" u="none" strike="noStrike" kern="1200" cap="none" spc="0" normalizeH="0" baseline="0" noProof="0">
                          <a:ln>
                            <a:noFill/>
                          </a:ln>
                          <a:solidFill>
                            <a:prstClr val="black"/>
                          </a:solidFill>
                          <a:effectLst/>
                          <a:uLnTx/>
                          <a:uFillTx/>
                          <a:latin typeface="Calibri"/>
                          <a:ea typeface="+mn-ea"/>
                          <a:cs typeface="+mn-cs"/>
                        </a:rPr>
                        <a:t>
 They feared for their lives as their boat showed signs of distress in the Libyan search and rescue zone. 
The Geo Barents crew reached the overcrowded double-deck wooden boat just in time to rescue the 134 passengers – including 13 women and 34 children – on February 5. 
The migrants were transferred to the search and rescue ship, which then headed towards Italy. They disembarked in Ravenna five days later. 
The migrants had travelled far and wide from Syria, Egypt, Ethiopia, Pakistan and Bangladesh – suffering hardship, exploitation and abuse along the way.
Through song, Syrian refugees on board lamented the deadly waters of the Central Mediterranean and loved ones in distant lands, but also rejoiced in their survival and new beginnings in Europe.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242490475"/>
                  </a:ext>
                </a:extLst>
              </a:tr>
            </a:tbl>
          </a:graphicData>
        </a:graphic>
      </p:graphicFrame>
      <p:sp>
        <p:nvSpPr>
          <p:cNvPr id="4" name="Text Placeholder 3">
            <a:extLst>
              <a:ext uri="{FF2B5EF4-FFF2-40B4-BE49-F238E27FC236}">
                <a16:creationId xmlns:a16="http://schemas.microsoft.com/office/drawing/2014/main" id="{CE953C3C-7C31-4615-AE39-A939FAF937BC}"/>
              </a:ext>
            </a:extLst>
          </p:cNvPr>
          <p:cNvSpPr>
            <a:spLocks noGrp="1"/>
          </p:cNvSpPr>
          <p:nvPr>
            <p:ph type="body" sz="quarter" idx="14"/>
          </p:nvPr>
        </p:nvSpPr>
        <p:spPr/>
        <p:txBody>
          <a:bodyPr/>
          <a:lstStyle/>
          <a:p>
            <a:r>
              <a:rPr lang="en-US"/>
              <a:t>01/01/2024 - 02/29/2024</a:t>
            </a:r>
          </a:p>
        </p:txBody>
      </p:sp>
    </p:spTree>
    <p:extLst>
      <p:ext uri="{BB962C8B-B14F-4D97-AF65-F5344CB8AC3E}">
        <p14:creationId xmlns:p14="http://schemas.microsoft.com/office/powerpoint/2010/main" val="8599823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6B827-0E42-44DB-B7E7-03E95802D7D2}"/>
              </a:ext>
            </a:extLst>
          </p:cNvPr>
          <p:cNvSpPr>
            <a:spLocks noGrp="1"/>
          </p:cNvSpPr>
          <p:nvPr>
            <p:ph type="title"/>
          </p:nvPr>
        </p:nvSpPr>
        <p:spPr/>
        <p:txBody>
          <a:bodyPr/>
          <a:lstStyle/>
          <a:p>
            <a:r>
              <a:rPr lang="en-US"/>
              <a:t>Instagram Posts Table | Infomigrants - 7 of 20</a:t>
            </a:r>
          </a:p>
        </p:txBody>
      </p:sp>
      <p:graphicFrame>
        <p:nvGraphicFramePr>
          <p:cNvPr id="5" name="Table Placeholder 4">
            <a:extLst>
              <a:ext uri="{FF2B5EF4-FFF2-40B4-BE49-F238E27FC236}">
                <a16:creationId xmlns:a16="http://schemas.microsoft.com/office/drawing/2014/main" id="{24E92CEA-37FB-47F2-BA80-DE4E4A298C2E}"/>
              </a:ext>
            </a:extLst>
          </p:cNvPr>
          <p:cNvGraphicFramePr>
            <a:graphicFrameLocks noGrp="1"/>
          </p:cNvGraphicFramePr>
          <p:nvPr>
            <p:ph type="tbl" sz="quarter" idx="13"/>
            <p:extLst>
              <p:ext uri="{D42A27DB-BD31-4B8C-83A1-F6EECF244321}">
                <p14:modId xmlns:p14="http://schemas.microsoft.com/office/powerpoint/2010/main" val="33744869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386738079"/>
                    </a:ext>
                  </a:extLst>
                </a:gridCol>
                <a:gridCol w="2139696">
                  <a:extLst>
                    <a:ext uri="{9D8B030D-6E8A-4147-A177-3AD203B41FA5}">
                      <a16:colId xmlns:a16="http://schemas.microsoft.com/office/drawing/2014/main" val="4289050679"/>
                    </a:ext>
                  </a:extLst>
                </a:gridCol>
                <a:gridCol w="740664">
                  <a:extLst>
                    <a:ext uri="{9D8B030D-6E8A-4147-A177-3AD203B41FA5}">
                      <a16:colId xmlns:a16="http://schemas.microsoft.com/office/drawing/2014/main" val="3523442097"/>
                    </a:ext>
                  </a:extLst>
                </a:gridCol>
                <a:gridCol w="740664">
                  <a:extLst>
                    <a:ext uri="{9D8B030D-6E8A-4147-A177-3AD203B41FA5}">
                      <a16:colId xmlns:a16="http://schemas.microsoft.com/office/drawing/2014/main" val="710621328"/>
                    </a:ext>
                  </a:extLst>
                </a:gridCol>
                <a:gridCol w="740664">
                  <a:extLst>
                    <a:ext uri="{9D8B030D-6E8A-4147-A177-3AD203B41FA5}">
                      <a16:colId xmlns:a16="http://schemas.microsoft.com/office/drawing/2014/main" val="1450521202"/>
                    </a:ext>
                  </a:extLst>
                </a:gridCol>
                <a:gridCol w="740664">
                  <a:extLst>
                    <a:ext uri="{9D8B030D-6E8A-4147-A177-3AD203B41FA5}">
                      <a16:colId xmlns:a16="http://schemas.microsoft.com/office/drawing/2014/main" val="968534950"/>
                    </a:ext>
                  </a:extLst>
                </a:gridCol>
                <a:gridCol w="740664">
                  <a:extLst>
                    <a:ext uri="{9D8B030D-6E8A-4147-A177-3AD203B41FA5}">
                      <a16:colId xmlns:a16="http://schemas.microsoft.com/office/drawing/2014/main" val="15500574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661443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infomigrants - 2024-02-16 15:36:19</a:t>
                      </a:r>
                      <a:r>
                        <a:rPr kumimoji="0" lang="en-US" sz="1000" b="0" i="0" u="none" strike="noStrike" kern="1200" cap="none" spc="0" normalizeH="0" baseline="0" noProof="0">
                          <a:ln>
                            <a:noFill/>
                          </a:ln>
                          <a:solidFill>
                            <a:prstClr val="black"/>
                          </a:solidFill>
                          <a:effectLst/>
                          <a:uLnTx/>
                          <a:uFillTx/>
                          <a:latin typeface="Calibri"/>
                          <a:ea typeface="+mn-ea"/>
                          <a:cs typeface="+mn-cs"/>
                        </a:rPr>
                        <a:t>
 The Italian Senate approved a controversial deal between Italy and Albania on Thursday. If Albania also gives the go-ahead, the agreement would allow Italy to build reception centers there for migrants to reside while waiting on their asylum decisions, a process that can take more than a year. The deal would mark the first time an EU member state would legally send migrants to a non-EU country. Human rights organizations like Amnesty International have criticized the agreement, saying it qualifies as unlawful automatic detention of refugees and asylum seekers. Italy says it is a step forward in the fairer distribution of migrants and asylum seekers who reach its shores.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919435341"/>
                  </a:ext>
                </a:extLst>
              </a:tr>
            </a:tbl>
          </a:graphicData>
        </a:graphic>
      </p:graphicFrame>
      <p:sp>
        <p:nvSpPr>
          <p:cNvPr id="4" name="Text Placeholder 3">
            <a:extLst>
              <a:ext uri="{FF2B5EF4-FFF2-40B4-BE49-F238E27FC236}">
                <a16:creationId xmlns:a16="http://schemas.microsoft.com/office/drawing/2014/main" id="{DC573CA9-B408-4DE0-9E86-070ABF6DF55D}"/>
              </a:ext>
            </a:extLst>
          </p:cNvPr>
          <p:cNvSpPr>
            <a:spLocks noGrp="1"/>
          </p:cNvSpPr>
          <p:nvPr>
            <p:ph type="body" sz="quarter" idx="14"/>
          </p:nvPr>
        </p:nvSpPr>
        <p:spPr/>
        <p:txBody>
          <a:bodyPr/>
          <a:lstStyle/>
          <a:p>
            <a:r>
              <a:rPr lang="en-US"/>
              <a:t>01/01/2024 - 02/29/2024</a:t>
            </a:r>
          </a:p>
        </p:txBody>
      </p:sp>
    </p:spTree>
    <p:extLst>
      <p:ext uri="{BB962C8B-B14F-4D97-AF65-F5344CB8AC3E}">
        <p14:creationId xmlns:p14="http://schemas.microsoft.com/office/powerpoint/2010/main" val="14647423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6CE1C0-CBDB-4B98-BCA2-FD161BF44F2F}"/>
              </a:ext>
            </a:extLst>
          </p:cNvPr>
          <p:cNvSpPr>
            <a:spLocks noGrp="1"/>
          </p:cNvSpPr>
          <p:nvPr>
            <p:ph type="title"/>
          </p:nvPr>
        </p:nvSpPr>
        <p:spPr/>
        <p:txBody>
          <a:bodyPr/>
          <a:lstStyle/>
          <a:p>
            <a:r>
              <a:rPr lang="en-US"/>
              <a:t>Instagram Posts Table | Infomigrants - 8 of 20</a:t>
            </a:r>
          </a:p>
        </p:txBody>
      </p:sp>
      <p:graphicFrame>
        <p:nvGraphicFramePr>
          <p:cNvPr id="5" name="Table Placeholder 4">
            <a:extLst>
              <a:ext uri="{FF2B5EF4-FFF2-40B4-BE49-F238E27FC236}">
                <a16:creationId xmlns:a16="http://schemas.microsoft.com/office/drawing/2014/main" id="{76CF9791-57E0-4F3B-B89A-A1E29A86364A}"/>
              </a:ext>
            </a:extLst>
          </p:cNvPr>
          <p:cNvGraphicFramePr>
            <a:graphicFrameLocks noGrp="1"/>
          </p:cNvGraphicFramePr>
          <p:nvPr>
            <p:ph type="tbl" sz="quarter" idx="13"/>
            <p:extLst>
              <p:ext uri="{D42A27DB-BD31-4B8C-83A1-F6EECF244321}">
                <p14:modId xmlns:p14="http://schemas.microsoft.com/office/powerpoint/2010/main" val="6258830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600539711"/>
                    </a:ext>
                  </a:extLst>
                </a:gridCol>
                <a:gridCol w="2139696">
                  <a:extLst>
                    <a:ext uri="{9D8B030D-6E8A-4147-A177-3AD203B41FA5}">
                      <a16:colId xmlns:a16="http://schemas.microsoft.com/office/drawing/2014/main" val="2080198320"/>
                    </a:ext>
                  </a:extLst>
                </a:gridCol>
                <a:gridCol w="740664">
                  <a:extLst>
                    <a:ext uri="{9D8B030D-6E8A-4147-A177-3AD203B41FA5}">
                      <a16:colId xmlns:a16="http://schemas.microsoft.com/office/drawing/2014/main" val="3058869726"/>
                    </a:ext>
                  </a:extLst>
                </a:gridCol>
                <a:gridCol w="740664">
                  <a:extLst>
                    <a:ext uri="{9D8B030D-6E8A-4147-A177-3AD203B41FA5}">
                      <a16:colId xmlns:a16="http://schemas.microsoft.com/office/drawing/2014/main" val="3449862558"/>
                    </a:ext>
                  </a:extLst>
                </a:gridCol>
                <a:gridCol w="740664">
                  <a:extLst>
                    <a:ext uri="{9D8B030D-6E8A-4147-A177-3AD203B41FA5}">
                      <a16:colId xmlns:a16="http://schemas.microsoft.com/office/drawing/2014/main" val="1550395656"/>
                    </a:ext>
                  </a:extLst>
                </a:gridCol>
                <a:gridCol w="740664">
                  <a:extLst>
                    <a:ext uri="{9D8B030D-6E8A-4147-A177-3AD203B41FA5}">
                      <a16:colId xmlns:a16="http://schemas.microsoft.com/office/drawing/2014/main" val="2930504072"/>
                    </a:ext>
                  </a:extLst>
                </a:gridCol>
                <a:gridCol w="740664">
                  <a:extLst>
                    <a:ext uri="{9D8B030D-6E8A-4147-A177-3AD203B41FA5}">
                      <a16:colId xmlns:a16="http://schemas.microsoft.com/office/drawing/2014/main" val="25886129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3318061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infomigrants.fr - 2024-01-12 19:03:26</a:t>
                      </a:r>
                      <a:r>
                        <a:rPr kumimoji="0" lang="fr-FR" sz="1000" b="0" i="0" u="none" strike="noStrike" kern="1200" cap="none" spc="0" normalizeH="0" baseline="0" noProof="0">
                          <a:ln>
                            <a:noFill/>
                          </a:ln>
                          <a:solidFill>
                            <a:prstClr val="black"/>
                          </a:solidFill>
                          <a:effectLst/>
                          <a:uLnTx/>
                          <a:uFillTx/>
                          <a:latin typeface="Calibri"/>
                          <a:ea typeface="+mn-ea"/>
                          <a:cs typeface="+mn-cs"/>
                        </a:rPr>
                        <a:t>
 À #Paris, une centaine de migrants sont contraints de vivre à la rue, sous des tentes, en pleine vague de froid❄. Les places en hébergement d’urgence via le 115 sont largement saturées dans la capitale. L’État a promis d’ouvrir plus de 200 places dans le cadre du plan “Grand froid”. Un nombre largement insuffisant face aux besoins, estime les ONG. Images : Charlotte Boitiaux</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752496701"/>
                  </a:ext>
                </a:extLst>
              </a:tr>
            </a:tbl>
          </a:graphicData>
        </a:graphic>
      </p:graphicFrame>
      <p:sp>
        <p:nvSpPr>
          <p:cNvPr id="4" name="Text Placeholder 3">
            <a:extLst>
              <a:ext uri="{FF2B5EF4-FFF2-40B4-BE49-F238E27FC236}">
                <a16:creationId xmlns:a16="http://schemas.microsoft.com/office/drawing/2014/main" id="{F6435A70-1DF3-4974-AB7B-110664DEB74F}"/>
              </a:ext>
            </a:extLst>
          </p:cNvPr>
          <p:cNvSpPr>
            <a:spLocks noGrp="1"/>
          </p:cNvSpPr>
          <p:nvPr>
            <p:ph type="body" sz="quarter" idx="14"/>
          </p:nvPr>
        </p:nvSpPr>
        <p:spPr/>
        <p:txBody>
          <a:bodyPr/>
          <a:lstStyle/>
          <a:p>
            <a:r>
              <a:rPr lang="en-US"/>
              <a:t>01/01/2024 - 02/29/2024</a:t>
            </a:r>
          </a:p>
        </p:txBody>
      </p:sp>
    </p:spTree>
    <p:extLst>
      <p:ext uri="{BB962C8B-B14F-4D97-AF65-F5344CB8AC3E}">
        <p14:creationId xmlns:p14="http://schemas.microsoft.com/office/powerpoint/2010/main" val="22203571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98E047-6377-4214-B8CC-83552F03CDB1}"/>
              </a:ext>
            </a:extLst>
          </p:cNvPr>
          <p:cNvSpPr>
            <a:spLocks noGrp="1"/>
          </p:cNvSpPr>
          <p:nvPr>
            <p:ph type="title"/>
          </p:nvPr>
        </p:nvSpPr>
        <p:spPr/>
        <p:txBody>
          <a:bodyPr/>
          <a:lstStyle/>
          <a:p>
            <a:r>
              <a:rPr lang="en-US"/>
              <a:t>Instagram Posts Table | Infomigrants - 9 of 20</a:t>
            </a:r>
          </a:p>
        </p:txBody>
      </p:sp>
      <p:graphicFrame>
        <p:nvGraphicFramePr>
          <p:cNvPr id="5" name="Table Placeholder 4">
            <a:extLst>
              <a:ext uri="{FF2B5EF4-FFF2-40B4-BE49-F238E27FC236}">
                <a16:creationId xmlns:a16="http://schemas.microsoft.com/office/drawing/2014/main" id="{6D6EEE9E-B8E1-4511-AA1B-C50121A05306}"/>
              </a:ext>
            </a:extLst>
          </p:cNvPr>
          <p:cNvGraphicFramePr>
            <a:graphicFrameLocks noGrp="1"/>
          </p:cNvGraphicFramePr>
          <p:nvPr>
            <p:ph type="tbl" sz="quarter" idx="13"/>
            <p:extLst>
              <p:ext uri="{D42A27DB-BD31-4B8C-83A1-F6EECF244321}">
                <p14:modId xmlns:p14="http://schemas.microsoft.com/office/powerpoint/2010/main" val="19866761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23503475"/>
                    </a:ext>
                  </a:extLst>
                </a:gridCol>
                <a:gridCol w="2139696">
                  <a:extLst>
                    <a:ext uri="{9D8B030D-6E8A-4147-A177-3AD203B41FA5}">
                      <a16:colId xmlns:a16="http://schemas.microsoft.com/office/drawing/2014/main" val="3026444501"/>
                    </a:ext>
                  </a:extLst>
                </a:gridCol>
                <a:gridCol w="740664">
                  <a:extLst>
                    <a:ext uri="{9D8B030D-6E8A-4147-A177-3AD203B41FA5}">
                      <a16:colId xmlns:a16="http://schemas.microsoft.com/office/drawing/2014/main" val="750422391"/>
                    </a:ext>
                  </a:extLst>
                </a:gridCol>
                <a:gridCol w="740664">
                  <a:extLst>
                    <a:ext uri="{9D8B030D-6E8A-4147-A177-3AD203B41FA5}">
                      <a16:colId xmlns:a16="http://schemas.microsoft.com/office/drawing/2014/main" val="826440300"/>
                    </a:ext>
                  </a:extLst>
                </a:gridCol>
                <a:gridCol w="740664">
                  <a:extLst>
                    <a:ext uri="{9D8B030D-6E8A-4147-A177-3AD203B41FA5}">
                      <a16:colId xmlns:a16="http://schemas.microsoft.com/office/drawing/2014/main" val="2450352875"/>
                    </a:ext>
                  </a:extLst>
                </a:gridCol>
                <a:gridCol w="740664">
                  <a:extLst>
                    <a:ext uri="{9D8B030D-6E8A-4147-A177-3AD203B41FA5}">
                      <a16:colId xmlns:a16="http://schemas.microsoft.com/office/drawing/2014/main" val="3761879679"/>
                    </a:ext>
                  </a:extLst>
                </a:gridCol>
                <a:gridCol w="740664">
                  <a:extLst>
                    <a:ext uri="{9D8B030D-6E8A-4147-A177-3AD203B41FA5}">
                      <a16:colId xmlns:a16="http://schemas.microsoft.com/office/drawing/2014/main" val="37461503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6079576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infomigrants - 2024-02-27 08:19:19</a:t>
                      </a:r>
                      <a:r>
                        <a:rPr kumimoji="0" lang="en-US" sz="1000" b="0" i="0" u="none" strike="noStrike" kern="1200" cap="none" spc="0" normalizeH="0" baseline="0" noProof="0">
                          <a:ln>
                            <a:noFill/>
                          </a:ln>
                          <a:solidFill>
                            <a:prstClr val="black"/>
                          </a:solidFill>
                          <a:effectLst/>
                          <a:uLnTx/>
                          <a:uFillTx/>
                          <a:latin typeface="Calibri"/>
                          <a:ea typeface="+mn-ea"/>
                          <a:cs typeface="+mn-cs"/>
                        </a:rPr>
                        <a:t>
 One year ago, at least 94 people drowned in a shipwreck off Italy’s Calabrian coast. The majority of them came from Iran, Afghanistan and Pakistan. It was one of the worst migrant boat disasters in Italian waters.�
An investigation later found that both the Italian government and the EU external border agency Frontex were implicated in the accident, and had not been transparent about their degree of involvement.
One year on, families are still mourning their loved ones, as several people remain unaccounted for. Some traveled to Crotone and Cutro, the two local cities associated with the tragedy.
However, the deaths linked to the Cutro disaster provide just a small impression of the bigger picture at play; according to the IOM, over 20,000 people have died or gone missing in the Central Mediterranean route since 2014.
#Cutro #Crotone #Calabria #Italy #Italia #migration #Mediterranean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1190745103"/>
                  </a:ext>
                </a:extLst>
              </a:tr>
            </a:tbl>
          </a:graphicData>
        </a:graphic>
      </p:graphicFrame>
      <p:sp>
        <p:nvSpPr>
          <p:cNvPr id="4" name="Text Placeholder 3">
            <a:extLst>
              <a:ext uri="{FF2B5EF4-FFF2-40B4-BE49-F238E27FC236}">
                <a16:creationId xmlns:a16="http://schemas.microsoft.com/office/drawing/2014/main" id="{D2C9BF6F-9F75-489D-A5A4-C9AD9173951B}"/>
              </a:ext>
            </a:extLst>
          </p:cNvPr>
          <p:cNvSpPr>
            <a:spLocks noGrp="1"/>
          </p:cNvSpPr>
          <p:nvPr>
            <p:ph type="body" sz="quarter" idx="14"/>
          </p:nvPr>
        </p:nvSpPr>
        <p:spPr/>
        <p:txBody>
          <a:bodyPr/>
          <a:lstStyle/>
          <a:p>
            <a:r>
              <a:rPr lang="en-US"/>
              <a:t>01/01/2024 - 02/29/2024</a:t>
            </a:r>
          </a:p>
        </p:txBody>
      </p:sp>
    </p:spTree>
    <p:extLst>
      <p:ext uri="{BB962C8B-B14F-4D97-AF65-F5344CB8AC3E}">
        <p14:creationId xmlns:p14="http://schemas.microsoft.com/office/powerpoint/2010/main" val="37006417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9E5C5-AF16-4DD9-8A3C-E390645EAB9F}"/>
              </a:ext>
            </a:extLst>
          </p:cNvPr>
          <p:cNvSpPr>
            <a:spLocks noGrp="1"/>
          </p:cNvSpPr>
          <p:nvPr>
            <p:ph type="title"/>
          </p:nvPr>
        </p:nvSpPr>
        <p:spPr/>
        <p:txBody>
          <a:bodyPr/>
          <a:lstStyle/>
          <a:p>
            <a:r>
              <a:rPr lang="en-US"/>
              <a:t>Instagram Posts Table | Infomigrants - 10 of 20</a:t>
            </a:r>
          </a:p>
        </p:txBody>
      </p:sp>
      <p:graphicFrame>
        <p:nvGraphicFramePr>
          <p:cNvPr id="5" name="Table Placeholder 4">
            <a:extLst>
              <a:ext uri="{FF2B5EF4-FFF2-40B4-BE49-F238E27FC236}">
                <a16:creationId xmlns:a16="http://schemas.microsoft.com/office/drawing/2014/main" id="{D957E114-FFF0-4ED7-97AB-12405537F8E2}"/>
              </a:ext>
            </a:extLst>
          </p:cNvPr>
          <p:cNvGraphicFramePr>
            <a:graphicFrameLocks noGrp="1"/>
          </p:cNvGraphicFramePr>
          <p:nvPr>
            <p:ph type="tbl" sz="quarter" idx="13"/>
            <p:extLst>
              <p:ext uri="{D42A27DB-BD31-4B8C-83A1-F6EECF244321}">
                <p14:modId xmlns:p14="http://schemas.microsoft.com/office/powerpoint/2010/main" val="19728006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924906100"/>
                    </a:ext>
                  </a:extLst>
                </a:gridCol>
                <a:gridCol w="2139696">
                  <a:extLst>
                    <a:ext uri="{9D8B030D-6E8A-4147-A177-3AD203B41FA5}">
                      <a16:colId xmlns:a16="http://schemas.microsoft.com/office/drawing/2014/main" val="1624617471"/>
                    </a:ext>
                  </a:extLst>
                </a:gridCol>
                <a:gridCol w="740664">
                  <a:extLst>
                    <a:ext uri="{9D8B030D-6E8A-4147-A177-3AD203B41FA5}">
                      <a16:colId xmlns:a16="http://schemas.microsoft.com/office/drawing/2014/main" val="3450489724"/>
                    </a:ext>
                  </a:extLst>
                </a:gridCol>
                <a:gridCol w="740664">
                  <a:extLst>
                    <a:ext uri="{9D8B030D-6E8A-4147-A177-3AD203B41FA5}">
                      <a16:colId xmlns:a16="http://schemas.microsoft.com/office/drawing/2014/main" val="3725362378"/>
                    </a:ext>
                  </a:extLst>
                </a:gridCol>
                <a:gridCol w="740664">
                  <a:extLst>
                    <a:ext uri="{9D8B030D-6E8A-4147-A177-3AD203B41FA5}">
                      <a16:colId xmlns:a16="http://schemas.microsoft.com/office/drawing/2014/main" val="1600331300"/>
                    </a:ext>
                  </a:extLst>
                </a:gridCol>
                <a:gridCol w="740664">
                  <a:extLst>
                    <a:ext uri="{9D8B030D-6E8A-4147-A177-3AD203B41FA5}">
                      <a16:colId xmlns:a16="http://schemas.microsoft.com/office/drawing/2014/main" val="2437318157"/>
                    </a:ext>
                  </a:extLst>
                </a:gridCol>
                <a:gridCol w="740664">
                  <a:extLst>
                    <a:ext uri="{9D8B030D-6E8A-4147-A177-3AD203B41FA5}">
                      <a16:colId xmlns:a16="http://schemas.microsoft.com/office/drawing/2014/main" val="16655560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308289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infomigrants - 2024-02-06 11:58:35</a:t>
                      </a:r>
                      <a:r>
                        <a:rPr kumimoji="0" lang="en-US" sz="1000" b="0" i="0" u="none" strike="noStrike" kern="1200" cap="none" spc="0" normalizeH="0" baseline="0" noProof="0">
                          <a:ln>
                            <a:noFill/>
                          </a:ln>
                          <a:solidFill>
                            <a:prstClr val="black"/>
                          </a:solidFill>
                          <a:effectLst/>
                          <a:uLnTx/>
                          <a:uFillTx/>
                          <a:latin typeface="Calibri"/>
                          <a:ea typeface="+mn-ea"/>
                          <a:cs typeface="+mn-cs"/>
                        </a:rPr>
                        <a:t>
 Trouble broke out at a pre-removal center outside Rome after a 21-year-old Guinean resident committed suicide over the weekend. 14 migrants were arrested.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667363413"/>
                  </a:ext>
                </a:extLst>
              </a:tr>
            </a:tbl>
          </a:graphicData>
        </a:graphic>
      </p:graphicFrame>
      <p:sp>
        <p:nvSpPr>
          <p:cNvPr id="4" name="Text Placeholder 3">
            <a:extLst>
              <a:ext uri="{FF2B5EF4-FFF2-40B4-BE49-F238E27FC236}">
                <a16:creationId xmlns:a16="http://schemas.microsoft.com/office/drawing/2014/main" id="{9FBD4539-80E8-40BE-A6EE-39A7BD9DD3AB}"/>
              </a:ext>
            </a:extLst>
          </p:cNvPr>
          <p:cNvSpPr>
            <a:spLocks noGrp="1"/>
          </p:cNvSpPr>
          <p:nvPr>
            <p:ph type="body" sz="quarter" idx="14"/>
          </p:nvPr>
        </p:nvSpPr>
        <p:spPr/>
        <p:txBody>
          <a:bodyPr/>
          <a:lstStyle/>
          <a:p>
            <a:r>
              <a:rPr lang="en-US"/>
              <a:t>01/01/2024 - 02/29/2024</a:t>
            </a:r>
          </a:p>
        </p:txBody>
      </p:sp>
    </p:spTree>
    <p:extLst>
      <p:ext uri="{BB962C8B-B14F-4D97-AF65-F5344CB8AC3E}">
        <p14:creationId xmlns:p14="http://schemas.microsoft.com/office/powerpoint/2010/main" val="39533877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92962B-41DB-4C69-9E8C-D44FBEBEA5CB}"/>
              </a:ext>
            </a:extLst>
          </p:cNvPr>
          <p:cNvSpPr>
            <a:spLocks noGrp="1"/>
          </p:cNvSpPr>
          <p:nvPr>
            <p:ph type="title"/>
          </p:nvPr>
        </p:nvSpPr>
        <p:spPr/>
        <p:txBody>
          <a:bodyPr/>
          <a:lstStyle/>
          <a:p>
            <a:r>
              <a:rPr lang="en-US"/>
              <a:t>Instagram Posts Table | Infomigrants - 11 of 20</a:t>
            </a:r>
          </a:p>
        </p:txBody>
      </p:sp>
      <p:graphicFrame>
        <p:nvGraphicFramePr>
          <p:cNvPr id="5" name="Table Placeholder 4">
            <a:extLst>
              <a:ext uri="{FF2B5EF4-FFF2-40B4-BE49-F238E27FC236}">
                <a16:creationId xmlns:a16="http://schemas.microsoft.com/office/drawing/2014/main" id="{29012D3A-02B8-471E-996A-99FA8B47F61D}"/>
              </a:ext>
            </a:extLst>
          </p:cNvPr>
          <p:cNvGraphicFramePr>
            <a:graphicFrameLocks noGrp="1"/>
          </p:cNvGraphicFramePr>
          <p:nvPr>
            <p:ph type="tbl" sz="quarter" idx="13"/>
            <p:extLst>
              <p:ext uri="{D42A27DB-BD31-4B8C-83A1-F6EECF244321}">
                <p14:modId xmlns:p14="http://schemas.microsoft.com/office/powerpoint/2010/main" val="21123224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876398415"/>
                    </a:ext>
                  </a:extLst>
                </a:gridCol>
                <a:gridCol w="2139696">
                  <a:extLst>
                    <a:ext uri="{9D8B030D-6E8A-4147-A177-3AD203B41FA5}">
                      <a16:colId xmlns:a16="http://schemas.microsoft.com/office/drawing/2014/main" val="1081946550"/>
                    </a:ext>
                  </a:extLst>
                </a:gridCol>
                <a:gridCol w="740664">
                  <a:extLst>
                    <a:ext uri="{9D8B030D-6E8A-4147-A177-3AD203B41FA5}">
                      <a16:colId xmlns:a16="http://schemas.microsoft.com/office/drawing/2014/main" val="2507186053"/>
                    </a:ext>
                  </a:extLst>
                </a:gridCol>
                <a:gridCol w="740664">
                  <a:extLst>
                    <a:ext uri="{9D8B030D-6E8A-4147-A177-3AD203B41FA5}">
                      <a16:colId xmlns:a16="http://schemas.microsoft.com/office/drawing/2014/main" val="1014989678"/>
                    </a:ext>
                  </a:extLst>
                </a:gridCol>
                <a:gridCol w="740664">
                  <a:extLst>
                    <a:ext uri="{9D8B030D-6E8A-4147-A177-3AD203B41FA5}">
                      <a16:colId xmlns:a16="http://schemas.microsoft.com/office/drawing/2014/main" val="152731957"/>
                    </a:ext>
                  </a:extLst>
                </a:gridCol>
                <a:gridCol w="740664">
                  <a:extLst>
                    <a:ext uri="{9D8B030D-6E8A-4147-A177-3AD203B41FA5}">
                      <a16:colId xmlns:a16="http://schemas.microsoft.com/office/drawing/2014/main" val="117338108"/>
                    </a:ext>
                  </a:extLst>
                </a:gridCol>
                <a:gridCol w="740664">
                  <a:extLst>
                    <a:ext uri="{9D8B030D-6E8A-4147-A177-3AD203B41FA5}">
                      <a16:colId xmlns:a16="http://schemas.microsoft.com/office/drawing/2014/main" val="18341970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599724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infomigrants - 2024-01-04 15:48:13</a:t>
                      </a:r>
                      <a:r>
                        <a:rPr kumimoji="0" lang="en-US" sz="1000" b="0" i="0" u="none" strike="noStrike" kern="1200" cap="none" spc="0" normalizeH="0" baseline="0" noProof="0">
                          <a:ln>
                            <a:noFill/>
                          </a:ln>
                          <a:solidFill>
                            <a:prstClr val="black"/>
                          </a:solidFill>
                          <a:effectLst/>
                          <a:uLnTx/>
                          <a:uFillTx/>
                          <a:latin typeface="Calibri"/>
                          <a:ea typeface="+mn-ea"/>
                          <a:cs typeface="+mn-cs"/>
                        </a:rPr>
                        <a:t>
 60 migrants were saved by the crew of the Open Arms migrant rescue ship on Wednesday in the Mediterranean Sea, according to openarms_fund, the Spanish NGO that operates the vessel.
"The deck of our Open Arms was filled with life," the charity wrote on its Facebook page on Thursday. "After yesterday's two rescues in extremis, 60 people on board have hope again." Open Arms further said its vessel was assigned the port of Salerno in southwestern Italy to disembark the rescued migrants. "It will be the best gift for them and for us. To know that their lives are no longer in danger and that there is a future ahead," Open Arms said.
Wednesday's rescue was reportedly carried out just as bad weather is looming in the area. In October, Italian authorities impounded the Open Arms after it carried out multiple rescues of migrants stranded in the Mediterranean. A spokesperson for the group had told the Reuters news agency that the sanctions were due to an alleged breach of rules requiring charity-run ships to sail to port immediately after a rescue, preventing them from organizing multiple operations at sea.
Photo credit: antonio_sempere00 
#migration #migrants #searescue #Med #Mediterraneansea #OpenArms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72310392"/>
                  </a:ext>
                </a:extLst>
              </a:tr>
            </a:tbl>
          </a:graphicData>
        </a:graphic>
      </p:graphicFrame>
      <p:sp>
        <p:nvSpPr>
          <p:cNvPr id="4" name="Text Placeholder 3">
            <a:extLst>
              <a:ext uri="{FF2B5EF4-FFF2-40B4-BE49-F238E27FC236}">
                <a16:creationId xmlns:a16="http://schemas.microsoft.com/office/drawing/2014/main" id="{8988E3DE-723B-483F-8DA3-52A184303C51}"/>
              </a:ext>
            </a:extLst>
          </p:cNvPr>
          <p:cNvSpPr>
            <a:spLocks noGrp="1"/>
          </p:cNvSpPr>
          <p:nvPr>
            <p:ph type="body" sz="quarter" idx="14"/>
          </p:nvPr>
        </p:nvSpPr>
        <p:spPr/>
        <p:txBody>
          <a:bodyPr/>
          <a:lstStyle/>
          <a:p>
            <a:r>
              <a:rPr lang="en-US"/>
              <a:t>01/01/2024 - 02/29/2024</a:t>
            </a:r>
          </a:p>
        </p:txBody>
      </p:sp>
    </p:spTree>
    <p:extLst>
      <p:ext uri="{BB962C8B-B14F-4D97-AF65-F5344CB8AC3E}">
        <p14:creationId xmlns:p14="http://schemas.microsoft.com/office/powerpoint/2010/main" val="8413278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17E5C-00B8-4476-92E8-5CF876EBB71B}"/>
              </a:ext>
            </a:extLst>
          </p:cNvPr>
          <p:cNvSpPr>
            <a:spLocks noGrp="1"/>
          </p:cNvSpPr>
          <p:nvPr>
            <p:ph type="title"/>
          </p:nvPr>
        </p:nvSpPr>
        <p:spPr/>
        <p:txBody>
          <a:bodyPr/>
          <a:lstStyle/>
          <a:p>
            <a:r>
              <a:rPr lang="en-US"/>
              <a:t>Instagram Posts Table | Infomigrants - 12 of 20</a:t>
            </a:r>
          </a:p>
        </p:txBody>
      </p:sp>
      <p:graphicFrame>
        <p:nvGraphicFramePr>
          <p:cNvPr id="5" name="Table Placeholder 4">
            <a:extLst>
              <a:ext uri="{FF2B5EF4-FFF2-40B4-BE49-F238E27FC236}">
                <a16:creationId xmlns:a16="http://schemas.microsoft.com/office/drawing/2014/main" id="{5D7509CB-3822-4F55-A80D-6D7A0A066879}"/>
              </a:ext>
            </a:extLst>
          </p:cNvPr>
          <p:cNvGraphicFramePr>
            <a:graphicFrameLocks noGrp="1"/>
          </p:cNvGraphicFramePr>
          <p:nvPr>
            <p:ph type="tbl" sz="quarter" idx="13"/>
            <p:extLst>
              <p:ext uri="{D42A27DB-BD31-4B8C-83A1-F6EECF244321}">
                <p14:modId xmlns:p14="http://schemas.microsoft.com/office/powerpoint/2010/main" val="13566016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760198261"/>
                    </a:ext>
                  </a:extLst>
                </a:gridCol>
                <a:gridCol w="2139696">
                  <a:extLst>
                    <a:ext uri="{9D8B030D-6E8A-4147-A177-3AD203B41FA5}">
                      <a16:colId xmlns:a16="http://schemas.microsoft.com/office/drawing/2014/main" val="2761276562"/>
                    </a:ext>
                  </a:extLst>
                </a:gridCol>
                <a:gridCol w="740664">
                  <a:extLst>
                    <a:ext uri="{9D8B030D-6E8A-4147-A177-3AD203B41FA5}">
                      <a16:colId xmlns:a16="http://schemas.microsoft.com/office/drawing/2014/main" val="2367262263"/>
                    </a:ext>
                  </a:extLst>
                </a:gridCol>
                <a:gridCol w="740664">
                  <a:extLst>
                    <a:ext uri="{9D8B030D-6E8A-4147-A177-3AD203B41FA5}">
                      <a16:colId xmlns:a16="http://schemas.microsoft.com/office/drawing/2014/main" val="891478473"/>
                    </a:ext>
                  </a:extLst>
                </a:gridCol>
                <a:gridCol w="740664">
                  <a:extLst>
                    <a:ext uri="{9D8B030D-6E8A-4147-A177-3AD203B41FA5}">
                      <a16:colId xmlns:a16="http://schemas.microsoft.com/office/drawing/2014/main" val="265855767"/>
                    </a:ext>
                  </a:extLst>
                </a:gridCol>
                <a:gridCol w="740664">
                  <a:extLst>
                    <a:ext uri="{9D8B030D-6E8A-4147-A177-3AD203B41FA5}">
                      <a16:colId xmlns:a16="http://schemas.microsoft.com/office/drawing/2014/main" val="818401397"/>
                    </a:ext>
                  </a:extLst>
                </a:gridCol>
                <a:gridCol w="740664">
                  <a:extLst>
                    <a:ext uri="{9D8B030D-6E8A-4147-A177-3AD203B41FA5}">
                      <a16:colId xmlns:a16="http://schemas.microsoft.com/office/drawing/2014/main" val="19850284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681489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infomigrants.fr - 2024-02-27 20:03:13</a:t>
                      </a:r>
                      <a:r>
                        <a:rPr kumimoji="0" lang="fr-FR" sz="1000" b="0" i="0" u="none" strike="noStrike" kern="1200" cap="none" spc="0" normalizeH="0" baseline="0" noProof="0">
                          <a:ln>
                            <a:noFill/>
                          </a:ln>
                          <a:solidFill>
                            <a:prstClr val="black"/>
                          </a:solidFill>
                          <a:effectLst/>
                          <a:uLnTx/>
                          <a:uFillTx/>
                          <a:latin typeface="Calibri"/>
                          <a:ea typeface="+mn-ea"/>
                          <a:cs typeface="+mn-cs"/>
                        </a:rPr>
                        <a:t>
 Retrouvez le triste parcours de Kaba, un Guinéen 🇬🇳 qui se rêvait médecin🩺. Après des mésaventures en Tunisie, le jeune migrant a fui vers le Portugal 🇵🇹 où il gagne péniblement sa vie en faisant des ménages faute de papiers en règle.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0.9678 %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6131134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infomigrants.fr - 2024-01-05 18:08:14</a:t>
                      </a:r>
                      <a:r>
                        <a:rPr kumimoji="0" lang="fr-FR" sz="1000" b="0" i="0" u="none" strike="noStrike" kern="1200" cap="none" spc="0" normalizeH="0" baseline="0" noProof="0">
                          <a:ln>
                            <a:noFill/>
                          </a:ln>
                          <a:solidFill>
                            <a:prstClr val="black"/>
                          </a:solidFill>
                          <a:effectLst/>
                          <a:uLnTx/>
                          <a:uFillTx/>
                          <a:latin typeface="Calibri"/>
                          <a:ea typeface="+mn-ea"/>
                          <a:cs typeface="+mn-cs"/>
                        </a:rPr>
                        <a:t>
 🇸🇳 Les deux filles de Mamadou, âgées de 19 et 21 ans, sont montées sur une pirogue fin octobre à destination des #Canaries. Depuis, il n'a eu aucun signe de vie de ses deux enfants.Selon les autorités espagnoles, la pirogue n'a jamais atteint les îles Canaries. A la douleur de Mamadou s'ajoute l'incompréhension. Journaliste : Charlotte Oberti.</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0.9957 %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503111960"/>
                  </a:ext>
                </a:extLst>
              </a:tr>
            </a:tbl>
          </a:graphicData>
        </a:graphic>
      </p:graphicFrame>
      <p:sp>
        <p:nvSpPr>
          <p:cNvPr id="4" name="Text Placeholder 3">
            <a:extLst>
              <a:ext uri="{FF2B5EF4-FFF2-40B4-BE49-F238E27FC236}">
                <a16:creationId xmlns:a16="http://schemas.microsoft.com/office/drawing/2014/main" id="{8E020FB1-8D31-4F0A-98C7-219D012A45B1}"/>
              </a:ext>
            </a:extLst>
          </p:cNvPr>
          <p:cNvSpPr>
            <a:spLocks noGrp="1"/>
          </p:cNvSpPr>
          <p:nvPr>
            <p:ph type="body" sz="quarter" idx="14"/>
          </p:nvPr>
        </p:nvSpPr>
        <p:spPr/>
        <p:txBody>
          <a:bodyPr/>
          <a:lstStyle/>
          <a:p>
            <a:r>
              <a:rPr lang="en-US"/>
              <a:t>01/01/2024 - 02/29/2024</a:t>
            </a:r>
          </a:p>
        </p:txBody>
      </p:sp>
    </p:spTree>
    <p:extLst>
      <p:ext uri="{BB962C8B-B14F-4D97-AF65-F5344CB8AC3E}">
        <p14:creationId xmlns:p14="http://schemas.microsoft.com/office/powerpoint/2010/main" val="42014957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D20653-7701-4E0E-A3ED-D72788A5CD0E}"/>
              </a:ext>
            </a:extLst>
          </p:cNvPr>
          <p:cNvSpPr>
            <a:spLocks noGrp="1"/>
          </p:cNvSpPr>
          <p:nvPr>
            <p:ph type="title"/>
          </p:nvPr>
        </p:nvSpPr>
        <p:spPr/>
        <p:txBody>
          <a:bodyPr/>
          <a:lstStyle/>
          <a:p>
            <a:r>
              <a:rPr lang="en-US"/>
              <a:t>Instagram Posts Table | Infomigrants - 13 of 20</a:t>
            </a:r>
          </a:p>
        </p:txBody>
      </p:sp>
      <p:graphicFrame>
        <p:nvGraphicFramePr>
          <p:cNvPr id="5" name="Table Placeholder 4">
            <a:extLst>
              <a:ext uri="{FF2B5EF4-FFF2-40B4-BE49-F238E27FC236}">
                <a16:creationId xmlns:a16="http://schemas.microsoft.com/office/drawing/2014/main" id="{CCF64D5A-538E-41ED-878F-08720CE0C7DC}"/>
              </a:ext>
            </a:extLst>
          </p:cNvPr>
          <p:cNvGraphicFramePr>
            <a:graphicFrameLocks noGrp="1"/>
          </p:cNvGraphicFramePr>
          <p:nvPr>
            <p:ph type="tbl" sz="quarter" idx="13"/>
            <p:extLst>
              <p:ext uri="{D42A27DB-BD31-4B8C-83A1-F6EECF244321}">
                <p14:modId xmlns:p14="http://schemas.microsoft.com/office/powerpoint/2010/main" val="19933887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444494561"/>
                    </a:ext>
                  </a:extLst>
                </a:gridCol>
                <a:gridCol w="2139696">
                  <a:extLst>
                    <a:ext uri="{9D8B030D-6E8A-4147-A177-3AD203B41FA5}">
                      <a16:colId xmlns:a16="http://schemas.microsoft.com/office/drawing/2014/main" val="3707191098"/>
                    </a:ext>
                  </a:extLst>
                </a:gridCol>
                <a:gridCol w="740664">
                  <a:extLst>
                    <a:ext uri="{9D8B030D-6E8A-4147-A177-3AD203B41FA5}">
                      <a16:colId xmlns:a16="http://schemas.microsoft.com/office/drawing/2014/main" val="2844669157"/>
                    </a:ext>
                  </a:extLst>
                </a:gridCol>
                <a:gridCol w="740664">
                  <a:extLst>
                    <a:ext uri="{9D8B030D-6E8A-4147-A177-3AD203B41FA5}">
                      <a16:colId xmlns:a16="http://schemas.microsoft.com/office/drawing/2014/main" val="1389049536"/>
                    </a:ext>
                  </a:extLst>
                </a:gridCol>
                <a:gridCol w="740664">
                  <a:extLst>
                    <a:ext uri="{9D8B030D-6E8A-4147-A177-3AD203B41FA5}">
                      <a16:colId xmlns:a16="http://schemas.microsoft.com/office/drawing/2014/main" val="376054489"/>
                    </a:ext>
                  </a:extLst>
                </a:gridCol>
                <a:gridCol w="740664">
                  <a:extLst>
                    <a:ext uri="{9D8B030D-6E8A-4147-A177-3AD203B41FA5}">
                      <a16:colId xmlns:a16="http://schemas.microsoft.com/office/drawing/2014/main" val="2939653615"/>
                    </a:ext>
                  </a:extLst>
                </a:gridCol>
                <a:gridCol w="740664">
                  <a:extLst>
                    <a:ext uri="{9D8B030D-6E8A-4147-A177-3AD203B41FA5}">
                      <a16:colId xmlns:a16="http://schemas.microsoft.com/office/drawing/2014/main" val="40776869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829814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infomigrants - 2024-01-22 18:42:10</a:t>
                      </a:r>
                      <a:r>
                        <a:rPr kumimoji="0" lang="en-US" sz="1000" b="0" i="0" u="none" strike="noStrike" kern="1200" cap="none" spc="0" normalizeH="0" baseline="0" noProof="0">
                          <a:ln>
                            <a:noFill/>
                          </a:ln>
                          <a:solidFill>
                            <a:prstClr val="black"/>
                          </a:solidFill>
                          <a:effectLst/>
                          <a:uLnTx/>
                          <a:uFillTx/>
                          <a:latin typeface="Calibri"/>
                          <a:ea typeface="+mn-ea"/>
                          <a:cs typeface="+mn-cs"/>
                        </a:rPr>
                        <a:t>
 Tens of thousands united in protest against new immigration legislation in France on Sunday, urging President Macron to reconsider. The bill, set to toughen deportations and social welfare measures for foreigners, has sparked concerns about its alignment with French values and alleged far-right influence.
According to the Interior Ministry, 75,000 people nationwide, with 16,000 in Paris, took to the streets to voice their opposition. The timing is crucial, just four days before the Constitutional Council's decision (Thursday) on whether the law aligns with the French Constitution.
Photos: Picture-alliance
#Paris #France #migrants #macron #demonstration #protest #immigration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1056837082"/>
                  </a:ext>
                </a:extLst>
              </a:tr>
            </a:tbl>
          </a:graphicData>
        </a:graphic>
      </p:graphicFrame>
      <p:sp>
        <p:nvSpPr>
          <p:cNvPr id="4" name="Text Placeholder 3">
            <a:extLst>
              <a:ext uri="{FF2B5EF4-FFF2-40B4-BE49-F238E27FC236}">
                <a16:creationId xmlns:a16="http://schemas.microsoft.com/office/drawing/2014/main" id="{7B0C046F-EFF3-444F-8F25-7722653C83BD}"/>
              </a:ext>
            </a:extLst>
          </p:cNvPr>
          <p:cNvSpPr>
            <a:spLocks noGrp="1"/>
          </p:cNvSpPr>
          <p:nvPr>
            <p:ph type="body" sz="quarter" idx="14"/>
          </p:nvPr>
        </p:nvSpPr>
        <p:spPr/>
        <p:txBody>
          <a:bodyPr/>
          <a:lstStyle/>
          <a:p>
            <a:r>
              <a:rPr lang="en-US"/>
              <a:t>01/01/2024 - 02/29/2024</a:t>
            </a:r>
          </a:p>
        </p:txBody>
      </p:sp>
    </p:spTree>
    <p:extLst>
      <p:ext uri="{BB962C8B-B14F-4D97-AF65-F5344CB8AC3E}">
        <p14:creationId xmlns:p14="http://schemas.microsoft.com/office/powerpoint/2010/main" val="42313883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18C64A-A276-4883-A942-0E41D6400D63}"/>
              </a:ext>
            </a:extLst>
          </p:cNvPr>
          <p:cNvSpPr>
            <a:spLocks noGrp="1"/>
          </p:cNvSpPr>
          <p:nvPr>
            <p:ph type="title"/>
          </p:nvPr>
        </p:nvSpPr>
        <p:spPr/>
        <p:txBody>
          <a:bodyPr/>
          <a:lstStyle/>
          <a:p>
            <a:r>
              <a:rPr lang="en-US"/>
              <a:t>Instagram Posts Table | Infomigrants - 14 of 20</a:t>
            </a:r>
          </a:p>
        </p:txBody>
      </p:sp>
      <p:graphicFrame>
        <p:nvGraphicFramePr>
          <p:cNvPr id="5" name="Table Placeholder 4">
            <a:extLst>
              <a:ext uri="{FF2B5EF4-FFF2-40B4-BE49-F238E27FC236}">
                <a16:creationId xmlns:a16="http://schemas.microsoft.com/office/drawing/2014/main" id="{AC9DDD44-6B6D-439D-A600-1660285589D2}"/>
              </a:ext>
            </a:extLst>
          </p:cNvPr>
          <p:cNvGraphicFramePr>
            <a:graphicFrameLocks noGrp="1"/>
          </p:cNvGraphicFramePr>
          <p:nvPr>
            <p:ph type="tbl" sz="quarter" idx="13"/>
            <p:extLst>
              <p:ext uri="{D42A27DB-BD31-4B8C-83A1-F6EECF244321}">
                <p14:modId xmlns:p14="http://schemas.microsoft.com/office/powerpoint/2010/main" val="7492387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964198656"/>
                    </a:ext>
                  </a:extLst>
                </a:gridCol>
                <a:gridCol w="2139696">
                  <a:extLst>
                    <a:ext uri="{9D8B030D-6E8A-4147-A177-3AD203B41FA5}">
                      <a16:colId xmlns:a16="http://schemas.microsoft.com/office/drawing/2014/main" val="1088779298"/>
                    </a:ext>
                  </a:extLst>
                </a:gridCol>
                <a:gridCol w="740664">
                  <a:extLst>
                    <a:ext uri="{9D8B030D-6E8A-4147-A177-3AD203B41FA5}">
                      <a16:colId xmlns:a16="http://schemas.microsoft.com/office/drawing/2014/main" val="1844374626"/>
                    </a:ext>
                  </a:extLst>
                </a:gridCol>
                <a:gridCol w="740664">
                  <a:extLst>
                    <a:ext uri="{9D8B030D-6E8A-4147-A177-3AD203B41FA5}">
                      <a16:colId xmlns:a16="http://schemas.microsoft.com/office/drawing/2014/main" val="2158991439"/>
                    </a:ext>
                  </a:extLst>
                </a:gridCol>
                <a:gridCol w="740664">
                  <a:extLst>
                    <a:ext uri="{9D8B030D-6E8A-4147-A177-3AD203B41FA5}">
                      <a16:colId xmlns:a16="http://schemas.microsoft.com/office/drawing/2014/main" val="3926722981"/>
                    </a:ext>
                  </a:extLst>
                </a:gridCol>
                <a:gridCol w="740664">
                  <a:extLst>
                    <a:ext uri="{9D8B030D-6E8A-4147-A177-3AD203B41FA5}">
                      <a16:colId xmlns:a16="http://schemas.microsoft.com/office/drawing/2014/main" val="1325123528"/>
                    </a:ext>
                  </a:extLst>
                </a:gridCol>
                <a:gridCol w="740664">
                  <a:extLst>
                    <a:ext uri="{9D8B030D-6E8A-4147-A177-3AD203B41FA5}">
                      <a16:colId xmlns:a16="http://schemas.microsoft.com/office/drawing/2014/main" val="8154153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446151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infomigrants - 2024-01-11 16:03:10</a:t>
                      </a:r>
                      <a:r>
                        <a:rPr kumimoji="0" lang="en-US" sz="1000" b="0" i="0" u="none" strike="noStrike" kern="1200" cap="none" spc="0" normalizeH="0" baseline="0" noProof="0">
                          <a:ln>
                            <a:noFill/>
                          </a:ln>
                          <a:solidFill>
                            <a:prstClr val="black"/>
                          </a:solidFill>
                          <a:effectLst/>
                          <a:uLnTx/>
                          <a:uFillTx/>
                          <a:latin typeface="Calibri"/>
                          <a:ea typeface="+mn-ea"/>
                          <a:cs typeface="+mn-cs"/>
                        </a:rPr>
                        <a:t>
 At least three people died in a migrant shipwreck off the Greek island of Lesbos on Wednesday. The boat, carrying some 36 people, crashed off rocks along the island's coast some 10 kilometers from the city of Mytilene in the early hours of the morning. The Greek coast guard said it had rescued 18 survivors on Wednesday. According to local Greek media, the boat had set off from the Turkish coast. In the pictures, members of the Greek coast guard search the shore for survivors and carry one of the deceased up from the sea. The third picture features the dinghy that crashed. 
#greekshipwreck #migrantshipwreck #migrants #greece #lesbos #lesbosisland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3745585855"/>
                  </a:ext>
                </a:extLst>
              </a:tr>
            </a:tbl>
          </a:graphicData>
        </a:graphic>
      </p:graphicFrame>
      <p:sp>
        <p:nvSpPr>
          <p:cNvPr id="4" name="Text Placeholder 3">
            <a:extLst>
              <a:ext uri="{FF2B5EF4-FFF2-40B4-BE49-F238E27FC236}">
                <a16:creationId xmlns:a16="http://schemas.microsoft.com/office/drawing/2014/main" id="{3531B8F1-B48C-4D8F-B74C-01B43BE6D102}"/>
              </a:ext>
            </a:extLst>
          </p:cNvPr>
          <p:cNvSpPr>
            <a:spLocks noGrp="1"/>
          </p:cNvSpPr>
          <p:nvPr>
            <p:ph type="body" sz="quarter" idx="14"/>
          </p:nvPr>
        </p:nvSpPr>
        <p:spPr/>
        <p:txBody>
          <a:bodyPr/>
          <a:lstStyle/>
          <a:p>
            <a:r>
              <a:rPr lang="en-US"/>
              <a:t>01/01/2024 - 02/29/2024</a:t>
            </a:r>
          </a:p>
        </p:txBody>
      </p:sp>
    </p:spTree>
    <p:extLst>
      <p:ext uri="{BB962C8B-B14F-4D97-AF65-F5344CB8AC3E}">
        <p14:creationId xmlns:p14="http://schemas.microsoft.com/office/powerpoint/2010/main" val="16378766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ACF21-8F26-4C53-9445-F99E1ADB05D5}"/>
              </a:ext>
            </a:extLst>
          </p:cNvPr>
          <p:cNvSpPr>
            <a:spLocks noGrp="1"/>
          </p:cNvSpPr>
          <p:nvPr>
            <p:ph type="title"/>
          </p:nvPr>
        </p:nvSpPr>
        <p:spPr/>
        <p:txBody>
          <a:bodyPr/>
          <a:lstStyle/>
          <a:p>
            <a:r>
              <a:rPr lang="en-US"/>
              <a:t>Instagram Posts Table | Infomigrants - 15 of 20</a:t>
            </a:r>
          </a:p>
        </p:txBody>
      </p:sp>
      <p:graphicFrame>
        <p:nvGraphicFramePr>
          <p:cNvPr id="5" name="Table Placeholder 4">
            <a:extLst>
              <a:ext uri="{FF2B5EF4-FFF2-40B4-BE49-F238E27FC236}">
                <a16:creationId xmlns:a16="http://schemas.microsoft.com/office/drawing/2014/main" id="{3EBC6B3A-3ACB-4D1E-862D-601EAFD80753}"/>
              </a:ext>
            </a:extLst>
          </p:cNvPr>
          <p:cNvGraphicFramePr>
            <a:graphicFrameLocks noGrp="1"/>
          </p:cNvGraphicFramePr>
          <p:nvPr>
            <p:ph type="tbl" sz="quarter" idx="13"/>
            <p:extLst>
              <p:ext uri="{D42A27DB-BD31-4B8C-83A1-F6EECF244321}">
                <p14:modId xmlns:p14="http://schemas.microsoft.com/office/powerpoint/2010/main" val="19738619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960084504"/>
                    </a:ext>
                  </a:extLst>
                </a:gridCol>
                <a:gridCol w="2139696">
                  <a:extLst>
                    <a:ext uri="{9D8B030D-6E8A-4147-A177-3AD203B41FA5}">
                      <a16:colId xmlns:a16="http://schemas.microsoft.com/office/drawing/2014/main" val="300591518"/>
                    </a:ext>
                  </a:extLst>
                </a:gridCol>
                <a:gridCol w="740664">
                  <a:extLst>
                    <a:ext uri="{9D8B030D-6E8A-4147-A177-3AD203B41FA5}">
                      <a16:colId xmlns:a16="http://schemas.microsoft.com/office/drawing/2014/main" val="1304761373"/>
                    </a:ext>
                  </a:extLst>
                </a:gridCol>
                <a:gridCol w="740664">
                  <a:extLst>
                    <a:ext uri="{9D8B030D-6E8A-4147-A177-3AD203B41FA5}">
                      <a16:colId xmlns:a16="http://schemas.microsoft.com/office/drawing/2014/main" val="2825834091"/>
                    </a:ext>
                  </a:extLst>
                </a:gridCol>
                <a:gridCol w="740664">
                  <a:extLst>
                    <a:ext uri="{9D8B030D-6E8A-4147-A177-3AD203B41FA5}">
                      <a16:colId xmlns:a16="http://schemas.microsoft.com/office/drawing/2014/main" val="3494383210"/>
                    </a:ext>
                  </a:extLst>
                </a:gridCol>
                <a:gridCol w="740664">
                  <a:extLst>
                    <a:ext uri="{9D8B030D-6E8A-4147-A177-3AD203B41FA5}">
                      <a16:colId xmlns:a16="http://schemas.microsoft.com/office/drawing/2014/main" val="3736791246"/>
                    </a:ext>
                  </a:extLst>
                </a:gridCol>
                <a:gridCol w="740664">
                  <a:extLst>
                    <a:ext uri="{9D8B030D-6E8A-4147-A177-3AD203B41FA5}">
                      <a16:colId xmlns:a16="http://schemas.microsoft.com/office/drawing/2014/main" val="126269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539088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infomigrants.fr - 2024-02-06 17:05:57</a:t>
                      </a:r>
                      <a:r>
                        <a:rPr kumimoji="0" lang="fr-FR" sz="1000" b="0" i="0" u="none" strike="noStrike" kern="1200" cap="none" spc="0" normalizeH="0" baseline="0" noProof="0">
                          <a:ln>
                            <a:noFill/>
                          </a:ln>
                          <a:solidFill>
                            <a:prstClr val="black"/>
                          </a:solidFill>
                          <a:effectLst/>
                          <a:uLnTx/>
                          <a:uFillTx/>
                          <a:latin typeface="Calibri"/>
                          <a:ea typeface="+mn-ea"/>
                          <a:cs typeface="+mn-cs"/>
                        </a:rPr>
                        <a:t>
 🎥 Ces mineurs isolés, pris en charge par l'associations Les Midis du Mie, sont en attente de la reconnaissance de leur minorité en France. Partager un moment convivial comme ce match des quarts de finale de la #CAN ⚽ est un façon de lâcher prise avec la réalité, entre bataille judiciaire et nuit à la rue.
On les a suivis pendant la rencontre Guinée 🇬🇳 - RDC 🇨🇩
Journaliste : Alvin Radivojevic</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511797134"/>
                  </a:ext>
                </a:extLst>
              </a:tr>
            </a:tbl>
          </a:graphicData>
        </a:graphic>
      </p:graphicFrame>
      <p:sp>
        <p:nvSpPr>
          <p:cNvPr id="4" name="Text Placeholder 3">
            <a:extLst>
              <a:ext uri="{FF2B5EF4-FFF2-40B4-BE49-F238E27FC236}">
                <a16:creationId xmlns:a16="http://schemas.microsoft.com/office/drawing/2014/main" id="{1DC3BCD1-F839-404A-8ED2-9624FA5C5F35}"/>
              </a:ext>
            </a:extLst>
          </p:cNvPr>
          <p:cNvSpPr>
            <a:spLocks noGrp="1"/>
          </p:cNvSpPr>
          <p:nvPr>
            <p:ph type="body" sz="quarter" idx="14"/>
          </p:nvPr>
        </p:nvSpPr>
        <p:spPr/>
        <p:txBody>
          <a:bodyPr/>
          <a:lstStyle/>
          <a:p>
            <a:r>
              <a:rPr lang="en-US"/>
              <a:t>01/01/2024 - 02/29/2024</a:t>
            </a:r>
          </a:p>
        </p:txBody>
      </p:sp>
    </p:spTree>
    <p:extLst>
      <p:ext uri="{BB962C8B-B14F-4D97-AF65-F5344CB8AC3E}">
        <p14:creationId xmlns:p14="http://schemas.microsoft.com/office/powerpoint/2010/main" val="31703465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5B4100-085B-40CB-B7E1-5C41D90B8C61}"/>
              </a:ext>
            </a:extLst>
          </p:cNvPr>
          <p:cNvSpPr>
            <a:spLocks noGrp="1"/>
          </p:cNvSpPr>
          <p:nvPr>
            <p:ph type="title"/>
          </p:nvPr>
        </p:nvSpPr>
        <p:spPr/>
        <p:txBody>
          <a:bodyPr/>
          <a:lstStyle/>
          <a:p>
            <a:r>
              <a:rPr lang="en-US"/>
              <a:t>Instagram Posts Table | Infomigrants - 16 of 20</a:t>
            </a:r>
          </a:p>
        </p:txBody>
      </p:sp>
      <p:graphicFrame>
        <p:nvGraphicFramePr>
          <p:cNvPr id="5" name="Table Placeholder 4">
            <a:extLst>
              <a:ext uri="{FF2B5EF4-FFF2-40B4-BE49-F238E27FC236}">
                <a16:creationId xmlns:a16="http://schemas.microsoft.com/office/drawing/2014/main" id="{8D5544A6-421C-4706-BD70-0A75DBBB14C6}"/>
              </a:ext>
            </a:extLst>
          </p:cNvPr>
          <p:cNvGraphicFramePr>
            <a:graphicFrameLocks noGrp="1"/>
          </p:cNvGraphicFramePr>
          <p:nvPr>
            <p:ph type="tbl" sz="quarter" idx="13"/>
            <p:extLst>
              <p:ext uri="{D42A27DB-BD31-4B8C-83A1-F6EECF244321}">
                <p14:modId xmlns:p14="http://schemas.microsoft.com/office/powerpoint/2010/main" val="26020680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450129916"/>
                    </a:ext>
                  </a:extLst>
                </a:gridCol>
                <a:gridCol w="2139696">
                  <a:extLst>
                    <a:ext uri="{9D8B030D-6E8A-4147-A177-3AD203B41FA5}">
                      <a16:colId xmlns:a16="http://schemas.microsoft.com/office/drawing/2014/main" val="551707698"/>
                    </a:ext>
                  </a:extLst>
                </a:gridCol>
                <a:gridCol w="740664">
                  <a:extLst>
                    <a:ext uri="{9D8B030D-6E8A-4147-A177-3AD203B41FA5}">
                      <a16:colId xmlns:a16="http://schemas.microsoft.com/office/drawing/2014/main" val="2358111916"/>
                    </a:ext>
                  </a:extLst>
                </a:gridCol>
                <a:gridCol w="740664">
                  <a:extLst>
                    <a:ext uri="{9D8B030D-6E8A-4147-A177-3AD203B41FA5}">
                      <a16:colId xmlns:a16="http://schemas.microsoft.com/office/drawing/2014/main" val="4076844374"/>
                    </a:ext>
                  </a:extLst>
                </a:gridCol>
                <a:gridCol w="740664">
                  <a:extLst>
                    <a:ext uri="{9D8B030D-6E8A-4147-A177-3AD203B41FA5}">
                      <a16:colId xmlns:a16="http://schemas.microsoft.com/office/drawing/2014/main" val="150433798"/>
                    </a:ext>
                  </a:extLst>
                </a:gridCol>
                <a:gridCol w="740664">
                  <a:extLst>
                    <a:ext uri="{9D8B030D-6E8A-4147-A177-3AD203B41FA5}">
                      <a16:colId xmlns:a16="http://schemas.microsoft.com/office/drawing/2014/main" val="790072235"/>
                    </a:ext>
                  </a:extLst>
                </a:gridCol>
                <a:gridCol w="740664">
                  <a:extLst>
                    <a:ext uri="{9D8B030D-6E8A-4147-A177-3AD203B41FA5}">
                      <a16:colId xmlns:a16="http://schemas.microsoft.com/office/drawing/2014/main" val="41446090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4937434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infomigrants - 2024-01-15 17:20:12</a:t>
                      </a:r>
                      <a:r>
                        <a:rPr kumimoji="0" lang="en-US" sz="1000" b="0" i="0" u="none" strike="noStrike" kern="1200" cap="none" spc="0" normalizeH="0" baseline="0" noProof="0">
                          <a:ln>
                            <a:noFill/>
                          </a:ln>
                          <a:solidFill>
                            <a:prstClr val="black"/>
                          </a:solidFill>
                          <a:effectLst/>
                          <a:uLnTx/>
                          <a:uFillTx/>
                          <a:latin typeface="Calibri"/>
                          <a:ea typeface="+mn-ea"/>
                          <a:cs typeface="+mn-cs"/>
                        </a:rPr>
                        <a:t>
 📷Thousands of protesters took to the streets across 🇫🇷 on Sunday to demonstrate against the French government's new immigration bill – a compromise reached between Macron's party and the conservative opposition.
Protesters responded to a call from over 400 associations, unions and political parties.
Over 25,000 people marched in Paris, according to the organizers, as well as 2,500 in Marseille, almost as many in Lyon and Bordeaux, and another 1,600 protesters in Rennes and 500 in Strasbourg.
Opponents have slammed the new law as racist and discriminatory against foreigners.
To gain support from the right, the government agreed to delay migrants' access to welfare benefits by several years, such as children and housing allowances.
The agreement also introduces migration quotas which would make it more difficult for immigrants' children to become French citizens. Dual nationals sentenced for serious crimes against the police could also lose French citizenship.
 #infomigrants  #asylum #migration  #lawreform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773306975"/>
                  </a:ext>
                </a:extLst>
              </a:tr>
            </a:tbl>
          </a:graphicData>
        </a:graphic>
      </p:graphicFrame>
      <p:sp>
        <p:nvSpPr>
          <p:cNvPr id="4" name="Text Placeholder 3">
            <a:extLst>
              <a:ext uri="{FF2B5EF4-FFF2-40B4-BE49-F238E27FC236}">
                <a16:creationId xmlns:a16="http://schemas.microsoft.com/office/drawing/2014/main" id="{93A87D69-86FE-49FB-A5E0-038DD9F462E1}"/>
              </a:ext>
            </a:extLst>
          </p:cNvPr>
          <p:cNvSpPr>
            <a:spLocks noGrp="1"/>
          </p:cNvSpPr>
          <p:nvPr>
            <p:ph type="body" sz="quarter" idx="14"/>
          </p:nvPr>
        </p:nvSpPr>
        <p:spPr/>
        <p:txBody>
          <a:bodyPr/>
          <a:lstStyle/>
          <a:p>
            <a:r>
              <a:rPr lang="en-US"/>
              <a:t>01/01/2024 - 02/29/2024</a:t>
            </a:r>
          </a:p>
        </p:txBody>
      </p:sp>
    </p:spTree>
    <p:extLst>
      <p:ext uri="{BB962C8B-B14F-4D97-AF65-F5344CB8AC3E}">
        <p14:creationId xmlns:p14="http://schemas.microsoft.com/office/powerpoint/2010/main" val="35448524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A40E6-BCDA-4980-A447-412D0D3E3BEA}"/>
              </a:ext>
            </a:extLst>
          </p:cNvPr>
          <p:cNvSpPr>
            <a:spLocks noGrp="1"/>
          </p:cNvSpPr>
          <p:nvPr>
            <p:ph type="title"/>
          </p:nvPr>
        </p:nvSpPr>
        <p:spPr/>
        <p:txBody>
          <a:bodyPr/>
          <a:lstStyle/>
          <a:p>
            <a:r>
              <a:rPr lang="en-US"/>
              <a:t>Instagram Posts Table | Infomigrants - 17 of 20</a:t>
            </a:r>
          </a:p>
        </p:txBody>
      </p:sp>
      <p:graphicFrame>
        <p:nvGraphicFramePr>
          <p:cNvPr id="5" name="Table Placeholder 4">
            <a:extLst>
              <a:ext uri="{FF2B5EF4-FFF2-40B4-BE49-F238E27FC236}">
                <a16:creationId xmlns:a16="http://schemas.microsoft.com/office/drawing/2014/main" id="{1FF63C33-2D22-48E1-A2D0-B6950E76CDF0}"/>
              </a:ext>
            </a:extLst>
          </p:cNvPr>
          <p:cNvGraphicFramePr>
            <a:graphicFrameLocks noGrp="1"/>
          </p:cNvGraphicFramePr>
          <p:nvPr>
            <p:ph type="tbl" sz="quarter" idx="13"/>
            <p:extLst>
              <p:ext uri="{D42A27DB-BD31-4B8C-83A1-F6EECF244321}">
                <p14:modId xmlns:p14="http://schemas.microsoft.com/office/powerpoint/2010/main" val="18674822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829747730"/>
                    </a:ext>
                  </a:extLst>
                </a:gridCol>
                <a:gridCol w="2139696">
                  <a:extLst>
                    <a:ext uri="{9D8B030D-6E8A-4147-A177-3AD203B41FA5}">
                      <a16:colId xmlns:a16="http://schemas.microsoft.com/office/drawing/2014/main" val="3324202118"/>
                    </a:ext>
                  </a:extLst>
                </a:gridCol>
                <a:gridCol w="740664">
                  <a:extLst>
                    <a:ext uri="{9D8B030D-6E8A-4147-A177-3AD203B41FA5}">
                      <a16:colId xmlns:a16="http://schemas.microsoft.com/office/drawing/2014/main" val="244799210"/>
                    </a:ext>
                  </a:extLst>
                </a:gridCol>
                <a:gridCol w="740664">
                  <a:extLst>
                    <a:ext uri="{9D8B030D-6E8A-4147-A177-3AD203B41FA5}">
                      <a16:colId xmlns:a16="http://schemas.microsoft.com/office/drawing/2014/main" val="2602410563"/>
                    </a:ext>
                  </a:extLst>
                </a:gridCol>
                <a:gridCol w="740664">
                  <a:extLst>
                    <a:ext uri="{9D8B030D-6E8A-4147-A177-3AD203B41FA5}">
                      <a16:colId xmlns:a16="http://schemas.microsoft.com/office/drawing/2014/main" val="3084754804"/>
                    </a:ext>
                  </a:extLst>
                </a:gridCol>
                <a:gridCol w="740664">
                  <a:extLst>
                    <a:ext uri="{9D8B030D-6E8A-4147-A177-3AD203B41FA5}">
                      <a16:colId xmlns:a16="http://schemas.microsoft.com/office/drawing/2014/main" val="853650066"/>
                    </a:ext>
                  </a:extLst>
                </a:gridCol>
                <a:gridCol w="740664">
                  <a:extLst>
                    <a:ext uri="{9D8B030D-6E8A-4147-A177-3AD203B41FA5}">
                      <a16:colId xmlns:a16="http://schemas.microsoft.com/office/drawing/2014/main" val="1905145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7194315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infomigrants - 2024-02-01 18:59:35</a:t>
                      </a:r>
                      <a:r>
                        <a:rPr kumimoji="0" lang="en-US" sz="1000" b="0" i="0" u="none" strike="noStrike" kern="1200" cap="none" spc="0" normalizeH="0" baseline="0" noProof="0">
                          <a:ln>
                            <a:noFill/>
                          </a:ln>
                          <a:solidFill>
                            <a:prstClr val="black"/>
                          </a:solidFill>
                          <a:effectLst/>
                          <a:uLnTx/>
                          <a:uFillTx/>
                          <a:latin typeface="Calibri"/>
                          <a:ea typeface="+mn-ea"/>
                          <a:cs typeface="+mn-cs"/>
                        </a:rPr>
                        <a:t>
 In August 2022, 16-year-old Senegalese asylum seeker Mouhamed Dramé was shot and killed during a sudden stand-off with the police. Dramé was wielding a knife, threatening to harm himself when he was shot by police.
At the end of last year, the trial over the culpability of the officers involved in the shooting began. The 30-year-old officer who fired the shots that killed Dramé has been charged with manslaughter, while four other officers involved in the case face lesser charges. 
Dramé’s brothers Sidy and Lasana have come to Germany to follow the court proceedings, demanding justice for their brother whose life was cut all too short. The defense, however, argues that Dramé’s death came as the result of a misunderstanding, resulting in a series of wrong decisions.
#MouhamedDrame #asylum #Germany #Senegal #Senegalese #SenegalinGermany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4176289588"/>
                  </a:ext>
                </a:extLst>
              </a:tr>
            </a:tbl>
          </a:graphicData>
        </a:graphic>
      </p:graphicFrame>
      <p:sp>
        <p:nvSpPr>
          <p:cNvPr id="4" name="Text Placeholder 3">
            <a:extLst>
              <a:ext uri="{FF2B5EF4-FFF2-40B4-BE49-F238E27FC236}">
                <a16:creationId xmlns:a16="http://schemas.microsoft.com/office/drawing/2014/main" id="{7DB3E432-E111-43B2-A126-BDEBBC235963}"/>
              </a:ext>
            </a:extLst>
          </p:cNvPr>
          <p:cNvSpPr>
            <a:spLocks noGrp="1"/>
          </p:cNvSpPr>
          <p:nvPr>
            <p:ph type="body" sz="quarter" idx="14"/>
          </p:nvPr>
        </p:nvSpPr>
        <p:spPr/>
        <p:txBody>
          <a:bodyPr/>
          <a:lstStyle/>
          <a:p>
            <a:r>
              <a:rPr lang="en-US"/>
              <a:t>01/01/2024 - 02/29/2024</a:t>
            </a:r>
          </a:p>
        </p:txBody>
      </p:sp>
    </p:spTree>
    <p:extLst>
      <p:ext uri="{BB962C8B-B14F-4D97-AF65-F5344CB8AC3E}">
        <p14:creationId xmlns:p14="http://schemas.microsoft.com/office/powerpoint/2010/main" val="21294295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014B4-5C3D-4600-8261-710A03B4EB67}"/>
              </a:ext>
            </a:extLst>
          </p:cNvPr>
          <p:cNvSpPr>
            <a:spLocks noGrp="1"/>
          </p:cNvSpPr>
          <p:nvPr>
            <p:ph type="title"/>
          </p:nvPr>
        </p:nvSpPr>
        <p:spPr/>
        <p:txBody>
          <a:bodyPr/>
          <a:lstStyle/>
          <a:p>
            <a:r>
              <a:rPr lang="en-US"/>
              <a:t>Instagram Posts Table | Infomigrants - 18 of 20</a:t>
            </a:r>
          </a:p>
        </p:txBody>
      </p:sp>
      <p:graphicFrame>
        <p:nvGraphicFramePr>
          <p:cNvPr id="5" name="Table Placeholder 4">
            <a:extLst>
              <a:ext uri="{FF2B5EF4-FFF2-40B4-BE49-F238E27FC236}">
                <a16:creationId xmlns:a16="http://schemas.microsoft.com/office/drawing/2014/main" id="{BEFFB472-2725-4301-B498-B84211FE1D56}"/>
              </a:ext>
            </a:extLst>
          </p:cNvPr>
          <p:cNvGraphicFramePr>
            <a:graphicFrameLocks noGrp="1"/>
          </p:cNvGraphicFramePr>
          <p:nvPr>
            <p:ph type="tbl" sz="quarter" idx="13"/>
            <p:extLst>
              <p:ext uri="{D42A27DB-BD31-4B8C-83A1-F6EECF244321}">
                <p14:modId xmlns:p14="http://schemas.microsoft.com/office/powerpoint/2010/main" val="2866088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291193930"/>
                    </a:ext>
                  </a:extLst>
                </a:gridCol>
                <a:gridCol w="2139696">
                  <a:extLst>
                    <a:ext uri="{9D8B030D-6E8A-4147-A177-3AD203B41FA5}">
                      <a16:colId xmlns:a16="http://schemas.microsoft.com/office/drawing/2014/main" val="679111597"/>
                    </a:ext>
                  </a:extLst>
                </a:gridCol>
                <a:gridCol w="740664">
                  <a:extLst>
                    <a:ext uri="{9D8B030D-6E8A-4147-A177-3AD203B41FA5}">
                      <a16:colId xmlns:a16="http://schemas.microsoft.com/office/drawing/2014/main" val="924363105"/>
                    </a:ext>
                  </a:extLst>
                </a:gridCol>
                <a:gridCol w="740664">
                  <a:extLst>
                    <a:ext uri="{9D8B030D-6E8A-4147-A177-3AD203B41FA5}">
                      <a16:colId xmlns:a16="http://schemas.microsoft.com/office/drawing/2014/main" val="1878463636"/>
                    </a:ext>
                  </a:extLst>
                </a:gridCol>
                <a:gridCol w="740664">
                  <a:extLst>
                    <a:ext uri="{9D8B030D-6E8A-4147-A177-3AD203B41FA5}">
                      <a16:colId xmlns:a16="http://schemas.microsoft.com/office/drawing/2014/main" val="1912648214"/>
                    </a:ext>
                  </a:extLst>
                </a:gridCol>
                <a:gridCol w="740664">
                  <a:extLst>
                    <a:ext uri="{9D8B030D-6E8A-4147-A177-3AD203B41FA5}">
                      <a16:colId xmlns:a16="http://schemas.microsoft.com/office/drawing/2014/main" val="4032141947"/>
                    </a:ext>
                  </a:extLst>
                </a:gridCol>
                <a:gridCol w="740664">
                  <a:extLst>
                    <a:ext uri="{9D8B030D-6E8A-4147-A177-3AD203B41FA5}">
                      <a16:colId xmlns:a16="http://schemas.microsoft.com/office/drawing/2014/main" val="26896172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035581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infomigrants.fr - 2024-01-05 09:52:52</a:t>
                      </a:r>
                      <a:r>
                        <a:rPr kumimoji="0" lang="fr-FR" sz="1000" b="0" i="0" u="none" strike="noStrike" kern="1200" cap="none" spc="0" normalizeH="0" baseline="0" noProof="0">
                          <a:ln>
                            <a:noFill/>
                          </a:ln>
                          <a:solidFill>
                            <a:prstClr val="black"/>
                          </a:solidFill>
                          <a:effectLst/>
                          <a:uLnTx/>
                          <a:uFillTx/>
                          <a:latin typeface="Calibri"/>
                          <a:ea typeface="+mn-ea"/>
                          <a:cs typeface="+mn-cs"/>
                        </a:rPr>
                        <a:t>
 Au total, plus de 28 000 personnes ont péri en Méditerranée depuis 2014, date des premiers recensements de l'OIM en mer.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0.7555 %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6595460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infomigrants.fr - 2024-01-04 18:04:33</a:t>
                      </a:r>
                      <a:r>
                        <a:rPr kumimoji="0" lang="fr-FR" sz="1000" b="0" i="0" u="none" strike="noStrike" kern="1200" cap="none" spc="0" normalizeH="0" baseline="0" noProof="0">
                          <a:ln>
                            <a:noFill/>
                          </a:ln>
                          <a:solidFill>
                            <a:prstClr val="black"/>
                          </a:solidFill>
                          <a:effectLst/>
                          <a:uLnTx/>
                          <a:uFillTx/>
                          <a:latin typeface="Calibri"/>
                          <a:ea typeface="+mn-ea"/>
                          <a:cs typeface="+mn-cs"/>
                        </a:rPr>
                        <a:t>
 Dans la ville de Bargny, au #Senegal, de nombreux habitants, souvent jeunes, rêvent d'ailleurs. Pour trouver "une vie meilleure" en Europe, ils sont nombreux à vouloir monter sur des pirogues en direction des îles Canaries, en Espagne. InfoMigrants a rencontré des candidats au départ, ainsi que leurs proches. Journaliste : Charlotte Oberti</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0.6953 %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068770711"/>
                  </a:ext>
                </a:extLst>
              </a:tr>
            </a:tbl>
          </a:graphicData>
        </a:graphic>
      </p:graphicFrame>
      <p:sp>
        <p:nvSpPr>
          <p:cNvPr id="4" name="Text Placeholder 3">
            <a:extLst>
              <a:ext uri="{FF2B5EF4-FFF2-40B4-BE49-F238E27FC236}">
                <a16:creationId xmlns:a16="http://schemas.microsoft.com/office/drawing/2014/main" id="{BFA4C381-EE3D-499E-901C-0AD9B346DBDF}"/>
              </a:ext>
            </a:extLst>
          </p:cNvPr>
          <p:cNvSpPr>
            <a:spLocks noGrp="1"/>
          </p:cNvSpPr>
          <p:nvPr>
            <p:ph type="body" sz="quarter" idx="14"/>
          </p:nvPr>
        </p:nvSpPr>
        <p:spPr/>
        <p:txBody>
          <a:bodyPr/>
          <a:lstStyle/>
          <a:p>
            <a:r>
              <a:rPr lang="en-US"/>
              <a:t>01/01/2024 - 02/29/2024</a:t>
            </a:r>
          </a:p>
        </p:txBody>
      </p:sp>
    </p:spTree>
    <p:extLst>
      <p:ext uri="{BB962C8B-B14F-4D97-AF65-F5344CB8AC3E}">
        <p14:creationId xmlns:p14="http://schemas.microsoft.com/office/powerpoint/2010/main" val="24724754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BD2EE9-BB65-4D11-9214-3117058214F7}"/>
              </a:ext>
            </a:extLst>
          </p:cNvPr>
          <p:cNvSpPr>
            <a:spLocks noGrp="1"/>
          </p:cNvSpPr>
          <p:nvPr>
            <p:ph type="title"/>
          </p:nvPr>
        </p:nvSpPr>
        <p:spPr/>
        <p:txBody>
          <a:bodyPr/>
          <a:lstStyle/>
          <a:p>
            <a:r>
              <a:rPr lang="en-US"/>
              <a:t>Instagram Posts Table | Infomigrants - 19 of 20</a:t>
            </a:r>
          </a:p>
        </p:txBody>
      </p:sp>
      <p:graphicFrame>
        <p:nvGraphicFramePr>
          <p:cNvPr id="5" name="Table Placeholder 4">
            <a:extLst>
              <a:ext uri="{FF2B5EF4-FFF2-40B4-BE49-F238E27FC236}">
                <a16:creationId xmlns:a16="http://schemas.microsoft.com/office/drawing/2014/main" id="{02294237-0F88-43FB-98AA-A36CB61CCD05}"/>
              </a:ext>
            </a:extLst>
          </p:cNvPr>
          <p:cNvGraphicFramePr>
            <a:graphicFrameLocks noGrp="1"/>
          </p:cNvGraphicFramePr>
          <p:nvPr>
            <p:ph type="tbl" sz="quarter" idx="13"/>
            <p:extLst>
              <p:ext uri="{D42A27DB-BD31-4B8C-83A1-F6EECF244321}">
                <p14:modId xmlns:p14="http://schemas.microsoft.com/office/powerpoint/2010/main" val="12684166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666527841"/>
                    </a:ext>
                  </a:extLst>
                </a:gridCol>
                <a:gridCol w="2139696">
                  <a:extLst>
                    <a:ext uri="{9D8B030D-6E8A-4147-A177-3AD203B41FA5}">
                      <a16:colId xmlns:a16="http://schemas.microsoft.com/office/drawing/2014/main" val="195115375"/>
                    </a:ext>
                  </a:extLst>
                </a:gridCol>
                <a:gridCol w="740664">
                  <a:extLst>
                    <a:ext uri="{9D8B030D-6E8A-4147-A177-3AD203B41FA5}">
                      <a16:colId xmlns:a16="http://schemas.microsoft.com/office/drawing/2014/main" val="4175985807"/>
                    </a:ext>
                  </a:extLst>
                </a:gridCol>
                <a:gridCol w="740664">
                  <a:extLst>
                    <a:ext uri="{9D8B030D-6E8A-4147-A177-3AD203B41FA5}">
                      <a16:colId xmlns:a16="http://schemas.microsoft.com/office/drawing/2014/main" val="2084988423"/>
                    </a:ext>
                  </a:extLst>
                </a:gridCol>
                <a:gridCol w="740664">
                  <a:extLst>
                    <a:ext uri="{9D8B030D-6E8A-4147-A177-3AD203B41FA5}">
                      <a16:colId xmlns:a16="http://schemas.microsoft.com/office/drawing/2014/main" val="3347628546"/>
                    </a:ext>
                  </a:extLst>
                </a:gridCol>
                <a:gridCol w="740664">
                  <a:extLst>
                    <a:ext uri="{9D8B030D-6E8A-4147-A177-3AD203B41FA5}">
                      <a16:colId xmlns:a16="http://schemas.microsoft.com/office/drawing/2014/main" val="889918743"/>
                    </a:ext>
                  </a:extLst>
                </a:gridCol>
                <a:gridCol w="740664">
                  <a:extLst>
                    <a:ext uri="{9D8B030D-6E8A-4147-A177-3AD203B41FA5}">
                      <a16:colId xmlns:a16="http://schemas.microsoft.com/office/drawing/2014/main" val="5819796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716217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infomigrants.fr - 2024-01-20 17:01:46</a:t>
                      </a:r>
                      <a:r>
                        <a:rPr kumimoji="0" lang="fr-FR" sz="1000" b="0" i="0" u="none" strike="noStrike" kern="1200" cap="none" spc="0" normalizeH="0" baseline="0" noProof="0">
                          <a:ln>
                            <a:noFill/>
                          </a:ln>
                          <a:solidFill>
                            <a:prstClr val="black"/>
                          </a:solidFill>
                          <a:effectLst/>
                          <a:uLnTx/>
                          <a:uFillTx/>
                          <a:latin typeface="Calibri"/>
                          <a:ea typeface="+mn-ea"/>
                          <a:cs typeface="+mn-cs"/>
                        </a:rPr>
                        <a:t>
 🎥 Mody, Salouf et Karim ont manifesté contre la #loiimmigration ce 14 janvier
2024 🇫🇷
🗣 Ils nous donnent les raisons pour lesquelles, selon eux, cette loi ne doit pas être promulguée. 
Journaliste : Alvin Radivojevic</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777433346"/>
                  </a:ext>
                </a:extLst>
              </a:tr>
            </a:tbl>
          </a:graphicData>
        </a:graphic>
      </p:graphicFrame>
      <p:sp>
        <p:nvSpPr>
          <p:cNvPr id="4" name="Text Placeholder 3">
            <a:extLst>
              <a:ext uri="{FF2B5EF4-FFF2-40B4-BE49-F238E27FC236}">
                <a16:creationId xmlns:a16="http://schemas.microsoft.com/office/drawing/2014/main" id="{813B0B75-1C27-4DEF-A0EE-11595D7AD045}"/>
              </a:ext>
            </a:extLst>
          </p:cNvPr>
          <p:cNvSpPr>
            <a:spLocks noGrp="1"/>
          </p:cNvSpPr>
          <p:nvPr>
            <p:ph type="body" sz="quarter" idx="14"/>
          </p:nvPr>
        </p:nvSpPr>
        <p:spPr/>
        <p:txBody>
          <a:bodyPr/>
          <a:lstStyle/>
          <a:p>
            <a:r>
              <a:rPr lang="en-US"/>
              <a:t>01/01/2024 - 02/29/2024</a:t>
            </a:r>
          </a:p>
        </p:txBody>
      </p:sp>
    </p:spTree>
    <p:extLst>
      <p:ext uri="{BB962C8B-B14F-4D97-AF65-F5344CB8AC3E}">
        <p14:creationId xmlns:p14="http://schemas.microsoft.com/office/powerpoint/2010/main" val="18805522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DE9AE1-E912-4F50-A9A5-375FFFF27B47}"/>
              </a:ext>
            </a:extLst>
          </p:cNvPr>
          <p:cNvSpPr>
            <a:spLocks noGrp="1"/>
          </p:cNvSpPr>
          <p:nvPr>
            <p:ph type="title"/>
          </p:nvPr>
        </p:nvSpPr>
        <p:spPr/>
        <p:txBody>
          <a:bodyPr/>
          <a:lstStyle/>
          <a:p>
            <a:r>
              <a:rPr lang="en-US"/>
              <a:t>Instagram Posts Table | Infomigrants - 20 of 20</a:t>
            </a:r>
          </a:p>
        </p:txBody>
      </p:sp>
      <p:graphicFrame>
        <p:nvGraphicFramePr>
          <p:cNvPr id="5" name="Table Placeholder 4">
            <a:extLst>
              <a:ext uri="{FF2B5EF4-FFF2-40B4-BE49-F238E27FC236}">
                <a16:creationId xmlns:a16="http://schemas.microsoft.com/office/drawing/2014/main" id="{F2494D33-A1BD-43CC-9F3B-4BFADD5C65DB}"/>
              </a:ext>
            </a:extLst>
          </p:cNvPr>
          <p:cNvGraphicFramePr>
            <a:graphicFrameLocks noGrp="1"/>
          </p:cNvGraphicFramePr>
          <p:nvPr>
            <p:ph type="tbl" sz="quarter" idx="13"/>
            <p:extLst>
              <p:ext uri="{D42A27DB-BD31-4B8C-83A1-F6EECF244321}">
                <p14:modId xmlns:p14="http://schemas.microsoft.com/office/powerpoint/2010/main" val="20245523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675041990"/>
                    </a:ext>
                  </a:extLst>
                </a:gridCol>
                <a:gridCol w="2139696">
                  <a:extLst>
                    <a:ext uri="{9D8B030D-6E8A-4147-A177-3AD203B41FA5}">
                      <a16:colId xmlns:a16="http://schemas.microsoft.com/office/drawing/2014/main" val="3903883046"/>
                    </a:ext>
                  </a:extLst>
                </a:gridCol>
                <a:gridCol w="740664">
                  <a:extLst>
                    <a:ext uri="{9D8B030D-6E8A-4147-A177-3AD203B41FA5}">
                      <a16:colId xmlns:a16="http://schemas.microsoft.com/office/drawing/2014/main" val="3298927175"/>
                    </a:ext>
                  </a:extLst>
                </a:gridCol>
                <a:gridCol w="740664">
                  <a:extLst>
                    <a:ext uri="{9D8B030D-6E8A-4147-A177-3AD203B41FA5}">
                      <a16:colId xmlns:a16="http://schemas.microsoft.com/office/drawing/2014/main" val="403870297"/>
                    </a:ext>
                  </a:extLst>
                </a:gridCol>
                <a:gridCol w="740664">
                  <a:extLst>
                    <a:ext uri="{9D8B030D-6E8A-4147-A177-3AD203B41FA5}">
                      <a16:colId xmlns:a16="http://schemas.microsoft.com/office/drawing/2014/main" val="3917375800"/>
                    </a:ext>
                  </a:extLst>
                </a:gridCol>
                <a:gridCol w="740664">
                  <a:extLst>
                    <a:ext uri="{9D8B030D-6E8A-4147-A177-3AD203B41FA5}">
                      <a16:colId xmlns:a16="http://schemas.microsoft.com/office/drawing/2014/main" val="2358917604"/>
                    </a:ext>
                  </a:extLst>
                </a:gridCol>
                <a:gridCol w="740664">
                  <a:extLst>
                    <a:ext uri="{9D8B030D-6E8A-4147-A177-3AD203B41FA5}">
                      <a16:colId xmlns:a16="http://schemas.microsoft.com/office/drawing/2014/main" val="18710726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8921423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infomigrants.fr - 2024-01-18 18:00:46</a:t>
                      </a:r>
                      <a:r>
                        <a:rPr kumimoji="0" lang="fr-FR" sz="1000" b="0" i="0" u="none" strike="noStrike" kern="1200" cap="none" spc="0" normalizeH="0" baseline="0" noProof="0">
                          <a:ln>
                            <a:noFill/>
                          </a:ln>
                          <a:solidFill>
                            <a:prstClr val="black"/>
                          </a:solidFill>
                          <a:effectLst/>
                          <a:uLnTx/>
                          <a:uFillTx/>
                          <a:latin typeface="Calibri"/>
                          <a:ea typeface="+mn-ea"/>
                          <a:cs typeface="+mn-cs"/>
                        </a:rPr>
                        <a:t>
 📷 Une soixantaine d'agents de l'Office français de protection des réfugiés et apatrides (Ofpra) étaient présents jeudi matin sur le piquet de grève installé devant l'agence à Fontenay-sous-Bois, en région parisienne.
En trois mois, les agents ont organisé quatre journées de grève pour dénoncer la politique du chiffre qu'ils disent subir dans le traitement des dossiers d'asile.
Crédit : CGT Ofpra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0.6742 %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2700094904"/>
                  </a:ext>
                </a:extLst>
              </a:tr>
            </a:tbl>
          </a:graphicData>
        </a:graphic>
      </p:graphicFrame>
      <p:sp>
        <p:nvSpPr>
          <p:cNvPr id="4" name="Text Placeholder 3">
            <a:extLst>
              <a:ext uri="{FF2B5EF4-FFF2-40B4-BE49-F238E27FC236}">
                <a16:creationId xmlns:a16="http://schemas.microsoft.com/office/drawing/2014/main" id="{07CADBA3-5E07-47C1-9362-0E53474062FD}"/>
              </a:ext>
            </a:extLst>
          </p:cNvPr>
          <p:cNvSpPr>
            <a:spLocks noGrp="1"/>
          </p:cNvSpPr>
          <p:nvPr>
            <p:ph type="body" sz="quarter" idx="14"/>
          </p:nvPr>
        </p:nvSpPr>
        <p:spPr/>
        <p:txBody>
          <a:bodyPr/>
          <a:lstStyle/>
          <a:p>
            <a:r>
              <a:rPr lang="en-US"/>
              <a:t>01/01/2024 - 02/29/2024</a:t>
            </a:r>
          </a:p>
        </p:txBody>
      </p:sp>
    </p:spTree>
    <p:extLst>
      <p:ext uri="{BB962C8B-B14F-4D97-AF65-F5344CB8AC3E}">
        <p14:creationId xmlns:p14="http://schemas.microsoft.com/office/powerpoint/2010/main" val="45475349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3064</Words>
  <Application>Microsoft Office PowerPoint</Application>
  <PresentationFormat>On-screen Show (4:3)</PresentationFormat>
  <Paragraphs>330</Paragraphs>
  <Slides>20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Calibri</vt:lpstr>
      <vt:lpstr>Arial</vt:lpstr>
      <vt:lpstr>quintly_template</vt:lpstr>
      <vt:lpstr>Instagram Posts Table | Infomigrants - 1 of 20</vt:lpstr>
      <vt:lpstr>Instagram Posts Table | Infomigrants - 2 of 20</vt:lpstr>
      <vt:lpstr>Instagram Posts Table | Infomigrants - 3 of 20</vt:lpstr>
      <vt:lpstr>Instagram Posts Table | Infomigrants - 4 of 20</vt:lpstr>
      <vt:lpstr>Instagram Posts Table | Infomigrants - 5 of 20</vt:lpstr>
      <vt:lpstr>Instagram Posts Table | Infomigrants - 6 of 20</vt:lpstr>
      <vt:lpstr>Instagram Posts Table | Infomigrants - 7 of 20</vt:lpstr>
      <vt:lpstr>Instagram Posts Table | Infomigrants - 8 of 20</vt:lpstr>
      <vt:lpstr>Instagram Posts Table | Infomigrants - 9 of 20</vt:lpstr>
      <vt:lpstr>Instagram Posts Table | Infomigrants - 10 of 20</vt:lpstr>
      <vt:lpstr>Instagram Posts Table | Infomigrants - 11 of 20</vt:lpstr>
      <vt:lpstr>Instagram Posts Table | Infomigrants - 12 of 20</vt:lpstr>
      <vt:lpstr>Instagram Posts Table | Infomigrants - 13 of 20</vt:lpstr>
      <vt:lpstr>Instagram Posts Table | Infomigrants - 14 of 20</vt:lpstr>
      <vt:lpstr>Instagram Posts Table | Infomigrants - 15 of 20</vt:lpstr>
      <vt:lpstr>Instagram Posts Table | Infomigrants - 16 of 20</vt:lpstr>
      <vt:lpstr>Instagram Posts Table | Infomigrants - 17 of 20</vt:lpstr>
      <vt:lpstr>Instagram Posts Table | Infomigrants - 18 of 20</vt:lpstr>
      <vt:lpstr>Instagram Posts Table | Infomigrants - 19 of 20</vt:lpstr>
      <vt:lpstr>Instagram Posts Table | Infomigrants - 20 of 20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Infomigrants - 1 of 20</dc:title>
  <dc:creator>Frederik Born</dc:creator>
  <cp:lastModifiedBy>Frederik Born</cp:lastModifiedBy>
  <cp:revision>1</cp:revision>
  <dcterms:created xsi:type="dcterms:W3CDTF">2024-03-12T13:16:41Z</dcterms:created>
  <dcterms:modified xsi:type="dcterms:W3CDTF">2024-03-12T13:18:15Z</dcterms:modified>
</cp:coreProperties>
</file>