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2A39A-87E0-435D-A535-D937403F3099}"/>
              </a:ext>
            </a:extLst>
          </p:cNvPr>
          <p:cNvSpPr>
            <a:spLocks noGrp="1"/>
          </p:cNvSpPr>
          <p:nvPr>
            <p:ph type="title"/>
          </p:nvPr>
        </p:nvSpPr>
        <p:spPr/>
        <p:txBody>
          <a:bodyPr/>
          <a:lstStyle/>
          <a:p>
            <a:r>
              <a:rPr lang="en-US"/>
              <a:t>Facebook Own Posts Table | All profiles - 1 of 25</a:t>
            </a:r>
          </a:p>
        </p:txBody>
      </p:sp>
      <p:graphicFrame>
        <p:nvGraphicFramePr>
          <p:cNvPr id="5" name="Table Placeholder 4">
            <a:extLst>
              <a:ext uri="{FF2B5EF4-FFF2-40B4-BE49-F238E27FC236}">
                <a16:creationId xmlns:a16="http://schemas.microsoft.com/office/drawing/2014/main" id="{7C150CD5-0939-4901-BA30-75A125423703}"/>
              </a:ext>
            </a:extLst>
          </p:cNvPr>
          <p:cNvGraphicFramePr>
            <a:graphicFrameLocks noGrp="1"/>
          </p:cNvGraphicFramePr>
          <p:nvPr>
            <p:ph type="tbl" sz="quarter" idx="13"/>
            <p:extLst>
              <p:ext uri="{D42A27DB-BD31-4B8C-83A1-F6EECF244321}">
                <p14:modId xmlns:p14="http://schemas.microsoft.com/office/powerpoint/2010/main" val="1660001908"/>
              </p:ext>
            </p:extLst>
          </p:nvPr>
        </p:nvGraphicFramePr>
        <p:xfrm>
          <a:off x="457200" y="1731963"/>
          <a:ext cx="8065008" cy="70104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23089805"/>
                    </a:ext>
                  </a:extLst>
                </a:gridCol>
                <a:gridCol w="1152144">
                  <a:extLst>
                    <a:ext uri="{9D8B030D-6E8A-4147-A177-3AD203B41FA5}">
                      <a16:colId xmlns:a16="http://schemas.microsoft.com/office/drawing/2014/main" val="724646105"/>
                    </a:ext>
                  </a:extLst>
                </a:gridCol>
                <a:gridCol w="576072">
                  <a:extLst>
                    <a:ext uri="{9D8B030D-6E8A-4147-A177-3AD203B41FA5}">
                      <a16:colId xmlns:a16="http://schemas.microsoft.com/office/drawing/2014/main" val="2826492205"/>
                    </a:ext>
                  </a:extLst>
                </a:gridCol>
                <a:gridCol w="576072">
                  <a:extLst>
                    <a:ext uri="{9D8B030D-6E8A-4147-A177-3AD203B41FA5}">
                      <a16:colId xmlns:a16="http://schemas.microsoft.com/office/drawing/2014/main" val="3842455508"/>
                    </a:ext>
                  </a:extLst>
                </a:gridCol>
                <a:gridCol w="576072">
                  <a:extLst>
                    <a:ext uri="{9D8B030D-6E8A-4147-A177-3AD203B41FA5}">
                      <a16:colId xmlns:a16="http://schemas.microsoft.com/office/drawing/2014/main" val="3152936774"/>
                    </a:ext>
                  </a:extLst>
                </a:gridCol>
                <a:gridCol w="576072">
                  <a:extLst>
                    <a:ext uri="{9D8B030D-6E8A-4147-A177-3AD203B41FA5}">
                      <a16:colId xmlns:a16="http://schemas.microsoft.com/office/drawing/2014/main" val="3619774846"/>
                    </a:ext>
                  </a:extLst>
                </a:gridCol>
                <a:gridCol w="576072">
                  <a:extLst>
                    <a:ext uri="{9D8B030D-6E8A-4147-A177-3AD203B41FA5}">
                      <a16:colId xmlns:a16="http://schemas.microsoft.com/office/drawing/2014/main" val="853841732"/>
                    </a:ext>
                  </a:extLst>
                </a:gridCol>
                <a:gridCol w="576072">
                  <a:extLst>
                    <a:ext uri="{9D8B030D-6E8A-4147-A177-3AD203B41FA5}">
                      <a16:colId xmlns:a16="http://schemas.microsoft.com/office/drawing/2014/main" val="2885829492"/>
                    </a:ext>
                  </a:extLst>
                </a:gridCol>
                <a:gridCol w="576072">
                  <a:extLst>
                    <a:ext uri="{9D8B030D-6E8A-4147-A177-3AD203B41FA5}">
                      <a16:colId xmlns:a16="http://schemas.microsoft.com/office/drawing/2014/main" val="2124227261"/>
                    </a:ext>
                  </a:extLst>
                </a:gridCol>
                <a:gridCol w="576072">
                  <a:extLst>
                    <a:ext uri="{9D8B030D-6E8A-4147-A177-3AD203B41FA5}">
                      <a16:colId xmlns:a16="http://schemas.microsoft.com/office/drawing/2014/main" val="3317300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92326197"/>
                  </a:ext>
                </a:extLst>
              </a:tr>
            </a:tbl>
          </a:graphicData>
        </a:graphic>
      </p:graphicFrame>
      <p:sp>
        <p:nvSpPr>
          <p:cNvPr id="4" name="Text Placeholder 3">
            <a:extLst>
              <a:ext uri="{FF2B5EF4-FFF2-40B4-BE49-F238E27FC236}">
                <a16:creationId xmlns:a16="http://schemas.microsoft.com/office/drawing/2014/main" id="{62BA86A1-4A98-4A60-A90C-40F2270CB0A5}"/>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1063025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74A1F-BE64-4D7D-B5C2-DC683DF16F37}"/>
              </a:ext>
            </a:extLst>
          </p:cNvPr>
          <p:cNvSpPr>
            <a:spLocks noGrp="1"/>
          </p:cNvSpPr>
          <p:nvPr>
            <p:ph type="title"/>
          </p:nvPr>
        </p:nvSpPr>
        <p:spPr/>
        <p:txBody>
          <a:bodyPr/>
          <a:lstStyle/>
          <a:p>
            <a:r>
              <a:rPr lang="en-US"/>
              <a:t>Facebook Own Posts Table | All profiles - 2 of 25</a:t>
            </a:r>
          </a:p>
        </p:txBody>
      </p:sp>
      <p:graphicFrame>
        <p:nvGraphicFramePr>
          <p:cNvPr id="5" name="Table Placeholder 4">
            <a:extLst>
              <a:ext uri="{FF2B5EF4-FFF2-40B4-BE49-F238E27FC236}">
                <a16:creationId xmlns:a16="http://schemas.microsoft.com/office/drawing/2014/main" id="{6718B532-A6D5-43FD-A9AA-17BC41B8AADE}"/>
              </a:ext>
            </a:extLst>
          </p:cNvPr>
          <p:cNvGraphicFramePr>
            <a:graphicFrameLocks noGrp="1"/>
          </p:cNvGraphicFramePr>
          <p:nvPr>
            <p:ph type="tbl" sz="quarter" idx="13"/>
            <p:extLst>
              <p:ext uri="{D42A27DB-BD31-4B8C-83A1-F6EECF244321}">
                <p14:modId xmlns:p14="http://schemas.microsoft.com/office/powerpoint/2010/main" val="930213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3941413"/>
                    </a:ext>
                  </a:extLst>
                </a:gridCol>
                <a:gridCol w="1152144">
                  <a:extLst>
                    <a:ext uri="{9D8B030D-6E8A-4147-A177-3AD203B41FA5}">
                      <a16:colId xmlns:a16="http://schemas.microsoft.com/office/drawing/2014/main" val="4164728296"/>
                    </a:ext>
                  </a:extLst>
                </a:gridCol>
                <a:gridCol w="576072">
                  <a:extLst>
                    <a:ext uri="{9D8B030D-6E8A-4147-A177-3AD203B41FA5}">
                      <a16:colId xmlns:a16="http://schemas.microsoft.com/office/drawing/2014/main" val="3760276109"/>
                    </a:ext>
                  </a:extLst>
                </a:gridCol>
                <a:gridCol w="576072">
                  <a:extLst>
                    <a:ext uri="{9D8B030D-6E8A-4147-A177-3AD203B41FA5}">
                      <a16:colId xmlns:a16="http://schemas.microsoft.com/office/drawing/2014/main" val="327586105"/>
                    </a:ext>
                  </a:extLst>
                </a:gridCol>
                <a:gridCol w="576072">
                  <a:extLst>
                    <a:ext uri="{9D8B030D-6E8A-4147-A177-3AD203B41FA5}">
                      <a16:colId xmlns:a16="http://schemas.microsoft.com/office/drawing/2014/main" val="3892413397"/>
                    </a:ext>
                  </a:extLst>
                </a:gridCol>
                <a:gridCol w="576072">
                  <a:extLst>
                    <a:ext uri="{9D8B030D-6E8A-4147-A177-3AD203B41FA5}">
                      <a16:colId xmlns:a16="http://schemas.microsoft.com/office/drawing/2014/main" val="1892835013"/>
                    </a:ext>
                  </a:extLst>
                </a:gridCol>
                <a:gridCol w="576072">
                  <a:extLst>
                    <a:ext uri="{9D8B030D-6E8A-4147-A177-3AD203B41FA5}">
                      <a16:colId xmlns:a16="http://schemas.microsoft.com/office/drawing/2014/main" val="1386168936"/>
                    </a:ext>
                  </a:extLst>
                </a:gridCol>
                <a:gridCol w="576072">
                  <a:extLst>
                    <a:ext uri="{9D8B030D-6E8A-4147-A177-3AD203B41FA5}">
                      <a16:colId xmlns:a16="http://schemas.microsoft.com/office/drawing/2014/main" val="534276109"/>
                    </a:ext>
                  </a:extLst>
                </a:gridCol>
                <a:gridCol w="576072">
                  <a:extLst>
                    <a:ext uri="{9D8B030D-6E8A-4147-A177-3AD203B41FA5}">
                      <a16:colId xmlns:a16="http://schemas.microsoft.com/office/drawing/2014/main" val="2052728647"/>
                    </a:ext>
                  </a:extLst>
                </a:gridCol>
                <a:gridCol w="576072">
                  <a:extLst>
                    <a:ext uri="{9D8B030D-6E8A-4147-A177-3AD203B41FA5}">
                      <a16:colId xmlns:a16="http://schemas.microsoft.com/office/drawing/2014/main" val="500808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76194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- 2022-05-23 17:29:56</a:t>
                      </a:r>
                      <a:r>
                        <a:rPr kumimoji="0" lang="en-US" sz="1000" b="0" i="0" u="none" strike="noStrike" kern="1200" cap="none" spc="0" normalizeH="0" baseline="0" noProof="0">
                          <a:ln>
                            <a:noFill/>
                          </a:ln>
                          <a:solidFill>
                            <a:prstClr val="black"/>
                          </a:solidFill>
                          <a:effectLst/>
                          <a:uLnTx/>
                          <a:uFillTx/>
                          <a:latin typeface="+mn-lt"/>
                          <a:ea typeface="+mn-ea"/>
                          <a:cs typeface="+mn-cs"/>
                        </a:rPr>
                        <a:t>
 El aftermovie oficial de la 2da edición ¡Ya está en el canal! 🔥
Ingresa al siguiente LINK 👉🏻 https://bit.ly/37GWSGd para entrar a nuestro canal y revivir lo que fue la gran noche del 14 de Mayo en las instalaciones del gimnasio Bios Fitness Gym
Gracias a nuestros auspiciadores: Activade YOTAU ALL Suites HOTEL - Oficial Ciclon Energy @HidraBolivia Cerveza Burguesa - Bolivia Ambulancias ASUR 
Y a todos los peleadores por este gran show 💥.
Madness Fight Tournament es un torneo de Artes Marciales Mixtas organizado y gestionado por Sportmadness
¿Se viene 3ra edición? 🔥
.
.
.
.
.
.
ARE YOU THE NEXT CHAMP?
#mma #artesmarcialesmixtas #bolivia #santacruzdelasierra #boxeo #kickboxing #octágono #fight #madness #tournament #lucha #bjj #deportes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71565153"/>
                  </a:ext>
                </a:extLst>
              </a:tr>
            </a:tbl>
          </a:graphicData>
        </a:graphic>
      </p:graphicFrame>
      <p:sp>
        <p:nvSpPr>
          <p:cNvPr id="4" name="Text Placeholder 3">
            <a:extLst>
              <a:ext uri="{FF2B5EF4-FFF2-40B4-BE49-F238E27FC236}">
                <a16:creationId xmlns:a16="http://schemas.microsoft.com/office/drawing/2014/main" id="{E8A807DF-35CC-464E-BC8E-E1269A40F291}"/>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3280788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0839-2EBD-4627-BB9A-4FA5BBA02F77}"/>
              </a:ext>
            </a:extLst>
          </p:cNvPr>
          <p:cNvSpPr>
            <a:spLocks noGrp="1"/>
          </p:cNvSpPr>
          <p:nvPr>
            <p:ph type="title"/>
          </p:nvPr>
        </p:nvSpPr>
        <p:spPr/>
        <p:txBody>
          <a:bodyPr/>
          <a:lstStyle/>
          <a:p>
            <a:r>
              <a:rPr lang="en-US"/>
              <a:t>Facebook Own Posts Table | All profiles - 3 of 25</a:t>
            </a:r>
          </a:p>
        </p:txBody>
      </p:sp>
      <p:graphicFrame>
        <p:nvGraphicFramePr>
          <p:cNvPr id="5" name="Table Placeholder 4">
            <a:extLst>
              <a:ext uri="{FF2B5EF4-FFF2-40B4-BE49-F238E27FC236}">
                <a16:creationId xmlns:a16="http://schemas.microsoft.com/office/drawing/2014/main" id="{A47C1E2C-4E29-4579-89DC-3BB81F01BB52}"/>
              </a:ext>
            </a:extLst>
          </p:cNvPr>
          <p:cNvGraphicFramePr>
            <a:graphicFrameLocks noGrp="1"/>
          </p:cNvGraphicFramePr>
          <p:nvPr>
            <p:ph type="tbl" sz="quarter" idx="13"/>
            <p:extLst>
              <p:ext uri="{D42A27DB-BD31-4B8C-83A1-F6EECF244321}">
                <p14:modId xmlns:p14="http://schemas.microsoft.com/office/powerpoint/2010/main" val="3769359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13239356"/>
                    </a:ext>
                  </a:extLst>
                </a:gridCol>
                <a:gridCol w="1152144">
                  <a:extLst>
                    <a:ext uri="{9D8B030D-6E8A-4147-A177-3AD203B41FA5}">
                      <a16:colId xmlns:a16="http://schemas.microsoft.com/office/drawing/2014/main" val="4116580469"/>
                    </a:ext>
                  </a:extLst>
                </a:gridCol>
                <a:gridCol w="576072">
                  <a:extLst>
                    <a:ext uri="{9D8B030D-6E8A-4147-A177-3AD203B41FA5}">
                      <a16:colId xmlns:a16="http://schemas.microsoft.com/office/drawing/2014/main" val="3185091030"/>
                    </a:ext>
                  </a:extLst>
                </a:gridCol>
                <a:gridCol w="576072">
                  <a:extLst>
                    <a:ext uri="{9D8B030D-6E8A-4147-A177-3AD203B41FA5}">
                      <a16:colId xmlns:a16="http://schemas.microsoft.com/office/drawing/2014/main" val="3762893309"/>
                    </a:ext>
                  </a:extLst>
                </a:gridCol>
                <a:gridCol w="576072">
                  <a:extLst>
                    <a:ext uri="{9D8B030D-6E8A-4147-A177-3AD203B41FA5}">
                      <a16:colId xmlns:a16="http://schemas.microsoft.com/office/drawing/2014/main" val="2208661597"/>
                    </a:ext>
                  </a:extLst>
                </a:gridCol>
                <a:gridCol w="576072">
                  <a:extLst>
                    <a:ext uri="{9D8B030D-6E8A-4147-A177-3AD203B41FA5}">
                      <a16:colId xmlns:a16="http://schemas.microsoft.com/office/drawing/2014/main" val="2633793456"/>
                    </a:ext>
                  </a:extLst>
                </a:gridCol>
                <a:gridCol w="576072">
                  <a:extLst>
                    <a:ext uri="{9D8B030D-6E8A-4147-A177-3AD203B41FA5}">
                      <a16:colId xmlns:a16="http://schemas.microsoft.com/office/drawing/2014/main" val="2721274488"/>
                    </a:ext>
                  </a:extLst>
                </a:gridCol>
                <a:gridCol w="576072">
                  <a:extLst>
                    <a:ext uri="{9D8B030D-6E8A-4147-A177-3AD203B41FA5}">
                      <a16:colId xmlns:a16="http://schemas.microsoft.com/office/drawing/2014/main" val="2254774153"/>
                    </a:ext>
                  </a:extLst>
                </a:gridCol>
                <a:gridCol w="576072">
                  <a:extLst>
                    <a:ext uri="{9D8B030D-6E8A-4147-A177-3AD203B41FA5}">
                      <a16:colId xmlns:a16="http://schemas.microsoft.com/office/drawing/2014/main" val="1256217272"/>
                    </a:ext>
                  </a:extLst>
                </a:gridCol>
                <a:gridCol w="576072">
                  <a:extLst>
                    <a:ext uri="{9D8B030D-6E8A-4147-A177-3AD203B41FA5}">
                      <a16:colId xmlns:a16="http://schemas.microsoft.com/office/drawing/2014/main" val="893678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6007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- 2022-05-21 15:10:43</a:t>
                      </a:r>
                      <a:r>
                        <a:rPr kumimoji="0" lang="en-US" sz="1000" b="0" i="0" u="none" strike="noStrike" kern="1200" cap="none" spc="0" normalizeH="0" baseline="0" noProof="0">
                          <a:ln>
                            <a:noFill/>
                          </a:ln>
                          <a:solidFill>
                            <a:prstClr val="black"/>
                          </a:solidFill>
                          <a:effectLst/>
                          <a:uLnTx/>
                          <a:uFillTx/>
                          <a:latin typeface="+mn-lt"/>
                          <a:ea typeface="+mn-ea"/>
                          <a:cs typeface="+mn-cs"/>
                        </a:rPr>
                        <a:t>
 Gracias Invictos Magazine!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494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- 2022-05-16 19:42:40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03315615"/>
                  </a:ext>
                </a:extLst>
              </a:tr>
            </a:tbl>
          </a:graphicData>
        </a:graphic>
      </p:graphicFrame>
      <p:sp>
        <p:nvSpPr>
          <p:cNvPr id="4" name="Text Placeholder 3">
            <a:extLst>
              <a:ext uri="{FF2B5EF4-FFF2-40B4-BE49-F238E27FC236}">
                <a16:creationId xmlns:a16="http://schemas.microsoft.com/office/drawing/2014/main" id="{8984EFE8-13AA-469C-9B07-B509E49787D4}"/>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2849405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859A1-BD76-417B-9B50-BCF4C0A67A87}"/>
              </a:ext>
            </a:extLst>
          </p:cNvPr>
          <p:cNvSpPr>
            <a:spLocks noGrp="1"/>
          </p:cNvSpPr>
          <p:nvPr>
            <p:ph type="title"/>
          </p:nvPr>
        </p:nvSpPr>
        <p:spPr/>
        <p:txBody>
          <a:bodyPr/>
          <a:lstStyle/>
          <a:p>
            <a:r>
              <a:rPr lang="en-US"/>
              <a:t>Facebook Own Posts Table | All profiles - 4 of 25</a:t>
            </a:r>
          </a:p>
        </p:txBody>
      </p:sp>
      <p:graphicFrame>
        <p:nvGraphicFramePr>
          <p:cNvPr id="5" name="Table Placeholder 4">
            <a:extLst>
              <a:ext uri="{FF2B5EF4-FFF2-40B4-BE49-F238E27FC236}">
                <a16:creationId xmlns:a16="http://schemas.microsoft.com/office/drawing/2014/main" id="{ABDCE952-201A-4FFE-B12A-4E39326AFA48}"/>
              </a:ext>
            </a:extLst>
          </p:cNvPr>
          <p:cNvGraphicFramePr>
            <a:graphicFrameLocks noGrp="1"/>
          </p:cNvGraphicFramePr>
          <p:nvPr>
            <p:ph type="tbl" sz="quarter" idx="13"/>
            <p:extLst>
              <p:ext uri="{D42A27DB-BD31-4B8C-83A1-F6EECF244321}">
                <p14:modId xmlns:p14="http://schemas.microsoft.com/office/powerpoint/2010/main" val="2666852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48422998"/>
                    </a:ext>
                  </a:extLst>
                </a:gridCol>
                <a:gridCol w="1152144">
                  <a:extLst>
                    <a:ext uri="{9D8B030D-6E8A-4147-A177-3AD203B41FA5}">
                      <a16:colId xmlns:a16="http://schemas.microsoft.com/office/drawing/2014/main" val="4224869275"/>
                    </a:ext>
                  </a:extLst>
                </a:gridCol>
                <a:gridCol w="576072">
                  <a:extLst>
                    <a:ext uri="{9D8B030D-6E8A-4147-A177-3AD203B41FA5}">
                      <a16:colId xmlns:a16="http://schemas.microsoft.com/office/drawing/2014/main" val="3632024806"/>
                    </a:ext>
                  </a:extLst>
                </a:gridCol>
                <a:gridCol w="576072">
                  <a:extLst>
                    <a:ext uri="{9D8B030D-6E8A-4147-A177-3AD203B41FA5}">
                      <a16:colId xmlns:a16="http://schemas.microsoft.com/office/drawing/2014/main" val="1797655836"/>
                    </a:ext>
                  </a:extLst>
                </a:gridCol>
                <a:gridCol w="576072">
                  <a:extLst>
                    <a:ext uri="{9D8B030D-6E8A-4147-A177-3AD203B41FA5}">
                      <a16:colId xmlns:a16="http://schemas.microsoft.com/office/drawing/2014/main" val="3916898746"/>
                    </a:ext>
                  </a:extLst>
                </a:gridCol>
                <a:gridCol w="576072">
                  <a:extLst>
                    <a:ext uri="{9D8B030D-6E8A-4147-A177-3AD203B41FA5}">
                      <a16:colId xmlns:a16="http://schemas.microsoft.com/office/drawing/2014/main" val="1793932847"/>
                    </a:ext>
                  </a:extLst>
                </a:gridCol>
                <a:gridCol w="576072">
                  <a:extLst>
                    <a:ext uri="{9D8B030D-6E8A-4147-A177-3AD203B41FA5}">
                      <a16:colId xmlns:a16="http://schemas.microsoft.com/office/drawing/2014/main" val="601917402"/>
                    </a:ext>
                  </a:extLst>
                </a:gridCol>
                <a:gridCol w="576072">
                  <a:extLst>
                    <a:ext uri="{9D8B030D-6E8A-4147-A177-3AD203B41FA5}">
                      <a16:colId xmlns:a16="http://schemas.microsoft.com/office/drawing/2014/main" val="1860881022"/>
                    </a:ext>
                  </a:extLst>
                </a:gridCol>
                <a:gridCol w="576072">
                  <a:extLst>
                    <a:ext uri="{9D8B030D-6E8A-4147-A177-3AD203B41FA5}">
                      <a16:colId xmlns:a16="http://schemas.microsoft.com/office/drawing/2014/main" val="2850026419"/>
                    </a:ext>
                  </a:extLst>
                </a:gridCol>
                <a:gridCol w="576072">
                  <a:extLst>
                    <a:ext uri="{9D8B030D-6E8A-4147-A177-3AD203B41FA5}">
                      <a16:colId xmlns:a16="http://schemas.microsoft.com/office/drawing/2014/main" val="311568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02412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- 2022-05-16 16:23:48</a:t>
                      </a:r>
                      <a:r>
                        <a:rPr kumimoji="0" lang="en-US" sz="1000" b="0" i="0" u="none" strike="noStrike" kern="1200" cap="none" spc="0" normalizeH="0" baseline="0" noProof="0">
                          <a:ln>
                            <a:noFill/>
                          </a:ln>
                          <a:solidFill>
                            <a:prstClr val="black"/>
                          </a:solidFill>
                          <a:effectLst/>
                          <a:uLnTx/>
                          <a:uFillTx/>
                          <a:latin typeface="+mn-lt"/>
                          <a:ea typeface="+mn-ea"/>
                          <a:cs typeface="+mn-cs"/>
                        </a:rPr>
                        <a:t>
 ¿Cuál fue la mejor pelea de la noche?
No cabe dudas que Leonardo Rodriguez y Ewerton Silva Jamaica nos regalaron un show de primer nivel.
Felicidades a ambos peleadores por su desempeño dentro del Octágono.
Pero solo puede haber un ganador, y en este caso fue Leonardo Rodriguez del Team Violencia CEC 💥🔥.
¿Te perdiste la transmisión? ¡Revívela en nuestro canal de YouTube! 
.
.
.
.
.
.
ARE YOU THE NEXT CHAMP?
#mma #artesmarcialesmixtas #octágono #boxeo #kickboxing #lucha #jiujitsu #bjj #muaythai #santacruzdelasierra #Bolivia #madness #fight #tournament #deportes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82325547"/>
                  </a:ext>
                </a:extLst>
              </a:tr>
            </a:tbl>
          </a:graphicData>
        </a:graphic>
      </p:graphicFrame>
      <p:sp>
        <p:nvSpPr>
          <p:cNvPr id="4" name="Text Placeholder 3">
            <a:extLst>
              <a:ext uri="{FF2B5EF4-FFF2-40B4-BE49-F238E27FC236}">
                <a16:creationId xmlns:a16="http://schemas.microsoft.com/office/drawing/2014/main" id="{9957A0D2-D99B-416A-8F69-B3E9BE2F62B1}"/>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4169479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6BB5D-CDA2-432D-B3AC-425AAC14540E}"/>
              </a:ext>
            </a:extLst>
          </p:cNvPr>
          <p:cNvSpPr>
            <a:spLocks noGrp="1"/>
          </p:cNvSpPr>
          <p:nvPr>
            <p:ph type="title"/>
          </p:nvPr>
        </p:nvSpPr>
        <p:spPr/>
        <p:txBody>
          <a:bodyPr/>
          <a:lstStyle/>
          <a:p>
            <a:r>
              <a:rPr lang="en-US"/>
              <a:t>Facebook Own Posts Table | All profiles - 5 of 25</a:t>
            </a:r>
          </a:p>
        </p:txBody>
      </p:sp>
      <p:graphicFrame>
        <p:nvGraphicFramePr>
          <p:cNvPr id="5" name="Table Placeholder 4">
            <a:extLst>
              <a:ext uri="{FF2B5EF4-FFF2-40B4-BE49-F238E27FC236}">
                <a16:creationId xmlns:a16="http://schemas.microsoft.com/office/drawing/2014/main" id="{849B2AC2-AFC5-4201-950A-4C213F1D9D70}"/>
              </a:ext>
            </a:extLst>
          </p:cNvPr>
          <p:cNvGraphicFramePr>
            <a:graphicFrameLocks noGrp="1"/>
          </p:cNvGraphicFramePr>
          <p:nvPr>
            <p:ph type="tbl" sz="quarter" idx="13"/>
            <p:extLst>
              <p:ext uri="{D42A27DB-BD31-4B8C-83A1-F6EECF244321}">
                <p14:modId xmlns:p14="http://schemas.microsoft.com/office/powerpoint/2010/main" val="3882827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86431517"/>
                    </a:ext>
                  </a:extLst>
                </a:gridCol>
                <a:gridCol w="1152144">
                  <a:extLst>
                    <a:ext uri="{9D8B030D-6E8A-4147-A177-3AD203B41FA5}">
                      <a16:colId xmlns:a16="http://schemas.microsoft.com/office/drawing/2014/main" val="2251146851"/>
                    </a:ext>
                  </a:extLst>
                </a:gridCol>
                <a:gridCol w="576072">
                  <a:extLst>
                    <a:ext uri="{9D8B030D-6E8A-4147-A177-3AD203B41FA5}">
                      <a16:colId xmlns:a16="http://schemas.microsoft.com/office/drawing/2014/main" val="173560148"/>
                    </a:ext>
                  </a:extLst>
                </a:gridCol>
                <a:gridCol w="576072">
                  <a:extLst>
                    <a:ext uri="{9D8B030D-6E8A-4147-A177-3AD203B41FA5}">
                      <a16:colId xmlns:a16="http://schemas.microsoft.com/office/drawing/2014/main" val="4136167063"/>
                    </a:ext>
                  </a:extLst>
                </a:gridCol>
                <a:gridCol w="576072">
                  <a:extLst>
                    <a:ext uri="{9D8B030D-6E8A-4147-A177-3AD203B41FA5}">
                      <a16:colId xmlns:a16="http://schemas.microsoft.com/office/drawing/2014/main" val="596513948"/>
                    </a:ext>
                  </a:extLst>
                </a:gridCol>
                <a:gridCol w="576072">
                  <a:extLst>
                    <a:ext uri="{9D8B030D-6E8A-4147-A177-3AD203B41FA5}">
                      <a16:colId xmlns:a16="http://schemas.microsoft.com/office/drawing/2014/main" val="596966560"/>
                    </a:ext>
                  </a:extLst>
                </a:gridCol>
                <a:gridCol w="576072">
                  <a:extLst>
                    <a:ext uri="{9D8B030D-6E8A-4147-A177-3AD203B41FA5}">
                      <a16:colId xmlns:a16="http://schemas.microsoft.com/office/drawing/2014/main" val="2811699814"/>
                    </a:ext>
                  </a:extLst>
                </a:gridCol>
                <a:gridCol w="576072">
                  <a:extLst>
                    <a:ext uri="{9D8B030D-6E8A-4147-A177-3AD203B41FA5}">
                      <a16:colId xmlns:a16="http://schemas.microsoft.com/office/drawing/2014/main" val="987926623"/>
                    </a:ext>
                  </a:extLst>
                </a:gridCol>
                <a:gridCol w="576072">
                  <a:extLst>
                    <a:ext uri="{9D8B030D-6E8A-4147-A177-3AD203B41FA5}">
                      <a16:colId xmlns:a16="http://schemas.microsoft.com/office/drawing/2014/main" val="3092216117"/>
                    </a:ext>
                  </a:extLst>
                </a:gridCol>
                <a:gridCol w="576072">
                  <a:extLst>
                    <a:ext uri="{9D8B030D-6E8A-4147-A177-3AD203B41FA5}">
                      <a16:colId xmlns:a16="http://schemas.microsoft.com/office/drawing/2014/main" val="2293552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9419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- 2022-05-14 01:35:05</a:t>
                      </a:r>
                      <a:r>
                        <a:rPr kumimoji="0" lang="en-US" sz="1000" b="0" i="0" u="none" strike="noStrike" kern="1200" cap="none" spc="0" normalizeH="0" baseline="0" noProof="0">
                          <a:ln>
                            <a:noFill/>
                          </a:ln>
                          <a:solidFill>
                            <a:prstClr val="black"/>
                          </a:solidFill>
                          <a:effectLst/>
                          <a:uLnTx/>
                          <a:uFillTx/>
                          <a:latin typeface="+mn-lt"/>
                          <a:ea typeface="+mn-ea"/>
                          <a:cs typeface="+mn-cs"/>
                        </a:rPr>
                        <a:t>
 ¡Careo terminado!
Te dejamos lo que fue nuestra rueda de prensa por motivo del careo de los peleadores en las instalaciones del hotel YOTAU ALL Suites HOTEL - Oficial 🔥💪🏻
No te podes perder este 14 de mayo en las instalaciones de Bios Fitness Gym
🇧🇴 vs 🇧🇷
Medina vs. Lopes
Rodriguez vs. Jamaica
Las últimas entradas estarán habilitadas el día del evento en ventanilla a partir de las 14:00
.
.
.
.
.
.
ARE YOU THE NEXT CHAMP?
#mma #artesmarcialesmixtas #Entradas #santacruzdelasierra #Bolivia #boxeo #kickboxing #muaythai #madness #fight #tournament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00131301"/>
                  </a:ext>
                </a:extLst>
              </a:tr>
            </a:tbl>
          </a:graphicData>
        </a:graphic>
      </p:graphicFrame>
      <p:sp>
        <p:nvSpPr>
          <p:cNvPr id="4" name="Text Placeholder 3">
            <a:extLst>
              <a:ext uri="{FF2B5EF4-FFF2-40B4-BE49-F238E27FC236}">
                <a16:creationId xmlns:a16="http://schemas.microsoft.com/office/drawing/2014/main" id="{946182EF-9336-4F95-8832-F482E1EB5C9B}"/>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4184575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894BE-B1E1-4011-92BA-B8632F1FE257}"/>
              </a:ext>
            </a:extLst>
          </p:cNvPr>
          <p:cNvSpPr>
            <a:spLocks noGrp="1"/>
          </p:cNvSpPr>
          <p:nvPr>
            <p:ph type="title"/>
          </p:nvPr>
        </p:nvSpPr>
        <p:spPr/>
        <p:txBody>
          <a:bodyPr/>
          <a:lstStyle/>
          <a:p>
            <a:r>
              <a:rPr lang="en-US"/>
              <a:t>Facebook Own Posts Table | All profiles - 6 of 25</a:t>
            </a:r>
          </a:p>
        </p:txBody>
      </p:sp>
      <p:graphicFrame>
        <p:nvGraphicFramePr>
          <p:cNvPr id="5" name="Table Placeholder 4">
            <a:extLst>
              <a:ext uri="{FF2B5EF4-FFF2-40B4-BE49-F238E27FC236}">
                <a16:creationId xmlns:a16="http://schemas.microsoft.com/office/drawing/2014/main" id="{857188D9-B95C-4781-B875-8B7B29E1F8A4}"/>
              </a:ext>
            </a:extLst>
          </p:cNvPr>
          <p:cNvGraphicFramePr>
            <a:graphicFrameLocks noGrp="1"/>
          </p:cNvGraphicFramePr>
          <p:nvPr>
            <p:ph type="tbl" sz="quarter" idx="13"/>
            <p:extLst>
              <p:ext uri="{D42A27DB-BD31-4B8C-83A1-F6EECF244321}">
                <p14:modId xmlns:p14="http://schemas.microsoft.com/office/powerpoint/2010/main" val="3366981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83846917"/>
                    </a:ext>
                  </a:extLst>
                </a:gridCol>
                <a:gridCol w="1152144">
                  <a:extLst>
                    <a:ext uri="{9D8B030D-6E8A-4147-A177-3AD203B41FA5}">
                      <a16:colId xmlns:a16="http://schemas.microsoft.com/office/drawing/2014/main" val="1130263842"/>
                    </a:ext>
                  </a:extLst>
                </a:gridCol>
                <a:gridCol w="576072">
                  <a:extLst>
                    <a:ext uri="{9D8B030D-6E8A-4147-A177-3AD203B41FA5}">
                      <a16:colId xmlns:a16="http://schemas.microsoft.com/office/drawing/2014/main" val="2764011015"/>
                    </a:ext>
                  </a:extLst>
                </a:gridCol>
                <a:gridCol w="576072">
                  <a:extLst>
                    <a:ext uri="{9D8B030D-6E8A-4147-A177-3AD203B41FA5}">
                      <a16:colId xmlns:a16="http://schemas.microsoft.com/office/drawing/2014/main" val="3741844652"/>
                    </a:ext>
                  </a:extLst>
                </a:gridCol>
                <a:gridCol w="576072">
                  <a:extLst>
                    <a:ext uri="{9D8B030D-6E8A-4147-A177-3AD203B41FA5}">
                      <a16:colId xmlns:a16="http://schemas.microsoft.com/office/drawing/2014/main" val="2691206029"/>
                    </a:ext>
                  </a:extLst>
                </a:gridCol>
                <a:gridCol w="576072">
                  <a:extLst>
                    <a:ext uri="{9D8B030D-6E8A-4147-A177-3AD203B41FA5}">
                      <a16:colId xmlns:a16="http://schemas.microsoft.com/office/drawing/2014/main" val="1811544890"/>
                    </a:ext>
                  </a:extLst>
                </a:gridCol>
                <a:gridCol w="576072">
                  <a:extLst>
                    <a:ext uri="{9D8B030D-6E8A-4147-A177-3AD203B41FA5}">
                      <a16:colId xmlns:a16="http://schemas.microsoft.com/office/drawing/2014/main" val="3152339452"/>
                    </a:ext>
                  </a:extLst>
                </a:gridCol>
                <a:gridCol w="576072">
                  <a:extLst>
                    <a:ext uri="{9D8B030D-6E8A-4147-A177-3AD203B41FA5}">
                      <a16:colId xmlns:a16="http://schemas.microsoft.com/office/drawing/2014/main" val="1280741705"/>
                    </a:ext>
                  </a:extLst>
                </a:gridCol>
                <a:gridCol w="576072">
                  <a:extLst>
                    <a:ext uri="{9D8B030D-6E8A-4147-A177-3AD203B41FA5}">
                      <a16:colId xmlns:a16="http://schemas.microsoft.com/office/drawing/2014/main" val="1285374030"/>
                    </a:ext>
                  </a:extLst>
                </a:gridCol>
                <a:gridCol w="576072">
                  <a:extLst>
                    <a:ext uri="{9D8B030D-6E8A-4147-A177-3AD203B41FA5}">
                      <a16:colId xmlns:a16="http://schemas.microsoft.com/office/drawing/2014/main" val="4073054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19676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- 2022-05-12 20:52:38</a:t>
                      </a:r>
                      <a:r>
                        <a:rPr kumimoji="0" lang="en-US" sz="1000" b="0" i="0" u="none" strike="noStrike" kern="1200" cap="none" spc="0" normalizeH="0" baseline="0" noProof="0">
                          <a:ln>
                            <a:noFill/>
                          </a:ln>
                          <a:solidFill>
                            <a:prstClr val="black"/>
                          </a:solidFill>
                          <a:effectLst/>
                          <a:uLnTx/>
                          <a:uFillTx/>
                          <a:latin typeface="+mn-lt"/>
                          <a:ea typeface="+mn-ea"/>
                          <a:cs typeface="+mn-cs"/>
                        </a:rPr>
                        <a:t>
 ¡Gracias por el apoyo!
Agotamos todas nuestras entradas digitales, por lo que habilitamos un punto de venta donde podrás adquirir tu entrada física para el ingreso a nuestro gran evento.
El Sábado 14 de Mayo partir de las 14:00, podes comprar tu entrada en las instalaciones del gimnasio Bios Fitness Gym 🔥💪🏻
¡Apurate que se acaban!
. Violencia CEC La Base - MMA Training Center Knock Out Training Center - SC/Bolivia The Gangster Club Academia Lanza Fight Club 
.
.
. YOTAU ALL Suites HOTEL - Oficial
.
.
ARE YOU THE NEXT CHAMP?
#entradas #digitales #agotadas #mma #santacruzdelasierra #bolivia #artesmarcialesmixtas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99759046"/>
                  </a:ext>
                </a:extLst>
              </a:tr>
            </a:tbl>
          </a:graphicData>
        </a:graphic>
      </p:graphicFrame>
      <p:sp>
        <p:nvSpPr>
          <p:cNvPr id="4" name="Text Placeholder 3">
            <a:extLst>
              <a:ext uri="{FF2B5EF4-FFF2-40B4-BE49-F238E27FC236}">
                <a16:creationId xmlns:a16="http://schemas.microsoft.com/office/drawing/2014/main" id="{E906200D-4253-46CA-A902-463BD95D94AC}"/>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2713581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E3D43-B31F-40F0-A54D-B660D34ACA71}"/>
              </a:ext>
            </a:extLst>
          </p:cNvPr>
          <p:cNvSpPr>
            <a:spLocks noGrp="1"/>
          </p:cNvSpPr>
          <p:nvPr>
            <p:ph type="title"/>
          </p:nvPr>
        </p:nvSpPr>
        <p:spPr/>
        <p:txBody>
          <a:bodyPr/>
          <a:lstStyle/>
          <a:p>
            <a:r>
              <a:rPr lang="en-US"/>
              <a:t>Facebook Own Posts Table | All profiles - 7 of 25</a:t>
            </a:r>
          </a:p>
        </p:txBody>
      </p:sp>
      <p:graphicFrame>
        <p:nvGraphicFramePr>
          <p:cNvPr id="5" name="Table Placeholder 4">
            <a:extLst>
              <a:ext uri="{FF2B5EF4-FFF2-40B4-BE49-F238E27FC236}">
                <a16:creationId xmlns:a16="http://schemas.microsoft.com/office/drawing/2014/main" id="{E7ECFF34-137F-467E-ADBF-B4A0D277DBD3}"/>
              </a:ext>
            </a:extLst>
          </p:cNvPr>
          <p:cNvGraphicFramePr>
            <a:graphicFrameLocks noGrp="1"/>
          </p:cNvGraphicFramePr>
          <p:nvPr>
            <p:ph type="tbl" sz="quarter" idx="13"/>
            <p:extLst>
              <p:ext uri="{D42A27DB-BD31-4B8C-83A1-F6EECF244321}">
                <p14:modId xmlns:p14="http://schemas.microsoft.com/office/powerpoint/2010/main" val="2548110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93021823"/>
                    </a:ext>
                  </a:extLst>
                </a:gridCol>
                <a:gridCol w="1152144">
                  <a:extLst>
                    <a:ext uri="{9D8B030D-6E8A-4147-A177-3AD203B41FA5}">
                      <a16:colId xmlns:a16="http://schemas.microsoft.com/office/drawing/2014/main" val="141146327"/>
                    </a:ext>
                  </a:extLst>
                </a:gridCol>
                <a:gridCol w="576072">
                  <a:extLst>
                    <a:ext uri="{9D8B030D-6E8A-4147-A177-3AD203B41FA5}">
                      <a16:colId xmlns:a16="http://schemas.microsoft.com/office/drawing/2014/main" val="3469122176"/>
                    </a:ext>
                  </a:extLst>
                </a:gridCol>
                <a:gridCol w="576072">
                  <a:extLst>
                    <a:ext uri="{9D8B030D-6E8A-4147-A177-3AD203B41FA5}">
                      <a16:colId xmlns:a16="http://schemas.microsoft.com/office/drawing/2014/main" val="960768864"/>
                    </a:ext>
                  </a:extLst>
                </a:gridCol>
                <a:gridCol w="576072">
                  <a:extLst>
                    <a:ext uri="{9D8B030D-6E8A-4147-A177-3AD203B41FA5}">
                      <a16:colId xmlns:a16="http://schemas.microsoft.com/office/drawing/2014/main" val="1362206149"/>
                    </a:ext>
                  </a:extLst>
                </a:gridCol>
                <a:gridCol w="576072">
                  <a:extLst>
                    <a:ext uri="{9D8B030D-6E8A-4147-A177-3AD203B41FA5}">
                      <a16:colId xmlns:a16="http://schemas.microsoft.com/office/drawing/2014/main" val="1645033742"/>
                    </a:ext>
                  </a:extLst>
                </a:gridCol>
                <a:gridCol w="576072">
                  <a:extLst>
                    <a:ext uri="{9D8B030D-6E8A-4147-A177-3AD203B41FA5}">
                      <a16:colId xmlns:a16="http://schemas.microsoft.com/office/drawing/2014/main" val="3001035871"/>
                    </a:ext>
                  </a:extLst>
                </a:gridCol>
                <a:gridCol w="576072">
                  <a:extLst>
                    <a:ext uri="{9D8B030D-6E8A-4147-A177-3AD203B41FA5}">
                      <a16:colId xmlns:a16="http://schemas.microsoft.com/office/drawing/2014/main" val="1977123738"/>
                    </a:ext>
                  </a:extLst>
                </a:gridCol>
                <a:gridCol w="576072">
                  <a:extLst>
                    <a:ext uri="{9D8B030D-6E8A-4147-A177-3AD203B41FA5}">
                      <a16:colId xmlns:a16="http://schemas.microsoft.com/office/drawing/2014/main" val="447228381"/>
                    </a:ext>
                  </a:extLst>
                </a:gridCol>
                <a:gridCol w="576072">
                  <a:extLst>
                    <a:ext uri="{9D8B030D-6E8A-4147-A177-3AD203B41FA5}">
                      <a16:colId xmlns:a16="http://schemas.microsoft.com/office/drawing/2014/main" val="856800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81998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- 2022-05-11 16:52:28</a:t>
                      </a:r>
                      <a:r>
                        <a:rPr kumimoji="0" lang="en-US" sz="1000" b="0" i="0" u="none" strike="noStrike" kern="1200" cap="none" spc="0" normalizeH="0" baseline="0" noProof="0">
                          <a:ln>
                            <a:noFill/>
                          </a:ln>
                          <a:solidFill>
                            <a:prstClr val="black"/>
                          </a:solidFill>
                          <a:effectLst/>
                          <a:uLnTx/>
                          <a:uFillTx/>
                          <a:latin typeface="+mn-lt"/>
                          <a:ea typeface="+mn-ea"/>
                          <a:cs typeface="+mn-cs"/>
                        </a:rPr>
                        <a:t>
 ¡Los de Violencia CEC ya están listos! 💪🏻🔥
Demuestra tu apoyo y adquiere tus entradas digitales 
👇🏻👇🏻👇🏻
https://myglup.com/tickets/mft/
.
.
.
.
.
.
.
. ARE YOU THE NEXT CHAMP?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57348908"/>
                  </a:ext>
                </a:extLst>
              </a:tr>
            </a:tbl>
          </a:graphicData>
        </a:graphic>
      </p:graphicFrame>
      <p:sp>
        <p:nvSpPr>
          <p:cNvPr id="4" name="Text Placeholder 3">
            <a:extLst>
              <a:ext uri="{FF2B5EF4-FFF2-40B4-BE49-F238E27FC236}">
                <a16:creationId xmlns:a16="http://schemas.microsoft.com/office/drawing/2014/main" id="{05248D8D-9B43-4731-B022-0D301DCEB3E2}"/>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3820227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620B2-5944-4F74-8BDA-919B2158845E}"/>
              </a:ext>
            </a:extLst>
          </p:cNvPr>
          <p:cNvSpPr>
            <a:spLocks noGrp="1"/>
          </p:cNvSpPr>
          <p:nvPr>
            <p:ph type="title"/>
          </p:nvPr>
        </p:nvSpPr>
        <p:spPr/>
        <p:txBody>
          <a:bodyPr/>
          <a:lstStyle/>
          <a:p>
            <a:r>
              <a:rPr lang="en-US"/>
              <a:t>Facebook Own Posts Table | All profiles - 8 of 25</a:t>
            </a:r>
          </a:p>
        </p:txBody>
      </p:sp>
      <p:graphicFrame>
        <p:nvGraphicFramePr>
          <p:cNvPr id="5" name="Table Placeholder 4">
            <a:extLst>
              <a:ext uri="{FF2B5EF4-FFF2-40B4-BE49-F238E27FC236}">
                <a16:creationId xmlns:a16="http://schemas.microsoft.com/office/drawing/2014/main" id="{5E6D3BFF-CD73-4B2D-B764-E1DDD5FF4702}"/>
              </a:ext>
            </a:extLst>
          </p:cNvPr>
          <p:cNvGraphicFramePr>
            <a:graphicFrameLocks noGrp="1"/>
          </p:cNvGraphicFramePr>
          <p:nvPr>
            <p:ph type="tbl" sz="quarter" idx="13"/>
            <p:extLst>
              <p:ext uri="{D42A27DB-BD31-4B8C-83A1-F6EECF244321}">
                <p14:modId xmlns:p14="http://schemas.microsoft.com/office/powerpoint/2010/main" val="1080166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9064392"/>
                    </a:ext>
                  </a:extLst>
                </a:gridCol>
                <a:gridCol w="1152144">
                  <a:extLst>
                    <a:ext uri="{9D8B030D-6E8A-4147-A177-3AD203B41FA5}">
                      <a16:colId xmlns:a16="http://schemas.microsoft.com/office/drawing/2014/main" val="111544397"/>
                    </a:ext>
                  </a:extLst>
                </a:gridCol>
                <a:gridCol w="576072">
                  <a:extLst>
                    <a:ext uri="{9D8B030D-6E8A-4147-A177-3AD203B41FA5}">
                      <a16:colId xmlns:a16="http://schemas.microsoft.com/office/drawing/2014/main" val="4083133552"/>
                    </a:ext>
                  </a:extLst>
                </a:gridCol>
                <a:gridCol w="576072">
                  <a:extLst>
                    <a:ext uri="{9D8B030D-6E8A-4147-A177-3AD203B41FA5}">
                      <a16:colId xmlns:a16="http://schemas.microsoft.com/office/drawing/2014/main" val="1135800938"/>
                    </a:ext>
                  </a:extLst>
                </a:gridCol>
                <a:gridCol w="576072">
                  <a:extLst>
                    <a:ext uri="{9D8B030D-6E8A-4147-A177-3AD203B41FA5}">
                      <a16:colId xmlns:a16="http://schemas.microsoft.com/office/drawing/2014/main" val="1673103699"/>
                    </a:ext>
                  </a:extLst>
                </a:gridCol>
                <a:gridCol w="576072">
                  <a:extLst>
                    <a:ext uri="{9D8B030D-6E8A-4147-A177-3AD203B41FA5}">
                      <a16:colId xmlns:a16="http://schemas.microsoft.com/office/drawing/2014/main" val="2262164443"/>
                    </a:ext>
                  </a:extLst>
                </a:gridCol>
                <a:gridCol w="576072">
                  <a:extLst>
                    <a:ext uri="{9D8B030D-6E8A-4147-A177-3AD203B41FA5}">
                      <a16:colId xmlns:a16="http://schemas.microsoft.com/office/drawing/2014/main" val="2977283090"/>
                    </a:ext>
                  </a:extLst>
                </a:gridCol>
                <a:gridCol w="576072">
                  <a:extLst>
                    <a:ext uri="{9D8B030D-6E8A-4147-A177-3AD203B41FA5}">
                      <a16:colId xmlns:a16="http://schemas.microsoft.com/office/drawing/2014/main" val="3868978518"/>
                    </a:ext>
                  </a:extLst>
                </a:gridCol>
                <a:gridCol w="576072">
                  <a:extLst>
                    <a:ext uri="{9D8B030D-6E8A-4147-A177-3AD203B41FA5}">
                      <a16:colId xmlns:a16="http://schemas.microsoft.com/office/drawing/2014/main" val="330419928"/>
                    </a:ext>
                  </a:extLst>
                </a:gridCol>
                <a:gridCol w="576072">
                  <a:extLst>
                    <a:ext uri="{9D8B030D-6E8A-4147-A177-3AD203B41FA5}">
                      <a16:colId xmlns:a16="http://schemas.microsoft.com/office/drawing/2014/main" val="282219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07288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- 2022-05-10 19:30:24</a:t>
                      </a:r>
                      <a:r>
                        <a:rPr kumimoji="0" lang="en-US" sz="1000" b="0" i="0" u="none" strike="noStrike" kern="1200" cap="none" spc="0" normalizeH="0" baseline="0" noProof="0">
                          <a:ln>
                            <a:noFill/>
                          </a:ln>
                          <a:solidFill>
                            <a:prstClr val="black"/>
                          </a:solidFill>
                          <a:effectLst/>
                          <a:uLnTx/>
                          <a:uFillTx/>
                          <a:latin typeface="+mn-lt"/>
                          <a:ea typeface="+mn-ea"/>
                          <a:cs typeface="+mn-cs"/>
                        </a:rPr>
                        <a:t>
 ¡Subimos nuevo vídeo!
Esta vez es el turno de nuestro peleador Coestelar: Leonardo Rodriguez 🇧🇴 de Violencia CEC
¡Aprovecha y suscríbete al canal!
Y vos, ¿Ya compraste tu entrada?
👇🏻👇🏻👇🏻
https://myglup.com/tickets/mft/
.
.
.
.
.
.
. ARE YOU THE NEXT CHAMP?
#mma #santacruzdelasierra #bolivia #deportes #fitness #boxeo #karate #kickboxing #lucha #jiujitsu #madness #fight #tournament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70392181"/>
                  </a:ext>
                </a:extLst>
              </a:tr>
            </a:tbl>
          </a:graphicData>
        </a:graphic>
      </p:graphicFrame>
      <p:sp>
        <p:nvSpPr>
          <p:cNvPr id="4" name="Text Placeholder 3">
            <a:extLst>
              <a:ext uri="{FF2B5EF4-FFF2-40B4-BE49-F238E27FC236}">
                <a16:creationId xmlns:a16="http://schemas.microsoft.com/office/drawing/2014/main" id="{A6851702-475D-421B-BF8F-D5A2D8BBBEAD}"/>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1883201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728F5-65AA-4569-848D-F97159583029}"/>
              </a:ext>
            </a:extLst>
          </p:cNvPr>
          <p:cNvSpPr>
            <a:spLocks noGrp="1"/>
          </p:cNvSpPr>
          <p:nvPr>
            <p:ph type="title"/>
          </p:nvPr>
        </p:nvSpPr>
        <p:spPr/>
        <p:txBody>
          <a:bodyPr/>
          <a:lstStyle/>
          <a:p>
            <a:r>
              <a:rPr lang="en-US"/>
              <a:t>Facebook Own Posts Table | All profiles - 9 of 25</a:t>
            </a:r>
          </a:p>
        </p:txBody>
      </p:sp>
      <p:graphicFrame>
        <p:nvGraphicFramePr>
          <p:cNvPr id="5" name="Table Placeholder 4">
            <a:extLst>
              <a:ext uri="{FF2B5EF4-FFF2-40B4-BE49-F238E27FC236}">
                <a16:creationId xmlns:a16="http://schemas.microsoft.com/office/drawing/2014/main" id="{6ED2F27C-EB47-464A-88A0-D2AD861FB519}"/>
              </a:ext>
            </a:extLst>
          </p:cNvPr>
          <p:cNvGraphicFramePr>
            <a:graphicFrameLocks noGrp="1"/>
          </p:cNvGraphicFramePr>
          <p:nvPr>
            <p:ph type="tbl" sz="quarter" idx="13"/>
            <p:extLst>
              <p:ext uri="{D42A27DB-BD31-4B8C-83A1-F6EECF244321}">
                <p14:modId xmlns:p14="http://schemas.microsoft.com/office/powerpoint/2010/main" val="1619279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34163598"/>
                    </a:ext>
                  </a:extLst>
                </a:gridCol>
                <a:gridCol w="1152144">
                  <a:extLst>
                    <a:ext uri="{9D8B030D-6E8A-4147-A177-3AD203B41FA5}">
                      <a16:colId xmlns:a16="http://schemas.microsoft.com/office/drawing/2014/main" val="3616497305"/>
                    </a:ext>
                  </a:extLst>
                </a:gridCol>
                <a:gridCol w="576072">
                  <a:extLst>
                    <a:ext uri="{9D8B030D-6E8A-4147-A177-3AD203B41FA5}">
                      <a16:colId xmlns:a16="http://schemas.microsoft.com/office/drawing/2014/main" val="1902278175"/>
                    </a:ext>
                  </a:extLst>
                </a:gridCol>
                <a:gridCol w="576072">
                  <a:extLst>
                    <a:ext uri="{9D8B030D-6E8A-4147-A177-3AD203B41FA5}">
                      <a16:colId xmlns:a16="http://schemas.microsoft.com/office/drawing/2014/main" val="3531530981"/>
                    </a:ext>
                  </a:extLst>
                </a:gridCol>
                <a:gridCol w="576072">
                  <a:extLst>
                    <a:ext uri="{9D8B030D-6E8A-4147-A177-3AD203B41FA5}">
                      <a16:colId xmlns:a16="http://schemas.microsoft.com/office/drawing/2014/main" val="2180081454"/>
                    </a:ext>
                  </a:extLst>
                </a:gridCol>
                <a:gridCol w="576072">
                  <a:extLst>
                    <a:ext uri="{9D8B030D-6E8A-4147-A177-3AD203B41FA5}">
                      <a16:colId xmlns:a16="http://schemas.microsoft.com/office/drawing/2014/main" val="429887211"/>
                    </a:ext>
                  </a:extLst>
                </a:gridCol>
                <a:gridCol w="576072">
                  <a:extLst>
                    <a:ext uri="{9D8B030D-6E8A-4147-A177-3AD203B41FA5}">
                      <a16:colId xmlns:a16="http://schemas.microsoft.com/office/drawing/2014/main" val="4153712104"/>
                    </a:ext>
                  </a:extLst>
                </a:gridCol>
                <a:gridCol w="576072">
                  <a:extLst>
                    <a:ext uri="{9D8B030D-6E8A-4147-A177-3AD203B41FA5}">
                      <a16:colId xmlns:a16="http://schemas.microsoft.com/office/drawing/2014/main" val="125110524"/>
                    </a:ext>
                  </a:extLst>
                </a:gridCol>
                <a:gridCol w="576072">
                  <a:extLst>
                    <a:ext uri="{9D8B030D-6E8A-4147-A177-3AD203B41FA5}">
                      <a16:colId xmlns:a16="http://schemas.microsoft.com/office/drawing/2014/main" val="3216099457"/>
                    </a:ext>
                  </a:extLst>
                </a:gridCol>
                <a:gridCol w="576072">
                  <a:extLst>
                    <a:ext uri="{9D8B030D-6E8A-4147-A177-3AD203B41FA5}">
                      <a16:colId xmlns:a16="http://schemas.microsoft.com/office/drawing/2014/main" val="1509196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63740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Madness Fight Tournament - 2022-05-10 18:39:38</a:t>
                      </a:r>
                      <a:r>
                        <a:rPr kumimoji="0" lang="es-ES" sz="1000" b="0" i="0" u="none" strike="noStrike" kern="1200" cap="none" spc="0" normalizeH="0" baseline="0" noProof="0">
                          <a:ln>
                            <a:noFill/>
                          </a:ln>
                          <a:solidFill>
                            <a:prstClr val="black"/>
                          </a:solidFill>
                          <a:effectLst/>
                          <a:uLnTx/>
                          <a:uFillTx/>
                          <a:latin typeface="+mn-lt"/>
                          <a:ea typeface="+mn-ea"/>
                          <a:cs typeface="+mn-cs"/>
                        </a:rPr>
                        <a:t>
 Gracias Diez por la nota!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20461174"/>
                  </a:ext>
                </a:extLst>
              </a:tr>
            </a:tbl>
          </a:graphicData>
        </a:graphic>
      </p:graphicFrame>
      <p:sp>
        <p:nvSpPr>
          <p:cNvPr id="4" name="Text Placeholder 3">
            <a:extLst>
              <a:ext uri="{FF2B5EF4-FFF2-40B4-BE49-F238E27FC236}">
                <a16:creationId xmlns:a16="http://schemas.microsoft.com/office/drawing/2014/main" id="{EFECF5C8-9C58-4149-AAF0-2393F07CE715}"/>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3811217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BE737-1E5A-438F-AEBF-61770D525751}"/>
              </a:ext>
            </a:extLst>
          </p:cNvPr>
          <p:cNvSpPr>
            <a:spLocks noGrp="1"/>
          </p:cNvSpPr>
          <p:nvPr>
            <p:ph type="title"/>
          </p:nvPr>
        </p:nvSpPr>
        <p:spPr/>
        <p:txBody>
          <a:bodyPr/>
          <a:lstStyle/>
          <a:p>
            <a:r>
              <a:rPr lang="en-US"/>
              <a:t>Facebook Own Posts Table | All profiles - 10 of 25</a:t>
            </a:r>
          </a:p>
        </p:txBody>
      </p:sp>
      <p:graphicFrame>
        <p:nvGraphicFramePr>
          <p:cNvPr id="5" name="Table Placeholder 4">
            <a:extLst>
              <a:ext uri="{FF2B5EF4-FFF2-40B4-BE49-F238E27FC236}">
                <a16:creationId xmlns:a16="http://schemas.microsoft.com/office/drawing/2014/main" id="{66F46657-F304-4FC0-8971-752D4F9F90D8}"/>
              </a:ext>
            </a:extLst>
          </p:cNvPr>
          <p:cNvGraphicFramePr>
            <a:graphicFrameLocks noGrp="1"/>
          </p:cNvGraphicFramePr>
          <p:nvPr>
            <p:ph type="tbl" sz="quarter" idx="13"/>
            <p:extLst>
              <p:ext uri="{D42A27DB-BD31-4B8C-83A1-F6EECF244321}">
                <p14:modId xmlns:p14="http://schemas.microsoft.com/office/powerpoint/2010/main" val="2865102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90344460"/>
                    </a:ext>
                  </a:extLst>
                </a:gridCol>
                <a:gridCol w="1152144">
                  <a:extLst>
                    <a:ext uri="{9D8B030D-6E8A-4147-A177-3AD203B41FA5}">
                      <a16:colId xmlns:a16="http://schemas.microsoft.com/office/drawing/2014/main" val="2319007335"/>
                    </a:ext>
                  </a:extLst>
                </a:gridCol>
                <a:gridCol w="576072">
                  <a:extLst>
                    <a:ext uri="{9D8B030D-6E8A-4147-A177-3AD203B41FA5}">
                      <a16:colId xmlns:a16="http://schemas.microsoft.com/office/drawing/2014/main" val="3427284294"/>
                    </a:ext>
                  </a:extLst>
                </a:gridCol>
                <a:gridCol w="576072">
                  <a:extLst>
                    <a:ext uri="{9D8B030D-6E8A-4147-A177-3AD203B41FA5}">
                      <a16:colId xmlns:a16="http://schemas.microsoft.com/office/drawing/2014/main" val="3339182696"/>
                    </a:ext>
                  </a:extLst>
                </a:gridCol>
                <a:gridCol w="576072">
                  <a:extLst>
                    <a:ext uri="{9D8B030D-6E8A-4147-A177-3AD203B41FA5}">
                      <a16:colId xmlns:a16="http://schemas.microsoft.com/office/drawing/2014/main" val="3603280161"/>
                    </a:ext>
                  </a:extLst>
                </a:gridCol>
                <a:gridCol w="576072">
                  <a:extLst>
                    <a:ext uri="{9D8B030D-6E8A-4147-A177-3AD203B41FA5}">
                      <a16:colId xmlns:a16="http://schemas.microsoft.com/office/drawing/2014/main" val="1948498400"/>
                    </a:ext>
                  </a:extLst>
                </a:gridCol>
                <a:gridCol w="576072">
                  <a:extLst>
                    <a:ext uri="{9D8B030D-6E8A-4147-A177-3AD203B41FA5}">
                      <a16:colId xmlns:a16="http://schemas.microsoft.com/office/drawing/2014/main" val="262317741"/>
                    </a:ext>
                  </a:extLst>
                </a:gridCol>
                <a:gridCol w="576072">
                  <a:extLst>
                    <a:ext uri="{9D8B030D-6E8A-4147-A177-3AD203B41FA5}">
                      <a16:colId xmlns:a16="http://schemas.microsoft.com/office/drawing/2014/main" val="4089350576"/>
                    </a:ext>
                  </a:extLst>
                </a:gridCol>
                <a:gridCol w="576072">
                  <a:extLst>
                    <a:ext uri="{9D8B030D-6E8A-4147-A177-3AD203B41FA5}">
                      <a16:colId xmlns:a16="http://schemas.microsoft.com/office/drawing/2014/main" val="2349335582"/>
                    </a:ext>
                  </a:extLst>
                </a:gridCol>
                <a:gridCol w="576072">
                  <a:extLst>
                    <a:ext uri="{9D8B030D-6E8A-4147-A177-3AD203B41FA5}">
                      <a16:colId xmlns:a16="http://schemas.microsoft.com/office/drawing/2014/main" val="25797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0105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- 2022-05-09 10:42:19</a:t>
                      </a:r>
                      <a:r>
                        <a:rPr kumimoji="0" lang="en-US" sz="1000" b="0" i="0" u="none" strike="noStrike" kern="1200" cap="none" spc="0" normalizeH="0" baseline="0" noProof="0">
                          <a:ln>
                            <a:noFill/>
                          </a:ln>
                          <a:solidFill>
                            <a:prstClr val="black"/>
                          </a:solidFill>
                          <a:effectLst/>
                          <a:uLnTx/>
                          <a:uFillTx/>
                          <a:latin typeface="+mn-lt"/>
                          <a:ea typeface="+mn-ea"/>
                          <a:cs typeface="+mn-cs"/>
                        </a:rPr>
                        <a:t>
 ¿Te vas a perder esta cartelera?
Este 14 de Mayo en instalaciones del gimnasio Bios Fitness Gym (Av. Paurito 6to anillo) no te podes perder la cartelera oficial que tenemos para ofrecerte.
¡5 peleas amateurs y 6 peleas profesionales con peleadores de primer nivel, nacionales e internacionales!
Medina 🇧🇴 vs. Lopes 🇧🇷
Rodriguez 🇧🇴 vs. Jamaica 🇧🇷
Adquiere tus entradas digitales en el siguiente enlace 👉🏻👉🏻 https://myglup.com/tickets/mft/
Precio de entradas:
General Bs.120
Gradería Bs.80
El evento inicia 19:30 con la primera pelea amateur. El ingreso es a partir de las 18:00.
Agradecemos a todas las academias que aceptaron participar con nosotros Violencia CEC La Base - MMA Training Center Knock Out Training Center - SC/Bolivia The Gangster Club Academia Lanza Fight Club Team Actitud, Team Cazador, Saitama Jiujitsu
.
.
.
.
.
.
. YOTAU ALL Suites HOTEL - Oficial
.
.
.
.
ARE YOU THE NEXT CHAMP?
#mma #artesmarcialesmixtas #boxeo #kickboxing #lucha #karate #jiujitsu #muaythai #santacruzdelasierra #bolivia #madness #fight #tournament #peleas #combates #deportes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28857293"/>
                  </a:ext>
                </a:extLst>
              </a:tr>
            </a:tbl>
          </a:graphicData>
        </a:graphic>
      </p:graphicFrame>
      <p:sp>
        <p:nvSpPr>
          <p:cNvPr id="4" name="Text Placeholder 3">
            <a:extLst>
              <a:ext uri="{FF2B5EF4-FFF2-40B4-BE49-F238E27FC236}">
                <a16:creationId xmlns:a16="http://schemas.microsoft.com/office/drawing/2014/main" id="{A0060CD1-30FA-47F7-88FA-0A84C4581418}"/>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125194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4A624-DB69-4671-B45C-6A7D73D5EDD6}"/>
              </a:ext>
            </a:extLst>
          </p:cNvPr>
          <p:cNvSpPr>
            <a:spLocks noGrp="1"/>
          </p:cNvSpPr>
          <p:nvPr>
            <p:ph type="title"/>
          </p:nvPr>
        </p:nvSpPr>
        <p:spPr/>
        <p:txBody>
          <a:bodyPr/>
          <a:lstStyle/>
          <a:p>
            <a:r>
              <a:rPr lang="en-US"/>
              <a:t>Facebook Own Posts Table | All profiles - 11 of 25</a:t>
            </a:r>
          </a:p>
        </p:txBody>
      </p:sp>
      <p:graphicFrame>
        <p:nvGraphicFramePr>
          <p:cNvPr id="5" name="Table Placeholder 4">
            <a:extLst>
              <a:ext uri="{FF2B5EF4-FFF2-40B4-BE49-F238E27FC236}">
                <a16:creationId xmlns:a16="http://schemas.microsoft.com/office/drawing/2014/main" id="{5F8E90FA-2193-4ECB-9ADD-7461C883BC7A}"/>
              </a:ext>
            </a:extLst>
          </p:cNvPr>
          <p:cNvGraphicFramePr>
            <a:graphicFrameLocks noGrp="1"/>
          </p:cNvGraphicFramePr>
          <p:nvPr>
            <p:ph type="tbl" sz="quarter" idx="13"/>
            <p:extLst>
              <p:ext uri="{D42A27DB-BD31-4B8C-83A1-F6EECF244321}">
                <p14:modId xmlns:p14="http://schemas.microsoft.com/office/powerpoint/2010/main" val="1253254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93373715"/>
                    </a:ext>
                  </a:extLst>
                </a:gridCol>
                <a:gridCol w="1152144">
                  <a:extLst>
                    <a:ext uri="{9D8B030D-6E8A-4147-A177-3AD203B41FA5}">
                      <a16:colId xmlns:a16="http://schemas.microsoft.com/office/drawing/2014/main" val="3069292755"/>
                    </a:ext>
                  </a:extLst>
                </a:gridCol>
                <a:gridCol w="576072">
                  <a:extLst>
                    <a:ext uri="{9D8B030D-6E8A-4147-A177-3AD203B41FA5}">
                      <a16:colId xmlns:a16="http://schemas.microsoft.com/office/drawing/2014/main" val="3015663641"/>
                    </a:ext>
                  </a:extLst>
                </a:gridCol>
                <a:gridCol w="576072">
                  <a:extLst>
                    <a:ext uri="{9D8B030D-6E8A-4147-A177-3AD203B41FA5}">
                      <a16:colId xmlns:a16="http://schemas.microsoft.com/office/drawing/2014/main" val="971488355"/>
                    </a:ext>
                  </a:extLst>
                </a:gridCol>
                <a:gridCol w="576072">
                  <a:extLst>
                    <a:ext uri="{9D8B030D-6E8A-4147-A177-3AD203B41FA5}">
                      <a16:colId xmlns:a16="http://schemas.microsoft.com/office/drawing/2014/main" val="1004037875"/>
                    </a:ext>
                  </a:extLst>
                </a:gridCol>
                <a:gridCol w="576072">
                  <a:extLst>
                    <a:ext uri="{9D8B030D-6E8A-4147-A177-3AD203B41FA5}">
                      <a16:colId xmlns:a16="http://schemas.microsoft.com/office/drawing/2014/main" val="141380509"/>
                    </a:ext>
                  </a:extLst>
                </a:gridCol>
                <a:gridCol w="576072">
                  <a:extLst>
                    <a:ext uri="{9D8B030D-6E8A-4147-A177-3AD203B41FA5}">
                      <a16:colId xmlns:a16="http://schemas.microsoft.com/office/drawing/2014/main" val="2555017022"/>
                    </a:ext>
                  </a:extLst>
                </a:gridCol>
                <a:gridCol w="576072">
                  <a:extLst>
                    <a:ext uri="{9D8B030D-6E8A-4147-A177-3AD203B41FA5}">
                      <a16:colId xmlns:a16="http://schemas.microsoft.com/office/drawing/2014/main" val="1079415321"/>
                    </a:ext>
                  </a:extLst>
                </a:gridCol>
                <a:gridCol w="576072">
                  <a:extLst>
                    <a:ext uri="{9D8B030D-6E8A-4147-A177-3AD203B41FA5}">
                      <a16:colId xmlns:a16="http://schemas.microsoft.com/office/drawing/2014/main" val="3150500492"/>
                    </a:ext>
                  </a:extLst>
                </a:gridCol>
                <a:gridCol w="576072">
                  <a:extLst>
                    <a:ext uri="{9D8B030D-6E8A-4147-A177-3AD203B41FA5}">
                      <a16:colId xmlns:a16="http://schemas.microsoft.com/office/drawing/2014/main" val="3406896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21604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- 2022-05-08 11:53:31</a:t>
                      </a:r>
                      <a:r>
                        <a:rPr kumimoji="0" lang="en-US" sz="1000" b="0" i="0" u="none" strike="noStrike" kern="1200" cap="none" spc="0" normalizeH="0" baseline="0" noProof="0">
                          <a:ln>
                            <a:noFill/>
                          </a:ln>
                          <a:solidFill>
                            <a:prstClr val="black"/>
                          </a:solidFill>
                          <a:effectLst/>
                          <a:uLnTx/>
                          <a:uFillTx/>
                          <a:latin typeface="+mn-lt"/>
                          <a:ea typeface="+mn-ea"/>
                          <a:cs typeface="+mn-cs"/>
                        </a:rPr>
                        <a:t>
 Leonardo Rodriguez 🇧🇴 quiere Violencia!
Te invita este #14deMayo en las instalaciones del gimnasio Bios Fitness Gym para que puedas ver en vivo y en directo su pelea contra Ewerton Silva Jamaica 🇧🇷
¡No te lo podes perder!
Apoyalo y adquirí tus entradas
👇🏻👇🏻👇🏻👇🏻
https://myglup.com/tickets/mft/
.
.
.
. YOTAU ALL Suites HOTEL - Oficial Violencia CEC
.
.
.
ARE YOU THE NEXT CHAMP?
#mma #artesmarcialesmixtas #boxeo #kickboxing #lucha #karate #jiujitsu #santacruzdelasierra #Bolivia #madness #fight #tournament #deportes #fitness #combate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49287159"/>
                  </a:ext>
                </a:extLst>
              </a:tr>
            </a:tbl>
          </a:graphicData>
        </a:graphic>
      </p:graphicFrame>
      <p:sp>
        <p:nvSpPr>
          <p:cNvPr id="4" name="Text Placeholder 3">
            <a:extLst>
              <a:ext uri="{FF2B5EF4-FFF2-40B4-BE49-F238E27FC236}">
                <a16:creationId xmlns:a16="http://schemas.microsoft.com/office/drawing/2014/main" id="{31344C5C-9721-436F-95DB-917A47838316}"/>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110596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9A073-E31E-4F00-AEB9-BCE36395E80E}"/>
              </a:ext>
            </a:extLst>
          </p:cNvPr>
          <p:cNvSpPr>
            <a:spLocks noGrp="1"/>
          </p:cNvSpPr>
          <p:nvPr>
            <p:ph type="title"/>
          </p:nvPr>
        </p:nvSpPr>
        <p:spPr/>
        <p:txBody>
          <a:bodyPr/>
          <a:lstStyle/>
          <a:p>
            <a:r>
              <a:rPr lang="en-US"/>
              <a:t>Facebook Own Posts Table | All profiles - 12 of 25</a:t>
            </a:r>
          </a:p>
        </p:txBody>
      </p:sp>
      <p:graphicFrame>
        <p:nvGraphicFramePr>
          <p:cNvPr id="5" name="Table Placeholder 4">
            <a:extLst>
              <a:ext uri="{FF2B5EF4-FFF2-40B4-BE49-F238E27FC236}">
                <a16:creationId xmlns:a16="http://schemas.microsoft.com/office/drawing/2014/main" id="{D1C26BE3-8942-461F-81ED-3F9B73C9F5B0}"/>
              </a:ext>
            </a:extLst>
          </p:cNvPr>
          <p:cNvGraphicFramePr>
            <a:graphicFrameLocks noGrp="1"/>
          </p:cNvGraphicFramePr>
          <p:nvPr>
            <p:ph type="tbl" sz="quarter" idx="13"/>
            <p:extLst>
              <p:ext uri="{D42A27DB-BD31-4B8C-83A1-F6EECF244321}">
                <p14:modId xmlns:p14="http://schemas.microsoft.com/office/powerpoint/2010/main" val="1040414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88891151"/>
                    </a:ext>
                  </a:extLst>
                </a:gridCol>
                <a:gridCol w="1152144">
                  <a:extLst>
                    <a:ext uri="{9D8B030D-6E8A-4147-A177-3AD203B41FA5}">
                      <a16:colId xmlns:a16="http://schemas.microsoft.com/office/drawing/2014/main" val="1339657697"/>
                    </a:ext>
                  </a:extLst>
                </a:gridCol>
                <a:gridCol w="576072">
                  <a:extLst>
                    <a:ext uri="{9D8B030D-6E8A-4147-A177-3AD203B41FA5}">
                      <a16:colId xmlns:a16="http://schemas.microsoft.com/office/drawing/2014/main" val="2074416923"/>
                    </a:ext>
                  </a:extLst>
                </a:gridCol>
                <a:gridCol w="576072">
                  <a:extLst>
                    <a:ext uri="{9D8B030D-6E8A-4147-A177-3AD203B41FA5}">
                      <a16:colId xmlns:a16="http://schemas.microsoft.com/office/drawing/2014/main" val="1520312287"/>
                    </a:ext>
                  </a:extLst>
                </a:gridCol>
                <a:gridCol w="576072">
                  <a:extLst>
                    <a:ext uri="{9D8B030D-6E8A-4147-A177-3AD203B41FA5}">
                      <a16:colId xmlns:a16="http://schemas.microsoft.com/office/drawing/2014/main" val="533168803"/>
                    </a:ext>
                  </a:extLst>
                </a:gridCol>
                <a:gridCol w="576072">
                  <a:extLst>
                    <a:ext uri="{9D8B030D-6E8A-4147-A177-3AD203B41FA5}">
                      <a16:colId xmlns:a16="http://schemas.microsoft.com/office/drawing/2014/main" val="1841308002"/>
                    </a:ext>
                  </a:extLst>
                </a:gridCol>
                <a:gridCol w="576072">
                  <a:extLst>
                    <a:ext uri="{9D8B030D-6E8A-4147-A177-3AD203B41FA5}">
                      <a16:colId xmlns:a16="http://schemas.microsoft.com/office/drawing/2014/main" val="399358882"/>
                    </a:ext>
                  </a:extLst>
                </a:gridCol>
                <a:gridCol w="576072">
                  <a:extLst>
                    <a:ext uri="{9D8B030D-6E8A-4147-A177-3AD203B41FA5}">
                      <a16:colId xmlns:a16="http://schemas.microsoft.com/office/drawing/2014/main" val="2756688894"/>
                    </a:ext>
                  </a:extLst>
                </a:gridCol>
                <a:gridCol w="576072">
                  <a:extLst>
                    <a:ext uri="{9D8B030D-6E8A-4147-A177-3AD203B41FA5}">
                      <a16:colId xmlns:a16="http://schemas.microsoft.com/office/drawing/2014/main" val="2748649756"/>
                    </a:ext>
                  </a:extLst>
                </a:gridCol>
                <a:gridCol w="576072">
                  <a:extLst>
                    <a:ext uri="{9D8B030D-6E8A-4147-A177-3AD203B41FA5}">
                      <a16:colId xmlns:a16="http://schemas.microsoft.com/office/drawing/2014/main" val="4178304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36621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- 2022-05-06 12:14:45</a:t>
                      </a:r>
                      <a:r>
                        <a:rPr kumimoji="0" lang="en-US" sz="1000" b="0" i="0" u="none" strike="noStrike" kern="1200" cap="none" spc="0" normalizeH="0" baseline="0" noProof="0">
                          <a:ln>
                            <a:noFill/>
                          </a:ln>
                          <a:solidFill>
                            <a:prstClr val="black"/>
                          </a:solidFill>
                          <a:effectLst/>
                          <a:uLnTx/>
                          <a:uFillTx/>
                          <a:latin typeface="+mn-lt"/>
                          <a:ea typeface="+mn-ea"/>
                          <a:cs typeface="+mn-cs"/>
                        </a:rPr>
                        <a:t>
 Conoce al peleador:
Creamos este sector con la intención de ir conociendo a nuestros peleadores que pasan por nuestro torneo 🔥💪🏻.
En esta ocasión te traemos al peleador Estelar nacional: José Daniel Medina Rivero 🇧🇴 que tiene el reto de quitarle el invicto a Diego Lopes 🇧🇷.
Puedes ver este y otros videos en nuestro canal de YouTube 👉🏻 https://bit.ly/3kSfi9K
¡Y no te olvides de comprar tus entradas!
👇🏻👇🏻👇🏻👇🏻👇🏻
https://myglup.com/tickets/mft/
.
.
.
.
.
.
. YOTAU ALL Suites HOTEL - Oficial
.
.
.
ARE YOU THE NEXT CHAMP?
#mma #artesmarcialesmixtas #boxeo #karate #lucha #jiujitsu #Kickboxing #Octagono #madness #fight #tournament #octagono #peleador #santacruzdelasierra #bolivia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44587733"/>
                  </a:ext>
                </a:extLst>
              </a:tr>
            </a:tbl>
          </a:graphicData>
        </a:graphic>
      </p:graphicFrame>
      <p:sp>
        <p:nvSpPr>
          <p:cNvPr id="4" name="Text Placeholder 3">
            <a:extLst>
              <a:ext uri="{FF2B5EF4-FFF2-40B4-BE49-F238E27FC236}">
                <a16:creationId xmlns:a16="http://schemas.microsoft.com/office/drawing/2014/main" id="{4FBC1EFE-4941-4555-B7D2-264353E67779}"/>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2637007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07CF0-8399-4AAB-9C41-59B180AAAE29}"/>
              </a:ext>
            </a:extLst>
          </p:cNvPr>
          <p:cNvSpPr>
            <a:spLocks noGrp="1"/>
          </p:cNvSpPr>
          <p:nvPr>
            <p:ph type="title"/>
          </p:nvPr>
        </p:nvSpPr>
        <p:spPr/>
        <p:txBody>
          <a:bodyPr/>
          <a:lstStyle/>
          <a:p>
            <a:r>
              <a:rPr lang="en-US"/>
              <a:t>Facebook Own Posts Table | All profiles - 13 of 25</a:t>
            </a:r>
          </a:p>
        </p:txBody>
      </p:sp>
      <p:graphicFrame>
        <p:nvGraphicFramePr>
          <p:cNvPr id="5" name="Table Placeholder 4">
            <a:extLst>
              <a:ext uri="{FF2B5EF4-FFF2-40B4-BE49-F238E27FC236}">
                <a16:creationId xmlns:a16="http://schemas.microsoft.com/office/drawing/2014/main" id="{F75DF9EE-E88F-4F6A-AD60-AEC5AB15989F}"/>
              </a:ext>
            </a:extLst>
          </p:cNvPr>
          <p:cNvGraphicFramePr>
            <a:graphicFrameLocks noGrp="1"/>
          </p:cNvGraphicFramePr>
          <p:nvPr>
            <p:ph type="tbl" sz="quarter" idx="13"/>
            <p:extLst>
              <p:ext uri="{D42A27DB-BD31-4B8C-83A1-F6EECF244321}">
                <p14:modId xmlns:p14="http://schemas.microsoft.com/office/powerpoint/2010/main" val="364226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83154969"/>
                    </a:ext>
                  </a:extLst>
                </a:gridCol>
                <a:gridCol w="1152144">
                  <a:extLst>
                    <a:ext uri="{9D8B030D-6E8A-4147-A177-3AD203B41FA5}">
                      <a16:colId xmlns:a16="http://schemas.microsoft.com/office/drawing/2014/main" val="3241276363"/>
                    </a:ext>
                  </a:extLst>
                </a:gridCol>
                <a:gridCol w="576072">
                  <a:extLst>
                    <a:ext uri="{9D8B030D-6E8A-4147-A177-3AD203B41FA5}">
                      <a16:colId xmlns:a16="http://schemas.microsoft.com/office/drawing/2014/main" val="2751537016"/>
                    </a:ext>
                  </a:extLst>
                </a:gridCol>
                <a:gridCol w="576072">
                  <a:extLst>
                    <a:ext uri="{9D8B030D-6E8A-4147-A177-3AD203B41FA5}">
                      <a16:colId xmlns:a16="http://schemas.microsoft.com/office/drawing/2014/main" val="3877443703"/>
                    </a:ext>
                  </a:extLst>
                </a:gridCol>
                <a:gridCol w="576072">
                  <a:extLst>
                    <a:ext uri="{9D8B030D-6E8A-4147-A177-3AD203B41FA5}">
                      <a16:colId xmlns:a16="http://schemas.microsoft.com/office/drawing/2014/main" val="173594736"/>
                    </a:ext>
                  </a:extLst>
                </a:gridCol>
                <a:gridCol w="576072">
                  <a:extLst>
                    <a:ext uri="{9D8B030D-6E8A-4147-A177-3AD203B41FA5}">
                      <a16:colId xmlns:a16="http://schemas.microsoft.com/office/drawing/2014/main" val="1624472076"/>
                    </a:ext>
                  </a:extLst>
                </a:gridCol>
                <a:gridCol w="576072">
                  <a:extLst>
                    <a:ext uri="{9D8B030D-6E8A-4147-A177-3AD203B41FA5}">
                      <a16:colId xmlns:a16="http://schemas.microsoft.com/office/drawing/2014/main" val="1549651860"/>
                    </a:ext>
                  </a:extLst>
                </a:gridCol>
                <a:gridCol w="576072">
                  <a:extLst>
                    <a:ext uri="{9D8B030D-6E8A-4147-A177-3AD203B41FA5}">
                      <a16:colId xmlns:a16="http://schemas.microsoft.com/office/drawing/2014/main" val="2878536216"/>
                    </a:ext>
                  </a:extLst>
                </a:gridCol>
                <a:gridCol w="576072">
                  <a:extLst>
                    <a:ext uri="{9D8B030D-6E8A-4147-A177-3AD203B41FA5}">
                      <a16:colId xmlns:a16="http://schemas.microsoft.com/office/drawing/2014/main" val="2078022716"/>
                    </a:ext>
                  </a:extLst>
                </a:gridCol>
                <a:gridCol w="576072">
                  <a:extLst>
                    <a:ext uri="{9D8B030D-6E8A-4147-A177-3AD203B41FA5}">
                      <a16:colId xmlns:a16="http://schemas.microsoft.com/office/drawing/2014/main" val="3382877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4981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- 2022-05-05 15:49:18</a:t>
                      </a:r>
                      <a:r>
                        <a:rPr kumimoji="0" lang="en-US" sz="1000" b="0" i="0" u="none" strike="noStrike" kern="1200" cap="none" spc="0" normalizeH="0" baseline="0" noProof="0">
                          <a:ln>
                            <a:noFill/>
                          </a:ln>
                          <a:solidFill>
                            <a:prstClr val="black"/>
                          </a:solidFill>
                          <a:effectLst/>
                          <a:uLnTx/>
                          <a:uFillTx/>
                          <a:latin typeface="+mn-lt"/>
                          <a:ea typeface="+mn-ea"/>
                          <a:cs typeface="+mn-cs"/>
                        </a:rPr>
                        <a:t>
 ¡Choque de Academias en la Cartelera Amateur!
Todos estos peleadores quieren dejar en alto el nombre de su Academia y representar a su team de la mejor manera 🔥👊🏻
Todas estas academias tienen a su representante:
Violencia CEC
La Base - MMA Training Center
Knock Out Training Center - SC/Bolivia
Academia Lanza Fight Club
The Gangster Club
Team Saitama JiuJitsu
Team Cazador
Team Actitud
¡Adquiere tus entradas!
👇🏻👇🏻👇🏻
https://myglup.com/tickets/mft/
.
.
.
.
.
.
ARE YOU THE NEXT CHAMP?
#mma #Octagono #santacruzdelasierra #Bolivia #fight #artesmarcialesmixtas #deporte #tournament #bjj #madness #boxeo #kickboxing #jiujitsu #muaythai #lucha #karate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58159537"/>
                  </a:ext>
                </a:extLst>
              </a:tr>
            </a:tbl>
          </a:graphicData>
        </a:graphic>
      </p:graphicFrame>
      <p:sp>
        <p:nvSpPr>
          <p:cNvPr id="4" name="Text Placeholder 3">
            <a:extLst>
              <a:ext uri="{FF2B5EF4-FFF2-40B4-BE49-F238E27FC236}">
                <a16:creationId xmlns:a16="http://schemas.microsoft.com/office/drawing/2014/main" id="{ACE742A3-084C-4265-A32D-396CAC42DCE4}"/>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403075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5071F-8DFD-4D12-AFF3-B612C95E282A}"/>
              </a:ext>
            </a:extLst>
          </p:cNvPr>
          <p:cNvSpPr>
            <a:spLocks noGrp="1"/>
          </p:cNvSpPr>
          <p:nvPr>
            <p:ph type="title"/>
          </p:nvPr>
        </p:nvSpPr>
        <p:spPr/>
        <p:txBody>
          <a:bodyPr/>
          <a:lstStyle/>
          <a:p>
            <a:r>
              <a:rPr lang="en-US"/>
              <a:t>Facebook Own Posts Table | All profiles - 14 of 25</a:t>
            </a:r>
          </a:p>
        </p:txBody>
      </p:sp>
      <p:graphicFrame>
        <p:nvGraphicFramePr>
          <p:cNvPr id="5" name="Table Placeholder 4">
            <a:extLst>
              <a:ext uri="{FF2B5EF4-FFF2-40B4-BE49-F238E27FC236}">
                <a16:creationId xmlns:a16="http://schemas.microsoft.com/office/drawing/2014/main" id="{D928537A-9792-484D-B921-4CE6750CBBA3}"/>
              </a:ext>
            </a:extLst>
          </p:cNvPr>
          <p:cNvGraphicFramePr>
            <a:graphicFrameLocks noGrp="1"/>
          </p:cNvGraphicFramePr>
          <p:nvPr>
            <p:ph type="tbl" sz="quarter" idx="13"/>
            <p:extLst>
              <p:ext uri="{D42A27DB-BD31-4B8C-83A1-F6EECF244321}">
                <p14:modId xmlns:p14="http://schemas.microsoft.com/office/powerpoint/2010/main" val="3429273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75284494"/>
                    </a:ext>
                  </a:extLst>
                </a:gridCol>
                <a:gridCol w="1152144">
                  <a:extLst>
                    <a:ext uri="{9D8B030D-6E8A-4147-A177-3AD203B41FA5}">
                      <a16:colId xmlns:a16="http://schemas.microsoft.com/office/drawing/2014/main" val="185599946"/>
                    </a:ext>
                  </a:extLst>
                </a:gridCol>
                <a:gridCol w="576072">
                  <a:extLst>
                    <a:ext uri="{9D8B030D-6E8A-4147-A177-3AD203B41FA5}">
                      <a16:colId xmlns:a16="http://schemas.microsoft.com/office/drawing/2014/main" val="2097768991"/>
                    </a:ext>
                  </a:extLst>
                </a:gridCol>
                <a:gridCol w="576072">
                  <a:extLst>
                    <a:ext uri="{9D8B030D-6E8A-4147-A177-3AD203B41FA5}">
                      <a16:colId xmlns:a16="http://schemas.microsoft.com/office/drawing/2014/main" val="3889355657"/>
                    </a:ext>
                  </a:extLst>
                </a:gridCol>
                <a:gridCol w="576072">
                  <a:extLst>
                    <a:ext uri="{9D8B030D-6E8A-4147-A177-3AD203B41FA5}">
                      <a16:colId xmlns:a16="http://schemas.microsoft.com/office/drawing/2014/main" val="992437300"/>
                    </a:ext>
                  </a:extLst>
                </a:gridCol>
                <a:gridCol w="576072">
                  <a:extLst>
                    <a:ext uri="{9D8B030D-6E8A-4147-A177-3AD203B41FA5}">
                      <a16:colId xmlns:a16="http://schemas.microsoft.com/office/drawing/2014/main" val="1498981015"/>
                    </a:ext>
                  </a:extLst>
                </a:gridCol>
                <a:gridCol w="576072">
                  <a:extLst>
                    <a:ext uri="{9D8B030D-6E8A-4147-A177-3AD203B41FA5}">
                      <a16:colId xmlns:a16="http://schemas.microsoft.com/office/drawing/2014/main" val="3628028082"/>
                    </a:ext>
                  </a:extLst>
                </a:gridCol>
                <a:gridCol w="576072">
                  <a:extLst>
                    <a:ext uri="{9D8B030D-6E8A-4147-A177-3AD203B41FA5}">
                      <a16:colId xmlns:a16="http://schemas.microsoft.com/office/drawing/2014/main" val="1749732251"/>
                    </a:ext>
                  </a:extLst>
                </a:gridCol>
                <a:gridCol w="576072">
                  <a:extLst>
                    <a:ext uri="{9D8B030D-6E8A-4147-A177-3AD203B41FA5}">
                      <a16:colId xmlns:a16="http://schemas.microsoft.com/office/drawing/2014/main" val="2596152782"/>
                    </a:ext>
                  </a:extLst>
                </a:gridCol>
                <a:gridCol w="576072">
                  <a:extLst>
                    <a:ext uri="{9D8B030D-6E8A-4147-A177-3AD203B41FA5}">
                      <a16:colId xmlns:a16="http://schemas.microsoft.com/office/drawing/2014/main" val="2633028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00728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- 2022-05-04 22:20:45</a:t>
                      </a:r>
                      <a:r>
                        <a:rPr kumimoji="0" lang="en-US" sz="1000" b="0" i="0" u="none" strike="noStrike" kern="1200" cap="none" spc="0" normalizeH="0" baseline="0" noProof="0">
                          <a:ln>
                            <a:noFill/>
                          </a:ln>
                          <a:solidFill>
                            <a:prstClr val="black"/>
                          </a:solidFill>
                          <a:effectLst/>
                          <a:uLnTx/>
                          <a:uFillTx/>
                          <a:latin typeface="+mn-lt"/>
                          <a:ea typeface="+mn-ea"/>
                          <a:cs typeface="+mn-cs"/>
                        </a:rPr>
                        <a:t>
 ¡Nos vemos este 14 de Mayo! 🔥
Medina 🇧🇴 vs. Lopes 🇧🇷
Rodriguez 🇧🇴 vs. Jamaica 🇧🇷
Avenida Paurito 6to anillo, instalaciones del gimnasio Bios Fitness Gym
¡Adquiere tus tickets digital!
👇🏻👇🏻👇🏻👇🏻
https://myglup.com/tickets/mft/
.
.
.
.
.
.
. ARE YOU THE NEXT CHAMP?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24487894"/>
                  </a:ext>
                </a:extLst>
              </a:tr>
            </a:tbl>
          </a:graphicData>
        </a:graphic>
      </p:graphicFrame>
      <p:sp>
        <p:nvSpPr>
          <p:cNvPr id="4" name="Text Placeholder 3">
            <a:extLst>
              <a:ext uri="{FF2B5EF4-FFF2-40B4-BE49-F238E27FC236}">
                <a16:creationId xmlns:a16="http://schemas.microsoft.com/office/drawing/2014/main" id="{E055CCC6-0B7A-4716-B925-EF006FDEDA0B}"/>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2545088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9124A-0C87-4751-A721-AC13CD7936D4}"/>
              </a:ext>
            </a:extLst>
          </p:cNvPr>
          <p:cNvSpPr>
            <a:spLocks noGrp="1"/>
          </p:cNvSpPr>
          <p:nvPr>
            <p:ph type="title"/>
          </p:nvPr>
        </p:nvSpPr>
        <p:spPr/>
        <p:txBody>
          <a:bodyPr/>
          <a:lstStyle/>
          <a:p>
            <a:r>
              <a:rPr lang="en-US"/>
              <a:t>Facebook Own Posts Table | All profiles - 15 of 25</a:t>
            </a:r>
          </a:p>
        </p:txBody>
      </p:sp>
      <p:graphicFrame>
        <p:nvGraphicFramePr>
          <p:cNvPr id="5" name="Table Placeholder 4">
            <a:extLst>
              <a:ext uri="{FF2B5EF4-FFF2-40B4-BE49-F238E27FC236}">
                <a16:creationId xmlns:a16="http://schemas.microsoft.com/office/drawing/2014/main" id="{0999CBBA-A8CC-49E4-8C8D-420A06B40CF4}"/>
              </a:ext>
            </a:extLst>
          </p:cNvPr>
          <p:cNvGraphicFramePr>
            <a:graphicFrameLocks noGrp="1"/>
          </p:cNvGraphicFramePr>
          <p:nvPr>
            <p:ph type="tbl" sz="quarter" idx="13"/>
            <p:extLst>
              <p:ext uri="{D42A27DB-BD31-4B8C-83A1-F6EECF244321}">
                <p14:modId xmlns:p14="http://schemas.microsoft.com/office/powerpoint/2010/main" val="993335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24604146"/>
                    </a:ext>
                  </a:extLst>
                </a:gridCol>
                <a:gridCol w="1152144">
                  <a:extLst>
                    <a:ext uri="{9D8B030D-6E8A-4147-A177-3AD203B41FA5}">
                      <a16:colId xmlns:a16="http://schemas.microsoft.com/office/drawing/2014/main" val="3574951640"/>
                    </a:ext>
                  </a:extLst>
                </a:gridCol>
                <a:gridCol w="576072">
                  <a:extLst>
                    <a:ext uri="{9D8B030D-6E8A-4147-A177-3AD203B41FA5}">
                      <a16:colId xmlns:a16="http://schemas.microsoft.com/office/drawing/2014/main" val="2642649180"/>
                    </a:ext>
                  </a:extLst>
                </a:gridCol>
                <a:gridCol w="576072">
                  <a:extLst>
                    <a:ext uri="{9D8B030D-6E8A-4147-A177-3AD203B41FA5}">
                      <a16:colId xmlns:a16="http://schemas.microsoft.com/office/drawing/2014/main" val="2530173548"/>
                    </a:ext>
                  </a:extLst>
                </a:gridCol>
                <a:gridCol w="576072">
                  <a:extLst>
                    <a:ext uri="{9D8B030D-6E8A-4147-A177-3AD203B41FA5}">
                      <a16:colId xmlns:a16="http://schemas.microsoft.com/office/drawing/2014/main" val="227186115"/>
                    </a:ext>
                  </a:extLst>
                </a:gridCol>
                <a:gridCol w="576072">
                  <a:extLst>
                    <a:ext uri="{9D8B030D-6E8A-4147-A177-3AD203B41FA5}">
                      <a16:colId xmlns:a16="http://schemas.microsoft.com/office/drawing/2014/main" val="2808323394"/>
                    </a:ext>
                  </a:extLst>
                </a:gridCol>
                <a:gridCol w="576072">
                  <a:extLst>
                    <a:ext uri="{9D8B030D-6E8A-4147-A177-3AD203B41FA5}">
                      <a16:colId xmlns:a16="http://schemas.microsoft.com/office/drawing/2014/main" val="780430907"/>
                    </a:ext>
                  </a:extLst>
                </a:gridCol>
                <a:gridCol w="576072">
                  <a:extLst>
                    <a:ext uri="{9D8B030D-6E8A-4147-A177-3AD203B41FA5}">
                      <a16:colId xmlns:a16="http://schemas.microsoft.com/office/drawing/2014/main" val="2142539591"/>
                    </a:ext>
                  </a:extLst>
                </a:gridCol>
                <a:gridCol w="576072">
                  <a:extLst>
                    <a:ext uri="{9D8B030D-6E8A-4147-A177-3AD203B41FA5}">
                      <a16:colId xmlns:a16="http://schemas.microsoft.com/office/drawing/2014/main" val="2002406019"/>
                    </a:ext>
                  </a:extLst>
                </a:gridCol>
                <a:gridCol w="576072">
                  <a:extLst>
                    <a:ext uri="{9D8B030D-6E8A-4147-A177-3AD203B41FA5}">
                      <a16:colId xmlns:a16="http://schemas.microsoft.com/office/drawing/2014/main" val="3649081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703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Madness Fight Tournament - 2022-05-04 11:42:40</a:t>
                      </a:r>
                      <a:r>
                        <a:rPr kumimoji="0" lang="es-ES" sz="1000" b="0" i="0" u="none" strike="noStrike" kern="1200" cap="none" spc="0" normalizeH="0" baseline="0" noProof="0">
                          <a:ln>
                            <a:noFill/>
                          </a:ln>
                          <a:solidFill>
                            <a:prstClr val="black"/>
                          </a:solidFill>
                          <a:effectLst/>
                          <a:uLnTx/>
                          <a:uFillTx/>
                          <a:latin typeface="+mn-lt"/>
                          <a:ea typeface="+mn-ea"/>
                          <a:cs typeface="+mn-cs"/>
                        </a:rPr>
                        <a:t>
 ¡Habilitamos la venta de entradas!
A partir de este momento puedes adquirir tus entradas para ver en vivo y en directo toda la cartelera que tenemos para nuestra 2da edición (Todas nuestras entradas son digitales y no se habilitarán puntos de ventas) 
🇧🇴 vs 🇧🇷
MEDINA 🇧🇴vs. LOPES🇧🇷
RODRIGUEZ 🇧🇴vs. JAMAICA 🇧🇷
Adquiere tus entradas única y exclusivamente en el siguiente link
👇🏻👇🏻👇🏻👇🏻👇🏻
https://myglup.com/tickets/mft/
No te podes perder este 14 de mayo en instalaciones del gimnasio Bios Fitness Gym
la 2da edición del torneo que elevará de categoría las Artes Marciales Mixtas en Bolivia.
.
.
.YOTAU ALL Suites HOTEL - Oficial 
.
.
.
.
.ARE YOU THE NEXT CHAMP?
#mma #artesmarcialesmixtas #boxeo #santacruzdelasierra #Bolivia #kickboxing #jiujitsu #lucha #madness #fight #tournament #combates #deportes #fitness #entradas #digitales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46430096"/>
                  </a:ext>
                </a:extLst>
              </a:tr>
            </a:tbl>
          </a:graphicData>
        </a:graphic>
      </p:graphicFrame>
      <p:sp>
        <p:nvSpPr>
          <p:cNvPr id="4" name="Text Placeholder 3">
            <a:extLst>
              <a:ext uri="{FF2B5EF4-FFF2-40B4-BE49-F238E27FC236}">
                <a16:creationId xmlns:a16="http://schemas.microsoft.com/office/drawing/2014/main" id="{6714D92B-7D48-4C05-A5A3-0E47E0E26E18}"/>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440174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DCB36-D1E4-410F-8630-B45CF17F8609}"/>
              </a:ext>
            </a:extLst>
          </p:cNvPr>
          <p:cNvSpPr>
            <a:spLocks noGrp="1"/>
          </p:cNvSpPr>
          <p:nvPr>
            <p:ph type="title"/>
          </p:nvPr>
        </p:nvSpPr>
        <p:spPr/>
        <p:txBody>
          <a:bodyPr/>
          <a:lstStyle/>
          <a:p>
            <a:r>
              <a:rPr lang="en-US"/>
              <a:t>Facebook Own Posts Table | All profiles - 16 of 25</a:t>
            </a:r>
          </a:p>
        </p:txBody>
      </p:sp>
      <p:graphicFrame>
        <p:nvGraphicFramePr>
          <p:cNvPr id="5" name="Table Placeholder 4">
            <a:extLst>
              <a:ext uri="{FF2B5EF4-FFF2-40B4-BE49-F238E27FC236}">
                <a16:creationId xmlns:a16="http://schemas.microsoft.com/office/drawing/2014/main" id="{3CD74AF2-140B-4779-819F-EE0421902A02}"/>
              </a:ext>
            </a:extLst>
          </p:cNvPr>
          <p:cNvGraphicFramePr>
            <a:graphicFrameLocks noGrp="1"/>
          </p:cNvGraphicFramePr>
          <p:nvPr>
            <p:ph type="tbl" sz="quarter" idx="13"/>
            <p:extLst>
              <p:ext uri="{D42A27DB-BD31-4B8C-83A1-F6EECF244321}">
                <p14:modId xmlns:p14="http://schemas.microsoft.com/office/powerpoint/2010/main" val="1930556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95782171"/>
                    </a:ext>
                  </a:extLst>
                </a:gridCol>
                <a:gridCol w="1152144">
                  <a:extLst>
                    <a:ext uri="{9D8B030D-6E8A-4147-A177-3AD203B41FA5}">
                      <a16:colId xmlns:a16="http://schemas.microsoft.com/office/drawing/2014/main" val="2308086877"/>
                    </a:ext>
                  </a:extLst>
                </a:gridCol>
                <a:gridCol w="576072">
                  <a:extLst>
                    <a:ext uri="{9D8B030D-6E8A-4147-A177-3AD203B41FA5}">
                      <a16:colId xmlns:a16="http://schemas.microsoft.com/office/drawing/2014/main" val="3332068238"/>
                    </a:ext>
                  </a:extLst>
                </a:gridCol>
                <a:gridCol w="576072">
                  <a:extLst>
                    <a:ext uri="{9D8B030D-6E8A-4147-A177-3AD203B41FA5}">
                      <a16:colId xmlns:a16="http://schemas.microsoft.com/office/drawing/2014/main" val="2289266360"/>
                    </a:ext>
                  </a:extLst>
                </a:gridCol>
                <a:gridCol w="576072">
                  <a:extLst>
                    <a:ext uri="{9D8B030D-6E8A-4147-A177-3AD203B41FA5}">
                      <a16:colId xmlns:a16="http://schemas.microsoft.com/office/drawing/2014/main" val="2582197345"/>
                    </a:ext>
                  </a:extLst>
                </a:gridCol>
                <a:gridCol w="576072">
                  <a:extLst>
                    <a:ext uri="{9D8B030D-6E8A-4147-A177-3AD203B41FA5}">
                      <a16:colId xmlns:a16="http://schemas.microsoft.com/office/drawing/2014/main" val="3646075440"/>
                    </a:ext>
                  </a:extLst>
                </a:gridCol>
                <a:gridCol w="576072">
                  <a:extLst>
                    <a:ext uri="{9D8B030D-6E8A-4147-A177-3AD203B41FA5}">
                      <a16:colId xmlns:a16="http://schemas.microsoft.com/office/drawing/2014/main" val="1948060780"/>
                    </a:ext>
                  </a:extLst>
                </a:gridCol>
                <a:gridCol w="576072">
                  <a:extLst>
                    <a:ext uri="{9D8B030D-6E8A-4147-A177-3AD203B41FA5}">
                      <a16:colId xmlns:a16="http://schemas.microsoft.com/office/drawing/2014/main" val="3963242334"/>
                    </a:ext>
                  </a:extLst>
                </a:gridCol>
                <a:gridCol w="576072">
                  <a:extLst>
                    <a:ext uri="{9D8B030D-6E8A-4147-A177-3AD203B41FA5}">
                      <a16:colId xmlns:a16="http://schemas.microsoft.com/office/drawing/2014/main" val="4044946486"/>
                    </a:ext>
                  </a:extLst>
                </a:gridCol>
                <a:gridCol w="576072">
                  <a:extLst>
                    <a:ext uri="{9D8B030D-6E8A-4147-A177-3AD203B41FA5}">
                      <a16:colId xmlns:a16="http://schemas.microsoft.com/office/drawing/2014/main" val="330641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4154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- 2022-05-03 21:16:19</a:t>
                      </a:r>
                      <a:r>
                        <a:rPr kumimoji="0" lang="en-US" sz="1000" b="0" i="0" u="none" strike="noStrike" kern="1200" cap="none" spc="0" normalizeH="0" baseline="0" noProof="0">
                          <a:ln>
                            <a:noFill/>
                          </a:ln>
                          <a:solidFill>
                            <a:prstClr val="black"/>
                          </a:solidFill>
                          <a:effectLst/>
                          <a:uLnTx/>
                          <a:uFillTx/>
                          <a:latin typeface="+mn-lt"/>
                          <a:ea typeface="+mn-ea"/>
                          <a:cs typeface="+mn-cs"/>
                        </a:rPr>
                        <a:t>
 ¡Gracias YOTAU ALL Suites HOTEL - Oficial!
Nuestros peleadores tienen el hospedaje asegurado gracias a la colaboración de nuestro nuevo auspiciador.
Somos el torneo que eleve la categoría de las Artes Marciales Mixtas en Bolivia. 
No te pierdas este 14 de Mayo en las instalaciones del gimnasio @bios_fitness_gym 
.
.
.
.
.
.
.
ARE YOU THE NEXT CHAMP?
#mma #jiujitsu #artesmarcialesmixtas #boxeo #kickboxing #madness #fight #tournament #bolivia🇧🇴 #santacruzdelasierra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71026934"/>
                  </a:ext>
                </a:extLst>
              </a:tr>
            </a:tbl>
          </a:graphicData>
        </a:graphic>
      </p:graphicFrame>
      <p:sp>
        <p:nvSpPr>
          <p:cNvPr id="4" name="Text Placeholder 3">
            <a:extLst>
              <a:ext uri="{FF2B5EF4-FFF2-40B4-BE49-F238E27FC236}">
                <a16:creationId xmlns:a16="http://schemas.microsoft.com/office/drawing/2014/main" id="{B0FDED2E-DAEC-487B-86FA-60AD9E74961D}"/>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3881854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41951-D421-4CFF-B1DA-DA7117D9D296}"/>
              </a:ext>
            </a:extLst>
          </p:cNvPr>
          <p:cNvSpPr>
            <a:spLocks noGrp="1"/>
          </p:cNvSpPr>
          <p:nvPr>
            <p:ph type="title"/>
          </p:nvPr>
        </p:nvSpPr>
        <p:spPr/>
        <p:txBody>
          <a:bodyPr/>
          <a:lstStyle/>
          <a:p>
            <a:r>
              <a:rPr lang="en-US"/>
              <a:t>Facebook Own Posts Table | All profiles - 17 of 25</a:t>
            </a:r>
          </a:p>
        </p:txBody>
      </p:sp>
      <p:graphicFrame>
        <p:nvGraphicFramePr>
          <p:cNvPr id="5" name="Table Placeholder 4">
            <a:extLst>
              <a:ext uri="{FF2B5EF4-FFF2-40B4-BE49-F238E27FC236}">
                <a16:creationId xmlns:a16="http://schemas.microsoft.com/office/drawing/2014/main" id="{505F2A23-AA0B-44DF-8F76-F0C42F52BC34}"/>
              </a:ext>
            </a:extLst>
          </p:cNvPr>
          <p:cNvGraphicFramePr>
            <a:graphicFrameLocks noGrp="1"/>
          </p:cNvGraphicFramePr>
          <p:nvPr>
            <p:ph type="tbl" sz="quarter" idx="13"/>
            <p:extLst>
              <p:ext uri="{D42A27DB-BD31-4B8C-83A1-F6EECF244321}">
                <p14:modId xmlns:p14="http://schemas.microsoft.com/office/powerpoint/2010/main" val="4140000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71420400"/>
                    </a:ext>
                  </a:extLst>
                </a:gridCol>
                <a:gridCol w="1152144">
                  <a:extLst>
                    <a:ext uri="{9D8B030D-6E8A-4147-A177-3AD203B41FA5}">
                      <a16:colId xmlns:a16="http://schemas.microsoft.com/office/drawing/2014/main" val="1848881751"/>
                    </a:ext>
                  </a:extLst>
                </a:gridCol>
                <a:gridCol w="576072">
                  <a:extLst>
                    <a:ext uri="{9D8B030D-6E8A-4147-A177-3AD203B41FA5}">
                      <a16:colId xmlns:a16="http://schemas.microsoft.com/office/drawing/2014/main" val="1340737013"/>
                    </a:ext>
                  </a:extLst>
                </a:gridCol>
                <a:gridCol w="576072">
                  <a:extLst>
                    <a:ext uri="{9D8B030D-6E8A-4147-A177-3AD203B41FA5}">
                      <a16:colId xmlns:a16="http://schemas.microsoft.com/office/drawing/2014/main" val="2390068042"/>
                    </a:ext>
                  </a:extLst>
                </a:gridCol>
                <a:gridCol w="576072">
                  <a:extLst>
                    <a:ext uri="{9D8B030D-6E8A-4147-A177-3AD203B41FA5}">
                      <a16:colId xmlns:a16="http://schemas.microsoft.com/office/drawing/2014/main" val="3612933990"/>
                    </a:ext>
                  </a:extLst>
                </a:gridCol>
                <a:gridCol w="576072">
                  <a:extLst>
                    <a:ext uri="{9D8B030D-6E8A-4147-A177-3AD203B41FA5}">
                      <a16:colId xmlns:a16="http://schemas.microsoft.com/office/drawing/2014/main" val="3322017566"/>
                    </a:ext>
                  </a:extLst>
                </a:gridCol>
                <a:gridCol w="576072">
                  <a:extLst>
                    <a:ext uri="{9D8B030D-6E8A-4147-A177-3AD203B41FA5}">
                      <a16:colId xmlns:a16="http://schemas.microsoft.com/office/drawing/2014/main" val="378210755"/>
                    </a:ext>
                  </a:extLst>
                </a:gridCol>
                <a:gridCol w="576072">
                  <a:extLst>
                    <a:ext uri="{9D8B030D-6E8A-4147-A177-3AD203B41FA5}">
                      <a16:colId xmlns:a16="http://schemas.microsoft.com/office/drawing/2014/main" val="1134615433"/>
                    </a:ext>
                  </a:extLst>
                </a:gridCol>
                <a:gridCol w="576072">
                  <a:extLst>
                    <a:ext uri="{9D8B030D-6E8A-4147-A177-3AD203B41FA5}">
                      <a16:colId xmlns:a16="http://schemas.microsoft.com/office/drawing/2014/main" val="4035293302"/>
                    </a:ext>
                  </a:extLst>
                </a:gridCol>
                <a:gridCol w="576072">
                  <a:extLst>
                    <a:ext uri="{9D8B030D-6E8A-4147-A177-3AD203B41FA5}">
                      <a16:colId xmlns:a16="http://schemas.microsoft.com/office/drawing/2014/main" val="1964419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66974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- 2022-04-30 12:31:53</a:t>
                      </a:r>
                      <a:r>
                        <a:rPr kumimoji="0" lang="en-US" sz="1000" b="0" i="0" u="none" strike="noStrike" kern="1200" cap="none" spc="0" normalizeH="0" baseline="0" noProof="0">
                          <a:ln>
                            <a:noFill/>
                          </a:ln>
                          <a:solidFill>
                            <a:prstClr val="black"/>
                          </a:solidFill>
                          <a:effectLst/>
                          <a:uLnTx/>
                          <a:uFillTx/>
                          <a:latin typeface="+mn-lt"/>
                          <a:ea typeface="+mn-ea"/>
                          <a:cs typeface="+mn-cs"/>
                        </a:rPr>
                        <a:t>
 MADNESS FIGHT TOURNAMENT 2da EDICIÓN
Este 14 de Mayo en instalaciones del gimnasio Bios Fitness Gym presentamos nuestra pelea ESTELAR de la noche:
En la categoría de los 95 kgs: 🇧🇴 vs. 🇧🇷
José Daniel Medina Rivero 🇧🇴 quiere demostrar ser la máxima representación en la categoría de Peso Pesado de nuestro país y su academia La Base - MMA Training Center 💥💪🏻.
Aceptando el reto internacional contra su adversario: Diego Lopes 🇧🇷, un peleador con un récord en ascenso de 6-0 llegado a querer mantener su invicto 🔥👊🏻.
No te pierdas este 14 de Mayo la 2da edición del torneo que elevará de categoría las Artes Marciales Mixtas en Bolivia.
Las entradas estarán habilitadas a partir del Martes 3/05 (entradas limitadas)
¡Adquiere tus entradas digitales!
👇🏻👇🏻👇🏻👇🏻👇🏻
https://myglup.com/tickets/mft/
.
.
.
. YOTAU ALL Suites HOTEL - Oficial
.
.
.
.
ARE YOU THE NEXT CHAMP?
#mma #artermarcialesmixtas #boxeo #karate #kickboxing #lucha #muaythai #jiujitsu #Bolivia #santacruzdelasierra #madness #fight #tournament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56390516"/>
                  </a:ext>
                </a:extLst>
              </a:tr>
            </a:tbl>
          </a:graphicData>
        </a:graphic>
      </p:graphicFrame>
      <p:sp>
        <p:nvSpPr>
          <p:cNvPr id="4" name="Text Placeholder 3">
            <a:extLst>
              <a:ext uri="{FF2B5EF4-FFF2-40B4-BE49-F238E27FC236}">
                <a16:creationId xmlns:a16="http://schemas.microsoft.com/office/drawing/2014/main" id="{50717722-707B-48EA-AE0B-286296177363}"/>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4134569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5ACA2-9EBD-4909-AA75-89A4C6A18285}"/>
              </a:ext>
            </a:extLst>
          </p:cNvPr>
          <p:cNvSpPr>
            <a:spLocks noGrp="1"/>
          </p:cNvSpPr>
          <p:nvPr>
            <p:ph type="title"/>
          </p:nvPr>
        </p:nvSpPr>
        <p:spPr/>
        <p:txBody>
          <a:bodyPr/>
          <a:lstStyle/>
          <a:p>
            <a:r>
              <a:rPr lang="en-US"/>
              <a:t>Facebook Own Posts Table | All profiles - 18 of 25</a:t>
            </a:r>
          </a:p>
        </p:txBody>
      </p:sp>
      <p:graphicFrame>
        <p:nvGraphicFramePr>
          <p:cNvPr id="5" name="Table Placeholder 4">
            <a:extLst>
              <a:ext uri="{FF2B5EF4-FFF2-40B4-BE49-F238E27FC236}">
                <a16:creationId xmlns:a16="http://schemas.microsoft.com/office/drawing/2014/main" id="{47FD5EB3-9183-4C83-ABA1-43E135763057}"/>
              </a:ext>
            </a:extLst>
          </p:cNvPr>
          <p:cNvGraphicFramePr>
            <a:graphicFrameLocks noGrp="1"/>
          </p:cNvGraphicFramePr>
          <p:nvPr>
            <p:ph type="tbl" sz="quarter" idx="13"/>
            <p:extLst>
              <p:ext uri="{D42A27DB-BD31-4B8C-83A1-F6EECF244321}">
                <p14:modId xmlns:p14="http://schemas.microsoft.com/office/powerpoint/2010/main" val="327991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58840892"/>
                    </a:ext>
                  </a:extLst>
                </a:gridCol>
                <a:gridCol w="1152144">
                  <a:extLst>
                    <a:ext uri="{9D8B030D-6E8A-4147-A177-3AD203B41FA5}">
                      <a16:colId xmlns:a16="http://schemas.microsoft.com/office/drawing/2014/main" val="2163877049"/>
                    </a:ext>
                  </a:extLst>
                </a:gridCol>
                <a:gridCol w="576072">
                  <a:extLst>
                    <a:ext uri="{9D8B030D-6E8A-4147-A177-3AD203B41FA5}">
                      <a16:colId xmlns:a16="http://schemas.microsoft.com/office/drawing/2014/main" val="3196598563"/>
                    </a:ext>
                  </a:extLst>
                </a:gridCol>
                <a:gridCol w="576072">
                  <a:extLst>
                    <a:ext uri="{9D8B030D-6E8A-4147-A177-3AD203B41FA5}">
                      <a16:colId xmlns:a16="http://schemas.microsoft.com/office/drawing/2014/main" val="2437375449"/>
                    </a:ext>
                  </a:extLst>
                </a:gridCol>
                <a:gridCol w="576072">
                  <a:extLst>
                    <a:ext uri="{9D8B030D-6E8A-4147-A177-3AD203B41FA5}">
                      <a16:colId xmlns:a16="http://schemas.microsoft.com/office/drawing/2014/main" val="3067131117"/>
                    </a:ext>
                  </a:extLst>
                </a:gridCol>
                <a:gridCol w="576072">
                  <a:extLst>
                    <a:ext uri="{9D8B030D-6E8A-4147-A177-3AD203B41FA5}">
                      <a16:colId xmlns:a16="http://schemas.microsoft.com/office/drawing/2014/main" val="934950018"/>
                    </a:ext>
                  </a:extLst>
                </a:gridCol>
                <a:gridCol w="576072">
                  <a:extLst>
                    <a:ext uri="{9D8B030D-6E8A-4147-A177-3AD203B41FA5}">
                      <a16:colId xmlns:a16="http://schemas.microsoft.com/office/drawing/2014/main" val="3297207262"/>
                    </a:ext>
                  </a:extLst>
                </a:gridCol>
                <a:gridCol w="576072">
                  <a:extLst>
                    <a:ext uri="{9D8B030D-6E8A-4147-A177-3AD203B41FA5}">
                      <a16:colId xmlns:a16="http://schemas.microsoft.com/office/drawing/2014/main" val="3837115265"/>
                    </a:ext>
                  </a:extLst>
                </a:gridCol>
                <a:gridCol w="576072">
                  <a:extLst>
                    <a:ext uri="{9D8B030D-6E8A-4147-A177-3AD203B41FA5}">
                      <a16:colId xmlns:a16="http://schemas.microsoft.com/office/drawing/2014/main" val="132497561"/>
                    </a:ext>
                  </a:extLst>
                </a:gridCol>
                <a:gridCol w="576072">
                  <a:extLst>
                    <a:ext uri="{9D8B030D-6E8A-4147-A177-3AD203B41FA5}">
                      <a16:colId xmlns:a16="http://schemas.microsoft.com/office/drawing/2014/main" val="2926470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179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- 2022-04-28 17:47:52</a:t>
                      </a:r>
                      <a:r>
                        <a:rPr kumimoji="0" lang="en-US" sz="1000" b="0" i="0" u="none" strike="noStrike" kern="1200" cap="none" spc="0" normalizeH="0" baseline="0" noProof="0">
                          <a:ln>
                            <a:noFill/>
                          </a:ln>
                          <a:solidFill>
                            <a:prstClr val="black"/>
                          </a:solidFill>
                          <a:effectLst/>
                          <a:uLnTx/>
                          <a:uFillTx/>
                          <a:latin typeface="+mn-lt"/>
                          <a:ea typeface="+mn-ea"/>
                          <a:cs typeface="+mn-cs"/>
                        </a:rPr>
                        <a:t>
 ¡Reto internacional para Jimenez!
En nuestra cartelera preliminar, tenemos la participación de Marco Jimenez 🇧🇴, quién aceptó el reto internacional para llevar en alto el nombre de nuestro país y de su academia Violencia CEC.💥👊🏻
Se enfrentará a un Maykoll ThePitbull Camero 🇵🇪 que viene de estar activo en otras competiciones y quiere seguir manteniendo su  invicto 🔥👊🏻
Este 14 de Mayo, en instalaciones del gimnasio Bios Fitness Gym, la 2da edición del torneo que elevará la categoría de las Artes Marciales Mixtas en Bolivia.
Suscríbete a nuestro canal 👉🏻👉🏻 https://bit.ly/37GWSGd
.
.
.
.
.
.
ARE YOU THE NEXT CHAMP?
#mma #boxeo #karate #kickboxing #muaythai #jiujitsu #lucha #madness #fight #tournament #bolivia #santacruzdelasierra #artesmarcialesmixtas #deportes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53154969"/>
                  </a:ext>
                </a:extLst>
              </a:tr>
            </a:tbl>
          </a:graphicData>
        </a:graphic>
      </p:graphicFrame>
      <p:sp>
        <p:nvSpPr>
          <p:cNvPr id="4" name="Text Placeholder 3">
            <a:extLst>
              <a:ext uri="{FF2B5EF4-FFF2-40B4-BE49-F238E27FC236}">
                <a16:creationId xmlns:a16="http://schemas.microsoft.com/office/drawing/2014/main" id="{AD706E89-35A3-48E7-A08F-2A8CDFFA4E41}"/>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514566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8C457-0EB7-4D90-937F-5F2F0BEAAE38}"/>
              </a:ext>
            </a:extLst>
          </p:cNvPr>
          <p:cNvSpPr>
            <a:spLocks noGrp="1"/>
          </p:cNvSpPr>
          <p:nvPr>
            <p:ph type="title"/>
          </p:nvPr>
        </p:nvSpPr>
        <p:spPr/>
        <p:txBody>
          <a:bodyPr/>
          <a:lstStyle/>
          <a:p>
            <a:r>
              <a:rPr lang="en-US"/>
              <a:t>Facebook Own Posts Table | All profiles - 19 of 25</a:t>
            </a:r>
          </a:p>
        </p:txBody>
      </p:sp>
      <p:graphicFrame>
        <p:nvGraphicFramePr>
          <p:cNvPr id="5" name="Table Placeholder 4">
            <a:extLst>
              <a:ext uri="{FF2B5EF4-FFF2-40B4-BE49-F238E27FC236}">
                <a16:creationId xmlns:a16="http://schemas.microsoft.com/office/drawing/2014/main" id="{BB559C92-DC9A-4706-92E1-9846D4093A48}"/>
              </a:ext>
            </a:extLst>
          </p:cNvPr>
          <p:cNvGraphicFramePr>
            <a:graphicFrameLocks noGrp="1"/>
          </p:cNvGraphicFramePr>
          <p:nvPr>
            <p:ph type="tbl" sz="quarter" idx="13"/>
            <p:extLst>
              <p:ext uri="{D42A27DB-BD31-4B8C-83A1-F6EECF244321}">
                <p14:modId xmlns:p14="http://schemas.microsoft.com/office/powerpoint/2010/main" val="4020698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82623051"/>
                    </a:ext>
                  </a:extLst>
                </a:gridCol>
                <a:gridCol w="1152144">
                  <a:extLst>
                    <a:ext uri="{9D8B030D-6E8A-4147-A177-3AD203B41FA5}">
                      <a16:colId xmlns:a16="http://schemas.microsoft.com/office/drawing/2014/main" val="2418589620"/>
                    </a:ext>
                  </a:extLst>
                </a:gridCol>
                <a:gridCol w="576072">
                  <a:extLst>
                    <a:ext uri="{9D8B030D-6E8A-4147-A177-3AD203B41FA5}">
                      <a16:colId xmlns:a16="http://schemas.microsoft.com/office/drawing/2014/main" val="3393057243"/>
                    </a:ext>
                  </a:extLst>
                </a:gridCol>
                <a:gridCol w="576072">
                  <a:extLst>
                    <a:ext uri="{9D8B030D-6E8A-4147-A177-3AD203B41FA5}">
                      <a16:colId xmlns:a16="http://schemas.microsoft.com/office/drawing/2014/main" val="2928739054"/>
                    </a:ext>
                  </a:extLst>
                </a:gridCol>
                <a:gridCol w="576072">
                  <a:extLst>
                    <a:ext uri="{9D8B030D-6E8A-4147-A177-3AD203B41FA5}">
                      <a16:colId xmlns:a16="http://schemas.microsoft.com/office/drawing/2014/main" val="3402829657"/>
                    </a:ext>
                  </a:extLst>
                </a:gridCol>
                <a:gridCol w="576072">
                  <a:extLst>
                    <a:ext uri="{9D8B030D-6E8A-4147-A177-3AD203B41FA5}">
                      <a16:colId xmlns:a16="http://schemas.microsoft.com/office/drawing/2014/main" val="2225120685"/>
                    </a:ext>
                  </a:extLst>
                </a:gridCol>
                <a:gridCol w="576072">
                  <a:extLst>
                    <a:ext uri="{9D8B030D-6E8A-4147-A177-3AD203B41FA5}">
                      <a16:colId xmlns:a16="http://schemas.microsoft.com/office/drawing/2014/main" val="953980623"/>
                    </a:ext>
                  </a:extLst>
                </a:gridCol>
                <a:gridCol w="576072">
                  <a:extLst>
                    <a:ext uri="{9D8B030D-6E8A-4147-A177-3AD203B41FA5}">
                      <a16:colId xmlns:a16="http://schemas.microsoft.com/office/drawing/2014/main" val="2820340186"/>
                    </a:ext>
                  </a:extLst>
                </a:gridCol>
                <a:gridCol w="576072">
                  <a:extLst>
                    <a:ext uri="{9D8B030D-6E8A-4147-A177-3AD203B41FA5}">
                      <a16:colId xmlns:a16="http://schemas.microsoft.com/office/drawing/2014/main" val="2303686902"/>
                    </a:ext>
                  </a:extLst>
                </a:gridCol>
                <a:gridCol w="576072">
                  <a:extLst>
                    <a:ext uri="{9D8B030D-6E8A-4147-A177-3AD203B41FA5}">
                      <a16:colId xmlns:a16="http://schemas.microsoft.com/office/drawing/2014/main" val="693856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87783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- 2022-04-28 15:41:52</a:t>
                      </a:r>
                      <a:r>
                        <a:rPr kumimoji="0" lang="en-US" sz="1000" b="0" i="0" u="none" strike="noStrike" kern="1200" cap="none" spc="0" normalizeH="0" baseline="0" noProof="0">
                          <a:ln>
                            <a:noFill/>
                          </a:ln>
                          <a:solidFill>
                            <a:prstClr val="black"/>
                          </a:solidFill>
                          <a:effectLst/>
                          <a:uLnTx/>
                          <a:uFillTx/>
                          <a:latin typeface="+mn-lt"/>
                          <a:ea typeface="+mn-ea"/>
                          <a:cs typeface="+mn-cs"/>
                        </a:rPr>
                        <a:t>
 ¡Tenemos nuevo lugar!
Con la intención de recibir la mayor cantidad de espectadores posibles, nuestra 2da edición la haremos en las instalaciones del gimnasio Bios Fitness Gym (Av. Paurito 6to anillo - Santa Cruz de la Sierra).💥👊🏻
No te pierdas este 14 de Mayo la 2da edición del torneo que elevará la categoría de las Artes Marciales Mixtas en Bolivia 🇧🇴
¡En 48 hrs habilitaremos la preventa de entradas!
Suscríbete a nuestro canal de YouTube 
👇🏻👇🏻👇🏻👇🏻
https://bit.ly/37GWSGd
.
.
.
.
.
.
.
ARE YOU THE NEXT CHAMP?
#Mma #boxeo #karate #kickboxing #jiujitsu #brazilianjiujitsu #lucha #Bolivia #santacruzdelasierra #Deportes #FITNESS #madness #fight #tournament #artesmarcialesmixtas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26330618"/>
                  </a:ext>
                </a:extLst>
              </a:tr>
            </a:tbl>
          </a:graphicData>
        </a:graphic>
      </p:graphicFrame>
      <p:sp>
        <p:nvSpPr>
          <p:cNvPr id="4" name="Text Placeholder 3">
            <a:extLst>
              <a:ext uri="{FF2B5EF4-FFF2-40B4-BE49-F238E27FC236}">
                <a16:creationId xmlns:a16="http://schemas.microsoft.com/office/drawing/2014/main" id="{EBA67366-82E6-43B5-8031-AC5F0B4E54AD}"/>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1823332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DD81B-6295-41F6-951C-2B0AA9E817E6}"/>
              </a:ext>
            </a:extLst>
          </p:cNvPr>
          <p:cNvSpPr>
            <a:spLocks noGrp="1"/>
          </p:cNvSpPr>
          <p:nvPr>
            <p:ph type="title"/>
          </p:nvPr>
        </p:nvSpPr>
        <p:spPr/>
        <p:txBody>
          <a:bodyPr/>
          <a:lstStyle/>
          <a:p>
            <a:r>
              <a:rPr lang="en-US"/>
              <a:t>Facebook Own Posts Table | All profiles - 20 of 25</a:t>
            </a:r>
          </a:p>
        </p:txBody>
      </p:sp>
      <p:graphicFrame>
        <p:nvGraphicFramePr>
          <p:cNvPr id="5" name="Table Placeholder 4">
            <a:extLst>
              <a:ext uri="{FF2B5EF4-FFF2-40B4-BE49-F238E27FC236}">
                <a16:creationId xmlns:a16="http://schemas.microsoft.com/office/drawing/2014/main" id="{01C9CD4D-2F5E-4B68-9D44-B3A0014BBC06}"/>
              </a:ext>
            </a:extLst>
          </p:cNvPr>
          <p:cNvGraphicFramePr>
            <a:graphicFrameLocks noGrp="1"/>
          </p:cNvGraphicFramePr>
          <p:nvPr>
            <p:ph type="tbl" sz="quarter" idx="13"/>
            <p:extLst>
              <p:ext uri="{D42A27DB-BD31-4B8C-83A1-F6EECF244321}">
                <p14:modId xmlns:p14="http://schemas.microsoft.com/office/powerpoint/2010/main" val="2855784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54515572"/>
                    </a:ext>
                  </a:extLst>
                </a:gridCol>
                <a:gridCol w="1152144">
                  <a:extLst>
                    <a:ext uri="{9D8B030D-6E8A-4147-A177-3AD203B41FA5}">
                      <a16:colId xmlns:a16="http://schemas.microsoft.com/office/drawing/2014/main" val="412773011"/>
                    </a:ext>
                  </a:extLst>
                </a:gridCol>
                <a:gridCol w="576072">
                  <a:extLst>
                    <a:ext uri="{9D8B030D-6E8A-4147-A177-3AD203B41FA5}">
                      <a16:colId xmlns:a16="http://schemas.microsoft.com/office/drawing/2014/main" val="3498937127"/>
                    </a:ext>
                  </a:extLst>
                </a:gridCol>
                <a:gridCol w="576072">
                  <a:extLst>
                    <a:ext uri="{9D8B030D-6E8A-4147-A177-3AD203B41FA5}">
                      <a16:colId xmlns:a16="http://schemas.microsoft.com/office/drawing/2014/main" val="3571538038"/>
                    </a:ext>
                  </a:extLst>
                </a:gridCol>
                <a:gridCol w="576072">
                  <a:extLst>
                    <a:ext uri="{9D8B030D-6E8A-4147-A177-3AD203B41FA5}">
                      <a16:colId xmlns:a16="http://schemas.microsoft.com/office/drawing/2014/main" val="1578068689"/>
                    </a:ext>
                  </a:extLst>
                </a:gridCol>
                <a:gridCol w="576072">
                  <a:extLst>
                    <a:ext uri="{9D8B030D-6E8A-4147-A177-3AD203B41FA5}">
                      <a16:colId xmlns:a16="http://schemas.microsoft.com/office/drawing/2014/main" val="4207300602"/>
                    </a:ext>
                  </a:extLst>
                </a:gridCol>
                <a:gridCol w="576072">
                  <a:extLst>
                    <a:ext uri="{9D8B030D-6E8A-4147-A177-3AD203B41FA5}">
                      <a16:colId xmlns:a16="http://schemas.microsoft.com/office/drawing/2014/main" val="990883561"/>
                    </a:ext>
                  </a:extLst>
                </a:gridCol>
                <a:gridCol w="576072">
                  <a:extLst>
                    <a:ext uri="{9D8B030D-6E8A-4147-A177-3AD203B41FA5}">
                      <a16:colId xmlns:a16="http://schemas.microsoft.com/office/drawing/2014/main" val="1251123932"/>
                    </a:ext>
                  </a:extLst>
                </a:gridCol>
                <a:gridCol w="576072">
                  <a:extLst>
                    <a:ext uri="{9D8B030D-6E8A-4147-A177-3AD203B41FA5}">
                      <a16:colId xmlns:a16="http://schemas.microsoft.com/office/drawing/2014/main" val="2678608608"/>
                    </a:ext>
                  </a:extLst>
                </a:gridCol>
                <a:gridCol w="576072">
                  <a:extLst>
                    <a:ext uri="{9D8B030D-6E8A-4147-A177-3AD203B41FA5}">
                      <a16:colId xmlns:a16="http://schemas.microsoft.com/office/drawing/2014/main" val="3334088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5848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- 2022-04-28 00:26:28</a:t>
                      </a:r>
                      <a:r>
                        <a:rPr kumimoji="0" lang="en-US" sz="1000" b="0" i="0" u="none" strike="noStrike" kern="1200" cap="none" spc="0" normalizeH="0" baseline="0" noProof="0">
                          <a:ln>
                            <a:noFill/>
                          </a:ln>
                          <a:solidFill>
                            <a:prstClr val="black"/>
                          </a:solidFill>
                          <a:effectLst/>
                          <a:uLnTx/>
                          <a:uFillTx/>
                          <a:latin typeface="+mn-lt"/>
                          <a:ea typeface="+mn-ea"/>
                          <a:cs typeface="+mn-cs"/>
                        </a:rPr>
                        <a:t>
 ¡Parte de nuestro evento será transmitido por nuestro propio canal de YouTube!
¡Suscríbete! 👉🏻👉🏻  https://bit.ly/37GWSGd y disfruta del contenido exclusivo que tenemos para ofrecerte. 
.
.
.
.
.
.
.
ARE YOU THE NEXT CHAMP?
#mma #jiujitsu #brazilianjiujitsu #boxeo #kickboxing #lucha #taekwondo #karate #deporte #combate #fitness #artesmarcialesmixtas #madness #fight #tournament #bolivia #santacruzdelasierra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81631833"/>
                  </a:ext>
                </a:extLst>
              </a:tr>
            </a:tbl>
          </a:graphicData>
        </a:graphic>
      </p:graphicFrame>
      <p:sp>
        <p:nvSpPr>
          <p:cNvPr id="4" name="Text Placeholder 3">
            <a:extLst>
              <a:ext uri="{FF2B5EF4-FFF2-40B4-BE49-F238E27FC236}">
                <a16:creationId xmlns:a16="http://schemas.microsoft.com/office/drawing/2014/main" id="{F2F9E506-5226-401C-8B84-290866C178F5}"/>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4093917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B9B81-4358-401C-890E-38CA1C64D293}"/>
              </a:ext>
            </a:extLst>
          </p:cNvPr>
          <p:cNvSpPr>
            <a:spLocks noGrp="1"/>
          </p:cNvSpPr>
          <p:nvPr>
            <p:ph type="title"/>
          </p:nvPr>
        </p:nvSpPr>
        <p:spPr/>
        <p:txBody>
          <a:bodyPr/>
          <a:lstStyle/>
          <a:p>
            <a:r>
              <a:rPr lang="en-US"/>
              <a:t>Facebook Own Posts Table | All profiles - 21 of 25</a:t>
            </a:r>
          </a:p>
        </p:txBody>
      </p:sp>
      <p:graphicFrame>
        <p:nvGraphicFramePr>
          <p:cNvPr id="5" name="Table Placeholder 4">
            <a:extLst>
              <a:ext uri="{FF2B5EF4-FFF2-40B4-BE49-F238E27FC236}">
                <a16:creationId xmlns:a16="http://schemas.microsoft.com/office/drawing/2014/main" id="{6BEFA3AC-B509-4C06-8CD4-D336C317E93E}"/>
              </a:ext>
            </a:extLst>
          </p:cNvPr>
          <p:cNvGraphicFramePr>
            <a:graphicFrameLocks noGrp="1"/>
          </p:cNvGraphicFramePr>
          <p:nvPr>
            <p:ph type="tbl" sz="quarter" idx="13"/>
            <p:extLst>
              <p:ext uri="{D42A27DB-BD31-4B8C-83A1-F6EECF244321}">
                <p14:modId xmlns:p14="http://schemas.microsoft.com/office/powerpoint/2010/main" val="2432609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31987888"/>
                    </a:ext>
                  </a:extLst>
                </a:gridCol>
                <a:gridCol w="1152144">
                  <a:extLst>
                    <a:ext uri="{9D8B030D-6E8A-4147-A177-3AD203B41FA5}">
                      <a16:colId xmlns:a16="http://schemas.microsoft.com/office/drawing/2014/main" val="4228974808"/>
                    </a:ext>
                  </a:extLst>
                </a:gridCol>
                <a:gridCol w="576072">
                  <a:extLst>
                    <a:ext uri="{9D8B030D-6E8A-4147-A177-3AD203B41FA5}">
                      <a16:colId xmlns:a16="http://schemas.microsoft.com/office/drawing/2014/main" val="472448635"/>
                    </a:ext>
                  </a:extLst>
                </a:gridCol>
                <a:gridCol w="576072">
                  <a:extLst>
                    <a:ext uri="{9D8B030D-6E8A-4147-A177-3AD203B41FA5}">
                      <a16:colId xmlns:a16="http://schemas.microsoft.com/office/drawing/2014/main" val="3032348141"/>
                    </a:ext>
                  </a:extLst>
                </a:gridCol>
                <a:gridCol w="576072">
                  <a:extLst>
                    <a:ext uri="{9D8B030D-6E8A-4147-A177-3AD203B41FA5}">
                      <a16:colId xmlns:a16="http://schemas.microsoft.com/office/drawing/2014/main" val="980079104"/>
                    </a:ext>
                  </a:extLst>
                </a:gridCol>
                <a:gridCol w="576072">
                  <a:extLst>
                    <a:ext uri="{9D8B030D-6E8A-4147-A177-3AD203B41FA5}">
                      <a16:colId xmlns:a16="http://schemas.microsoft.com/office/drawing/2014/main" val="2475682620"/>
                    </a:ext>
                  </a:extLst>
                </a:gridCol>
                <a:gridCol w="576072">
                  <a:extLst>
                    <a:ext uri="{9D8B030D-6E8A-4147-A177-3AD203B41FA5}">
                      <a16:colId xmlns:a16="http://schemas.microsoft.com/office/drawing/2014/main" val="3424719201"/>
                    </a:ext>
                  </a:extLst>
                </a:gridCol>
                <a:gridCol w="576072">
                  <a:extLst>
                    <a:ext uri="{9D8B030D-6E8A-4147-A177-3AD203B41FA5}">
                      <a16:colId xmlns:a16="http://schemas.microsoft.com/office/drawing/2014/main" val="2260069980"/>
                    </a:ext>
                  </a:extLst>
                </a:gridCol>
                <a:gridCol w="576072">
                  <a:extLst>
                    <a:ext uri="{9D8B030D-6E8A-4147-A177-3AD203B41FA5}">
                      <a16:colId xmlns:a16="http://schemas.microsoft.com/office/drawing/2014/main" val="2251459486"/>
                    </a:ext>
                  </a:extLst>
                </a:gridCol>
                <a:gridCol w="576072">
                  <a:extLst>
                    <a:ext uri="{9D8B030D-6E8A-4147-A177-3AD203B41FA5}">
                      <a16:colId xmlns:a16="http://schemas.microsoft.com/office/drawing/2014/main" val="1370953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49940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- 2022-04-25 19:35:43</a:t>
                      </a:r>
                      <a:r>
                        <a:rPr kumimoji="0" lang="en-US" sz="1000" b="0" i="0" u="none" strike="noStrike" kern="1200" cap="none" spc="0" normalizeH="0" baseline="0" noProof="0">
                          <a:ln>
                            <a:noFill/>
                          </a:ln>
                          <a:solidFill>
                            <a:prstClr val="black"/>
                          </a:solidFill>
                          <a:effectLst/>
                          <a:uLnTx/>
                          <a:uFillTx/>
                          <a:latin typeface="+mn-lt"/>
                          <a:ea typeface="+mn-ea"/>
                          <a:cs typeface="+mn-cs"/>
                        </a:rPr>
                        <a:t>
 ¡PRIMERA PELEA PRELIMINAR DE LA NOCHE!
Yordy Ayala está listo para recibir a Jhasyb Orozco que conoce muy bien los peleadores de suelos cruceños 🔥👊🏻
Knock Out Training Center - SC/Bolivia y La Base - MMA Training Center tienen a sus representantes preparándose 💪🏻.
Y vos ¿ya te suscribiste a nuestro canal? 👉🏻 https://bit.ly/37GWSGd
.
.
.
.
.
.
ARE YOU THE NEXT CHAMP?
#mma #Bolivia #santacruzdelasierra #madness #fight #tournament #bjjlifestyle #brazilianjiujitsu #lucha #boxeo #kickboxing #deportes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02087653"/>
                  </a:ext>
                </a:extLst>
              </a:tr>
            </a:tbl>
          </a:graphicData>
        </a:graphic>
      </p:graphicFrame>
      <p:sp>
        <p:nvSpPr>
          <p:cNvPr id="4" name="Text Placeholder 3">
            <a:extLst>
              <a:ext uri="{FF2B5EF4-FFF2-40B4-BE49-F238E27FC236}">
                <a16:creationId xmlns:a16="http://schemas.microsoft.com/office/drawing/2014/main" id="{E4F6DB2D-52E2-4BFD-931C-3075DD6E54E1}"/>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2422148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8F2FE-4B50-4B15-B415-1AD515D41E99}"/>
              </a:ext>
            </a:extLst>
          </p:cNvPr>
          <p:cNvSpPr>
            <a:spLocks noGrp="1"/>
          </p:cNvSpPr>
          <p:nvPr>
            <p:ph type="title"/>
          </p:nvPr>
        </p:nvSpPr>
        <p:spPr/>
        <p:txBody>
          <a:bodyPr/>
          <a:lstStyle/>
          <a:p>
            <a:r>
              <a:rPr lang="en-US"/>
              <a:t>Facebook Own Posts Table | All profiles - 22 of 25</a:t>
            </a:r>
          </a:p>
        </p:txBody>
      </p:sp>
      <p:graphicFrame>
        <p:nvGraphicFramePr>
          <p:cNvPr id="5" name="Table Placeholder 4">
            <a:extLst>
              <a:ext uri="{FF2B5EF4-FFF2-40B4-BE49-F238E27FC236}">
                <a16:creationId xmlns:a16="http://schemas.microsoft.com/office/drawing/2014/main" id="{52779317-6AC8-4D49-971C-FA98F2E7FEC0}"/>
              </a:ext>
            </a:extLst>
          </p:cNvPr>
          <p:cNvGraphicFramePr>
            <a:graphicFrameLocks noGrp="1"/>
          </p:cNvGraphicFramePr>
          <p:nvPr>
            <p:ph type="tbl" sz="quarter" idx="13"/>
            <p:extLst>
              <p:ext uri="{D42A27DB-BD31-4B8C-83A1-F6EECF244321}">
                <p14:modId xmlns:p14="http://schemas.microsoft.com/office/powerpoint/2010/main" val="1950216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10389172"/>
                    </a:ext>
                  </a:extLst>
                </a:gridCol>
                <a:gridCol w="1152144">
                  <a:extLst>
                    <a:ext uri="{9D8B030D-6E8A-4147-A177-3AD203B41FA5}">
                      <a16:colId xmlns:a16="http://schemas.microsoft.com/office/drawing/2014/main" val="2781913531"/>
                    </a:ext>
                  </a:extLst>
                </a:gridCol>
                <a:gridCol w="576072">
                  <a:extLst>
                    <a:ext uri="{9D8B030D-6E8A-4147-A177-3AD203B41FA5}">
                      <a16:colId xmlns:a16="http://schemas.microsoft.com/office/drawing/2014/main" val="3139134808"/>
                    </a:ext>
                  </a:extLst>
                </a:gridCol>
                <a:gridCol w="576072">
                  <a:extLst>
                    <a:ext uri="{9D8B030D-6E8A-4147-A177-3AD203B41FA5}">
                      <a16:colId xmlns:a16="http://schemas.microsoft.com/office/drawing/2014/main" val="3967285750"/>
                    </a:ext>
                  </a:extLst>
                </a:gridCol>
                <a:gridCol w="576072">
                  <a:extLst>
                    <a:ext uri="{9D8B030D-6E8A-4147-A177-3AD203B41FA5}">
                      <a16:colId xmlns:a16="http://schemas.microsoft.com/office/drawing/2014/main" val="2580009772"/>
                    </a:ext>
                  </a:extLst>
                </a:gridCol>
                <a:gridCol w="576072">
                  <a:extLst>
                    <a:ext uri="{9D8B030D-6E8A-4147-A177-3AD203B41FA5}">
                      <a16:colId xmlns:a16="http://schemas.microsoft.com/office/drawing/2014/main" val="3323966544"/>
                    </a:ext>
                  </a:extLst>
                </a:gridCol>
                <a:gridCol w="576072">
                  <a:extLst>
                    <a:ext uri="{9D8B030D-6E8A-4147-A177-3AD203B41FA5}">
                      <a16:colId xmlns:a16="http://schemas.microsoft.com/office/drawing/2014/main" val="3829428956"/>
                    </a:ext>
                  </a:extLst>
                </a:gridCol>
                <a:gridCol w="576072">
                  <a:extLst>
                    <a:ext uri="{9D8B030D-6E8A-4147-A177-3AD203B41FA5}">
                      <a16:colId xmlns:a16="http://schemas.microsoft.com/office/drawing/2014/main" val="933334326"/>
                    </a:ext>
                  </a:extLst>
                </a:gridCol>
                <a:gridCol w="576072">
                  <a:extLst>
                    <a:ext uri="{9D8B030D-6E8A-4147-A177-3AD203B41FA5}">
                      <a16:colId xmlns:a16="http://schemas.microsoft.com/office/drawing/2014/main" val="1999950336"/>
                    </a:ext>
                  </a:extLst>
                </a:gridCol>
                <a:gridCol w="576072">
                  <a:extLst>
                    <a:ext uri="{9D8B030D-6E8A-4147-A177-3AD203B41FA5}">
                      <a16:colId xmlns:a16="http://schemas.microsoft.com/office/drawing/2014/main" val="3139285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0530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- 2022-04-25 19:30:48</a:t>
                      </a:r>
                      <a:r>
                        <a:rPr kumimoji="0" lang="en-US" sz="1000" b="0" i="0" u="none" strike="noStrike" kern="1200" cap="none" spc="0" normalizeH="0" baseline="0" noProof="0">
                          <a:ln>
                            <a:noFill/>
                          </a:ln>
                          <a:solidFill>
                            <a:prstClr val="black"/>
                          </a:solidFill>
                          <a:effectLst/>
                          <a:uLnTx/>
                          <a:uFillTx/>
                          <a:latin typeface="+mn-lt"/>
                          <a:ea typeface="+mn-ea"/>
                          <a:cs typeface="+mn-cs"/>
                        </a:rPr>
                        <a:t>
 ¡El peleador que todos pedían, es nuestra 2da pelea PRELIMINAR de la noche!
Jhermys "Látigo" Coronado 🇧🇴 vuelve al octágono para demostrar que sigue teniendo lo que se necesita para agradar a su gente 🔥👊🏻
Por otro lado, Marcos Ruben Saavedra 🇧🇴 viene desde la capital del país para demostrar que tiene las condiciones necesarias para aceptar cualquier reto que se le presente 💪🏻
El Team Cazador de Sucre y La Base tienen a sus representantes listo.
Y vos ¿Ya te suscribiste a nuestro canal de YouTube? 👉🏻👉🏻  https://bit.ly/37GWSGd
.
.
.
.
.
.
.
.
.ARE YOU THE NEXT CHAMP?
#mma #Bolivia #santacruzdelasierra #madness #fight #tournament #bjjlifestyle #brazilianjiujitsu #lucha #boxeo #kickboxing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43241165"/>
                  </a:ext>
                </a:extLst>
              </a:tr>
            </a:tbl>
          </a:graphicData>
        </a:graphic>
      </p:graphicFrame>
      <p:sp>
        <p:nvSpPr>
          <p:cNvPr id="4" name="Text Placeholder 3">
            <a:extLst>
              <a:ext uri="{FF2B5EF4-FFF2-40B4-BE49-F238E27FC236}">
                <a16:creationId xmlns:a16="http://schemas.microsoft.com/office/drawing/2014/main" id="{0FA3FD0C-764E-4953-B0B2-B0170F82E69A}"/>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2572579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D4C5B-0029-476D-934E-A95D6795CA11}"/>
              </a:ext>
            </a:extLst>
          </p:cNvPr>
          <p:cNvSpPr>
            <a:spLocks noGrp="1"/>
          </p:cNvSpPr>
          <p:nvPr>
            <p:ph type="title"/>
          </p:nvPr>
        </p:nvSpPr>
        <p:spPr/>
        <p:txBody>
          <a:bodyPr/>
          <a:lstStyle/>
          <a:p>
            <a:r>
              <a:rPr lang="en-US"/>
              <a:t>Facebook Own Posts Table | All profiles - 23 of 25</a:t>
            </a:r>
          </a:p>
        </p:txBody>
      </p:sp>
      <p:graphicFrame>
        <p:nvGraphicFramePr>
          <p:cNvPr id="5" name="Table Placeholder 4">
            <a:extLst>
              <a:ext uri="{FF2B5EF4-FFF2-40B4-BE49-F238E27FC236}">
                <a16:creationId xmlns:a16="http://schemas.microsoft.com/office/drawing/2014/main" id="{B078DA1A-7664-4D4D-8DEC-10FAF6D193DD}"/>
              </a:ext>
            </a:extLst>
          </p:cNvPr>
          <p:cNvGraphicFramePr>
            <a:graphicFrameLocks noGrp="1"/>
          </p:cNvGraphicFramePr>
          <p:nvPr>
            <p:ph type="tbl" sz="quarter" idx="13"/>
            <p:extLst>
              <p:ext uri="{D42A27DB-BD31-4B8C-83A1-F6EECF244321}">
                <p14:modId xmlns:p14="http://schemas.microsoft.com/office/powerpoint/2010/main" val="1243655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87639777"/>
                    </a:ext>
                  </a:extLst>
                </a:gridCol>
                <a:gridCol w="1152144">
                  <a:extLst>
                    <a:ext uri="{9D8B030D-6E8A-4147-A177-3AD203B41FA5}">
                      <a16:colId xmlns:a16="http://schemas.microsoft.com/office/drawing/2014/main" val="59255346"/>
                    </a:ext>
                  </a:extLst>
                </a:gridCol>
                <a:gridCol w="576072">
                  <a:extLst>
                    <a:ext uri="{9D8B030D-6E8A-4147-A177-3AD203B41FA5}">
                      <a16:colId xmlns:a16="http://schemas.microsoft.com/office/drawing/2014/main" val="2364387234"/>
                    </a:ext>
                  </a:extLst>
                </a:gridCol>
                <a:gridCol w="576072">
                  <a:extLst>
                    <a:ext uri="{9D8B030D-6E8A-4147-A177-3AD203B41FA5}">
                      <a16:colId xmlns:a16="http://schemas.microsoft.com/office/drawing/2014/main" val="291894435"/>
                    </a:ext>
                  </a:extLst>
                </a:gridCol>
                <a:gridCol w="576072">
                  <a:extLst>
                    <a:ext uri="{9D8B030D-6E8A-4147-A177-3AD203B41FA5}">
                      <a16:colId xmlns:a16="http://schemas.microsoft.com/office/drawing/2014/main" val="4275485920"/>
                    </a:ext>
                  </a:extLst>
                </a:gridCol>
                <a:gridCol w="576072">
                  <a:extLst>
                    <a:ext uri="{9D8B030D-6E8A-4147-A177-3AD203B41FA5}">
                      <a16:colId xmlns:a16="http://schemas.microsoft.com/office/drawing/2014/main" val="3730807091"/>
                    </a:ext>
                  </a:extLst>
                </a:gridCol>
                <a:gridCol w="576072">
                  <a:extLst>
                    <a:ext uri="{9D8B030D-6E8A-4147-A177-3AD203B41FA5}">
                      <a16:colId xmlns:a16="http://schemas.microsoft.com/office/drawing/2014/main" val="1795467048"/>
                    </a:ext>
                  </a:extLst>
                </a:gridCol>
                <a:gridCol w="576072">
                  <a:extLst>
                    <a:ext uri="{9D8B030D-6E8A-4147-A177-3AD203B41FA5}">
                      <a16:colId xmlns:a16="http://schemas.microsoft.com/office/drawing/2014/main" val="1243432760"/>
                    </a:ext>
                  </a:extLst>
                </a:gridCol>
                <a:gridCol w="576072">
                  <a:extLst>
                    <a:ext uri="{9D8B030D-6E8A-4147-A177-3AD203B41FA5}">
                      <a16:colId xmlns:a16="http://schemas.microsoft.com/office/drawing/2014/main" val="2851971409"/>
                    </a:ext>
                  </a:extLst>
                </a:gridCol>
                <a:gridCol w="576072">
                  <a:extLst>
                    <a:ext uri="{9D8B030D-6E8A-4147-A177-3AD203B41FA5}">
                      <a16:colId xmlns:a16="http://schemas.microsoft.com/office/drawing/2014/main" val="26496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14838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- 2022-04-25 18:31:25</a:t>
                      </a:r>
                      <a:r>
                        <a:rPr kumimoji="0" lang="en-US" sz="1000" b="0" i="0" u="none" strike="noStrike" kern="1200" cap="none" spc="0" normalizeH="0" baseline="0" noProof="0">
                          <a:ln>
                            <a:noFill/>
                          </a:ln>
                          <a:solidFill>
                            <a:prstClr val="black"/>
                          </a:solidFill>
                          <a:effectLst/>
                          <a:uLnTx/>
                          <a:uFillTx/>
                          <a:latin typeface="+mn-lt"/>
                          <a:ea typeface="+mn-ea"/>
                          <a:cs typeface="+mn-cs"/>
                        </a:rPr>
                        <a:t>
 ¡3ra pelea PRELIMINAR de la noche!
En la categoría de 80 kgs, tenemos a dos peleadores que prometen hacer una pelea dura.
Por un lado tenemos a Luis Angel "El Sádico" Caballero 🇧🇴 que desde Santa Cruz, busca aumentar su récord para seguir su carrera como peleador profesional 💪🏻🔥
Se enfrenta a un Diego "Toro" Sayque 🇧🇴 que desde la sede de gobierno, vuelve a tierras cruceñas para seguir asentando su presencia👊🏻💥.
Las academias The Gangster Club y Toro Sayque Team, ya tienen a sus representantes listos.
Y vos ¿Ya te suscribiste a nuestro canal de YouTube?
.
.
.
.
.
.
.
ARE YOU THE NEXT CHAMP?
#mma #Bolivia #santacruzdelasierra #COMBATE #madness #fight #tournament #bjjlifestyle #brazilianjiujitsu #lucha #boxeo #kickboxing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53687619"/>
                  </a:ext>
                </a:extLst>
              </a:tr>
            </a:tbl>
          </a:graphicData>
        </a:graphic>
      </p:graphicFrame>
      <p:sp>
        <p:nvSpPr>
          <p:cNvPr id="4" name="Text Placeholder 3">
            <a:extLst>
              <a:ext uri="{FF2B5EF4-FFF2-40B4-BE49-F238E27FC236}">
                <a16:creationId xmlns:a16="http://schemas.microsoft.com/office/drawing/2014/main" id="{DA816C2C-E7F5-4D14-B815-8F436E511152}"/>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3008948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9EDBB-05F0-4BF5-BF75-2B0C3773179B}"/>
              </a:ext>
            </a:extLst>
          </p:cNvPr>
          <p:cNvSpPr>
            <a:spLocks noGrp="1"/>
          </p:cNvSpPr>
          <p:nvPr>
            <p:ph type="title"/>
          </p:nvPr>
        </p:nvSpPr>
        <p:spPr/>
        <p:txBody>
          <a:bodyPr/>
          <a:lstStyle/>
          <a:p>
            <a:r>
              <a:rPr lang="en-US"/>
              <a:t>Facebook Own Posts Table | All profiles - 24 of 25</a:t>
            </a:r>
          </a:p>
        </p:txBody>
      </p:sp>
      <p:graphicFrame>
        <p:nvGraphicFramePr>
          <p:cNvPr id="5" name="Table Placeholder 4">
            <a:extLst>
              <a:ext uri="{FF2B5EF4-FFF2-40B4-BE49-F238E27FC236}">
                <a16:creationId xmlns:a16="http://schemas.microsoft.com/office/drawing/2014/main" id="{4BB45337-7833-4DC7-AB42-1B7A41438A56}"/>
              </a:ext>
            </a:extLst>
          </p:cNvPr>
          <p:cNvGraphicFramePr>
            <a:graphicFrameLocks noGrp="1"/>
          </p:cNvGraphicFramePr>
          <p:nvPr>
            <p:ph type="tbl" sz="quarter" idx="13"/>
            <p:extLst>
              <p:ext uri="{D42A27DB-BD31-4B8C-83A1-F6EECF244321}">
                <p14:modId xmlns:p14="http://schemas.microsoft.com/office/powerpoint/2010/main" val="2496782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29395759"/>
                    </a:ext>
                  </a:extLst>
                </a:gridCol>
                <a:gridCol w="1152144">
                  <a:extLst>
                    <a:ext uri="{9D8B030D-6E8A-4147-A177-3AD203B41FA5}">
                      <a16:colId xmlns:a16="http://schemas.microsoft.com/office/drawing/2014/main" val="2648610286"/>
                    </a:ext>
                  </a:extLst>
                </a:gridCol>
                <a:gridCol w="576072">
                  <a:extLst>
                    <a:ext uri="{9D8B030D-6E8A-4147-A177-3AD203B41FA5}">
                      <a16:colId xmlns:a16="http://schemas.microsoft.com/office/drawing/2014/main" val="2663099352"/>
                    </a:ext>
                  </a:extLst>
                </a:gridCol>
                <a:gridCol w="576072">
                  <a:extLst>
                    <a:ext uri="{9D8B030D-6E8A-4147-A177-3AD203B41FA5}">
                      <a16:colId xmlns:a16="http://schemas.microsoft.com/office/drawing/2014/main" val="182071178"/>
                    </a:ext>
                  </a:extLst>
                </a:gridCol>
                <a:gridCol w="576072">
                  <a:extLst>
                    <a:ext uri="{9D8B030D-6E8A-4147-A177-3AD203B41FA5}">
                      <a16:colId xmlns:a16="http://schemas.microsoft.com/office/drawing/2014/main" val="1106754003"/>
                    </a:ext>
                  </a:extLst>
                </a:gridCol>
                <a:gridCol w="576072">
                  <a:extLst>
                    <a:ext uri="{9D8B030D-6E8A-4147-A177-3AD203B41FA5}">
                      <a16:colId xmlns:a16="http://schemas.microsoft.com/office/drawing/2014/main" val="2269018336"/>
                    </a:ext>
                  </a:extLst>
                </a:gridCol>
                <a:gridCol w="576072">
                  <a:extLst>
                    <a:ext uri="{9D8B030D-6E8A-4147-A177-3AD203B41FA5}">
                      <a16:colId xmlns:a16="http://schemas.microsoft.com/office/drawing/2014/main" val="4129154893"/>
                    </a:ext>
                  </a:extLst>
                </a:gridCol>
                <a:gridCol w="576072">
                  <a:extLst>
                    <a:ext uri="{9D8B030D-6E8A-4147-A177-3AD203B41FA5}">
                      <a16:colId xmlns:a16="http://schemas.microsoft.com/office/drawing/2014/main" val="3903053161"/>
                    </a:ext>
                  </a:extLst>
                </a:gridCol>
                <a:gridCol w="576072">
                  <a:extLst>
                    <a:ext uri="{9D8B030D-6E8A-4147-A177-3AD203B41FA5}">
                      <a16:colId xmlns:a16="http://schemas.microsoft.com/office/drawing/2014/main" val="1023335854"/>
                    </a:ext>
                  </a:extLst>
                </a:gridCol>
                <a:gridCol w="576072">
                  <a:extLst>
                    <a:ext uri="{9D8B030D-6E8A-4147-A177-3AD203B41FA5}">
                      <a16:colId xmlns:a16="http://schemas.microsoft.com/office/drawing/2014/main" val="1863223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02658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Madness Fight Tournament - 2022-04-23 12:02:18</a:t>
                      </a:r>
                      <a:r>
                        <a:rPr kumimoji="0" lang="es-ES" sz="1000" b="0" i="0" u="none" strike="noStrike" kern="1200" cap="none" spc="0" normalizeH="0" baseline="0" noProof="0">
                          <a:ln>
                            <a:noFill/>
                          </a:ln>
                          <a:solidFill>
                            <a:prstClr val="black"/>
                          </a:solidFill>
                          <a:effectLst/>
                          <a:uLnTx/>
                          <a:uFillTx/>
                          <a:latin typeface="+mn-lt"/>
                          <a:ea typeface="+mn-ea"/>
                          <a:cs typeface="+mn-cs"/>
                        </a:rPr>
                        <a:t>
 ¡Nuestra pelea COESTELAR de la noche será internacional!
Leonardo Rodriguez del team Violencia CEC, quiere demostrar que puede llevar el nombre de Bolivia 🇧🇴 en alto y espera con paciencia y entreno a su rival. 💪🏻
Por su parte Ewerton Silva Jamaica 🇧🇷 quiere decir nuevamente Presente en nuestro país y volver a llevarse una victoria 🔥
¡Hay pelea señores! 👊🏻
No te podes perder este 14 de Mayo la 2da edición del torneo que elevará la categoría de las Artes Marciales Mixtas en Bolivia.
Adquiere tus entradas digitales
👇🏻👇🏻👇🏻👇🏻👇🏻
https://myglup.com/tickets/mft/
.
.¿Quién se lleva la victoria?
.
.
.
.
.
ARE YOU THE NEXT CHAMP?
#mma #santacruzdelasierra #Bolivia #artesmarcialesmixtas #COMBATE #madness #fight #tournament #jiujitsu #bjj #fitness #knockout #octágono #deporte #lucha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52012747"/>
                  </a:ext>
                </a:extLst>
              </a:tr>
            </a:tbl>
          </a:graphicData>
        </a:graphic>
      </p:graphicFrame>
      <p:sp>
        <p:nvSpPr>
          <p:cNvPr id="4" name="Text Placeholder 3">
            <a:extLst>
              <a:ext uri="{FF2B5EF4-FFF2-40B4-BE49-F238E27FC236}">
                <a16:creationId xmlns:a16="http://schemas.microsoft.com/office/drawing/2014/main" id="{B6C09A15-3A13-4075-B53F-3835FC7A9763}"/>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4237541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0A17B-2E17-43A5-9B3A-2DA226DB224F}"/>
              </a:ext>
            </a:extLst>
          </p:cNvPr>
          <p:cNvSpPr>
            <a:spLocks noGrp="1"/>
          </p:cNvSpPr>
          <p:nvPr>
            <p:ph type="title"/>
          </p:nvPr>
        </p:nvSpPr>
        <p:spPr/>
        <p:txBody>
          <a:bodyPr/>
          <a:lstStyle/>
          <a:p>
            <a:r>
              <a:rPr lang="en-US"/>
              <a:t>Facebook Own Posts Table | All profiles - 25 of 25</a:t>
            </a:r>
          </a:p>
        </p:txBody>
      </p:sp>
      <p:graphicFrame>
        <p:nvGraphicFramePr>
          <p:cNvPr id="5" name="Table Placeholder 4">
            <a:extLst>
              <a:ext uri="{FF2B5EF4-FFF2-40B4-BE49-F238E27FC236}">
                <a16:creationId xmlns:a16="http://schemas.microsoft.com/office/drawing/2014/main" id="{4A0E8253-AE2D-4F13-9C18-1E0F0D4CA971}"/>
              </a:ext>
            </a:extLst>
          </p:cNvPr>
          <p:cNvGraphicFramePr>
            <a:graphicFrameLocks noGrp="1"/>
          </p:cNvGraphicFramePr>
          <p:nvPr>
            <p:ph type="tbl" sz="quarter" idx="13"/>
            <p:extLst>
              <p:ext uri="{D42A27DB-BD31-4B8C-83A1-F6EECF244321}">
                <p14:modId xmlns:p14="http://schemas.microsoft.com/office/powerpoint/2010/main" val="2470229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17867353"/>
                    </a:ext>
                  </a:extLst>
                </a:gridCol>
                <a:gridCol w="1152144">
                  <a:extLst>
                    <a:ext uri="{9D8B030D-6E8A-4147-A177-3AD203B41FA5}">
                      <a16:colId xmlns:a16="http://schemas.microsoft.com/office/drawing/2014/main" val="640401471"/>
                    </a:ext>
                  </a:extLst>
                </a:gridCol>
                <a:gridCol w="576072">
                  <a:extLst>
                    <a:ext uri="{9D8B030D-6E8A-4147-A177-3AD203B41FA5}">
                      <a16:colId xmlns:a16="http://schemas.microsoft.com/office/drawing/2014/main" val="1057002361"/>
                    </a:ext>
                  </a:extLst>
                </a:gridCol>
                <a:gridCol w="576072">
                  <a:extLst>
                    <a:ext uri="{9D8B030D-6E8A-4147-A177-3AD203B41FA5}">
                      <a16:colId xmlns:a16="http://schemas.microsoft.com/office/drawing/2014/main" val="2279335297"/>
                    </a:ext>
                  </a:extLst>
                </a:gridCol>
                <a:gridCol w="576072">
                  <a:extLst>
                    <a:ext uri="{9D8B030D-6E8A-4147-A177-3AD203B41FA5}">
                      <a16:colId xmlns:a16="http://schemas.microsoft.com/office/drawing/2014/main" val="3055616861"/>
                    </a:ext>
                  </a:extLst>
                </a:gridCol>
                <a:gridCol w="576072">
                  <a:extLst>
                    <a:ext uri="{9D8B030D-6E8A-4147-A177-3AD203B41FA5}">
                      <a16:colId xmlns:a16="http://schemas.microsoft.com/office/drawing/2014/main" val="3321719449"/>
                    </a:ext>
                  </a:extLst>
                </a:gridCol>
                <a:gridCol w="576072">
                  <a:extLst>
                    <a:ext uri="{9D8B030D-6E8A-4147-A177-3AD203B41FA5}">
                      <a16:colId xmlns:a16="http://schemas.microsoft.com/office/drawing/2014/main" val="824231559"/>
                    </a:ext>
                  </a:extLst>
                </a:gridCol>
                <a:gridCol w="576072">
                  <a:extLst>
                    <a:ext uri="{9D8B030D-6E8A-4147-A177-3AD203B41FA5}">
                      <a16:colId xmlns:a16="http://schemas.microsoft.com/office/drawing/2014/main" val="2231262468"/>
                    </a:ext>
                  </a:extLst>
                </a:gridCol>
                <a:gridCol w="576072">
                  <a:extLst>
                    <a:ext uri="{9D8B030D-6E8A-4147-A177-3AD203B41FA5}">
                      <a16:colId xmlns:a16="http://schemas.microsoft.com/office/drawing/2014/main" val="2848861760"/>
                    </a:ext>
                  </a:extLst>
                </a:gridCol>
                <a:gridCol w="576072">
                  <a:extLst>
                    <a:ext uri="{9D8B030D-6E8A-4147-A177-3AD203B41FA5}">
                      <a16:colId xmlns:a16="http://schemas.microsoft.com/office/drawing/2014/main" val="3335104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53885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Madness Fight Tournament - 2022-04-09 18:00:22</a:t>
                      </a:r>
                      <a:r>
                        <a:rPr kumimoji="0" lang="en-US" sz="1000" b="0" i="0" u="none" strike="noStrike" kern="1200" cap="none" spc="0" normalizeH="0" baseline="0" noProof="0">
                          <a:ln>
                            <a:noFill/>
                          </a:ln>
                          <a:solidFill>
                            <a:prstClr val="black"/>
                          </a:solidFill>
                          <a:effectLst/>
                          <a:uLnTx/>
                          <a:uFillTx/>
                          <a:latin typeface="+mn-lt"/>
                          <a:ea typeface="+mn-ea"/>
                          <a:cs typeface="+mn-cs"/>
                        </a:rPr>
                        <a:t>
 ¡Sólo 24 hrs para revelar nuestra cartelera coestelar!
Entérate de lo que se viene este #mayo2022 siguiendo a @madness.fight.tournament.
Suscríbete a nuestro canal de YouTube (link en biografía)
.
.
.
.
.
@fitbullscz @hidrabolivia 
.
.
.
. ARE YOU THE NEXT CHAMP?
#mma #madness #fight #tournament #mftbolivia #artesmarcialesmixtas #bolivia🇧🇴 #santacruzdelasierra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6255997"/>
                  </a:ext>
                </a:extLst>
              </a:tr>
            </a:tbl>
          </a:graphicData>
        </a:graphic>
      </p:graphicFrame>
      <p:sp>
        <p:nvSpPr>
          <p:cNvPr id="4" name="Text Placeholder 3">
            <a:extLst>
              <a:ext uri="{FF2B5EF4-FFF2-40B4-BE49-F238E27FC236}">
                <a16:creationId xmlns:a16="http://schemas.microsoft.com/office/drawing/2014/main" id="{963C67BF-D54D-4D6A-9364-36008ACFB544}"/>
              </a:ext>
            </a:extLst>
          </p:cNvPr>
          <p:cNvSpPr>
            <a:spLocks noGrp="1"/>
          </p:cNvSpPr>
          <p:nvPr>
            <p:ph type="body" sz="quarter" idx="14"/>
          </p:nvPr>
        </p:nvSpPr>
        <p:spPr/>
        <p:txBody>
          <a:bodyPr/>
          <a:lstStyle/>
          <a:p>
            <a:r>
              <a:rPr lang="en-US"/>
              <a:t>04/09/2022 - 06/08/2022</a:t>
            </a:r>
          </a:p>
        </p:txBody>
      </p:sp>
    </p:spTree>
    <p:extLst>
      <p:ext uri="{BB962C8B-B14F-4D97-AF65-F5344CB8AC3E}">
        <p14:creationId xmlns:p14="http://schemas.microsoft.com/office/powerpoint/2010/main" val="37007655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1177</Words>
  <Application>Microsoft Office PowerPoint</Application>
  <PresentationFormat>On-screen Show (4:3)</PresentationFormat>
  <Paragraphs>550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Facebook Own Posts Table | All profiles - 1 of 25</vt:lpstr>
      <vt:lpstr>Facebook Own Posts Table | All profiles - 2 of 25</vt:lpstr>
      <vt:lpstr>Facebook Own Posts Table | All profiles - 3 of 25</vt:lpstr>
      <vt:lpstr>Facebook Own Posts Table | All profiles - 4 of 25</vt:lpstr>
      <vt:lpstr>Facebook Own Posts Table | All profiles - 5 of 25</vt:lpstr>
      <vt:lpstr>Facebook Own Posts Table | All profiles - 6 of 25</vt:lpstr>
      <vt:lpstr>Facebook Own Posts Table | All profiles - 7 of 25</vt:lpstr>
      <vt:lpstr>Facebook Own Posts Table | All profiles - 8 of 25</vt:lpstr>
      <vt:lpstr>Facebook Own Posts Table | All profiles - 9 of 25</vt:lpstr>
      <vt:lpstr>Facebook Own Posts Table | All profiles - 10 of 25</vt:lpstr>
      <vt:lpstr>Facebook Own Posts Table | All profiles - 11 of 25</vt:lpstr>
      <vt:lpstr>Facebook Own Posts Table | All profiles - 12 of 25</vt:lpstr>
      <vt:lpstr>Facebook Own Posts Table | All profiles - 13 of 25</vt:lpstr>
      <vt:lpstr>Facebook Own Posts Table | All profiles - 14 of 25</vt:lpstr>
      <vt:lpstr>Facebook Own Posts Table | All profiles - 15 of 25</vt:lpstr>
      <vt:lpstr>Facebook Own Posts Table | All profiles - 16 of 25</vt:lpstr>
      <vt:lpstr>Facebook Own Posts Table | All profiles - 17 of 25</vt:lpstr>
      <vt:lpstr>Facebook Own Posts Table | All profiles - 18 of 25</vt:lpstr>
      <vt:lpstr>Facebook Own Posts Table | All profiles - 19 of 25</vt:lpstr>
      <vt:lpstr>Facebook Own Posts Table | All profiles - 20 of 25</vt:lpstr>
      <vt:lpstr>Facebook Own Posts Table | All profiles - 21 of 25</vt:lpstr>
      <vt:lpstr>Facebook Own Posts Table | All profiles - 22 of 25</vt:lpstr>
      <vt:lpstr>Facebook Own Posts Table | All profiles - 23 of 25</vt:lpstr>
      <vt:lpstr>Facebook Own Posts Table | All profiles - 24 of 25</vt:lpstr>
      <vt:lpstr>Facebook Own Posts Table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All profiles - 1 of 25</dc:title>
  <dc:creator>Administrator</dc:creator>
  <cp:lastModifiedBy>Administrator</cp:lastModifiedBy>
  <cp:revision>1</cp:revision>
  <dcterms:created xsi:type="dcterms:W3CDTF">2022-06-09T15:29:58Z</dcterms:created>
  <dcterms:modified xsi:type="dcterms:W3CDTF">2022-06-09T15:32:55Z</dcterms:modified>
</cp:coreProperties>
</file>