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Lst>
  <p:sldSz cx="9144000" cy="6858000" type="screen4x3"/>
  <p:notesSz cx="6858000" cy="9144000"/>
  <p:embeddedFontLst>
    <p:embeddedFont>
      <p:font typeface="Calibri" panose="020F0502020204030204" pitchFamily="34" charset="0"/>
      <p:regular r:id="rId11"/>
      <p:bold r:id="rId12"/>
      <p:italic r:id="rId13"/>
      <p:boldItalic r:id="rId1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3.fntdata"/><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2.fntdata"/><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5/17/2023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5/17/2023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5/17/2023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5/17/2023</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5/17/2023</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5/17/2023</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5/17/2023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5/17/2023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5/17/2023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5/17/2023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F23438-292B-4CD4-B74A-1FD717359DC8}"/>
              </a:ext>
            </a:extLst>
          </p:cNvPr>
          <p:cNvSpPr>
            <a:spLocks noGrp="1"/>
          </p:cNvSpPr>
          <p:nvPr>
            <p:ph type="title"/>
          </p:nvPr>
        </p:nvSpPr>
        <p:spPr/>
        <p:txBody>
          <a:bodyPr/>
          <a:lstStyle/>
          <a:p>
            <a:r>
              <a:rPr lang="en-US"/>
              <a:t>Overall All Taggable Posts Table | 1 group and 1 profile - 1 of 9</a:t>
            </a:r>
          </a:p>
        </p:txBody>
      </p:sp>
      <p:graphicFrame>
        <p:nvGraphicFramePr>
          <p:cNvPr id="5" name="Table Placeholder 4">
            <a:extLst>
              <a:ext uri="{FF2B5EF4-FFF2-40B4-BE49-F238E27FC236}">
                <a16:creationId xmlns:a16="http://schemas.microsoft.com/office/drawing/2014/main" id="{53B54260-8DBD-4876-B597-6C00DE1BB32E}"/>
              </a:ext>
            </a:extLst>
          </p:cNvPr>
          <p:cNvGraphicFramePr>
            <a:graphicFrameLocks noGrp="1"/>
          </p:cNvGraphicFramePr>
          <p:nvPr>
            <p:ph type="tbl" sz="quarter" idx="13"/>
            <p:extLst>
              <p:ext uri="{D42A27DB-BD31-4B8C-83A1-F6EECF244321}">
                <p14:modId xmlns:p14="http://schemas.microsoft.com/office/powerpoint/2010/main" val="2603559248"/>
              </p:ext>
            </p:extLst>
          </p:nvPr>
        </p:nvGraphicFramePr>
        <p:xfrm>
          <a:off x="457200" y="1731963"/>
          <a:ext cx="8147304" cy="370840"/>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1590018501"/>
                    </a:ext>
                  </a:extLst>
                </a:gridCol>
                <a:gridCol w="2962656">
                  <a:extLst>
                    <a:ext uri="{9D8B030D-6E8A-4147-A177-3AD203B41FA5}">
                      <a16:colId xmlns:a16="http://schemas.microsoft.com/office/drawing/2014/main" val="136489959"/>
                    </a:ext>
                  </a:extLst>
                </a:gridCol>
                <a:gridCol w="1728216">
                  <a:extLst>
                    <a:ext uri="{9D8B030D-6E8A-4147-A177-3AD203B41FA5}">
                      <a16:colId xmlns:a16="http://schemas.microsoft.com/office/drawing/2014/main" val="3836129546"/>
                    </a:ext>
                  </a:extLst>
                </a:gridCol>
                <a:gridCol w="2551176">
                  <a:extLst>
                    <a:ext uri="{9D8B030D-6E8A-4147-A177-3AD203B41FA5}">
                      <a16:colId xmlns:a16="http://schemas.microsoft.com/office/drawing/2014/main" val="22758552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extLst>
                  <a:ext uri="{0D108BD9-81ED-4DB2-BD59-A6C34878D82A}">
                    <a16:rowId xmlns:a16="http://schemas.microsoft.com/office/drawing/2014/main" val="1844118875"/>
                  </a:ext>
                </a:extLst>
              </a:tr>
            </a:tbl>
          </a:graphicData>
        </a:graphic>
      </p:graphicFrame>
      <p:sp>
        <p:nvSpPr>
          <p:cNvPr id="4" name="Text Placeholder 3">
            <a:extLst>
              <a:ext uri="{FF2B5EF4-FFF2-40B4-BE49-F238E27FC236}">
                <a16:creationId xmlns:a16="http://schemas.microsoft.com/office/drawing/2014/main" id="{68D92C85-A62B-4CC2-B8D1-686B08B63A0A}"/>
              </a:ext>
            </a:extLst>
          </p:cNvPr>
          <p:cNvSpPr>
            <a:spLocks noGrp="1"/>
          </p:cNvSpPr>
          <p:nvPr>
            <p:ph type="body" sz="quarter" idx="14"/>
          </p:nvPr>
        </p:nvSpPr>
        <p:spPr/>
        <p:txBody>
          <a:bodyPr/>
          <a:lstStyle/>
          <a:p>
            <a:r>
              <a:rPr lang="en-US"/>
              <a:t>04/17/2023 - 05/16/2023</a:t>
            </a:r>
          </a:p>
        </p:txBody>
      </p:sp>
    </p:spTree>
    <p:extLst>
      <p:ext uri="{BB962C8B-B14F-4D97-AF65-F5344CB8AC3E}">
        <p14:creationId xmlns:p14="http://schemas.microsoft.com/office/powerpoint/2010/main" val="25823405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86F284-8803-4211-91E1-C617AD4949BC}"/>
              </a:ext>
            </a:extLst>
          </p:cNvPr>
          <p:cNvSpPr>
            <a:spLocks noGrp="1"/>
          </p:cNvSpPr>
          <p:nvPr>
            <p:ph type="title"/>
          </p:nvPr>
        </p:nvSpPr>
        <p:spPr/>
        <p:txBody>
          <a:bodyPr/>
          <a:lstStyle/>
          <a:p>
            <a:r>
              <a:rPr lang="en-US"/>
              <a:t>Overall All Taggable Posts Table | 1 group and 1 profile - 2 of 9</a:t>
            </a:r>
          </a:p>
        </p:txBody>
      </p:sp>
      <p:graphicFrame>
        <p:nvGraphicFramePr>
          <p:cNvPr id="5" name="Table Placeholder 4">
            <a:extLst>
              <a:ext uri="{FF2B5EF4-FFF2-40B4-BE49-F238E27FC236}">
                <a16:creationId xmlns:a16="http://schemas.microsoft.com/office/drawing/2014/main" id="{40DB85A5-886D-47D4-B5B7-0EB940E95E6E}"/>
              </a:ext>
            </a:extLst>
          </p:cNvPr>
          <p:cNvGraphicFramePr>
            <a:graphicFrameLocks noGrp="1"/>
          </p:cNvGraphicFramePr>
          <p:nvPr>
            <p:ph type="tbl" sz="quarter" idx="13"/>
            <p:extLst>
              <p:ext uri="{D42A27DB-BD31-4B8C-83A1-F6EECF244321}">
                <p14:modId xmlns:p14="http://schemas.microsoft.com/office/powerpoint/2010/main" val="36082896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304474862"/>
                    </a:ext>
                  </a:extLst>
                </a:gridCol>
                <a:gridCol w="2962656">
                  <a:extLst>
                    <a:ext uri="{9D8B030D-6E8A-4147-A177-3AD203B41FA5}">
                      <a16:colId xmlns:a16="http://schemas.microsoft.com/office/drawing/2014/main" val="3442623249"/>
                    </a:ext>
                  </a:extLst>
                </a:gridCol>
                <a:gridCol w="1728216">
                  <a:extLst>
                    <a:ext uri="{9D8B030D-6E8A-4147-A177-3AD203B41FA5}">
                      <a16:colId xmlns:a16="http://schemas.microsoft.com/office/drawing/2014/main" val="833394970"/>
                    </a:ext>
                  </a:extLst>
                </a:gridCol>
                <a:gridCol w="2551176">
                  <a:extLst>
                    <a:ext uri="{9D8B030D-6E8A-4147-A177-3AD203B41FA5}">
                      <a16:colId xmlns:a16="http://schemas.microsoft.com/office/drawing/2014/main" val="38765076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extLst>
                  <a:ext uri="{0D108BD9-81ED-4DB2-BD59-A6C34878D82A}">
                    <a16:rowId xmlns:a16="http://schemas.microsoft.com/office/drawing/2014/main" val="13214177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Instagram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borussia - 2023-05-11 15:48:03</a:t>
                      </a:r>
                      <a:r>
                        <a:rPr kumimoji="0" lang="de-DE" sz="1000" b="0" i="0" u="none" strike="noStrike" kern="1200" cap="none" spc="0" normalizeH="0" baseline="0" noProof="0">
                          <a:ln>
                            <a:noFill/>
                          </a:ln>
                          <a:solidFill>
                            <a:prstClr val="black"/>
                          </a:solidFill>
                          <a:effectLst/>
                          <a:uLnTx/>
                          <a:uFillTx/>
                          <a:latin typeface="Calibri"/>
                          <a:ea typeface="+mn-ea"/>
                          <a:cs typeface="+mn-cs"/>
                        </a:rPr>
                        <a:t>
 @cocacolaepofficial @lebenshilfe.mg  __________ Inklusion schaffen durch Fußball!</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scontent-iad3-1.cdninstagram.com/o1/v/t16/f1/m78/224BF9A91EA1E79AA96B3D9C0F3C7D9B_video_dashinit.mp4?efg=eyJ2ZW5jb2RlX3RhZyI6InZ0c192b2RfdXJsZ2VuLjcyMC5zdG9yeSJ9&amp;_nc_ht=scontent-iad3-1.cdninstagram.com&amp;_nc_cat=103&amp;vs=1522336314958639_4208360431&amp;_nc_vs=HBksFQIYUWlnX3hwdl9wbGFjZW1lbnRfcGVybWFuZW50X3YyLzIyNEJGOUE5MUVBMUU3OUFBOTZCM0Q5QzBGM0M3RDlCX3ZpZGVvX2Rhc2hpbml0Lm1wNBUAAsgBABUAGCRHTi1QbHhUMFlkc3JjZ1FDQUp1UUp4d092RVlWYnBrd0FBQUYVAgLIAQAoABgAGwGIB3VzZV9vaWwBMRUAACbuyNbXrZLJPxUCKAJDMywXQEDwo9cKPXEYEmRhc2hfYmFzZWxpbmVfMV92MREAdegHAA%3D%3D&amp;ccb=9-4&amp;oh=00_AfB-kY1pUd94owavkhdaAGkkvRv0PFxXuPPC87mkwNR5rw&amp;oe=645FAB75&amp;_nc_sid=c07a80&amp;_nc_rid=89582c619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P_Coca_Cola</a:t>
                      </a:r>
                    </a:p>
                  </a:txBody>
                  <a:tcPr/>
                </a:tc>
                <a:extLst>
                  <a:ext uri="{0D108BD9-81ED-4DB2-BD59-A6C34878D82A}">
                    <a16:rowId xmlns:a16="http://schemas.microsoft.com/office/drawing/2014/main" val="2845751224"/>
                  </a:ext>
                </a:extLst>
              </a:tr>
            </a:tbl>
          </a:graphicData>
        </a:graphic>
      </p:graphicFrame>
      <p:sp>
        <p:nvSpPr>
          <p:cNvPr id="4" name="Text Placeholder 3">
            <a:extLst>
              <a:ext uri="{FF2B5EF4-FFF2-40B4-BE49-F238E27FC236}">
                <a16:creationId xmlns:a16="http://schemas.microsoft.com/office/drawing/2014/main" id="{D8194BBB-6CD5-4147-95DE-7EE2669819B0}"/>
              </a:ext>
            </a:extLst>
          </p:cNvPr>
          <p:cNvSpPr>
            <a:spLocks noGrp="1"/>
          </p:cNvSpPr>
          <p:nvPr>
            <p:ph type="body" sz="quarter" idx="14"/>
          </p:nvPr>
        </p:nvSpPr>
        <p:spPr/>
        <p:txBody>
          <a:bodyPr/>
          <a:lstStyle/>
          <a:p>
            <a:r>
              <a:rPr lang="en-US"/>
              <a:t>04/17/2023 - 05/16/2023</a:t>
            </a:r>
          </a:p>
        </p:txBody>
      </p:sp>
    </p:spTree>
    <p:extLst>
      <p:ext uri="{BB962C8B-B14F-4D97-AF65-F5344CB8AC3E}">
        <p14:creationId xmlns:p14="http://schemas.microsoft.com/office/powerpoint/2010/main" val="2499413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58AA5B-1B1B-4ABD-997B-FDD50A9289EA}"/>
              </a:ext>
            </a:extLst>
          </p:cNvPr>
          <p:cNvSpPr>
            <a:spLocks noGrp="1"/>
          </p:cNvSpPr>
          <p:nvPr>
            <p:ph type="title"/>
          </p:nvPr>
        </p:nvSpPr>
        <p:spPr/>
        <p:txBody>
          <a:bodyPr/>
          <a:lstStyle/>
          <a:p>
            <a:r>
              <a:rPr lang="en-US"/>
              <a:t>Overall All Taggable Posts Table | 1 group and 1 profile - 3 of 9</a:t>
            </a:r>
          </a:p>
        </p:txBody>
      </p:sp>
      <p:graphicFrame>
        <p:nvGraphicFramePr>
          <p:cNvPr id="5" name="Table Placeholder 4">
            <a:extLst>
              <a:ext uri="{FF2B5EF4-FFF2-40B4-BE49-F238E27FC236}">
                <a16:creationId xmlns:a16="http://schemas.microsoft.com/office/drawing/2014/main" id="{09B49BD7-66A6-45AF-8011-AB1DF8B5E86F}"/>
              </a:ext>
            </a:extLst>
          </p:cNvPr>
          <p:cNvGraphicFramePr>
            <a:graphicFrameLocks noGrp="1"/>
          </p:cNvGraphicFramePr>
          <p:nvPr>
            <p:ph type="tbl" sz="quarter" idx="13"/>
            <p:extLst>
              <p:ext uri="{D42A27DB-BD31-4B8C-83A1-F6EECF244321}">
                <p14:modId xmlns:p14="http://schemas.microsoft.com/office/powerpoint/2010/main" val="20653133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3564442591"/>
                    </a:ext>
                  </a:extLst>
                </a:gridCol>
                <a:gridCol w="2962656">
                  <a:extLst>
                    <a:ext uri="{9D8B030D-6E8A-4147-A177-3AD203B41FA5}">
                      <a16:colId xmlns:a16="http://schemas.microsoft.com/office/drawing/2014/main" val="1251584501"/>
                    </a:ext>
                  </a:extLst>
                </a:gridCol>
                <a:gridCol w="1728216">
                  <a:extLst>
                    <a:ext uri="{9D8B030D-6E8A-4147-A177-3AD203B41FA5}">
                      <a16:colId xmlns:a16="http://schemas.microsoft.com/office/drawing/2014/main" val="1769749764"/>
                    </a:ext>
                  </a:extLst>
                </a:gridCol>
                <a:gridCol w="2551176">
                  <a:extLst>
                    <a:ext uri="{9D8B030D-6E8A-4147-A177-3AD203B41FA5}">
                      <a16:colId xmlns:a16="http://schemas.microsoft.com/office/drawing/2014/main" val="39802890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extLst>
                  <a:ext uri="{0D108BD9-81ED-4DB2-BD59-A6C34878D82A}">
                    <a16:rowId xmlns:a16="http://schemas.microsoft.com/office/drawing/2014/main" val="12199759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Facebook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Borussia Mönchengladbach - 2023-05-11 11:48:38</a:t>
                      </a:r>
                      <a:r>
                        <a:rPr kumimoji="0" lang="de-DE" sz="1000" b="0" i="0" u="none" strike="noStrike" kern="1200" cap="none" spc="0" normalizeH="0" baseline="0" noProof="0">
                          <a:ln>
                            <a:noFill/>
                          </a:ln>
                          <a:solidFill>
                            <a:prstClr val="black"/>
                          </a:solidFill>
                          <a:effectLst/>
                          <a:uLnTx/>
                          <a:uFillTx/>
                          <a:latin typeface="Calibri"/>
                          <a:ea typeface="+mn-ea"/>
                          <a:cs typeface="+mn-cs"/>
                        </a:rPr>
                        <a:t>
 Menschen mit und ohne Behinderung gemeinsam auf dem Platz! 💚
Wir blicken zurück auf das erste Inklusionsturnier in Kooperation der Lebenshilfe Mönchengladbach und Coca-Cola Europacific Partners im BORUSSIA-PARK. 
#FohlenVerantwortung #BundesligaWirkt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https://quintly-image-storage.s3.amazonaws.com/10572eae6ed8eb8ce6190f80e2934766/639fccc84fd5cbf85338a822b596710f.jpg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P_Coca_Cola</a:t>
                      </a:r>
                    </a:p>
                  </a:txBody>
                  <a:tcPr/>
                </a:tc>
                <a:extLst>
                  <a:ext uri="{0D108BD9-81ED-4DB2-BD59-A6C34878D82A}">
                    <a16:rowId xmlns:a16="http://schemas.microsoft.com/office/drawing/2014/main" val="7307132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Facebook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Borussia Mönchengladbach - 2023-05-11 11:46:06</a:t>
                      </a:r>
                      <a:r>
                        <a:rPr kumimoji="0" lang="de-DE" sz="1000" b="0" i="0" u="none" strike="noStrike" kern="1200" cap="none" spc="0" normalizeH="0" baseline="0" noProof="0">
                          <a:ln>
                            <a:noFill/>
                          </a:ln>
                          <a:solidFill>
                            <a:prstClr val="black"/>
                          </a:solidFill>
                          <a:effectLst/>
                          <a:uLnTx/>
                          <a:uFillTx/>
                          <a:latin typeface="Calibri"/>
                          <a:ea typeface="+mn-ea"/>
                          <a:cs typeface="+mn-cs"/>
                        </a:rPr>
                        <a:t>
 Menschen mit und ohne Behinderung gemeinsam auf dem Platz! 💚
Wir blicken zurück auf das erste Inklusionsturnier in Kooperation der Lebenshilfe Mönchengladbach und Coca-Cola Europacific Partners im BORUSSIA-PARK. 
#FohlenVerantwortung #BundesligaWirkt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https://quintly-image-storage.s3.amazonaws.com/10572eae6ed8eb8ce6190f80e2934766/dae5fc783f4bd296656e52646e7a1f1d.jpg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extLst>
                  <a:ext uri="{0D108BD9-81ED-4DB2-BD59-A6C34878D82A}">
                    <a16:rowId xmlns:a16="http://schemas.microsoft.com/office/drawing/2014/main" val="2676518298"/>
                  </a:ext>
                </a:extLst>
              </a:tr>
            </a:tbl>
          </a:graphicData>
        </a:graphic>
      </p:graphicFrame>
      <p:sp>
        <p:nvSpPr>
          <p:cNvPr id="4" name="Text Placeholder 3">
            <a:extLst>
              <a:ext uri="{FF2B5EF4-FFF2-40B4-BE49-F238E27FC236}">
                <a16:creationId xmlns:a16="http://schemas.microsoft.com/office/drawing/2014/main" id="{BB6BB4E2-440B-4424-ACB6-13F9F7070412}"/>
              </a:ext>
            </a:extLst>
          </p:cNvPr>
          <p:cNvSpPr>
            <a:spLocks noGrp="1"/>
          </p:cNvSpPr>
          <p:nvPr>
            <p:ph type="body" sz="quarter" idx="14"/>
          </p:nvPr>
        </p:nvSpPr>
        <p:spPr/>
        <p:txBody>
          <a:bodyPr/>
          <a:lstStyle/>
          <a:p>
            <a:r>
              <a:rPr lang="en-US"/>
              <a:t>04/17/2023 - 05/16/2023</a:t>
            </a:r>
          </a:p>
        </p:txBody>
      </p:sp>
    </p:spTree>
    <p:extLst>
      <p:ext uri="{BB962C8B-B14F-4D97-AF65-F5344CB8AC3E}">
        <p14:creationId xmlns:p14="http://schemas.microsoft.com/office/powerpoint/2010/main" val="41335799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C890CA-1249-4004-9A2A-490650AA5558}"/>
              </a:ext>
            </a:extLst>
          </p:cNvPr>
          <p:cNvSpPr>
            <a:spLocks noGrp="1"/>
          </p:cNvSpPr>
          <p:nvPr>
            <p:ph type="title"/>
          </p:nvPr>
        </p:nvSpPr>
        <p:spPr/>
        <p:txBody>
          <a:bodyPr/>
          <a:lstStyle/>
          <a:p>
            <a:r>
              <a:rPr lang="en-US"/>
              <a:t>Overall All Taggable Posts Table | 1 group and 1 profile - 4 of 9</a:t>
            </a:r>
          </a:p>
        </p:txBody>
      </p:sp>
      <p:graphicFrame>
        <p:nvGraphicFramePr>
          <p:cNvPr id="5" name="Table Placeholder 4">
            <a:extLst>
              <a:ext uri="{FF2B5EF4-FFF2-40B4-BE49-F238E27FC236}">
                <a16:creationId xmlns:a16="http://schemas.microsoft.com/office/drawing/2014/main" id="{717E32D1-C437-4399-8BDB-CD4C969F9096}"/>
              </a:ext>
            </a:extLst>
          </p:cNvPr>
          <p:cNvGraphicFramePr>
            <a:graphicFrameLocks noGrp="1"/>
          </p:cNvGraphicFramePr>
          <p:nvPr>
            <p:ph type="tbl" sz="quarter" idx="13"/>
            <p:extLst>
              <p:ext uri="{D42A27DB-BD31-4B8C-83A1-F6EECF244321}">
                <p14:modId xmlns:p14="http://schemas.microsoft.com/office/powerpoint/2010/main" val="6382062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3368391820"/>
                    </a:ext>
                  </a:extLst>
                </a:gridCol>
                <a:gridCol w="2962656">
                  <a:extLst>
                    <a:ext uri="{9D8B030D-6E8A-4147-A177-3AD203B41FA5}">
                      <a16:colId xmlns:a16="http://schemas.microsoft.com/office/drawing/2014/main" val="1700979452"/>
                    </a:ext>
                  </a:extLst>
                </a:gridCol>
                <a:gridCol w="1728216">
                  <a:extLst>
                    <a:ext uri="{9D8B030D-6E8A-4147-A177-3AD203B41FA5}">
                      <a16:colId xmlns:a16="http://schemas.microsoft.com/office/drawing/2014/main" val="2966699324"/>
                    </a:ext>
                  </a:extLst>
                </a:gridCol>
                <a:gridCol w="2551176">
                  <a:extLst>
                    <a:ext uri="{9D8B030D-6E8A-4147-A177-3AD203B41FA5}">
                      <a16:colId xmlns:a16="http://schemas.microsoft.com/office/drawing/2014/main" val="37845484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extLst>
                  <a:ext uri="{0D108BD9-81ED-4DB2-BD59-A6C34878D82A}">
                    <a16:rowId xmlns:a16="http://schemas.microsoft.com/office/drawing/2014/main" val="24918320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LinkedIn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Borussia VfL 1900 Mönchengladbach GmbH - 2023-05-11 11:43:36</a:t>
                      </a:r>
                      <a:r>
                        <a:rPr kumimoji="0" lang="en-US" sz="1000" b="0" i="0" u="none" strike="noStrike" kern="1200" cap="none" spc="0" normalizeH="0" baseline="0" noProof="0">
                          <a:ln>
                            <a:noFill/>
                          </a:ln>
                          <a:solidFill>
                            <a:prstClr val="black"/>
                          </a:solidFill>
                          <a:effectLst/>
                          <a:uLnTx/>
                          <a:uFillTx/>
                          <a:latin typeface="Calibri"/>
                          <a:ea typeface="+mn-ea"/>
                          <a:cs typeface="+mn-cs"/>
                        </a:rPr>
                        <a:t>
 Menschen mit und ohne Behinderung gemeinsam auf dem Platz! 💚
Wir blicken zurück auf das erste Inklusionsturnier in Kooperation der Lebenshilfe Mönchengladbach und Coca-Cola Europacific Partners im BORUSSIA-PARK.
#FohlenVerantwortung #BundesligaWirkt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extLst>
                  <a:ext uri="{0D108BD9-81ED-4DB2-BD59-A6C34878D82A}">
                    <a16:rowId xmlns:a16="http://schemas.microsoft.com/office/drawing/2014/main" val="31836041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YouTube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Borussia Mönchengladbach - 2023-05-10 21:17:50</a:t>
                      </a:r>
                      <a:r>
                        <a:rPr kumimoji="0" lang="en-US" sz="1000" b="0" i="0" u="none" strike="noStrike" kern="1200" cap="none" spc="0" normalizeH="0" baseline="0" noProof="0">
                          <a:ln>
                            <a:noFill/>
                          </a:ln>
                          <a:solidFill>
                            <a:prstClr val="black"/>
                          </a:solidFill>
                          <a:effectLst/>
                          <a:uLnTx/>
                          <a:uFillTx/>
                          <a:latin typeface="Calibri"/>
                          <a:ea typeface="+mn-ea"/>
                          <a:cs typeface="+mn-cs"/>
                        </a:rPr>
                        <a:t>
 Inklusion schaffen durch Fußball 💚⚽ | Borussia | FohlenVerantwortung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https://i.ytimg.com/vi/kwkzXAbCWrg/hqdefault.jpg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P_Coca_Cola</a:t>
                      </a:r>
                    </a:p>
                  </a:txBody>
                  <a:tcPr/>
                </a:tc>
                <a:extLst>
                  <a:ext uri="{0D108BD9-81ED-4DB2-BD59-A6C34878D82A}">
                    <a16:rowId xmlns:a16="http://schemas.microsoft.com/office/drawing/2014/main" val="4038010957"/>
                  </a:ext>
                </a:extLst>
              </a:tr>
            </a:tbl>
          </a:graphicData>
        </a:graphic>
      </p:graphicFrame>
      <p:sp>
        <p:nvSpPr>
          <p:cNvPr id="4" name="Text Placeholder 3">
            <a:extLst>
              <a:ext uri="{FF2B5EF4-FFF2-40B4-BE49-F238E27FC236}">
                <a16:creationId xmlns:a16="http://schemas.microsoft.com/office/drawing/2014/main" id="{565B22FE-F58B-4EC6-B559-D86D1A5AF6C6}"/>
              </a:ext>
            </a:extLst>
          </p:cNvPr>
          <p:cNvSpPr>
            <a:spLocks noGrp="1"/>
          </p:cNvSpPr>
          <p:nvPr>
            <p:ph type="body" sz="quarter" idx="14"/>
          </p:nvPr>
        </p:nvSpPr>
        <p:spPr/>
        <p:txBody>
          <a:bodyPr/>
          <a:lstStyle/>
          <a:p>
            <a:r>
              <a:rPr lang="en-US"/>
              <a:t>04/17/2023 - 05/16/2023</a:t>
            </a:r>
          </a:p>
        </p:txBody>
      </p:sp>
    </p:spTree>
    <p:extLst>
      <p:ext uri="{BB962C8B-B14F-4D97-AF65-F5344CB8AC3E}">
        <p14:creationId xmlns:p14="http://schemas.microsoft.com/office/powerpoint/2010/main" val="33882166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F44A69-16EC-4377-8CDE-C03AB6D80797}"/>
              </a:ext>
            </a:extLst>
          </p:cNvPr>
          <p:cNvSpPr>
            <a:spLocks noGrp="1"/>
          </p:cNvSpPr>
          <p:nvPr>
            <p:ph type="title"/>
          </p:nvPr>
        </p:nvSpPr>
        <p:spPr/>
        <p:txBody>
          <a:bodyPr/>
          <a:lstStyle/>
          <a:p>
            <a:r>
              <a:rPr lang="en-US"/>
              <a:t>Overall All Taggable Posts Table | 1 group and 1 profile - 5 of 9</a:t>
            </a:r>
          </a:p>
        </p:txBody>
      </p:sp>
      <p:graphicFrame>
        <p:nvGraphicFramePr>
          <p:cNvPr id="5" name="Table Placeholder 4">
            <a:extLst>
              <a:ext uri="{FF2B5EF4-FFF2-40B4-BE49-F238E27FC236}">
                <a16:creationId xmlns:a16="http://schemas.microsoft.com/office/drawing/2014/main" id="{B8693F6E-4B38-4F9B-9731-F6CD70E7D766}"/>
              </a:ext>
            </a:extLst>
          </p:cNvPr>
          <p:cNvGraphicFramePr>
            <a:graphicFrameLocks noGrp="1"/>
          </p:cNvGraphicFramePr>
          <p:nvPr>
            <p:ph type="tbl" sz="quarter" idx="13"/>
            <p:extLst>
              <p:ext uri="{D42A27DB-BD31-4B8C-83A1-F6EECF244321}">
                <p14:modId xmlns:p14="http://schemas.microsoft.com/office/powerpoint/2010/main" val="21709635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2261472550"/>
                    </a:ext>
                  </a:extLst>
                </a:gridCol>
                <a:gridCol w="2962656">
                  <a:extLst>
                    <a:ext uri="{9D8B030D-6E8A-4147-A177-3AD203B41FA5}">
                      <a16:colId xmlns:a16="http://schemas.microsoft.com/office/drawing/2014/main" val="11204734"/>
                    </a:ext>
                  </a:extLst>
                </a:gridCol>
                <a:gridCol w="1728216">
                  <a:extLst>
                    <a:ext uri="{9D8B030D-6E8A-4147-A177-3AD203B41FA5}">
                      <a16:colId xmlns:a16="http://schemas.microsoft.com/office/drawing/2014/main" val="2742430169"/>
                    </a:ext>
                  </a:extLst>
                </a:gridCol>
                <a:gridCol w="2551176">
                  <a:extLst>
                    <a:ext uri="{9D8B030D-6E8A-4147-A177-3AD203B41FA5}">
                      <a16:colId xmlns:a16="http://schemas.microsoft.com/office/drawing/2014/main" val="42227687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extLst>
                  <a:ext uri="{0D108BD9-81ED-4DB2-BD59-A6C34878D82A}">
                    <a16:rowId xmlns:a16="http://schemas.microsoft.com/office/drawing/2014/main" val="40173595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Facebook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Borussia Mönchengladbach - 2023-05-07 18:15:26</a:t>
                      </a:r>
                      <a:r>
                        <a:rPr kumimoji="0" lang="de-DE" sz="1000" b="0" i="0" u="none" strike="noStrike" kern="1200" cap="none" spc="0" normalizeH="0" baseline="0" noProof="0">
                          <a:ln>
                            <a:noFill/>
                          </a:ln>
                          <a:solidFill>
                            <a:prstClr val="black"/>
                          </a:solidFill>
                          <a:effectLst/>
                          <a:uLnTx/>
                          <a:uFillTx/>
                          <a:latin typeface="Calibri"/>
                          <a:ea typeface="+mn-ea"/>
                          <a:cs typeface="+mn-cs"/>
                        </a:rPr>
                        <a:t>
 Inklusion schaffen durch Fußball ⚽
In der vergangenen Woche fand erstmals ein Inklusions-Turnier der Lebenshilfe Mönchengladbach, in Kooperation mit Borussia und Coca-Cola Europacific Partners, statt. Die Mannschaften bestanden aus Mitarbeitern und Bewohnern der Lebenshilfe, des ambulanten betreuten Wohnens sowie der Verwaltung. Ebenfalls dabei war die Lebenshilfe Ahrweiler, die 2021 besonders stark von der Flutkatastrophe betroffen war, genauso wie ein Betriebsteam von Borussia. Gespielt wurde auf den Trainingsplätzen im BORUSSIA-PARK.
Während auf dem Rasen alle mit viel Spaß dabei waren, sorgte Borussias Stadion- und Premium-Partner Coca-Cola für das leibliche Wohl. Auch Lars Stindl und Patrick Herrmann schauten vorbei und standen den Teilnehmenden für Autogramme und Fotos zur Verfügung. 
Ein rundum gelungener Tag für alle Beteiligten 💚
🔗 go.borussia.de/InklusionSchaffen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https://quintly-image-storage.s3.amazonaws.com/10572eae6ed8eb8ce6190f80e2934766/ef84143d06ab8bb49ab5bb307396a1ea.jpg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extLst>
                  <a:ext uri="{0D108BD9-81ED-4DB2-BD59-A6C34878D82A}">
                    <a16:rowId xmlns:a16="http://schemas.microsoft.com/office/drawing/2014/main" val="715140193"/>
                  </a:ext>
                </a:extLst>
              </a:tr>
            </a:tbl>
          </a:graphicData>
        </a:graphic>
      </p:graphicFrame>
      <p:sp>
        <p:nvSpPr>
          <p:cNvPr id="4" name="Text Placeholder 3">
            <a:extLst>
              <a:ext uri="{FF2B5EF4-FFF2-40B4-BE49-F238E27FC236}">
                <a16:creationId xmlns:a16="http://schemas.microsoft.com/office/drawing/2014/main" id="{9BB5C8D7-8AAC-40A7-A7A9-CC186475D674}"/>
              </a:ext>
            </a:extLst>
          </p:cNvPr>
          <p:cNvSpPr>
            <a:spLocks noGrp="1"/>
          </p:cNvSpPr>
          <p:nvPr>
            <p:ph type="body" sz="quarter" idx="14"/>
          </p:nvPr>
        </p:nvSpPr>
        <p:spPr/>
        <p:txBody>
          <a:bodyPr/>
          <a:lstStyle/>
          <a:p>
            <a:r>
              <a:rPr lang="en-US"/>
              <a:t>04/17/2023 - 05/16/2023</a:t>
            </a:r>
          </a:p>
        </p:txBody>
      </p:sp>
    </p:spTree>
    <p:extLst>
      <p:ext uri="{BB962C8B-B14F-4D97-AF65-F5344CB8AC3E}">
        <p14:creationId xmlns:p14="http://schemas.microsoft.com/office/powerpoint/2010/main" val="42337432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92CB8F-D414-4402-88CD-6A4F35E9C67C}"/>
              </a:ext>
            </a:extLst>
          </p:cNvPr>
          <p:cNvSpPr>
            <a:spLocks noGrp="1"/>
          </p:cNvSpPr>
          <p:nvPr>
            <p:ph type="title"/>
          </p:nvPr>
        </p:nvSpPr>
        <p:spPr/>
        <p:txBody>
          <a:bodyPr/>
          <a:lstStyle/>
          <a:p>
            <a:r>
              <a:rPr lang="en-US"/>
              <a:t>Overall All Taggable Posts Table | 1 group and 1 profile - 6 of 9</a:t>
            </a:r>
          </a:p>
        </p:txBody>
      </p:sp>
      <p:graphicFrame>
        <p:nvGraphicFramePr>
          <p:cNvPr id="5" name="Table Placeholder 4">
            <a:extLst>
              <a:ext uri="{FF2B5EF4-FFF2-40B4-BE49-F238E27FC236}">
                <a16:creationId xmlns:a16="http://schemas.microsoft.com/office/drawing/2014/main" id="{F9EE8E68-DCCE-462F-8A8C-E93F1C772BD2}"/>
              </a:ext>
            </a:extLst>
          </p:cNvPr>
          <p:cNvGraphicFramePr>
            <a:graphicFrameLocks noGrp="1"/>
          </p:cNvGraphicFramePr>
          <p:nvPr>
            <p:ph type="tbl" sz="quarter" idx="13"/>
            <p:extLst>
              <p:ext uri="{D42A27DB-BD31-4B8C-83A1-F6EECF244321}">
                <p14:modId xmlns:p14="http://schemas.microsoft.com/office/powerpoint/2010/main" val="26563723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1062884074"/>
                    </a:ext>
                  </a:extLst>
                </a:gridCol>
                <a:gridCol w="2962656">
                  <a:extLst>
                    <a:ext uri="{9D8B030D-6E8A-4147-A177-3AD203B41FA5}">
                      <a16:colId xmlns:a16="http://schemas.microsoft.com/office/drawing/2014/main" val="1633425780"/>
                    </a:ext>
                  </a:extLst>
                </a:gridCol>
                <a:gridCol w="1728216">
                  <a:extLst>
                    <a:ext uri="{9D8B030D-6E8A-4147-A177-3AD203B41FA5}">
                      <a16:colId xmlns:a16="http://schemas.microsoft.com/office/drawing/2014/main" val="173302473"/>
                    </a:ext>
                  </a:extLst>
                </a:gridCol>
                <a:gridCol w="2551176">
                  <a:extLst>
                    <a:ext uri="{9D8B030D-6E8A-4147-A177-3AD203B41FA5}">
                      <a16:colId xmlns:a16="http://schemas.microsoft.com/office/drawing/2014/main" val="12193867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extLst>
                  <a:ext uri="{0D108BD9-81ED-4DB2-BD59-A6C34878D82A}">
                    <a16:rowId xmlns:a16="http://schemas.microsoft.com/office/drawing/2014/main" val="19126942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Instagram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borussia - 2023-05-06 18:05:11</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scontent-iad3-1.cdninstagram.com/v/t51.29350-15/344872784_1205604413485922_7337469043419928852_n.jpg?_nc_cat=106&amp;ccb=1-7&amp;_nc_sid=8ae9d6&amp;_nc_ohc=WuRIN2IMoz4AX-pRi79&amp;_nc_ht=scontent-iad3-1.cdninstagram.com&amp;edm=AB9oSrcEAAAA&amp;oh=00_AfAdmqtqV3jurz5k-AuE4dUaGqVMzbJKWHXn5LRa1G5Vcg&amp;oe=645C9CA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P_Coca_Cola</a:t>
                      </a:r>
                    </a:p>
                  </a:txBody>
                  <a:tcPr/>
                </a:tc>
                <a:extLst>
                  <a:ext uri="{0D108BD9-81ED-4DB2-BD59-A6C34878D82A}">
                    <a16:rowId xmlns:a16="http://schemas.microsoft.com/office/drawing/2014/main" val="4082149945"/>
                  </a:ext>
                </a:extLst>
              </a:tr>
            </a:tbl>
          </a:graphicData>
        </a:graphic>
      </p:graphicFrame>
      <p:sp>
        <p:nvSpPr>
          <p:cNvPr id="4" name="Text Placeholder 3">
            <a:extLst>
              <a:ext uri="{FF2B5EF4-FFF2-40B4-BE49-F238E27FC236}">
                <a16:creationId xmlns:a16="http://schemas.microsoft.com/office/drawing/2014/main" id="{12CCE34C-9614-4B5F-BFB3-6D4A4BB29518}"/>
              </a:ext>
            </a:extLst>
          </p:cNvPr>
          <p:cNvSpPr>
            <a:spLocks noGrp="1"/>
          </p:cNvSpPr>
          <p:nvPr>
            <p:ph type="body" sz="quarter" idx="14"/>
          </p:nvPr>
        </p:nvSpPr>
        <p:spPr/>
        <p:txBody>
          <a:bodyPr/>
          <a:lstStyle/>
          <a:p>
            <a:r>
              <a:rPr lang="en-US"/>
              <a:t>04/17/2023 - 05/16/2023</a:t>
            </a:r>
          </a:p>
        </p:txBody>
      </p:sp>
    </p:spTree>
    <p:extLst>
      <p:ext uri="{BB962C8B-B14F-4D97-AF65-F5344CB8AC3E}">
        <p14:creationId xmlns:p14="http://schemas.microsoft.com/office/powerpoint/2010/main" val="19660016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8786C0-55BD-4833-ADD2-27FBAEE3EF03}"/>
              </a:ext>
            </a:extLst>
          </p:cNvPr>
          <p:cNvSpPr>
            <a:spLocks noGrp="1"/>
          </p:cNvSpPr>
          <p:nvPr>
            <p:ph type="title"/>
          </p:nvPr>
        </p:nvSpPr>
        <p:spPr/>
        <p:txBody>
          <a:bodyPr/>
          <a:lstStyle/>
          <a:p>
            <a:r>
              <a:rPr lang="en-US"/>
              <a:t>Overall All Taggable Posts Table | 1 group and 1 profile - 7 of 9</a:t>
            </a:r>
          </a:p>
        </p:txBody>
      </p:sp>
      <p:graphicFrame>
        <p:nvGraphicFramePr>
          <p:cNvPr id="5" name="Table Placeholder 4">
            <a:extLst>
              <a:ext uri="{FF2B5EF4-FFF2-40B4-BE49-F238E27FC236}">
                <a16:creationId xmlns:a16="http://schemas.microsoft.com/office/drawing/2014/main" id="{2537BFAE-5CA1-42B3-B8E5-8BAEB233124D}"/>
              </a:ext>
            </a:extLst>
          </p:cNvPr>
          <p:cNvGraphicFramePr>
            <a:graphicFrameLocks noGrp="1"/>
          </p:cNvGraphicFramePr>
          <p:nvPr>
            <p:ph type="tbl" sz="quarter" idx="13"/>
            <p:extLst>
              <p:ext uri="{D42A27DB-BD31-4B8C-83A1-F6EECF244321}">
                <p14:modId xmlns:p14="http://schemas.microsoft.com/office/powerpoint/2010/main" val="21816871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932639041"/>
                    </a:ext>
                  </a:extLst>
                </a:gridCol>
                <a:gridCol w="2962656">
                  <a:extLst>
                    <a:ext uri="{9D8B030D-6E8A-4147-A177-3AD203B41FA5}">
                      <a16:colId xmlns:a16="http://schemas.microsoft.com/office/drawing/2014/main" val="3754404809"/>
                    </a:ext>
                  </a:extLst>
                </a:gridCol>
                <a:gridCol w="1728216">
                  <a:extLst>
                    <a:ext uri="{9D8B030D-6E8A-4147-A177-3AD203B41FA5}">
                      <a16:colId xmlns:a16="http://schemas.microsoft.com/office/drawing/2014/main" val="1113408919"/>
                    </a:ext>
                  </a:extLst>
                </a:gridCol>
                <a:gridCol w="2551176">
                  <a:extLst>
                    <a:ext uri="{9D8B030D-6E8A-4147-A177-3AD203B41FA5}">
                      <a16:colId xmlns:a16="http://schemas.microsoft.com/office/drawing/2014/main" val="25833290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extLst>
                  <a:ext uri="{0D108BD9-81ED-4DB2-BD59-A6C34878D82A}">
                    <a16:rowId xmlns:a16="http://schemas.microsoft.com/office/drawing/2014/main" val="11524223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Instagram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borussia - 2023-05-06 16:49:09</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scontent-iad3-2.cdninstagram.com/v/t51.29350-15/344809342_127495593657195_8054270226582987728_n.jpg?_nc_cat=110&amp;ccb=1-7&amp;_nc_sid=8ae9d6&amp;_nc_ohc=X6nqpSgFy1kAX8QgkQE&amp;_nc_ht=scontent-iad3-2.cdninstagram.com&amp;edm=AB9oSrcEAAAA&amp;oh=00_AfDW64YV0ay_nI4JbFsSG0ywIH23401lI_DkolGUaIrwDQ&amp;oe=645BC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P_Coca_Cola</a:t>
                      </a:r>
                    </a:p>
                  </a:txBody>
                  <a:tcPr/>
                </a:tc>
                <a:extLst>
                  <a:ext uri="{0D108BD9-81ED-4DB2-BD59-A6C34878D82A}">
                    <a16:rowId xmlns:a16="http://schemas.microsoft.com/office/drawing/2014/main" val="1200525020"/>
                  </a:ext>
                </a:extLst>
              </a:tr>
            </a:tbl>
          </a:graphicData>
        </a:graphic>
      </p:graphicFrame>
      <p:sp>
        <p:nvSpPr>
          <p:cNvPr id="4" name="Text Placeholder 3">
            <a:extLst>
              <a:ext uri="{FF2B5EF4-FFF2-40B4-BE49-F238E27FC236}">
                <a16:creationId xmlns:a16="http://schemas.microsoft.com/office/drawing/2014/main" id="{FA037B3E-F062-4457-B47B-5B08454FE309}"/>
              </a:ext>
            </a:extLst>
          </p:cNvPr>
          <p:cNvSpPr>
            <a:spLocks noGrp="1"/>
          </p:cNvSpPr>
          <p:nvPr>
            <p:ph type="body" sz="quarter" idx="14"/>
          </p:nvPr>
        </p:nvSpPr>
        <p:spPr/>
        <p:txBody>
          <a:bodyPr/>
          <a:lstStyle/>
          <a:p>
            <a:r>
              <a:rPr lang="en-US"/>
              <a:t>04/17/2023 - 05/16/2023</a:t>
            </a:r>
          </a:p>
        </p:txBody>
      </p:sp>
    </p:spTree>
    <p:extLst>
      <p:ext uri="{BB962C8B-B14F-4D97-AF65-F5344CB8AC3E}">
        <p14:creationId xmlns:p14="http://schemas.microsoft.com/office/powerpoint/2010/main" val="36413505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7DAB58-0A1C-43DE-80FF-4AC505190B9F}"/>
              </a:ext>
            </a:extLst>
          </p:cNvPr>
          <p:cNvSpPr>
            <a:spLocks noGrp="1"/>
          </p:cNvSpPr>
          <p:nvPr>
            <p:ph type="title"/>
          </p:nvPr>
        </p:nvSpPr>
        <p:spPr/>
        <p:txBody>
          <a:bodyPr/>
          <a:lstStyle/>
          <a:p>
            <a:r>
              <a:rPr lang="en-US"/>
              <a:t>Overall All Taggable Posts Table | 1 group and 1 profile - 8 of 9</a:t>
            </a:r>
          </a:p>
        </p:txBody>
      </p:sp>
      <p:graphicFrame>
        <p:nvGraphicFramePr>
          <p:cNvPr id="5" name="Table Placeholder 4">
            <a:extLst>
              <a:ext uri="{FF2B5EF4-FFF2-40B4-BE49-F238E27FC236}">
                <a16:creationId xmlns:a16="http://schemas.microsoft.com/office/drawing/2014/main" id="{94ED04D8-AB55-4DC9-BA99-5CC8837CCDB9}"/>
              </a:ext>
            </a:extLst>
          </p:cNvPr>
          <p:cNvGraphicFramePr>
            <a:graphicFrameLocks noGrp="1"/>
          </p:cNvGraphicFramePr>
          <p:nvPr>
            <p:ph type="tbl" sz="quarter" idx="13"/>
            <p:extLst>
              <p:ext uri="{D42A27DB-BD31-4B8C-83A1-F6EECF244321}">
                <p14:modId xmlns:p14="http://schemas.microsoft.com/office/powerpoint/2010/main" val="2212815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3439489337"/>
                    </a:ext>
                  </a:extLst>
                </a:gridCol>
                <a:gridCol w="2962656">
                  <a:extLst>
                    <a:ext uri="{9D8B030D-6E8A-4147-A177-3AD203B41FA5}">
                      <a16:colId xmlns:a16="http://schemas.microsoft.com/office/drawing/2014/main" val="1471291498"/>
                    </a:ext>
                  </a:extLst>
                </a:gridCol>
                <a:gridCol w="1728216">
                  <a:extLst>
                    <a:ext uri="{9D8B030D-6E8A-4147-A177-3AD203B41FA5}">
                      <a16:colId xmlns:a16="http://schemas.microsoft.com/office/drawing/2014/main" val="732532458"/>
                    </a:ext>
                  </a:extLst>
                </a:gridCol>
                <a:gridCol w="2551176">
                  <a:extLst>
                    <a:ext uri="{9D8B030D-6E8A-4147-A177-3AD203B41FA5}">
                      <a16:colId xmlns:a16="http://schemas.microsoft.com/office/drawing/2014/main" val="19432742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extLst>
                  <a:ext uri="{0D108BD9-81ED-4DB2-BD59-A6C34878D82A}">
                    <a16:rowId xmlns:a16="http://schemas.microsoft.com/office/drawing/2014/main" val="22413129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Instagram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borussia - 2023-05-06 14:43:49</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scontent-iad3-1.cdninstagram.com/v/t51.29350-15/344880206_191712573741413_998752361507390772_n.jpg?_nc_cat=104&amp;ccb=1-7&amp;_nc_sid=8ae9d6&amp;_nc_ohc=7TG63iTEUkwAX9mR5ya&amp;_nc_ht=scontent-iad3-1.cdninstagram.com&amp;edm=AB9oSrcEAAAA&amp;oh=00_AfBqfaREJ9ZJUY5nEbDBbadroo9kyeF3Ch9rYhHTCglj-A&amp;oe=645D4B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P_Coca_Cola</a:t>
                      </a:r>
                    </a:p>
                  </a:txBody>
                  <a:tcPr/>
                </a:tc>
                <a:extLst>
                  <a:ext uri="{0D108BD9-81ED-4DB2-BD59-A6C34878D82A}">
                    <a16:rowId xmlns:a16="http://schemas.microsoft.com/office/drawing/2014/main" val="2676544762"/>
                  </a:ext>
                </a:extLst>
              </a:tr>
            </a:tbl>
          </a:graphicData>
        </a:graphic>
      </p:graphicFrame>
      <p:sp>
        <p:nvSpPr>
          <p:cNvPr id="4" name="Text Placeholder 3">
            <a:extLst>
              <a:ext uri="{FF2B5EF4-FFF2-40B4-BE49-F238E27FC236}">
                <a16:creationId xmlns:a16="http://schemas.microsoft.com/office/drawing/2014/main" id="{0C219E0C-874B-4B2C-8AC8-AA4D51017D72}"/>
              </a:ext>
            </a:extLst>
          </p:cNvPr>
          <p:cNvSpPr>
            <a:spLocks noGrp="1"/>
          </p:cNvSpPr>
          <p:nvPr>
            <p:ph type="body" sz="quarter" idx="14"/>
          </p:nvPr>
        </p:nvSpPr>
        <p:spPr/>
        <p:txBody>
          <a:bodyPr/>
          <a:lstStyle/>
          <a:p>
            <a:r>
              <a:rPr lang="en-US"/>
              <a:t>04/17/2023 - 05/16/2023</a:t>
            </a:r>
          </a:p>
        </p:txBody>
      </p:sp>
    </p:spTree>
    <p:extLst>
      <p:ext uri="{BB962C8B-B14F-4D97-AF65-F5344CB8AC3E}">
        <p14:creationId xmlns:p14="http://schemas.microsoft.com/office/powerpoint/2010/main" val="39777730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ABC834-6B34-4A8C-BE19-3BFB5CACA466}"/>
              </a:ext>
            </a:extLst>
          </p:cNvPr>
          <p:cNvSpPr>
            <a:spLocks noGrp="1"/>
          </p:cNvSpPr>
          <p:nvPr>
            <p:ph type="title"/>
          </p:nvPr>
        </p:nvSpPr>
        <p:spPr/>
        <p:txBody>
          <a:bodyPr/>
          <a:lstStyle/>
          <a:p>
            <a:r>
              <a:rPr lang="en-US"/>
              <a:t>Overall All Taggable Posts Table | 1 group and 1 profile - 9 of 9</a:t>
            </a:r>
          </a:p>
        </p:txBody>
      </p:sp>
      <p:graphicFrame>
        <p:nvGraphicFramePr>
          <p:cNvPr id="5" name="Table Placeholder 4">
            <a:extLst>
              <a:ext uri="{FF2B5EF4-FFF2-40B4-BE49-F238E27FC236}">
                <a16:creationId xmlns:a16="http://schemas.microsoft.com/office/drawing/2014/main" id="{D7933855-DA25-4886-82E5-5A27CC2657B8}"/>
              </a:ext>
            </a:extLst>
          </p:cNvPr>
          <p:cNvGraphicFramePr>
            <a:graphicFrameLocks noGrp="1"/>
          </p:cNvGraphicFramePr>
          <p:nvPr>
            <p:ph type="tbl" sz="quarter" idx="13"/>
            <p:extLst>
              <p:ext uri="{D42A27DB-BD31-4B8C-83A1-F6EECF244321}">
                <p14:modId xmlns:p14="http://schemas.microsoft.com/office/powerpoint/2010/main" val="39990482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3492019622"/>
                    </a:ext>
                  </a:extLst>
                </a:gridCol>
                <a:gridCol w="2962656">
                  <a:extLst>
                    <a:ext uri="{9D8B030D-6E8A-4147-A177-3AD203B41FA5}">
                      <a16:colId xmlns:a16="http://schemas.microsoft.com/office/drawing/2014/main" val="2483608744"/>
                    </a:ext>
                  </a:extLst>
                </a:gridCol>
                <a:gridCol w="1728216">
                  <a:extLst>
                    <a:ext uri="{9D8B030D-6E8A-4147-A177-3AD203B41FA5}">
                      <a16:colId xmlns:a16="http://schemas.microsoft.com/office/drawing/2014/main" val="4138523204"/>
                    </a:ext>
                  </a:extLst>
                </a:gridCol>
                <a:gridCol w="2551176">
                  <a:extLst>
                    <a:ext uri="{9D8B030D-6E8A-4147-A177-3AD203B41FA5}">
                      <a16:colId xmlns:a16="http://schemas.microsoft.com/office/drawing/2014/main" val="21038587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extLst>
                  <a:ext uri="{0D108BD9-81ED-4DB2-BD59-A6C34878D82A}">
                    <a16:rowId xmlns:a16="http://schemas.microsoft.com/office/drawing/2014/main" val="34562095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LinkedIn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Borussia VfL 1900 Mönchengladbach GmbH - 2023-05-05 16:48:56</a:t>
                      </a:r>
                      <a:r>
                        <a:rPr kumimoji="0" lang="de-DE" sz="1000" b="0" i="0" u="none" strike="noStrike" kern="1200" cap="none" spc="0" normalizeH="0" baseline="0" noProof="0">
                          <a:ln>
                            <a:noFill/>
                          </a:ln>
                          <a:solidFill>
                            <a:prstClr val="black"/>
                          </a:solidFill>
                          <a:effectLst/>
                          <a:uLnTx/>
                          <a:uFillTx/>
                          <a:latin typeface="Calibri"/>
                          <a:ea typeface="+mn-ea"/>
                          <a:cs typeface="+mn-cs"/>
                        </a:rPr>
                        <a:t>
 Inklusion schaffen durch Fußball ⚽
Am vergangenen Mittwoch fand erstmals ein Inklusions-Turnier der Lebenshilfe Mönchengladbach in Kooperation mit Borussia und Coca-Cola Europacific Partners statt. Die Mannschaften bestanden aus Mitarbeitern und Bewohnern der vier Wohnhäuser der Lebenshilfe, des ambulanten betreuten Wohnens sowie der Verwaltung. Ebenfalls dabei war die Lebenshilfe Ahrweiler, die 2021 besonders stark von der Flutkatastrophe betroffen war, genauso wie ein Betriebsteam von Borussia. Gespielt wurde „Sieben gegen Sieben“ auf den Trainingsplätzen im BORUSSIA-PARK.
🗣 Markus #Frieben, Leiter der Stabsstelle CSR und Nachhaltigkeit bei Borussia: „Mit dem Turnier können wir das tun, was wir am liebsten machen: Fußball für alle zugänglich zu gestalten“.
Während auf dem Rasen alle mit viel Spaß dabei waren, sorgte Borussias Stadion- und Premium-Partner Coca-Cola für das leibliche Wohl und auch als Schiedsrichter und Mitspieler kamen die Vertreter des Getränkeherstellers zum Einsatz. Jens Dannhauer, Verkaufsleiter von Coca-Cola Europacific Partners: „Wir freuen uns, dass wir als Team dabei sein konnten. Es war toll, diese Freude zu sehen und ebenso die gute Stimmung, die hier herrschte.“ 
Auch Lars #Stindl und Patrick #Herrmann schauten gegen Mittag vorbei und standen den Teilnehmenden für Autogramme und Erinnerungsbilder zur Verfügung.
Ein rundum gelungener Tag für alle Beteiligten 💚
🔗 https://www.borussia.de/de/aktuelles/news/2023-05-05-inklusion-schaffen-durch-fussball
#FohlenVerantwortung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extLst>
                  <a:ext uri="{0D108BD9-81ED-4DB2-BD59-A6C34878D82A}">
                    <a16:rowId xmlns:a16="http://schemas.microsoft.com/office/drawing/2014/main" val="4049126910"/>
                  </a:ext>
                </a:extLst>
              </a:tr>
            </a:tbl>
          </a:graphicData>
        </a:graphic>
      </p:graphicFrame>
      <p:sp>
        <p:nvSpPr>
          <p:cNvPr id="4" name="Text Placeholder 3">
            <a:extLst>
              <a:ext uri="{FF2B5EF4-FFF2-40B4-BE49-F238E27FC236}">
                <a16:creationId xmlns:a16="http://schemas.microsoft.com/office/drawing/2014/main" id="{023FA742-A645-4588-8FDD-968D0105740D}"/>
              </a:ext>
            </a:extLst>
          </p:cNvPr>
          <p:cNvSpPr>
            <a:spLocks noGrp="1"/>
          </p:cNvSpPr>
          <p:nvPr>
            <p:ph type="body" sz="quarter" idx="14"/>
          </p:nvPr>
        </p:nvSpPr>
        <p:spPr/>
        <p:txBody>
          <a:bodyPr/>
          <a:lstStyle/>
          <a:p>
            <a:r>
              <a:rPr lang="en-US"/>
              <a:t>04/17/2023 - 05/16/2023</a:t>
            </a:r>
          </a:p>
        </p:txBody>
      </p:sp>
    </p:spTree>
    <p:extLst>
      <p:ext uri="{BB962C8B-B14F-4D97-AF65-F5344CB8AC3E}">
        <p14:creationId xmlns:p14="http://schemas.microsoft.com/office/powerpoint/2010/main" val="129101529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1201</Words>
  <Application>Microsoft Office PowerPoint</Application>
  <PresentationFormat>On-screen Show (4:3)</PresentationFormat>
  <Paragraphs>90</Paragraphs>
  <Slides>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Calibri</vt:lpstr>
      <vt:lpstr>Arial</vt:lpstr>
      <vt:lpstr>quintly_template</vt:lpstr>
      <vt:lpstr>Overall All Taggable Posts Table | 1 group and 1 profile - 1 of 9</vt:lpstr>
      <vt:lpstr>Overall All Taggable Posts Table | 1 group and 1 profile - 2 of 9</vt:lpstr>
      <vt:lpstr>Overall All Taggable Posts Table | 1 group and 1 profile - 3 of 9</vt:lpstr>
      <vt:lpstr>Overall All Taggable Posts Table | 1 group and 1 profile - 4 of 9</vt:lpstr>
      <vt:lpstr>Overall All Taggable Posts Table | 1 group and 1 profile - 5 of 9</vt:lpstr>
      <vt:lpstr>Overall All Taggable Posts Table | 1 group and 1 profile - 6 of 9</vt:lpstr>
      <vt:lpstr>Overall All Taggable Posts Table | 1 group and 1 profile - 7 of 9</vt:lpstr>
      <vt:lpstr>Overall All Taggable Posts Table | 1 group and 1 profile - 8 of 9</vt:lpstr>
      <vt:lpstr>Overall All Taggable Posts Table | 1 group and 1 profile - 9 of 9</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Overall All Taggable Posts Table | 1 group and 1 profile - 1 of 9</dc:title>
  <dc:creator>Frederik Born</dc:creator>
  <cp:lastModifiedBy>Frederik Born</cp:lastModifiedBy>
  <cp:revision>1</cp:revision>
  <dcterms:created xsi:type="dcterms:W3CDTF">2023-05-17T10:16:59Z</dcterms:created>
  <dcterms:modified xsi:type="dcterms:W3CDTF">2023-05-17T10:17:17Z</dcterms:modified>
</cp:coreProperties>
</file>