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5" r:id="rId18"/>
    <p:sldId id="276" r:id="rId19"/>
    <p:sldId id="277" r:id="rId20"/>
    <p:sldId id="278" r:id="rId21"/>
    <p:sldId id="279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300" r:id="rId41"/>
    <p:sldId id="301" r:id="rId42"/>
    <p:sldId id="302" r:id="rId43"/>
    <p:sldId id="303" r:id="rId44"/>
    <p:sldId id="304" r:id="rId45"/>
    <p:sldId id="305" r:id="rId4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7"/>
      <p:bold r:id="rId48"/>
      <p:italic r:id="rId49"/>
      <p:boldItalic r:id="rId5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2.fntdata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Borussia Mönchengladbach Facebook 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44986</c:v>
                </c:pt>
                <c:pt idx="1">
                  <c:v>44987</c:v>
                </c:pt>
                <c:pt idx="2">
                  <c:v>44988</c:v>
                </c:pt>
                <c:pt idx="3">
                  <c:v>44989</c:v>
                </c:pt>
                <c:pt idx="4">
                  <c:v>44990</c:v>
                </c:pt>
                <c:pt idx="5">
                  <c:v>44991</c:v>
                </c:pt>
                <c:pt idx="6">
                  <c:v>44992</c:v>
                </c:pt>
                <c:pt idx="7">
                  <c:v>44993</c:v>
                </c:pt>
                <c:pt idx="8">
                  <c:v>44994</c:v>
                </c:pt>
                <c:pt idx="9">
                  <c:v>44995</c:v>
                </c:pt>
                <c:pt idx="10">
                  <c:v>44996</c:v>
                </c:pt>
                <c:pt idx="11">
                  <c:v>44997</c:v>
                </c:pt>
                <c:pt idx="12">
                  <c:v>44998</c:v>
                </c:pt>
                <c:pt idx="13">
                  <c:v>44999</c:v>
                </c:pt>
                <c:pt idx="14">
                  <c:v>45000</c:v>
                </c:pt>
                <c:pt idx="15">
                  <c:v>45001</c:v>
                </c:pt>
                <c:pt idx="16">
                  <c:v>45002</c:v>
                </c:pt>
                <c:pt idx="17">
                  <c:v>45003</c:v>
                </c:pt>
                <c:pt idx="18">
                  <c:v>45004</c:v>
                </c:pt>
                <c:pt idx="19">
                  <c:v>45005</c:v>
                </c:pt>
                <c:pt idx="20">
                  <c:v>45006</c:v>
                </c:pt>
                <c:pt idx="21">
                  <c:v>45007</c:v>
                </c:pt>
                <c:pt idx="22">
                  <c:v>45008</c:v>
                </c:pt>
                <c:pt idx="23">
                  <c:v>45009</c:v>
                </c:pt>
                <c:pt idx="24">
                  <c:v>45010</c:v>
                </c:pt>
                <c:pt idx="25">
                  <c:v>45011</c:v>
                </c:pt>
                <c:pt idx="26">
                  <c:v>45012</c:v>
                </c:pt>
                <c:pt idx="27">
                  <c:v>45013</c:v>
                </c:pt>
                <c:pt idx="28">
                  <c:v>45014</c:v>
                </c:pt>
                <c:pt idx="29">
                  <c:v>45015</c:v>
                </c:pt>
                <c:pt idx="30">
                  <c:v>45016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429758</c:v>
                </c:pt>
                <c:pt idx="1">
                  <c:v>429758</c:v>
                </c:pt>
                <c:pt idx="2">
                  <c:v>429745</c:v>
                </c:pt>
                <c:pt idx="3">
                  <c:v>429778</c:v>
                </c:pt>
                <c:pt idx="4">
                  <c:v>429786</c:v>
                </c:pt>
                <c:pt idx="5">
                  <c:v>429785</c:v>
                </c:pt>
                <c:pt idx="6">
                  <c:v>429799</c:v>
                </c:pt>
                <c:pt idx="7">
                  <c:v>429814</c:v>
                </c:pt>
                <c:pt idx="8">
                  <c:v>429791</c:v>
                </c:pt>
                <c:pt idx="9">
                  <c:v>429816</c:v>
                </c:pt>
                <c:pt idx="10">
                  <c:v>429805</c:v>
                </c:pt>
                <c:pt idx="11">
                  <c:v>429817</c:v>
                </c:pt>
                <c:pt idx="12">
                  <c:v>429792</c:v>
                </c:pt>
                <c:pt idx="13">
                  <c:v>429788</c:v>
                </c:pt>
                <c:pt idx="14">
                  <c:v>429785</c:v>
                </c:pt>
                <c:pt idx="15">
                  <c:v>429786</c:v>
                </c:pt>
                <c:pt idx="16">
                  <c:v>429769</c:v>
                </c:pt>
                <c:pt idx="17">
                  <c:v>429786</c:v>
                </c:pt>
                <c:pt idx="18">
                  <c:v>429770</c:v>
                </c:pt>
                <c:pt idx="19">
                  <c:v>429771</c:v>
                </c:pt>
                <c:pt idx="20">
                  <c:v>429772</c:v>
                </c:pt>
                <c:pt idx="21">
                  <c:v>429786</c:v>
                </c:pt>
                <c:pt idx="22">
                  <c:v>429776</c:v>
                </c:pt>
                <c:pt idx="23">
                  <c:v>429791</c:v>
                </c:pt>
                <c:pt idx="24">
                  <c:v>429773</c:v>
                </c:pt>
                <c:pt idx="25">
                  <c:v>429773</c:v>
                </c:pt>
                <c:pt idx="26">
                  <c:v>429789</c:v>
                </c:pt>
                <c:pt idx="27">
                  <c:v>429848</c:v>
                </c:pt>
                <c:pt idx="28">
                  <c:v>429876</c:v>
                </c:pt>
                <c:pt idx="29">
                  <c:v>429910</c:v>
                </c:pt>
                <c:pt idx="30">
                  <c:v>429918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FD-4B66-AAE4-DDCE42FFFF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4722048"/>
        <c:axId val="364723360"/>
      </c:lineChart>
      <c:dateAx>
        <c:axId val="364722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723360"/>
        <c:crosses val="autoZero"/>
        <c:auto val="1"/>
        <c:lblOffset val="100"/>
        <c:baseTimeUnit val="days"/>
      </c:dateAx>
      <c:valAx>
        <c:axId val="364723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722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Follower Total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44986</c:v>
                </c:pt>
                <c:pt idx="1">
                  <c:v>44987</c:v>
                </c:pt>
                <c:pt idx="2">
                  <c:v>44988</c:v>
                </c:pt>
                <c:pt idx="3">
                  <c:v>44989</c:v>
                </c:pt>
                <c:pt idx="4">
                  <c:v>44990</c:v>
                </c:pt>
                <c:pt idx="5">
                  <c:v>44991</c:v>
                </c:pt>
                <c:pt idx="6">
                  <c:v>44992</c:v>
                </c:pt>
                <c:pt idx="7">
                  <c:v>44993</c:v>
                </c:pt>
                <c:pt idx="8">
                  <c:v>44994</c:v>
                </c:pt>
                <c:pt idx="9">
                  <c:v>44995</c:v>
                </c:pt>
                <c:pt idx="10">
                  <c:v>44996</c:v>
                </c:pt>
                <c:pt idx="11">
                  <c:v>44997</c:v>
                </c:pt>
                <c:pt idx="12">
                  <c:v>44998</c:v>
                </c:pt>
                <c:pt idx="13">
                  <c:v>44999</c:v>
                </c:pt>
                <c:pt idx="14">
                  <c:v>45000</c:v>
                </c:pt>
                <c:pt idx="15">
                  <c:v>45001</c:v>
                </c:pt>
                <c:pt idx="16">
                  <c:v>45002</c:v>
                </c:pt>
                <c:pt idx="17">
                  <c:v>45003</c:v>
                </c:pt>
                <c:pt idx="18">
                  <c:v>45004</c:v>
                </c:pt>
                <c:pt idx="19">
                  <c:v>45005</c:v>
                </c:pt>
                <c:pt idx="20">
                  <c:v>45006</c:v>
                </c:pt>
                <c:pt idx="21">
                  <c:v>45007</c:v>
                </c:pt>
                <c:pt idx="22">
                  <c:v>45008</c:v>
                </c:pt>
                <c:pt idx="23">
                  <c:v>45009</c:v>
                </c:pt>
                <c:pt idx="24">
                  <c:v>45010</c:v>
                </c:pt>
                <c:pt idx="25">
                  <c:v>45011</c:v>
                </c:pt>
                <c:pt idx="26">
                  <c:v>45012</c:v>
                </c:pt>
                <c:pt idx="27">
                  <c:v>45013</c:v>
                </c:pt>
                <c:pt idx="28">
                  <c:v>45014</c:v>
                </c:pt>
                <c:pt idx="29">
                  <c:v>45015</c:v>
                </c:pt>
                <c:pt idx="30">
                  <c:v>45016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429758</c:v>
                </c:pt>
                <c:pt idx="1">
                  <c:v>429758</c:v>
                </c:pt>
                <c:pt idx="2">
                  <c:v>429745</c:v>
                </c:pt>
                <c:pt idx="3">
                  <c:v>429778</c:v>
                </c:pt>
                <c:pt idx="4">
                  <c:v>429786</c:v>
                </c:pt>
                <c:pt idx="5">
                  <c:v>429785</c:v>
                </c:pt>
                <c:pt idx="6">
                  <c:v>429799</c:v>
                </c:pt>
                <c:pt idx="7">
                  <c:v>429814</c:v>
                </c:pt>
                <c:pt idx="8">
                  <c:v>429791</c:v>
                </c:pt>
                <c:pt idx="9">
                  <c:v>429816</c:v>
                </c:pt>
                <c:pt idx="10">
                  <c:v>429805</c:v>
                </c:pt>
                <c:pt idx="11">
                  <c:v>429817</c:v>
                </c:pt>
                <c:pt idx="12">
                  <c:v>429792</c:v>
                </c:pt>
                <c:pt idx="13">
                  <c:v>429788</c:v>
                </c:pt>
                <c:pt idx="14">
                  <c:v>429785</c:v>
                </c:pt>
                <c:pt idx="15">
                  <c:v>429786</c:v>
                </c:pt>
                <c:pt idx="16">
                  <c:v>429769</c:v>
                </c:pt>
                <c:pt idx="17">
                  <c:v>429786</c:v>
                </c:pt>
                <c:pt idx="18">
                  <c:v>429770</c:v>
                </c:pt>
                <c:pt idx="19">
                  <c:v>429771</c:v>
                </c:pt>
                <c:pt idx="20">
                  <c:v>429772</c:v>
                </c:pt>
                <c:pt idx="21">
                  <c:v>429786</c:v>
                </c:pt>
                <c:pt idx="22">
                  <c:v>429776</c:v>
                </c:pt>
                <c:pt idx="23">
                  <c:v>429791</c:v>
                </c:pt>
                <c:pt idx="24">
                  <c:v>429773</c:v>
                </c:pt>
                <c:pt idx="25">
                  <c:v>429773</c:v>
                </c:pt>
                <c:pt idx="26">
                  <c:v>429789</c:v>
                </c:pt>
                <c:pt idx="27">
                  <c:v>429848</c:v>
                </c:pt>
                <c:pt idx="28">
                  <c:v>429876</c:v>
                </c:pt>
                <c:pt idx="29">
                  <c:v>429910</c:v>
                </c:pt>
                <c:pt idx="30">
                  <c:v>429918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54B-48BC-A224-6962A29156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4720408"/>
        <c:axId val="364724344"/>
      </c:lineChart>
      <c:dateAx>
        <c:axId val="364720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724344"/>
        <c:crosses val="autoZero"/>
        <c:auto val="1"/>
        <c:lblOffset val="100"/>
        <c:baseTimeUnit val="days"/>
      </c:dateAx>
      <c:valAx>
        <c:axId val="364724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720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592</c:v>
                </c:pt>
                <c:pt idx="1">
                  <c:v>37018</c:v>
                </c:pt>
                <c:pt idx="2">
                  <c:v>90025</c:v>
                </c:pt>
                <c:pt idx="3">
                  <c:v>42651</c:v>
                </c:pt>
                <c:pt idx="4">
                  <c:v>45650</c:v>
                </c:pt>
                <c:pt idx="5">
                  <c:v>51455</c:v>
                </c:pt>
                <c:pt idx="6">
                  <c:v>23710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0D-4753-BF0E-D8E3FB59584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102</c:v>
                </c:pt>
                <c:pt idx="1">
                  <c:v>10174</c:v>
                </c:pt>
                <c:pt idx="2">
                  <c:v>27093</c:v>
                </c:pt>
                <c:pt idx="3">
                  <c:v>18121</c:v>
                </c:pt>
                <c:pt idx="4">
                  <c:v>18742</c:v>
                </c:pt>
                <c:pt idx="5">
                  <c:v>17759</c:v>
                </c:pt>
                <c:pt idx="6">
                  <c:v>8401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0D-4753-BF0E-D8E3FB5958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8306576"/>
        <c:axId val="468307232"/>
      </c:barChart>
      <c:catAx>
        <c:axId val="468306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8307232"/>
        <c:crosses val="autoZero"/>
        <c:auto val="1"/>
        <c:lblAlgn val="ctr"/>
        <c:lblOffset val="100"/>
        <c:noMultiLvlLbl val="0"/>
      </c:catAx>
      <c:valAx>
        <c:axId val="468307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8306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Borussia Mönchengladbach Facebook 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44986</c:v>
                </c:pt>
                <c:pt idx="1">
                  <c:v>44987</c:v>
                </c:pt>
                <c:pt idx="2">
                  <c:v>44988</c:v>
                </c:pt>
                <c:pt idx="3">
                  <c:v>44989</c:v>
                </c:pt>
                <c:pt idx="4">
                  <c:v>44990</c:v>
                </c:pt>
                <c:pt idx="5">
                  <c:v>44991</c:v>
                </c:pt>
                <c:pt idx="6">
                  <c:v>44992</c:v>
                </c:pt>
                <c:pt idx="7">
                  <c:v>44993</c:v>
                </c:pt>
                <c:pt idx="8">
                  <c:v>44994</c:v>
                </c:pt>
                <c:pt idx="9">
                  <c:v>44995</c:v>
                </c:pt>
                <c:pt idx="10">
                  <c:v>44996</c:v>
                </c:pt>
                <c:pt idx="11">
                  <c:v>44997</c:v>
                </c:pt>
                <c:pt idx="12">
                  <c:v>44998</c:v>
                </c:pt>
                <c:pt idx="13">
                  <c:v>44999</c:v>
                </c:pt>
                <c:pt idx="14">
                  <c:v>45000</c:v>
                </c:pt>
                <c:pt idx="15">
                  <c:v>45001</c:v>
                </c:pt>
                <c:pt idx="16">
                  <c:v>45002</c:v>
                </c:pt>
                <c:pt idx="17">
                  <c:v>45003</c:v>
                </c:pt>
                <c:pt idx="18">
                  <c:v>45004</c:v>
                </c:pt>
                <c:pt idx="19">
                  <c:v>45005</c:v>
                </c:pt>
                <c:pt idx="20">
                  <c:v>45006</c:v>
                </c:pt>
                <c:pt idx="21">
                  <c:v>45007</c:v>
                </c:pt>
                <c:pt idx="22">
                  <c:v>45008</c:v>
                </c:pt>
                <c:pt idx="23">
                  <c:v>45009</c:v>
                </c:pt>
                <c:pt idx="24">
                  <c:v>45010</c:v>
                </c:pt>
                <c:pt idx="25">
                  <c:v>45011</c:v>
                </c:pt>
                <c:pt idx="26">
                  <c:v>45012</c:v>
                </c:pt>
                <c:pt idx="27">
                  <c:v>45013</c:v>
                </c:pt>
                <c:pt idx="28">
                  <c:v>45014</c:v>
                </c:pt>
                <c:pt idx="29">
                  <c:v>45015</c:v>
                </c:pt>
                <c:pt idx="30">
                  <c:v>45016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378850</c:v>
                </c:pt>
                <c:pt idx="1">
                  <c:v>458609</c:v>
                </c:pt>
                <c:pt idx="2">
                  <c:v>586433</c:v>
                </c:pt>
                <c:pt idx="3">
                  <c:v>1007098</c:v>
                </c:pt>
                <c:pt idx="4">
                  <c:v>587912</c:v>
                </c:pt>
                <c:pt idx="5">
                  <c:v>452005</c:v>
                </c:pt>
                <c:pt idx="6">
                  <c:v>489034</c:v>
                </c:pt>
                <c:pt idx="7">
                  <c:v>829418</c:v>
                </c:pt>
                <c:pt idx="8">
                  <c:v>548914</c:v>
                </c:pt>
                <c:pt idx="9">
                  <c:v>512112</c:v>
                </c:pt>
                <c:pt idx="10">
                  <c:v>749090</c:v>
                </c:pt>
                <c:pt idx="11">
                  <c:v>477334</c:v>
                </c:pt>
                <c:pt idx="12">
                  <c:v>489001</c:v>
                </c:pt>
                <c:pt idx="13">
                  <c:v>538476</c:v>
                </c:pt>
                <c:pt idx="14">
                  <c:v>636795</c:v>
                </c:pt>
                <c:pt idx="15">
                  <c:v>386291</c:v>
                </c:pt>
                <c:pt idx="16">
                  <c:v>902405</c:v>
                </c:pt>
                <c:pt idx="17">
                  <c:v>513413</c:v>
                </c:pt>
                <c:pt idx="18">
                  <c:v>602617</c:v>
                </c:pt>
                <c:pt idx="19">
                  <c:v>480639</c:v>
                </c:pt>
                <c:pt idx="20">
                  <c:v>736353</c:v>
                </c:pt>
                <c:pt idx="21">
                  <c:v>665437</c:v>
                </c:pt>
                <c:pt idx="22">
                  <c:v>521047</c:v>
                </c:pt>
                <c:pt idx="23">
                  <c:v>260279</c:v>
                </c:pt>
                <c:pt idx="24">
                  <c:v>356362</c:v>
                </c:pt>
                <c:pt idx="25">
                  <c:v>504214</c:v>
                </c:pt>
                <c:pt idx="26">
                  <c:v>804218</c:v>
                </c:pt>
                <c:pt idx="27">
                  <c:v>1310812</c:v>
                </c:pt>
                <c:pt idx="28">
                  <c:v>846898</c:v>
                </c:pt>
                <c:pt idx="29">
                  <c:v>691150</c:v>
                </c:pt>
                <c:pt idx="30">
                  <c:v>616588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54-49C8-B454-ED3B49BA27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8300344"/>
        <c:axId val="468298376"/>
      </c:lineChart>
      <c:dateAx>
        <c:axId val="468300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8298376"/>
        <c:crosses val="autoZero"/>
        <c:auto val="1"/>
        <c:lblOffset val="100"/>
        <c:baseTimeUnit val="days"/>
      </c:dateAx>
      <c:valAx>
        <c:axId val="468298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8300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Borussia Mönchengladbach Facebook DE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162032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20-4352-A211-664E5046A9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8298048"/>
        <c:axId val="468299032"/>
      </c:barChart>
      <c:catAx>
        <c:axId val="468298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8299032"/>
        <c:crosses val="autoZero"/>
        <c:auto val="1"/>
        <c:lblAlgn val="ctr"/>
        <c:lblOffset val="100"/>
        <c:noMultiLvlLbl val="0"/>
      </c:catAx>
      <c:valAx>
        <c:axId val="468299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8298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Borussia Mönchengladbach Facebook 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44986</c:v>
                </c:pt>
                <c:pt idx="1">
                  <c:v>44987</c:v>
                </c:pt>
                <c:pt idx="2">
                  <c:v>44988</c:v>
                </c:pt>
                <c:pt idx="3">
                  <c:v>44989</c:v>
                </c:pt>
                <c:pt idx="4">
                  <c:v>44990</c:v>
                </c:pt>
                <c:pt idx="5">
                  <c:v>44991</c:v>
                </c:pt>
                <c:pt idx="6">
                  <c:v>44992</c:v>
                </c:pt>
                <c:pt idx="7">
                  <c:v>44993</c:v>
                </c:pt>
                <c:pt idx="8">
                  <c:v>44994</c:v>
                </c:pt>
                <c:pt idx="9">
                  <c:v>44995</c:v>
                </c:pt>
                <c:pt idx="10">
                  <c:v>44996</c:v>
                </c:pt>
                <c:pt idx="11">
                  <c:v>44997</c:v>
                </c:pt>
                <c:pt idx="12">
                  <c:v>44998</c:v>
                </c:pt>
                <c:pt idx="13">
                  <c:v>44999</c:v>
                </c:pt>
                <c:pt idx="14">
                  <c:v>45000</c:v>
                </c:pt>
                <c:pt idx="15">
                  <c:v>45001</c:v>
                </c:pt>
                <c:pt idx="16">
                  <c:v>45002</c:v>
                </c:pt>
                <c:pt idx="17">
                  <c:v>45003</c:v>
                </c:pt>
                <c:pt idx="18">
                  <c:v>45004</c:v>
                </c:pt>
                <c:pt idx="19">
                  <c:v>45005</c:v>
                </c:pt>
                <c:pt idx="20">
                  <c:v>45006</c:v>
                </c:pt>
                <c:pt idx="21">
                  <c:v>45007</c:v>
                </c:pt>
                <c:pt idx="22">
                  <c:v>45008</c:v>
                </c:pt>
                <c:pt idx="23">
                  <c:v>45009</c:v>
                </c:pt>
                <c:pt idx="24">
                  <c:v>45010</c:v>
                </c:pt>
                <c:pt idx="25">
                  <c:v>45011</c:v>
                </c:pt>
                <c:pt idx="26">
                  <c:v>45012</c:v>
                </c:pt>
                <c:pt idx="27">
                  <c:v>45013</c:v>
                </c:pt>
                <c:pt idx="28">
                  <c:v>45014</c:v>
                </c:pt>
                <c:pt idx="29">
                  <c:v>45015</c:v>
                </c:pt>
                <c:pt idx="30">
                  <c:v>45016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6.7396863940482001</c:v>
                </c:pt>
                <c:pt idx="1">
                  <c:v>11.5288564293348</c:v>
                </c:pt>
                <c:pt idx="2">
                  <c:v>8.5081497416302501</c:v>
                </c:pt>
                <c:pt idx="3">
                  <c:v>15.493628047168301</c:v>
                </c:pt>
                <c:pt idx="4">
                  <c:v>12.5364373377448</c:v>
                </c:pt>
                <c:pt idx="5">
                  <c:v>9.5214053886971293</c:v>
                </c:pt>
                <c:pt idx="6">
                  <c:v>13.701779114012099</c:v>
                </c:pt>
                <c:pt idx="7">
                  <c:v>18.710667840993501</c:v>
                </c:pt>
                <c:pt idx="8">
                  <c:v>14.6588085414072</c:v>
                </c:pt>
                <c:pt idx="9">
                  <c:v>13.4680514788891</c:v>
                </c:pt>
                <c:pt idx="10">
                  <c:v>22.766763848396501</c:v>
                </c:pt>
                <c:pt idx="11">
                  <c:v>13.978757380645201</c:v>
                </c:pt>
                <c:pt idx="12">
                  <c:v>16.4031562061597</c:v>
                </c:pt>
                <c:pt idx="13">
                  <c:v>15.6276751781635</c:v>
                </c:pt>
                <c:pt idx="14">
                  <c:v>8.4237034116899405</c:v>
                </c:pt>
                <c:pt idx="15">
                  <c:v>7.16178299166054</c:v>
                </c:pt>
                <c:pt idx="16">
                  <c:v>20.637924289704198</c:v>
                </c:pt>
                <c:pt idx="17">
                  <c:v>12.288012238351</c:v>
                </c:pt>
                <c:pt idx="18">
                  <c:v>11.8801566979625</c:v>
                </c:pt>
                <c:pt idx="19">
                  <c:v>10.1537146868229</c:v>
                </c:pt>
                <c:pt idx="20">
                  <c:v>12.483628097986401</c:v>
                </c:pt>
                <c:pt idx="21">
                  <c:v>11.6207749923948</c:v>
                </c:pt>
                <c:pt idx="22">
                  <c:v>10.144371970134801</c:v>
                </c:pt>
                <c:pt idx="23">
                  <c:v>7.3384508025122104</c:v>
                </c:pt>
                <c:pt idx="24">
                  <c:v>8.1505012645884793</c:v>
                </c:pt>
                <c:pt idx="25">
                  <c:v>7.7125461090618197</c:v>
                </c:pt>
                <c:pt idx="26">
                  <c:v>3.74550590389839</c:v>
                </c:pt>
                <c:pt idx="27">
                  <c:v>2.0030999030774401</c:v>
                </c:pt>
                <c:pt idx="28">
                  <c:v>3.9179132191506101</c:v>
                </c:pt>
                <c:pt idx="29">
                  <c:v>4.8099852509407697</c:v>
                </c:pt>
                <c:pt idx="30">
                  <c:v>5.9742999881248604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23-430B-A206-0E7E80C2D6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8309200"/>
        <c:axId val="468314776"/>
      </c:lineChart>
      <c:dateAx>
        <c:axId val="468309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8314776"/>
        <c:crosses val="autoZero"/>
        <c:auto val="1"/>
        <c:lblOffset val="100"/>
        <c:baseTimeUnit val="days"/>
      </c:dateAx>
      <c:valAx>
        <c:axId val="468314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8309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Borussia Mönchengladbach Facebook 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44986</c:v>
                </c:pt>
                <c:pt idx="1">
                  <c:v>44987</c:v>
                </c:pt>
                <c:pt idx="2">
                  <c:v>44988</c:v>
                </c:pt>
                <c:pt idx="3">
                  <c:v>44989</c:v>
                </c:pt>
                <c:pt idx="4">
                  <c:v>44990</c:v>
                </c:pt>
                <c:pt idx="5">
                  <c:v>44991</c:v>
                </c:pt>
                <c:pt idx="6">
                  <c:v>44992</c:v>
                </c:pt>
                <c:pt idx="7">
                  <c:v>44993</c:v>
                </c:pt>
                <c:pt idx="8">
                  <c:v>44994</c:v>
                </c:pt>
                <c:pt idx="9">
                  <c:v>44995</c:v>
                </c:pt>
                <c:pt idx="10">
                  <c:v>44996</c:v>
                </c:pt>
                <c:pt idx="11">
                  <c:v>44997</c:v>
                </c:pt>
                <c:pt idx="12">
                  <c:v>44998</c:v>
                </c:pt>
                <c:pt idx="13">
                  <c:v>44999</c:v>
                </c:pt>
                <c:pt idx="14">
                  <c:v>45000</c:v>
                </c:pt>
                <c:pt idx="15">
                  <c:v>45001</c:v>
                </c:pt>
                <c:pt idx="16">
                  <c:v>45002</c:v>
                </c:pt>
                <c:pt idx="17">
                  <c:v>45003</c:v>
                </c:pt>
                <c:pt idx="18">
                  <c:v>45004</c:v>
                </c:pt>
                <c:pt idx="19">
                  <c:v>45005</c:v>
                </c:pt>
                <c:pt idx="20">
                  <c:v>45006</c:v>
                </c:pt>
                <c:pt idx="21">
                  <c:v>45007</c:v>
                </c:pt>
                <c:pt idx="22">
                  <c:v>45008</c:v>
                </c:pt>
                <c:pt idx="23">
                  <c:v>45009</c:v>
                </c:pt>
                <c:pt idx="24">
                  <c:v>45010</c:v>
                </c:pt>
                <c:pt idx="25">
                  <c:v>45011</c:v>
                </c:pt>
                <c:pt idx="26">
                  <c:v>45012</c:v>
                </c:pt>
                <c:pt idx="27">
                  <c:v>45013</c:v>
                </c:pt>
                <c:pt idx="28">
                  <c:v>45014</c:v>
                </c:pt>
                <c:pt idx="29">
                  <c:v>45015</c:v>
                </c:pt>
                <c:pt idx="30">
                  <c:v>45016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36289</c:v>
                </c:pt>
                <c:pt idx="1">
                  <c:v>44618</c:v>
                </c:pt>
                <c:pt idx="2">
                  <c:v>96265</c:v>
                </c:pt>
                <c:pt idx="3">
                  <c:v>43810</c:v>
                </c:pt>
                <c:pt idx="4">
                  <c:v>35691</c:v>
                </c:pt>
                <c:pt idx="5">
                  <c:v>53695</c:v>
                </c:pt>
                <c:pt idx="6">
                  <c:v>44264</c:v>
                </c:pt>
                <c:pt idx="7">
                  <c:v>84773</c:v>
                </c:pt>
                <c:pt idx="8">
                  <c:v>50660</c:v>
                </c:pt>
                <c:pt idx="9">
                  <c:v>56648</c:v>
                </c:pt>
                <c:pt idx="10">
                  <c:v>20725</c:v>
                </c:pt>
                <c:pt idx="11">
                  <c:v>12977</c:v>
                </c:pt>
                <c:pt idx="12">
                  <c:v>34089</c:v>
                </c:pt>
                <c:pt idx="13">
                  <c:v>20747</c:v>
                </c:pt>
                <c:pt idx="14">
                  <c:v>25628</c:v>
                </c:pt>
                <c:pt idx="15">
                  <c:v>17332</c:v>
                </c:pt>
                <c:pt idx="16">
                  <c:v>26172</c:v>
                </c:pt>
                <c:pt idx="17">
                  <c:v>16114</c:v>
                </c:pt>
                <c:pt idx="18">
                  <c:v>13474</c:v>
                </c:pt>
                <c:pt idx="19">
                  <c:v>26862</c:v>
                </c:pt>
                <c:pt idx="20">
                  <c:v>59460</c:v>
                </c:pt>
                <c:pt idx="21">
                  <c:v>56754</c:v>
                </c:pt>
                <c:pt idx="22">
                  <c:v>22055</c:v>
                </c:pt>
                <c:pt idx="23">
                  <c:v>29730</c:v>
                </c:pt>
                <c:pt idx="24">
                  <c:v>89100</c:v>
                </c:pt>
                <c:pt idx="25">
                  <c:v>72085</c:v>
                </c:pt>
                <c:pt idx="26">
                  <c:v>228914</c:v>
                </c:pt>
                <c:pt idx="27">
                  <c:v>605750</c:v>
                </c:pt>
                <c:pt idx="28">
                  <c:v>297423</c:v>
                </c:pt>
                <c:pt idx="29">
                  <c:v>155414</c:v>
                </c:pt>
                <c:pt idx="30">
                  <c:v>72039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3B-4F59-B281-E5688260EE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3236864"/>
        <c:axId val="483235552"/>
      </c:lineChart>
      <c:dateAx>
        <c:axId val="483236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3235552"/>
        <c:crosses val="autoZero"/>
        <c:auto val="1"/>
        <c:lblOffset val="100"/>
        <c:baseTimeUnit val="days"/>
      </c:dateAx>
      <c:valAx>
        <c:axId val="483235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3236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Borussia Mönchengladbach Facebook 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44986</c:v>
                </c:pt>
                <c:pt idx="1">
                  <c:v>44987</c:v>
                </c:pt>
                <c:pt idx="2">
                  <c:v>44988</c:v>
                </c:pt>
                <c:pt idx="3">
                  <c:v>44989</c:v>
                </c:pt>
                <c:pt idx="4">
                  <c:v>44990</c:v>
                </c:pt>
                <c:pt idx="5">
                  <c:v>44991</c:v>
                </c:pt>
                <c:pt idx="6">
                  <c:v>44992</c:v>
                </c:pt>
                <c:pt idx="7">
                  <c:v>44993</c:v>
                </c:pt>
                <c:pt idx="8">
                  <c:v>44994</c:v>
                </c:pt>
                <c:pt idx="9">
                  <c:v>44995</c:v>
                </c:pt>
                <c:pt idx="10">
                  <c:v>44996</c:v>
                </c:pt>
                <c:pt idx="11">
                  <c:v>44997</c:v>
                </c:pt>
                <c:pt idx="12">
                  <c:v>44998</c:v>
                </c:pt>
                <c:pt idx="13">
                  <c:v>44999</c:v>
                </c:pt>
                <c:pt idx="14">
                  <c:v>45000</c:v>
                </c:pt>
                <c:pt idx="15">
                  <c:v>45001</c:v>
                </c:pt>
                <c:pt idx="16">
                  <c:v>45002</c:v>
                </c:pt>
                <c:pt idx="17">
                  <c:v>45003</c:v>
                </c:pt>
                <c:pt idx="18">
                  <c:v>45004</c:v>
                </c:pt>
                <c:pt idx="19">
                  <c:v>45005</c:v>
                </c:pt>
                <c:pt idx="20">
                  <c:v>45006</c:v>
                </c:pt>
                <c:pt idx="21">
                  <c:v>45007</c:v>
                </c:pt>
                <c:pt idx="22">
                  <c:v>45008</c:v>
                </c:pt>
                <c:pt idx="23">
                  <c:v>45009</c:v>
                </c:pt>
                <c:pt idx="24">
                  <c:v>45010</c:v>
                </c:pt>
                <c:pt idx="25">
                  <c:v>45011</c:v>
                </c:pt>
                <c:pt idx="26">
                  <c:v>45012</c:v>
                </c:pt>
                <c:pt idx="27">
                  <c:v>45013</c:v>
                </c:pt>
                <c:pt idx="28">
                  <c:v>45014</c:v>
                </c:pt>
                <c:pt idx="29">
                  <c:v>45015</c:v>
                </c:pt>
                <c:pt idx="30">
                  <c:v>45016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20</c:v>
                </c:pt>
                <c:pt idx="1">
                  <c:v>0</c:v>
                </c:pt>
                <c:pt idx="2">
                  <c:v>-13</c:v>
                </c:pt>
                <c:pt idx="3">
                  <c:v>33</c:v>
                </c:pt>
                <c:pt idx="4">
                  <c:v>8</c:v>
                </c:pt>
                <c:pt idx="5">
                  <c:v>-1</c:v>
                </c:pt>
                <c:pt idx="6">
                  <c:v>14</c:v>
                </c:pt>
                <c:pt idx="7">
                  <c:v>15</c:v>
                </c:pt>
                <c:pt idx="8">
                  <c:v>-23</c:v>
                </c:pt>
                <c:pt idx="9">
                  <c:v>25</c:v>
                </c:pt>
                <c:pt idx="10">
                  <c:v>-11</c:v>
                </c:pt>
                <c:pt idx="11">
                  <c:v>12</c:v>
                </c:pt>
                <c:pt idx="12">
                  <c:v>-25</c:v>
                </c:pt>
                <c:pt idx="13">
                  <c:v>-4</c:v>
                </c:pt>
                <c:pt idx="14">
                  <c:v>-3</c:v>
                </c:pt>
                <c:pt idx="15">
                  <c:v>1</c:v>
                </c:pt>
                <c:pt idx="16">
                  <c:v>-17</c:v>
                </c:pt>
                <c:pt idx="17">
                  <c:v>17</c:v>
                </c:pt>
                <c:pt idx="18">
                  <c:v>-16</c:v>
                </c:pt>
                <c:pt idx="19">
                  <c:v>1</c:v>
                </c:pt>
                <c:pt idx="20">
                  <c:v>1</c:v>
                </c:pt>
                <c:pt idx="21">
                  <c:v>14</c:v>
                </c:pt>
                <c:pt idx="22">
                  <c:v>-10</c:v>
                </c:pt>
                <c:pt idx="23">
                  <c:v>15</c:v>
                </c:pt>
                <c:pt idx="24">
                  <c:v>-18</c:v>
                </c:pt>
                <c:pt idx="25">
                  <c:v>0</c:v>
                </c:pt>
                <c:pt idx="26">
                  <c:v>16</c:v>
                </c:pt>
                <c:pt idx="27">
                  <c:v>59</c:v>
                </c:pt>
                <c:pt idx="28">
                  <c:v>28</c:v>
                </c:pt>
                <c:pt idx="29">
                  <c:v>34</c:v>
                </c:pt>
                <c:pt idx="30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B4-41A0-A0E9-CED700A004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56535904"/>
        <c:axId val="556540496"/>
      </c:lineChart>
      <c:dateAx>
        <c:axId val="556535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6540496"/>
        <c:crosses val="autoZero"/>
        <c:auto val="1"/>
        <c:lblOffset val="100"/>
        <c:baseTimeUnit val="days"/>
      </c:dateAx>
      <c:valAx>
        <c:axId val="556540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6535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C087D-ADE9-410E-8741-41D009FE6B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04_Facebook Analytics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66B519-CD0C-4A39-9981-3186E7DFB1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Borussia VfL 1900 Mönchengladbach GmbH</a:t>
            </a:r>
          </a:p>
        </p:txBody>
      </p:sp>
    </p:spTree>
    <p:extLst>
      <p:ext uri="{BB962C8B-B14F-4D97-AF65-F5344CB8AC3E}">
        <p14:creationId xmlns:p14="http://schemas.microsoft.com/office/powerpoint/2010/main" val="19032945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9DF60-9A69-4A2E-9921-AC41C9FE8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- Part I | Borussia Mönchengladbach Facebook 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C356BF-90F9-49C6-AA01-D87C5AE30F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62920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2325701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0782773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281774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5263426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247508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96752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656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Borussia Mönchengladbach Facebook 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7182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0734B5-098D-42B6-B540-746EE5E647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4230459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635EA-CF78-4880-9F3B-1DCF6D52D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- Part II | Borussia Mönchengladbach Facebook 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4563FC-08AD-4540-8C98-81B9ACCEA4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45290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847117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301492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540561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14099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739627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158863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220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Borussia Mönchengladbach Facebook 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3386708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3377703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8.4967 %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693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534A29-0FF8-4E76-AC83-5AC11BBEF8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11790854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EAFDE-EDD2-493E-9F9C-FED76284C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Followers Total | Borussia Mönchengladbach Facebook 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97E688-1EE2-4DF5-A979-16FED8EB68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51295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35DF28-9B16-4A0A-B799-EA0C2096EB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F6F99D-E512-4BF2-914C-F28B2E950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740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519C6-17E5-4FB6-92F2-34BAD9B94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Followers Total (across profiles) | Borussia Mönchengladbach Facebook 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B383B3-F65D-482C-BBF3-982A452C30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34202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3BC579-1D3F-476C-9347-8875F81285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4436F8-2097-4CE2-9BD7-3ACD83EA2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336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3DBE6-05DE-4FCF-B61F-779A4C89C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p. Country | Borussia Mönchengladbach Facebook DE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F95FA0-63D7-4ECC-B7F7-B45F9DC3AE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36991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9236073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2570821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5561396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1876621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724876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861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362106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92.434344878288 %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5215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2.6022096062735 %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38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2.20832992975 %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595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0.80664924032021 %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783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Luxembourg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0.43982805097206 %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898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0.24122896585525 %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831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Netherlands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0.12891071720307 %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422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Nigeria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0.090365136415618 %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166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0.076580624081033 %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604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South Africa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0.072751592876981 %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4819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869B02-EB21-41D4-BC61-96304D1056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3753680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D1AE6-477B-4763-A467-D3DC5EB11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p. Country | Borussia Mönchengladbach Facebook DE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C9A2D0-1789-4D68-81B4-8D7A95AE40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192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91917777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8781394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3442102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044111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17365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694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0.052330093122039 %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362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Viet Nam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0.048756330664924 %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79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0.04671418068943 %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003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0.045182568207809 %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155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0.036758699558896 %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-4.6 %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756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0.036758699558896 %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-4.6 %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322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0.036503430811959 %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316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Tunisia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0.032929668354844 %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023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0.032163862114034 %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9837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0.029611174644666 %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9122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07F6F-607F-4E23-87D3-66842C9DC6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2401294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69BFD-4A20-49C1-9B05-93D327037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p. Country | Borussia Mönchengladbach Facebook DE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CBAEB3-6762-406A-9056-B990B7079F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98544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4894602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4767565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2423634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7401055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409002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793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0.029355905897729 %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349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Thailand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0.029355905897729 %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0579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Ghana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0.028845368403856 %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229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Congo, The Democratic Republic of the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0.028590099656919 %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379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0.027824293416108 %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-6.0 %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182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6D9E36-28A7-417B-90EA-F64EF95134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2831507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2A731-FD70-4729-87E4-0CDDA4EDD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Borussia Mönchengladbach Facebook DE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EC7007-7FAC-402B-A05A-2D44665087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88681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98913950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3892354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891813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622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Mönchengladbach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177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Berlin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399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Viersen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386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Köln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3950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Düsseldorf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292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Krefeld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723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1909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München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8361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30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Duisburg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7616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275B4E-202D-4795-8248-EC8E059A78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14162301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34F60-2CED-4208-BCF3-12EB08C4A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Borussia Mönchengladbach Facebook DE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9C07AD-B6F9-4CE6-857F-EB980F688E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59977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4693996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5803497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182364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804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Essen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338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Erkelenz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810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Grevenbroich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550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Wuppertal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406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Nettetal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368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Heinsberg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686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Hückelhoven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277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Willich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951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Aachen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792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Wegberg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9163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A0A37-68B7-40C4-8DDA-08B32E4784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13646501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D9C04-F19E-466D-8322-C6810F66A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Borussia Mönchengladbach Facebook DE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8E5F79-97FE-4994-958B-0DF41E9C01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4880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66588789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2706853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108403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606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Frankfurt am Main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304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Dortmund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6293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884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Oberhausen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003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Korschenbroich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2629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5DA98A-8C1D-4735-98BC-41D537DBD1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35468610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D08B5-47EE-46DE-82A0-C38587F2D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p Age Groups | Borussia Mönchengladbach Facebook 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95F597-34A4-47A4-97FF-B426FAE839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70801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863CE5-E17D-4439-B040-07BDD4394D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5DE8E-0031-45E2-A118-41D3BB156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3024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817E-A1C6-4400-BC41-7F24F67F0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Borussia Mönchengladbach Facebook 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71C7AC-40B6-4F5F-B327-78AC4FFD84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9351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682B9E-3F71-460B-8F38-59EE32C6D4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2A1227-54FF-4686-9B80-60F760566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2148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E7394-6EA6-4E66-8B3B-8B092C2FA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Borussia Mönchengladbach Facebook 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837FBF-9BE7-4D24-B30D-71EBDBF9C7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111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86EF5D-8D39-494A-A6EB-9DD986A68B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DF9750-D5B4-4545-BA2C-107EEC75C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1959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4BB3F-84A0-435A-AA5F-C6B86955A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| Borussia Mönchengladbach Facebook 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671DB8-2478-4760-8A5B-8A0E62BFE6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67360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073791-80E5-4FB6-AEC4-D4ABD8E32B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C483E4-2C34-4680-9B3B-8379700A0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4854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E4A8F-C15C-43D0-8394-8CFE03BD8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p. Page | Borussia Mönchengladbach Facebook 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00D9C8-1971-4F99-B978-DA8728FFDB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52208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6006896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9162387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2291767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253437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- 28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419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Borussia Mönchengladbach Facebook 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2466660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3377703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1628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50FAFC-485C-4B42-9F8A-9BB510EF98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1190130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D162D-DE2C-437B-8167-4E6DF1763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p. Gender + Age Groups | Borussia Mönchengladbach Facebook DE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570FF0-D7D3-446D-A866-2BC23CD390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03601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4952">
                  <a:extLst>
                    <a:ext uri="{9D8B030D-6E8A-4147-A177-3AD203B41FA5}">
                      <a16:colId xmlns:a16="http://schemas.microsoft.com/office/drawing/2014/main" val="3197464554"/>
                    </a:ext>
                  </a:extLst>
                </a:gridCol>
                <a:gridCol w="3044952">
                  <a:extLst>
                    <a:ext uri="{9D8B030D-6E8A-4147-A177-3AD203B41FA5}">
                      <a16:colId xmlns:a16="http://schemas.microsoft.com/office/drawing/2014/main" val="340458018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3858372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Age Bucket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686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51865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332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45804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5339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43884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741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42696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189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369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811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070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4103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385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4880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3F419F-CDB9-42C7-ADD6-4A301B819E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9696052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206FA-B008-4CF2-A765-8A564698A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p. Gender + Age Groups | Borussia Mönchengladbach Facebook DE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F0CC5A-3C57-46AB-AC0E-5708C7BD6C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85123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4952">
                  <a:extLst>
                    <a:ext uri="{9D8B030D-6E8A-4147-A177-3AD203B41FA5}">
                      <a16:colId xmlns:a16="http://schemas.microsoft.com/office/drawing/2014/main" val="3664246644"/>
                    </a:ext>
                  </a:extLst>
                </a:gridCol>
                <a:gridCol w="3044952">
                  <a:extLst>
                    <a:ext uri="{9D8B030D-6E8A-4147-A177-3AD203B41FA5}">
                      <a16:colId xmlns:a16="http://schemas.microsoft.com/office/drawing/2014/main" val="25492891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7748784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Age Bucket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8783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855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248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1192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621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671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933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653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6709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87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2092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4CC7B3-40BA-4257-848F-A8802437B8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6324831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AA31F-8F1C-4326-A3B4-2BB48AA37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p. Gender + Age Groups | Borussia Mönchengladbach Facebook DE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FFEE5D-21C6-48F2-88B0-62DCAC29ED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92268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4952">
                  <a:extLst>
                    <a:ext uri="{9D8B030D-6E8A-4147-A177-3AD203B41FA5}">
                      <a16:colId xmlns:a16="http://schemas.microsoft.com/office/drawing/2014/main" val="1834266354"/>
                    </a:ext>
                  </a:extLst>
                </a:gridCol>
                <a:gridCol w="3044952">
                  <a:extLst>
                    <a:ext uri="{9D8B030D-6E8A-4147-A177-3AD203B41FA5}">
                      <a16:colId xmlns:a16="http://schemas.microsoft.com/office/drawing/2014/main" val="353442049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6194834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Age Bucket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1999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3139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C8BBB2-E56D-46A6-AFCB-09983C706D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2652263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AC25D-375F-4DF8-B8A9-03C26CD4F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| Borussia Mönchengladbach Facebook 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209D5A-D999-4274-B6AB-8AE1B99A7A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505068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4EF349-3FAB-417E-B7AB-D7192587A7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8FDBFC-C4D9-4D79-B874-64E5BAB44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6941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52728-06B4-4AEC-AEA9-7664E8410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Table | Borussia Mönchengladbach Facebook 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02B531-ED3E-4273-A72A-A7D6E3D05F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69538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9066931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62867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45167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53881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65514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9926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66892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80463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91370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Repeat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273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Borussia Mönchengladbach Facebook 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2449557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1402668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774320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2449557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2332407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238043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13553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D73316-FED1-4315-9E49-F427B8063E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14322402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048B4-CCC7-4040-8906-35ABA64F3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Overview | Borussia Mönchengladbach Facebook DE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6470A5-17CC-4DEC-BEF5-D3F9ADF0C8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01518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8604916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2855530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25061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48046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50861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354728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99285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317585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033410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912291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924865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89305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949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- 2023-03-25 09:00:02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25. März 1995: Thomas Kastenmaier zündet eine Rakete gegen Bochum! 🚀
ℹ️ Mehr Traumtore seht ihr in der FohlenWelt 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https://quintly-image-storage.s3.amazonaws.com/10572eae6ed8eb8ce6190f80e2934766/c4ac863b9975640459f3fff6b0a941dc.jpg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1875770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1827698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1.1208 %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121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- 2023-03-03 08:00:01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Happy Birthday, Jörg Stiel! Borussias Kultkeeper feiert heute seinen 5️⃣5️⃣. Geburtstag! 🥳 
Wir wünschen alles Gute! 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https://quintly-image-storage.s3.amazonaws.com/10572eae6ed8eb8ce6190f80e2934766/d19428cb01dd34d9801705f72bbccf7a.jpg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475427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463682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3.3944 %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9292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AFEBB2-F8C0-4A14-8A6C-97A8651B4C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24122193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E892D-5526-465B-B725-F086BE6E7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Overview | Borussia Mönchengladbach Facebook DE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F62E4B-1362-4C80-8775-B7F66DEF82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05772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68012827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7218169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66223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4914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226105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70881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427357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764888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1628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254251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18991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49208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665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- 2023-03-30 17:43:33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🥈 Luca Netz hat endlich seine Fritz-Walter-Medaille (Jahrgang 2003) für die vergangene Saison erhalten. Wir sind stolz auf dich, Luca! 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https://quintly-image-storage.s3.amazonaws.com/10572eae6ed8eb8ce6190f80e2934766/37f3bce0a1dba8445c61f162a57a8b2b.jpg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460649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451487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3.0532 %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791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- 2023-03-19 10:08:06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Aus der Kategorie "Archivgold" 🗄😍 
Alles Gute, Max! 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https://quintly-image-storage.s3.amazonaws.com/10572eae6ed8eb8ce6190f80e2934766/953504ccbec0b7096c2e16eb29a755e7.jpg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379552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367179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6.7332 %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304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- 2023-03-15 08:00:01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4️⃣2️⃣ Hoch soll er leben! Happy Birthday, Mikael Forssell! 🥳🥳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https://quintly-image-storage.s3.amazonaws.com/10572eae6ed8eb8ce6190f80e2934766/57b7118268d3cebe3cff2cf328af4a51.jpg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277508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276554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2.5778 %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4445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7D65A0-C554-416B-8CAF-04C80208B3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41585669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E0730-F1F2-44CA-8216-37FE727B6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Overview | Borussia Mönchengladbach Facebook DE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54CCFD-A390-48CC-A343-9BC6A32C09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5556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05374305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3569875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99937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56276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987606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87770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24945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81296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69880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63888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758230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94952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879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- 2023-03-17 13:06:38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ℹ Hinweis für alle Stadionbesucher 🏟
Um die Fantrennung aufrechtzuerhalten, ist in Abstimmung mit der Polizei entschieden worden, die Querung zwischen Süd- und Osttribüne heute durchgehend geschlossen zu halten. Bitte beachtet dies bei eurer Anreise.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https://quintly-image-storage.s3.amazonaws.com/10572eae6ed8eb8ce6190f80e2934766/62b9d482d0bfaf3bafc94c3fca8984b2.jpg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9.0303 %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5801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DFC3CE-034C-4D0B-A1C7-B1517E911A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16003607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50A26-3BAC-4140-9322-C9F2AF92E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Overview | Borussia Mönchengladbach Facebook DE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C744A8-3993-45FC-9552-02D3BAF3C0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69751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31962071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915155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408158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52862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85911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9552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64268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23876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78986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38708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36739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566765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513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- 2023-03-13 13:21:38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📂 aus der Kategorie "Archiv-Gold" 🤩👇
Happy Birthday, Marko Marin! 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https://quintly-image-storage.s3.amazonaws.com/10572eae6ed8eb8ce6190f80e2934766/0a4d116841aeb2b9f47aecbc029a1f25.jpg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8.4368 %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188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- 2023-03-26 08:00:02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Wir wünschen Michael Frontzeck alles Gute zum 5️⃣9️⃣. Geburtstag! 🎂🥳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https://quintly-image-storage.s3.amazonaws.com/10572eae6ed8eb8ce6190f80e2934766/9c70a3692af474af572316c2c1c1a48c.png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3.7297 %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398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- 2023-03-27 07:30:01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Ey, psst. Es ist soweit! 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https://quintly-image-storage.s3.amazonaws.com/10572eae6ed8eb8ce6190f80e2934766/7491d5704edf798d1fc066efebe2a53d.jpg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5.6545 %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3015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FD9C93-1360-4D77-BBFF-F16151D1E1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24880375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4CE0C-A801-4F80-A578-B7B0ED48E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Overview | Borussia Mönchengladbach Facebook DE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C9AE14-4F6D-4DE2-8F6C-D6F0EEFCFC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81310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4433464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7635692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772998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659928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29798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95465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49584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907845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834415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86920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68653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4863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025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- 2023-03-14 12:57:26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Hoffi-Nachwuchs ist unterwegs! 😍👶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https://quintly-image-storage.s3.amazonaws.com/10572eae6ed8eb8ce6190f80e2934766/bbaab10d5c269892825a9df44eef1318.jpg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11.3658 %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19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- 2023-03-21 07:00:02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3️⃣1️⃣ Happy Birthday, Julian Korb! 🥳🎉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https://quintly-image-storage.s3.amazonaws.com/10572eae6ed8eb8ce6190f80e2934766/c88c1a8db4808f96b39ab296f6ccef91.png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8.7042 %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679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- 2023-03-04 17:25:28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 Punkt gegen Freiburg!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https://quintly-image-storage.s3.amazonaws.com/10572eae6ed8eb8ce6190f80e2934766/4ea22b2f07557b6bc60086c834ebbf0d.jpg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14.6899 %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7534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5F247E-2A82-4E30-A721-53AF18789A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34342573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6463E-683F-4952-8C7D-F71D365FE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Overview | Borussia Mönchengladbach Facebook DE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1F3A81-4E33-4C14-A058-A1B0B4F33E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29750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38831001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9835008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24894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46574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40413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00232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93171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99427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407207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182069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43248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173996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25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- 2023-03-29 10:00:02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Happy Birthday, Rainer Bonhof! 💚
Alles Gute zum 7️⃣1️⃣. Geburtstag! Lass dich feiern 🥳✨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https://quintly-image-storage.s3.amazonaws.com/10572eae6ed8eb8ce6190f80e2934766/da5753d710adfd857c86ac3bf19aa6a1.jpg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5.5480 %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37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- 2023-03-26 11:00:45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Der Rekord wackelt.. 📊 Ihr seid der Wahnsinn 💚
#️⃣1️⃣ 𝟐𝟎𝟐𝟐/𝟐𝟑: 𝟓𝟐.𝟒𝟕𝟗 🆕⬆️*
#️⃣2️⃣ 2013/14: 52.334
#️⃣3️⃣ 2011/12: 51.882
#️⃣4️⃣ 2016/17: 51.494
#️⃣5️⃣ 2015/16: 51.127
ℹ️ *Zuschauerschnitt nach 13 Bundesliga-Heimspielen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https://quintly-image-storage.s3.amazonaws.com/10572eae6ed8eb8ce6190f80e2934766/dca1f9836497933180d8fccd1ecf05b4.jpg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5.8024 %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3659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502C9B-11B9-4E48-BF65-B4D84EC53A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24952458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082A8-5B48-4F64-8F3F-A9C8575B4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Overview | Borussia Mönchengladbach Facebook DE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5C59F0-DA67-4755-8DBF-42019FA1D6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1658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26205349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589402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44335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599743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52403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16134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92228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62320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26811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47416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27951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536311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67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- 2023-03-08 14:33:04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DFB Sportgericht hat Ramy Bensebaini mit einem zusätzlichen Spiel Sperre und einer Geldstrafe in Höhe von 15.000 Euro belegt. Borussia verzichtet darauf, Rechtsmittel einzulegen. 
🔗 go.borussia.de/3ymHgkQ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https://quintly-image-storage.s3.amazonaws.com/10572eae6ed8eb8ce6190f80e2934766/5db6aae3357921f7e315f28caf862a2c.jpg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12.0316 %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0223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- 2023-03-11 17:22:26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Wir verlieren in Leipzig.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https://quintly-image-storage.s3.amazonaws.com/10572eae6ed8eb8ce6190f80e2934766/221cd25a393c3314632d23ea2c32f841.jpg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19.0162 %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1357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DDE4D2-6D5F-4CAA-9E64-63BD0F1401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6163239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B5084-7AD1-4747-BEDF-2AE9098AD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Overview | Borussia Mönchengladbach Facebook DE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A02798-A886-4541-908F-88F5F611E4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99496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90144858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6458862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728524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61893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502244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33364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536770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78428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486216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655397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094484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31751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181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- 2023-03-17 22:25:47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Schlusspfiff. ⏹⏱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https://quintly-image-storage.s3.amazonaws.com/10572eae6ed8eb8ce6190f80e2934766/0a19c4e7458ce816960536be8090e763.jpg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20.3086 %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495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- 2023-03-06 09:14:14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Von klein auf 💚
#FohlenFamilie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https://quintly-image-storage.s3.amazonaws.com/10572eae6ed8eb8ce6190f80e2934766/c71923727530f7b67054253de7afc299.jpg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4.4923 %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925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- 2023-03-04 15:03:40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Der 18-jährige Florian Dimmer aus dem FohlenStall steht zum zweiten Mal im Profikader. Du machst das, Flo!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https://quintly-image-storage.s3.amazonaws.com/10572eae6ed8eb8ce6190f80e2934766/8d5a846c2855fee9d931b0f1bdaa6f0c.jpg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9.6219 %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8255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B6881C-6D69-42B4-B625-ACEB8A6121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6883708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0910F-9FBB-4A67-B6C0-7E35F8205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Overview | Borussia Mönchengladbach Facebook DE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89EE05-F515-4F46-B0CD-0B62730102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07055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11565376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9527261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741998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76997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36481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39617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811790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853786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53229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16286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35312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7783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038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- 2023-03-19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Happy Birthday, Max Kruse! 🥳 
Alles Gute zum 3️⃣5️⃣. Geburtstag! Lass dich feiern 🎈🎆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https://quintly-image-storage.s3.amazonaws.com/10572eae6ed8eb8ce6190f80e2934766/acf908f99c61924381df684ca0fc6ac8.jpg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5.9620 %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756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- 2023-03-22 13:01:31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Der Saisonendspurt ist terminiert! 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https://quintly-image-storage.s3.amazonaws.com/10572eae6ed8eb8ce6190f80e2934766/efcd2f3fc1dd6d46c63aa34ae473dd64.jpg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6.5293 %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9082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- 2023-03-07 12:30:36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📣 Samstag 15:30 Uhr! 
Die DFL hat heute den 30. Bundesliga-Spieltag zeitgenau terminiert 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https://quintly-image-storage.s3.amazonaws.com/10572eae6ed8eb8ce6190f80e2934766/0cdc748e141ab85a4f9efdd02a0e5d64.jpg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6.4681 %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9746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76E55A-6649-424D-BEEF-A406D33495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34393265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D0730-45AD-47F4-B5AC-83B1C5388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Overview | Borussia Mönchengladbach Facebook DE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8EA6A7-CADD-41A8-9F3F-4B57A848A2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25747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50144981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31520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76368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506096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396801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84095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733565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37377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158639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923338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736880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18407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494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- 2023-03-29 14:24:45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Nochmals Glückwunsch, Hoffi! 👏
Euer Cichon Personalmanagement GmbH Spieler des Monats hat seine Trophäe erhalten 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https://quintly-image-storage.s3.amazonaws.com/10572eae6ed8eb8ce6190f80e2934766/9f156a6ee09f0ca0cf0433e4a03aa0f9.jpg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1.8797 %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609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- 2023-03-05 12:56:59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2⃣5⃣0⃣ Bundesliga-Spiele. Glückwunsch, Chris! 💚👏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https://quintly-image-storage.s3.amazonaws.com/10572eae6ed8eb8ce6190f80e2934766/f8afeff7aec80dcfb42e1da8732c2025.jpg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6.7219 %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8645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AEA59C-CD93-43B2-BDBD-394E9272B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42366056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1DECA-1815-4F30-8D5E-D6D4F862C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Overview | Borussia Mönchengladbach Facebook DE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22AC18-B1F8-447B-8395-CF759135D4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3533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34009782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4657548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28206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241366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39231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047726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32071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17625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474407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71860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47880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112179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9896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- 2023-03-14 18:26:52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ℹ Mit Jan Olschowsky, dafür noch ohne Jonas Omlin und Tobi Sippel, haben dieFohlen die Vorbereitung auf das Heimspiel gegen Werder Bremen aufgenommen.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https://quintly-image-storage.s3.amazonaws.com/10572eae6ed8eb8ce6190f80e2934766/d215ef8e3c01f753677a63f61f2189dc.jpg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4.2289 %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9682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FCAFAA-9FA6-48BC-B68A-5E5E204E17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31669028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50239-A225-4F93-81CB-9FF89E0B4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Reels Overview | Borussia Mönchengladbach Facebook DE - 1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8C50D5-74CA-4008-84DE-9CA05B71F8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13438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2174161456"/>
                    </a:ext>
                  </a:extLst>
                </a:gridCol>
                <a:gridCol w="1399031">
                  <a:extLst>
                    <a:ext uri="{9D8B030D-6E8A-4147-A177-3AD203B41FA5}">
                      <a16:colId xmlns:a16="http://schemas.microsoft.com/office/drawing/2014/main" val="1028943614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34185996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3487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52295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49189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9965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29097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04100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88285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03603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644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- 2023-03-30 18:22:46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Willkommen zurück! Unsere Nationalspieler sind wieder da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iad3-1.xx.fbcdn.net/v/t15.5256-10/338811112_9292740850743903_5586954373511088077_n.jpg?stp=dst-jpg_p160x160&amp;_nc_cat=107&amp;ccb=1-7&amp;_nc_sid=08861d&amp;_nc_ohc=WFgI17K3eCsAX_iXqxi&amp;_nc_ht=scontent-iad3-1.xx&amp;edm=AGz5Y0wEAAAA&amp;oh=00_AfC89EaoTWkxXtEOdSFmwhHKwKXTZmzHZUz2B30AjnjP0Q&amp;oe=644B5D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7271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A5E3CD-9EDF-42F8-855D-F2458603E7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10592186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049ED-618D-42D2-B5C6-D0FA6F235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Reels Overview | Borussia Mönchengladbach Facebook DE - 2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1E9BA7-160F-4B03-B765-DD0B23A02D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45716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1896953409"/>
                    </a:ext>
                  </a:extLst>
                </a:gridCol>
                <a:gridCol w="1399031">
                  <a:extLst>
                    <a:ext uri="{9D8B030D-6E8A-4147-A177-3AD203B41FA5}">
                      <a16:colId xmlns:a16="http://schemas.microsoft.com/office/drawing/2014/main" val="1182540967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32626992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76182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51035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21346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40529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76925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40622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8293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58996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657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- 2023-03-29 13:07:11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Der coolste Vizepräsident der Liga! 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iad3-1.xx.fbcdn.net/v/t15.5256-10/338524585_591714732894483_517499872620921319_n.jpg?stp=dst-jpg_p160x160&amp;_nc_cat=109&amp;ccb=1-7&amp;_nc_sid=08861d&amp;_nc_ohc=IdI3pX2ncngAX9kbhUC&amp;_nc_ht=scontent-iad3-1.xx&amp;edm=AGz5Y0wEAAAA&amp;oh=00_AfCsRoC8UcWhLh1iM2TWYl2rBfra8XP3v3xcFQx49K7TcA&amp;oe=644A2E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4948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16B6BB-B416-4413-A253-3D5D2C3B60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23336382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376D1-85C3-456C-8111-D89A4E9D7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Reels Overview | Borussia Mönchengladbach Facebook DE - 3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61FA08-D669-4B61-9702-DFC5B3A80A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59618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4242600315"/>
                    </a:ext>
                  </a:extLst>
                </a:gridCol>
                <a:gridCol w="1399031">
                  <a:extLst>
                    <a:ext uri="{9D8B030D-6E8A-4147-A177-3AD203B41FA5}">
                      <a16:colId xmlns:a16="http://schemas.microsoft.com/office/drawing/2014/main" val="506613425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14470954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57158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64212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47614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0064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96637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52756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91075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04886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132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- 2023-03-28 16:15:36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Mal sehen, ob er rangeht.. 📞👀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iad3-2.xx.fbcdn.net/v/t15.5256-10/337951701_882205336415502_7610939079206980411_n.jpg?stp=dst-jpg_p160x160&amp;_nc_cat=103&amp;ccb=1-7&amp;_nc_sid=08861d&amp;_nc_ohc=7i74__1ZWuoAX8tSkGe&amp;_nc_oc=AQl0v1-QdEYe6byqf18xQiM_97lhW884ySyZZtwMDe6NdxAcLLS26BtTykwPK-_hbdA&amp;_nc_ht=scontent-iad3-2.xx&amp;edm=AGz5Y0wEAAAA&amp;oh=00_AfBhWejsUy29n542M7LmTCb0RLybTky-6pRX_SIta1hMqA&amp;oe=64478C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1862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799B6A-83B2-4180-B988-1578F4CF19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10114368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5EEF2-32E0-4ACB-965D-7EC08D0FD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Reels Overview | Borussia Mönchengladbach Facebook DE - 4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F322E6-7F78-4791-92D8-D87DF6A6CC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45917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2224998738"/>
                    </a:ext>
                  </a:extLst>
                </a:gridCol>
                <a:gridCol w="1399031">
                  <a:extLst>
                    <a:ext uri="{9D8B030D-6E8A-4147-A177-3AD203B41FA5}">
                      <a16:colId xmlns:a16="http://schemas.microsoft.com/office/drawing/2014/main" val="1314553163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808651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7919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01955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83346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69832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70409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29947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68228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08870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569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- 2023-03-25 09:28:38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Social-Media-Team während der Länderspielpause.. 👀🤣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iad3-2.xx.fbcdn.net/v/t15.5256-10/325106554_566713125428720_8368308673666586610_n.jpg?stp=dst-jpg_p160x160&amp;_nc_cat=105&amp;ccb=1-7&amp;_nc_sid=08861d&amp;_nc_ohc=WPeYSd0dBKgAX_pdQhl&amp;_nc_ht=scontent-iad3-2.xx&amp;edm=AGz5Y0wEAAAA&amp;oh=00_AfCTLzHE5nFM9ayDNpdnCaQIpy36_tRyyTL2O8hg8kan9A&amp;oe=644754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92881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71752D-F72B-4AB6-85FF-3D72758903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7915990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DB5DB-4FBB-4AFA-B856-C81137BA9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Reels Overview | Borussia Mönchengladbach Facebook DE - 5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1F122C-8CD9-4779-A421-CC5B7FF8E2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8727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235313859"/>
                    </a:ext>
                  </a:extLst>
                </a:gridCol>
                <a:gridCol w="1399031">
                  <a:extLst>
                    <a:ext uri="{9D8B030D-6E8A-4147-A177-3AD203B41FA5}">
                      <a16:colId xmlns:a16="http://schemas.microsoft.com/office/drawing/2014/main" val="3579557752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26765222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58282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70340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15543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43253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92678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95960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96225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169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512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- 2023-03-24 09:18:38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Wir wünschen dir alles Gute zum 2️⃣7️⃣. Geburtstag, Valentino! 💚🎉🎊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iad3-1.xx.fbcdn.net/v/t15.5256-10/328253893_909010206914159_291609255270959091_n.jpg?stp=dst-jpg_p160x160&amp;_nc_cat=107&amp;ccb=1-7&amp;_nc_sid=08861d&amp;_nc_ohc=SEmugZSLmiAAX9q2cqY&amp;_nc_ht=scontent-iad3-1.xx&amp;edm=AGz5Y0wEAAAA&amp;oh=00_AfCdRgdM5JBBpybPzZ0z18GYK2rqN4KMpV1TMjJf6LOwnQ&amp;oe=6449B91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2609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5C5EDD-0BBE-4C1B-A35E-1500A0D3A0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24153224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E7AB2-46BC-48E7-9560-DEB94E464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Reels Overview | Borussia Mönchengladbach Facebook DE - 6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ABB303-3BEA-4483-8BA6-DD7D9F5149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30996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470138907"/>
                    </a:ext>
                  </a:extLst>
                </a:gridCol>
                <a:gridCol w="1399031">
                  <a:extLst>
                    <a:ext uri="{9D8B030D-6E8A-4147-A177-3AD203B41FA5}">
                      <a16:colId xmlns:a16="http://schemas.microsoft.com/office/drawing/2014/main" val="4171809628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5595970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60484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01990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52401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44196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62300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26995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70626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25358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972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- 2023-03-22 17:50:20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 ist er wieder! 😃👋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iad3-1.xx.fbcdn.net/v/t15.5256-10/337683933_758550825837981_1443566183172818335_n.jpg?stp=dst-jpg_p160x160&amp;_nc_cat=109&amp;ccb=1-7&amp;_nc_sid=08861d&amp;_nc_ohc=iUxlN6K5cHgAX-agwKC&amp;_nc_ht=scontent-iad3-1.xx&amp;edm=AGz5Y0wEAAAA&amp;oh=00_AfBkX-ZtUHgm6FIDtxAifenNQS-w-FcH54FKIRovZGkpeA&amp;oe=644BACC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3005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435D1D-E917-4F11-A712-604704192C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8356374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F0990-4453-460B-A180-B061FC6AC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Reels Overview | Borussia Mönchengladbach Facebook DE - 7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8E2CB2-913C-474D-97D7-5464724A4A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58118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2578286180"/>
                    </a:ext>
                  </a:extLst>
                </a:gridCol>
                <a:gridCol w="1399031">
                  <a:extLst>
                    <a:ext uri="{9D8B030D-6E8A-4147-A177-3AD203B41FA5}">
                      <a16:colId xmlns:a16="http://schemas.microsoft.com/office/drawing/2014/main" val="873298063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15514498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10979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59266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99258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13906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63005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67692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64974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03777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35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- 2023-03-21 11:34:49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🎥 TON AN für die Knippi-Cam! 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iad3-1.xx.fbcdn.net/v/t15.5256-10/337217344_739278741022264_2908276165955451543_n.jpg?stp=dst-jpg_p160x160&amp;_nc_cat=107&amp;ccb=1-7&amp;_nc_sid=08861d&amp;_nc_ohc=aT6US8EMrDMAX8kCKIc&amp;_nc_ht=scontent-iad3-1.xx&amp;edm=AGz5Y0wEAAAA&amp;oh=00_AfBuNouxIHFKyM1qzw8EwZtx0nsf_Ly-k-KlvHaB2-ab0Q&amp;oe=643A7E3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9466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463207-F87F-4638-B0E8-7682CFAD23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9445414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F2FA2-7926-4355-A739-AD4E15578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Reels Overview | Borussia Mönchengladbach Facebook DE - 8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CCE5B5-C9F0-46EC-81B4-54BFDC9CA7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47030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940002404"/>
                    </a:ext>
                  </a:extLst>
                </a:gridCol>
                <a:gridCol w="1399031">
                  <a:extLst>
                    <a:ext uri="{9D8B030D-6E8A-4147-A177-3AD203B41FA5}">
                      <a16:colId xmlns:a16="http://schemas.microsoft.com/office/drawing/2014/main" val="2694435279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12813584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40243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73175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7847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49987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3519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45357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41450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535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860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- 2023-03-17 19:50:51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Willkommen zurück, Jonas Omlin! 🧤🔥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iad3-2.xx.fbcdn.net/v/t15.5256-10/335574674_728956712226589_2928088603294310416_n.jpg?stp=dst-jpg_p160x160&amp;_nc_cat=111&amp;ccb=1-7&amp;_nc_sid=08861d&amp;_nc_ohc=zpAqxj9mRcYAX-R7H0p&amp;_nc_ht=scontent-iad3-2.xx&amp;edm=AGz5Y0wEAAAA&amp;oh=00_AfDPWz4qvOVSvnutOj1ygfPVOr8dwUUCBuF36h6Ory5_LQ&amp;oe=644A7B5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44.70 %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944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300B65-0022-4D90-9E91-A825D6568F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24409934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00079-22C2-4C8E-A25F-EA2B92E46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Reels Overview | Borussia Mönchengladbach Facebook DE - 9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8D5FA2-3ADF-40F9-B629-8E62FCA036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20781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1987162117"/>
                    </a:ext>
                  </a:extLst>
                </a:gridCol>
                <a:gridCol w="1399031">
                  <a:extLst>
                    <a:ext uri="{9D8B030D-6E8A-4147-A177-3AD203B41FA5}">
                      <a16:colId xmlns:a16="http://schemas.microsoft.com/office/drawing/2014/main" val="3986444538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687449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30649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32393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7490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5107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18637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76996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84683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2476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605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- 2023-03-17 15:28:04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🏟️ Alles bereit! 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iad3-1.xx.fbcdn.net/v/t15.5256-10/322038883_183166901166285_5853896879552484422_n.jpg?stp=dst-jpg_p160x160&amp;_nc_cat=101&amp;ccb=1-7&amp;_nc_sid=08861d&amp;_nc_ohc=dqaUl3gg4oUAX9yUdAm&amp;_nc_ht=scontent-iad3-1.xx&amp;edm=AGz5Y0wEAAAA&amp;oh=00_AfDKVcJVFAeP6bBf_U4ysMgo4JAOW-Deeiw7SCuc1MLZfw&amp;oe=64445A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18.84 %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3205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DEB00F-ABCE-40EA-9BBE-6101435BAB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33865506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F6FDE-30BF-460B-80E6-7319396D2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Reels Overview | Borussia Mönchengladbach Facebook DE - 10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AF6450-5452-4E7E-9BFA-8622CCF935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51440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1486362728"/>
                    </a:ext>
                  </a:extLst>
                </a:gridCol>
                <a:gridCol w="1399031">
                  <a:extLst>
                    <a:ext uri="{9D8B030D-6E8A-4147-A177-3AD203B41FA5}">
                      <a16:colId xmlns:a16="http://schemas.microsoft.com/office/drawing/2014/main" val="3070844083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41274412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51695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16586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10206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18705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66713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75153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6334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2349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499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- 2023-03-15 17:21:15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Willkommen zurück, Jonas Omlin! 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iad3-2.xx.fbcdn.net/v/t15.5256-10/336502921_2168932450162295_2115738267405847850_n.jpg?stp=dst-jpg_p160x160&amp;_nc_cat=106&amp;ccb=1-7&amp;_nc_sid=08861d&amp;_nc_ohc=JN2cNrEA5tQAX_SroQJ&amp;_nc_ht=scontent-iad3-2.xx&amp;edm=AGz5Y0wEAAAA&amp;oh=00_AfBecz5W5TPGm2PUzfWX5k1wRrI4td9lbiKOHk684mkyLg&amp;oe=64476891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P_suresecure_Dummies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7610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5204F2-8C30-4BDD-B15E-DEAE3F7EB7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21585539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AA44D-78D4-4FD9-BDD8-6EFBC0F84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Reels Overview | Borussia Mönchengladbach Facebook DE - 11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A1CAF6-6F01-49F8-9D88-2CC9DCFECF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57065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1310357754"/>
                    </a:ext>
                  </a:extLst>
                </a:gridCol>
                <a:gridCol w="1399031">
                  <a:extLst>
                    <a:ext uri="{9D8B030D-6E8A-4147-A177-3AD203B41FA5}">
                      <a16:colId xmlns:a16="http://schemas.microsoft.com/office/drawing/2014/main" val="1891707631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9540696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44973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79997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73339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6186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81834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45287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11301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8313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120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- 2023-03-08 18:22:29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Ganz normaler Tag im BORUSSIA-PARK 😅❄️✅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iad3-1.xx.fbcdn.net/v/t15.5256-10/334155081_109843182010380_6880596840629098198_n.jpg?stp=dst-jpg_p160x160&amp;_nc_cat=102&amp;ccb=1-7&amp;_nc_sid=08861d&amp;_nc_ohc=4UDR2uKuXzAAX_xkU8T&amp;_nc_ht=scontent-iad3-1.xx&amp;edm=AGz5Y0wEAAAA&amp;oh=00_AfDfjPbcx09jLccA8XVA1X2XwiLkqcvl-BRYMkwMKHyBog&amp;oe=6448608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8790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5CCD99-1786-48B7-9111-6AFC252EDB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12975208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1AAA3-4A42-49C7-911E-8F6B5455E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Reels Overview | Borussia Mönchengladbach Facebook DE - 12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0CCA0D-0289-4654-B42A-3816298F0B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77915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3661541686"/>
                    </a:ext>
                  </a:extLst>
                </a:gridCol>
                <a:gridCol w="1399031">
                  <a:extLst>
                    <a:ext uri="{9D8B030D-6E8A-4147-A177-3AD203B41FA5}">
                      <a16:colId xmlns:a16="http://schemas.microsoft.com/office/drawing/2014/main" val="3422832116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35543561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19342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4619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31007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02289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91766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90413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39569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1516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60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- 2023-03-08 14:25:31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Wie wir früher durch das Kinderzimmer voller Lego gelaufen sind 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iad3-1.xx.fbcdn.net/v/t15.5256-10/333733602_636078414996007_3284737765334500788_n.jpg?stp=dst-jpg_p160x160&amp;_nc_cat=107&amp;ccb=1-7&amp;_nc_sid=08861d&amp;_nc_ohc=EYO8SJERUzwAX_kCl0m&amp;_nc_oc=AQlXqkbpjTJtKtEY_I7hhDPZCMlyRF1bfqiHEr558NSiEQfzlJ4kFbQvuu5_7_UCvu4&amp;_nc_ht=scontent-iad3-1.xx&amp;edm=AGz5Y0wEAAAA&amp;oh=00_AfBKJDCz48L0J3E2VPz76sHOuVMiHi-czGdVpE4eBIJduA&amp;oe=643750F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87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C2512E-FB2F-4EF0-8944-E51AD883E2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30175321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82C1F-37FF-467C-B5C0-6B2E5937A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Followers Change | Borussia Mönchengladbach Facebook 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A7571A-FC39-4668-82CD-950091B47A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41258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BB4445-1A46-46C8-B994-A74EE0460A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063691-3534-4041-A5C0-43E6CEC38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8823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4148</Words>
  <Application>Microsoft Office PowerPoint</Application>
  <PresentationFormat>On-screen Show (4:3)</PresentationFormat>
  <Paragraphs>1129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Calibri</vt:lpstr>
      <vt:lpstr>Arial</vt:lpstr>
      <vt:lpstr>quintly_template</vt:lpstr>
      <vt:lpstr>04_Facebook Analytics</vt:lpstr>
      <vt:lpstr>Facebook Key Metrics - Part I | Borussia Mönchengladbach Facebook DE</vt:lpstr>
      <vt:lpstr>Facebook Key Metrics - Part II | Borussia Mönchengladbach Facebook DE</vt:lpstr>
      <vt:lpstr>Facebook Followers Total | Borussia Mönchengladbach Facebook DE</vt:lpstr>
      <vt:lpstr>Facebook Followers Total (across profiles) | Borussia Mönchengladbach Facebook DE</vt:lpstr>
      <vt:lpstr>Facebook Fans p. Country | Borussia Mönchengladbach Facebook DE - 1 of 3</vt:lpstr>
      <vt:lpstr>Facebook Fans p. Country | Borussia Mönchengladbach Facebook DE - 2 of 3</vt:lpstr>
      <vt:lpstr>Facebook Fans p. Country | Borussia Mönchengladbach Facebook DE - 3 of 3</vt:lpstr>
      <vt:lpstr>Facebook Fans By City Table | Borussia Mönchengladbach Facebook DE - 1 of 3</vt:lpstr>
      <vt:lpstr>Facebook Fans By City Table | Borussia Mönchengladbach Facebook DE - 2 of 3</vt:lpstr>
      <vt:lpstr>Facebook Fans By City Table | Borussia Mönchengladbach Facebook DE - 3 of 3</vt:lpstr>
      <vt:lpstr>Facebook Fans p Age Groups | Borussia Mönchengladbach Facebook DE</vt:lpstr>
      <vt:lpstr>Facebook Impressions | Borussia Mönchengladbach Facebook DE</vt:lpstr>
      <vt:lpstr>Facebook Total Interactions | Borussia Mönchengladbach Facebook DE</vt:lpstr>
      <vt:lpstr>Facebook Engagement Rate | Borussia Mönchengladbach Facebook DE</vt:lpstr>
      <vt:lpstr>Facebook Reach p. Page | Borussia Mönchengladbach Facebook DE</vt:lpstr>
      <vt:lpstr>Facebook Reach p. Gender + Age Groups | Borussia Mönchengladbach Facebook DE - 1 of 3</vt:lpstr>
      <vt:lpstr>Facebook Reach p. Gender + Age Groups | Borussia Mönchengladbach Facebook DE - 2 of 3</vt:lpstr>
      <vt:lpstr>Facebook Reach p. Gender + Age Groups | Borussia Mönchengladbach Facebook DE - 3 of 3</vt:lpstr>
      <vt:lpstr>Facebook Video Views | Borussia Mönchengladbach Facebook DE</vt:lpstr>
      <vt:lpstr>Facebook Video Views Table | Borussia Mönchengladbach Facebook DE</vt:lpstr>
      <vt:lpstr>Facebook Posts Overview | Borussia Mönchengladbach Facebook DE - 1 of 11</vt:lpstr>
      <vt:lpstr>Facebook Posts Overview | Borussia Mönchengladbach Facebook DE - 2 of 11</vt:lpstr>
      <vt:lpstr>Facebook Posts Overview | Borussia Mönchengladbach Facebook DE - 3 of 11</vt:lpstr>
      <vt:lpstr>Facebook Posts Overview | Borussia Mönchengladbach Facebook DE - 4 of 11</vt:lpstr>
      <vt:lpstr>Facebook Posts Overview | Borussia Mönchengladbach Facebook DE - 5 of 11</vt:lpstr>
      <vt:lpstr>Facebook Posts Overview | Borussia Mönchengladbach Facebook DE - 6 of 11</vt:lpstr>
      <vt:lpstr>Facebook Posts Overview | Borussia Mönchengladbach Facebook DE - 7 of 11</vt:lpstr>
      <vt:lpstr>Facebook Posts Overview | Borussia Mönchengladbach Facebook DE - 8 of 11</vt:lpstr>
      <vt:lpstr>Facebook Posts Overview | Borussia Mönchengladbach Facebook DE - 9 of 11</vt:lpstr>
      <vt:lpstr>Facebook Posts Overview | Borussia Mönchengladbach Facebook DE - 10 of 11</vt:lpstr>
      <vt:lpstr>Facebook Posts Overview | Borussia Mönchengladbach Facebook DE - 11 of 11</vt:lpstr>
      <vt:lpstr>Facebook Reels Overview | Borussia Mönchengladbach Facebook DE - 1 of 12</vt:lpstr>
      <vt:lpstr>Facebook Reels Overview | Borussia Mönchengladbach Facebook DE - 2 of 12</vt:lpstr>
      <vt:lpstr>Facebook Reels Overview | Borussia Mönchengladbach Facebook DE - 3 of 12</vt:lpstr>
      <vt:lpstr>Facebook Reels Overview | Borussia Mönchengladbach Facebook DE - 4 of 12</vt:lpstr>
      <vt:lpstr>Facebook Reels Overview | Borussia Mönchengladbach Facebook DE - 5 of 12</vt:lpstr>
      <vt:lpstr>Facebook Reels Overview | Borussia Mönchengladbach Facebook DE - 6 of 12</vt:lpstr>
      <vt:lpstr>Facebook Reels Overview | Borussia Mönchengladbach Facebook DE - 7 of 12</vt:lpstr>
      <vt:lpstr>Facebook Reels Overview | Borussia Mönchengladbach Facebook DE - 8 of 12</vt:lpstr>
      <vt:lpstr>Facebook Reels Overview | Borussia Mönchengladbach Facebook DE - 9 of 12</vt:lpstr>
      <vt:lpstr>Facebook Reels Overview | Borussia Mönchengladbach Facebook DE - 10 of 12</vt:lpstr>
      <vt:lpstr>Facebook Reels Overview | Borussia Mönchengladbach Facebook DE - 11 of 12</vt:lpstr>
      <vt:lpstr>Facebook Reels Overview | Borussia Mönchengladbach Facebook DE - 12 of 12</vt:lpstr>
      <vt:lpstr>Facebook Followers Change | Borussia Mönchengladbach Facebook 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04_Facebook Analytics</dc:title>
  <dc:creator>Frederik Born</dc:creator>
  <cp:lastModifiedBy>Frederik Born</cp:lastModifiedBy>
  <cp:revision>1</cp:revision>
  <dcterms:created xsi:type="dcterms:W3CDTF">2023-04-24T16:42:55Z</dcterms:created>
  <dcterms:modified xsi:type="dcterms:W3CDTF">2023-04-24T16:44:26Z</dcterms:modified>
</cp:coreProperties>
</file>