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9" r:id="rId12"/>
    <p:sldId id="270" r:id="rId13"/>
    <p:sldId id="271" r:id="rId14"/>
    <p:sldId id="272" r:id="rId15"/>
    <p:sldId id="273" r:id="rId16"/>
    <p:sldId id="274" r:id="rId17"/>
    <p:sldId id="275" r:id="rId18"/>
    <p:sldId id="276"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Sheet1!$A$2:$A$225</c:f>
              <c:numCache>
                <c:formatCode>m/d/yyyy</c:formatCode>
                <c:ptCount val="224"/>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numCache>
            </c:numRef>
          </c:cat>
          <c:val>
            <c:numRef>
              <c:f>Sheet1!$B$2:$B$225</c:f>
              <c:numCache>
                <c:formatCode>General</c:formatCode>
                <c:ptCount val="224"/>
                <c:pt idx="10">
                  <c:v>12208</c:v>
                </c:pt>
                <c:pt idx="11">
                  <c:v>12219</c:v>
                </c:pt>
                <c:pt idx="12">
                  <c:v>12228</c:v>
                </c:pt>
                <c:pt idx="13">
                  <c:v>12233</c:v>
                </c:pt>
                <c:pt idx="14">
                  <c:v>12240</c:v>
                </c:pt>
                <c:pt idx="15">
                  <c:v>12252</c:v>
                </c:pt>
                <c:pt idx="16">
                  <c:v>12263</c:v>
                </c:pt>
                <c:pt idx="17">
                  <c:v>12281</c:v>
                </c:pt>
                <c:pt idx="18">
                  <c:v>12291</c:v>
                </c:pt>
                <c:pt idx="19">
                  <c:v>12298</c:v>
                </c:pt>
                <c:pt idx="20">
                  <c:v>12307</c:v>
                </c:pt>
                <c:pt idx="21">
                  <c:v>12321</c:v>
                </c:pt>
                <c:pt idx="22">
                  <c:v>12337</c:v>
                </c:pt>
                <c:pt idx="23">
                  <c:v>12346</c:v>
                </c:pt>
                <c:pt idx="24">
                  <c:v>12354</c:v>
                </c:pt>
                <c:pt idx="25">
                  <c:v>12365</c:v>
                </c:pt>
                <c:pt idx="26">
                  <c:v>12371</c:v>
                </c:pt>
                <c:pt idx="27">
                  <c:v>12381</c:v>
                </c:pt>
                <c:pt idx="28">
                  <c:v>12386</c:v>
                </c:pt>
                <c:pt idx="29">
                  <c:v>12396</c:v>
                </c:pt>
                <c:pt idx="30">
                  <c:v>12405</c:v>
                </c:pt>
                <c:pt idx="31">
                  <c:v>12412</c:v>
                </c:pt>
                <c:pt idx="32">
                  <c:v>12430</c:v>
                </c:pt>
                <c:pt idx="33">
                  <c:v>12441</c:v>
                </c:pt>
                <c:pt idx="34">
                  <c:v>12446</c:v>
                </c:pt>
                <c:pt idx="35">
                  <c:v>12457</c:v>
                </c:pt>
                <c:pt idx="36">
                  <c:v>12473</c:v>
                </c:pt>
                <c:pt idx="37">
                  <c:v>12482</c:v>
                </c:pt>
                <c:pt idx="38">
                  <c:v>12487</c:v>
                </c:pt>
                <c:pt idx="39">
                  <c:v>12500</c:v>
                </c:pt>
                <c:pt idx="40">
                  <c:v>12504</c:v>
                </c:pt>
                <c:pt idx="41">
                  <c:v>12512</c:v>
                </c:pt>
                <c:pt idx="42">
                  <c:v>12518</c:v>
                </c:pt>
                <c:pt idx="43">
                  <c:v>12531</c:v>
                </c:pt>
                <c:pt idx="44">
                  <c:v>12539</c:v>
                </c:pt>
                <c:pt idx="45">
                  <c:v>12548</c:v>
                </c:pt>
                <c:pt idx="46">
                  <c:v>12559</c:v>
                </c:pt>
                <c:pt idx="47">
                  <c:v>12566</c:v>
                </c:pt>
                <c:pt idx="48">
                  <c:v>12579</c:v>
                </c:pt>
                <c:pt idx="49">
                  <c:v>12591</c:v>
                </c:pt>
                <c:pt idx="50">
                  <c:v>12602</c:v>
                </c:pt>
                <c:pt idx="51">
                  <c:v>12616</c:v>
                </c:pt>
                <c:pt idx="52">
                  <c:v>12627</c:v>
                </c:pt>
                <c:pt idx="53">
                  <c:v>12633</c:v>
                </c:pt>
                <c:pt idx="54">
                  <c:v>12637</c:v>
                </c:pt>
                <c:pt idx="55">
                  <c:v>12643</c:v>
                </c:pt>
                <c:pt idx="56">
                  <c:v>12649</c:v>
                </c:pt>
                <c:pt idx="57">
                  <c:v>12668</c:v>
                </c:pt>
                <c:pt idx="58">
                  <c:v>12682</c:v>
                </c:pt>
                <c:pt idx="59">
                  <c:v>12698</c:v>
                </c:pt>
                <c:pt idx="60">
                  <c:v>12705</c:v>
                </c:pt>
                <c:pt idx="61">
                  <c:v>12709</c:v>
                </c:pt>
                <c:pt idx="62">
                  <c:v>12709</c:v>
                </c:pt>
                <c:pt idx="63">
                  <c:v>12715</c:v>
                </c:pt>
                <c:pt idx="64">
                  <c:v>12721</c:v>
                </c:pt>
                <c:pt idx="65">
                  <c:v>12732</c:v>
                </c:pt>
                <c:pt idx="66">
                  <c:v>12741</c:v>
                </c:pt>
                <c:pt idx="67">
                  <c:v>12748</c:v>
                </c:pt>
                <c:pt idx="68">
                  <c:v>12755</c:v>
                </c:pt>
                <c:pt idx="69">
                  <c:v>12761</c:v>
                </c:pt>
                <c:pt idx="70">
                  <c:v>12772</c:v>
                </c:pt>
                <c:pt idx="71">
                  <c:v>12776</c:v>
                </c:pt>
                <c:pt idx="72">
                  <c:v>12778</c:v>
                </c:pt>
                <c:pt idx="73">
                  <c:v>12790</c:v>
                </c:pt>
                <c:pt idx="74">
                  <c:v>12798</c:v>
                </c:pt>
                <c:pt idx="75">
                  <c:v>12807</c:v>
                </c:pt>
                <c:pt idx="76">
                  <c:v>12814</c:v>
                </c:pt>
                <c:pt idx="77">
                  <c:v>12819</c:v>
                </c:pt>
                <c:pt idx="78">
                  <c:v>12836</c:v>
                </c:pt>
                <c:pt idx="79">
                  <c:v>12853</c:v>
                </c:pt>
                <c:pt idx="80">
                  <c:v>12858</c:v>
                </c:pt>
                <c:pt idx="81">
                  <c:v>12865</c:v>
                </c:pt>
                <c:pt idx="82">
                  <c:v>12872</c:v>
                </c:pt>
                <c:pt idx="83">
                  <c:v>12883</c:v>
                </c:pt>
                <c:pt idx="84">
                  <c:v>12888</c:v>
                </c:pt>
                <c:pt idx="85">
                  <c:v>12908</c:v>
                </c:pt>
                <c:pt idx="86">
                  <c:v>12916</c:v>
                </c:pt>
                <c:pt idx="87">
                  <c:v>12934</c:v>
                </c:pt>
                <c:pt idx="88">
                  <c:v>12953</c:v>
                </c:pt>
                <c:pt idx="89">
                  <c:v>12960</c:v>
                </c:pt>
                <c:pt idx="90">
                  <c:v>12968</c:v>
                </c:pt>
                <c:pt idx="91">
                  <c:v>12976</c:v>
                </c:pt>
                <c:pt idx="92">
                  <c:v>12984</c:v>
                </c:pt>
                <c:pt idx="93">
                  <c:v>12997</c:v>
                </c:pt>
                <c:pt idx="94">
                  <c:v>13012</c:v>
                </c:pt>
                <c:pt idx="95">
                  <c:v>13027</c:v>
                </c:pt>
                <c:pt idx="96">
                  <c:v>13044</c:v>
                </c:pt>
                <c:pt idx="97">
                  <c:v>13055</c:v>
                </c:pt>
                <c:pt idx="98">
                  <c:v>13070</c:v>
                </c:pt>
                <c:pt idx="99">
                  <c:v>13079</c:v>
                </c:pt>
                <c:pt idx="100">
                  <c:v>13098</c:v>
                </c:pt>
                <c:pt idx="101">
                  <c:v>13120</c:v>
                </c:pt>
                <c:pt idx="102">
                  <c:v>13140</c:v>
                </c:pt>
                <c:pt idx="103">
                  <c:v>13160</c:v>
                </c:pt>
                <c:pt idx="104">
                  <c:v>13182</c:v>
                </c:pt>
                <c:pt idx="105">
                  <c:v>13194</c:v>
                </c:pt>
                <c:pt idx="106">
                  <c:v>13203</c:v>
                </c:pt>
                <c:pt idx="107">
                  <c:v>13213</c:v>
                </c:pt>
                <c:pt idx="108">
                  <c:v>13229</c:v>
                </c:pt>
                <c:pt idx="109">
                  <c:v>13245</c:v>
                </c:pt>
                <c:pt idx="110">
                  <c:v>13251</c:v>
                </c:pt>
                <c:pt idx="111">
                  <c:v>13259</c:v>
                </c:pt>
                <c:pt idx="112">
                  <c:v>13265</c:v>
                </c:pt>
                <c:pt idx="113">
                  <c:v>13278</c:v>
                </c:pt>
                <c:pt idx="114">
                  <c:v>13297</c:v>
                </c:pt>
                <c:pt idx="115">
                  <c:v>13315</c:v>
                </c:pt>
                <c:pt idx="116">
                  <c:v>13322</c:v>
                </c:pt>
                <c:pt idx="117">
                  <c:v>13328</c:v>
                </c:pt>
                <c:pt idx="118">
                  <c:v>13331</c:v>
                </c:pt>
                <c:pt idx="119">
                  <c:v>13340</c:v>
                </c:pt>
                <c:pt idx="120">
                  <c:v>13356</c:v>
                </c:pt>
                <c:pt idx="121">
                  <c:v>13368</c:v>
                </c:pt>
                <c:pt idx="122">
                  <c:v>13381</c:v>
                </c:pt>
                <c:pt idx="123">
                  <c:v>13385</c:v>
                </c:pt>
                <c:pt idx="124">
                  <c:v>13393</c:v>
                </c:pt>
                <c:pt idx="125">
                  <c:v>13399</c:v>
                </c:pt>
                <c:pt idx="126">
                  <c:v>13406</c:v>
                </c:pt>
                <c:pt idx="127">
                  <c:v>13411</c:v>
                </c:pt>
                <c:pt idx="128">
                  <c:v>13415</c:v>
                </c:pt>
                <c:pt idx="129">
                  <c:v>13419</c:v>
                </c:pt>
                <c:pt idx="130">
                  <c:v>13423</c:v>
                </c:pt>
                <c:pt idx="131">
                  <c:v>13426</c:v>
                </c:pt>
                <c:pt idx="132">
                  <c:v>13432</c:v>
                </c:pt>
                <c:pt idx="133">
                  <c:v>13439</c:v>
                </c:pt>
                <c:pt idx="134">
                  <c:v>13452</c:v>
                </c:pt>
                <c:pt idx="135">
                  <c:v>13459</c:v>
                </c:pt>
                <c:pt idx="136">
                  <c:v>13465</c:v>
                </c:pt>
                <c:pt idx="137">
                  <c:v>13469</c:v>
                </c:pt>
                <c:pt idx="138">
                  <c:v>13472</c:v>
                </c:pt>
                <c:pt idx="139">
                  <c:v>13474</c:v>
                </c:pt>
                <c:pt idx="140">
                  <c:v>13484</c:v>
                </c:pt>
                <c:pt idx="141">
                  <c:v>13498</c:v>
                </c:pt>
                <c:pt idx="142">
                  <c:v>13511</c:v>
                </c:pt>
                <c:pt idx="143">
                  <c:v>13524</c:v>
                </c:pt>
                <c:pt idx="144">
                  <c:v>13535</c:v>
                </c:pt>
                <c:pt idx="145">
                  <c:v>13544</c:v>
                </c:pt>
                <c:pt idx="146">
                  <c:v>13549</c:v>
                </c:pt>
                <c:pt idx="147">
                  <c:v>13555</c:v>
                </c:pt>
                <c:pt idx="148">
                  <c:v>13562</c:v>
                </c:pt>
                <c:pt idx="149">
                  <c:v>13564</c:v>
                </c:pt>
                <c:pt idx="150">
                  <c:v>13573</c:v>
                </c:pt>
                <c:pt idx="151">
                  <c:v>13588</c:v>
                </c:pt>
                <c:pt idx="152">
                  <c:v>13592</c:v>
                </c:pt>
                <c:pt idx="153">
                  <c:v>13594</c:v>
                </c:pt>
                <c:pt idx="154">
                  <c:v>13599</c:v>
                </c:pt>
                <c:pt idx="155">
                  <c:v>13603</c:v>
                </c:pt>
                <c:pt idx="156">
                  <c:v>13610</c:v>
                </c:pt>
                <c:pt idx="157">
                  <c:v>13622</c:v>
                </c:pt>
                <c:pt idx="158">
                  <c:v>13627</c:v>
                </c:pt>
                <c:pt idx="159">
                  <c:v>13638</c:v>
                </c:pt>
                <c:pt idx="160">
                  <c:v>13640</c:v>
                </c:pt>
                <c:pt idx="161">
                  <c:v>13643</c:v>
                </c:pt>
                <c:pt idx="162">
                  <c:v>13652</c:v>
                </c:pt>
                <c:pt idx="163">
                  <c:v>13665</c:v>
                </c:pt>
                <c:pt idx="164">
                  <c:v>13671</c:v>
                </c:pt>
                <c:pt idx="165">
                  <c:v>13681</c:v>
                </c:pt>
                <c:pt idx="166">
                  <c:v>13688</c:v>
                </c:pt>
                <c:pt idx="167">
                  <c:v>13696</c:v>
                </c:pt>
                <c:pt idx="168">
                  <c:v>13703</c:v>
                </c:pt>
                <c:pt idx="169">
                  <c:v>13719</c:v>
                </c:pt>
                <c:pt idx="170">
                  <c:v>13735</c:v>
                </c:pt>
                <c:pt idx="171">
                  <c:v>13743</c:v>
                </c:pt>
                <c:pt idx="172">
                  <c:v>13759</c:v>
                </c:pt>
                <c:pt idx="173">
                  <c:v>13773</c:v>
                </c:pt>
                <c:pt idx="174">
                  <c:v>13783</c:v>
                </c:pt>
                <c:pt idx="175">
                  <c:v>13793</c:v>
                </c:pt>
                <c:pt idx="176">
                  <c:v>13802</c:v>
                </c:pt>
                <c:pt idx="177">
                  <c:v>13812</c:v>
                </c:pt>
                <c:pt idx="178">
                  <c:v>13825</c:v>
                </c:pt>
                <c:pt idx="179">
                  <c:v>13841</c:v>
                </c:pt>
                <c:pt idx="180">
                  <c:v>13852</c:v>
                </c:pt>
                <c:pt idx="181">
                  <c:v>13861</c:v>
                </c:pt>
                <c:pt idx="182">
                  <c:v>13874</c:v>
                </c:pt>
                <c:pt idx="183">
                  <c:v>13882</c:v>
                </c:pt>
                <c:pt idx="184">
                  <c:v>13890</c:v>
                </c:pt>
                <c:pt idx="185">
                  <c:v>13893</c:v>
                </c:pt>
                <c:pt idx="186">
                  <c:v>13904</c:v>
                </c:pt>
                <c:pt idx="187">
                  <c:v>13916</c:v>
                </c:pt>
                <c:pt idx="188">
                  <c:v>13928</c:v>
                </c:pt>
                <c:pt idx="189">
                  <c:v>13941</c:v>
                </c:pt>
                <c:pt idx="190">
                  <c:v>13953</c:v>
                </c:pt>
                <c:pt idx="191">
                  <c:v>13975</c:v>
                </c:pt>
                <c:pt idx="192">
                  <c:v>13988</c:v>
                </c:pt>
                <c:pt idx="193">
                  <c:v>13995</c:v>
                </c:pt>
                <c:pt idx="194">
                  <c:v>14004</c:v>
                </c:pt>
                <c:pt idx="195">
                  <c:v>14014</c:v>
                </c:pt>
                <c:pt idx="196">
                  <c:v>14026</c:v>
                </c:pt>
                <c:pt idx="197">
                  <c:v>14038</c:v>
                </c:pt>
                <c:pt idx="198">
                  <c:v>14050</c:v>
                </c:pt>
                <c:pt idx="199">
                  <c:v>14069</c:v>
                </c:pt>
                <c:pt idx="200">
                  <c:v>14077</c:v>
                </c:pt>
                <c:pt idx="201">
                  <c:v>14097</c:v>
                </c:pt>
                <c:pt idx="202">
                  <c:v>14119</c:v>
                </c:pt>
                <c:pt idx="203">
                  <c:v>14135</c:v>
                </c:pt>
                <c:pt idx="204">
                  <c:v>14148</c:v>
                </c:pt>
                <c:pt idx="205">
                  <c:v>14159</c:v>
                </c:pt>
                <c:pt idx="206">
                  <c:v>14170</c:v>
                </c:pt>
                <c:pt idx="207">
                  <c:v>14186</c:v>
                </c:pt>
                <c:pt idx="208">
                  <c:v>14200</c:v>
                </c:pt>
                <c:pt idx="209">
                  <c:v>14212</c:v>
                </c:pt>
                <c:pt idx="210">
                  <c:v>14214</c:v>
                </c:pt>
                <c:pt idx="211">
                  <c:v>14221</c:v>
                </c:pt>
                <c:pt idx="212">
                  <c:v>14229</c:v>
                </c:pt>
                <c:pt idx="213">
                  <c:v>14241</c:v>
                </c:pt>
                <c:pt idx="214">
                  <c:v>14253</c:v>
                </c:pt>
                <c:pt idx="215">
                  <c:v>14266</c:v>
                </c:pt>
                <c:pt idx="216">
                  <c:v>14272</c:v>
                </c:pt>
                <c:pt idx="217">
                  <c:v>14284</c:v>
                </c:pt>
                <c:pt idx="218">
                  <c:v>14301</c:v>
                </c:pt>
                <c:pt idx="219">
                  <c:v>14310</c:v>
                </c:pt>
                <c:pt idx="220">
                  <c:v>14318</c:v>
                </c:pt>
                <c:pt idx="221">
                  <c:v>14334</c:v>
                </c:pt>
                <c:pt idx="222">
                  <c:v>14342</c:v>
                </c:pt>
                <c:pt idx="223">
                  <c:v>14346</c:v>
                </c:pt>
              </c:numCache>
            </c:numRef>
          </c:val>
          <c:smooth val="0"/>
          <c:extLst>
            <c:ext xmlns:c16="http://schemas.microsoft.com/office/drawing/2014/chart" uri="{C3380CC4-5D6E-409C-BE32-E72D297353CC}">
              <c16:uniqueId val="{00000000-5149-412F-903D-80B63E6AED7E}"/>
            </c:ext>
          </c:extLst>
        </c:ser>
        <c:dLbls>
          <c:showLegendKey val="0"/>
          <c:showVal val="0"/>
          <c:showCatName val="0"/>
          <c:showSerName val="0"/>
          <c:showPercent val="0"/>
          <c:showBubbleSize val="0"/>
        </c:dLbls>
        <c:smooth val="0"/>
        <c:axId val="382494168"/>
        <c:axId val="382498432"/>
      </c:lineChart>
      <c:dateAx>
        <c:axId val="38249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8432"/>
        <c:crosses val="autoZero"/>
        <c:auto val="1"/>
        <c:lblOffset val="100"/>
        <c:baseTimeUnit val="days"/>
      </c:dateAx>
      <c:valAx>
        <c:axId val="38249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9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Sheet1!$A$2:$A$225</c:f>
              <c:numCache>
                <c:formatCode>m/d/yyyy</c:formatCode>
                <c:ptCount val="224"/>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numCache>
            </c:numRef>
          </c:cat>
          <c:val>
            <c:numRef>
              <c:f>Sheet1!$B$2:$B$225</c:f>
              <c:numCache>
                <c:formatCode>General</c:formatCode>
                <c:ptCount val="224"/>
                <c:pt idx="11">
                  <c:v>11</c:v>
                </c:pt>
                <c:pt idx="12">
                  <c:v>9</c:v>
                </c:pt>
                <c:pt idx="13">
                  <c:v>5</c:v>
                </c:pt>
                <c:pt idx="14">
                  <c:v>7</c:v>
                </c:pt>
                <c:pt idx="15">
                  <c:v>12</c:v>
                </c:pt>
                <c:pt idx="16">
                  <c:v>11</c:v>
                </c:pt>
                <c:pt idx="17">
                  <c:v>18</c:v>
                </c:pt>
                <c:pt idx="18">
                  <c:v>10</c:v>
                </c:pt>
                <c:pt idx="19">
                  <c:v>7</c:v>
                </c:pt>
                <c:pt idx="20">
                  <c:v>9</c:v>
                </c:pt>
                <c:pt idx="21">
                  <c:v>14</c:v>
                </c:pt>
                <c:pt idx="22">
                  <c:v>16</c:v>
                </c:pt>
                <c:pt idx="23">
                  <c:v>9</c:v>
                </c:pt>
                <c:pt idx="24">
                  <c:v>8</c:v>
                </c:pt>
                <c:pt idx="25">
                  <c:v>11</c:v>
                </c:pt>
                <c:pt idx="26">
                  <c:v>6</c:v>
                </c:pt>
                <c:pt idx="27">
                  <c:v>10</c:v>
                </c:pt>
                <c:pt idx="28">
                  <c:v>5</c:v>
                </c:pt>
                <c:pt idx="29">
                  <c:v>10</c:v>
                </c:pt>
                <c:pt idx="30">
                  <c:v>9</c:v>
                </c:pt>
                <c:pt idx="31">
                  <c:v>7</c:v>
                </c:pt>
                <c:pt idx="32">
                  <c:v>18</c:v>
                </c:pt>
                <c:pt idx="33">
                  <c:v>11</c:v>
                </c:pt>
                <c:pt idx="34">
                  <c:v>5</c:v>
                </c:pt>
                <c:pt idx="35">
                  <c:v>11</c:v>
                </c:pt>
                <c:pt idx="36">
                  <c:v>16</c:v>
                </c:pt>
                <c:pt idx="37">
                  <c:v>9</c:v>
                </c:pt>
                <c:pt idx="38">
                  <c:v>5</c:v>
                </c:pt>
                <c:pt idx="39">
                  <c:v>13</c:v>
                </c:pt>
                <c:pt idx="40">
                  <c:v>4</c:v>
                </c:pt>
                <c:pt idx="41">
                  <c:v>8</c:v>
                </c:pt>
                <c:pt idx="42">
                  <c:v>6</c:v>
                </c:pt>
                <c:pt idx="43">
                  <c:v>13</c:v>
                </c:pt>
                <c:pt idx="44">
                  <c:v>8</c:v>
                </c:pt>
                <c:pt idx="45">
                  <c:v>9</c:v>
                </c:pt>
                <c:pt idx="46">
                  <c:v>11</c:v>
                </c:pt>
                <c:pt idx="47">
                  <c:v>7</c:v>
                </c:pt>
                <c:pt idx="48">
                  <c:v>13</c:v>
                </c:pt>
                <c:pt idx="49">
                  <c:v>12</c:v>
                </c:pt>
                <c:pt idx="50">
                  <c:v>11</c:v>
                </c:pt>
                <c:pt idx="51">
                  <c:v>14</c:v>
                </c:pt>
                <c:pt idx="52">
                  <c:v>11</c:v>
                </c:pt>
                <c:pt idx="53">
                  <c:v>6</c:v>
                </c:pt>
                <c:pt idx="54">
                  <c:v>4</c:v>
                </c:pt>
                <c:pt idx="55">
                  <c:v>6</c:v>
                </c:pt>
                <c:pt idx="56">
                  <c:v>6</c:v>
                </c:pt>
                <c:pt idx="57">
                  <c:v>19</c:v>
                </c:pt>
                <c:pt idx="58">
                  <c:v>14</c:v>
                </c:pt>
                <c:pt idx="59">
                  <c:v>16</c:v>
                </c:pt>
                <c:pt idx="60">
                  <c:v>7</c:v>
                </c:pt>
                <c:pt idx="61">
                  <c:v>4</c:v>
                </c:pt>
                <c:pt idx="62">
                  <c:v>0</c:v>
                </c:pt>
                <c:pt idx="63">
                  <c:v>6</c:v>
                </c:pt>
                <c:pt idx="64">
                  <c:v>6</c:v>
                </c:pt>
                <c:pt idx="65">
                  <c:v>11</c:v>
                </c:pt>
                <c:pt idx="66">
                  <c:v>9</c:v>
                </c:pt>
                <c:pt idx="67">
                  <c:v>7</c:v>
                </c:pt>
                <c:pt idx="68">
                  <c:v>7</c:v>
                </c:pt>
                <c:pt idx="69">
                  <c:v>6</c:v>
                </c:pt>
                <c:pt idx="70">
                  <c:v>11</c:v>
                </c:pt>
                <c:pt idx="71">
                  <c:v>4</c:v>
                </c:pt>
                <c:pt idx="72">
                  <c:v>2</c:v>
                </c:pt>
                <c:pt idx="73">
                  <c:v>12</c:v>
                </c:pt>
                <c:pt idx="74">
                  <c:v>8</c:v>
                </c:pt>
                <c:pt idx="75">
                  <c:v>9</c:v>
                </c:pt>
                <c:pt idx="76">
                  <c:v>7</c:v>
                </c:pt>
                <c:pt idx="77">
                  <c:v>5</c:v>
                </c:pt>
                <c:pt idx="78">
                  <c:v>17</c:v>
                </c:pt>
                <c:pt idx="79">
                  <c:v>17</c:v>
                </c:pt>
                <c:pt idx="80">
                  <c:v>5</c:v>
                </c:pt>
                <c:pt idx="81">
                  <c:v>7</c:v>
                </c:pt>
                <c:pt idx="82">
                  <c:v>7</c:v>
                </c:pt>
                <c:pt idx="83">
                  <c:v>11</c:v>
                </c:pt>
                <c:pt idx="84">
                  <c:v>5</c:v>
                </c:pt>
                <c:pt idx="85">
                  <c:v>20</c:v>
                </c:pt>
                <c:pt idx="86">
                  <c:v>8</c:v>
                </c:pt>
                <c:pt idx="87">
                  <c:v>18</c:v>
                </c:pt>
                <c:pt idx="88">
                  <c:v>19</c:v>
                </c:pt>
                <c:pt idx="89">
                  <c:v>7</c:v>
                </c:pt>
                <c:pt idx="90">
                  <c:v>8</c:v>
                </c:pt>
                <c:pt idx="91">
                  <c:v>8</c:v>
                </c:pt>
                <c:pt idx="92">
                  <c:v>8</c:v>
                </c:pt>
                <c:pt idx="93">
                  <c:v>13</c:v>
                </c:pt>
                <c:pt idx="94">
                  <c:v>15</c:v>
                </c:pt>
                <c:pt idx="95">
                  <c:v>15</c:v>
                </c:pt>
                <c:pt idx="96">
                  <c:v>17</c:v>
                </c:pt>
                <c:pt idx="97">
                  <c:v>11</c:v>
                </c:pt>
                <c:pt idx="98">
                  <c:v>15</c:v>
                </c:pt>
                <c:pt idx="99">
                  <c:v>9</c:v>
                </c:pt>
                <c:pt idx="100">
                  <c:v>19</c:v>
                </c:pt>
                <c:pt idx="101">
                  <c:v>22</c:v>
                </c:pt>
                <c:pt idx="102">
                  <c:v>20</c:v>
                </c:pt>
                <c:pt idx="103">
                  <c:v>20</c:v>
                </c:pt>
                <c:pt idx="104">
                  <c:v>22</c:v>
                </c:pt>
                <c:pt idx="105">
                  <c:v>12</c:v>
                </c:pt>
                <c:pt idx="106">
                  <c:v>9</c:v>
                </c:pt>
                <c:pt idx="107">
                  <c:v>10</c:v>
                </c:pt>
                <c:pt idx="108">
                  <c:v>16</c:v>
                </c:pt>
                <c:pt idx="109">
                  <c:v>16</c:v>
                </c:pt>
                <c:pt idx="110">
                  <c:v>6</c:v>
                </c:pt>
                <c:pt idx="111">
                  <c:v>8</c:v>
                </c:pt>
                <c:pt idx="112">
                  <c:v>6</c:v>
                </c:pt>
                <c:pt idx="113">
                  <c:v>13</c:v>
                </c:pt>
                <c:pt idx="114">
                  <c:v>19</c:v>
                </c:pt>
                <c:pt idx="115">
                  <c:v>18</c:v>
                </c:pt>
                <c:pt idx="116">
                  <c:v>7</c:v>
                </c:pt>
                <c:pt idx="117">
                  <c:v>6</c:v>
                </c:pt>
                <c:pt idx="118">
                  <c:v>3</c:v>
                </c:pt>
                <c:pt idx="119">
                  <c:v>9</c:v>
                </c:pt>
                <c:pt idx="120">
                  <c:v>16</c:v>
                </c:pt>
                <c:pt idx="121">
                  <c:v>12</c:v>
                </c:pt>
                <c:pt idx="122">
                  <c:v>13</c:v>
                </c:pt>
                <c:pt idx="123">
                  <c:v>4</c:v>
                </c:pt>
                <c:pt idx="124">
                  <c:v>8</c:v>
                </c:pt>
                <c:pt idx="125">
                  <c:v>6</c:v>
                </c:pt>
                <c:pt idx="126">
                  <c:v>7</c:v>
                </c:pt>
                <c:pt idx="127">
                  <c:v>5</c:v>
                </c:pt>
                <c:pt idx="128">
                  <c:v>4</c:v>
                </c:pt>
                <c:pt idx="129">
                  <c:v>4</c:v>
                </c:pt>
                <c:pt idx="130">
                  <c:v>4</c:v>
                </c:pt>
                <c:pt idx="131">
                  <c:v>3</c:v>
                </c:pt>
                <c:pt idx="132">
                  <c:v>6</c:v>
                </c:pt>
                <c:pt idx="133">
                  <c:v>7</c:v>
                </c:pt>
                <c:pt idx="134">
                  <c:v>13</c:v>
                </c:pt>
                <c:pt idx="135">
                  <c:v>7</c:v>
                </c:pt>
                <c:pt idx="136">
                  <c:v>6</c:v>
                </c:pt>
                <c:pt idx="137">
                  <c:v>4</c:v>
                </c:pt>
                <c:pt idx="138">
                  <c:v>3</c:v>
                </c:pt>
                <c:pt idx="139">
                  <c:v>2</c:v>
                </c:pt>
                <c:pt idx="140">
                  <c:v>10</c:v>
                </c:pt>
                <c:pt idx="141">
                  <c:v>14</c:v>
                </c:pt>
                <c:pt idx="142">
                  <c:v>13</c:v>
                </c:pt>
                <c:pt idx="143">
                  <c:v>13</c:v>
                </c:pt>
                <c:pt idx="144">
                  <c:v>11</c:v>
                </c:pt>
                <c:pt idx="145">
                  <c:v>9</c:v>
                </c:pt>
                <c:pt idx="146">
                  <c:v>5</c:v>
                </c:pt>
                <c:pt idx="147">
                  <c:v>6</c:v>
                </c:pt>
                <c:pt idx="148">
                  <c:v>7</c:v>
                </c:pt>
                <c:pt idx="149">
                  <c:v>2</c:v>
                </c:pt>
                <c:pt idx="150">
                  <c:v>9</c:v>
                </c:pt>
                <c:pt idx="151">
                  <c:v>15</c:v>
                </c:pt>
                <c:pt idx="152">
                  <c:v>4</c:v>
                </c:pt>
                <c:pt idx="153">
                  <c:v>2</c:v>
                </c:pt>
                <c:pt idx="154">
                  <c:v>5</c:v>
                </c:pt>
                <c:pt idx="155">
                  <c:v>4</c:v>
                </c:pt>
                <c:pt idx="156">
                  <c:v>7</c:v>
                </c:pt>
                <c:pt idx="157">
                  <c:v>12</c:v>
                </c:pt>
                <c:pt idx="158">
                  <c:v>5</c:v>
                </c:pt>
                <c:pt idx="159">
                  <c:v>11</c:v>
                </c:pt>
                <c:pt idx="160">
                  <c:v>2</c:v>
                </c:pt>
                <c:pt idx="161">
                  <c:v>3</c:v>
                </c:pt>
                <c:pt idx="162">
                  <c:v>9</c:v>
                </c:pt>
                <c:pt idx="163">
                  <c:v>13</c:v>
                </c:pt>
                <c:pt idx="164">
                  <c:v>6</c:v>
                </c:pt>
                <c:pt idx="165">
                  <c:v>10</c:v>
                </c:pt>
                <c:pt idx="166">
                  <c:v>7</c:v>
                </c:pt>
                <c:pt idx="167">
                  <c:v>8</c:v>
                </c:pt>
                <c:pt idx="168">
                  <c:v>7</c:v>
                </c:pt>
                <c:pt idx="169">
                  <c:v>16</c:v>
                </c:pt>
                <c:pt idx="170">
                  <c:v>16</c:v>
                </c:pt>
                <c:pt idx="171">
                  <c:v>8</c:v>
                </c:pt>
                <c:pt idx="172">
                  <c:v>16</c:v>
                </c:pt>
                <c:pt idx="173">
                  <c:v>14</c:v>
                </c:pt>
                <c:pt idx="174">
                  <c:v>10</c:v>
                </c:pt>
                <c:pt idx="175">
                  <c:v>10</c:v>
                </c:pt>
                <c:pt idx="176">
                  <c:v>9</c:v>
                </c:pt>
                <c:pt idx="177">
                  <c:v>10</c:v>
                </c:pt>
                <c:pt idx="178">
                  <c:v>13</c:v>
                </c:pt>
                <c:pt idx="179">
                  <c:v>16</c:v>
                </c:pt>
                <c:pt idx="180">
                  <c:v>11</c:v>
                </c:pt>
                <c:pt idx="181">
                  <c:v>9</c:v>
                </c:pt>
                <c:pt idx="182">
                  <c:v>13</c:v>
                </c:pt>
                <c:pt idx="183">
                  <c:v>8</c:v>
                </c:pt>
                <c:pt idx="184">
                  <c:v>8</c:v>
                </c:pt>
                <c:pt idx="185">
                  <c:v>3</c:v>
                </c:pt>
                <c:pt idx="186">
                  <c:v>11</c:v>
                </c:pt>
                <c:pt idx="187">
                  <c:v>12</c:v>
                </c:pt>
                <c:pt idx="188">
                  <c:v>12</c:v>
                </c:pt>
                <c:pt idx="189">
                  <c:v>13</c:v>
                </c:pt>
                <c:pt idx="190">
                  <c:v>12</c:v>
                </c:pt>
                <c:pt idx="191">
                  <c:v>22</c:v>
                </c:pt>
                <c:pt idx="192">
                  <c:v>13</c:v>
                </c:pt>
                <c:pt idx="193">
                  <c:v>7</c:v>
                </c:pt>
                <c:pt idx="194">
                  <c:v>9</c:v>
                </c:pt>
                <c:pt idx="195">
                  <c:v>10</c:v>
                </c:pt>
                <c:pt idx="196">
                  <c:v>12</c:v>
                </c:pt>
                <c:pt idx="197">
                  <c:v>12</c:v>
                </c:pt>
                <c:pt idx="198">
                  <c:v>12</c:v>
                </c:pt>
                <c:pt idx="199">
                  <c:v>19</c:v>
                </c:pt>
                <c:pt idx="200">
                  <c:v>8</c:v>
                </c:pt>
                <c:pt idx="201">
                  <c:v>20</c:v>
                </c:pt>
                <c:pt idx="202">
                  <c:v>22</c:v>
                </c:pt>
                <c:pt idx="203">
                  <c:v>16</c:v>
                </c:pt>
                <c:pt idx="204">
                  <c:v>13</c:v>
                </c:pt>
                <c:pt idx="205">
                  <c:v>11</c:v>
                </c:pt>
                <c:pt idx="206">
                  <c:v>11</c:v>
                </c:pt>
                <c:pt idx="207">
                  <c:v>16</c:v>
                </c:pt>
                <c:pt idx="208">
                  <c:v>14</c:v>
                </c:pt>
                <c:pt idx="209">
                  <c:v>12</c:v>
                </c:pt>
                <c:pt idx="210">
                  <c:v>2</c:v>
                </c:pt>
                <c:pt idx="211">
                  <c:v>7</c:v>
                </c:pt>
                <c:pt idx="212">
                  <c:v>8</c:v>
                </c:pt>
                <c:pt idx="213">
                  <c:v>12</c:v>
                </c:pt>
                <c:pt idx="214">
                  <c:v>12</c:v>
                </c:pt>
                <c:pt idx="215">
                  <c:v>13</c:v>
                </c:pt>
                <c:pt idx="216">
                  <c:v>6</c:v>
                </c:pt>
                <c:pt idx="217">
                  <c:v>12</c:v>
                </c:pt>
                <c:pt idx="218">
                  <c:v>17</c:v>
                </c:pt>
                <c:pt idx="219">
                  <c:v>9</c:v>
                </c:pt>
                <c:pt idx="220">
                  <c:v>8</c:v>
                </c:pt>
                <c:pt idx="221">
                  <c:v>16</c:v>
                </c:pt>
                <c:pt idx="222">
                  <c:v>8</c:v>
                </c:pt>
                <c:pt idx="223">
                  <c:v>4</c:v>
                </c:pt>
              </c:numCache>
            </c:numRef>
          </c:val>
          <c:smooth val="0"/>
          <c:extLst>
            <c:ext xmlns:c16="http://schemas.microsoft.com/office/drawing/2014/chart" uri="{C3380CC4-5D6E-409C-BE32-E72D297353CC}">
              <c16:uniqueId val="{00000000-D2D0-44B0-BB2A-EDBE12BC1254}"/>
            </c:ext>
          </c:extLst>
        </c:ser>
        <c:dLbls>
          <c:showLegendKey val="0"/>
          <c:showVal val="0"/>
          <c:showCatName val="0"/>
          <c:showSerName val="0"/>
          <c:showPercent val="0"/>
          <c:showBubbleSize val="0"/>
        </c:dLbls>
        <c:smooth val="0"/>
        <c:axId val="382762272"/>
        <c:axId val="382766208"/>
      </c:lineChart>
      <c:dateAx>
        <c:axId val="38276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66208"/>
        <c:crosses val="autoZero"/>
        <c:auto val="1"/>
        <c:lblOffset val="100"/>
        <c:baseTimeUnit val="days"/>
      </c:dateAx>
      <c:valAx>
        <c:axId val="38276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6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Borussia VfL 1900 Mönchengladbach GmbH</c:v>
                </c:pt>
              </c:strCache>
            </c:strRef>
          </c:tx>
          <c:spPr>
            <a:solidFill>
              <a:schemeClr val="accent1"/>
            </a:solidFill>
            <a:ln>
              <a:noFill/>
            </a:ln>
            <a:effectLst/>
          </c:spPr>
          <c:invertIfNegative val="0"/>
          <c:cat>
            <c:numRef>
              <c:f>Sheet1!$A$2:$A$76</c:f>
              <c:numCache>
                <c:formatCode>m/d/yyyy</c:formatCode>
                <c:ptCount val="75"/>
                <c:pt idx="0">
                  <c:v>44774</c:v>
                </c:pt>
                <c:pt idx="1">
                  <c:v>44775</c:v>
                </c:pt>
                <c:pt idx="2">
                  <c:v>44776</c:v>
                </c:pt>
                <c:pt idx="3">
                  <c:v>44777</c:v>
                </c:pt>
                <c:pt idx="4">
                  <c:v>44778</c:v>
                </c:pt>
                <c:pt idx="5">
                  <c:v>44783</c:v>
                </c:pt>
                <c:pt idx="6">
                  <c:v>44784</c:v>
                </c:pt>
                <c:pt idx="7">
                  <c:v>44785</c:v>
                </c:pt>
                <c:pt idx="8">
                  <c:v>44789</c:v>
                </c:pt>
                <c:pt idx="9">
                  <c:v>44790</c:v>
                </c:pt>
                <c:pt idx="10">
                  <c:v>44791</c:v>
                </c:pt>
                <c:pt idx="11">
                  <c:v>44795</c:v>
                </c:pt>
                <c:pt idx="12">
                  <c:v>44796</c:v>
                </c:pt>
                <c:pt idx="13">
                  <c:v>44797</c:v>
                </c:pt>
                <c:pt idx="14">
                  <c:v>44802</c:v>
                </c:pt>
                <c:pt idx="15">
                  <c:v>44806</c:v>
                </c:pt>
                <c:pt idx="16">
                  <c:v>44810</c:v>
                </c:pt>
                <c:pt idx="17">
                  <c:v>44813</c:v>
                </c:pt>
                <c:pt idx="18">
                  <c:v>44817</c:v>
                </c:pt>
                <c:pt idx="19">
                  <c:v>44820</c:v>
                </c:pt>
                <c:pt idx="20">
                  <c:v>44823</c:v>
                </c:pt>
                <c:pt idx="21">
                  <c:v>44827</c:v>
                </c:pt>
                <c:pt idx="22">
                  <c:v>44830</c:v>
                </c:pt>
                <c:pt idx="23">
                  <c:v>44831</c:v>
                </c:pt>
                <c:pt idx="24">
                  <c:v>44834</c:v>
                </c:pt>
                <c:pt idx="25">
                  <c:v>44836</c:v>
                </c:pt>
                <c:pt idx="26">
                  <c:v>44837</c:v>
                </c:pt>
                <c:pt idx="27">
                  <c:v>44838</c:v>
                </c:pt>
                <c:pt idx="28">
                  <c:v>44841</c:v>
                </c:pt>
                <c:pt idx="29">
                  <c:v>44842</c:v>
                </c:pt>
                <c:pt idx="30">
                  <c:v>44846</c:v>
                </c:pt>
                <c:pt idx="31">
                  <c:v>44847</c:v>
                </c:pt>
                <c:pt idx="32">
                  <c:v>44848</c:v>
                </c:pt>
                <c:pt idx="33">
                  <c:v>44859</c:v>
                </c:pt>
                <c:pt idx="34">
                  <c:v>44860</c:v>
                </c:pt>
                <c:pt idx="35">
                  <c:v>44862</c:v>
                </c:pt>
                <c:pt idx="36">
                  <c:v>44867</c:v>
                </c:pt>
                <c:pt idx="37">
                  <c:v>44872</c:v>
                </c:pt>
                <c:pt idx="38">
                  <c:v>44874</c:v>
                </c:pt>
                <c:pt idx="39">
                  <c:v>44875</c:v>
                </c:pt>
                <c:pt idx="40">
                  <c:v>44879</c:v>
                </c:pt>
                <c:pt idx="41">
                  <c:v>44881</c:v>
                </c:pt>
                <c:pt idx="42">
                  <c:v>44887</c:v>
                </c:pt>
                <c:pt idx="43">
                  <c:v>44888</c:v>
                </c:pt>
                <c:pt idx="44">
                  <c:v>44889</c:v>
                </c:pt>
                <c:pt idx="45">
                  <c:v>44893</c:v>
                </c:pt>
                <c:pt idx="46">
                  <c:v>44894</c:v>
                </c:pt>
                <c:pt idx="47">
                  <c:v>44895</c:v>
                </c:pt>
                <c:pt idx="48">
                  <c:v>44896</c:v>
                </c:pt>
                <c:pt idx="49">
                  <c:v>44897</c:v>
                </c:pt>
                <c:pt idx="50">
                  <c:v>44902</c:v>
                </c:pt>
                <c:pt idx="51">
                  <c:v>44904</c:v>
                </c:pt>
                <c:pt idx="52">
                  <c:v>44909</c:v>
                </c:pt>
                <c:pt idx="53">
                  <c:v>44914</c:v>
                </c:pt>
                <c:pt idx="54">
                  <c:v>44916</c:v>
                </c:pt>
                <c:pt idx="55">
                  <c:v>44919</c:v>
                </c:pt>
                <c:pt idx="56">
                  <c:v>44936</c:v>
                </c:pt>
                <c:pt idx="57">
                  <c:v>44943</c:v>
                </c:pt>
                <c:pt idx="58">
                  <c:v>44944</c:v>
                </c:pt>
                <c:pt idx="59">
                  <c:v>44945</c:v>
                </c:pt>
                <c:pt idx="60">
                  <c:v>44952</c:v>
                </c:pt>
                <c:pt idx="61">
                  <c:v>44953</c:v>
                </c:pt>
                <c:pt idx="62">
                  <c:v>44958</c:v>
                </c:pt>
                <c:pt idx="63">
                  <c:v>44963</c:v>
                </c:pt>
                <c:pt idx="64">
                  <c:v>44964</c:v>
                </c:pt>
                <c:pt idx="65">
                  <c:v>44965</c:v>
                </c:pt>
                <c:pt idx="66">
                  <c:v>44972</c:v>
                </c:pt>
                <c:pt idx="67">
                  <c:v>44974</c:v>
                </c:pt>
                <c:pt idx="68">
                  <c:v>44975</c:v>
                </c:pt>
                <c:pt idx="69">
                  <c:v>44978</c:v>
                </c:pt>
                <c:pt idx="70">
                  <c:v>44980</c:v>
                </c:pt>
                <c:pt idx="71">
                  <c:v>44986</c:v>
                </c:pt>
                <c:pt idx="72">
                  <c:v>44988</c:v>
                </c:pt>
                <c:pt idx="73">
                  <c:v>44992</c:v>
                </c:pt>
                <c:pt idx="74">
                  <c:v>44994</c:v>
                </c:pt>
              </c:numCache>
            </c:numRef>
          </c:cat>
          <c:val>
            <c:numRef>
              <c:f>Sheet1!$B$2:$B$76</c:f>
              <c:numCache>
                <c:formatCode>General</c:formatCode>
                <c:ptCount val="75"/>
                <c:pt idx="0">
                  <c:v>1</c:v>
                </c:pt>
                <c:pt idx="1">
                  <c:v>1</c:v>
                </c:pt>
                <c:pt idx="2">
                  <c:v>1</c:v>
                </c:pt>
                <c:pt idx="3">
                  <c:v>1</c:v>
                </c:pt>
                <c:pt idx="4">
                  <c:v>1</c:v>
                </c:pt>
                <c:pt idx="5">
                  <c:v>2</c:v>
                </c:pt>
                <c:pt idx="6">
                  <c:v>1</c:v>
                </c:pt>
                <c:pt idx="7">
                  <c:v>1</c:v>
                </c:pt>
                <c:pt idx="8">
                  <c:v>1</c:v>
                </c:pt>
                <c:pt idx="9">
                  <c:v>1</c:v>
                </c:pt>
                <c:pt idx="10">
                  <c:v>2</c:v>
                </c:pt>
                <c:pt idx="11">
                  <c:v>1</c:v>
                </c:pt>
                <c:pt idx="12">
                  <c:v>2</c:v>
                </c:pt>
                <c:pt idx="13">
                  <c:v>1</c:v>
                </c:pt>
                <c:pt idx="14">
                  <c:v>1</c:v>
                </c:pt>
                <c:pt idx="15">
                  <c:v>1</c:v>
                </c:pt>
                <c:pt idx="16">
                  <c:v>1</c:v>
                </c:pt>
                <c:pt idx="17">
                  <c:v>1</c:v>
                </c:pt>
                <c:pt idx="18">
                  <c:v>1</c:v>
                </c:pt>
                <c:pt idx="19">
                  <c:v>2</c:v>
                </c:pt>
                <c:pt idx="20">
                  <c:v>1</c:v>
                </c:pt>
                <c:pt idx="21">
                  <c:v>1</c:v>
                </c:pt>
                <c:pt idx="22">
                  <c:v>1</c:v>
                </c:pt>
                <c:pt idx="23">
                  <c:v>2</c:v>
                </c:pt>
                <c:pt idx="24">
                  <c:v>1</c:v>
                </c:pt>
                <c:pt idx="25">
                  <c:v>1</c:v>
                </c:pt>
                <c:pt idx="26">
                  <c:v>1</c:v>
                </c:pt>
                <c:pt idx="27">
                  <c:v>1</c:v>
                </c:pt>
                <c:pt idx="28">
                  <c:v>1</c:v>
                </c:pt>
                <c:pt idx="29">
                  <c:v>1</c:v>
                </c:pt>
                <c:pt idx="30">
                  <c:v>1</c:v>
                </c:pt>
                <c:pt idx="31">
                  <c:v>1</c:v>
                </c:pt>
                <c:pt idx="32">
                  <c:v>1</c:v>
                </c:pt>
                <c:pt idx="33">
                  <c:v>2</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2</c:v>
                </c:pt>
                <c:pt idx="53">
                  <c:v>1</c:v>
                </c:pt>
                <c:pt idx="54">
                  <c:v>1</c:v>
                </c:pt>
                <c:pt idx="55">
                  <c:v>1</c:v>
                </c:pt>
                <c:pt idx="56">
                  <c:v>2</c:v>
                </c:pt>
                <c:pt idx="57">
                  <c:v>2</c:v>
                </c:pt>
                <c:pt idx="58">
                  <c:v>1</c:v>
                </c:pt>
                <c:pt idx="59">
                  <c:v>1</c:v>
                </c:pt>
                <c:pt idx="60">
                  <c:v>1</c:v>
                </c:pt>
                <c:pt idx="61">
                  <c:v>1</c:v>
                </c:pt>
                <c:pt idx="62">
                  <c:v>1</c:v>
                </c:pt>
                <c:pt idx="63">
                  <c:v>1</c:v>
                </c:pt>
                <c:pt idx="64">
                  <c:v>1</c:v>
                </c:pt>
                <c:pt idx="65">
                  <c:v>1</c:v>
                </c:pt>
                <c:pt idx="66">
                  <c:v>2</c:v>
                </c:pt>
                <c:pt idx="67">
                  <c:v>2</c:v>
                </c:pt>
                <c:pt idx="68">
                  <c:v>1</c:v>
                </c:pt>
                <c:pt idx="69">
                  <c:v>1</c:v>
                </c:pt>
                <c:pt idx="70">
                  <c:v>1</c:v>
                </c:pt>
                <c:pt idx="71">
                  <c:v>1</c:v>
                </c:pt>
                <c:pt idx="72">
                  <c:v>1</c:v>
                </c:pt>
                <c:pt idx="73">
                  <c:v>1</c:v>
                </c:pt>
                <c:pt idx="74">
                  <c:v>2</c:v>
                </c:pt>
              </c:numCache>
            </c:numRef>
          </c:val>
          <c:extLst>
            <c:ext xmlns:c16="http://schemas.microsoft.com/office/drawing/2014/chart" uri="{C3380CC4-5D6E-409C-BE32-E72D297353CC}">
              <c16:uniqueId val="{00000000-B805-42F4-86D1-6E3063B47E5B}"/>
            </c:ext>
          </c:extLst>
        </c:ser>
        <c:dLbls>
          <c:showLegendKey val="0"/>
          <c:showVal val="0"/>
          <c:showCatName val="0"/>
          <c:showSerName val="0"/>
          <c:showPercent val="0"/>
          <c:showBubbleSize val="0"/>
        </c:dLbls>
        <c:gapWidth val="219"/>
        <c:overlap val="-27"/>
        <c:axId val="475195872"/>
        <c:axId val="475207024"/>
      </c:barChart>
      <c:dateAx>
        <c:axId val="47519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07024"/>
        <c:crosses val="autoZero"/>
        <c:auto val="1"/>
        <c:lblOffset val="100"/>
        <c:baseTimeUnit val="days"/>
      </c:dateAx>
      <c:valAx>
        <c:axId val="47520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9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Borussia VfL 1900 Mönchengladbach GmbH</c:v>
                </c:pt>
              </c:strCache>
            </c:strRef>
          </c:tx>
          <c:spPr>
            <a:solidFill>
              <a:schemeClr val="accent1"/>
            </a:solidFill>
            <a:ln>
              <a:noFill/>
            </a:ln>
            <a:effectLst/>
          </c:spPr>
          <c:invertIfNegative val="0"/>
          <c:cat>
            <c:strRef>
              <c:f>Sheet1!$A$2:$A$9</c:f>
              <c:strCache>
                <c:ptCount val="8"/>
                <c:pt idx="0">
                  <c:v>2022-08</c:v>
                </c:pt>
                <c:pt idx="1">
                  <c:v>2022-09</c:v>
                </c:pt>
                <c:pt idx="2">
                  <c:v>2022-10</c:v>
                </c:pt>
                <c:pt idx="3">
                  <c:v>2022-11</c:v>
                </c:pt>
                <c:pt idx="4">
                  <c:v>2022-12</c:v>
                </c:pt>
                <c:pt idx="5">
                  <c:v>2023-01</c:v>
                </c:pt>
                <c:pt idx="6">
                  <c:v>2023-02</c:v>
                </c:pt>
                <c:pt idx="7">
                  <c:v>2023-03</c:v>
                </c:pt>
              </c:strCache>
            </c:strRef>
          </c:cat>
          <c:val>
            <c:numRef>
              <c:f>Sheet1!$B$2:$B$9</c:f>
              <c:numCache>
                <c:formatCode>General</c:formatCode>
                <c:ptCount val="8"/>
                <c:pt idx="0">
                  <c:v>3173</c:v>
                </c:pt>
                <c:pt idx="1">
                  <c:v>1758</c:v>
                </c:pt>
                <c:pt idx="2">
                  <c:v>2416</c:v>
                </c:pt>
                <c:pt idx="3">
                  <c:v>2561</c:v>
                </c:pt>
                <c:pt idx="4">
                  <c:v>2546</c:v>
                </c:pt>
                <c:pt idx="5">
                  <c:v>1857</c:v>
                </c:pt>
                <c:pt idx="6">
                  <c:v>3193</c:v>
                </c:pt>
                <c:pt idx="7">
                  <c:v>1017</c:v>
                </c:pt>
              </c:numCache>
            </c:numRef>
          </c:val>
          <c:extLst>
            <c:ext xmlns:c16="http://schemas.microsoft.com/office/drawing/2014/chart" uri="{C3380CC4-5D6E-409C-BE32-E72D297353CC}">
              <c16:uniqueId val="{00000000-046F-4ADD-9D38-9C3B55F24B3E}"/>
            </c:ext>
          </c:extLst>
        </c:ser>
        <c:dLbls>
          <c:showLegendKey val="0"/>
          <c:showVal val="0"/>
          <c:showCatName val="0"/>
          <c:showSerName val="0"/>
          <c:showPercent val="0"/>
          <c:showBubbleSize val="0"/>
        </c:dLbls>
        <c:gapWidth val="219"/>
        <c:overlap val="-27"/>
        <c:axId val="475199808"/>
        <c:axId val="475209976"/>
      </c:barChart>
      <c:catAx>
        <c:axId val="47519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09976"/>
        <c:crosses val="autoZero"/>
        <c:auto val="1"/>
        <c:lblAlgn val="ctr"/>
        <c:lblOffset val="100"/>
        <c:noMultiLvlLbl val="0"/>
      </c:catAx>
      <c:valAx>
        <c:axId val="47520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9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Views Borussia VfL 1900 Mönchengladbach GmbH</c:v>
                </c:pt>
              </c:strCache>
            </c:strRef>
          </c:tx>
          <c:spPr>
            <a:ln w="28575" cap="rnd">
              <a:solidFill>
                <a:schemeClr val="accent1"/>
              </a:solidFill>
              <a:round/>
            </a:ln>
            <a:effectLst/>
          </c:spPr>
          <c:marker>
            <c:symbol val="none"/>
          </c:marker>
          <c:cat>
            <c:numRef>
              <c:f>Sheet1!$A$2:$A$225</c:f>
              <c:numCache>
                <c:formatCode>m/d/yyyy</c:formatCode>
                <c:ptCount val="224"/>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numCache>
            </c:numRef>
          </c:cat>
          <c:val>
            <c:numRef>
              <c:f>Sheet1!$B$2:$B$225</c:f>
              <c:numCache>
                <c:formatCode>General</c:formatCode>
                <c:ptCount val="224"/>
                <c:pt idx="0">
                  <c:v>95</c:v>
                </c:pt>
                <c:pt idx="1">
                  <c:v>60</c:v>
                </c:pt>
                <c:pt idx="2">
                  <c:v>51</c:v>
                </c:pt>
                <c:pt idx="3">
                  <c:v>55</c:v>
                </c:pt>
                <c:pt idx="4">
                  <c:v>114</c:v>
                </c:pt>
                <c:pt idx="5">
                  <c:v>12</c:v>
                </c:pt>
                <c:pt idx="6">
                  <c:v>67</c:v>
                </c:pt>
                <c:pt idx="7">
                  <c:v>136</c:v>
                </c:pt>
                <c:pt idx="8">
                  <c:v>118</c:v>
                </c:pt>
                <c:pt idx="9">
                  <c:v>53</c:v>
                </c:pt>
                <c:pt idx="10">
                  <c:v>75</c:v>
                </c:pt>
                <c:pt idx="11">
                  <c:v>53</c:v>
                </c:pt>
                <c:pt idx="12">
                  <c:v>15</c:v>
                </c:pt>
                <c:pt idx="13">
                  <c:v>6</c:v>
                </c:pt>
                <c:pt idx="14">
                  <c:v>40</c:v>
                </c:pt>
                <c:pt idx="15">
                  <c:v>43</c:v>
                </c:pt>
                <c:pt idx="16">
                  <c:v>123</c:v>
                </c:pt>
                <c:pt idx="17">
                  <c:v>75</c:v>
                </c:pt>
                <c:pt idx="18">
                  <c:v>132</c:v>
                </c:pt>
                <c:pt idx="19">
                  <c:v>95</c:v>
                </c:pt>
                <c:pt idx="20">
                  <c:v>31</c:v>
                </c:pt>
                <c:pt idx="21">
                  <c:v>142</c:v>
                </c:pt>
                <c:pt idx="22">
                  <c:v>34</c:v>
                </c:pt>
                <c:pt idx="23">
                  <c:v>77</c:v>
                </c:pt>
                <c:pt idx="24">
                  <c:v>83</c:v>
                </c:pt>
                <c:pt idx="25">
                  <c:v>17</c:v>
                </c:pt>
                <c:pt idx="26">
                  <c:v>5</c:v>
                </c:pt>
                <c:pt idx="27">
                  <c:v>14</c:v>
                </c:pt>
                <c:pt idx="28">
                  <c:v>49</c:v>
                </c:pt>
                <c:pt idx="29">
                  <c:v>63</c:v>
                </c:pt>
                <c:pt idx="30">
                  <c:v>38</c:v>
                </c:pt>
                <c:pt idx="31">
                  <c:v>106</c:v>
                </c:pt>
                <c:pt idx="32">
                  <c:v>93</c:v>
                </c:pt>
                <c:pt idx="33">
                  <c:v>11</c:v>
                </c:pt>
                <c:pt idx="34">
                  <c:v>42</c:v>
                </c:pt>
                <c:pt idx="35">
                  <c:v>82</c:v>
                </c:pt>
                <c:pt idx="36">
                  <c:v>92</c:v>
                </c:pt>
                <c:pt idx="37">
                  <c:v>117</c:v>
                </c:pt>
                <c:pt idx="38">
                  <c:v>65</c:v>
                </c:pt>
                <c:pt idx="39">
                  <c:v>102</c:v>
                </c:pt>
                <c:pt idx="40">
                  <c:v>68</c:v>
                </c:pt>
                <c:pt idx="41">
                  <c:v>5</c:v>
                </c:pt>
                <c:pt idx="42">
                  <c:v>103</c:v>
                </c:pt>
                <c:pt idx="43">
                  <c:v>53</c:v>
                </c:pt>
                <c:pt idx="44">
                  <c:v>63</c:v>
                </c:pt>
                <c:pt idx="45">
                  <c:v>38</c:v>
                </c:pt>
                <c:pt idx="46">
                  <c:v>134</c:v>
                </c:pt>
                <c:pt idx="47">
                  <c:v>67</c:v>
                </c:pt>
                <c:pt idx="48">
                  <c:v>61</c:v>
                </c:pt>
                <c:pt idx="49">
                  <c:v>44</c:v>
                </c:pt>
                <c:pt idx="50">
                  <c:v>56</c:v>
                </c:pt>
                <c:pt idx="51">
                  <c:v>31</c:v>
                </c:pt>
                <c:pt idx="52">
                  <c:v>34</c:v>
                </c:pt>
                <c:pt idx="53">
                  <c:v>54</c:v>
                </c:pt>
                <c:pt idx="54">
                  <c:v>35</c:v>
                </c:pt>
                <c:pt idx="55">
                  <c:v>5</c:v>
                </c:pt>
                <c:pt idx="56">
                  <c:v>68</c:v>
                </c:pt>
                <c:pt idx="57">
                  <c:v>111</c:v>
                </c:pt>
                <c:pt idx="58">
                  <c:v>70</c:v>
                </c:pt>
                <c:pt idx="59">
                  <c:v>62</c:v>
                </c:pt>
                <c:pt idx="60">
                  <c:v>93</c:v>
                </c:pt>
                <c:pt idx="61">
                  <c:v>46</c:v>
                </c:pt>
                <c:pt idx="62">
                  <c:v>66</c:v>
                </c:pt>
                <c:pt idx="63">
                  <c:v>26</c:v>
                </c:pt>
                <c:pt idx="64">
                  <c:v>134</c:v>
                </c:pt>
                <c:pt idx="65">
                  <c:v>143</c:v>
                </c:pt>
                <c:pt idx="66">
                  <c:v>18</c:v>
                </c:pt>
                <c:pt idx="67">
                  <c:v>86</c:v>
                </c:pt>
                <c:pt idx="68">
                  <c:v>90</c:v>
                </c:pt>
                <c:pt idx="69">
                  <c:v>58</c:v>
                </c:pt>
                <c:pt idx="70">
                  <c:v>76</c:v>
                </c:pt>
                <c:pt idx="71">
                  <c:v>87</c:v>
                </c:pt>
                <c:pt idx="72">
                  <c:v>103</c:v>
                </c:pt>
                <c:pt idx="73">
                  <c:v>134</c:v>
                </c:pt>
                <c:pt idx="74">
                  <c:v>130</c:v>
                </c:pt>
                <c:pt idx="75">
                  <c:v>66</c:v>
                </c:pt>
                <c:pt idx="76">
                  <c:v>5</c:v>
                </c:pt>
                <c:pt idx="77">
                  <c:v>91</c:v>
                </c:pt>
                <c:pt idx="78">
                  <c:v>76</c:v>
                </c:pt>
                <c:pt idx="79">
                  <c:v>57</c:v>
                </c:pt>
                <c:pt idx="80">
                  <c:v>90</c:v>
                </c:pt>
                <c:pt idx="81">
                  <c:v>61</c:v>
                </c:pt>
                <c:pt idx="82">
                  <c:v>43</c:v>
                </c:pt>
                <c:pt idx="83">
                  <c:v>72</c:v>
                </c:pt>
                <c:pt idx="84">
                  <c:v>139</c:v>
                </c:pt>
                <c:pt idx="85">
                  <c:v>140</c:v>
                </c:pt>
                <c:pt idx="86">
                  <c:v>95</c:v>
                </c:pt>
                <c:pt idx="87">
                  <c:v>77</c:v>
                </c:pt>
                <c:pt idx="88">
                  <c:v>122</c:v>
                </c:pt>
                <c:pt idx="89">
                  <c:v>57</c:v>
                </c:pt>
                <c:pt idx="90">
                  <c:v>27</c:v>
                </c:pt>
                <c:pt idx="91">
                  <c:v>79</c:v>
                </c:pt>
                <c:pt idx="92">
                  <c:v>27</c:v>
                </c:pt>
                <c:pt idx="93">
                  <c:v>95</c:v>
                </c:pt>
                <c:pt idx="94">
                  <c:v>100</c:v>
                </c:pt>
                <c:pt idx="95">
                  <c:v>96</c:v>
                </c:pt>
                <c:pt idx="96">
                  <c:v>54</c:v>
                </c:pt>
                <c:pt idx="97">
                  <c:v>36</c:v>
                </c:pt>
                <c:pt idx="98">
                  <c:v>54</c:v>
                </c:pt>
                <c:pt idx="99">
                  <c:v>35</c:v>
                </c:pt>
                <c:pt idx="100">
                  <c:v>159</c:v>
                </c:pt>
                <c:pt idx="101">
                  <c:v>68</c:v>
                </c:pt>
                <c:pt idx="102">
                  <c:v>144</c:v>
                </c:pt>
                <c:pt idx="103">
                  <c:v>23</c:v>
                </c:pt>
                <c:pt idx="104">
                  <c:v>14</c:v>
                </c:pt>
                <c:pt idx="105">
                  <c:v>47</c:v>
                </c:pt>
                <c:pt idx="106">
                  <c:v>121</c:v>
                </c:pt>
                <c:pt idx="107">
                  <c:v>89</c:v>
                </c:pt>
                <c:pt idx="108">
                  <c:v>94</c:v>
                </c:pt>
                <c:pt idx="109">
                  <c:v>140</c:v>
                </c:pt>
                <c:pt idx="110">
                  <c:v>14</c:v>
                </c:pt>
                <c:pt idx="111">
                  <c:v>5</c:v>
                </c:pt>
                <c:pt idx="112">
                  <c:v>25</c:v>
                </c:pt>
                <c:pt idx="113">
                  <c:v>82</c:v>
                </c:pt>
                <c:pt idx="114">
                  <c:v>54</c:v>
                </c:pt>
                <c:pt idx="115">
                  <c:v>102</c:v>
                </c:pt>
                <c:pt idx="116">
                  <c:v>69</c:v>
                </c:pt>
                <c:pt idx="117">
                  <c:v>13</c:v>
                </c:pt>
                <c:pt idx="118">
                  <c:v>16</c:v>
                </c:pt>
                <c:pt idx="119">
                  <c:v>44</c:v>
                </c:pt>
                <c:pt idx="120">
                  <c:v>38</c:v>
                </c:pt>
                <c:pt idx="121">
                  <c:v>39</c:v>
                </c:pt>
                <c:pt idx="122">
                  <c:v>34</c:v>
                </c:pt>
                <c:pt idx="123">
                  <c:v>45</c:v>
                </c:pt>
                <c:pt idx="124">
                  <c:v>33</c:v>
                </c:pt>
                <c:pt idx="125">
                  <c:v>47</c:v>
                </c:pt>
                <c:pt idx="126">
                  <c:v>134</c:v>
                </c:pt>
                <c:pt idx="127">
                  <c:v>132</c:v>
                </c:pt>
                <c:pt idx="128">
                  <c:v>28</c:v>
                </c:pt>
                <c:pt idx="129">
                  <c:v>47</c:v>
                </c:pt>
                <c:pt idx="130">
                  <c:v>74</c:v>
                </c:pt>
                <c:pt idx="131">
                  <c:v>12</c:v>
                </c:pt>
                <c:pt idx="132">
                  <c:v>33</c:v>
                </c:pt>
                <c:pt idx="133">
                  <c:v>32</c:v>
                </c:pt>
                <c:pt idx="134">
                  <c:v>76</c:v>
                </c:pt>
                <c:pt idx="135">
                  <c:v>59</c:v>
                </c:pt>
                <c:pt idx="136">
                  <c:v>24</c:v>
                </c:pt>
                <c:pt idx="137">
                  <c:v>87</c:v>
                </c:pt>
                <c:pt idx="138">
                  <c:v>39</c:v>
                </c:pt>
                <c:pt idx="139">
                  <c:v>1</c:v>
                </c:pt>
                <c:pt idx="140">
                  <c:v>129</c:v>
                </c:pt>
                <c:pt idx="141">
                  <c:v>28</c:v>
                </c:pt>
                <c:pt idx="142">
                  <c:v>94</c:v>
                </c:pt>
                <c:pt idx="143">
                  <c:v>19</c:v>
                </c:pt>
                <c:pt idx="144">
                  <c:v>46</c:v>
                </c:pt>
                <c:pt idx="145">
                  <c:v>9</c:v>
                </c:pt>
                <c:pt idx="146">
                  <c:v>6</c:v>
                </c:pt>
                <c:pt idx="147">
                  <c:v>13</c:v>
                </c:pt>
                <c:pt idx="148">
                  <c:v>66</c:v>
                </c:pt>
                <c:pt idx="149">
                  <c:v>23</c:v>
                </c:pt>
                <c:pt idx="150">
                  <c:v>45</c:v>
                </c:pt>
                <c:pt idx="151">
                  <c:v>53</c:v>
                </c:pt>
                <c:pt idx="152">
                  <c:v>26</c:v>
                </c:pt>
                <c:pt idx="153">
                  <c:v>2</c:v>
                </c:pt>
                <c:pt idx="154">
                  <c:v>12</c:v>
                </c:pt>
                <c:pt idx="155">
                  <c:v>63</c:v>
                </c:pt>
                <c:pt idx="156">
                  <c:v>58</c:v>
                </c:pt>
                <c:pt idx="157">
                  <c:v>33</c:v>
                </c:pt>
                <c:pt idx="158">
                  <c:v>97</c:v>
                </c:pt>
                <c:pt idx="159">
                  <c:v>11</c:v>
                </c:pt>
                <c:pt idx="160">
                  <c:v>31</c:v>
                </c:pt>
                <c:pt idx="161">
                  <c:v>61</c:v>
                </c:pt>
                <c:pt idx="162">
                  <c:v>84</c:v>
                </c:pt>
                <c:pt idx="163">
                  <c:v>57</c:v>
                </c:pt>
                <c:pt idx="164">
                  <c:v>39</c:v>
                </c:pt>
                <c:pt idx="165">
                  <c:v>63</c:v>
                </c:pt>
                <c:pt idx="166">
                  <c:v>48</c:v>
                </c:pt>
                <c:pt idx="167">
                  <c:v>38</c:v>
                </c:pt>
                <c:pt idx="168">
                  <c:v>115</c:v>
                </c:pt>
                <c:pt idx="169">
                  <c:v>67</c:v>
                </c:pt>
                <c:pt idx="170">
                  <c:v>135</c:v>
                </c:pt>
                <c:pt idx="171">
                  <c:v>138</c:v>
                </c:pt>
                <c:pt idx="172">
                  <c:v>109</c:v>
                </c:pt>
                <c:pt idx="173">
                  <c:v>46</c:v>
                </c:pt>
                <c:pt idx="174">
                  <c:v>13</c:v>
                </c:pt>
                <c:pt idx="175">
                  <c:v>24</c:v>
                </c:pt>
                <c:pt idx="176">
                  <c:v>39</c:v>
                </c:pt>
                <c:pt idx="177">
                  <c:v>59</c:v>
                </c:pt>
                <c:pt idx="178">
                  <c:v>73</c:v>
                </c:pt>
                <c:pt idx="179">
                  <c:v>96</c:v>
                </c:pt>
                <c:pt idx="180">
                  <c:v>14</c:v>
                </c:pt>
                <c:pt idx="181">
                  <c:v>30</c:v>
                </c:pt>
                <c:pt idx="182">
                  <c:v>23</c:v>
                </c:pt>
                <c:pt idx="183">
                  <c:v>58</c:v>
                </c:pt>
                <c:pt idx="184">
                  <c:v>43</c:v>
                </c:pt>
                <c:pt idx="185">
                  <c:v>45</c:v>
                </c:pt>
                <c:pt idx="186">
                  <c:v>42</c:v>
                </c:pt>
                <c:pt idx="187">
                  <c:v>27</c:v>
                </c:pt>
                <c:pt idx="188">
                  <c:v>67</c:v>
                </c:pt>
                <c:pt idx="189">
                  <c:v>51</c:v>
                </c:pt>
                <c:pt idx="190">
                  <c:v>27</c:v>
                </c:pt>
                <c:pt idx="191">
                  <c:v>59</c:v>
                </c:pt>
                <c:pt idx="192">
                  <c:v>46</c:v>
                </c:pt>
                <c:pt idx="193">
                  <c:v>21</c:v>
                </c:pt>
                <c:pt idx="194">
                  <c:v>53</c:v>
                </c:pt>
                <c:pt idx="195">
                  <c:v>18</c:v>
                </c:pt>
                <c:pt idx="196">
                  <c:v>57</c:v>
                </c:pt>
                <c:pt idx="197">
                  <c:v>41</c:v>
                </c:pt>
                <c:pt idx="198">
                  <c:v>80</c:v>
                </c:pt>
                <c:pt idx="199">
                  <c:v>15</c:v>
                </c:pt>
                <c:pt idx="200">
                  <c:v>91</c:v>
                </c:pt>
                <c:pt idx="201">
                  <c:v>143</c:v>
                </c:pt>
                <c:pt idx="202">
                  <c:v>108</c:v>
                </c:pt>
                <c:pt idx="203">
                  <c:v>53</c:v>
                </c:pt>
                <c:pt idx="204">
                  <c:v>74</c:v>
                </c:pt>
                <c:pt idx="205">
                  <c:v>33</c:v>
                </c:pt>
                <c:pt idx="206">
                  <c:v>53</c:v>
                </c:pt>
                <c:pt idx="207">
                  <c:v>45</c:v>
                </c:pt>
                <c:pt idx="208">
                  <c:v>16</c:v>
                </c:pt>
                <c:pt idx="209">
                  <c:v>20</c:v>
                </c:pt>
                <c:pt idx="210">
                  <c:v>30</c:v>
                </c:pt>
                <c:pt idx="211">
                  <c:v>27</c:v>
                </c:pt>
                <c:pt idx="212">
                  <c:v>33</c:v>
                </c:pt>
                <c:pt idx="213">
                  <c:v>37</c:v>
                </c:pt>
                <c:pt idx="214">
                  <c:v>134</c:v>
                </c:pt>
                <c:pt idx="215">
                  <c:v>14</c:v>
                </c:pt>
                <c:pt idx="216">
                  <c:v>8</c:v>
                </c:pt>
                <c:pt idx="217">
                  <c:v>107</c:v>
                </c:pt>
                <c:pt idx="218">
                  <c:v>120</c:v>
                </c:pt>
                <c:pt idx="219">
                  <c:v>50</c:v>
                </c:pt>
                <c:pt idx="220">
                  <c:v>78</c:v>
                </c:pt>
                <c:pt idx="221">
                  <c:v>26</c:v>
                </c:pt>
                <c:pt idx="222">
                  <c:v>86</c:v>
                </c:pt>
                <c:pt idx="223">
                  <c:v>16</c:v>
                </c:pt>
              </c:numCache>
            </c:numRef>
          </c:val>
          <c:smooth val="0"/>
          <c:extLst>
            <c:ext xmlns:c16="http://schemas.microsoft.com/office/drawing/2014/chart" uri="{C3380CC4-5D6E-409C-BE32-E72D297353CC}">
              <c16:uniqueId val="{00000000-9127-4A1A-BCB4-5DAE0FFE78E4}"/>
            </c:ext>
          </c:extLst>
        </c:ser>
        <c:dLbls>
          <c:showLegendKey val="0"/>
          <c:showVal val="0"/>
          <c:showCatName val="0"/>
          <c:showSerName val="0"/>
          <c:showPercent val="0"/>
          <c:showBubbleSize val="0"/>
        </c:dLbls>
        <c:smooth val="0"/>
        <c:axId val="475205056"/>
        <c:axId val="475203088"/>
      </c:lineChart>
      <c:dateAx>
        <c:axId val="47520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03088"/>
        <c:crosses val="autoZero"/>
        <c:auto val="1"/>
        <c:lblOffset val="100"/>
        <c:baseTimeUnit val="days"/>
      </c:dateAx>
      <c:valAx>
        <c:axId val="47520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Sheet1!$A$2:$A$225</c:f>
              <c:numCache>
                <c:formatCode>m/d/yyyy</c:formatCode>
                <c:ptCount val="224"/>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numCache>
            </c:numRef>
          </c:cat>
          <c:val>
            <c:numRef>
              <c:f>Sheet1!$B$2:$B$225</c:f>
              <c:numCache>
                <c:formatCode>General</c:formatCode>
                <c:ptCount val="224"/>
                <c:pt idx="0">
                  <c:v>5412</c:v>
                </c:pt>
                <c:pt idx="1">
                  <c:v>8325</c:v>
                </c:pt>
                <c:pt idx="2">
                  <c:v>8101</c:v>
                </c:pt>
                <c:pt idx="3">
                  <c:v>1116</c:v>
                </c:pt>
                <c:pt idx="4">
                  <c:v>7555</c:v>
                </c:pt>
                <c:pt idx="5">
                  <c:v>0</c:v>
                </c:pt>
                <c:pt idx="6">
                  <c:v>0</c:v>
                </c:pt>
                <c:pt idx="7">
                  <c:v>0</c:v>
                </c:pt>
                <c:pt idx="8">
                  <c:v>0</c:v>
                </c:pt>
                <c:pt idx="9">
                  <c:v>18166</c:v>
                </c:pt>
                <c:pt idx="10">
                  <c:v>21136</c:v>
                </c:pt>
                <c:pt idx="11">
                  <c:v>5894</c:v>
                </c:pt>
                <c:pt idx="12">
                  <c:v>0</c:v>
                </c:pt>
                <c:pt idx="13">
                  <c:v>0</c:v>
                </c:pt>
                <c:pt idx="14">
                  <c:v>0</c:v>
                </c:pt>
                <c:pt idx="15">
                  <c:v>6910</c:v>
                </c:pt>
                <c:pt idx="16">
                  <c:v>16775</c:v>
                </c:pt>
                <c:pt idx="17">
                  <c:v>28353</c:v>
                </c:pt>
                <c:pt idx="18">
                  <c:v>0</c:v>
                </c:pt>
                <c:pt idx="19">
                  <c:v>0</c:v>
                </c:pt>
                <c:pt idx="20">
                  <c:v>0</c:v>
                </c:pt>
                <c:pt idx="21">
                  <c:v>18386</c:v>
                </c:pt>
                <c:pt idx="22">
                  <c:v>11857</c:v>
                </c:pt>
                <c:pt idx="23">
                  <c:v>6020</c:v>
                </c:pt>
                <c:pt idx="24">
                  <c:v>0</c:v>
                </c:pt>
                <c:pt idx="25">
                  <c:v>0</c:v>
                </c:pt>
                <c:pt idx="26">
                  <c:v>0</c:v>
                </c:pt>
                <c:pt idx="27">
                  <c:v>0</c:v>
                </c:pt>
                <c:pt idx="28">
                  <c:v>5632</c:v>
                </c:pt>
                <c:pt idx="29">
                  <c:v>0</c:v>
                </c:pt>
                <c:pt idx="30">
                  <c:v>0</c:v>
                </c:pt>
                <c:pt idx="31">
                  <c:v>0</c:v>
                </c:pt>
                <c:pt idx="32">
                  <c:v>14327</c:v>
                </c:pt>
                <c:pt idx="33">
                  <c:v>0</c:v>
                </c:pt>
                <c:pt idx="34">
                  <c:v>0</c:v>
                </c:pt>
                <c:pt idx="35">
                  <c:v>0</c:v>
                </c:pt>
                <c:pt idx="36">
                  <c:v>6310</c:v>
                </c:pt>
                <c:pt idx="37">
                  <c:v>0</c:v>
                </c:pt>
                <c:pt idx="38">
                  <c:v>0</c:v>
                </c:pt>
                <c:pt idx="39">
                  <c:v>5250</c:v>
                </c:pt>
                <c:pt idx="40">
                  <c:v>0</c:v>
                </c:pt>
                <c:pt idx="41">
                  <c:v>0</c:v>
                </c:pt>
                <c:pt idx="42">
                  <c:v>0</c:v>
                </c:pt>
                <c:pt idx="43">
                  <c:v>7212</c:v>
                </c:pt>
                <c:pt idx="44">
                  <c:v>0</c:v>
                </c:pt>
                <c:pt idx="45">
                  <c:v>0</c:v>
                </c:pt>
                <c:pt idx="46">
                  <c:v>6596</c:v>
                </c:pt>
                <c:pt idx="47">
                  <c:v>0</c:v>
                </c:pt>
                <c:pt idx="48">
                  <c:v>0</c:v>
                </c:pt>
                <c:pt idx="49">
                  <c:v>6146</c:v>
                </c:pt>
                <c:pt idx="50">
                  <c:v>0</c:v>
                </c:pt>
                <c:pt idx="51">
                  <c:v>0</c:v>
                </c:pt>
                <c:pt idx="52">
                  <c:v>0</c:v>
                </c:pt>
                <c:pt idx="53">
                  <c:v>9814</c:v>
                </c:pt>
                <c:pt idx="54">
                  <c:v>0</c:v>
                </c:pt>
                <c:pt idx="55">
                  <c:v>0</c:v>
                </c:pt>
                <c:pt idx="56">
                  <c:v>9945</c:v>
                </c:pt>
                <c:pt idx="57">
                  <c:v>22786</c:v>
                </c:pt>
                <c:pt idx="58">
                  <c:v>0</c:v>
                </c:pt>
                <c:pt idx="59">
                  <c:v>0</c:v>
                </c:pt>
                <c:pt idx="60">
                  <c:v>6770</c:v>
                </c:pt>
                <c:pt idx="61">
                  <c:v>0</c:v>
                </c:pt>
                <c:pt idx="62">
                  <c:v>4402</c:v>
                </c:pt>
                <c:pt idx="63">
                  <c:v>5498</c:v>
                </c:pt>
                <c:pt idx="64">
                  <c:v>14742</c:v>
                </c:pt>
                <c:pt idx="65">
                  <c:v>0</c:v>
                </c:pt>
                <c:pt idx="66">
                  <c:v>0</c:v>
                </c:pt>
                <c:pt idx="67">
                  <c:v>5229</c:v>
                </c:pt>
                <c:pt idx="68">
                  <c:v>5204</c:v>
                </c:pt>
                <c:pt idx="69">
                  <c:v>0</c:v>
                </c:pt>
                <c:pt idx="70">
                  <c:v>0</c:v>
                </c:pt>
                <c:pt idx="71">
                  <c:v>0</c:v>
                </c:pt>
                <c:pt idx="72">
                  <c:v>12255</c:v>
                </c:pt>
                <c:pt idx="73">
                  <c:v>21223</c:v>
                </c:pt>
                <c:pt idx="74">
                  <c:v>8332</c:v>
                </c:pt>
                <c:pt idx="75">
                  <c:v>0</c:v>
                </c:pt>
                <c:pt idx="76">
                  <c:v>0</c:v>
                </c:pt>
                <c:pt idx="77">
                  <c:v>0</c:v>
                </c:pt>
                <c:pt idx="78">
                  <c:v>0</c:v>
                </c:pt>
                <c:pt idx="79">
                  <c:v>0</c:v>
                </c:pt>
                <c:pt idx="80">
                  <c:v>0</c:v>
                </c:pt>
                <c:pt idx="81">
                  <c:v>0</c:v>
                </c:pt>
                <c:pt idx="82">
                  <c:v>0</c:v>
                </c:pt>
                <c:pt idx="83">
                  <c:v>0</c:v>
                </c:pt>
                <c:pt idx="84">
                  <c:v>0</c:v>
                </c:pt>
                <c:pt idx="85">
                  <c:v>14642</c:v>
                </c:pt>
                <c:pt idx="86">
                  <c:v>26405</c:v>
                </c:pt>
                <c:pt idx="87">
                  <c:v>0</c:v>
                </c:pt>
                <c:pt idx="88">
                  <c:v>15032</c:v>
                </c:pt>
                <c:pt idx="89">
                  <c:v>0</c:v>
                </c:pt>
                <c:pt idx="90">
                  <c:v>0</c:v>
                </c:pt>
                <c:pt idx="91">
                  <c:v>0</c:v>
                </c:pt>
                <c:pt idx="92">
                  <c:v>0</c:v>
                </c:pt>
                <c:pt idx="93">
                  <c:v>12686</c:v>
                </c:pt>
                <c:pt idx="94">
                  <c:v>0</c:v>
                </c:pt>
                <c:pt idx="95">
                  <c:v>0</c:v>
                </c:pt>
                <c:pt idx="96">
                  <c:v>0</c:v>
                </c:pt>
                <c:pt idx="97">
                  <c:v>0</c:v>
                </c:pt>
                <c:pt idx="98">
                  <c:v>3810</c:v>
                </c:pt>
                <c:pt idx="99">
                  <c:v>0</c:v>
                </c:pt>
                <c:pt idx="100">
                  <c:v>4773</c:v>
                </c:pt>
                <c:pt idx="101">
                  <c:v>42920</c:v>
                </c:pt>
                <c:pt idx="102">
                  <c:v>0</c:v>
                </c:pt>
                <c:pt idx="103">
                  <c:v>0</c:v>
                </c:pt>
                <c:pt idx="104">
                  <c:v>0</c:v>
                </c:pt>
                <c:pt idx="105">
                  <c:v>4826</c:v>
                </c:pt>
                <c:pt idx="106">
                  <c:v>0</c:v>
                </c:pt>
                <c:pt idx="107">
                  <c:v>11123</c:v>
                </c:pt>
                <c:pt idx="108">
                  <c:v>0</c:v>
                </c:pt>
                <c:pt idx="109">
                  <c:v>0</c:v>
                </c:pt>
                <c:pt idx="110">
                  <c:v>0</c:v>
                </c:pt>
                <c:pt idx="111">
                  <c:v>0</c:v>
                </c:pt>
                <c:pt idx="112">
                  <c:v>0</c:v>
                </c:pt>
                <c:pt idx="113">
                  <c:v>20289</c:v>
                </c:pt>
                <c:pt idx="114">
                  <c:v>6277</c:v>
                </c:pt>
                <c:pt idx="115">
                  <c:v>4725</c:v>
                </c:pt>
                <c:pt idx="116">
                  <c:v>0</c:v>
                </c:pt>
                <c:pt idx="117">
                  <c:v>0</c:v>
                </c:pt>
                <c:pt idx="118">
                  <c:v>0</c:v>
                </c:pt>
                <c:pt idx="119">
                  <c:v>15396</c:v>
                </c:pt>
                <c:pt idx="120">
                  <c:v>8809</c:v>
                </c:pt>
                <c:pt idx="121">
                  <c:v>3591</c:v>
                </c:pt>
                <c:pt idx="122">
                  <c:v>9157</c:v>
                </c:pt>
                <c:pt idx="123">
                  <c:v>11929</c:v>
                </c:pt>
                <c:pt idx="124">
                  <c:v>0</c:v>
                </c:pt>
                <c:pt idx="125">
                  <c:v>0</c:v>
                </c:pt>
                <c:pt idx="126">
                  <c:v>0</c:v>
                </c:pt>
                <c:pt idx="127">
                  <c:v>0</c:v>
                </c:pt>
                <c:pt idx="128">
                  <c:v>4167</c:v>
                </c:pt>
                <c:pt idx="129">
                  <c:v>0</c:v>
                </c:pt>
                <c:pt idx="130">
                  <c:v>11310</c:v>
                </c:pt>
                <c:pt idx="131">
                  <c:v>0</c:v>
                </c:pt>
                <c:pt idx="132">
                  <c:v>0</c:v>
                </c:pt>
                <c:pt idx="133">
                  <c:v>0</c:v>
                </c:pt>
                <c:pt idx="134">
                  <c:v>0</c:v>
                </c:pt>
                <c:pt idx="135">
                  <c:v>11019</c:v>
                </c:pt>
                <c:pt idx="136">
                  <c:v>0</c:v>
                </c:pt>
                <c:pt idx="137">
                  <c:v>0</c:v>
                </c:pt>
                <c:pt idx="138">
                  <c:v>0</c:v>
                </c:pt>
                <c:pt idx="139">
                  <c:v>0</c:v>
                </c:pt>
                <c:pt idx="140">
                  <c:v>34287</c:v>
                </c:pt>
                <c:pt idx="141">
                  <c:v>0</c:v>
                </c:pt>
                <c:pt idx="142">
                  <c:v>21119</c:v>
                </c:pt>
                <c:pt idx="143">
                  <c:v>0</c:v>
                </c:pt>
                <c:pt idx="144">
                  <c:v>0</c:v>
                </c:pt>
                <c:pt idx="145">
                  <c:v>21844</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9382</c:v>
                </c:pt>
                <c:pt idx="163">
                  <c:v>0</c:v>
                </c:pt>
                <c:pt idx="164">
                  <c:v>0</c:v>
                </c:pt>
                <c:pt idx="165">
                  <c:v>0</c:v>
                </c:pt>
                <c:pt idx="166">
                  <c:v>0</c:v>
                </c:pt>
                <c:pt idx="167">
                  <c:v>0</c:v>
                </c:pt>
                <c:pt idx="168">
                  <c:v>0</c:v>
                </c:pt>
                <c:pt idx="169">
                  <c:v>25287</c:v>
                </c:pt>
                <c:pt idx="170">
                  <c:v>27095</c:v>
                </c:pt>
                <c:pt idx="171">
                  <c:v>12829</c:v>
                </c:pt>
                <c:pt idx="172">
                  <c:v>0</c:v>
                </c:pt>
                <c:pt idx="173">
                  <c:v>0</c:v>
                </c:pt>
                <c:pt idx="174">
                  <c:v>0</c:v>
                </c:pt>
                <c:pt idx="175">
                  <c:v>0</c:v>
                </c:pt>
                <c:pt idx="176">
                  <c:v>0</c:v>
                </c:pt>
                <c:pt idx="177">
                  <c:v>0</c:v>
                </c:pt>
                <c:pt idx="178">
                  <c:v>3407</c:v>
                </c:pt>
                <c:pt idx="179">
                  <c:v>32163</c:v>
                </c:pt>
                <c:pt idx="180">
                  <c:v>0</c:v>
                </c:pt>
                <c:pt idx="181">
                  <c:v>0</c:v>
                </c:pt>
                <c:pt idx="182">
                  <c:v>0</c:v>
                </c:pt>
                <c:pt idx="183">
                  <c:v>0</c:v>
                </c:pt>
                <c:pt idx="184">
                  <c:v>8978</c:v>
                </c:pt>
                <c:pt idx="185">
                  <c:v>0</c:v>
                </c:pt>
                <c:pt idx="186">
                  <c:v>0</c:v>
                </c:pt>
                <c:pt idx="187">
                  <c:v>0</c:v>
                </c:pt>
                <c:pt idx="188">
                  <c:v>0</c:v>
                </c:pt>
                <c:pt idx="189">
                  <c:v>19178</c:v>
                </c:pt>
                <c:pt idx="190">
                  <c:v>21261</c:v>
                </c:pt>
                <c:pt idx="191">
                  <c:v>12806</c:v>
                </c:pt>
                <c:pt idx="192">
                  <c:v>0</c:v>
                </c:pt>
                <c:pt idx="193">
                  <c:v>0</c:v>
                </c:pt>
                <c:pt idx="194">
                  <c:v>0</c:v>
                </c:pt>
                <c:pt idx="195">
                  <c:v>0</c:v>
                </c:pt>
                <c:pt idx="196">
                  <c:v>0</c:v>
                </c:pt>
                <c:pt idx="197">
                  <c:v>0</c:v>
                </c:pt>
                <c:pt idx="198">
                  <c:v>38921</c:v>
                </c:pt>
                <c:pt idx="199">
                  <c:v>0</c:v>
                </c:pt>
                <c:pt idx="200">
                  <c:v>16175</c:v>
                </c:pt>
                <c:pt idx="201">
                  <c:v>19365</c:v>
                </c:pt>
                <c:pt idx="202">
                  <c:v>0</c:v>
                </c:pt>
                <c:pt idx="203">
                  <c:v>0</c:v>
                </c:pt>
                <c:pt idx="204">
                  <c:v>13027</c:v>
                </c:pt>
                <c:pt idx="205">
                  <c:v>0</c:v>
                </c:pt>
                <c:pt idx="206">
                  <c:v>5014</c:v>
                </c:pt>
                <c:pt idx="207">
                  <c:v>0</c:v>
                </c:pt>
                <c:pt idx="208">
                  <c:v>0</c:v>
                </c:pt>
                <c:pt idx="209">
                  <c:v>0</c:v>
                </c:pt>
                <c:pt idx="210">
                  <c:v>0</c:v>
                </c:pt>
                <c:pt idx="211">
                  <c:v>0</c:v>
                </c:pt>
                <c:pt idx="212">
                  <c:v>8117</c:v>
                </c:pt>
                <c:pt idx="213">
                  <c:v>0</c:v>
                </c:pt>
                <c:pt idx="214">
                  <c:v>18084</c:v>
                </c:pt>
                <c:pt idx="215">
                  <c:v>0</c:v>
                </c:pt>
                <c:pt idx="216">
                  <c:v>0</c:v>
                </c:pt>
                <c:pt idx="217">
                  <c:v>0</c:v>
                </c:pt>
                <c:pt idx="218">
                  <c:v>4451</c:v>
                </c:pt>
                <c:pt idx="219">
                  <c:v>0</c:v>
                </c:pt>
                <c:pt idx="220">
                  <c:v>13661</c:v>
                </c:pt>
                <c:pt idx="221">
                  <c:v>0</c:v>
                </c:pt>
                <c:pt idx="222">
                  <c:v>0</c:v>
                </c:pt>
                <c:pt idx="223">
                  <c:v>0</c:v>
                </c:pt>
              </c:numCache>
            </c:numRef>
          </c:val>
          <c:smooth val="0"/>
          <c:extLst>
            <c:ext xmlns:c16="http://schemas.microsoft.com/office/drawing/2014/chart" uri="{C3380CC4-5D6E-409C-BE32-E72D297353CC}">
              <c16:uniqueId val="{00000000-3279-4058-918B-7B60735872F9}"/>
            </c:ext>
          </c:extLst>
        </c:ser>
        <c:dLbls>
          <c:showLegendKey val="0"/>
          <c:showVal val="0"/>
          <c:showCatName val="0"/>
          <c:showSerName val="0"/>
          <c:showPercent val="0"/>
          <c:showBubbleSize val="0"/>
        </c:dLbls>
        <c:smooth val="0"/>
        <c:axId val="475219160"/>
        <c:axId val="475217192"/>
      </c:lineChart>
      <c:dateAx>
        <c:axId val="47521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7192"/>
        <c:crosses val="autoZero"/>
        <c:auto val="1"/>
        <c:lblOffset val="100"/>
        <c:baseTimeUnit val="days"/>
      </c:dateAx>
      <c:valAx>
        <c:axId val="47521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Sheet1!$A$2:$A$225</c:f>
              <c:numCache>
                <c:formatCode>m/d/yyyy</c:formatCode>
                <c:ptCount val="224"/>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numCache>
            </c:numRef>
          </c:cat>
          <c:val>
            <c:numRef>
              <c:f>Sheet1!$B$2:$B$225</c:f>
              <c:numCache>
                <c:formatCode>General</c:formatCode>
                <c:ptCount val="224"/>
                <c:pt idx="0">
                  <c:v>3077</c:v>
                </c:pt>
                <c:pt idx="1">
                  <c:v>3019</c:v>
                </c:pt>
                <c:pt idx="2">
                  <c:v>2989</c:v>
                </c:pt>
                <c:pt idx="3">
                  <c:v>1029</c:v>
                </c:pt>
                <c:pt idx="4">
                  <c:v>1977</c:v>
                </c:pt>
                <c:pt idx="5">
                  <c:v>562</c:v>
                </c:pt>
                <c:pt idx="6">
                  <c:v>1364</c:v>
                </c:pt>
                <c:pt idx="7">
                  <c:v>1444</c:v>
                </c:pt>
                <c:pt idx="8">
                  <c:v>1031</c:v>
                </c:pt>
                <c:pt idx="9">
                  <c:v>4929</c:v>
                </c:pt>
                <c:pt idx="10">
                  <c:v>6306</c:v>
                </c:pt>
                <c:pt idx="11">
                  <c:v>4893</c:v>
                </c:pt>
                <c:pt idx="12">
                  <c:v>1917</c:v>
                </c:pt>
                <c:pt idx="13">
                  <c:v>1754</c:v>
                </c:pt>
                <c:pt idx="14">
                  <c:v>2313</c:v>
                </c:pt>
                <c:pt idx="15">
                  <c:v>3168</c:v>
                </c:pt>
                <c:pt idx="16">
                  <c:v>6963</c:v>
                </c:pt>
                <c:pt idx="17">
                  <c:v>7021</c:v>
                </c:pt>
                <c:pt idx="18">
                  <c:v>3237</c:v>
                </c:pt>
                <c:pt idx="19">
                  <c:v>1824</c:v>
                </c:pt>
                <c:pt idx="20">
                  <c:v>1972</c:v>
                </c:pt>
                <c:pt idx="21">
                  <c:v>8045</c:v>
                </c:pt>
                <c:pt idx="22">
                  <c:v>6031</c:v>
                </c:pt>
                <c:pt idx="23">
                  <c:v>3963</c:v>
                </c:pt>
                <c:pt idx="24">
                  <c:v>1284</c:v>
                </c:pt>
                <c:pt idx="25">
                  <c:v>1158</c:v>
                </c:pt>
                <c:pt idx="26">
                  <c:v>1199</c:v>
                </c:pt>
                <c:pt idx="27">
                  <c:v>1215</c:v>
                </c:pt>
                <c:pt idx="28">
                  <c:v>2013</c:v>
                </c:pt>
                <c:pt idx="29">
                  <c:v>1898</c:v>
                </c:pt>
                <c:pt idx="30">
                  <c:v>929</c:v>
                </c:pt>
                <c:pt idx="31">
                  <c:v>944</c:v>
                </c:pt>
                <c:pt idx="32">
                  <c:v>4861</c:v>
                </c:pt>
                <c:pt idx="33">
                  <c:v>1649</c:v>
                </c:pt>
                <c:pt idx="34">
                  <c:v>1303</c:v>
                </c:pt>
                <c:pt idx="35">
                  <c:v>1511</c:v>
                </c:pt>
                <c:pt idx="36">
                  <c:v>2617</c:v>
                </c:pt>
                <c:pt idx="37">
                  <c:v>1246</c:v>
                </c:pt>
                <c:pt idx="38">
                  <c:v>992</c:v>
                </c:pt>
                <c:pt idx="39">
                  <c:v>1955</c:v>
                </c:pt>
                <c:pt idx="40">
                  <c:v>953</c:v>
                </c:pt>
                <c:pt idx="41">
                  <c:v>972</c:v>
                </c:pt>
                <c:pt idx="42">
                  <c:v>843</c:v>
                </c:pt>
                <c:pt idx="43">
                  <c:v>3000</c:v>
                </c:pt>
                <c:pt idx="44">
                  <c:v>1300</c:v>
                </c:pt>
                <c:pt idx="45">
                  <c:v>855</c:v>
                </c:pt>
                <c:pt idx="46">
                  <c:v>1455</c:v>
                </c:pt>
                <c:pt idx="47">
                  <c:v>870</c:v>
                </c:pt>
                <c:pt idx="48">
                  <c:v>798</c:v>
                </c:pt>
                <c:pt idx="49">
                  <c:v>1948</c:v>
                </c:pt>
                <c:pt idx="50">
                  <c:v>1384</c:v>
                </c:pt>
                <c:pt idx="51">
                  <c:v>750</c:v>
                </c:pt>
                <c:pt idx="52">
                  <c:v>721</c:v>
                </c:pt>
                <c:pt idx="53">
                  <c:v>3006</c:v>
                </c:pt>
                <c:pt idx="54">
                  <c:v>1033</c:v>
                </c:pt>
                <c:pt idx="55">
                  <c:v>1095</c:v>
                </c:pt>
                <c:pt idx="56">
                  <c:v>3142</c:v>
                </c:pt>
                <c:pt idx="57">
                  <c:v>6174</c:v>
                </c:pt>
                <c:pt idx="58">
                  <c:v>2728</c:v>
                </c:pt>
                <c:pt idx="59">
                  <c:v>1632</c:v>
                </c:pt>
                <c:pt idx="60">
                  <c:v>2473</c:v>
                </c:pt>
                <c:pt idx="61">
                  <c:v>1763</c:v>
                </c:pt>
                <c:pt idx="62">
                  <c:v>2142</c:v>
                </c:pt>
                <c:pt idx="63">
                  <c:v>2245</c:v>
                </c:pt>
                <c:pt idx="64">
                  <c:v>3790</c:v>
                </c:pt>
                <c:pt idx="65">
                  <c:v>2736</c:v>
                </c:pt>
                <c:pt idx="66">
                  <c:v>1611</c:v>
                </c:pt>
                <c:pt idx="67">
                  <c:v>2218</c:v>
                </c:pt>
                <c:pt idx="68">
                  <c:v>2141</c:v>
                </c:pt>
                <c:pt idx="69">
                  <c:v>1244</c:v>
                </c:pt>
                <c:pt idx="70">
                  <c:v>1144</c:v>
                </c:pt>
                <c:pt idx="71">
                  <c:v>907</c:v>
                </c:pt>
                <c:pt idx="72">
                  <c:v>3310</c:v>
                </c:pt>
                <c:pt idx="73">
                  <c:v>8096</c:v>
                </c:pt>
                <c:pt idx="74">
                  <c:v>4394</c:v>
                </c:pt>
                <c:pt idx="75">
                  <c:v>1687</c:v>
                </c:pt>
                <c:pt idx="76">
                  <c:v>1483</c:v>
                </c:pt>
                <c:pt idx="77">
                  <c:v>1423</c:v>
                </c:pt>
                <c:pt idx="78">
                  <c:v>1150</c:v>
                </c:pt>
                <c:pt idx="79">
                  <c:v>934</c:v>
                </c:pt>
                <c:pt idx="80">
                  <c:v>951</c:v>
                </c:pt>
                <c:pt idx="81">
                  <c:v>899</c:v>
                </c:pt>
                <c:pt idx="82">
                  <c:v>631</c:v>
                </c:pt>
                <c:pt idx="83">
                  <c:v>795</c:v>
                </c:pt>
                <c:pt idx="84">
                  <c:v>997</c:v>
                </c:pt>
                <c:pt idx="85">
                  <c:v>3596</c:v>
                </c:pt>
                <c:pt idx="86">
                  <c:v>5310</c:v>
                </c:pt>
                <c:pt idx="87">
                  <c:v>5086</c:v>
                </c:pt>
                <c:pt idx="88">
                  <c:v>6091</c:v>
                </c:pt>
                <c:pt idx="89">
                  <c:v>2786</c:v>
                </c:pt>
                <c:pt idx="90">
                  <c:v>2073</c:v>
                </c:pt>
                <c:pt idx="91">
                  <c:v>1559</c:v>
                </c:pt>
                <c:pt idx="92">
                  <c:v>1274</c:v>
                </c:pt>
                <c:pt idx="93">
                  <c:v>4421</c:v>
                </c:pt>
                <c:pt idx="94">
                  <c:v>1812</c:v>
                </c:pt>
                <c:pt idx="95">
                  <c:v>1175</c:v>
                </c:pt>
                <c:pt idx="96">
                  <c:v>951</c:v>
                </c:pt>
                <c:pt idx="97">
                  <c:v>972</c:v>
                </c:pt>
                <c:pt idx="98">
                  <c:v>2164</c:v>
                </c:pt>
                <c:pt idx="99">
                  <c:v>1052</c:v>
                </c:pt>
                <c:pt idx="100">
                  <c:v>2201</c:v>
                </c:pt>
                <c:pt idx="101">
                  <c:v>14015</c:v>
                </c:pt>
                <c:pt idx="102">
                  <c:v>5911</c:v>
                </c:pt>
                <c:pt idx="103">
                  <c:v>2650</c:v>
                </c:pt>
                <c:pt idx="104">
                  <c:v>2464</c:v>
                </c:pt>
                <c:pt idx="105">
                  <c:v>3090</c:v>
                </c:pt>
                <c:pt idx="106">
                  <c:v>1655</c:v>
                </c:pt>
                <c:pt idx="107">
                  <c:v>4185</c:v>
                </c:pt>
                <c:pt idx="108">
                  <c:v>2193</c:v>
                </c:pt>
                <c:pt idx="109">
                  <c:v>1389</c:v>
                </c:pt>
                <c:pt idx="110">
                  <c:v>895</c:v>
                </c:pt>
                <c:pt idx="111">
                  <c:v>905</c:v>
                </c:pt>
                <c:pt idx="112">
                  <c:v>978</c:v>
                </c:pt>
                <c:pt idx="113">
                  <c:v>6697</c:v>
                </c:pt>
                <c:pt idx="114">
                  <c:v>3572</c:v>
                </c:pt>
                <c:pt idx="115">
                  <c:v>2661</c:v>
                </c:pt>
                <c:pt idx="116">
                  <c:v>1403</c:v>
                </c:pt>
                <c:pt idx="117">
                  <c:v>1243</c:v>
                </c:pt>
                <c:pt idx="118">
                  <c:v>981</c:v>
                </c:pt>
                <c:pt idx="119">
                  <c:v>3480</c:v>
                </c:pt>
                <c:pt idx="120">
                  <c:v>5615</c:v>
                </c:pt>
                <c:pt idx="121">
                  <c:v>3067</c:v>
                </c:pt>
                <c:pt idx="122">
                  <c:v>3343</c:v>
                </c:pt>
                <c:pt idx="123">
                  <c:v>4222</c:v>
                </c:pt>
                <c:pt idx="124">
                  <c:v>1839</c:v>
                </c:pt>
                <c:pt idx="125">
                  <c:v>1460</c:v>
                </c:pt>
                <c:pt idx="126">
                  <c:v>1376</c:v>
                </c:pt>
                <c:pt idx="127">
                  <c:v>985</c:v>
                </c:pt>
                <c:pt idx="128">
                  <c:v>1574</c:v>
                </c:pt>
                <c:pt idx="129">
                  <c:v>1054</c:v>
                </c:pt>
                <c:pt idx="130">
                  <c:v>3348</c:v>
                </c:pt>
                <c:pt idx="131">
                  <c:v>1134</c:v>
                </c:pt>
                <c:pt idx="132">
                  <c:v>1117</c:v>
                </c:pt>
                <c:pt idx="133">
                  <c:v>1096</c:v>
                </c:pt>
                <c:pt idx="134">
                  <c:v>838</c:v>
                </c:pt>
                <c:pt idx="135">
                  <c:v>2427</c:v>
                </c:pt>
                <c:pt idx="136">
                  <c:v>2021</c:v>
                </c:pt>
                <c:pt idx="137">
                  <c:v>992</c:v>
                </c:pt>
                <c:pt idx="138">
                  <c:v>896</c:v>
                </c:pt>
                <c:pt idx="139">
                  <c:v>921</c:v>
                </c:pt>
                <c:pt idx="140">
                  <c:v>13122</c:v>
                </c:pt>
                <c:pt idx="141">
                  <c:v>3469</c:v>
                </c:pt>
                <c:pt idx="142">
                  <c:v>8234</c:v>
                </c:pt>
                <c:pt idx="143">
                  <c:v>3718</c:v>
                </c:pt>
                <c:pt idx="144">
                  <c:v>2010</c:v>
                </c:pt>
                <c:pt idx="145">
                  <c:v>5959</c:v>
                </c:pt>
                <c:pt idx="146">
                  <c:v>4612</c:v>
                </c:pt>
                <c:pt idx="147">
                  <c:v>2348</c:v>
                </c:pt>
                <c:pt idx="148">
                  <c:v>2171</c:v>
                </c:pt>
                <c:pt idx="149">
                  <c:v>1742</c:v>
                </c:pt>
                <c:pt idx="150">
                  <c:v>1267</c:v>
                </c:pt>
                <c:pt idx="151">
                  <c:v>1348</c:v>
                </c:pt>
                <c:pt idx="152">
                  <c:v>869</c:v>
                </c:pt>
                <c:pt idx="153">
                  <c:v>995</c:v>
                </c:pt>
                <c:pt idx="154">
                  <c:v>1003</c:v>
                </c:pt>
                <c:pt idx="155">
                  <c:v>876</c:v>
                </c:pt>
                <c:pt idx="156">
                  <c:v>1006</c:v>
                </c:pt>
                <c:pt idx="157">
                  <c:v>643</c:v>
                </c:pt>
                <c:pt idx="158">
                  <c:v>885</c:v>
                </c:pt>
                <c:pt idx="159">
                  <c:v>488</c:v>
                </c:pt>
                <c:pt idx="160">
                  <c:v>478</c:v>
                </c:pt>
                <c:pt idx="161">
                  <c:v>673</c:v>
                </c:pt>
                <c:pt idx="162">
                  <c:v>1683</c:v>
                </c:pt>
                <c:pt idx="163">
                  <c:v>636</c:v>
                </c:pt>
                <c:pt idx="164">
                  <c:v>472</c:v>
                </c:pt>
                <c:pt idx="165">
                  <c:v>434</c:v>
                </c:pt>
                <c:pt idx="166">
                  <c:v>301</c:v>
                </c:pt>
                <c:pt idx="167">
                  <c:v>268</c:v>
                </c:pt>
                <c:pt idx="168">
                  <c:v>273</c:v>
                </c:pt>
                <c:pt idx="169">
                  <c:v>7114</c:v>
                </c:pt>
                <c:pt idx="170">
                  <c:v>8751</c:v>
                </c:pt>
                <c:pt idx="171">
                  <c:v>6054</c:v>
                </c:pt>
                <c:pt idx="172">
                  <c:v>2422</c:v>
                </c:pt>
                <c:pt idx="173">
                  <c:v>1733</c:v>
                </c:pt>
                <c:pt idx="174">
                  <c:v>1547</c:v>
                </c:pt>
                <c:pt idx="175">
                  <c:v>1409</c:v>
                </c:pt>
                <c:pt idx="176">
                  <c:v>1115</c:v>
                </c:pt>
                <c:pt idx="177">
                  <c:v>899</c:v>
                </c:pt>
                <c:pt idx="178">
                  <c:v>1555</c:v>
                </c:pt>
                <c:pt idx="179">
                  <c:v>12352</c:v>
                </c:pt>
                <c:pt idx="180">
                  <c:v>4129</c:v>
                </c:pt>
                <c:pt idx="181">
                  <c:v>2725</c:v>
                </c:pt>
                <c:pt idx="182">
                  <c:v>2295</c:v>
                </c:pt>
                <c:pt idx="183">
                  <c:v>1583</c:v>
                </c:pt>
                <c:pt idx="184">
                  <c:v>2627</c:v>
                </c:pt>
                <c:pt idx="185">
                  <c:v>1722</c:v>
                </c:pt>
                <c:pt idx="186">
                  <c:v>1587</c:v>
                </c:pt>
                <c:pt idx="187">
                  <c:v>1159</c:v>
                </c:pt>
                <c:pt idx="188">
                  <c:v>1057</c:v>
                </c:pt>
                <c:pt idx="189">
                  <c:v>9049</c:v>
                </c:pt>
                <c:pt idx="190">
                  <c:v>6096</c:v>
                </c:pt>
                <c:pt idx="191">
                  <c:v>7814</c:v>
                </c:pt>
                <c:pt idx="192">
                  <c:v>3580</c:v>
                </c:pt>
                <c:pt idx="193">
                  <c:v>2070</c:v>
                </c:pt>
                <c:pt idx="194">
                  <c:v>1496</c:v>
                </c:pt>
                <c:pt idx="195">
                  <c:v>1501</c:v>
                </c:pt>
                <c:pt idx="196">
                  <c:v>1306</c:v>
                </c:pt>
                <c:pt idx="197">
                  <c:v>956</c:v>
                </c:pt>
                <c:pt idx="198">
                  <c:v>6722</c:v>
                </c:pt>
                <c:pt idx="199">
                  <c:v>5010</c:v>
                </c:pt>
                <c:pt idx="200">
                  <c:v>5940</c:v>
                </c:pt>
                <c:pt idx="201">
                  <c:v>5461</c:v>
                </c:pt>
                <c:pt idx="202">
                  <c:v>4270</c:v>
                </c:pt>
                <c:pt idx="203">
                  <c:v>3627</c:v>
                </c:pt>
                <c:pt idx="204">
                  <c:v>6214</c:v>
                </c:pt>
                <c:pt idx="205">
                  <c:v>3219</c:v>
                </c:pt>
                <c:pt idx="206">
                  <c:v>3608</c:v>
                </c:pt>
                <c:pt idx="207">
                  <c:v>2786</c:v>
                </c:pt>
                <c:pt idx="208">
                  <c:v>1918</c:v>
                </c:pt>
                <c:pt idx="209">
                  <c:v>1978</c:v>
                </c:pt>
                <c:pt idx="210">
                  <c:v>1907</c:v>
                </c:pt>
                <c:pt idx="211">
                  <c:v>1610</c:v>
                </c:pt>
                <c:pt idx="212">
                  <c:v>3248</c:v>
                </c:pt>
                <c:pt idx="213">
                  <c:v>1819</c:v>
                </c:pt>
                <c:pt idx="214">
                  <c:v>4811</c:v>
                </c:pt>
                <c:pt idx="215">
                  <c:v>2455</c:v>
                </c:pt>
                <c:pt idx="216">
                  <c:v>1849</c:v>
                </c:pt>
                <c:pt idx="217">
                  <c:v>1967</c:v>
                </c:pt>
                <c:pt idx="218">
                  <c:v>1371</c:v>
                </c:pt>
                <c:pt idx="219">
                  <c:v>2005</c:v>
                </c:pt>
                <c:pt idx="220">
                  <c:v>3291</c:v>
                </c:pt>
                <c:pt idx="221">
                  <c:v>1941</c:v>
                </c:pt>
                <c:pt idx="222">
                  <c:v>1337</c:v>
                </c:pt>
                <c:pt idx="223">
                  <c:v>1186</c:v>
                </c:pt>
              </c:numCache>
            </c:numRef>
          </c:val>
          <c:smooth val="0"/>
          <c:extLst>
            <c:ext xmlns:c16="http://schemas.microsoft.com/office/drawing/2014/chart" uri="{C3380CC4-5D6E-409C-BE32-E72D297353CC}">
              <c16:uniqueId val="{00000000-D8A7-4FCF-B11C-CA145D4B359E}"/>
            </c:ext>
          </c:extLst>
        </c:ser>
        <c:dLbls>
          <c:showLegendKey val="0"/>
          <c:showVal val="0"/>
          <c:showCatName val="0"/>
          <c:showSerName val="0"/>
          <c:showPercent val="0"/>
          <c:showBubbleSize val="0"/>
        </c:dLbls>
        <c:smooth val="0"/>
        <c:axId val="475219816"/>
        <c:axId val="475210632"/>
      </c:lineChart>
      <c:dateAx>
        <c:axId val="47521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0632"/>
        <c:crosses val="autoZero"/>
        <c:auto val="1"/>
        <c:lblOffset val="100"/>
        <c:baseTimeUnit val="days"/>
      </c:dateAx>
      <c:valAx>
        <c:axId val="47521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53100-17B6-4F09-A56F-C7565F0FBFFA}"/>
              </a:ext>
            </a:extLst>
          </p:cNvPr>
          <p:cNvSpPr>
            <a:spLocks noGrp="1"/>
          </p:cNvSpPr>
          <p:nvPr>
            <p:ph type="ctrTitle"/>
          </p:nvPr>
        </p:nvSpPr>
        <p:spPr/>
        <p:txBody>
          <a:bodyPr/>
          <a:lstStyle/>
          <a:p>
            <a:r>
              <a:rPr lang="en-US"/>
              <a:t>06_LinkedIn Analytics</a:t>
            </a:r>
          </a:p>
        </p:txBody>
      </p:sp>
      <p:sp>
        <p:nvSpPr>
          <p:cNvPr id="3" name="Subtitle 2">
            <a:extLst>
              <a:ext uri="{FF2B5EF4-FFF2-40B4-BE49-F238E27FC236}">
                <a16:creationId xmlns:a16="http://schemas.microsoft.com/office/drawing/2014/main" id="{6BA94099-A4EF-46D2-9BBC-5F95DDEC7EA2}"/>
              </a:ext>
            </a:extLst>
          </p:cNvPr>
          <p:cNvSpPr>
            <a:spLocks noGrp="1"/>
          </p:cNvSpPr>
          <p:nvPr>
            <p:ph type="subTitle" idx="1"/>
          </p:nvPr>
        </p:nvSpPr>
        <p:spPr/>
        <p:txBody>
          <a:bodyPr/>
          <a:lstStyle/>
          <a:p>
            <a:r>
              <a:rPr lang="en-US"/>
              <a:t>Borussia VfL 1900 Mönchengladbach GmbH</a:t>
            </a:r>
          </a:p>
        </p:txBody>
      </p:sp>
    </p:spTree>
    <p:extLst>
      <p:ext uri="{BB962C8B-B14F-4D97-AF65-F5344CB8AC3E}">
        <p14:creationId xmlns:p14="http://schemas.microsoft.com/office/powerpoint/2010/main" val="1715104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5BF27-00C7-4E78-875F-5B880E8115A7}"/>
              </a:ext>
            </a:extLst>
          </p:cNvPr>
          <p:cNvSpPr>
            <a:spLocks noGrp="1"/>
          </p:cNvSpPr>
          <p:nvPr>
            <p:ph type="title"/>
          </p:nvPr>
        </p:nvSpPr>
        <p:spPr/>
        <p:txBody>
          <a:bodyPr/>
          <a:lstStyle/>
          <a:p>
            <a:r>
              <a:rPr lang="en-US"/>
              <a:t>LinkedIn Key Metrics | All profiles</a:t>
            </a:r>
          </a:p>
        </p:txBody>
      </p:sp>
      <p:graphicFrame>
        <p:nvGraphicFramePr>
          <p:cNvPr id="5" name="Table Placeholder 4">
            <a:extLst>
              <a:ext uri="{FF2B5EF4-FFF2-40B4-BE49-F238E27FC236}">
                <a16:creationId xmlns:a16="http://schemas.microsoft.com/office/drawing/2014/main" id="{CF0004CC-91CA-40D3-9F27-8A1E3DBAD26D}"/>
              </a:ext>
            </a:extLst>
          </p:cNvPr>
          <p:cNvGraphicFramePr>
            <a:graphicFrameLocks noGrp="1"/>
          </p:cNvGraphicFramePr>
          <p:nvPr>
            <p:ph type="tbl" sz="quarter" idx="13"/>
            <p:extLst>
              <p:ext uri="{D42A27DB-BD31-4B8C-83A1-F6EECF244321}">
                <p14:modId xmlns:p14="http://schemas.microsoft.com/office/powerpoint/2010/main" val="246289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47183506"/>
                    </a:ext>
                  </a:extLst>
                </a:gridCol>
                <a:gridCol w="576072">
                  <a:extLst>
                    <a:ext uri="{9D8B030D-6E8A-4147-A177-3AD203B41FA5}">
                      <a16:colId xmlns:a16="http://schemas.microsoft.com/office/drawing/2014/main" val="1885912535"/>
                    </a:ext>
                  </a:extLst>
                </a:gridCol>
                <a:gridCol w="576072">
                  <a:extLst>
                    <a:ext uri="{9D8B030D-6E8A-4147-A177-3AD203B41FA5}">
                      <a16:colId xmlns:a16="http://schemas.microsoft.com/office/drawing/2014/main" val="1221793925"/>
                    </a:ext>
                  </a:extLst>
                </a:gridCol>
                <a:gridCol w="576072">
                  <a:extLst>
                    <a:ext uri="{9D8B030D-6E8A-4147-A177-3AD203B41FA5}">
                      <a16:colId xmlns:a16="http://schemas.microsoft.com/office/drawing/2014/main" val="1955599233"/>
                    </a:ext>
                  </a:extLst>
                </a:gridCol>
                <a:gridCol w="576072">
                  <a:extLst>
                    <a:ext uri="{9D8B030D-6E8A-4147-A177-3AD203B41FA5}">
                      <a16:colId xmlns:a16="http://schemas.microsoft.com/office/drawing/2014/main" val="2249474678"/>
                    </a:ext>
                  </a:extLst>
                </a:gridCol>
                <a:gridCol w="576072">
                  <a:extLst>
                    <a:ext uri="{9D8B030D-6E8A-4147-A177-3AD203B41FA5}">
                      <a16:colId xmlns:a16="http://schemas.microsoft.com/office/drawing/2014/main" val="1663851080"/>
                    </a:ext>
                  </a:extLst>
                </a:gridCol>
                <a:gridCol w="576072">
                  <a:extLst>
                    <a:ext uri="{9D8B030D-6E8A-4147-A177-3AD203B41FA5}">
                      <a16:colId xmlns:a16="http://schemas.microsoft.com/office/drawing/2014/main" val="2522202408"/>
                    </a:ext>
                  </a:extLst>
                </a:gridCol>
                <a:gridCol w="576072">
                  <a:extLst>
                    <a:ext uri="{9D8B030D-6E8A-4147-A177-3AD203B41FA5}">
                      <a16:colId xmlns:a16="http://schemas.microsoft.com/office/drawing/2014/main" val="405460032"/>
                    </a:ext>
                  </a:extLst>
                </a:gridCol>
                <a:gridCol w="576072">
                  <a:extLst>
                    <a:ext uri="{9D8B030D-6E8A-4147-A177-3AD203B41FA5}">
                      <a16:colId xmlns:a16="http://schemas.microsoft.com/office/drawing/2014/main" val="1845051297"/>
                    </a:ext>
                  </a:extLst>
                </a:gridCol>
                <a:gridCol w="576072">
                  <a:extLst>
                    <a:ext uri="{9D8B030D-6E8A-4147-A177-3AD203B41FA5}">
                      <a16:colId xmlns:a16="http://schemas.microsoft.com/office/drawing/2014/main" val="204789623"/>
                    </a:ext>
                  </a:extLst>
                </a:gridCol>
                <a:gridCol w="576072">
                  <a:extLst>
                    <a:ext uri="{9D8B030D-6E8A-4147-A177-3AD203B41FA5}">
                      <a16:colId xmlns:a16="http://schemas.microsoft.com/office/drawing/2014/main" val="52537907"/>
                    </a:ext>
                  </a:extLst>
                </a:gridCol>
                <a:gridCol w="576072">
                  <a:extLst>
                    <a:ext uri="{9D8B030D-6E8A-4147-A177-3AD203B41FA5}">
                      <a16:colId xmlns:a16="http://schemas.microsoft.com/office/drawing/2014/main" val="1903052683"/>
                    </a:ext>
                  </a:extLst>
                </a:gridCol>
                <a:gridCol w="576072">
                  <a:extLst>
                    <a:ext uri="{9D8B030D-6E8A-4147-A177-3AD203B41FA5}">
                      <a16:colId xmlns:a16="http://schemas.microsoft.com/office/drawing/2014/main" val="2975268366"/>
                    </a:ext>
                  </a:extLst>
                </a:gridCol>
                <a:gridCol w="576072">
                  <a:extLst>
                    <a:ext uri="{9D8B030D-6E8A-4147-A177-3AD203B41FA5}">
                      <a16:colId xmlns:a16="http://schemas.microsoft.com/office/drawing/2014/main" val="6371126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Video Views</a:t>
                      </a:r>
                    </a:p>
                  </a:txBody>
                  <a:tcPr/>
                </a:tc>
                <a:extLst>
                  <a:ext uri="{0D108BD9-81ED-4DB2-BD59-A6C34878D82A}">
                    <a16:rowId xmlns:a16="http://schemas.microsoft.com/office/drawing/2014/main" val="3103072926"/>
                  </a:ext>
                </a:extLst>
              </a:tr>
              <a:tr h="370840">
                <a:tc>
                  <a:txBody>
                    <a:bodyPr/>
                    <a:lstStyle/>
                    <a:p>
                      <a:r>
                        <a:rPr lang="en-US" sz="1000"/>
                        <a:t>14346</a:t>
                      </a:r>
                    </a:p>
                  </a:txBody>
                  <a:tcPr/>
                </a:tc>
                <a:tc>
                  <a:txBody>
                    <a:bodyPr/>
                    <a:lstStyle/>
                    <a:p>
                      <a:r>
                        <a:rPr lang="en-US" sz="1000"/>
                        <a:t>n/a</a:t>
                      </a:r>
                    </a:p>
                  </a:txBody>
                  <a:tcPr/>
                </a:tc>
                <a:tc>
                  <a:txBody>
                    <a:bodyPr/>
                    <a:lstStyle/>
                    <a:p>
                      <a:r>
                        <a:rPr lang="en-US" sz="1000"/>
                        <a:t>87</a:t>
                      </a:r>
                    </a:p>
                  </a:txBody>
                  <a:tcPr/>
                </a:tc>
                <a:tc>
                  <a:txBody>
                    <a:bodyPr/>
                    <a:lstStyle/>
                    <a:p>
                      <a:r>
                        <a:rPr lang="en-US" sz="1000"/>
                        <a:t>17888</a:t>
                      </a:r>
                    </a:p>
                  </a:txBody>
                  <a:tcPr/>
                </a:tc>
                <a:tc>
                  <a:txBody>
                    <a:bodyPr/>
                    <a:lstStyle/>
                    <a:p>
                      <a:r>
                        <a:rPr lang="en-US" sz="1000"/>
                        <a:t>208</a:t>
                      </a:r>
                    </a:p>
                  </a:txBody>
                  <a:tcPr/>
                </a:tc>
                <a:tc>
                  <a:txBody>
                    <a:bodyPr/>
                    <a:lstStyle/>
                    <a:p>
                      <a:r>
                        <a:rPr lang="en-US" sz="1000"/>
                        <a:t>278</a:t>
                      </a:r>
                    </a:p>
                  </a:txBody>
                  <a:tcPr/>
                </a:tc>
                <a:tc>
                  <a:txBody>
                    <a:bodyPr/>
                    <a:lstStyle/>
                    <a:p>
                      <a:r>
                        <a:rPr lang="en-US" sz="1000"/>
                        <a:t>3.2325581395349</a:t>
                      </a:r>
                    </a:p>
                  </a:txBody>
                  <a:tcPr/>
                </a:tc>
                <a:tc>
                  <a:txBody>
                    <a:bodyPr/>
                    <a:lstStyle/>
                    <a:p>
                      <a:r>
                        <a:rPr lang="en-US" sz="1000"/>
                        <a:t>355</a:t>
                      </a:r>
                    </a:p>
                  </a:txBody>
                  <a:tcPr/>
                </a:tc>
                <a:tc>
                  <a:txBody>
                    <a:bodyPr/>
                    <a:lstStyle/>
                    <a:p>
                      <a:r>
                        <a:rPr lang="en-US" sz="1000"/>
                        <a:t>4.1279069767442</a:t>
                      </a:r>
                    </a:p>
                  </a:txBody>
                  <a:tcPr/>
                </a:tc>
                <a:tc>
                  <a:txBody>
                    <a:bodyPr/>
                    <a:lstStyle/>
                    <a:p>
                      <a:r>
                        <a:rPr lang="en-US" sz="1000"/>
                        <a:t>33605</a:t>
                      </a:r>
                    </a:p>
                  </a:txBody>
                  <a:tcPr/>
                </a:tc>
                <a:tc>
                  <a:txBody>
                    <a:bodyPr/>
                    <a:lstStyle/>
                    <a:p>
                      <a:r>
                        <a:rPr lang="en-US" sz="1000"/>
                        <a:t>390.75581395349</a:t>
                      </a:r>
                    </a:p>
                  </a:txBody>
                  <a:tcPr/>
                </a:tc>
                <a:tc>
                  <a:txBody>
                    <a:bodyPr/>
                    <a:lstStyle/>
                    <a:p>
                      <a:r>
                        <a:rPr lang="en-US" sz="1000"/>
                        <a:t>971016</a:t>
                      </a:r>
                    </a:p>
                  </a:txBody>
                  <a:tcPr/>
                </a:tc>
                <a:tc>
                  <a:txBody>
                    <a:bodyPr/>
                    <a:lstStyle/>
                    <a:p>
                      <a:r>
                        <a:rPr lang="en-US" sz="1000"/>
                        <a:t>11290.88372093</a:t>
                      </a:r>
                    </a:p>
                  </a:txBody>
                  <a:tcPr/>
                </a:tc>
                <a:tc>
                  <a:txBody>
                    <a:bodyPr/>
                    <a:lstStyle/>
                    <a:p>
                      <a:r>
                        <a:rPr lang="en-US" sz="1000"/>
                        <a:t>92019</a:t>
                      </a:r>
                    </a:p>
                  </a:txBody>
                  <a:tcPr/>
                </a:tc>
                <a:extLst>
                  <a:ext uri="{0D108BD9-81ED-4DB2-BD59-A6C34878D82A}">
                    <a16:rowId xmlns:a16="http://schemas.microsoft.com/office/drawing/2014/main" val="3297136809"/>
                  </a:ext>
                </a:extLst>
              </a:tr>
            </a:tbl>
          </a:graphicData>
        </a:graphic>
      </p:graphicFrame>
      <p:sp>
        <p:nvSpPr>
          <p:cNvPr id="4" name="Text Placeholder 3">
            <a:extLst>
              <a:ext uri="{FF2B5EF4-FFF2-40B4-BE49-F238E27FC236}">
                <a16:creationId xmlns:a16="http://schemas.microsoft.com/office/drawing/2014/main" id="{FAF80CA5-0133-449B-86E5-923C7733D5C6}"/>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3806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81A50-0A03-4285-8322-21615F854B47}"/>
              </a:ext>
            </a:extLst>
          </p:cNvPr>
          <p:cNvSpPr>
            <a:spLocks noGrp="1"/>
          </p:cNvSpPr>
          <p:nvPr>
            <p:ph type="title"/>
          </p:nvPr>
        </p:nvSpPr>
        <p:spPr/>
        <p:txBody>
          <a:bodyPr/>
          <a:lstStyle/>
          <a:p>
            <a:r>
              <a:rPr lang="en-US"/>
              <a:t>LinkedIn Followers Growth | All profiles</a:t>
            </a:r>
          </a:p>
        </p:txBody>
      </p:sp>
      <p:graphicFrame>
        <p:nvGraphicFramePr>
          <p:cNvPr id="6" name="Chart Placeholder 5">
            <a:extLst>
              <a:ext uri="{FF2B5EF4-FFF2-40B4-BE49-F238E27FC236}">
                <a16:creationId xmlns:a16="http://schemas.microsoft.com/office/drawing/2014/main" id="{7B7C4AB3-165D-48D1-BDB0-6190AB9E4EB8}"/>
              </a:ext>
            </a:extLst>
          </p:cNvPr>
          <p:cNvGraphicFramePr>
            <a:graphicFrameLocks noGrp="1"/>
          </p:cNvGraphicFramePr>
          <p:nvPr>
            <p:ph type="chart" sz="quarter" idx="13"/>
            <p:extLst>
              <p:ext uri="{D42A27DB-BD31-4B8C-83A1-F6EECF244321}">
                <p14:modId xmlns:p14="http://schemas.microsoft.com/office/powerpoint/2010/main" val="4165218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5E972-5A3D-4214-8662-577158098674}"/>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CE103E95-7CE0-42D0-A278-6E4CF4FF7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148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C23D-686B-466E-B134-EF358785CA6C}"/>
              </a:ext>
            </a:extLst>
          </p:cNvPr>
          <p:cNvSpPr>
            <a:spLocks noGrp="1"/>
          </p:cNvSpPr>
          <p:nvPr>
            <p:ph type="title"/>
          </p:nvPr>
        </p:nvSpPr>
        <p:spPr/>
        <p:txBody>
          <a:bodyPr/>
          <a:lstStyle/>
          <a:p>
            <a:r>
              <a:rPr lang="en-US"/>
              <a:t>LinkedIn Followers Change | All profiles</a:t>
            </a:r>
          </a:p>
        </p:txBody>
      </p:sp>
      <p:graphicFrame>
        <p:nvGraphicFramePr>
          <p:cNvPr id="6" name="Chart Placeholder 5">
            <a:extLst>
              <a:ext uri="{FF2B5EF4-FFF2-40B4-BE49-F238E27FC236}">
                <a16:creationId xmlns:a16="http://schemas.microsoft.com/office/drawing/2014/main" id="{0CD84F75-E49B-4D07-94FE-0C53B4F3E6A3}"/>
              </a:ext>
            </a:extLst>
          </p:cNvPr>
          <p:cNvGraphicFramePr>
            <a:graphicFrameLocks noGrp="1"/>
          </p:cNvGraphicFramePr>
          <p:nvPr>
            <p:ph type="chart" sz="quarter" idx="13"/>
            <p:extLst>
              <p:ext uri="{D42A27DB-BD31-4B8C-83A1-F6EECF244321}">
                <p14:modId xmlns:p14="http://schemas.microsoft.com/office/powerpoint/2010/main" val="3021428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05792D-DDC3-40CD-ACEC-90EA021F2800}"/>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ECA5AA85-14C9-4514-A20F-0E754F479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592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4C1CA-65F0-4230-B54C-1552CBD346B8}"/>
              </a:ext>
            </a:extLst>
          </p:cNvPr>
          <p:cNvSpPr>
            <a:spLocks noGrp="1"/>
          </p:cNvSpPr>
          <p:nvPr>
            <p:ph type="title"/>
          </p:nvPr>
        </p:nvSpPr>
        <p:spPr/>
        <p:txBody>
          <a:bodyPr/>
          <a:lstStyle/>
          <a:p>
            <a:r>
              <a:rPr lang="en-US"/>
              <a:t>LinkedIn Followers p. Country | All profiles - 1 of 3</a:t>
            </a:r>
          </a:p>
        </p:txBody>
      </p:sp>
      <p:graphicFrame>
        <p:nvGraphicFramePr>
          <p:cNvPr id="5" name="Table Placeholder 4">
            <a:extLst>
              <a:ext uri="{FF2B5EF4-FFF2-40B4-BE49-F238E27FC236}">
                <a16:creationId xmlns:a16="http://schemas.microsoft.com/office/drawing/2014/main" id="{6D78641F-8013-4F50-9C90-46BC294DE5E4}"/>
              </a:ext>
            </a:extLst>
          </p:cNvPr>
          <p:cNvGraphicFramePr>
            <a:graphicFrameLocks noGrp="1"/>
          </p:cNvGraphicFramePr>
          <p:nvPr>
            <p:ph type="tbl" sz="quarter" idx="13"/>
            <p:extLst>
              <p:ext uri="{D42A27DB-BD31-4B8C-83A1-F6EECF244321}">
                <p14:modId xmlns:p14="http://schemas.microsoft.com/office/powerpoint/2010/main" val="3851021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6740551"/>
                    </a:ext>
                  </a:extLst>
                </a:gridCol>
                <a:gridCol w="4114800">
                  <a:extLst>
                    <a:ext uri="{9D8B030D-6E8A-4147-A177-3AD203B41FA5}">
                      <a16:colId xmlns:a16="http://schemas.microsoft.com/office/drawing/2014/main" val="180048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08243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9493</a:t>
                      </a:r>
                    </a:p>
                  </a:txBody>
                  <a:tcPr/>
                </a:tc>
                <a:extLst>
                  <a:ext uri="{0D108BD9-81ED-4DB2-BD59-A6C34878D82A}">
                    <a16:rowId xmlns:a16="http://schemas.microsoft.com/office/drawing/2014/main" val="300390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extLst>
                  <a:ext uri="{0D108BD9-81ED-4DB2-BD59-A6C34878D82A}">
                    <a16:rowId xmlns:a16="http://schemas.microsoft.com/office/drawing/2014/main" val="313189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374641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extLst>
                  <a:ext uri="{0D108BD9-81ED-4DB2-BD59-A6C34878D82A}">
                    <a16:rowId xmlns:a16="http://schemas.microsoft.com/office/drawing/2014/main" val="126314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extLst>
                  <a:ext uri="{0D108BD9-81ED-4DB2-BD59-A6C34878D82A}">
                    <a16:rowId xmlns:a16="http://schemas.microsoft.com/office/drawing/2014/main" val="419002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extLst>
                  <a:ext uri="{0D108BD9-81ED-4DB2-BD59-A6C34878D82A}">
                    <a16:rowId xmlns:a16="http://schemas.microsoft.com/office/drawing/2014/main" val="75937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23502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extLst>
                  <a:ext uri="{0D108BD9-81ED-4DB2-BD59-A6C34878D82A}">
                    <a16:rowId xmlns:a16="http://schemas.microsoft.com/office/drawing/2014/main" val="70659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378788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extLst>
                  <a:ext uri="{0D108BD9-81ED-4DB2-BD59-A6C34878D82A}">
                    <a16:rowId xmlns:a16="http://schemas.microsoft.com/office/drawing/2014/main" val="1436146657"/>
                  </a:ext>
                </a:extLst>
              </a:tr>
            </a:tbl>
          </a:graphicData>
        </a:graphic>
      </p:graphicFrame>
      <p:sp>
        <p:nvSpPr>
          <p:cNvPr id="4" name="Text Placeholder 3">
            <a:extLst>
              <a:ext uri="{FF2B5EF4-FFF2-40B4-BE49-F238E27FC236}">
                <a16:creationId xmlns:a16="http://schemas.microsoft.com/office/drawing/2014/main" id="{5C04CDAF-0408-4074-8070-F10AE500225D}"/>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68021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457A-433D-41CE-AE4D-4238E3AF5E75}"/>
              </a:ext>
            </a:extLst>
          </p:cNvPr>
          <p:cNvSpPr>
            <a:spLocks noGrp="1"/>
          </p:cNvSpPr>
          <p:nvPr>
            <p:ph type="title"/>
          </p:nvPr>
        </p:nvSpPr>
        <p:spPr/>
        <p:txBody>
          <a:bodyPr/>
          <a:lstStyle/>
          <a:p>
            <a:r>
              <a:rPr lang="en-US"/>
              <a:t>LinkedIn Followers p. Country | All profiles - 2 of 3</a:t>
            </a:r>
          </a:p>
        </p:txBody>
      </p:sp>
      <p:graphicFrame>
        <p:nvGraphicFramePr>
          <p:cNvPr id="5" name="Table Placeholder 4">
            <a:extLst>
              <a:ext uri="{FF2B5EF4-FFF2-40B4-BE49-F238E27FC236}">
                <a16:creationId xmlns:a16="http://schemas.microsoft.com/office/drawing/2014/main" id="{D1B0D3D7-DBAC-45F6-8528-0514DEF87F63}"/>
              </a:ext>
            </a:extLst>
          </p:cNvPr>
          <p:cNvGraphicFramePr>
            <a:graphicFrameLocks noGrp="1"/>
          </p:cNvGraphicFramePr>
          <p:nvPr>
            <p:ph type="tbl" sz="quarter" idx="13"/>
            <p:extLst>
              <p:ext uri="{D42A27DB-BD31-4B8C-83A1-F6EECF244321}">
                <p14:modId xmlns:p14="http://schemas.microsoft.com/office/powerpoint/2010/main" val="421584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7448518"/>
                    </a:ext>
                  </a:extLst>
                </a:gridCol>
                <a:gridCol w="4114800">
                  <a:extLst>
                    <a:ext uri="{9D8B030D-6E8A-4147-A177-3AD203B41FA5}">
                      <a16:colId xmlns:a16="http://schemas.microsoft.com/office/drawing/2014/main" val="234689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4452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410039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extLst>
                  <a:ext uri="{0D108BD9-81ED-4DB2-BD59-A6C34878D82A}">
                    <a16:rowId xmlns:a16="http://schemas.microsoft.com/office/drawing/2014/main" val="256836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83377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316983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33156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extLst>
                  <a:ext uri="{0D108BD9-81ED-4DB2-BD59-A6C34878D82A}">
                    <a16:rowId xmlns:a16="http://schemas.microsoft.com/office/drawing/2014/main" val="151552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189870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119697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228948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2957149919"/>
                  </a:ext>
                </a:extLst>
              </a:tr>
            </a:tbl>
          </a:graphicData>
        </a:graphic>
      </p:graphicFrame>
      <p:sp>
        <p:nvSpPr>
          <p:cNvPr id="4" name="Text Placeholder 3">
            <a:extLst>
              <a:ext uri="{FF2B5EF4-FFF2-40B4-BE49-F238E27FC236}">
                <a16:creationId xmlns:a16="http://schemas.microsoft.com/office/drawing/2014/main" id="{49CDEEAC-3730-4F30-9552-659298B4570C}"/>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5951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7F27-EB9D-4844-84E2-2A8B5F5916D4}"/>
              </a:ext>
            </a:extLst>
          </p:cNvPr>
          <p:cNvSpPr>
            <a:spLocks noGrp="1"/>
          </p:cNvSpPr>
          <p:nvPr>
            <p:ph type="title"/>
          </p:nvPr>
        </p:nvSpPr>
        <p:spPr/>
        <p:txBody>
          <a:bodyPr/>
          <a:lstStyle/>
          <a:p>
            <a:r>
              <a:rPr lang="en-US"/>
              <a:t>LinkedIn Followers p. Country | All profiles - 3 of 3</a:t>
            </a:r>
          </a:p>
        </p:txBody>
      </p:sp>
      <p:graphicFrame>
        <p:nvGraphicFramePr>
          <p:cNvPr id="5" name="Table Placeholder 4">
            <a:extLst>
              <a:ext uri="{FF2B5EF4-FFF2-40B4-BE49-F238E27FC236}">
                <a16:creationId xmlns:a16="http://schemas.microsoft.com/office/drawing/2014/main" id="{BE4BA2EF-60E8-4C30-A3E2-2B28AE4E8DA7}"/>
              </a:ext>
            </a:extLst>
          </p:cNvPr>
          <p:cNvGraphicFramePr>
            <a:graphicFrameLocks noGrp="1"/>
          </p:cNvGraphicFramePr>
          <p:nvPr>
            <p:ph type="tbl" sz="quarter" idx="13"/>
            <p:extLst>
              <p:ext uri="{D42A27DB-BD31-4B8C-83A1-F6EECF244321}">
                <p14:modId xmlns:p14="http://schemas.microsoft.com/office/powerpoint/2010/main" val="1208535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8737913"/>
                    </a:ext>
                  </a:extLst>
                </a:gridCol>
                <a:gridCol w="4114800">
                  <a:extLst>
                    <a:ext uri="{9D8B030D-6E8A-4147-A177-3AD203B41FA5}">
                      <a16:colId xmlns:a16="http://schemas.microsoft.com/office/drawing/2014/main" val="95015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22104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261528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128653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31239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Luxembourg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222109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462127209"/>
                  </a:ext>
                </a:extLst>
              </a:tr>
            </a:tbl>
          </a:graphicData>
        </a:graphic>
      </p:graphicFrame>
      <p:sp>
        <p:nvSpPr>
          <p:cNvPr id="4" name="Text Placeholder 3">
            <a:extLst>
              <a:ext uri="{FF2B5EF4-FFF2-40B4-BE49-F238E27FC236}">
                <a16:creationId xmlns:a16="http://schemas.microsoft.com/office/drawing/2014/main" id="{F01177C0-13BB-4EE4-9259-18D27E8D8F87}"/>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84114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0A60A-37D5-4F5E-93C0-B4BD69BCD5BD}"/>
              </a:ext>
            </a:extLst>
          </p:cNvPr>
          <p:cNvSpPr>
            <a:spLocks noGrp="1"/>
          </p:cNvSpPr>
          <p:nvPr>
            <p:ph type="title"/>
          </p:nvPr>
        </p:nvSpPr>
        <p:spPr/>
        <p:txBody>
          <a:bodyPr/>
          <a:lstStyle/>
          <a:p>
            <a:r>
              <a:rPr lang="en-US"/>
              <a:t>LinkedIn Followers p. Job | All profiles - 1 of 3</a:t>
            </a:r>
          </a:p>
        </p:txBody>
      </p:sp>
      <p:graphicFrame>
        <p:nvGraphicFramePr>
          <p:cNvPr id="5" name="Table Placeholder 4">
            <a:extLst>
              <a:ext uri="{FF2B5EF4-FFF2-40B4-BE49-F238E27FC236}">
                <a16:creationId xmlns:a16="http://schemas.microsoft.com/office/drawing/2014/main" id="{985B3E40-19C4-4E06-B421-2A8820764B18}"/>
              </a:ext>
            </a:extLst>
          </p:cNvPr>
          <p:cNvGraphicFramePr>
            <a:graphicFrameLocks noGrp="1"/>
          </p:cNvGraphicFramePr>
          <p:nvPr>
            <p:ph type="tbl" sz="quarter" idx="13"/>
            <p:extLst>
              <p:ext uri="{D42A27DB-BD31-4B8C-83A1-F6EECF244321}">
                <p14:modId xmlns:p14="http://schemas.microsoft.com/office/powerpoint/2010/main" val="2550344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6820053"/>
                    </a:ext>
                  </a:extLst>
                </a:gridCol>
                <a:gridCol w="4114800">
                  <a:extLst>
                    <a:ext uri="{9D8B030D-6E8A-4147-A177-3AD203B41FA5}">
                      <a16:colId xmlns:a16="http://schemas.microsoft.com/office/drawing/2014/main" val="169902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97798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Business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extLst>
                  <a:ext uri="{0D108BD9-81ED-4DB2-BD59-A6C34878D82A}">
                    <a16:rowId xmlns:a16="http://schemas.microsoft.com/office/drawing/2014/main" val="283477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extLst>
                  <a:ext uri="{0D108BD9-81ED-4DB2-BD59-A6C34878D82A}">
                    <a16:rowId xmlns:a16="http://schemas.microsoft.com/office/drawing/2014/main" val="274084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extLst>
                  <a:ext uri="{0D108BD9-81ED-4DB2-BD59-A6C34878D82A}">
                    <a16:rowId xmlns:a16="http://schemas.microsoft.com/office/drawing/2014/main" val="300400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extLst>
                  <a:ext uri="{0D108BD9-81ED-4DB2-BD59-A6C34878D82A}">
                    <a16:rowId xmlns:a16="http://schemas.microsoft.com/office/drawing/2014/main" val="420711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Media and Communication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extLst>
                  <a:ext uri="{0D108BD9-81ED-4DB2-BD59-A6C34878D82A}">
                    <a16:rowId xmlns:a16="http://schemas.microsoft.com/office/drawing/2014/main" val="80274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extLst>
                  <a:ext uri="{0D108BD9-81ED-4DB2-BD59-A6C34878D82A}">
                    <a16:rowId xmlns:a16="http://schemas.microsoft.com/office/drawing/2014/main" val="243401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extLst>
                  <a:ext uri="{0D108BD9-81ED-4DB2-BD59-A6C34878D82A}">
                    <a16:rowId xmlns:a16="http://schemas.microsoft.com/office/drawing/2014/main" val="231141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Community and Social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extLst>
                  <a:ext uri="{0D108BD9-81ED-4DB2-BD59-A6C34878D82A}">
                    <a16:rowId xmlns:a16="http://schemas.microsoft.com/office/drawing/2014/main" val="114155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Program and Project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extLst>
                  <a:ext uri="{0D108BD9-81ED-4DB2-BD59-A6C34878D82A}">
                    <a16:rowId xmlns:a16="http://schemas.microsoft.com/office/drawing/2014/main" val="161595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extLst>
                  <a:ext uri="{0D108BD9-81ED-4DB2-BD59-A6C34878D82A}">
                    <a16:rowId xmlns:a16="http://schemas.microsoft.com/office/drawing/2014/main" val="4066382686"/>
                  </a:ext>
                </a:extLst>
              </a:tr>
            </a:tbl>
          </a:graphicData>
        </a:graphic>
      </p:graphicFrame>
      <p:sp>
        <p:nvSpPr>
          <p:cNvPr id="4" name="Text Placeholder 3">
            <a:extLst>
              <a:ext uri="{FF2B5EF4-FFF2-40B4-BE49-F238E27FC236}">
                <a16:creationId xmlns:a16="http://schemas.microsoft.com/office/drawing/2014/main" id="{CD0E8C5A-CE18-4068-BAFD-8F10FF03095C}"/>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272737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D99E3-C701-406F-A375-F12694B30E38}"/>
              </a:ext>
            </a:extLst>
          </p:cNvPr>
          <p:cNvSpPr>
            <a:spLocks noGrp="1"/>
          </p:cNvSpPr>
          <p:nvPr>
            <p:ph type="title"/>
          </p:nvPr>
        </p:nvSpPr>
        <p:spPr/>
        <p:txBody>
          <a:bodyPr/>
          <a:lstStyle/>
          <a:p>
            <a:r>
              <a:rPr lang="en-US"/>
              <a:t>LinkedIn Followers p. Job | All profiles - 2 of 3</a:t>
            </a:r>
          </a:p>
        </p:txBody>
      </p:sp>
      <p:graphicFrame>
        <p:nvGraphicFramePr>
          <p:cNvPr id="5" name="Table Placeholder 4">
            <a:extLst>
              <a:ext uri="{FF2B5EF4-FFF2-40B4-BE49-F238E27FC236}">
                <a16:creationId xmlns:a16="http://schemas.microsoft.com/office/drawing/2014/main" id="{DC0DFD35-53DC-46C3-B723-9BA23517079E}"/>
              </a:ext>
            </a:extLst>
          </p:cNvPr>
          <p:cNvGraphicFramePr>
            <a:graphicFrameLocks noGrp="1"/>
          </p:cNvGraphicFramePr>
          <p:nvPr>
            <p:ph type="tbl" sz="quarter" idx="13"/>
            <p:extLst>
              <p:ext uri="{D42A27DB-BD31-4B8C-83A1-F6EECF244321}">
                <p14:modId xmlns:p14="http://schemas.microsoft.com/office/powerpoint/2010/main" val="124121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2649525"/>
                    </a:ext>
                  </a:extLst>
                </a:gridCol>
                <a:gridCol w="4114800">
                  <a:extLst>
                    <a:ext uri="{9D8B030D-6E8A-4147-A177-3AD203B41FA5}">
                      <a16:colId xmlns:a16="http://schemas.microsoft.com/office/drawing/2014/main" val="161518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7243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Administrative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extLst>
                  <a:ext uri="{0D108BD9-81ED-4DB2-BD59-A6C34878D82A}">
                    <a16:rowId xmlns:a16="http://schemas.microsoft.com/office/drawing/2014/main" val="210741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201350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extLst>
                  <a:ext uri="{0D108BD9-81ED-4DB2-BD59-A6C34878D82A}">
                    <a16:rowId xmlns:a16="http://schemas.microsoft.com/office/drawing/2014/main" val="182768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Customer Success and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390007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Arts and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extLst>
                  <a:ext uri="{0D108BD9-81ED-4DB2-BD59-A6C34878D82A}">
                    <a16:rowId xmlns:a16="http://schemas.microsoft.com/office/drawing/2014/main" val="186615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extLst>
                  <a:ext uri="{0D108BD9-81ED-4DB2-BD59-A6C34878D82A}">
                    <a16:rowId xmlns:a16="http://schemas.microsoft.com/office/drawing/2014/main" val="13863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extLst>
                  <a:ext uri="{0D108BD9-81ED-4DB2-BD59-A6C34878D82A}">
                    <a16:rowId xmlns:a16="http://schemas.microsoft.com/office/drawing/2014/main" val="265274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extLst>
                  <a:ext uri="{0D108BD9-81ED-4DB2-BD59-A6C34878D82A}">
                    <a16:rowId xmlns:a16="http://schemas.microsoft.com/office/drawing/2014/main" val="74611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extLst>
                  <a:ext uri="{0D108BD9-81ED-4DB2-BD59-A6C34878D82A}">
                    <a16:rowId xmlns:a16="http://schemas.microsoft.com/office/drawing/2014/main" val="262301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Healthcare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3602591195"/>
                  </a:ext>
                </a:extLst>
              </a:tr>
            </a:tbl>
          </a:graphicData>
        </a:graphic>
      </p:graphicFrame>
      <p:sp>
        <p:nvSpPr>
          <p:cNvPr id="4" name="Text Placeholder 3">
            <a:extLst>
              <a:ext uri="{FF2B5EF4-FFF2-40B4-BE49-F238E27FC236}">
                <a16:creationId xmlns:a16="http://schemas.microsoft.com/office/drawing/2014/main" id="{693EBD9D-5AB0-4020-91EF-DD4E406E76FA}"/>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046077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01C89-773A-427E-81CF-DB4E134B6976}"/>
              </a:ext>
            </a:extLst>
          </p:cNvPr>
          <p:cNvSpPr>
            <a:spLocks noGrp="1"/>
          </p:cNvSpPr>
          <p:nvPr>
            <p:ph type="title"/>
          </p:nvPr>
        </p:nvSpPr>
        <p:spPr/>
        <p:txBody>
          <a:bodyPr/>
          <a:lstStyle/>
          <a:p>
            <a:r>
              <a:rPr lang="en-US"/>
              <a:t>LinkedIn Followers p. Job | All profiles - 3 of 3</a:t>
            </a:r>
          </a:p>
        </p:txBody>
      </p:sp>
      <p:graphicFrame>
        <p:nvGraphicFramePr>
          <p:cNvPr id="5" name="Table Placeholder 4">
            <a:extLst>
              <a:ext uri="{FF2B5EF4-FFF2-40B4-BE49-F238E27FC236}">
                <a16:creationId xmlns:a16="http://schemas.microsoft.com/office/drawing/2014/main" id="{7F164B11-F0D5-4FA5-A3A9-D40BBD25C69B}"/>
              </a:ext>
            </a:extLst>
          </p:cNvPr>
          <p:cNvGraphicFramePr>
            <a:graphicFrameLocks noGrp="1"/>
          </p:cNvGraphicFramePr>
          <p:nvPr>
            <p:ph type="tbl" sz="quarter" idx="13"/>
            <p:extLst>
              <p:ext uri="{D42A27DB-BD31-4B8C-83A1-F6EECF244321}">
                <p14:modId xmlns:p14="http://schemas.microsoft.com/office/powerpoint/2010/main" val="675678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3209913"/>
                    </a:ext>
                  </a:extLst>
                </a:gridCol>
                <a:gridCol w="4114800">
                  <a:extLst>
                    <a:ext uri="{9D8B030D-6E8A-4147-A177-3AD203B41FA5}">
                      <a16:colId xmlns:a16="http://schemas.microsoft.com/office/drawing/2014/main" val="4245485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82053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Product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extLst>
                  <a:ext uri="{0D108BD9-81ED-4DB2-BD59-A6C34878D82A}">
                    <a16:rowId xmlns:a16="http://schemas.microsoft.com/office/drawing/2014/main" val="3110825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Purchasing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extLst>
                  <a:ext uri="{0D108BD9-81ED-4DB2-BD59-A6C34878D82A}">
                    <a16:rowId xmlns:a16="http://schemas.microsoft.com/office/drawing/2014/main" val="192352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 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410537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390374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Quality Assurance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4139598124"/>
                  </a:ext>
                </a:extLst>
              </a:tr>
            </a:tbl>
          </a:graphicData>
        </a:graphic>
      </p:graphicFrame>
      <p:sp>
        <p:nvSpPr>
          <p:cNvPr id="4" name="Text Placeholder 3">
            <a:extLst>
              <a:ext uri="{FF2B5EF4-FFF2-40B4-BE49-F238E27FC236}">
                <a16:creationId xmlns:a16="http://schemas.microsoft.com/office/drawing/2014/main" id="{34BFE3DF-D7D9-4BBD-B042-F0D8355D8E6C}"/>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410190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3E8BC-ACE3-42F5-A2C3-FC477645FB46}"/>
              </a:ext>
            </a:extLst>
          </p:cNvPr>
          <p:cNvSpPr>
            <a:spLocks noGrp="1"/>
          </p:cNvSpPr>
          <p:nvPr>
            <p:ph type="title"/>
          </p:nvPr>
        </p:nvSpPr>
        <p:spPr/>
        <p:txBody>
          <a:bodyPr/>
          <a:lstStyle/>
          <a:p>
            <a:r>
              <a:rPr lang="en-US"/>
              <a:t>LinkedIn Followers p. Industry | All profiles - 1 of 3</a:t>
            </a:r>
          </a:p>
        </p:txBody>
      </p:sp>
      <p:graphicFrame>
        <p:nvGraphicFramePr>
          <p:cNvPr id="5" name="Table Placeholder 4">
            <a:extLst>
              <a:ext uri="{FF2B5EF4-FFF2-40B4-BE49-F238E27FC236}">
                <a16:creationId xmlns:a16="http://schemas.microsoft.com/office/drawing/2014/main" id="{14DDFC38-920C-4B8B-978B-C5EAE6ED9AD3}"/>
              </a:ext>
            </a:extLst>
          </p:cNvPr>
          <p:cNvGraphicFramePr>
            <a:graphicFrameLocks noGrp="1"/>
          </p:cNvGraphicFramePr>
          <p:nvPr>
            <p:ph type="tbl" sz="quarter" idx="13"/>
            <p:extLst>
              <p:ext uri="{D42A27DB-BD31-4B8C-83A1-F6EECF244321}">
                <p14:modId xmlns:p14="http://schemas.microsoft.com/office/powerpoint/2010/main" val="65563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5382106"/>
                    </a:ext>
                  </a:extLst>
                </a:gridCol>
                <a:gridCol w="4114800">
                  <a:extLst>
                    <a:ext uri="{9D8B030D-6E8A-4147-A177-3AD203B41FA5}">
                      <a16:colId xmlns:a16="http://schemas.microsoft.com/office/drawing/2014/main" val="1144228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94443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a:t>
                      </a:r>
                    </a:p>
                  </a:txBody>
                  <a:tcPr/>
                </a:tc>
                <a:extLst>
                  <a:ext uri="{0D108BD9-81ED-4DB2-BD59-A6C34878D82A}">
                    <a16:rowId xmlns:a16="http://schemas.microsoft.com/office/drawing/2014/main" val="290972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 &amp;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extLst>
                  <a:ext uri="{0D108BD9-81ED-4DB2-BD59-A6C34878D82A}">
                    <a16:rowId xmlns:a16="http://schemas.microsoft.com/office/drawing/2014/main" val="30534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 &amp; Advertising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extLst>
                  <a:ext uri="{0D108BD9-81ED-4DB2-BD59-A6C34878D82A}">
                    <a16:rowId xmlns:a16="http://schemas.microsoft.com/office/drawing/2014/main" val="217640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Management 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extLst>
                  <a:ext uri="{0D108BD9-81ED-4DB2-BD59-A6C34878D82A}">
                    <a16:rowId xmlns:a16="http://schemas.microsoft.com/office/drawing/2014/main" val="140842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Computer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extLst>
                  <a:ext uri="{0D108BD9-81ED-4DB2-BD59-A6C34878D82A}">
                    <a16:rowId xmlns:a16="http://schemas.microsoft.com/office/drawing/2014/main" val="421742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extLst>
                  <a:ext uri="{0D108BD9-81ED-4DB2-BD59-A6C34878D82A}">
                    <a16:rowId xmlns:a16="http://schemas.microsoft.com/office/drawing/2014/main" val="1057039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extLst>
                  <a:ext uri="{0D108BD9-81ED-4DB2-BD59-A6C34878D82A}">
                    <a16:rowId xmlns:a16="http://schemas.microsoft.com/office/drawing/2014/main" val="286982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extLst>
                  <a:ext uri="{0D108BD9-81ED-4DB2-BD59-A6C34878D82A}">
                    <a16:rowId xmlns:a16="http://schemas.microsoft.com/office/drawing/2014/main" val="295996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extLst>
                  <a:ext uri="{0D108BD9-81ED-4DB2-BD59-A6C34878D82A}">
                    <a16:rowId xmlns:a16="http://schemas.microsoft.com/office/drawing/2014/main" val="273304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Machinery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extLst>
                  <a:ext uri="{0D108BD9-81ED-4DB2-BD59-A6C34878D82A}">
                    <a16:rowId xmlns:a16="http://schemas.microsoft.com/office/drawing/2014/main" val="3887170232"/>
                  </a:ext>
                </a:extLst>
              </a:tr>
            </a:tbl>
          </a:graphicData>
        </a:graphic>
      </p:graphicFrame>
      <p:sp>
        <p:nvSpPr>
          <p:cNvPr id="4" name="Text Placeholder 3">
            <a:extLst>
              <a:ext uri="{FF2B5EF4-FFF2-40B4-BE49-F238E27FC236}">
                <a16:creationId xmlns:a16="http://schemas.microsoft.com/office/drawing/2014/main" id="{11D6EEC4-C048-496F-AC34-BF88F2D830A7}"/>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710681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DC6A-F744-4EF8-AEE2-22D31DFD7767}"/>
              </a:ext>
            </a:extLst>
          </p:cNvPr>
          <p:cNvSpPr>
            <a:spLocks noGrp="1"/>
          </p:cNvSpPr>
          <p:nvPr>
            <p:ph type="title"/>
          </p:nvPr>
        </p:nvSpPr>
        <p:spPr/>
        <p:txBody>
          <a:bodyPr/>
          <a:lstStyle/>
          <a:p>
            <a:r>
              <a:rPr lang="en-US"/>
              <a:t>LinkedIn Followers p. Industry | All profiles - 2 of 3</a:t>
            </a:r>
          </a:p>
        </p:txBody>
      </p:sp>
      <p:graphicFrame>
        <p:nvGraphicFramePr>
          <p:cNvPr id="5" name="Table Placeholder 4">
            <a:extLst>
              <a:ext uri="{FF2B5EF4-FFF2-40B4-BE49-F238E27FC236}">
                <a16:creationId xmlns:a16="http://schemas.microsoft.com/office/drawing/2014/main" id="{6D0D262D-2E05-454B-9277-3501638A3F68}"/>
              </a:ext>
            </a:extLst>
          </p:cNvPr>
          <p:cNvGraphicFramePr>
            <a:graphicFrameLocks noGrp="1"/>
          </p:cNvGraphicFramePr>
          <p:nvPr>
            <p:ph type="tbl" sz="quarter" idx="13"/>
            <p:extLst>
              <p:ext uri="{D42A27DB-BD31-4B8C-83A1-F6EECF244321}">
                <p14:modId xmlns:p14="http://schemas.microsoft.com/office/powerpoint/2010/main" val="64963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82451"/>
                    </a:ext>
                  </a:extLst>
                </a:gridCol>
                <a:gridCol w="4114800">
                  <a:extLst>
                    <a:ext uri="{9D8B030D-6E8A-4147-A177-3AD203B41FA5}">
                      <a16:colId xmlns:a16="http://schemas.microsoft.com/office/drawing/2014/main" val="2232170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43770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Wholesale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extLst>
                  <a:ext uri="{0D108BD9-81ED-4DB2-BD59-A6C34878D82A}">
                    <a16:rowId xmlns:a16="http://schemas.microsoft.com/office/drawing/2014/main" val="257429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Higher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extLst>
                  <a:ext uri="{0D108BD9-81ED-4DB2-BD59-A6C34878D82A}">
                    <a16:rowId xmlns:a16="http://schemas.microsoft.com/office/drawing/2014/main" val="213284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extLst>
                  <a:ext uri="{0D108BD9-81ED-4DB2-BD59-A6C34878D82A}">
                    <a16:rowId xmlns:a16="http://schemas.microsoft.com/office/drawing/2014/main" val="165218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Telecommunications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extLst>
                  <a:ext uri="{0D108BD9-81ED-4DB2-BD59-A6C34878D82A}">
                    <a16:rowId xmlns:a16="http://schemas.microsoft.com/office/drawing/2014/main" val="31011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Mechanical Or Industrial 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151309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extLst>
                  <a:ext uri="{0D108BD9-81ED-4DB2-BD59-A6C34878D82A}">
                    <a16:rowId xmlns:a16="http://schemas.microsoft.com/office/drawing/2014/main" val="401443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Government Administration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extLst>
                  <a:ext uri="{0D108BD9-81ED-4DB2-BD59-A6C34878D82A}">
                    <a16:rowId xmlns:a16="http://schemas.microsoft.com/office/drawing/2014/main" val="232699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Electrical &amp; Electronic Manufacturing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extLst>
                  <a:ext uri="{0D108BD9-81ED-4DB2-BD59-A6C34878D82A}">
                    <a16:rowId xmlns:a16="http://schemas.microsoft.com/office/drawing/2014/main" val="133967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 Wellness &amp;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extLst>
                  <a:ext uri="{0D108BD9-81ED-4DB2-BD59-A6C34878D82A}">
                    <a16:rowId xmlns:a16="http://schemas.microsoft.com/office/drawing/2014/main" val="309716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Logistics &amp;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extLst>
                  <a:ext uri="{0D108BD9-81ED-4DB2-BD59-A6C34878D82A}">
                    <a16:rowId xmlns:a16="http://schemas.microsoft.com/office/drawing/2014/main" val="4179748264"/>
                  </a:ext>
                </a:extLst>
              </a:tr>
            </a:tbl>
          </a:graphicData>
        </a:graphic>
      </p:graphicFrame>
      <p:sp>
        <p:nvSpPr>
          <p:cNvPr id="4" name="Text Placeholder 3">
            <a:extLst>
              <a:ext uri="{FF2B5EF4-FFF2-40B4-BE49-F238E27FC236}">
                <a16:creationId xmlns:a16="http://schemas.microsoft.com/office/drawing/2014/main" id="{E3440DAD-6C52-4090-95D7-8A9C8386EF18}"/>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935207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1B72F-E874-44E9-853E-C49D23A6710B}"/>
              </a:ext>
            </a:extLst>
          </p:cNvPr>
          <p:cNvSpPr>
            <a:spLocks noGrp="1"/>
          </p:cNvSpPr>
          <p:nvPr>
            <p:ph type="title"/>
          </p:nvPr>
        </p:nvSpPr>
        <p:spPr/>
        <p:txBody>
          <a:bodyPr/>
          <a:lstStyle/>
          <a:p>
            <a:r>
              <a:rPr lang="en-US"/>
              <a:t>LinkedIn Followers p. Industry | All profiles - 3 of 3</a:t>
            </a:r>
          </a:p>
        </p:txBody>
      </p:sp>
      <p:graphicFrame>
        <p:nvGraphicFramePr>
          <p:cNvPr id="5" name="Table Placeholder 4">
            <a:extLst>
              <a:ext uri="{FF2B5EF4-FFF2-40B4-BE49-F238E27FC236}">
                <a16:creationId xmlns:a16="http://schemas.microsoft.com/office/drawing/2014/main" id="{00B75BD3-FD4F-4F4C-80B3-66C653FBF787}"/>
              </a:ext>
            </a:extLst>
          </p:cNvPr>
          <p:cNvGraphicFramePr>
            <a:graphicFrameLocks noGrp="1"/>
          </p:cNvGraphicFramePr>
          <p:nvPr>
            <p:ph type="tbl" sz="quarter" idx="13"/>
            <p:extLst>
              <p:ext uri="{D42A27DB-BD31-4B8C-83A1-F6EECF244321}">
                <p14:modId xmlns:p14="http://schemas.microsoft.com/office/powerpoint/2010/main" val="35255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7332988"/>
                    </a:ext>
                  </a:extLst>
                </a:gridCol>
                <a:gridCol w="4114800">
                  <a:extLst>
                    <a:ext uri="{9D8B030D-6E8A-4147-A177-3AD203B41FA5}">
                      <a16:colId xmlns:a16="http://schemas.microsoft.com/office/drawing/2014/main" val="361609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32149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Law Practice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extLst>
                  <a:ext uri="{0D108BD9-81ED-4DB2-BD59-A6C34878D82A}">
                    <a16:rowId xmlns:a16="http://schemas.microsoft.com/office/drawing/2014/main" val="293332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 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extLst>
                  <a:ext uri="{0D108BD9-81ED-4DB2-BD59-A6C34878D82A}">
                    <a16:rowId xmlns:a16="http://schemas.microsoft.com/office/drawing/2014/main" val="376942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Chemicals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299844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326606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Staffing &amp; Recruiting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3271597742"/>
                  </a:ext>
                </a:extLst>
              </a:tr>
            </a:tbl>
          </a:graphicData>
        </a:graphic>
      </p:graphicFrame>
      <p:sp>
        <p:nvSpPr>
          <p:cNvPr id="4" name="Text Placeholder 3">
            <a:extLst>
              <a:ext uri="{FF2B5EF4-FFF2-40B4-BE49-F238E27FC236}">
                <a16:creationId xmlns:a16="http://schemas.microsoft.com/office/drawing/2014/main" id="{DF3548C1-E3EF-4AB8-A230-E39567E896EC}"/>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422980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B05C-D390-4908-8DAD-EEF8469F59DC}"/>
              </a:ext>
            </a:extLst>
          </p:cNvPr>
          <p:cNvSpPr>
            <a:spLocks noGrp="1"/>
          </p:cNvSpPr>
          <p:nvPr>
            <p:ph type="title"/>
          </p:nvPr>
        </p:nvSpPr>
        <p:spPr/>
        <p:txBody>
          <a:bodyPr/>
          <a:lstStyle/>
          <a:p>
            <a:r>
              <a:rPr lang="en-US"/>
              <a:t>LinkedIn Posts | All profiles</a:t>
            </a:r>
          </a:p>
        </p:txBody>
      </p:sp>
      <p:graphicFrame>
        <p:nvGraphicFramePr>
          <p:cNvPr id="6" name="Chart Placeholder 5">
            <a:extLst>
              <a:ext uri="{FF2B5EF4-FFF2-40B4-BE49-F238E27FC236}">
                <a16:creationId xmlns:a16="http://schemas.microsoft.com/office/drawing/2014/main" id="{EDCD70B5-ABA7-40EB-8959-6E188F464988}"/>
              </a:ext>
            </a:extLst>
          </p:cNvPr>
          <p:cNvGraphicFramePr>
            <a:graphicFrameLocks noGrp="1"/>
          </p:cNvGraphicFramePr>
          <p:nvPr>
            <p:ph type="chart" sz="quarter" idx="13"/>
            <p:extLst>
              <p:ext uri="{D42A27DB-BD31-4B8C-83A1-F6EECF244321}">
                <p14:modId xmlns:p14="http://schemas.microsoft.com/office/powerpoint/2010/main" val="4220493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A53837-7865-48AE-BFB2-4C29F87D52A0}"/>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8881C26D-4FD0-4B90-BA90-946B3C058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1725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37DC7-2ACB-4DAF-9F7E-7FC31EBFDC37}"/>
              </a:ext>
            </a:extLst>
          </p:cNvPr>
          <p:cNvSpPr>
            <a:spLocks noGrp="1"/>
          </p:cNvSpPr>
          <p:nvPr>
            <p:ph type="title"/>
          </p:nvPr>
        </p:nvSpPr>
        <p:spPr/>
        <p:txBody>
          <a:bodyPr/>
          <a:lstStyle/>
          <a:p>
            <a:r>
              <a:rPr lang="en-US"/>
              <a:t>LinkedIn Interactions p. Month | All profiles</a:t>
            </a:r>
          </a:p>
        </p:txBody>
      </p:sp>
      <p:graphicFrame>
        <p:nvGraphicFramePr>
          <p:cNvPr id="6" name="Chart Placeholder 5">
            <a:extLst>
              <a:ext uri="{FF2B5EF4-FFF2-40B4-BE49-F238E27FC236}">
                <a16:creationId xmlns:a16="http://schemas.microsoft.com/office/drawing/2014/main" id="{DE82B4E6-42E0-4706-B022-263A85851AEB}"/>
              </a:ext>
            </a:extLst>
          </p:cNvPr>
          <p:cNvGraphicFramePr>
            <a:graphicFrameLocks noGrp="1"/>
          </p:cNvGraphicFramePr>
          <p:nvPr>
            <p:ph type="chart" sz="quarter" idx="13"/>
            <p:extLst>
              <p:ext uri="{D42A27DB-BD31-4B8C-83A1-F6EECF244321}">
                <p14:modId xmlns:p14="http://schemas.microsoft.com/office/powerpoint/2010/main" val="4260310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ABBA7-25CF-4106-B5CE-85EB796DF77E}"/>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3AF74553-434F-42F7-BCF8-ADB85C10B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2153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F3CD-1738-4F1D-B454-224C13CF5BF5}"/>
              </a:ext>
            </a:extLst>
          </p:cNvPr>
          <p:cNvSpPr>
            <a:spLocks noGrp="1"/>
          </p:cNvSpPr>
          <p:nvPr>
            <p:ph type="title"/>
          </p:nvPr>
        </p:nvSpPr>
        <p:spPr/>
        <p:txBody>
          <a:bodyPr/>
          <a:lstStyle/>
          <a:p>
            <a:r>
              <a:rPr lang="en-US"/>
              <a:t>LinkedIn Page Views over Time | All profiles</a:t>
            </a:r>
          </a:p>
        </p:txBody>
      </p:sp>
      <p:graphicFrame>
        <p:nvGraphicFramePr>
          <p:cNvPr id="6" name="Chart Placeholder 5">
            <a:extLst>
              <a:ext uri="{FF2B5EF4-FFF2-40B4-BE49-F238E27FC236}">
                <a16:creationId xmlns:a16="http://schemas.microsoft.com/office/drawing/2014/main" id="{8F577F2A-35E6-40BD-9A50-E5B70E20C190}"/>
              </a:ext>
            </a:extLst>
          </p:cNvPr>
          <p:cNvGraphicFramePr>
            <a:graphicFrameLocks noGrp="1"/>
          </p:cNvGraphicFramePr>
          <p:nvPr>
            <p:ph type="chart" sz="quarter" idx="13"/>
            <p:extLst>
              <p:ext uri="{D42A27DB-BD31-4B8C-83A1-F6EECF244321}">
                <p14:modId xmlns:p14="http://schemas.microsoft.com/office/powerpoint/2010/main" val="4069134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7A798-261B-4F81-B703-F747E2FD8E28}"/>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74D14CD1-3AED-4E7E-B5EE-0DD66F140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238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66D9-8E43-4122-823C-CF6798B7EBCE}"/>
              </a:ext>
            </a:extLst>
          </p:cNvPr>
          <p:cNvSpPr>
            <a:spLocks noGrp="1"/>
          </p:cNvSpPr>
          <p:nvPr>
            <p:ph type="title"/>
          </p:nvPr>
        </p:nvSpPr>
        <p:spPr/>
        <p:txBody>
          <a:bodyPr/>
          <a:lstStyle/>
          <a:p>
            <a:r>
              <a:rPr lang="en-US"/>
              <a:t>LinkedIn Impressions over Time | All profiles</a:t>
            </a:r>
          </a:p>
        </p:txBody>
      </p:sp>
      <p:graphicFrame>
        <p:nvGraphicFramePr>
          <p:cNvPr id="6" name="Chart Placeholder 5">
            <a:extLst>
              <a:ext uri="{FF2B5EF4-FFF2-40B4-BE49-F238E27FC236}">
                <a16:creationId xmlns:a16="http://schemas.microsoft.com/office/drawing/2014/main" id="{5A1967D9-8B50-4338-898C-098FA00CE78D}"/>
              </a:ext>
            </a:extLst>
          </p:cNvPr>
          <p:cNvGraphicFramePr>
            <a:graphicFrameLocks noGrp="1"/>
          </p:cNvGraphicFramePr>
          <p:nvPr>
            <p:ph type="chart" sz="quarter" idx="13"/>
            <p:extLst>
              <p:ext uri="{D42A27DB-BD31-4B8C-83A1-F6EECF244321}">
                <p14:modId xmlns:p14="http://schemas.microsoft.com/office/powerpoint/2010/main" val="361188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F525F-E6F1-4D33-9825-2D44A1813C0A}"/>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FC3BA0E4-6616-46A6-9A9B-65A3F816CB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766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8A568-92C4-4308-98DD-E4B4669B5FA6}"/>
              </a:ext>
            </a:extLst>
          </p:cNvPr>
          <p:cNvSpPr>
            <a:spLocks noGrp="1"/>
          </p:cNvSpPr>
          <p:nvPr>
            <p:ph type="title"/>
          </p:nvPr>
        </p:nvSpPr>
        <p:spPr/>
        <p:txBody>
          <a:bodyPr/>
          <a:lstStyle/>
          <a:p>
            <a:r>
              <a:rPr lang="en-US"/>
              <a:t>LinkedIn Reach over Time | All profiles</a:t>
            </a:r>
          </a:p>
        </p:txBody>
      </p:sp>
      <p:graphicFrame>
        <p:nvGraphicFramePr>
          <p:cNvPr id="6" name="Chart Placeholder 5">
            <a:extLst>
              <a:ext uri="{FF2B5EF4-FFF2-40B4-BE49-F238E27FC236}">
                <a16:creationId xmlns:a16="http://schemas.microsoft.com/office/drawing/2014/main" id="{6FAB860A-B83C-48D6-84B9-7BDF13AB2B2B}"/>
              </a:ext>
            </a:extLst>
          </p:cNvPr>
          <p:cNvGraphicFramePr>
            <a:graphicFrameLocks noGrp="1"/>
          </p:cNvGraphicFramePr>
          <p:nvPr>
            <p:ph type="chart" sz="quarter" idx="13"/>
            <p:extLst>
              <p:ext uri="{D42A27DB-BD31-4B8C-83A1-F6EECF244321}">
                <p14:modId xmlns:p14="http://schemas.microsoft.com/office/powerpoint/2010/main" val="140491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95C5E6-57E4-489C-A8F1-3335A69B2797}"/>
              </a:ext>
            </a:extLst>
          </p:cNvPr>
          <p:cNvSpPr>
            <a:spLocks noGrp="1"/>
          </p:cNvSpPr>
          <p:nvPr>
            <p:ph type="body" sz="quarter" idx="14"/>
          </p:nvPr>
        </p:nvSpPr>
        <p:spPr/>
        <p:txBody>
          <a:bodyPr/>
          <a:lstStyle/>
          <a:p>
            <a:r>
              <a:rPr lang="en-US"/>
              <a:t>08/01/2022 - 03/12/2023</a:t>
            </a:r>
          </a:p>
        </p:txBody>
      </p:sp>
      <p:sp>
        <p:nvSpPr>
          <p:cNvPr id="5" name="Footer Placeholder 4">
            <a:extLst>
              <a:ext uri="{FF2B5EF4-FFF2-40B4-BE49-F238E27FC236}">
                <a16:creationId xmlns:a16="http://schemas.microsoft.com/office/drawing/2014/main" id="{5D5D5C6B-95ED-4B88-8C25-E1C5DEA192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5351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B8D09-3636-47BD-9A1E-B66E848AF0EE}"/>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B2348BB0-4430-4133-AA20-AC5626E748AA}"/>
              </a:ext>
            </a:extLst>
          </p:cNvPr>
          <p:cNvGraphicFramePr>
            <a:graphicFrameLocks noGrp="1"/>
          </p:cNvGraphicFramePr>
          <p:nvPr>
            <p:ph type="tbl" sz="quarter" idx="13"/>
            <p:extLst>
              <p:ext uri="{D42A27DB-BD31-4B8C-83A1-F6EECF244321}">
                <p14:modId xmlns:p14="http://schemas.microsoft.com/office/powerpoint/2010/main" val="146021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8265225"/>
                    </a:ext>
                  </a:extLst>
                </a:gridCol>
                <a:gridCol w="1234440">
                  <a:extLst>
                    <a:ext uri="{9D8B030D-6E8A-4147-A177-3AD203B41FA5}">
                      <a16:colId xmlns:a16="http://schemas.microsoft.com/office/drawing/2014/main" val="4068324367"/>
                    </a:ext>
                  </a:extLst>
                </a:gridCol>
                <a:gridCol w="576072">
                  <a:extLst>
                    <a:ext uri="{9D8B030D-6E8A-4147-A177-3AD203B41FA5}">
                      <a16:colId xmlns:a16="http://schemas.microsoft.com/office/drawing/2014/main" val="1319465179"/>
                    </a:ext>
                  </a:extLst>
                </a:gridCol>
                <a:gridCol w="576072">
                  <a:extLst>
                    <a:ext uri="{9D8B030D-6E8A-4147-A177-3AD203B41FA5}">
                      <a16:colId xmlns:a16="http://schemas.microsoft.com/office/drawing/2014/main" val="223020453"/>
                    </a:ext>
                  </a:extLst>
                </a:gridCol>
                <a:gridCol w="576072">
                  <a:extLst>
                    <a:ext uri="{9D8B030D-6E8A-4147-A177-3AD203B41FA5}">
                      <a16:colId xmlns:a16="http://schemas.microsoft.com/office/drawing/2014/main" val="1533491293"/>
                    </a:ext>
                  </a:extLst>
                </a:gridCol>
                <a:gridCol w="576072">
                  <a:extLst>
                    <a:ext uri="{9D8B030D-6E8A-4147-A177-3AD203B41FA5}">
                      <a16:colId xmlns:a16="http://schemas.microsoft.com/office/drawing/2014/main" val="4173464536"/>
                    </a:ext>
                  </a:extLst>
                </a:gridCol>
                <a:gridCol w="576072">
                  <a:extLst>
                    <a:ext uri="{9D8B030D-6E8A-4147-A177-3AD203B41FA5}">
                      <a16:colId xmlns:a16="http://schemas.microsoft.com/office/drawing/2014/main" val="2328443278"/>
                    </a:ext>
                  </a:extLst>
                </a:gridCol>
                <a:gridCol w="576072">
                  <a:extLst>
                    <a:ext uri="{9D8B030D-6E8A-4147-A177-3AD203B41FA5}">
                      <a16:colId xmlns:a16="http://schemas.microsoft.com/office/drawing/2014/main" val="3236218129"/>
                    </a:ext>
                  </a:extLst>
                </a:gridCol>
                <a:gridCol w="576072">
                  <a:extLst>
                    <a:ext uri="{9D8B030D-6E8A-4147-A177-3AD203B41FA5}">
                      <a16:colId xmlns:a16="http://schemas.microsoft.com/office/drawing/2014/main" val="947211098"/>
                    </a:ext>
                  </a:extLst>
                </a:gridCol>
                <a:gridCol w="576072">
                  <a:extLst>
                    <a:ext uri="{9D8B030D-6E8A-4147-A177-3AD203B41FA5}">
                      <a16:colId xmlns:a16="http://schemas.microsoft.com/office/drawing/2014/main" val="41479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078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- 2022-11-10 11:00:10</a:t>
                      </a:r>
                      <a:r>
                        <a:rPr kumimoji="0" lang="de-DE" sz="1000" b="0" i="0" u="none" strike="noStrike" kern="1200" cap="none" spc="0" normalizeH="0" baseline="0" noProof="0">
                          <a:ln>
                            <a:noFill/>
                          </a:ln>
                          <a:solidFill>
                            <a:prstClr val="black"/>
                          </a:solidFill>
                          <a:effectLst/>
                          <a:uLnTx/>
                          <a:uFillTx/>
                          <a:latin typeface="Calibri"/>
                          <a:ea typeface="+mn-ea"/>
                          <a:cs typeface="+mn-cs"/>
                        </a:rPr>
                        <a:t>
 Für Vielfalt. Für Toleranz. Für Borussia. Unser Statement zur Weltmeisterschaft.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https://media.licdn.com/dms/image/C4E22AQEmEUsnNj1LTA/feedshare-shrink_800/0/1668074408416?e=1684972800&amp;v=beta&amp;t=TMArmLfW_38QCHOqknqw9rOEmRzIEwYNisNDXexysCs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9.0726933830382 %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0127908"/>
                  </a:ext>
                </a:extLst>
              </a:tr>
            </a:tbl>
          </a:graphicData>
        </a:graphic>
      </p:graphicFrame>
      <p:sp>
        <p:nvSpPr>
          <p:cNvPr id="4" name="Text Placeholder 3">
            <a:extLst>
              <a:ext uri="{FF2B5EF4-FFF2-40B4-BE49-F238E27FC236}">
                <a16:creationId xmlns:a16="http://schemas.microsoft.com/office/drawing/2014/main" id="{57D74855-6557-4AED-A4BD-56EB9EBA02BF}"/>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091843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CC49-927D-4CA9-8DC8-BC9C5EA6CB84}"/>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93FAF86F-4381-442D-A7C9-CF2774E63D58}"/>
              </a:ext>
            </a:extLst>
          </p:cNvPr>
          <p:cNvGraphicFramePr>
            <a:graphicFrameLocks noGrp="1"/>
          </p:cNvGraphicFramePr>
          <p:nvPr>
            <p:ph type="tbl" sz="quarter" idx="13"/>
            <p:extLst>
              <p:ext uri="{D42A27DB-BD31-4B8C-83A1-F6EECF244321}">
                <p14:modId xmlns:p14="http://schemas.microsoft.com/office/powerpoint/2010/main" val="88854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7093421"/>
                    </a:ext>
                  </a:extLst>
                </a:gridCol>
                <a:gridCol w="1234440">
                  <a:extLst>
                    <a:ext uri="{9D8B030D-6E8A-4147-A177-3AD203B41FA5}">
                      <a16:colId xmlns:a16="http://schemas.microsoft.com/office/drawing/2014/main" val="2079282332"/>
                    </a:ext>
                  </a:extLst>
                </a:gridCol>
                <a:gridCol w="576072">
                  <a:extLst>
                    <a:ext uri="{9D8B030D-6E8A-4147-A177-3AD203B41FA5}">
                      <a16:colId xmlns:a16="http://schemas.microsoft.com/office/drawing/2014/main" val="22617270"/>
                    </a:ext>
                  </a:extLst>
                </a:gridCol>
                <a:gridCol w="576072">
                  <a:extLst>
                    <a:ext uri="{9D8B030D-6E8A-4147-A177-3AD203B41FA5}">
                      <a16:colId xmlns:a16="http://schemas.microsoft.com/office/drawing/2014/main" val="1967702468"/>
                    </a:ext>
                  </a:extLst>
                </a:gridCol>
                <a:gridCol w="576072">
                  <a:extLst>
                    <a:ext uri="{9D8B030D-6E8A-4147-A177-3AD203B41FA5}">
                      <a16:colId xmlns:a16="http://schemas.microsoft.com/office/drawing/2014/main" val="86076211"/>
                    </a:ext>
                  </a:extLst>
                </a:gridCol>
                <a:gridCol w="576072">
                  <a:extLst>
                    <a:ext uri="{9D8B030D-6E8A-4147-A177-3AD203B41FA5}">
                      <a16:colId xmlns:a16="http://schemas.microsoft.com/office/drawing/2014/main" val="516851841"/>
                    </a:ext>
                  </a:extLst>
                </a:gridCol>
                <a:gridCol w="576072">
                  <a:extLst>
                    <a:ext uri="{9D8B030D-6E8A-4147-A177-3AD203B41FA5}">
                      <a16:colId xmlns:a16="http://schemas.microsoft.com/office/drawing/2014/main" val="52591964"/>
                    </a:ext>
                  </a:extLst>
                </a:gridCol>
                <a:gridCol w="576072">
                  <a:extLst>
                    <a:ext uri="{9D8B030D-6E8A-4147-A177-3AD203B41FA5}">
                      <a16:colId xmlns:a16="http://schemas.microsoft.com/office/drawing/2014/main" val="2386613948"/>
                    </a:ext>
                  </a:extLst>
                </a:gridCol>
                <a:gridCol w="576072">
                  <a:extLst>
                    <a:ext uri="{9D8B030D-6E8A-4147-A177-3AD203B41FA5}">
                      <a16:colId xmlns:a16="http://schemas.microsoft.com/office/drawing/2014/main" val="4060183827"/>
                    </a:ext>
                  </a:extLst>
                </a:gridCol>
                <a:gridCol w="576072">
                  <a:extLst>
                    <a:ext uri="{9D8B030D-6E8A-4147-A177-3AD203B41FA5}">
                      <a16:colId xmlns:a16="http://schemas.microsoft.com/office/drawing/2014/main" val="226601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314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- 2022-12-19 08:18:55</a:t>
                      </a:r>
                      <a:r>
                        <a:rPr kumimoji="0" lang="de-DE" sz="1000" b="0" i="0" u="none" strike="noStrike" kern="1200" cap="none" spc="0" normalizeH="0" baseline="0" noProof="0">
                          <a:ln>
                            <a:noFill/>
                          </a:ln>
                          <a:solidFill>
                            <a:prstClr val="black"/>
                          </a:solidFill>
                          <a:effectLst/>
                          <a:uLnTx/>
                          <a:uFillTx/>
                          <a:latin typeface="Calibri"/>
                          <a:ea typeface="+mn-ea"/>
                          <a:cs typeface="+mn-cs"/>
                        </a:rPr>
                        <a:t>
 Die #LegendenDesParks kehren zurück! 😍🏟
Über 30 VfL-Legenden aus aller Welt nahmen am Wochenende die Reise in den BORUSSIA-PARK auf sich. "Es ist ein super Gefühl, wieder hier zu sein und so viele alte Freunde wiederzusehen", erklärte Relegations-Held Igor de Camargo und Marcell Jansen ergänzte: "Es ist Wahnsinn, wer alles für gekommen ist. Ich finde es richtig klasse, dass Borussia dieses Event organisiert hat. Das macht einen Traditionsverein aus." Nachdem die Legenden auf dem eigens ausgerollten "Green Carpet" ein Bad in der Menge genossen und viele Wünsche nach Autogrammen und Selfies erfüllt hatten, ging es hinaus in den BORUSSIA-PARK. Dort warteten gut 25.000 Fans und die aktuelle #FohlenElf von Daniel Farke. Obwohl diese den Vergleich mit den Legenden 12:3 gewonnen hatte, prägten herzliche Umarmungen, strahlende Augen, lachende Gesichter und schon das eine oder andere Kaltgetränk das Bild rund um die Kabinen. Es war ein einmaliges Ereignis mit ganz viel Wiedersehensfreude. 💚
#LegendenDesParks #Borussia #AusFohlenWerdenLegenden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https://media.licdn.com/dms/image/C4E22AQEGTWE9b9RRPw/feedshare-shrink_800/0/1671434334450?e=1684972800&amp;v=beta&amp;t=fhbFWXeNvjCtmAUPhJSb_usaBT4wyBWKdIplB46gyeQ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5.5502085338466 %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7628194"/>
                  </a:ext>
                </a:extLst>
              </a:tr>
            </a:tbl>
          </a:graphicData>
        </a:graphic>
      </p:graphicFrame>
      <p:sp>
        <p:nvSpPr>
          <p:cNvPr id="4" name="Text Placeholder 3">
            <a:extLst>
              <a:ext uri="{FF2B5EF4-FFF2-40B4-BE49-F238E27FC236}">
                <a16:creationId xmlns:a16="http://schemas.microsoft.com/office/drawing/2014/main" id="{10B412D1-DEA9-4E7A-AC9C-B924733115D8}"/>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28791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C038-B45E-4C69-92EA-93BB7FC0AE8C}"/>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847ABE66-AE26-4967-AE50-A2C9753952A8}"/>
              </a:ext>
            </a:extLst>
          </p:cNvPr>
          <p:cNvGraphicFramePr>
            <a:graphicFrameLocks noGrp="1"/>
          </p:cNvGraphicFramePr>
          <p:nvPr>
            <p:ph type="tbl" sz="quarter" idx="13"/>
            <p:extLst>
              <p:ext uri="{D42A27DB-BD31-4B8C-83A1-F6EECF244321}">
                <p14:modId xmlns:p14="http://schemas.microsoft.com/office/powerpoint/2010/main" val="885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1240156"/>
                    </a:ext>
                  </a:extLst>
                </a:gridCol>
                <a:gridCol w="1234440">
                  <a:extLst>
                    <a:ext uri="{9D8B030D-6E8A-4147-A177-3AD203B41FA5}">
                      <a16:colId xmlns:a16="http://schemas.microsoft.com/office/drawing/2014/main" val="4234407015"/>
                    </a:ext>
                  </a:extLst>
                </a:gridCol>
                <a:gridCol w="576072">
                  <a:extLst>
                    <a:ext uri="{9D8B030D-6E8A-4147-A177-3AD203B41FA5}">
                      <a16:colId xmlns:a16="http://schemas.microsoft.com/office/drawing/2014/main" val="4098536202"/>
                    </a:ext>
                  </a:extLst>
                </a:gridCol>
                <a:gridCol w="576072">
                  <a:extLst>
                    <a:ext uri="{9D8B030D-6E8A-4147-A177-3AD203B41FA5}">
                      <a16:colId xmlns:a16="http://schemas.microsoft.com/office/drawing/2014/main" val="4238346624"/>
                    </a:ext>
                  </a:extLst>
                </a:gridCol>
                <a:gridCol w="576072">
                  <a:extLst>
                    <a:ext uri="{9D8B030D-6E8A-4147-A177-3AD203B41FA5}">
                      <a16:colId xmlns:a16="http://schemas.microsoft.com/office/drawing/2014/main" val="3664508809"/>
                    </a:ext>
                  </a:extLst>
                </a:gridCol>
                <a:gridCol w="576072">
                  <a:extLst>
                    <a:ext uri="{9D8B030D-6E8A-4147-A177-3AD203B41FA5}">
                      <a16:colId xmlns:a16="http://schemas.microsoft.com/office/drawing/2014/main" val="3362705664"/>
                    </a:ext>
                  </a:extLst>
                </a:gridCol>
                <a:gridCol w="576072">
                  <a:extLst>
                    <a:ext uri="{9D8B030D-6E8A-4147-A177-3AD203B41FA5}">
                      <a16:colId xmlns:a16="http://schemas.microsoft.com/office/drawing/2014/main" val="1068859365"/>
                    </a:ext>
                  </a:extLst>
                </a:gridCol>
                <a:gridCol w="576072">
                  <a:extLst>
                    <a:ext uri="{9D8B030D-6E8A-4147-A177-3AD203B41FA5}">
                      <a16:colId xmlns:a16="http://schemas.microsoft.com/office/drawing/2014/main" val="1745601323"/>
                    </a:ext>
                  </a:extLst>
                </a:gridCol>
                <a:gridCol w="576072">
                  <a:extLst>
                    <a:ext uri="{9D8B030D-6E8A-4147-A177-3AD203B41FA5}">
                      <a16:colId xmlns:a16="http://schemas.microsoft.com/office/drawing/2014/main" val="3989502655"/>
                    </a:ext>
                  </a:extLst>
                </a:gridCol>
                <a:gridCol w="576072">
                  <a:extLst>
                    <a:ext uri="{9D8B030D-6E8A-4147-A177-3AD203B41FA5}">
                      <a16:colId xmlns:a16="http://schemas.microsoft.com/office/drawing/2014/main" val="121031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105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- 2023-01-27 10:59:05</a:t>
                      </a:r>
                      <a:r>
                        <a:rPr kumimoji="0" lang="de-DE" sz="1000" b="0" i="0" u="none" strike="noStrike" kern="1200" cap="none" spc="0" normalizeH="0" baseline="0" noProof="0">
                          <a:ln>
                            <a:noFill/>
                          </a:ln>
                          <a:solidFill>
                            <a:prstClr val="black"/>
                          </a:solidFill>
                          <a:effectLst/>
                          <a:uLnTx/>
                          <a:uFillTx/>
                          <a:latin typeface="Calibri"/>
                          <a:ea typeface="+mn-ea"/>
                          <a:cs typeface="+mn-cs"/>
                        </a:rPr>
                        <a:t>
 #NieWieder ❕
Das ist heute, morgen und an jedem Tag unsere Botschaft. Am "Erinnerungstag im deutschen Fußball" und anlässlich der Befreiung des Konzentrations- und Vernichtungslagers Auschwitz-Birkenau am 27. Januar 1945, gedenken wir der Opfer des Nationalsozialismus. 🙏 
🔗 https://www.borussia.de/de/aktuelles/news/2023-01-27-nie-wieder-workshop-im-borussia-park-und-sichtbares-erinnern
#FohlenVerantwortung #WeRemember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https://media.licdn.com/dms/image/D4E22AQFkmjlqhk4J-A/feedshare-shrink_800/0/1674813544856?e=1684972800&amp;v=beta&amp;t=gpvnZoiu8lhWcMon9QKOjMDdaUvC5nV7WFjDk6r9KRI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3.2894941392283 %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8485436"/>
                  </a:ext>
                </a:extLst>
              </a:tr>
            </a:tbl>
          </a:graphicData>
        </a:graphic>
      </p:graphicFrame>
      <p:sp>
        <p:nvSpPr>
          <p:cNvPr id="4" name="Text Placeholder 3">
            <a:extLst>
              <a:ext uri="{FF2B5EF4-FFF2-40B4-BE49-F238E27FC236}">
                <a16:creationId xmlns:a16="http://schemas.microsoft.com/office/drawing/2014/main" id="{C8F54CCB-AD6C-48AA-9CB8-8266767D9C3E}"/>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375784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5F73-5D73-4E43-993F-8C5B5BE71343}"/>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AD20DB09-F8DF-4439-95A6-CB41FD8F67FB}"/>
              </a:ext>
            </a:extLst>
          </p:cNvPr>
          <p:cNvGraphicFramePr>
            <a:graphicFrameLocks noGrp="1"/>
          </p:cNvGraphicFramePr>
          <p:nvPr>
            <p:ph type="tbl" sz="quarter" idx="13"/>
            <p:extLst>
              <p:ext uri="{D42A27DB-BD31-4B8C-83A1-F6EECF244321}">
                <p14:modId xmlns:p14="http://schemas.microsoft.com/office/powerpoint/2010/main" val="355385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0120503"/>
                    </a:ext>
                  </a:extLst>
                </a:gridCol>
                <a:gridCol w="1234440">
                  <a:extLst>
                    <a:ext uri="{9D8B030D-6E8A-4147-A177-3AD203B41FA5}">
                      <a16:colId xmlns:a16="http://schemas.microsoft.com/office/drawing/2014/main" val="2579583229"/>
                    </a:ext>
                  </a:extLst>
                </a:gridCol>
                <a:gridCol w="576072">
                  <a:extLst>
                    <a:ext uri="{9D8B030D-6E8A-4147-A177-3AD203B41FA5}">
                      <a16:colId xmlns:a16="http://schemas.microsoft.com/office/drawing/2014/main" val="2732447492"/>
                    </a:ext>
                  </a:extLst>
                </a:gridCol>
                <a:gridCol w="576072">
                  <a:extLst>
                    <a:ext uri="{9D8B030D-6E8A-4147-A177-3AD203B41FA5}">
                      <a16:colId xmlns:a16="http://schemas.microsoft.com/office/drawing/2014/main" val="313226218"/>
                    </a:ext>
                  </a:extLst>
                </a:gridCol>
                <a:gridCol w="576072">
                  <a:extLst>
                    <a:ext uri="{9D8B030D-6E8A-4147-A177-3AD203B41FA5}">
                      <a16:colId xmlns:a16="http://schemas.microsoft.com/office/drawing/2014/main" val="2939493372"/>
                    </a:ext>
                  </a:extLst>
                </a:gridCol>
                <a:gridCol w="576072">
                  <a:extLst>
                    <a:ext uri="{9D8B030D-6E8A-4147-A177-3AD203B41FA5}">
                      <a16:colId xmlns:a16="http://schemas.microsoft.com/office/drawing/2014/main" val="1925239752"/>
                    </a:ext>
                  </a:extLst>
                </a:gridCol>
                <a:gridCol w="576072">
                  <a:extLst>
                    <a:ext uri="{9D8B030D-6E8A-4147-A177-3AD203B41FA5}">
                      <a16:colId xmlns:a16="http://schemas.microsoft.com/office/drawing/2014/main" val="3767578970"/>
                    </a:ext>
                  </a:extLst>
                </a:gridCol>
                <a:gridCol w="576072">
                  <a:extLst>
                    <a:ext uri="{9D8B030D-6E8A-4147-A177-3AD203B41FA5}">
                      <a16:colId xmlns:a16="http://schemas.microsoft.com/office/drawing/2014/main" val="3215493090"/>
                    </a:ext>
                  </a:extLst>
                </a:gridCol>
                <a:gridCol w="576072">
                  <a:extLst>
                    <a:ext uri="{9D8B030D-6E8A-4147-A177-3AD203B41FA5}">
                      <a16:colId xmlns:a16="http://schemas.microsoft.com/office/drawing/2014/main" val="1382651311"/>
                    </a:ext>
                  </a:extLst>
                </a:gridCol>
                <a:gridCol w="576072">
                  <a:extLst>
                    <a:ext uri="{9D8B030D-6E8A-4147-A177-3AD203B41FA5}">
                      <a16:colId xmlns:a16="http://schemas.microsoft.com/office/drawing/2014/main" val="369525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198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- 2023-02-15 15:21:35</a:t>
                      </a:r>
                      <a:r>
                        <a:rPr kumimoji="0" lang="de-DE" sz="1000" b="0" i="0" u="none" strike="noStrike" kern="1200" cap="none" spc="0" normalizeH="0" baseline="0" noProof="0">
                          <a:ln>
                            <a:noFill/>
                          </a:ln>
                          <a:solidFill>
                            <a:prstClr val="black"/>
                          </a:solidFill>
                          <a:effectLst/>
                          <a:uLnTx/>
                          <a:uFillTx/>
                          <a:latin typeface="Calibri"/>
                          <a:ea typeface="+mn-ea"/>
                          <a:cs typeface="+mn-cs"/>
                        </a:rPr>
                        <a:t>
 Ben ist ein Kämpfer - und hat dank der DKMS gemeinnützige GmbH einen Stammzellenspender gefunden. Wir durften ihn im vergangenen Jahr auf seinem Weg begleiten und mit einem Tag im BORUSSIA-PARK einen großen Wunsch erfüllen.
👉 Zum Video: https://www.youtube.com/watch?v=8hsI22MsblM&amp;feature=youtu.be
Die Geschichte von Ben ist nur eine von vielen, die zeigt, wie wichtig die Arbeit der DKMS, die Borussia seit vielen Jahren unterstützt, ist. Daher gilt, für alle, die die Voraussetzungen erfüllen: Helft mit, Menschen eine zweite Chance zu geben!
Hier könnt ihr euch kostenlos als Stammzellenspender registrieren
👉 https://lnkd.in/dQQS9hC
#Kinderkrebstag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https://media.licdn.com/dms/image/C4E22AQE55t2GRTMmYQ/feedshare-shrink_800/0/1676470893674?e=1684972800&amp;v=beta&amp;t=KiefHJAXo9jPLsNECGAxR3k9YHNSmPQMSJbpJ3v0Dhk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3.4343217304111 %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7541555"/>
                  </a:ext>
                </a:extLst>
              </a:tr>
            </a:tbl>
          </a:graphicData>
        </a:graphic>
      </p:graphicFrame>
      <p:sp>
        <p:nvSpPr>
          <p:cNvPr id="4" name="Text Placeholder 3">
            <a:extLst>
              <a:ext uri="{FF2B5EF4-FFF2-40B4-BE49-F238E27FC236}">
                <a16:creationId xmlns:a16="http://schemas.microsoft.com/office/drawing/2014/main" id="{9417AD83-D634-4682-8356-24CC9BEE66CA}"/>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938610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C150B-25DB-449E-A929-1F9A69AC83BF}"/>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FE6A0456-7A2C-4075-8643-0A811EC2D394}"/>
              </a:ext>
            </a:extLst>
          </p:cNvPr>
          <p:cNvGraphicFramePr>
            <a:graphicFrameLocks noGrp="1"/>
          </p:cNvGraphicFramePr>
          <p:nvPr>
            <p:ph type="tbl" sz="quarter" idx="13"/>
            <p:extLst>
              <p:ext uri="{D42A27DB-BD31-4B8C-83A1-F6EECF244321}">
                <p14:modId xmlns:p14="http://schemas.microsoft.com/office/powerpoint/2010/main" val="1598189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5910474"/>
                    </a:ext>
                  </a:extLst>
                </a:gridCol>
                <a:gridCol w="1234440">
                  <a:extLst>
                    <a:ext uri="{9D8B030D-6E8A-4147-A177-3AD203B41FA5}">
                      <a16:colId xmlns:a16="http://schemas.microsoft.com/office/drawing/2014/main" val="1767292128"/>
                    </a:ext>
                  </a:extLst>
                </a:gridCol>
                <a:gridCol w="576072">
                  <a:extLst>
                    <a:ext uri="{9D8B030D-6E8A-4147-A177-3AD203B41FA5}">
                      <a16:colId xmlns:a16="http://schemas.microsoft.com/office/drawing/2014/main" val="1740605997"/>
                    </a:ext>
                  </a:extLst>
                </a:gridCol>
                <a:gridCol w="576072">
                  <a:extLst>
                    <a:ext uri="{9D8B030D-6E8A-4147-A177-3AD203B41FA5}">
                      <a16:colId xmlns:a16="http://schemas.microsoft.com/office/drawing/2014/main" val="90356516"/>
                    </a:ext>
                  </a:extLst>
                </a:gridCol>
                <a:gridCol w="576072">
                  <a:extLst>
                    <a:ext uri="{9D8B030D-6E8A-4147-A177-3AD203B41FA5}">
                      <a16:colId xmlns:a16="http://schemas.microsoft.com/office/drawing/2014/main" val="1592688926"/>
                    </a:ext>
                  </a:extLst>
                </a:gridCol>
                <a:gridCol w="576072">
                  <a:extLst>
                    <a:ext uri="{9D8B030D-6E8A-4147-A177-3AD203B41FA5}">
                      <a16:colId xmlns:a16="http://schemas.microsoft.com/office/drawing/2014/main" val="2523535040"/>
                    </a:ext>
                  </a:extLst>
                </a:gridCol>
                <a:gridCol w="576072">
                  <a:extLst>
                    <a:ext uri="{9D8B030D-6E8A-4147-A177-3AD203B41FA5}">
                      <a16:colId xmlns:a16="http://schemas.microsoft.com/office/drawing/2014/main" val="2762879472"/>
                    </a:ext>
                  </a:extLst>
                </a:gridCol>
                <a:gridCol w="576072">
                  <a:extLst>
                    <a:ext uri="{9D8B030D-6E8A-4147-A177-3AD203B41FA5}">
                      <a16:colId xmlns:a16="http://schemas.microsoft.com/office/drawing/2014/main" val="4130933739"/>
                    </a:ext>
                  </a:extLst>
                </a:gridCol>
                <a:gridCol w="576072">
                  <a:extLst>
                    <a:ext uri="{9D8B030D-6E8A-4147-A177-3AD203B41FA5}">
                      <a16:colId xmlns:a16="http://schemas.microsoft.com/office/drawing/2014/main" val="2712132363"/>
                    </a:ext>
                  </a:extLst>
                </a:gridCol>
                <a:gridCol w="576072">
                  <a:extLst>
                    <a:ext uri="{9D8B030D-6E8A-4147-A177-3AD203B41FA5}">
                      <a16:colId xmlns:a16="http://schemas.microsoft.com/office/drawing/2014/main" val="1949935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4374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- 2023-01-18 12:16:49</a:t>
                      </a:r>
                      <a:r>
                        <a:rPr kumimoji="0" lang="de-DE" sz="1000" b="0" i="0" u="none" strike="noStrike" kern="1200" cap="none" spc="0" normalizeH="0" baseline="0" noProof="0">
                          <a:ln>
                            <a:noFill/>
                          </a:ln>
                          <a:solidFill>
                            <a:prstClr val="black"/>
                          </a:solidFill>
                          <a:effectLst/>
                          <a:uLnTx/>
                          <a:uFillTx/>
                          <a:latin typeface="Calibri"/>
                          <a:ea typeface="+mn-ea"/>
                          <a:cs typeface="+mn-cs"/>
                        </a:rPr>
                        <a:t>
 Am Montag haben 16 Trainer den Pro-Lizenz-Lehrgang für die höchste Trainer-Lizenz im deutschen Fußball angetreten. Einer davon heißt Eugen Polanski! 💪
Die Pro-Lizenz-Ausbildung hat den Fußballlehrer-Lehrgang im vergangenen Jahr abgelöst. Seitdem wurde die Zahl der Teilnehmer von 25 auf 16 verkleinert. Inzwischen ist es bereits das 69. Ausbildungsjahr.
Viel Erfolg, Eugen! ⚫⚪🟢
#dieFohlen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https://media.licdn.com/dms/image/C4E22AQELVi66boXX1g/feedshare-shrink_800/0/1674040607770?e=1684972800&amp;v=beta&amp;t=gU0iLBZoNeKkzViLf_FVvcTB11M2idYzTXJhs-jz29s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4.292304853294 %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3794285"/>
                  </a:ext>
                </a:extLst>
              </a:tr>
            </a:tbl>
          </a:graphicData>
        </a:graphic>
      </p:graphicFrame>
      <p:sp>
        <p:nvSpPr>
          <p:cNvPr id="4" name="Text Placeholder 3">
            <a:extLst>
              <a:ext uri="{FF2B5EF4-FFF2-40B4-BE49-F238E27FC236}">
                <a16:creationId xmlns:a16="http://schemas.microsoft.com/office/drawing/2014/main" id="{331A890D-35FE-418C-B2E7-E3E411217431}"/>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540240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5A7F5-CA37-4537-B43C-185D48C4AE7F}"/>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7B367230-E83D-4569-9880-745A972284ED}"/>
              </a:ext>
            </a:extLst>
          </p:cNvPr>
          <p:cNvGraphicFramePr>
            <a:graphicFrameLocks noGrp="1"/>
          </p:cNvGraphicFramePr>
          <p:nvPr>
            <p:ph type="tbl" sz="quarter" idx="13"/>
            <p:extLst>
              <p:ext uri="{D42A27DB-BD31-4B8C-83A1-F6EECF244321}">
                <p14:modId xmlns:p14="http://schemas.microsoft.com/office/powerpoint/2010/main" val="2781065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1606494"/>
                    </a:ext>
                  </a:extLst>
                </a:gridCol>
                <a:gridCol w="1234440">
                  <a:extLst>
                    <a:ext uri="{9D8B030D-6E8A-4147-A177-3AD203B41FA5}">
                      <a16:colId xmlns:a16="http://schemas.microsoft.com/office/drawing/2014/main" val="1866331940"/>
                    </a:ext>
                  </a:extLst>
                </a:gridCol>
                <a:gridCol w="576072">
                  <a:extLst>
                    <a:ext uri="{9D8B030D-6E8A-4147-A177-3AD203B41FA5}">
                      <a16:colId xmlns:a16="http://schemas.microsoft.com/office/drawing/2014/main" val="1029835699"/>
                    </a:ext>
                  </a:extLst>
                </a:gridCol>
                <a:gridCol w="576072">
                  <a:extLst>
                    <a:ext uri="{9D8B030D-6E8A-4147-A177-3AD203B41FA5}">
                      <a16:colId xmlns:a16="http://schemas.microsoft.com/office/drawing/2014/main" val="4281213997"/>
                    </a:ext>
                  </a:extLst>
                </a:gridCol>
                <a:gridCol w="576072">
                  <a:extLst>
                    <a:ext uri="{9D8B030D-6E8A-4147-A177-3AD203B41FA5}">
                      <a16:colId xmlns:a16="http://schemas.microsoft.com/office/drawing/2014/main" val="1073090329"/>
                    </a:ext>
                  </a:extLst>
                </a:gridCol>
                <a:gridCol w="576072">
                  <a:extLst>
                    <a:ext uri="{9D8B030D-6E8A-4147-A177-3AD203B41FA5}">
                      <a16:colId xmlns:a16="http://schemas.microsoft.com/office/drawing/2014/main" val="2204754452"/>
                    </a:ext>
                  </a:extLst>
                </a:gridCol>
                <a:gridCol w="576072">
                  <a:extLst>
                    <a:ext uri="{9D8B030D-6E8A-4147-A177-3AD203B41FA5}">
                      <a16:colId xmlns:a16="http://schemas.microsoft.com/office/drawing/2014/main" val="3935392010"/>
                    </a:ext>
                  </a:extLst>
                </a:gridCol>
                <a:gridCol w="576072">
                  <a:extLst>
                    <a:ext uri="{9D8B030D-6E8A-4147-A177-3AD203B41FA5}">
                      <a16:colId xmlns:a16="http://schemas.microsoft.com/office/drawing/2014/main" val="65593393"/>
                    </a:ext>
                  </a:extLst>
                </a:gridCol>
                <a:gridCol w="576072">
                  <a:extLst>
                    <a:ext uri="{9D8B030D-6E8A-4147-A177-3AD203B41FA5}">
                      <a16:colId xmlns:a16="http://schemas.microsoft.com/office/drawing/2014/main" val="1703910109"/>
                    </a:ext>
                  </a:extLst>
                </a:gridCol>
                <a:gridCol w="576072">
                  <a:extLst>
                    <a:ext uri="{9D8B030D-6E8A-4147-A177-3AD203B41FA5}">
                      <a16:colId xmlns:a16="http://schemas.microsoft.com/office/drawing/2014/main" val="282941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073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- 2022-10-26 16:29:10</a:t>
                      </a:r>
                      <a:r>
                        <a:rPr kumimoji="0" lang="de-DE" sz="1000" b="0" i="0" u="none" strike="noStrike" kern="1200" cap="none" spc="0" normalizeH="0" baseline="0" noProof="0">
                          <a:ln>
                            <a:noFill/>
                          </a:ln>
                          <a:solidFill>
                            <a:prstClr val="black"/>
                          </a:solidFill>
                          <a:effectLst/>
                          <a:uLnTx/>
                          <a:uFillTx/>
                          <a:latin typeface="Calibri"/>
                          <a:ea typeface="+mn-ea"/>
                          <a:cs typeface="+mn-cs"/>
                        </a:rPr>
                        <a:t>
 Am heutigen Mittwoch wurde das neue Performance Center in Betrieb genommen, in dem ab sofort sowohl die Lizenzmannschaft als auch die Nachwuchsteams ihr Athletik- und Reha-Training absolvieren können.
Sportdirektor Roland Virkus: "Bisher waren unsere Möglichkeiten im BORUSSIA-PARK bezüglich Krafträumen begrenzt, sodass wir in diesem Bereich nie effektiv mit einer gesamten Gruppe arbeiten konnten. Diese Möglichkeit wird es in dem neuen Performance Center nun auf höchstem Niveau geben. Tagsüber kann die Lizenzmannschaft, abends die Jugend den Raum nutzen."
Alle Infos ➡ https://lnkd.in/d2VSXUnG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https://media.licdn.com/dms/image/C4D22AQFLibS3oZ2Ggw/feedshare-shrink_800/0/1666794549396?e=1684972800&amp;v=beta&amp;t=1QuihvxmQY_TV8FvFIGLyLF6JzIgsQmoFqX-hNTPmwo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6.8888468093164 %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4627455"/>
                  </a:ext>
                </a:extLst>
              </a:tr>
            </a:tbl>
          </a:graphicData>
        </a:graphic>
      </p:graphicFrame>
      <p:sp>
        <p:nvSpPr>
          <p:cNvPr id="4" name="Text Placeholder 3">
            <a:extLst>
              <a:ext uri="{FF2B5EF4-FFF2-40B4-BE49-F238E27FC236}">
                <a16:creationId xmlns:a16="http://schemas.microsoft.com/office/drawing/2014/main" id="{9C671253-6F33-4B8B-9D1F-3BCB5475DEF4}"/>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597625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BB83-023F-403A-9FEF-5141C4EC1C1B}"/>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0E645C26-F323-4E1C-B548-1AAFA4831182}"/>
              </a:ext>
            </a:extLst>
          </p:cNvPr>
          <p:cNvGraphicFramePr>
            <a:graphicFrameLocks noGrp="1"/>
          </p:cNvGraphicFramePr>
          <p:nvPr>
            <p:ph type="tbl" sz="quarter" idx="13"/>
            <p:extLst>
              <p:ext uri="{D42A27DB-BD31-4B8C-83A1-F6EECF244321}">
                <p14:modId xmlns:p14="http://schemas.microsoft.com/office/powerpoint/2010/main" val="349844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3374818"/>
                    </a:ext>
                  </a:extLst>
                </a:gridCol>
                <a:gridCol w="1234440">
                  <a:extLst>
                    <a:ext uri="{9D8B030D-6E8A-4147-A177-3AD203B41FA5}">
                      <a16:colId xmlns:a16="http://schemas.microsoft.com/office/drawing/2014/main" val="584742029"/>
                    </a:ext>
                  </a:extLst>
                </a:gridCol>
                <a:gridCol w="576072">
                  <a:extLst>
                    <a:ext uri="{9D8B030D-6E8A-4147-A177-3AD203B41FA5}">
                      <a16:colId xmlns:a16="http://schemas.microsoft.com/office/drawing/2014/main" val="283219127"/>
                    </a:ext>
                  </a:extLst>
                </a:gridCol>
                <a:gridCol w="576072">
                  <a:extLst>
                    <a:ext uri="{9D8B030D-6E8A-4147-A177-3AD203B41FA5}">
                      <a16:colId xmlns:a16="http://schemas.microsoft.com/office/drawing/2014/main" val="2639582836"/>
                    </a:ext>
                  </a:extLst>
                </a:gridCol>
                <a:gridCol w="576072">
                  <a:extLst>
                    <a:ext uri="{9D8B030D-6E8A-4147-A177-3AD203B41FA5}">
                      <a16:colId xmlns:a16="http://schemas.microsoft.com/office/drawing/2014/main" val="1691519330"/>
                    </a:ext>
                  </a:extLst>
                </a:gridCol>
                <a:gridCol w="576072">
                  <a:extLst>
                    <a:ext uri="{9D8B030D-6E8A-4147-A177-3AD203B41FA5}">
                      <a16:colId xmlns:a16="http://schemas.microsoft.com/office/drawing/2014/main" val="366799869"/>
                    </a:ext>
                  </a:extLst>
                </a:gridCol>
                <a:gridCol w="576072">
                  <a:extLst>
                    <a:ext uri="{9D8B030D-6E8A-4147-A177-3AD203B41FA5}">
                      <a16:colId xmlns:a16="http://schemas.microsoft.com/office/drawing/2014/main" val="3353953264"/>
                    </a:ext>
                  </a:extLst>
                </a:gridCol>
                <a:gridCol w="576072">
                  <a:extLst>
                    <a:ext uri="{9D8B030D-6E8A-4147-A177-3AD203B41FA5}">
                      <a16:colId xmlns:a16="http://schemas.microsoft.com/office/drawing/2014/main" val="2670903484"/>
                    </a:ext>
                  </a:extLst>
                </a:gridCol>
                <a:gridCol w="576072">
                  <a:extLst>
                    <a:ext uri="{9D8B030D-6E8A-4147-A177-3AD203B41FA5}">
                      <a16:colId xmlns:a16="http://schemas.microsoft.com/office/drawing/2014/main" val="324692647"/>
                    </a:ext>
                  </a:extLst>
                </a:gridCol>
                <a:gridCol w="576072">
                  <a:extLst>
                    <a:ext uri="{9D8B030D-6E8A-4147-A177-3AD203B41FA5}">
                      <a16:colId xmlns:a16="http://schemas.microsoft.com/office/drawing/2014/main" val="1647191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227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- 2022-12-24 09:48:25</a:t>
                      </a:r>
                      <a:r>
                        <a:rPr kumimoji="0" lang="de-DE" sz="1000" b="0" i="0" u="none" strike="noStrike" kern="1200" cap="none" spc="0" normalizeH="0" baseline="0" noProof="0">
                          <a:ln>
                            <a:noFill/>
                          </a:ln>
                          <a:solidFill>
                            <a:prstClr val="black"/>
                          </a:solidFill>
                          <a:effectLst/>
                          <a:uLnTx/>
                          <a:uFillTx/>
                          <a:latin typeface="Calibri"/>
                          <a:ea typeface="+mn-ea"/>
                          <a:cs typeface="+mn-cs"/>
                        </a:rPr>
                        <a:t>
 Borussia wünscht allen Fans und Mitgliedern, Freunden, Sponsoren und Partnern des Vereins ein frohes Weihnachtsfest und besinnliche Tage im Kreise ihrer Familien und Liebsten. Wir hoffen, ihr findet nach einem atemlosen Jahr die Ruhe und die Zeit für schöne Momente. 🎄
Auf diesem Weg bedankt sich Borussia gleichzeitig bei allen Fans, Mitgliedern, Freunden, Sponsoren und Partnern für die großartige Unterstützung im Jahr 2022. Bereits jetzt wünschen wir euch allen schon einen guten Rutsch ins kommende Jahr. 🍀
#FohlenFamilie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https://media.licdn.com/dms/image/C4E22AQEoQsc-IMOXrg/feedshare-shrink_800/0/1671871704076?e=1684972800&amp;v=beta&amp;t=WhYjyWu0ZSOSMizzyyVwgHzG8URIWtQReZWH7U-OjUk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3.4563266800952 %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7152851"/>
                  </a:ext>
                </a:extLst>
              </a:tr>
            </a:tbl>
          </a:graphicData>
        </a:graphic>
      </p:graphicFrame>
      <p:sp>
        <p:nvSpPr>
          <p:cNvPr id="4" name="Text Placeholder 3">
            <a:extLst>
              <a:ext uri="{FF2B5EF4-FFF2-40B4-BE49-F238E27FC236}">
                <a16:creationId xmlns:a16="http://schemas.microsoft.com/office/drawing/2014/main" id="{8CBA150A-DD26-4F47-8D56-B6803F61A837}"/>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728637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F966-FBB9-4F4B-AE7C-5F7ACDD0ED68}"/>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12122595-56B9-49CD-A953-DDC4BAD6C619}"/>
              </a:ext>
            </a:extLst>
          </p:cNvPr>
          <p:cNvGraphicFramePr>
            <a:graphicFrameLocks noGrp="1"/>
          </p:cNvGraphicFramePr>
          <p:nvPr>
            <p:ph type="tbl" sz="quarter" idx="13"/>
            <p:extLst>
              <p:ext uri="{D42A27DB-BD31-4B8C-83A1-F6EECF244321}">
                <p14:modId xmlns:p14="http://schemas.microsoft.com/office/powerpoint/2010/main" val="250970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8836756"/>
                    </a:ext>
                  </a:extLst>
                </a:gridCol>
                <a:gridCol w="1234440">
                  <a:extLst>
                    <a:ext uri="{9D8B030D-6E8A-4147-A177-3AD203B41FA5}">
                      <a16:colId xmlns:a16="http://schemas.microsoft.com/office/drawing/2014/main" val="4125493302"/>
                    </a:ext>
                  </a:extLst>
                </a:gridCol>
                <a:gridCol w="576072">
                  <a:extLst>
                    <a:ext uri="{9D8B030D-6E8A-4147-A177-3AD203B41FA5}">
                      <a16:colId xmlns:a16="http://schemas.microsoft.com/office/drawing/2014/main" val="3867060839"/>
                    </a:ext>
                  </a:extLst>
                </a:gridCol>
                <a:gridCol w="576072">
                  <a:extLst>
                    <a:ext uri="{9D8B030D-6E8A-4147-A177-3AD203B41FA5}">
                      <a16:colId xmlns:a16="http://schemas.microsoft.com/office/drawing/2014/main" val="3501242552"/>
                    </a:ext>
                  </a:extLst>
                </a:gridCol>
                <a:gridCol w="576072">
                  <a:extLst>
                    <a:ext uri="{9D8B030D-6E8A-4147-A177-3AD203B41FA5}">
                      <a16:colId xmlns:a16="http://schemas.microsoft.com/office/drawing/2014/main" val="3757933616"/>
                    </a:ext>
                  </a:extLst>
                </a:gridCol>
                <a:gridCol w="576072">
                  <a:extLst>
                    <a:ext uri="{9D8B030D-6E8A-4147-A177-3AD203B41FA5}">
                      <a16:colId xmlns:a16="http://schemas.microsoft.com/office/drawing/2014/main" val="2817237946"/>
                    </a:ext>
                  </a:extLst>
                </a:gridCol>
                <a:gridCol w="576072">
                  <a:extLst>
                    <a:ext uri="{9D8B030D-6E8A-4147-A177-3AD203B41FA5}">
                      <a16:colId xmlns:a16="http://schemas.microsoft.com/office/drawing/2014/main" val="2509115933"/>
                    </a:ext>
                  </a:extLst>
                </a:gridCol>
                <a:gridCol w="576072">
                  <a:extLst>
                    <a:ext uri="{9D8B030D-6E8A-4147-A177-3AD203B41FA5}">
                      <a16:colId xmlns:a16="http://schemas.microsoft.com/office/drawing/2014/main" val="1025256741"/>
                    </a:ext>
                  </a:extLst>
                </a:gridCol>
                <a:gridCol w="576072">
                  <a:extLst>
                    <a:ext uri="{9D8B030D-6E8A-4147-A177-3AD203B41FA5}">
                      <a16:colId xmlns:a16="http://schemas.microsoft.com/office/drawing/2014/main" val="3955707506"/>
                    </a:ext>
                  </a:extLst>
                </a:gridCol>
                <a:gridCol w="576072">
                  <a:extLst>
                    <a:ext uri="{9D8B030D-6E8A-4147-A177-3AD203B41FA5}">
                      <a16:colId xmlns:a16="http://schemas.microsoft.com/office/drawing/2014/main" val="216752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8685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- 2023-02-07 17:38:14</a:t>
                      </a:r>
                      <a:r>
                        <a:rPr kumimoji="0" lang="de-DE" sz="1000" b="0" i="0" u="none" strike="noStrike" kern="1200" cap="none" spc="0" normalizeH="0" baseline="0" noProof="0">
                          <a:ln>
                            <a:noFill/>
                          </a:ln>
                          <a:solidFill>
                            <a:prstClr val="black"/>
                          </a:solidFill>
                          <a:effectLst/>
                          <a:uLnTx/>
                          <a:uFillTx/>
                          <a:latin typeface="Calibri"/>
                          <a:ea typeface="+mn-ea"/>
                          <a:cs typeface="+mn-cs"/>
                        </a:rPr>
                        <a:t>
 Mit Bestürzung und großer Anteilnahme verfolgt Borussia die Meldungen über die Erdbeben-Katastrophe in der Türkei und Syrien und möchte den Betroffenen helfen. 
Borussia ist mit ihren Gedanken bei allen Opfern sowie den Familien und Freunden, die vor Ort trauern oder um die Gesundheit ihrer Liebsten bangen. "Die Bilder, die uns erreichen, bestürzen uns zutiefst. Wir wollen den Menschen, die verletzt und in Not sind, mit der Bereitstellung von Medikamenten unmittelbar helfen", erklärt Borussias Geschäftsführer Stephan #Schippers.
Aus diesem Grund hat Borussia bereits Kontakt zu ihrem Premium-Partner apotal.de Ihre Versandapotheke aufgenommen, um die Menschen vor Ort kurzfristig durch die Bereitstellung eines Hilfspakets an Medikamenten und medizinischen Hilfsmitteln zu unterstützen.
#FohlenVerantwortung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https://media.licdn.com/dms/image/C4E22AQGI1_P4sVwLHA/feedshare-shrink_800/0/1675787893526?e=1684972800&amp;v=beta&amp;t=QrkniQrBEuNxCG1aoQ5gVKr1bxu7IA2iCAvLHReceLQ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3.5840270918583 %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5552976"/>
                  </a:ext>
                </a:extLst>
              </a:tr>
            </a:tbl>
          </a:graphicData>
        </a:graphic>
      </p:graphicFrame>
      <p:sp>
        <p:nvSpPr>
          <p:cNvPr id="4" name="Text Placeholder 3">
            <a:extLst>
              <a:ext uri="{FF2B5EF4-FFF2-40B4-BE49-F238E27FC236}">
                <a16:creationId xmlns:a16="http://schemas.microsoft.com/office/drawing/2014/main" id="{1212C8ED-7DCD-40C0-8AC2-42BB39A67D58}"/>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915345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B6507-6237-483C-ACA6-CE3C5B5E0D49}"/>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F76A975E-F1B0-4A71-A077-C86258EBCFC4}"/>
              </a:ext>
            </a:extLst>
          </p:cNvPr>
          <p:cNvGraphicFramePr>
            <a:graphicFrameLocks noGrp="1"/>
          </p:cNvGraphicFramePr>
          <p:nvPr>
            <p:ph type="tbl" sz="quarter" idx="13"/>
            <p:extLst>
              <p:ext uri="{D42A27DB-BD31-4B8C-83A1-F6EECF244321}">
                <p14:modId xmlns:p14="http://schemas.microsoft.com/office/powerpoint/2010/main" val="92167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27358541"/>
                    </a:ext>
                  </a:extLst>
                </a:gridCol>
                <a:gridCol w="1234440">
                  <a:extLst>
                    <a:ext uri="{9D8B030D-6E8A-4147-A177-3AD203B41FA5}">
                      <a16:colId xmlns:a16="http://schemas.microsoft.com/office/drawing/2014/main" val="1413712346"/>
                    </a:ext>
                  </a:extLst>
                </a:gridCol>
                <a:gridCol w="576072">
                  <a:extLst>
                    <a:ext uri="{9D8B030D-6E8A-4147-A177-3AD203B41FA5}">
                      <a16:colId xmlns:a16="http://schemas.microsoft.com/office/drawing/2014/main" val="1610296092"/>
                    </a:ext>
                  </a:extLst>
                </a:gridCol>
                <a:gridCol w="576072">
                  <a:extLst>
                    <a:ext uri="{9D8B030D-6E8A-4147-A177-3AD203B41FA5}">
                      <a16:colId xmlns:a16="http://schemas.microsoft.com/office/drawing/2014/main" val="3797970807"/>
                    </a:ext>
                  </a:extLst>
                </a:gridCol>
                <a:gridCol w="576072">
                  <a:extLst>
                    <a:ext uri="{9D8B030D-6E8A-4147-A177-3AD203B41FA5}">
                      <a16:colId xmlns:a16="http://schemas.microsoft.com/office/drawing/2014/main" val="1379838281"/>
                    </a:ext>
                  </a:extLst>
                </a:gridCol>
                <a:gridCol w="576072">
                  <a:extLst>
                    <a:ext uri="{9D8B030D-6E8A-4147-A177-3AD203B41FA5}">
                      <a16:colId xmlns:a16="http://schemas.microsoft.com/office/drawing/2014/main" val="2415606672"/>
                    </a:ext>
                  </a:extLst>
                </a:gridCol>
                <a:gridCol w="576072">
                  <a:extLst>
                    <a:ext uri="{9D8B030D-6E8A-4147-A177-3AD203B41FA5}">
                      <a16:colId xmlns:a16="http://schemas.microsoft.com/office/drawing/2014/main" val="2672603896"/>
                    </a:ext>
                  </a:extLst>
                </a:gridCol>
                <a:gridCol w="576072">
                  <a:extLst>
                    <a:ext uri="{9D8B030D-6E8A-4147-A177-3AD203B41FA5}">
                      <a16:colId xmlns:a16="http://schemas.microsoft.com/office/drawing/2014/main" val="1937690486"/>
                    </a:ext>
                  </a:extLst>
                </a:gridCol>
                <a:gridCol w="576072">
                  <a:extLst>
                    <a:ext uri="{9D8B030D-6E8A-4147-A177-3AD203B41FA5}">
                      <a16:colId xmlns:a16="http://schemas.microsoft.com/office/drawing/2014/main" val="2683419210"/>
                    </a:ext>
                  </a:extLst>
                </a:gridCol>
                <a:gridCol w="576072">
                  <a:extLst>
                    <a:ext uri="{9D8B030D-6E8A-4147-A177-3AD203B41FA5}">
                      <a16:colId xmlns:a16="http://schemas.microsoft.com/office/drawing/2014/main" val="3821762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3209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- 2022-10-13 09:19:00</a:t>
                      </a:r>
                      <a:r>
                        <a:rPr kumimoji="0" lang="de-DE" sz="1000" b="0" i="0" u="none" strike="noStrike" kern="1200" cap="none" spc="0" normalizeH="0" baseline="0" noProof="0">
                          <a:ln>
                            <a:noFill/>
                          </a:ln>
                          <a:solidFill>
                            <a:prstClr val="black"/>
                          </a:solidFill>
                          <a:effectLst/>
                          <a:uLnTx/>
                          <a:uFillTx/>
                          <a:latin typeface="Calibri"/>
                          <a:ea typeface="+mn-ea"/>
                          <a:cs typeface="+mn-cs"/>
                        </a:rPr>
                        <a:t>
 🗣 "Energie sparen fängt im Kleinen an"
Täglich verbraucht der gesamte BORUSSIA-PARK zusammengerechnet etwa 6.000 kWh Strom. An Spieltagen sind es sogar 18.000 kWh. Zum Vergleich: Eine vierköpfige Familie verbraucht 4.500 bis 6.000 kWh – im Jahr.
Im Zuge der Energiekrise hat der VfL den BORUSSIA-PARK auf Herz und Nieren geprüft. Und dabei einige Maßnahmen gefunden, noch effizienter zu sein. Benjamin Muckel und seine Kollegen vom Stadionbetrieb haben in den vergangenen zwei Monaten alles auf den Prüfstand gestellt.
📰 https://lnkd.in/enPZU_AD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https://media.licdn.com/dms/image/C4E22AQHd7PX0QesfpQ/feedshare-shrink_800/0/1665645539336?e=1684972800&amp;v=beta&amp;t=v6XOOLnIVXv23-Kaf95Hk6BvOLPo57NAXlAibP8zl-8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5.6589549074118 %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4933090"/>
                  </a:ext>
                </a:extLst>
              </a:tr>
            </a:tbl>
          </a:graphicData>
        </a:graphic>
      </p:graphicFrame>
      <p:sp>
        <p:nvSpPr>
          <p:cNvPr id="4" name="Text Placeholder 3">
            <a:extLst>
              <a:ext uri="{FF2B5EF4-FFF2-40B4-BE49-F238E27FC236}">
                <a16:creationId xmlns:a16="http://schemas.microsoft.com/office/drawing/2014/main" id="{C702D66A-73F9-44D6-BD81-DBFE92125561}"/>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544353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7FCFC-0C7E-41A4-A78D-675127D3FC6A}"/>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A16B44E3-745A-4135-A823-BE4D35F6A09D}"/>
              </a:ext>
            </a:extLst>
          </p:cNvPr>
          <p:cNvGraphicFramePr>
            <a:graphicFrameLocks noGrp="1"/>
          </p:cNvGraphicFramePr>
          <p:nvPr>
            <p:ph type="tbl" sz="quarter" idx="13"/>
            <p:extLst>
              <p:ext uri="{D42A27DB-BD31-4B8C-83A1-F6EECF244321}">
                <p14:modId xmlns:p14="http://schemas.microsoft.com/office/powerpoint/2010/main" val="318148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3191450"/>
                    </a:ext>
                  </a:extLst>
                </a:gridCol>
                <a:gridCol w="1234440">
                  <a:extLst>
                    <a:ext uri="{9D8B030D-6E8A-4147-A177-3AD203B41FA5}">
                      <a16:colId xmlns:a16="http://schemas.microsoft.com/office/drawing/2014/main" val="3571749953"/>
                    </a:ext>
                  </a:extLst>
                </a:gridCol>
                <a:gridCol w="576072">
                  <a:extLst>
                    <a:ext uri="{9D8B030D-6E8A-4147-A177-3AD203B41FA5}">
                      <a16:colId xmlns:a16="http://schemas.microsoft.com/office/drawing/2014/main" val="1849596986"/>
                    </a:ext>
                  </a:extLst>
                </a:gridCol>
                <a:gridCol w="576072">
                  <a:extLst>
                    <a:ext uri="{9D8B030D-6E8A-4147-A177-3AD203B41FA5}">
                      <a16:colId xmlns:a16="http://schemas.microsoft.com/office/drawing/2014/main" val="1838213089"/>
                    </a:ext>
                  </a:extLst>
                </a:gridCol>
                <a:gridCol w="576072">
                  <a:extLst>
                    <a:ext uri="{9D8B030D-6E8A-4147-A177-3AD203B41FA5}">
                      <a16:colId xmlns:a16="http://schemas.microsoft.com/office/drawing/2014/main" val="679589214"/>
                    </a:ext>
                  </a:extLst>
                </a:gridCol>
                <a:gridCol w="576072">
                  <a:extLst>
                    <a:ext uri="{9D8B030D-6E8A-4147-A177-3AD203B41FA5}">
                      <a16:colId xmlns:a16="http://schemas.microsoft.com/office/drawing/2014/main" val="2421719314"/>
                    </a:ext>
                  </a:extLst>
                </a:gridCol>
                <a:gridCol w="576072">
                  <a:extLst>
                    <a:ext uri="{9D8B030D-6E8A-4147-A177-3AD203B41FA5}">
                      <a16:colId xmlns:a16="http://schemas.microsoft.com/office/drawing/2014/main" val="2519727653"/>
                    </a:ext>
                  </a:extLst>
                </a:gridCol>
                <a:gridCol w="576072">
                  <a:extLst>
                    <a:ext uri="{9D8B030D-6E8A-4147-A177-3AD203B41FA5}">
                      <a16:colId xmlns:a16="http://schemas.microsoft.com/office/drawing/2014/main" val="1116955718"/>
                    </a:ext>
                  </a:extLst>
                </a:gridCol>
                <a:gridCol w="576072">
                  <a:extLst>
                    <a:ext uri="{9D8B030D-6E8A-4147-A177-3AD203B41FA5}">
                      <a16:colId xmlns:a16="http://schemas.microsoft.com/office/drawing/2014/main" val="2922937551"/>
                    </a:ext>
                  </a:extLst>
                </a:gridCol>
                <a:gridCol w="576072">
                  <a:extLst>
                    <a:ext uri="{9D8B030D-6E8A-4147-A177-3AD203B41FA5}">
                      <a16:colId xmlns:a16="http://schemas.microsoft.com/office/drawing/2014/main" val="89386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0271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- 2022-08-11 12:55:12</a:t>
                      </a:r>
                      <a:r>
                        <a:rPr kumimoji="0" lang="en-US" sz="1000" b="0" i="0" u="none" strike="noStrike" kern="1200" cap="none" spc="0" normalizeH="0" baseline="0" noProof="0">
                          <a:ln>
                            <a:noFill/>
                          </a:ln>
                          <a:solidFill>
                            <a:prstClr val="black"/>
                          </a:solidFill>
                          <a:effectLst/>
                          <a:uLnTx/>
                          <a:uFillTx/>
                          <a:latin typeface="Calibri"/>
                          <a:ea typeface="+mn-ea"/>
                          <a:cs typeface="+mn-cs"/>
                        </a:rPr>
                        <a:t>
 🇯🇵 Zum ersten Spieltag der Saison empfing Borussia eine Delegation des japanischen Medienpartners #SkyPerfecTV der DFL Deutsche Fußball Liga. Neben Geschäftsführer Markus Aretz, der die Gäste in die Borussia-Welt einführte, stand ein Treffen mit Vizepräsident Rainer Bonhof und Guido Uhle, Direktor Sponsoring, Catering und Events, auf dem Programm. Ein Meet &amp; Greet mit Landsmann Ko Itakura rundete den Besuch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https://media.licdn.com/dms/image/C4E22AQEJg9NE9b-tYA/feedshare-shrink_800/0/1660215312524?e=1681948800&amp;v=beta&amp;t=FuVv_6n84osvKKFwv8msSvy-PDNbPhwNjWm-k0XPGE8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4.7785768357305 %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615081"/>
                  </a:ext>
                </a:extLst>
              </a:tr>
            </a:tbl>
          </a:graphicData>
        </a:graphic>
      </p:graphicFrame>
      <p:sp>
        <p:nvSpPr>
          <p:cNvPr id="4" name="Text Placeholder 3">
            <a:extLst>
              <a:ext uri="{FF2B5EF4-FFF2-40B4-BE49-F238E27FC236}">
                <a16:creationId xmlns:a16="http://schemas.microsoft.com/office/drawing/2014/main" id="{499CB76B-E8FB-4A75-8731-EC691848FA07}"/>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4274341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49080-8DAA-482C-AE60-6980EB170D20}"/>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126EFB18-8924-452C-8150-3E939C34F852}"/>
              </a:ext>
            </a:extLst>
          </p:cNvPr>
          <p:cNvGraphicFramePr>
            <a:graphicFrameLocks noGrp="1"/>
          </p:cNvGraphicFramePr>
          <p:nvPr>
            <p:ph type="tbl" sz="quarter" idx="13"/>
            <p:extLst>
              <p:ext uri="{D42A27DB-BD31-4B8C-83A1-F6EECF244321}">
                <p14:modId xmlns:p14="http://schemas.microsoft.com/office/powerpoint/2010/main" val="387075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9577251"/>
                    </a:ext>
                  </a:extLst>
                </a:gridCol>
                <a:gridCol w="1234440">
                  <a:extLst>
                    <a:ext uri="{9D8B030D-6E8A-4147-A177-3AD203B41FA5}">
                      <a16:colId xmlns:a16="http://schemas.microsoft.com/office/drawing/2014/main" val="214179559"/>
                    </a:ext>
                  </a:extLst>
                </a:gridCol>
                <a:gridCol w="576072">
                  <a:extLst>
                    <a:ext uri="{9D8B030D-6E8A-4147-A177-3AD203B41FA5}">
                      <a16:colId xmlns:a16="http://schemas.microsoft.com/office/drawing/2014/main" val="3544942398"/>
                    </a:ext>
                  </a:extLst>
                </a:gridCol>
                <a:gridCol w="576072">
                  <a:extLst>
                    <a:ext uri="{9D8B030D-6E8A-4147-A177-3AD203B41FA5}">
                      <a16:colId xmlns:a16="http://schemas.microsoft.com/office/drawing/2014/main" val="1414561683"/>
                    </a:ext>
                  </a:extLst>
                </a:gridCol>
                <a:gridCol w="576072">
                  <a:extLst>
                    <a:ext uri="{9D8B030D-6E8A-4147-A177-3AD203B41FA5}">
                      <a16:colId xmlns:a16="http://schemas.microsoft.com/office/drawing/2014/main" val="3316829033"/>
                    </a:ext>
                  </a:extLst>
                </a:gridCol>
                <a:gridCol w="576072">
                  <a:extLst>
                    <a:ext uri="{9D8B030D-6E8A-4147-A177-3AD203B41FA5}">
                      <a16:colId xmlns:a16="http://schemas.microsoft.com/office/drawing/2014/main" val="2018694401"/>
                    </a:ext>
                  </a:extLst>
                </a:gridCol>
                <a:gridCol w="576072">
                  <a:extLst>
                    <a:ext uri="{9D8B030D-6E8A-4147-A177-3AD203B41FA5}">
                      <a16:colId xmlns:a16="http://schemas.microsoft.com/office/drawing/2014/main" val="2398112616"/>
                    </a:ext>
                  </a:extLst>
                </a:gridCol>
                <a:gridCol w="576072">
                  <a:extLst>
                    <a:ext uri="{9D8B030D-6E8A-4147-A177-3AD203B41FA5}">
                      <a16:colId xmlns:a16="http://schemas.microsoft.com/office/drawing/2014/main" val="482563914"/>
                    </a:ext>
                  </a:extLst>
                </a:gridCol>
                <a:gridCol w="576072">
                  <a:extLst>
                    <a:ext uri="{9D8B030D-6E8A-4147-A177-3AD203B41FA5}">
                      <a16:colId xmlns:a16="http://schemas.microsoft.com/office/drawing/2014/main" val="2943201729"/>
                    </a:ext>
                  </a:extLst>
                </a:gridCol>
                <a:gridCol w="576072">
                  <a:extLst>
                    <a:ext uri="{9D8B030D-6E8A-4147-A177-3AD203B41FA5}">
                      <a16:colId xmlns:a16="http://schemas.microsoft.com/office/drawing/2014/main" val="200824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2860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- 2022-12-21 13:35:28</a:t>
                      </a:r>
                      <a:r>
                        <a:rPr kumimoji="0" lang="de-DE" sz="1000" b="0" i="0" u="none" strike="noStrike" kern="1200" cap="none" spc="0" normalizeH="0" baseline="0" noProof="0">
                          <a:ln>
                            <a:noFill/>
                          </a:ln>
                          <a:solidFill>
                            <a:prstClr val="black"/>
                          </a:solidFill>
                          <a:effectLst/>
                          <a:uLnTx/>
                          <a:uFillTx/>
                          <a:latin typeface="Calibri"/>
                          <a:ea typeface="+mn-ea"/>
                          <a:cs typeface="+mn-cs"/>
                        </a:rPr>
                        <a:t>
 Es ist längst zu einer Tradition der Fohlen geworden, im Advent die kleinen Patienten in der Kinderklinik des Elisabeth-Krankenhauses in Mönchengladbach-Rheydt zu besuchen. Die persönlichen Begegnungen mit Trainern und Spielern der #FohlenElf sorgen bei den Jungen und Mädchen für leuchtende Augen. Da in Krankenhäusern nach wie vor strenge Corona-Einschränkungen gelten, konnte ein persönlicher Austausch auch in diesem Jahr leider nicht stattfinden.
Damit die Kinder und Jugendlichen trotzdem spüren, dass sie nicht vergessen werden, erhielten sie Besuch von Borussias Maskottchen. Im Gepäck hatte Jünter 120 Sportbeutel von der PUMA Group, die jeweils einen Fanschal und ein Trainerbank-Bausteinset enthielten. „Sie sollen den kleinen Patienten, die #Weihnachten nicht zu Hause verbringen können, zumindest eine kleine Freude bereiten“, so Markus Frieben, Leiter Stabsstelle #CSR &amp; #Nachhaltigkeit.
#FohlenFamilie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https://media.licdn.com/dms/image/C4E22AQEbzZsut5papA/feedshare-shrink_800/0/1671626127810?e=1684972800&amp;v=beta&amp;t=28gIyA2HLs6yXhZob57FsBjNzQKyc0M2biwwWUB9MTU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3.9727259813438 %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89788908"/>
                  </a:ext>
                </a:extLst>
              </a:tr>
            </a:tbl>
          </a:graphicData>
        </a:graphic>
      </p:graphicFrame>
      <p:sp>
        <p:nvSpPr>
          <p:cNvPr id="4" name="Text Placeholder 3">
            <a:extLst>
              <a:ext uri="{FF2B5EF4-FFF2-40B4-BE49-F238E27FC236}">
                <a16:creationId xmlns:a16="http://schemas.microsoft.com/office/drawing/2014/main" id="{36FF270F-B429-4F84-9460-66E9A329BA5D}"/>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953375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45CF3-AB09-401F-82E4-F3C3EB59EB52}"/>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41D583E3-DF68-474E-85FA-8E554BCA5CC4}"/>
              </a:ext>
            </a:extLst>
          </p:cNvPr>
          <p:cNvGraphicFramePr>
            <a:graphicFrameLocks noGrp="1"/>
          </p:cNvGraphicFramePr>
          <p:nvPr>
            <p:ph type="tbl" sz="quarter" idx="13"/>
            <p:extLst>
              <p:ext uri="{D42A27DB-BD31-4B8C-83A1-F6EECF244321}">
                <p14:modId xmlns:p14="http://schemas.microsoft.com/office/powerpoint/2010/main" val="378167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67202926"/>
                    </a:ext>
                  </a:extLst>
                </a:gridCol>
                <a:gridCol w="1234440">
                  <a:extLst>
                    <a:ext uri="{9D8B030D-6E8A-4147-A177-3AD203B41FA5}">
                      <a16:colId xmlns:a16="http://schemas.microsoft.com/office/drawing/2014/main" val="112130049"/>
                    </a:ext>
                  </a:extLst>
                </a:gridCol>
                <a:gridCol w="576072">
                  <a:extLst>
                    <a:ext uri="{9D8B030D-6E8A-4147-A177-3AD203B41FA5}">
                      <a16:colId xmlns:a16="http://schemas.microsoft.com/office/drawing/2014/main" val="1762468080"/>
                    </a:ext>
                  </a:extLst>
                </a:gridCol>
                <a:gridCol w="576072">
                  <a:extLst>
                    <a:ext uri="{9D8B030D-6E8A-4147-A177-3AD203B41FA5}">
                      <a16:colId xmlns:a16="http://schemas.microsoft.com/office/drawing/2014/main" val="1416572008"/>
                    </a:ext>
                  </a:extLst>
                </a:gridCol>
                <a:gridCol w="576072">
                  <a:extLst>
                    <a:ext uri="{9D8B030D-6E8A-4147-A177-3AD203B41FA5}">
                      <a16:colId xmlns:a16="http://schemas.microsoft.com/office/drawing/2014/main" val="2708196091"/>
                    </a:ext>
                  </a:extLst>
                </a:gridCol>
                <a:gridCol w="576072">
                  <a:extLst>
                    <a:ext uri="{9D8B030D-6E8A-4147-A177-3AD203B41FA5}">
                      <a16:colId xmlns:a16="http://schemas.microsoft.com/office/drawing/2014/main" val="3156901366"/>
                    </a:ext>
                  </a:extLst>
                </a:gridCol>
                <a:gridCol w="576072">
                  <a:extLst>
                    <a:ext uri="{9D8B030D-6E8A-4147-A177-3AD203B41FA5}">
                      <a16:colId xmlns:a16="http://schemas.microsoft.com/office/drawing/2014/main" val="3982662313"/>
                    </a:ext>
                  </a:extLst>
                </a:gridCol>
                <a:gridCol w="576072">
                  <a:extLst>
                    <a:ext uri="{9D8B030D-6E8A-4147-A177-3AD203B41FA5}">
                      <a16:colId xmlns:a16="http://schemas.microsoft.com/office/drawing/2014/main" val="331897081"/>
                    </a:ext>
                  </a:extLst>
                </a:gridCol>
                <a:gridCol w="576072">
                  <a:extLst>
                    <a:ext uri="{9D8B030D-6E8A-4147-A177-3AD203B41FA5}">
                      <a16:colId xmlns:a16="http://schemas.microsoft.com/office/drawing/2014/main" val="4129959360"/>
                    </a:ext>
                  </a:extLst>
                </a:gridCol>
                <a:gridCol w="576072">
                  <a:extLst>
                    <a:ext uri="{9D8B030D-6E8A-4147-A177-3AD203B41FA5}">
                      <a16:colId xmlns:a16="http://schemas.microsoft.com/office/drawing/2014/main" val="2738216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5093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- 2022-11-22 10:57:17</a:t>
                      </a:r>
                      <a:r>
                        <a:rPr kumimoji="0" lang="de-DE" sz="1000" b="0" i="0" u="none" strike="noStrike" kern="1200" cap="none" spc="0" normalizeH="0" baseline="0" noProof="0">
                          <a:ln>
                            <a:noFill/>
                          </a:ln>
                          <a:solidFill>
                            <a:prstClr val="black"/>
                          </a:solidFill>
                          <a:effectLst/>
                          <a:uLnTx/>
                          <a:uFillTx/>
                          <a:latin typeface="Calibri"/>
                          <a:ea typeface="+mn-ea"/>
                          <a:cs typeface="+mn-cs"/>
                        </a:rPr>
                        <a:t>
 Am Montag haben 33 neue Kolleginnen und Kollegen, die zwischen März und November 2022 bei Borussia begonnen haben, an der bereits dritten Mitarbeiterführung teilgenommen. 
Die rund viereinhalbstündige Führung wurde von den Geschäftsführern Stephan Schippers, Roland Virkus und Markus Aretz eröffnet. Anschließend wurden die neuen Kolleginnen und Kollegen durch insgesamt 19 Stationen geführt, an denen unterschiedlichste Bereiche des Klubs vorgestellt wurden. Unter anderem gab Teammanager Christofer Heimeroth Einblicke in das neue Performance Center und die Mannschaftskabine, während Mirko Sandmöller, Direktor Nachwuchsleistungszentrum, die #FohlenStall-Philosophie erläuterte. Abgeschlossen wurde das Event mit einer klassischen Stadion-Currywurst in gemütlichem Beisammensein.
Die Mitarbeiterführung ist Teil des #Onboarding-Prozesses, damit die Kolleginnen und Kollegen ihren neuen Arbeitsplatz und die Vielfalt an Aufgaben und Prozessen im Unternehmen kennenlernen. 
Herzlich willkommen in der #FohlenFamilie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https://media.licdn.com/dms/image/C4E22AQHpxt1LQDQtWQ/feedshare-shrink_800/0/1669111035004?e=1684972800&amp;v=beta&amp;t=aaYozbGJfzZRw5Y0dk1CdYqTcZLWlBtCuHmRhkJo8XA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27.71452511213 %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45446433"/>
                  </a:ext>
                </a:extLst>
              </a:tr>
            </a:tbl>
          </a:graphicData>
        </a:graphic>
      </p:graphicFrame>
      <p:sp>
        <p:nvSpPr>
          <p:cNvPr id="4" name="Text Placeholder 3">
            <a:extLst>
              <a:ext uri="{FF2B5EF4-FFF2-40B4-BE49-F238E27FC236}">
                <a16:creationId xmlns:a16="http://schemas.microsoft.com/office/drawing/2014/main" id="{FD7404DB-0860-4627-9CF9-4B8D9E0FA178}"/>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777611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90B8-C8B3-43B5-A09D-6C153CE4FAFD}"/>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29054D5D-F6CC-4406-B31C-5D6E04A0690C}"/>
              </a:ext>
            </a:extLst>
          </p:cNvPr>
          <p:cNvGraphicFramePr>
            <a:graphicFrameLocks noGrp="1"/>
          </p:cNvGraphicFramePr>
          <p:nvPr>
            <p:ph type="tbl" sz="quarter" idx="13"/>
            <p:extLst>
              <p:ext uri="{D42A27DB-BD31-4B8C-83A1-F6EECF244321}">
                <p14:modId xmlns:p14="http://schemas.microsoft.com/office/powerpoint/2010/main" val="236674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5685590"/>
                    </a:ext>
                  </a:extLst>
                </a:gridCol>
                <a:gridCol w="1234440">
                  <a:extLst>
                    <a:ext uri="{9D8B030D-6E8A-4147-A177-3AD203B41FA5}">
                      <a16:colId xmlns:a16="http://schemas.microsoft.com/office/drawing/2014/main" val="2911394506"/>
                    </a:ext>
                  </a:extLst>
                </a:gridCol>
                <a:gridCol w="576072">
                  <a:extLst>
                    <a:ext uri="{9D8B030D-6E8A-4147-A177-3AD203B41FA5}">
                      <a16:colId xmlns:a16="http://schemas.microsoft.com/office/drawing/2014/main" val="535666790"/>
                    </a:ext>
                  </a:extLst>
                </a:gridCol>
                <a:gridCol w="576072">
                  <a:extLst>
                    <a:ext uri="{9D8B030D-6E8A-4147-A177-3AD203B41FA5}">
                      <a16:colId xmlns:a16="http://schemas.microsoft.com/office/drawing/2014/main" val="3522575593"/>
                    </a:ext>
                  </a:extLst>
                </a:gridCol>
                <a:gridCol w="576072">
                  <a:extLst>
                    <a:ext uri="{9D8B030D-6E8A-4147-A177-3AD203B41FA5}">
                      <a16:colId xmlns:a16="http://schemas.microsoft.com/office/drawing/2014/main" val="632504396"/>
                    </a:ext>
                  </a:extLst>
                </a:gridCol>
                <a:gridCol w="576072">
                  <a:extLst>
                    <a:ext uri="{9D8B030D-6E8A-4147-A177-3AD203B41FA5}">
                      <a16:colId xmlns:a16="http://schemas.microsoft.com/office/drawing/2014/main" val="3138857093"/>
                    </a:ext>
                  </a:extLst>
                </a:gridCol>
                <a:gridCol w="576072">
                  <a:extLst>
                    <a:ext uri="{9D8B030D-6E8A-4147-A177-3AD203B41FA5}">
                      <a16:colId xmlns:a16="http://schemas.microsoft.com/office/drawing/2014/main" val="2051287006"/>
                    </a:ext>
                  </a:extLst>
                </a:gridCol>
                <a:gridCol w="576072">
                  <a:extLst>
                    <a:ext uri="{9D8B030D-6E8A-4147-A177-3AD203B41FA5}">
                      <a16:colId xmlns:a16="http://schemas.microsoft.com/office/drawing/2014/main" val="384047095"/>
                    </a:ext>
                  </a:extLst>
                </a:gridCol>
                <a:gridCol w="576072">
                  <a:extLst>
                    <a:ext uri="{9D8B030D-6E8A-4147-A177-3AD203B41FA5}">
                      <a16:colId xmlns:a16="http://schemas.microsoft.com/office/drawing/2014/main" val="2408584419"/>
                    </a:ext>
                  </a:extLst>
                </a:gridCol>
                <a:gridCol w="576072">
                  <a:extLst>
                    <a:ext uri="{9D8B030D-6E8A-4147-A177-3AD203B41FA5}">
                      <a16:colId xmlns:a16="http://schemas.microsoft.com/office/drawing/2014/main" val="23871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5495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- 2023-02-18 15:15:39</a:t>
                      </a:r>
                      <a:r>
                        <a:rPr kumimoji="0" lang="de-DE" sz="1000" b="0" i="0" u="none" strike="noStrike" kern="1200" cap="none" spc="0" normalizeH="0" baseline="0" noProof="0">
                          <a:ln>
                            <a:noFill/>
                          </a:ln>
                          <a:solidFill>
                            <a:prstClr val="black"/>
                          </a:solidFill>
                          <a:effectLst/>
                          <a:uLnTx/>
                          <a:uFillTx/>
                          <a:latin typeface="Calibri"/>
                          <a:ea typeface="+mn-ea"/>
                          <a:cs typeface="+mn-cs"/>
                        </a:rPr>
                        <a:t>
 ✍ Sonepar Deutschland GmbH und Borussia verlängern bis 2️⃣0️⃣2️⃣9️⃣ 
Der Elektrogroßhändler Sonepar und Borussia Mönchengladbach haben sich auf eine vorzeitige Verlängerung ihrer Markenpartnerschaft um sechs Jahre bis 2029 verständigt. Sonepar und Borussia arbeiten seit mittlerweile mehr als einem Jahrzehnt vertrauensvoll zusammen. Seit 2019 ist Sonepar Borussias Innovationspartner und seit der Saison 2020/21 Trikotärmelpartner.
Erst im Sommer 2022 wurde die Partnerschaft mit dem weltweit führenden Elektrogroßhändler auch auf die Frauen- und Jugendmannschaften ausgeweitet.
„Die jetzige vorzeitige langfristige Verlängerung unserer Partnerschaft ist der Beleg dafür, dass wir gemeinsame Werte teilen und diese gemeinsam leben wollen. Folgerichtig mündet das stetig weiterentwickelte Engagement nun darin, dass wir die soziale und ökologische Verantwortung in der Partnerschaft noch stärker zum Ausdruck bringen wollen“, sagt Borussias Geschäftsführer Stephan #Schippers.
Sonepar ist ab jetzt Innovations- und Nachhaltigkeitspartner. „Diese Erweiterung unserer Partnerschaft ist das Ergebnis einer nachhaltigen und erfolgreichen Zusammenarbeit. Sonepar und Borussia haben eine breite Werte-Basis, auf der wir gemeinsam und verantwortungsvoll die Zukunft gestalten wollen“, sagt Borussias Prokurist und Direktor Sponsoring Guido #Uhle. Dieter #Lautz, Geschäftsführer Vertrieb Deutschland bei Sonepar, sagt: „Wir freuen uns, dass wir unser Engagement nochmals erweitern konnten. Nachhaltigkeit ist ein wichtiges Element für Sonepar, denn als Elektrogroßhandel gehören wir zu den Möglichmachern der Energiewende. Als Innovations- und Nachhaltigkeitspartner von Borussia Mönchengladbach treten wir für eine moderne und nachhaltige Gesellschaft ein.“
Wir freuen uns auf die gemeinsamen Jahre!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4.6785437645236 %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19490</a:t>
                      </a:r>
                    </a:p>
                  </a:txBody>
                  <a:tcPr/>
                </a:tc>
                <a:extLst>
                  <a:ext uri="{0D108BD9-81ED-4DB2-BD59-A6C34878D82A}">
                    <a16:rowId xmlns:a16="http://schemas.microsoft.com/office/drawing/2014/main" val="1013003002"/>
                  </a:ext>
                </a:extLst>
              </a:tr>
            </a:tbl>
          </a:graphicData>
        </a:graphic>
      </p:graphicFrame>
      <p:sp>
        <p:nvSpPr>
          <p:cNvPr id="4" name="Text Placeholder 3">
            <a:extLst>
              <a:ext uri="{FF2B5EF4-FFF2-40B4-BE49-F238E27FC236}">
                <a16:creationId xmlns:a16="http://schemas.microsoft.com/office/drawing/2014/main" id="{14363C3B-D21D-4449-A9CB-3EFBDD9D82DB}"/>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882656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D18EE-6C59-4B55-B94D-A8380457CD04}"/>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0BC3DDCB-2588-4E09-8278-0AA723275F7D}"/>
              </a:ext>
            </a:extLst>
          </p:cNvPr>
          <p:cNvGraphicFramePr>
            <a:graphicFrameLocks noGrp="1"/>
          </p:cNvGraphicFramePr>
          <p:nvPr>
            <p:ph type="tbl" sz="quarter" idx="13"/>
            <p:extLst>
              <p:ext uri="{D42A27DB-BD31-4B8C-83A1-F6EECF244321}">
                <p14:modId xmlns:p14="http://schemas.microsoft.com/office/powerpoint/2010/main" val="2686327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2653793"/>
                    </a:ext>
                  </a:extLst>
                </a:gridCol>
                <a:gridCol w="1234440">
                  <a:extLst>
                    <a:ext uri="{9D8B030D-6E8A-4147-A177-3AD203B41FA5}">
                      <a16:colId xmlns:a16="http://schemas.microsoft.com/office/drawing/2014/main" val="881776725"/>
                    </a:ext>
                  </a:extLst>
                </a:gridCol>
                <a:gridCol w="576072">
                  <a:extLst>
                    <a:ext uri="{9D8B030D-6E8A-4147-A177-3AD203B41FA5}">
                      <a16:colId xmlns:a16="http://schemas.microsoft.com/office/drawing/2014/main" val="2888482174"/>
                    </a:ext>
                  </a:extLst>
                </a:gridCol>
                <a:gridCol w="576072">
                  <a:extLst>
                    <a:ext uri="{9D8B030D-6E8A-4147-A177-3AD203B41FA5}">
                      <a16:colId xmlns:a16="http://schemas.microsoft.com/office/drawing/2014/main" val="3075347449"/>
                    </a:ext>
                  </a:extLst>
                </a:gridCol>
                <a:gridCol w="576072">
                  <a:extLst>
                    <a:ext uri="{9D8B030D-6E8A-4147-A177-3AD203B41FA5}">
                      <a16:colId xmlns:a16="http://schemas.microsoft.com/office/drawing/2014/main" val="3612417191"/>
                    </a:ext>
                  </a:extLst>
                </a:gridCol>
                <a:gridCol w="576072">
                  <a:extLst>
                    <a:ext uri="{9D8B030D-6E8A-4147-A177-3AD203B41FA5}">
                      <a16:colId xmlns:a16="http://schemas.microsoft.com/office/drawing/2014/main" val="2313664287"/>
                    </a:ext>
                  </a:extLst>
                </a:gridCol>
                <a:gridCol w="576072">
                  <a:extLst>
                    <a:ext uri="{9D8B030D-6E8A-4147-A177-3AD203B41FA5}">
                      <a16:colId xmlns:a16="http://schemas.microsoft.com/office/drawing/2014/main" val="3214176969"/>
                    </a:ext>
                  </a:extLst>
                </a:gridCol>
                <a:gridCol w="576072">
                  <a:extLst>
                    <a:ext uri="{9D8B030D-6E8A-4147-A177-3AD203B41FA5}">
                      <a16:colId xmlns:a16="http://schemas.microsoft.com/office/drawing/2014/main" val="3164629830"/>
                    </a:ext>
                  </a:extLst>
                </a:gridCol>
                <a:gridCol w="576072">
                  <a:extLst>
                    <a:ext uri="{9D8B030D-6E8A-4147-A177-3AD203B41FA5}">
                      <a16:colId xmlns:a16="http://schemas.microsoft.com/office/drawing/2014/main" val="3333868165"/>
                    </a:ext>
                  </a:extLst>
                </a:gridCol>
                <a:gridCol w="576072">
                  <a:extLst>
                    <a:ext uri="{9D8B030D-6E8A-4147-A177-3AD203B41FA5}">
                      <a16:colId xmlns:a16="http://schemas.microsoft.com/office/drawing/2014/main" val="195192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707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- 2023-02-06 09:01:54</a:t>
                      </a:r>
                      <a:r>
                        <a:rPr kumimoji="0" lang="de-DE" sz="1000" b="0" i="0" u="none" strike="noStrike" kern="1200" cap="none" spc="0" normalizeH="0" baseline="0" noProof="0">
                          <a:ln>
                            <a:noFill/>
                          </a:ln>
                          <a:solidFill>
                            <a:prstClr val="black"/>
                          </a:solidFill>
                          <a:effectLst/>
                          <a:uLnTx/>
                          <a:uFillTx/>
                          <a:latin typeface="Calibri"/>
                          <a:ea typeface="+mn-ea"/>
                          <a:cs typeface="+mn-cs"/>
                        </a:rPr>
                        <a:t>
 Im Rahmen des Heimspiels gegen den FC Schalke 04 überreichte Borussia eine Spende in Höhe von insgesamt 5️⃣0️⃣.0️⃣0️⃣0️⃣ Euro an fünf gemeinnützige Organisationen in der Umgebung. Die Summe setzt sich aus den Reinerlösen der Ticketverkäufe des Legendenspiels zusammen. 
Geschäftsführer Stephan Schippers: "Wir freuen uns, dass so eine stattliche Summe bei dem Legendenspiel durch den Besuch der Fans zustande gekommen ist und wir nun mit dem Reinerlös der Ticketeinnahmen fünf soziale Einrichtungen in der Stadt mit jeweils 10.000 Euro unterstützen können. Das Geld ist an diesen Stellen richtig und gut angelegt."
🔗 go.borussia.de/3lcz4Ax
#LegendenDesParks #dieFohlen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https://media.licdn.com/dms/image/C4E22AQHb1SMGt_4qQg/feedshare-shrink_800/0/1675670512632?e=1684972800&amp;v=beta&amp;t=V-2XHTt0u53OUF7rVaJxeDhCi91OgUzSxfnDf13R17U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4.7450203358014 %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494215"/>
                  </a:ext>
                </a:extLst>
              </a:tr>
            </a:tbl>
          </a:graphicData>
        </a:graphic>
      </p:graphicFrame>
      <p:sp>
        <p:nvSpPr>
          <p:cNvPr id="4" name="Text Placeholder 3">
            <a:extLst>
              <a:ext uri="{FF2B5EF4-FFF2-40B4-BE49-F238E27FC236}">
                <a16:creationId xmlns:a16="http://schemas.microsoft.com/office/drawing/2014/main" id="{A90E2E55-4368-417E-BB17-12B903ED7B51}"/>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018124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06651-F7D9-4B5E-83DC-ACEA1AE6E05D}"/>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3A9F03F7-9918-4667-869B-BE55F51F09CF}"/>
              </a:ext>
            </a:extLst>
          </p:cNvPr>
          <p:cNvGraphicFramePr>
            <a:graphicFrameLocks noGrp="1"/>
          </p:cNvGraphicFramePr>
          <p:nvPr>
            <p:ph type="tbl" sz="quarter" idx="13"/>
            <p:extLst>
              <p:ext uri="{D42A27DB-BD31-4B8C-83A1-F6EECF244321}">
                <p14:modId xmlns:p14="http://schemas.microsoft.com/office/powerpoint/2010/main" val="393136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7770849"/>
                    </a:ext>
                  </a:extLst>
                </a:gridCol>
                <a:gridCol w="1234440">
                  <a:extLst>
                    <a:ext uri="{9D8B030D-6E8A-4147-A177-3AD203B41FA5}">
                      <a16:colId xmlns:a16="http://schemas.microsoft.com/office/drawing/2014/main" val="897308031"/>
                    </a:ext>
                  </a:extLst>
                </a:gridCol>
                <a:gridCol w="576072">
                  <a:extLst>
                    <a:ext uri="{9D8B030D-6E8A-4147-A177-3AD203B41FA5}">
                      <a16:colId xmlns:a16="http://schemas.microsoft.com/office/drawing/2014/main" val="3089380945"/>
                    </a:ext>
                  </a:extLst>
                </a:gridCol>
                <a:gridCol w="576072">
                  <a:extLst>
                    <a:ext uri="{9D8B030D-6E8A-4147-A177-3AD203B41FA5}">
                      <a16:colId xmlns:a16="http://schemas.microsoft.com/office/drawing/2014/main" val="3683953443"/>
                    </a:ext>
                  </a:extLst>
                </a:gridCol>
                <a:gridCol w="576072">
                  <a:extLst>
                    <a:ext uri="{9D8B030D-6E8A-4147-A177-3AD203B41FA5}">
                      <a16:colId xmlns:a16="http://schemas.microsoft.com/office/drawing/2014/main" val="2066827226"/>
                    </a:ext>
                  </a:extLst>
                </a:gridCol>
                <a:gridCol w="576072">
                  <a:extLst>
                    <a:ext uri="{9D8B030D-6E8A-4147-A177-3AD203B41FA5}">
                      <a16:colId xmlns:a16="http://schemas.microsoft.com/office/drawing/2014/main" val="453123095"/>
                    </a:ext>
                  </a:extLst>
                </a:gridCol>
                <a:gridCol w="576072">
                  <a:extLst>
                    <a:ext uri="{9D8B030D-6E8A-4147-A177-3AD203B41FA5}">
                      <a16:colId xmlns:a16="http://schemas.microsoft.com/office/drawing/2014/main" val="3559493125"/>
                    </a:ext>
                  </a:extLst>
                </a:gridCol>
                <a:gridCol w="576072">
                  <a:extLst>
                    <a:ext uri="{9D8B030D-6E8A-4147-A177-3AD203B41FA5}">
                      <a16:colId xmlns:a16="http://schemas.microsoft.com/office/drawing/2014/main" val="2940300245"/>
                    </a:ext>
                  </a:extLst>
                </a:gridCol>
                <a:gridCol w="576072">
                  <a:extLst>
                    <a:ext uri="{9D8B030D-6E8A-4147-A177-3AD203B41FA5}">
                      <a16:colId xmlns:a16="http://schemas.microsoft.com/office/drawing/2014/main" val="864305343"/>
                    </a:ext>
                  </a:extLst>
                </a:gridCol>
                <a:gridCol w="576072">
                  <a:extLst>
                    <a:ext uri="{9D8B030D-6E8A-4147-A177-3AD203B41FA5}">
                      <a16:colId xmlns:a16="http://schemas.microsoft.com/office/drawing/2014/main" val="411805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3787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- 2022-08-18 08:10:06</a:t>
                      </a:r>
                      <a:r>
                        <a:rPr kumimoji="0" lang="de-DE" sz="1000" b="0" i="0" u="none" strike="noStrike" kern="1200" cap="none" spc="0" normalizeH="0" baseline="0" noProof="0">
                          <a:ln>
                            <a:noFill/>
                          </a:ln>
                          <a:solidFill>
                            <a:prstClr val="black"/>
                          </a:solidFill>
                          <a:effectLst/>
                          <a:uLnTx/>
                          <a:uFillTx/>
                          <a:latin typeface="Calibri"/>
                          <a:ea typeface="+mn-ea"/>
                          <a:cs typeface="+mn-cs"/>
                        </a:rPr>
                        <a:t>
🆕🥤 Seit dieser Saison sind Pfandbecher mit Motiven historischer Borussia-Trikots im Umlauf. Zudem sind die Becher aus einem nachhaltigeren Material hergestellt. 
Die Becher wurden bislang aus dem Kunststoff Polycarbonat (PC) hergestellt, der nun dem Kunststoff Polypropylen (PP) gewichen ist. Die Herstellung der Trinkbecher ist dadurch nochmals nachhaltiger, da eine geringere Verarbeitungstemperatur notwendig ist.
📰 https://lnkd.in/etmg6Tyk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https://media.licdn.com/dms/image/C4E22AQFAkwCHc7obRg/feedshare-shrink_800/0/1660803005236?e=1682553600&amp;v=beta&amp;t=izE8dLKOFSDGklmNV387-Mn0kzjWT0Mv4NHwDDYau2c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5.2603124831054 %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553902"/>
                  </a:ext>
                </a:extLst>
              </a:tr>
            </a:tbl>
          </a:graphicData>
        </a:graphic>
      </p:graphicFrame>
      <p:sp>
        <p:nvSpPr>
          <p:cNvPr id="4" name="Text Placeholder 3">
            <a:extLst>
              <a:ext uri="{FF2B5EF4-FFF2-40B4-BE49-F238E27FC236}">
                <a16:creationId xmlns:a16="http://schemas.microsoft.com/office/drawing/2014/main" id="{B01DBCBD-B121-4187-B758-2FDE6E46B721}"/>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575020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2B0E-C8E6-48DB-8224-FA2C305F4793}"/>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70F5A017-90F5-43D1-91AD-FC111AC5586C}"/>
              </a:ext>
            </a:extLst>
          </p:cNvPr>
          <p:cNvGraphicFramePr>
            <a:graphicFrameLocks noGrp="1"/>
          </p:cNvGraphicFramePr>
          <p:nvPr>
            <p:ph type="tbl" sz="quarter" idx="13"/>
            <p:extLst>
              <p:ext uri="{D42A27DB-BD31-4B8C-83A1-F6EECF244321}">
                <p14:modId xmlns:p14="http://schemas.microsoft.com/office/powerpoint/2010/main" val="69637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1521968"/>
                    </a:ext>
                  </a:extLst>
                </a:gridCol>
                <a:gridCol w="1234440">
                  <a:extLst>
                    <a:ext uri="{9D8B030D-6E8A-4147-A177-3AD203B41FA5}">
                      <a16:colId xmlns:a16="http://schemas.microsoft.com/office/drawing/2014/main" val="3543984374"/>
                    </a:ext>
                  </a:extLst>
                </a:gridCol>
                <a:gridCol w="576072">
                  <a:extLst>
                    <a:ext uri="{9D8B030D-6E8A-4147-A177-3AD203B41FA5}">
                      <a16:colId xmlns:a16="http://schemas.microsoft.com/office/drawing/2014/main" val="1402875850"/>
                    </a:ext>
                  </a:extLst>
                </a:gridCol>
                <a:gridCol w="576072">
                  <a:extLst>
                    <a:ext uri="{9D8B030D-6E8A-4147-A177-3AD203B41FA5}">
                      <a16:colId xmlns:a16="http://schemas.microsoft.com/office/drawing/2014/main" val="2305839661"/>
                    </a:ext>
                  </a:extLst>
                </a:gridCol>
                <a:gridCol w="576072">
                  <a:extLst>
                    <a:ext uri="{9D8B030D-6E8A-4147-A177-3AD203B41FA5}">
                      <a16:colId xmlns:a16="http://schemas.microsoft.com/office/drawing/2014/main" val="717174711"/>
                    </a:ext>
                  </a:extLst>
                </a:gridCol>
                <a:gridCol w="576072">
                  <a:extLst>
                    <a:ext uri="{9D8B030D-6E8A-4147-A177-3AD203B41FA5}">
                      <a16:colId xmlns:a16="http://schemas.microsoft.com/office/drawing/2014/main" val="537867240"/>
                    </a:ext>
                  </a:extLst>
                </a:gridCol>
                <a:gridCol w="576072">
                  <a:extLst>
                    <a:ext uri="{9D8B030D-6E8A-4147-A177-3AD203B41FA5}">
                      <a16:colId xmlns:a16="http://schemas.microsoft.com/office/drawing/2014/main" val="2081573581"/>
                    </a:ext>
                  </a:extLst>
                </a:gridCol>
                <a:gridCol w="576072">
                  <a:extLst>
                    <a:ext uri="{9D8B030D-6E8A-4147-A177-3AD203B41FA5}">
                      <a16:colId xmlns:a16="http://schemas.microsoft.com/office/drawing/2014/main" val="4234175894"/>
                    </a:ext>
                  </a:extLst>
                </a:gridCol>
                <a:gridCol w="576072">
                  <a:extLst>
                    <a:ext uri="{9D8B030D-6E8A-4147-A177-3AD203B41FA5}">
                      <a16:colId xmlns:a16="http://schemas.microsoft.com/office/drawing/2014/main" val="515609195"/>
                    </a:ext>
                  </a:extLst>
                </a:gridCol>
                <a:gridCol w="576072">
                  <a:extLst>
                    <a:ext uri="{9D8B030D-6E8A-4147-A177-3AD203B41FA5}">
                      <a16:colId xmlns:a16="http://schemas.microsoft.com/office/drawing/2014/main" val="23162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2070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- 2022-08-22 13:06:28</a:t>
                      </a:r>
                      <a:r>
                        <a:rPr kumimoji="0" lang="de-DE" sz="1000" b="0" i="0" u="none" strike="noStrike" kern="1200" cap="none" spc="0" normalizeH="0" baseline="0" noProof="0">
                          <a:ln>
                            <a:noFill/>
                          </a:ln>
                          <a:solidFill>
                            <a:prstClr val="black"/>
                          </a:solidFill>
                          <a:effectLst/>
                          <a:uLnTx/>
                          <a:uFillTx/>
                          <a:latin typeface="Calibri"/>
                          <a:ea typeface="+mn-ea"/>
                          <a:cs typeface="+mn-cs"/>
                        </a:rPr>
                        <a:t>
 🌈 #StrongerTogether - Gemeinsam mit der PUMA Group für den guten Zweck.
Am Freitagabend vor dem Heimspiel gegen Hertha BSC Berlin liefen die VfL-Profis in besonderen Aufwärmshirts auf und unterstützten damit die Initiative „Stronger Together“. Gemeinsam mit mehr als 20 weiteren Mannschaften aus den Bereichen Fußball, Handball und Basketball sollen Gemeinschaften gestärkt und soziale Projekte unterstützt werden.
Mehr dazu ➡ https://www.borussia.de/de/aktuelles/news/2022-08-19-borussia-unterstuetzt-stronger-together-initiative-von-puma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https://media.licdn.com/dms/image/C4E22AQGcz6XlqbLrKQ/feedshare-shrink_800/0/1661166387664?e=1683158400&amp;v=beta&amp;t=4gsmK454aA0GarGYKgiRJsPZTT7nl8HJZBq98MH7TL8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4.4490373109975 %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3459251"/>
                  </a:ext>
                </a:extLst>
              </a:tr>
            </a:tbl>
          </a:graphicData>
        </a:graphic>
      </p:graphicFrame>
      <p:sp>
        <p:nvSpPr>
          <p:cNvPr id="4" name="Text Placeholder 3">
            <a:extLst>
              <a:ext uri="{FF2B5EF4-FFF2-40B4-BE49-F238E27FC236}">
                <a16:creationId xmlns:a16="http://schemas.microsoft.com/office/drawing/2014/main" id="{77A7E42B-7B9D-4DE2-ABCF-75C432994C37}"/>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643146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BF2F2-773D-4328-998A-695EBEA8BACC}"/>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A1E9168A-B0D8-46DE-A45E-06D705B3DD28}"/>
              </a:ext>
            </a:extLst>
          </p:cNvPr>
          <p:cNvGraphicFramePr>
            <a:graphicFrameLocks noGrp="1"/>
          </p:cNvGraphicFramePr>
          <p:nvPr>
            <p:ph type="tbl" sz="quarter" idx="13"/>
            <p:extLst>
              <p:ext uri="{D42A27DB-BD31-4B8C-83A1-F6EECF244321}">
                <p14:modId xmlns:p14="http://schemas.microsoft.com/office/powerpoint/2010/main" val="83763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7293580"/>
                    </a:ext>
                  </a:extLst>
                </a:gridCol>
                <a:gridCol w="1234440">
                  <a:extLst>
                    <a:ext uri="{9D8B030D-6E8A-4147-A177-3AD203B41FA5}">
                      <a16:colId xmlns:a16="http://schemas.microsoft.com/office/drawing/2014/main" val="1640078196"/>
                    </a:ext>
                  </a:extLst>
                </a:gridCol>
                <a:gridCol w="576072">
                  <a:extLst>
                    <a:ext uri="{9D8B030D-6E8A-4147-A177-3AD203B41FA5}">
                      <a16:colId xmlns:a16="http://schemas.microsoft.com/office/drawing/2014/main" val="1430911669"/>
                    </a:ext>
                  </a:extLst>
                </a:gridCol>
                <a:gridCol w="576072">
                  <a:extLst>
                    <a:ext uri="{9D8B030D-6E8A-4147-A177-3AD203B41FA5}">
                      <a16:colId xmlns:a16="http://schemas.microsoft.com/office/drawing/2014/main" val="2110004567"/>
                    </a:ext>
                  </a:extLst>
                </a:gridCol>
                <a:gridCol w="576072">
                  <a:extLst>
                    <a:ext uri="{9D8B030D-6E8A-4147-A177-3AD203B41FA5}">
                      <a16:colId xmlns:a16="http://schemas.microsoft.com/office/drawing/2014/main" val="1714995150"/>
                    </a:ext>
                  </a:extLst>
                </a:gridCol>
                <a:gridCol w="576072">
                  <a:extLst>
                    <a:ext uri="{9D8B030D-6E8A-4147-A177-3AD203B41FA5}">
                      <a16:colId xmlns:a16="http://schemas.microsoft.com/office/drawing/2014/main" val="1548068169"/>
                    </a:ext>
                  </a:extLst>
                </a:gridCol>
                <a:gridCol w="576072">
                  <a:extLst>
                    <a:ext uri="{9D8B030D-6E8A-4147-A177-3AD203B41FA5}">
                      <a16:colId xmlns:a16="http://schemas.microsoft.com/office/drawing/2014/main" val="2672903793"/>
                    </a:ext>
                  </a:extLst>
                </a:gridCol>
                <a:gridCol w="576072">
                  <a:extLst>
                    <a:ext uri="{9D8B030D-6E8A-4147-A177-3AD203B41FA5}">
                      <a16:colId xmlns:a16="http://schemas.microsoft.com/office/drawing/2014/main" val="1852078052"/>
                    </a:ext>
                  </a:extLst>
                </a:gridCol>
                <a:gridCol w="576072">
                  <a:extLst>
                    <a:ext uri="{9D8B030D-6E8A-4147-A177-3AD203B41FA5}">
                      <a16:colId xmlns:a16="http://schemas.microsoft.com/office/drawing/2014/main" val="3976942129"/>
                    </a:ext>
                  </a:extLst>
                </a:gridCol>
                <a:gridCol w="576072">
                  <a:extLst>
                    <a:ext uri="{9D8B030D-6E8A-4147-A177-3AD203B41FA5}">
                      <a16:colId xmlns:a16="http://schemas.microsoft.com/office/drawing/2014/main" val="151166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1871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- 2023-03-03 14:02:51</a:t>
                      </a:r>
                      <a:r>
                        <a:rPr kumimoji="0" lang="de-DE" sz="1000" b="0" i="0" u="none" strike="noStrike" kern="1200" cap="none" spc="0" normalizeH="0" baseline="0" noProof="0">
                          <a:ln>
                            <a:noFill/>
                          </a:ln>
                          <a:solidFill>
                            <a:prstClr val="black"/>
                          </a:solidFill>
                          <a:effectLst/>
                          <a:uLnTx/>
                          <a:uFillTx/>
                          <a:latin typeface="Calibri"/>
                          <a:ea typeface="+mn-ea"/>
                          <a:cs typeface="+mn-cs"/>
                        </a:rPr>
                        <a:t>
 Seit Beginn der #Bundesliga-Rückrunde ermöglichen wir unseren Partnern in einem temporären Projekt per #VirtualAdvertising auch den Zielmarkt Asien selektiert und werbespezifisch zu adressieren. Dabei wird die erste Reihe der physischen LED-Bande virtuell mit zielmarktspezifischen Werbebotschaften überblendet. Das Zusatz-Angebot ist nicht nur ein entscheidender Schritt für die internationale Vermarktung und den Wachstumsgedanken, es zahlt zudem auch maßgeblich auf die internationale Ausrichtung von #Borussia Mönchengladbach ein. Perspektivisch sollen nach Möglichkeit weitere Zielmärkte bespielt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6.4366290643663 %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10458</a:t>
                      </a:r>
                    </a:p>
                  </a:txBody>
                  <a:tcPr/>
                </a:tc>
                <a:extLst>
                  <a:ext uri="{0D108BD9-81ED-4DB2-BD59-A6C34878D82A}">
                    <a16:rowId xmlns:a16="http://schemas.microsoft.com/office/drawing/2014/main" val="4085390222"/>
                  </a:ext>
                </a:extLst>
              </a:tr>
            </a:tbl>
          </a:graphicData>
        </a:graphic>
      </p:graphicFrame>
      <p:sp>
        <p:nvSpPr>
          <p:cNvPr id="4" name="Text Placeholder 3">
            <a:extLst>
              <a:ext uri="{FF2B5EF4-FFF2-40B4-BE49-F238E27FC236}">
                <a16:creationId xmlns:a16="http://schemas.microsoft.com/office/drawing/2014/main" id="{0902431F-7847-4DF1-BA87-0FB5EFC29A3E}"/>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895067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483A-41A5-47E0-9F3A-55F3DFCEEB15}"/>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F26188F1-57EC-4815-BD6C-9C944858C682}"/>
              </a:ext>
            </a:extLst>
          </p:cNvPr>
          <p:cNvGraphicFramePr>
            <a:graphicFrameLocks noGrp="1"/>
          </p:cNvGraphicFramePr>
          <p:nvPr>
            <p:ph type="tbl" sz="quarter" idx="13"/>
            <p:extLst>
              <p:ext uri="{D42A27DB-BD31-4B8C-83A1-F6EECF244321}">
                <p14:modId xmlns:p14="http://schemas.microsoft.com/office/powerpoint/2010/main" val="169395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9158616"/>
                    </a:ext>
                  </a:extLst>
                </a:gridCol>
                <a:gridCol w="1234440">
                  <a:extLst>
                    <a:ext uri="{9D8B030D-6E8A-4147-A177-3AD203B41FA5}">
                      <a16:colId xmlns:a16="http://schemas.microsoft.com/office/drawing/2014/main" val="3136092194"/>
                    </a:ext>
                  </a:extLst>
                </a:gridCol>
                <a:gridCol w="576072">
                  <a:extLst>
                    <a:ext uri="{9D8B030D-6E8A-4147-A177-3AD203B41FA5}">
                      <a16:colId xmlns:a16="http://schemas.microsoft.com/office/drawing/2014/main" val="3467723048"/>
                    </a:ext>
                  </a:extLst>
                </a:gridCol>
                <a:gridCol w="576072">
                  <a:extLst>
                    <a:ext uri="{9D8B030D-6E8A-4147-A177-3AD203B41FA5}">
                      <a16:colId xmlns:a16="http://schemas.microsoft.com/office/drawing/2014/main" val="2912314475"/>
                    </a:ext>
                  </a:extLst>
                </a:gridCol>
                <a:gridCol w="576072">
                  <a:extLst>
                    <a:ext uri="{9D8B030D-6E8A-4147-A177-3AD203B41FA5}">
                      <a16:colId xmlns:a16="http://schemas.microsoft.com/office/drawing/2014/main" val="2110021741"/>
                    </a:ext>
                  </a:extLst>
                </a:gridCol>
                <a:gridCol w="576072">
                  <a:extLst>
                    <a:ext uri="{9D8B030D-6E8A-4147-A177-3AD203B41FA5}">
                      <a16:colId xmlns:a16="http://schemas.microsoft.com/office/drawing/2014/main" val="3106013283"/>
                    </a:ext>
                  </a:extLst>
                </a:gridCol>
                <a:gridCol w="576072">
                  <a:extLst>
                    <a:ext uri="{9D8B030D-6E8A-4147-A177-3AD203B41FA5}">
                      <a16:colId xmlns:a16="http://schemas.microsoft.com/office/drawing/2014/main" val="31179415"/>
                    </a:ext>
                  </a:extLst>
                </a:gridCol>
                <a:gridCol w="576072">
                  <a:extLst>
                    <a:ext uri="{9D8B030D-6E8A-4147-A177-3AD203B41FA5}">
                      <a16:colId xmlns:a16="http://schemas.microsoft.com/office/drawing/2014/main" val="3408157170"/>
                    </a:ext>
                  </a:extLst>
                </a:gridCol>
                <a:gridCol w="576072">
                  <a:extLst>
                    <a:ext uri="{9D8B030D-6E8A-4147-A177-3AD203B41FA5}">
                      <a16:colId xmlns:a16="http://schemas.microsoft.com/office/drawing/2014/main" val="1736189903"/>
                    </a:ext>
                  </a:extLst>
                </a:gridCol>
                <a:gridCol w="576072">
                  <a:extLst>
                    <a:ext uri="{9D8B030D-6E8A-4147-A177-3AD203B41FA5}">
                      <a16:colId xmlns:a16="http://schemas.microsoft.com/office/drawing/2014/main" val="279198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2439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- 2022-08-17 11:33:03</a:t>
                      </a:r>
                      <a:r>
                        <a:rPr kumimoji="0" lang="de-DE" sz="1000" b="0" i="0" u="none" strike="noStrike" kern="1200" cap="none" spc="0" normalizeH="0" baseline="0" noProof="0">
                          <a:ln>
                            <a:noFill/>
                          </a:ln>
                          <a:solidFill>
                            <a:prstClr val="black"/>
                          </a:solidFill>
                          <a:effectLst/>
                          <a:uLnTx/>
                          <a:uFillTx/>
                          <a:latin typeface="Calibri"/>
                          <a:ea typeface="+mn-ea"/>
                          <a:cs typeface="+mn-cs"/>
                        </a:rPr>
                        <a:t>
 Als größter Verein am Niederrhein steht Borussia für "Verantwortung in Fußballschuhen" – so der Titel der neuen #FohlenWelt-Sonderausstellung, die am 1. September eröffnet wird. 
Die Ausstellung macht darauf aufmerksam, wie wichtig auch und gerade heute der Einsatz gegen Rassismus und Diskriminierung jeglicher Art ist. Neben der Geschichte Borussias in der Zeit der NS-Diktatur, liegt der Fokus vor allem auf dem besonderen Verhältnis Borussias zu Israel und dem legendären Spiel der FohlenElf in Tel Aviv 1970, dem über das Spielfeld hinaus eine historische Bedeutung zukommt.
📰 https://www.borussia.de/de/aktuelles/news/2022-08-17-verantwortung-in-fussballschuhen-neue-fohlenwelt-sonderausstellung-ab-1-september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https://media.licdn.com/dms/image/C4E22AQHvydm_f8L2pA/feedshare-shrink_800/0/1660728782368?e=1682553600&amp;v=beta&amp;t=BCc3kU-mn-EPNDn3yDGwGl3oR_R4myifhs3sOY5_X4s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3.5409836065574 %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30776411"/>
                  </a:ext>
                </a:extLst>
              </a:tr>
            </a:tbl>
          </a:graphicData>
        </a:graphic>
      </p:graphicFrame>
      <p:sp>
        <p:nvSpPr>
          <p:cNvPr id="4" name="Text Placeholder 3">
            <a:extLst>
              <a:ext uri="{FF2B5EF4-FFF2-40B4-BE49-F238E27FC236}">
                <a16:creationId xmlns:a16="http://schemas.microsoft.com/office/drawing/2014/main" id="{F9EFA431-64E9-49CE-B0A4-B355DD7CE824}"/>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552649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366E-E16F-47BC-8C11-EB999AEAE912}"/>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E6220E84-C5CB-45C1-A05B-6589106B10DC}"/>
              </a:ext>
            </a:extLst>
          </p:cNvPr>
          <p:cNvGraphicFramePr>
            <a:graphicFrameLocks noGrp="1"/>
          </p:cNvGraphicFramePr>
          <p:nvPr>
            <p:ph type="tbl" sz="quarter" idx="13"/>
            <p:extLst>
              <p:ext uri="{D42A27DB-BD31-4B8C-83A1-F6EECF244321}">
                <p14:modId xmlns:p14="http://schemas.microsoft.com/office/powerpoint/2010/main" val="366011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5266090"/>
                    </a:ext>
                  </a:extLst>
                </a:gridCol>
                <a:gridCol w="1234440">
                  <a:extLst>
                    <a:ext uri="{9D8B030D-6E8A-4147-A177-3AD203B41FA5}">
                      <a16:colId xmlns:a16="http://schemas.microsoft.com/office/drawing/2014/main" val="1410331960"/>
                    </a:ext>
                  </a:extLst>
                </a:gridCol>
                <a:gridCol w="576072">
                  <a:extLst>
                    <a:ext uri="{9D8B030D-6E8A-4147-A177-3AD203B41FA5}">
                      <a16:colId xmlns:a16="http://schemas.microsoft.com/office/drawing/2014/main" val="1297098718"/>
                    </a:ext>
                  </a:extLst>
                </a:gridCol>
                <a:gridCol w="576072">
                  <a:extLst>
                    <a:ext uri="{9D8B030D-6E8A-4147-A177-3AD203B41FA5}">
                      <a16:colId xmlns:a16="http://schemas.microsoft.com/office/drawing/2014/main" val="796888722"/>
                    </a:ext>
                  </a:extLst>
                </a:gridCol>
                <a:gridCol w="576072">
                  <a:extLst>
                    <a:ext uri="{9D8B030D-6E8A-4147-A177-3AD203B41FA5}">
                      <a16:colId xmlns:a16="http://schemas.microsoft.com/office/drawing/2014/main" val="3814910292"/>
                    </a:ext>
                  </a:extLst>
                </a:gridCol>
                <a:gridCol w="576072">
                  <a:extLst>
                    <a:ext uri="{9D8B030D-6E8A-4147-A177-3AD203B41FA5}">
                      <a16:colId xmlns:a16="http://schemas.microsoft.com/office/drawing/2014/main" val="3370823344"/>
                    </a:ext>
                  </a:extLst>
                </a:gridCol>
                <a:gridCol w="576072">
                  <a:extLst>
                    <a:ext uri="{9D8B030D-6E8A-4147-A177-3AD203B41FA5}">
                      <a16:colId xmlns:a16="http://schemas.microsoft.com/office/drawing/2014/main" val="1046946272"/>
                    </a:ext>
                  </a:extLst>
                </a:gridCol>
                <a:gridCol w="576072">
                  <a:extLst>
                    <a:ext uri="{9D8B030D-6E8A-4147-A177-3AD203B41FA5}">
                      <a16:colId xmlns:a16="http://schemas.microsoft.com/office/drawing/2014/main" val="2531475477"/>
                    </a:ext>
                  </a:extLst>
                </a:gridCol>
                <a:gridCol w="576072">
                  <a:extLst>
                    <a:ext uri="{9D8B030D-6E8A-4147-A177-3AD203B41FA5}">
                      <a16:colId xmlns:a16="http://schemas.microsoft.com/office/drawing/2014/main" val="3901255520"/>
                    </a:ext>
                  </a:extLst>
                </a:gridCol>
                <a:gridCol w="576072">
                  <a:extLst>
                    <a:ext uri="{9D8B030D-6E8A-4147-A177-3AD203B41FA5}">
                      <a16:colId xmlns:a16="http://schemas.microsoft.com/office/drawing/2014/main" val="836974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6837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- 2023-01-17 11:01:30</a:t>
                      </a:r>
                      <a:r>
                        <a:rPr kumimoji="0" lang="de-DE" sz="1000" b="0" i="0" u="none" strike="noStrike" kern="1200" cap="none" spc="0" normalizeH="0" baseline="0" noProof="0">
                          <a:ln>
                            <a:noFill/>
                          </a:ln>
                          <a:solidFill>
                            <a:prstClr val="black"/>
                          </a:solidFill>
                          <a:effectLst/>
                          <a:uLnTx/>
                          <a:uFillTx/>
                          <a:latin typeface="Calibri"/>
                          <a:ea typeface="+mn-ea"/>
                          <a:cs typeface="+mn-cs"/>
                        </a:rPr>
                        <a:t>
 ✍ Borussia und Santander Deutschland verlängern vorzeitig bis 2026 🤝✅
2001 trat die Bank erstmals als Partner des Vereins in Erscheinung und ist seit der Saison 08/09 offizieller Co-Sponsor und Jugend-Hauptsponsor. "Mit der Santander verbindet uns eine vertrauensvolle, enge und mittlerweile 22 Jahre währende Partnerschaft", sagt Borussias Geschäftsführer Stephan Schippers.
"Santander und Borussia teilen neben der langjährigen und erfolgreichen Zusammenarbeit in der Nachwuchsförderung auch die enge Verbundenheit zu Mönchengladbach und zur Region.", unterstreicht Thomas Hanswillemenke, Vorstandsmitglied der Santander Deutschland. Die hundertprozentige Tochter der spanischen Banco Santander hat ihren Sitz in Mönchengladbach und gehört, gemessen an der Kundenzahl, zu den Top 5 der privaten Banken in Deutschland.
🔗 https://lnkd.in/e8sHBBm4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https://media.licdn.com/dms/image/C4E22AQHOIJJZg0UE_A/feedshare-shrink_800/0/1673949689445?e=1684972800&amp;v=beta&amp;t=2b0hJQYOdfawtrdKl7T6IfwAWgRs0VBpQHwqLssm44k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2.9153053531038 %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2935507"/>
                  </a:ext>
                </a:extLst>
              </a:tr>
            </a:tbl>
          </a:graphicData>
        </a:graphic>
      </p:graphicFrame>
      <p:sp>
        <p:nvSpPr>
          <p:cNvPr id="4" name="Text Placeholder 3">
            <a:extLst>
              <a:ext uri="{FF2B5EF4-FFF2-40B4-BE49-F238E27FC236}">
                <a16:creationId xmlns:a16="http://schemas.microsoft.com/office/drawing/2014/main" id="{DB5514B1-0721-4686-B77B-B276520CE541}"/>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257285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DD352-94D4-4294-ABFA-43F63B9116B4}"/>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820DFCD8-8F0C-465D-9C3A-3D54E590A70C}"/>
              </a:ext>
            </a:extLst>
          </p:cNvPr>
          <p:cNvGraphicFramePr>
            <a:graphicFrameLocks noGrp="1"/>
          </p:cNvGraphicFramePr>
          <p:nvPr>
            <p:ph type="tbl" sz="quarter" idx="13"/>
            <p:extLst>
              <p:ext uri="{D42A27DB-BD31-4B8C-83A1-F6EECF244321}">
                <p14:modId xmlns:p14="http://schemas.microsoft.com/office/powerpoint/2010/main" val="289984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2637966"/>
                    </a:ext>
                  </a:extLst>
                </a:gridCol>
                <a:gridCol w="1234440">
                  <a:extLst>
                    <a:ext uri="{9D8B030D-6E8A-4147-A177-3AD203B41FA5}">
                      <a16:colId xmlns:a16="http://schemas.microsoft.com/office/drawing/2014/main" val="457019327"/>
                    </a:ext>
                  </a:extLst>
                </a:gridCol>
                <a:gridCol w="576072">
                  <a:extLst>
                    <a:ext uri="{9D8B030D-6E8A-4147-A177-3AD203B41FA5}">
                      <a16:colId xmlns:a16="http://schemas.microsoft.com/office/drawing/2014/main" val="3226393286"/>
                    </a:ext>
                  </a:extLst>
                </a:gridCol>
                <a:gridCol w="576072">
                  <a:extLst>
                    <a:ext uri="{9D8B030D-6E8A-4147-A177-3AD203B41FA5}">
                      <a16:colId xmlns:a16="http://schemas.microsoft.com/office/drawing/2014/main" val="2545681292"/>
                    </a:ext>
                  </a:extLst>
                </a:gridCol>
                <a:gridCol w="576072">
                  <a:extLst>
                    <a:ext uri="{9D8B030D-6E8A-4147-A177-3AD203B41FA5}">
                      <a16:colId xmlns:a16="http://schemas.microsoft.com/office/drawing/2014/main" val="712825056"/>
                    </a:ext>
                  </a:extLst>
                </a:gridCol>
                <a:gridCol w="576072">
                  <a:extLst>
                    <a:ext uri="{9D8B030D-6E8A-4147-A177-3AD203B41FA5}">
                      <a16:colId xmlns:a16="http://schemas.microsoft.com/office/drawing/2014/main" val="2928855170"/>
                    </a:ext>
                  </a:extLst>
                </a:gridCol>
                <a:gridCol w="576072">
                  <a:extLst>
                    <a:ext uri="{9D8B030D-6E8A-4147-A177-3AD203B41FA5}">
                      <a16:colId xmlns:a16="http://schemas.microsoft.com/office/drawing/2014/main" val="2476771478"/>
                    </a:ext>
                  </a:extLst>
                </a:gridCol>
                <a:gridCol w="576072">
                  <a:extLst>
                    <a:ext uri="{9D8B030D-6E8A-4147-A177-3AD203B41FA5}">
                      <a16:colId xmlns:a16="http://schemas.microsoft.com/office/drawing/2014/main" val="3745157383"/>
                    </a:ext>
                  </a:extLst>
                </a:gridCol>
                <a:gridCol w="576072">
                  <a:extLst>
                    <a:ext uri="{9D8B030D-6E8A-4147-A177-3AD203B41FA5}">
                      <a16:colId xmlns:a16="http://schemas.microsoft.com/office/drawing/2014/main" val="1504473686"/>
                    </a:ext>
                  </a:extLst>
                </a:gridCol>
                <a:gridCol w="576072">
                  <a:extLst>
                    <a:ext uri="{9D8B030D-6E8A-4147-A177-3AD203B41FA5}">
                      <a16:colId xmlns:a16="http://schemas.microsoft.com/office/drawing/2014/main" val="333221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945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- 2022-11-28 17:25:07</a:t>
                      </a:r>
                      <a:r>
                        <a:rPr kumimoji="0" lang="de-DE" sz="1000" b="0" i="0" u="none" strike="noStrike" kern="1200" cap="none" spc="0" normalizeH="0" baseline="0" noProof="0">
                          <a:ln>
                            <a:noFill/>
                          </a:ln>
                          <a:solidFill>
                            <a:prstClr val="black"/>
                          </a:solidFill>
                          <a:effectLst/>
                          <a:uLnTx/>
                          <a:uFillTx/>
                          <a:latin typeface="Calibri"/>
                          <a:ea typeface="+mn-ea"/>
                          <a:cs typeface="+mn-cs"/>
                        </a:rPr>
                        <a:t>
 Heute ist #TagderKrebsvorsorge! Gemeinsam mit unserem Gesundheitspartner AOK Rheinland/Hamburg - Die Gesundheitskasse haben wir das zum Anlass genommen, um unsere Großteils männliche Zielgruppe für das Thema Hodenkrebsfrüherkennung zu sensibilisieren. 
Das Thema hat in den vergangenen Monaten durch die Erkrankung von vier #Bundesliga-Profis im Sport an Aufmerksamkeit gewonnen. Den traurigen Anlass möchten wir als Chance begreifen für Aufklärung zu sorgen, Berührungsängste abzubauen und möglichst viele Menschen für eine Check zu motivieren. Dazu hat Christoph #Kramer  in einer Videobotschaft über unsere Social-Media-Kanäle das Wort an unsere Fans gerichtet. Bei der AOK Rheinland/Hamburg können sich alle Interessierten weiterführend informieren. Bei Borussia gehört die Untersuchung auf Hodenkrebs zur medizinischen Kontrolle dazu. 
Mehr Infos zur Hodenkrebsfrüherkennung erhaltet ihr hier: http://aok.de/hodenkrebs
#TdK2022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5.4234866199013 %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a:t>
                      </a:r>
                    </a:p>
                  </a:txBody>
                  <a:tcPr/>
                </a:tc>
                <a:extLst>
                  <a:ext uri="{0D108BD9-81ED-4DB2-BD59-A6C34878D82A}">
                    <a16:rowId xmlns:a16="http://schemas.microsoft.com/office/drawing/2014/main" val="1021270820"/>
                  </a:ext>
                </a:extLst>
              </a:tr>
            </a:tbl>
          </a:graphicData>
        </a:graphic>
      </p:graphicFrame>
      <p:sp>
        <p:nvSpPr>
          <p:cNvPr id="4" name="Text Placeholder 3">
            <a:extLst>
              <a:ext uri="{FF2B5EF4-FFF2-40B4-BE49-F238E27FC236}">
                <a16:creationId xmlns:a16="http://schemas.microsoft.com/office/drawing/2014/main" id="{A73A73D1-7A66-44B2-8FF7-D5595DDED385}"/>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2118538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E7884-4745-4F7A-8F6C-BE854ABBA952}"/>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FB9D4F10-C673-44ED-9D72-08D6752AAEA8}"/>
              </a:ext>
            </a:extLst>
          </p:cNvPr>
          <p:cNvGraphicFramePr>
            <a:graphicFrameLocks noGrp="1"/>
          </p:cNvGraphicFramePr>
          <p:nvPr>
            <p:ph type="tbl" sz="quarter" idx="13"/>
            <p:extLst>
              <p:ext uri="{D42A27DB-BD31-4B8C-83A1-F6EECF244321}">
                <p14:modId xmlns:p14="http://schemas.microsoft.com/office/powerpoint/2010/main" val="300792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3276289"/>
                    </a:ext>
                  </a:extLst>
                </a:gridCol>
                <a:gridCol w="1234440">
                  <a:extLst>
                    <a:ext uri="{9D8B030D-6E8A-4147-A177-3AD203B41FA5}">
                      <a16:colId xmlns:a16="http://schemas.microsoft.com/office/drawing/2014/main" val="2774635423"/>
                    </a:ext>
                  </a:extLst>
                </a:gridCol>
                <a:gridCol w="576072">
                  <a:extLst>
                    <a:ext uri="{9D8B030D-6E8A-4147-A177-3AD203B41FA5}">
                      <a16:colId xmlns:a16="http://schemas.microsoft.com/office/drawing/2014/main" val="3055733649"/>
                    </a:ext>
                  </a:extLst>
                </a:gridCol>
                <a:gridCol w="576072">
                  <a:extLst>
                    <a:ext uri="{9D8B030D-6E8A-4147-A177-3AD203B41FA5}">
                      <a16:colId xmlns:a16="http://schemas.microsoft.com/office/drawing/2014/main" val="2465631908"/>
                    </a:ext>
                  </a:extLst>
                </a:gridCol>
                <a:gridCol w="576072">
                  <a:extLst>
                    <a:ext uri="{9D8B030D-6E8A-4147-A177-3AD203B41FA5}">
                      <a16:colId xmlns:a16="http://schemas.microsoft.com/office/drawing/2014/main" val="279080304"/>
                    </a:ext>
                  </a:extLst>
                </a:gridCol>
                <a:gridCol w="576072">
                  <a:extLst>
                    <a:ext uri="{9D8B030D-6E8A-4147-A177-3AD203B41FA5}">
                      <a16:colId xmlns:a16="http://schemas.microsoft.com/office/drawing/2014/main" val="4100540986"/>
                    </a:ext>
                  </a:extLst>
                </a:gridCol>
                <a:gridCol w="576072">
                  <a:extLst>
                    <a:ext uri="{9D8B030D-6E8A-4147-A177-3AD203B41FA5}">
                      <a16:colId xmlns:a16="http://schemas.microsoft.com/office/drawing/2014/main" val="884625871"/>
                    </a:ext>
                  </a:extLst>
                </a:gridCol>
                <a:gridCol w="576072">
                  <a:extLst>
                    <a:ext uri="{9D8B030D-6E8A-4147-A177-3AD203B41FA5}">
                      <a16:colId xmlns:a16="http://schemas.microsoft.com/office/drawing/2014/main" val="3160355839"/>
                    </a:ext>
                  </a:extLst>
                </a:gridCol>
                <a:gridCol w="576072">
                  <a:extLst>
                    <a:ext uri="{9D8B030D-6E8A-4147-A177-3AD203B41FA5}">
                      <a16:colId xmlns:a16="http://schemas.microsoft.com/office/drawing/2014/main" val="4099735259"/>
                    </a:ext>
                  </a:extLst>
                </a:gridCol>
                <a:gridCol w="576072">
                  <a:extLst>
                    <a:ext uri="{9D8B030D-6E8A-4147-A177-3AD203B41FA5}">
                      <a16:colId xmlns:a16="http://schemas.microsoft.com/office/drawing/2014/main" val="3131511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5176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- 2022-10-28 10:51:19</a:t>
                      </a:r>
                      <a:r>
                        <a:rPr kumimoji="0" lang="de-DE" sz="1000" b="0" i="0" u="none" strike="noStrike" kern="1200" cap="none" spc="0" normalizeH="0" baseline="0" noProof="0">
                          <a:ln>
                            <a:noFill/>
                          </a:ln>
                          <a:solidFill>
                            <a:prstClr val="black"/>
                          </a:solidFill>
                          <a:effectLst/>
                          <a:uLnTx/>
                          <a:uFillTx/>
                          <a:latin typeface="Calibri"/>
                          <a:ea typeface="+mn-ea"/>
                          <a:cs typeface="+mn-cs"/>
                        </a:rPr>
                        <a:t>
 5 Kontinente, 34 Länder, 1 Liebe 🌍💚
Unter den 53.019 Zuschauern beim Heimspiel gegen Eintracht Frankfurt waren Borussia-Fans aus der ganzen Welt im BORUSSIA-PARK. Danke für eure unglaubliche Unterstützung - egal in welchem Winkel dieser Erde ihr gerade seid.
#FohlenFamilie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https://media.licdn.com/dms/image/C4E22AQGptOZ8diaTJg/feedshare-shrink_800/0/1666947078768?e=1684972800&amp;v=beta&amp;t=KC-ALmLdqTcwrcG0bzPdaypsbuyOpvUdWU6LP4Wdr0s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7.5039914848324 %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1275465"/>
                  </a:ext>
                </a:extLst>
              </a:tr>
            </a:tbl>
          </a:graphicData>
        </a:graphic>
      </p:graphicFrame>
      <p:sp>
        <p:nvSpPr>
          <p:cNvPr id="4" name="Text Placeholder 3">
            <a:extLst>
              <a:ext uri="{FF2B5EF4-FFF2-40B4-BE49-F238E27FC236}">
                <a16:creationId xmlns:a16="http://schemas.microsoft.com/office/drawing/2014/main" id="{5FDEE965-9C89-4E0B-9C4C-0EF307CBD87B}"/>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843672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FB1B-437D-4123-95BB-FFDD83427AAC}"/>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1C0A91DF-2956-40CB-A39E-7BFAB2CDC143}"/>
              </a:ext>
            </a:extLst>
          </p:cNvPr>
          <p:cNvGraphicFramePr>
            <a:graphicFrameLocks noGrp="1"/>
          </p:cNvGraphicFramePr>
          <p:nvPr>
            <p:ph type="tbl" sz="quarter" idx="13"/>
            <p:extLst>
              <p:ext uri="{D42A27DB-BD31-4B8C-83A1-F6EECF244321}">
                <p14:modId xmlns:p14="http://schemas.microsoft.com/office/powerpoint/2010/main" val="174221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1682386"/>
                    </a:ext>
                  </a:extLst>
                </a:gridCol>
                <a:gridCol w="1234440">
                  <a:extLst>
                    <a:ext uri="{9D8B030D-6E8A-4147-A177-3AD203B41FA5}">
                      <a16:colId xmlns:a16="http://schemas.microsoft.com/office/drawing/2014/main" val="3957098757"/>
                    </a:ext>
                  </a:extLst>
                </a:gridCol>
                <a:gridCol w="576072">
                  <a:extLst>
                    <a:ext uri="{9D8B030D-6E8A-4147-A177-3AD203B41FA5}">
                      <a16:colId xmlns:a16="http://schemas.microsoft.com/office/drawing/2014/main" val="2612978928"/>
                    </a:ext>
                  </a:extLst>
                </a:gridCol>
                <a:gridCol w="576072">
                  <a:extLst>
                    <a:ext uri="{9D8B030D-6E8A-4147-A177-3AD203B41FA5}">
                      <a16:colId xmlns:a16="http://schemas.microsoft.com/office/drawing/2014/main" val="3592413721"/>
                    </a:ext>
                  </a:extLst>
                </a:gridCol>
                <a:gridCol w="576072">
                  <a:extLst>
                    <a:ext uri="{9D8B030D-6E8A-4147-A177-3AD203B41FA5}">
                      <a16:colId xmlns:a16="http://schemas.microsoft.com/office/drawing/2014/main" val="1134177902"/>
                    </a:ext>
                  </a:extLst>
                </a:gridCol>
                <a:gridCol w="576072">
                  <a:extLst>
                    <a:ext uri="{9D8B030D-6E8A-4147-A177-3AD203B41FA5}">
                      <a16:colId xmlns:a16="http://schemas.microsoft.com/office/drawing/2014/main" val="2628602488"/>
                    </a:ext>
                  </a:extLst>
                </a:gridCol>
                <a:gridCol w="576072">
                  <a:extLst>
                    <a:ext uri="{9D8B030D-6E8A-4147-A177-3AD203B41FA5}">
                      <a16:colId xmlns:a16="http://schemas.microsoft.com/office/drawing/2014/main" val="2118765261"/>
                    </a:ext>
                  </a:extLst>
                </a:gridCol>
                <a:gridCol w="576072">
                  <a:extLst>
                    <a:ext uri="{9D8B030D-6E8A-4147-A177-3AD203B41FA5}">
                      <a16:colId xmlns:a16="http://schemas.microsoft.com/office/drawing/2014/main" val="1931995726"/>
                    </a:ext>
                  </a:extLst>
                </a:gridCol>
                <a:gridCol w="576072">
                  <a:extLst>
                    <a:ext uri="{9D8B030D-6E8A-4147-A177-3AD203B41FA5}">
                      <a16:colId xmlns:a16="http://schemas.microsoft.com/office/drawing/2014/main" val="3595264520"/>
                    </a:ext>
                  </a:extLst>
                </a:gridCol>
                <a:gridCol w="576072">
                  <a:extLst>
                    <a:ext uri="{9D8B030D-6E8A-4147-A177-3AD203B41FA5}">
                      <a16:colId xmlns:a16="http://schemas.microsoft.com/office/drawing/2014/main" val="202776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6191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- 2022-10-04 17:40:48</a:t>
                      </a:r>
                      <a:r>
                        <a:rPr kumimoji="0" lang="de-DE" sz="1000" b="0" i="0" u="none" strike="noStrike" kern="1200" cap="none" spc="0" normalizeH="0" baseline="0" noProof="0">
                          <a:ln>
                            <a:noFill/>
                          </a:ln>
                          <a:solidFill>
                            <a:prstClr val="black"/>
                          </a:solidFill>
                          <a:effectLst/>
                          <a:uLnTx/>
                          <a:uFillTx/>
                          <a:latin typeface="Calibri"/>
                          <a:ea typeface="+mn-ea"/>
                          <a:cs typeface="+mn-cs"/>
                        </a:rPr>
                        <a:t>
 Wir besiegen #Blutkrebs! Unter diesem Motto kämpft die DKMS gemeinnützige GmbH seit über 30 Jahren gegen Blutkrebs und hilft Menschen dabei, eine zweite Lebenschance zu erhalten. Der kleine Ben erhielt vor drei Jahren die Diagnose ALL, akute lymphatische Leukämie – Blutkrebs. 
Aber Ben ist ein Kämpfer - und hat dank der #DKMS einen Stammzellenspender gefunden. Wir durften Ben auf seinem Weg begleiten, ihm während seiner Therapie mit einer Video-Botschaft und Geschenken Mut machen und ihm nun endlich, wo es ihm wieder viel besser geht, mit einem Tag im BORUSSIA-PARK und einem Treffen mit seinem Lieblingsspieler Yann Sommer einen großen Wunsch erfüllen.
Die Geschichte von Ben ist nur eine von vielen, die zeigt, wie wichtig die Arbeit der DKMS, die Borussia seit vielen Jahren mit Aktionen unterstützt, ist. Daher gilt, für alle, die die Voraussetzungen erfüllen: Helft mit, Menschen eine zweite Chance zu geben!
👉 https://lnkd.in/dQQS9hC
#FohlenVerantwortung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3.5951702618369 %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7531</a:t>
                      </a:r>
                    </a:p>
                  </a:txBody>
                  <a:tcPr/>
                </a:tc>
                <a:extLst>
                  <a:ext uri="{0D108BD9-81ED-4DB2-BD59-A6C34878D82A}">
                    <a16:rowId xmlns:a16="http://schemas.microsoft.com/office/drawing/2014/main" val="2012539274"/>
                  </a:ext>
                </a:extLst>
              </a:tr>
            </a:tbl>
          </a:graphicData>
        </a:graphic>
      </p:graphicFrame>
      <p:sp>
        <p:nvSpPr>
          <p:cNvPr id="4" name="Text Placeholder 3">
            <a:extLst>
              <a:ext uri="{FF2B5EF4-FFF2-40B4-BE49-F238E27FC236}">
                <a16:creationId xmlns:a16="http://schemas.microsoft.com/office/drawing/2014/main" id="{37457B31-11B3-4214-A142-8DA337F2116E}"/>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638110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C29F2-F985-4E33-9867-64A72FF79955}"/>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A204FAD8-BE2E-4986-BACA-7692C6B07530}"/>
              </a:ext>
            </a:extLst>
          </p:cNvPr>
          <p:cNvGraphicFramePr>
            <a:graphicFrameLocks noGrp="1"/>
          </p:cNvGraphicFramePr>
          <p:nvPr>
            <p:ph type="tbl" sz="quarter" idx="13"/>
            <p:extLst>
              <p:ext uri="{D42A27DB-BD31-4B8C-83A1-F6EECF244321}">
                <p14:modId xmlns:p14="http://schemas.microsoft.com/office/powerpoint/2010/main" val="1566308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8003281"/>
                    </a:ext>
                  </a:extLst>
                </a:gridCol>
                <a:gridCol w="1234440">
                  <a:extLst>
                    <a:ext uri="{9D8B030D-6E8A-4147-A177-3AD203B41FA5}">
                      <a16:colId xmlns:a16="http://schemas.microsoft.com/office/drawing/2014/main" val="4260926552"/>
                    </a:ext>
                  </a:extLst>
                </a:gridCol>
                <a:gridCol w="576072">
                  <a:extLst>
                    <a:ext uri="{9D8B030D-6E8A-4147-A177-3AD203B41FA5}">
                      <a16:colId xmlns:a16="http://schemas.microsoft.com/office/drawing/2014/main" val="1246408837"/>
                    </a:ext>
                  </a:extLst>
                </a:gridCol>
                <a:gridCol w="576072">
                  <a:extLst>
                    <a:ext uri="{9D8B030D-6E8A-4147-A177-3AD203B41FA5}">
                      <a16:colId xmlns:a16="http://schemas.microsoft.com/office/drawing/2014/main" val="285634457"/>
                    </a:ext>
                  </a:extLst>
                </a:gridCol>
                <a:gridCol w="576072">
                  <a:extLst>
                    <a:ext uri="{9D8B030D-6E8A-4147-A177-3AD203B41FA5}">
                      <a16:colId xmlns:a16="http://schemas.microsoft.com/office/drawing/2014/main" val="3510752945"/>
                    </a:ext>
                  </a:extLst>
                </a:gridCol>
                <a:gridCol w="576072">
                  <a:extLst>
                    <a:ext uri="{9D8B030D-6E8A-4147-A177-3AD203B41FA5}">
                      <a16:colId xmlns:a16="http://schemas.microsoft.com/office/drawing/2014/main" val="2394090758"/>
                    </a:ext>
                  </a:extLst>
                </a:gridCol>
                <a:gridCol w="576072">
                  <a:extLst>
                    <a:ext uri="{9D8B030D-6E8A-4147-A177-3AD203B41FA5}">
                      <a16:colId xmlns:a16="http://schemas.microsoft.com/office/drawing/2014/main" val="1187310142"/>
                    </a:ext>
                  </a:extLst>
                </a:gridCol>
                <a:gridCol w="576072">
                  <a:extLst>
                    <a:ext uri="{9D8B030D-6E8A-4147-A177-3AD203B41FA5}">
                      <a16:colId xmlns:a16="http://schemas.microsoft.com/office/drawing/2014/main" val="2323438183"/>
                    </a:ext>
                  </a:extLst>
                </a:gridCol>
                <a:gridCol w="576072">
                  <a:extLst>
                    <a:ext uri="{9D8B030D-6E8A-4147-A177-3AD203B41FA5}">
                      <a16:colId xmlns:a16="http://schemas.microsoft.com/office/drawing/2014/main" val="85529923"/>
                    </a:ext>
                  </a:extLst>
                </a:gridCol>
                <a:gridCol w="576072">
                  <a:extLst>
                    <a:ext uri="{9D8B030D-6E8A-4147-A177-3AD203B41FA5}">
                      <a16:colId xmlns:a16="http://schemas.microsoft.com/office/drawing/2014/main" val="391906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0328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- 2022-09-02 09:26:17</a:t>
                      </a:r>
                      <a:r>
                        <a:rPr kumimoji="0" lang="de-DE" sz="1000" b="0" i="0" u="none" strike="noStrike" kern="1200" cap="none" spc="0" normalizeH="0" baseline="0" noProof="0">
                          <a:ln>
                            <a:noFill/>
                          </a:ln>
                          <a:solidFill>
                            <a:prstClr val="black"/>
                          </a:solidFill>
                          <a:effectLst/>
                          <a:uLnTx/>
                          <a:uFillTx/>
                          <a:latin typeface="Calibri"/>
                          <a:ea typeface="+mn-ea"/>
                          <a:cs typeface="+mn-cs"/>
                        </a:rPr>
                        <a:t>
 "Verantwortung in Fußballschuhen" 🌈🖼 
Mit einem Festakt vor mehr als 100 geladenen Gästen in der VIP-Lounge des BORUSSIA-PARK ist am Donnerstagabend die neue Sonderausstellung in der #FohlenWelt feierlich eröffnet worden.
Borussias Präsident Rolf Königs sagte in seiner Eröffnungsrede: "Mönchengladbach ist die Heimat von Borussia, aber es sollte niemals das Ende des Horizonts sein. Und weil das so ist, kümmern wir uns auch um Dinge wie diese ganz besondere Sonderausstellung. Unsere gesamtgesellschaftliche Verantwortung nehmen wir sehr ernst. Wenn es darum geht, Menschen, die Hilfe brauchen, zu unterstützen, sind wir präsent. Dann sind wir da und helfen, finanziell und ideell."
🔗 https://lnkd.in/eJfAsPkA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https://media.licdn.com/dms/image/C4E22AQE3iVlOWuS1tA/feedshare-shrink_800/0/1662103576458?e=1684368000&amp;v=beta&amp;t=zf86l6DntwMj0L3nlc7bAwwBvOMhJIflIcnCjTUHBog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5.9607733649752 %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9471753"/>
                  </a:ext>
                </a:extLst>
              </a:tr>
            </a:tbl>
          </a:graphicData>
        </a:graphic>
      </p:graphicFrame>
      <p:sp>
        <p:nvSpPr>
          <p:cNvPr id="4" name="Text Placeholder 3">
            <a:extLst>
              <a:ext uri="{FF2B5EF4-FFF2-40B4-BE49-F238E27FC236}">
                <a16:creationId xmlns:a16="http://schemas.microsoft.com/office/drawing/2014/main" id="{5E90B4A3-5DE6-415C-AA89-FEAEFC35A83E}"/>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497533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B1A38-B6A2-44E2-B1B7-E4C9EDEF98F5}"/>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86160D6E-4A54-4D89-8FE5-B9FCAF5A0DBE}"/>
              </a:ext>
            </a:extLst>
          </p:cNvPr>
          <p:cNvGraphicFramePr>
            <a:graphicFrameLocks noGrp="1"/>
          </p:cNvGraphicFramePr>
          <p:nvPr>
            <p:ph type="tbl" sz="quarter" idx="13"/>
            <p:extLst>
              <p:ext uri="{D42A27DB-BD31-4B8C-83A1-F6EECF244321}">
                <p14:modId xmlns:p14="http://schemas.microsoft.com/office/powerpoint/2010/main" val="1989420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1860704"/>
                    </a:ext>
                  </a:extLst>
                </a:gridCol>
                <a:gridCol w="1234440">
                  <a:extLst>
                    <a:ext uri="{9D8B030D-6E8A-4147-A177-3AD203B41FA5}">
                      <a16:colId xmlns:a16="http://schemas.microsoft.com/office/drawing/2014/main" val="3631212692"/>
                    </a:ext>
                  </a:extLst>
                </a:gridCol>
                <a:gridCol w="576072">
                  <a:extLst>
                    <a:ext uri="{9D8B030D-6E8A-4147-A177-3AD203B41FA5}">
                      <a16:colId xmlns:a16="http://schemas.microsoft.com/office/drawing/2014/main" val="191292932"/>
                    </a:ext>
                  </a:extLst>
                </a:gridCol>
                <a:gridCol w="576072">
                  <a:extLst>
                    <a:ext uri="{9D8B030D-6E8A-4147-A177-3AD203B41FA5}">
                      <a16:colId xmlns:a16="http://schemas.microsoft.com/office/drawing/2014/main" val="3246062462"/>
                    </a:ext>
                  </a:extLst>
                </a:gridCol>
                <a:gridCol w="576072">
                  <a:extLst>
                    <a:ext uri="{9D8B030D-6E8A-4147-A177-3AD203B41FA5}">
                      <a16:colId xmlns:a16="http://schemas.microsoft.com/office/drawing/2014/main" val="3754872763"/>
                    </a:ext>
                  </a:extLst>
                </a:gridCol>
                <a:gridCol w="576072">
                  <a:extLst>
                    <a:ext uri="{9D8B030D-6E8A-4147-A177-3AD203B41FA5}">
                      <a16:colId xmlns:a16="http://schemas.microsoft.com/office/drawing/2014/main" val="333427236"/>
                    </a:ext>
                  </a:extLst>
                </a:gridCol>
                <a:gridCol w="576072">
                  <a:extLst>
                    <a:ext uri="{9D8B030D-6E8A-4147-A177-3AD203B41FA5}">
                      <a16:colId xmlns:a16="http://schemas.microsoft.com/office/drawing/2014/main" val="1629812045"/>
                    </a:ext>
                  </a:extLst>
                </a:gridCol>
                <a:gridCol w="576072">
                  <a:extLst>
                    <a:ext uri="{9D8B030D-6E8A-4147-A177-3AD203B41FA5}">
                      <a16:colId xmlns:a16="http://schemas.microsoft.com/office/drawing/2014/main" val="2007949322"/>
                    </a:ext>
                  </a:extLst>
                </a:gridCol>
                <a:gridCol w="576072">
                  <a:extLst>
                    <a:ext uri="{9D8B030D-6E8A-4147-A177-3AD203B41FA5}">
                      <a16:colId xmlns:a16="http://schemas.microsoft.com/office/drawing/2014/main" val="2534717424"/>
                    </a:ext>
                  </a:extLst>
                </a:gridCol>
                <a:gridCol w="576072">
                  <a:extLst>
                    <a:ext uri="{9D8B030D-6E8A-4147-A177-3AD203B41FA5}">
                      <a16:colId xmlns:a16="http://schemas.microsoft.com/office/drawing/2014/main" val="373621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847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- 2023-02-17 12:22:17</a:t>
                      </a:r>
                      <a:r>
                        <a:rPr kumimoji="0" lang="de-DE" sz="1000" b="0" i="0" u="none" strike="noStrike" kern="1200" cap="none" spc="0" normalizeH="0" baseline="0" noProof="0">
                          <a:ln>
                            <a:noFill/>
                          </a:ln>
                          <a:solidFill>
                            <a:prstClr val="black"/>
                          </a:solidFill>
                          <a:effectLst/>
                          <a:uLnTx/>
                          <a:uFillTx/>
                          <a:latin typeface="Calibri"/>
                          <a:ea typeface="+mn-ea"/>
                          <a:cs typeface="+mn-cs"/>
                        </a:rPr>
                        <a:t>
 Borussia erhält Zertifizierung für nachhaltigeres Wirtschaften 🏅 
Klimabewusstsein stärken, nachhaltige Entwicklung fördern. Es ist ein anspruchsvoller Weg, zu dem sich Borussia aufgemacht und verpflichtet hat. Nach dem erfolgreichen Abschluss des Prüfverfahrens wurden #dieFohlen von TÜV Rheinland Europe für nachhaltigeres Wirtschaften nach dem #ZNU-Standard zertifiziert.„Der vom ZNU - Zentrum für Nachhaltige Unternehmensführung der Universität Witten/Herdecke herausgegebene Nachhaltigkeitsstandard ist der erste ganzheitliche Managementstandard, der die Bereiche: Nachhaltige Unternehmensführung, Umwelt, Wirtschaft und Soziales umfasst und zertifizierbar ist“, sagt Olaf #Seiche, Leiter Zertifizierung bei TÜV Rheinland. „Es ging bei der Auditierung und der Zertifizierung um sämtliche Bereiche, die Borussia Mönchengladbach als Unternehmen betreffen. Dabei wurden sowohl die bereits umgesetzten Maßnahmen als auch die weiteren Schritte zu mehr Nachhaltigkeit in den kommenden drei Jahre beurteilt und bewertet.“ Während der dreijährigen Zertifikatslaufzeit werden alle Standardkriterien, sämtliche Kennzahlen und der erreichte Status beim nachhaltigeren Wirtschaften einmal jährlich von Auditoren überprüft.
Zu den Plänen für nachhaltigeres Wirtschaften gehört unter anderem der Bau einer 3.800 Quadratmeter großen Photovoltaik-Anlage im BORUSSIA-PARK, die noch in diesem Jahr installiert wird. Damit können jährlich bis zu 400.000 Kilowattstunden Strom produziert werden. Die Anreise der Profis zu Auswärtsspielen kommt ebenso auf den Prüfstand wie das Speisenangebot an den Stadionkiosken. „Wir möchten alle unsere Mitarbeitenden, Fans und Partner für das Thema Nachhaltigkeit sensibilisieren und sie in unsere Aktivitäten einbinden“, sagt Borussia-Geschäftsführer Markus #Aretz, in dessen Verantwortung der Bereich Nachhaltigkeit liegt. „Glaubwürdigkeit ist eine wichtige Voraussetzung für nachhaltiges Wirtschaften. Als bekanntester und mit rund 95.000 Mitgliedern auch größter Verein der Region tragen wir eine besondere gesellschaftliche Verantwortung. Deshalb wollen wir mit derselben Leidenschaft, mit der wir Fußball spielen, auch dem Ziel der Nachhaltigkeit ganzheitlich gerecht werden.“
🔗 https://lnkd.in/ecbxfNuT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https://media.licdn.com/dms/image/C4E22AQH9Il2_DtRyfg/feedshare-shrink_800/0/1676632937104?e=1684972800&amp;v=beta&amp;t=iHFc6iceHosBAhUkmvGQbwlT4maqjqcNl-vEGwvGLYU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3.8010021474588 %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2131818"/>
                  </a:ext>
                </a:extLst>
              </a:tr>
            </a:tbl>
          </a:graphicData>
        </a:graphic>
      </p:graphicFrame>
      <p:sp>
        <p:nvSpPr>
          <p:cNvPr id="4" name="Text Placeholder 3">
            <a:extLst>
              <a:ext uri="{FF2B5EF4-FFF2-40B4-BE49-F238E27FC236}">
                <a16:creationId xmlns:a16="http://schemas.microsoft.com/office/drawing/2014/main" id="{13542832-A9AB-4A9E-A5A6-6CD448D5B1FB}"/>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3811591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8262-118B-411A-AF50-B7977E3B7B00}"/>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C0119061-FEB1-4B3A-B92E-D7C09FDAE3DF}"/>
              </a:ext>
            </a:extLst>
          </p:cNvPr>
          <p:cNvGraphicFramePr>
            <a:graphicFrameLocks noGrp="1"/>
          </p:cNvGraphicFramePr>
          <p:nvPr>
            <p:ph type="tbl" sz="quarter" idx="13"/>
            <p:extLst>
              <p:ext uri="{D42A27DB-BD31-4B8C-83A1-F6EECF244321}">
                <p14:modId xmlns:p14="http://schemas.microsoft.com/office/powerpoint/2010/main" val="145648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7466124"/>
                    </a:ext>
                  </a:extLst>
                </a:gridCol>
                <a:gridCol w="1234440">
                  <a:extLst>
                    <a:ext uri="{9D8B030D-6E8A-4147-A177-3AD203B41FA5}">
                      <a16:colId xmlns:a16="http://schemas.microsoft.com/office/drawing/2014/main" val="434273358"/>
                    </a:ext>
                  </a:extLst>
                </a:gridCol>
                <a:gridCol w="576072">
                  <a:extLst>
                    <a:ext uri="{9D8B030D-6E8A-4147-A177-3AD203B41FA5}">
                      <a16:colId xmlns:a16="http://schemas.microsoft.com/office/drawing/2014/main" val="1122124171"/>
                    </a:ext>
                  </a:extLst>
                </a:gridCol>
                <a:gridCol w="576072">
                  <a:extLst>
                    <a:ext uri="{9D8B030D-6E8A-4147-A177-3AD203B41FA5}">
                      <a16:colId xmlns:a16="http://schemas.microsoft.com/office/drawing/2014/main" val="433069654"/>
                    </a:ext>
                  </a:extLst>
                </a:gridCol>
                <a:gridCol w="576072">
                  <a:extLst>
                    <a:ext uri="{9D8B030D-6E8A-4147-A177-3AD203B41FA5}">
                      <a16:colId xmlns:a16="http://schemas.microsoft.com/office/drawing/2014/main" val="2702413605"/>
                    </a:ext>
                  </a:extLst>
                </a:gridCol>
                <a:gridCol w="576072">
                  <a:extLst>
                    <a:ext uri="{9D8B030D-6E8A-4147-A177-3AD203B41FA5}">
                      <a16:colId xmlns:a16="http://schemas.microsoft.com/office/drawing/2014/main" val="3695061865"/>
                    </a:ext>
                  </a:extLst>
                </a:gridCol>
                <a:gridCol w="576072">
                  <a:extLst>
                    <a:ext uri="{9D8B030D-6E8A-4147-A177-3AD203B41FA5}">
                      <a16:colId xmlns:a16="http://schemas.microsoft.com/office/drawing/2014/main" val="367662490"/>
                    </a:ext>
                  </a:extLst>
                </a:gridCol>
                <a:gridCol w="576072">
                  <a:extLst>
                    <a:ext uri="{9D8B030D-6E8A-4147-A177-3AD203B41FA5}">
                      <a16:colId xmlns:a16="http://schemas.microsoft.com/office/drawing/2014/main" val="2161145604"/>
                    </a:ext>
                  </a:extLst>
                </a:gridCol>
                <a:gridCol w="576072">
                  <a:extLst>
                    <a:ext uri="{9D8B030D-6E8A-4147-A177-3AD203B41FA5}">
                      <a16:colId xmlns:a16="http://schemas.microsoft.com/office/drawing/2014/main" val="2680195146"/>
                    </a:ext>
                  </a:extLst>
                </a:gridCol>
                <a:gridCol w="576072">
                  <a:extLst>
                    <a:ext uri="{9D8B030D-6E8A-4147-A177-3AD203B41FA5}">
                      <a16:colId xmlns:a16="http://schemas.microsoft.com/office/drawing/2014/main" val="55581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213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- 2022-09-27 15:42:35</a:t>
                      </a:r>
                      <a:r>
                        <a:rPr kumimoji="0" lang="de-DE" sz="1000" b="0" i="0" u="none" strike="noStrike" kern="1200" cap="none" spc="0" normalizeH="0" baseline="0" noProof="0">
                          <a:ln>
                            <a:noFill/>
                          </a:ln>
                          <a:solidFill>
                            <a:prstClr val="black"/>
                          </a:solidFill>
                          <a:effectLst/>
                          <a:uLnTx/>
                          <a:uFillTx/>
                          <a:latin typeface="Calibri"/>
                          <a:ea typeface="+mn-ea"/>
                          <a:cs typeface="+mn-cs"/>
                        </a:rPr>
                        <a:t>
 Seit Beginn dieser Saison gibt es bei Borussia einen neuen #VIP-Ticketshop. Aktuell sind noch für alle verbliebenden #Bundesliga-Heimspiele Tickets verfügbar – sowohl für die VIP-Lounge als auch für den neu eröffneten VIP-Club 1900.
Neben #Bundesliga-Fußball und kulinarischen Highlights wird Besuchern der Zugang zu einem der größten #Business-Netzwerke am Niederrhein mit rund 600 Unternehmen geboten. Wir freuen uns auf euren Besuch!
Ticketshop ➡ https://www.ticket-onlineshop.com/ols/borussia-vip-tickets/de/heim/channel/shop/index
Mehr Infos ➡ https://www.borussia.de/de/aktuelles/news/2022-09-27-jetzt-ganz-bequem-online-vip-tickets-fuer-die-heimspiele-der-fohlenelf-sichern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https://media.licdn.com/dms/image/C4E22AQEpHkqG3KcdtQ/feedshare-shrink_800/0/1664286154143?e=1684972800&amp;v=beta&amp;t=5pPV5YALaLr6n0mVzyVhp0O2GIBOk7E2ZEVaqNVcrJM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13.148472613697 %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6457308"/>
                  </a:ext>
                </a:extLst>
              </a:tr>
            </a:tbl>
          </a:graphicData>
        </a:graphic>
      </p:graphicFrame>
      <p:sp>
        <p:nvSpPr>
          <p:cNvPr id="4" name="Text Placeholder 3">
            <a:extLst>
              <a:ext uri="{FF2B5EF4-FFF2-40B4-BE49-F238E27FC236}">
                <a16:creationId xmlns:a16="http://schemas.microsoft.com/office/drawing/2014/main" id="{E0FC7660-0AE4-4686-9F3B-E75573E456F9}"/>
              </a:ext>
            </a:extLst>
          </p:cNvPr>
          <p:cNvSpPr>
            <a:spLocks noGrp="1"/>
          </p:cNvSpPr>
          <p:nvPr>
            <p:ph type="body" sz="quarter" idx="14"/>
          </p:nvPr>
        </p:nvSpPr>
        <p:spPr/>
        <p:txBody>
          <a:bodyPr/>
          <a:lstStyle/>
          <a:p>
            <a:r>
              <a:rPr lang="en-US"/>
              <a:t>08/01/2022 - 03/12/2023</a:t>
            </a:r>
          </a:p>
        </p:txBody>
      </p:sp>
    </p:spTree>
    <p:extLst>
      <p:ext uri="{BB962C8B-B14F-4D97-AF65-F5344CB8AC3E}">
        <p14:creationId xmlns:p14="http://schemas.microsoft.com/office/powerpoint/2010/main" val="1824099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5437</Words>
  <Application>Microsoft Office PowerPoint</Application>
  <PresentationFormat>On-screen Show (4:3)</PresentationFormat>
  <Paragraphs>789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06_LinkedIn Analytics</vt:lpstr>
      <vt:lpstr>LinkedIn Key Metrics | All profiles</vt:lpstr>
      <vt:lpstr>LinkedIn Followers Growth | All profiles</vt:lpstr>
      <vt:lpstr>LinkedIn Followers Change | All profiles</vt:lpstr>
      <vt:lpstr>LinkedIn Followers p. Country | All profiles - 1 of 3</vt:lpstr>
      <vt:lpstr>LinkedIn Followers p. Country | All profiles - 2 of 3</vt:lpstr>
      <vt:lpstr>LinkedIn Followers p. Country | All profiles - 3 of 3</vt:lpstr>
      <vt:lpstr>LinkedIn Followers p. Job | All profiles - 1 of 3</vt:lpstr>
      <vt:lpstr>LinkedIn Followers p. Job | All profiles - 2 of 3</vt:lpstr>
      <vt:lpstr>LinkedIn Followers p. Job | All profiles - 3 of 3</vt:lpstr>
      <vt:lpstr>LinkedIn Followers p. Industry | All profiles - 1 of 3</vt:lpstr>
      <vt:lpstr>LinkedIn Followers p. Industry | All profiles - 2 of 3</vt:lpstr>
      <vt:lpstr>LinkedIn Followers p. Industry | All profiles - 3 of 3</vt:lpstr>
      <vt:lpstr>LinkedIn Posts | All profiles</vt:lpstr>
      <vt:lpstr>LinkedIn Interactions p. Month | All profiles</vt:lpstr>
      <vt:lpstr>LinkedIn Page Views over Time | All profiles</vt:lpstr>
      <vt:lpstr>LinkedIn Impressions over Time | All profiles</vt:lpstr>
      <vt:lpstr>LinkedIn Reach over Time | All profiles</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06_LinkedIn Analytics</dc:title>
  <dc:creator>Frederik Born</dc:creator>
  <cp:lastModifiedBy>Frederik Born</cp:lastModifiedBy>
  <cp:revision>1</cp:revision>
  <dcterms:created xsi:type="dcterms:W3CDTF">2023-04-24T12:47:03Z</dcterms:created>
  <dcterms:modified xsi:type="dcterms:W3CDTF">2023-04-24T12:48:15Z</dcterms:modified>
</cp:coreProperties>
</file>