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EC877-5602-4913-AD1E-B9C709674542}"/>
              </a:ext>
            </a:extLst>
          </p:cNvPr>
          <p:cNvSpPr>
            <a:spLocks noGrp="1"/>
          </p:cNvSpPr>
          <p:nvPr>
            <p:ph type="ctrTitle"/>
          </p:nvPr>
        </p:nvSpPr>
        <p:spPr/>
        <p:txBody>
          <a:bodyPr/>
          <a:lstStyle/>
          <a:p>
            <a:r>
              <a:rPr lang="en-US"/>
              <a:t>CICHON - Spieler Awards 2022-23</a:t>
            </a:r>
          </a:p>
        </p:txBody>
      </p:sp>
      <p:sp>
        <p:nvSpPr>
          <p:cNvPr id="3" name="Subtitle 2">
            <a:extLst>
              <a:ext uri="{FF2B5EF4-FFF2-40B4-BE49-F238E27FC236}">
                <a16:creationId xmlns:a16="http://schemas.microsoft.com/office/drawing/2014/main" id="{EE8284B2-DF44-4D02-ABD1-BD62A55218D8}"/>
              </a:ext>
            </a:extLst>
          </p:cNvPr>
          <p:cNvSpPr>
            <a:spLocks noGrp="1"/>
          </p:cNvSpPr>
          <p:nvPr>
            <p:ph type="subTitle" idx="1"/>
          </p:nvPr>
        </p:nvSpPr>
        <p:spPr/>
        <p:txBody>
          <a:bodyPr/>
          <a:lstStyle/>
          <a:p>
            <a:r>
              <a:rPr lang="en-US"/>
              <a:t>Borussia VfL 1900 Mönchengladbach GmbH</a:t>
            </a:r>
          </a:p>
        </p:txBody>
      </p:sp>
    </p:spTree>
    <p:extLst>
      <p:ext uri="{BB962C8B-B14F-4D97-AF65-F5344CB8AC3E}">
        <p14:creationId xmlns:p14="http://schemas.microsoft.com/office/powerpoint/2010/main" val="1959218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BB763-033E-4AD5-9D5C-19F1D2590795}"/>
              </a:ext>
            </a:extLst>
          </p:cNvPr>
          <p:cNvSpPr>
            <a:spLocks noGrp="1"/>
          </p:cNvSpPr>
          <p:nvPr>
            <p:ph type="title"/>
          </p:nvPr>
        </p:nvSpPr>
        <p:spPr/>
        <p:txBody>
          <a:bodyPr/>
          <a:lstStyle/>
          <a:p>
            <a:r>
              <a:rPr lang="en-US"/>
              <a:t>Overall Key Metrics p. Channel | All profiles</a:t>
            </a:r>
          </a:p>
        </p:txBody>
      </p:sp>
      <p:graphicFrame>
        <p:nvGraphicFramePr>
          <p:cNvPr id="5" name="Table Placeholder 4">
            <a:extLst>
              <a:ext uri="{FF2B5EF4-FFF2-40B4-BE49-F238E27FC236}">
                <a16:creationId xmlns:a16="http://schemas.microsoft.com/office/drawing/2014/main" id="{D3A780B7-C163-4C46-9229-6491EDF28347}"/>
              </a:ext>
            </a:extLst>
          </p:cNvPr>
          <p:cNvGraphicFramePr>
            <a:graphicFrameLocks noGrp="1"/>
          </p:cNvGraphicFramePr>
          <p:nvPr>
            <p:ph type="tbl" sz="quarter" idx="13"/>
            <p:extLst>
              <p:ext uri="{D42A27DB-BD31-4B8C-83A1-F6EECF244321}">
                <p14:modId xmlns:p14="http://schemas.microsoft.com/office/powerpoint/2010/main" val="3289660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952733714"/>
                    </a:ext>
                  </a:extLst>
                </a:gridCol>
                <a:gridCol w="576072">
                  <a:extLst>
                    <a:ext uri="{9D8B030D-6E8A-4147-A177-3AD203B41FA5}">
                      <a16:colId xmlns:a16="http://schemas.microsoft.com/office/drawing/2014/main" val="1213687883"/>
                    </a:ext>
                  </a:extLst>
                </a:gridCol>
                <a:gridCol w="576072">
                  <a:extLst>
                    <a:ext uri="{9D8B030D-6E8A-4147-A177-3AD203B41FA5}">
                      <a16:colId xmlns:a16="http://schemas.microsoft.com/office/drawing/2014/main" val="434767529"/>
                    </a:ext>
                  </a:extLst>
                </a:gridCol>
                <a:gridCol w="576072">
                  <a:extLst>
                    <a:ext uri="{9D8B030D-6E8A-4147-A177-3AD203B41FA5}">
                      <a16:colId xmlns:a16="http://schemas.microsoft.com/office/drawing/2014/main" val="3446171285"/>
                    </a:ext>
                  </a:extLst>
                </a:gridCol>
                <a:gridCol w="576072">
                  <a:extLst>
                    <a:ext uri="{9D8B030D-6E8A-4147-A177-3AD203B41FA5}">
                      <a16:colId xmlns:a16="http://schemas.microsoft.com/office/drawing/2014/main" val="544319653"/>
                    </a:ext>
                  </a:extLst>
                </a:gridCol>
                <a:gridCol w="576072">
                  <a:extLst>
                    <a:ext uri="{9D8B030D-6E8A-4147-A177-3AD203B41FA5}">
                      <a16:colId xmlns:a16="http://schemas.microsoft.com/office/drawing/2014/main" val="3421795817"/>
                    </a:ext>
                  </a:extLst>
                </a:gridCol>
                <a:gridCol w="576072">
                  <a:extLst>
                    <a:ext uri="{9D8B030D-6E8A-4147-A177-3AD203B41FA5}">
                      <a16:colId xmlns:a16="http://schemas.microsoft.com/office/drawing/2014/main" val="3071519897"/>
                    </a:ext>
                  </a:extLst>
                </a:gridCol>
                <a:gridCol w="576072">
                  <a:extLst>
                    <a:ext uri="{9D8B030D-6E8A-4147-A177-3AD203B41FA5}">
                      <a16:colId xmlns:a16="http://schemas.microsoft.com/office/drawing/2014/main" val="785846601"/>
                    </a:ext>
                  </a:extLst>
                </a:gridCol>
                <a:gridCol w="576072">
                  <a:extLst>
                    <a:ext uri="{9D8B030D-6E8A-4147-A177-3AD203B41FA5}">
                      <a16:colId xmlns:a16="http://schemas.microsoft.com/office/drawing/2014/main" val="2402911222"/>
                    </a:ext>
                  </a:extLst>
                </a:gridCol>
                <a:gridCol w="576072">
                  <a:extLst>
                    <a:ext uri="{9D8B030D-6E8A-4147-A177-3AD203B41FA5}">
                      <a16:colId xmlns:a16="http://schemas.microsoft.com/office/drawing/2014/main" val="3239769697"/>
                    </a:ext>
                  </a:extLst>
                </a:gridCol>
                <a:gridCol w="576072">
                  <a:extLst>
                    <a:ext uri="{9D8B030D-6E8A-4147-A177-3AD203B41FA5}">
                      <a16:colId xmlns:a16="http://schemas.microsoft.com/office/drawing/2014/main" val="162326307"/>
                    </a:ext>
                  </a:extLst>
                </a:gridCol>
                <a:gridCol w="576072">
                  <a:extLst>
                    <a:ext uri="{9D8B030D-6E8A-4147-A177-3AD203B41FA5}">
                      <a16:colId xmlns:a16="http://schemas.microsoft.com/office/drawing/2014/main" val="1539554065"/>
                    </a:ext>
                  </a:extLst>
                </a:gridCol>
                <a:gridCol w="576072">
                  <a:extLst>
                    <a:ext uri="{9D8B030D-6E8A-4147-A177-3AD203B41FA5}">
                      <a16:colId xmlns:a16="http://schemas.microsoft.com/office/drawing/2014/main" val="3905968910"/>
                    </a:ext>
                  </a:extLst>
                </a:gridCol>
              </a:tblGrid>
              <a:tr h="370840">
                <a:tc>
                  <a:txBody>
                    <a:bodyPr/>
                    <a:lstStyle/>
                    <a:p>
                      <a:r>
                        <a:rPr lang="en-US" sz="1000"/>
                        <a:t>Network</a:t>
                      </a:r>
                    </a:p>
                  </a:txBody>
                  <a:tcPr/>
                </a:tc>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Engagement Rate</a:t>
                      </a:r>
                    </a:p>
                  </a:txBody>
                  <a:tcPr/>
                </a:tc>
                <a:tc>
                  <a:txBody>
                    <a:bodyPr/>
                    <a:lstStyle/>
                    <a:p>
                      <a:r>
                        <a:rPr lang="en-US" sz="1000"/>
                        <a:t>Impressions (Total)</a:t>
                      </a:r>
                    </a:p>
                  </a:txBody>
                  <a:tcPr/>
                </a:tc>
                <a:tc>
                  <a:txBody>
                    <a:bodyPr/>
                    <a:lstStyle/>
                    <a:p>
                      <a:r>
                        <a:rPr lang="en-US" sz="1000"/>
                        <a:t>Impressions (Avg.)</a:t>
                      </a:r>
                    </a:p>
                  </a:txBody>
                  <a:tcPr/>
                </a:tc>
                <a:tc>
                  <a:txBody>
                    <a:bodyPr/>
                    <a:lstStyle/>
                    <a:p>
                      <a:r>
                        <a:rPr lang="en-US" sz="1000"/>
                        <a:t>Reach (Avg.)</a:t>
                      </a:r>
                    </a:p>
                  </a:txBody>
                  <a:tcPr/>
                </a:tc>
                <a:extLst>
                  <a:ext uri="{0D108BD9-81ED-4DB2-BD59-A6C34878D82A}">
                    <a16:rowId xmlns:a16="http://schemas.microsoft.com/office/drawing/2014/main" val="239103650"/>
                  </a:ext>
                </a:extLst>
              </a:tr>
              <a:tr h="370840">
                <a:tc>
                  <a:txBody>
                    <a:bodyPr/>
                    <a:lstStyle/>
                    <a:p>
                      <a:r>
                        <a:rPr lang="en-US" sz="1000"/>
                        <a:t>Facebook</a:t>
                      </a:r>
                    </a:p>
                  </a:txBody>
                  <a:tcPr/>
                </a:tc>
                <a:tc>
                  <a:txBody>
                    <a:bodyPr/>
                    <a:lstStyle/>
                    <a:p>
                      <a:r>
                        <a:rPr lang="en-US" sz="1000"/>
                        <a:t>P_Cichon - Spieler Awards</a:t>
                      </a:r>
                    </a:p>
                  </a:txBody>
                  <a:tcPr/>
                </a:tc>
                <a:tc>
                  <a:txBody>
                    <a:bodyPr/>
                    <a:lstStyle/>
                    <a:p>
                      <a:r>
                        <a:rPr lang="en-US" sz="1000"/>
                        <a:t>41</a:t>
                      </a:r>
                    </a:p>
                  </a:txBody>
                  <a:tcPr/>
                </a:tc>
                <a:tc>
                  <a:txBody>
                    <a:bodyPr/>
                    <a:lstStyle/>
                    <a:p>
                      <a:r>
                        <a:rPr lang="en-US" sz="1000"/>
                        <a:t>43561</a:t>
                      </a:r>
                    </a:p>
                  </a:txBody>
                  <a:tcPr/>
                </a:tc>
                <a:tc>
                  <a:txBody>
                    <a:bodyPr/>
                    <a:lstStyle/>
                    <a:p>
                      <a:r>
                        <a:rPr lang="en-US" sz="1000"/>
                        <a:t>1062.4634146341</a:t>
                      </a:r>
                    </a:p>
                  </a:txBody>
                  <a:tcPr/>
                </a:tc>
                <a:tc>
                  <a:txBody>
                    <a:bodyPr/>
                    <a:lstStyle/>
                    <a:p>
                      <a:r>
                        <a:rPr lang="en-US" sz="1000"/>
                        <a:t>6919</a:t>
                      </a:r>
                    </a:p>
                  </a:txBody>
                  <a:tcPr/>
                </a:tc>
                <a:tc>
                  <a:txBody>
                    <a:bodyPr/>
                    <a:lstStyle/>
                    <a:p>
                      <a:r>
                        <a:rPr lang="en-US" sz="1000"/>
                        <a:t>168.75609756098</a:t>
                      </a:r>
                    </a:p>
                  </a:txBody>
                  <a:tcPr/>
                </a:tc>
                <a:tc>
                  <a:txBody>
                    <a:bodyPr/>
                    <a:lstStyle/>
                    <a:p>
                      <a:r>
                        <a:rPr lang="en-US" sz="1000"/>
                        <a:t>944</a:t>
                      </a:r>
                    </a:p>
                  </a:txBody>
                  <a:tcPr/>
                </a:tc>
                <a:tc>
                  <a:txBody>
                    <a:bodyPr/>
                    <a:lstStyle/>
                    <a:p>
                      <a:r>
                        <a:rPr lang="en-US" sz="1000"/>
                        <a:t>23.024390243902</a:t>
                      </a:r>
                    </a:p>
                  </a:txBody>
                  <a:tcPr/>
                </a:tc>
                <a:tc>
                  <a:txBody>
                    <a:bodyPr/>
                    <a:lstStyle/>
                    <a:p>
                      <a:r>
                        <a:rPr lang="en-US" sz="1000"/>
                        <a:t>5.8509 %</a:t>
                      </a:r>
                    </a:p>
                  </a:txBody>
                  <a:tcPr/>
                </a:tc>
                <a:tc>
                  <a:txBody>
                    <a:bodyPr/>
                    <a:lstStyle/>
                    <a:p>
                      <a:r>
                        <a:rPr lang="en-US" sz="1000"/>
                        <a:t>2723492</a:t>
                      </a:r>
                    </a:p>
                  </a:txBody>
                  <a:tcPr/>
                </a:tc>
                <a:tc>
                  <a:txBody>
                    <a:bodyPr/>
                    <a:lstStyle/>
                    <a:p>
                      <a:r>
                        <a:rPr lang="en-US" sz="1000"/>
                        <a:t>66426.634146341</a:t>
                      </a:r>
                    </a:p>
                  </a:txBody>
                  <a:tcPr/>
                </a:tc>
                <a:tc>
                  <a:txBody>
                    <a:bodyPr/>
                    <a:lstStyle/>
                    <a:p>
                      <a:r>
                        <a:rPr lang="en-US" sz="1000"/>
                        <a:t>62884.43902439</a:t>
                      </a:r>
                    </a:p>
                  </a:txBody>
                  <a:tcPr/>
                </a:tc>
                <a:extLst>
                  <a:ext uri="{0D108BD9-81ED-4DB2-BD59-A6C34878D82A}">
                    <a16:rowId xmlns:a16="http://schemas.microsoft.com/office/drawing/2014/main" val="2919743749"/>
                  </a:ext>
                </a:extLst>
              </a:tr>
              <a:tr h="370840">
                <a:tc>
                  <a:txBody>
                    <a:bodyPr/>
                    <a:lstStyle/>
                    <a:p>
                      <a:r>
                        <a:rPr lang="en-US" sz="1000"/>
                        <a:t>Twitter Own Tweets</a:t>
                      </a:r>
                    </a:p>
                  </a:txBody>
                  <a:tcPr/>
                </a:tc>
                <a:tc>
                  <a:txBody>
                    <a:bodyPr/>
                    <a:lstStyle/>
                    <a:p>
                      <a:r>
                        <a:rPr lang="en-US" sz="1000"/>
                        <a:t>P_Cichon - Spieler Awards</a:t>
                      </a:r>
                    </a:p>
                  </a:txBody>
                  <a:tcPr/>
                </a:tc>
                <a:tc>
                  <a:txBody>
                    <a:bodyPr/>
                    <a:lstStyle/>
                    <a:p>
                      <a:r>
                        <a:rPr lang="en-US" sz="1000"/>
                        <a:t>49</a:t>
                      </a:r>
                    </a:p>
                  </a:txBody>
                  <a:tcPr/>
                </a:tc>
                <a:tc>
                  <a:txBody>
                    <a:bodyPr/>
                    <a:lstStyle/>
                    <a:p>
                      <a:r>
                        <a:rPr lang="en-US" sz="1000"/>
                        <a:t>15021</a:t>
                      </a:r>
                    </a:p>
                  </a:txBody>
                  <a:tcPr/>
                </a:tc>
                <a:tc>
                  <a:txBody>
                    <a:bodyPr/>
                    <a:lstStyle/>
                    <a:p>
                      <a:r>
                        <a:rPr lang="en-US" sz="1000"/>
                        <a:t>306.55102040816</a:t>
                      </a:r>
                    </a:p>
                  </a:txBody>
                  <a:tcPr/>
                </a:tc>
                <a:tc>
                  <a:txBody>
                    <a:bodyPr/>
                    <a:lstStyle/>
                    <a:p>
                      <a:r>
                        <a:rPr lang="en-US" sz="1000"/>
                        <a:t>402</a:t>
                      </a:r>
                    </a:p>
                  </a:txBody>
                  <a:tcPr/>
                </a:tc>
                <a:tc>
                  <a:txBody>
                    <a:bodyPr/>
                    <a:lstStyle/>
                    <a:p>
                      <a:r>
                        <a:rPr lang="en-US" sz="1000"/>
                        <a:t>8.2040816326531</a:t>
                      </a:r>
                    </a:p>
                  </a:txBody>
                  <a:tcPr/>
                </a:tc>
                <a:tc>
                  <a:txBody>
                    <a:bodyPr/>
                    <a:lstStyle/>
                    <a:p>
                      <a:r>
                        <a:rPr lang="en-US" sz="1000"/>
                        <a:t>500</a:t>
                      </a:r>
                    </a:p>
                  </a:txBody>
                  <a:tcPr/>
                </a:tc>
                <a:tc>
                  <a:txBody>
                    <a:bodyPr/>
                    <a:lstStyle/>
                    <a:p>
                      <a:r>
                        <a:rPr lang="en-US" sz="1000"/>
                        <a:t>10.204081632653</a:t>
                      </a:r>
                    </a:p>
                  </a:txBody>
                  <a:tcPr/>
                </a:tc>
                <a:tc>
                  <a:txBody>
                    <a:bodyPr/>
                    <a:lstStyle/>
                    <a:p>
                      <a:r>
                        <a:rPr lang="en-US" sz="1000"/>
                        <a:t>0.0625 %</a:t>
                      </a:r>
                    </a:p>
                  </a:txBody>
                  <a:tcPr/>
                </a:tc>
                <a:tc>
                  <a:txBody>
                    <a:bodyPr/>
                    <a:lstStyle/>
                    <a:p>
                      <a:r>
                        <a:rPr lang="en-US" sz="1000"/>
                        <a:t>1225713</a:t>
                      </a:r>
                    </a:p>
                  </a:txBody>
                  <a:tcPr/>
                </a:tc>
                <a:tc>
                  <a:txBody>
                    <a:bodyPr/>
                    <a:lstStyle/>
                    <a:p>
                      <a:r>
                        <a:rPr lang="en-US" sz="1000"/>
                        <a:t>25014.551020408</a:t>
                      </a:r>
                    </a:p>
                  </a:txBody>
                  <a:tcPr/>
                </a:tc>
                <a:tc>
                  <a:txBody>
                    <a:bodyPr/>
                    <a:lstStyle/>
                    <a:p>
                      <a:r>
                        <a:rPr lang="en-US" sz="1000"/>
                        <a:t>n/a</a:t>
                      </a:r>
                    </a:p>
                  </a:txBody>
                  <a:tcPr/>
                </a:tc>
                <a:extLst>
                  <a:ext uri="{0D108BD9-81ED-4DB2-BD59-A6C34878D82A}">
                    <a16:rowId xmlns:a16="http://schemas.microsoft.com/office/drawing/2014/main" val="2492964273"/>
                  </a:ext>
                </a:extLst>
              </a:tr>
              <a:tr h="370840">
                <a:tc>
                  <a:txBody>
                    <a:bodyPr/>
                    <a:lstStyle/>
                    <a:p>
                      <a:r>
                        <a:rPr lang="en-US" sz="1000"/>
                        <a:t>Instagram Feed</a:t>
                      </a:r>
                    </a:p>
                  </a:txBody>
                  <a:tcPr/>
                </a:tc>
                <a:tc>
                  <a:txBody>
                    <a:bodyPr/>
                    <a:lstStyle/>
                    <a:p>
                      <a:r>
                        <a:rPr lang="en-US" sz="1000"/>
                        <a:t>P_Cichon - Spieler Awards</a:t>
                      </a:r>
                    </a:p>
                  </a:txBody>
                  <a:tcPr/>
                </a:tc>
                <a:tc>
                  <a:txBody>
                    <a:bodyPr/>
                    <a:lstStyle/>
                    <a:p>
                      <a:r>
                        <a:rPr lang="en-US" sz="1000"/>
                        <a:t>9</a:t>
                      </a:r>
                    </a:p>
                  </a:txBody>
                  <a:tcPr/>
                </a:tc>
                <a:tc>
                  <a:txBody>
                    <a:bodyPr/>
                    <a:lstStyle/>
                    <a:p>
                      <a:r>
                        <a:rPr lang="en-US" sz="1000"/>
                        <a:t>87754</a:t>
                      </a:r>
                    </a:p>
                  </a:txBody>
                  <a:tcPr/>
                </a:tc>
                <a:tc>
                  <a:txBody>
                    <a:bodyPr/>
                    <a:lstStyle/>
                    <a:p>
                      <a:r>
                        <a:rPr lang="en-US" sz="1000"/>
                        <a:t>9750.4444444444</a:t>
                      </a:r>
                    </a:p>
                  </a:txBody>
                  <a:tcPr/>
                </a:tc>
                <a:tc>
                  <a:txBody>
                    <a:bodyPr/>
                    <a:lstStyle/>
                    <a:p>
                      <a:r>
                        <a:rPr lang="en-US" sz="1000"/>
                        <a:t>458</a:t>
                      </a:r>
                    </a:p>
                  </a:txBody>
                  <a:tcPr/>
                </a:tc>
                <a:tc>
                  <a:txBody>
                    <a:bodyPr/>
                    <a:lstStyle/>
                    <a:p>
                      <a:r>
                        <a:rPr lang="en-US" sz="1000"/>
                        <a:t>50.888888888889</a:t>
                      </a:r>
                    </a:p>
                  </a:txBody>
                  <a:tcPr/>
                </a:tc>
                <a:tc>
                  <a:txBody>
                    <a:bodyPr/>
                    <a:lstStyle/>
                    <a:p>
                      <a:r>
                        <a:rPr lang="en-US" sz="1000"/>
                        <a:t>n/a</a:t>
                      </a:r>
                    </a:p>
                  </a:txBody>
                  <a:tcPr/>
                </a:tc>
                <a:tc>
                  <a:txBody>
                    <a:bodyPr/>
                    <a:lstStyle/>
                    <a:p>
                      <a:r>
                        <a:rPr lang="en-US" sz="1000"/>
                        <a:t>n/a</a:t>
                      </a:r>
                    </a:p>
                  </a:txBody>
                  <a:tcPr/>
                </a:tc>
                <a:tc>
                  <a:txBody>
                    <a:bodyPr/>
                    <a:lstStyle/>
                    <a:p>
                      <a:r>
                        <a:rPr lang="en-US" sz="1000"/>
                        <a:t>12.2667 %</a:t>
                      </a:r>
                    </a:p>
                  </a:txBody>
                  <a:tcPr/>
                </a:tc>
                <a:tc>
                  <a:txBody>
                    <a:bodyPr/>
                    <a:lstStyle/>
                    <a:p>
                      <a:r>
                        <a:rPr lang="en-US" sz="1000"/>
                        <a:t>644435</a:t>
                      </a:r>
                    </a:p>
                  </a:txBody>
                  <a:tcPr/>
                </a:tc>
                <a:tc>
                  <a:txBody>
                    <a:bodyPr/>
                    <a:lstStyle/>
                    <a:p>
                      <a:r>
                        <a:rPr lang="en-US" sz="1000"/>
                        <a:t>71603.888888889</a:t>
                      </a:r>
                    </a:p>
                  </a:txBody>
                  <a:tcPr/>
                </a:tc>
                <a:tc>
                  <a:txBody>
                    <a:bodyPr/>
                    <a:lstStyle/>
                    <a:p>
                      <a:r>
                        <a:rPr lang="en-US" sz="1000"/>
                        <a:t>65803.444444444</a:t>
                      </a:r>
                    </a:p>
                  </a:txBody>
                  <a:tcPr/>
                </a:tc>
                <a:extLst>
                  <a:ext uri="{0D108BD9-81ED-4DB2-BD59-A6C34878D82A}">
                    <a16:rowId xmlns:a16="http://schemas.microsoft.com/office/drawing/2014/main" val="2756494060"/>
                  </a:ext>
                </a:extLst>
              </a:tr>
              <a:tr h="370840">
                <a:tc>
                  <a:txBody>
                    <a:bodyPr/>
                    <a:lstStyle/>
                    <a:p>
                      <a:r>
                        <a:rPr lang="en-US" sz="1000"/>
                        <a:t>TikTok</a:t>
                      </a:r>
                    </a:p>
                  </a:txBody>
                  <a:tcPr/>
                </a:tc>
                <a:tc>
                  <a:txBody>
                    <a:bodyPr/>
                    <a:lstStyle/>
                    <a:p>
                      <a:r>
                        <a:rPr lang="en-US" sz="1000"/>
                        <a:t>P_Cichon - Spieler Awards</a:t>
                      </a:r>
                    </a:p>
                  </a:txBody>
                  <a:tcPr/>
                </a:tc>
                <a:tc>
                  <a:txBody>
                    <a:bodyPr/>
                    <a:lstStyle/>
                    <a:p>
                      <a:r>
                        <a:rPr lang="en-US" sz="1000"/>
                        <a:t>1</a:t>
                      </a:r>
                    </a:p>
                  </a:txBody>
                  <a:tcPr/>
                </a:tc>
                <a:tc>
                  <a:txBody>
                    <a:bodyPr/>
                    <a:lstStyle/>
                    <a:p>
                      <a:r>
                        <a:rPr lang="en-US" sz="1000"/>
                        <a:t>15896</a:t>
                      </a:r>
                    </a:p>
                  </a:txBody>
                  <a:tcPr/>
                </a:tc>
                <a:tc>
                  <a:txBody>
                    <a:bodyPr/>
                    <a:lstStyle/>
                    <a:p>
                      <a:r>
                        <a:rPr lang="en-US" sz="1000"/>
                        <a:t>15896</a:t>
                      </a:r>
                    </a:p>
                  </a:txBody>
                  <a:tcPr/>
                </a:tc>
                <a:tc>
                  <a:txBody>
                    <a:bodyPr/>
                    <a:lstStyle/>
                    <a:p>
                      <a:r>
                        <a:rPr lang="en-US" sz="1000"/>
                        <a:t>71</a:t>
                      </a:r>
                    </a:p>
                  </a:txBody>
                  <a:tcPr/>
                </a:tc>
                <a:tc>
                  <a:txBody>
                    <a:bodyPr/>
                    <a:lstStyle/>
                    <a:p>
                      <a:r>
                        <a:rPr lang="en-US" sz="1000"/>
                        <a:t>71</a:t>
                      </a:r>
                    </a:p>
                  </a:txBody>
                  <a:tcPr/>
                </a:tc>
                <a:tc>
                  <a:txBody>
                    <a:bodyPr/>
                    <a:lstStyle/>
                    <a:p>
                      <a:r>
                        <a:rPr lang="en-US" sz="1000"/>
                        <a:t>55</a:t>
                      </a:r>
                    </a:p>
                  </a:txBody>
                  <a:tcPr/>
                </a:tc>
                <a:tc>
                  <a:txBody>
                    <a:bodyPr/>
                    <a:lstStyle/>
                    <a:p>
                      <a:r>
                        <a:rPr lang="en-US" sz="1000"/>
                        <a:t>55</a:t>
                      </a:r>
                    </a:p>
                  </a:txBody>
                  <a:tcPr/>
                </a:tc>
                <a:tc>
                  <a:txBody>
                    <a:bodyPr/>
                    <a:lstStyle/>
                    <a:p>
                      <a:r>
                        <a:rPr lang="en-US" sz="1000"/>
                        <a:t>10.041552548619 %</a:t>
                      </a:r>
                    </a:p>
                  </a:txBody>
                  <a:tcPr/>
                </a:tc>
                <a:tc>
                  <a:txBody>
                    <a:bodyPr/>
                    <a:lstStyle/>
                    <a:p>
                      <a:r>
                        <a:rPr lang="en-US" sz="1000"/>
                        <a:t>159557</a:t>
                      </a:r>
                    </a:p>
                  </a:txBody>
                  <a:tcPr/>
                </a:tc>
                <a:tc>
                  <a:txBody>
                    <a:bodyPr/>
                    <a:lstStyle/>
                    <a:p>
                      <a:r>
                        <a:rPr lang="en-US" sz="1000"/>
                        <a:t>159557</a:t>
                      </a:r>
                    </a:p>
                  </a:txBody>
                  <a:tcPr/>
                </a:tc>
                <a:tc>
                  <a:txBody>
                    <a:bodyPr/>
                    <a:lstStyle/>
                    <a:p>
                      <a:r>
                        <a:rPr lang="en-US" sz="1000"/>
                        <a:t>n/a</a:t>
                      </a:r>
                    </a:p>
                  </a:txBody>
                  <a:tcPr/>
                </a:tc>
                <a:extLst>
                  <a:ext uri="{0D108BD9-81ED-4DB2-BD59-A6C34878D82A}">
                    <a16:rowId xmlns:a16="http://schemas.microsoft.com/office/drawing/2014/main" val="2799258476"/>
                  </a:ext>
                </a:extLst>
              </a:tr>
              <a:tr h="370840">
                <a:tc>
                  <a:txBody>
                    <a:bodyPr/>
                    <a:lstStyle/>
                    <a:p>
                      <a:r>
                        <a:rPr lang="en-US" sz="1000"/>
                        <a:t>YouTube</a:t>
                      </a:r>
                    </a:p>
                  </a:txBody>
                  <a:tcPr/>
                </a:tc>
                <a:tc>
                  <a:txBody>
                    <a:bodyPr/>
                    <a:lstStyle/>
                    <a:p>
                      <a:r>
                        <a:rPr lang="en-US" sz="1000"/>
                        <a:t>P_Cichon - Spieler Awards</a:t>
                      </a:r>
                    </a:p>
                  </a:txBody>
                  <a:tcPr/>
                </a:tc>
                <a:tc>
                  <a:txBody>
                    <a:bodyPr/>
                    <a:lstStyle/>
                    <a:p>
                      <a:r>
                        <a:rPr lang="en-US" sz="1000"/>
                        <a:t>1</a:t>
                      </a:r>
                    </a:p>
                  </a:txBody>
                  <a:tcPr/>
                </a:tc>
                <a:tc>
                  <a:txBody>
                    <a:bodyPr/>
                    <a:lstStyle/>
                    <a:p>
                      <a:r>
                        <a:rPr lang="en-US" sz="1000"/>
                        <a:t>2577</a:t>
                      </a:r>
                    </a:p>
                  </a:txBody>
                  <a:tcPr/>
                </a:tc>
                <a:tc>
                  <a:txBody>
                    <a:bodyPr/>
                    <a:lstStyle/>
                    <a:p>
                      <a:r>
                        <a:rPr lang="en-US" sz="1000"/>
                        <a:t>2577</a:t>
                      </a:r>
                    </a:p>
                  </a:txBody>
                  <a:tcPr/>
                </a:tc>
                <a:tc>
                  <a:txBody>
                    <a:bodyPr/>
                    <a:lstStyle/>
                    <a:p>
                      <a:r>
                        <a:rPr lang="en-US" sz="1000"/>
                        <a:t>23</a:t>
                      </a:r>
                    </a:p>
                  </a:txBody>
                  <a:tcPr/>
                </a:tc>
                <a:tc>
                  <a:txBody>
                    <a:bodyPr/>
                    <a:lstStyle/>
                    <a:p>
                      <a:r>
                        <a:rPr lang="en-US" sz="1000"/>
                        <a:t>23</a:t>
                      </a:r>
                    </a:p>
                  </a:txBody>
                  <a:tcPr/>
                </a:tc>
                <a:tc>
                  <a:txBody>
                    <a:bodyPr/>
                    <a:lstStyle/>
                    <a:p>
                      <a:r>
                        <a:rPr lang="en-US" sz="1000"/>
                        <a:t>68</a:t>
                      </a:r>
                    </a:p>
                  </a:txBody>
                  <a:tcPr/>
                </a:tc>
                <a:tc>
                  <a:txBody>
                    <a:bodyPr/>
                    <a:lstStyle/>
                    <a:p>
                      <a:r>
                        <a:rPr lang="en-US" sz="1000"/>
                        <a:t>68</a:t>
                      </a:r>
                    </a:p>
                  </a:txBody>
                  <a:tcPr/>
                </a:tc>
                <a:tc>
                  <a:txBody>
                    <a:bodyPr/>
                    <a:lstStyle/>
                    <a:p>
                      <a:r>
                        <a:rPr lang="en-US" sz="1000"/>
                        <a:t>1.9337800999546 %</a:t>
                      </a:r>
                    </a:p>
                  </a:txBody>
                  <a:tcPr/>
                </a:tc>
                <a:tc>
                  <a:txBody>
                    <a:bodyPr/>
                    <a:lstStyle/>
                    <a:p>
                      <a:r>
                        <a:rPr lang="en-US" sz="1000"/>
                        <a:t>140864</a:t>
                      </a:r>
                    </a:p>
                  </a:txBody>
                  <a:tcPr/>
                </a:tc>
                <a:tc>
                  <a:txBody>
                    <a:bodyPr/>
                    <a:lstStyle/>
                    <a:p>
                      <a:r>
                        <a:rPr lang="en-US" sz="1000"/>
                        <a:t>140864</a:t>
                      </a:r>
                    </a:p>
                  </a:txBody>
                  <a:tcPr/>
                </a:tc>
                <a:tc>
                  <a:txBody>
                    <a:bodyPr/>
                    <a:lstStyle/>
                    <a:p>
                      <a:r>
                        <a:rPr lang="en-US" sz="1000"/>
                        <a:t>n/a</a:t>
                      </a:r>
                    </a:p>
                  </a:txBody>
                  <a:tcPr/>
                </a:tc>
                <a:extLst>
                  <a:ext uri="{0D108BD9-81ED-4DB2-BD59-A6C34878D82A}">
                    <a16:rowId xmlns:a16="http://schemas.microsoft.com/office/drawing/2014/main" val="3041287980"/>
                  </a:ext>
                </a:extLst>
              </a:tr>
            </a:tbl>
          </a:graphicData>
        </a:graphic>
      </p:graphicFrame>
      <p:sp>
        <p:nvSpPr>
          <p:cNvPr id="4" name="Text Placeholder 3">
            <a:extLst>
              <a:ext uri="{FF2B5EF4-FFF2-40B4-BE49-F238E27FC236}">
                <a16:creationId xmlns:a16="http://schemas.microsoft.com/office/drawing/2014/main" id="{18763502-3418-4741-92C9-EEB88F140604}"/>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2207986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FD930-D6F8-4863-A32A-85E4EB1BC250}"/>
              </a:ext>
            </a:extLst>
          </p:cNvPr>
          <p:cNvSpPr>
            <a:spLocks noGrp="1"/>
          </p:cNvSpPr>
          <p:nvPr>
            <p:ph type="title"/>
          </p:nvPr>
        </p:nvSpPr>
        <p:spPr/>
        <p:txBody>
          <a:bodyPr/>
          <a:lstStyle/>
          <a:p>
            <a:r>
              <a:rPr lang="en-US"/>
              <a:t>Instagram Key Metrics Instagram Stories | All profiles</a:t>
            </a:r>
          </a:p>
        </p:txBody>
      </p:sp>
      <p:graphicFrame>
        <p:nvGraphicFramePr>
          <p:cNvPr id="5" name="Table Placeholder 4">
            <a:extLst>
              <a:ext uri="{FF2B5EF4-FFF2-40B4-BE49-F238E27FC236}">
                <a16:creationId xmlns:a16="http://schemas.microsoft.com/office/drawing/2014/main" id="{80AE7FBA-B657-417D-B3D9-D5414AF87CC8}"/>
              </a:ext>
            </a:extLst>
          </p:cNvPr>
          <p:cNvGraphicFramePr>
            <a:graphicFrameLocks noGrp="1"/>
          </p:cNvGraphicFramePr>
          <p:nvPr>
            <p:ph type="tbl" sz="quarter" idx="13"/>
            <p:extLst>
              <p:ext uri="{D42A27DB-BD31-4B8C-83A1-F6EECF244321}">
                <p14:modId xmlns:p14="http://schemas.microsoft.com/office/powerpoint/2010/main" val="416025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29804320"/>
                    </a:ext>
                  </a:extLst>
                </a:gridCol>
                <a:gridCol w="1152144">
                  <a:extLst>
                    <a:ext uri="{9D8B030D-6E8A-4147-A177-3AD203B41FA5}">
                      <a16:colId xmlns:a16="http://schemas.microsoft.com/office/drawing/2014/main" val="1940216336"/>
                    </a:ext>
                  </a:extLst>
                </a:gridCol>
                <a:gridCol w="1152144">
                  <a:extLst>
                    <a:ext uri="{9D8B030D-6E8A-4147-A177-3AD203B41FA5}">
                      <a16:colId xmlns:a16="http://schemas.microsoft.com/office/drawing/2014/main" val="1629304632"/>
                    </a:ext>
                  </a:extLst>
                </a:gridCol>
                <a:gridCol w="1152144">
                  <a:extLst>
                    <a:ext uri="{9D8B030D-6E8A-4147-A177-3AD203B41FA5}">
                      <a16:colId xmlns:a16="http://schemas.microsoft.com/office/drawing/2014/main" val="1845417639"/>
                    </a:ext>
                  </a:extLst>
                </a:gridCol>
                <a:gridCol w="1152144">
                  <a:extLst>
                    <a:ext uri="{9D8B030D-6E8A-4147-A177-3AD203B41FA5}">
                      <a16:colId xmlns:a16="http://schemas.microsoft.com/office/drawing/2014/main" val="1424096547"/>
                    </a:ext>
                  </a:extLst>
                </a:gridCol>
                <a:gridCol w="1152144">
                  <a:extLst>
                    <a:ext uri="{9D8B030D-6E8A-4147-A177-3AD203B41FA5}">
                      <a16:colId xmlns:a16="http://schemas.microsoft.com/office/drawing/2014/main" val="37180195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748541508"/>
                  </a:ext>
                </a:extLst>
              </a:tr>
              <a:tr h="370840">
                <a:tc>
                  <a:txBody>
                    <a:bodyPr/>
                    <a:lstStyle/>
                    <a:p>
                      <a:r>
                        <a:rPr lang="en-US" sz="1000"/>
                        <a:t>borussia</a:t>
                      </a:r>
                    </a:p>
                  </a:txBody>
                  <a:tcPr/>
                </a:tc>
                <a:tc>
                  <a:txBody>
                    <a:bodyPr/>
                    <a:lstStyle/>
                    <a:p>
                      <a:r>
                        <a:rPr lang="en-US" sz="1000"/>
                        <a:t>31</a:t>
                      </a:r>
                    </a:p>
                  </a:txBody>
                  <a:tcPr/>
                </a:tc>
                <a:tc>
                  <a:txBody>
                    <a:bodyPr/>
                    <a:lstStyle/>
                    <a:p>
                      <a:r>
                        <a:rPr lang="en-US" sz="1000"/>
                        <a:t>38800.77</a:t>
                      </a:r>
                    </a:p>
                  </a:txBody>
                  <a:tcPr/>
                </a:tc>
                <a:tc>
                  <a:txBody>
                    <a:bodyPr/>
                    <a:lstStyle/>
                    <a:p>
                      <a:r>
                        <a:rPr lang="en-US" sz="1000"/>
                        <a:t>35715.84</a:t>
                      </a:r>
                    </a:p>
                  </a:txBody>
                  <a:tcPr/>
                </a:tc>
                <a:tc>
                  <a:txBody>
                    <a:bodyPr/>
                    <a:lstStyle/>
                    <a:p>
                      <a:r>
                        <a:rPr lang="en-US" sz="1000"/>
                        <a:t>1202824</a:t>
                      </a:r>
                    </a:p>
                  </a:txBody>
                  <a:tcPr/>
                </a:tc>
                <a:tc>
                  <a:txBody>
                    <a:bodyPr/>
                    <a:lstStyle/>
                    <a:p>
                      <a:r>
                        <a:rPr lang="en-US" sz="1000"/>
                        <a:t>1282904</a:t>
                      </a:r>
                    </a:p>
                  </a:txBody>
                  <a:tcPr/>
                </a:tc>
                <a:extLst>
                  <a:ext uri="{0D108BD9-81ED-4DB2-BD59-A6C34878D82A}">
                    <a16:rowId xmlns:a16="http://schemas.microsoft.com/office/drawing/2014/main" val="3892140507"/>
                  </a:ext>
                </a:extLst>
              </a:tr>
            </a:tbl>
          </a:graphicData>
        </a:graphic>
      </p:graphicFrame>
      <p:sp>
        <p:nvSpPr>
          <p:cNvPr id="4" name="Text Placeholder 3">
            <a:extLst>
              <a:ext uri="{FF2B5EF4-FFF2-40B4-BE49-F238E27FC236}">
                <a16:creationId xmlns:a16="http://schemas.microsoft.com/office/drawing/2014/main" id="{248EC3EF-445B-4D4E-BAAA-F12BAF1BD01C}"/>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3060235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6FC4A-B1EE-45F1-82BE-8E612082DD8A}"/>
              </a:ext>
            </a:extLst>
          </p:cNvPr>
          <p:cNvSpPr>
            <a:spLocks noGrp="1"/>
          </p:cNvSpPr>
          <p:nvPr>
            <p:ph type="title"/>
          </p:nvPr>
        </p:nvSpPr>
        <p:spPr/>
        <p:txBody>
          <a:bodyPr/>
          <a:lstStyle/>
          <a:p>
            <a:r>
              <a:rPr lang="en-US"/>
              <a:t>Overall Posts Overview | All profiles - 1 of 10</a:t>
            </a:r>
          </a:p>
        </p:txBody>
      </p:sp>
      <p:graphicFrame>
        <p:nvGraphicFramePr>
          <p:cNvPr id="5" name="Table Placeholder 4">
            <a:extLst>
              <a:ext uri="{FF2B5EF4-FFF2-40B4-BE49-F238E27FC236}">
                <a16:creationId xmlns:a16="http://schemas.microsoft.com/office/drawing/2014/main" id="{5FD58828-6C4F-4C41-B646-272E08493E25}"/>
              </a:ext>
            </a:extLst>
          </p:cNvPr>
          <p:cNvGraphicFramePr>
            <a:graphicFrameLocks noGrp="1"/>
          </p:cNvGraphicFramePr>
          <p:nvPr>
            <p:ph type="tbl" sz="quarter" idx="13"/>
            <p:extLst>
              <p:ext uri="{D42A27DB-BD31-4B8C-83A1-F6EECF244321}">
                <p14:modId xmlns:p14="http://schemas.microsoft.com/office/powerpoint/2010/main" val="2511519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79629841"/>
                    </a:ext>
                  </a:extLst>
                </a:gridCol>
                <a:gridCol w="1645920">
                  <a:extLst>
                    <a:ext uri="{9D8B030D-6E8A-4147-A177-3AD203B41FA5}">
                      <a16:colId xmlns:a16="http://schemas.microsoft.com/office/drawing/2014/main" val="3466028559"/>
                    </a:ext>
                  </a:extLst>
                </a:gridCol>
                <a:gridCol w="822960">
                  <a:extLst>
                    <a:ext uri="{9D8B030D-6E8A-4147-A177-3AD203B41FA5}">
                      <a16:colId xmlns:a16="http://schemas.microsoft.com/office/drawing/2014/main" val="547859662"/>
                    </a:ext>
                  </a:extLst>
                </a:gridCol>
                <a:gridCol w="822960">
                  <a:extLst>
                    <a:ext uri="{9D8B030D-6E8A-4147-A177-3AD203B41FA5}">
                      <a16:colId xmlns:a16="http://schemas.microsoft.com/office/drawing/2014/main" val="192151986"/>
                    </a:ext>
                  </a:extLst>
                </a:gridCol>
                <a:gridCol w="822960">
                  <a:extLst>
                    <a:ext uri="{9D8B030D-6E8A-4147-A177-3AD203B41FA5}">
                      <a16:colId xmlns:a16="http://schemas.microsoft.com/office/drawing/2014/main" val="1340698008"/>
                    </a:ext>
                  </a:extLst>
                </a:gridCol>
                <a:gridCol w="822960">
                  <a:extLst>
                    <a:ext uri="{9D8B030D-6E8A-4147-A177-3AD203B41FA5}">
                      <a16:colId xmlns:a16="http://schemas.microsoft.com/office/drawing/2014/main" val="3944682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1077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Borussia Mönchengladbach - 2023-02-28 11:30:05</a:t>
                      </a:r>
                      <a:r>
                        <a:rPr kumimoji="0" lang="en-US" sz="1000" b="0" i="0" u="none" strike="noStrike" kern="1200" cap="none" spc="0" normalizeH="0" baseline="0" noProof="0">
                          <a:ln>
                            <a:noFill/>
                          </a:ln>
                          <a:solidFill>
                            <a:prstClr val="black"/>
                          </a:solidFill>
                          <a:effectLst/>
                          <a:uLnTx/>
                          <a:uFillTx/>
                          <a:latin typeface="+mn-lt"/>
                          <a:ea typeface="+mn-ea"/>
                          <a:cs typeface="+mn-cs"/>
                        </a:rPr>
                        <a:t>
 Schwieriger Monat. Wer ist euer @Cichon Personalmanagement GmbH-Spieler des Monats Februar? In der FohlenApp könnt ihr jetzt abstimmen. 📲
○ Jonas Omlin
○ Jonas Hofmann
○ Lars Stindl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https://quintly-image-storage.s3.amazonaws.com/10572eae6ed8eb8ce6190f80e2934766/75c2cad4686f0083133233868145aa39.jpg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38625</a:t>
                      </a:r>
                    </a:p>
                  </a:txBody>
                  <a:tcPr/>
                </a:tc>
                <a:extLst>
                  <a:ext uri="{0D108BD9-81ED-4DB2-BD59-A6C34878D82A}">
                    <a16:rowId xmlns:a16="http://schemas.microsoft.com/office/drawing/2014/main" val="1600532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@borussia - 2023-02-28 11:30:00</a:t>
                      </a:r>
                      <a:r>
                        <a:rPr kumimoji="0" lang="en-US" sz="1000" b="0" i="0" u="none" strike="noStrike" kern="1200" cap="none" spc="0" normalizeH="0" baseline="0" noProof="0">
                          <a:ln>
                            <a:noFill/>
                          </a:ln>
                          <a:solidFill>
                            <a:prstClr val="black"/>
                          </a:solidFill>
                          <a:effectLst/>
                          <a:uLnTx/>
                          <a:uFillTx/>
                          <a:latin typeface="+mn-lt"/>
                          <a:ea typeface="+mn-ea"/>
                          <a:cs typeface="+mn-cs"/>
                        </a:rPr>
                        <a:t>
 Schwieriger Monat. Wer ist euer #CichonPM-Spieler des Monats Februar? In der #FohlenApp könnt ihr jetzt abstimmen. 📲
○ Jonas #Omlin
○ Jonas #Hofmann
○ @stindl28 pic.twitter.com/oXN5extiai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36983</a:t>
                      </a:r>
                    </a:p>
                  </a:txBody>
                  <a:tcPr/>
                </a:tc>
                <a:extLst>
                  <a:ext uri="{0D108BD9-81ED-4DB2-BD59-A6C34878D82A}">
                    <a16:rowId xmlns:a16="http://schemas.microsoft.com/office/drawing/2014/main" val="2261800024"/>
                  </a:ext>
                </a:extLst>
              </a:tr>
            </a:tbl>
          </a:graphicData>
        </a:graphic>
      </p:graphicFrame>
      <p:sp>
        <p:nvSpPr>
          <p:cNvPr id="4" name="Text Placeholder 3">
            <a:extLst>
              <a:ext uri="{FF2B5EF4-FFF2-40B4-BE49-F238E27FC236}">
                <a16:creationId xmlns:a16="http://schemas.microsoft.com/office/drawing/2014/main" id="{3C0FBD13-AF26-4C87-8FF2-B2CAACDEF886}"/>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2475638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C294A-B97B-4396-BA04-6FCC95E926CF}"/>
              </a:ext>
            </a:extLst>
          </p:cNvPr>
          <p:cNvSpPr>
            <a:spLocks noGrp="1"/>
          </p:cNvSpPr>
          <p:nvPr>
            <p:ph type="title"/>
          </p:nvPr>
        </p:nvSpPr>
        <p:spPr/>
        <p:txBody>
          <a:bodyPr/>
          <a:lstStyle/>
          <a:p>
            <a:r>
              <a:rPr lang="en-US"/>
              <a:t>Overall Posts Overview | All profiles - 2 of 10</a:t>
            </a:r>
          </a:p>
        </p:txBody>
      </p:sp>
      <p:graphicFrame>
        <p:nvGraphicFramePr>
          <p:cNvPr id="5" name="Table Placeholder 4">
            <a:extLst>
              <a:ext uri="{FF2B5EF4-FFF2-40B4-BE49-F238E27FC236}">
                <a16:creationId xmlns:a16="http://schemas.microsoft.com/office/drawing/2014/main" id="{B4123F10-E8FC-48FD-A77A-813EF705266D}"/>
              </a:ext>
            </a:extLst>
          </p:cNvPr>
          <p:cNvGraphicFramePr>
            <a:graphicFrameLocks noGrp="1"/>
          </p:cNvGraphicFramePr>
          <p:nvPr>
            <p:ph type="tbl" sz="quarter" idx="13"/>
            <p:extLst>
              <p:ext uri="{D42A27DB-BD31-4B8C-83A1-F6EECF244321}">
                <p14:modId xmlns:p14="http://schemas.microsoft.com/office/powerpoint/2010/main" val="4127368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92399856"/>
                    </a:ext>
                  </a:extLst>
                </a:gridCol>
                <a:gridCol w="1645920">
                  <a:extLst>
                    <a:ext uri="{9D8B030D-6E8A-4147-A177-3AD203B41FA5}">
                      <a16:colId xmlns:a16="http://schemas.microsoft.com/office/drawing/2014/main" val="446850562"/>
                    </a:ext>
                  </a:extLst>
                </a:gridCol>
                <a:gridCol w="822960">
                  <a:extLst>
                    <a:ext uri="{9D8B030D-6E8A-4147-A177-3AD203B41FA5}">
                      <a16:colId xmlns:a16="http://schemas.microsoft.com/office/drawing/2014/main" val="869499901"/>
                    </a:ext>
                  </a:extLst>
                </a:gridCol>
                <a:gridCol w="822960">
                  <a:extLst>
                    <a:ext uri="{9D8B030D-6E8A-4147-A177-3AD203B41FA5}">
                      <a16:colId xmlns:a16="http://schemas.microsoft.com/office/drawing/2014/main" val="4179332358"/>
                    </a:ext>
                  </a:extLst>
                </a:gridCol>
                <a:gridCol w="822960">
                  <a:extLst>
                    <a:ext uri="{9D8B030D-6E8A-4147-A177-3AD203B41FA5}">
                      <a16:colId xmlns:a16="http://schemas.microsoft.com/office/drawing/2014/main" val="2309436115"/>
                    </a:ext>
                  </a:extLst>
                </a:gridCol>
                <a:gridCol w="822960">
                  <a:extLst>
                    <a:ext uri="{9D8B030D-6E8A-4147-A177-3AD203B41FA5}">
                      <a16:colId xmlns:a16="http://schemas.microsoft.com/office/drawing/2014/main" val="3667411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369506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Borussia Mönchengladbach - 2023-02-18 20:00:01</a:t>
                      </a:r>
                      <a:r>
                        <a:rPr kumimoji="0" lang="en-US" sz="1000" b="0" i="0" u="none" strike="noStrike" kern="1200" cap="none" spc="0" normalizeH="0" baseline="0" noProof="0">
                          <a:ln>
                            <a:noFill/>
                          </a:ln>
                          <a:solidFill>
                            <a:prstClr val="black"/>
                          </a:solidFill>
                          <a:effectLst/>
                          <a:uLnTx/>
                          <a:uFillTx/>
                          <a:latin typeface="+mn-lt"/>
                          <a:ea typeface="+mn-ea"/>
                          <a:cs typeface="+mn-cs"/>
                        </a:rPr>
                        <a:t>
 Ihr habt gewählt: Hoffi ist euer Cichon Personalmanagement GmbH Spieler des Spiels!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https://quintly-image-storage.s3.amazonaws.com/10572eae6ed8eb8ce6190f80e2934766/e10743e7eda3b993bfbf7107b87347bf.jpg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74153</a:t>
                      </a:r>
                    </a:p>
                  </a:txBody>
                  <a:tcPr/>
                </a:tc>
                <a:extLst>
                  <a:ext uri="{0D108BD9-81ED-4DB2-BD59-A6C34878D82A}">
                    <a16:rowId xmlns:a16="http://schemas.microsoft.com/office/drawing/2014/main" val="294778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@borussia - 2023-02-18 20:00:00</a:t>
                      </a:r>
                      <a:r>
                        <a:rPr kumimoji="0" lang="en-US" sz="1000" b="0" i="0" u="none" strike="noStrike" kern="1200" cap="none" spc="0" normalizeH="0" baseline="0" noProof="0">
                          <a:ln>
                            <a:noFill/>
                          </a:ln>
                          <a:solidFill>
                            <a:prstClr val="black"/>
                          </a:solidFill>
                          <a:effectLst/>
                          <a:uLnTx/>
                          <a:uFillTx/>
                          <a:latin typeface="+mn-lt"/>
                          <a:ea typeface="+mn-ea"/>
                          <a:cs typeface="+mn-cs"/>
                        </a:rPr>
                        <a:t>
 Ihr habt gewählt: Hoffi ist euer Spieler des Spiels! 🏅👏
#Bundesliga #BMGFCB #CichonPM pic.twitter.com/0o3dAXhp5z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13008</a:t>
                      </a:r>
                    </a:p>
                  </a:txBody>
                  <a:tcPr/>
                </a:tc>
                <a:extLst>
                  <a:ext uri="{0D108BD9-81ED-4DB2-BD59-A6C34878D82A}">
                    <a16:rowId xmlns:a16="http://schemas.microsoft.com/office/drawing/2014/main" val="186792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Borussia Mönchengladbach - 2023-02-18 17:29:34</a:t>
                      </a:r>
                      <a:r>
                        <a:rPr kumimoji="0" lang="en-US" sz="1000" b="0" i="0" u="none" strike="noStrike" kern="1200" cap="none" spc="0" normalizeH="0" baseline="0" noProof="0">
                          <a:ln>
                            <a:noFill/>
                          </a:ln>
                          <a:solidFill>
                            <a:prstClr val="black"/>
                          </a:solidFill>
                          <a:effectLst/>
                          <a:uLnTx/>
                          <a:uFillTx/>
                          <a:latin typeface="+mn-lt"/>
                          <a:ea typeface="+mn-ea"/>
                          <a:cs typeface="+mn-cs"/>
                        </a:rPr>
                        <a:t>
 Wer ist euer Cichon Personalmanagement GmbH Spieler des Spiels?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https://quintly-image-storage.s3.amazonaws.com/10572eae6ed8eb8ce6190f80e2934766/1209b7b4b33f2ab9f922519885d19fe2.png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33812</a:t>
                      </a:r>
                    </a:p>
                  </a:txBody>
                  <a:tcPr/>
                </a:tc>
                <a:extLst>
                  <a:ext uri="{0D108BD9-81ED-4DB2-BD59-A6C34878D82A}">
                    <a16:rowId xmlns:a16="http://schemas.microsoft.com/office/drawing/2014/main" val="1574481810"/>
                  </a:ext>
                </a:extLst>
              </a:tr>
            </a:tbl>
          </a:graphicData>
        </a:graphic>
      </p:graphicFrame>
      <p:sp>
        <p:nvSpPr>
          <p:cNvPr id="4" name="Text Placeholder 3">
            <a:extLst>
              <a:ext uri="{FF2B5EF4-FFF2-40B4-BE49-F238E27FC236}">
                <a16:creationId xmlns:a16="http://schemas.microsoft.com/office/drawing/2014/main" id="{4EAD007B-ECF9-40ED-B3D4-402FF3AF2576}"/>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1174597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FDA41-DFEA-4E95-BFDF-EFAFFBE2CD28}"/>
              </a:ext>
            </a:extLst>
          </p:cNvPr>
          <p:cNvSpPr>
            <a:spLocks noGrp="1"/>
          </p:cNvSpPr>
          <p:nvPr>
            <p:ph type="title"/>
          </p:nvPr>
        </p:nvSpPr>
        <p:spPr/>
        <p:txBody>
          <a:bodyPr/>
          <a:lstStyle/>
          <a:p>
            <a:r>
              <a:rPr lang="en-US"/>
              <a:t>Overall Posts Overview | All profiles - 3 of 10</a:t>
            </a:r>
          </a:p>
        </p:txBody>
      </p:sp>
      <p:graphicFrame>
        <p:nvGraphicFramePr>
          <p:cNvPr id="5" name="Table Placeholder 4">
            <a:extLst>
              <a:ext uri="{FF2B5EF4-FFF2-40B4-BE49-F238E27FC236}">
                <a16:creationId xmlns:a16="http://schemas.microsoft.com/office/drawing/2014/main" id="{FABFCB0F-7DBF-4FDF-915E-28D8DC1551AD}"/>
              </a:ext>
            </a:extLst>
          </p:cNvPr>
          <p:cNvGraphicFramePr>
            <a:graphicFrameLocks noGrp="1"/>
          </p:cNvGraphicFramePr>
          <p:nvPr>
            <p:ph type="tbl" sz="quarter" idx="13"/>
            <p:extLst>
              <p:ext uri="{D42A27DB-BD31-4B8C-83A1-F6EECF244321}">
                <p14:modId xmlns:p14="http://schemas.microsoft.com/office/powerpoint/2010/main" val="925119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38699876"/>
                    </a:ext>
                  </a:extLst>
                </a:gridCol>
                <a:gridCol w="1645920">
                  <a:extLst>
                    <a:ext uri="{9D8B030D-6E8A-4147-A177-3AD203B41FA5}">
                      <a16:colId xmlns:a16="http://schemas.microsoft.com/office/drawing/2014/main" val="3198730423"/>
                    </a:ext>
                  </a:extLst>
                </a:gridCol>
                <a:gridCol w="822960">
                  <a:extLst>
                    <a:ext uri="{9D8B030D-6E8A-4147-A177-3AD203B41FA5}">
                      <a16:colId xmlns:a16="http://schemas.microsoft.com/office/drawing/2014/main" val="675290627"/>
                    </a:ext>
                  </a:extLst>
                </a:gridCol>
                <a:gridCol w="822960">
                  <a:extLst>
                    <a:ext uri="{9D8B030D-6E8A-4147-A177-3AD203B41FA5}">
                      <a16:colId xmlns:a16="http://schemas.microsoft.com/office/drawing/2014/main" val="4193034464"/>
                    </a:ext>
                  </a:extLst>
                </a:gridCol>
                <a:gridCol w="822960">
                  <a:extLst>
                    <a:ext uri="{9D8B030D-6E8A-4147-A177-3AD203B41FA5}">
                      <a16:colId xmlns:a16="http://schemas.microsoft.com/office/drawing/2014/main" val="3997155865"/>
                    </a:ext>
                  </a:extLst>
                </a:gridCol>
                <a:gridCol w="822960">
                  <a:extLst>
                    <a:ext uri="{9D8B030D-6E8A-4147-A177-3AD203B41FA5}">
                      <a16:colId xmlns:a16="http://schemas.microsoft.com/office/drawing/2014/main" val="524121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724241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@borussia - 2023-02-18 17:28:51</a:t>
                      </a:r>
                      <a:r>
                        <a:rPr kumimoji="0" lang="en-US" sz="1000" b="0" i="0" u="none" strike="noStrike" kern="1200" cap="none" spc="0" normalizeH="0" baseline="0" noProof="0">
                          <a:ln>
                            <a:noFill/>
                          </a:ln>
                          <a:solidFill>
                            <a:prstClr val="black"/>
                          </a:solidFill>
                          <a:effectLst/>
                          <a:uLnTx/>
                          <a:uFillTx/>
                          <a:latin typeface="+mn-lt"/>
                          <a:ea typeface="+mn-ea"/>
                          <a:cs typeface="+mn-cs"/>
                        </a:rPr>
                        <a:t>
 Ihr seid dran! Ab in die #FohlenApp! 📊
#Bundesliga #BMGFCB #CichonPM pic.twitter.com/VZJhSAbjbJ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16268</a:t>
                      </a:r>
                    </a:p>
                  </a:txBody>
                  <a:tcPr/>
                </a:tc>
                <a:extLst>
                  <a:ext uri="{0D108BD9-81ED-4DB2-BD59-A6C34878D82A}">
                    <a16:rowId xmlns:a16="http://schemas.microsoft.com/office/drawing/2014/main" val="3268281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Instagram borussia - 2023-02-09 16:49:17</a:t>
                      </a:r>
                      <a:r>
                        <a:rPr kumimoji="0" lang="en-US" sz="1000" b="0" i="0" u="none" strike="noStrike" kern="1200" cap="none" spc="0" normalizeH="0" baseline="0" noProof="0">
                          <a:ln>
                            <a:noFill/>
                          </a:ln>
                          <a:solidFill>
                            <a:prstClr val="black"/>
                          </a:solidFill>
                          <a:effectLst/>
                          <a:uLnTx/>
                          <a:uFillTx/>
                          <a:latin typeface="+mn-lt"/>
                          <a:ea typeface="+mn-ea"/>
                          <a:cs typeface="+mn-cs"/>
                        </a:rPr>
                        <a:t>
 Euer @cichon_personalmanagement-Spieler des Monats Januar hat seinen Pokal erhalten 🏆 
Starke Leistung, Capi! 🤝 #dieFohlen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https://quintly-image-storage.s3.amazonaws.com/3384e17b2292f00ccba743393d57b0bc/7fb76b79be3c0c0da58de7dd1a3a8ee2.jpg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99758</a:t>
                      </a:r>
                    </a:p>
                  </a:txBody>
                  <a:tcPr/>
                </a:tc>
                <a:extLst>
                  <a:ext uri="{0D108BD9-81ED-4DB2-BD59-A6C34878D82A}">
                    <a16:rowId xmlns:a16="http://schemas.microsoft.com/office/drawing/2014/main" val="1394046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@borussia - 2023-02-09 16:22:39</a:t>
                      </a:r>
                      <a:r>
                        <a:rPr kumimoji="0" lang="en-US" sz="1000" b="0" i="0" u="none" strike="noStrike" kern="1200" cap="none" spc="0" normalizeH="0" baseline="0" noProof="0">
                          <a:ln>
                            <a:noFill/>
                          </a:ln>
                          <a:solidFill>
                            <a:prstClr val="black"/>
                          </a:solidFill>
                          <a:effectLst/>
                          <a:uLnTx/>
                          <a:uFillTx/>
                          <a:latin typeface="+mn-lt"/>
                          <a:ea typeface="+mn-ea"/>
                          <a:cs typeface="+mn-cs"/>
                        </a:rPr>
                        <a:t>
 Euer #CichonPM-Spieler des Monats Januar hat seinen Pokal erhalten 🏆 
3 x ⚽ &amp;amp; 1 x 🅰 | Starke Leistung, Capi! 🤝 pic.twitter.com/1nKDOQxrbC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30476</a:t>
                      </a:r>
                    </a:p>
                  </a:txBody>
                  <a:tcPr/>
                </a:tc>
                <a:extLst>
                  <a:ext uri="{0D108BD9-81ED-4DB2-BD59-A6C34878D82A}">
                    <a16:rowId xmlns:a16="http://schemas.microsoft.com/office/drawing/2014/main" val="127781371"/>
                  </a:ext>
                </a:extLst>
              </a:tr>
            </a:tbl>
          </a:graphicData>
        </a:graphic>
      </p:graphicFrame>
      <p:sp>
        <p:nvSpPr>
          <p:cNvPr id="4" name="Text Placeholder 3">
            <a:extLst>
              <a:ext uri="{FF2B5EF4-FFF2-40B4-BE49-F238E27FC236}">
                <a16:creationId xmlns:a16="http://schemas.microsoft.com/office/drawing/2014/main" id="{8F08D54A-7EF9-4B6F-A887-3575900171D5}"/>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3096263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EDEA1-455E-4F99-80F0-9F7411709E77}"/>
              </a:ext>
            </a:extLst>
          </p:cNvPr>
          <p:cNvSpPr>
            <a:spLocks noGrp="1"/>
          </p:cNvSpPr>
          <p:nvPr>
            <p:ph type="title"/>
          </p:nvPr>
        </p:nvSpPr>
        <p:spPr/>
        <p:txBody>
          <a:bodyPr/>
          <a:lstStyle/>
          <a:p>
            <a:r>
              <a:rPr lang="en-US"/>
              <a:t>Overall Posts Overview | All profiles - 4 of 10</a:t>
            </a:r>
          </a:p>
        </p:txBody>
      </p:sp>
      <p:graphicFrame>
        <p:nvGraphicFramePr>
          <p:cNvPr id="5" name="Table Placeholder 4">
            <a:extLst>
              <a:ext uri="{FF2B5EF4-FFF2-40B4-BE49-F238E27FC236}">
                <a16:creationId xmlns:a16="http://schemas.microsoft.com/office/drawing/2014/main" id="{8465B6EF-AEA8-4A0D-8DEA-8526258F6189}"/>
              </a:ext>
            </a:extLst>
          </p:cNvPr>
          <p:cNvGraphicFramePr>
            <a:graphicFrameLocks noGrp="1"/>
          </p:cNvGraphicFramePr>
          <p:nvPr>
            <p:ph type="tbl" sz="quarter" idx="13"/>
            <p:extLst>
              <p:ext uri="{D42A27DB-BD31-4B8C-83A1-F6EECF244321}">
                <p14:modId xmlns:p14="http://schemas.microsoft.com/office/powerpoint/2010/main" val="1301127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11612640"/>
                    </a:ext>
                  </a:extLst>
                </a:gridCol>
                <a:gridCol w="1645920">
                  <a:extLst>
                    <a:ext uri="{9D8B030D-6E8A-4147-A177-3AD203B41FA5}">
                      <a16:colId xmlns:a16="http://schemas.microsoft.com/office/drawing/2014/main" val="2579967304"/>
                    </a:ext>
                  </a:extLst>
                </a:gridCol>
                <a:gridCol w="822960">
                  <a:extLst>
                    <a:ext uri="{9D8B030D-6E8A-4147-A177-3AD203B41FA5}">
                      <a16:colId xmlns:a16="http://schemas.microsoft.com/office/drawing/2014/main" val="2891850472"/>
                    </a:ext>
                  </a:extLst>
                </a:gridCol>
                <a:gridCol w="822960">
                  <a:extLst>
                    <a:ext uri="{9D8B030D-6E8A-4147-A177-3AD203B41FA5}">
                      <a16:colId xmlns:a16="http://schemas.microsoft.com/office/drawing/2014/main" val="3977939443"/>
                    </a:ext>
                  </a:extLst>
                </a:gridCol>
                <a:gridCol w="822960">
                  <a:extLst>
                    <a:ext uri="{9D8B030D-6E8A-4147-A177-3AD203B41FA5}">
                      <a16:colId xmlns:a16="http://schemas.microsoft.com/office/drawing/2014/main" val="4103446743"/>
                    </a:ext>
                  </a:extLst>
                </a:gridCol>
                <a:gridCol w="822960">
                  <a:extLst>
                    <a:ext uri="{9D8B030D-6E8A-4147-A177-3AD203B41FA5}">
                      <a16:colId xmlns:a16="http://schemas.microsoft.com/office/drawing/2014/main" val="4116509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31070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Borussia Mönchengladbach - 2023-02-09 16:21:38</a:t>
                      </a:r>
                      <a:r>
                        <a:rPr kumimoji="0" lang="en-US" sz="1000" b="0" i="0" u="none" strike="noStrike" kern="1200" cap="none" spc="0" normalizeH="0" baseline="0" noProof="0">
                          <a:ln>
                            <a:noFill/>
                          </a:ln>
                          <a:solidFill>
                            <a:prstClr val="black"/>
                          </a:solidFill>
                          <a:effectLst/>
                          <a:uLnTx/>
                          <a:uFillTx/>
                          <a:latin typeface="+mn-lt"/>
                          <a:ea typeface="+mn-ea"/>
                          <a:cs typeface="+mn-cs"/>
                        </a:rPr>
                        <a:t>
 Euer Cichon Personalmanagement GmbH-Spieler des Monats Januar hat seinen Pokal erhalten 🏆 
3 x ⚽ &amp; 1 x 🅰 
Starke Leistung, Capi!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https://quintly-image-storage.s3.amazonaws.com/10572eae6ed8eb8ce6190f80e2934766/183e34995f5e65705c029cae51d97d47.jpg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77564</a:t>
                      </a:r>
                    </a:p>
                  </a:txBody>
                  <a:tcPr/>
                </a:tc>
                <a:extLst>
                  <a:ext uri="{0D108BD9-81ED-4DB2-BD59-A6C34878D82A}">
                    <a16:rowId xmlns:a16="http://schemas.microsoft.com/office/drawing/2014/main" val="1396769829"/>
                  </a:ext>
                </a:extLst>
              </a:tr>
            </a:tbl>
          </a:graphicData>
        </a:graphic>
      </p:graphicFrame>
      <p:sp>
        <p:nvSpPr>
          <p:cNvPr id="4" name="Text Placeholder 3">
            <a:extLst>
              <a:ext uri="{FF2B5EF4-FFF2-40B4-BE49-F238E27FC236}">
                <a16:creationId xmlns:a16="http://schemas.microsoft.com/office/drawing/2014/main" id="{7EB893E5-1387-4F19-A954-58711D16C32B}"/>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12432676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EDA9E-C91A-47DF-98F9-5C87295B45EC}"/>
              </a:ext>
            </a:extLst>
          </p:cNvPr>
          <p:cNvSpPr>
            <a:spLocks noGrp="1"/>
          </p:cNvSpPr>
          <p:nvPr>
            <p:ph type="title"/>
          </p:nvPr>
        </p:nvSpPr>
        <p:spPr/>
        <p:txBody>
          <a:bodyPr/>
          <a:lstStyle/>
          <a:p>
            <a:r>
              <a:rPr lang="en-US"/>
              <a:t>Overall Posts Overview | All profiles - 5 of 10</a:t>
            </a:r>
          </a:p>
        </p:txBody>
      </p:sp>
      <p:graphicFrame>
        <p:nvGraphicFramePr>
          <p:cNvPr id="5" name="Table Placeholder 4">
            <a:extLst>
              <a:ext uri="{FF2B5EF4-FFF2-40B4-BE49-F238E27FC236}">
                <a16:creationId xmlns:a16="http://schemas.microsoft.com/office/drawing/2014/main" id="{89E6A641-88CF-4334-83E9-C00B5775353C}"/>
              </a:ext>
            </a:extLst>
          </p:cNvPr>
          <p:cNvGraphicFramePr>
            <a:graphicFrameLocks noGrp="1"/>
          </p:cNvGraphicFramePr>
          <p:nvPr>
            <p:ph type="tbl" sz="quarter" idx="13"/>
            <p:extLst>
              <p:ext uri="{D42A27DB-BD31-4B8C-83A1-F6EECF244321}">
                <p14:modId xmlns:p14="http://schemas.microsoft.com/office/powerpoint/2010/main" val="1854264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89851143"/>
                    </a:ext>
                  </a:extLst>
                </a:gridCol>
                <a:gridCol w="1645920">
                  <a:extLst>
                    <a:ext uri="{9D8B030D-6E8A-4147-A177-3AD203B41FA5}">
                      <a16:colId xmlns:a16="http://schemas.microsoft.com/office/drawing/2014/main" val="1393821946"/>
                    </a:ext>
                  </a:extLst>
                </a:gridCol>
                <a:gridCol w="822960">
                  <a:extLst>
                    <a:ext uri="{9D8B030D-6E8A-4147-A177-3AD203B41FA5}">
                      <a16:colId xmlns:a16="http://schemas.microsoft.com/office/drawing/2014/main" val="1544951445"/>
                    </a:ext>
                  </a:extLst>
                </a:gridCol>
                <a:gridCol w="822960">
                  <a:extLst>
                    <a:ext uri="{9D8B030D-6E8A-4147-A177-3AD203B41FA5}">
                      <a16:colId xmlns:a16="http://schemas.microsoft.com/office/drawing/2014/main" val="661741374"/>
                    </a:ext>
                  </a:extLst>
                </a:gridCol>
                <a:gridCol w="822960">
                  <a:extLst>
                    <a:ext uri="{9D8B030D-6E8A-4147-A177-3AD203B41FA5}">
                      <a16:colId xmlns:a16="http://schemas.microsoft.com/office/drawing/2014/main" val="3469461763"/>
                    </a:ext>
                  </a:extLst>
                </a:gridCol>
                <a:gridCol w="822960">
                  <a:extLst>
                    <a:ext uri="{9D8B030D-6E8A-4147-A177-3AD203B41FA5}">
                      <a16:colId xmlns:a16="http://schemas.microsoft.com/office/drawing/2014/main" val="1576137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91178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LinkedIn Borussia VfL 1900 Mönchengladbach GmbH - 2023-02-08 13:00:06</a:t>
                      </a:r>
                      <a:r>
                        <a:rPr kumimoji="0" lang="de-DE" sz="1000" b="0" i="0" u="none" strike="noStrike" kern="1200" cap="none" spc="0" normalizeH="0" baseline="0" noProof="0">
                          <a:ln>
                            <a:noFill/>
                          </a:ln>
                          <a:solidFill>
                            <a:prstClr val="black"/>
                          </a:solidFill>
                          <a:effectLst/>
                          <a:uLnTx/>
                          <a:uFillTx/>
                          <a:latin typeface="+mn-lt"/>
                          <a:ea typeface="+mn-ea"/>
                          <a:cs typeface="+mn-cs"/>
                        </a:rPr>
                        <a:t>
 Elf Nachwuchsspieler aus dem #FohlenStall, die sich in den beiden vergangenen Jahren durch besondere Leistungen hervorgetan hatten, wurden jetzt im Rahmen der sogenannten Champions Trophy geehrt. 🏅👏
Die vereinsinterne Champions Trophy soll bei allen Nachwuchsakteuren Reize setzen, damit diese sich spielerisch an den täglichen Wettkampf gewöhnen können. Zum insgesamt achten Mal wurden jetzt die Akteure jeder Mannschaft ausgezeichnet, die sich in bestimmten Wettbewerben und Spielen besonders hervorgetan hatten. "Die Trainer konnten Punkte vergeben und dabei ihrer Kreativität freien Lauf lassen", sagt Mirko #Sandmöller, Direktor des Nachwuchsleistungszentrums.
Da die Ehrung im letzten Jahr Corona-bedingt nicht stattfinden konnte, wurden nun die Sieger der beiden zurückliegenden Spielzeiten geehrt. Die Sieger der Saison 2020/21 sind Tom Gleß (U9), Ben Stark (U10), Felix Schlösser (U11), Muhammed Gündogmus (U12) und Mathieu Nguefack (U13). Die Gewinner der Spielzeit 2021/22 heißen Max Wosnitza (U9), Leon Dreissen (U10), Peer Kluike (U11), Mauro Facchini (U12), Hamza Anwari (U13) und Florian Cichonski (U14).
Alle genannten Spieler bekamen aus den Händen von Borussias Chefcoach Daniel #Farke und ihrem jeweiligen Teamtrainer ein gerahmtes Bild mit ihrem Konterfei, ein PUMA-Shirt und -Schuhe überreicht. "Für die Jungs war es natürlich eine tolle Sache, dass Daniel Farke bei der Ehrung dabei war", so Sandmöller.
Herzlichen Glückwunsch! 💚
#dieFohlen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https://media.licdn.com/dms/image/C4E22AQF3VyLMiYq4Lw/feedshare-shrink_800/0/1675857605004?e=1681344000&amp;v=beta&amp;t=iLJM-FLw60XHGRdNCr0LGrhT5aJ3OE9BDfj6BjkiVP4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12702</a:t>
                      </a:r>
                    </a:p>
                  </a:txBody>
                  <a:tcPr/>
                </a:tc>
                <a:extLst>
                  <a:ext uri="{0D108BD9-81ED-4DB2-BD59-A6C34878D82A}">
                    <a16:rowId xmlns:a16="http://schemas.microsoft.com/office/drawing/2014/main" val="2262105679"/>
                  </a:ext>
                </a:extLst>
              </a:tr>
            </a:tbl>
          </a:graphicData>
        </a:graphic>
      </p:graphicFrame>
      <p:sp>
        <p:nvSpPr>
          <p:cNvPr id="4" name="Text Placeholder 3">
            <a:extLst>
              <a:ext uri="{FF2B5EF4-FFF2-40B4-BE49-F238E27FC236}">
                <a16:creationId xmlns:a16="http://schemas.microsoft.com/office/drawing/2014/main" id="{01EA4000-3CF1-42CB-9F10-F37BF0CD74A5}"/>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26491667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A8F08-29E1-4712-ADEE-2358EBE8930E}"/>
              </a:ext>
            </a:extLst>
          </p:cNvPr>
          <p:cNvSpPr>
            <a:spLocks noGrp="1"/>
          </p:cNvSpPr>
          <p:nvPr>
            <p:ph type="title"/>
          </p:nvPr>
        </p:nvSpPr>
        <p:spPr/>
        <p:txBody>
          <a:bodyPr/>
          <a:lstStyle/>
          <a:p>
            <a:r>
              <a:rPr lang="en-US"/>
              <a:t>Overall Posts Overview | All profiles - 6 of 10</a:t>
            </a:r>
          </a:p>
        </p:txBody>
      </p:sp>
      <p:graphicFrame>
        <p:nvGraphicFramePr>
          <p:cNvPr id="5" name="Table Placeholder 4">
            <a:extLst>
              <a:ext uri="{FF2B5EF4-FFF2-40B4-BE49-F238E27FC236}">
                <a16:creationId xmlns:a16="http://schemas.microsoft.com/office/drawing/2014/main" id="{073C61BA-8A96-492B-9541-82F61DBD1722}"/>
              </a:ext>
            </a:extLst>
          </p:cNvPr>
          <p:cNvGraphicFramePr>
            <a:graphicFrameLocks noGrp="1"/>
          </p:cNvGraphicFramePr>
          <p:nvPr>
            <p:ph type="tbl" sz="quarter" idx="13"/>
            <p:extLst>
              <p:ext uri="{D42A27DB-BD31-4B8C-83A1-F6EECF244321}">
                <p14:modId xmlns:p14="http://schemas.microsoft.com/office/powerpoint/2010/main" val="39424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64850168"/>
                    </a:ext>
                  </a:extLst>
                </a:gridCol>
                <a:gridCol w="1645920">
                  <a:extLst>
                    <a:ext uri="{9D8B030D-6E8A-4147-A177-3AD203B41FA5}">
                      <a16:colId xmlns:a16="http://schemas.microsoft.com/office/drawing/2014/main" val="3140138107"/>
                    </a:ext>
                  </a:extLst>
                </a:gridCol>
                <a:gridCol w="822960">
                  <a:extLst>
                    <a:ext uri="{9D8B030D-6E8A-4147-A177-3AD203B41FA5}">
                      <a16:colId xmlns:a16="http://schemas.microsoft.com/office/drawing/2014/main" val="2023004979"/>
                    </a:ext>
                  </a:extLst>
                </a:gridCol>
                <a:gridCol w="822960">
                  <a:extLst>
                    <a:ext uri="{9D8B030D-6E8A-4147-A177-3AD203B41FA5}">
                      <a16:colId xmlns:a16="http://schemas.microsoft.com/office/drawing/2014/main" val="2348823037"/>
                    </a:ext>
                  </a:extLst>
                </a:gridCol>
                <a:gridCol w="822960">
                  <a:extLst>
                    <a:ext uri="{9D8B030D-6E8A-4147-A177-3AD203B41FA5}">
                      <a16:colId xmlns:a16="http://schemas.microsoft.com/office/drawing/2014/main" val="2322563997"/>
                    </a:ext>
                  </a:extLst>
                </a:gridCol>
                <a:gridCol w="822960">
                  <a:extLst>
                    <a:ext uri="{9D8B030D-6E8A-4147-A177-3AD203B41FA5}">
                      <a16:colId xmlns:a16="http://schemas.microsoft.com/office/drawing/2014/main" val="2597424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920256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Borussia Mönchengladbach - 2023-02-04 22:15:00</a:t>
                      </a:r>
                      <a:r>
                        <a:rPr kumimoji="0" lang="en-US" sz="1000" b="0" i="0" u="none" strike="noStrike" kern="1200" cap="none" spc="0" normalizeH="0" baseline="0" noProof="0">
                          <a:ln>
                            <a:noFill/>
                          </a:ln>
                          <a:solidFill>
                            <a:prstClr val="black"/>
                          </a:solidFill>
                          <a:effectLst/>
                          <a:uLnTx/>
                          <a:uFillTx/>
                          <a:latin typeface="+mn-lt"/>
                          <a:ea typeface="+mn-ea"/>
                          <a:cs typeface="+mn-cs"/>
                        </a:rPr>
                        <a:t>
 Jonas Omlin ist euer Cichon Personalmanagement GmbH Spieler des Spiels!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https://quintly-image-storage.s3.amazonaws.com/10572eae6ed8eb8ce6190f80e2934766/8a9c18c0cdde503ec6a64d36d7846589.jpg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111360</a:t>
                      </a:r>
                    </a:p>
                  </a:txBody>
                  <a:tcPr/>
                </a:tc>
                <a:extLst>
                  <a:ext uri="{0D108BD9-81ED-4DB2-BD59-A6C34878D82A}">
                    <a16:rowId xmlns:a16="http://schemas.microsoft.com/office/drawing/2014/main" val="226902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@borussia - 2023-02-04 22:15:00</a:t>
                      </a:r>
                      <a:r>
                        <a:rPr kumimoji="0" lang="en-US" sz="1000" b="0" i="0" u="none" strike="noStrike" kern="1200" cap="none" spc="0" normalizeH="0" baseline="0" noProof="0">
                          <a:ln>
                            <a:noFill/>
                          </a:ln>
                          <a:solidFill>
                            <a:prstClr val="black"/>
                          </a:solidFill>
                          <a:effectLst/>
                          <a:uLnTx/>
                          <a:uFillTx/>
                          <a:latin typeface="+mn-lt"/>
                          <a:ea typeface="+mn-ea"/>
                          <a:cs typeface="+mn-cs"/>
                        </a:rPr>
                        <a:t>
 Jonas #Omlin ist euer Spieler des Spiels! 🧱👍
#Bundesliga #BMGS04 #CichonPM pic.twitter.com/KXdoiXmjbW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34297</a:t>
                      </a:r>
                    </a:p>
                  </a:txBody>
                  <a:tcPr/>
                </a:tc>
                <a:extLst>
                  <a:ext uri="{0D108BD9-81ED-4DB2-BD59-A6C34878D82A}">
                    <a16:rowId xmlns:a16="http://schemas.microsoft.com/office/drawing/2014/main" val="3280117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Facebook Borussia Mönchengladbach - 2023-02-04 20:47:00</a:t>
                      </a:r>
                      <a:r>
                        <a:rPr kumimoji="0" lang="de-DE" sz="1000" b="0" i="0" u="none" strike="noStrike" kern="1200" cap="none" spc="0" normalizeH="0" baseline="0" noProof="0">
                          <a:ln>
                            <a:noFill/>
                          </a:ln>
                          <a:solidFill>
                            <a:prstClr val="black"/>
                          </a:solidFill>
                          <a:effectLst/>
                          <a:uLnTx/>
                          <a:uFillTx/>
                          <a:latin typeface="+mn-lt"/>
                          <a:ea typeface="+mn-ea"/>
                          <a:cs typeface="+mn-cs"/>
                        </a:rPr>
                        <a:t>
 Ab sofort könnt ihr in der FohlenApp euren Cichon Personalmanagement GmbH Spieler des Spiels wählen.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https://quintly-image-storage.s3.amazonaws.com/10572eae6ed8eb8ce6190f80e2934766/1209b7b4b33f2ab9f922519885d19fe2.png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55665</a:t>
                      </a:r>
                    </a:p>
                  </a:txBody>
                  <a:tcPr/>
                </a:tc>
                <a:extLst>
                  <a:ext uri="{0D108BD9-81ED-4DB2-BD59-A6C34878D82A}">
                    <a16:rowId xmlns:a16="http://schemas.microsoft.com/office/drawing/2014/main" val="3530312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@borussia - 2023-02-04 20:40:00</a:t>
                      </a:r>
                      <a:r>
                        <a:rPr kumimoji="0" lang="en-US" sz="1000" b="0" i="0" u="none" strike="noStrike" kern="1200" cap="none" spc="0" normalizeH="0" baseline="0" noProof="0">
                          <a:ln>
                            <a:noFill/>
                          </a:ln>
                          <a:solidFill>
                            <a:prstClr val="black"/>
                          </a:solidFill>
                          <a:effectLst/>
                          <a:uLnTx/>
                          <a:uFillTx/>
                          <a:latin typeface="+mn-lt"/>
                          <a:ea typeface="+mn-ea"/>
                          <a:cs typeface="+mn-cs"/>
                        </a:rPr>
                        <a:t>
 Ab sofort könnt ihr in der #FohlenApp euren #CichonPM Spieler des Spiels wählen. 📊 pic.twitter.com/3LFzIunYCv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18483</a:t>
                      </a:r>
                    </a:p>
                  </a:txBody>
                  <a:tcPr/>
                </a:tc>
                <a:extLst>
                  <a:ext uri="{0D108BD9-81ED-4DB2-BD59-A6C34878D82A}">
                    <a16:rowId xmlns:a16="http://schemas.microsoft.com/office/drawing/2014/main" val="478959518"/>
                  </a:ext>
                </a:extLst>
              </a:tr>
            </a:tbl>
          </a:graphicData>
        </a:graphic>
      </p:graphicFrame>
      <p:sp>
        <p:nvSpPr>
          <p:cNvPr id="4" name="Text Placeholder 3">
            <a:extLst>
              <a:ext uri="{FF2B5EF4-FFF2-40B4-BE49-F238E27FC236}">
                <a16:creationId xmlns:a16="http://schemas.microsoft.com/office/drawing/2014/main" id="{FFB5F9A7-3081-4BF6-939E-2969899A0A52}"/>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788513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DC8AA-2BDA-435D-A83A-7133D29DC034}"/>
              </a:ext>
            </a:extLst>
          </p:cNvPr>
          <p:cNvSpPr>
            <a:spLocks noGrp="1"/>
          </p:cNvSpPr>
          <p:nvPr>
            <p:ph type="title"/>
          </p:nvPr>
        </p:nvSpPr>
        <p:spPr/>
        <p:txBody>
          <a:bodyPr/>
          <a:lstStyle/>
          <a:p>
            <a:r>
              <a:rPr lang="en-US"/>
              <a:t>Overall Posts Overview | All profiles - 7 of 10</a:t>
            </a:r>
          </a:p>
        </p:txBody>
      </p:sp>
      <p:graphicFrame>
        <p:nvGraphicFramePr>
          <p:cNvPr id="5" name="Table Placeholder 4">
            <a:extLst>
              <a:ext uri="{FF2B5EF4-FFF2-40B4-BE49-F238E27FC236}">
                <a16:creationId xmlns:a16="http://schemas.microsoft.com/office/drawing/2014/main" id="{F003B801-8CF9-4F42-813C-08B0D4BA8AC2}"/>
              </a:ext>
            </a:extLst>
          </p:cNvPr>
          <p:cNvGraphicFramePr>
            <a:graphicFrameLocks noGrp="1"/>
          </p:cNvGraphicFramePr>
          <p:nvPr>
            <p:ph type="tbl" sz="quarter" idx="13"/>
            <p:extLst>
              <p:ext uri="{D42A27DB-BD31-4B8C-83A1-F6EECF244321}">
                <p14:modId xmlns:p14="http://schemas.microsoft.com/office/powerpoint/2010/main" val="2664298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29230212"/>
                    </a:ext>
                  </a:extLst>
                </a:gridCol>
                <a:gridCol w="1645920">
                  <a:extLst>
                    <a:ext uri="{9D8B030D-6E8A-4147-A177-3AD203B41FA5}">
                      <a16:colId xmlns:a16="http://schemas.microsoft.com/office/drawing/2014/main" val="2604359373"/>
                    </a:ext>
                  </a:extLst>
                </a:gridCol>
                <a:gridCol w="822960">
                  <a:extLst>
                    <a:ext uri="{9D8B030D-6E8A-4147-A177-3AD203B41FA5}">
                      <a16:colId xmlns:a16="http://schemas.microsoft.com/office/drawing/2014/main" val="3519884824"/>
                    </a:ext>
                  </a:extLst>
                </a:gridCol>
                <a:gridCol w="822960">
                  <a:extLst>
                    <a:ext uri="{9D8B030D-6E8A-4147-A177-3AD203B41FA5}">
                      <a16:colId xmlns:a16="http://schemas.microsoft.com/office/drawing/2014/main" val="3810939687"/>
                    </a:ext>
                  </a:extLst>
                </a:gridCol>
                <a:gridCol w="822960">
                  <a:extLst>
                    <a:ext uri="{9D8B030D-6E8A-4147-A177-3AD203B41FA5}">
                      <a16:colId xmlns:a16="http://schemas.microsoft.com/office/drawing/2014/main" val="299285520"/>
                    </a:ext>
                  </a:extLst>
                </a:gridCol>
                <a:gridCol w="822960">
                  <a:extLst>
                    <a:ext uri="{9D8B030D-6E8A-4147-A177-3AD203B41FA5}">
                      <a16:colId xmlns:a16="http://schemas.microsoft.com/office/drawing/2014/main" val="815683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33596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Instagram borussia - 2023-02-03 15:31:42</a:t>
                      </a:r>
                      <a:r>
                        <a:rPr kumimoji="0" lang="en-US" sz="1000" b="0" i="0" u="none" strike="noStrike" kern="1200" cap="none" spc="0" normalizeH="0" baseline="0" noProof="0">
                          <a:ln>
                            <a:noFill/>
                          </a:ln>
                          <a:solidFill>
                            <a:prstClr val="black"/>
                          </a:solidFill>
                          <a:effectLst/>
                          <a:uLnTx/>
                          <a:uFillTx/>
                          <a:latin typeface="+mn-lt"/>
                          <a:ea typeface="+mn-ea"/>
                          <a:cs typeface="+mn-cs"/>
                        </a:rPr>
                        <a:t>
 Ihr habt entschieden: 𝘿𝙚𝙧 𝘾𝙖𝙥𝙞𝙩𝙖𝙣𝙤 ist euer @cichon_personalmanagement Spieler des Monats! 🏅✨
2️⃣ Spiele
3️⃣ Tore
2️⃣ Assists
Herzlichen Glückwunsch, @l_stindl13! 👏
#dieFohlen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https://quintly-image-storage.s3.amazonaws.com/3384e17b2292f00ccba743393d57b0bc/3cd92882f2d333ad2c00e117270b10cc.jpg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76829</a:t>
                      </a:r>
                    </a:p>
                  </a:txBody>
                  <a:tcPr/>
                </a:tc>
                <a:extLst>
                  <a:ext uri="{0D108BD9-81ED-4DB2-BD59-A6C34878D82A}">
                    <a16:rowId xmlns:a16="http://schemas.microsoft.com/office/drawing/2014/main" val="2645077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Borussia Mönchengladbach - 2023-02-03 15:30:00</a:t>
                      </a:r>
                      <a:r>
                        <a:rPr kumimoji="0" lang="en-US" sz="1000" b="0" i="0" u="none" strike="noStrike" kern="1200" cap="none" spc="0" normalizeH="0" baseline="0" noProof="0">
                          <a:ln>
                            <a:noFill/>
                          </a:ln>
                          <a:solidFill>
                            <a:prstClr val="black"/>
                          </a:solidFill>
                          <a:effectLst/>
                          <a:uLnTx/>
                          <a:uFillTx/>
                          <a:latin typeface="+mn-lt"/>
                          <a:ea typeface="+mn-ea"/>
                          <a:cs typeface="+mn-cs"/>
                        </a:rPr>
                        <a:t>
 Ihr habt entschieden: Der Capitano ist euer Cichon Personalmanagement GmbH Spieler des Monats! 🏅✨
Herzlichen Glückwunsch, Lars!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https://quintly-image-storage.s3.amazonaws.com/10572eae6ed8eb8ce6190f80e2934766/5b62dd7625818d51cdaf8665bd2e01f5.jpg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32030</a:t>
                      </a:r>
                    </a:p>
                  </a:txBody>
                  <a:tcPr/>
                </a:tc>
                <a:extLst>
                  <a:ext uri="{0D108BD9-81ED-4DB2-BD59-A6C34878D82A}">
                    <a16:rowId xmlns:a16="http://schemas.microsoft.com/office/drawing/2014/main" val="3835157953"/>
                  </a:ext>
                </a:extLst>
              </a:tr>
            </a:tbl>
          </a:graphicData>
        </a:graphic>
      </p:graphicFrame>
      <p:sp>
        <p:nvSpPr>
          <p:cNvPr id="4" name="Text Placeholder 3">
            <a:extLst>
              <a:ext uri="{FF2B5EF4-FFF2-40B4-BE49-F238E27FC236}">
                <a16:creationId xmlns:a16="http://schemas.microsoft.com/office/drawing/2014/main" id="{F3AE8968-6B2F-43DF-87B8-E917CE8777CA}"/>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1684159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3218C-AB55-4D28-930D-A9424DAC1711}"/>
              </a:ext>
            </a:extLst>
          </p:cNvPr>
          <p:cNvSpPr>
            <a:spLocks noGrp="1"/>
          </p:cNvSpPr>
          <p:nvPr>
            <p:ph type="title"/>
          </p:nvPr>
        </p:nvSpPr>
        <p:spPr/>
        <p:txBody>
          <a:bodyPr/>
          <a:lstStyle/>
          <a:p>
            <a:r>
              <a:rPr lang="en-US"/>
              <a:t>Overall Posts Overview | All profiles - 8 of 10</a:t>
            </a:r>
          </a:p>
        </p:txBody>
      </p:sp>
      <p:graphicFrame>
        <p:nvGraphicFramePr>
          <p:cNvPr id="5" name="Table Placeholder 4">
            <a:extLst>
              <a:ext uri="{FF2B5EF4-FFF2-40B4-BE49-F238E27FC236}">
                <a16:creationId xmlns:a16="http://schemas.microsoft.com/office/drawing/2014/main" id="{310FEDED-C2E8-42E4-B796-D0A162A74F5C}"/>
              </a:ext>
            </a:extLst>
          </p:cNvPr>
          <p:cNvGraphicFramePr>
            <a:graphicFrameLocks noGrp="1"/>
          </p:cNvGraphicFramePr>
          <p:nvPr>
            <p:ph type="tbl" sz="quarter" idx="13"/>
            <p:extLst>
              <p:ext uri="{D42A27DB-BD31-4B8C-83A1-F6EECF244321}">
                <p14:modId xmlns:p14="http://schemas.microsoft.com/office/powerpoint/2010/main" val="1198443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52741961"/>
                    </a:ext>
                  </a:extLst>
                </a:gridCol>
                <a:gridCol w="1645920">
                  <a:extLst>
                    <a:ext uri="{9D8B030D-6E8A-4147-A177-3AD203B41FA5}">
                      <a16:colId xmlns:a16="http://schemas.microsoft.com/office/drawing/2014/main" val="1592333088"/>
                    </a:ext>
                  </a:extLst>
                </a:gridCol>
                <a:gridCol w="822960">
                  <a:extLst>
                    <a:ext uri="{9D8B030D-6E8A-4147-A177-3AD203B41FA5}">
                      <a16:colId xmlns:a16="http://schemas.microsoft.com/office/drawing/2014/main" val="2195642392"/>
                    </a:ext>
                  </a:extLst>
                </a:gridCol>
                <a:gridCol w="822960">
                  <a:extLst>
                    <a:ext uri="{9D8B030D-6E8A-4147-A177-3AD203B41FA5}">
                      <a16:colId xmlns:a16="http://schemas.microsoft.com/office/drawing/2014/main" val="1258354508"/>
                    </a:ext>
                  </a:extLst>
                </a:gridCol>
                <a:gridCol w="822960">
                  <a:extLst>
                    <a:ext uri="{9D8B030D-6E8A-4147-A177-3AD203B41FA5}">
                      <a16:colId xmlns:a16="http://schemas.microsoft.com/office/drawing/2014/main" val="648547033"/>
                    </a:ext>
                  </a:extLst>
                </a:gridCol>
                <a:gridCol w="822960">
                  <a:extLst>
                    <a:ext uri="{9D8B030D-6E8A-4147-A177-3AD203B41FA5}">
                      <a16:colId xmlns:a16="http://schemas.microsoft.com/office/drawing/2014/main" val="1450583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974150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@borussia - 2023-02-03 15:30:00</a:t>
                      </a:r>
                      <a:r>
                        <a:rPr kumimoji="0" lang="en-US" sz="1000" b="0" i="0" u="none" strike="noStrike" kern="1200" cap="none" spc="0" normalizeH="0" baseline="0" noProof="0">
                          <a:ln>
                            <a:noFill/>
                          </a:ln>
                          <a:solidFill>
                            <a:prstClr val="black"/>
                          </a:solidFill>
                          <a:effectLst/>
                          <a:uLnTx/>
                          <a:uFillTx/>
                          <a:latin typeface="+mn-lt"/>
                          <a:ea typeface="+mn-ea"/>
                          <a:cs typeface="+mn-cs"/>
                        </a:rPr>
                        <a:t>
 Ihr habt entschieden: Der Capitano ist euer Spieler des Monats! 🏅✨
2️⃣ Spiele
3️⃣ Tore
2️⃣ Assists
Herzlichen Glückwunsch, @stindl28! 👏
#CichonPM pic.twitter.com/WgTc2ZhT0g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63786</a:t>
                      </a:r>
                    </a:p>
                  </a:txBody>
                  <a:tcPr/>
                </a:tc>
                <a:extLst>
                  <a:ext uri="{0D108BD9-81ED-4DB2-BD59-A6C34878D82A}">
                    <a16:rowId xmlns:a16="http://schemas.microsoft.com/office/drawing/2014/main" val="2107893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Borussia Mönchengladbach - 2023-01-31 14:24:30</a:t>
                      </a:r>
                      <a:r>
                        <a:rPr kumimoji="0" lang="en-US" sz="1000" b="0" i="0" u="none" strike="noStrike" kern="1200" cap="none" spc="0" normalizeH="0" baseline="0" noProof="0">
                          <a:ln>
                            <a:noFill/>
                          </a:ln>
                          <a:solidFill>
                            <a:prstClr val="black"/>
                          </a:solidFill>
                          <a:effectLst/>
                          <a:uLnTx/>
                          <a:uFillTx/>
                          <a:latin typeface="+mn-lt"/>
                          <a:ea typeface="+mn-ea"/>
                          <a:cs typeface="+mn-cs"/>
                        </a:rPr>
                        <a:t>
 Wer ist euer Cichon Personalmanagement GmbH Spieler des Monats im Januar? 🧐
▫ Jonas Omlin
▫ Jonas Hofmann
▫ Ko Itakura
▫ Lars Stindl
Stimmt jetzt in der FohlenApp ab!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https://quintly-image-storage.s3.amazonaws.com/10572eae6ed8eb8ce6190f80e2934766/c304506bb9bf3fc57d2524a43a5e5b39.jpg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31276</a:t>
                      </a:r>
                    </a:p>
                  </a:txBody>
                  <a:tcPr/>
                </a:tc>
                <a:extLst>
                  <a:ext uri="{0D108BD9-81ED-4DB2-BD59-A6C34878D82A}">
                    <a16:rowId xmlns:a16="http://schemas.microsoft.com/office/drawing/2014/main" val="2826373133"/>
                  </a:ext>
                </a:extLst>
              </a:tr>
            </a:tbl>
          </a:graphicData>
        </a:graphic>
      </p:graphicFrame>
      <p:sp>
        <p:nvSpPr>
          <p:cNvPr id="4" name="Text Placeholder 3">
            <a:extLst>
              <a:ext uri="{FF2B5EF4-FFF2-40B4-BE49-F238E27FC236}">
                <a16:creationId xmlns:a16="http://schemas.microsoft.com/office/drawing/2014/main" id="{9FA0B94C-8755-4ABD-904B-B8222566C13B}"/>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4275943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7F4E-E936-4983-8342-192909B264AD}"/>
              </a:ext>
            </a:extLst>
          </p:cNvPr>
          <p:cNvSpPr>
            <a:spLocks noGrp="1"/>
          </p:cNvSpPr>
          <p:nvPr>
            <p:ph type="title"/>
          </p:nvPr>
        </p:nvSpPr>
        <p:spPr/>
        <p:txBody>
          <a:bodyPr/>
          <a:lstStyle/>
          <a:p>
            <a:r>
              <a:rPr lang="en-US"/>
              <a:t>Overall Posts Overview | All profiles - 9 of 10</a:t>
            </a:r>
          </a:p>
        </p:txBody>
      </p:sp>
      <p:graphicFrame>
        <p:nvGraphicFramePr>
          <p:cNvPr id="5" name="Table Placeholder 4">
            <a:extLst>
              <a:ext uri="{FF2B5EF4-FFF2-40B4-BE49-F238E27FC236}">
                <a16:creationId xmlns:a16="http://schemas.microsoft.com/office/drawing/2014/main" id="{AE692CB5-DCB3-4168-8BD9-98C6FBAB44AB}"/>
              </a:ext>
            </a:extLst>
          </p:cNvPr>
          <p:cNvGraphicFramePr>
            <a:graphicFrameLocks noGrp="1"/>
          </p:cNvGraphicFramePr>
          <p:nvPr>
            <p:ph type="tbl" sz="quarter" idx="13"/>
            <p:extLst>
              <p:ext uri="{D42A27DB-BD31-4B8C-83A1-F6EECF244321}">
                <p14:modId xmlns:p14="http://schemas.microsoft.com/office/powerpoint/2010/main" val="2278337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71659219"/>
                    </a:ext>
                  </a:extLst>
                </a:gridCol>
                <a:gridCol w="1645920">
                  <a:extLst>
                    <a:ext uri="{9D8B030D-6E8A-4147-A177-3AD203B41FA5}">
                      <a16:colId xmlns:a16="http://schemas.microsoft.com/office/drawing/2014/main" val="1455809033"/>
                    </a:ext>
                  </a:extLst>
                </a:gridCol>
                <a:gridCol w="822960">
                  <a:extLst>
                    <a:ext uri="{9D8B030D-6E8A-4147-A177-3AD203B41FA5}">
                      <a16:colId xmlns:a16="http://schemas.microsoft.com/office/drawing/2014/main" val="3335809846"/>
                    </a:ext>
                  </a:extLst>
                </a:gridCol>
                <a:gridCol w="822960">
                  <a:extLst>
                    <a:ext uri="{9D8B030D-6E8A-4147-A177-3AD203B41FA5}">
                      <a16:colId xmlns:a16="http://schemas.microsoft.com/office/drawing/2014/main" val="3952542222"/>
                    </a:ext>
                  </a:extLst>
                </a:gridCol>
                <a:gridCol w="822960">
                  <a:extLst>
                    <a:ext uri="{9D8B030D-6E8A-4147-A177-3AD203B41FA5}">
                      <a16:colId xmlns:a16="http://schemas.microsoft.com/office/drawing/2014/main" val="586600433"/>
                    </a:ext>
                  </a:extLst>
                </a:gridCol>
                <a:gridCol w="822960">
                  <a:extLst>
                    <a:ext uri="{9D8B030D-6E8A-4147-A177-3AD203B41FA5}">
                      <a16:colId xmlns:a16="http://schemas.microsoft.com/office/drawing/2014/main" val="2265489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19698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@borussia - 2023-01-31 14:22:21</a:t>
                      </a:r>
                      <a:r>
                        <a:rPr kumimoji="0" lang="en-US" sz="1000" b="0" i="0" u="none" strike="noStrike" kern="1200" cap="none" spc="0" normalizeH="0" baseline="0" noProof="0">
                          <a:ln>
                            <a:noFill/>
                          </a:ln>
                          <a:solidFill>
                            <a:prstClr val="black"/>
                          </a:solidFill>
                          <a:effectLst/>
                          <a:uLnTx/>
                          <a:uFillTx/>
                          <a:latin typeface="+mn-lt"/>
                          <a:ea typeface="+mn-ea"/>
                          <a:cs typeface="+mn-cs"/>
                        </a:rPr>
                        <a:t>
 Wer ist euer Spieler des Monats im Januar? 🧐
▫ Jonas #Omlin
▫ Ko #Itakura
▫ Jonas #Hofmann
▫ @stindl28 
Stimmt jetzt in der #FohlenApp ab! 📊
#CichonPM pic.twitter.com/lfRjnDp7aB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29867</a:t>
                      </a:r>
                    </a:p>
                  </a:txBody>
                  <a:tcPr/>
                </a:tc>
                <a:extLst>
                  <a:ext uri="{0D108BD9-81ED-4DB2-BD59-A6C34878D82A}">
                    <a16:rowId xmlns:a16="http://schemas.microsoft.com/office/drawing/2014/main" val="45874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Borussia Mönchengladbach - 2023-01-28 18:55:01</a:t>
                      </a:r>
                      <a:r>
                        <a:rPr kumimoji="0" lang="en-US" sz="1000" b="0" i="0" u="none" strike="noStrike" kern="1200" cap="none" spc="0" normalizeH="0" baseline="0" noProof="0">
                          <a:ln>
                            <a:noFill/>
                          </a:ln>
                          <a:solidFill>
                            <a:prstClr val="black"/>
                          </a:solidFill>
                          <a:effectLst/>
                          <a:uLnTx/>
                          <a:uFillTx/>
                          <a:latin typeface="+mn-lt"/>
                          <a:ea typeface="+mn-ea"/>
                          <a:cs typeface="+mn-cs"/>
                        </a:rPr>
                        <a:t>
 Jonas Hofmann ist euer Cichon Personalmanagement GmbH Spieler des Spiels!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https://quintly-image-storage.s3.amazonaws.com/10572eae6ed8eb8ce6190f80e2934766/f03768b07323e690890b79e1ce450324.jpg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58656</a:t>
                      </a:r>
                    </a:p>
                  </a:txBody>
                  <a:tcPr/>
                </a:tc>
                <a:extLst>
                  <a:ext uri="{0D108BD9-81ED-4DB2-BD59-A6C34878D82A}">
                    <a16:rowId xmlns:a16="http://schemas.microsoft.com/office/drawing/2014/main" val="88108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@borussia - 2023-01-28 18:55:00</a:t>
                      </a:r>
                      <a:r>
                        <a:rPr kumimoji="0" lang="en-US" sz="1000" b="0" i="0" u="none" strike="noStrike" kern="1200" cap="none" spc="0" normalizeH="0" baseline="0" noProof="0">
                          <a:ln>
                            <a:noFill/>
                          </a:ln>
                          <a:solidFill>
                            <a:prstClr val="black"/>
                          </a:solidFill>
                          <a:effectLst/>
                          <a:uLnTx/>
                          <a:uFillTx/>
                          <a:latin typeface="+mn-lt"/>
                          <a:ea typeface="+mn-ea"/>
                          <a:cs typeface="+mn-cs"/>
                        </a:rPr>
                        <a:t>
 Jonas #Hofmann ist euer Spieler des Spiels! 🏅👏
#Bundesliga #TSGBMG #CichonPM pic.twitter.com/Iijz5zaZP4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13339</a:t>
                      </a:r>
                    </a:p>
                  </a:txBody>
                  <a:tcPr/>
                </a:tc>
                <a:extLst>
                  <a:ext uri="{0D108BD9-81ED-4DB2-BD59-A6C34878D82A}">
                    <a16:rowId xmlns:a16="http://schemas.microsoft.com/office/drawing/2014/main" val="2614695313"/>
                  </a:ext>
                </a:extLst>
              </a:tr>
            </a:tbl>
          </a:graphicData>
        </a:graphic>
      </p:graphicFrame>
      <p:sp>
        <p:nvSpPr>
          <p:cNvPr id="4" name="Text Placeholder 3">
            <a:extLst>
              <a:ext uri="{FF2B5EF4-FFF2-40B4-BE49-F238E27FC236}">
                <a16:creationId xmlns:a16="http://schemas.microsoft.com/office/drawing/2014/main" id="{865B074A-D389-4F6A-ABD8-20E562087005}"/>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3799522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859D5-E126-40DE-8875-0F4F9591B5D6}"/>
              </a:ext>
            </a:extLst>
          </p:cNvPr>
          <p:cNvSpPr>
            <a:spLocks noGrp="1"/>
          </p:cNvSpPr>
          <p:nvPr>
            <p:ph type="title"/>
          </p:nvPr>
        </p:nvSpPr>
        <p:spPr/>
        <p:txBody>
          <a:bodyPr/>
          <a:lstStyle/>
          <a:p>
            <a:r>
              <a:rPr lang="en-US"/>
              <a:t>Overall Posts Overview | All profiles - 10 of 10</a:t>
            </a:r>
          </a:p>
        </p:txBody>
      </p:sp>
      <p:graphicFrame>
        <p:nvGraphicFramePr>
          <p:cNvPr id="5" name="Table Placeholder 4">
            <a:extLst>
              <a:ext uri="{FF2B5EF4-FFF2-40B4-BE49-F238E27FC236}">
                <a16:creationId xmlns:a16="http://schemas.microsoft.com/office/drawing/2014/main" id="{C63D7AC8-6C0F-4D56-9FE0-F2EA2FAE9C20}"/>
              </a:ext>
            </a:extLst>
          </p:cNvPr>
          <p:cNvGraphicFramePr>
            <a:graphicFrameLocks noGrp="1"/>
          </p:cNvGraphicFramePr>
          <p:nvPr>
            <p:ph type="tbl" sz="quarter" idx="13"/>
            <p:extLst>
              <p:ext uri="{D42A27DB-BD31-4B8C-83A1-F6EECF244321}">
                <p14:modId xmlns:p14="http://schemas.microsoft.com/office/powerpoint/2010/main" val="3327174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04080112"/>
                    </a:ext>
                  </a:extLst>
                </a:gridCol>
                <a:gridCol w="1645920">
                  <a:extLst>
                    <a:ext uri="{9D8B030D-6E8A-4147-A177-3AD203B41FA5}">
                      <a16:colId xmlns:a16="http://schemas.microsoft.com/office/drawing/2014/main" val="3796917655"/>
                    </a:ext>
                  </a:extLst>
                </a:gridCol>
                <a:gridCol w="822960">
                  <a:extLst>
                    <a:ext uri="{9D8B030D-6E8A-4147-A177-3AD203B41FA5}">
                      <a16:colId xmlns:a16="http://schemas.microsoft.com/office/drawing/2014/main" val="4159500131"/>
                    </a:ext>
                  </a:extLst>
                </a:gridCol>
                <a:gridCol w="822960">
                  <a:extLst>
                    <a:ext uri="{9D8B030D-6E8A-4147-A177-3AD203B41FA5}">
                      <a16:colId xmlns:a16="http://schemas.microsoft.com/office/drawing/2014/main" val="3821019562"/>
                    </a:ext>
                  </a:extLst>
                </a:gridCol>
                <a:gridCol w="822960">
                  <a:extLst>
                    <a:ext uri="{9D8B030D-6E8A-4147-A177-3AD203B41FA5}">
                      <a16:colId xmlns:a16="http://schemas.microsoft.com/office/drawing/2014/main" val="1956674354"/>
                    </a:ext>
                  </a:extLst>
                </a:gridCol>
                <a:gridCol w="822960">
                  <a:extLst>
                    <a:ext uri="{9D8B030D-6E8A-4147-A177-3AD203B41FA5}">
                      <a16:colId xmlns:a16="http://schemas.microsoft.com/office/drawing/2014/main" val="367772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749842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Borussia Mönchengladbach - 2023-01-28 17:37:00</a:t>
                      </a:r>
                      <a:r>
                        <a:rPr kumimoji="0" lang="en-US" sz="1000" b="0" i="0" u="none" strike="noStrike" kern="1200" cap="none" spc="0" normalizeH="0" baseline="0" noProof="0">
                          <a:ln>
                            <a:noFill/>
                          </a:ln>
                          <a:solidFill>
                            <a:prstClr val="black"/>
                          </a:solidFill>
                          <a:effectLst/>
                          <a:uLnTx/>
                          <a:uFillTx/>
                          <a:latin typeface="+mn-lt"/>
                          <a:ea typeface="+mn-ea"/>
                          <a:cs typeface="+mn-cs"/>
                        </a:rPr>
                        <a:t>
 Wer ist euer Cichon Personalmanagement GmbH Spieler des Spiels? 🤔
Stimmt jetzt in der FohlenApp ab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https://quintly-image-storage.s3.amazonaws.com/10572eae6ed8eb8ce6190f80e2934766/4909a27e97f6149d5d999c3adb145426.jpg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29766</a:t>
                      </a:r>
                    </a:p>
                  </a:txBody>
                  <a:tcPr/>
                </a:tc>
                <a:extLst>
                  <a:ext uri="{0D108BD9-81ED-4DB2-BD59-A6C34878D82A}">
                    <a16:rowId xmlns:a16="http://schemas.microsoft.com/office/drawing/2014/main" val="3480284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@borussia - 2023-01-28 17:36:08</a:t>
                      </a:r>
                      <a:r>
                        <a:rPr kumimoji="0" lang="en-US" sz="1000" b="0" i="0" u="none" strike="noStrike" kern="1200" cap="none" spc="0" normalizeH="0" baseline="0" noProof="0">
                          <a:ln>
                            <a:noFill/>
                          </a:ln>
                          <a:solidFill>
                            <a:prstClr val="black"/>
                          </a:solidFill>
                          <a:effectLst/>
                          <a:uLnTx/>
                          <a:uFillTx/>
                          <a:latin typeface="+mn-lt"/>
                          <a:ea typeface="+mn-ea"/>
                          <a:cs typeface="+mn-cs"/>
                        </a:rPr>
                        <a:t>
 Wer ist euer Spieler des Spiels? 🤔
Stimmt jetzt in der #FohlenApp ab 📊📱
#Bundesliga #TSGBMG #CichonPM pic.twitter.com/cGTj4Qll5y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10433</a:t>
                      </a:r>
                    </a:p>
                  </a:txBody>
                  <a:tcPr/>
                </a:tc>
                <a:extLst>
                  <a:ext uri="{0D108BD9-81ED-4DB2-BD59-A6C34878D82A}">
                    <a16:rowId xmlns:a16="http://schemas.microsoft.com/office/drawing/2014/main" val="4292831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Facebook Borussia Mönchengladbach - 2023-01-22 21:30:00</a:t>
                      </a:r>
                      <a:r>
                        <a:rPr kumimoji="0" lang="en-US" sz="1000" b="0" i="0" u="none" strike="noStrike" kern="1200" cap="none" spc="0" normalizeH="0" baseline="0" noProof="0">
                          <a:ln>
                            <a:noFill/>
                          </a:ln>
                          <a:solidFill>
                            <a:prstClr val="black"/>
                          </a:solidFill>
                          <a:effectLst/>
                          <a:uLnTx/>
                          <a:uFillTx/>
                          <a:latin typeface="+mn-lt"/>
                          <a:ea typeface="+mn-ea"/>
                          <a:cs typeface="+mn-cs"/>
                        </a:rPr>
                        <a:t>
 Lars Stindl ist euer Cichon Personalmanagement GmbH-Spieler des Spiels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https://quintly-image-storage.s3.amazonaws.com/10572eae6ed8eb8ce6190f80e2934766/ec1a869a9faf70d167b9453fba9ef45e.jpg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82602</a:t>
                      </a:r>
                    </a:p>
                  </a:txBody>
                  <a:tcPr/>
                </a:tc>
                <a:extLst>
                  <a:ext uri="{0D108BD9-81ED-4DB2-BD59-A6C34878D82A}">
                    <a16:rowId xmlns:a16="http://schemas.microsoft.com/office/drawing/2014/main" val="186802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Twitter Own Tweets @borussia - 2023-01-22 21:30:00</a:t>
                      </a:r>
                      <a:r>
                        <a:rPr kumimoji="0" lang="en-US" sz="1000" b="0" i="0" u="none" strike="noStrike" kern="1200" cap="none" spc="0" normalizeH="0" baseline="0" noProof="0">
                          <a:ln>
                            <a:noFill/>
                          </a:ln>
                          <a:solidFill>
                            <a:prstClr val="black"/>
                          </a:solidFill>
                          <a:effectLst/>
                          <a:uLnTx/>
                          <a:uFillTx/>
                          <a:latin typeface="+mn-lt"/>
                          <a:ea typeface="+mn-ea"/>
                          <a:cs typeface="+mn-cs"/>
                        </a:rPr>
                        <a:t>
 Verdient, @stindl28! 👏👏 
#Bundesliga #BMGB04 #CichonPM pic.twitter.com/f38mi9WlbB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11081</a:t>
                      </a:r>
                    </a:p>
                  </a:txBody>
                  <a:tcPr/>
                </a:tc>
                <a:extLst>
                  <a:ext uri="{0D108BD9-81ED-4DB2-BD59-A6C34878D82A}">
                    <a16:rowId xmlns:a16="http://schemas.microsoft.com/office/drawing/2014/main" val="1755910414"/>
                  </a:ext>
                </a:extLst>
              </a:tr>
            </a:tbl>
          </a:graphicData>
        </a:graphic>
      </p:graphicFrame>
      <p:sp>
        <p:nvSpPr>
          <p:cNvPr id="4" name="Text Placeholder 3">
            <a:extLst>
              <a:ext uri="{FF2B5EF4-FFF2-40B4-BE49-F238E27FC236}">
                <a16:creationId xmlns:a16="http://schemas.microsoft.com/office/drawing/2014/main" id="{A1231C74-1103-4BA7-AEA9-906C2E51C346}"/>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2595254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2217B-C047-4B3A-A189-F5726131DA08}"/>
              </a:ext>
            </a:extLst>
          </p:cNvPr>
          <p:cNvSpPr>
            <a:spLocks noGrp="1"/>
          </p:cNvSpPr>
          <p:nvPr>
            <p:ph type="title"/>
          </p:nvPr>
        </p:nvSpPr>
        <p:spPr/>
        <p:txBody>
          <a:bodyPr/>
          <a:lstStyle/>
          <a:p>
            <a:r>
              <a:rPr lang="en-US"/>
              <a:t>Instagram Stories Overview | All profiles - 1 of 5</a:t>
            </a:r>
          </a:p>
        </p:txBody>
      </p:sp>
      <p:graphicFrame>
        <p:nvGraphicFramePr>
          <p:cNvPr id="5" name="Table Placeholder 4">
            <a:extLst>
              <a:ext uri="{FF2B5EF4-FFF2-40B4-BE49-F238E27FC236}">
                <a16:creationId xmlns:a16="http://schemas.microsoft.com/office/drawing/2014/main" id="{648234EA-309B-4369-BBD3-116B2A7B2D36}"/>
              </a:ext>
            </a:extLst>
          </p:cNvPr>
          <p:cNvGraphicFramePr>
            <a:graphicFrameLocks noGrp="1"/>
          </p:cNvGraphicFramePr>
          <p:nvPr>
            <p:ph type="tbl" sz="quarter" idx="13"/>
            <p:extLst>
              <p:ext uri="{D42A27DB-BD31-4B8C-83A1-F6EECF244321}">
                <p14:modId xmlns:p14="http://schemas.microsoft.com/office/powerpoint/2010/main" val="1305976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415196793"/>
                    </a:ext>
                  </a:extLst>
                </a:gridCol>
                <a:gridCol w="2139696">
                  <a:extLst>
                    <a:ext uri="{9D8B030D-6E8A-4147-A177-3AD203B41FA5}">
                      <a16:colId xmlns:a16="http://schemas.microsoft.com/office/drawing/2014/main" val="4066411649"/>
                    </a:ext>
                  </a:extLst>
                </a:gridCol>
                <a:gridCol w="1069848">
                  <a:extLst>
                    <a:ext uri="{9D8B030D-6E8A-4147-A177-3AD203B41FA5}">
                      <a16:colId xmlns:a16="http://schemas.microsoft.com/office/drawing/2014/main" val="2373173626"/>
                    </a:ext>
                  </a:extLst>
                </a:gridCol>
                <a:gridCol w="1069848">
                  <a:extLst>
                    <a:ext uri="{9D8B030D-6E8A-4147-A177-3AD203B41FA5}">
                      <a16:colId xmlns:a16="http://schemas.microsoft.com/office/drawing/2014/main" val="2640275073"/>
                    </a:ext>
                  </a:extLst>
                </a:gridCol>
                <a:gridCol w="1069848">
                  <a:extLst>
                    <a:ext uri="{9D8B030D-6E8A-4147-A177-3AD203B41FA5}">
                      <a16:colId xmlns:a16="http://schemas.microsoft.com/office/drawing/2014/main" val="2495469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4799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borussia - 2023-02-28 12:44:03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https://quintly-image-storage.s3.amazonaws.com/3384e17b2292f00ccba743393d57b0bc/df97d4bdfb898cdd05872b00a60f4e23.jpg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39219</a:t>
                      </a:r>
                    </a:p>
                  </a:txBody>
                  <a:tcPr/>
                </a:tc>
                <a:extLst>
                  <a:ext uri="{0D108BD9-81ED-4DB2-BD59-A6C34878D82A}">
                    <a16:rowId xmlns:a16="http://schemas.microsoft.com/office/drawing/2014/main" val="3398761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borussia - 2023-02-18 19:23:17</a:t>
                      </a:r>
                      <a:r>
                        <a:rPr kumimoji="0" lang="fi-FI" sz="1000" b="0" i="0" u="none" strike="noStrike" kern="1200" cap="none" spc="0" normalizeH="0" baseline="0" noProof="0">
                          <a:ln>
                            <a:noFill/>
                          </a:ln>
                          <a:solidFill>
                            <a:prstClr val="black"/>
                          </a:solidFill>
                          <a:effectLst/>
                          <a:uLnTx/>
                          <a:uFillTx/>
                          <a:latin typeface="+mn-lt"/>
                          <a:ea typeface="+mn-ea"/>
                          <a:cs typeface="+mn-cs"/>
                        </a:rPr>
                        <a:t>
 Hoffiiii  @jonasho23 🚀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https://quintly-image-storage.s3.amazonaws.com/3384e17b2292f00ccba743393d57b0bc/7e796873b67338cf715c940b61de109b.jpg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45850</a:t>
                      </a:r>
                    </a:p>
                  </a:txBody>
                  <a:tcPr/>
                </a:tc>
                <a:extLst>
                  <a:ext uri="{0D108BD9-81ED-4DB2-BD59-A6C34878D82A}">
                    <a16:rowId xmlns:a16="http://schemas.microsoft.com/office/drawing/2014/main" val="387736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- 2023-02-18 18:08:48</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https://quintly-image-storage.s3.amazonaws.com/3384e17b2292f00ccba743393d57b0bc/4cf0b2236ab7226bb649b43594005bd8.jpg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48596</a:t>
                      </a:r>
                    </a:p>
                  </a:txBody>
                  <a:tcPr/>
                </a:tc>
                <a:extLst>
                  <a:ext uri="{0D108BD9-81ED-4DB2-BD59-A6C34878D82A}">
                    <a16:rowId xmlns:a16="http://schemas.microsoft.com/office/drawing/2014/main" val="427433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- 2022-11-12 00:27:50</a:t>
                      </a:r>
                      <a:r>
                        <a:rPr kumimoji="0" lang="it-IT" sz="1000" b="0" i="0" u="none" strike="noStrike" kern="1200" cap="none" spc="0" normalizeH="0" baseline="0" noProof="0">
                          <a:ln>
                            <a:noFill/>
                          </a:ln>
                          <a:solidFill>
                            <a:prstClr val="black"/>
                          </a:solidFill>
                          <a:effectLst/>
                          <a:uLnTx/>
                          <a:uFillTx/>
                          <a:latin typeface="+mn-lt"/>
                          <a:ea typeface="+mn-ea"/>
                          <a:cs typeface="+mn-cs"/>
                        </a:rPr>
                        <a:t>
 @janolschowsky1 👏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https://quintly-image-storage.s3.amazonaws.com/3384e17b2292f00ccba743393d57b0bc/c268176d165adf532ccb1b4fa7b93163.jpg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39210</a:t>
                      </a:r>
                    </a:p>
                  </a:txBody>
                  <a:tcPr/>
                </a:tc>
                <a:extLst>
                  <a:ext uri="{0D108BD9-81ED-4DB2-BD59-A6C34878D82A}">
                    <a16:rowId xmlns:a16="http://schemas.microsoft.com/office/drawing/2014/main" val="3631340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- 2022-11-11 23:19:38</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https://quintly-image-storage.s3.amazonaws.com/3384e17b2292f00ccba743393d57b0bc/56b69e6e5b2311308078aed71c6beaeb.jpg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39623</a:t>
                      </a:r>
                    </a:p>
                  </a:txBody>
                  <a:tcPr/>
                </a:tc>
                <a:extLst>
                  <a:ext uri="{0D108BD9-81ED-4DB2-BD59-A6C34878D82A}">
                    <a16:rowId xmlns:a16="http://schemas.microsoft.com/office/drawing/2014/main" val="1795390244"/>
                  </a:ext>
                </a:extLst>
              </a:tr>
            </a:tbl>
          </a:graphicData>
        </a:graphic>
      </p:graphicFrame>
      <p:sp>
        <p:nvSpPr>
          <p:cNvPr id="4" name="Text Placeholder 3">
            <a:extLst>
              <a:ext uri="{FF2B5EF4-FFF2-40B4-BE49-F238E27FC236}">
                <a16:creationId xmlns:a16="http://schemas.microsoft.com/office/drawing/2014/main" id="{60AF9B63-8B67-4E38-B78F-F67DF2B25A30}"/>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959179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9CFF6-C888-4637-8085-D5273819F0A2}"/>
              </a:ext>
            </a:extLst>
          </p:cNvPr>
          <p:cNvSpPr>
            <a:spLocks noGrp="1"/>
          </p:cNvSpPr>
          <p:nvPr>
            <p:ph type="title"/>
          </p:nvPr>
        </p:nvSpPr>
        <p:spPr/>
        <p:txBody>
          <a:bodyPr/>
          <a:lstStyle/>
          <a:p>
            <a:r>
              <a:rPr lang="en-US"/>
              <a:t>Instagram Stories Overview | All profiles - 2 of 5</a:t>
            </a:r>
          </a:p>
        </p:txBody>
      </p:sp>
      <p:graphicFrame>
        <p:nvGraphicFramePr>
          <p:cNvPr id="5" name="Table Placeholder 4">
            <a:extLst>
              <a:ext uri="{FF2B5EF4-FFF2-40B4-BE49-F238E27FC236}">
                <a16:creationId xmlns:a16="http://schemas.microsoft.com/office/drawing/2014/main" id="{2B0E9117-24E8-4C38-8916-6C3617366D79}"/>
              </a:ext>
            </a:extLst>
          </p:cNvPr>
          <p:cNvGraphicFramePr>
            <a:graphicFrameLocks noGrp="1"/>
          </p:cNvGraphicFramePr>
          <p:nvPr>
            <p:ph type="tbl" sz="quarter" idx="13"/>
            <p:extLst>
              <p:ext uri="{D42A27DB-BD31-4B8C-83A1-F6EECF244321}">
                <p14:modId xmlns:p14="http://schemas.microsoft.com/office/powerpoint/2010/main" val="21301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067284649"/>
                    </a:ext>
                  </a:extLst>
                </a:gridCol>
                <a:gridCol w="2139696">
                  <a:extLst>
                    <a:ext uri="{9D8B030D-6E8A-4147-A177-3AD203B41FA5}">
                      <a16:colId xmlns:a16="http://schemas.microsoft.com/office/drawing/2014/main" val="204253653"/>
                    </a:ext>
                  </a:extLst>
                </a:gridCol>
                <a:gridCol w="1069848">
                  <a:extLst>
                    <a:ext uri="{9D8B030D-6E8A-4147-A177-3AD203B41FA5}">
                      <a16:colId xmlns:a16="http://schemas.microsoft.com/office/drawing/2014/main" val="1409103874"/>
                    </a:ext>
                  </a:extLst>
                </a:gridCol>
                <a:gridCol w="1069848">
                  <a:extLst>
                    <a:ext uri="{9D8B030D-6E8A-4147-A177-3AD203B41FA5}">
                      <a16:colId xmlns:a16="http://schemas.microsoft.com/office/drawing/2014/main" val="390579235"/>
                    </a:ext>
                  </a:extLst>
                </a:gridCol>
                <a:gridCol w="1069848">
                  <a:extLst>
                    <a:ext uri="{9D8B030D-6E8A-4147-A177-3AD203B41FA5}">
                      <a16:colId xmlns:a16="http://schemas.microsoft.com/office/drawing/2014/main" val="4133071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37746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- 2022-11-05 00:01:06</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  @alasplea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https://quintly-image-storage.s3.amazonaws.com/3384e17b2292f00ccba743393d57b0bc/882c834ebfbc01d56f64f06649579fea.jpg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28723</a:t>
                      </a:r>
                    </a:p>
                  </a:txBody>
                  <a:tcPr/>
                </a:tc>
                <a:extLst>
                  <a:ext uri="{0D108BD9-81ED-4DB2-BD59-A6C34878D82A}">
                    <a16:rowId xmlns:a16="http://schemas.microsoft.com/office/drawing/2014/main" val="211589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- 2022-11-04 23:13:06</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https://quintly-image-storage.s3.amazonaws.com/3384e17b2292f00ccba743393d57b0bc/f7ec1a450353e2e6ef4f8ed7a5fbbee3.jpg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28950</a:t>
                      </a:r>
                    </a:p>
                  </a:txBody>
                  <a:tcPr/>
                </a:tc>
                <a:extLst>
                  <a:ext uri="{0D108BD9-81ED-4DB2-BD59-A6C34878D82A}">
                    <a16:rowId xmlns:a16="http://schemas.microsoft.com/office/drawing/2014/main" val="380681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- 2022-11-01 12:56:30</a:t>
                      </a:r>
                      <a:r>
                        <a:rPr kumimoji="0" lang="it-IT" sz="1000" b="0" i="0" u="none" strike="noStrike" kern="1200" cap="none" spc="0" normalizeH="0" baseline="0" noProof="0">
                          <a:ln>
                            <a:noFill/>
                          </a:ln>
                          <a:solidFill>
                            <a:prstClr val="black"/>
                          </a:solidFill>
                          <a:effectLst/>
                          <a:uLnTx/>
                          <a:uFillTx/>
                          <a:latin typeface="+mn-lt"/>
                          <a:ea typeface="+mn-ea"/>
                          <a:cs typeface="+mn-cs"/>
                        </a:rPr>
                        <a:t>
 @nicoelvedi30  @ramy_bens15_21  @thuram_17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https://quintly-image-storage.s3.amazonaws.com/3384e17b2292f00ccba743393d57b0bc/323d65a1b8edc39162093d931aa13757.jpg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33842</a:t>
                      </a:r>
                    </a:p>
                  </a:txBody>
                  <a:tcPr/>
                </a:tc>
                <a:extLst>
                  <a:ext uri="{0D108BD9-81ED-4DB2-BD59-A6C34878D82A}">
                    <a16:rowId xmlns:a16="http://schemas.microsoft.com/office/drawing/2014/main" val="57558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- 2022-11-01 12:56:29</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https://quintly-image-storage.s3.amazonaws.com/3384e17b2292f00ccba743393d57b0bc/65ecc62ef31898bc071b9eb150c39862.jpg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34796</a:t>
                      </a:r>
                    </a:p>
                  </a:txBody>
                  <a:tcPr/>
                </a:tc>
                <a:extLst>
                  <a:ext uri="{0D108BD9-81ED-4DB2-BD59-A6C34878D82A}">
                    <a16:rowId xmlns:a16="http://schemas.microsoft.com/office/drawing/2014/main" val="3449185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- 2022-10-30 18:38:38</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  @nicoelvedi30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https://quintly-image-storage.s3.amazonaws.com/3384e17b2292f00ccba743393d57b0bc/f2f07ef496d2ea3e7ca30e685c13872b.jpg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29588</a:t>
                      </a:r>
                    </a:p>
                  </a:txBody>
                  <a:tcPr/>
                </a:tc>
                <a:extLst>
                  <a:ext uri="{0D108BD9-81ED-4DB2-BD59-A6C34878D82A}">
                    <a16:rowId xmlns:a16="http://schemas.microsoft.com/office/drawing/2014/main" val="837237539"/>
                  </a:ext>
                </a:extLst>
              </a:tr>
            </a:tbl>
          </a:graphicData>
        </a:graphic>
      </p:graphicFrame>
      <p:sp>
        <p:nvSpPr>
          <p:cNvPr id="4" name="Text Placeholder 3">
            <a:extLst>
              <a:ext uri="{FF2B5EF4-FFF2-40B4-BE49-F238E27FC236}">
                <a16:creationId xmlns:a16="http://schemas.microsoft.com/office/drawing/2014/main" id="{9464D056-8C90-4C63-B5AA-2A3F7B7E228B}"/>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2650180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815B1-8467-4B99-B317-8D9792E04185}"/>
              </a:ext>
            </a:extLst>
          </p:cNvPr>
          <p:cNvSpPr>
            <a:spLocks noGrp="1"/>
          </p:cNvSpPr>
          <p:nvPr>
            <p:ph type="title"/>
          </p:nvPr>
        </p:nvSpPr>
        <p:spPr/>
        <p:txBody>
          <a:bodyPr/>
          <a:lstStyle/>
          <a:p>
            <a:r>
              <a:rPr lang="en-US"/>
              <a:t>Instagram Stories Overview | All profiles - 3 of 5</a:t>
            </a:r>
          </a:p>
        </p:txBody>
      </p:sp>
      <p:graphicFrame>
        <p:nvGraphicFramePr>
          <p:cNvPr id="5" name="Table Placeholder 4">
            <a:extLst>
              <a:ext uri="{FF2B5EF4-FFF2-40B4-BE49-F238E27FC236}">
                <a16:creationId xmlns:a16="http://schemas.microsoft.com/office/drawing/2014/main" id="{346C8112-7F89-440F-A88D-FB51507CBC90}"/>
              </a:ext>
            </a:extLst>
          </p:cNvPr>
          <p:cNvGraphicFramePr>
            <a:graphicFrameLocks noGrp="1"/>
          </p:cNvGraphicFramePr>
          <p:nvPr>
            <p:ph type="tbl" sz="quarter" idx="13"/>
            <p:extLst>
              <p:ext uri="{D42A27DB-BD31-4B8C-83A1-F6EECF244321}">
                <p14:modId xmlns:p14="http://schemas.microsoft.com/office/powerpoint/2010/main" val="2898945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779713359"/>
                    </a:ext>
                  </a:extLst>
                </a:gridCol>
                <a:gridCol w="2139696">
                  <a:extLst>
                    <a:ext uri="{9D8B030D-6E8A-4147-A177-3AD203B41FA5}">
                      <a16:colId xmlns:a16="http://schemas.microsoft.com/office/drawing/2014/main" val="2060116979"/>
                    </a:ext>
                  </a:extLst>
                </a:gridCol>
                <a:gridCol w="1069848">
                  <a:extLst>
                    <a:ext uri="{9D8B030D-6E8A-4147-A177-3AD203B41FA5}">
                      <a16:colId xmlns:a16="http://schemas.microsoft.com/office/drawing/2014/main" val="4125772141"/>
                    </a:ext>
                  </a:extLst>
                </a:gridCol>
                <a:gridCol w="1069848">
                  <a:extLst>
                    <a:ext uri="{9D8B030D-6E8A-4147-A177-3AD203B41FA5}">
                      <a16:colId xmlns:a16="http://schemas.microsoft.com/office/drawing/2014/main" val="953551912"/>
                    </a:ext>
                  </a:extLst>
                </a:gridCol>
                <a:gridCol w="1069848">
                  <a:extLst>
                    <a:ext uri="{9D8B030D-6E8A-4147-A177-3AD203B41FA5}">
                      <a16:colId xmlns:a16="http://schemas.microsoft.com/office/drawing/2014/main" val="3003821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9997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- 2022-10-15 19:15:03</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  @thuram_17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https://quintly-image-storage.s3.amazonaws.com/3384e17b2292f00ccba743393d57b0bc/a909043acf8f2f85b2286810a8dede87.jpg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29578</a:t>
                      </a:r>
                    </a:p>
                  </a:txBody>
                  <a:tcPr/>
                </a:tc>
                <a:extLst>
                  <a:ext uri="{0D108BD9-81ED-4DB2-BD59-A6C34878D82A}">
                    <a16:rowId xmlns:a16="http://schemas.microsoft.com/office/drawing/2014/main" val="316922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- 2022-10-15 18:08:36</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https://quintly-image-storage.s3.amazonaws.com/3384e17b2292f00ccba743393d57b0bc/2f2decbdd3edfb9a3abced9bf8122018.jpg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29915</a:t>
                      </a:r>
                    </a:p>
                  </a:txBody>
                  <a:tcPr/>
                </a:tc>
                <a:extLst>
                  <a:ext uri="{0D108BD9-81ED-4DB2-BD59-A6C34878D82A}">
                    <a16:rowId xmlns:a16="http://schemas.microsoft.com/office/drawing/2014/main" val="369138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- 2022-09-27 17:03:48</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https://quintly-image-storage.s3.amazonaws.com/3384e17b2292f00ccba743393d57b0bc/cc1457335bc54a41198743c1ad301cd3.jpg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32879</a:t>
                      </a:r>
                    </a:p>
                  </a:txBody>
                  <a:tcPr/>
                </a:tc>
                <a:extLst>
                  <a:ext uri="{0D108BD9-81ED-4DB2-BD59-A6C34878D82A}">
                    <a16:rowId xmlns:a16="http://schemas.microsoft.com/office/drawing/2014/main" val="3893462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- 2022-09-17 22:02:02</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  @jonasho23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https://quintly-image-storage.s3.amazonaws.com/3384e17b2292f00ccba743393d57b0bc/e545406259ba564cfb08b447a807485a.jpg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37644</a:t>
                      </a:r>
                    </a:p>
                  </a:txBody>
                  <a:tcPr/>
                </a:tc>
                <a:extLst>
                  <a:ext uri="{0D108BD9-81ED-4DB2-BD59-A6C34878D82A}">
                    <a16:rowId xmlns:a16="http://schemas.microsoft.com/office/drawing/2014/main" val="1089796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- 2022-09-17 21:01:10</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https://quintly-image-storage.s3.amazonaws.com/3384e17b2292f00ccba743393d57b0bc/7ed25f2beb8a2c2fbe7bd81fda3a2bbd.jpg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37259</a:t>
                      </a:r>
                    </a:p>
                  </a:txBody>
                  <a:tcPr/>
                </a:tc>
                <a:extLst>
                  <a:ext uri="{0D108BD9-81ED-4DB2-BD59-A6C34878D82A}">
                    <a16:rowId xmlns:a16="http://schemas.microsoft.com/office/drawing/2014/main" val="2240486941"/>
                  </a:ext>
                </a:extLst>
              </a:tr>
            </a:tbl>
          </a:graphicData>
        </a:graphic>
      </p:graphicFrame>
      <p:sp>
        <p:nvSpPr>
          <p:cNvPr id="4" name="Text Placeholder 3">
            <a:extLst>
              <a:ext uri="{FF2B5EF4-FFF2-40B4-BE49-F238E27FC236}">
                <a16:creationId xmlns:a16="http://schemas.microsoft.com/office/drawing/2014/main" id="{4ADD2246-0F77-4A32-8F6E-313D43C33D85}"/>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1839216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4EA36-B275-49DE-B8EB-C4C6529325AE}"/>
              </a:ext>
            </a:extLst>
          </p:cNvPr>
          <p:cNvSpPr>
            <a:spLocks noGrp="1"/>
          </p:cNvSpPr>
          <p:nvPr>
            <p:ph type="title"/>
          </p:nvPr>
        </p:nvSpPr>
        <p:spPr/>
        <p:txBody>
          <a:bodyPr/>
          <a:lstStyle/>
          <a:p>
            <a:r>
              <a:rPr lang="en-US"/>
              <a:t>Instagram Stories Overview | All profiles - 4 of 5</a:t>
            </a:r>
          </a:p>
        </p:txBody>
      </p:sp>
      <p:graphicFrame>
        <p:nvGraphicFramePr>
          <p:cNvPr id="5" name="Table Placeholder 4">
            <a:extLst>
              <a:ext uri="{FF2B5EF4-FFF2-40B4-BE49-F238E27FC236}">
                <a16:creationId xmlns:a16="http://schemas.microsoft.com/office/drawing/2014/main" id="{65CD8728-7C73-47C2-B91B-02B647B60F91}"/>
              </a:ext>
            </a:extLst>
          </p:cNvPr>
          <p:cNvGraphicFramePr>
            <a:graphicFrameLocks noGrp="1"/>
          </p:cNvGraphicFramePr>
          <p:nvPr>
            <p:ph type="tbl" sz="quarter" idx="13"/>
            <p:extLst>
              <p:ext uri="{D42A27DB-BD31-4B8C-83A1-F6EECF244321}">
                <p14:modId xmlns:p14="http://schemas.microsoft.com/office/powerpoint/2010/main" val="2771327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852696170"/>
                    </a:ext>
                  </a:extLst>
                </a:gridCol>
                <a:gridCol w="2139696">
                  <a:extLst>
                    <a:ext uri="{9D8B030D-6E8A-4147-A177-3AD203B41FA5}">
                      <a16:colId xmlns:a16="http://schemas.microsoft.com/office/drawing/2014/main" val="1196600700"/>
                    </a:ext>
                  </a:extLst>
                </a:gridCol>
                <a:gridCol w="1069848">
                  <a:extLst>
                    <a:ext uri="{9D8B030D-6E8A-4147-A177-3AD203B41FA5}">
                      <a16:colId xmlns:a16="http://schemas.microsoft.com/office/drawing/2014/main" val="4030777"/>
                    </a:ext>
                  </a:extLst>
                </a:gridCol>
                <a:gridCol w="1069848">
                  <a:extLst>
                    <a:ext uri="{9D8B030D-6E8A-4147-A177-3AD203B41FA5}">
                      <a16:colId xmlns:a16="http://schemas.microsoft.com/office/drawing/2014/main" val="265346757"/>
                    </a:ext>
                  </a:extLst>
                </a:gridCol>
                <a:gridCol w="1069848">
                  <a:extLst>
                    <a:ext uri="{9D8B030D-6E8A-4147-A177-3AD203B41FA5}">
                      <a16:colId xmlns:a16="http://schemas.microsoft.com/office/drawing/2014/main" val="1026217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9716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- 2022-09-11 21:01:19</a:t>
                      </a:r>
                      <a:r>
                        <a:rPr kumimoji="0" lang="it-IT" sz="1000" b="0" i="0" u="none" strike="noStrike" kern="1200" cap="none" spc="0" normalizeH="0" baseline="0" noProof="0">
                          <a:ln>
                            <a:noFill/>
                          </a:ln>
                          <a:solidFill>
                            <a:prstClr val="black"/>
                          </a:solidFill>
                          <a:effectLst/>
                          <a:uLnTx/>
                          <a:uFillTx/>
                          <a:latin typeface="+mn-lt"/>
                          <a:ea typeface="+mn-ea"/>
                          <a:cs typeface="+mn-cs"/>
                        </a:rPr>
                        <a:t>
 @chrikra23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https://quintly-image-storage.s3.amazonaws.com/3384e17b2292f00ccba743393d57b0bc/d74c42dd54d7cb961af05a3637581f62.jpg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29500</a:t>
                      </a:r>
                    </a:p>
                  </a:txBody>
                  <a:tcPr/>
                </a:tc>
                <a:extLst>
                  <a:ext uri="{0D108BD9-81ED-4DB2-BD59-A6C34878D82A}">
                    <a16:rowId xmlns:a16="http://schemas.microsoft.com/office/drawing/2014/main" val="347101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- 2022-09-11 19:50:11</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https://quintly-image-storage.s3.amazonaws.com/3384e17b2292f00ccba743393d57b0bc/be0cc8a129eb8366c55ef7814a6e69dd.jpg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29711</a:t>
                      </a:r>
                    </a:p>
                  </a:txBody>
                  <a:tcPr/>
                </a:tc>
                <a:extLst>
                  <a:ext uri="{0D108BD9-81ED-4DB2-BD59-A6C34878D82A}">
                    <a16:rowId xmlns:a16="http://schemas.microsoft.com/office/drawing/2014/main" val="250357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- 2022-09-04 21:03:25</a:t>
                      </a:r>
                      <a:r>
                        <a:rPr kumimoji="0" lang="it-IT" sz="1000" b="0" i="0" u="none" strike="noStrike" kern="1200" cap="none" spc="0" normalizeH="0" baseline="0" noProof="0">
                          <a:ln>
                            <a:noFill/>
                          </a:ln>
                          <a:solidFill>
                            <a:prstClr val="black"/>
                          </a:solidFill>
                          <a:effectLst/>
                          <a:uLnTx/>
                          <a:uFillTx/>
                          <a:latin typeface="+mn-lt"/>
                          <a:ea typeface="+mn-ea"/>
                          <a:cs typeface="+mn-cs"/>
                        </a:rPr>
                        <a:t>
 @ysommer1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https://quintly-image-storage.s3.amazonaws.com/3384e17b2292f00ccba743393d57b0bc/0472f26195f2718cc84b64d580c59015.jpg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32048</a:t>
                      </a:r>
                    </a:p>
                  </a:txBody>
                  <a:tcPr/>
                </a:tc>
                <a:extLst>
                  <a:ext uri="{0D108BD9-81ED-4DB2-BD59-A6C34878D82A}">
                    <a16:rowId xmlns:a16="http://schemas.microsoft.com/office/drawing/2014/main" val="788934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- 2022-09-04 20:01:51</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https://quintly-image-storage.s3.amazonaws.com/3384e17b2292f00ccba743393d57b0bc/f4a85bc7136b1a0ca67411615ae40620.jpg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32022</a:t>
                      </a:r>
                    </a:p>
                  </a:txBody>
                  <a:tcPr/>
                </a:tc>
                <a:extLst>
                  <a:ext uri="{0D108BD9-81ED-4DB2-BD59-A6C34878D82A}">
                    <a16:rowId xmlns:a16="http://schemas.microsoft.com/office/drawing/2014/main" val="144528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borussia - 2022-08-30 19:53:36</a:t>
                      </a:r>
                      <a:r>
                        <a:rPr kumimoji="0" lang="it-IT" sz="1000" b="0" i="0" u="none" strike="noStrike" kern="1200" cap="none" spc="0" normalizeH="0" baseline="0" noProof="0">
                          <a:ln>
                            <a:noFill/>
                          </a:ln>
                          <a:solidFill>
                            <a:prstClr val="black"/>
                          </a:solidFill>
                          <a:effectLst/>
                          <a:uLnTx/>
                          <a:uFillTx/>
                          <a:latin typeface="+mn-lt"/>
                          <a:ea typeface="+mn-ea"/>
                          <a:cs typeface="+mn-cs"/>
                        </a:rPr>
                        <a:t>
 @cichon_personalmanagement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https://quintly-image-storage.s3.amazonaws.com/3384e17b2292f00ccba743393d57b0bc/89aa5952e3dd9bdddccd64ed4c08b05c.jpg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36427</a:t>
                      </a:r>
                    </a:p>
                  </a:txBody>
                  <a:tcPr/>
                </a:tc>
                <a:extLst>
                  <a:ext uri="{0D108BD9-81ED-4DB2-BD59-A6C34878D82A}">
                    <a16:rowId xmlns:a16="http://schemas.microsoft.com/office/drawing/2014/main" val="2158177134"/>
                  </a:ext>
                </a:extLst>
              </a:tr>
            </a:tbl>
          </a:graphicData>
        </a:graphic>
      </p:graphicFrame>
      <p:sp>
        <p:nvSpPr>
          <p:cNvPr id="4" name="Text Placeholder 3">
            <a:extLst>
              <a:ext uri="{FF2B5EF4-FFF2-40B4-BE49-F238E27FC236}">
                <a16:creationId xmlns:a16="http://schemas.microsoft.com/office/drawing/2014/main" id="{2EBCBE25-76A6-4180-AC7E-3E80BDB236A3}"/>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21602411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00626-D055-4340-A0D2-1EB7151540E9}"/>
              </a:ext>
            </a:extLst>
          </p:cNvPr>
          <p:cNvSpPr>
            <a:spLocks noGrp="1"/>
          </p:cNvSpPr>
          <p:nvPr>
            <p:ph type="title"/>
          </p:nvPr>
        </p:nvSpPr>
        <p:spPr/>
        <p:txBody>
          <a:bodyPr/>
          <a:lstStyle/>
          <a:p>
            <a:r>
              <a:rPr lang="en-US"/>
              <a:t>Instagram Stories Overview | All profiles - 5 of 5</a:t>
            </a:r>
          </a:p>
        </p:txBody>
      </p:sp>
      <p:graphicFrame>
        <p:nvGraphicFramePr>
          <p:cNvPr id="5" name="Table Placeholder 4">
            <a:extLst>
              <a:ext uri="{FF2B5EF4-FFF2-40B4-BE49-F238E27FC236}">
                <a16:creationId xmlns:a16="http://schemas.microsoft.com/office/drawing/2014/main" id="{FF9166E9-5D13-4BFD-BB86-6A87E47B3A83}"/>
              </a:ext>
            </a:extLst>
          </p:cNvPr>
          <p:cNvGraphicFramePr>
            <a:graphicFrameLocks noGrp="1"/>
          </p:cNvGraphicFramePr>
          <p:nvPr>
            <p:ph type="tbl" sz="quarter" idx="13"/>
            <p:extLst>
              <p:ext uri="{D42A27DB-BD31-4B8C-83A1-F6EECF244321}">
                <p14:modId xmlns:p14="http://schemas.microsoft.com/office/powerpoint/2010/main" val="4288663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629934620"/>
                    </a:ext>
                  </a:extLst>
                </a:gridCol>
                <a:gridCol w="2139696">
                  <a:extLst>
                    <a:ext uri="{9D8B030D-6E8A-4147-A177-3AD203B41FA5}">
                      <a16:colId xmlns:a16="http://schemas.microsoft.com/office/drawing/2014/main" val="2418288767"/>
                    </a:ext>
                  </a:extLst>
                </a:gridCol>
                <a:gridCol w="1069848">
                  <a:extLst>
                    <a:ext uri="{9D8B030D-6E8A-4147-A177-3AD203B41FA5}">
                      <a16:colId xmlns:a16="http://schemas.microsoft.com/office/drawing/2014/main" val="1864988837"/>
                    </a:ext>
                  </a:extLst>
                </a:gridCol>
                <a:gridCol w="1069848">
                  <a:extLst>
                    <a:ext uri="{9D8B030D-6E8A-4147-A177-3AD203B41FA5}">
                      <a16:colId xmlns:a16="http://schemas.microsoft.com/office/drawing/2014/main" val="1267460485"/>
                    </a:ext>
                  </a:extLst>
                </a:gridCol>
                <a:gridCol w="1069848">
                  <a:extLst>
                    <a:ext uri="{9D8B030D-6E8A-4147-A177-3AD203B41FA5}">
                      <a16:colId xmlns:a16="http://schemas.microsoft.com/office/drawing/2014/main" val="3433858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84980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borussia - 2022-08-30 19:53:35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https://quintly-image-storage.s3.amazonaws.com/3384e17b2292f00ccba743393d57b0bc/7c76afcdb75e6230fdd557b6a2e17312.jpg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36702</a:t>
                      </a:r>
                    </a:p>
                  </a:txBody>
                  <a:tcPr/>
                </a:tc>
                <a:extLst>
                  <a:ext uri="{0D108BD9-81ED-4DB2-BD59-A6C34878D82A}">
                    <a16:rowId xmlns:a16="http://schemas.microsoft.com/office/drawing/2014/main" val="2431241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borussia - 2022-08-30 19:53:34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https://quintly-image-storage.s3.amazonaws.com/3384e17b2292f00ccba743393d57b0bc/87dd0cf68790ee4d367cba87b89013bd.jpg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37075</a:t>
                      </a:r>
                    </a:p>
                  </a:txBody>
                  <a:tcPr/>
                </a:tc>
                <a:extLst>
                  <a:ext uri="{0D108BD9-81ED-4DB2-BD59-A6C34878D82A}">
                    <a16:rowId xmlns:a16="http://schemas.microsoft.com/office/drawing/2014/main" val="182818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borussia - 2022-08-30 19:53:33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https://quintly-image-storage.s3.amazonaws.com/3384e17b2292f00ccba743393d57b0bc/870389f34f3d50f0982d2ff8ccf3d1e0.jpg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37554</a:t>
                      </a:r>
                    </a:p>
                  </a:txBody>
                  <a:tcPr/>
                </a:tc>
                <a:extLst>
                  <a:ext uri="{0D108BD9-81ED-4DB2-BD59-A6C34878D82A}">
                    <a16:rowId xmlns:a16="http://schemas.microsoft.com/office/drawing/2014/main" val="3555084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borussia - 2022-08-27 21:46:50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https://quintly-image-storage.s3.amazonaws.com/3384e17b2292f00ccba743393d57b0bc/76ef2a42a5a48e1beafd5e8ad4ee80d8.jpg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41253</a:t>
                      </a:r>
                    </a:p>
                  </a:txBody>
                  <a:tcPr/>
                </a:tc>
                <a:extLst>
                  <a:ext uri="{0D108BD9-81ED-4DB2-BD59-A6C34878D82A}">
                    <a16:rowId xmlns:a16="http://schemas.microsoft.com/office/drawing/2014/main" val="102108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borussia - 2022-08-27 20:38:04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https://quintly-image-storage.s3.amazonaws.com/3384e17b2292f00ccba743393d57b0bc/b3915ce3dd31b228746a619e3ca75412.jpg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43274</a:t>
                      </a:r>
                    </a:p>
                  </a:txBody>
                  <a:tcPr/>
                </a:tc>
                <a:extLst>
                  <a:ext uri="{0D108BD9-81ED-4DB2-BD59-A6C34878D82A}">
                    <a16:rowId xmlns:a16="http://schemas.microsoft.com/office/drawing/2014/main" val="145862463"/>
                  </a:ext>
                </a:extLst>
              </a:tr>
            </a:tbl>
          </a:graphicData>
        </a:graphic>
      </p:graphicFrame>
      <p:sp>
        <p:nvSpPr>
          <p:cNvPr id="4" name="Text Placeholder 3">
            <a:extLst>
              <a:ext uri="{FF2B5EF4-FFF2-40B4-BE49-F238E27FC236}">
                <a16:creationId xmlns:a16="http://schemas.microsoft.com/office/drawing/2014/main" id="{CCECC7B1-4605-46A4-AA39-241A8789871D}"/>
              </a:ext>
            </a:extLst>
          </p:cNvPr>
          <p:cNvSpPr>
            <a:spLocks noGrp="1"/>
          </p:cNvSpPr>
          <p:nvPr>
            <p:ph type="body" sz="quarter" idx="14"/>
          </p:nvPr>
        </p:nvSpPr>
        <p:spPr/>
        <p:txBody>
          <a:bodyPr/>
          <a:lstStyle/>
          <a:p>
            <a:r>
              <a:rPr lang="en-US"/>
              <a:t>08/01/2022 - 02/28/2023</a:t>
            </a:r>
          </a:p>
        </p:txBody>
      </p:sp>
    </p:spTree>
    <p:extLst>
      <p:ext uri="{BB962C8B-B14F-4D97-AF65-F5344CB8AC3E}">
        <p14:creationId xmlns:p14="http://schemas.microsoft.com/office/powerpoint/2010/main" val="6548734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1586</Words>
  <Application>Microsoft Office PowerPoint</Application>
  <PresentationFormat>On-screen Show (4:3)</PresentationFormat>
  <Paragraphs>486</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CICHON - Spieler Awards 2022-23</vt:lpstr>
      <vt:lpstr>Overall Key Metrics p. Channel | All profiles</vt:lpstr>
      <vt:lpstr>Instagram Key Metrics Instagram Stories | All profiles</vt:lpstr>
      <vt:lpstr>Overall Posts Overview | All profiles - 1 of 10</vt:lpstr>
      <vt:lpstr>Overall Posts Overview | All profiles - 2 of 10</vt:lpstr>
      <vt:lpstr>Overall Posts Overview | All profiles - 3 of 10</vt:lpstr>
      <vt:lpstr>Overall Posts Overview | All profiles - 4 of 10</vt:lpstr>
      <vt:lpstr>Overall Posts Overview | All profiles - 5 of 10</vt:lpstr>
      <vt:lpstr>Overall Posts Overview | All profiles - 6 of 10</vt:lpstr>
      <vt:lpstr>Overall Posts Overview | All profiles - 7 of 10</vt:lpstr>
      <vt:lpstr>Overall Posts Overview | All profiles - 8 of 10</vt:lpstr>
      <vt:lpstr>Overall Posts Overview | All profiles - 9 of 10</vt:lpstr>
      <vt:lpstr>Overall Posts Overview | All profiles - 10 of 10</vt:lpstr>
      <vt:lpstr>Instagram Stories Overview | All profiles - 1 of 5</vt:lpstr>
      <vt:lpstr>Instagram Stories Overview | All profiles - 2 of 5</vt:lpstr>
      <vt:lpstr>Instagram Stories Overview | All profiles - 3 of 5</vt:lpstr>
      <vt:lpstr>Instagram Stories Overview | All profiles - 4 of 5</vt:lpstr>
      <vt:lpstr>Instagram Stories Overview | All profiles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CICHON - Spieler Awards 2022-23</dc:title>
  <dc:creator>Administrator</dc:creator>
  <cp:lastModifiedBy>Administrator</cp:lastModifiedBy>
  <cp:revision>1</cp:revision>
  <dcterms:created xsi:type="dcterms:W3CDTF">2023-03-09T14:47:12Z</dcterms:created>
  <dcterms:modified xsi:type="dcterms:W3CDTF">2023-03-09T14:47:54Z</dcterms:modified>
</cp:coreProperties>
</file>