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1.69789227166276</c:v>
                </c:pt>
                <c:pt idx="29">
                  <c:v>0.69165608890500696</c:v>
                </c:pt>
              </c:numCache>
            </c:numRef>
          </c:val>
          <c:smooth val="0"/>
          <c:extLst>
            <c:ext xmlns:c16="http://schemas.microsoft.com/office/drawing/2014/chart" uri="{C3380CC4-5D6E-409C-BE32-E72D297353CC}">
              <c16:uniqueId val="{00000000-540B-493F-8ADA-FCB996858E2F}"/>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2.79555139249858</c:v>
                </c:pt>
                <c:pt idx="29">
                  <c:v>0.28768472906403902</c:v>
                </c:pt>
              </c:numCache>
            </c:numRef>
          </c:val>
          <c:smooth val="0"/>
          <c:extLst>
            <c:ext xmlns:c16="http://schemas.microsoft.com/office/drawing/2014/chart" uri="{C3380CC4-5D6E-409C-BE32-E72D297353CC}">
              <c16:uniqueId val="{00000001-540B-493F-8ADA-FCB996858E2F}"/>
            </c:ext>
          </c:extLst>
        </c:ser>
        <c:dLbls>
          <c:showLegendKey val="0"/>
          <c:showVal val="0"/>
          <c:showCatName val="0"/>
          <c:showSerName val="0"/>
          <c:showPercent val="0"/>
          <c:showBubbleSize val="0"/>
        </c:dLbls>
        <c:smooth val="0"/>
        <c:axId val="389341232"/>
        <c:axId val="389344184"/>
      </c:lineChart>
      <c:dateAx>
        <c:axId val="38934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44184"/>
        <c:crosses val="autoZero"/>
        <c:auto val="1"/>
        <c:lblOffset val="100"/>
        <c:baseTimeUnit val="days"/>
      </c:dateAx>
      <c:valAx>
        <c:axId val="38934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4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Ernest Bai Koroma</c:v>
                </c:pt>
                <c:pt idx="1">
                  <c:v>President Julius Maada Bio</c:v>
                </c:pt>
              </c:strCache>
            </c:strRef>
          </c:cat>
          <c:val>
            <c:numRef>
              <c:f>Sheet1!$B$2:$B$3</c:f>
              <c:numCache>
                <c:formatCode>General</c:formatCode>
                <c:ptCount val="2"/>
                <c:pt idx="0">
                  <c:v>10613</c:v>
                </c:pt>
                <c:pt idx="1">
                  <c:v>11661</c:v>
                </c:pt>
              </c:numCache>
            </c:numRef>
          </c:val>
          <c:extLst>
            <c:ext xmlns:c16="http://schemas.microsoft.com/office/drawing/2014/chart" uri="{C3380CC4-5D6E-409C-BE32-E72D297353CC}">
              <c16:uniqueId val="{00000000-4613-4385-B398-D53A2F6BD9EA}"/>
            </c:ext>
          </c:extLst>
        </c:ser>
        <c:dLbls>
          <c:showLegendKey val="0"/>
          <c:showVal val="0"/>
          <c:showCatName val="0"/>
          <c:showSerName val="0"/>
          <c:showPercent val="0"/>
          <c:showBubbleSize val="0"/>
        </c:dLbls>
        <c:gapWidth val="219"/>
        <c:overlap val="-27"/>
        <c:axId val="431623528"/>
        <c:axId val="431620904"/>
      </c:barChart>
      <c:catAx>
        <c:axId val="43162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0904"/>
        <c:crosses val="autoZero"/>
        <c:auto val="1"/>
        <c:lblAlgn val="ctr"/>
        <c:lblOffset val="100"/>
        <c:noMultiLvlLbl val="0"/>
      </c:catAx>
      <c:valAx>
        <c:axId val="43162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27">
                  <c:v>0.27178884097739398</c:v>
                </c:pt>
                <c:pt idx="28">
                  <c:v>0.32057129453465</c:v>
                </c:pt>
                <c:pt idx="29">
                  <c:v>0.57674321937025896</c:v>
                </c:pt>
              </c:numCache>
            </c:numRef>
          </c:val>
          <c:smooth val="0"/>
          <c:extLst>
            <c:ext xmlns:c16="http://schemas.microsoft.com/office/drawing/2014/chart" uri="{C3380CC4-5D6E-409C-BE32-E72D297353CC}">
              <c16:uniqueId val="{00000000-F124-4937-AE5D-3EA74BBDA6B7}"/>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27">
                  <c:v>0.30883834367212798</c:v>
                </c:pt>
                <c:pt idx="28">
                  <c:v>0.32374433447414702</c:v>
                </c:pt>
                <c:pt idx="29">
                  <c:v>0.53607649956534298</c:v>
                </c:pt>
              </c:numCache>
            </c:numRef>
          </c:val>
          <c:smooth val="0"/>
          <c:extLst>
            <c:ext xmlns:c16="http://schemas.microsoft.com/office/drawing/2014/chart" uri="{C3380CC4-5D6E-409C-BE32-E72D297353CC}">
              <c16:uniqueId val="{00000001-F124-4937-AE5D-3EA74BBDA6B7}"/>
            </c:ext>
          </c:extLst>
        </c:ser>
        <c:dLbls>
          <c:showLegendKey val="0"/>
          <c:showVal val="0"/>
          <c:showCatName val="0"/>
          <c:showSerName val="0"/>
          <c:showPercent val="0"/>
          <c:showBubbleSize val="0"/>
        </c:dLbls>
        <c:smooth val="0"/>
        <c:axId val="431635336"/>
        <c:axId val="431634024"/>
      </c:lineChart>
      <c:dateAx>
        <c:axId val="43163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34024"/>
        <c:crosses val="autoZero"/>
        <c:auto val="1"/>
        <c:lblOffset val="100"/>
        <c:baseTimeUnit val="days"/>
      </c:dateAx>
      <c:valAx>
        <c:axId val="43163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3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26">
                  <c:v>38265</c:v>
                </c:pt>
                <c:pt idx="27">
                  <c:v>38369</c:v>
                </c:pt>
                <c:pt idx="28">
                  <c:v>38492</c:v>
                </c:pt>
                <c:pt idx="29">
                  <c:v>38714</c:v>
                </c:pt>
              </c:numCache>
            </c:numRef>
          </c:val>
          <c:smooth val="0"/>
          <c:extLst>
            <c:ext xmlns:c16="http://schemas.microsoft.com/office/drawing/2014/chart" uri="{C3380CC4-5D6E-409C-BE32-E72D297353CC}">
              <c16:uniqueId val="{00000000-14B0-407F-BD9B-C74B4516E7C4}"/>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26">
                  <c:v>75444</c:v>
                </c:pt>
                <c:pt idx="27">
                  <c:v>75677</c:v>
                </c:pt>
                <c:pt idx="28">
                  <c:v>75922</c:v>
                </c:pt>
                <c:pt idx="29">
                  <c:v>76329</c:v>
                </c:pt>
              </c:numCache>
            </c:numRef>
          </c:val>
          <c:smooth val="0"/>
          <c:extLst>
            <c:ext xmlns:c16="http://schemas.microsoft.com/office/drawing/2014/chart" uri="{C3380CC4-5D6E-409C-BE32-E72D297353CC}">
              <c16:uniqueId val="{00000001-14B0-407F-BD9B-C74B4516E7C4}"/>
            </c:ext>
          </c:extLst>
        </c:ser>
        <c:dLbls>
          <c:showLegendKey val="0"/>
          <c:showVal val="0"/>
          <c:showCatName val="0"/>
          <c:showSerName val="0"/>
          <c:showPercent val="0"/>
          <c:showBubbleSize val="0"/>
        </c:dLbls>
        <c:smooth val="0"/>
        <c:axId val="245664400"/>
        <c:axId val="245667680"/>
      </c:lineChart>
      <c:dateAx>
        <c:axId val="24566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67680"/>
        <c:crosses val="autoZero"/>
        <c:auto val="1"/>
        <c:lblOffset val="100"/>
        <c:baseTimeUnit val="days"/>
      </c:dateAx>
      <c:valAx>
        <c:axId val="24566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6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27">
                  <c:v>0.27178884097739398</c:v>
                </c:pt>
                <c:pt idx="28">
                  <c:v>0.32057129453465</c:v>
                </c:pt>
                <c:pt idx="29">
                  <c:v>0.57674321937025896</c:v>
                </c:pt>
              </c:numCache>
            </c:numRef>
          </c:val>
          <c:smooth val="0"/>
          <c:extLst>
            <c:ext xmlns:c16="http://schemas.microsoft.com/office/drawing/2014/chart" uri="{C3380CC4-5D6E-409C-BE32-E72D297353CC}">
              <c16:uniqueId val="{00000000-EC67-480D-89E9-E7843C67B02C}"/>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27">
                  <c:v>0.30883834367212798</c:v>
                </c:pt>
                <c:pt idx="28">
                  <c:v>0.32374433447414702</c:v>
                </c:pt>
                <c:pt idx="29">
                  <c:v>0.53607649956534298</c:v>
                </c:pt>
              </c:numCache>
            </c:numRef>
          </c:val>
          <c:smooth val="0"/>
          <c:extLst>
            <c:ext xmlns:c16="http://schemas.microsoft.com/office/drawing/2014/chart" uri="{C3380CC4-5D6E-409C-BE32-E72D297353CC}">
              <c16:uniqueId val="{00000001-EC67-480D-89E9-E7843C67B02C}"/>
            </c:ext>
          </c:extLst>
        </c:ser>
        <c:dLbls>
          <c:showLegendKey val="0"/>
          <c:showVal val="0"/>
          <c:showCatName val="0"/>
          <c:showSerName val="0"/>
          <c:showPercent val="0"/>
          <c:showBubbleSize val="0"/>
        </c:dLbls>
        <c:smooth val="0"/>
        <c:axId val="245675552"/>
        <c:axId val="245674896"/>
      </c:lineChart>
      <c:dateAx>
        <c:axId val="24567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4896"/>
        <c:crosses val="autoZero"/>
        <c:auto val="1"/>
        <c:lblOffset val="100"/>
        <c:baseTimeUnit val="days"/>
      </c:dateAx>
      <c:valAx>
        <c:axId val="24567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50.719900000000003</c:v>
                </c:pt>
                <c:pt idx="1">
                  <c:v>100</c:v>
                </c:pt>
                <c:pt idx="2">
                  <c:v>0</c:v>
                </c:pt>
                <c:pt idx="3">
                  <c:v>0</c:v>
                </c:pt>
                <c:pt idx="4">
                  <c:v>40.282200000000003</c:v>
                </c:pt>
                <c:pt idx="5">
                  <c:v>66.428600000000003</c:v>
                </c:pt>
                <c:pt idx="6">
                  <c:v>0</c:v>
                </c:pt>
              </c:numCache>
            </c:numRef>
          </c:val>
          <c:extLst>
            <c:ext xmlns:c16="http://schemas.microsoft.com/office/drawing/2014/chart" uri="{C3380CC4-5D6E-409C-BE32-E72D297353CC}">
              <c16:uniqueId val="{00000000-1B07-4CF4-9784-1EDF6A070591}"/>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100</c:v>
                </c:pt>
                <c:pt idx="1">
                  <c:v>84.615399999999994</c:v>
                </c:pt>
                <c:pt idx="2">
                  <c:v>0</c:v>
                </c:pt>
                <c:pt idx="3">
                  <c:v>0</c:v>
                </c:pt>
                <c:pt idx="4">
                  <c:v>100</c:v>
                </c:pt>
                <c:pt idx="5">
                  <c:v>100</c:v>
                </c:pt>
                <c:pt idx="6">
                  <c:v>0</c:v>
                </c:pt>
              </c:numCache>
            </c:numRef>
          </c:val>
          <c:extLst>
            <c:ext xmlns:c16="http://schemas.microsoft.com/office/drawing/2014/chart" uri="{C3380CC4-5D6E-409C-BE32-E72D297353CC}">
              <c16:uniqueId val="{00000001-1B07-4CF4-9784-1EDF6A070591}"/>
            </c:ext>
          </c:extLst>
        </c:ser>
        <c:dLbls>
          <c:showLegendKey val="0"/>
          <c:showVal val="0"/>
          <c:showCatName val="0"/>
          <c:showSerName val="0"/>
          <c:showPercent val="0"/>
          <c:showBubbleSize val="0"/>
        </c:dLbls>
        <c:axId val="243734248"/>
        <c:axId val="243733592"/>
      </c:radarChart>
      <c:catAx>
        <c:axId val="24373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33592"/>
        <c:crosses val="autoZero"/>
        <c:auto val="1"/>
        <c:lblAlgn val="ctr"/>
        <c:lblOffset val="100"/>
        <c:noMultiLvlLbl val="0"/>
      </c:catAx>
      <c:valAx>
        <c:axId val="24373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3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27">
                  <c:v>104</c:v>
                </c:pt>
                <c:pt idx="28">
                  <c:v>123</c:v>
                </c:pt>
                <c:pt idx="29">
                  <c:v>222</c:v>
                </c:pt>
              </c:numCache>
            </c:numRef>
          </c:val>
          <c:smooth val="0"/>
          <c:extLst>
            <c:ext xmlns:c16="http://schemas.microsoft.com/office/drawing/2014/chart" uri="{C3380CC4-5D6E-409C-BE32-E72D297353CC}">
              <c16:uniqueId val="{00000000-F786-41AC-8DFA-0723EE38D870}"/>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27">
                  <c:v>233</c:v>
                </c:pt>
                <c:pt idx="28">
                  <c:v>245</c:v>
                </c:pt>
                <c:pt idx="29">
                  <c:v>407</c:v>
                </c:pt>
              </c:numCache>
            </c:numRef>
          </c:val>
          <c:smooth val="0"/>
          <c:extLst>
            <c:ext xmlns:c16="http://schemas.microsoft.com/office/drawing/2014/chart" uri="{C3380CC4-5D6E-409C-BE32-E72D297353CC}">
              <c16:uniqueId val="{00000001-F786-41AC-8DFA-0723EE38D870}"/>
            </c:ext>
          </c:extLst>
        </c:ser>
        <c:dLbls>
          <c:showLegendKey val="0"/>
          <c:showVal val="0"/>
          <c:showCatName val="0"/>
          <c:showSerName val="0"/>
          <c:showPercent val="0"/>
          <c:showBubbleSize val="0"/>
        </c:dLbls>
        <c:smooth val="0"/>
        <c:axId val="246988600"/>
        <c:axId val="246989256"/>
      </c:lineChart>
      <c:dateAx>
        <c:axId val="24698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89256"/>
        <c:crosses val="autoZero"/>
        <c:auto val="1"/>
        <c:lblOffset val="100"/>
        <c:baseTimeUnit val="days"/>
      </c:dateAx>
      <c:valAx>
        <c:axId val="24698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8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Sheet1!$A$2:$A$3</c:f>
              <c:strCache>
                <c:ptCount val="2"/>
                <c:pt idx="0">
                  <c:v>Ernest Bai Koroma</c:v>
                </c:pt>
                <c:pt idx="1">
                  <c:v>President Julius Maada Bio</c:v>
                </c:pt>
              </c:strCache>
            </c:strRef>
          </c:cat>
          <c:val>
            <c:numRef>
              <c:f>Sheet1!$B$2:$B$3</c:f>
              <c:numCache>
                <c:formatCode>General</c:formatCode>
                <c:ptCount val="2"/>
                <c:pt idx="0">
                  <c:v>651</c:v>
                </c:pt>
                <c:pt idx="1">
                  <c:v>980</c:v>
                </c:pt>
              </c:numCache>
            </c:numRef>
          </c:val>
          <c:extLst>
            <c:ext xmlns:c16="http://schemas.microsoft.com/office/drawing/2014/chart" uri="{C3380CC4-5D6E-409C-BE32-E72D297353CC}">
              <c16:uniqueId val="{00000000-1103-4C14-8AFE-F721569598B8}"/>
            </c:ext>
          </c:extLst>
        </c:ser>
        <c:ser>
          <c:idx val="1"/>
          <c:order val="1"/>
          <c:tx>
            <c:strRef>
              <c:f>Sheet1!$C$1</c:f>
              <c:strCache>
                <c:ptCount val="1"/>
                <c:pt idx="0">
                  <c:v>Likes</c:v>
                </c:pt>
              </c:strCache>
            </c:strRef>
          </c:tx>
          <c:spPr>
            <a:solidFill>
              <a:schemeClr val="accent2"/>
            </a:solidFill>
            <a:ln>
              <a:noFill/>
            </a:ln>
            <a:effectLst/>
          </c:spPr>
          <c:invertIfNegative val="0"/>
          <c:cat>
            <c:strRef>
              <c:f>Sheet1!$A$2:$A$3</c:f>
              <c:strCache>
                <c:ptCount val="2"/>
                <c:pt idx="0">
                  <c:v>Ernest Bai Koroma</c:v>
                </c:pt>
                <c:pt idx="1">
                  <c:v>President Julius Maada Bio</c:v>
                </c:pt>
              </c:strCache>
            </c:strRef>
          </c:cat>
          <c:val>
            <c:numRef>
              <c:f>Sheet1!$C$2:$C$3</c:f>
              <c:numCache>
                <c:formatCode>General</c:formatCode>
                <c:ptCount val="2"/>
                <c:pt idx="0">
                  <c:v>9458</c:v>
                </c:pt>
                <c:pt idx="1">
                  <c:v>9849</c:v>
                </c:pt>
              </c:numCache>
            </c:numRef>
          </c:val>
          <c:extLst>
            <c:ext xmlns:c16="http://schemas.microsoft.com/office/drawing/2014/chart" uri="{C3380CC4-5D6E-409C-BE32-E72D297353CC}">
              <c16:uniqueId val="{00000001-1103-4C14-8AFE-F721569598B8}"/>
            </c:ext>
          </c:extLst>
        </c:ser>
        <c:ser>
          <c:idx val="2"/>
          <c:order val="2"/>
          <c:tx>
            <c:strRef>
              <c:f>Sheet1!$D$1</c:f>
              <c:strCache>
                <c:ptCount val="1"/>
                <c:pt idx="0">
                  <c:v>Replies</c:v>
                </c:pt>
              </c:strCache>
            </c:strRef>
          </c:tx>
          <c:spPr>
            <a:solidFill>
              <a:schemeClr val="accent3"/>
            </a:solidFill>
            <a:ln>
              <a:noFill/>
            </a:ln>
            <a:effectLst/>
          </c:spPr>
          <c:invertIfNegative val="0"/>
          <c:cat>
            <c:strRef>
              <c:f>Sheet1!$A$2:$A$3</c:f>
              <c:strCache>
                <c:ptCount val="2"/>
                <c:pt idx="0">
                  <c:v>Ernest Bai Koroma</c:v>
                </c:pt>
                <c:pt idx="1">
                  <c:v>President Julius Maada Bio</c:v>
                </c:pt>
              </c:strCache>
            </c:strRef>
          </c:cat>
          <c:val>
            <c:numRef>
              <c:f>Sheet1!$D$2:$D$3</c:f>
              <c:numCache>
                <c:formatCode>General</c:formatCode>
                <c:ptCount val="2"/>
                <c:pt idx="0">
                  <c:v>504</c:v>
                </c:pt>
                <c:pt idx="1">
                  <c:v>832</c:v>
                </c:pt>
              </c:numCache>
            </c:numRef>
          </c:val>
          <c:extLst>
            <c:ext xmlns:c16="http://schemas.microsoft.com/office/drawing/2014/chart" uri="{C3380CC4-5D6E-409C-BE32-E72D297353CC}">
              <c16:uniqueId val="{00000002-1103-4C14-8AFE-F721569598B8}"/>
            </c:ext>
          </c:extLst>
        </c:ser>
        <c:dLbls>
          <c:showLegendKey val="0"/>
          <c:showVal val="0"/>
          <c:showCatName val="0"/>
          <c:showSerName val="0"/>
          <c:showPercent val="0"/>
          <c:showBubbleSize val="0"/>
        </c:dLbls>
        <c:gapWidth val="150"/>
        <c:overlap val="100"/>
        <c:axId val="489938008"/>
        <c:axId val="489938664"/>
      </c:barChart>
      <c:catAx>
        <c:axId val="48993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938664"/>
        <c:crosses val="autoZero"/>
        <c:auto val="1"/>
        <c:lblAlgn val="ctr"/>
        <c:lblOffset val="100"/>
        <c:noMultiLvlLbl val="0"/>
      </c:catAx>
      <c:valAx>
        <c:axId val="489938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93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120</c:v>
                </c:pt>
                <c:pt idx="20">
                  <c:v>59</c:v>
                </c:pt>
                <c:pt idx="21">
                  <c:v>7</c:v>
                </c:pt>
                <c:pt idx="22">
                  <c:v>6</c:v>
                </c:pt>
                <c:pt idx="23">
                  <c:v>32</c:v>
                </c:pt>
                <c:pt idx="24">
                  <c:v>142</c:v>
                </c:pt>
                <c:pt idx="25">
                  <c:v>68</c:v>
                </c:pt>
                <c:pt idx="26">
                  <c:v>24</c:v>
                </c:pt>
                <c:pt idx="27">
                  <c:v>22</c:v>
                </c:pt>
                <c:pt idx="28">
                  <c:v>72</c:v>
                </c:pt>
                <c:pt idx="29">
                  <c:v>75</c:v>
                </c:pt>
              </c:numCache>
            </c:numRef>
          </c:val>
          <c:smooth val="0"/>
          <c:extLst>
            <c:ext xmlns:c16="http://schemas.microsoft.com/office/drawing/2014/chart" uri="{C3380CC4-5D6E-409C-BE32-E72D297353CC}">
              <c16:uniqueId val="{00000000-6A50-4E6A-809F-BF8DCEB819BF}"/>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25</c:v>
                </c:pt>
                <c:pt idx="19">
                  <c:v>222</c:v>
                </c:pt>
                <c:pt idx="20">
                  <c:v>104</c:v>
                </c:pt>
                <c:pt idx="21">
                  <c:v>122</c:v>
                </c:pt>
                <c:pt idx="22">
                  <c:v>113</c:v>
                </c:pt>
                <c:pt idx="23">
                  <c:v>50</c:v>
                </c:pt>
                <c:pt idx="24">
                  <c:v>115</c:v>
                </c:pt>
                <c:pt idx="25">
                  <c:v>120</c:v>
                </c:pt>
                <c:pt idx="26">
                  <c:v>196</c:v>
                </c:pt>
                <c:pt idx="27">
                  <c:v>98</c:v>
                </c:pt>
                <c:pt idx="28">
                  <c:v>239</c:v>
                </c:pt>
                <c:pt idx="29">
                  <c:v>155</c:v>
                </c:pt>
              </c:numCache>
            </c:numRef>
          </c:val>
          <c:smooth val="0"/>
          <c:extLst>
            <c:ext xmlns:c16="http://schemas.microsoft.com/office/drawing/2014/chart" uri="{C3380CC4-5D6E-409C-BE32-E72D297353CC}">
              <c16:uniqueId val="{00000001-6A50-4E6A-809F-BF8DCEB819BF}"/>
            </c:ext>
          </c:extLst>
        </c:ser>
        <c:dLbls>
          <c:showLegendKey val="0"/>
          <c:showVal val="0"/>
          <c:showCatName val="0"/>
          <c:showSerName val="0"/>
          <c:showPercent val="0"/>
          <c:showBubbleSize val="0"/>
        </c:dLbls>
        <c:smooth val="0"/>
        <c:axId val="392201680"/>
        <c:axId val="392202336"/>
      </c:lineChart>
      <c:dateAx>
        <c:axId val="39220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2336"/>
        <c:crosses val="autoZero"/>
        <c:auto val="1"/>
        <c:lblOffset val="100"/>
        <c:baseTimeUnit val="days"/>
      </c:dateAx>
      <c:valAx>
        <c:axId val="39220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Ernest Bai Koroma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104</c:v>
                </c:pt>
                <c:pt idx="3">
                  <c:v>123</c:v>
                </c:pt>
                <c:pt idx="4">
                  <c:v>222</c:v>
                </c:pt>
              </c:numCache>
            </c:numRef>
          </c:val>
          <c:extLst>
            <c:ext xmlns:c16="http://schemas.microsoft.com/office/drawing/2014/chart" uri="{C3380CC4-5D6E-409C-BE32-E72D297353CC}">
              <c16:uniqueId val="{00000000-F46C-45E8-B508-C4AA13413548}"/>
            </c:ext>
          </c:extLst>
        </c:ser>
        <c:ser>
          <c:idx val="1"/>
          <c:order val="1"/>
          <c:tx>
            <c:strRef>
              <c:f>Sheet1!$C$1</c:f>
              <c:strCache>
                <c:ptCount val="1"/>
                <c:pt idx="0">
                  <c:v>President Julius Maada Bio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233</c:v>
                </c:pt>
                <c:pt idx="3">
                  <c:v>245</c:v>
                </c:pt>
                <c:pt idx="4">
                  <c:v>407</c:v>
                </c:pt>
              </c:numCache>
            </c:numRef>
          </c:val>
          <c:extLst>
            <c:ext xmlns:c16="http://schemas.microsoft.com/office/drawing/2014/chart" uri="{C3380CC4-5D6E-409C-BE32-E72D297353CC}">
              <c16:uniqueId val="{00000001-F46C-45E8-B508-C4AA13413548}"/>
            </c:ext>
          </c:extLst>
        </c:ser>
        <c:dLbls>
          <c:showLegendKey val="0"/>
          <c:showVal val="0"/>
          <c:showCatName val="0"/>
          <c:showSerName val="0"/>
          <c:showPercent val="0"/>
          <c:showBubbleSize val="0"/>
        </c:dLbls>
        <c:gapWidth val="219"/>
        <c:overlap val="-27"/>
        <c:axId val="489296624"/>
        <c:axId val="489296952"/>
      </c:barChart>
      <c:catAx>
        <c:axId val="48929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96952"/>
        <c:crosses val="autoZero"/>
        <c:auto val="1"/>
        <c:lblAlgn val="ctr"/>
        <c:lblOffset val="100"/>
        <c:noMultiLvlLbl val="0"/>
      </c:catAx>
      <c:valAx>
        <c:axId val="48929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9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0">
                  <c:v>1</c:v>
                </c:pt>
                <c:pt idx="1">
                  <c:v>0</c:v>
                </c:pt>
                <c:pt idx="2">
                  <c:v>1</c:v>
                </c:pt>
                <c:pt idx="3">
                  <c:v>0</c:v>
                </c:pt>
                <c:pt idx="4">
                  <c:v>0</c:v>
                </c:pt>
                <c:pt idx="5">
                  <c:v>0</c:v>
                </c:pt>
                <c:pt idx="6">
                  <c:v>0</c:v>
                </c:pt>
                <c:pt idx="7">
                  <c:v>0</c:v>
                </c:pt>
                <c:pt idx="8">
                  <c:v>1</c:v>
                </c:pt>
                <c:pt idx="9">
                  <c:v>0</c:v>
                </c:pt>
                <c:pt idx="10">
                  <c:v>0</c:v>
                </c:pt>
                <c:pt idx="11">
                  <c:v>0</c:v>
                </c:pt>
                <c:pt idx="12">
                  <c:v>0</c:v>
                </c:pt>
                <c:pt idx="13">
                  <c:v>0</c:v>
                </c:pt>
                <c:pt idx="14">
                  <c:v>1</c:v>
                </c:pt>
                <c:pt idx="15">
                  <c:v>1</c:v>
                </c:pt>
                <c:pt idx="16">
                  <c:v>0</c:v>
                </c:pt>
                <c:pt idx="17">
                  <c:v>0</c:v>
                </c:pt>
                <c:pt idx="18">
                  <c:v>0</c:v>
                </c:pt>
                <c:pt idx="19">
                  <c:v>2</c:v>
                </c:pt>
                <c:pt idx="20">
                  <c:v>0</c:v>
                </c:pt>
                <c:pt idx="21">
                  <c:v>0</c:v>
                </c:pt>
                <c:pt idx="22">
                  <c:v>0</c:v>
                </c:pt>
                <c:pt idx="23">
                  <c:v>1</c:v>
                </c:pt>
                <c:pt idx="24">
                  <c:v>2</c:v>
                </c:pt>
                <c:pt idx="25">
                  <c:v>0</c:v>
                </c:pt>
                <c:pt idx="26">
                  <c:v>0</c:v>
                </c:pt>
                <c:pt idx="27">
                  <c:v>0</c:v>
                </c:pt>
                <c:pt idx="28">
                  <c:v>2</c:v>
                </c:pt>
                <c:pt idx="29">
                  <c:v>1</c:v>
                </c:pt>
              </c:numCache>
            </c:numRef>
          </c:val>
          <c:smooth val="0"/>
          <c:extLst>
            <c:ext xmlns:c16="http://schemas.microsoft.com/office/drawing/2014/chart" uri="{C3380CC4-5D6E-409C-BE32-E72D297353CC}">
              <c16:uniqueId val="{00000000-1247-4856-A1BF-104DB4A7DFE0}"/>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0">
                  <c:v>1</c:v>
                </c:pt>
                <c:pt idx="1">
                  <c:v>0</c:v>
                </c:pt>
                <c:pt idx="2">
                  <c:v>1</c:v>
                </c:pt>
                <c:pt idx="3">
                  <c:v>0</c:v>
                </c:pt>
                <c:pt idx="4">
                  <c:v>0</c:v>
                </c:pt>
                <c:pt idx="5">
                  <c:v>0</c:v>
                </c:pt>
                <c:pt idx="6">
                  <c:v>0</c:v>
                </c:pt>
                <c:pt idx="7">
                  <c:v>1</c:v>
                </c:pt>
                <c:pt idx="8">
                  <c:v>0</c:v>
                </c:pt>
                <c:pt idx="9">
                  <c:v>1</c:v>
                </c:pt>
                <c:pt idx="10">
                  <c:v>0</c:v>
                </c:pt>
                <c:pt idx="11">
                  <c:v>0</c:v>
                </c:pt>
                <c:pt idx="12">
                  <c:v>1</c:v>
                </c:pt>
                <c:pt idx="13">
                  <c:v>0</c:v>
                </c:pt>
                <c:pt idx="14">
                  <c:v>0</c:v>
                </c:pt>
                <c:pt idx="15">
                  <c:v>0</c:v>
                </c:pt>
                <c:pt idx="16">
                  <c:v>0</c:v>
                </c:pt>
                <c:pt idx="17">
                  <c:v>0</c:v>
                </c:pt>
                <c:pt idx="18">
                  <c:v>0</c:v>
                </c:pt>
                <c:pt idx="19">
                  <c:v>2</c:v>
                </c:pt>
                <c:pt idx="20">
                  <c:v>0</c:v>
                </c:pt>
                <c:pt idx="21">
                  <c:v>1</c:v>
                </c:pt>
                <c:pt idx="22">
                  <c:v>0</c:v>
                </c:pt>
                <c:pt idx="23">
                  <c:v>0</c:v>
                </c:pt>
                <c:pt idx="24">
                  <c:v>1</c:v>
                </c:pt>
                <c:pt idx="25">
                  <c:v>0</c:v>
                </c:pt>
                <c:pt idx="26">
                  <c:v>0</c:v>
                </c:pt>
                <c:pt idx="27">
                  <c:v>0</c:v>
                </c:pt>
                <c:pt idx="28">
                  <c:v>1</c:v>
                </c:pt>
                <c:pt idx="29">
                  <c:v>1</c:v>
                </c:pt>
              </c:numCache>
            </c:numRef>
          </c:val>
          <c:smooth val="0"/>
          <c:extLst>
            <c:ext xmlns:c16="http://schemas.microsoft.com/office/drawing/2014/chart" uri="{C3380CC4-5D6E-409C-BE32-E72D297353CC}">
              <c16:uniqueId val="{00000001-1247-4856-A1BF-104DB4A7DFE0}"/>
            </c:ext>
          </c:extLst>
        </c:ser>
        <c:dLbls>
          <c:showLegendKey val="0"/>
          <c:showVal val="0"/>
          <c:showCatName val="0"/>
          <c:showSerName val="0"/>
          <c:showPercent val="0"/>
          <c:showBubbleSize val="0"/>
        </c:dLbls>
        <c:smooth val="0"/>
        <c:axId val="489298344"/>
        <c:axId val="398738112"/>
      </c:lineChart>
      <c:dateAx>
        <c:axId val="48929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38112"/>
        <c:crosses val="autoZero"/>
        <c:auto val="1"/>
        <c:lblOffset val="100"/>
        <c:baseTimeUnit val="days"/>
      </c:dateAx>
      <c:valAx>
        <c:axId val="39873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9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1.69789227166276</c:v>
                </c:pt>
                <c:pt idx="29">
                  <c:v>0.69165608890500696</c:v>
                </c:pt>
              </c:numCache>
            </c:numRef>
          </c:val>
          <c:smooth val="0"/>
          <c:extLst>
            <c:ext xmlns:c16="http://schemas.microsoft.com/office/drawing/2014/chart" uri="{C3380CC4-5D6E-409C-BE32-E72D297353CC}">
              <c16:uniqueId val="{00000000-DE23-45CA-88C4-81E192EC62FA}"/>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2.79555139249858</c:v>
                </c:pt>
                <c:pt idx="29">
                  <c:v>0.28768472906403902</c:v>
                </c:pt>
              </c:numCache>
            </c:numRef>
          </c:val>
          <c:smooth val="0"/>
          <c:extLst>
            <c:ext xmlns:c16="http://schemas.microsoft.com/office/drawing/2014/chart" uri="{C3380CC4-5D6E-409C-BE32-E72D297353CC}">
              <c16:uniqueId val="{00000001-DE23-45CA-88C4-81E192EC62FA}"/>
            </c:ext>
          </c:extLst>
        </c:ser>
        <c:dLbls>
          <c:showLegendKey val="0"/>
          <c:showVal val="0"/>
          <c:showCatName val="0"/>
          <c:showSerName val="0"/>
          <c:showPercent val="0"/>
          <c:showBubbleSize val="0"/>
        </c:dLbls>
        <c:smooth val="0"/>
        <c:axId val="430961096"/>
        <c:axId val="430957488"/>
      </c:lineChart>
      <c:dateAx>
        <c:axId val="43096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57488"/>
        <c:crosses val="autoZero"/>
        <c:auto val="1"/>
        <c:lblOffset val="100"/>
        <c:baseTimeUnit val="days"/>
      </c:dateAx>
      <c:valAx>
        <c:axId val="43095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Sheet1!$A$2:$A$3</c:f>
              <c:strCache>
                <c:ptCount val="2"/>
                <c:pt idx="0">
                  <c:v>Ernest Bai Koroma</c:v>
                </c:pt>
                <c:pt idx="1">
                  <c:v>President Julius Maada Bio</c:v>
                </c:pt>
              </c:strCache>
            </c:strRef>
          </c:cat>
          <c:val>
            <c:numRef>
              <c:f>Sheet1!$B$2:$B$3</c:f>
              <c:numCache>
                <c:formatCode>General</c:formatCode>
                <c:ptCount val="2"/>
                <c:pt idx="0">
                  <c:v>13</c:v>
                </c:pt>
                <c:pt idx="1">
                  <c:v>11</c:v>
                </c:pt>
              </c:numCache>
            </c:numRef>
          </c:val>
          <c:extLst>
            <c:ext xmlns:c16="http://schemas.microsoft.com/office/drawing/2014/chart" uri="{C3380CC4-5D6E-409C-BE32-E72D297353CC}">
              <c16:uniqueId val="{00000000-5276-4B46-9243-0206A0100141}"/>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Sheet1!$A$2:$A$3</c:f>
              <c:strCache>
                <c:ptCount val="2"/>
                <c:pt idx="0">
                  <c:v>Ernest Bai Koroma</c:v>
                </c:pt>
                <c:pt idx="1">
                  <c:v>President Julius Maada Bio</c:v>
                </c:pt>
              </c:strCache>
            </c:strRef>
          </c:cat>
          <c:val>
            <c:numRef>
              <c:f>Sheet1!$C$2:$C$3</c:f>
              <c:numCache>
                <c:formatCode>General</c:formatCode>
                <c:ptCount val="2"/>
                <c:pt idx="0">
                  <c:v>2</c:v>
                </c:pt>
                <c:pt idx="1">
                  <c:v>0</c:v>
                </c:pt>
              </c:numCache>
            </c:numRef>
          </c:val>
          <c:extLst>
            <c:ext xmlns:c16="http://schemas.microsoft.com/office/drawing/2014/chart" uri="{C3380CC4-5D6E-409C-BE32-E72D297353CC}">
              <c16:uniqueId val="{00000001-5276-4B46-9243-0206A0100141}"/>
            </c:ext>
          </c:extLst>
        </c:ser>
        <c:dLbls>
          <c:showLegendKey val="0"/>
          <c:showVal val="0"/>
          <c:showCatName val="0"/>
          <c:showSerName val="0"/>
          <c:showPercent val="0"/>
          <c:showBubbleSize val="0"/>
        </c:dLbls>
        <c:gapWidth val="150"/>
        <c:overlap val="100"/>
        <c:axId val="484153760"/>
        <c:axId val="484152448"/>
      </c:barChart>
      <c:catAx>
        <c:axId val="4841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52448"/>
        <c:crosses val="autoZero"/>
        <c:auto val="1"/>
        <c:lblAlgn val="ctr"/>
        <c:lblOffset val="100"/>
        <c:noMultiLvlLbl val="0"/>
      </c:catAx>
      <c:valAx>
        <c:axId val="484152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Sheet1!$B$2:$B$31</c:f>
              <c:numCache>
                <c:formatCode>General</c:formatCode>
                <c:ptCount val="30"/>
                <c:pt idx="0">
                  <c:v>773</c:v>
                </c:pt>
                <c:pt idx="1">
                  <c:v>0</c:v>
                </c:pt>
                <c:pt idx="2">
                  <c:v>530</c:v>
                </c:pt>
                <c:pt idx="3">
                  <c:v>0</c:v>
                </c:pt>
                <c:pt idx="4">
                  <c:v>0</c:v>
                </c:pt>
                <c:pt idx="5">
                  <c:v>0</c:v>
                </c:pt>
                <c:pt idx="6">
                  <c:v>0</c:v>
                </c:pt>
                <c:pt idx="7">
                  <c:v>0</c:v>
                </c:pt>
                <c:pt idx="8">
                  <c:v>653</c:v>
                </c:pt>
                <c:pt idx="9">
                  <c:v>0</c:v>
                </c:pt>
                <c:pt idx="10">
                  <c:v>0</c:v>
                </c:pt>
                <c:pt idx="11">
                  <c:v>0</c:v>
                </c:pt>
                <c:pt idx="12">
                  <c:v>0</c:v>
                </c:pt>
                <c:pt idx="13">
                  <c:v>0</c:v>
                </c:pt>
                <c:pt idx="14">
                  <c:v>177</c:v>
                </c:pt>
                <c:pt idx="15">
                  <c:v>1219</c:v>
                </c:pt>
                <c:pt idx="16">
                  <c:v>0</c:v>
                </c:pt>
                <c:pt idx="17">
                  <c:v>0</c:v>
                </c:pt>
                <c:pt idx="18">
                  <c:v>0</c:v>
                </c:pt>
                <c:pt idx="19">
                  <c:v>1063</c:v>
                </c:pt>
                <c:pt idx="20">
                  <c:v>0</c:v>
                </c:pt>
                <c:pt idx="21">
                  <c:v>0</c:v>
                </c:pt>
                <c:pt idx="22">
                  <c:v>0</c:v>
                </c:pt>
                <c:pt idx="23">
                  <c:v>501</c:v>
                </c:pt>
                <c:pt idx="24">
                  <c:v>1074</c:v>
                </c:pt>
                <c:pt idx="25">
                  <c:v>0</c:v>
                </c:pt>
                <c:pt idx="26">
                  <c:v>0</c:v>
                </c:pt>
                <c:pt idx="27">
                  <c:v>0</c:v>
                </c:pt>
                <c:pt idx="28">
                  <c:v>554</c:v>
                </c:pt>
                <c:pt idx="29">
                  <c:v>221</c:v>
                </c:pt>
              </c:numCache>
            </c:numRef>
          </c:val>
          <c:smooth val="0"/>
          <c:extLst>
            <c:ext xmlns:c16="http://schemas.microsoft.com/office/drawing/2014/chart" uri="{C3380CC4-5D6E-409C-BE32-E72D297353CC}">
              <c16:uniqueId val="{00000000-F352-485F-A99A-F3BB0872B3A6}"/>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numRef>
              <c:f>Sheet1!$A$2:$A$31</c:f>
              <c:numCache>
                <c:formatCode>m/d/yyyy</c:formatCode>
                <c:ptCount val="30"/>
                <c:pt idx="0">
                  <c:v>44553</c:v>
                </c:pt>
                <c:pt idx="1">
                  <c:v>44554</c:v>
                </c:pt>
                <c:pt idx="2">
                  <c:v>44555</c:v>
                </c:pt>
                <c:pt idx="3">
                  <c:v>44556</c:v>
                </c:pt>
                <c:pt idx="4">
                  <c:v>44557</c:v>
                </c:pt>
                <c:pt idx="5">
                  <c:v>44558</c:v>
                </c:pt>
                <c:pt idx="6">
                  <c:v>44559</c:v>
                </c:pt>
                <c:pt idx="7">
                  <c:v>44560</c:v>
                </c:pt>
                <c:pt idx="8">
                  <c:v>44561</c:v>
                </c:pt>
                <c:pt idx="9">
                  <c:v>44562</c:v>
                </c:pt>
                <c:pt idx="10">
                  <c:v>44563</c:v>
                </c:pt>
                <c:pt idx="11">
                  <c:v>44564</c:v>
                </c:pt>
                <c:pt idx="12">
                  <c:v>44565</c:v>
                </c:pt>
                <c:pt idx="13">
                  <c:v>44566</c:v>
                </c:pt>
                <c:pt idx="14">
                  <c:v>44567</c:v>
                </c:pt>
                <c:pt idx="15">
                  <c:v>44568</c:v>
                </c:pt>
                <c:pt idx="16">
                  <c:v>44569</c:v>
                </c:pt>
                <c:pt idx="17">
                  <c:v>44570</c:v>
                </c:pt>
                <c:pt idx="18">
                  <c:v>44571</c:v>
                </c:pt>
                <c:pt idx="19">
                  <c:v>44572</c:v>
                </c:pt>
                <c:pt idx="20">
                  <c:v>44573</c:v>
                </c:pt>
                <c:pt idx="21">
                  <c:v>44574</c:v>
                </c:pt>
                <c:pt idx="22">
                  <c:v>44575</c:v>
                </c:pt>
                <c:pt idx="23">
                  <c:v>44576</c:v>
                </c:pt>
                <c:pt idx="24">
                  <c:v>44577</c:v>
                </c:pt>
                <c:pt idx="25">
                  <c:v>44578</c:v>
                </c:pt>
                <c:pt idx="26">
                  <c:v>44579</c:v>
                </c:pt>
                <c:pt idx="27">
                  <c:v>44580</c:v>
                </c:pt>
                <c:pt idx="28">
                  <c:v>44581</c:v>
                </c:pt>
                <c:pt idx="29">
                  <c:v>44582</c:v>
                </c:pt>
              </c:numCache>
            </c:numRef>
          </c:cat>
          <c:val>
            <c:numRef>
              <c:f>Sheet1!$C$2:$C$31</c:f>
              <c:numCache>
                <c:formatCode>General</c:formatCode>
                <c:ptCount val="30"/>
                <c:pt idx="0">
                  <c:v>449</c:v>
                </c:pt>
                <c:pt idx="1">
                  <c:v>0</c:v>
                </c:pt>
                <c:pt idx="2">
                  <c:v>593</c:v>
                </c:pt>
                <c:pt idx="3">
                  <c:v>0</c:v>
                </c:pt>
                <c:pt idx="4">
                  <c:v>0</c:v>
                </c:pt>
                <c:pt idx="5">
                  <c:v>0</c:v>
                </c:pt>
                <c:pt idx="6">
                  <c:v>0</c:v>
                </c:pt>
                <c:pt idx="7">
                  <c:v>611</c:v>
                </c:pt>
                <c:pt idx="8">
                  <c:v>0</c:v>
                </c:pt>
                <c:pt idx="9">
                  <c:v>886</c:v>
                </c:pt>
                <c:pt idx="10">
                  <c:v>0</c:v>
                </c:pt>
                <c:pt idx="11">
                  <c:v>0</c:v>
                </c:pt>
                <c:pt idx="12">
                  <c:v>1007</c:v>
                </c:pt>
                <c:pt idx="13">
                  <c:v>0</c:v>
                </c:pt>
                <c:pt idx="14">
                  <c:v>0</c:v>
                </c:pt>
                <c:pt idx="15">
                  <c:v>0</c:v>
                </c:pt>
                <c:pt idx="16">
                  <c:v>0</c:v>
                </c:pt>
                <c:pt idx="17">
                  <c:v>0</c:v>
                </c:pt>
                <c:pt idx="18">
                  <c:v>0</c:v>
                </c:pt>
                <c:pt idx="19">
                  <c:v>1265</c:v>
                </c:pt>
                <c:pt idx="20">
                  <c:v>0</c:v>
                </c:pt>
                <c:pt idx="21">
                  <c:v>508</c:v>
                </c:pt>
                <c:pt idx="22">
                  <c:v>0</c:v>
                </c:pt>
                <c:pt idx="23">
                  <c:v>0</c:v>
                </c:pt>
                <c:pt idx="24">
                  <c:v>1412</c:v>
                </c:pt>
                <c:pt idx="25">
                  <c:v>0</c:v>
                </c:pt>
                <c:pt idx="26">
                  <c:v>0</c:v>
                </c:pt>
                <c:pt idx="27">
                  <c:v>0</c:v>
                </c:pt>
                <c:pt idx="28">
                  <c:v>1681</c:v>
                </c:pt>
                <c:pt idx="29">
                  <c:v>172</c:v>
                </c:pt>
              </c:numCache>
            </c:numRef>
          </c:val>
          <c:smooth val="0"/>
          <c:extLst>
            <c:ext xmlns:c16="http://schemas.microsoft.com/office/drawing/2014/chart" uri="{C3380CC4-5D6E-409C-BE32-E72D297353CC}">
              <c16:uniqueId val="{00000001-F352-485F-A99A-F3BB0872B3A6}"/>
            </c:ext>
          </c:extLst>
        </c:ser>
        <c:dLbls>
          <c:showLegendKey val="0"/>
          <c:showVal val="0"/>
          <c:showCatName val="0"/>
          <c:showSerName val="0"/>
          <c:showPercent val="0"/>
          <c:showBubbleSize val="0"/>
        </c:dLbls>
        <c:smooth val="0"/>
        <c:axId val="388662816"/>
        <c:axId val="388663144"/>
      </c:lineChart>
      <c:dateAx>
        <c:axId val="38866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63144"/>
        <c:crosses val="autoZero"/>
        <c:auto val="1"/>
        <c:lblOffset val="100"/>
        <c:baseTimeUnit val="days"/>
      </c:dateAx>
      <c:valAx>
        <c:axId val="38866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6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Ernest Bai Koroma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E4FD-49AD-93D1-984D8153F3D7}"/>
            </c:ext>
          </c:extLst>
        </c:ser>
        <c:ser>
          <c:idx val="1"/>
          <c:order val="1"/>
          <c:tx>
            <c:strRef>
              <c:f>Sheet1!$C$1</c:f>
              <c:strCache>
                <c:ptCount val="1"/>
                <c:pt idx="0">
                  <c:v>President Julius Maada Bio</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21</c:v>
                </c:pt>
              </c:numCache>
            </c:numRef>
          </c:val>
          <c:extLst>
            <c:ext xmlns:c16="http://schemas.microsoft.com/office/drawing/2014/chart" uri="{C3380CC4-5D6E-409C-BE32-E72D297353CC}">
              <c16:uniqueId val="{00000001-E4FD-49AD-93D1-984D8153F3D7}"/>
            </c:ext>
          </c:extLst>
        </c:ser>
        <c:dLbls>
          <c:showLegendKey val="0"/>
          <c:showVal val="0"/>
          <c:showCatName val="0"/>
          <c:showSerName val="0"/>
          <c:showPercent val="0"/>
          <c:showBubbleSize val="0"/>
        </c:dLbls>
        <c:gapWidth val="219"/>
        <c:overlap val="-27"/>
        <c:axId val="246988928"/>
        <c:axId val="387865616"/>
      </c:barChart>
      <c:catAx>
        <c:axId val="24698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65616"/>
        <c:crosses val="autoZero"/>
        <c:auto val="1"/>
        <c:lblAlgn val="ctr"/>
        <c:lblOffset val="100"/>
        <c:noMultiLvlLbl val="0"/>
      </c:catAx>
      <c:valAx>
        <c:axId val="38786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8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Ernest Bai Koroma</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50.719900000000003</c:v>
                </c:pt>
                <c:pt idx="1">
                  <c:v>100</c:v>
                </c:pt>
                <c:pt idx="2">
                  <c:v>0</c:v>
                </c:pt>
                <c:pt idx="3">
                  <c:v>0</c:v>
                </c:pt>
                <c:pt idx="4">
                  <c:v>40.282200000000003</c:v>
                </c:pt>
                <c:pt idx="5">
                  <c:v>66.428600000000003</c:v>
                </c:pt>
                <c:pt idx="6">
                  <c:v>0</c:v>
                </c:pt>
              </c:numCache>
            </c:numRef>
          </c:val>
          <c:extLst>
            <c:ext xmlns:c16="http://schemas.microsoft.com/office/drawing/2014/chart" uri="{C3380CC4-5D6E-409C-BE32-E72D297353CC}">
              <c16:uniqueId val="{00000000-9EA4-4993-80B0-41409B217983}"/>
            </c:ext>
          </c:extLst>
        </c:ser>
        <c:ser>
          <c:idx val="1"/>
          <c:order val="1"/>
          <c:tx>
            <c:strRef>
              <c:f>Sheet1!$C$1</c:f>
              <c:strCache>
                <c:ptCount val="1"/>
                <c:pt idx="0">
                  <c:v>President Julius Maada Bio</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100</c:v>
                </c:pt>
                <c:pt idx="1">
                  <c:v>84.615399999999994</c:v>
                </c:pt>
                <c:pt idx="2">
                  <c:v>0</c:v>
                </c:pt>
                <c:pt idx="3">
                  <c:v>0</c:v>
                </c:pt>
                <c:pt idx="4">
                  <c:v>100</c:v>
                </c:pt>
                <c:pt idx="5">
                  <c:v>100</c:v>
                </c:pt>
                <c:pt idx="6">
                  <c:v>0</c:v>
                </c:pt>
              </c:numCache>
            </c:numRef>
          </c:val>
          <c:extLst>
            <c:ext xmlns:c16="http://schemas.microsoft.com/office/drawing/2014/chart" uri="{C3380CC4-5D6E-409C-BE32-E72D297353CC}">
              <c16:uniqueId val="{00000001-9EA4-4993-80B0-41409B217983}"/>
            </c:ext>
          </c:extLst>
        </c:ser>
        <c:dLbls>
          <c:showLegendKey val="0"/>
          <c:showVal val="0"/>
          <c:showCatName val="0"/>
          <c:showSerName val="0"/>
          <c:showPercent val="0"/>
          <c:showBubbleSize val="0"/>
        </c:dLbls>
        <c:axId val="69870160"/>
        <c:axId val="69870816"/>
      </c:radarChart>
      <c:catAx>
        <c:axId val="6987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70816"/>
        <c:crosses val="autoZero"/>
        <c:auto val="1"/>
        <c:lblAlgn val="ctr"/>
        <c:lblOffset val="100"/>
        <c:noMultiLvlLbl val="0"/>
      </c:catAx>
      <c:valAx>
        <c:axId val="698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7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80CA6-F749-4EAE-A8D1-DE80BACAFE9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235E90F-1511-4858-BA69-5A04DC27DFF7}"/>
              </a:ext>
            </a:extLst>
          </p:cNvPr>
          <p:cNvSpPr>
            <a:spLocks noGrp="1"/>
          </p:cNvSpPr>
          <p:nvPr>
            <p:ph type="subTitle" idx="1"/>
          </p:nvPr>
        </p:nvSpPr>
        <p:spPr/>
        <p:txBody>
          <a:bodyPr/>
          <a:lstStyle/>
          <a:p>
            <a:r>
              <a:rPr lang="en-US"/>
              <a:t>Larocca Engineering</a:t>
            </a:r>
          </a:p>
        </p:txBody>
      </p:sp>
    </p:spTree>
    <p:extLst>
      <p:ext uri="{BB962C8B-B14F-4D97-AF65-F5344CB8AC3E}">
        <p14:creationId xmlns:p14="http://schemas.microsoft.com/office/powerpoint/2010/main" val="1440667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C7C2-9A09-4989-9A85-E779B3DC1A80}"/>
              </a:ext>
            </a:extLst>
          </p:cNvPr>
          <p:cNvSpPr>
            <a:spLocks noGrp="1"/>
          </p:cNvSpPr>
          <p:nvPr>
            <p:ph type="title"/>
          </p:nvPr>
        </p:nvSpPr>
        <p:spPr/>
        <p:txBody>
          <a:bodyPr/>
          <a:lstStyle/>
          <a:p>
            <a:r>
              <a:rPr lang="en-US"/>
              <a:t>Twitter Key Metrics Table | All profiles</a:t>
            </a:r>
          </a:p>
        </p:txBody>
      </p:sp>
      <p:graphicFrame>
        <p:nvGraphicFramePr>
          <p:cNvPr id="5" name="Table Placeholder 4">
            <a:extLst>
              <a:ext uri="{FF2B5EF4-FFF2-40B4-BE49-F238E27FC236}">
                <a16:creationId xmlns:a16="http://schemas.microsoft.com/office/drawing/2014/main" id="{C68BDF64-0BE1-4615-8DB9-86060F9FA3F1}"/>
              </a:ext>
            </a:extLst>
          </p:cNvPr>
          <p:cNvGraphicFramePr>
            <a:graphicFrameLocks noGrp="1"/>
          </p:cNvGraphicFramePr>
          <p:nvPr>
            <p:ph type="tbl" sz="quarter" idx="13"/>
            <p:extLst>
              <p:ext uri="{D42A27DB-BD31-4B8C-83A1-F6EECF244321}">
                <p14:modId xmlns:p14="http://schemas.microsoft.com/office/powerpoint/2010/main" val="200225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04294390"/>
                    </a:ext>
                  </a:extLst>
                </a:gridCol>
                <a:gridCol w="411480">
                  <a:extLst>
                    <a:ext uri="{9D8B030D-6E8A-4147-A177-3AD203B41FA5}">
                      <a16:colId xmlns:a16="http://schemas.microsoft.com/office/drawing/2014/main" val="190008859"/>
                    </a:ext>
                  </a:extLst>
                </a:gridCol>
                <a:gridCol w="411480">
                  <a:extLst>
                    <a:ext uri="{9D8B030D-6E8A-4147-A177-3AD203B41FA5}">
                      <a16:colId xmlns:a16="http://schemas.microsoft.com/office/drawing/2014/main" val="571702560"/>
                    </a:ext>
                  </a:extLst>
                </a:gridCol>
                <a:gridCol w="411480">
                  <a:extLst>
                    <a:ext uri="{9D8B030D-6E8A-4147-A177-3AD203B41FA5}">
                      <a16:colId xmlns:a16="http://schemas.microsoft.com/office/drawing/2014/main" val="894348230"/>
                    </a:ext>
                  </a:extLst>
                </a:gridCol>
                <a:gridCol w="411480">
                  <a:extLst>
                    <a:ext uri="{9D8B030D-6E8A-4147-A177-3AD203B41FA5}">
                      <a16:colId xmlns:a16="http://schemas.microsoft.com/office/drawing/2014/main" val="1652402301"/>
                    </a:ext>
                  </a:extLst>
                </a:gridCol>
                <a:gridCol w="411480">
                  <a:extLst>
                    <a:ext uri="{9D8B030D-6E8A-4147-A177-3AD203B41FA5}">
                      <a16:colId xmlns:a16="http://schemas.microsoft.com/office/drawing/2014/main" val="926310679"/>
                    </a:ext>
                  </a:extLst>
                </a:gridCol>
                <a:gridCol w="411480">
                  <a:extLst>
                    <a:ext uri="{9D8B030D-6E8A-4147-A177-3AD203B41FA5}">
                      <a16:colId xmlns:a16="http://schemas.microsoft.com/office/drawing/2014/main" val="43010648"/>
                    </a:ext>
                  </a:extLst>
                </a:gridCol>
                <a:gridCol w="411480">
                  <a:extLst>
                    <a:ext uri="{9D8B030D-6E8A-4147-A177-3AD203B41FA5}">
                      <a16:colId xmlns:a16="http://schemas.microsoft.com/office/drawing/2014/main" val="2785088771"/>
                    </a:ext>
                  </a:extLst>
                </a:gridCol>
                <a:gridCol w="411480">
                  <a:extLst>
                    <a:ext uri="{9D8B030D-6E8A-4147-A177-3AD203B41FA5}">
                      <a16:colId xmlns:a16="http://schemas.microsoft.com/office/drawing/2014/main" val="1434843009"/>
                    </a:ext>
                  </a:extLst>
                </a:gridCol>
                <a:gridCol w="411480">
                  <a:extLst>
                    <a:ext uri="{9D8B030D-6E8A-4147-A177-3AD203B41FA5}">
                      <a16:colId xmlns:a16="http://schemas.microsoft.com/office/drawing/2014/main" val="2227057342"/>
                    </a:ext>
                  </a:extLst>
                </a:gridCol>
                <a:gridCol w="411480">
                  <a:extLst>
                    <a:ext uri="{9D8B030D-6E8A-4147-A177-3AD203B41FA5}">
                      <a16:colId xmlns:a16="http://schemas.microsoft.com/office/drawing/2014/main" val="2350854494"/>
                    </a:ext>
                  </a:extLst>
                </a:gridCol>
                <a:gridCol w="411480">
                  <a:extLst>
                    <a:ext uri="{9D8B030D-6E8A-4147-A177-3AD203B41FA5}">
                      <a16:colId xmlns:a16="http://schemas.microsoft.com/office/drawing/2014/main" val="4053173898"/>
                    </a:ext>
                  </a:extLst>
                </a:gridCol>
                <a:gridCol w="411480">
                  <a:extLst>
                    <a:ext uri="{9D8B030D-6E8A-4147-A177-3AD203B41FA5}">
                      <a16:colId xmlns:a16="http://schemas.microsoft.com/office/drawing/2014/main" val="3587048610"/>
                    </a:ext>
                  </a:extLst>
                </a:gridCol>
                <a:gridCol w="411480">
                  <a:extLst>
                    <a:ext uri="{9D8B030D-6E8A-4147-A177-3AD203B41FA5}">
                      <a16:colId xmlns:a16="http://schemas.microsoft.com/office/drawing/2014/main" val="2753570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732618"/>
                  </a:ext>
                </a:extLst>
              </a:tr>
              <a:tr h="370840">
                <a:tc>
                  <a:txBody>
                    <a:bodyPr/>
                    <a:lstStyle/>
                    <a:p>
                      <a:r>
                        <a:rPr lang="en-US" sz="1000"/>
                        <a:t>President Julius Maada Bio</a:t>
                      </a:r>
                    </a:p>
                  </a:txBody>
                  <a:tcPr/>
                </a:tc>
                <a:tc>
                  <a:txBody>
                    <a:bodyPr/>
                    <a:lstStyle/>
                    <a:p>
                      <a:r>
                        <a:rPr lang="en-US" sz="1000"/>
                        <a:t>76329</a:t>
                      </a:r>
                    </a:p>
                  </a:txBody>
                  <a:tcPr/>
                </a:tc>
                <a:tc>
                  <a:txBody>
                    <a:bodyPr/>
                    <a:lstStyle/>
                    <a:p>
                      <a:r>
                        <a:rPr lang="en-US" sz="1000"/>
                        <a:t>n/a</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980</a:t>
                      </a:r>
                    </a:p>
                  </a:txBody>
                  <a:tcPr/>
                </a:tc>
                <a:tc>
                  <a:txBody>
                    <a:bodyPr/>
                    <a:lstStyle/>
                    <a:p>
                      <a:r>
                        <a:rPr lang="en-US" sz="1000"/>
                        <a:t>980</a:t>
                      </a:r>
                    </a:p>
                  </a:txBody>
                  <a:tcPr/>
                </a:tc>
                <a:tc>
                  <a:txBody>
                    <a:bodyPr/>
                    <a:lstStyle/>
                    <a:p>
                      <a:r>
                        <a:rPr lang="en-US" sz="1000"/>
                        <a:t>9849</a:t>
                      </a:r>
                    </a:p>
                  </a:txBody>
                  <a:tcPr/>
                </a:tc>
                <a:tc>
                  <a:txBody>
                    <a:bodyPr/>
                    <a:lstStyle/>
                    <a:p>
                      <a:r>
                        <a:rPr lang="en-US" sz="1000"/>
                        <a:t>832</a:t>
                      </a:r>
                    </a:p>
                  </a:txBody>
                  <a:tcPr/>
                </a:tc>
                <a:tc>
                  <a:txBody>
                    <a:bodyPr/>
                    <a:lstStyle/>
                    <a:p>
                      <a:r>
                        <a:rPr lang="en-US" sz="1000"/>
                        <a:t>1559</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08944783"/>
                  </a:ext>
                </a:extLst>
              </a:tr>
              <a:tr h="370840">
                <a:tc>
                  <a:txBody>
                    <a:bodyPr/>
                    <a:lstStyle/>
                    <a:p>
                      <a:r>
                        <a:rPr lang="en-US" sz="1000"/>
                        <a:t>Ernest Bai Koroma</a:t>
                      </a:r>
                    </a:p>
                  </a:txBody>
                  <a:tcPr/>
                </a:tc>
                <a:tc>
                  <a:txBody>
                    <a:bodyPr/>
                    <a:lstStyle/>
                    <a:p>
                      <a:r>
                        <a:rPr lang="en-US" sz="1000"/>
                        <a:t>38714</a:t>
                      </a:r>
                    </a:p>
                  </a:txBody>
                  <a:tcPr/>
                </a:tc>
                <a:tc>
                  <a:txBody>
                    <a:bodyPr/>
                    <a:lstStyle/>
                    <a:p>
                      <a:r>
                        <a:rPr lang="en-US" sz="1000"/>
                        <a:t>n/a</a:t>
                      </a:r>
                    </a:p>
                  </a:txBody>
                  <a:tcPr/>
                </a:tc>
                <a:tc>
                  <a:txBody>
                    <a:bodyPr/>
                    <a:lstStyle/>
                    <a:p>
                      <a:r>
                        <a:rPr lang="en-US" sz="1000"/>
                        <a:t>15</a:t>
                      </a:r>
                    </a:p>
                  </a:txBody>
                  <a:tcPr/>
                </a:tc>
                <a:tc>
                  <a:txBody>
                    <a:bodyPr/>
                    <a:lstStyle/>
                    <a:p>
                      <a:r>
                        <a:rPr lang="en-US" sz="1000"/>
                        <a:t>13</a:t>
                      </a:r>
                    </a:p>
                  </a:txBody>
                  <a:tcPr/>
                </a:tc>
                <a:tc>
                  <a:txBody>
                    <a:bodyPr/>
                    <a:lstStyle/>
                    <a:p>
                      <a:r>
                        <a:rPr lang="en-US" sz="1000"/>
                        <a:t>2</a:t>
                      </a:r>
                    </a:p>
                  </a:txBody>
                  <a:tcPr/>
                </a:tc>
                <a:tc>
                  <a:txBody>
                    <a:bodyPr/>
                    <a:lstStyle/>
                    <a:p>
                      <a:r>
                        <a:rPr lang="en-US" sz="1000"/>
                        <a:t>0</a:t>
                      </a:r>
                    </a:p>
                  </a:txBody>
                  <a:tcPr/>
                </a:tc>
                <a:tc>
                  <a:txBody>
                    <a:bodyPr/>
                    <a:lstStyle/>
                    <a:p>
                      <a:r>
                        <a:rPr lang="en-US" sz="1000"/>
                        <a:t>651</a:t>
                      </a:r>
                    </a:p>
                  </a:txBody>
                  <a:tcPr/>
                </a:tc>
                <a:tc>
                  <a:txBody>
                    <a:bodyPr/>
                    <a:lstStyle/>
                    <a:p>
                      <a:r>
                        <a:rPr lang="en-US" sz="1000"/>
                        <a:t>651</a:t>
                      </a:r>
                    </a:p>
                  </a:txBody>
                  <a:tcPr/>
                </a:tc>
                <a:tc>
                  <a:txBody>
                    <a:bodyPr/>
                    <a:lstStyle/>
                    <a:p>
                      <a:r>
                        <a:rPr lang="en-US" sz="1000"/>
                        <a:t>9458</a:t>
                      </a:r>
                    </a:p>
                  </a:txBody>
                  <a:tcPr/>
                </a:tc>
                <a:tc>
                  <a:txBody>
                    <a:bodyPr/>
                    <a:lstStyle/>
                    <a:p>
                      <a:r>
                        <a:rPr lang="en-US" sz="1000"/>
                        <a:t>504</a:t>
                      </a:r>
                    </a:p>
                  </a:txBody>
                  <a:tcPr/>
                </a:tc>
                <a:tc>
                  <a:txBody>
                    <a:bodyPr/>
                    <a:lstStyle/>
                    <a:p>
                      <a:r>
                        <a:rPr lang="en-US" sz="1000"/>
                        <a:t>628</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013808983"/>
                  </a:ext>
                </a:extLst>
              </a:tr>
            </a:tbl>
          </a:graphicData>
        </a:graphic>
      </p:graphicFrame>
      <p:sp>
        <p:nvSpPr>
          <p:cNvPr id="4" name="Text Placeholder 3">
            <a:extLst>
              <a:ext uri="{FF2B5EF4-FFF2-40B4-BE49-F238E27FC236}">
                <a16:creationId xmlns:a16="http://schemas.microsoft.com/office/drawing/2014/main" id="{BE9BDF75-C2F3-43C0-B563-9477F8E6DD96}"/>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057143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AD6F-C96D-4AD3-A45E-F8AF564C8997}"/>
              </a:ext>
            </a:extLst>
          </p:cNvPr>
          <p:cNvSpPr>
            <a:spLocks noGrp="1"/>
          </p:cNvSpPr>
          <p:nvPr>
            <p:ph type="title"/>
          </p:nvPr>
        </p:nvSpPr>
        <p:spPr/>
        <p:txBody>
          <a:bodyPr/>
          <a:lstStyle/>
          <a:p>
            <a:r>
              <a:rPr lang="en-US"/>
              <a:t>Twitter Interaction Rate | All profiles</a:t>
            </a:r>
          </a:p>
        </p:txBody>
      </p:sp>
      <p:graphicFrame>
        <p:nvGraphicFramePr>
          <p:cNvPr id="6" name="Chart Placeholder 5">
            <a:extLst>
              <a:ext uri="{FF2B5EF4-FFF2-40B4-BE49-F238E27FC236}">
                <a16:creationId xmlns:a16="http://schemas.microsoft.com/office/drawing/2014/main" id="{692CE216-9574-4ED2-A8A4-55EFD21B6771}"/>
              </a:ext>
            </a:extLst>
          </p:cNvPr>
          <p:cNvGraphicFramePr>
            <a:graphicFrameLocks noGrp="1"/>
          </p:cNvGraphicFramePr>
          <p:nvPr>
            <p:ph type="chart" sz="quarter" idx="13"/>
            <p:extLst>
              <p:ext uri="{D42A27DB-BD31-4B8C-83A1-F6EECF244321}">
                <p14:modId xmlns:p14="http://schemas.microsoft.com/office/powerpoint/2010/main" val="4101044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11EE31-8D10-4F82-848A-CE9F5EAEDF6A}"/>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7BBACE4E-50CC-449B-8E50-51C48717EB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52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08E0-7BFE-429A-A2A5-A3E02ADB2DD7}"/>
              </a:ext>
            </a:extLst>
          </p:cNvPr>
          <p:cNvSpPr>
            <a:spLocks noGrp="1"/>
          </p:cNvSpPr>
          <p:nvPr>
            <p:ph type="title"/>
          </p:nvPr>
        </p:nvSpPr>
        <p:spPr/>
        <p:txBody>
          <a:bodyPr/>
          <a:lstStyle/>
          <a:p>
            <a:r>
              <a:rPr lang="en-US"/>
              <a:t>Twitter Total Interactions | All profiles</a:t>
            </a:r>
          </a:p>
        </p:txBody>
      </p:sp>
      <p:graphicFrame>
        <p:nvGraphicFramePr>
          <p:cNvPr id="6" name="Chart Placeholder 5">
            <a:extLst>
              <a:ext uri="{FF2B5EF4-FFF2-40B4-BE49-F238E27FC236}">
                <a16:creationId xmlns:a16="http://schemas.microsoft.com/office/drawing/2014/main" id="{ED44409E-38AC-48EF-B0AF-91E2DF67BCDE}"/>
              </a:ext>
            </a:extLst>
          </p:cNvPr>
          <p:cNvGraphicFramePr>
            <a:graphicFrameLocks noGrp="1"/>
          </p:cNvGraphicFramePr>
          <p:nvPr>
            <p:ph type="chart" sz="quarter" idx="13"/>
            <p:extLst>
              <p:ext uri="{D42A27DB-BD31-4B8C-83A1-F6EECF244321}">
                <p14:modId xmlns:p14="http://schemas.microsoft.com/office/powerpoint/2010/main" val="4098599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D43BE-322B-4BB6-AA95-B1FD9FDDDCCC}"/>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F9B0EBA0-D2E5-4EE8-B5A7-E41EA26933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34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C80F-FA7E-4351-8AA0-187D7ABC869C}"/>
              </a:ext>
            </a:extLst>
          </p:cNvPr>
          <p:cNvSpPr>
            <a:spLocks noGrp="1"/>
          </p:cNvSpPr>
          <p:nvPr>
            <p:ph type="title"/>
          </p:nvPr>
        </p:nvSpPr>
        <p:spPr/>
        <p:txBody>
          <a:bodyPr/>
          <a:lstStyle/>
          <a:p>
            <a:r>
              <a:rPr lang="en-US"/>
              <a:t>Twitter Followers Change Rate | All profiles</a:t>
            </a:r>
          </a:p>
        </p:txBody>
      </p:sp>
      <p:graphicFrame>
        <p:nvGraphicFramePr>
          <p:cNvPr id="6" name="Chart Placeholder 5">
            <a:extLst>
              <a:ext uri="{FF2B5EF4-FFF2-40B4-BE49-F238E27FC236}">
                <a16:creationId xmlns:a16="http://schemas.microsoft.com/office/drawing/2014/main" id="{80C89E7E-9108-4104-821E-078BF056D11A}"/>
              </a:ext>
            </a:extLst>
          </p:cNvPr>
          <p:cNvGraphicFramePr>
            <a:graphicFrameLocks noGrp="1"/>
          </p:cNvGraphicFramePr>
          <p:nvPr>
            <p:ph type="chart" sz="quarter" idx="13"/>
            <p:extLst>
              <p:ext uri="{D42A27DB-BD31-4B8C-83A1-F6EECF244321}">
                <p14:modId xmlns:p14="http://schemas.microsoft.com/office/powerpoint/2010/main" val="221771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03B56-5793-47D6-B27B-9DFEE9BCAC84}"/>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251E4A56-2CE2-4AB3-BD23-AD7D744EE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375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0FB4-8FE6-4A25-AB4B-FEAD13A33741}"/>
              </a:ext>
            </a:extLst>
          </p:cNvPr>
          <p:cNvSpPr>
            <a:spLocks noGrp="1"/>
          </p:cNvSpPr>
          <p:nvPr>
            <p:ph type="title"/>
          </p:nvPr>
        </p:nvSpPr>
        <p:spPr/>
        <p:txBody>
          <a:bodyPr/>
          <a:lstStyle/>
          <a:p>
            <a:r>
              <a:rPr lang="en-US"/>
              <a:t>Twitter Own and Retweeted Tweets Table | All profiles - 1 of 16</a:t>
            </a:r>
          </a:p>
        </p:txBody>
      </p:sp>
      <p:graphicFrame>
        <p:nvGraphicFramePr>
          <p:cNvPr id="5" name="Table Placeholder 4">
            <a:extLst>
              <a:ext uri="{FF2B5EF4-FFF2-40B4-BE49-F238E27FC236}">
                <a16:creationId xmlns:a16="http://schemas.microsoft.com/office/drawing/2014/main" id="{7EEA0E75-CC16-4470-BDE6-AE4EA4389D31}"/>
              </a:ext>
            </a:extLst>
          </p:cNvPr>
          <p:cNvGraphicFramePr>
            <a:graphicFrameLocks noGrp="1"/>
          </p:cNvGraphicFramePr>
          <p:nvPr>
            <p:ph type="tbl" sz="quarter" idx="13"/>
            <p:extLst>
              <p:ext uri="{D42A27DB-BD31-4B8C-83A1-F6EECF244321}">
                <p14:modId xmlns:p14="http://schemas.microsoft.com/office/powerpoint/2010/main" val="3772861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75333863"/>
                    </a:ext>
                  </a:extLst>
                </a:gridCol>
                <a:gridCol w="411480">
                  <a:extLst>
                    <a:ext uri="{9D8B030D-6E8A-4147-A177-3AD203B41FA5}">
                      <a16:colId xmlns:a16="http://schemas.microsoft.com/office/drawing/2014/main" val="4124765307"/>
                    </a:ext>
                  </a:extLst>
                </a:gridCol>
                <a:gridCol w="905256">
                  <a:extLst>
                    <a:ext uri="{9D8B030D-6E8A-4147-A177-3AD203B41FA5}">
                      <a16:colId xmlns:a16="http://schemas.microsoft.com/office/drawing/2014/main" val="1826730339"/>
                    </a:ext>
                  </a:extLst>
                </a:gridCol>
                <a:gridCol w="905256">
                  <a:extLst>
                    <a:ext uri="{9D8B030D-6E8A-4147-A177-3AD203B41FA5}">
                      <a16:colId xmlns:a16="http://schemas.microsoft.com/office/drawing/2014/main" val="2383291333"/>
                    </a:ext>
                  </a:extLst>
                </a:gridCol>
                <a:gridCol w="905256">
                  <a:extLst>
                    <a:ext uri="{9D8B030D-6E8A-4147-A177-3AD203B41FA5}">
                      <a16:colId xmlns:a16="http://schemas.microsoft.com/office/drawing/2014/main" val="2806074526"/>
                    </a:ext>
                  </a:extLst>
                </a:gridCol>
                <a:gridCol w="905256">
                  <a:extLst>
                    <a:ext uri="{9D8B030D-6E8A-4147-A177-3AD203B41FA5}">
                      <a16:colId xmlns:a16="http://schemas.microsoft.com/office/drawing/2014/main" val="144356728"/>
                    </a:ext>
                  </a:extLst>
                </a:gridCol>
                <a:gridCol w="905256">
                  <a:extLst>
                    <a:ext uri="{9D8B030D-6E8A-4147-A177-3AD203B41FA5}">
                      <a16:colId xmlns:a16="http://schemas.microsoft.com/office/drawing/2014/main" val="1767039628"/>
                    </a:ext>
                  </a:extLst>
                </a:gridCol>
                <a:gridCol w="905256">
                  <a:extLst>
                    <a:ext uri="{9D8B030D-6E8A-4147-A177-3AD203B41FA5}">
                      <a16:colId xmlns:a16="http://schemas.microsoft.com/office/drawing/2014/main" val="15328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6164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- 2022-01-21 17:15:07</a:t>
                      </a:r>
                      <a:r>
                        <a:rPr kumimoji="0" lang="en-US" sz="1000" b="0" i="0" u="none" strike="noStrike" kern="1200" cap="none" spc="0" normalizeH="0" baseline="0" noProof="0">
                          <a:ln>
                            <a:noFill/>
                          </a:ln>
                          <a:solidFill>
                            <a:prstClr val="black"/>
                          </a:solidFill>
                          <a:effectLst/>
                          <a:uLnTx/>
                          <a:uFillTx/>
                          <a:latin typeface="+mn-lt"/>
                          <a:ea typeface="+mn-ea"/>
                          <a:cs typeface="+mn-cs"/>
                        </a:rPr>
                        <a:t>
 Today, the new Attorney-General and Solicitor-General took oath of office at State House. Congratulations to the both of you, I am counting on you to advice government appropriately  on legal matters. https://t.co/8ATRC8RvXB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0.2869 %</a:t>
                      </a:r>
                    </a:p>
                  </a:txBody>
                  <a:tcPr/>
                </a:tc>
                <a:extLst>
                  <a:ext uri="{0D108BD9-81ED-4DB2-BD59-A6C34878D82A}">
                    <a16:rowId xmlns:a16="http://schemas.microsoft.com/office/drawing/2014/main" val="57730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- 2022-01-21 10:34:56</a:t>
                      </a:r>
                      <a:r>
                        <a:rPr kumimoji="0" lang="en-US" sz="1000" b="0" i="0" u="none" strike="noStrike" kern="1200" cap="none" spc="0" normalizeH="0" baseline="0" noProof="0">
                          <a:ln>
                            <a:noFill/>
                          </a:ln>
                          <a:solidFill>
                            <a:prstClr val="black"/>
                          </a:solidFill>
                          <a:effectLst/>
                          <a:uLnTx/>
                          <a:uFillTx/>
                          <a:latin typeface="+mn-lt"/>
                          <a:ea typeface="+mn-ea"/>
                          <a:cs typeface="+mn-cs"/>
                        </a:rPr>
                        <a:t>
 Wishing my heartfelt condolences to the Government and people of #Ghana, @NAkufoAddo . Such a massive explosion in Bogoso, is truly regrettable. We pray with Ghana 🇬🇭 for the souls of the departed to Rest In Peace and for the survivors.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0.6897 %</a:t>
                      </a:r>
                    </a:p>
                  </a:txBody>
                  <a:tcPr/>
                </a:tc>
                <a:extLst>
                  <a:ext uri="{0D108BD9-81ED-4DB2-BD59-A6C34878D82A}">
                    <a16:rowId xmlns:a16="http://schemas.microsoft.com/office/drawing/2014/main" val="4175866329"/>
                  </a:ext>
                </a:extLst>
              </a:tr>
            </a:tbl>
          </a:graphicData>
        </a:graphic>
      </p:graphicFrame>
      <p:sp>
        <p:nvSpPr>
          <p:cNvPr id="4" name="Text Placeholder 3">
            <a:extLst>
              <a:ext uri="{FF2B5EF4-FFF2-40B4-BE49-F238E27FC236}">
                <a16:creationId xmlns:a16="http://schemas.microsoft.com/office/drawing/2014/main" id="{B29C6EDD-79C4-4F1C-8D43-166446786814}"/>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385773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0971F-E51B-4DA6-9B7C-075CE12DC583}"/>
              </a:ext>
            </a:extLst>
          </p:cNvPr>
          <p:cNvSpPr>
            <a:spLocks noGrp="1"/>
          </p:cNvSpPr>
          <p:nvPr>
            <p:ph type="title"/>
          </p:nvPr>
        </p:nvSpPr>
        <p:spPr/>
        <p:txBody>
          <a:bodyPr/>
          <a:lstStyle/>
          <a:p>
            <a:r>
              <a:rPr lang="en-US"/>
              <a:t>Twitter Own and Retweeted Tweets Table | All profiles - 2 of 16</a:t>
            </a:r>
          </a:p>
        </p:txBody>
      </p:sp>
      <p:graphicFrame>
        <p:nvGraphicFramePr>
          <p:cNvPr id="5" name="Table Placeholder 4">
            <a:extLst>
              <a:ext uri="{FF2B5EF4-FFF2-40B4-BE49-F238E27FC236}">
                <a16:creationId xmlns:a16="http://schemas.microsoft.com/office/drawing/2014/main" id="{A8D1BCFE-DDEC-4C66-8A5C-7DB662E6CC9D}"/>
              </a:ext>
            </a:extLst>
          </p:cNvPr>
          <p:cNvGraphicFramePr>
            <a:graphicFrameLocks noGrp="1"/>
          </p:cNvGraphicFramePr>
          <p:nvPr>
            <p:ph type="tbl" sz="quarter" idx="13"/>
            <p:extLst>
              <p:ext uri="{D42A27DB-BD31-4B8C-83A1-F6EECF244321}">
                <p14:modId xmlns:p14="http://schemas.microsoft.com/office/powerpoint/2010/main" val="130924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5088436"/>
                    </a:ext>
                  </a:extLst>
                </a:gridCol>
                <a:gridCol w="411480">
                  <a:extLst>
                    <a:ext uri="{9D8B030D-6E8A-4147-A177-3AD203B41FA5}">
                      <a16:colId xmlns:a16="http://schemas.microsoft.com/office/drawing/2014/main" val="4040042912"/>
                    </a:ext>
                  </a:extLst>
                </a:gridCol>
                <a:gridCol w="905256">
                  <a:extLst>
                    <a:ext uri="{9D8B030D-6E8A-4147-A177-3AD203B41FA5}">
                      <a16:colId xmlns:a16="http://schemas.microsoft.com/office/drawing/2014/main" val="757168511"/>
                    </a:ext>
                  </a:extLst>
                </a:gridCol>
                <a:gridCol w="905256">
                  <a:extLst>
                    <a:ext uri="{9D8B030D-6E8A-4147-A177-3AD203B41FA5}">
                      <a16:colId xmlns:a16="http://schemas.microsoft.com/office/drawing/2014/main" val="1445085754"/>
                    </a:ext>
                  </a:extLst>
                </a:gridCol>
                <a:gridCol w="905256">
                  <a:extLst>
                    <a:ext uri="{9D8B030D-6E8A-4147-A177-3AD203B41FA5}">
                      <a16:colId xmlns:a16="http://schemas.microsoft.com/office/drawing/2014/main" val="4274014639"/>
                    </a:ext>
                  </a:extLst>
                </a:gridCol>
                <a:gridCol w="905256">
                  <a:extLst>
                    <a:ext uri="{9D8B030D-6E8A-4147-A177-3AD203B41FA5}">
                      <a16:colId xmlns:a16="http://schemas.microsoft.com/office/drawing/2014/main" val="3525292009"/>
                    </a:ext>
                  </a:extLst>
                </a:gridCol>
                <a:gridCol w="905256">
                  <a:extLst>
                    <a:ext uri="{9D8B030D-6E8A-4147-A177-3AD203B41FA5}">
                      <a16:colId xmlns:a16="http://schemas.microsoft.com/office/drawing/2014/main" val="66361408"/>
                    </a:ext>
                  </a:extLst>
                </a:gridCol>
                <a:gridCol w="905256">
                  <a:extLst>
                    <a:ext uri="{9D8B030D-6E8A-4147-A177-3AD203B41FA5}">
                      <a16:colId xmlns:a16="http://schemas.microsoft.com/office/drawing/2014/main" val="122043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2318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- 2022-01-20 21:32:15</a:t>
                      </a:r>
                      <a:r>
                        <a:rPr kumimoji="0" lang="en-US" sz="1000" b="0" i="0" u="none" strike="noStrike" kern="1200" cap="none" spc="0" normalizeH="0" baseline="0" noProof="0">
                          <a:ln>
                            <a:noFill/>
                          </a:ln>
                          <a:solidFill>
                            <a:prstClr val="black"/>
                          </a:solidFill>
                          <a:effectLst/>
                          <a:uLnTx/>
                          <a:uFillTx/>
                          <a:latin typeface="+mn-lt"/>
                          <a:ea typeface="+mn-ea"/>
                          <a:cs typeface="+mn-cs"/>
                        </a:rPr>
                        <a:t>
 #TeamSierraLeone you did your best. @keikamara  you've served well, no need be too hard on yourself, others before you have missed penalties.  #Leonestars can build back from this and do better next time. Many thanks to the tech team #Keister and to the #Leonestars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2.0680 %</a:t>
                      </a:r>
                    </a:p>
                  </a:txBody>
                  <a:tcPr/>
                </a:tc>
                <a:extLst>
                  <a:ext uri="{0D108BD9-81ED-4DB2-BD59-A6C34878D82A}">
                    <a16:rowId xmlns:a16="http://schemas.microsoft.com/office/drawing/2014/main" val="266013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- 2022-01-20 19:28:02</a:t>
                      </a:r>
                      <a:r>
                        <a:rPr kumimoji="0" lang="en-US" sz="1000" b="0" i="0" u="none" strike="noStrike" kern="1200" cap="none" spc="0" normalizeH="0" baseline="0" noProof="0">
                          <a:ln>
                            <a:noFill/>
                          </a:ln>
                          <a:solidFill>
                            <a:prstClr val="black"/>
                          </a:solidFill>
                          <a:effectLst/>
                          <a:uLnTx/>
                          <a:uFillTx/>
                          <a:latin typeface="+mn-lt"/>
                          <a:ea typeface="+mn-ea"/>
                          <a:cs typeface="+mn-cs"/>
                        </a:rPr>
                        <a:t>
 We fought hard. We fought well.  The boys have made us very proud. This is just the beginning. We will keep developing football in Sierra Leone and we will only get ever 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2.7910 %</a:t>
                      </a:r>
                    </a:p>
                  </a:txBody>
                  <a:tcPr/>
                </a:tc>
                <a:extLst>
                  <a:ext uri="{0D108BD9-81ED-4DB2-BD59-A6C34878D82A}">
                    <a16:rowId xmlns:a16="http://schemas.microsoft.com/office/drawing/2014/main" val="1295612672"/>
                  </a:ext>
                </a:extLst>
              </a:tr>
            </a:tbl>
          </a:graphicData>
        </a:graphic>
      </p:graphicFrame>
      <p:sp>
        <p:nvSpPr>
          <p:cNvPr id="4" name="Text Placeholder 3">
            <a:extLst>
              <a:ext uri="{FF2B5EF4-FFF2-40B4-BE49-F238E27FC236}">
                <a16:creationId xmlns:a16="http://schemas.microsoft.com/office/drawing/2014/main" id="{5007D100-D288-409F-A4DD-EFD61898384D}"/>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1606489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83B0B-AEC5-4DA9-8556-4F189260F2F6}"/>
              </a:ext>
            </a:extLst>
          </p:cNvPr>
          <p:cNvSpPr>
            <a:spLocks noGrp="1"/>
          </p:cNvSpPr>
          <p:nvPr>
            <p:ph type="title"/>
          </p:nvPr>
        </p:nvSpPr>
        <p:spPr/>
        <p:txBody>
          <a:bodyPr/>
          <a:lstStyle/>
          <a:p>
            <a:r>
              <a:rPr lang="en-US"/>
              <a:t>Twitter Own and Retweeted Tweets Table | All profiles - 3 of 16</a:t>
            </a:r>
          </a:p>
        </p:txBody>
      </p:sp>
      <p:graphicFrame>
        <p:nvGraphicFramePr>
          <p:cNvPr id="5" name="Table Placeholder 4">
            <a:extLst>
              <a:ext uri="{FF2B5EF4-FFF2-40B4-BE49-F238E27FC236}">
                <a16:creationId xmlns:a16="http://schemas.microsoft.com/office/drawing/2014/main" id="{1CDA0E1A-E656-4B04-BB17-993E4D54BC86}"/>
              </a:ext>
            </a:extLst>
          </p:cNvPr>
          <p:cNvGraphicFramePr>
            <a:graphicFrameLocks noGrp="1"/>
          </p:cNvGraphicFramePr>
          <p:nvPr>
            <p:ph type="tbl" sz="quarter" idx="13"/>
            <p:extLst>
              <p:ext uri="{D42A27DB-BD31-4B8C-83A1-F6EECF244321}">
                <p14:modId xmlns:p14="http://schemas.microsoft.com/office/powerpoint/2010/main" val="414557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69112525"/>
                    </a:ext>
                  </a:extLst>
                </a:gridCol>
                <a:gridCol w="411480">
                  <a:extLst>
                    <a:ext uri="{9D8B030D-6E8A-4147-A177-3AD203B41FA5}">
                      <a16:colId xmlns:a16="http://schemas.microsoft.com/office/drawing/2014/main" val="1180718636"/>
                    </a:ext>
                  </a:extLst>
                </a:gridCol>
                <a:gridCol w="905256">
                  <a:extLst>
                    <a:ext uri="{9D8B030D-6E8A-4147-A177-3AD203B41FA5}">
                      <a16:colId xmlns:a16="http://schemas.microsoft.com/office/drawing/2014/main" val="268008938"/>
                    </a:ext>
                  </a:extLst>
                </a:gridCol>
                <a:gridCol w="905256">
                  <a:extLst>
                    <a:ext uri="{9D8B030D-6E8A-4147-A177-3AD203B41FA5}">
                      <a16:colId xmlns:a16="http://schemas.microsoft.com/office/drawing/2014/main" val="3117440196"/>
                    </a:ext>
                  </a:extLst>
                </a:gridCol>
                <a:gridCol w="905256">
                  <a:extLst>
                    <a:ext uri="{9D8B030D-6E8A-4147-A177-3AD203B41FA5}">
                      <a16:colId xmlns:a16="http://schemas.microsoft.com/office/drawing/2014/main" val="283150779"/>
                    </a:ext>
                  </a:extLst>
                </a:gridCol>
                <a:gridCol w="905256">
                  <a:extLst>
                    <a:ext uri="{9D8B030D-6E8A-4147-A177-3AD203B41FA5}">
                      <a16:colId xmlns:a16="http://schemas.microsoft.com/office/drawing/2014/main" val="1910382255"/>
                    </a:ext>
                  </a:extLst>
                </a:gridCol>
                <a:gridCol w="905256">
                  <a:extLst>
                    <a:ext uri="{9D8B030D-6E8A-4147-A177-3AD203B41FA5}">
                      <a16:colId xmlns:a16="http://schemas.microsoft.com/office/drawing/2014/main" val="2651001938"/>
                    </a:ext>
                  </a:extLst>
                </a:gridCol>
                <a:gridCol w="905256">
                  <a:extLst>
                    <a:ext uri="{9D8B030D-6E8A-4147-A177-3AD203B41FA5}">
                      <a16:colId xmlns:a16="http://schemas.microsoft.com/office/drawing/2014/main" val="417371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9825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- 2022-01-20 16:52:36</a:t>
                      </a:r>
                      <a:r>
                        <a:rPr kumimoji="0" lang="en-US" sz="1000" b="0" i="0" u="none" strike="noStrike" kern="1200" cap="none" spc="0" normalizeH="0" baseline="0" noProof="0">
                          <a:ln>
                            <a:noFill/>
                          </a:ln>
                          <a:solidFill>
                            <a:prstClr val="black"/>
                          </a:solidFill>
                          <a:effectLst/>
                          <a:uLnTx/>
                          <a:uFillTx/>
                          <a:latin typeface="+mn-lt"/>
                          <a:ea typeface="+mn-ea"/>
                          <a:cs typeface="+mn-cs"/>
                        </a:rPr>
                        <a:t>
 RT @antonioguterres: The last two years have demonstrated a simple but brutal truth – if we leave anyone behind, in the end, we leave everyone behind.
Let’s stand together to make this year a true moment of recovery,  uniting in solidarity behind solutions that can benefit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2602496"/>
                  </a:ext>
                </a:extLst>
              </a:tr>
            </a:tbl>
          </a:graphicData>
        </a:graphic>
      </p:graphicFrame>
      <p:sp>
        <p:nvSpPr>
          <p:cNvPr id="4" name="Text Placeholder 3">
            <a:extLst>
              <a:ext uri="{FF2B5EF4-FFF2-40B4-BE49-F238E27FC236}">
                <a16:creationId xmlns:a16="http://schemas.microsoft.com/office/drawing/2014/main" id="{CEB678B9-0AC5-41B2-886E-B15B628A1291}"/>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1261406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24BB-C47A-413D-897C-9A36808FC8A4}"/>
              </a:ext>
            </a:extLst>
          </p:cNvPr>
          <p:cNvSpPr>
            <a:spLocks noGrp="1"/>
          </p:cNvSpPr>
          <p:nvPr>
            <p:ph type="title"/>
          </p:nvPr>
        </p:nvSpPr>
        <p:spPr/>
        <p:txBody>
          <a:bodyPr/>
          <a:lstStyle/>
          <a:p>
            <a:r>
              <a:rPr lang="en-US"/>
              <a:t>Twitter Own and Retweeted Tweets Table | All profiles - 4 of 16</a:t>
            </a:r>
          </a:p>
        </p:txBody>
      </p:sp>
      <p:graphicFrame>
        <p:nvGraphicFramePr>
          <p:cNvPr id="5" name="Table Placeholder 4">
            <a:extLst>
              <a:ext uri="{FF2B5EF4-FFF2-40B4-BE49-F238E27FC236}">
                <a16:creationId xmlns:a16="http://schemas.microsoft.com/office/drawing/2014/main" id="{E9D28622-E08B-4C18-9CC1-582E1178DEAC}"/>
              </a:ext>
            </a:extLst>
          </p:cNvPr>
          <p:cNvGraphicFramePr>
            <a:graphicFrameLocks noGrp="1"/>
          </p:cNvGraphicFramePr>
          <p:nvPr>
            <p:ph type="tbl" sz="quarter" idx="13"/>
            <p:extLst>
              <p:ext uri="{D42A27DB-BD31-4B8C-83A1-F6EECF244321}">
                <p14:modId xmlns:p14="http://schemas.microsoft.com/office/powerpoint/2010/main" val="333160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98376987"/>
                    </a:ext>
                  </a:extLst>
                </a:gridCol>
                <a:gridCol w="411480">
                  <a:extLst>
                    <a:ext uri="{9D8B030D-6E8A-4147-A177-3AD203B41FA5}">
                      <a16:colId xmlns:a16="http://schemas.microsoft.com/office/drawing/2014/main" val="3370925652"/>
                    </a:ext>
                  </a:extLst>
                </a:gridCol>
                <a:gridCol w="905256">
                  <a:extLst>
                    <a:ext uri="{9D8B030D-6E8A-4147-A177-3AD203B41FA5}">
                      <a16:colId xmlns:a16="http://schemas.microsoft.com/office/drawing/2014/main" val="3906921146"/>
                    </a:ext>
                  </a:extLst>
                </a:gridCol>
                <a:gridCol w="905256">
                  <a:extLst>
                    <a:ext uri="{9D8B030D-6E8A-4147-A177-3AD203B41FA5}">
                      <a16:colId xmlns:a16="http://schemas.microsoft.com/office/drawing/2014/main" val="2125154010"/>
                    </a:ext>
                  </a:extLst>
                </a:gridCol>
                <a:gridCol w="905256">
                  <a:extLst>
                    <a:ext uri="{9D8B030D-6E8A-4147-A177-3AD203B41FA5}">
                      <a16:colId xmlns:a16="http://schemas.microsoft.com/office/drawing/2014/main" val="603386028"/>
                    </a:ext>
                  </a:extLst>
                </a:gridCol>
                <a:gridCol w="905256">
                  <a:extLst>
                    <a:ext uri="{9D8B030D-6E8A-4147-A177-3AD203B41FA5}">
                      <a16:colId xmlns:a16="http://schemas.microsoft.com/office/drawing/2014/main" val="2497370087"/>
                    </a:ext>
                  </a:extLst>
                </a:gridCol>
                <a:gridCol w="905256">
                  <a:extLst>
                    <a:ext uri="{9D8B030D-6E8A-4147-A177-3AD203B41FA5}">
                      <a16:colId xmlns:a16="http://schemas.microsoft.com/office/drawing/2014/main" val="364773434"/>
                    </a:ext>
                  </a:extLst>
                </a:gridCol>
                <a:gridCol w="905256">
                  <a:extLst>
                    <a:ext uri="{9D8B030D-6E8A-4147-A177-3AD203B41FA5}">
                      <a16:colId xmlns:a16="http://schemas.microsoft.com/office/drawing/2014/main" val="82821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1806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- 2022-01-20 11:37:27</a:t>
                      </a:r>
                      <a:r>
                        <a:rPr kumimoji="0" lang="en-US" sz="1000" b="0" i="0" u="none" strike="noStrike" kern="1200" cap="none" spc="0" normalizeH="0" baseline="0" noProof="0">
                          <a:ln>
                            <a:noFill/>
                          </a:ln>
                          <a:solidFill>
                            <a:prstClr val="black"/>
                          </a:solidFill>
                          <a:effectLst/>
                          <a:uLnTx/>
                          <a:uFillTx/>
                          <a:latin typeface="+mn-lt"/>
                          <a:ea typeface="+mn-ea"/>
                          <a:cs typeface="+mn-cs"/>
                        </a:rPr>
                        <a:t>
 #TeamSierraLeone you've done so well. Your task today is even more critical &amp;amp; the demand higher - a win puts #sierraleone over the threshold. You have the capacity to beat #teamequatorialguinea today &amp;amp; shine like the stars you are. 
#Victoryleonestars #AFCON2021 
@TotalAfcon2021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1.3224 %</a:t>
                      </a:r>
                    </a:p>
                  </a:txBody>
                  <a:tcPr/>
                </a:tc>
                <a:extLst>
                  <a:ext uri="{0D108BD9-81ED-4DB2-BD59-A6C34878D82A}">
                    <a16:rowId xmlns:a16="http://schemas.microsoft.com/office/drawing/2014/main" val="108193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- 2022-01-16 21:12:02</a:t>
                      </a:r>
                      <a:r>
                        <a:rPr kumimoji="0" lang="en-US" sz="1000" b="0" i="0" u="none" strike="noStrike" kern="1200" cap="none" spc="0" normalizeH="0" baseline="0" noProof="0">
                          <a:ln>
                            <a:noFill/>
                          </a:ln>
                          <a:solidFill>
                            <a:prstClr val="black"/>
                          </a:solidFill>
                          <a:effectLst/>
                          <a:uLnTx/>
                          <a:uFillTx/>
                          <a:latin typeface="+mn-lt"/>
                          <a:ea typeface="+mn-ea"/>
                          <a:cs typeface="+mn-cs"/>
                        </a:rPr>
                        <a:t>
 The sheer grit, lion-hearted, can-do, and never-die attitude shown by our darling Leone Stars defines our nation. You have made our nation very proud again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9405280"/>
                  </a:ext>
                </a:extLst>
              </a:tr>
            </a:tbl>
          </a:graphicData>
        </a:graphic>
      </p:graphicFrame>
      <p:sp>
        <p:nvSpPr>
          <p:cNvPr id="4" name="Text Placeholder 3">
            <a:extLst>
              <a:ext uri="{FF2B5EF4-FFF2-40B4-BE49-F238E27FC236}">
                <a16:creationId xmlns:a16="http://schemas.microsoft.com/office/drawing/2014/main" id="{F70CCF24-08F5-4EF2-A7A6-F5978CC4E25F}"/>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73949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FA707-ADB5-4CDA-93D1-EB41BAF2B0CC}"/>
              </a:ext>
            </a:extLst>
          </p:cNvPr>
          <p:cNvSpPr>
            <a:spLocks noGrp="1"/>
          </p:cNvSpPr>
          <p:nvPr>
            <p:ph type="title"/>
          </p:nvPr>
        </p:nvSpPr>
        <p:spPr/>
        <p:txBody>
          <a:bodyPr/>
          <a:lstStyle/>
          <a:p>
            <a:r>
              <a:rPr lang="en-US"/>
              <a:t>Twitter Own and Retweeted Tweets Table | All profiles - 5 of 16</a:t>
            </a:r>
          </a:p>
        </p:txBody>
      </p:sp>
      <p:graphicFrame>
        <p:nvGraphicFramePr>
          <p:cNvPr id="5" name="Table Placeholder 4">
            <a:extLst>
              <a:ext uri="{FF2B5EF4-FFF2-40B4-BE49-F238E27FC236}">
                <a16:creationId xmlns:a16="http://schemas.microsoft.com/office/drawing/2014/main" id="{A7F4F5A2-1E37-445B-AD2B-9DB7DFDED274}"/>
              </a:ext>
            </a:extLst>
          </p:cNvPr>
          <p:cNvGraphicFramePr>
            <a:graphicFrameLocks noGrp="1"/>
          </p:cNvGraphicFramePr>
          <p:nvPr>
            <p:ph type="tbl" sz="quarter" idx="13"/>
            <p:extLst>
              <p:ext uri="{D42A27DB-BD31-4B8C-83A1-F6EECF244321}">
                <p14:modId xmlns:p14="http://schemas.microsoft.com/office/powerpoint/2010/main" val="394589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6422634"/>
                    </a:ext>
                  </a:extLst>
                </a:gridCol>
                <a:gridCol w="411480">
                  <a:extLst>
                    <a:ext uri="{9D8B030D-6E8A-4147-A177-3AD203B41FA5}">
                      <a16:colId xmlns:a16="http://schemas.microsoft.com/office/drawing/2014/main" val="3484619524"/>
                    </a:ext>
                  </a:extLst>
                </a:gridCol>
                <a:gridCol w="905256">
                  <a:extLst>
                    <a:ext uri="{9D8B030D-6E8A-4147-A177-3AD203B41FA5}">
                      <a16:colId xmlns:a16="http://schemas.microsoft.com/office/drawing/2014/main" val="3224025544"/>
                    </a:ext>
                  </a:extLst>
                </a:gridCol>
                <a:gridCol w="905256">
                  <a:extLst>
                    <a:ext uri="{9D8B030D-6E8A-4147-A177-3AD203B41FA5}">
                      <a16:colId xmlns:a16="http://schemas.microsoft.com/office/drawing/2014/main" val="1642069379"/>
                    </a:ext>
                  </a:extLst>
                </a:gridCol>
                <a:gridCol w="905256">
                  <a:extLst>
                    <a:ext uri="{9D8B030D-6E8A-4147-A177-3AD203B41FA5}">
                      <a16:colId xmlns:a16="http://schemas.microsoft.com/office/drawing/2014/main" val="2551770435"/>
                    </a:ext>
                  </a:extLst>
                </a:gridCol>
                <a:gridCol w="905256">
                  <a:extLst>
                    <a:ext uri="{9D8B030D-6E8A-4147-A177-3AD203B41FA5}">
                      <a16:colId xmlns:a16="http://schemas.microsoft.com/office/drawing/2014/main" val="503185707"/>
                    </a:ext>
                  </a:extLst>
                </a:gridCol>
                <a:gridCol w="905256">
                  <a:extLst>
                    <a:ext uri="{9D8B030D-6E8A-4147-A177-3AD203B41FA5}">
                      <a16:colId xmlns:a16="http://schemas.microsoft.com/office/drawing/2014/main" val="2912688672"/>
                    </a:ext>
                  </a:extLst>
                </a:gridCol>
                <a:gridCol w="905256">
                  <a:extLst>
                    <a:ext uri="{9D8B030D-6E8A-4147-A177-3AD203B41FA5}">
                      <a16:colId xmlns:a16="http://schemas.microsoft.com/office/drawing/2014/main" val="257884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3505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- 2022-01-16 19:20:10</a:t>
                      </a:r>
                      <a:r>
                        <a:rPr kumimoji="0" lang="en-US" sz="1000" b="0" i="0" u="none" strike="noStrike" kern="1200" cap="none" spc="0" normalizeH="0" baseline="0" noProof="0">
                          <a:ln>
                            <a:noFill/>
                          </a:ln>
                          <a:solidFill>
                            <a:prstClr val="black"/>
                          </a:solidFill>
                          <a:effectLst/>
                          <a:uLnTx/>
                          <a:uFillTx/>
                          <a:latin typeface="+mn-lt"/>
                          <a:ea typeface="+mn-ea"/>
                          <a:cs typeface="+mn-cs"/>
                        </a:rPr>
                        <a:t>
 Extraordinary match &amp;amp; consistent performance #leonestars #Teamsierraleone! Great spot kick save goalkeeper @MedoK_4 Kamara, Superb goals @superkam1045 Alhaji and Musa Kamara. Congratulations #SierraLeone  🇸🇱 is proud of you! #AFCON2022 https://t.co/5vD0GgWrW4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9088318"/>
                  </a:ext>
                </a:extLst>
              </a:tr>
            </a:tbl>
          </a:graphicData>
        </a:graphic>
      </p:graphicFrame>
      <p:sp>
        <p:nvSpPr>
          <p:cNvPr id="4" name="Text Placeholder 3">
            <a:extLst>
              <a:ext uri="{FF2B5EF4-FFF2-40B4-BE49-F238E27FC236}">
                <a16:creationId xmlns:a16="http://schemas.microsoft.com/office/drawing/2014/main" id="{31690D69-2CFB-4EF6-9B79-08924614882B}"/>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85538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BF65B-54D4-4F61-8F91-2DE59937CA17}"/>
              </a:ext>
            </a:extLst>
          </p:cNvPr>
          <p:cNvSpPr>
            <a:spLocks noGrp="1"/>
          </p:cNvSpPr>
          <p:nvPr>
            <p:ph type="title"/>
          </p:nvPr>
        </p:nvSpPr>
        <p:spPr/>
        <p:txBody>
          <a:bodyPr/>
          <a:lstStyle/>
          <a:p>
            <a:r>
              <a:rPr lang="en-US"/>
              <a:t>Twitter Own and Retweeted Tweets Table | All profiles - 6 of 16</a:t>
            </a:r>
          </a:p>
        </p:txBody>
      </p:sp>
      <p:graphicFrame>
        <p:nvGraphicFramePr>
          <p:cNvPr id="5" name="Table Placeholder 4">
            <a:extLst>
              <a:ext uri="{FF2B5EF4-FFF2-40B4-BE49-F238E27FC236}">
                <a16:creationId xmlns:a16="http://schemas.microsoft.com/office/drawing/2014/main" id="{400ED669-7A59-4AEC-A5C0-449B52661796}"/>
              </a:ext>
            </a:extLst>
          </p:cNvPr>
          <p:cNvGraphicFramePr>
            <a:graphicFrameLocks noGrp="1"/>
          </p:cNvGraphicFramePr>
          <p:nvPr>
            <p:ph type="tbl" sz="quarter" idx="13"/>
            <p:extLst>
              <p:ext uri="{D42A27DB-BD31-4B8C-83A1-F6EECF244321}">
                <p14:modId xmlns:p14="http://schemas.microsoft.com/office/powerpoint/2010/main" val="351456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89178158"/>
                    </a:ext>
                  </a:extLst>
                </a:gridCol>
                <a:gridCol w="411480">
                  <a:extLst>
                    <a:ext uri="{9D8B030D-6E8A-4147-A177-3AD203B41FA5}">
                      <a16:colId xmlns:a16="http://schemas.microsoft.com/office/drawing/2014/main" val="1350414041"/>
                    </a:ext>
                  </a:extLst>
                </a:gridCol>
                <a:gridCol w="905256">
                  <a:extLst>
                    <a:ext uri="{9D8B030D-6E8A-4147-A177-3AD203B41FA5}">
                      <a16:colId xmlns:a16="http://schemas.microsoft.com/office/drawing/2014/main" val="117862025"/>
                    </a:ext>
                  </a:extLst>
                </a:gridCol>
                <a:gridCol w="905256">
                  <a:extLst>
                    <a:ext uri="{9D8B030D-6E8A-4147-A177-3AD203B41FA5}">
                      <a16:colId xmlns:a16="http://schemas.microsoft.com/office/drawing/2014/main" val="2602702294"/>
                    </a:ext>
                  </a:extLst>
                </a:gridCol>
                <a:gridCol w="905256">
                  <a:extLst>
                    <a:ext uri="{9D8B030D-6E8A-4147-A177-3AD203B41FA5}">
                      <a16:colId xmlns:a16="http://schemas.microsoft.com/office/drawing/2014/main" val="3748206632"/>
                    </a:ext>
                  </a:extLst>
                </a:gridCol>
                <a:gridCol w="905256">
                  <a:extLst>
                    <a:ext uri="{9D8B030D-6E8A-4147-A177-3AD203B41FA5}">
                      <a16:colId xmlns:a16="http://schemas.microsoft.com/office/drawing/2014/main" val="3749448526"/>
                    </a:ext>
                  </a:extLst>
                </a:gridCol>
                <a:gridCol w="905256">
                  <a:extLst>
                    <a:ext uri="{9D8B030D-6E8A-4147-A177-3AD203B41FA5}">
                      <a16:colId xmlns:a16="http://schemas.microsoft.com/office/drawing/2014/main" val="2800457248"/>
                    </a:ext>
                  </a:extLst>
                </a:gridCol>
                <a:gridCol w="905256">
                  <a:extLst>
                    <a:ext uri="{9D8B030D-6E8A-4147-A177-3AD203B41FA5}">
                      <a16:colId xmlns:a16="http://schemas.microsoft.com/office/drawing/2014/main" val="1446335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239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- 2022-01-16 12:53:41</a:t>
                      </a:r>
                      <a:r>
                        <a:rPr kumimoji="0" lang="en-US" sz="1000" b="0" i="0" u="none" strike="noStrike" kern="1200" cap="none" spc="0" normalizeH="0" baseline="0" noProof="0">
                          <a:ln>
                            <a:noFill/>
                          </a:ln>
                          <a:solidFill>
                            <a:prstClr val="black"/>
                          </a:solidFill>
                          <a:effectLst/>
                          <a:uLnTx/>
                          <a:uFillTx/>
                          <a:latin typeface="+mn-lt"/>
                          <a:ea typeface="+mn-ea"/>
                          <a:cs typeface="+mn-cs"/>
                        </a:rPr>
                        <a:t>
 #TeamSierraLeone, #LeoneStars you held the reigning #AFCON champions to a goalless draw, almost defeating them. I am confident that you have what it takes &amp;amp; will prevail today against #teamcotedivoire Looking forward to a great encounter. Best of Luck! #AFCON2021 #sierraleone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50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- 2022-01-15 17:08:41</a:t>
                      </a:r>
                      <a:r>
                        <a:rPr kumimoji="0" lang="en-US" sz="1000" b="0" i="0" u="none" strike="noStrike" kern="1200" cap="none" spc="0" normalizeH="0" baseline="0" noProof="0">
                          <a:ln>
                            <a:noFill/>
                          </a:ln>
                          <a:solidFill>
                            <a:prstClr val="black"/>
                          </a:solidFill>
                          <a:effectLst/>
                          <a:uLnTx/>
                          <a:uFillTx/>
                          <a:latin typeface="+mn-lt"/>
                          <a:ea typeface="+mn-ea"/>
                          <a:cs typeface="+mn-cs"/>
                        </a:rPr>
                        <a:t>
 Wishing a speedy &amp;amp; full recovery to @OsmanKakay97 and @davidsesay10 ! Stay strong, this too shall pass. The squad will admirably represent Sierra Leone 🇸🇱 on Sunday.
#teamsierraleone #leonestars #AFCON2021 https://t.co/cvjImxbBdQ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3048758"/>
                  </a:ext>
                </a:extLst>
              </a:tr>
            </a:tbl>
          </a:graphicData>
        </a:graphic>
      </p:graphicFrame>
      <p:sp>
        <p:nvSpPr>
          <p:cNvPr id="4" name="Text Placeholder 3">
            <a:extLst>
              <a:ext uri="{FF2B5EF4-FFF2-40B4-BE49-F238E27FC236}">
                <a16:creationId xmlns:a16="http://schemas.microsoft.com/office/drawing/2014/main" id="{22FB6544-130D-4943-8D14-23EBABCE3EEB}"/>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99441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8FE3-91A3-4414-A842-0B102D7D8D1F}"/>
              </a:ext>
            </a:extLst>
          </p:cNvPr>
          <p:cNvSpPr>
            <a:spLocks noGrp="1"/>
          </p:cNvSpPr>
          <p:nvPr>
            <p:ph type="title"/>
          </p:nvPr>
        </p:nvSpPr>
        <p:spPr/>
        <p:txBody>
          <a:bodyPr/>
          <a:lstStyle/>
          <a:p>
            <a:r>
              <a:rPr lang="en-US"/>
              <a:t>Twitter Own and Retweeted Tweets Table | All profiles - 7 of 16</a:t>
            </a:r>
          </a:p>
        </p:txBody>
      </p:sp>
      <p:graphicFrame>
        <p:nvGraphicFramePr>
          <p:cNvPr id="5" name="Table Placeholder 4">
            <a:extLst>
              <a:ext uri="{FF2B5EF4-FFF2-40B4-BE49-F238E27FC236}">
                <a16:creationId xmlns:a16="http://schemas.microsoft.com/office/drawing/2014/main" id="{74BA90C5-F86D-419E-A216-74DEDB770CFD}"/>
              </a:ext>
            </a:extLst>
          </p:cNvPr>
          <p:cNvGraphicFramePr>
            <a:graphicFrameLocks noGrp="1"/>
          </p:cNvGraphicFramePr>
          <p:nvPr>
            <p:ph type="tbl" sz="quarter" idx="13"/>
            <p:extLst>
              <p:ext uri="{D42A27DB-BD31-4B8C-83A1-F6EECF244321}">
                <p14:modId xmlns:p14="http://schemas.microsoft.com/office/powerpoint/2010/main" val="3555278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6869448"/>
                    </a:ext>
                  </a:extLst>
                </a:gridCol>
                <a:gridCol w="411480">
                  <a:extLst>
                    <a:ext uri="{9D8B030D-6E8A-4147-A177-3AD203B41FA5}">
                      <a16:colId xmlns:a16="http://schemas.microsoft.com/office/drawing/2014/main" val="3172564827"/>
                    </a:ext>
                  </a:extLst>
                </a:gridCol>
                <a:gridCol w="905256">
                  <a:extLst>
                    <a:ext uri="{9D8B030D-6E8A-4147-A177-3AD203B41FA5}">
                      <a16:colId xmlns:a16="http://schemas.microsoft.com/office/drawing/2014/main" val="686796834"/>
                    </a:ext>
                  </a:extLst>
                </a:gridCol>
                <a:gridCol w="905256">
                  <a:extLst>
                    <a:ext uri="{9D8B030D-6E8A-4147-A177-3AD203B41FA5}">
                      <a16:colId xmlns:a16="http://schemas.microsoft.com/office/drawing/2014/main" val="4006464884"/>
                    </a:ext>
                  </a:extLst>
                </a:gridCol>
                <a:gridCol w="905256">
                  <a:extLst>
                    <a:ext uri="{9D8B030D-6E8A-4147-A177-3AD203B41FA5}">
                      <a16:colId xmlns:a16="http://schemas.microsoft.com/office/drawing/2014/main" val="3519067911"/>
                    </a:ext>
                  </a:extLst>
                </a:gridCol>
                <a:gridCol w="905256">
                  <a:extLst>
                    <a:ext uri="{9D8B030D-6E8A-4147-A177-3AD203B41FA5}">
                      <a16:colId xmlns:a16="http://schemas.microsoft.com/office/drawing/2014/main" val="1128260657"/>
                    </a:ext>
                  </a:extLst>
                </a:gridCol>
                <a:gridCol w="905256">
                  <a:extLst>
                    <a:ext uri="{9D8B030D-6E8A-4147-A177-3AD203B41FA5}">
                      <a16:colId xmlns:a16="http://schemas.microsoft.com/office/drawing/2014/main" val="2893383145"/>
                    </a:ext>
                  </a:extLst>
                </a:gridCol>
                <a:gridCol w="905256">
                  <a:extLst>
                    <a:ext uri="{9D8B030D-6E8A-4147-A177-3AD203B41FA5}">
                      <a16:colId xmlns:a16="http://schemas.microsoft.com/office/drawing/2014/main" val="2608635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1601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- 2022-01-13 20:10:23</a:t>
                      </a:r>
                      <a:r>
                        <a:rPr kumimoji="0" lang="en-US" sz="1000" b="0" i="0" u="none" strike="noStrike" kern="1200" cap="none" spc="0" normalizeH="0" baseline="0" noProof="0">
                          <a:ln>
                            <a:noFill/>
                          </a:ln>
                          <a:solidFill>
                            <a:prstClr val="black"/>
                          </a:solidFill>
                          <a:effectLst/>
                          <a:uLnTx/>
                          <a:uFillTx/>
                          <a:latin typeface="+mn-lt"/>
                          <a:ea typeface="+mn-ea"/>
                          <a:cs typeface="+mn-cs"/>
                        </a:rPr>
                        <a:t>
 RT @EJSCenter: We are grateful for the commitments made by African leaders in support of our #HaveHerBack campaign, which aims to shift perceptions of men’s support for #genderequality. Learn more about how each leader has pledged to champion women's advancement! https://t.co/2l97YzX67J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452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- 2022-01-13 16:20:13</a:t>
                      </a:r>
                      <a:r>
                        <a:rPr kumimoji="0" lang="en-US" sz="1000" b="0" i="0" u="none" strike="noStrike" kern="1200" cap="none" spc="0" normalizeH="0" baseline="0" noProof="0">
                          <a:ln>
                            <a:noFill/>
                          </a:ln>
                          <a:solidFill>
                            <a:prstClr val="black"/>
                          </a:solidFill>
                          <a:effectLst/>
                          <a:uLnTx/>
                          <a:uFillTx/>
                          <a:latin typeface="+mn-lt"/>
                          <a:ea typeface="+mn-ea"/>
                          <a:cs typeface="+mn-cs"/>
                        </a:rPr>
                        <a:t>
 The full White Paper as accepted is rational and more extensive than the 2017 white paper. We'll take practical steps to implement the non-entrenched recommendations immediately. https://t.co/vUZwfS45yw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1989830"/>
                  </a:ext>
                </a:extLst>
              </a:tr>
            </a:tbl>
          </a:graphicData>
        </a:graphic>
      </p:graphicFrame>
      <p:sp>
        <p:nvSpPr>
          <p:cNvPr id="4" name="Text Placeholder 3">
            <a:extLst>
              <a:ext uri="{FF2B5EF4-FFF2-40B4-BE49-F238E27FC236}">
                <a16:creationId xmlns:a16="http://schemas.microsoft.com/office/drawing/2014/main" id="{AA2BDEB8-21E4-4CC3-91FB-12E1460E4965}"/>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1295383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7563F-28D6-4AF5-B168-DA3CCCA4C52D}"/>
              </a:ext>
            </a:extLst>
          </p:cNvPr>
          <p:cNvSpPr>
            <a:spLocks noGrp="1"/>
          </p:cNvSpPr>
          <p:nvPr>
            <p:ph type="title"/>
          </p:nvPr>
        </p:nvSpPr>
        <p:spPr/>
        <p:txBody>
          <a:bodyPr/>
          <a:lstStyle/>
          <a:p>
            <a:r>
              <a:rPr lang="en-US"/>
              <a:t>Twitter Own and Retweeted Tweets Table | All profiles - 8 of 16</a:t>
            </a:r>
          </a:p>
        </p:txBody>
      </p:sp>
      <p:graphicFrame>
        <p:nvGraphicFramePr>
          <p:cNvPr id="5" name="Table Placeholder 4">
            <a:extLst>
              <a:ext uri="{FF2B5EF4-FFF2-40B4-BE49-F238E27FC236}">
                <a16:creationId xmlns:a16="http://schemas.microsoft.com/office/drawing/2014/main" id="{8E90F5AF-8609-41FF-B52A-F592DCA54793}"/>
              </a:ext>
            </a:extLst>
          </p:cNvPr>
          <p:cNvGraphicFramePr>
            <a:graphicFrameLocks noGrp="1"/>
          </p:cNvGraphicFramePr>
          <p:nvPr>
            <p:ph type="tbl" sz="quarter" idx="13"/>
            <p:extLst>
              <p:ext uri="{D42A27DB-BD31-4B8C-83A1-F6EECF244321}">
                <p14:modId xmlns:p14="http://schemas.microsoft.com/office/powerpoint/2010/main" val="292557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56385924"/>
                    </a:ext>
                  </a:extLst>
                </a:gridCol>
                <a:gridCol w="411480">
                  <a:extLst>
                    <a:ext uri="{9D8B030D-6E8A-4147-A177-3AD203B41FA5}">
                      <a16:colId xmlns:a16="http://schemas.microsoft.com/office/drawing/2014/main" val="1171458868"/>
                    </a:ext>
                  </a:extLst>
                </a:gridCol>
                <a:gridCol w="905256">
                  <a:extLst>
                    <a:ext uri="{9D8B030D-6E8A-4147-A177-3AD203B41FA5}">
                      <a16:colId xmlns:a16="http://schemas.microsoft.com/office/drawing/2014/main" val="4132852821"/>
                    </a:ext>
                  </a:extLst>
                </a:gridCol>
                <a:gridCol w="905256">
                  <a:extLst>
                    <a:ext uri="{9D8B030D-6E8A-4147-A177-3AD203B41FA5}">
                      <a16:colId xmlns:a16="http://schemas.microsoft.com/office/drawing/2014/main" val="1148094238"/>
                    </a:ext>
                  </a:extLst>
                </a:gridCol>
                <a:gridCol w="905256">
                  <a:extLst>
                    <a:ext uri="{9D8B030D-6E8A-4147-A177-3AD203B41FA5}">
                      <a16:colId xmlns:a16="http://schemas.microsoft.com/office/drawing/2014/main" val="529917964"/>
                    </a:ext>
                  </a:extLst>
                </a:gridCol>
                <a:gridCol w="905256">
                  <a:extLst>
                    <a:ext uri="{9D8B030D-6E8A-4147-A177-3AD203B41FA5}">
                      <a16:colId xmlns:a16="http://schemas.microsoft.com/office/drawing/2014/main" val="1631036565"/>
                    </a:ext>
                  </a:extLst>
                </a:gridCol>
                <a:gridCol w="905256">
                  <a:extLst>
                    <a:ext uri="{9D8B030D-6E8A-4147-A177-3AD203B41FA5}">
                      <a16:colId xmlns:a16="http://schemas.microsoft.com/office/drawing/2014/main" val="3154413046"/>
                    </a:ext>
                  </a:extLst>
                </a:gridCol>
                <a:gridCol w="905256">
                  <a:extLst>
                    <a:ext uri="{9D8B030D-6E8A-4147-A177-3AD203B41FA5}">
                      <a16:colId xmlns:a16="http://schemas.microsoft.com/office/drawing/2014/main" val="100021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279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- 2022-01-11 18:00:48</a:t>
                      </a:r>
                      <a:r>
                        <a:rPr kumimoji="0" lang="en-US" sz="1000" b="0" i="0" u="none" strike="noStrike" kern="1200" cap="none" spc="0" normalizeH="0" baseline="0" noProof="0">
                          <a:ln>
                            <a:noFill/>
                          </a:ln>
                          <a:solidFill>
                            <a:prstClr val="black"/>
                          </a:solidFill>
                          <a:effectLst/>
                          <a:uLnTx/>
                          <a:uFillTx/>
                          <a:latin typeface="+mn-lt"/>
                          <a:ea typeface="+mn-ea"/>
                          <a:cs typeface="+mn-cs"/>
                        </a:rPr>
                        <a:t>
 We are very proud of you, our Leone Stars. Man of the Match, Mohamed Kamara, you and the team gave the defending champions a great run. Together, we will make our roar heard across Africa and bring the cup home! https://t.co/Rp9LjmlpWe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150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- 2022-01-11 16:51:27</a:t>
                      </a:r>
                      <a:r>
                        <a:rPr kumimoji="0" lang="en-US" sz="1000" b="0" i="0" u="none" strike="noStrike" kern="1200" cap="none" spc="0" normalizeH="0" baseline="0" noProof="0">
                          <a:ln>
                            <a:noFill/>
                          </a:ln>
                          <a:solidFill>
                            <a:prstClr val="black"/>
                          </a:solidFill>
                          <a:effectLst/>
                          <a:uLnTx/>
                          <a:uFillTx/>
                          <a:latin typeface="+mn-lt"/>
                          <a:ea typeface="+mn-ea"/>
                          <a:cs typeface="+mn-cs"/>
                        </a:rPr>
                        <a:t>
 Good job #TeamSierraLeone #LeoneStars , that was an extraordinary performance! Point well deserved! Congrats to the man of the match, goalkeeper @MedoK_4 Kamara! #AFCON2021 🇸🇱⚽️ https://t.co/4FqBpmHV1P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082469"/>
                  </a:ext>
                </a:extLst>
              </a:tr>
            </a:tbl>
          </a:graphicData>
        </a:graphic>
      </p:graphicFrame>
      <p:sp>
        <p:nvSpPr>
          <p:cNvPr id="4" name="Text Placeholder 3">
            <a:extLst>
              <a:ext uri="{FF2B5EF4-FFF2-40B4-BE49-F238E27FC236}">
                <a16:creationId xmlns:a16="http://schemas.microsoft.com/office/drawing/2014/main" id="{1E662D2B-B99C-41EF-B54D-2A0C814A3FAD}"/>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724591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C06AB-78BC-4933-A8EE-BAB35D110024}"/>
              </a:ext>
            </a:extLst>
          </p:cNvPr>
          <p:cNvSpPr>
            <a:spLocks noGrp="1"/>
          </p:cNvSpPr>
          <p:nvPr>
            <p:ph type="title"/>
          </p:nvPr>
        </p:nvSpPr>
        <p:spPr/>
        <p:txBody>
          <a:bodyPr/>
          <a:lstStyle/>
          <a:p>
            <a:r>
              <a:rPr lang="en-US"/>
              <a:t>Twitter Own and Retweeted Tweets Table | All profiles - 9 of 16</a:t>
            </a:r>
          </a:p>
        </p:txBody>
      </p:sp>
      <p:graphicFrame>
        <p:nvGraphicFramePr>
          <p:cNvPr id="5" name="Table Placeholder 4">
            <a:extLst>
              <a:ext uri="{FF2B5EF4-FFF2-40B4-BE49-F238E27FC236}">
                <a16:creationId xmlns:a16="http://schemas.microsoft.com/office/drawing/2014/main" id="{EC6238A8-538E-47E5-8FC7-9995A36EAB03}"/>
              </a:ext>
            </a:extLst>
          </p:cNvPr>
          <p:cNvGraphicFramePr>
            <a:graphicFrameLocks noGrp="1"/>
          </p:cNvGraphicFramePr>
          <p:nvPr>
            <p:ph type="tbl" sz="quarter" idx="13"/>
            <p:extLst>
              <p:ext uri="{D42A27DB-BD31-4B8C-83A1-F6EECF244321}">
                <p14:modId xmlns:p14="http://schemas.microsoft.com/office/powerpoint/2010/main" val="416195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73775189"/>
                    </a:ext>
                  </a:extLst>
                </a:gridCol>
                <a:gridCol w="411480">
                  <a:extLst>
                    <a:ext uri="{9D8B030D-6E8A-4147-A177-3AD203B41FA5}">
                      <a16:colId xmlns:a16="http://schemas.microsoft.com/office/drawing/2014/main" val="2657777262"/>
                    </a:ext>
                  </a:extLst>
                </a:gridCol>
                <a:gridCol w="905256">
                  <a:extLst>
                    <a:ext uri="{9D8B030D-6E8A-4147-A177-3AD203B41FA5}">
                      <a16:colId xmlns:a16="http://schemas.microsoft.com/office/drawing/2014/main" val="432256505"/>
                    </a:ext>
                  </a:extLst>
                </a:gridCol>
                <a:gridCol w="905256">
                  <a:extLst>
                    <a:ext uri="{9D8B030D-6E8A-4147-A177-3AD203B41FA5}">
                      <a16:colId xmlns:a16="http://schemas.microsoft.com/office/drawing/2014/main" val="2159114412"/>
                    </a:ext>
                  </a:extLst>
                </a:gridCol>
                <a:gridCol w="905256">
                  <a:extLst>
                    <a:ext uri="{9D8B030D-6E8A-4147-A177-3AD203B41FA5}">
                      <a16:colId xmlns:a16="http://schemas.microsoft.com/office/drawing/2014/main" val="3424659926"/>
                    </a:ext>
                  </a:extLst>
                </a:gridCol>
                <a:gridCol w="905256">
                  <a:extLst>
                    <a:ext uri="{9D8B030D-6E8A-4147-A177-3AD203B41FA5}">
                      <a16:colId xmlns:a16="http://schemas.microsoft.com/office/drawing/2014/main" val="3578165491"/>
                    </a:ext>
                  </a:extLst>
                </a:gridCol>
                <a:gridCol w="905256">
                  <a:extLst>
                    <a:ext uri="{9D8B030D-6E8A-4147-A177-3AD203B41FA5}">
                      <a16:colId xmlns:a16="http://schemas.microsoft.com/office/drawing/2014/main" val="40850341"/>
                    </a:ext>
                  </a:extLst>
                </a:gridCol>
                <a:gridCol w="905256">
                  <a:extLst>
                    <a:ext uri="{9D8B030D-6E8A-4147-A177-3AD203B41FA5}">
                      <a16:colId xmlns:a16="http://schemas.microsoft.com/office/drawing/2014/main" val="151202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0122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- 2022-01-11 15:56:14</a:t>
                      </a:r>
                      <a:r>
                        <a:rPr kumimoji="0" lang="en-US" sz="1000" b="0" i="0" u="none" strike="noStrike" kern="1200" cap="none" spc="0" normalizeH="0" baseline="0" noProof="0">
                          <a:ln>
                            <a:noFill/>
                          </a:ln>
                          <a:solidFill>
                            <a:prstClr val="black"/>
                          </a:solidFill>
                          <a:effectLst/>
                          <a:uLnTx/>
                          <a:uFillTx/>
                          <a:latin typeface="+mn-lt"/>
                          <a:ea typeface="+mn-ea"/>
                          <a:cs typeface="+mn-cs"/>
                        </a:rPr>
                        <a:t>
 Very proud of our darling Leone Stars. Our first match was great. Keep the faith and keep working hard! We shall prevail. Go Leone Stars! Let the Lions roar again! https://t.co/SlQuPAnVjj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4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- 2022-01-11 12:25:44</a:t>
                      </a:r>
                      <a:r>
                        <a:rPr kumimoji="0" lang="en-US" sz="1000" b="0" i="0" u="none" strike="noStrike" kern="1200" cap="none" spc="0" normalizeH="0" baseline="0" noProof="0">
                          <a:ln>
                            <a:noFill/>
                          </a:ln>
                          <a:solidFill>
                            <a:prstClr val="black"/>
                          </a:solidFill>
                          <a:effectLst/>
                          <a:uLnTx/>
                          <a:uFillTx/>
                          <a:latin typeface="+mn-lt"/>
                          <a:ea typeface="+mn-ea"/>
                          <a:cs typeface="+mn-cs"/>
                        </a:rPr>
                        <a:t>
 Keeping fit through my usual exercises…but today is in anticipation of the #AFCON2021 #TeamSierraLeone  versus #TeamAlgeria I'll be watching the match and I believe the 'boys' will do us proud. Good luck to the #LeoneStars! 🇸🇱🇸🇱#FootballTogether https://t.co/5wTZDapBRG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8722953"/>
                  </a:ext>
                </a:extLst>
              </a:tr>
            </a:tbl>
          </a:graphicData>
        </a:graphic>
      </p:graphicFrame>
      <p:sp>
        <p:nvSpPr>
          <p:cNvPr id="4" name="Text Placeholder 3">
            <a:extLst>
              <a:ext uri="{FF2B5EF4-FFF2-40B4-BE49-F238E27FC236}">
                <a16:creationId xmlns:a16="http://schemas.microsoft.com/office/drawing/2014/main" id="{69EC9C80-4ADB-4BBD-B823-80EDAE122A1A}"/>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80680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E212D-CA18-4E84-91FB-08DBBE8278B8}"/>
              </a:ext>
            </a:extLst>
          </p:cNvPr>
          <p:cNvSpPr>
            <a:spLocks noGrp="1"/>
          </p:cNvSpPr>
          <p:nvPr>
            <p:ph type="title"/>
          </p:nvPr>
        </p:nvSpPr>
        <p:spPr/>
        <p:txBody>
          <a:bodyPr/>
          <a:lstStyle/>
          <a:p>
            <a:r>
              <a:rPr lang="en-US"/>
              <a:t>Twitter Own and Retweeted Tweets Table | All profiles - 10 of 16</a:t>
            </a:r>
          </a:p>
        </p:txBody>
      </p:sp>
      <p:graphicFrame>
        <p:nvGraphicFramePr>
          <p:cNvPr id="5" name="Table Placeholder 4">
            <a:extLst>
              <a:ext uri="{FF2B5EF4-FFF2-40B4-BE49-F238E27FC236}">
                <a16:creationId xmlns:a16="http://schemas.microsoft.com/office/drawing/2014/main" id="{46E91B71-E7F6-40E3-992F-A4F5FEDDE210}"/>
              </a:ext>
            </a:extLst>
          </p:cNvPr>
          <p:cNvGraphicFramePr>
            <a:graphicFrameLocks noGrp="1"/>
          </p:cNvGraphicFramePr>
          <p:nvPr>
            <p:ph type="tbl" sz="quarter" idx="13"/>
            <p:extLst>
              <p:ext uri="{D42A27DB-BD31-4B8C-83A1-F6EECF244321}">
                <p14:modId xmlns:p14="http://schemas.microsoft.com/office/powerpoint/2010/main" val="156672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48277498"/>
                    </a:ext>
                  </a:extLst>
                </a:gridCol>
                <a:gridCol w="411480">
                  <a:extLst>
                    <a:ext uri="{9D8B030D-6E8A-4147-A177-3AD203B41FA5}">
                      <a16:colId xmlns:a16="http://schemas.microsoft.com/office/drawing/2014/main" val="3038293944"/>
                    </a:ext>
                  </a:extLst>
                </a:gridCol>
                <a:gridCol w="905256">
                  <a:extLst>
                    <a:ext uri="{9D8B030D-6E8A-4147-A177-3AD203B41FA5}">
                      <a16:colId xmlns:a16="http://schemas.microsoft.com/office/drawing/2014/main" val="3457338684"/>
                    </a:ext>
                  </a:extLst>
                </a:gridCol>
                <a:gridCol w="905256">
                  <a:extLst>
                    <a:ext uri="{9D8B030D-6E8A-4147-A177-3AD203B41FA5}">
                      <a16:colId xmlns:a16="http://schemas.microsoft.com/office/drawing/2014/main" val="1791008944"/>
                    </a:ext>
                  </a:extLst>
                </a:gridCol>
                <a:gridCol w="905256">
                  <a:extLst>
                    <a:ext uri="{9D8B030D-6E8A-4147-A177-3AD203B41FA5}">
                      <a16:colId xmlns:a16="http://schemas.microsoft.com/office/drawing/2014/main" val="1605721638"/>
                    </a:ext>
                  </a:extLst>
                </a:gridCol>
                <a:gridCol w="905256">
                  <a:extLst>
                    <a:ext uri="{9D8B030D-6E8A-4147-A177-3AD203B41FA5}">
                      <a16:colId xmlns:a16="http://schemas.microsoft.com/office/drawing/2014/main" val="1386761675"/>
                    </a:ext>
                  </a:extLst>
                </a:gridCol>
                <a:gridCol w="905256">
                  <a:extLst>
                    <a:ext uri="{9D8B030D-6E8A-4147-A177-3AD203B41FA5}">
                      <a16:colId xmlns:a16="http://schemas.microsoft.com/office/drawing/2014/main" val="4150309717"/>
                    </a:ext>
                  </a:extLst>
                </a:gridCol>
                <a:gridCol w="905256">
                  <a:extLst>
                    <a:ext uri="{9D8B030D-6E8A-4147-A177-3AD203B41FA5}">
                      <a16:colId xmlns:a16="http://schemas.microsoft.com/office/drawing/2014/main" val="306668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0374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- 2022-01-07 16:03:20</a:t>
                      </a:r>
                      <a:r>
                        <a:rPr kumimoji="0" lang="en-US" sz="1000" b="0" i="0" u="none" strike="noStrike" kern="1200" cap="none" spc="0" normalizeH="0" baseline="0" noProof="0">
                          <a:ln>
                            <a:noFill/>
                          </a:ln>
                          <a:solidFill>
                            <a:prstClr val="black"/>
                          </a:solidFill>
                          <a:effectLst/>
                          <a:uLnTx/>
                          <a:uFillTx/>
                          <a:latin typeface="+mn-lt"/>
                          <a:ea typeface="+mn-ea"/>
                          <a:cs typeface="+mn-cs"/>
                        </a:rPr>
                        <a:t>
 No doubts, the #Leonestars will do us proud at the Cup of African Nations Tournament @CAF_online. Coach John Keister, @keikamara &amp;amp; team have done and will do a good job! Great way to put the nation first -  united around the Leone Stars. Best of luck! 
#teamsierraleone  ⚽️💪🏼 https://t.co/zpDmkwczET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0319968"/>
                  </a:ext>
                </a:extLst>
              </a:tr>
            </a:tbl>
          </a:graphicData>
        </a:graphic>
      </p:graphicFrame>
      <p:sp>
        <p:nvSpPr>
          <p:cNvPr id="4" name="Text Placeholder 3">
            <a:extLst>
              <a:ext uri="{FF2B5EF4-FFF2-40B4-BE49-F238E27FC236}">
                <a16:creationId xmlns:a16="http://schemas.microsoft.com/office/drawing/2014/main" id="{76B352D6-FED1-4AEB-AB8D-D61F6AE01994}"/>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688903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F359D-1ED4-4CDD-BA61-5B8DC1665F2C}"/>
              </a:ext>
            </a:extLst>
          </p:cNvPr>
          <p:cNvSpPr>
            <a:spLocks noGrp="1"/>
          </p:cNvSpPr>
          <p:nvPr>
            <p:ph type="title"/>
          </p:nvPr>
        </p:nvSpPr>
        <p:spPr/>
        <p:txBody>
          <a:bodyPr/>
          <a:lstStyle/>
          <a:p>
            <a:r>
              <a:rPr lang="en-US"/>
              <a:t>Twitter Own and Retweeted Tweets Table | All profiles - 11 of 16</a:t>
            </a:r>
          </a:p>
        </p:txBody>
      </p:sp>
      <p:graphicFrame>
        <p:nvGraphicFramePr>
          <p:cNvPr id="5" name="Table Placeholder 4">
            <a:extLst>
              <a:ext uri="{FF2B5EF4-FFF2-40B4-BE49-F238E27FC236}">
                <a16:creationId xmlns:a16="http://schemas.microsoft.com/office/drawing/2014/main" id="{4EB41E8A-75B4-4178-8893-68B9CFDDD524}"/>
              </a:ext>
            </a:extLst>
          </p:cNvPr>
          <p:cNvGraphicFramePr>
            <a:graphicFrameLocks noGrp="1"/>
          </p:cNvGraphicFramePr>
          <p:nvPr>
            <p:ph type="tbl" sz="quarter" idx="13"/>
            <p:extLst>
              <p:ext uri="{D42A27DB-BD31-4B8C-83A1-F6EECF244321}">
                <p14:modId xmlns:p14="http://schemas.microsoft.com/office/powerpoint/2010/main" val="287238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13918425"/>
                    </a:ext>
                  </a:extLst>
                </a:gridCol>
                <a:gridCol w="411480">
                  <a:extLst>
                    <a:ext uri="{9D8B030D-6E8A-4147-A177-3AD203B41FA5}">
                      <a16:colId xmlns:a16="http://schemas.microsoft.com/office/drawing/2014/main" val="3591897254"/>
                    </a:ext>
                  </a:extLst>
                </a:gridCol>
                <a:gridCol w="905256">
                  <a:extLst>
                    <a:ext uri="{9D8B030D-6E8A-4147-A177-3AD203B41FA5}">
                      <a16:colId xmlns:a16="http://schemas.microsoft.com/office/drawing/2014/main" val="1113199765"/>
                    </a:ext>
                  </a:extLst>
                </a:gridCol>
                <a:gridCol w="905256">
                  <a:extLst>
                    <a:ext uri="{9D8B030D-6E8A-4147-A177-3AD203B41FA5}">
                      <a16:colId xmlns:a16="http://schemas.microsoft.com/office/drawing/2014/main" val="2258269572"/>
                    </a:ext>
                  </a:extLst>
                </a:gridCol>
                <a:gridCol w="905256">
                  <a:extLst>
                    <a:ext uri="{9D8B030D-6E8A-4147-A177-3AD203B41FA5}">
                      <a16:colId xmlns:a16="http://schemas.microsoft.com/office/drawing/2014/main" val="1085998330"/>
                    </a:ext>
                  </a:extLst>
                </a:gridCol>
                <a:gridCol w="905256">
                  <a:extLst>
                    <a:ext uri="{9D8B030D-6E8A-4147-A177-3AD203B41FA5}">
                      <a16:colId xmlns:a16="http://schemas.microsoft.com/office/drawing/2014/main" val="2138305067"/>
                    </a:ext>
                  </a:extLst>
                </a:gridCol>
                <a:gridCol w="905256">
                  <a:extLst>
                    <a:ext uri="{9D8B030D-6E8A-4147-A177-3AD203B41FA5}">
                      <a16:colId xmlns:a16="http://schemas.microsoft.com/office/drawing/2014/main" val="1608640294"/>
                    </a:ext>
                  </a:extLst>
                </a:gridCol>
                <a:gridCol w="905256">
                  <a:extLst>
                    <a:ext uri="{9D8B030D-6E8A-4147-A177-3AD203B41FA5}">
                      <a16:colId xmlns:a16="http://schemas.microsoft.com/office/drawing/2014/main" val="23139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2911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- 2022-01-06 19:51:04</a:t>
                      </a:r>
                      <a:r>
                        <a:rPr kumimoji="0" lang="en-US" sz="1000" b="0" i="0" u="none" strike="noStrike" kern="1200" cap="none" spc="0" normalizeH="0" baseline="0" noProof="0">
                          <a:ln>
                            <a:noFill/>
                          </a:ln>
                          <a:solidFill>
                            <a:prstClr val="black"/>
                          </a:solidFill>
                          <a:effectLst/>
                          <a:uLnTx/>
                          <a:uFillTx/>
                          <a:latin typeface="+mn-lt"/>
                          <a:ea typeface="+mn-ea"/>
                          <a:cs typeface="+mn-cs"/>
                        </a:rPr>
                        <a:t>
 2022 is the year! With #COP15 on the horizon, Myself and fellow @WyssCampaign GSC members are optimistic about the role world leaders will play in striking crucial agreements to tackle the biodiversity crisis and reach our ambitious #30x30 goal. #nature 
https://t.co/hYMVfLG7Cn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13:36:17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6491824"/>
                  </a:ext>
                </a:extLst>
              </a:tr>
            </a:tbl>
          </a:graphicData>
        </a:graphic>
      </p:graphicFrame>
      <p:sp>
        <p:nvSpPr>
          <p:cNvPr id="4" name="Text Placeholder 3">
            <a:extLst>
              <a:ext uri="{FF2B5EF4-FFF2-40B4-BE49-F238E27FC236}">
                <a16:creationId xmlns:a16="http://schemas.microsoft.com/office/drawing/2014/main" id="{509D3FA3-8EAB-4D57-81AD-E88013B5DFEA}"/>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895301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D305-667D-4816-B553-3910DBF0FC32}"/>
              </a:ext>
            </a:extLst>
          </p:cNvPr>
          <p:cNvSpPr>
            <a:spLocks noGrp="1"/>
          </p:cNvSpPr>
          <p:nvPr>
            <p:ph type="title"/>
          </p:nvPr>
        </p:nvSpPr>
        <p:spPr/>
        <p:txBody>
          <a:bodyPr/>
          <a:lstStyle/>
          <a:p>
            <a:r>
              <a:rPr lang="en-US"/>
              <a:t>Twitter Own and Retweeted Tweets Table | All profiles - 12 of 16</a:t>
            </a:r>
          </a:p>
        </p:txBody>
      </p:sp>
      <p:graphicFrame>
        <p:nvGraphicFramePr>
          <p:cNvPr id="5" name="Table Placeholder 4">
            <a:extLst>
              <a:ext uri="{FF2B5EF4-FFF2-40B4-BE49-F238E27FC236}">
                <a16:creationId xmlns:a16="http://schemas.microsoft.com/office/drawing/2014/main" id="{0EFDCA53-8E02-41E3-ADFF-E46F4E12ACEA}"/>
              </a:ext>
            </a:extLst>
          </p:cNvPr>
          <p:cNvGraphicFramePr>
            <a:graphicFrameLocks noGrp="1"/>
          </p:cNvGraphicFramePr>
          <p:nvPr>
            <p:ph type="tbl" sz="quarter" idx="13"/>
            <p:extLst>
              <p:ext uri="{D42A27DB-BD31-4B8C-83A1-F6EECF244321}">
                <p14:modId xmlns:p14="http://schemas.microsoft.com/office/powerpoint/2010/main" val="20107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36174785"/>
                    </a:ext>
                  </a:extLst>
                </a:gridCol>
                <a:gridCol w="411480">
                  <a:extLst>
                    <a:ext uri="{9D8B030D-6E8A-4147-A177-3AD203B41FA5}">
                      <a16:colId xmlns:a16="http://schemas.microsoft.com/office/drawing/2014/main" val="1110070425"/>
                    </a:ext>
                  </a:extLst>
                </a:gridCol>
                <a:gridCol w="905256">
                  <a:extLst>
                    <a:ext uri="{9D8B030D-6E8A-4147-A177-3AD203B41FA5}">
                      <a16:colId xmlns:a16="http://schemas.microsoft.com/office/drawing/2014/main" val="886558988"/>
                    </a:ext>
                  </a:extLst>
                </a:gridCol>
                <a:gridCol w="905256">
                  <a:extLst>
                    <a:ext uri="{9D8B030D-6E8A-4147-A177-3AD203B41FA5}">
                      <a16:colId xmlns:a16="http://schemas.microsoft.com/office/drawing/2014/main" val="4290621733"/>
                    </a:ext>
                  </a:extLst>
                </a:gridCol>
                <a:gridCol w="905256">
                  <a:extLst>
                    <a:ext uri="{9D8B030D-6E8A-4147-A177-3AD203B41FA5}">
                      <a16:colId xmlns:a16="http://schemas.microsoft.com/office/drawing/2014/main" val="2173979437"/>
                    </a:ext>
                  </a:extLst>
                </a:gridCol>
                <a:gridCol w="905256">
                  <a:extLst>
                    <a:ext uri="{9D8B030D-6E8A-4147-A177-3AD203B41FA5}">
                      <a16:colId xmlns:a16="http://schemas.microsoft.com/office/drawing/2014/main" val="257655163"/>
                    </a:ext>
                  </a:extLst>
                </a:gridCol>
                <a:gridCol w="905256">
                  <a:extLst>
                    <a:ext uri="{9D8B030D-6E8A-4147-A177-3AD203B41FA5}">
                      <a16:colId xmlns:a16="http://schemas.microsoft.com/office/drawing/2014/main" val="1526347787"/>
                    </a:ext>
                  </a:extLst>
                </a:gridCol>
                <a:gridCol w="905256">
                  <a:extLst>
                    <a:ext uri="{9D8B030D-6E8A-4147-A177-3AD203B41FA5}">
                      <a16:colId xmlns:a16="http://schemas.microsoft.com/office/drawing/2014/main" val="391094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5732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- 2022-01-04 22:02:36</a:t>
                      </a:r>
                      <a:r>
                        <a:rPr kumimoji="0" lang="en-US" sz="1000" b="0" i="0" u="none" strike="noStrike" kern="1200" cap="none" spc="0" normalizeH="0" baseline="0" noProof="0">
                          <a:ln>
                            <a:noFill/>
                          </a:ln>
                          <a:solidFill>
                            <a:prstClr val="black"/>
                          </a:solidFill>
                          <a:effectLst/>
                          <a:uLnTx/>
                          <a:uFillTx/>
                          <a:latin typeface="+mn-lt"/>
                          <a:ea typeface="+mn-ea"/>
                          <a:cs typeface="+mn-cs"/>
                        </a:rPr>
                        <a:t>
 On behalf of millions of Sierra Leoneans, I said "good bye our darling Leone Stars" at State House today. We are not just going to AFCON to participate; we are going with our best to bring the trophy back home. Go well Leone Stars and make us proud. We believe in you. https://t.co/mOBidODgW4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7006864"/>
                  </a:ext>
                </a:extLst>
              </a:tr>
            </a:tbl>
          </a:graphicData>
        </a:graphic>
      </p:graphicFrame>
      <p:sp>
        <p:nvSpPr>
          <p:cNvPr id="4" name="Text Placeholder 3">
            <a:extLst>
              <a:ext uri="{FF2B5EF4-FFF2-40B4-BE49-F238E27FC236}">
                <a16:creationId xmlns:a16="http://schemas.microsoft.com/office/drawing/2014/main" id="{727F3195-8EE0-4A37-BD68-270AC7AA236D}"/>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1224322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6D26-2708-4421-941A-E78E56C451ED}"/>
              </a:ext>
            </a:extLst>
          </p:cNvPr>
          <p:cNvSpPr>
            <a:spLocks noGrp="1"/>
          </p:cNvSpPr>
          <p:nvPr>
            <p:ph type="title"/>
          </p:nvPr>
        </p:nvSpPr>
        <p:spPr/>
        <p:txBody>
          <a:bodyPr/>
          <a:lstStyle/>
          <a:p>
            <a:r>
              <a:rPr lang="en-US"/>
              <a:t>Twitter Own and Retweeted Tweets Table | All profiles - 13 of 16</a:t>
            </a:r>
          </a:p>
        </p:txBody>
      </p:sp>
      <p:graphicFrame>
        <p:nvGraphicFramePr>
          <p:cNvPr id="5" name="Table Placeholder 4">
            <a:extLst>
              <a:ext uri="{FF2B5EF4-FFF2-40B4-BE49-F238E27FC236}">
                <a16:creationId xmlns:a16="http://schemas.microsoft.com/office/drawing/2014/main" id="{20C8196B-154D-48B2-84EB-D6F07872D866}"/>
              </a:ext>
            </a:extLst>
          </p:cNvPr>
          <p:cNvGraphicFramePr>
            <a:graphicFrameLocks noGrp="1"/>
          </p:cNvGraphicFramePr>
          <p:nvPr>
            <p:ph type="tbl" sz="quarter" idx="13"/>
            <p:extLst>
              <p:ext uri="{D42A27DB-BD31-4B8C-83A1-F6EECF244321}">
                <p14:modId xmlns:p14="http://schemas.microsoft.com/office/powerpoint/2010/main" val="3147795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51870147"/>
                    </a:ext>
                  </a:extLst>
                </a:gridCol>
                <a:gridCol w="411480">
                  <a:extLst>
                    <a:ext uri="{9D8B030D-6E8A-4147-A177-3AD203B41FA5}">
                      <a16:colId xmlns:a16="http://schemas.microsoft.com/office/drawing/2014/main" val="2633502762"/>
                    </a:ext>
                  </a:extLst>
                </a:gridCol>
                <a:gridCol w="905256">
                  <a:extLst>
                    <a:ext uri="{9D8B030D-6E8A-4147-A177-3AD203B41FA5}">
                      <a16:colId xmlns:a16="http://schemas.microsoft.com/office/drawing/2014/main" val="1854405929"/>
                    </a:ext>
                  </a:extLst>
                </a:gridCol>
                <a:gridCol w="905256">
                  <a:extLst>
                    <a:ext uri="{9D8B030D-6E8A-4147-A177-3AD203B41FA5}">
                      <a16:colId xmlns:a16="http://schemas.microsoft.com/office/drawing/2014/main" val="2051581648"/>
                    </a:ext>
                  </a:extLst>
                </a:gridCol>
                <a:gridCol w="905256">
                  <a:extLst>
                    <a:ext uri="{9D8B030D-6E8A-4147-A177-3AD203B41FA5}">
                      <a16:colId xmlns:a16="http://schemas.microsoft.com/office/drawing/2014/main" val="1998211886"/>
                    </a:ext>
                  </a:extLst>
                </a:gridCol>
                <a:gridCol w="905256">
                  <a:extLst>
                    <a:ext uri="{9D8B030D-6E8A-4147-A177-3AD203B41FA5}">
                      <a16:colId xmlns:a16="http://schemas.microsoft.com/office/drawing/2014/main" val="2107946562"/>
                    </a:ext>
                  </a:extLst>
                </a:gridCol>
                <a:gridCol w="905256">
                  <a:extLst>
                    <a:ext uri="{9D8B030D-6E8A-4147-A177-3AD203B41FA5}">
                      <a16:colId xmlns:a16="http://schemas.microsoft.com/office/drawing/2014/main" val="3474148660"/>
                    </a:ext>
                  </a:extLst>
                </a:gridCol>
                <a:gridCol w="905256">
                  <a:extLst>
                    <a:ext uri="{9D8B030D-6E8A-4147-A177-3AD203B41FA5}">
                      <a16:colId xmlns:a16="http://schemas.microsoft.com/office/drawing/2014/main" val="353321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6102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- 2022-01-01 09:40:47</a:t>
                      </a:r>
                      <a:r>
                        <a:rPr kumimoji="0" lang="en-US" sz="1000" b="0" i="0" u="none" strike="noStrike" kern="1200" cap="none" spc="0" normalizeH="0" baseline="0" noProof="0">
                          <a:ln>
                            <a:noFill/>
                          </a:ln>
                          <a:solidFill>
                            <a:prstClr val="black"/>
                          </a:solidFill>
                          <a:effectLst/>
                          <a:uLnTx/>
                          <a:uFillTx/>
                          <a:latin typeface="+mn-lt"/>
                          <a:ea typeface="+mn-ea"/>
                          <a:cs typeface="+mn-cs"/>
                        </a:rPr>
                        <a:t>
 In 2021, we achieved a lot in spite of the turbulence of these times. Sierra Leone is forging ahead, undeterred and with purpose. As we welcome 2022, we are determined to keep our nation on the path of a new direction. 
Happy New Year. https://t.co/uBkmQ5T8ee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594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- 2021-12-31 23:39:40</a:t>
                      </a:r>
                      <a:r>
                        <a:rPr kumimoji="0" lang="en-US" sz="1000" b="0" i="0" u="none" strike="noStrike" kern="1200" cap="none" spc="0" normalizeH="0" baseline="0" noProof="0">
                          <a:ln>
                            <a:noFill/>
                          </a:ln>
                          <a:solidFill>
                            <a:prstClr val="black"/>
                          </a:solidFill>
                          <a:effectLst/>
                          <a:uLnTx/>
                          <a:uFillTx/>
                          <a:latin typeface="+mn-lt"/>
                          <a:ea typeface="+mn-ea"/>
                          <a:cs typeface="+mn-cs"/>
                        </a:rPr>
                        <a:t>
 Wrapping up 2021 and transitioning into 2022,  the New Year offers a special moment to celebrate, to be thankful, to reflect and to strategise for the aspirations, challenges and tasks of the days and months ahead. Happy New Year!🎊 🇸🇱 https://t.co/gaPI66sj9o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6492835"/>
                  </a:ext>
                </a:extLst>
              </a:tr>
            </a:tbl>
          </a:graphicData>
        </a:graphic>
      </p:graphicFrame>
      <p:sp>
        <p:nvSpPr>
          <p:cNvPr id="4" name="Text Placeholder 3">
            <a:extLst>
              <a:ext uri="{FF2B5EF4-FFF2-40B4-BE49-F238E27FC236}">
                <a16:creationId xmlns:a16="http://schemas.microsoft.com/office/drawing/2014/main" id="{50BE62E2-06A3-4B53-BB76-17F6A0F8EEF5}"/>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556352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901A-113C-4EBF-9808-EC4B3C200084}"/>
              </a:ext>
            </a:extLst>
          </p:cNvPr>
          <p:cNvSpPr>
            <a:spLocks noGrp="1"/>
          </p:cNvSpPr>
          <p:nvPr>
            <p:ph type="title"/>
          </p:nvPr>
        </p:nvSpPr>
        <p:spPr/>
        <p:txBody>
          <a:bodyPr/>
          <a:lstStyle/>
          <a:p>
            <a:r>
              <a:rPr lang="en-US"/>
              <a:t>Twitter Own and Retweeted Tweets Table | All profiles - 14 of 16</a:t>
            </a:r>
          </a:p>
        </p:txBody>
      </p:sp>
      <p:graphicFrame>
        <p:nvGraphicFramePr>
          <p:cNvPr id="5" name="Table Placeholder 4">
            <a:extLst>
              <a:ext uri="{FF2B5EF4-FFF2-40B4-BE49-F238E27FC236}">
                <a16:creationId xmlns:a16="http://schemas.microsoft.com/office/drawing/2014/main" id="{88403703-2F2D-46A7-B74F-D3A6AA7C5557}"/>
              </a:ext>
            </a:extLst>
          </p:cNvPr>
          <p:cNvGraphicFramePr>
            <a:graphicFrameLocks noGrp="1"/>
          </p:cNvGraphicFramePr>
          <p:nvPr>
            <p:ph type="tbl" sz="quarter" idx="13"/>
            <p:extLst>
              <p:ext uri="{D42A27DB-BD31-4B8C-83A1-F6EECF244321}">
                <p14:modId xmlns:p14="http://schemas.microsoft.com/office/powerpoint/2010/main" val="95978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6387655"/>
                    </a:ext>
                  </a:extLst>
                </a:gridCol>
                <a:gridCol w="411480">
                  <a:extLst>
                    <a:ext uri="{9D8B030D-6E8A-4147-A177-3AD203B41FA5}">
                      <a16:colId xmlns:a16="http://schemas.microsoft.com/office/drawing/2014/main" val="1919086880"/>
                    </a:ext>
                  </a:extLst>
                </a:gridCol>
                <a:gridCol w="905256">
                  <a:extLst>
                    <a:ext uri="{9D8B030D-6E8A-4147-A177-3AD203B41FA5}">
                      <a16:colId xmlns:a16="http://schemas.microsoft.com/office/drawing/2014/main" val="3327031457"/>
                    </a:ext>
                  </a:extLst>
                </a:gridCol>
                <a:gridCol w="905256">
                  <a:extLst>
                    <a:ext uri="{9D8B030D-6E8A-4147-A177-3AD203B41FA5}">
                      <a16:colId xmlns:a16="http://schemas.microsoft.com/office/drawing/2014/main" val="223866629"/>
                    </a:ext>
                  </a:extLst>
                </a:gridCol>
                <a:gridCol w="905256">
                  <a:extLst>
                    <a:ext uri="{9D8B030D-6E8A-4147-A177-3AD203B41FA5}">
                      <a16:colId xmlns:a16="http://schemas.microsoft.com/office/drawing/2014/main" val="3726861114"/>
                    </a:ext>
                  </a:extLst>
                </a:gridCol>
                <a:gridCol w="905256">
                  <a:extLst>
                    <a:ext uri="{9D8B030D-6E8A-4147-A177-3AD203B41FA5}">
                      <a16:colId xmlns:a16="http://schemas.microsoft.com/office/drawing/2014/main" val="2163164438"/>
                    </a:ext>
                  </a:extLst>
                </a:gridCol>
                <a:gridCol w="905256">
                  <a:extLst>
                    <a:ext uri="{9D8B030D-6E8A-4147-A177-3AD203B41FA5}">
                      <a16:colId xmlns:a16="http://schemas.microsoft.com/office/drawing/2014/main" val="2395789548"/>
                    </a:ext>
                  </a:extLst>
                </a:gridCol>
                <a:gridCol w="905256">
                  <a:extLst>
                    <a:ext uri="{9D8B030D-6E8A-4147-A177-3AD203B41FA5}">
                      <a16:colId xmlns:a16="http://schemas.microsoft.com/office/drawing/2014/main" val="119461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0686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- 2021-12-30 21:09:24</a:t>
                      </a:r>
                      <a:r>
                        <a:rPr kumimoji="0" lang="en-US" sz="1000" b="0" i="0" u="none" strike="noStrike" kern="1200" cap="none" spc="0" normalizeH="0" baseline="0" noProof="0">
                          <a:ln>
                            <a:noFill/>
                          </a:ln>
                          <a:solidFill>
                            <a:prstClr val="black"/>
                          </a:solidFill>
                          <a:effectLst/>
                          <a:uLnTx/>
                          <a:uFillTx/>
                          <a:latin typeface="+mn-lt"/>
                          <a:ea typeface="+mn-ea"/>
                          <a:cs typeface="+mn-cs"/>
                        </a:rPr>
                        <a:t>
 I want to thank the Great Party, the SLPP, for endorsing me as flagbearer for the third time.  I am delighted to see how fired up we are to continue in governance and  implement progressive reforms in our country. Thank you all for your confidence in my leadership. https://t.co/RKIJVPd1lE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07:38:13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9328297"/>
                  </a:ext>
                </a:extLst>
              </a:tr>
            </a:tbl>
          </a:graphicData>
        </a:graphic>
      </p:graphicFrame>
      <p:sp>
        <p:nvSpPr>
          <p:cNvPr id="4" name="Text Placeholder 3">
            <a:extLst>
              <a:ext uri="{FF2B5EF4-FFF2-40B4-BE49-F238E27FC236}">
                <a16:creationId xmlns:a16="http://schemas.microsoft.com/office/drawing/2014/main" id="{110D5ECB-BF0F-4CB8-9AAD-AF215B5BA959}"/>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774159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966D-AD1E-4CD0-BE55-D6D7FCD258B1}"/>
              </a:ext>
            </a:extLst>
          </p:cNvPr>
          <p:cNvSpPr>
            <a:spLocks noGrp="1"/>
          </p:cNvSpPr>
          <p:nvPr>
            <p:ph type="title"/>
          </p:nvPr>
        </p:nvSpPr>
        <p:spPr/>
        <p:txBody>
          <a:bodyPr/>
          <a:lstStyle/>
          <a:p>
            <a:r>
              <a:rPr lang="en-US"/>
              <a:t>Twitter Own and Retweeted Tweets Table | All profiles - 15 of 16</a:t>
            </a:r>
          </a:p>
        </p:txBody>
      </p:sp>
      <p:graphicFrame>
        <p:nvGraphicFramePr>
          <p:cNvPr id="5" name="Table Placeholder 4">
            <a:extLst>
              <a:ext uri="{FF2B5EF4-FFF2-40B4-BE49-F238E27FC236}">
                <a16:creationId xmlns:a16="http://schemas.microsoft.com/office/drawing/2014/main" id="{80A6CF76-703D-47E3-80A2-FA630552C09F}"/>
              </a:ext>
            </a:extLst>
          </p:cNvPr>
          <p:cNvGraphicFramePr>
            <a:graphicFrameLocks noGrp="1"/>
          </p:cNvGraphicFramePr>
          <p:nvPr>
            <p:ph type="tbl" sz="quarter" idx="13"/>
            <p:extLst>
              <p:ext uri="{D42A27DB-BD31-4B8C-83A1-F6EECF244321}">
                <p14:modId xmlns:p14="http://schemas.microsoft.com/office/powerpoint/2010/main" val="223721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4620388"/>
                    </a:ext>
                  </a:extLst>
                </a:gridCol>
                <a:gridCol w="411480">
                  <a:extLst>
                    <a:ext uri="{9D8B030D-6E8A-4147-A177-3AD203B41FA5}">
                      <a16:colId xmlns:a16="http://schemas.microsoft.com/office/drawing/2014/main" val="115363945"/>
                    </a:ext>
                  </a:extLst>
                </a:gridCol>
                <a:gridCol w="905256">
                  <a:extLst>
                    <a:ext uri="{9D8B030D-6E8A-4147-A177-3AD203B41FA5}">
                      <a16:colId xmlns:a16="http://schemas.microsoft.com/office/drawing/2014/main" val="3309421298"/>
                    </a:ext>
                  </a:extLst>
                </a:gridCol>
                <a:gridCol w="905256">
                  <a:extLst>
                    <a:ext uri="{9D8B030D-6E8A-4147-A177-3AD203B41FA5}">
                      <a16:colId xmlns:a16="http://schemas.microsoft.com/office/drawing/2014/main" val="1988324330"/>
                    </a:ext>
                  </a:extLst>
                </a:gridCol>
                <a:gridCol w="905256">
                  <a:extLst>
                    <a:ext uri="{9D8B030D-6E8A-4147-A177-3AD203B41FA5}">
                      <a16:colId xmlns:a16="http://schemas.microsoft.com/office/drawing/2014/main" val="84875091"/>
                    </a:ext>
                  </a:extLst>
                </a:gridCol>
                <a:gridCol w="905256">
                  <a:extLst>
                    <a:ext uri="{9D8B030D-6E8A-4147-A177-3AD203B41FA5}">
                      <a16:colId xmlns:a16="http://schemas.microsoft.com/office/drawing/2014/main" val="4139500620"/>
                    </a:ext>
                  </a:extLst>
                </a:gridCol>
                <a:gridCol w="905256">
                  <a:extLst>
                    <a:ext uri="{9D8B030D-6E8A-4147-A177-3AD203B41FA5}">
                      <a16:colId xmlns:a16="http://schemas.microsoft.com/office/drawing/2014/main" val="1105405219"/>
                    </a:ext>
                  </a:extLst>
                </a:gridCol>
                <a:gridCol w="905256">
                  <a:extLst>
                    <a:ext uri="{9D8B030D-6E8A-4147-A177-3AD203B41FA5}">
                      <a16:colId xmlns:a16="http://schemas.microsoft.com/office/drawing/2014/main" val="34289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7231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@ebklegacy - 2021-12-25 11:28:12</a:t>
                      </a:r>
                      <a:r>
                        <a:rPr kumimoji="0" lang="en-US" sz="1000" b="0" i="0" u="none" strike="noStrike" kern="1200" cap="none" spc="0" normalizeH="0" baseline="0" noProof="0">
                          <a:ln>
                            <a:noFill/>
                          </a:ln>
                          <a:solidFill>
                            <a:prstClr val="black"/>
                          </a:solidFill>
                          <a:effectLst/>
                          <a:uLnTx/>
                          <a:uFillTx/>
                          <a:latin typeface="+mn-lt"/>
                          <a:ea typeface="+mn-ea"/>
                          <a:cs typeface="+mn-cs"/>
                        </a:rPr>
                        <a:t>
 Christmas is a special time to celebrate our Lord and reflect upon His love to us. Despite the challenges, let His life and teachings therefore inspire us to be courageous, fair, just, civil, peaceful, united and progressive. Merry Christmas &amp;amp; prosperous New Year! https://t.co/2Jbipg8obt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247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- 2021-12-25 09:47:18</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from my family to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13:40:18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3606005"/>
                  </a:ext>
                </a:extLst>
              </a:tr>
            </a:tbl>
          </a:graphicData>
        </a:graphic>
      </p:graphicFrame>
      <p:sp>
        <p:nvSpPr>
          <p:cNvPr id="4" name="Text Placeholder 3">
            <a:extLst>
              <a:ext uri="{FF2B5EF4-FFF2-40B4-BE49-F238E27FC236}">
                <a16:creationId xmlns:a16="http://schemas.microsoft.com/office/drawing/2014/main" id="{870764ED-11CC-4F9E-91FA-BDD2A4E021D5}"/>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3450787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0BDF1-03BD-48C5-A915-3B0B0A9D0250}"/>
              </a:ext>
            </a:extLst>
          </p:cNvPr>
          <p:cNvSpPr>
            <a:spLocks noGrp="1"/>
          </p:cNvSpPr>
          <p:nvPr>
            <p:ph type="title"/>
          </p:nvPr>
        </p:nvSpPr>
        <p:spPr/>
        <p:txBody>
          <a:bodyPr/>
          <a:lstStyle/>
          <a:p>
            <a:r>
              <a:rPr lang="en-US"/>
              <a:t>Twitter Own and Retweeted Tweets Table | All profiles - 16 of 16</a:t>
            </a:r>
          </a:p>
        </p:txBody>
      </p:sp>
      <p:graphicFrame>
        <p:nvGraphicFramePr>
          <p:cNvPr id="5" name="Table Placeholder 4">
            <a:extLst>
              <a:ext uri="{FF2B5EF4-FFF2-40B4-BE49-F238E27FC236}">
                <a16:creationId xmlns:a16="http://schemas.microsoft.com/office/drawing/2014/main" id="{3CCB9A63-57F4-4904-B1A6-86F7E7B44377}"/>
              </a:ext>
            </a:extLst>
          </p:cNvPr>
          <p:cNvGraphicFramePr>
            <a:graphicFrameLocks noGrp="1"/>
          </p:cNvGraphicFramePr>
          <p:nvPr>
            <p:ph type="tbl" sz="quarter" idx="13"/>
            <p:extLst>
              <p:ext uri="{D42A27DB-BD31-4B8C-83A1-F6EECF244321}">
                <p14:modId xmlns:p14="http://schemas.microsoft.com/office/powerpoint/2010/main" val="132020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98969070"/>
                    </a:ext>
                  </a:extLst>
                </a:gridCol>
                <a:gridCol w="411480">
                  <a:extLst>
                    <a:ext uri="{9D8B030D-6E8A-4147-A177-3AD203B41FA5}">
                      <a16:colId xmlns:a16="http://schemas.microsoft.com/office/drawing/2014/main" val="560421368"/>
                    </a:ext>
                  </a:extLst>
                </a:gridCol>
                <a:gridCol w="905256">
                  <a:extLst>
                    <a:ext uri="{9D8B030D-6E8A-4147-A177-3AD203B41FA5}">
                      <a16:colId xmlns:a16="http://schemas.microsoft.com/office/drawing/2014/main" val="2307592191"/>
                    </a:ext>
                  </a:extLst>
                </a:gridCol>
                <a:gridCol w="905256">
                  <a:extLst>
                    <a:ext uri="{9D8B030D-6E8A-4147-A177-3AD203B41FA5}">
                      <a16:colId xmlns:a16="http://schemas.microsoft.com/office/drawing/2014/main" val="3766865165"/>
                    </a:ext>
                  </a:extLst>
                </a:gridCol>
                <a:gridCol w="905256">
                  <a:extLst>
                    <a:ext uri="{9D8B030D-6E8A-4147-A177-3AD203B41FA5}">
                      <a16:colId xmlns:a16="http://schemas.microsoft.com/office/drawing/2014/main" val="1038757706"/>
                    </a:ext>
                  </a:extLst>
                </a:gridCol>
                <a:gridCol w="905256">
                  <a:extLst>
                    <a:ext uri="{9D8B030D-6E8A-4147-A177-3AD203B41FA5}">
                      <a16:colId xmlns:a16="http://schemas.microsoft.com/office/drawing/2014/main" val="2755556366"/>
                    </a:ext>
                  </a:extLst>
                </a:gridCol>
                <a:gridCol w="905256">
                  <a:extLst>
                    <a:ext uri="{9D8B030D-6E8A-4147-A177-3AD203B41FA5}">
                      <a16:colId xmlns:a16="http://schemas.microsoft.com/office/drawing/2014/main" val="1499524432"/>
                    </a:ext>
                  </a:extLst>
                </a:gridCol>
                <a:gridCol w="905256">
                  <a:extLst>
                    <a:ext uri="{9D8B030D-6E8A-4147-A177-3AD203B41FA5}">
                      <a16:colId xmlns:a16="http://schemas.microsoft.com/office/drawing/2014/main" val="426711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5743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@PresidentBio - 2021-12-23 21:09:42</a:t>
                      </a:r>
                      <a:r>
                        <a:rPr kumimoji="0" lang="en-US" sz="1000" b="0" i="0" u="none" strike="noStrike" kern="1200" cap="none" spc="0" normalizeH="0" baseline="0" noProof="0">
                          <a:ln>
                            <a:noFill/>
                          </a:ln>
                          <a:solidFill>
                            <a:prstClr val="black"/>
                          </a:solidFill>
                          <a:effectLst/>
                          <a:uLnTx/>
                          <a:uFillTx/>
                          <a:latin typeface="+mn-lt"/>
                          <a:ea typeface="+mn-ea"/>
                          <a:cs typeface="+mn-cs"/>
                        </a:rPr>
                        <a:t>
 Today, I switched on the CLSG Electricity Interconnection line at Tiloma. Kenema and Bo will from this day on enjoy uninterrupted electricity supply. As a Government, sustainable and affordable energy sits well with our country’s development needs and our development agenda. https://t.co/JE5sTUNGPJ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01:42:30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1004246"/>
                  </a:ext>
                </a:extLst>
              </a:tr>
            </a:tbl>
          </a:graphicData>
        </a:graphic>
      </p:graphicFrame>
      <p:sp>
        <p:nvSpPr>
          <p:cNvPr id="4" name="Text Placeholder 3">
            <a:extLst>
              <a:ext uri="{FF2B5EF4-FFF2-40B4-BE49-F238E27FC236}">
                <a16:creationId xmlns:a16="http://schemas.microsoft.com/office/drawing/2014/main" id="{FEEB9841-1865-40B8-AB29-8BD2CD02E193}"/>
              </a:ext>
            </a:extLst>
          </p:cNvPr>
          <p:cNvSpPr>
            <a:spLocks noGrp="1"/>
          </p:cNvSpPr>
          <p:nvPr>
            <p:ph type="body" sz="quarter" idx="14"/>
          </p:nvPr>
        </p:nvSpPr>
        <p:spPr/>
        <p:txBody>
          <a:bodyPr/>
          <a:lstStyle/>
          <a:p>
            <a:r>
              <a:rPr lang="en-US"/>
              <a:t>12/23/2021 - 01/21/2022</a:t>
            </a:r>
          </a:p>
        </p:txBody>
      </p:sp>
    </p:spTree>
    <p:extLst>
      <p:ext uri="{BB962C8B-B14F-4D97-AF65-F5344CB8AC3E}">
        <p14:creationId xmlns:p14="http://schemas.microsoft.com/office/powerpoint/2010/main" val="237183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C6812-5039-45E9-897C-8BF4CC8B91C6}"/>
              </a:ext>
            </a:extLst>
          </p:cNvPr>
          <p:cNvSpPr>
            <a:spLocks noGrp="1"/>
          </p:cNvSpPr>
          <p:nvPr>
            <p:ph type="title"/>
          </p:nvPr>
        </p:nvSpPr>
        <p:spPr/>
        <p:txBody>
          <a:bodyPr/>
          <a:lstStyle/>
          <a:p>
            <a:r>
              <a:rPr lang="en-US"/>
              <a:t>Twitter Followers Total | All profiles</a:t>
            </a:r>
          </a:p>
        </p:txBody>
      </p:sp>
      <p:graphicFrame>
        <p:nvGraphicFramePr>
          <p:cNvPr id="6" name="Chart Placeholder 5">
            <a:extLst>
              <a:ext uri="{FF2B5EF4-FFF2-40B4-BE49-F238E27FC236}">
                <a16:creationId xmlns:a16="http://schemas.microsoft.com/office/drawing/2014/main" id="{40360139-D106-4DAD-938A-FE21D5B2D994}"/>
              </a:ext>
            </a:extLst>
          </p:cNvPr>
          <p:cNvGraphicFramePr>
            <a:graphicFrameLocks noGrp="1"/>
          </p:cNvGraphicFramePr>
          <p:nvPr>
            <p:ph type="chart" sz="quarter" idx="13"/>
            <p:extLst>
              <p:ext uri="{D42A27DB-BD31-4B8C-83A1-F6EECF244321}">
                <p14:modId xmlns:p14="http://schemas.microsoft.com/office/powerpoint/2010/main" val="2997812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E9F7BC-04F2-43A6-9140-36B51BDEAC99}"/>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3899AF09-90A2-4C97-A719-E9D0D4EC7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4653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9092-1891-48DB-B644-E132FA73882D}"/>
              </a:ext>
            </a:extLst>
          </p:cNvPr>
          <p:cNvSpPr>
            <a:spLocks noGrp="1"/>
          </p:cNvSpPr>
          <p:nvPr>
            <p:ph type="title"/>
          </p:nvPr>
        </p:nvSpPr>
        <p:spPr/>
        <p:txBody>
          <a:bodyPr/>
          <a:lstStyle/>
          <a:p>
            <a:r>
              <a:rPr lang="en-US"/>
              <a:t>Twitter Followers Change Rate | All profiles</a:t>
            </a:r>
          </a:p>
        </p:txBody>
      </p:sp>
      <p:graphicFrame>
        <p:nvGraphicFramePr>
          <p:cNvPr id="6" name="Chart Placeholder 5">
            <a:extLst>
              <a:ext uri="{FF2B5EF4-FFF2-40B4-BE49-F238E27FC236}">
                <a16:creationId xmlns:a16="http://schemas.microsoft.com/office/drawing/2014/main" id="{9B9BC9DC-F08C-4BBD-8806-4C789D02E26E}"/>
              </a:ext>
            </a:extLst>
          </p:cNvPr>
          <p:cNvGraphicFramePr>
            <a:graphicFrameLocks noGrp="1"/>
          </p:cNvGraphicFramePr>
          <p:nvPr>
            <p:ph type="chart" sz="quarter" idx="13"/>
            <p:extLst>
              <p:ext uri="{D42A27DB-BD31-4B8C-83A1-F6EECF244321}">
                <p14:modId xmlns:p14="http://schemas.microsoft.com/office/powerpoint/2010/main" val="4288113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479589-B578-4482-8B5B-BC032B81F444}"/>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FC246FC0-B203-4758-8783-BC7C113759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073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E529-0ED9-4B2C-BA21-EBFE22A72C6C}"/>
              </a:ext>
            </a:extLst>
          </p:cNvPr>
          <p:cNvSpPr>
            <a:spLocks noGrp="1"/>
          </p:cNvSpPr>
          <p:nvPr>
            <p:ph type="title"/>
          </p:nvPr>
        </p:nvSpPr>
        <p:spPr/>
        <p:txBody>
          <a:bodyPr/>
          <a:lstStyle/>
          <a:p>
            <a:r>
              <a:rPr lang="en-US"/>
              <a:t>Twitter Key Metrics Radar | All profiles</a:t>
            </a:r>
          </a:p>
        </p:txBody>
      </p:sp>
      <p:graphicFrame>
        <p:nvGraphicFramePr>
          <p:cNvPr id="6" name="Chart Placeholder 5">
            <a:extLst>
              <a:ext uri="{FF2B5EF4-FFF2-40B4-BE49-F238E27FC236}">
                <a16:creationId xmlns:a16="http://schemas.microsoft.com/office/drawing/2014/main" id="{A7EFC97D-E61E-46D7-9FA7-7FD34C1F1C02}"/>
              </a:ext>
            </a:extLst>
          </p:cNvPr>
          <p:cNvGraphicFramePr>
            <a:graphicFrameLocks noGrp="1"/>
          </p:cNvGraphicFramePr>
          <p:nvPr>
            <p:ph type="chart" sz="quarter" idx="13"/>
            <p:extLst>
              <p:ext uri="{D42A27DB-BD31-4B8C-83A1-F6EECF244321}">
                <p14:modId xmlns:p14="http://schemas.microsoft.com/office/powerpoint/2010/main" val="3354186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BCAA1-F792-48CB-89BC-1218FF4DF5D9}"/>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2AB10870-091A-4546-A82A-55C1A6B6A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767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AD11-B26E-49A3-8519-C73872955190}"/>
              </a:ext>
            </a:extLst>
          </p:cNvPr>
          <p:cNvSpPr>
            <a:spLocks noGrp="1"/>
          </p:cNvSpPr>
          <p:nvPr>
            <p:ph type="title"/>
          </p:nvPr>
        </p:nvSpPr>
        <p:spPr/>
        <p:txBody>
          <a:bodyPr/>
          <a:lstStyle/>
          <a:p>
            <a:r>
              <a:rPr lang="en-US"/>
              <a:t>Twitter Followers Change | All profiles</a:t>
            </a:r>
          </a:p>
        </p:txBody>
      </p:sp>
      <p:graphicFrame>
        <p:nvGraphicFramePr>
          <p:cNvPr id="6" name="Chart Placeholder 5">
            <a:extLst>
              <a:ext uri="{FF2B5EF4-FFF2-40B4-BE49-F238E27FC236}">
                <a16:creationId xmlns:a16="http://schemas.microsoft.com/office/drawing/2014/main" id="{295A4886-EEF8-48E9-A77C-C8B1F045BB2A}"/>
              </a:ext>
            </a:extLst>
          </p:cNvPr>
          <p:cNvGraphicFramePr>
            <a:graphicFrameLocks noGrp="1"/>
          </p:cNvGraphicFramePr>
          <p:nvPr>
            <p:ph type="chart" sz="quarter" idx="13"/>
            <p:extLst>
              <p:ext uri="{D42A27DB-BD31-4B8C-83A1-F6EECF244321}">
                <p14:modId xmlns:p14="http://schemas.microsoft.com/office/powerpoint/2010/main" val="1698846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6A04C-663F-41EE-BA13-344259E7CF06}"/>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33D5AE05-60E5-4A18-824C-1A26E49CE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945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D0F5-1B53-4522-B4A4-F70F4A4A8021}"/>
              </a:ext>
            </a:extLst>
          </p:cNvPr>
          <p:cNvSpPr>
            <a:spLocks noGrp="1"/>
          </p:cNvSpPr>
          <p:nvPr>
            <p:ph type="title"/>
          </p:nvPr>
        </p:nvSpPr>
        <p:spPr/>
        <p:txBody>
          <a:bodyPr/>
          <a:lstStyle/>
          <a:p>
            <a:r>
              <a:rPr lang="en-US"/>
              <a:t>Twitter Interactions Distribution | All profiles</a:t>
            </a:r>
          </a:p>
        </p:txBody>
      </p:sp>
      <p:graphicFrame>
        <p:nvGraphicFramePr>
          <p:cNvPr id="6" name="Chart Placeholder 5">
            <a:extLst>
              <a:ext uri="{FF2B5EF4-FFF2-40B4-BE49-F238E27FC236}">
                <a16:creationId xmlns:a16="http://schemas.microsoft.com/office/drawing/2014/main" id="{F80E752A-EE9B-4A95-BE7D-F83E9F129DDD}"/>
              </a:ext>
            </a:extLst>
          </p:cNvPr>
          <p:cNvGraphicFramePr>
            <a:graphicFrameLocks noGrp="1"/>
          </p:cNvGraphicFramePr>
          <p:nvPr>
            <p:ph type="chart" sz="quarter" idx="13"/>
            <p:extLst>
              <p:ext uri="{D42A27DB-BD31-4B8C-83A1-F6EECF244321}">
                <p14:modId xmlns:p14="http://schemas.microsoft.com/office/powerpoint/2010/main" val="1290763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BAF83-9AB4-42B7-B176-1078E50047F4}"/>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648C891A-B0CA-4978-ABEC-7DEB8CAAD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82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2C33D-E951-4F72-AB12-430A5FD63514}"/>
              </a:ext>
            </a:extLst>
          </p:cNvPr>
          <p:cNvSpPr>
            <a:spLocks noGrp="1"/>
          </p:cNvSpPr>
          <p:nvPr>
            <p:ph type="title"/>
          </p:nvPr>
        </p:nvSpPr>
        <p:spPr/>
        <p:txBody>
          <a:bodyPr/>
          <a:lstStyle/>
          <a:p>
            <a:r>
              <a:rPr lang="en-US"/>
              <a:t>Twitter Mentions | All profiles</a:t>
            </a:r>
          </a:p>
        </p:txBody>
      </p:sp>
      <p:graphicFrame>
        <p:nvGraphicFramePr>
          <p:cNvPr id="6" name="Chart Placeholder 5">
            <a:extLst>
              <a:ext uri="{FF2B5EF4-FFF2-40B4-BE49-F238E27FC236}">
                <a16:creationId xmlns:a16="http://schemas.microsoft.com/office/drawing/2014/main" id="{967E0C05-055E-48D7-A676-ADA490F6AAD6}"/>
              </a:ext>
            </a:extLst>
          </p:cNvPr>
          <p:cNvGraphicFramePr>
            <a:graphicFrameLocks noGrp="1"/>
          </p:cNvGraphicFramePr>
          <p:nvPr>
            <p:ph type="chart" sz="quarter" idx="13"/>
            <p:extLst>
              <p:ext uri="{D42A27DB-BD31-4B8C-83A1-F6EECF244321}">
                <p14:modId xmlns:p14="http://schemas.microsoft.com/office/powerpoint/2010/main" val="147659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B8ECA-EBB1-4046-B605-C687381EF24B}"/>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9392C234-09E3-4C04-8A23-3F1620970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98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7DC9B-69B5-4E6E-92F7-A01D5CEFAF6D}"/>
              </a:ext>
            </a:extLst>
          </p:cNvPr>
          <p:cNvSpPr>
            <a:spLocks noGrp="1"/>
          </p:cNvSpPr>
          <p:nvPr>
            <p:ph type="title"/>
          </p:nvPr>
        </p:nvSpPr>
        <p:spPr/>
        <p:txBody>
          <a:bodyPr/>
          <a:lstStyle/>
          <a:p>
            <a:r>
              <a:rPr lang="en-US"/>
              <a:t>Twitter Followers Change Per Weekday | All profiles</a:t>
            </a:r>
          </a:p>
        </p:txBody>
      </p:sp>
      <p:graphicFrame>
        <p:nvGraphicFramePr>
          <p:cNvPr id="6" name="Chart Placeholder 5">
            <a:extLst>
              <a:ext uri="{FF2B5EF4-FFF2-40B4-BE49-F238E27FC236}">
                <a16:creationId xmlns:a16="http://schemas.microsoft.com/office/drawing/2014/main" id="{41439A5D-41E9-47B9-9354-FF1CA5622746}"/>
              </a:ext>
            </a:extLst>
          </p:cNvPr>
          <p:cNvGraphicFramePr>
            <a:graphicFrameLocks noGrp="1"/>
          </p:cNvGraphicFramePr>
          <p:nvPr>
            <p:ph type="chart" sz="quarter" idx="13"/>
            <p:extLst>
              <p:ext uri="{D42A27DB-BD31-4B8C-83A1-F6EECF244321}">
                <p14:modId xmlns:p14="http://schemas.microsoft.com/office/powerpoint/2010/main" val="584239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C0394-9C2D-4F2E-A2D8-4F9045CD2DF0}"/>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F16B174E-FA36-499C-8BDF-5FCA71792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7696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1693-904E-463D-9D8E-33C7366594B9}"/>
              </a:ext>
            </a:extLst>
          </p:cNvPr>
          <p:cNvSpPr>
            <a:spLocks noGrp="1"/>
          </p:cNvSpPr>
          <p:nvPr>
            <p:ph type="title"/>
          </p:nvPr>
        </p:nvSpPr>
        <p:spPr/>
        <p:txBody>
          <a:bodyPr/>
          <a:lstStyle/>
          <a:p>
            <a:r>
              <a:rPr lang="en-US"/>
              <a:t>Twitter Own Tweets | All profiles</a:t>
            </a:r>
          </a:p>
        </p:txBody>
      </p:sp>
      <p:graphicFrame>
        <p:nvGraphicFramePr>
          <p:cNvPr id="6" name="Chart Placeholder 5">
            <a:extLst>
              <a:ext uri="{FF2B5EF4-FFF2-40B4-BE49-F238E27FC236}">
                <a16:creationId xmlns:a16="http://schemas.microsoft.com/office/drawing/2014/main" id="{0A6677BD-E1E2-4D03-8AEF-C352AF25C35A}"/>
              </a:ext>
            </a:extLst>
          </p:cNvPr>
          <p:cNvGraphicFramePr>
            <a:graphicFrameLocks noGrp="1"/>
          </p:cNvGraphicFramePr>
          <p:nvPr>
            <p:ph type="chart" sz="quarter" idx="13"/>
            <p:extLst>
              <p:ext uri="{D42A27DB-BD31-4B8C-83A1-F6EECF244321}">
                <p14:modId xmlns:p14="http://schemas.microsoft.com/office/powerpoint/2010/main" val="1874644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04E0E6-E576-483C-9125-46527EC9D360}"/>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7378A44F-C500-4650-9993-4108F6B836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212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FD6E-C3CB-489A-98B8-E1BDFAD0B2C0}"/>
              </a:ext>
            </a:extLst>
          </p:cNvPr>
          <p:cNvSpPr>
            <a:spLocks noGrp="1"/>
          </p:cNvSpPr>
          <p:nvPr>
            <p:ph type="title"/>
          </p:nvPr>
        </p:nvSpPr>
        <p:spPr/>
        <p:txBody>
          <a:bodyPr/>
          <a:lstStyle/>
          <a:p>
            <a:r>
              <a:rPr lang="en-US"/>
              <a:t>Twitter Interaction Rate | All profiles</a:t>
            </a:r>
          </a:p>
        </p:txBody>
      </p:sp>
      <p:graphicFrame>
        <p:nvGraphicFramePr>
          <p:cNvPr id="6" name="Chart Placeholder 5">
            <a:extLst>
              <a:ext uri="{FF2B5EF4-FFF2-40B4-BE49-F238E27FC236}">
                <a16:creationId xmlns:a16="http://schemas.microsoft.com/office/drawing/2014/main" id="{5E272348-386A-4373-8C9B-BBB99077BFE0}"/>
              </a:ext>
            </a:extLst>
          </p:cNvPr>
          <p:cNvGraphicFramePr>
            <a:graphicFrameLocks noGrp="1"/>
          </p:cNvGraphicFramePr>
          <p:nvPr>
            <p:ph type="chart" sz="quarter" idx="13"/>
            <p:extLst>
              <p:ext uri="{D42A27DB-BD31-4B8C-83A1-F6EECF244321}">
                <p14:modId xmlns:p14="http://schemas.microsoft.com/office/powerpoint/2010/main" val="3657096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D52E9-093B-43A6-BC4E-E0D5FB0AD9FB}"/>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2018A487-B593-42B0-A9A4-64914893C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059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37E07-DF7D-4975-9BE8-7636B221B62E}"/>
              </a:ext>
            </a:extLst>
          </p:cNvPr>
          <p:cNvSpPr>
            <a:spLocks noGrp="1"/>
          </p:cNvSpPr>
          <p:nvPr>
            <p:ph type="title"/>
          </p:nvPr>
        </p:nvSpPr>
        <p:spPr/>
        <p:txBody>
          <a:bodyPr/>
          <a:lstStyle/>
          <a:p>
            <a:r>
              <a:rPr lang="en-US"/>
              <a:t>Twitter Tweet Ownership Distribution | All profiles</a:t>
            </a:r>
          </a:p>
        </p:txBody>
      </p:sp>
      <p:graphicFrame>
        <p:nvGraphicFramePr>
          <p:cNvPr id="6" name="Chart Placeholder 5">
            <a:extLst>
              <a:ext uri="{FF2B5EF4-FFF2-40B4-BE49-F238E27FC236}">
                <a16:creationId xmlns:a16="http://schemas.microsoft.com/office/drawing/2014/main" id="{4278226D-CB22-4845-B924-B21A5032A063}"/>
              </a:ext>
            </a:extLst>
          </p:cNvPr>
          <p:cNvGraphicFramePr>
            <a:graphicFrameLocks noGrp="1"/>
          </p:cNvGraphicFramePr>
          <p:nvPr>
            <p:ph type="chart" sz="quarter" idx="13"/>
            <p:extLst>
              <p:ext uri="{D42A27DB-BD31-4B8C-83A1-F6EECF244321}">
                <p14:modId xmlns:p14="http://schemas.microsoft.com/office/powerpoint/2010/main" val="3634950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0F71D-682F-47ED-AB06-BF5D4331BC1A}"/>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1C7C2179-5BB7-42FE-896B-6332B9367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75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816C7-CBC2-4D0E-A838-3975E73AEA40}"/>
              </a:ext>
            </a:extLst>
          </p:cNvPr>
          <p:cNvSpPr>
            <a:spLocks noGrp="1"/>
          </p:cNvSpPr>
          <p:nvPr>
            <p:ph type="title"/>
          </p:nvPr>
        </p:nvSpPr>
        <p:spPr/>
        <p:txBody>
          <a:bodyPr/>
          <a:lstStyle/>
          <a:p>
            <a:r>
              <a:rPr lang="en-US"/>
              <a:t>Twitter Followers Table | All profiles</a:t>
            </a:r>
          </a:p>
        </p:txBody>
      </p:sp>
      <p:graphicFrame>
        <p:nvGraphicFramePr>
          <p:cNvPr id="5" name="Table Placeholder 4">
            <a:extLst>
              <a:ext uri="{FF2B5EF4-FFF2-40B4-BE49-F238E27FC236}">
                <a16:creationId xmlns:a16="http://schemas.microsoft.com/office/drawing/2014/main" id="{90CA0F21-276D-468A-970D-426B5EE3D312}"/>
              </a:ext>
            </a:extLst>
          </p:cNvPr>
          <p:cNvGraphicFramePr>
            <a:graphicFrameLocks noGrp="1"/>
          </p:cNvGraphicFramePr>
          <p:nvPr>
            <p:ph type="tbl" sz="quarter" idx="13"/>
            <p:extLst>
              <p:ext uri="{D42A27DB-BD31-4B8C-83A1-F6EECF244321}">
                <p14:modId xmlns:p14="http://schemas.microsoft.com/office/powerpoint/2010/main" val="335849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0365650"/>
                    </a:ext>
                  </a:extLst>
                </a:gridCol>
                <a:gridCol w="1234440">
                  <a:extLst>
                    <a:ext uri="{9D8B030D-6E8A-4147-A177-3AD203B41FA5}">
                      <a16:colId xmlns:a16="http://schemas.microsoft.com/office/drawing/2014/main" val="2579805293"/>
                    </a:ext>
                  </a:extLst>
                </a:gridCol>
                <a:gridCol w="822960">
                  <a:extLst>
                    <a:ext uri="{9D8B030D-6E8A-4147-A177-3AD203B41FA5}">
                      <a16:colId xmlns:a16="http://schemas.microsoft.com/office/drawing/2014/main" val="1649582988"/>
                    </a:ext>
                  </a:extLst>
                </a:gridCol>
                <a:gridCol w="822960">
                  <a:extLst>
                    <a:ext uri="{9D8B030D-6E8A-4147-A177-3AD203B41FA5}">
                      <a16:colId xmlns:a16="http://schemas.microsoft.com/office/drawing/2014/main" val="1389145058"/>
                    </a:ext>
                  </a:extLst>
                </a:gridCol>
                <a:gridCol w="822960">
                  <a:extLst>
                    <a:ext uri="{9D8B030D-6E8A-4147-A177-3AD203B41FA5}">
                      <a16:colId xmlns:a16="http://schemas.microsoft.com/office/drawing/2014/main" val="3258215471"/>
                    </a:ext>
                  </a:extLst>
                </a:gridCol>
                <a:gridCol w="822960">
                  <a:extLst>
                    <a:ext uri="{9D8B030D-6E8A-4147-A177-3AD203B41FA5}">
                      <a16:colId xmlns:a16="http://schemas.microsoft.com/office/drawing/2014/main" val="461193619"/>
                    </a:ext>
                  </a:extLst>
                </a:gridCol>
                <a:gridCol w="822960">
                  <a:extLst>
                    <a:ext uri="{9D8B030D-6E8A-4147-A177-3AD203B41FA5}">
                      <a16:colId xmlns:a16="http://schemas.microsoft.com/office/drawing/2014/main" val="3625043835"/>
                    </a:ext>
                  </a:extLst>
                </a:gridCol>
                <a:gridCol w="822960">
                  <a:extLst>
                    <a:ext uri="{9D8B030D-6E8A-4147-A177-3AD203B41FA5}">
                      <a16:colId xmlns:a16="http://schemas.microsoft.com/office/drawing/2014/main" val="13023083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26476754"/>
                  </a:ext>
                </a:extLst>
              </a:tr>
              <a:tr h="370840">
                <a:tc>
                  <a:txBody>
                    <a:bodyPr/>
                    <a:lstStyle/>
                    <a:p>
                      <a:r>
                        <a:rPr lang="en-US" sz="1000"/>
                        <a:t>Ernest Bai Koroma</a:t>
                      </a:r>
                    </a:p>
                  </a:txBody>
                  <a:tcPr/>
                </a:tc>
                <a:tc>
                  <a:txBody>
                    <a:bodyPr/>
                    <a:lstStyle/>
                    <a:p>
                      <a:r>
                        <a:rPr lang="en-US" sz="1000"/>
                        <a:t>38714</a:t>
                      </a:r>
                    </a:p>
                  </a:txBody>
                  <a:tcPr/>
                </a:tc>
                <a:tc>
                  <a:txBody>
                    <a:bodyPr/>
                    <a:lstStyle/>
                    <a:p>
                      <a:r>
                        <a:rPr lang="en-US" sz="1000"/>
                        <a:t>449</a:t>
                      </a:r>
                    </a:p>
                  </a:txBody>
                  <a:tcPr/>
                </a:tc>
                <a:tc>
                  <a:txBody>
                    <a:bodyPr/>
                    <a:lstStyle/>
                    <a:p>
                      <a:r>
                        <a:rPr lang="en-US" sz="1000"/>
                        <a:t>1.2 %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043477073"/>
                  </a:ext>
                </a:extLst>
              </a:tr>
              <a:tr h="370840">
                <a:tc>
                  <a:txBody>
                    <a:bodyPr/>
                    <a:lstStyle/>
                    <a:p>
                      <a:r>
                        <a:rPr lang="en-US" sz="1000"/>
                        <a:t>President Julius Maada Bio</a:t>
                      </a:r>
                    </a:p>
                  </a:txBody>
                  <a:tcPr/>
                </a:tc>
                <a:tc>
                  <a:txBody>
                    <a:bodyPr/>
                    <a:lstStyle/>
                    <a:p>
                      <a:r>
                        <a:rPr lang="en-US" sz="1000"/>
                        <a:t>76329</a:t>
                      </a:r>
                    </a:p>
                  </a:txBody>
                  <a:tcPr/>
                </a:tc>
                <a:tc>
                  <a:txBody>
                    <a:bodyPr/>
                    <a:lstStyle/>
                    <a:p>
                      <a:r>
                        <a:rPr lang="en-US" sz="1000"/>
                        <a:t>885</a:t>
                      </a:r>
                    </a:p>
                  </a:txBody>
                  <a:tcPr/>
                </a:tc>
                <a:tc>
                  <a:txBody>
                    <a:bodyPr/>
                    <a:lstStyle/>
                    <a:p>
                      <a:r>
                        <a:rPr lang="en-US" sz="1000"/>
                        <a:t>1.2 %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5738908"/>
                  </a:ext>
                </a:extLst>
              </a:tr>
            </a:tbl>
          </a:graphicData>
        </a:graphic>
      </p:graphicFrame>
      <p:sp>
        <p:nvSpPr>
          <p:cNvPr id="4" name="Text Placeholder 3">
            <a:extLst>
              <a:ext uri="{FF2B5EF4-FFF2-40B4-BE49-F238E27FC236}">
                <a16:creationId xmlns:a16="http://schemas.microsoft.com/office/drawing/2014/main" id="{748D5E16-8A13-4599-BAC6-BEB4F8399916}"/>
              </a:ext>
            </a:extLst>
          </p:cNvPr>
          <p:cNvSpPr>
            <a:spLocks noGrp="1"/>
          </p:cNvSpPr>
          <p:nvPr>
            <p:ph type="body" sz="quarter" idx="14"/>
          </p:nvPr>
        </p:nvSpPr>
        <p:spPr/>
        <p:txBody>
          <a:bodyPr/>
          <a:lstStyle/>
          <a:p>
            <a:r>
              <a:rPr lang="en-US"/>
              <a:t>12/22/2021 - 01/21/2022</a:t>
            </a:r>
          </a:p>
        </p:txBody>
      </p:sp>
    </p:spTree>
    <p:extLst>
      <p:ext uri="{BB962C8B-B14F-4D97-AF65-F5344CB8AC3E}">
        <p14:creationId xmlns:p14="http://schemas.microsoft.com/office/powerpoint/2010/main" val="2227647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C5483-A9D2-4E00-B8F2-579319078574}"/>
              </a:ext>
            </a:extLst>
          </p:cNvPr>
          <p:cNvSpPr>
            <a:spLocks noGrp="1"/>
          </p:cNvSpPr>
          <p:nvPr>
            <p:ph type="title"/>
          </p:nvPr>
        </p:nvSpPr>
        <p:spPr/>
        <p:txBody>
          <a:bodyPr/>
          <a:lstStyle/>
          <a:p>
            <a:r>
              <a:rPr lang="en-US"/>
              <a:t>Twitter Average Likes Per Own Tweet | All profiles</a:t>
            </a:r>
          </a:p>
        </p:txBody>
      </p:sp>
      <p:graphicFrame>
        <p:nvGraphicFramePr>
          <p:cNvPr id="6" name="Chart Placeholder 5">
            <a:extLst>
              <a:ext uri="{FF2B5EF4-FFF2-40B4-BE49-F238E27FC236}">
                <a16:creationId xmlns:a16="http://schemas.microsoft.com/office/drawing/2014/main" id="{6F954F74-D207-437C-85A0-0EFB26709F34}"/>
              </a:ext>
            </a:extLst>
          </p:cNvPr>
          <p:cNvGraphicFramePr>
            <a:graphicFrameLocks noGrp="1"/>
          </p:cNvGraphicFramePr>
          <p:nvPr>
            <p:ph type="chart" sz="quarter" idx="13"/>
            <p:extLst>
              <p:ext uri="{D42A27DB-BD31-4B8C-83A1-F6EECF244321}">
                <p14:modId xmlns:p14="http://schemas.microsoft.com/office/powerpoint/2010/main" val="1540560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5CCC0-2739-48D6-81FE-F08BE4639FF4}"/>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535221AC-B7E2-435F-9FBD-C9B71BDCD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48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BB236-8ED3-4DC7-92CE-6140AE166866}"/>
              </a:ext>
            </a:extLst>
          </p:cNvPr>
          <p:cNvSpPr>
            <a:spLocks noGrp="1"/>
          </p:cNvSpPr>
          <p:nvPr>
            <p:ph type="title"/>
          </p:nvPr>
        </p:nvSpPr>
        <p:spPr/>
        <p:txBody>
          <a:bodyPr/>
          <a:lstStyle/>
          <a:p>
            <a:r>
              <a:rPr lang="en-US"/>
              <a:t>Twitter Response Times | All profiles</a:t>
            </a:r>
          </a:p>
        </p:txBody>
      </p:sp>
      <p:graphicFrame>
        <p:nvGraphicFramePr>
          <p:cNvPr id="6" name="Chart Placeholder 5">
            <a:extLst>
              <a:ext uri="{FF2B5EF4-FFF2-40B4-BE49-F238E27FC236}">
                <a16:creationId xmlns:a16="http://schemas.microsoft.com/office/drawing/2014/main" id="{76ACB17B-20EE-43A9-93B7-B5EB51664148}"/>
              </a:ext>
            </a:extLst>
          </p:cNvPr>
          <p:cNvGraphicFramePr>
            <a:graphicFrameLocks noGrp="1"/>
          </p:cNvGraphicFramePr>
          <p:nvPr>
            <p:ph type="chart" sz="quarter" idx="13"/>
            <p:extLst>
              <p:ext uri="{D42A27DB-BD31-4B8C-83A1-F6EECF244321}">
                <p14:modId xmlns:p14="http://schemas.microsoft.com/office/powerpoint/2010/main" val="1445786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78EC87-562A-4F9B-9772-744D17913E3B}"/>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B11F19FA-4FEA-4702-BF80-327509D56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4162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78466-0085-46C1-AC75-5A9CDBF4E84D}"/>
              </a:ext>
            </a:extLst>
          </p:cNvPr>
          <p:cNvSpPr>
            <a:spLocks noGrp="1"/>
          </p:cNvSpPr>
          <p:nvPr>
            <p:ph type="title"/>
          </p:nvPr>
        </p:nvSpPr>
        <p:spPr/>
        <p:txBody>
          <a:bodyPr/>
          <a:lstStyle/>
          <a:p>
            <a:r>
              <a:rPr lang="en-US"/>
              <a:t>Twitter Key Metrics Radar | All profiles</a:t>
            </a:r>
          </a:p>
        </p:txBody>
      </p:sp>
      <p:graphicFrame>
        <p:nvGraphicFramePr>
          <p:cNvPr id="6" name="Chart Placeholder 5">
            <a:extLst>
              <a:ext uri="{FF2B5EF4-FFF2-40B4-BE49-F238E27FC236}">
                <a16:creationId xmlns:a16="http://schemas.microsoft.com/office/drawing/2014/main" id="{DA345A26-C246-4131-B896-EC9C49B7CC5F}"/>
              </a:ext>
            </a:extLst>
          </p:cNvPr>
          <p:cNvGraphicFramePr>
            <a:graphicFrameLocks noGrp="1"/>
          </p:cNvGraphicFramePr>
          <p:nvPr>
            <p:ph type="chart" sz="quarter" idx="13"/>
            <p:extLst>
              <p:ext uri="{D42A27DB-BD31-4B8C-83A1-F6EECF244321}">
                <p14:modId xmlns:p14="http://schemas.microsoft.com/office/powerpoint/2010/main" val="2494927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DAB44-29D7-4B32-BCF0-73C415E5456A}"/>
              </a:ext>
            </a:extLst>
          </p:cNvPr>
          <p:cNvSpPr>
            <a:spLocks noGrp="1"/>
          </p:cNvSpPr>
          <p:nvPr>
            <p:ph type="body" sz="quarter" idx="14"/>
          </p:nvPr>
        </p:nvSpPr>
        <p:spPr/>
        <p:txBody>
          <a:bodyPr/>
          <a:lstStyle/>
          <a:p>
            <a:r>
              <a:rPr lang="en-US"/>
              <a:t>12/23/2021 - 01/21/2022</a:t>
            </a:r>
          </a:p>
        </p:txBody>
      </p:sp>
      <p:sp>
        <p:nvSpPr>
          <p:cNvPr id="5" name="Footer Placeholder 4">
            <a:extLst>
              <a:ext uri="{FF2B5EF4-FFF2-40B4-BE49-F238E27FC236}">
                <a16:creationId xmlns:a16="http://schemas.microsoft.com/office/drawing/2014/main" id="{39BE9813-CD1D-4251-A38A-BDCBF9FC8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98390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1143</Words>
  <Application>Microsoft Office PowerPoint</Application>
  <PresentationFormat>On-screen Show (4:3)</PresentationFormat>
  <Paragraphs>480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Overview</vt:lpstr>
      <vt:lpstr>Twitter Key Metrics Table | All profiles</vt:lpstr>
      <vt:lpstr>Twitter Interaction Rate | All profiles</vt:lpstr>
      <vt:lpstr>Twitter Total Interactions | All profiles</vt:lpstr>
      <vt:lpstr>Twitter Followers Change Rate | All profiles</vt:lpstr>
      <vt:lpstr>Twitter Own and Retweeted Tweets Table | All profiles - 1 of 16</vt:lpstr>
      <vt:lpstr>Twitter Own and Retweeted Tweets Table | All profiles - 2 of 16</vt:lpstr>
      <vt:lpstr>Twitter Own and Retweeted Tweets Table | All profiles - 3 of 16</vt:lpstr>
      <vt:lpstr>Twitter Own and Retweeted Tweets Table | All profiles - 4 of 16</vt:lpstr>
      <vt:lpstr>Twitter Own and Retweeted Tweets Table | All profiles - 5 of 16</vt:lpstr>
      <vt:lpstr>Twitter Own and Retweeted Tweets Table | All profiles - 6 of 16</vt:lpstr>
      <vt:lpstr>Twitter Own and Retweeted Tweets Table | All profiles - 7 of 16</vt:lpstr>
      <vt:lpstr>Twitter Own and Retweeted Tweets Table | All profiles - 8 of 16</vt:lpstr>
      <vt:lpstr>Twitter Own and Retweeted Tweets Table | All profiles - 9 of 16</vt:lpstr>
      <vt:lpstr>Twitter Own and Retweeted Tweets Table | All profiles - 10 of 16</vt:lpstr>
      <vt:lpstr>Twitter Own and Retweeted Tweets Table | All profiles - 11 of 16</vt:lpstr>
      <vt:lpstr>Twitter Own and Retweeted Tweets Table | All profiles - 12 of 16</vt:lpstr>
      <vt:lpstr>Twitter Own and Retweeted Tweets Table | All profiles - 13 of 16</vt:lpstr>
      <vt:lpstr>Twitter Own and Retweeted Tweets Table | All profiles - 14 of 16</vt:lpstr>
      <vt:lpstr>Twitter Own and Retweeted Tweets Table | All profiles - 15 of 16</vt:lpstr>
      <vt:lpstr>Twitter Own and Retweeted Tweets Table | All profiles - 16 of 16</vt:lpstr>
      <vt:lpstr>Twitter Followers Total | All profiles</vt:lpstr>
      <vt:lpstr>Twitter Followers Change Rate | All profiles</vt:lpstr>
      <vt:lpstr>Twitter Key Metrics Radar | All profiles</vt:lpstr>
      <vt:lpstr>Twitter Followers Change | All profiles</vt:lpstr>
      <vt:lpstr>Twitter Interactions Distribution | All profiles</vt:lpstr>
      <vt:lpstr>Twitter Mentions | All profiles</vt:lpstr>
      <vt:lpstr>Twitter Followers Change Per Weekday | All profiles</vt:lpstr>
      <vt:lpstr>Twitter Own Tweets | All profiles</vt:lpstr>
      <vt:lpstr>Twitter Interaction Rate | All profiles</vt:lpstr>
      <vt:lpstr>Twitter Tweet Ownership Distribution | All profiles</vt:lpstr>
      <vt:lpstr>Twitter Followers Table | All profiles</vt:lpstr>
      <vt:lpstr>Twitter Average Likes Per Own Tweet | All profiles</vt:lpstr>
      <vt:lpstr>Twitter Response Times | All profiles</vt:lpstr>
      <vt:lpstr>Twitter Key Metrics Radar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2022-01-22T10:42:07Z</dcterms:created>
  <dcterms:modified xsi:type="dcterms:W3CDTF">2022-01-22T10:43:24Z</dcterms:modified>
</cp:coreProperties>
</file>