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267F-D3A8-43C1-AAEF-5D2773B39FFA}"/>
              </a:ext>
            </a:extLst>
          </p:cNvPr>
          <p:cNvSpPr>
            <a:spLocks noGrp="1"/>
          </p:cNvSpPr>
          <p:nvPr>
            <p:ph type="title"/>
          </p:nvPr>
        </p:nvSpPr>
        <p:spPr/>
        <p:txBody>
          <a:bodyPr/>
          <a:lstStyle/>
          <a:p>
            <a:r>
              <a:rPr lang="en-US"/>
              <a:t>Overall Publications cross-plateformes avec replay pour Insta | Tipik - 1 of 25</a:t>
            </a:r>
          </a:p>
        </p:txBody>
      </p:sp>
      <p:graphicFrame>
        <p:nvGraphicFramePr>
          <p:cNvPr id="5" name="Table Placeholder 4">
            <a:extLst>
              <a:ext uri="{FF2B5EF4-FFF2-40B4-BE49-F238E27FC236}">
                <a16:creationId xmlns:a16="http://schemas.microsoft.com/office/drawing/2014/main" id="{3E5EBD84-029C-4015-B47C-D2FEE9A34ADD}"/>
              </a:ext>
            </a:extLst>
          </p:cNvPr>
          <p:cNvGraphicFramePr>
            <a:graphicFrameLocks noGrp="1"/>
          </p:cNvGraphicFramePr>
          <p:nvPr>
            <p:ph type="tbl" sz="quarter" idx="13"/>
            <p:extLst>
              <p:ext uri="{D42A27DB-BD31-4B8C-83A1-F6EECF244321}">
                <p14:modId xmlns:p14="http://schemas.microsoft.com/office/powerpoint/2010/main" val="2734007112"/>
              </p:ext>
            </p:extLst>
          </p:nvPr>
        </p:nvGraphicFramePr>
        <p:xfrm>
          <a:off x="457200" y="1731963"/>
          <a:ext cx="7900418" cy="1071880"/>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848557976"/>
                    </a:ext>
                  </a:extLst>
                </a:gridCol>
                <a:gridCol w="2057402">
                  <a:extLst>
                    <a:ext uri="{9D8B030D-6E8A-4147-A177-3AD203B41FA5}">
                      <a16:colId xmlns:a16="http://schemas.microsoft.com/office/drawing/2014/main" val="3789749045"/>
                    </a:ext>
                  </a:extLst>
                </a:gridCol>
                <a:gridCol w="576072">
                  <a:extLst>
                    <a:ext uri="{9D8B030D-6E8A-4147-A177-3AD203B41FA5}">
                      <a16:colId xmlns:a16="http://schemas.microsoft.com/office/drawing/2014/main" val="2693105781"/>
                    </a:ext>
                  </a:extLst>
                </a:gridCol>
                <a:gridCol w="411480">
                  <a:extLst>
                    <a:ext uri="{9D8B030D-6E8A-4147-A177-3AD203B41FA5}">
                      <a16:colId xmlns:a16="http://schemas.microsoft.com/office/drawing/2014/main" val="3618615146"/>
                    </a:ext>
                  </a:extLst>
                </a:gridCol>
                <a:gridCol w="411480">
                  <a:extLst>
                    <a:ext uri="{9D8B030D-6E8A-4147-A177-3AD203B41FA5}">
                      <a16:colId xmlns:a16="http://schemas.microsoft.com/office/drawing/2014/main" val="1624835498"/>
                    </a:ext>
                  </a:extLst>
                </a:gridCol>
                <a:gridCol w="493776">
                  <a:extLst>
                    <a:ext uri="{9D8B030D-6E8A-4147-A177-3AD203B41FA5}">
                      <a16:colId xmlns:a16="http://schemas.microsoft.com/office/drawing/2014/main" val="3640396065"/>
                    </a:ext>
                  </a:extLst>
                </a:gridCol>
                <a:gridCol w="493776">
                  <a:extLst>
                    <a:ext uri="{9D8B030D-6E8A-4147-A177-3AD203B41FA5}">
                      <a16:colId xmlns:a16="http://schemas.microsoft.com/office/drawing/2014/main" val="2782237447"/>
                    </a:ext>
                  </a:extLst>
                </a:gridCol>
                <a:gridCol w="493776">
                  <a:extLst>
                    <a:ext uri="{9D8B030D-6E8A-4147-A177-3AD203B41FA5}">
                      <a16:colId xmlns:a16="http://schemas.microsoft.com/office/drawing/2014/main" val="260684216"/>
                    </a:ext>
                  </a:extLst>
                </a:gridCol>
                <a:gridCol w="411480">
                  <a:extLst>
                    <a:ext uri="{9D8B030D-6E8A-4147-A177-3AD203B41FA5}">
                      <a16:colId xmlns:a16="http://schemas.microsoft.com/office/drawing/2014/main" val="4105449221"/>
                    </a:ext>
                  </a:extLst>
                </a:gridCol>
                <a:gridCol w="411480">
                  <a:extLst>
                    <a:ext uri="{9D8B030D-6E8A-4147-A177-3AD203B41FA5}">
                      <a16:colId xmlns:a16="http://schemas.microsoft.com/office/drawing/2014/main" val="2894769117"/>
                    </a:ext>
                  </a:extLst>
                </a:gridCol>
                <a:gridCol w="411480">
                  <a:extLst>
                    <a:ext uri="{9D8B030D-6E8A-4147-A177-3AD203B41FA5}">
                      <a16:colId xmlns:a16="http://schemas.microsoft.com/office/drawing/2014/main" val="796375047"/>
                    </a:ext>
                  </a:extLst>
                </a:gridCol>
                <a:gridCol w="411480">
                  <a:extLst>
                    <a:ext uri="{9D8B030D-6E8A-4147-A177-3AD203B41FA5}">
                      <a16:colId xmlns:a16="http://schemas.microsoft.com/office/drawing/2014/main" val="349453215"/>
                    </a:ext>
                  </a:extLst>
                </a:gridCol>
                <a:gridCol w="411480">
                  <a:extLst>
                    <a:ext uri="{9D8B030D-6E8A-4147-A177-3AD203B41FA5}">
                      <a16:colId xmlns:a16="http://schemas.microsoft.com/office/drawing/2014/main" val="2677576135"/>
                    </a:ext>
                  </a:extLst>
                </a:gridCol>
                <a:gridCol w="411480">
                  <a:extLst>
                    <a:ext uri="{9D8B030D-6E8A-4147-A177-3AD203B41FA5}">
                      <a16:colId xmlns:a16="http://schemas.microsoft.com/office/drawing/2014/main" val="257485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348212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- 2024-04-27 17:00:24</a:t>
                      </a:r>
                      <a:r>
                        <a:rPr kumimoji="0" lang="fr-FR" sz="1000" b="0" i="0" u="none" strike="noStrike" kern="1200" cap="none" spc="0" normalizeH="0" baseline="0" noProof="0">
                          <a:ln>
                            <a:noFill/>
                          </a:ln>
                          <a:solidFill>
                            <a:prstClr val="black"/>
                          </a:solidFill>
                          <a:effectLst/>
                          <a:uLnTx/>
                          <a:uFillTx/>
                          <a:latin typeface="Calibri"/>
                          <a:ea typeface="+mn-ea"/>
                          <a:cs typeface="+mn-cs"/>
                        </a:rPr>
                        <a:t>
 Le biopic sur Amy Winehouse vient enfin de sortir, et on t'a préparé un petit récap sur la trop courte vie de cette chanteuse hors du commun. On te raconte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https://quintly-eu-image-storage.s3.amazonaws.com/96ad4bb641259bc7760eb304f8298b1a/658b3b02eeb5fc152261ecdc651924a8.jpg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12:23:00</a:t>
                      </a:r>
                    </a:p>
                  </a:txBody>
                  <a:tcPr/>
                </a:tc>
                <a:extLst>
                  <a:ext uri="{0D108BD9-81ED-4DB2-BD59-A6C34878D82A}">
                    <a16:rowId xmlns:a16="http://schemas.microsoft.com/office/drawing/2014/main" val="2576498994"/>
                  </a:ext>
                </a:extLst>
              </a:tr>
            </a:tbl>
          </a:graphicData>
        </a:graphic>
      </p:graphicFrame>
      <p:sp>
        <p:nvSpPr>
          <p:cNvPr id="4" name="Text Placeholder 3">
            <a:extLst>
              <a:ext uri="{FF2B5EF4-FFF2-40B4-BE49-F238E27FC236}">
                <a16:creationId xmlns:a16="http://schemas.microsoft.com/office/drawing/2014/main" id="{07F24BE9-3F41-45E7-966B-568DB77D1F63}"/>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993821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484CD-A79B-46E7-961D-F94ABEBEE00B}"/>
              </a:ext>
            </a:extLst>
          </p:cNvPr>
          <p:cNvSpPr>
            <a:spLocks noGrp="1"/>
          </p:cNvSpPr>
          <p:nvPr>
            <p:ph type="title"/>
          </p:nvPr>
        </p:nvSpPr>
        <p:spPr/>
        <p:txBody>
          <a:bodyPr/>
          <a:lstStyle/>
          <a:p>
            <a:r>
              <a:rPr lang="en-US"/>
              <a:t>Overall Publications cross-plateformes avec replay pour Insta | Tipik - 2 of 25</a:t>
            </a:r>
          </a:p>
        </p:txBody>
      </p:sp>
      <p:graphicFrame>
        <p:nvGraphicFramePr>
          <p:cNvPr id="5" name="Table Placeholder 4">
            <a:extLst>
              <a:ext uri="{FF2B5EF4-FFF2-40B4-BE49-F238E27FC236}">
                <a16:creationId xmlns:a16="http://schemas.microsoft.com/office/drawing/2014/main" id="{6D4011AF-366E-406D-9C3C-C80DEA02B482}"/>
              </a:ext>
            </a:extLst>
          </p:cNvPr>
          <p:cNvGraphicFramePr>
            <a:graphicFrameLocks noGrp="1"/>
          </p:cNvGraphicFramePr>
          <p:nvPr>
            <p:ph type="tbl" sz="quarter" idx="13"/>
            <p:extLst>
              <p:ext uri="{D42A27DB-BD31-4B8C-83A1-F6EECF244321}">
                <p14:modId xmlns:p14="http://schemas.microsoft.com/office/powerpoint/2010/main" val="327961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597021997"/>
                    </a:ext>
                  </a:extLst>
                </a:gridCol>
                <a:gridCol w="2057402">
                  <a:extLst>
                    <a:ext uri="{9D8B030D-6E8A-4147-A177-3AD203B41FA5}">
                      <a16:colId xmlns:a16="http://schemas.microsoft.com/office/drawing/2014/main" val="2935802522"/>
                    </a:ext>
                  </a:extLst>
                </a:gridCol>
                <a:gridCol w="576072">
                  <a:extLst>
                    <a:ext uri="{9D8B030D-6E8A-4147-A177-3AD203B41FA5}">
                      <a16:colId xmlns:a16="http://schemas.microsoft.com/office/drawing/2014/main" val="2472923138"/>
                    </a:ext>
                  </a:extLst>
                </a:gridCol>
                <a:gridCol w="411480">
                  <a:extLst>
                    <a:ext uri="{9D8B030D-6E8A-4147-A177-3AD203B41FA5}">
                      <a16:colId xmlns:a16="http://schemas.microsoft.com/office/drawing/2014/main" val="320345812"/>
                    </a:ext>
                  </a:extLst>
                </a:gridCol>
                <a:gridCol w="411480">
                  <a:extLst>
                    <a:ext uri="{9D8B030D-6E8A-4147-A177-3AD203B41FA5}">
                      <a16:colId xmlns:a16="http://schemas.microsoft.com/office/drawing/2014/main" val="915508523"/>
                    </a:ext>
                  </a:extLst>
                </a:gridCol>
                <a:gridCol w="493776">
                  <a:extLst>
                    <a:ext uri="{9D8B030D-6E8A-4147-A177-3AD203B41FA5}">
                      <a16:colId xmlns:a16="http://schemas.microsoft.com/office/drawing/2014/main" val="1221512569"/>
                    </a:ext>
                  </a:extLst>
                </a:gridCol>
                <a:gridCol w="493776">
                  <a:extLst>
                    <a:ext uri="{9D8B030D-6E8A-4147-A177-3AD203B41FA5}">
                      <a16:colId xmlns:a16="http://schemas.microsoft.com/office/drawing/2014/main" val="3245599460"/>
                    </a:ext>
                  </a:extLst>
                </a:gridCol>
                <a:gridCol w="493776">
                  <a:extLst>
                    <a:ext uri="{9D8B030D-6E8A-4147-A177-3AD203B41FA5}">
                      <a16:colId xmlns:a16="http://schemas.microsoft.com/office/drawing/2014/main" val="3502427862"/>
                    </a:ext>
                  </a:extLst>
                </a:gridCol>
                <a:gridCol w="411480">
                  <a:extLst>
                    <a:ext uri="{9D8B030D-6E8A-4147-A177-3AD203B41FA5}">
                      <a16:colId xmlns:a16="http://schemas.microsoft.com/office/drawing/2014/main" val="1279680826"/>
                    </a:ext>
                  </a:extLst>
                </a:gridCol>
                <a:gridCol w="411480">
                  <a:extLst>
                    <a:ext uri="{9D8B030D-6E8A-4147-A177-3AD203B41FA5}">
                      <a16:colId xmlns:a16="http://schemas.microsoft.com/office/drawing/2014/main" val="3804775148"/>
                    </a:ext>
                  </a:extLst>
                </a:gridCol>
                <a:gridCol w="411480">
                  <a:extLst>
                    <a:ext uri="{9D8B030D-6E8A-4147-A177-3AD203B41FA5}">
                      <a16:colId xmlns:a16="http://schemas.microsoft.com/office/drawing/2014/main" val="1427326069"/>
                    </a:ext>
                  </a:extLst>
                </a:gridCol>
                <a:gridCol w="411480">
                  <a:extLst>
                    <a:ext uri="{9D8B030D-6E8A-4147-A177-3AD203B41FA5}">
                      <a16:colId xmlns:a16="http://schemas.microsoft.com/office/drawing/2014/main" val="1074230553"/>
                    </a:ext>
                  </a:extLst>
                </a:gridCol>
                <a:gridCol w="411480">
                  <a:extLst>
                    <a:ext uri="{9D8B030D-6E8A-4147-A177-3AD203B41FA5}">
                      <a16:colId xmlns:a16="http://schemas.microsoft.com/office/drawing/2014/main" val="3967808933"/>
                    </a:ext>
                  </a:extLst>
                </a:gridCol>
                <a:gridCol w="411480">
                  <a:extLst>
                    <a:ext uri="{9D8B030D-6E8A-4147-A177-3AD203B41FA5}">
                      <a16:colId xmlns:a16="http://schemas.microsoft.com/office/drawing/2014/main" val="311700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68552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- 2023-10-06 16:33:01</a:t>
                      </a:r>
                      <a:r>
                        <a:rPr kumimoji="0" lang="en-US" sz="1000" b="0" i="0" u="none" strike="noStrike" kern="1200" cap="none" spc="0" normalizeH="0" baseline="0" noProof="0">
                          <a:ln>
                            <a:noFill/>
                          </a:ln>
                          <a:solidFill>
                            <a:prstClr val="black"/>
                          </a:solidFill>
                          <a:effectLst/>
                          <a:uLnTx/>
                          <a:uFillTx/>
                          <a:latin typeface="Calibri"/>
                          <a:ea typeface="+mn-ea"/>
                          <a:cs typeface="+mn-cs"/>
                        </a:rPr>
                        <a:t>
 Titeuf, c’est une histoire d’oeufs, d’astéroïdes et de super-héros. On te raconte ! 
#titeuf #zep #bandedessinee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https://quintly-eu-image-storage.s3.amazonaws.com/7cc1b9cde11d4333503399704d52bb7c/27ac715e8c93534956dde2983693b3ca.jpg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12:33:00</a:t>
                      </a:r>
                    </a:p>
                  </a:txBody>
                  <a:tcPr/>
                </a:tc>
                <a:extLst>
                  <a:ext uri="{0D108BD9-81ED-4DB2-BD59-A6C34878D82A}">
                    <a16:rowId xmlns:a16="http://schemas.microsoft.com/office/drawing/2014/main" val="96567669"/>
                  </a:ext>
                </a:extLst>
              </a:tr>
            </a:tbl>
          </a:graphicData>
        </a:graphic>
      </p:graphicFrame>
      <p:sp>
        <p:nvSpPr>
          <p:cNvPr id="4" name="Text Placeholder 3">
            <a:extLst>
              <a:ext uri="{FF2B5EF4-FFF2-40B4-BE49-F238E27FC236}">
                <a16:creationId xmlns:a16="http://schemas.microsoft.com/office/drawing/2014/main" id="{E2074628-5786-4196-948D-DC0A135DE049}"/>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979627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D788-72BE-43D3-A50A-75E45CAEF7AD}"/>
              </a:ext>
            </a:extLst>
          </p:cNvPr>
          <p:cNvSpPr>
            <a:spLocks noGrp="1"/>
          </p:cNvSpPr>
          <p:nvPr>
            <p:ph type="title"/>
          </p:nvPr>
        </p:nvSpPr>
        <p:spPr/>
        <p:txBody>
          <a:bodyPr/>
          <a:lstStyle/>
          <a:p>
            <a:r>
              <a:rPr lang="en-US"/>
              <a:t>Overall Publications cross-plateformes avec replay pour Insta | Tipik - 3 of 25</a:t>
            </a:r>
          </a:p>
        </p:txBody>
      </p:sp>
      <p:graphicFrame>
        <p:nvGraphicFramePr>
          <p:cNvPr id="5" name="Table Placeholder 4">
            <a:extLst>
              <a:ext uri="{FF2B5EF4-FFF2-40B4-BE49-F238E27FC236}">
                <a16:creationId xmlns:a16="http://schemas.microsoft.com/office/drawing/2014/main" id="{153DF0C8-42B4-4979-AC44-61113E9139F3}"/>
              </a:ext>
            </a:extLst>
          </p:cNvPr>
          <p:cNvGraphicFramePr>
            <a:graphicFrameLocks noGrp="1"/>
          </p:cNvGraphicFramePr>
          <p:nvPr>
            <p:ph type="tbl" sz="quarter" idx="13"/>
            <p:extLst>
              <p:ext uri="{D42A27DB-BD31-4B8C-83A1-F6EECF244321}">
                <p14:modId xmlns:p14="http://schemas.microsoft.com/office/powerpoint/2010/main" val="41283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558581543"/>
                    </a:ext>
                  </a:extLst>
                </a:gridCol>
                <a:gridCol w="2057402">
                  <a:extLst>
                    <a:ext uri="{9D8B030D-6E8A-4147-A177-3AD203B41FA5}">
                      <a16:colId xmlns:a16="http://schemas.microsoft.com/office/drawing/2014/main" val="2203669040"/>
                    </a:ext>
                  </a:extLst>
                </a:gridCol>
                <a:gridCol w="576072">
                  <a:extLst>
                    <a:ext uri="{9D8B030D-6E8A-4147-A177-3AD203B41FA5}">
                      <a16:colId xmlns:a16="http://schemas.microsoft.com/office/drawing/2014/main" val="2070923321"/>
                    </a:ext>
                  </a:extLst>
                </a:gridCol>
                <a:gridCol w="411480">
                  <a:extLst>
                    <a:ext uri="{9D8B030D-6E8A-4147-A177-3AD203B41FA5}">
                      <a16:colId xmlns:a16="http://schemas.microsoft.com/office/drawing/2014/main" val="2094528803"/>
                    </a:ext>
                  </a:extLst>
                </a:gridCol>
                <a:gridCol w="411480">
                  <a:extLst>
                    <a:ext uri="{9D8B030D-6E8A-4147-A177-3AD203B41FA5}">
                      <a16:colId xmlns:a16="http://schemas.microsoft.com/office/drawing/2014/main" val="3210034557"/>
                    </a:ext>
                  </a:extLst>
                </a:gridCol>
                <a:gridCol w="493776">
                  <a:extLst>
                    <a:ext uri="{9D8B030D-6E8A-4147-A177-3AD203B41FA5}">
                      <a16:colId xmlns:a16="http://schemas.microsoft.com/office/drawing/2014/main" val="1784992719"/>
                    </a:ext>
                  </a:extLst>
                </a:gridCol>
                <a:gridCol w="493776">
                  <a:extLst>
                    <a:ext uri="{9D8B030D-6E8A-4147-A177-3AD203B41FA5}">
                      <a16:colId xmlns:a16="http://schemas.microsoft.com/office/drawing/2014/main" val="2758447050"/>
                    </a:ext>
                  </a:extLst>
                </a:gridCol>
                <a:gridCol w="493776">
                  <a:extLst>
                    <a:ext uri="{9D8B030D-6E8A-4147-A177-3AD203B41FA5}">
                      <a16:colId xmlns:a16="http://schemas.microsoft.com/office/drawing/2014/main" val="3613208827"/>
                    </a:ext>
                  </a:extLst>
                </a:gridCol>
                <a:gridCol w="411480">
                  <a:extLst>
                    <a:ext uri="{9D8B030D-6E8A-4147-A177-3AD203B41FA5}">
                      <a16:colId xmlns:a16="http://schemas.microsoft.com/office/drawing/2014/main" val="2688450033"/>
                    </a:ext>
                  </a:extLst>
                </a:gridCol>
                <a:gridCol w="411480">
                  <a:extLst>
                    <a:ext uri="{9D8B030D-6E8A-4147-A177-3AD203B41FA5}">
                      <a16:colId xmlns:a16="http://schemas.microsoft.com/office/drawing/2014/main" val="3836519769"/>
                    </a:ext>
                  </a:extLst>
                </a:gridCol>
                <a:gridCol w="411480">
                  <a:extLst>
                    <a:ext uri="{9D8B030D-6E8A-4147-A177-3AD203B41FA5}">
                      <a16:colId xmlns:a16="http://schemas.microsoft.com/office/drawing/2014/main" val="2226189804"/>
                    </a:ext>
                  </a:extLst>
                </a:gridCol>
                <a:gridCol w="411480">
                  <a:extLst>
                    <a:ext uri="{9D8B030D-6E8A-4147-A177-3AD203B41FA5}">
                      <a16:colId xmlns:a16="http://schemas.microsoft.com/office/drawing/2014/main" val="487450669"/>
                    </a:ext>
                  </a:extLst>
                </a:gridCol>
                <a:gridCol w="411480">
                  <a:extLst>
                    <a:ext uri="{9D8B030D-6E8A-4147-A177-3AD203B41FA5}">
                      <a16:colId xmlns:a16="http://schemas.microsoft.com/office/drawing/2014/main" val="2371650098"/>
                    </a:ext>
                  </a:extLst>
                </a:gridCol>
                <a:gridCol w="411480">
                  <a:extLst>
                    <a:ext uri="{9D8B030D-6E8A-4147-A177-3AD203B41FA5}">
                      <a16:colId xmlns:a16="http://schemas.microsoft.com/office/drawing/2014/main" val="129814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407465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- 2023-12-02 17:00:23</a:t>
                      </a:r>
                      <a:r>
                        <a:rPr kumimoji="0" lang="fr-FR" sz="1000" b="0" i="0" u="none" strike="noStrike" kern="1200" cap="none" spc="0" normalizeH="0" baseline="0" noProof="0">
                          <a:ln>
                            <a:noFill/>
                          </a:ln>
                          <a:solidFill>
                            <a:prstClr val="black"/>
                          </a:solidFill>
                          <a:effectLst/>
                          <a:uLnTx/>
                          <a:uFillTx/>
                          <a:latin typeface="Calibri"/>
                          <a:ea typeface="+mn-ea"/>
                          <a:cs typeface="+mn-cs"/>
                        </a:rPr>
                        <a:t>
 Taylor Swift, c'est un mélange de Télétubbies, de mille-pattes et de jambes ! On te raconte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https://quintly-eu-image-storage.s3.amazonaws.com/96ad4bb641259bc7760eb304f8298b1a/fcc0420839cf7371cc98a5dce059bdaa.jpg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00:57:09</a:t>
                      </a:r>
                    </a:p>
                  </a:txBody>
                  <a:tcPr/>
                </a:tc>
                <a:extLst>
                  <a:ext uri="{0D108BD9-81ED-4DB2-BD59-A6C34878D82A}">
                    <a16:rowId xmlns:a16="http://schemas.microsoft.com/office/drawing/2014/main" val="294577035"/>
                  </a:ext>
                </a:extLst>
              </a:tr>
            </a:tbl>
          </a:graphicData>
        </a:graphic>
      </p:graphicFrame>
      <p:sp>
        <p:nvSpPr>
          <p:cNvPr id="4" name="Text Placeholder 3">
            <a:extLst>
              <a:ext uri="{FF2B5EF4-FFF2-40B4-BE49-F238E27FC236}">
                <a16:creationId xmlns:a16="http://schemas.microsoft.com/office/drawing/2014/main" id="{B987160A-82D1-40E5-8796-820868B44DF9}"/>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3369155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DF63-FCA1-4BD3-BA91-E9DEB6749C92}"/>
              </a:ext>
            </a:extLst>
          </p:cNvPr>
          <p:cNvSpPr>
            <a:spLocks noGrp="1"/>
          </p:cNvSpPr>
          <p:nvPr>
            <p:ph type="title"/>
          </p:nvPr>
        </p:nvSpPr>
        <p:spPr/>
        <p:txBody>
          <a:bodyPr/>
          <a:lstStyle/>
          <a:p>
            <a:r>
              <a:rPr lang="en-US"/>
              <a:t>Overall Publications cross-plateformes avec replay pour Insta | Tipik - 4 of 25</a:t>
            </a:r>
          </a:p>
        </p:txBody>
      </p:sp>
      <p:graphicFrame>
        <p:nvGraphicFramePr>
          <p:cNvPr id="5" name="Table Placeholder 4">
            <a:extLst>
              <a:ext uri="{FF2B5EF4-FFF2-40B4-BE49-F238E27FC236}">
                <a16:creationId xmlns:a16="http://schemas.microsoft.com/office/drawing/2014/main" id="{BF553820-4212-4DE7-A252-2FE37F49D275}"/>
              </a:ext>
            </a:extLst>
          </p:cNvPr>
          <p:cNvGraphicFramePr>
            <a:graphicFrameLocks noGrp="1"/>
          </p:cNvGraphicFramePr>
          <p:nvPr>
            <p:ph type="tbl" sz="quarter" idx="13"/>
            <p:extLst>
              <p:ext uri="{D42A27DB-BD31-4B8C-83A1-F6EECF244321}">
                <p14:modId xmlns:p14="http://schemas.microsoft.com/office/powerpoint/2010/main" val="372275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788103549"/>
                    </a:ext>
                  </a:extLst>
                </a:gridCol>
                <a:gridCol w="2057402">
                  <a:extLst>
                    <a:ext uri="{9D8B030D-6E8A-4147-A177-3AD203B41FA5}">
                      <a16:colId xmlns:a16="http://schemas.microsoft.com/office/drawing/2014/main" val="2182000223"/>
                    </a:ext>
                  </a:extLst>
                </a:gridCol>
                <a:gridCol w="576072">
                  <a:extLst>
                    <a:ext uri="{9D8B030D-6E8A-4147-A177-3AD203B41FA5}">
                      <a16:colId xmlns:a16="http://schemas.microsoft.com/office/drawing/2014/main" val="93315797"/>
                    </a:ext>
                  </a:extLst>
                </a:gridCol>
                <a:gridCol w="411480">
                  <a:extLst>
                    <a:ext uri="{9D8B030D-6E8A-4147-A177-3AD203B41FA5}">
                      <a16:colId xmlns:a16="http://schemas.microsoft.com/office/drawing/2014/main" val="1806980003"/>
                    </a:ext>
                  </a:extLst>
                </a:gridCol>
                <a:gridCol w="411480">
                  <a:extLst>
                    <a:ext uri="{9D8B030D-6E8A-4147-A177-3AD203B41FA5}">
                      <a16:colId xmlns:a16="http://schemas.microsoft.com/office/drawing/2014/main" val="2122237754"/>
                    </a:ext>
                  </a:extLst>
                </a:gridCol>
                <a:gridCol w="493776">
                  <a:extLst>
                    <a:ext uri="{9D8B030D-6E8A-4147-A177-3AD203B41FA5}">
                      <a16:colId xmlns:a16="http://schemas.microsoft.com/office/drawing/2014/main" val="570217220"/>
                    </a:ext>
                  </a:extLst>
                </a:gridCol>
                <a:gridCol w="493776">
                  <a:extLst>
                    <a:ext uri="{9D8B030D-6E8A-4147-A177-3AD203B41FA5}">
                      <a16:colId xmlns:a16="http://schemas.microsoft.com/office/drawing/2014/main" val="776996798"/>
                    </a:ext>
                  </a:extLst>
                </a:gridCol>
                <a:gridCol w="493776">
                  <a:extLst>
                    <a:ext uri="{9D8B030D-6E8A-4147-A177-3AD203B41FA5}">
                      <a16:colId xmlns:a16="http://schemas.microsoft.com/office/drawing/2014/main" val="716925164"/>
                    </a:ext>
                  </a:extLst>
                </a:gridCol>
                <a:gridCol w="411480">
                  <a:extLst>
                    <a:ext uri="{9D8B030D-6E8A-4147-A177-3AD203B41FA5}">
                      <a16:colId xmlns:a16="http://schemas.microsoft.com/office/drawing/2014/main" val="2506964514"/>
                    </a:ext>
                  </a:extLst>
                </a:gridCol>
                <a:gridCol w="411480">
                  <a:extLst>
                    <a:ext uri="{9D8B030D-6E8A-4147-A177-3AD203B41FA5}">
                      <a16:colId xmlns:a16="http://schemas.microsoft.com/office/drawing/2014/main" val="3917777067"/>
                    </a:ext>
                  </a:extLst>
                </a:gridCol>
                <a:gridCol w="411480">
                  <a:extLst>
                    <a:ext uri="{9D8B030D-6E8A-4147-A177-3AD203B41FA5}">
                      <a16:colId xmlns:a16="http://schemas.microsoft.com/office/drawing/2014/main" val="1655836495"/>
                    </a:ext>
                  </a:extLst>
                </a:gridCol>
                <a:gridCol w="411480">
                  <a:extLst>
                    <a:ext uri="{9D8B030D-6E8A-4147-A177-3AD203B41FA5}">
                      <a16:colId xmlns:a16="http://schemas.microsoft.com/office/drawing/2014/main" val="3984270390"/>
                    </a:ext>
                  </a:extLst>
                </a:gridCol>
                <a:gridCol w="411480">
                  <a:extLst>
                    <a:ext uri="{9D8B030D-6E8A-4147-A177-3AD203B41FA5}">
                      <a16:colId xmlns:a16="http://schemas.microsoft.com/office/drawing/2014/main" val="1938553020"/>
                    </a:ext>
                  </a:extLst>
                </a:gridCol>
                <a:gridCol w="411480">
                  <a:extLst>
                    <a:ext uri="{9D8B030D-6E8A-4147-A177-3AD203B41FA5}">
                      <a16:colId xmlns:a16="http://schemas.microsoft.com/office/drawing/2014/main" val="503946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9206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- 2024-03-16 16:02:01</a:t>
                      </a:r>
                      <a:r>
                        <a:rPr kumimoji="0" lang="fr-FR" sz="1000" b="0" i="0" u="none" strike="noStrike" kern="1200" cap="none" spc="0" normalizeH="0" baseline="0" noProof="0">
                          <a:ln>
                            <a:noFill/>
                          </a:ln>
                          <a:solidFill>
                            <a:prstClr val="black"/>
                          </a:solidFill>
                          <a:effectLst/>
                          <a:uLnTx/>
                          <a:uFillTx/>
                          <a:latin typeface="Calibri"/>
                          <a:ea typeface="+mn-ea"/>
                          <a:cs typeface="+mn-cs"/>
                        </a:rPr>
                        <a:t>
 La 20e saison de Grey's Anatomy, c'est pour dans quelques jours! Et si vous aviez besoin d'un récap, ça tombe bien, on a tout ce qu'il vous faut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https://quintly-eu-image-storage.s3.amazonaws.com/96ad4bb641259bc7760eb304f8298b1a/ba0e595029a95aabff6302a551cd617c.jpg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21:44:09</a:t>
                      </a:r>
                    </a:p>
                  </a:txBody>
                  <a:tcPr/>
                </a:tc>
                <a:extLst>
                  <a:ext uri="{0D108BD9-81ED-4DB2-BD59-A6C34878D82A}">
                    <a16:rowId xmlns:a16="http://schemas.microsoft.com/office/drawing/2014/main" val="1625721723"/>
                  </a:ext>
                </a:extLst>
              </a:tr>
            </a:tbl>
          </a:graphicData>
        </a:graphic>
      </p:graphicFrame>
      <p:sp>
        <p:nvSpPr>
          <p:cNvPr id="4" name="Text Placeholder 3">
            <a:extLst>
              <a:ext uri="{FF2B5EF4-FFF2-40B4-BE49-F238E27FC236}">
                <a16:creationId xmlns:a16="http://schemas.microsoft.com/office/drawing/2014/main" id="{2261CB99-C014-43F6-B7A3-97D610F26DFA}"/>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3229602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BB68A-AF02-4133-95CF-DFA1A090EF2A}"/>
              </a:ext>
            </a:extLst>
          </p:cNvPr>
          <p:cNvSpPr>
            <a:spLocks noGrp="1"/>
          </p:cNvSpPr>
          <p:nvPr>
            <p:ph type="title"/>
          </p:nvPr>
        </p:nvSpPr>
        <p:spPr/>
        <p:txBody>
          <a:bodyPr/>
          <a:lstStyle/>
          <a:p>
            <a:r>
              <a:rPr lang="en-US"/>
              <a:t>Overall Publications cross-plateformes avec replay pour Insta | Tipik - 5 of 25</a:t>
            </a:r>
          </a:p>
        </p:txBody>
      </p:sp>
      <p:graphicFrame>
        <p:nvGraphicFramePr>
          <p:cNvPr id="5" name="Table Placeholder 4">
            <a:extLst>
              <a:ext uri="{FF2B5EF4-FFF2-40B4-BE49-F238E27FC236}">
                <a16:creationId xmlns:a16="http://schemas.microsoft.com/office/drawing/2014/main" id="{AA1448B7-5C67-4D14-8572-ED6A1DF4F64B}"/>
              </a:ext>
            </a:extLst>
          </p:cNvPr>
          <p:cNvGraphicFramePr>
            <a:graphicFrameLocks noGrp="1"/>
          </p:cNvGraphicFramePr>
          <p:nvPr>
            <p:ph type="tbl" sz="quarter" idx="13"/>
            <p:extLst>
              <p:ext uri="{D42A27DB-BD31-4B8C-83A1-F6EECF244321}">
                <p14:modId xmlns:p14="http://schemas.microsoft.com/office/powerpoint/2010/main" val="323722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744238"/>
                    </a:ext>
                  </a:extLst>
                </a:gridCol>
                <a:gridCol w="2057402">
                  <a:extLst>
                    <a:ext uri="{9D8B030D-6E8A-4147-A177-3AD203B41FA5}">
                      <a16:colId xmlns:a16="http://schemas.microsoft.com/office/drawing/2014/main" val="2980979058"/>
                    </a:ext>
                  </a:extLst>
                </a:gridCol>
                <a:gridCol w="576072">
                  <a:extLst>
                    <a:ext uri="{9D8B030D-6E8A-4147-A177-3AD203B41FA5}">
                      <a16:colId xmlns:a16="http://schemas.microsoft.com/office/drawing/2014/main" val="3896526506"/>
                    </a:ext>
                  </a:extLst>
                </a:gridCol>
                <a:gridCol w="411480">
                  <a:extLst>
                    <a:ext uri="{9D8B030D-6E8A-4147-A177-3AD203B41FA5}">
                      <a16:colId xmlns:a16="http://schemas.microsoft.com/office/drawing/2014/main" val="56580579"/>
                    </a:ext>
                  </a:extLst>
                </a:gridCol>
                <a:gridCol w="411480">
                  <a:extLst>
                    <a:ext uri="{9D8B030D-6E8A-4147-A177-3AD203B41FA5}">
                      <a16:colId xmlns:a16="http://schemas.microsoft.com/office/drawing/2014/main" val="1885756655"/>
                    </a:ext>
                  </a:extLst>
                </a:gridCol>
                <a:gridCol w="493776">
                  <a:extLst>
                    <a:ext uri="{9D8B030D-6E8A-4147-A177-3AD203B41FA5}">
                      <a16:colId xmlns:a16="http://schemas.microsoft.com/office/drawing/2014/main" val="2806605861"/>
                    </a:ext>
                  </a:extLst>
                </a:gridCol>
                <a:gridCol w="493776">
                  <a:extLst>
                    <a:ext uri="{9D8B030D-6E8A-4147-A177-3AD203B41FA5}">
                      <a16:colId xmlns:a16="http://schemas.microsoft.com/office/drawing/2014/main" val="299465425"/>
                    </a:ext>
                  </a:extLst>
                </a:gridCol>
                <a:gridCol w="493776">
                  <a:extLst>
                    <a:ext uri="{9D8B030D-6E8A-4147-A177-3AD203B41FA5}">
                      <a16:colId xmlns:a16="http://schemas.microsoft.com/office/drawing/2014/main" val="2355396367"/>
                    </a:ext>
                  </a:extLst>
                </a:gridCol>
                <a:gridCol w="411480">
                  <a:extLst>
                    <a:ext uri="{9D8B030D-6E8A-4147-A177-3AD203B41FA5}">
                      <a16:colId xmlns:a16="http://schemas.microsoft.com/office/drawing/2014/main" val="4122548572"/>
                    </a:ext>
                  </a:extLst>
                </a:gridCol>
                <a:gridCol w="411480">
                  <a:extLst>
                    <a:ext uri="{9D8B030D-6E8A-4147-A177-3AD203B41FA5}">
                      <a16:colId xmlns:a16="http://schemas.microsoft.com/office/drawing/2014/main" val="746327953"/>
                    </a:ext>
                  </a:extLst>
                </a:gridCol>
                <a:gridCol w="411480">
                  <a:extLst>
                    <a:ext uri="{9D8B030D-6E8A-4147-A177-3AD203B41FA5}">
                      <a16:colId xmlns:a16="http://schemas.microsoft.com/office/drawing/2014/main" val="4252658562"/>
                    </a:ext>
                  </a:extLst>
                </a:gridCol>
                <a:gridCol w="411480">
                  <a:extLst>
                    <a:ext uri="{9D8B030D-6E8A-4147-A177-3AD203B41FA5}">
                      <a16:colId xmlns:a16="http://schemas.microsoft.com/office/drawing/2014/main" val="160727307"/>
                    </a:ext>
                  </a:extLst>
                </a:gridCol>
                <a:gridCol w="411480">
                  <a:extLst>
                    <a:ext uri="{9D8B030D-6E8A-4147-A177-3AD203B41FA5}">
                      <a16:colId xmlns:a16="http://schemas.microsoft.com/office/drawing/2014/main" val="1128571319"/>
                    </a:ext>
                  </a:extLst>
                </a:gridCol>
                <a:gridCol w="411480">
                  <a:extLst>
                    <a:ext uri="{9D8B030D-6E8A-4147-A177-3AD203B41FA5}">
                      <a16:colId xmlns:a16="http://schemas.microsoft.com/office/drawing/2014/main" val="2197422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69371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- 2023-11-30 15:00:27</a:t>
                      </a:r>
                      <a:r>
                        <a:rPr kumimoji="0" lang="fr-FR" sz="1000" b="0" i="0" u="none" strike="noStrike" kern="1200" cap="none" spc="0" normalizeH="0" baseline="0" noProof="0">
                          <a:ln>
                            <a:noFill/>
                          </a:ln>
                          <a:solidFill>
                            <a:prstClr val="black"/>
                          </a:solidFill>
                          <a:effectLst/>
                          <a:uLnTx/>
                          <a:uFillTx/>
                          <a:latin typeface="Calibri"/>
                          <a:ea typeface="+mn-ea"/>
                          <a:cs typeface="+mn-cs"/>
                        </a:rPr>
                        <a:t>
 👉 Florence Foresti, c’est la boss de l’humour, on te raconte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https://quintly-eu-image-storage.s3.amazonaws.com/96ad4bb641259bc7760eb304f8298b1a/676f97cc27e7981b2ffef5f8f6f84f05.jpg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11:10:44</a:t>
                      </a:r>
                    </a:p>
                  </a:txBody>
                  <a:tcPr/>
                </a:tc>
                <a:extLst>
                  <a:ext uri="{0D108BD9-81ED-4DB2-BD59-A6C34878D82A}">
                    <a16:rowId xmlns:a16="http://schemas.microsoft.com/office/drawing/2014/main" val="1035526762"/>
                  </a:ext>
                </a:extLst>
              </a:tr>
            </a:tbl>
          </a:graphicData>
        </a:graphic>
      </p:graphicFrame>
      <p:sp>
        <p:nvSpPr>
          <p:cNvPr id="4" name="Text Placeholder 3">
            <a:extLst>
              <a:ext uri="{FF2B5EF4-FFF2-40B4-BE49-F238E27FC236}">
                <a16:creationId xmlns:a16="http://schemas.microsoft.com/office/drawing/2014/main" id="{ADD86EFB-A418-4E2E-BD29-ABB47645305C}"/>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952232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196A5-5DC3-484A-AE68-9E5810CA9129}"/>
              </a:ext>
            </a:extLst>
          </p:cNvPr>
          <p:cNvSpPr>
            <a:spLocks noGrp="1"/>
          </p:cNvSpPr>
          <p:nvPr>
            <p:ph type="title"/>
          </p:nvPr>
        </p:nvSpPr>
        <p:spPr/>
        <p:txBody>
          <a:bodyPr/>
          <a:lstStyle/>
          <a:p>
            <a:r>
              <a:rPr lang="en-US"/>
              <a:t>Overall Publications cross-plateformes avec replay pour Insta | Tipik - 6 of 25</a:t>
            </a:r>
          </a:p>
        </p:txBody>
      </p:sp>
      <p:graphicFrame>
        <p:nvGraphicFramePr>
          <p:cNvPr id="5" name="Table Placeholder 4">
            <a:extLst>
              <a:ext uri="{FF2B5EF4-FFF2-40B4-BE49-F238E27FC236}">
                <a16:creationId xmlns:a16="http://schemas.microsoft.com/office/drawing/2014/main" id="{67A8E6AA-3CD2-4F90-B414-1791D9DD51C8}"/>
              </a:ext>
            </a:extLst>
          </p:cNvPr>
          <p:cNvGraphicFramePr>
            <a:graphicFrameLocks noGrp="1"/>
          </p:cNvGraphicFramePr>
          <p:nvPr>
            <p:ph type="tbl" sz="quarter" idx="13"/>
            <p:extLst>
              <p:ext uri="{D42A27DB-BD31-4B8C-83A1-F6EECF244321}">
                <p14:modId xmlns:p14="http://schemas.microsoft.com/office/powerpoint/2010/main" val="428425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26801081"/>
                    </a:ext>
                  </a:extLst>
                </a:gridCol>
                <a:gridCol w="2057402">
                  <a:extLst>
                    <a:ext uri="{9D8B030D-6E8A-4147-A177-3AD203B41FA5}">
                      <a16:colId xmlns:a16="http://schemas.microsoft.com/office/drawing/2014/main" val="846941157"/>
                    </a:ext>
                  </a:extLst>
                </a:gridCol>
                <a:gridCol w="576072">
                  <a:extLst>
                    <a:ext uri="{9D8B030D-6E8A-4147-A177-3AD203B41FA5}">
                      <a16:colId xmlns:a16="http://schemas.microsoft.com/office/drawing/2014/main" val="1791083947"/>
                    </a:ext>
                  </a:extLst>
                </a:gridCol>
                <a:gridCol w="411480">
                  <a:extLst>
                    <a:ext uri="{9D8B030D-6E8A-4147-A177-3AD203B41FA5}">
                      <a16:colId xmlns:a16="http://schemas.microsoft.com/office/drawing/2014/main" val="1243447766"/>
                    </a:ext>
                  </a:extLst>
                </a:gridCol>
                <a:gridCol w="411480">
                  <a:extLst>
                    <a:ext uri="{9D8B030D-6E8A-4147-A177-3AD203B41FA5}">
                      <a16:colId xmlns:a16="http://schemas.microsoft.com/office/drawing/2014/main" val="889080538"/>
                    </a:ext>
                  </a:extLst>
                </a:gridCol>
                <a:gridCol w="493776">
                  <a:extLst>
                    <a:ext uri="{9D8B030D-6E8A-4147-A177-3AD203B41FA5}">
                      <a16:colId xmlns:a16="http://schemas.microsoft.com/office/drawing/2014/main" val="1440224401"/>
                    </a:ext>
                  </a:extLst>
                </a:gridCol>
                <a:gridCol w="493776">
                  <a:extLst>
                    <a:ext uri="{9D8B030D-6E8A-4147-A177-3AD203B41FA5}">
                      <a16:colId xmlns:a16="http://schemas.microsoft.com/office/drawing/2014/main" val="2515111202"/>
                    </a:ext>
                  </a:extLst>
                </a:gridCol>
                <a:gridCol w="493776">
                  <a:extLst>
                    <a:ext uri="{9D8B030D-6E8A-4147-A177-3AD203B41FA5}">
                      <a16:colId xmlns:a16="http://schemas.microsoft.com/office/drawing/2014/main" val="1684348066"/>
                    </a:ext>
                  </a:extLst>
                </a:gridCol>
                <a:gridCol w="411480">
                  <a:extLst>
                    <a:ext uri="{9D8B030D-6E8A-4147-A177-3AD203B41FA5}">
                      <a16:colId xmlns:a16="http://schemas.microsoft.com/office/drawing/2014/main" val="1059565781"/>
                    </a:ext>
                  </a:extLst>
                </a:gridCol>
                <a:gridCol w="411480">
                  <a:extLst>
                    <a:ext uri="{9D8B030D-6E8A-4147-A177-3AD203B41FA5}">
                      <a16:colId xmlns:a16="http://schemas.microsoft.com/office/drawing/2014/main" val="3004587881"/>
                    </a:ext>
                  </a:extLst>
                </a:gridCol>
                <a:gridCol w="411480">
                  <a:extLst>
                    <a:ext uri="{9D8B030D-6E8A-4147-A177-3AD203B41FA5}">
                      <a16:colId xmlns:a16="http://schemas.microsoft.com/office/drawing/2014/main" val="3629115161"/>
                    </a:ext>
                  </a:extLst>
                </a:gridCol>
                <a:gridCol w="411480">
                  <a:extLst>
                    <a:ext uri="{9D8B030D-6E8A-4147-A177-3AD203B41FA5}">
                      <a16:colId xmlns:a16="http://schemas.microsoft.com/office/drawing/2014/main" val="3481147645"/>
                    </a:ext>
                  </a:extLst>
                </a:gridCol>
                <a:gridCol w="411480">
                  <a:extLst>
                    <a:ext uri="{9D8B030D-6E8A-4147-A177-3AD203B41FA5}">
                      <a16:colId xmlns:a16="http://schemas.microsoft.com/office/drawing/2014/main" val="3764046596"/>
                    </a:ext>
                  </a:extLst>
                </a:gridCol>
                <a:gridCol w="411480">
                  <a:extLst>
                    <a:ext uri="{9D8B030D-6E8A-4147-A177-3AD203B41FA5}">
                      <a16:colId xmlns:a16="http://schemas.microsoft.com/office/drawing/2014/main" val="263740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8621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- 2023-11-30 14:42:50</a:t>
                      </a:r>
                      <a:r>
                        <a:rPr kumimoji="0" lang="en-US" sz="1000" b="0" i="0" u="none" strike="noStrike" kern="1200" cap="none" spc="0" normalizeH="0" baseline="0" noProof="0">
                          <a:ln>
                            <a:noFill/>
                          </a:ln>
                          <a:solidFill>
                            <a:prstClr val="black"/>
                          </a:solidFill>
                          <a:effectLst/>
                          <a:uLnTx/>
                          <a:uFillTx/>
                          <a:latin typeface="Calibri"/>
                          <a:ea typeface="+mn-ea"/>
                          <a:cs typeface="+mn-cs"/>
                        </a:rPr>
                        <a:t>
 Depuis ses débuts, Florence Foresti nous prouve qu’elle est la Boss de l’humour et qu’elle n’a pas volé son succès ! On te raconte ⤴️
#standup #humour #florenceforesti #tipik #rtbf #alainchabat #burgerquiz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https://quintly-eu-image-storage.s3.amazonaws.com/7cc1b9cde11d4333503399704d52bb7c/839167d9efa1322ad1d3804b4d59cf47.jpg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09:23:12</a:t>
                      </a:r>
                    </a:p>
                  </a:txBody>
                  <a:tcPr/>
                </a:tc>
                <a:extLst>
                  <a:ext uri="{0D108BD9-81ED-4DB2-BD59-A6C34878D82A}">
                    <a16:rowId xmlns:a16="http://schemas.microsoft.com/office/drawing/2014/main" val="1944907470"/>
                  </a:ext>
                </a:extLst>
              </a:tr>
            </a:tbl>
          </a:graphicData>
        </a:graphic>
      </p:graphicFrame>
      <p:sp>
        <p:nvSpPr>
          <p:cNvPr id="4" name="Text Placeholder 3">
            <a:extLst>
              <a:ext uri="{FF2B5EF4-FFF2-40B4-BE49-F238E27FC236}">
                <a16:creationId xmlns:a16="http://schemas.microsoft.com/office/drawing/2014/main" id="{67F4874E-FE41-460B-BD98-3AA88B0613E3}"/>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619293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C33A5-D96C-4218-9EF6-AE11F3528E41}"/>
              </a:ext>
            </a:extLst>
          </p:cNvPr>
          <p:cNvSpPr>
            <a:spLocks noGrp="1"/>
          </p:cNvSpPr>
          <p:nvPr>
            <p:ph type="title"/>
          </p:nvPr>
        </p:nvSpPr>
        <p:spPr/>
        <p:txBody>
          <a:bodyPr/>
          <a:lstStyle/>
          <a:p>
            <a:r>
              <a:rPr lang="en-US"/>
              <a:t>Overall Publications cross-plateformes avec replay pour Insta | Tipik - 7 of 25</a:t>
            </a:r>
          </a:p>
        </p:txBody>
      </p:sp>
      <p:graphicFrame>
        <p:nvGraphicFramePr>
          <p:cNvPr id="5" name="Table Placeholder 4">
            <a:extLst>
              <a:ext uri="{FF2B5EF4-FFF2-40B4-BE49-F238E27FC236}">
                <a16:creationId xmlns:a16="http://schemas.microsoft.com/office/drawing/2014/main" id="{BA4EFAD4-9AB1-4296-A72E-110D39345B55}"/>
              </a:ext>
            </a:extLst>
          </p:cNvPr>
          <p:cNvGraphicFramePr>
            <a:graphicFrameLocks noGrp="1"/>
          </p:cNvGraphicFramePr>
          <p:nvPr>
            <p:ph type="tbl" sz="quarter" idx="13"/>
            <p:extLst>
              <p:ext uri="{D42A27DB-BD31-4B8C-83A1-F6EECF244321}">
                <p14:modId xmlns:p14="http://schemas.microsoft.com/office/powerpoint/2010/main" val="244502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317696319"/>
                    </a:ext>
                  </a:extLst>
                </a:gridCol>
                <a:gridCol w="2057402">
                  <a:extLst>
                    <a:ext uri="{9D8B030D-6E8A-4147-A177-3AD203B41FA5}">
                      <a16:colId xmlns:a16="http://schemas.microsoft.com/office/drawing/2014/main" val="2897449896"/>
                    </a:ext>
                  </a:extLst>
                </a:gridCol>
                <a:gridCol w="576072">
                  <a:extLst>
                    <a:ext uri="{9D8B030D-6E8A-4147-A177-3AD203B41FA5}">
                      <a16:colId xmlns:a16="http://schemas.microsoft.com/office/drawing/2014/main" val="1180719978"/>
                    </a:ext>
                  </a:extLst>
                </a:gridCol>
                <a:gridCol w="411480">
                  <a:extLst>
                    <a:ext uri="{9D8B030D-6E8A-4147-A177-3AD203B41FA5}">
                      <a16:colId xmlns:a16="http://schemas.microsoft.com/office/drawing/2014/main" val="2307304440"/>
                    </a:ext>
                  </a:extLst>
                </a:gridCol>
                <a:gridCol w="411480">
                  <a:extLst>
                    <a:ext uri="{9D8B030D-6E8A-4147-A177-3AD203B41FA5}">
                      <a16:colId xmlns:a16="http://schemas.microsoft.com/office/drawing/2014/main" val="3554922913"/>
                    </a:ext>
                  </a:extLst>
                </a:gridCol>
                <a:gridCol w="493776">
                  <a:extLst>
                    <a:ext uri="{9D8B030D-6E8A-4147-A177-3AD203B41FA5}">
                      <a16:colId xmlns:a16="http://schemas.microsoft.com/office/drawing/2014/main" val="1241699930"/>
                    </a:ext>
                  </a:extLst>
                </a:gridCol>
                <a:gridCol w="493776">
                  <a:extLst>
                    <a:ext uri="{9D8B030D-6E8A-4147-A177-3AD203B41FA5}">
                      <a16:colId xmlns:a16="http://schemas.microsoft.com/office/drawing/2014/main" val="239604830"/>
                    </a:ext>
                  </a:extLst>
                </a:gridCol>
                <a:gridCol w="493776">
                  <a:extLst>
                    <a:ext uri="{9D8B030D-6E8A-4147-A177-3AD203B41FA5}">
                      <a16:colId xmlns:a16="http://schemas.microsoft.com/office/drawing/2014/main" val="901550913"/>
                    </a:ext>
                  </a:extLst>
                </a:gridCol>
                <a:gridCol w="411480">
                  <a:extLst>
                    <a:ext uri="{9D8B030D-6E8A-4147-A177-3AD203B41FA5}">
                      <a16:colId xmlns:a16="http://schemas.microsoft.com/office/drawing/2014/main" val="158062989"/>
                    </a:ext>
                  </a:extLst>
                </a:gridCol>
                <a:gridCol w="411480">
                  <a:extLst>
                    <a:ext uri="{9D8B030D-6E8A-4147-A177-3AD203B41FA5}">
                      <a16:colId xmlns:a16="http://schemas.microsoft.com/office/drawing/2014/main" val="3999889094"/>
                    </a:ext>
                  </a:extLst>
                </a:gridCol>
                <a:gridCol w="411480">
                  <a:extLst>
                    <a:ext uri="{9D8B030D-6E8A-4147-A177-3AD203B41FA5}">
                      <a16:colId xmlns:a16="http://schemas.microsoft.com/office/drawing/2014/main" val="4202145545"/>
                    </a:ext>
                  </a:extLst>
                </a:gridCol>
                <a:gridCol w="411480">
                  <a:extLst>
                    <a:ext uri="{9D8B030D-6E8A-4147-A177-3AD203B41FA5}">
                      <a16:colId xmlns:a16="http://schemas.microsoft.com/office/drawing/2014/main" val="66912500"/>
                    </a:ext>
                  </a:extLst>
                </a:gridCol>
                <a:gridCol w="411480">
                  <a:extLst>
                    <a:ext uri="{9D8B030D-6E8A-4147-A177-3AD203B41FA5}">
                      <a16:colId xmlns:a16="http://schemas.microsoft.com/office/drawing/2014/main" val="2089145373"/>
                    </a:ext>
                  </a:extLst>
                </a:gridCol>
                <a:gridCol w="411480">
                  <a:extLst>
                    <a:ext uri="{9D8B030D-6E8A-4147-A177-3AD203B41FA5}">
                      <a16:colId xmlns:a16="http://schemas.microsoft.com/office/drawing/2014/main" val="77385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364389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- 2024-05-24 15:00:13</a:t>
                      </a:r>
                      <a:r>
                        <a:rPr kumimoji="0" lang="fr-FR" sz="1000" b="0" i="0" u="none" strike="noStrike" kern="1200" cap="none" spc="0" normalizeH="0" baseline="0" noProof="0">
                          <a:ln>
                            <a:noFill/>
                          </a:ln>
                          <a:solidFill>
                            <a:prstClr val="black"/>
                          </a:solidFill>
                          <a:effectLst/>
                          <a:uLnTx/>
                          <a:uFillTx/>
                          <a:latin typeface="Calibri"/>
                          <a:ea typeface="+mn-ea"/>
                          <a:cs typeface="+mn-cs"/>
                        </a:rPr>
                        <a:t>
 70 ans que Martine nous divertit ! Eh oui, la petite héroïne a beau paraître naïve, elle a réussi à s'imposer durablement dans le monde du livre jeunesse!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https://quintly-eu-image-storage.s3.amazonaws.com/96ad4bb641259bc7760eb304f8298b1a/7bb40655f18d2d060e779cff75533f38.jpg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00:31:33</a:t>
                      </a:r>
                    </a:p>
                  </a:txBody>
                  <a:tcPr/>
                </a:tc>
                <a:extLst>
                  <a:ext uri="{0D108BD9-81ED-4DB2-BD59-A6C34878D82A}">
                    <a16:rowId xmlns:a16="http://schemas.microsoft.com/office/drawing/2014/main" val="3239706375"/>
                  </a:ext>
                </a:extLst>
              </a:tr>
            </a:tbl>
          </a:graphicData>
        </a:graphic>
      </p:graphicFrame>
      <p:sp>
        <p:nvSpPr>
          <p:cNvPr id="4" name="Text Placeholder 3">
            <a:extLst>
              <a:ext uri="{FF2B5EF4-FFF2-40B4-BE49-F238E27FC236}">
                <a16:creationId xmlns:a16="http://schemas.microsoft.com/office/drawing/2014/main" id="{1377127C-1B8A-463C-A592-C856DE9C69E7}"/>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457990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4B36-E067-4982-9970-E8B831A525C2}"/>
              </a:ext>
            </a:extLst>
          </p:cNvPr>
          <p:cNvSpPr>
            <a:spLocks noGrp="1"/>
          </p:cNvSpPr>
          <p:nvPr>
            <p:ph type="title"/>
          </p:nvPr>
        </p:nvSpPr>
        <p:spPr/>
        <p:txBody>
          <a:bodyPr/>
          <a:lstStyle/>
          <a:p>
            <a:r>
              <a:rPr lang="en-US"/>
              <a:t>Overall Publications cross-plateformes avec replay pour Insta | Tipik - 8 of 25</a:t>
            </a:r>
          </a:p>
        </p:txBody>
      </p:sp>
      <p:graphicFrame>
        <p:nvGraphicFramePr>
          <p:cNvPr id="5" name="Table Placeholder 4">
            <a:extLst>
              <a:ext uri="{FF2B5EF4-FFF2-40B4-BE49-F238E27FC236}">
                <a16:creationId xmlns:a16="http://schemas.microsoft.com/office/drawing/2014/main" id="{0AEE5356-D520-4F0C-A0F4-202ABF474919}"/>
              </a:ext>
            </a:extLst>
          </p:cNvPr>
          <p:cNvGraphicFramePr>
            <a:graphicFrameLocks noGrp="1"/>
          </p:cNvGraphicFramePr>
          <p:nvPr>
            <p:ph type="tbl" sz="quarter" idx="13"/>
            <p:extLst>
              <p:ext uri="{D42A27DB-BD31-4B8C-83A1-F6EECF244321}">
                <p14:modId xmlns:p14="http://schemas.microsoft.com/office/powerpoint/2010/main" val="358988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4210099204"/>
                    </a:ext>
                  </a:extLst>
                </a:gridCol>
                <a:gridCol w="2057402">
                  <a:extLst>
                    <a:ext uri="{9D8B030D-6E8A-4147-A177-3AD203B41FA5}">
                      <a16:colId xmlns:a16="http://schemas.microsoft.com/office/drawing/2014/main" val="2240953018"/>
                    </a:ext>
                  </a:extLst>
                </a:gridCol>
                <a:gridCol w="576072">
                  <a:extLst>
                    <a:ext uri="{9D8B030D-6E8A-4147-A177-3AD203B41FA5}">
                      <a16:colId xmlns:a16="http://schemas.microsoft.com/office/drawing/2014/main" val="4065395059"/>
                    </a:ext>
                  </a:extLst>
                </a:gridCol>
                <a:gridCol w="411480">
                  <a:extLst>
                    <a:ext uri="{9D8B030D-6E8A-4147-A177-3AD203B41FA5}">
                      <a16:colId xmlns:a16="http://schemas.microsoft.com/office/drawing/2014/main" val="2375352875"/>
                    </a:ext>
                  </a:extLst>
                </a:gridCol>
                <a:gridCol w="411480">
                  <a:extLst>
                    <a:ext uri="{9D8B030D-6E8A-4147-A177-3AD203B41FA5}">
                      <a16:colId xmlns:a16="http://schemas.microsoft.com/office/drawing/2014/main" val="1238456129"/>
                    </a:ext>
                  </a:extLst>
                </a:gridCol>
                <a:gridCol w="493776">
                  <a:extLst>
                    <a:ext uri="{9D8B030D-6E8A-4147-A177-3AD203B41FA5}">
                      <a16:colId xmlns:a16="http://schemas.microsoft.com/office/drawing/2014/main" val="809362462"/>
                    </a:ext>
                  </a:extLst>
                </a:gridCol>
                <a:gridCol w="493776">
                  <a:extLst>
                    <a:ext uri="{9D8B030D-6E8A-4147-A177-3AD203B41FA5}">
                      <a16:colId xmlns:a16="http://schemas.microsoft.com/office/drawing/2014/main" val="2599004033"/>
                    </a:ext>
                  </a:extLst>
                </a:gridCol>
                <a:gridCol w="493776">
                  <a:extLst>
                    <a:ext uri="{9D8B030D-6E8A-4147-A177-3AD203B41FA5}">
                      <a16:colId xmlns:a16="http://schemas.microsoft.com/office/drawing/2014/main" val="2612881367"/>
                    </a:ext>
                  </a:extLst>
                </a:gridCol>
                <a:gridCol w="411480">
                  <a:extLst>
                    <a:ext uri="{9D8B030D-6E8A-4147-A177-3AD203B41FA5}">
                      <a16:colId xmlns:a16="http://schemas.microsoft.com/office/drawing/2014/main" val="592819451"/>
                    </a:ext>
                  </a:extLst>
                </a:gridCol>
                <a:gridCol w="411480">
                  <a:extLst>
                    <a:ext uri="{9D8B030D-6E8A-4147-A177-3AD203B41FA5}">
                      <a16:colId xmlns:a16="http://schemas.microsoft.com/office/drawing/2014/main" val="3048313810"/>
                    </a:ext>
                  </a:extLst>
                </a:gridCol>
                <a:gridCol w="411480">
                  <a:extLst>
                    <a:ext uri="{9D8B030D-6E8A-4147-A177-3AD203B41FA5}">
                      <a16:colId xmlns:a16="http://schemas.microsoft.com/office/drawing/2014/main" val="823518734"/>
                    </a:ext>
                  </a:extLst>
                </a:gridCol>
                <a:gridCol w="411480">
                  <a:extLst>
                    <a:ext uri="{9D8B030D-6E8A-4147-A177-3AD203B41FA5}">
                      <a16:colId xmlns:a16="http://schemas.microsoft.com/office/drawing/2014/main" val="986998223"/>
                    </a:ext>
                  </a:extLst>
                </a:gridCol>
                <a:gridCol w="411480">
                  <a:extLst>
                    <a:ext uri="{9D8B030D-6E8A-4147-A177-3AD203B41FA5}">
                      <a16:colId xmlns:a16="http://schemas.microsoft.com/office/drawing/2014/main" val="916047835"/>
                    </a:ext>
                  </a:extLst>
                </a:gridCol>
                <a:gridCol w="411480">
                  <a:extLst>
                    <a:ext uri="{9D8B030D-6E8A-4147-A177-3AD203B41FA5}">
                      <a16:colId xmlns:a16="http://schemas.microsoft.com/office/drawing/2014/main" val="1921697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41116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- 2023-12-09 20:00:06</a:t>
                      </a:r>
                      <a:r>
                        <a:rPr kumimoji="0" lang="fr-FR" sz="1000" b="0" i="0" u="none" strike="noStrike" kern="1200" cap="none" spc="0" normalizeH="0" baseline="0" noProof="0">
                          <a:ln>
                            <a:noFill/>
                          </a:ln>
                          <a:solidFill>
                            <a:prstClr val="black"/>
                          </a:solidFill>
                          <a:effectLst/>
                          <a:uLnTx/>
                          <a:uFillTx/>
                          <a:latin typeface="Calibri"/>
                          <a:ea typeface="+mn-ea"/>
                          <a:cs typeface="+mn-cs"/>
                        </a:rPr>
                        <a:t>
 10 ans après la diffusion de son dernier épisode, Breaking Bad reste une série culte qu'on ne se lasse pas de revoir tellement elle est addictive ! On te raconte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https://quintly-eu-image-storage.s3.amazonaws.com/96ad4bb641259bc7760eb304f8298b1a/b8ad634ec849709b1319bd8260a9c377.jpg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19:04:13</a:t>
                      </a:r>
                    </a:p>
                  </a:txBody>
                  <a:tcPr/>
                </a:tc>
                <a:extLst>
                  <a:ext uri="{0D108BD9-81ED-4DB2-BD59-A6C34878D82A}">
                    <a16:rowId xmlns:a16="http://schemas.microsoft.com/office/drawing/2014/main" val="2934634194"/>
                  </a:ext>
                </a:extLst>
              </a:tr>
            </a:tbl>
          </a:graphicData>
        </a:graphic>
      </p:graphicFrame>
      <p:sp>
        <p:nvSpPr>
          <p:cNvPr id="4" name="Text Placeholder 3">
            <a:extLst>
              <a:ext uri="{FF2B5EF4-FFF2-40B4-BE49-F238E27FC236}">
                <a16:creationId xmlns:a16="http://schemas.microsoft.com/office/drawing/2014/main" id="{2E1B5FBC-77E9-4A84-AD9F-43D7B77603C6}"/>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347618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54DD4-9D4C-400F-A85D-C06784F7E064}"/>
              </a:ext>
            </a:extLst>
          </p:cNvPr>
          <p:cNvSpPr>
            <a:spLocks noGrp="1"/>
          </p:cNvSpPr>
          <p:nvPr>
            <p:ph type="title"/>
          </p:nvPr>
        </p:nvSpPr>
        <p:spPr/>
        <p:txBody>
          <a:bodyPr/>
          <a:lstStyle/>
          <a:p>
            <a:r>
              <a:rPr lang="en-US"/>
              <a:t>Overall Publications cross-plateformes avec replay pour Insta | Tipik - 9 of 25</a:t>
            </a:r>
          </a:p>
        </p:txBody>
      </p:sp>
      <p:graphicFrame>
        <p:nvGraphicFramePr>
          <p:cNvPr id="5" name="Table Placeholder 4">
            <a:extLst>
              <a:ext uri="{FF2B5EF4-FFF2-40B4-BE49-F238E27FC236}">
                <a16:creationId xmlns:a16="http://schemas.microsoft.com/office/drawing/2014/main" id="{1DC7182D-FEE5-4481-92CE-20213C6A259D}"/>
              </a:ext>
            </a:extLst>
          </p:cNvPr>
          <p:cNvGraphicFramePr>
            <a:graphicFrameLocks noGrp="1"/>
          </p:cNvGraphicFramePr>
          <p:nvPr>
            <p:ph type="tbl" sz="quarter" idx="13"/>
            <p:extLst>
              <p:ext uri="{D42A27DB-BD31-4B8C-83A1-F6EECF244321}">
                <p14:modId xmlns:p14="http://schemas.microsoft.com/office/powerpoint/2010/main" val="201640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933878060"/>
                    </a:ext>
                  </a:extLst>
                </a:gridCol>
                <a:gridCol w="2057402">
                  <a:extLst>
                    <a:ext uri="{9D8B030D-6E8A-4147-A177-3AD203B41FA5}">
                      <a16:colId xmlns:a16="http://schemas.microsoft.com/office/drawing/2014/main" val="1771609869"/>
                    </a:ext>
                  </a:extLst>
                </a:gridCol>
                <a:gridCol w="576072">
                  <a:extLst>
                    <a:ext uri="{9D8B030D-6E8A-4147-A177-3AD203B41FA5}">
                      <a16:colId xmlns:a16="http://schemas.microsoft.com/office/drawing/2014/main" val="1335743457"/>
                    </a:ext>
                  </a:extLst>
                </a:gridCol>
                <a:gridCol w="411480">
                  <a:extLst>
                    <a:ext uri="{9D8B030D-6E8A-4147-A177-3AD203B41FA5}">
                      <a16:colId xmlns:a16="http://schemas.microsoft.com/office/drawing/2014/main" val="2004056341"/>
                    </a:ext>
                  </a:extLst>
                </a:gridCol>
                <a:gridCol w="411480">
                  <a:extLst>
                    <a:ext uri="{9D8B030D-6E8A-4147-A177-3AD203B41FA5}">
                      <a16:colId xmlns:a16="http://schemas.microsoft.com/office/drawing/2014/main" val="3814178529"/>
                    </a:ext>
                  </a:extLst>
                </a:gridCol>
                <a:gridCol w="493776">
                  <a:extLst>
                    <a:ext uri="{9D8B030D-6E8A-4147-A177-3AD203B41FA5}">
                      <a16:colId xmlns:a16="http://schemas.microsoft.com/office/drawing/2014/main" val="944371412"/>
                    </a:ext>
                  </a:extLst>
                </a:gridCol>
                <a:gridCol w="493776">
                  <a:extLst>
                    <a:ext uri="{9D8B030D-6E8A-4147-A177-3AD203B41FA5}">
                      <a16:colId xmlns:a16="http://schemas.microsoft.com/office/drawing/2014/main" val="729611156"/>
                    </a:ext>
                  </a:extLst>
                </a:gridCol>
                <a:gridCol w="493776">
                  <a:extLst>
                    <a:ext uri="{9D8B030D-6E8A-4147-A177-3AD203B41FA5}">
                      <a16:colId xmlns:a16="http://schemas.microsoft.com/office/drawing/2014/main" val="3052742053"/>
                    </a:ext>
                  </a:extLst>
                </a:gridCol>
                <a:gridCol w="411480">
                  <a:extLst>
                    <a:ext uri="{9D8B030D-6E8A-4147-A177-3AD203B41FA5}">
                      <a16:colId xmlns:a16="http://schemas.microsoft.com/office/drawing/2014/main" val="2325509629"/>
                    </a:ext>
                  </a:extLst>
                </a:gridCol>
                <a:gridCol w="411480">
                  <a:extLst>
                    <a:ext uri="{9D8B030D-6E8A-4147-A177-3AD203B41FA5}">
                      <a16:colId xmlns:a16="http://schemas.microsoft.com/office/drawing/2014/main" val="429980989"/>
                    </a:ext>
                  </a:extLst>
                </a:gridCol>
                <a:gridCol w="411480">
                  <a:extLst>
                    <a:ext uri="{9D8B030D-6E8A-4147-A177-3AD203B41FA5}">
                      <a16:colId xmlns:a16="http://schemas.microsoft.com/office/drawing/2014/main" val="3052462186"/>
                    </a:ext>
                  </a:extLst>
                </a:gridCol>
                <a:gridCol w="411480">
                  <a:extLst>
                    <a:ext uri="{9D8B030D-6E8A-4147-A177-3AD203B41FA5}">
                      <a16:colId xmlns:a16="http://schemas.microsoft.com/office/drawing/2014/main" val="3171764854"/>
                    </a:ext>
                  </a:extLst>
                </a:gridCol>
                <a:gridCol w="411480">
                  <a:extLst>
                    <a:ext uri="{9D8B030D-6E8A-4147-A177-3AD203B41FA5}">
                      <a16:colId xmlns:a16="http://schemas.microsoft.com/office/drawing/2014/main" val="2244842527"/>
                    </a:ext>
                  </a:extLst>
                </a:gridCol>
                <a:gridCol w="411480">
                  <a:extLst>
                    <a:ext uri="{9D8B030D-6E8A-4147-A177-3AD203B41FA5}">
                      <a16:colId xmlns:a16="http://schemas.microsoft.com/office/drawing/2014/main" val="3426765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85541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- 2024-04-05 16:43:22</a:t>
                      </a:r>
                      <a:r>
                        <a:rPr kumimoji="0" lang="fr-FR" sz="1000" b="0" i="0" u="none" strike="noStrike" kern="1200" cap="none" spc="0" normalizeH="0" baseline="0" noProof="0">
                          <a:ln>
                            <a:noFill/>
                          </a:ln>
                          <a:solidFill>
                            <a:prstClr val="black"/>
                          </a:solidFill>
                          <a:effectLst/>
                          <a:uLnTx/>
                          <a:uFillTx/>
                          <a:latin typeface="Calibri"/>
                          <a:ea typeface="+mn-ea"/>
                          <a:cs typeface="+mn-cs"/>
                        </a:rPr>
                        <a:t>
 🎸C'est l'anniversaire de la m0rt de Kurt Cobain ce 5 avril !  🥲 
👉 Figure emblématique du grunge et du rock en général, le leader charismatique de Nirvana méritait bien qu’on raconte son incroyable parcours ! Yeaaahh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https://quintly-eu-image-storage.s3.amazonaws.com/96ad4bb641259bc7760eb304f8298b1a/02f82ba106c2169f0026f383dc76ea88.jpg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00:50:48</a:t>
                      </a:r>
                    </a:p>
                  </a:txBody>
                  <a:tcPr/>
                </a:tc>
                <a:extLst>
                  <a:ext uri="{0D108BD9-81ED-4DB2-BD59-A6C34878D82A}">
                    <a16:rowId xmlns:a16="http://schemas.microsoft.com/office/drawing/2014/main" val="802395668"/>
                  </a:ext>
                </a:extLst>
              </a:tr>
            </a:tbl>
          </a:graphicData>
        </a:graphic>
      </p:graphicFrame>
      <p:sp>
        <p:nvSpPr>
          <p:cNvPr id="4" name="Text Placeholder 3">
            <a:extLst>
              <a:ext uri="{FF2B5EF4-FFF2-40B4-BE49-F238E27FC236}">
                <a16:creationId xmlns:a16="http://schemas.microsoft.com/office/drawing/2014/main" id="{6AE32AA6-D4FD-41E0-A76C-4E1CC3CD6684}"/>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367547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14441-F29D-495B-86C3-71E9C4943E22}"/>
              </a:ext>
            </a:extLst>
          </p:cNvPr>
          <p:cNvSpPr>
            <a:spLocks noGrp="1"/>
          </p:cNvSpPr>
          <p:nvPr>
            <p:ph type="title"/>
          </p:nvPr>
        </p:nvSpPr>
        <p:spPr/>
        <p:txBody>
          <a:bodyPr/>
          <a:lstStyle/>
          <a:p>
            <a:r>
              <a:rPr lang="en-US"/>
              <a:t>Overall Publications cross-plateformes avec replay pour Insta | Tipik - 10 of 25</a:t>
            </a:r>
          </a:p>
        </p:txBody>
      </p:sp>
      <p:graphicFrame>
        <p:nvGraphicFramePr>
          <p:cNvPr id="5" name="Table Placeholder 4">
            <a:extLst>
              <a:ext uri="{FF2B5EF4-FFF2-40B4-BE49-F238E27FC236}">
                <a16:creationId xmlns:a16="http://schemas.microsoft.com/office/drawing/2014/main" id="{F9ED8A57-1D89-45A4-B768-AFEB029318DA}"/>
              </a:ext>
            </a:extLst>
          </p:cNvPr>
          <p:cNvGraphicFramePr>
            <a:graphicFrameLocks noGrp="1"/>
          </p:cNvGraphicFramePr>
          <p:nvPr>
            <p:ph type="tbl" sz="quarter" idx="13"/>
            <p:extLst>
              <p:ext uri="{D42A27DB-BD31-4B8C-83A1-F6EECF244321}">
                <p14:modId xmlns:p14="http://schemas.microsoft.com/office/powerpoint/2010/main" val="258047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106955649"/>
                    </a:ext>
                  </a:extLst>
                </a:gridCol>
                <a:gridCol w="2057402">
                  <a:extLst>
                    <a:ext uri="{9D8B030D-6E8A-4147-A177-3AD203B41FA5}">
                      <a16:colId xmlns:a16="http://schemas.microsoft.com/office/drawing/2014/main" val="3638501109"/>
                    </a:ext>
                  </a:extLst>
                </a:gridCol>
                <a:gridCol w="576072">
                  <a:extLst>
                    <a:ext uri="{9D8B030D-6E8A-4147-A177-3AD203B41FA5}">
                      <a16:colId xmlns:a16="http://schemas.microsoft.com/office/drawing/2014/main" val="3242888900"/>
                    </a:ext>
                  </a:extLst>
                </a:gridCol>
                <a:gridCol w="411480">
                  <a:extLst>
                    <a:ext uri="{9D8B030D-6E8A-4147-A177-3AD203B41FA5}">
                      <a16:colId xmlns:a16="http://schemas.microsoft.com/office/drawing/2014/main" val="1760948912"/>
                    </a:ext>
                  </a:extLst>
                </a:gridCol>
                <a:gridCol w="411480">
                  <a:extLst>
                    <a:ext uri="{9D8B030D-6E8A-4147-A177-3AD203B41FA5}">
                      <a16:colId xmlns:a16="http://schemas.microsoft.com/office/drawing/2014/main" val="3507544334"/>
                    </a:ext>
                  </a:extLst>
                </a:gridCol>
                <a:gridCol w="493776">
                  <a:extLst>
                    <a:ext uri="{9D8B030D-6E8A-4147-A177-3AD203B41FA5}">
                      <a16:colId xmlns:a16="http://schemas.microsoft.com/office/drawing/2014/main" val="1414375976"/>
                    </a:ext>
                  </a:extLst>
                </a:gridCol>
                <a:gridCol w="493776">
                  <a:extLst>
                    <a:ext uri="{9D8B030D-6E8A-4147-A177-3AD203B41FA5}">
                      <a16:colId xmlns:a16="http://schemas.microsoft.com/office/drawing/2014/main" val="1041277630"/>
                    </a:ext>
                  </a:extLst>
                </a:gridCol>
                <a:gridCol w="493776">
                  <a:extLst>
                    <a:ext uri="{9D8B030D-6E8A-4147-A177-3AD203B41FA5}">
                      <a16:colId xmlns:a16="http://schemas.microsoft.com/office/drawing/2014/main" val="3815589043"/>
                    </a:ext>
                  </a:extLst>
                </a:gridCol>
                <a:gridCol w="411480">
                  <a:extLst>
                    <a:ext uri="{9D8B030D-6E8A-4147-A177-3AD203B41FA5}">
                      <a16:colId xmlns:a16="http://schemas.microsoft.com/office/drawing/2014/main" val="721389992"/>
                    </a:ext>
                  </a:extLst>
                </a:gridCol>
                <a:gridCol w="411480">
                  <a:extLst>
                    <a:ext uri="{9D8B030D-6E8A-4147-A177-3AD203B41FA5}">
                      <a16:colId xmlns:a16="http://schemas.microsoft.com/office/drawing/2014/main" val="1604994665"/>
                    </a:ext>
                  </a:extLst>
                </a:gridCol>
                <a:gridCol w="411480">
                  <a:extLst>
                    <a:ext uri="{9D8B030D-6E8A-4147-A177-3AD203B41FA5}">
                      <a16:colId xmlns:a16="http://schemas.microsoft.com/office/drawing/2014/main" val="565063447"/>
                    </a:ext>
                  </a:extLst>
                </a:gridCol>
                <a:gridCol w="411480">
                  <a:extLst>
                    <a:ext uri="{9D8B030D-6E8A-4147-A177-3AD203B41FA5}">
                      <a16:colId xmlns:a16="http://schemas.microsoft.com/office/drawing/2014/main" val="3257774816"/>
                    </a:ext>
                  </a:extLst>
                </a:gridCol>
                <a:gridCol w="411480">
                  <a:extLst>
                    <a:ext uri="{9D8B030D-6E8A-4147-A177-3AD203B41FA5}">
                      <a16:colId xmlns:a16="http://schemas.microsoft.com/office/drawing/2014/main" val="1242569098"/>
                    </a:ext>
                  </a:extLst>
                </a:gridCol>
                <a:gridCol w="411480">
                  <a:extLst>
                    <a:ext uri="{9D8B030D-6E8A-4147-A177-3AD203B41FA5}">
                      <a16:colId xmlns:a16="http://schemas.microsoft.com/office/drawing/2014/main" val="154384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329444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- 2023-12-15 17:00:08</a:t>
                      </a:r>
                      <a:r>
                        <a:rPr kumimoji="0" lang="fr-FR" sz="1000" b="0" i="0" u="none" strike="noStrike" kern="1200" cap="none" spc="0" normalizeH="0" baseline="0" noProof="0">
                          <a:ln>
                            <a:noFill/>
                          </a:ln>
                          <a:solidFill>
                            <a:prstClr val="black"/>
                          </a:solidFill>
                          <a:effectLst/>
                          <a:uLnTx/>
                          <a:uFillTx/>
                          <a:latin typeface="Calibri"/>
                          <a:ea typeface="+mn-ea"/>
                          <a:cs typeface="+mn-cs"/>
                        </a:rPr>
                        <a:t>
 Love Actually, c'est un des premiers rôles de la toute jeune Keira Knightley... Elle n'avait même pas 18 ans au moment du tournage!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https://quintly-eu-image-storage.s3.amazonaws.com/96ad4bb641259bc7760eb304f8298b1a/699f3bc79f62a07b596c3ba61ea8ce0f.jpg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14:04:01</a:t>
                      </a:r>
                    </a:p>
                  </a:txBody>
                  <a:tcPr/>
                </a:tc>
                <a:extLst>
                  <a:ext uri="{0D108BD9-81ED-4DB2-BD59-A6C34878D82A}">
                    <a16:rowId xmlns:a16="http://schemas.microsoft.com/office/drawing/2014/main" val="2768887933"/>
                  </a:ext>
                </a:extLst>
              </a:tr>
            </a:tbl>
          </a:graphicData>
        </a:graphic>
      </p:graphicFrame>
      <p:sp>
        <p:nvSpPr>
          <p:cNvPr id="4" name="Text Placeholder 3">
            <a:extLst>
              <a:ext uri="{FF2B5EF4-FFF2-40B4-BE49-F238E27FC236}">
                <a16:creationId xmlns:a16="http://schemas.microsoft.com/office/drawing/2014/main" id="{18584479-9546-493F-9716-1339DFBD7952}"/>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785416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8B78-3978-45AD-A646-DE039CC6FCAF}"/>
              </a:ext>
            </a:extLst>
          </p:cNvPr>
          <p:cNvSpPr>
            <a:spLocks noGrp="1"/>
          </p:cNvSpPr>
          <p:nvPr>
            <p:ph type="title"/>
          </p:nvPr>
        </p:nvSpPr>
        <p:spPr/>
        <p:txBody>
          <a:bodyPr/>
          <a:lstStyle/>
          <a:p>
            <a:r>
              <a:rPr lang="en-US"/>
              <a:t>Overall Publications cross-plateformes avec replay pour Insta | Tipik - 11 of 25</a:t>
            </a:r>
          </a:p>
        </p:txBody>
      </p:sp>
      <p:graphicFrame>
        <p:nvGraphicFramePr>
          <p:cNvPr id="5" name="Table Placeholder 4">
            <a:extLst>
              <a:ext uri="{FF2B5EF4-FFF2-40B4-BE49-F238E27FC236}">
                <a16:creationId xmlns:a16="http://schemas.microsoft.com/office/drawing/2014/main" id="{4EFE4152-578D-45C8-B2D5-9DFA8AD0CA0D}"/>
              </a:ext>
            </a:extLst>
          </p:cNvPr>
          <p:cNvGraphicFramePr>
            <a:graphicFrameLocks noGrp="1"/>
          </p:cNvGraphicFramePr>
          <p:nvPr>
            <p:ph type="tbl" sz="quarter" idx="13"/>
            <p:extLst>
              <p:ext uri="{D42A27DB-BD31-4B8C-83A1-F6EECF244321}">
                <p14:modId xmlns:p14="http://schemas.microsoft.com/office/powerpoint/2010/main" val="82741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206249748"/>
                    </a:ext>
                  </a:extLst>
                </a:gridCol>
                <a:gridCol w="2057402">
                  <a:extLst>
                    <a:ext uri="{9D8B030D-6E8A-4147-A177-3AD203B41FA5}">
                      <a16:colId xmlns:a16="http://schemas.microsoft.com/office/drawing/2014/main" val="3263267116"/>
                    </a:ext>
                  </a:extLst>
                </a:gridCol>
                <a:gridCol w="576072">
                  <a:extLst>
                    <a:ext uri="{9D8B030D-6E8A-4147-A177-3AD203B41FA5}">
                      <a16:colId xmlns:a16="http://schemas.microsoft.com/office/drawing/2014/main" val="628214898"/>
                    </a:ext>
                  </a:extLst>
                </a:gridCol>
                <a:gridCol w="411480">
                  <a:extLst>
                    <a:ext uri="{9D8B030D-6E8A-4147-A177-3AD203B41FA5}">
                      <a16:colId xmlns:a16="http://schemas.microsoft.com/office/drawing/2014/main" val="3512310563"/>
                    </a:ext>
                  </a:extLst>
                </a:gridCol>
                <a:gridCol w="411480">
                  <a:extLst>
                    <a:ext uri="{9D8B030D-6E8A-4147-A177-3AD203B41FA5}">
                      <a16:colId xmlns:a16="http://schemas.microsoft.com/office/drawing/2014/main" val="2192914669"/>
                    </a:ext>
                  </a:extLst>
                </a:gridCol>
                <a:gridCol w="493776">
                  <a:extLst>
                    <a:ext uri="{9D8B030D-6E8A-4147-A177-3AD203B41FA5}">
                      <a16:colId xmlns:a16="http://schemas.microsoft.com/office/drawing/2014/main" val="1770357716"/>
                    </a:ext>
                  </a:extLst>
                </a:gridCol>
                <a:gridCol w="493776">
                  <a:extLst>
                    <a:ext uri="{9D8B030D-6E8A-4147-A177-3AD203B41FA5}">
                      <a16:colId xmlns:a16="http://schemas.microsoft.com/office/drawing/2014/main" val="3738443701"/>
                    </a:ext>
                  </a:extLst>
                </a:gridCol>
                <a:gridCol w="493776">
                  <a:extLst>
                    <a:ext uri="{9D8B030D-6E8A-4147-A177-3AD203B41FA5}">
                      <a16:colId xmlns:a16="http://schemas.microsoft.com/office/drawing/2014/main" val="886762607"/>
                    </a:ext>
                  </a:extLst>
                </a:gridCol>
                <a:gridCol w="411480">
                  <a:extLst>
                    <a:ext uri="{9D8B030D-6E8A-4147-A177-3AD203B41FA5}">
                      <a16:colId xmlns:a16="http://schemas.microsoft.com/office/drawing/2014/main" val="4144819827"/>
                    </a:ext>
                  </a:extLst>
                </a:gridCol>
                <a:gridCol w="411480">
                  <a:extLst>
                    <a:ext uri="{9D8B030D-6E8A-4147-A177-3AD203B41FA5}">
                      <a16:colId xmlns:a16="http://schemas.microsoft.com/office/drawing/2014/main" val="84066990"/>
                    </a:ext>
                  </a:extLst>
                </a:gridCol>
                <a:gridCol w="411480">
                  <a:extLst>
                    <a:ext uri="{9D8B030D-6E8A-4147-A177-3AD203B41FA5}">
                      <a16:colId xmlns:a16="http://schemas.microsoft.com/office/drawing/2014/main" val="158260764"/>
                    </a:ext>
                  </a:extLst>
                </a:gridCol>
                <a:gridCol w="411480">
                  <a:extLst>
                    <a:ext uri="{9D8B030D-6E8A-4147-A177-3AD203B41FA5}">
                      <a16:colId xmlns:a16="http://schemas.microsoft.com/office/drawing/2014/main" val="2165858435"/>
                    </a:ext>
                  </a:extLst>
                </a:gridCol>
                <a:gridCol w="411480">
                  <a:extLst>
                    <a:ext uri="{9D8B030D-6E8A-4147-A177-3AD203B41FA5}">
                      <a16:colId xmlns:a16="http://schemas.microsoft.com/office/drawing/2014/main" val="383343770"/>
                    </a:ext>
                  </a:extLst>
                </a:gridCol>
                <a:gridCol w="411480">
                  <a:extLst>
                    <a:ext uri="{9D8B030D-6E8A-4147-A177-3AD203B41FA5}">
                      <a16:colId xmlns:a16="http://schemas.microsoft.com/office/drawing/2014/main" val="1222380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411158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tipikrtbf - 2023-12-15 17:11:29</a:t>
                      </a:r>
                      <a:r>
                        <a:rPr kumimoji="0" lang="fr-FR" sz="1000" b="0" i="0" u="none" strike="noStrike" kern="1200" cap="none" spc="0" normalizeH="0" baseline="0" noProof="0">
                          <a:ln>
                            <a:noFill/>
                          </a:ln>
                          <a:solidFill>
                            <a:prstClr val="black"/>
                          </a:solidFill>
                          <a:effectLst/>
                          <a:uLnTx/>
                          <a:uFillTx/>
                          <a:latin typeface="Calibri"/>
                          <a:ea typeface="+mn-ea"/>
                          <a:cs typeface="+mn-cs"/>
                        </a:rPr>
                        <a:t>
 On parie que tu savais pas que Hugh Grant avait tout fait pour ne pas tourner la cultissime scène de danse de Love Actually! Allez, on te raconte ! ❤️
🗓️ Rendez-vous sur Tipik le 26 décembre avec Secrets &amp; Laughters of Love Actually. Un doc spécial avec la réunion des acteurs et les meilleures anecdotes du film et le 27 décembre pour le film.
#romcom #loveactually #film #cinema #hughgrant #keiraknightley #tipik #rtbf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https://quintly-eu-image-storage.s3.amazonaws.com/7cc1b9cde11d4333503399704d52bb7c/867953f7af303e5d43cbd017fd0782ca.jpg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08:43:34</a:t>
                      </a:r>
                    </a:p>
                  </a:txBody>
                  <a:tcPr/>
                </a:tc>
                <a:extLst>
                  <a:ext uri="{0D108BD9-81ED-4DB2-BD59-A6C34878D82A}">
                    <a16:rowId xmlns:a16="http://schemas.microsoft.com/office/drawing/2014/main" val="501982704"/>
                  </a:ext>
                </a:extLst>
              </a:tr>
            </a:tbl>
          </a:graphicData>
        </a:graphic>
      </p:graphicFrame>
      <p:sp>
        <p:nvSpPr>
          <p:cNvPr id="4" name="Text Placeholder 3">
            <a:extLst>
              <a:ext uri="{FF2B5EF4-FFF2-40B4-BE49-F238E27FC236}">
                <a16:creationId xmlns:a16="http://schemas.microsoft.com/office/drawing/2014/main" id="{3E4F15DF-BCA9-491E-9222-FA685F2ACAFB}"/>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3705619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6015-409A-4510-B078-CF8469D73590}"/>
              </a:ext>
            </a:extLst>
          </p:cNvPr>
          <p:cNvSpPr>
            <a:spLocks noGrp="1"/>
          </p:cNvSpPr>
          <p:nvPr>
            <p:ph type="title"/>
          </p:nvPr>
        </p:nvSpPr>
        <p:spPr/>
        <p:txBody>
          <a:bodyPr/>
          <a:lstStyle/>
          <a:p>
            <a:r>
              <a:rPr lang="en-US"/>
              <a:t>Overall Publications cross-plateformes avec replay pour Insta | Tipik - 12 of 25</a:t>
            </a:r>
          </a:p>
        </p:txBody>
      </p:sp>
      <p:graphicFrame>
        <p:nvGraphicFramePr>
          <p:cNvPr id="5" name="Table Placeholder 4">
            <a:extLst>
              <a:ext uri="{FF2B5EF4-FFF2-40B4-BE49-F238E27FC236}">
                <a16:creationId xmlns:a16="http://schemas.microsoft.com/office/drawing/2014/main" id="{12D5C4FC-5F1B-4620-A555-0F89EFD162F2}"/>
              </a:ext>
            </a:extLst>
          </p:cNvPr>
          <p:cNvGraphicFramePr>
            <a:graphicFrameLocks noGrp="1"/>
          </p:cNvGraphicFramePr>
          <p:nvPr>
            <p:ph type="tbl" sz="quarter" idx="13"/>
            <p:extLst>
              <p:ext uri="{D42A27DB-BD31-4B8C-83A1-F6EECF244321}">
                <p14:modId xmlns:p14="http://schemas.microsoft.com/office/powerpoint/2010/main" val="120530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48786418"/>
                    </a:ext>
                  </a:extLst>
                </a:gridCol>
                <a:gridCol w="2057402">
                  <a:extLst>
                    <a:ext uri="{9D8B030D-6E8A-4147-A177-3AD203B41FA5}">
                      <a16:colId xmlns:a16="http://schemas.microsoft.com/office/drawing/2014/main" val="152529638"/>
                    </a:ext>
                  </a:extLst>
                </a:gridCol>
                <a:gridCol w="576072">
                  <a:extLst>
                    <a:ext uri="{9D8B030D-6E8A-4147-A177-3AD203B41FA5}">
                      <a16:colId xmlns:a16="http://schemas.microsoft.com/office/drawing/2014/main" val="1880302799"/>
                    </a:ext>
                  </a:extLst>
                </a:gridCol>
                <a:gridCol w="411480">
                  <a:extLst>
                    <a:ext uri="{9D8B030D-6E8A-4147-A177-3AD203B41FA5}">
                      <a16:colId xmlns:a16="http://schemas.microsoft.com/office/drawing/2014/main" val="4052704171"/>
                    </a:ext>
                  </a:extLst>
                </a:gridCol>
                <a:gridCol w="411480">
                  <a:extLst>
                    <a:ext uri="{9D8B030D-6E8A-4147-A177-3AD203B41FA5}">
                      <a16:colId xmlns:a16="http://schemas.microsoft.com/office/drawing/2014/main" val="574372820"/>
                    </a:ext>
                  </a:extLst>
                </a:gridCol>
                <a:gridCol w="493776">
                  <a:extLst>
                    <a:ext uri="{9D8B030D-6E8A-4147-A177-3AD203B41FA5}">
                      <a16:colId xmlns:a16="http://schemas.microsoft.com/office/drawing/2014/main" val="1610893735"/>
                    </a:ext>
                  </a:extLst>
                </a:gridCol>
                <a:gridCol w="493776">
                  <a:extLst>
                    <a:ext uri="{9D8B030D-6E8A-4147-A177-3AD203B41FA5}">
                      <a16:colId xmlns:a16="http://schemas.microsoft.com/office/drawing/2014/main" val="1271518126"/>
                    </a:ext>
                  </a:extLst>
                </a:gridCol>
                <a:gridCol w="493776">
                  <a:extLst>
                    <a:ext uri="{9D8B030D-6E8A-4147-A177-3AD203B41FA5}">
                      <a16:colId xmlns:a16="http://schemas.microsoft.com/office/drawing/2014/main" val="4177938987"/>
                    </a:ext>
                  </a:extLst>
                </a:gridCol>
                <a:gridCol w="411480">
                  <a:extLst>
                    <a:ext uri="{9D8B030D-6E8A-4147-A177-3AD203B41FA5}">
                      <a16:colId xmlns:a16="http://schemas.microsoft.com/office/drawing/2014/main" val="1683640868"/>
                    </a:ext>
                  </a:extLst>
                </a:gridCol>
                <a:gridCol w="411480">
                  <a:extLst>
                    <a:ext uri="{9D8B030D-6E8A-4147-A177-3AD203B41FA5}">
                      <a16:colId xmlns:a16="http://schemas.microsoft.com/office/drawing/2014/main" val="806804468"/>
                    </a:ext>
                  </a:extLst>
                </a:gridCol>
                <a:gridCol w="411480">
                  <a:extLst>
                    <a:ext uri="{9D8B030D-6E8A-4147-A177-3AD203B41FA5}">
                      <a16:colId xmlns:a16="http://schemas.microsoft.com/office/drawing/2014/main" val="3236155155"/>
                    </a:ext>
                  </a:extLst>
                </a:gridCol>
                <a:gridCol w="411480">
                  <a:extLst>
                    <a:ext uri="{9D8B030D-6E8A-4147-A177-3AD203B41FA5}">
                      <a16:colId xmlns:a16="http://schemas.microsoft.com/office/drawing/2014/main" val="3536373141"/>
                    </a:ext>
                  </a:extLst>
                </a:gridCol>
                <a:gridCol w="411480">
                  <a:extLst>
                    <a:ext uri="{9D8B030D-6E8A-4147-A177-3AD203B41FA5}">
                      <a16:colId xmlns:a16="http://schemas.microsoft.com/office/drawing/2014/main" val="3657894700"/>
                    </a:ext>
                  </a:extLst>
                </a:gridCol>
                <a:gridCol w="411480">
                  <a:extLst>
                    <a:ext uri="{9D8B030D-6E8A-4147-A177-3AD203B41FA5}">
                      <a16:colId xmlns:a16="http://schemas.microsoft.com/office/drawing/2014/main" val="1195386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67235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- 2023-11-24 17:08:45</a:t>
                      </a:r>
                      <a:r>
                        <a:rPr kumimoji="0" lang="en-US" sz="1000" b="0" i="0" u="none" strike="noStrike" kern="1200" cap="none" spc="0" normalizeH="0" baseline="0" noProof="0">
                          <a:ln>
                            <a:noFill/>
                          </a:ln>
                          <a:solidFill>
                            <a:prstClr val="black"/>
                          </a:solidFill>
                          <a:effectLst/>
                          <a:uLnTx/>
                          <a:uFillTx/>
                          <a:latin typeface="Calibri"/>
                          <a:ea typeface="+mn-ea"/>
                          <a:cs typeface="+mn-cs"/>
                        </a:rPr>
                        <a:t>
 Saviez-vous que Taylor était née dans une ferme de sapins de Noël ? 🎄 
C’est pas la seule chose qu’on apprend avec cette vidéo ! 
#taylorswift #onteraconte #tipik #rtbf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https://quintly-eu-image-storage.s3.amazonaws.com/7cc1b9cde11d4333503399704d52bb7c/6925fbc2291c8871458a4d66504d43cf.jpg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11:10:12</a:t>
                      </a:r>
                    </a:p>
                  </a:txBody>
                  <a:tcPr/>
                </a:tc>
                <a:extLst>
                  <a:ext uri="{0D108BD9-81ED-4DB2-BD59-A6C34878D82A}">
                    <a16:rowId xmlns:a16="http://schemas.microsoft.com/office/drawing/2014/main" val="651152471"/>
                  </a:ext>
                </a:extLst>
              </a:tr>
            </a:tbl>
          </a:graphicData>
        </a:graphic>
      </p:graphicFrame>
      <p:sp>
        <p:nvSpPr>
          <p:cNvPr id="4" name="Text Placeholder 3">
            <a:extLst>
              <a:ext uri="{FF2B5EF4-FFF2-40B4-BE49-F238E27FC236}">
                <a16:creationId xmlns:a16="http://schemas.microsoft.com/office/drawing/2014/main" id="{AEF8B66C-776A-4169-8B58-EFEB2C0873F4}"/>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83731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04FCF-FECA-41AD-B2D6-70B6410DECCD}"/>
              </a:ext>
            </a:extLst>
          </p:cNvPr>
          <p:cNvSpPr>
            <a:spLocks noGrp="1"/>
          </p:cNvSpPr>
          <p:nvPr>
            <p:ph type="title"/>
          </p:nvPr>
        </p:nvSpPr>
        <p:spPr/>
        <p:txBody>
          <a:bodyPr/>
          <a:lstStyle/>
          <a:p>
            <a:r>
              <a:rPr lang="en-US"/>
              <a:t>Overall Publications cross-plateformes avec replay pour Insta | Tipik - 13 of 25</a:t>
            </a:r>
          </a:p>
        </p:txBody>
      </p:sp>
      <p:graphicFrame>
        <p:nvGraphicFramePr>
          <p:cNvPr id="5" name="Table Placeholder 4">
            <a:extLst>
              <a:ext uri="{FF2B5EF4-FFF2-40B4-BE49-F238E27FC236}">
                <a16:creationId xmlns:a16="http://schemas.microsoft.com/office/drawing/2014/main" id="{EC598B69-DE6A-4387-ACE4-A063356E4FC6}"/>
              </a:ext>
            </a:extLst>
          </p:cNvPr>
          <p:cNvGraphicFramePr>
            <a:graphicFrameLocks noGrp="1"/>
          </p:cNvGraphicFramePr>
          <p:nvPr>
            <p:ph type="tbl" sz="quarter" idx="13"/>
            <p:extLst>
              <p:ext uri="{D42A27DB-BD31-4B8C-83A1-F6EECF244321}">
                <p14:modId xmlns:p14="http://schemas.microsoft.com/office/powerpoint/2010/main" val="3197049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152897197"/>
                    </a:ext>
                  </a:extLst>
                </a:gridCol>
                <a:gridCol w="2057402">
                  <a:extLst>
                    <a:ext uri="{9D8B030D-6E8A-4147-A177-3AD203B41FA5}">
                      <a16:colId xmlns:a16="http://schemas.microsoft.com/office/drawing/2014/main" val="649240639"/>
                    </a:ext>
                  </a:extLst>
                </a:gridCol>
                <a:gridCol w="576072">
                  <a:extLst>
                    <a:ext uri="{9D8B030D-6E8A-4147-A177-3AD203B41FA5}">
                      <a16:colId xmlns:a16="http://schemas.microsoft.com/office/drawing/2014/main" val="3507208304"/>
                    </a:ext>
                  </a:extLst>
                </a:gridCol>
                <a:gridCol w="411480">
                  <a:extLst>
                    <a:ext uri="{9D8B030D-6E8A-4147-A177-3AD203B41FA5}">
                      <a16:colId xmlns:a16="http://schemas.microsoft.com/office/drawing/2014/main" val="4258501317"/>
                    </a:ext>
                  </a:extLst>
                </a:gridCol>
                <a:gridCol w="411480">
                  <a:extLst>
                    <a:ext uri="{9D8B030D-6E8A-4147-A177-3AD203B41FA5}">
                      <a16:colId xmlns:a16="http://schemas.microsoft.com/office/drawing/2014/main" val="2460745672"/>
                    </a:ext>
                  </a:extLst>
                </a:gridCol>
                <a:gridCol w="493776">
                  <a:extLst>
                    <a:ext uri="{9D8B030D-6E8A-4147-A177-3AD203B41FA5}">
                      <a16:colId xmlns:a16="http://schemas.microsoft.com/office/drawing/2014/main" val="287940788"/>
                    </a:ext>
                  </a:extLst>
                </a:gridCol>
                <a:gridCol w="493776">
                  <a:extLst>
                    <a:ext uri="{9D8B030D-6E8A-4147-A177-3AD203B41FA5}">
                      <a16:colId xmlns:a16="http://schemas.microsoft.com/office/drawing/2014/main" val="1058831334"/>
                    </a:ext>
                  </a:extLst>
                </a:gridCol>
                <a:gridCol w="493776">
                  <a:extLst>
                    <a:ext uri="{9D8B030D-6E8A-4147-A177-3AD203B41FA5}">
                      <a16:colId xmlns:a16="http://schemas.microsoft.com/office/drawing/2014/main" val="1587896008"/>
                    </a:ext>
                  </a:extLst>
                </a:gridCol>
                <a:gridCol w="411480">
                  <a:extLst>
                    <a:ext uri="{9D8B030D-6E8A-4147-A177-3AD203B41FA5}">
                      <a16:colId xmlns:a16="http://schemas.microsoft.com/office/drawing/2014/main" val="2137725207"/>
                    </a:ext>
                  </a:extLst>
                </a:gridCol>
                <a:gridCol w="411480">
                  <a:extLst>
                    <a:ext uri="{9D8B030D-6E8A-4147-A177-3AD203B41FA5}">
                      <a16:colId xmlns:a16="http://schemas.microsoft.com/office/drawing/2014/main" val="2118611265"/>
                    </a:ext>
                  </a:extLst>
                </a:gridCol>
                <a:gridCol w="411480">
                  <a:extLst>
                    <a:ext uri="{9D8B030D-6E8A-4147-A177-3AD203B41FA5}">
                      <a16:colId xmlns:a16="http://schemas.microsoft.com/office/drawing/2014/main" val="2473926380"/>
                    </a:ext>
                  </a:extLst>
                </a:gridCol>
                <a:gridCol w="411480">
                  <a:extLst>
                    <a:ext uri="{9D8B030D-6E8A-4147-A177-3AD203B41FA5}">
                      <a16:colId xmlns:a16="http://schemas.microsoft.com/office/drawing/2014/main" val="2633919691"/>
                    </a:ext>
                  </a:extLst>
                </a:gridCol>
                <a:gridCol w="411480">
                  <a:extLst>
                    <a:ext uri="{9D8B030D-6E8A-4147-A177-3AD203B41FA5}">
                      <a16:colId xmlns:a16="http://schemas.microsoft.com/office/drawing/2014/main" val="2729760389"/>
                    </a:ext>
                  </a:extLst>
                </a:gridCol>
                <a:gridCol w="411480">
                  <a:extLst>
                    <a:ext uri="{9D8B030D-6E8A-4147-A177-3AD203B41FA5}">
                      <a16:colId xmlns:a16="http://schemas.microsoft.com/office/drawing/2014/main" val="117617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14103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tipikrtbf - 2023-09-15 16:25:42</a:t>
                      </a:r>
                      <a:r>
                        <a:rPr kumimoji="0" lang="fr-FR" sz="1000" b="0" i="0" u="none" strike="noStrike" kern="1200" cap="none" spc="0" normalizeH="0" baseline="0" noProof="0">
                          <a:ln>
                            <a:noFill/>
                          </a:ln>
                          <a:solidFill>
                            <a:prstClr val="black"/>
                          </a:solidFill>
                          <a:effectLst/>
                          <a:uLnTx/>
                          <a:uFillTx/>
                          <a:latin typeface="Calibri"/>
                          <a:ea typeface="+mn-ea"/>
                          <a:cs typeface="+mn-cs"/>
                        </a:rPr>
                        <a:t>
 Si @pierreniney est aussi incroyable, c’est sans doute parce que sa maman est belge, tout simplement ! 👉 On te raconte !
#pierreniney #tipik #rtbf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https://quintly-eu-image-storage.s3.amazonaws.com/7cc1b9cde11d4333503399704d52bb7c/f8a16166425dfaddfe56cdd9359611a9.jpg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17:25:26</a:t>
                      </a:r>
                    </a:p>
                  </a:txBody>
                  <a:tcPr/>
                </a:tc>
                <a:extLst>
                  <a:ext uri="{0D108BD9-81ED-4DB2-BD59-A6C34878D82A}">
                    <a16:rowId xmlns:a16="http://schemas.microsoft.com/office/drawing/2014/main" val="664150827"/>
                  </a:ext>
                </a:extLst>
              </a:tr>
            </a:tbl>
          </a:graphicData>
        </a:graphic>
      </p:graphicFrame>
      <p:sp>
        <p:nvSpPr>
          <p:cNvPr id="4" name="Text Placeholder 3">
            <a:extLst>
              <a:ext uri="{FF2B5EF4-FFF2-40B4-BE49-F238E27FC236}">
                <a16:creationId xmlns:a16="http://schemas.microsoft.com/office/drawing/2014/main" id="{E4E5F56E-19AA-4487-B513-FC639B73803E}"/>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296587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00C0-A95F-451C-88C2-B85A01F911B3}"/>
              </a:ext>
            </a:extLst>
          </p:cNvPr>
          <p:cNvSpPr>
            <a:spLocks noGrp="1"/>
          </p:cNvSpPr>
          <p:nvPr>
            <p:ph type="title"/>
          </p:nvPr>
        </p:nvSpPr>
        <p:spPr/>
        <p:txBody>
          <a:bodyPr/>
          <a:lstStyle/>
          <a:p>
            <a:r>
              <a:rPr lang="en-US"/>
              <a:t>Overall Publications cross-plateformes avec replay pour Insta | Tipik - 14 of 25</a:t>
            </a:r>
          </a:p>
        </p:txBody>
      </p:sp>
      <p:graphicFrame>
        <p:nvGraphicFramePr>
          <p:cNvPr id="5" name="Table Placeholder 4">
            <a:extLst>
              <a:ext uri="{FF2B5EF4-FFF2-40B4-BE49-F238E27FC236}">
                <a16:creationId xmlns:a16="http://schemas.microsoft.com/office/drawing/2014/main" id="{6CA56CF3-2A85-41BF-8DC7-EE63284CB818}"/>
              </a:ext>
            </a:extLst>
          </p:cNvPr>
          <p:cNvGraphicFramePr>
            <a:graphicFrameLocks noGrp="1"/>
          </p:cNvGraphicFramePr>
          <p:nvPr>
            <p:ph type="tbl" sz="quarter" idx="13"/>
            <p:extLst>
              <p:ext uri="{D42A27DB-BD31-4B8C-83A1-F6EECF244321}">
                <p14:modId xmlns:p14="http://schemas.microsoft.com/office/powerpoint/2010/main" val="369291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748908823"/>
                    </a:ext>
                  </a:extLst>
                </a:gridCol>
                <a:gridCol w="2057402">
                  <a:extLst>
                    <a:ext uri="{9D8B030D-6E8A-4147-A177-3AD203B41FA5}">
                      <a16:colId xmlns:a16="http://schemas.microsoft.com/office/drawing/2014/main" val="3019876336"/>
                    </a:ext>
                  </a:extLst>
                </a:gridCol>
                <a:gridCol w="576072">
                  <a:extLst>
                    <a:ext uri="{9D8B030D-6E8A-4147-A177-3AD203B41FA5}">
                      <a16:colId xmlns:a16="http://schemas.microsoft.com/office/drawing/2014/main" val="3959201688"/>
                    </a:ext>
                  </a:extLst>
                </a:gridCol>
                <a:gridCol w="411480">
                  <a:extLst>
                    <a:ext uri="{9D8B030D-6E8A-4147-A177-3AD203B41FA5}">
                      <a16:colId xmlns:a16="http://schemas.microsoft.com/office/drawing/2014/main" val="3350677814"/>
                    </a:ext>
                  </a:extLst>
                </a:gridCol>
                <a:gridCol w="411480">
                  <a:extLst>
                    <a:ext uri="{9D8B030D-6E8A-4147-A177-3AD203B41FA5}">
                      <a16:colId xmlns:a16="http://schemas.microsoft.com/office/drawing/2014/main" val="2713216230"/>
                    </a:ext>
                  </a:extLst>
                </a:gridCol>
                <a:gridCol w="493776">
                  <a:extLst>
                    <a:ext uri="{9D8B030D-6E8A-4147-A177-3AD203B41FA5}">
                      <a16:colId xmlns:a16="http://schemas.microsoft.com/office/drawing/2014/main" val="873721384"/>
                    </a:ext>
                  </a:extLst>
                </a:gridCol>
                <a:gridCol w="493776">
                  <a:extLst>
                    <a:ext uri="{9D8B030D-6E8A-4147-A177-3AD203B41FA5}">
                      <a16:colId xmlns:a16="http://schemas.microsoft.com/office/drawing/2014/main" val="2896401157"/>
                    </a:ext>
                  </a:extLst>
                </a:gridCol>
                <a:gridCol w="493776">
                  <a:extLst>
                    <a:ext uri="{9D8B030D-6E8A-4147-A177-3AD203B41FA5}">
                      <a16:colId xmlns:a16="http://schemas.microsoft.com/office/drawing/2014/main" val="3868555373"/>
                    </a:ext>
                  </a:extLst>
                </a:gridCol>
                <a:gridCol w="411480">
                  <a:extLst>
                    <a:ext uri="{9D8B030D-6E8A-4147-A177-3AD203B41FA5}">
                      <a16:colId xmlns:a16="http://schemas.microsoft.com/office/drawing/2014/main" val="4282357834"/>
                    </a:ext>
                  </a:extLst>
                </a:gridCol>
                <a:gridCol w="411480">
                  <a:extLst>
                    <a:ext uri="{9D8B030D-6E8A-4147-A177-3AD203B41FA5}">
                      <a16:colId xmlns:a16="http://schemas.microsoft.com/office/drawing/2014/main" val="4226070762"/>
                    </a:ext>
                  </a:extLst>
                </a:gridCol>
                <a:gridCol w="411480">
                  <a:extLst>
                    <a:ext uri="{9D8B030D-6E8A-4147-A177-3AD203B41FA5}">
                      <a16:colId xmlns:a16="http://schemas.microsoft.com/office/drawing/2014/main" val="1020857093"/>
                    </a:ext>
                  </a:extLst>
                </a:gridCol>
                <a:gridCol w="411480">
                  <a:extLst>
                    <a:ext uri="{9D8B030D-6E8A-4147-A177-3AD203B41FA5}">
                      <a16:colId xmlns:a16="http://schemas.microsoft.com/office/drawing/2014/main" val="1009945943"/>
                    </a:ext>
                  </a:extLst>
                </a:gridCol>
                <a:gridCol w="411480">
                  <a:extLst>
                    <a:ext uri="{9D8B030D-6E8A-4147-A177-3AD203B41FA5}">
                      <a16:colId xmlns:a16="http://schemas.microsoft.com/office/drawing/2014/main" val="3997450108"/>
                    </a:ext>
                  </a:extLst>
                </a:gridCol>
                <a:gridCol w="411480">
                  <a:extLst>
                    <a:ext uri="{9D8B030D-6E8A-4147-A177-3AD203B41FA5}">
                      <a16:colId xmlns:a16="http://schemas.microsoft.com/office/drawing/2014/main" val="2697514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50595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- 2023-11-10 16:36:45</a:t>
                      </a:r>
                      <a:r>
                        <a:rPr kumimoji="0" lang="en-US" sz="1000" b="0" i="0" u="none" strike="noStrike" kern="1200" cap="none" spc="0" normalizeH="0" baseline="0" noProof="0">
                          <a:ln>
                            <a:noFill/>
                          </a:ln>
                          <a:solidFill>
                            <a:prstClr val="black"/>
                          </a:solidFill>
                          <a:effectLst/>
                          <a:uLnTx/>
                          <a:uFillTx/>
                          <a:latin typeface="Calibri"/>
                          <a:ea typeface="+mn-ea"/>
                          <a:cs typeface="+mn-cs"/>
                        </a:rPr>
                        <a:t>
 🏹 Hunger Games ? C’est une histoire de Thor, de Minotaure et d’Avril Lavigne ! 🤪
👉 On te raconte 😉
#hungergames #jenniferlawrence #cinema #mockinjay #katnisseverdeen #hungergamesfans #panem #district12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https://quintly-eu-image-storage.s3.amazonaws.com/7cc1b9cde11d4333503399704d52bb7c/d6270ded665deb468dc7fa34785acb8a.jpg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05:08:14</a:t>
                      </a:r>
                    </a:p>
                  </a:txBody>
                  <a:tcPr/>
                </a:tc>
                <a:extLst>
                  <a:ext uri="{0D108BD9-81ED-4DB2-BD59-A6C34878D82A}">
                    <a16:rowId xmlns:a16="http://schemas.microsoft.com/office/drawing/2014/main" val="2060869038"/>
                  </a:ext>
                </a:extLst>
              </a:tr>
            </a:tbl>
          </a:graphicData>
        </a:graphic>
      </p:graphicFrame>
      <p:sp>
        <p:nvSpPr>
          <p:cNvPr id="4" name="Text Placeholder 3">
            <a:extLst>
              <a:ext uri="{FF2B5EF4-FFF2-40B4-BE49-F238E27FC236}">
                <a16:creationId xmlns:a16="http://schemas.microsoft.com/office/drawing/2014/main" id="{F01AE8EB-F991-4636-A4A8-17F8EEBDB93E}"/>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936016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243CC-6BB6-46AF-A7B2-E75C3956DDD8}"/>
              </a:ext>
            </a:extLst>
          </p:cNvPr>
          <p:cNvSpPr>
            <a:spLocks noGrp="1"/>
          </p:cNvSpPr>
          <p:nvPr>
            <p:ph type="title"/>
          </p:nvPr>
        </p:nvSpPr>
        <p:spPr/>
        <p:txBody>
          <a:bodyPr/>
          <a:lstStyle/>
          <a:p>
            <a:r>
              <a:rPr lang="en-US"/>
              <a:t>Overall Publications cross-plateformes avec replay pour Insta | Tipik - 15 of 25</a:t>
            </a:r>
          </a:p>
        </p:txBody>
      </p:sp>
      <p:graphicFrame>
        <p:nvGraphicFramePr>
          <p:cNvPr id="5" name="Table Placeholder 4">
            <a:extLst>
              <a:ext uri="{FF2B5EF4-FFF2-40B4-BE49-F238E27FC236}">
                <a16:creationId xmlns:a16="http://schemas.microsoft.com/office/drawing/2014/main" id="{957E1CEB-7A39-4774-A5B2-84777646586F}"/>
              </a:ext>
            </a:extLst>
          </p:cNvPr>
          <p:cNvGraphicFramePr>
            <a:graphicFrameLocks noGrp="1"/>
          </p:cNvGraphicFramePr>
          <p:nvPr>
            <p:ph type="tbl" sz="quarter" idx="13"/>
            <p:extLst>
              <p:ext uri="{D42A27DB-BD31-4B8C-83A1-F6EECF244321}">
                <p14:modId xmlns:p14="http://schemas.microsoft.com/office/powerpoint/2010/main" val="256591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105487669"/>
                    </a:ext>
                  </a:extLst>
                </a:gridCol>
                <a:gridCol w="2057402">
                  <a:extLst>
                    <a:ext uri="{9D8B030D-6E8A-4147-A177-3AD203B41FA5}">
                      <a16:colId xmlns:a16="http://schemas.microsoft.com/office/drawing/2014/main" val="1248225942"/>
                    </a:ext>
                  </a:extLst>
                </a:gridCol>
                <a:gridCol w="576072">
                  <a:extLst>
                    <a:ext uri="{9D8B030D-6E8A-4147-A177-3AD203B41FA5}">
                      <a16:colId xmlns:a16="http://schemas.microsoft.com/office/drawing/2014/main" val="3075985089"/>
                    </a:ext>
                  </a:extLst>
                </a:gridCol>
                <a:gridCol w="411480">
                  <a:extLst>
                    <a:ext uri="{9D8B030D-6E8A-4147-A177-3AD203B41FA5}">
                      <a16:colId xmlns:a16="http://schemas.microsoft.com/office/drawing/2014/main" val="871623149"/>
                    </a:ext>
                  </a:extLst>
                </a:gridCol>
                <a:gridCol w="411480">
                  <a:extLst>
                    <a:ext uri="{9D8B030D-6E8A-4147-A177-3AD203B41FA5}">
                      <a16:colId xmlns:a16="http://schemas.microsoft.com/office/drawing/2014/main" val="3652381885"/>
                    </a:ext>
                  </a:extLst>
                </a:gridCol>
                <a:gridCol w="493776">
                  <a:extLst>
                    <a:ext uri="{9D8B030D-6E8A-4147-A177-3AD203B41FA5}">
                      <a16:colId xmlns:a16="http://schemas.microsoft.com/office/drawing/2014/main" val="1952235864"/>
                    </a:ext>
                  </a:extLst>
                </a:gridCol>
                <a:gridCol w="493776">
                  <a:extLst>
                    <a:ext uri="{9D8B030D-6E8A-4147-A177-3AD203B41FA5}">
                      <a16:colId xmlns:a16="http://schemas.microsoft.com/office/drawing/2014/main" val="1860364157"/>
                    </a:ext>
                  </a:extLst>
                </a:gridCol>
                <a:gridCol w="493776">
                  <a:extLst>
                    <a:ext uri="{9D8B030D-6E8A-4147-A177-3AD203B41FA5}">
                      <a16:colId xmlns:a16="http://schemas.microsoft.com/office/drawing/2014/main" val="327652004"/>
                    </a:ext>
                  </a:extLst>
                </a:gridCol>
                <a:gridCol w="411480">
                  <a:extLst>
                    <a:ext uri="{9D8B030D-6E8A-4147-A177-3AD203B41FA5}">
                      <a16:colId xmlns:a16="http://schemas.microsoft.com/office/drawing/2014/main" val="1971991844"/>
                    </a:ext>
                  </a:extLst>
                </a:gridCol>
                <a:gridCol w="411480">
                  <a:extLst>
                    <a:ext uri="{9D8B030D-6E8A-4147-A177-3AD203B41FA5}">
                      <a16:colId xmlns:a16="http://schemas.microsoft.com/office/drawing/2014/main" val="3445129731"/>
                    </a:ext>
                  </a:extLst>
                </a:gridCol>
                <a:gridCol w="411480">
                  <a:extLst>
                    <a:ext uri="{9D8B030D-6E8A-4147-A177-3AD203B41FA5}">
                      <a16:colId xmlns:a16="http://schemas.microsoft.com/office/drawing/2014/main" val="3053705470"/>
                    </a:ext>
                  </a:extLst>
                </a:gridCol>
                <a:gridCol w="411480">
                  <a:extLst>
                    <a:ext uri="{9D8B030D-6E8A-4147-A177-3AD203B41FA5}">
                      <a16:colId xmlns:a16="http://schemas.microsoft.com/office/drawing/2014/main" val="1325957513"/>
                    </a:ext>
                  </a:extLst>
                </a:gridCol>
                <a:gridCol w="411480">
                  <a:extLst>
                    <a:ext uri="{9D8B030D-6E8A-4147-A177-3AD203B41FA5}">
                      <a16:colId xmlns:a16="http://schemas.microsoft.com/office/drawing/2014/main" val="2342041702"/>
                    </a:ext>
                  </a:extLst>
                </a:gridCol>
                <a:gridCol w="411480">
                  <a:extLst>
                    <a:ext uri="{9D8B030D-6E8A-4147-A177-3AD203B41FA5}">
                      <a16:colId xmlns:a16="http://schemas.microsoft.com/office/drawing/2014/main" val="2507492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71654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tipikrtbf - 2024-05-24 14:12:04</a:t>
                      </a:r>
                      <a:r>
                        <a:rPr kumimoji="0" lang="fr-FR" sz="1000" b="0" i="0" u="none" strike="noStrike" kern="1200" cap="none" spc="0" normalizeH="0" baseline="0" noProof="0">
                          <a:ln>
                            <a:noFill/>
                          </a:ln>
                          <a:solidFill>
                            <a:prstClr val="black"/>
                          </a:solidFill>
                          <a:effectLst/>
                          <a:uLnTx/>
                          <a:uFillTx/>
                          <a:latin typeface="Calibri"/>
                          <a:ea typeface="+mn-ea"/>
                          <a:cs typeface="+mn-cs"/>
                        </a:rPr>
                        <a:t>
 On ne dirait pas comme ça mais l'héroïne de notre enfance Martine, c'est une histoire de morale, de petite culotte et de... Michael Jackson! Allez on te raconte!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https://quintly-eu-image-storage.s3.amazonaws.com/7cc1b9cde11d4333503399704d52bb7c/c113b64a3bdfb8df9aeef5727634bfe1.jpg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21:22:46</a:t>
                      </a:r>
                    </a:p>
                  </a:txBody>
                  <a:tcPr/>
                </a:tc>
                <a:extLst>
                  <a:ext uri="{0D108BD9-81ED-4DB2-BD59-A6C34878D82A}">
                    <a16:rowId xmlns:a16="http://schemas.microsoft.com/office/drawing/2014/main" val="1198059315"/>
                  </a:ext>
                </a:extLst>
              </a:tr>
            </a:tbl>
          </a:graphicData>
        </a:graphic>
      </p:graphicFrame>
      <p:sp>
        <p:nvSpPr>
          <p:cNvPr id="4" name="Text Placeholder 3">
            <a:extLst>
              <a:ext uri="{FF2B5EF4-FFF2-40B4-BE49-F238E27FC236}">
                <a16:creationId xmlns:a16="http://schemas.microsoft.com/office/drawing/2014/main" id="{CC7C1E71-8569-4D83-B696-1DA48153E8A6}"/>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509008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4CD9C-9ED2-4EED-89B2-89B8A6406FC0}"/>
              </a:ext>
            </a:extLst>
          </p:cNvPr>
          <p:cNvSpPr>
            <a:spLocks noGrp="1"/>
          </p:cNvSpPr>
          <p:nvPr>
            <p:ph type="title"/>
          </p:nvPr>
        </p:nvSpPr>
        <p:spPr/>
        <p:txBody>
          <a:bodyPr/>
          <a:lstStyle/>
          <a:p>
            <a:r>
              <a:rPr lang="en-US"/>
              <a:t>Overall Publications cross-plateformes avec replay pour Insta | Tipik - 16 of 25</a:t>
            </a:r>
          </a:p>
        </p:txBody>
      </p:sp>
      <p:graphicFrame>
        <p:nvGraphicFramePr>
          <p:cNvPr id="5" name="Table Placeholder 4">
            <a:extLst>
              <a:ext uri="{FF2B5EF4-FFF2-40B4-BE49-F238E27FC236}">
                <a16:creationId xmlns:a16="http://schemas.microsoft.com/office/drawing/2014/main" id="{B6902C44-765F-4AD1-BBC9-EFDBC97A7DA5}"/>
              </a:ext>
            </a:extLst>
          </p:cNvPr>
          <p:cNvGraphicFramePr>
            <a:graphicFrameLocks noGrp="1"/>
          </p:cNvGraphicFramePr>
          <p:nvPr>
            <p:ph type="tbl" sz="quarter" idx="13"/>
            <p:extLst>
              <p:ext uri="{D42A27DB-BD31-4B8C-83A1-F6EECF244321}">
                <p14:modId xmlns:p14="http://schemas.microsoft.com/office/powerpoint/2010/main" val="266800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718303999"/>
                    </a:ext>
                  </a:extLst>
                </a:gridCol>
                <a:gridCol w="2057402">
                  <a:extLst>
                    <a:ext uri="{9D8B030D-6E8A-4147-A177-3AD203B41FA5}">
                      <a16:colId xmlns:a16="http://schemas.microsoft.com/office/drawing/2014/main" val="3073984023"/>
                    </a:ext>
                  </a:extLst>
                </a:gridCol>
                <a:gridCol w="576072">
                  <a:extLst>
                    <a:ext uri="{9D8B030D-6E8A-4147-A177-3AD203B41FA5}">
                      <a16:colId xmlns:a16="http://schemas.microsoft.com/office/drawing/2014/main" val="3954305957"/>
                    </a:ext>
                  </a:extLst>
                </a:gridCol>
                <a:gridCol w="411480">
                  <a:extLst>
                    <a:ext uri="{9D8B030D-6E8A-4147-A177-3AD203B41FA5}">
                      <a16:colId xmlns:a16="http://schemas.microsoft.com/office/drawing/2014/main" val="2349622325"/>
                    </a:ext>
                  </a:extLst>
                </a:gridCol>
                <a:gridCol w="411480">
                  <a:extLst>
                    <a:ext uri="{9D8B030D-6E8A-4147-A177-3AD203B41FA5}">
                      <a16:colId xmlns:a16="http://schemas.microsoft.com/office/drawing/2014/main" val="607843091"/>
                    </a:ext>
                  </a:extLst>
                </a:gridCol>
                <a:gridCol w="493776">
                  <a:extLst>
                    <a:ext uri="{9D8B030D-6E8A-4147-A177-3AD203B41FA5}">
                      <a16:colId xmlns:a16="http://schemas.microsoft.com/office/drawing/2014/main" val="2723564949"/>
                    </a:ext>
                  </a:extLst>
                </a:gridCol>
                <a:gridCol w="493776">
                  <a:extLst>
                    <a:ext uri="{9D8B030D-6E8A-4147-A177-3AD203B41FA5}">
                      <a16:colId xmlns:a16="http://schemas.microsoft.com/office/drawing/2014/main" val="2642783391"/>
                    </a:ext>
                  </a:extLst>
                </a:gridCol>
                <a:gridCol w="493776">
                  <a:extLst>
                    <a:ext uri="{9D8B030D-6E8A-4147-A177-3AD203B41FA5}">
                      <a16:colId xmlns:a16="http://schemas.microsoft.com/office/drawing/2014/main" val="1828867758"/>
                    </a:ext>
                  </a:extLst>
                </a:gridCol>
                <a:gridCol w="411480">
                  <a:extLst>
                    <a:ext uri="{9D8B030D-6E8A-4147-A177-3AD203B41FA5}">
                      <a16:colId xmlns:a16="http://schemas.microsoft.com/office/drawing/2014/main" val="556667966"/>
                    </a:ext>
                  </a:extLst>
                </a:gridCol>
                <a:gridCol w="411480">
                  <a:extLst>
                    <a:ext uri="{9D8B030D-6E8A-4147-A177-3AD203B41FA5}">
                      <a16:colId xmlns:a16="http://schemas.microsoft.com/office/drawing/2014/main" val="2359959152"/>
                    </a:ext>
                  </a:extLst>
                </a:gridCol>
                <a:gridCol w="411480">
                  <a:extLst>
                    <a:ext uri="{9D8B030D-6E8A-4147-A177-3AD203B41FA5}">
                      <a16:colId xmlns:a16="http://schemas.microsoft.com/office/drawing/2014/main" val="2771501340"/>
                    </a:ext>
                  </a:extLst>
                </a:gridCol>
                <a:gridCol w="411480">
                  <a:extLst>
                    <a:ext uri="{9D8B030D-6E8A-4147-A177-3AD203B41FA5}">
                      <a16:colId xmlns:a16="http://schemas.microsoft.com/office/drawing/2014/main" val="83232569"/>
                    </a:ext>
                  </a:extLst>
                </a:gridCol>
                <a:gridCol w="411480">
                  <a:extLst>
                    <a:ext uri="{9D8B030D-6E8A-4147-A177-3AD203B41FA5}">
                      <a16:colId xmlns:a16="http://schemas.microsoft.com/office/drawing/2014/main" val="2648324613"/>
                    </a:ext>
                  </a:extLst>
                </a:gridCol>
                <a:gridCol w="411480">
                  <a:extLst>
                    <a:ext uri="{9D8B030D-6E8A-4147-A177-3AD203B41FA5}">
                      <a16:colId xmlns:a16="http://schemas.microsoft.com/office/drawing/2014/main" val="381794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77193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- 2023-09-22 15:57:49</a:t>
                      </a:r>
                      <a:r>
                        <a:rPr kumimoji="0" lang="en-US" sz="1000" b="0" i="0" u="none" strike="noStrike" kern="1200" cap="none" spc="0" normalizeH="0" baseline="0" noProof="0">
                          <a:ln>
                            <a:noFill/>
                          </a:ln>
                          <a:solidFill>
                            <a:prstClr val="black"/>
                          </a:solidFill>
                          <a:effectLst/>
                          <a:uLnTx/>
                          <a:uFillTx/>
                          <a:latin typeface="Calibri"/>
                          <a:ea typeface="+mn-ea"/>
                          <a:cs typeface="+mn-cs"/>
                        </a:rPr>
                        <a:t>
 📚Amélie Nothomb, c’est une badass de l’écriture mais son kiff absolu c’était d’être chanteuse dans un groupe de métal ! 🤟🎤
#amelienothomb #litterature #livre #ecrivain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https://quintly-eu-image-storage.s3.amazonaws.com/7cc1b9cde11d4333503399704d52bb7c/1f327b601a3ede9c79506423d67de05c.jpg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22:00:28</a:t>
                      </a:r>
                    </a:p>
                  </a:txBody>
                  <a:tcPr/>
                </a:tc>
                <a:extLst>
                  <a:ext uri="{0D108BD9-81ED-4DB2-BD59-A6C34878D82A}">
                    <a16:rowId xmlns:a16="http://schemas.microsoft.com/office/drawing/2014/main" val="2657067908"/>
                  </a:ext>
                </a:extLst>
              </a:tr>
            </a:tbl>
          </a:graphicData>
        </a:graphic>
      </p:graphicFrame>
      <p:sp>
        <p:nvSpPr>
          <p:cNvPr id="4" name="Text Placeholder 3">
            <a:extLst>
              <a:ext uri="{FF2B5EF4-FFF2-40B4-BE49-F238E27FC236}">
                <a16:creationId xmlns:a16="http://schemas.microsoft.com/office/drawing/2014/main" id="{E5EFD1ED-1007-410E-A08B-ACD4312C3BE8}"/>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1245928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AE40-E35A-4D45-8441-010602A84F40}"/>
              </a:ext>
            </a:extLst>
          </p:cNvPr>
          <p:cNvSpPr>
            <a:spLocks noGrp="1"/>
          </p:cNvSpPr>
          <p:nvPr>
            <p:ph type="title"/>
          </p:nvPr>
        </p:nvSpPr>
        <p:spPr/>
        <p:txBody>
          <a:bodyPr/>
          <a:lstStyle/>
          <a:p>
            <a:r>
              <a:rPr lang="en-US"/>
              <a:t>Overall Publications cross-plateformes avec replay pour Insta | Tipik - 17 of 25</a:t>
            </a:r>
          </a:p>
        </p:txBody>
      </p:sp>
      <p:graphicFrame>
        <p:nvGraphicFramePr>
          <p:cNvPr id="5" name="Table Placeholder 4">
            <a:extLst>
              <a:ext uri="{FF2B5EF4-FFF2-40B4-BE49-F238E27FC236}">
                <a16:creationId xmlns:a16="http://schemas.microsoft.com/office/drawing/2014/main" id="{9440DE58-36BE-4C51-AD1F-DBACCEAA5AD3}"/>
              </a:ext>
            </a:extLst>
          </p:cNvPr>
          <p:cNvGraphicFramePr>
            <a:graphicFrameLocks noGrp="1"/>
          </p:cNvGraphicFramePr>
          <p:nvPr>
            <p:ph type="tbl" sz="quarter" idx="13"/>
            <p:extLst>
              <p:ext uri="{D42A27DB-BD31-4B8C-83A1-F6EECF244321}">
                <p14:modId xmlns:p14="http://schemas.microsoft.com/office/powerpoint/2010/main" val="171572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796582696"/>
                    </a:ext>
                  </a:extLst>
                </a:gridCol>
                <a:gridCol w="2057402">
                  <a:extLst>
                    <a:ext uri="{9D8B030D-6E8A-4147-A177-3AD203B41FA5}">
                      <a16:colId xmlns:a16="http://schemas.microsoft.com/office/drawing/2014/main" val="1644551709"/>
                    </a:ext>
                  </a:extLst>
                </a:gridCol>
                <a:gridCol w="576072">
                  <a:extLst>
                    <a:ext uri="{9D8B030D-6E8A-4147-A177-3AD203B41FA5}">
                      <a16:colId xmlns:a16="http://schemas.microsoft.com/office/drawing/2014/main" val="3566602933"/>
                    </a:ext>
                  </a:extLst>
                </a:gridCol>
                <a:gridCol w="411480">
                  <a:extLst>
                    <a:ext uri="{9D8B030D-6E8A-4147-A177-3AD203B41FA5}">
                      <a16:colId xmlns:a16="http://schemas.microsoft.com/office/drawing/2014/main" val="1848874783"/>
                    </a:ext>
                  </a:extLst>
                </a:gridCol>
                <a:gridCol w="411480">
                  <a:extLst>
                    <a:ext uri="{9D8B030D-6E8A-4147-A177-3AD203B41FA5}">
                      <a16:colId xmlns:a16="http://schemas.microsoft.com/office/drawing/2014/main" val="3762713252"/>
                    </a:ext>
                  </a:extLst>
                </a:gridCol>
                <a:gridCol w="493776">
                  <a:extLst>
                    <a:ext uri="{9D8B030D-6E8A-4147-A177-3AD203B41FA5}">
                      <a16:colId xmlns:a16="http://schemas.microsoft.com/office/drawing/2014/main" val="988834951"/>
                    </a:ext>
                  </a:extLst>
                </a:gridCol>
                <a:gridCol w="493776">
                  <a:extLst>
                    <a:ext uri="{9D8B030D-6E8A-4147-A177-3AD203B41FA5}">
                      <a16:colId xmlns:a16="http://schemas.microsoft.com/office/drawing/2014/main" val="3973948604"/>
                    </a:ext>
                  </a:extLst>
                </a:gridCol>
                <a:gridCol w="493776">
                  <a:extLst>
                    <a:ext uri="{9D8B030D-6E8A-4147-A177-3AD203B41FA5}">
                      <a16:colId xmlns:a16="http://schemas.microsoft.com/office/drawing/2014/main" val="247199956"/>
                    </a:ext>
                  </a:extLst>
                </a:gridCol>
                <a:gridCol w="411480">
                  <a:extLst>
                    <a:ext uri="{9D8B030D-6E8A-4147-A177-3AD203B41FA5}">
                      <a16:colId xmlns:a16="http://schemas.microsoft.com/office/drawing/2014/main" val="4214308830"/>
                    </a:ext>
                  </a:extLst>
                </a:gridCol>
                <a:gridCol w="411480">
                  <a:extLst>
                    <a:ext uri="{9D8B030D-6E8A-4147-A177-3AD203B41FA5}">
                      <a16:colId xmlns:a16="http://schemas.microsoft.com/office/drawing/2014/main" val="2336807317"/>
                    </a:ext>
                  </a:extLst>
                </a:gridCol>
                <a:gridCol w="411480">
                  <a:extLst>
                    <a:ext uri="{9D8B030D-6E8A-4147-A177-3AD203B41FA5}">
                      <a16:colId xmlns:a16="http://schemas.microsoft.com/office/drawing/2014/main" val="2059879025"/>
                    </a:ext>
                  </a:extLst>
                </a:gridCol>
                <a:gridCol w="411480">
                  <a:extLst>
                    <a:ext uri="{9D8B030D-6E8A-4147-A177-3AD203B41FA5}">
                      <a16:colId xmlns:a16="http://schemas.microsoft.com/office/drawing/2014/main" val="1794774768"/>
                    </a:ext>
                  </a:extLst>
                </a:gridCol>
                <a:gridCol w="411480">
                  <a:extLst>
                    <a:ext uri="{9D8B030D-6E8A-4147-A177-3AD203B41FA5}">
                      <a16:colId xmlns:a16="http://schemas.microsoft.com/office/drawing/2014/main" val="272657355"/>
                    </a:ext>
                  </a:extLst>
                </a:gridCol>
                <a:gridCol w="411480">
                  <a:extLst>
                    <a:ext uri="{9D8B030D-6E8A-4147-A177-3AD203B41FA5}">
                      <a16:colId xmlns:a16="http://schemas.microsoft.com/office/drawing/2014/main" val="234157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04304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- 2023-11-17 15:51:30</a:t>
                      </a:r>
                      <a:r>
                        <a:rPr kumimoji="0" lang="en-US" sz="1000" b="0" i="0" u="none" strike="noStrike" kern="1200" cap="none" spc="0" normalizeH="0" baseline="0" noProof="0">
                          <a:ln>
                            <a:noFill/>
                          </a:ln>
                          <a:solidFill>
                            <a:prstClr val="black"/>
                          </a:solidFill>
                          <a:effectLst/>
                          <a:uLnTx/>
                          <a:uFillTx/>
                          <a:latin typeface="Calibri"/>
                          <a:ea typeface="+mn-ea"/>
                          <a:cs typeface="+mn-cs"/>
                        </a:rPr>
                        <a:t>
 De la version anglaise de et avec Ricky Gervais jusqu’à la version américaine avec l’immense Steve Carell, ( « That’s what she said » ) on vous raconte l’histoire de la série culte « The Office » ! 😍
#theoffice #dundermifflin #rickygervais #stevecarell #series #standup #comedy #theofficememes #theofficequotes #thatswhatshesaid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https://quintly-eu-image-storage.s3.amazonaws.com/7cc1b9cde11d4333503399704d52bb7c/dc8ec8cfa1ede3cb1e17b996c440e457.jpg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08:06:31</a:t>
                      </a:r>
                    </a:p>
                  </a:txBody>
                  <a:tcPr/>
                </a:tc>
                <a:extLst>
                  <a:ext uri="{0D108BD9-81ED-4DB2-BD59-A6C34878D82A}">
                    <a16:rowId xmlns:a16="http://schemas.microsoft.com/office/drawing/2014/main" val="435386096"/>
                  </a:ext>
                </a:extLst>
              </a:tr>
            </a:tbl>
          </a:graphicData>
        </a:graphic>
      </p:graphicFrame>
      <p:sp>
        <p:nvSpPr>
          <p:cNvPr id="4" name="Text Placeholder 3">
            <a:extLst>
              <a:ext uri="{FF2B5EF4-FFF2-40B4-BE49-F238E27FC236}">
                <a16:creationId xmlns:a16="http://schemas.microsoft.com/office/drawing/2014/main" id="{0019009D-A80A-4668-8C25-81B64F96047D}"/>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495204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2D6AF-4138-4D21-914B-030899618FEC}"/>
              </a:ext>
            </a:extLst>
          </p:cNvPr>
          <p:cNvSpPr>
            <a:spLocks noGrp="1"/>
          </p:cNvSpPr>
          <p:nvPr>
            <p:ph type="title"/>
          </p:nvPr>
        </p:nvSpPr>
        <p:spPr/>
        <p:txBody>
          <a:bodyPr/>
          <a:lstStyle/>
          <a:p>
            <a:r>
              <a:rPr lang="en-US"/>
              <a:t>Overall Publications cross-plateformes avec replay pour Insta | Tipik - 18 of 25</a:t>
            </a:r>
          </a:p>
        </p:txBody>
      </p:sp>
      <p:graphicFrame>
        <p:nvGraphicFramePr>
          <p:cNvPr id="5" name="Table Placeholder 4">
            <a:extLst>
              <a:ext uri="{FF2B5EF4-FFF2-40B4-BE49-F238E27FC236}">
                <a16:creationId xmlns:a16="http://schemas.microsoft.com/office/drawing/2014/main" id="{7456E0FB-E580-43F8-9999-4489D72577F7}"/>
              </a:ext>
            </a:extLst>
          </p:cNvPr>
          <p:cNvGraphicFramePr>
            <a:graphicFrameLocks noGrp="1"/>
          </p:cNvGraphicFramePr>
          <p:nvPr>
            <p:ph type="tbl" sz="quarter" idx="13"/>
            <p:extLst>
              <p:ext uri="{D42A27DB-BD31-4B8C-83A1-F6EECF244321}">
                <p14:modId xmlns:p14="http://schemas.microsoft.com/office/powerpoint/2010/main" val="23363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683864073"/>
                    </a:ext>
                  </a:extLst>
                </a:gridCol>
                <a:gridCol w="2057402">
                  <a:extLst>
                    <a:ext uri="{9D8B030D-6E8A-4147-A177-3AD203B41FA5}">
                      <a16:colId xmlns:a16="http://schemas.microsoft.com/office/drawing/2014/main" val="292817194"/>
                    </a:ext>
                  </a:extLst>
                </a:gridCol>
                <a:gridCol w="576072">
                  <a:extLst>
                    <a:ext uri="{9D8B030D-6E8A-4147-A177-3AD203B41FA5}">
                      <a16:colId xmlns:a16="http://schemas.microsoft.com/office/drawing/2014/main" val="3180540319"/>
                    </a:ext>
                  </a:extLst>
                </a:gridCol>
                <a:gridCol w="411480">
                  <a:extLst>
                    <a:ext uri="{9D8B030D-6E8A-4147-A177-3AD203B41FA5}">
                      <a16:colId xmlns:a16="http://schemas.microsoft.com/office/drawing/2014/main" val="3731385219"/>
                    </a:ext>
                  </a:extLst>
                </a:gridCol>
                <a:gridCol w="411480">
                  <a:extLst>
                    <a:ext uri="{9D8B030D-6E8A-4147-A177-3AD203B41FA5}">
                      <a16:colId xmlns:a16="http://schemas.microsoft.com/office/drawing/2014/main" val="1332388466"/>
                    </a:ext>
                  </a:extLst>
                </a:gridCol>
                <a:gridCol w="493776">
                  <a:extLst>
                    <a:ext uri="{9D8B030D-6E8A-4147-A177-3AD203B41FA5}">
                      <a16:colId xmlns:a16="http://schemas.microsoft.com/office/drawing/2014/main" val="364105316"/>
                    </a:ext>
                  </a:extLst>
                </a:gridCol>
                <a:gridCol w="493776">
                  <a:extLst>
                    <a:ext uri="{9D8B030D-6E8A-4147-A177-3AD203B41FA5}">
                      <a16:colId xmlns:a16="http://schemas.microsoft.com/office/drawing/2014/main" val="2698985551"/>
                    </a:ext>
                  </a:extLst>
                </a:gridCol>
                <a:gridCol w="493776">
                  <a:extLst>
                    <a:ext uri="{9D8B030D-6E8A-4147-A177-3AD203B41FA5}">
                      <a16:colId xmlns:a16="http://schemas.microsoft.com/office/drawing/2014/main" val="874538587"/>
                    </a:ext>
                  </a:extLst>
                </a:gridCol>
                <a:gridCol w="411480">
                  <a:extLst>
                    <a:ext uri="{9D8B030D-6E8A-4147-A177-3AD203B41FA5}">
                      <a16:colId xmlns:a16="http://schemas.microsoft.com/office/drawing/2014/main" val="1220429008"/>
                    </a:ext>
                  </a:extLst>
                </a:gridCol>
                <a:gridCol w="411480">
                  <a:extLst>
                    <a:ext uri="{9D8B030D-6E8A-4147-A177-3AD203B41FA5}">
                      <a16:colId xmlns:a16="http://schemas.microsoft.com/office/drawing/2014/main" val="1968558368"/>
                    </a:ext>
                  </a:extLst>
                </a:gridCol>
                <a:gridCol w="411480">
                  <a:extLst>
                    <a:ext uri="{9D8B030D-6E8A-4147-A177-3AD203B41FA5}">
                      <a16:colId xmlns:a16="http://schemas.microsoft.com/office/drawing/2014/main" val="1854848446"/>
                    </a:ext>
                  </a:extLst>
                </a:gridCol>
                <a:gridCol w="411480">
                  <a:extLst>
                    <a:ext uri="{9D8B030D-6E8A-4147-A177-3AD203B41FA5}">
                      <a16:colId xmlns:a16="http://schemas.microsoft.com/office/drawing/2014/main" val="2099905411"/>
                    </a:ext>
                  </a:extLst>
                </a:gridCol>
                <a:gridCol w="411480">
                  <a:extLst>
                    <a:ext uri="{9D8B030D-6E8A-4147-A177-3AD203B41FA5}">
                      <a16:colId xmlns:a16="http://schemas.microsoft.com/office/drawing/2014/main" val="711399983"/>
                    </a:ext>
                  </a:extLst>
                </a:gridCol>
                <a:gridCol w="411480">
                  <a:extLst>
                    <a:ext uri="{9D8B030D-6E8A-4147-A177-3AD203B41FA5}">
                      <a16:colId xmlns:a16="http://schemas.microsoft.com/office/drawing/2014/main" val="1902816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94158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- 2023-10-20 15:38:19</a:t>
                      </a:r>
                      <a:r>
                        <a:rPr kumimoji="0" lang="en-US" sz="1000" b="0" i="0" u="none" strike="noStrike" kern="1200" cap="none" spc="0" normalizeH="0" baseline="0" noProof="0">
                          <a:ln>
                            <a:noFill/>
                          </a:ln>
                          <a:solidFill>
                            <a:prstClr val="black"/>
                          </a:solidFill>
                          <a:effectLst/>
                          <a:uLnTx/>
                          <a:uFillTx/>
                          <a:latin typeface="Calibri"/>
                          <a:ea typeface="+mn-ea"/>
                          <a:cs typeface="+mn-cs"/>
                        </a:rPr>
                        <a:t>
 On l’oublie souvent mais c’est grâce à Disney que Tim Burton a fait son entrée dans le monde du cinéma. On te raconte ! 
🚨Ne ratez pas « Tim Burton, Le Labyrinthe » qui débarque à Bruxelles sur le site de Tour &amp; Taxis à partir de ce vendredi ! 🤩
#timburton #edwardscissorhands #marsattack #cinema #timburtonlabyrinth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https://quintly-eu-image-storage.s3.amazonaws.com/7cc1b9cde11d4333503399704d52bb7c/ca3de52b18278ff6d7a74af63f272229.jpg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12:19:16</a:t>
                      </a:r>
                    </a:p>
                  </a:txBody>
                  <a:tcPr/>
                </a:tc>
                <a:extLst>
                  <a:ext uri="{0D108BD9-81ED-4DB2-BD59-A6C34878D82A}">
                    <a16:rowId xmlns:a16="http://schemas.microsoft.com/office/drawing/2014/main" val="2603891231"/>
                  </a:ext>
                </a:extLst>
              </a:tr>
            </a:tbl>
          </a:graphicData>
        </a:graphic>
      </p:graphicFrame>
      <p:sp>
        <p:nvSpPr>
          <p:cNvPr id="4" name="Text Placeholder 3">
            <a:extLst>
              <a:ext uri="{FF2B5EF4-FFF2-40B4-BE49-F238E27FC236}">
                <a16:creationId xmlns:a16="http://schemas.microsoft.com/office/drawing/2014/main" id="{D222BFFB-EDB8-48CF-90FB-A45DF9130F30}"/>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940931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F19F4-2253-4974-AF62-61879D1D900C}"/>
              </a:ext>
            </a:extLst>
          </p:cNvPr>
          <p:cNvSpPr>
            <a:spLocks noGrp="1"/>
          </p:cNvSpPr>
          <p:nvPr>
            <p:ph type="title"/>
          </p:nvPr>
        </p:nvSpPr>
        <p:spPr/>
        <p:txBody>
          <a:bodyPr/>
          <a:lstStyle/>
          <a:p>
            <a:r>
              <a:rPr lang="en-US"/>
              <a:t>Overall Publications cross-plateformes avec replay pour Insta | Tipik - 19 of 25</a:t>
            </a:r>
          </a:p>
        </p:txBody>
      </p:sp>
      <p:graphicFrame>
        <p:nvGraphicFramePr>
          <p:cNvPr id="5" name="Table Placeholder 4">
            <a:extLst>
              <a:ext uri="{FF2B5EF4-FFF2-40B4-BE49-F238E27FC236}">
                <a16:creationId xmlns:a16="http://schemas.microsoft.com/office/drawing/2014/main" id="{1C295973-FE4F-438E-90FA-82E8B762B817}"/>
              </a:ext>
            </a:extLst>
          </p:cNvPr>
          <p:cNvGraphicFramePr>
            <a:graphicFrameLocks noGrp="1"/>
          </p:cNvGraphicFramePr>
          <p:nvPr>
            <p:ph type="tbl" sz="quarter" idx="13"/>
            <p:extLst>
              <p:ext uri="{D42A27DB-BD31-4B8C-83A1-F6EECF244321}">
                <p14:modId xmlns:p14="http://schemas.microsoft.com/office/powerpoint/2010/main" val="405259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11247349"/>
                    </a:ext>
                  </a:extLst>
                </a:gridCol>
                <a:gridCol w="2057402">
                  <a:extLst>
                    <a:ext uri="{9D8B030D-6E8A-4147-A177-3AD203B41FA5}">
                      <a16:colId xmlns:a16="http://schemas.microsoft.com/office/drawing/2014/main" val="2272040281"/>
                    </a:ext>
                  </a:extLst>
                </a:gridCol>
                <a:gridCol w="576072">
                  <a:extLst>
                    <a:ext uri="{9D8B030D-6E8A-4147-A177-3AD203B41FA5}">
                      <a16:colId xmlns:a16="http://schemas.microsoft.com/office/drawing/2014/main" val="62543963"/>
                    </a:ext>
                  </a:extLst>
                </a:gridCol>
                <a:gridCol w="411480">
                  <a:extLst>
                    <a:ext uri="{9D8B030D-6E8A-4147-A177-3AD203B41FA5}">
                      <a16:colId xmlns:a16="http://schemas.microsoft.com/office/drawing/2014/main" val="2055137795"/>
                    </a:ext>
                  </a:extLst>
                </a:gridCol>
                <a:gridCol w="411480">
                  <a:extLst>
                    <a:ext uri="{9D8B030D-6E8A-4147-A177-3AD203B41FA5}">
                      <a16:colId xmlns:a16="http://schemas.microsoft.com/office/drawing/2014/main" val="3942186396"/>
                    </a:ext>
                  </a:extLst>
                </a:gridCol>
                <a:gridCol w="493776">
                  <a:extLst>
                    <a:ext uri="{9D8B030D-6E8A-4147-A177-3AD203B41FA5}">
                      <a16:colId xmlns:a16="http://schemas.microsoft.com/office/drawing/2014/main" val="1971244990"/>
                    </a:ext>
                  </a:extLst>
                </a:gridCol>
                <a:gridCol w="493776">
                  <a:extLst>
                    <a:ext uri="{9D8B030D-6E8A-4147-A177-3AD203B41FA5}">
                      <a16:colId xmlns:a16="http://schemas.microsoft.com/office/drawing/2014/main" val="1524066608"/>
                    </a:ext>
                  </a:extLst>
                </a:gridCol>
                <a:gridCol w="493776">
                  <a:extLst>
                    <a:ext uri="{9D8B030D-6E8A-4147-A177-3AD203B41FA5}">
                      <a16:colId xmlns:a16="http://schemas.microsoft.com/office/drawing/2014/main" val="1062723885"/>
                    </a:ext>
                  </a:extLst>
                </a:gridCol>
                <a:gridCol w="411480">
                  <a:extLst>
                    <a:ext uri="{9D8B030D-6E8A-4147-A177-3AD203B41FA5}">
                      <a16:colId xmlns:a16="http://schemas.microsoft.com/office/drawing/2014/main" val="825802628"/>
                    </a:ext>
                  </a:extLst>
                </a:gridCol>
                <a:gridCol w="411480">
                  <a:extLst>
                    <a:ext uri="{9D8B030D-6E8A-4147-A177-3AD203B41FA5}">
                      <a16:colId xmlns:a16="http://schemas.microsoft.com/office/drawing/2014/main" val="3752511330"/>
                    </a:ext>
                  </a:extLst>
                </a:gridCol>
                <a:gridCol w="411480">
                  <a:extLst>
                    <a:ext uri="{9D8B030D-6E8A-4147-A177-3AD203B41FA5}">
                      <a16:colId xmlns:a16="http://schemas.microsoft.com/office/drawing/2014/main" val="4214896126"/>
                    </a:ext>
                  </a:extLst>
                </a:gridCol>
                <a:gridCol w="411480">
                  <a:extLst>
                    <a:ext uri="{9D8B030D-6E8A-4147-A177-3AD203B41FA5}">
                      <a16:colId xmlns:a16="http://schemas.microsoft.com/office/drawing/2014/main" val="989347130"/>
                    </a:ext>
                  </a:extLst>
                </a:gridCol>
                <a:gridCol w="411480">
                  <a:extLst>
                    <a:ext uri="{9D8B030D-6E8A-4147-A177-3AD203B41FA5}">
                      <a16:colId xmlns:a16="http://schemas.microsoft.com/office/drawing/2014/main" val="4078979197"/>
                    </a:ext>
                  </a:extLst>
                </a:gridCol>
                <a:gridCol w="411480">
                  <a:extLst>
                    <a:ext uri="{9D8B030D-6E8A-4147-A177-3AD203B41FA5}">
                      <a16:colId xmlns:a16="http://schemas.microsoft.com/office/drawing/2014/main" val="169567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77670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- 2023-12-20 15:02:43</a:t>
                      </a:r>
                      <a:r>
                        <a:rPr kumimoji="0" lang="en-US" sz="1000" b="0" i="0" u="none" strike="noStrike" kern="1200" cap="none" spc="0" normalizeH="0" baseline="0" noProof="0">
                          <a:ln>
                            <a:noFill/>
                          </a:ln>
                          <a:solidFill>
                            <a:prstClr val="black"/>
                          </a:solidFill>
                          <a:effectLst/>
                          <a:uLnTx/>
                          <a:uFillTx/>
                          <a:latin typeface="Calibri"/>
                          <a:ea typeface="+mn-ea"/>
                          <a:cs typeface="+mn-cs"/>
                        </a:rPr>
                        <a:t>
 « Maman J’ai raté l’avion » c’est une histoire de Donald Trump, de balle de tennis et d’Orelsan 🤫
🗣️« AAAAAHAAHHHHHHHHHHHHHHHHHHH »
#homealone #mamanjairatelavion #macaulayculkin #film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https://quintly-eu-image-storage.s3.amazonaws.com/7cc1b9cde11d4333503399704d52bb7c/0ef737c54ed56e110b9707fb4d28dd99.jpg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19:26:14</a:t>
                      </a:r>
                    </a:p>
                  </a:txBody>
                  <a:tcPr/>
                </a:tc>
                <a:extLst>
                  <a:ext uri="{0D108BD9-81ED-4DB2-BD59-A6C34878D82A}">
                    <a16:rowId xmlns:a16="http://schemas.microsoft.com/office/drawing/2014/main" val="2384785059"/>
                  </a:ext>
                </a:extLst>
              </a:tr>
            </a:tbl>
          </a:graphicData>
        </a:graphic>
      </p:graphicFrame>
      <p:sp>
        <p:nvSpPr>
          <p:cNvPr id="4" name="Text Placeholder 3">
            <a:extLst>
              <a:ext uri="{FF2B5EF4-FFF2-40B4-BE49-F238E27FC236}">
                <a16:creationId xmlns:a16="http://schemas.microsoft.com/office/drawing/2014/main" id="{31952EE9-A9FC-45D8-9F45-71A15B840807}"/>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252737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F698-735F-4EE9-9D70-8A8713481D34}"/>
              </a:ext>
            </a:extLst>
          </p:cNvPr>
          <p:cNvSpPr>
            <a:spLocks noGrp="1"/>
          </p:cNvSpPr>
          <p:nvPr>
            <p:ph type="title"/>
          </p:nvPr>
        </p:nvSpPr>
        <p:spPr/>
        <p:txBody>
          <a:bodyPr/>
          <a:lstStyle/>
          <a:p>
            <a:r>
              <a:rPr lang="en-US"/>
              <a:t>Overall Publications cross-plateformes avec replay pour Insta | Tipik - 20 of 25</a:t>
            </a:r>
          </a:p>
        </p:txBody>
      </p:sp>
      <p:graphicFrame>
        <p:nvGraphicFramePr>
          <p:cNvPr id="5" name="Table Placeholder 4">
            <a:extLst>
              <a:ext uri="{FF2B5EF4-FFF2-40B4-BE49-F238E27FC236}">
                <a16:creationId xmlns:a16="http://schemas.microsoft.com/office/drawing/2014/main" id="{F7C7AC02-ABFC-4B41-AE74-66A3E79AB4BD}"/>
              </a:ext>
            </a:extLst>
          </p:cNvPr>
          <p:cNvGraphicFramePr>
            <a:graphicFrameLocks noGrp="1"/>
          </p:cNvGraphicFramePr>
          <p:nvPr>
            <p:ph type="tbl" sz="quarter" idx="13"/>
            <p:extLst>
              <p:ext uri="{D42A27DB-BD31-4B8C-83A1-F6EECF244321}">
                <p14:modId xmlns:p14="http://schemas.microsoft.com/office/powerpoint/2010/main" val="82478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270381989"/>
                    </a:ext>
                  </a:extLst>
                </a:gridCol>
                <a:gridCol w="2057402">
                  <a:extLst>
                    <a:ext uri="{9D8B030D-6E8A-4147-A177-3AD203B41FA5}">
                      <a16:colId xmlns:a16="http://schemas.microsoft.com/office/drawing/2014/main" val="564880391"/>
                    </a:ext>
                  </a:extLst>
                </a:gridCol>
                <a:gridCol w="576072">
                  <a:extLst>
                    <a:ext uri="{9D8B030D-6E8A-4147-A177-3AD203B41FA5}">
                      <a16:colId xmlns:a16="http://schemas.microsoft.com/office/drawing/2014/main" val="3277134425"/>
                    </a:ext>
                  </a:extLst>
                </a:gridCol>
                <a:gridCol w="411480">
                  <a:extLst>
                    <a:ext uri="{9D8B030D-6E8A-4147-A177-3AD203B41FA5}">
                      <a16:colId xmlns:a16="http://schemas.microsoft.com/office/drawing/2014/main" val="764362352"/>
                    </a:ext>
                  </a:extLst>
                </a:gridCol>
                <a:gridCol w="411480">
                  <a:extLst>
                    <a:ext uri="{9D8B030D-6E8A-4147-A177-3AD203B41FA5}">
                      <a16:colId xmlns:a16="http://schemas.microsoft.com/office/drawing/2014/main" val="4194586749"/>
                    </a:ext>
                  </a:extLst>
                </a:gridCol>
                <a:gridCol w="493776">
                  <a:extLst>
                    <a:ext uri="{9D8B030D-6E8A-4147-A177-3AD203B41FA5}">
                      <a16:colId xmlns:a16="http://schemas.microsoft.com/office/drawing/2014/main" val="3227002073"/>
                    </a:ext>
                  </a:extLst>
                </a:gridCol>
                <a:gridCol w="493776">
                  <a:extLst>
                    <a:ext uri="{9D8B030D-6E8A-4147-A177-3AD203B41FA5}">
                      <a16:colId xmlns:a16="http://schemas.microsoft.com/office/drawing/2014/main" val="997679045"/>
                    </a:ext>
                  </a:extLst>
                </a:gridCol>
                <a:gridCol w="493776">
                  <a:extLst>
                    <a:ext uri="{9D8B030D-6E8A-4147-A177-3AD203B41FA5}">
                      <a16:colId xmlns:a16="http://schemas.microsoft.com/office/drawing/2014/main" val="3929133867"/>
                    </a:ext>
                  </a:extLst>
                </a:gridCol>
                <a:gridCol w="411480">
                  <a:extLst>
                    <a:ext uri="{9D8B030D-6E8A-4147-A177-3AD203B41FA5}">
                      <a16:colId xmlns:a16="http://schemas.microsoft.com/office/drawing/2014/main" val="936406834"/>
                    </a:ext>
                  </a:extLst>
                </a:gridCol>
                <a:gridCol w="411480">
                  <a:extLst>
                    <a:ext uri="{9D8B030D-6E8A-4147-A177-3AD203B41FA5}">
                      <a16:colId xmlns:a16="http://schemas.microsoft.com/office/drawing/2014/main" val="3933401276"/>
                    </a:ext>
                  </a:extLst>
                </a:gridCol>
                <a:gridCol w="411480">
                  <a:extLst>
                    <a:ext uri="{9D8B030D-6E8A-4147-A177-3AD203B41FA5}">
                      <a16:colId xmlns:a16="http://schemas.microsoft.com/office/drawing/2014/main" val="2222967843"/>
                    </a:ext>
                  </a:extLst>
                </a:gridCol>
                <a:gridCol w="411480">
                  <a:extLst>
                    <a:ext uri="{9D8B030D-6E8A-4147-A177-3AD203B41FA5}">
                      <a16:colId xmlns:a16="http://schemas.microsoft.com/office/drawing/2014/main" val="3555531000"/>
                    </a:ext>
                  </a:extLst>
                </a:gridCol>
                <a:gridCol w="411480">
                  <a:extLst>
                    <a:ext uri="{9D8B030D-6E8A-4147-A177-3AD203B41FA5}">
                      <a16:colId xmlns:a16="http://schemas.microsoft.com/office/drawing/2014/main" val="3072188750"/>
                    </a:ext>
                  </a:extLst>
                </a:gridCol>
                <a:gridCol w="411480">
                  <a:extLst>
                    <a:ext uri="{9D8B030D-6E8A-4147-A177-3AD203B41FA5}">
                      <a16:colId xmlns:a16="http://schemas.microsoft.com/office/drawing/2014/main" val="3244536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76525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tipikrtbf - 2024-02-24 16:00:00</a:t>
                      </a:r>
                      <a:r>
                        <a:rPr kumimoji="0" lang="fr-FR" sz="1000" b="0" i="0" u="none" strike="noStrike" kern="1200" cap="none" spc="0" normalizeH="0" baseline="0" noProof="0">
                          <a:ln>
                            <a:noFill/>
                          </a:ln>
                          <a:solidFill>
                            <a:prstClr val="black"/>
                          </a:solidFill>
                          <a:effectLst/>
                          <a:uLnTx/>
                          <a:uFillTx/>
                          <a:latin typeface="Calibri"/>
                          <a:ea typeface="+mn-ea"/>
                          <a:cs typeface="+mn-cs"/>
                        </a:rPr>
                        <a:t>
 Le livre « Holly », signé Stephen King, sort le 1er mars, et si on est déjà surs que ce sera un carton de librairies, ça n’a pourtant pas toujours été le cas ! Eh ouais, Stephen a grave galéré pour percer dans le milieu! Allez, on te raconte...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https://quintly-eu-image-storage.s3.amazonaws.com/7cc1b9cde11d4333503399704d52bb7c/6446e4024ff7a55373903e0743cbf7e1.jpg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14:20:13</a:t>
                      </a:r>
                    </a:p>
                  </a:txBody>
                  <a:tcPr/>
                </a:tc>
                <a:extLst>
                  <a:ext uri="{0D108BD9-81ED-4DB2-BD59-A6C34878D82A}">
                    <a16:rowId xmlns:a16="http://schemas.microsoft.com/office/drawing/2014/main" val="228415906"/>
                  </a:ext>
                </a:extLst>
              </a:tr>
            </a:tbl>
          </a:graphicData>
        </a:graphic>
      </p:graphicFrame>
      <p:sp>
        <p:nvSpPr>
          <p:cNvPr id="4" name="Text Placeholder 3">
            <a:extLst>
              <a:ext uri="{FF2B5EF4-FFF2-40B4-BE49-F238E27FC236}">
                <a16:creationId xmlns:a16="http://schemas.microsoft.com/office/drawing/2014/main" id="{8676EDDB-9401-438F-A1E2-3504462D9D18}"/>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24014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28AD-0518-4B85-BAEF-22DE64B6D75C}"/>
              </a:ext>
            </a:extLst>
          </p:cNvPr>
          <p:cNvSpPr>
            <a:spLocks noGrp="1"/>
          </p:cNvSpPr>
          <p:nvPr>
            <p:ph type="title"/>
          </p:nvPr>
        </p:nvSpPr>
        <p:spPr/>
        <p:txBody>
          <a:bodyPr/>
          <a:lstStyle/>
          <a:p>
            <a:r>
              <a:rPr lang="en-US"/>
              <a:t>Overall Publications cross-plateformes avec replay pour Insta | Tipik - 21 of 25</a:t>
            </a:r>
          </a:p>
        </p:txBody>
      </p:sp>
      <p:graphicFrame>
        <p:nvGraphicFramePr>
          <p:cNvPr id="5" name="Table Placeholder 4">
            <a:extLst>
              <a:ext uri="{FF2B5EF4-FFF2-40B4-BE49-F238E27FC236}">
                <a16:creationId xmlns:a16="http://schemas.microsoft.com/office/drawing/2014/main" id="{BFBF42A1-2004-4044-BCE4-F6DF0DE4DC4B}"/>
              </a:ext>
            </a:extLst>
          </p:cNvPr>
          <p:cNvGraphicFramePr>
            <a:graphicFrameLocks noGrp="1"/>
          </p:cNvGraphicFramePr>
          <p:nvPr>
            <p:ph type="tbl" sz="quarter" idx="13"/>
            <p:extLst>
              <p:ext uri="{D42A27DB-BD31-4B8C-83A1-F6EECF244321}">
                <p14:modId xmlns:p14="http://schemas.microsoft.com/office/powerpoint/2010/main" val="2061232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643013783"/>
                    </a:ext>
                  </a:extLst>
                </a:gridCol>
                <a:gridCol w="2057402">
                  <a:extLst>
                    <a:ext uri="{9D8B030D-6E8A-4147-A177-3AD203B41FA5}">
                      <a16:colId xmlns:a16="http://schemas.microsoft.com/office/drawing/2014/main" val="1264374706"/>
                    </a:ext>
                  </a:extLst>
                </a:gridCol>
                <a:gridCol w="576072">
                  <a:extLst>
                    <a:ext uri="{9D8B030D-6E8A-4147-A177-3AD203B41FA5}">
                      <a16:colId xmlns:a16="http://schemas.microsoft.com/office/drawing/2014/main" val="1326288797"/>
                    </a:ext>
                  </a:extLst>
                </a:gridCol>
                <a:gridCol w="411480">
                  <a:extLst>
                    <a:ext uri="{9D8B030D-6E8A-4147-A177-3AD203B41FA5}">
                      <a16:colId xmlns:a16="http://schemas.microsoft.com/office/drawing/2014/main" val="3424045048"/>
                    </a:ext>
                  </a:extLst>
                </a:gridCol>
                <a:gridCol w="411480">
                  <a:extLst>
                    <a:ext uri="{9D8B030D-6E8A-4147-A177-3AD203B41FA5}">
                      <a16:colId xmlns:a16="http://schemas.microsoft.com/office/drawing/2014/main" val="856051887"/>
                    </a:ext>
                  </a:extLst>
                </a:gridCol>
                <a:gridCol w="493776">
                  <a:extLst>
                    <a:ext uri="{9D8B030D-6E8A-4147-A177-3AD203B41FA5}">
                      <a16:colId xmlns:a16="http://schemas.microsoft.com/office/drawing/2014/main" val="4210341233"/>
                    </a:ext>
                  </a:extLst>
                </a:gridCol>
                <a:gridCol w="493776">
                  <a:extLst>
                    <a:ext uri="{9D8B030D-6E8A-4147-A177-3AD203B41FA5}">
                      <a16:colId xmlns:a16="http://schemas.microsoft.com/office/drawing/2014/main" val="1720794395"/>
                    </a:ext>
                  </a:extLst>
                </a:gridCol>
                <a:gridCol w="493776">
                  <a:extLst>
                    <a:ext uri="{9D8B030D-6E8A-4147-A177-3AD203B41FA5}">
                      <a16:colId xmlns:a16="http://schemas.microsoft.com/office/drawing/2014/main" val="3479641397"/>
                    </a:ext>
                  </a:extLst>
                </a:gridCol>
                <a:gridCol w="411480">
                  <a:extLst>
                    <a:ext uri="{9D8B030D-6E8A-4147-A177-3AD203B41FA5}">
                      <a16:colId xmlns:a16="http://schemas.microsoft.com/office/drawing/2014/main" val="824446020"/>
                    </a:ext>
                  </a:extLst>
                </a:gridCol>
                <a:gridCol w="411480">
                  <a:extLst>
                    <a:ext uri="{9D8B030D-6E8A-4147-A177-3AD203B41FA5}">
                      <a16:colId xmlns:a16="http://schemas.microsoft.com/office/drawing/2014/main" val="4219948823"/>
                    </a:ext>
                  </a:extLst>
                </a:gridCol>
                <a:gridCol w="411480">
                  <a:extLst>
                    <a:ext uri="{9D8B030D-6E8A-4147-A177-3AD203B41FA5}">
                      <a16:colId xmlns:a16="http://schemas.microsoft.com/office/drawing/2014/main" val="1453511839"/>
                    </a:ext>
                  </a:extLst>
                </a:gridCol>
                <a:gridCol w="411480">
                  <a:extLst>
                    <a:ext uri="{9D8B030D-6E8A-4147-A177-3AD203B41FA5}">
                      <a16:colId xmlns:a16="http://schemas.microsoft.com/office/drawing/2014/main" val="1795578022"/>
                    </a:ext>
                  </a:extLst>
                </a:gridCol>
                <a:gridCol w="411480">
                  <a:extLst>
                    <a:ext uri="{9D8B030D-6E8A-4147-A177-3AD203B41FA5}">
                      <a16:colId xmlns:a16="http://schemas.microsoft.com/office/drawing/2014/main" val="321427428"/>
                    </a:ext>
                  </a:extLst>
                </a:gridCol>
                <a:gridCol w="411480">
                  <a:extLst>
                    <a:ext uri="{9D8B030D-6E8A-4147-A177-3AD203B41FA5}">
                      <a16:colId xmlns:a16="http://schemas.microsoft.com/office/drawing/2014/main" val="4019663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365785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tipikrtbf - 2023-10-01 11:30:00</a:t>
                      </a:r>
                      <a:r>
                        <a:rPr kumimoji="0" lang="fr-FR" sz="1000" b="0" i="0" u="none" strike="noStrike" kern="1200" cap="none" spc="0" normalizeH="0" baseline="0" noProof="0">
                          <a:ln>
                            <a:noFill/>
                          </a:ln>
                          <a:solidFill>
                            <a:prstClr val="black"/>
                          </a:solidFill>
                          <a:effectLst/>
                          <a:uLnTx/>
                          <a:uFillTx/>
                          <a:latin typeface="Calibri"/>
                          <a:ea typeface="+mn-ea"/>
                          <a:cs typeface="+mn-cs"/>
                        </a:rPr>
                        <a:t>
 Né en 1984 à la suite d’un concours organisé au Québec, le Cirque du Soleil a bien grandi depuis lors, et traversé une multitude de frontières. 
👉 On vous raconte l’histoire derrière le cirque le plus connu de la planète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https://quintly-eu-image-storage.s3.amazonaws.com/7cc1b9cde11d4333503399704d52bb7c/b462ea73b0a99221f813682805423c80.jpg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19:56:39</a:t>
                      </a:r>
                    </a:p>
                  </a:txBody>
                  <a:tcPr/>
                </a:tc>
                <a:extLst>
                  <a:ext uri="{0D108BD9-81ED-4DB2-BD59-A6C34878D82A}">
                    <a16:rowId xmlns:a16="http://schemas.microsoft.com/office/drawing/2014/main" val="4253298922"/>
                  </a:ext>
                </a:extLst>
              </a:tr>
            </a:tbl>
          </a:graphicData>
        </a:graphic>
      </p:graphicFrame>
      <p:sp>
        <p:nvSpPr>
          <p:cNvPr id="4" name="Text Placeholder 3">
            <a:extLst>
              <a:ext uri="{FF2B5EF4-FFF2-40B4-BE49-F238E27FC236}">
                <a16:creationId xmlns:a16="http://schemas.microsoft.com/office/drawing/2014/main" id="{C1CA96EE-4616-4C6F-9DD8-7A14F8F350A8}"/>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1744677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62E60-011B-41C6-9835-399991143706}"/>
              </a:ext>
            </a:extLst>
          </p:cNvPr>
          <p:cNvSpPr>
            <a:spLocks noGrp="1"/>
          </p:cNvSpPr>
          <p:nvPr>
            <p:ph type="title"/>
          </p:nvPr>
        </p:nvSpPr>
        <p:spPr/>
        <p:txBody>
          <a:bodyPr/>
          <a:lstStyle/>
          <a:p>
            <a:r>
              <a:rPr lang="en-US"/>
              <a:t>Overall Publications cross-plateformes avec replay pour Insta | Tipik - 22 of 25</a:t>
            </a:r>
          </a:p>
        </p:txBody>
      </p:sp>
      <p:graphicFrame>
        <p:nvGraphicFramePr>
          <p:cNvPr id="5" name="Table Placeholder 4">
            <a:extLst>
              <a:ext uri="{FF2B5EF4-FFF2-40B4-BE49-F238E27FC236}">
                <a16:creationId xmlns:a16="http://schemas.microsoft.com/office/drawing/2014/main" id="{AB5C9DC0-A838-4B9B-9847-50148FD6AFB3}"/>
              </a:ext>
            </a:extLst>
          </p:cNvPr>
          <p:cNvGraphicFramePr>
            <a:graphicFrameLocks noGrp="1"/>
          </p:cNvGraphicFramePr>
          <p:nvPr>
            <p:ph type="tbl" sz="quarter" idx="13"/>
            <p:extLst>
              <p:ext uri="{D42A27DB-BD31-4B8C-83A1-F6EECF244321}">
                <p14:modId xmlns:p14="http://schemas.microsoft.com/office/powerpoint/2010/main" val="205745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965408850"/>
                    </a:ext>
                  </a:extLst>
                </a:gridCol>
                <a:gridCol w="2057402">
                  <a:extLst>
                    <a:ext uri="{9D8B030D-6E8A-4147-A177-3AD203B41FA5}">
                      <a16:colId xmlns:a16="http://schemas.microsoft.com/office/drawing/2014/main" val="1629222049"/>
                    </a:ext>
                  </a:extLst>
                </a:gridCol>
                <a:gridCol w="576072">
                  <a:extLst>
                    <a:ext uri="{9D8B030D-6E8A-4147-A177-3AD203B41FA5}">
                      <a16:colId xmlns:a16="http://schemas.microsoft.com/office/drawing/2014/main" val="1357931295"/>
                    </a:ext>
                  </a:extLst>
                </a:gridCol>
                <a:gridCol w="411480">
                  <a:extLst>
                    <a:ext uri="{9D8B030D-6E8A-4147-A177-3AD203B41FA5}">
                      <a16:colId xmlns:a16="http://schemas.microsoft.com/office/drawing/2014/main" val="3106915441"/>
                    </a:ext>
                  </a:extLst>
                </a:gridCol>
                <a:gridCol w="411480">
                  <a:extLst>
                    <a:ext uri="{9D8B030D-6E8A-4147-A177-3AD203B41FA5}">
                      <a16:colId xmlns:a16="http://schemas.microsoft.com/office/drawing/2014/main" val="2214607089"/>
                    </a:ext>
                  </a:extLst>
                </a:gridCol>
                <a:gridCol w="493776">
                  <a:extLst>
                    <a:ext uri="{9D8B030D-6E8A-4147-A177-3AD203B41FA5}">
                      <a16:colId xmlns:a16="http://schemas.microsoft.com/office/drawing/2014/main" val="2568877480"/>
                    </a:ext>
                  </a:extLst>
                </a:gridCol>
                <a:gridCol w="493776">
                  <a:extLst>
                    <a:ext uri="{9D8B030D-6E8A-4147-A177-3AD203B41FA5}">
                      <a16:colId xmlns:a16="http://schemas.microsoft.com/office/drawing/2014/main" val="4017760671"/>
                    </a:ext>
                  </a:extLst>
                </a:gridCol>
                <a:gridCol w="493776">
                  <a:extLst>
                    <a:ext uri="{9D8B030D-6E8A-4147-A177-3AD203B41FA5}">
                      <a16:colId xmlns:a16="http://schemas.microsoft.com/office/drawing/2014/main" val="2910946311"/>
                    </a:ext>
                  </a:extLst>
                </a:gridCol>
                <a:gridCol w="411480">
                  <a:extLst>
                    <a:ext uri="{9D8B030D-6E8A-4147-A177-3AD203B41FA5}">
                      <a16:colId xmlns:a16="http://schemas.microsoft.com/office/drawing/2014/main" val="4035975179"/>
                    </a:ext>
                  </a:extLst>
                </a:gridCol>
                <a:gridCol w="411480">
                  <a:extLst>
                    <a:ext uri="{9D8B030D-6E8A-4147-A177-3AD203B41FA5}">
                      <a16:colId xmlns:a16="http://schemas.microsoft.com/office/drawing/2014/main" val="2014721478"/>
                    </a:ext>
                  </a:extLst>
                </a:gridCol>
                <a:gridCol w="411480">
                  <a:extLst>
                    <a:ext uri="{9D8B030D-6E8A-4147-A177-3AD203B41FA5}">
                      <a16:colId xmlns:a16="http://schemas.microsoft.com/office/drawing/2014/main" val="2131889809"/>
                    </a:ext>
                  </a:extLst>
                </a:gridCol>
                <a:gridCol w="411480">
                  <a:extLst>
                    <a:ext uri="{9D8B030D-6E8A-4147-A177-3AD203B41FA5}">
                      <a16:colId xmlns:a16="http://schemas.microsoft.com/office/drawing/2014/main" val="4282964614"/>
                    </a:ext>
                  </a:extLst>
                </a:gridCol>
                <a:gridCol w="411480">
                  <a:extLst>
                    <a:ext uri="{9D8B030D-6E8A-4147-A177-3AD203B41FA5}">
                      <a16:colId xmlns:a16="http://schemas.microsoft.com/office/drawing/2014/main" val="3514863897"/>
                    </a:ext>
                  </a:extLst>
                </a:gridCol>
                <a:gridCol w="411480">
                  <a:extLst>
                    <a:ext uri="{9D8B030D-6E8A-4147-A177-3AD203B41FA5}">
                      <a16:colId xmlns:a16="http://schemas.microsoft.com/office/drawing/2014/main" val="80749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248898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tipikrtbf - 2023-12-07 15:54:32</a:t>
                      </a:r>
                      <a:r>
                        <a:rPr kumimoji="0" lang="en-US" sz="1000" b="0" i="0" u="none" strike="noStrike" kern="1200" cap="none" spc="0" normalizeH="0" baseline="0" noProof="0">
                          <a:ln>
                            <a:noFill/>
                          </a:ln>
                          <a:solidFill>
                            <a:prstClr val="black"/>
                          </a:solidFill>
                          <a:effectLst/>
                          <a:uLnTx/>
                          <a:uFillTx/>
                          <a:latin typeface="Calibri"/>
                          <a:ea typeface="+mn-ea"/>
                          <a:cs typeface="+mn-cs"/>
                        </a:rPr>
                        <a:t>
 Breaking Bad, c’est aussi une histoire de slip, de grève et de foot américain ! On te raconte ⬆️
#breakingbad #breakingbadmemes #walterwhite #bettercallsaul #skylerwhite #heisenberg #gusfring #saulgoodman #tipik #rtbf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https://quintly-eu-image-storage.s3.amazonaws.com/7cc1b9cde11d4333503399704d52bb7c/87ba0b309a735ab7302d73db119b118e.jpg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23:57:14</a:t>
                      </a:r>
                    </a:p>
                  </a:txBody>
                  <a:tcPr/>
                </a:tc>
                <a:extLst>
                  <a:ext uri="{0D108BD9-81ED-4DB2-BD59-A6C34878D82A}">
                    <a16:rowId xmlns:a16="http://schemas.microsoft.com/office/drawing/2014/main" val="3547890169"/>
                  </a:ext>
                </a:extLst>
              </a:tr>
            </a:tbl>
          </a:graphicData>
        </a:graphic>
      </p:graphicFrame>
      <p:sp>
        <p:nvSpPr>
          <p:cNvPr id="4" name="Text Placeholder 3">
            <a:extLst>
              <a:ext uri="{FF2B5EF4-FFF2-40B4-BE49-F238E27FC236}">
                <a16:creationId xmlns:a16="http://schemas.microsoft.com/office/drawing/2014/main" id="{F95B07BC-67C7-473C-88B5-B352515BDC03}"/>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553845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F9D2D-E9B3-4785-9089-C914E5D6D01B}"/>
              </a:ext>
            </a:extLst>
          </p:cNvPr>
          <p:cNvSpPr>
            <a:spLocks noGrp="1"/>
          </p:cNvSpPr>
          <p:nvPr>
            <p:ph type="title"/>
          </p:nvPr>
        </p:nvSpPr>
        <p:spPr/>
        <p:txBody>
          <a:bodyPr/>
          <a:lstStyle/>
          <a:p>
            <a:r>
              <a:rPr lang="en-US"/>
              <a:t>Overall Publications cross-plateformes avec replay pour Insta | Tipik - 23 of 25</a:t>
            </a:r>
          </a:p>
        </p:txBody>
      </p:sp>
      <p:graphicFrame>
        <p:nvGraphicFramePr>
          <p:cNvPr id="5" name="Table Placeholder 4">
            <a:extLst>
              <a:ext uri="{FF2B5EF4-FFF2-40B4-BE49-F238E27FC236}">
                <a16:creationId xmlns:a16="http://schemas.microsoft.com/office/drawing/2014/main" id="{A23358DE-AF6B-4166-993E-078ECB35D6E3}"/>
              </a:ext>
            </a:extLst>
          </p:cNvPr>
          <p:cNvGraphicFramePr>
            <a:graphicFrameLocks noGrp="1"/>
          </p:cNvGraphicFramePr>
          <p:nvPr>
            <p:ph type="tbl" sz="quarter" idx="13"/>
            <p:extLst>
              <p:ext uri="{D42A27DB-BD31-4B8C-83A1-F6EECF244321}">
                <p14:modId xmlns:p14="http://schemas.microsoft.com/office/powerpoint/2010/main" val="366043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787869286"/>
                    </a:ext>
                  </a:extLst>
                </a:gridCol>
                <a:gridCol w="2057402">
                  <a:extLst>
                    <a:ext uri="{9D8B030D-6E8A-4147-A177-3AD203B41FA5}">
                      <a16:colId xmlns:a16="http://schemas.microsoft.com/office/drawing/2014/main" val="1530940444"/>
                    </a:ext>
                  </a:extLst>
                </a:gridCol>
                <a:gridCol w="576072">
                  <a:extLst>
                    <a:ext uri="{9D8B030D-6E8A-4147-A177-3AD203B41FA5}">
                      <a16:colId xmlns:a16="http://schemas.microsoft.com/office/drawing/2014/main" val="3621172249"/>
                    </a:ext>
                  </a:extLst>
                </a:gridCol>
                <a:gridCol w="411480">
                  <a:extLst>
                    <a:ext uri="{9D8B030D-6E8A-4147-A177-3AD203B41FA5}">
                      <a16:colId xmlns:a16="http://schemas.microsoft.com/office/drawing/2014/main" val="1750639029"/>
                    </a:ext>
                  </a:extLst>
                </a:gridCol>
                <a:gridCol w="411480">
                  <a:extLst>
                    <a:ext uri="{9D8B030D-6E8A-4147-A177-3AD203B41FA5}">
                      <a16:colId xmlns:a16="http://schemas.microsoft.com/office/drawing/2014/main" val="2484084035"/>
                    </a:ext>
                  </a:extLst>
                </a:gridCol>
                <a:gridCol w="493776">
                  <a:extLst>
                    <a:ext uri="{9D8B030D-6E8A-4147-A177-3AD203B41FA5}">
                      <a16:colId xmlns:a16="http://schemas.microsoft.com/office/drawing/2014/main" val="2131518710"/>
                    </a:ext>
                  </a:extLst>
                </a:gridCol>
                <a:gridCol w="493776">
                  <a:extLst>
                    <a:ext uri="{9D8B030D-6E8A-4147-A177-3AD203B41FA5}">
                      <a16:colId xmlns:a16="http://schemas.microsoft.com/office/drawing/2014/main" val="587192267"/>
                    </a:ext>
                  </a:extLst>
                </a:gridCol>
                <a:gridCol w="493776">
                  <a:extLst>
                    <a:ext uri="{9D8B030D-6E8A-4147-A177-3AD203B41FA5}">
                      <a16:colId xmlns:a16="http://schemas.microsoft.com/office/drawing/2014/main" val="1186735599"/>
                    </a:ext>
                  </a:extLst>
                </a:gridCol>
                <a:gridCol w="411480">
                  <a:extLst>
                    <a:ext uri="{9D8B030D-6E8A-4147-A177-3AD203B41FA5}">
                      <a16:colId xmlns:a16="http://schemas.microsoft.com/office/drawing/2014/main" val="2788071965"/>
                    </a:ext>
                  </a:extLst>
                </a:gridCol>
                <a:gridCol w="411480">
                  <a:extLst>
                    <a:ext uri="{9D8B030D-6E8A-4147-A177-3AD203B41FA5}">
                      <a16:colId xmlns:a16="http://schemas.microsoft.com/office/drawing/2014/main" val="3596566058"/>
                    </a:ext>
                  </a:extLst>
                </a:gridCol>
                <a:gridCol w="411480">
                  <a:extLst>
                    <a:ext uri="{9D8B030D-6E8A-4147-A177-3AD203B41FA5}">
                      <a16:colId xmlns:a16="http://schemas.microsoft.com/office/drawing/2014/main" val="983437769"/>
                    </a:ext>
                  </a:extLst>
                </a:gridCol>
                <a:gridCol w="411480">
                  <a:extLst>
                    <a:ext uri="{9D8B030D-6E8A-4147-A177-3AD203B41FA5}">
                      <a16:colId xmlns:a16="http://schemas.microsoft.com/office/drawing/2014/main" val="3161937564"/>
                    </a:ext>
                  </a:extLst>
                </a:gridCol>
                <a:gridCol w="411480">
                  <a:extLst>
                    <a:ext uri="{9D8B030D-6E8A-4147-A177-3AD203B41FA5}">
                      <a16:colId xmlns:a16="http://schemas.microsoft.com/office/drawing/2014/main" val="1453868091"/>
                    </a:ext>
                  </a:extLst>
                </a:gridCol>
                <a:gridCol w="411480">
                  <a:extLst>
                    <a:ext uri="{9D8B030D-6E8A-4147-A177-3AD203B41FA5}">
                      <a16:colId xmlns:a16="http://schemas.microsoft.com/office/drawing/2014/main" val="168329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340310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- 2024-02-24 16:00:00</a:t>
                      </a:r>
                      <a:r>
                        <a:rPr kumimoji="0" lang="fr-FR" sz="1000" b="0" i="0" u="none" strike="noStrike" kern="1200" cap="none" spc="0" normalizeH="0" baseline="0" noProof="0">
                          <a:ln>
                            <a:noFill/>
                          </a:ln>
                          <a:solidFill>
                            <a:prstClr val="black"/>
                          </a:solidFill>
                          <a:effectLst/>
                          <a:uLnTx/>
                          <a:uFillTx/>
                          <a:latin typeface="Calibri"/>
                          <a:ea typeface="+mn-ea"/>
                          <a:cs typeface="+mn-cs"/>
                        </a:rPr>
                        <a:t>
 Whoop whoop! Stephen King revient avec un nouveau livre! Holly sort le 1er mars et si tu veux te rafraichir la mémoire, ça tombe bien, on t'a concocté un bon petit récap!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https://quintly-eu-image-storage.s3.amazonaws.com/96ad4bb641259bc7760eb304f8298b1a/77f6713a91a8514247793875979bfafb.jpg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04:51:41</a:t>
                      </a:r>
                    </a:p>
                  </a:txBody>
                  <a:tcPr/>
                </a:tc>
                <a:extLst>
                  <a:ext uri="{0D108BD9-81ED-4DB2-BD59-A6C34878D82A}">
                    <a16:rowId xmlns:a16="http://schemas.microsoft.com/office/drawing/2014/main" val="1535148353"/>
                  </a:ext>
                </a:extLst>
              </a:tr>
            </a:tbl>
          </a:graphicData>
        </a:graphic>
      </p:graphicFrame>
      <p:sp>
        <p:nvSpPr>
          <p:cNvPr id="4" name="Text Placeholder 3">
            <a:extLst>
              <a:ext uri="{FF2B5EF4-FFF2-40B4-BE49-F238E27FC236}">
                <a16:creationId xmlns:a16="http://schemas.microsoft.com/office/drawing/2014/main" id="{FA250698-3B85-4BF9-8C0A-D67A38E3ACC8}"/>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1413410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5CA9-2E46-4ED7-AF93-A35FE8D63053}"/>
              </a:ext>
            </a:extLst>
          </p:cNvPr>
          <p:cNvSpPr>
            <a:spLocks noGrp="1"/>
          </p:cNvSpPr>
          <p:nvPr>
            <p:ph type="title"/>
          </p:nvPr>
        </p:nvSpPr>
        <p:spPr/>
        <p:txBody>
          <a:bodyPr/>
          <a:lstStyle/>
          <a:p>
            <a:r>
              <a:rPr lang="en-US"/>
              <a:t>Overall Publications cross-plateformes avec replay pour Insta | Tipik - 24 of 25</a:t>
            </a:r>
          </a:p>
        </p:txBody>
      </p:sp>
      <p:graphicFrame>
        <p:nvGraphicFramePr>
          <p:cNvPr id="5" name="Table Placeholder 4">
            <a:extLst>
              <a:ext uri="{FF2B5EF4-FFF2-40B4-BE49-F238E27FC236}">
                <a16:creationId xmlns:a16="http://schemas.microsoft.com/office/drawing/2014/main" id="{47E2D736-B606-4F8D-843F-98D5AC67AC72}"/>
              </a:ext>
            </a:extLst>
          </p:cNvPr>
          <p:cNvGraphicFramePr>
            <a:graphicFrameLocks noGrp="1"/>
          </p:cNvGraphicFramePr>
          <p:nvPr>
            <p:ph type="tbl" sz="quarter" idx="13"/>
            <p:extLst>
              <p:ext uri="{D42A27DB-BD31-4B8C-83A1-F6EECF244321}">
                <p14:modId xmlns:p14="http://schemas.microsoft.com/office/powerpoint/2010/main" val="182149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3326985"/>
                    </a:ext>
                  </a:extLst>
                </a:gridCol>
                <a:gridCol w="2057402">
                  <a:extLst>
                    <a:ext uri="{9D8B030D-6E8A-4147-A177-3AD203B41FA5}">
                      <a16:colId xmlns:a16="http://schemas.microsoft.com/office/drawing/2014/main" val="1834213080"/>
                    </a:ext>
                  </a:extLst>
                </a:gridCol>
                <a:gridCol w="576072">
                  <a:extLst>
                    <a:ext uri="{9D8B030D-6E8A-4147-A177-3AD203B41FA5}">
                      <a16:colId xmlns:a16="http://schemas.microsoft.com/office/drawing/2014/main" val="2304806537"/>
                    </a:ext>
                  </a:extLst>
                </a:gridCol>
                <a:gridCol w="411480">
                  <a:extLst>
                    <a:ext uri="{9D8B030D-6E8A-4147-A177-3AD203B41FA5}">
                      <a16:colId xmlns:a16="http://schemas.microsoft.com/office/drawing/2014/main" val="1849996975"/>
                    </a:ext>
                  </a:extLst>
                </a:gridCol>
                <a:gridCol w="411480">
                  <a:extLst>
                    <a:ext uri="{9D8B030D-6E8A-4147-A177-3AD203B41FA5}">
                      <a16:colId xmlns:a16="http://schemas.microsoft.com/office/drawing/2014/main" val="745817387"/>
                    </a:ext>
                  </a:extLst>
                </a:gridCol>
                <a:gridCol w="493776">
                  <a:extLst>
                    <a:ext uri="{9D8B030D-6E8A-4147-A177-3AD203B41FA5}">
                      <a16:colId xmlns:a16="http://schemas.microsoft.com/office/drawing/2014/main" val="1669768650"/>
                    </a:ext>
                  </a:extLst>
                </a:gridCol>
                <a:gridCol w="493776">
                  <a:extLst>
                    <a:ext uri="{9D8B030D-6E8A-4147-A177-3AD203B41FA5}">
                      <a16:colId xmlns:a16="http://schemas.microsoft.com/office/drawing/2014/main" val="1122564540"/>
                    </a:ext>
                  </a:extLst>
                </a:gridCol>
                <a:gridCol w="493776">
                  <a:extLst>
                    <a:ext uri="{9D8B030D-6E8A-4147-A177-3AD203B41FA5}">
                      <a16:colId xmlns:a16="http://schemas.microsoft.com/office/drawing/2014/main" val="3628381416"/>
                    </a:ext>
                  </a:extLst>
                </a:gridCol>
                <a:gridCol w="411480">
                  <a:extLst>
                    <a:ext uri="{9D8B030D-6E8A-4147-A177-3AD203B41FA5}">
                      <a16:colId xmlns:a16="http://schemas.microsoft.com/office/drawing/2014/main" val="1740171223"/>
                    </a:ext>
                  </a:extLst>
                </a:gridCol>
                <a:gridCol w="411480">
                  <a:extLst>
                    <a:ext uri="{9D8B030D-6E8A-4147-A177-3AD203B41FA5}">
                      <a16:colId xmlns:a16="http://schemas.microsoft.com/office/drawing/2014/main" val="2184887425"/>
                    </a:ext>
                  </a:extLst>
                </a:gridCol>
                <a:gridCol w="411480">
                  <a:extLst>
                    <a:ext uri="{9D8B030D-6E8A-4147-A177-3AD203B41FA5}">
                      <a16:colId xmlns:a16="http://schemas.microsoft.com/office/drawing/2014/main" val="2978584685"/>
                    </a:ext>
                  </a:extLst>
                </a:gridCol>
                <a:gridCol w="411480">
                  <a:extLst>
                    <a:ext uri="{9D8B030D-6E8A-4147-A177-3AD203B41FA5}">
                      <a16:colId xmlns:a16="http://schemas.microsoft.com/office/drawing/2014/main" val="1803501692"/>
                    </a:ext>
                  </a:extLst>
                </a:gridCol>
                <a:gridCol w="411480">
                  <a:extLst>
                    <a:ext uri="{9D8B030D-6E8A-4147-A177-3AD203B41FA5}">
                      <a16:colId xmlns:a16="http://schemas.microsoft.com/office/drawing/2014/main" val="452067505"/>
                    </a:ext>
                  </a:extLst>
                </a:gridCol>
                <a:gridCol w="411480">
                  <a:extLst>
                    <a:ext uri="{9D8B030D-6E8A-4147-A177-3AD203B41FA5}">
                      <a16:colId xmlns:a16="http://schemas.microsoft.com/office/drawing/2014/main" val="346829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3572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- 2024-02-17 17:15:42</a:t>
                      </a:r>
                      <a:r>
                        <a:rPr kumimoji="0" lang="fr-FR" sz="1000" b="0" i="0" u="none" strike="noStrike" kern="1200" cap="none" spc="0" normalizeH="0" baseline="0" noProof="0">
                          <a:ln>
                            <a:noFill/>
                          </a:ln>
                          <a:solidFill>
                            <a:prstClr val="black"/>
                          </a:solidFill>
                          <a:effectLst/>
                          <a:uLnTx/>
                          <a:uFillTx/>
                          <a:latin typeface="Calibri"/>
                          <a:ea typeface="+mn-ea"/>
                          <a:cs typeface="+mn-cs"/>
                        </a:rPr>
                        <a:t>
 La série en-live action Avatar, inspirée du dessin animé des années 2000, sort le 22 février prochain! Vous êtes largués parmi tous les Avatar? Ca tombe bien, on vous raconte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https://quintly-eu-image-storage.s3.amazonaws.com/96ad4bb641259bc7760eb304f8298b1a/212927218d9fbb44cd156c15019b5fdf.jpg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04:15:44</a:t>
                      </a:r>
                    </a:p>
                  </a:txBody>
                  <a:tcPr/>
                </a:tc>
                <a:extLst>
                  <a:ext uri="{0D108BD9-81ED-4DB2-BD59-A6C34878D82A}">
                    <a16:rowId xmlns:a16="http://schemas.microsoft.com/office/drawing/2014/main" val="3222636546"/>
                  </a:ext>
                </a:extLst>
              </a:tr>
            </a:tbl>
          </a:graphicData>
        </a:graphic>
      </p:graphicFrame>
      <p:sp>
        <p:nvSpPr>
          <p:cNvPr id="4" name="Text Placeholder 3">
            <a:extLst>
              <a:ext uri="{FF2B5EF4-FFF2-40B4-BE49-F238E27FC236}">
                <a16:creationId xmlns:a16="http://schemas.microsoft.com/office/drawing/2014/main" id="{17F90461-44B6-44CB-9E77-4A289B50ACF6}"/>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3047839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529BB-4D30-43D5-B2C9-84AA5A835016}"/>
              </a:ext>
            </a:extLst>
          </p:cNvPr>
          <p:cNvSpPr>
            <a:spLocks noGrp="1"/>
          </p:cNvSpPr>
          <p:nvPr>
            <p:ph type="title"/>
          </p:nvPr>
        </p:nvSpPr>
        <p:spPr/>
        <p:txBody>
          <a:bodyPr/>
          <a:lstStyle/>
          <a:p>
            <a:r>
              <a:rPr lang="en-US"/>
              <a:t>Overall Publications cross-plateformes avec replay pour Insta | Tipik - 25 of 25</a:t>
            </a:r>
          </a:p>
        </p:txBody>
      </p:sp>
      <p:graphicFrame>
        <p:nvGraphicFramePr>
          <p:cNvPr id="5" name="Table Placeholder 4">
            <a:extLst>
              <a:ext uri="{FF2B5EF4-FFF2-40B4-BE49-F238E27FC236}">
                <a16:creationId xmlns:a16="http://schemas.microsoft.com/office/drawing/2014/main" id="{3D07C5B7-66D5-4720-9429-0D4EEEF69CB9}"/>
              </a:ext>
            </a:extLst>
          </p:cNvPr>
          <p:cNvGraphicFramePr>
            <a:graphicFrameLocks noGrp="1"/>
          </p:cNvGraphicFramePr>
          <p:nvPr>
            <p:ph type="tbl" sz="quarter" idx="13"/>
            <p:extLst>
              <p:ext uri="{D42A27DB-BD31-4B8C-83A1-F6EECF244321}">
                <p14:modId xmlns:p14="http://schemas.microsoft.com/office/powerpoint/2010/main" val="131160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702333425"/>
                    </a:ext>
                  </a:extLst>
                </a:gridCol>
                <a:gridCol w="2057402">
                  <a:extLst>
                    <a:ext uri="{9D8B030D-6E8A-4147-A177-3AD203B41FA5}">
                      <a16:colId xmlns:a16="http://schemas.microsoft.com/office/drawing/2014/main" val="2116715545"/>
                    </a:ext>
                  </a:extLst>
                </a:gridCol>
                <a:gridCol w="576072">
                  <a:extLst>
                    <a:ext uri="{9D8B030D-6E8A-4147-A177-3AD203B41FA5}">
                      <a16:colId xmlns:a16="http://schemas.microsoft.com/office/drawing/2014/main" val="2527628451"/>
                    </a:ext>
                  </a:extLst>
                </a:gridCol>
                <a:gridCol w="411480">
                  <a:extLst>
                    <a:ext uri="{9D8B030D-6E8A-4147-A177-3AD203B41FA5}">
                      <a16:colId xmlns:a16="http://schemas.microsoft.com/office/drawing/2014/main" val="302054786"/>
                    </a:ext>
                  </a:extLst>
                </a:gridCol>
                <a:gridCol w="411480">
                  <a:extLst>
                    <a:ext uri="{9D8B030D-6E8A-4147-A177-3AD203B41FA5}">
                      <a16:colId xmlns:a16="http://schemas.microsoft.com/office/drawing/2014/main" val="2829266101"/>
                    </a:ext>
                  </a:extLst>
                </a:gridCol>
                <a:gridCol w="493776">
                  <a:extLst>
                    <a:ext uri="{9D8B030D-6E8A-4147-A177-3AD203B41FA5}">
                      <a16:colId xmlns:a16="http://schemas.microsoft.com/office/drawing/2014/main" val="1004120559"/>
                    </a:ext>
                  </a:extLst>
                </a:gridCol>
                <a:gridCol w="493776">
                  <a:extLst>
                    <a:ext uri="{9D8B030D-6E8A-4147-A177-3AD203B41FA5}">
                      <a16:colId xmlns:a16="http://schemas.microsoft.com/office/drawing/2014/main" val="2857390040"/>
                    </a:ext>
                  </a:extLst>
                </a:gridCol>
                <a:gridCol w="493776">
                  <a:extLst>
                    <a:ext uri="{9D8B030D-6E8A-4147-A177-3AD203B41FA5}">
                      <a16:colId xmlns:a16="http://schemas.microsoft.com/office/drawing/2014/main" val="3804097521"/>
                    </a:ext>
                  </a:extLst>
                </a:gridCol>
                <a:gridCol w="411480">
                  <a:extLst>
                    <a:ext uri="{9D8B030D-6E8A-4147-A177-3AD203B41FA5}">
                      <a16:colId xmlns:a16="http://schemas.microsoft.com/office/drawing/2014/main" val="1051220233"/>
                    </a:ext>
                  </a:extLst>
                </a:gridCol>
                <a:gridCol w="411480">
                  <a:extLst>
                    <a:ext uri="{9D8B030D-6E8A-4147-A177-3AD203B41FA5}">
                      <a16:colId xmlns:a16="http://schemas.microsoft.com/office/drawing/2014/main" val="3362584608"/>
                    </a:ext>
                  </a:extLst>
                </a:gridCol>
                <a:gridCol w="411480">
                  <a:extLst>
                    <a:ext uri="{9D8B030D-6E8A-4147-A177-3AD203B41FA5}">
                      <a16:colId xmlns:a16="http://schemas.microsoft.com/office/drawing/2014/main" val="3927349520"/>
                    </a:ext>
                  </a:extLst>
                </a:gridCol>
                <a:gridCol w="411480">
                  <a:extLst>
                    <a:ext uri="{9D8B030D-6E8A-4147-A177-3AD203B41FA5}">
                      <a16:colId xmlns:a16="http://schemas.microsoft.com/office/drawing/2014/main" val="1469872973"/>
                    </a:ext>
                  </a:extLst>
                </a:gridCol>
                <a:gridCol w="411480">
                  <a:extLst>
                    <a:ext uri="{9D8B030D-6E8A-4147-A177-3AD203B41FA5}">
                      <a16:colId xmlns:a16="http://schemas.microsoft.com/office/drawing/2014/main" val="423612890"/>
                    </a:ext>
                  </a:extLst>
                </a:gridCol>
                <a:gridCol w="411480">
                  <a:extLst>
                    <a:ext uri="{9D8B030D-6E8A-4147-A177-3AD203B41FA5}">
                      <a16:colId xmlns:a16="http://schemas.microsoft.com/office/drawing/2014/main" val="387377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Vignette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Durée Vis.moy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Réact°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Partages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Clics 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 vis tot (h)</a:t>
                      </a:r>
                    </a:p>
                  </a:txBody>
                  <a:tcPr/>
                </a:tc>
                <a:extLst>
                  <a:ext uri="{0D108BD9-81ED-4DB2-BD59-A6C34878D82A}">
                    <a16:rowId xmlns:a16="http://schemas.microsoft.com/office/drawing/2014/main" val="19344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Tipik - RTBF - 2023-09-16 17:30:03</a:t>
                      </a:r>
                      <a:r>
                        <a:rPr kumimoji="0" lang="fr-FR" sz="1000" b="0" i="0" u="none" strike="noStrike" kern="1200" cap="none" spc="0" normalizeH="0" baseline="0" noProof="0">
                          <a:ln>
                            <a:noFill/>
                          </a:ln>
                          <a:solidFill>
                            <a:prstClr val="black"/>
                          </a:solidFill>
                          <a:effectLst/>
                          <a:uLnTx/>
                          <a:uFillTx/>
                          <a:latin typeface="Calibri"/>
                          <a:ea typeface="+mn-ea"/>
                          <a:cs typeface="+mn-cs"/>
                        </a:rPr>
                        <a:t>
 On te raconte Pierre Niney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https://i.ytimg.com/vi/FTR_FyKC0rY/hqdefault.jpg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02:00:49</a:t>
                      </a:r>
                    </a:p>
                  </a:txBody>
                  <a:tcPr/>
                </a:tc>
                <a:extLst>
                  <a:ext uri="{0D108BD9-81ED-4DB2-BD59-A6C34878D82A}">
                    <a16:rowId xmlns:a16="http://schemas.microsoft.com/office/drawing/2014/main" val="3458670"/>
                  </a:ext>
                </a:extLst>
              </a:tr>
            </a:tbl>
          </a:graphicData>
        </a:graphic>
      </p:graphicFrame>
      <p:sp>
        <p:nvSpPr>
          <p:cNvPr id="4" name="Text Placeholder 3">
            <a:extLst>
              <a:ext uri="{FF2B5EF4-FFF2-40B4-BE49-F238E27FC236}">
                <a16:creationId xmlns:a16="http://schemas.microsoft.com/office/drawing/2014/main" id="{3E003EB9-C92F-459A-AC5F-E7CF619056C1}"/>
              </a:ext>
            </a:extLst>
          </p:cNvPr>
          <p:cNvSpPr>
            <a:spLocks noGrp="1"/>
          </p:cNvSpPr>
          <p:nvPr>
            <p:ph type="body" sz="quarter" idx="14"/>
          </p:nvPr>
        </p:nvSpPr>
        <p:spPr/>
        <p:txBody>
          <a:bodyPr/>
          <a:lstStyle/>
          <a:p>
            <a:r>
              <a:rPr lang="en-US"/>
              <a:t>08/28/2023 - 05/26/2024</a:t>
            </a:r>
          </a:p>
        </p:txBody>
      </p:sp>
    </p:spTree>
    <p:extLst>
      <p:ext uri="{BB962C8B-B14F-4D97-AF65-F5344CB8AC3E}">
        <p14:creationId xmlns:p14="http://schemas.microsoft.com/office/powerpoint/2010/main" val="1399431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2850</Words>
  <Application>Microsoft Office PowerPoint</Application>
  <PresentationFormat>On-screen Show (4:3)</PresentationFormat>
  <Paragraphs>750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Overall Publications cross-plateformes avec replay pour Insta | Tipik - 1 of 25</vt:lpstr>
      <vt:lpstr>Overall Publications cross-plateformes avec replay pour Insta | Tipik - 2 of 25</vt:lpstr>
      <vt:lpstr>Overall Publications cross-plateformes avec replay pour Insta | Tipik - 3 of 25</vt:lpstr>
      <vt:lpstr>Overall Publications cross-plateformes avec replay pour Insta | Tipik - 4 of 25</vt:lpstr>
      <vt:lpstr>Overall Publications cross-plateformes avec replay pour Insta | Tipik - 5 of 25</vt:lpstr>
      <vt:lpstr>Overall Publications cross-plateformes avec replay pour Insta | Tipik - 6 of 25</vt:lpstr>
      <vt:lpstr>Overall Publications cross-plateformes avec replay pour Insta | Tipik - 7 of 25</vt:lpstr>
      <vt:lpstr>Overall Publications cross-plateformes avec replay pour Insta | Tipik - 8 of 25</vt:lpstr>
      <vt:lpstr>Overall Publications cross-plateformes avec replay pour Insta | Tipik - 9 of 25</vt:lpstr>
      <vt:lpstr>Overall Publications cross-plateformes avec replay pour Insta | Tipik - 10 of 25</vt:lpstr>
      <vt:lpstr>Overall Publications cross-plateformes avec replay pour Insta | Tipik - 11 of 25</vt:lpstr>
      <vt:lpstr>Overall Publications cross-plateformes avec replay pour Insta | Tipik - 12 of 25</vt:lpstr>
      <vt:lpstr>Overall Publications cross-plateformes avec replay pour Insta | Tipik - 13 of 25</vt:lpstr>
      <vt:lpstr>Overall Publications cross-plateformes avec replay pour Insta | Tipik - 14 of 25</vt:lpstr>
      <vt:lpstr>Overall Publications cross-plateformes avec replay pour Insta | Tipik - 15 of 25</vt:lpstr>
      <vt:lpstr>Overall Publications cross-plateformes avec replay pour Insta | Tipik - 16 of 25</vt:lpstr>
      <vt:lpstr>Overall Publications cross-plateformes avec replay pour Insta | Tipik - 17 of 25</vt:lpstr>
      <vt:lpstr>Overall Publications cross-plateformes avec replay pour Insta | Tipik - 18 of 25</vt:lpstr>
      <vt:lpstr>Overall Publications cross-plateformes avec replay pour Insta | Tipik - 19 of 25</vt:lpstr>
      <vt:lpstr>Overall Publications cross-plateformes avec replay pour Insta | Tipik - 20 of 25</vt:lpstr>
      <vt:lpstr>Overall Publications cross-plateformes avec replay pour Insta | Tipik - 21 of 25</vt:lpstr>
      <vt:lpstr>Overall Publications cross-plateformes avec replay pour Insta | Tipik - 22 of 25</vt:lpstr>
      <vt:lpstr>Overall Publications cross-plateformes avec replay pour Insta | Tipik - 23 of 25</vt:lpstr>
      <vt:lpstr>Overall Publications cross-plateformes avec replay pour Insta | Tipik - 24 of 25</vt:lpstr>
      <vt:lpstr>Overall Publications cross-plateformes avec replay pour Insta | Tipik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Publications cross-plateformes avec replay pour Insta | Tipik - 1 of 25</dc:title>
  <dc:creator>Frederik Born</dc:creator>
  <cp:lastModifiedBy>Frederik Born</cp:lastModifiedBy>
  <cp:revision>1</cp:revision>
  <dcterms:created xsi:type="dcterms:W3CDTF">2024-06-14T13:26:47Z</dcterms:created>
  <dcterms:modified xsi:type="dcterms:W3CDTF">2024-06-14T13:32:18Z</dcterms:modified>
</cp:coreProperties>
</file>