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417C0-EA4E-496E-BA75-C9B02418F9A0}"/>
              </a:ext>
            </a:extLst>
          </p:cNvPr>
          <p:cNvSpPr>
            <a:spLocks noGrp="1"/>
          </p:cNvSpPr>
          <p:nvPr>
            <p:ph type="title"/>
          </p:nvPr>
        </p:nvSpPr>
        <p:spPr/>
        <p:txBody>
          <a:bodyPr/>
          <a:lstStyle/>
          <a:p>
            <a:r>
              <a:rPr lang="en-US"/>
              <a:t>Facebook Facebook : Top interactions | All profiles - 1 of 13</a:t>
            </a:r>
          </a:p>
        </p:txBody>
      </p:sp>
      <p:graphicFrame>
        <p:nvGraphicFramePr>
          <p:cNvPr id="5" name="Table Placeholder 4">
            <a:extLst>
              <a:ext uri="{FF2B5EF4-FFF2-40B4-BE49-F238E27FC236}">
                <a16:creationId xmlns:a16="http://schemas.microsoft.com/office/drawing/2014/main" id="{52F73D60-64B8-4A93-B63A-468EC1E73B28}"/>
              </a:ext>
            </a:extLst>
          </p:cNvPr>
          <p:cNvGraphicFramePr>
            <a:graphicFrameLocks noGrp="1"/>
          </p:cNvGraphicFramePr>
          <p:nvPr>
            <p:ph type="tbl" sz="quarter" idx="13"/>
            <p:extLst>
              <p:ext uri="{D42A27DB-BD31-4B8C-83A1-F6EECF244321}">
                <p14:modId xmlns:p14="http://schemas.microsoft.com/office/powerpoint/2010/main" val="2301252670"/>
              </p:ext>
            </p:extLst>
          </p:nvPr>
        </p:nvGraphicFramePr>
        <p:xfrm>
          <a:off x="457200" y="1731963"/>
          <a:ext cx="7735824" cy="36017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50406103"/>
                    </a:ext>
                  </a:extLst>
                </a:gridCol>
                <a:gridCol w="2139696">
                  <a:extLst>
                    <a:ext uri="{9D8B030D-6E8A-4147-A177-3AD203B41FA5}">
                      <a16:colId xmlns:a16="http://schemas.microsoft.com/office/drawing/2014/main" val="3768848365"/>
                    </a:ext>
                  </a:extLst>
                </a:gridCol>
                <a:gridCol w="493776">
                  <a:extLst>
                    <a:ext uri="{9D8B030D-6E8A-4147-A177-3AD203B41FA5}">
                      <a16:colId xmlns:a16="http://schemas.microsoft.com/office/drawing/2014/main" val="3971379118"/>
                    </a:ext>
                  </a:extLst>
                </a:gridCol>
                <a:gridCol w="493776">
                  <a:extLst>
                    <a:ext uri="{9D8B030D-6E8A-4147-A177-3AD203B41FA5}">
                      <a16:colId xmlns:a16="http://schemas.microsoft.com/office/drawing/2014/main" val="4124632201"/>
                    </a:ext>
                  </a:extLst>
                </a:gridCol>
                <a:gridCol w="493776">
                  <a:extLst>
                    <a:ext uri="{9D8B030D-6E8A-4147-A177-3AD203B41FA5}">
                      <a16:colId xmlns:a16="http://schemas.microsoft.com/office/drawing/2014/main" val="2843064342"/>
                    </a:ext>
                  </a:extLst>
                </a:gridCol>
                <a:gridCol w="493776">
                  <a:extLst>
                    <a:ext uri="{9D8B030D-6E8A-4147-A177-3AD203B41FA5}">
                      <a16:colId xmlns:a16="http://schemas.microsoft.com/office/drawing/2014/main" val="1731862516"/>
                    </a:ext>
                  </a:extLst>
                </a:gridCol>
                <a:gridCol w="493776">
                  <a:extLst>
                    <a:ext uri="{9D8B030D-6E8A-4147-A177-3AD203B41FA5}">
                      <a16:colId xmlns:a16="http://schemas.microsoft.com/office/drawing/2014/main" val="377144284"/>
                    </a:ext>
                  </a:extLst>
                </a:gridCol>
                <a:gridCol w="493776">
                  <a:extLst>
                    <a:ext uri="{9D8B030D-6E8A-4147-A177-3AD203B41FA5}">
                      <a16:colId xmlns:a16="http://schemas.microsoft.com/office/drawing/2014/main" val="3033037488"/>
                    </a:ext>
                  </a:extLst>
                </a:gridCol>
                <a:gridCol w="493776">
                  <a:extLst>
                    <a:ext uri="{9D8B030D-6E8A-4147-A177-3AD203B41FA5}">
                      <a16:colId xmlns:a16="http://schemas.microsoft.com/office/drawing/2014/main" val="132528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626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11:30:05</a:t>
                      </a:r>
                      <a:r>
                        <a:rPr kumimoji="0" lang="fr-FR" sz="1000" b="0" i="0" u="none" strike="noStrike" kern="1200" cap="none" spc="0" normalizeH="0" baseline="0" noProof="0">
                          <a:ln>
                            <a:noFill/>
                          </a:ln>
                          <a:solidFill>
                            <a:prstClr val="black"/>
                          </a:solidFill>
                          <a:effectLst/>
                          <a:uLnTx/>
                          <a:uFillTx/>
                          <a:latin typeface="Calibri"/>
                          <a:ea typeface="+mn-ea"/>
                          <a:cs typeface="+mn-cs"/>
                        </a:rPr>
                        <a:t>
 🔴 Ce 26 mai 2023, la détention d’Olivier Vandecasteele en Iran prend fin après près de 455 jours passés en cellule. 
▶️▶️Toutes les précisions: https://link.rtbf.be/liberation-olivier-vandecasteele
Il a été échangé contre Assadolah Assadi dans le pays d'Oman. Il sera en Belgique ce vendredi soir.
➡️Travailleur humanitaire pour une ONG, Olivier Vandecasteele avait été arrêté en Iran le 24 février 2022 et condamné à 40 ans de prison pour "espionnage".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https://quintly-image-storage.s3.amazonaws.com/356dac17fb7e4c6c62a658fb2a6a87d6/16178f4581dc8f7324eb2431801107cc.png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0051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 Grand Cactus - RTBF - 2023-05-26 12:33:31</a:t>
                      </a:r>
                      <a:r>
                        <a:rPr kumimoji="0" lang="fr-FR" sz="1000" b="0" i="0" u="none" strike="noStrike" kern="1200" cap="none" spc="0" normalizeH="0" baseline="0" noProof="0">
                          <a:ln>
                            <a:noFill/>
                          </a:ln>
                          <a:solidFill>
                            <a:prstClr val="black"/>
                          </a:solidFill>
                          <a:effectLst/>
                          <a:uLnTx/>
                          <a:uFillTx/>
                          <a:latin typeface="Calibri"/>
                          <a:ea typeface="+mn-ea"/>
                          <a:cs typeface="+mn-cs"/>
                        </a:rPr>
                        <a:t>
 Après l'abandon de la construction d'un Legoland à Charleroi, Fabrizio prend les choses en main et crée son propre parc d'attractions, Fabrizio Land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https://quintly-image-storage.s3.amazonaws.com/ccaa374a13ff42b2adce607e6525febf/f7bb5f115e24d49d2f4d0e3136b21778.jpg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33666488"/>
                  </a:ext>
                </a:extLst>
              </a:tr>
            </a:tbl>
          </a:graphicData>
        </a:graphic>
      </p:graphicFrame>
      <p:sp>
        <p:nvSpPr>
          <p:cNvPr id="4" name="Text Placeholder 3">
            <a:extLst>
              <a:ext uri="{FF2B5EF4-FFF2-40B4-BE49-F238E27FC236}">
                <a16:creationId xmlns:a16="http://schemas.microsoft.com/office/drawing/2014/main" id="{E27F34C0-5DDE-4F49-BD38-84763D466755}"/>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1786608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3888-E70B-4250-8728-B888D4EED280}"/>
              </a:ext>
            </a:extLst>
          </p:cNvPr>
          <p:cNvSpPr>
            <a:spLocks noGrp="1"/>
          </p:cNvSpPr>
          <p:nvPr>
            <p:ph type="title"/>
          </p:nvPr>
        </p:nvSpPr>
        <p:spPr/>
        <p:txBody>
          <a:bodyPr/>
          <a:lstStyle/>
          <a:p>
            <a:r>
              <a:rPr lang="en-US"/>
              <a:t>Facebook Facebook : Top interactions | All profiles - 2 of 13</a:t>
            </a:r>
          </a:p>
        </p:txBody>
      </p:sp>
      <p:graphicFrame>
        <p:nvGraphicFramePr>
          <p:cNvPr id="5" name="Table Placeholder 4">
            <a:extLst>
              <a:ext uri="{FF2B5EF4-FFF2-40B4-BE49-F238E27FC236}">
                <a16:creationId xmlns:a16="http://schemas.microsoft.com/office/drawing/2014/main" id="{E0D74F87-0782-4556-8DF6-68F7D8CDFB33}"/>
              </a:ext>
            </a:extLst>
          </p:cNvPr>
          <p:cNvGraphicFramePr>
            <a:graphicFrameLocks noGrp="1"/>
          </p:cNvGraphicFramePr>
          <p:nvPr>
            <p:ph type="tbl" sz="quarter" idx="13"/>
            <p:extLst>
              <p:ext uri="{D42A27DB-BD31-4B8C-83A1-F6EECF244321}">
                <p14:modId xmlns:p14="http://schemas.microsoft.com/office/powerpoint/2010/main" val="421689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43157440"/>
                    </a:ext>
                  </a:extLst>
                </a:gridCol>
                <a:gridCol w="2139696">
                  <a:extLst>
                    <a:ext uri="{9D8B030D-6E8A-4147-A177-3AD203B41FA5}">
                      <a16:colId xmlns:a16="http://schemas.microsoft.com/office/drawing/2014/main" val="1835292297"/>
                    </a:ext>
                  </a:extLst>
                </a:gridCol>
                <a:gridCol w="493776">
                  <a:extLst>
                    <a:ext uri="{9D8B030D-6E8A-4147-A177-3AD203B41FA5}">
                      <a16:colId xmlns:a16="http://schemas.microsoft.com/office/drawing/2014/main" val="3713559258"/>
                    </a:ext>
                  </a:extLst>
                </a:gridCol>
                <a:gridCol w="493776">
                  <a:extLst>
                    <a:ext uri="{9D8B030D-6E8A-4147-A177-3AD203B41FA5}">
                      <a16:colId xmlns:a16="http://schemas.microsoft.com/office/drawing/2014/main" val="2735850000"/>
                    </a:ext>
                  </a:extLst>
                </a:gridCol>
                <a:gridCol w="493776">
                  <a:extLst>
                    <a:ext uri="{9D8B030D-6E8A-4147-A177-3AD203B41FA5}">
                      <a16:colId xmlns:a16="http://schemas.microsoft.com/office/drawing/2014/main" val="3726274646"/>
                    </a:ext>
                  </a:extLst>
                </a:gridCol>
                <a:gridCol w="493776">
                  <a:extLst>
                    <a:ext uri="{9D8B030D-6E8A-4147-A177-3AD203B41FA5}">
                      <a16:colId xmlns:a16="http://schemas.microsoft.com/office/drawing/2014/main" val="3029026008"/>
                    </a:ext>
                  </a:extLst>
                </a:gridCol>
                <a:gridCol w="493776">
                  <a:extLst>
                    <a:ext uri="{9D8B030D-6E8A-4147-A177-3AD203B41FA5}">
                      <a16:colId xmlns:a16="http://schemas.microsoft.com/office/drawing/2014/main" val="1027642689"/>
                    </a:ext>
                  </a:extLst>
                </a:gridCol>
                <a:gridCol w="493776">
                  <a:extLst>
                    <a:ext uri="{9D8B030D-6E8A-4147-A177-3AD203B41FA5}">
                      <a16:colId xmlns:a16="http://schemas.microsoft.com/office/drawing/2014/main" val="3815362332"/>
                    </a:ext>
                  </a:extLst>
                </a:gridCol>
                <a:gridCol w="493776">
                  <a:extLst>
                    <a:ext uri="{9D8B030D-6E8A-4147-A177-3AD203B41FA5}">
                      <a16:colId xmlns:a16="http://schemas.microsoft.com/office/drawing/2014/main" val="83048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1975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13:22:17</a:t>
                      </a:r>
                      <a:r>
                        <a:rPr kumimoji="0" lang="fr-FR" sz="1000" b="0" i="0" u="none" strike="noStrike" kern="1200" cap="none" spc="0" normalizeH="0" baseline="0" noProof="0">
                          <a:ln>
                            <a:noFill/>
                          </a:ln>
                          <a:solidFill>
                            <a:prstClr val="black"/>
                          </a:solidFill>
                          <a:effectLst/>
                          <a:uLnTx/>
                          <a:uFillTx/>
                          <a:latin typeface="Calibri"/>
                          <a:ea typeface="+mn-ea"/>
                          <a:cs typeface="+mn-cs"/>
                        </a:rPr>
                        <a:t>
 OIivier Vandecasteele est libre et a été photographié à bord de l’avion affrété par la Défense belge. L’avion a décollé à 12h07 et sera de retour en Belgique ce vendredi soir.
➡️ https://link.rtbf.be/PremierePhotoOlivierVandecasteeleLibre
📸 La Défense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https://quintly-image-storage.s3.amazonaws.com/356dac17fb7e4c6c62a658fb2a6a87d6/e96f8c82ae1b9e9e783e67a32f10eb61.png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1547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21:28:40</a:t>
                      </a:r>
                      <a:r>
                        <a:rPr kumimoji="0" lang="fr-FR" sz="1000" b="0" i="0" u="none" strike="noStrike" kern="1200" cap="none" spc="0" normalizeH="0" baseline="0" noProof="0">
                          <a:ln>
                            <a:noFill/>
                          </a:ln>
                          <a:solidFill>
                            <a:prstClr val="black"/>
                          </a:solidFill>
                          <a:effectLst/>
                          <a:uLnTx/>
                          <a:uFillTx/>
                          <a:latin typeface="Calibri"/>
                          <a:ea typeface="+mn-ea"/>
                          <a:cs typeface="+mn-cs"/>
                        </a:rPr>
                        <a:t>
 [LIVE] Revivez l'atterrissage d'Olivier Vandecasteele sur le sol belge.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https://quintly-image-storage.s3.amazonaws.com/356dac17fb7e4c6c62a658fb2a6a87d6/3af9fc4981c0d2a0b8d3cd0f501dacf9.jpg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3588530984"/>
                  </a:ext>
                </a:extLst>
              </a:tr>
            </a:tbl>
          </a:graphicData>
        </a:graphic>
      </p:graphicFrame>
      <p:sp>
        <p:nvSpPr>
          <p:cNvPr id="4" name="Text Placeholder 3">
            <a:extLst>
              <a:ext uri="{FF2B5EF4-FFF2-40B4-BE49-F238E27FC236}">
                <a16:creationId xmlns:a16="http://schemas.microsoft.com/office/drawing/2014/main" id="{AB23506F-381C-489C-9505-DA1748B62F5D}"/>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2345663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7FEA-8FD4-4A53-8753-D965D19069A5}"/>
              </a:ext>
            </a:extLst>
          </p:cNvPr>
          <p:cNvSpPr>
            <a:spLocks noGrp="1"/>
          </p:cNvSpPr>
          <p:nvPr>
            <p:ph type="title"/>
          </p:nvPr>
        </p:nvSpPr>
        <p:spPr/>
        <p:txBody>
          <a:bodyPr/>
          <a:lstStyle/>
          <a:p>
            <a:r>
              <a:rPr lang="en-US"/>
              <a:t>Facebook Facebook : Top interactions | All profiles - 3 of 13</a:t>
            </a:r>
          </a:p>
        </p:txBody>
      </p:sp>
      <p:graphicFrame>
        <p:nvGraphicFramePr>
          <p:cNvPr id="5" name="Table Placeholder 4">
            <a:extLst>
              <a:ext uri="{FF2B5EF4-FFF2-40B4-BE49-F238E27FC236}">
                <a16:creationId xmlns:a16="http://schemas.microsoft.com/office/drawing/2014/main" id="{371AD6EC-711D-4AFC-A01C-3FC46FD6780A}"/>
              </a:ext>
            </a:extLst>
          </p:cNvPr>
          <p:cNvGraphicFramePr>
            <a:graphicFrameLocks noGrp="1"/>
          </p:cNvGraphicFramePr>
          <p:nvPr>
            <p:ph type="tbl" sz="quarter" idx="13"/>
            <p:extLst>
              <p:ext uri="{D42A27DB-BD31-4B8C-83A1-F6EECF244321}">
                <p14:modId xmlns:p14="http://schemas.microsoft.com/office/powerpoint/2010/main" val="35064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22206999"/>
                    </a:ext>
                  </a:extLst>
                </a:gridCol>
                <a:gridCol w="2139696">
                  <a:extLst>
                    <a:ext uri="{9D8B030D-6E8A-4147-A177-3AD203B41FA5}">
                      <a16:colId xmlns:a16="http://schemas.microsoft.com/office/drawing/2014/main" val="544874327"/>
                    </a:ext>
                  </a:extLst>
                </a:gridCol>
                <a:gridCol w="493776">
                  <a:extLst>
                    <a:ext uri="{9D8B030D-6E8A-4147-A177-3AD203B41FA5}">
                      <a16:colId xmlns:a16="http://schemas.microsoft.com/office/drawing/2014/main" val="3566915418"/>
                    </a:ext>
                  </a:extLst>
                </a:gridCol>
                <a:gridCol w="493776">
                  <a:extLst>
                    <a:ext uri="{9D8B030D-6E8A-4147-A177-3AD203B41FA5}">
                      <a16:colId xmlns:a16="http://schemas.microsoft.com/office/drawing/2014/main" val="3504070588"/>
                    </a:ext>
                  </a:extLst>
                </a:gridCol>
                <a:gridCol w="493776">
                  <a:extLst>
                    <a:ext uri="{9D8B030D-6E8A-4147-A177-3AD203B41FA5}">
                      <a16:colId xmlns:a16="http://schemas.microsoft.com/office/drawing/2014/main" val="3086793706"/>
                    </a:ext>
                  </a:extLst>
                </a:gridCol>
                <a:gridCol w="493776">
                  <a:extLst>
                    <a:ext uri="{9D8B030D-6E8A-4147-A177-3AD203B41FA5}">
                      <a16:colId xmlns:a16="http://schemas.microsoft.com/office/drawing/2014/main" val="4001376382"/>
                    </a:ext>
                  </a:extLst>
                </a:gridCol>
                <a:gridCol w="493776">
                  <a:extLst>
                    <a:ext uri="{9D8B030D-6E8A-4147-A177-3AD203B41FA5}">
                      <a16:colId xmlns:a16="http://schemas.microsoft.com/office/drawing/2014/main" val="674995267"/>
                    </a:ext>
                  </a:extLst>
                </a:gridCol>
                <a:gridCol w="493776">
                  <a:extLst>
                    <a:ext uri="{9D8B030D-6E8A-4147-A177-3AD203B41FA5}">
                      <a16:colId xmlns:a16="http://schemas.microsoft.com/office/drawing/2014/main" val="2601153019"/>
                    </a:ext>
                  </a:extLst>
                </a:gridCol>
                <a:gridCol w="493776">
                  <a:extLst>
                    <a:ext uri="{9D8B030D-6E8A-4147-A177-3AD203B41FA5}">
                      <a16:colId xmlns:a16="http://schemas.microsoft.com/office/drawing/2014/main" val="8067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917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Sport - 2023-05-26 19:00:00</a:t>
                      </a:r>
                      <a:r>
                        <a:rPr kumimoji="0" lang="fr-FR" sz="1000" b="0" i="0" u="none" strike="noStrike" kern="1200" cap="none" spc="0" normalizeH="0" baseline="0" noProof="0">
                          <a:ln>
                            <a:noFill/>
                          </a:ln>
                          <a:solidFill>
                            <a:prstClr val="black"/>
                          </a:solidFill>
                          <a:effectLst/>
                          <a:uLnTx/>
                          <a:uFillTx/>
                          <a:latin typeface="Calibri"/>
                          <a:ea typeface="+mn-ea"/>
                          <a:cs typeface="+mn-cs"/>
                        </a:rPr>
                        <a:t>
 Derek Gee, révélation du Giro, sans jamais être récompensé par la victoire ❌
Ce nom ne vous dit probablement (presque) rien. Et c’est normal. Si Derek Gee est aussi peu connu dans le peloton, c’est également parce qu’il est arrivé tard dans le cyclisme professionnel. Et pourtant, la star du Giro 2023, c'est bien lui ! 🔥
↔ 4 podiums
↔ 6 top 10
↔ 1045 kms d'échappées 
Un nom qui sera facile à retenir tant on risque de le revoir souvent à l'avant des courses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https://quintly-image-storage.s3.amazonaws.com/463acf6fa7f9eb0e2ba2261280c0caf9/4e60dd6f405540ef4e115c2f29645034.jpg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41574771"/>
                  </a:ext>
                </a:extLst>
              </a:tr>
            </a:tbl>
          </a:graphicData>
        </a:graphic>
      </p:graphicFrame>
      <p:sp>
        <p:nvSpPr>
          <p:cNvPr id="4" name="Text Placeholder 3">
            <a:extLst>
              <a:ext uri="{FF2B5EF4-FFF2-40B4-BE49-F238E27FC236}">
                <a16:creationId xmlns:a16="http://schemas.microsoft.com/office/drawing/2014/main" id="{1B02CB09-35D9-4785-A812-CF56C3CBD03C}"/>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2951012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44B6-A3AE-4D57-BE78-EB80C0D3F39A}"/>
              </a:ext>
            </a:extLst>
          </p:cNvPr>
          <p:cNvSpPr>
            <a:spLocks noGrp="1"/>
          </p:cNvSpPr>
          <p:nvPr>
            <p:ph type="title"/>
          </p:nvPr>
        </p:nvSpPr>
        <p:spPr/>
        <p:txBody>
          <a:bodyPr/>
          <a:lstStyle/>
          <a:p>
            <a:r>
              <a:rPr lang="en-US"/>
              <a:t>Facebook Facebook : Top interactions | All profiles - 4 of 13</a:t>
            </a:r>
          </a:p>
        </p:txBody>
      </p:sp>
      <p:graphicFrame>
        <p:nvGraphicFramePr>
          <p:cNvPr id="5" name="Table Placeholder 4">
            <a:extLst>
              <a:ext uri="{FF2B5EF4-FFF2-40B4-BE49-F238E27FC236}">
                <a16:creationId xmlns:a16="http://schemas.microsoft.com/office/drawing/2014/main" id="{53C644F7-778D-4AA9-BCB2-2C6661F54185}"/>
              </a:ext>
            </a:extLst>
          </p:cNvPr>
          <p:cNvGraphicFramePr>
            <a:graphicFrameLocks noGrp="1"/>
          </p:cNvGraphicFramePr>
          <p:nvPr>
            <p:ph type="tbl" sz="quarter" idx="13"/>
            <p:extLst>
              <p:ext uri="{D42A27DB-BD31-4B8C-83A1-F6EECF244321}">
                <p14:modId xmlns:p14="http://schemas.microsoft.com/office/powerpoint/2010/main" val="1320017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3357820"/>
                    </a:ext>
                  </a:extLst>
                </a:gridCol>
                <a:gridCol w="2139696">
                  <a:extLst>
                    <a:ext uri="{9D8B030D-6E8A-4147-A177-3AD203B41FA5}">
                      <a16:colId xmlns:a16="http://schemas.microsoft.com/office/drawing/2014/main" val="3852611253"/>
                    </a:ext>
                  </a:extLst>
                </a:gridCol>
                <a:gridCol w="493776">
                  <a:extLst>
                    <a:ext uri="{9D8B030D-6E8A-4147-A177-3AD203B41FA5}">
                      <a16:colId xmlns:a16="http://schemas.microsoft.com/office/drawing/2014/main" val="4259121923"/>
                    </a:ext>
                  </a:extLst>
                </a:gridCol>
                <a:gridCol w="493776">
                  <a:extLst>
                    <a:ext uri="{9D8B030D-6E8A-4147-A177-3AD203B41FA5}">
                      <a16:colId xmlns:a16="http://schemas.microsoft.com/office/drawing/2014/main" val="2095951897"/>
                    </a:ext>
                  </a:extLst>
                </a:gridCol>
                <a:gridCol w="493776">
                  <a:extLst>
                    <a:ext uri="{9D8B030D-6E8A-4147-A177-3AD203B41FA5}">
                      <a16:colId xmlns:a16="http://schemas.microsoft.com/office/drawing/2014/main" val="2373867627"/>
                    </a:ext>
                  </a:extLst>
                </a:gridCol>
                <a:gridCol w="493776">
                  <a:extLst>
                    <a:ext uri="{9D8B030D-6E8A-4147-A177-3AD203B41FA5}">
                      <a16:colId xmlns:a16="http://schemas.microsoft.com/office/drawing/2014/main" val="2859850981"/>
                    </a:ext>
                  </a:extLst>
                </a:gridCol>
                <a:gridCol w="493776">
                  <a:extLst>
                    <a:ext uri="{9D8B030D-6E8A-4147-A177-3AD203B41FA5}">
                      <a16:colId xmlns:a16="http://schemas.microsoft.com/office/drawing/2014/main" val="3619615709"/>
                    </a:ext>
                  </a:extLst>
                </a:gridCol>
                <a:gridCol w="493776">
                  <a:extLst>
                    <a:ext uri="{9D8B030D-6E8A-4147-A177-3AD203B41FA5}">
                      <a16:colId xmlns:a16="http://schemas.microsoft.com/office/drawing/2014/main" val="2118703976"/>
                    </a:ext>
                  </a:extLst>
                </a:gridCol>
                <a:gridCol w="493776">
                  <a:extLst>
                    <a:ext uri="{9D8B030D-6E8A-4147-A177-3AD203B41FA5}">
                      <a16:colId xmlns:a16="http://schemas.microsoft.com/office/drawing/2014/main" val="123377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416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12:15:05</a:t>
                      </a:r>
                      <a:r>
                        <a:rPr kumimoji="0" lang="fr-FR" sz="1000" b="0" i="0" u="none" strike="noStrike" kern="1200" cap="none" spc="0" normalizeH="0" baseline="0" noProof="0">
                          <a:ln>
                            <a:noFill/>
                          </a:ln>
                          <a:solidFill>
                            <a:prstClr val="black"/>
                          </a:solidFill>
                          <a:effectLst/>
                          <a:uLnTx/>
                          <a:uFillTx/>
                          <a:latin typeface="Calibri"/>
                          <a:ea typeface="+mn-ea"/>
                          <a:cs typeface="+mn-cs"/>
                        </a:rPr>
                        <a:t>
 Libération d'Olivier Vandecasteele - suivez notre édition spéciale en direct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https://quintly-image-storage.s3.amazonaws.com/356dac17fb7e4c6c62a658fb2a6a87d6/126700f9c75c7277d8be5065fbc85eb9.jpg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2653457147"/>
                  </a:ext>
                </a:extLst>
              </a:tr>
            </a:tbl>
          </a:graphicData>
        </a:graphic>
      </p:graphicFrame>
      <p:sp>
        <p:nvSpPr>
          <p:cNvPr id="4" name="Text Placeholder 3">
            <a:extLst>
              <a:ext uri="{FF2B5EF4-FFF2-40B4-BE49-F238E27FC236}">
                <a16:creationId xmlns:a16="http://schemas.microsoft.com/office/drawing/2014/main" id="{8EFE6411-4B61-44C0-A9E6-3C16180EF840}"/>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8109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082E-8A17-464A-A0FF-879A9F47DF31}"/>
              </a:ext>
            </a:extLst>
          </p:cNvPr>
          <p:cNvSpPr>
            <a:spLocks noGrp="1"/>
          </p:cNvSpPr>
          <p:nvPr>
            <p:ph type="title"/>
          </p:nvPr>
        </p:nvSpPr>
        <p:spPr/>
        <p:txBody>
          <a:bodyPr/>
          <a:lstStyle/>
          <a:p>
            <a:r>
              <a:rPr lang="en-US"/>
              <a:t>Facebook Facebook : Top interactions | All profiles - 5 of 13</a:t>
            </a:r>
          </a:p>
        </p:txBody>
      </p:sp>
      <p:graphicFrame>
        <p:nvGraphicFramePr>
          <p:cNvPr id="5" name="Table Placeholder 4">
            <a:extLst>
              <a:ext uri="{FF2B5EF4-FFF2-40B4-BE49-F238E27FC236}">
                <a16:creationId xmlns:a16="http://schemas.microsoft.com/office/drawing/2014/main" id="{F0AC4D2E-4B22-466A-90D4-A553C24E25FF}"/>
              </a:ext>
            </a:extLst>
          </p:cNvPr>
          <p:cNvGraphicFramePr>
            <a:graphicFrameLocks noGrp="1"/>
          </p:cNvGraphicFramePr>
          <p:nvPr>
            <p:ph type="tbl" sz="quarter" idx="13"/>
            <p:extLst>
              <p:ext uri="{D42A27DB-BD31-4B8C-83A1-F6EECF244321}">
                <p14:modId xmlns:p14="http://schemas.microsoft.com/office/powerpoint/2010/main" val="381095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47450849"/>
                    </a:ext>
                  </a:extLst>
                </a:gridCol>
                <a:gridCol w="2139696">
                  <a:extLst>
                    <a:ext uri="{9D8B030D-6E8A-4147-A177-3AD203B41FA5}">
                      <a16:colId xmlns:a16="http://schemas.microsoft.com/office/drawing/2014/main" val="100499565"/>
                    </a:ext>
                  </a:extLst>
                </a:gridCol>
                <a:gridCol w="493776">
                  <a:extLst>
                    <a:ext uri="{9D8B030D-6E8A-4147-A177-3AD203B41FA5}">
                      <a16:colId xmlns:a16="http://schemas.microsoft.com/office/drawing/2014/main" val="2099631338"/>
                    </a:ext>
                  </a:extLst>
                </a:gridCol>
                <a:gridCol w="493776">
                  <a:extLst>
                    <a:ext uri="{9D8B030D-6E8A-4147-A177-3AD203B41FA5}">
                      <a16:colId xmlns:a16="http://schemas.microsoft.com/office/drawing/2014/main" val="340007897"/>
                    </a:ext>
                  </a:extLst>
                </a:gridCol>
                <a:gridCol w="493776">
                  <a:extLst>
                    <a:ext uri="{9D8B030D-6E8A-4147-A177-3AD203B41FA5}">
                      <a16:colId xmlns:a16="http://schemas.microsoft.com/office/drawing/2014/main" val="1611718662"/>
                    </a:ext>
                  </a:extLst>
                </a:gridCol>
                <a:gridCol w="493776">
                  <a:extLst>
                    <a:ext uri="{9D8B030D-6E8A-4147-A177-3AD203B41FA5}">
                      <a16:colId xmlns:a16="http://schemas.microsoft.com/office/drawing/2014/main" val="3942054564"/>
                    </a:ext>
                  </a:extLst>
                </a:gridCol>
                <a:gridCol w="493776">
                  <a:extLst>
                    <a:ext uri="{9D8B030D-6E8A-4147-A177-3AD203B41FA5}">
                      <a16:colId xmlns:a16="http://schemas.microsoft.com/office/drawing/2014/main" val="2471610117"/>
                    </a:ext>
                  </a:extLst>
                </a:gridCol>
                <a:gridCol w="493776">
                  <a:extLst>
                    <a:ext uri="{9D8B030D-6E8A-4147-A177-3AD203B41FA5}">
                      <a16:colId xmlns:a16="http://schemas.microsoft.com/office/drawing/2014/main" val="1581132127"/>
                    </a:ext>
                  </a:extLst>
                </a:gridCol>
                <a:gridCol w="493776">
                  <a:extLst>
                    <a:ext uri="{9D8B030D-6E8A-4147-A177-3AD203B41FA5}">
                      <a16:colId xmlns:a16="http://schemas.microsoft.com/office/drawing/2014/main" val="350347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606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C'est vous qui le dites - VivaCité RTBF - 2023-05-26 07:30:30</a:t>
                      </a:r>
                      <a:r>
                        <a:rPr kumimoji="0" lang="fr-FR" sz="1000" b="0" i="0" u="none" strike="noStrike" kern="1200" cap="none" spc="0" normalizeH="0" baseline="0" noProof="0">
                          <a:ln>
                            <a:noFill/>
                          </a:ln>
                          <a:solidFill>
                            <a:prstClr val="black"/>
                          </a:solidFill>
                          <a:effectLst/>
                          <a:uLnTx/>
                          <a:uFillTx/>
                          <a:latin typeface="Calibri"/>
                          <a:ea typeface="+mn-ea"/>
                          <a:cs typeface="+mn-cs"/>
                        </a:rPr>
                        <a:t>
 ☎️ 070/233.466
💬 Faire pipi dans une gare passe de 0,5 à 1€. 14 grandes gares du pays sont concernées par cette augmentation avec la concession des toilettes à une entreprise privée. Il y a quelques semaines encore c’était moitié-prix ce qui fait pester un voyageur dans les journaux de Sudinfo ce matin. Après le paiement, un bon d’achat d’une valeur de 0,5 à 0,8 est remis en échange. La SNCB explique que le tarif n’avait pas été revu depuis 2006 mais que dans certaines gares c’est encore gratuit. 1€ la pause toilettes dans une gare, c’est le juste prix ?
ℹ Source : Sudinfo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https://quintly-image-storage.s3.amazonaws.com/18e06a0baad327732e0e415dd936ebc9/08d12f5cc5f96ffd94572eba7601705e.png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57103274"/>
                  </a:ext>
                </a:extLst>
              </a:tr>
            </a:tbl>
          </a:graphicData>
        </a:graphic>
      </p:graphicFrame>
      <p:sp>
        <p:nvSpPr>
          <p:cNvPr id="4" name="Text Placeholder 3">
            <a:extLst>
              <a:ext uri="{FF2B5EF4-FFF2-40B4-BE49-F238E27FC236}">
                <a16:creationId xmlns:a16="http://schemas.microsoft.com/office/drawing/2014/main" id="{7C8228D7-913A-40D1-92AF-C4C4D91F957F}"/>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77373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C129-4942-48D7-B652-A21CA5D479A1}"/>
              </a:ext>
            </a:extLst>
          </p:cNvPr>
          <p:cNvSpPr>
            <a:spLocks noGrp="1"/>
          </p:cNvSpPr>
          <p:nvPr>
            <p:ph type="title"/>
          </p:nvPr>
        </p:nvSpPr>
        <p:spPr/>
        <p:txBody>
          <a:bodyPr/>
          <a:lstStyle/>
          <a:p>
            <a:r>
              <a:rPr lang="en-US"/>
              <a:t>Facebook Facebook : Top interactions | All profiles - 6 of 13</a:t>
            </a:r>
          </a:p>
        </p:txBody>
      </p:sp>
      <p:graphicFrame>
        <p:nvGraphicFramePr>
          <p:cNvPr id="5" name="Table Placeholder 4">
            <a:extLst>
              <a:ext uri="{FF2B5EF4-FFF2-40B4-BE49-F238E27FC236}">
                <a16:creationId xmlns:a16="http://schemas.microsoft.com/office/drawing/2014/main" id="{E49F50F0-7A28-4E5D-9E71-6830CACF24A8}"/>
              </a:ext>
            </a:extLst>
          </p:cNvPr>
          <p:cNvGraphicFramePr>
            <a:graphicFrameLocks noGrp="1"/>
          </p:cNvGraphicFramePr>
          <p:nvPr>
            <p:ph type="tbl" sz="quarter" idx="13"/>
            <p:extLst>
              <p:ext uri="{D42A27DB-BD31-4B8C-83A1-F6EECF244321}">
                <p14:modId xmlns:p14="http://schemas.microsoft.com/office/powerpoint/2010/main" val="2407609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61517716"/>
                    </a:ext>
                  </a:extLst>
                </a:gridCol>
                <a:gridCol w="2139696">
                  <a:extLst>
                    <a:ext uri="{9D8B030D-6E8A-4147-A177-3AD203B41FA5}">
                      <a16:colId xmlns:a16="http://schemas.microsoft.com/office/drawing/2014/main" val="3055913297"/>
                    </a:ext>
                  </a:extLst>
                </a:gridCol>
                <a:gridCol w="493776">
                  <a:extLst>
                    <a:ext uri="{9D8B030D-6E8A-4147-A177-3AD203B41FA5}">
                      <a16:colId xmlns:a16="http://schemas.microsoft.com/office/drawing/2014/main" val="1788447562"/>
                    </a:ext>
                  </a:extLst>
                </a:gridCol>
                <a:gridCol w="493776">
                  <a:extLst>
                    <a:ext uri="{9D8B030D-6E8A-4147-A177-3AD203B41FA5}">
                      <a16:colId xmlns:a16="http://schemas.microsoft.com/office/drawing/2014/main" val="2058063009"/>
                    </a:ext>
                  </a:extLst>
                </a:gridCol>
                <a:gridCol w="493776">
                  <a:extLst>
                    <a:ext uri="{9D8B030D-6E8A-4147-A177-3AD203B41FA5}">
                      <a16:colId xmlns:a16="http://schemas.microsoft.com/office/drawing/2014/main" val="3061798727"/>
                    </a:ext>
                  </a:extLst>
                </a:gridCol>
                <a:gridCol w="493776">
                  <a:extLst>
                    <a:ext uri="{9D8B030D-6E8A-4147-A177-3AD203B41FA5}">
                      <a16:colId xmlns:a16="http://schemas.microsoft.com/office/drawing/2014/main" val="2492811416"/>
                    </a:ext>
                  </a:extLst>
                </a:gridCol>
                <a:gridCol w="493776">
                  <a:extLst>
                    <a:ext uri="{9D8B030D-6E8A-4147-A177-3AD203B41FA5}">
                      <a16:colId xmlns:a16="http://schemas.microsoft.com/office/drawing/2014/main" val="2987728460"/>
                    </a:ext>
                  </a:extLst>
                </a:gridCol>
                <a:gridCol w="493776">
                  <a:extLst>
                    <a:ext uri="{9D8B030D-6E8A-4147-A177-3AD203B41FA5}">
                      <a16:colId xmlns:a16="http://schemas.microsoft.com/office/drawing/2014/main" val="4204169912"/>
                    </a:ext>
                  </a:extLst>
                </a:gridCol>
                <a:gridCol w="493776">
                  <a:extLst>
                    <a:ext uri="{9D8B030D-6E8A-4147-A177-3AD203B41FA5}">
                      <a16:colId xmlns:a16="http://schemas.microsoft.com/office/drawing/2014/main" val="49071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285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Jardins et Loisirs - RTBF - 2023-05-26 17:00:03</a:t>
                      </a:r>
                      <a:r>
                        <a:rPr kumimoji="0" lang="fr-FR" sz="1000" b="0" i="0" u="none" strike="noStrike" kern="1200" cap="none" spc="0" normalizeH="0" baseline="0" noProof="0">
                          <a:ln>
                            <a:noFill/>
                          </a:ln>
                          <a:solidFill>
                            <a:prstClr val="black"/>
                          </a:solidFill>
                          <a:effectLst/>
                          <a:uLnTx/>
                          <a:uFillTx/>
                          <a:latin typeface="Calibri"/>
                          <a:ea typeface="+mn-ea"/>
                          <a:cs typeface="+mn-cs"/>
                        </a:rPr>
                        <a:t>
 Vous êtes toujours plus nombreux à nous suivre 😍 Merci de votre fidélité de la part de toute l'équipe de Jardins &amp; Loisirs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https://quintly-image-storage.s3.amazonaws.com/ea47cdce0f6c184ba5ab1ecccbb0725c/bd3e9467c08baa321f1b2b0687e4e32a.jpg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8309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11:37:34</a:t>
                      </a:r>
                      <a:r>
                        <a:rPr kumimoji="0" lang="fr-FR" sz="1000" b="0" i="0" u="none" strike="noStrike" kern="1200" cap="none" spc="0" normalizeH="0" baseline="0" noProof="0">
                          <a:ln>
                            <a:noFill/>
                          </a:ln>
                          <a:solidFill>
                            <a:prstClr val="black"/>
                          </a:solidFill>
                          <a:effectLst/>
                          <a:uLnTx/>
                          <a:uFillTx/>
                          <a:latin typeface="Calibri"/>
                          <a:ea typeface="+mn-ea"/>
                          <a:cs typeface="+mn-cs"/>
                        </a:rPr>
                        <a:t>
 Selon nos informations, l'humanitaire belge de 42 ans est sorti d'Iran et a été transféré à Oman et devrait arriver ce vendredi soir en Belgique.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https://quintly-image-storage.s3.amazonaws.com/356dac17fb7e4c6c62a658fb2a6a87d6/fc21c7c6e33a8ce8544c7e8f6874a0d9.jpg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116348858"/>
                  </a:ext>
                </a:extLst>
              </a:tr>
            </a:tbl>
          </a:graphicData>
        </a:graphic>
      </p:graphicFrame>
      <p:sp>
        <p:nvSpPr>
          <p:cNvPr id="4" name="Text Placeholder 3">
            <a:extLst>
              <a:ext uri="{FF2B5EF4-FFF2-40B4-BE49-F238E27FC236}">
                <a16:creationId xmlns:a16="http://schemas.microsoft.com/office/drawing/2014/main" id="{3D6AF1AC-6002-4F01-80EB-9A8E561EE872}"/>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4163154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946FA-08AD-42E2-A8F5-3808F3FA606D}"/>
              </a:ext>
            </a:extLst>
          </p:cNvPr>
          <p:cNvSpPr>
            <a:spLocks noGrp="1"/>
          </p:cNvSpPr>
          <p:nvPr>
            <p:ph type="title"/>
          </p:nvPr>
        </p:nvSpPr>
        <p:spPr/>
        <p:txBody>
          <a:bodyPr/>
          <a:lstStyle/>
          <a:p>
            <a:r>
              <a:rPr lang="en-US"/>
              <a:t>Facebook Facebook : Top interactions | All profiles - 7 of 13</a:t>
            </a:r>
          </a:p>
        </p:txBody>
      </p:sp>
      <p:graphicFrame>
        <p:nvGraphicFramePr>
          <p:cNvPr id="5" name="Table Placeholder 4">
            <a:extLst>
              <a:ext uri="{FF2B5EF4-FFF2-40B4-BE49-F238E27FC236}">
                <a16:creationId xmlns:a16="http://schemas.microsoft.com/office/drawing/2014/main" id="{DD73F3FC-EB5A-4F80-BD8C-539C908875E4}"/>
              </a:ext>
            </a:extLst>
          </p:cNvPr>
          <p:cNvGraphicFramePr>
            <a:graphicFrameLocks noGrp="1"/>
          </p:cNvGraphicFramePr>
          <p:nvPr>
            <p:ph type="tbl" sz="quarter" idx="13"/>
            <p:extLst>
              <p:ext uri="{D42A27DB-BD31-4B8C-83A1-F6EECF244321}">
                <p14:modId xmlns:p14="http://schemas.microsoft.com/office/powerpoint/2010/main" val="259874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15891702"/>
                    </a:ext>
                  </a:extLst>
                </a:gridCol>
                <a:gridCol w="2139696">
                  <a:extLst>
                    <a:ext uri="{9D8B030D-6E8A-4147-A177-3AD203B41FA5}">
                      <a16:colId xmlns:a16="http://schemas.microsoft.com/office/drawing/2014/main" val="2200456804"/>
                    </a:ext>
                  </a:extLst>
                </a:gridCol>
                <a:gridCol w="493776">
                  <a:extLst>
                    <a:ext uri="{9D8B030D-6E8A-4147-A177-3AD203B41FA5}">
                      <a16:colId xmlns:a16="http://schemas.microsoft.com/office/drawing/2014/main" val="2257108927"/>
                    </a:ext>
                  </a:extLst>
                </a:gridCol>
                <a:gridCol w="493776">
                  <a:extLst>
                    <a:ext uri="{9D8B030D-6E8A-4147-A177-3AD203B41FA5}">
                      <a16:colId xmlns:a16="http://schemas.microsoft.com/office/drawing/2014/main" val="4047676702"/>
                    </a:ext>
                  </a:extLst>
                </a:gridCol>
                <a:gridCol w="493776">
                  <a:extLst>
                    <a:ext uri="{9D8B030D-6E8A-4147-A177-3AD203B41FA5}">
                      <a16:colId xmlns:a16="http://schemas.microsoft.com/office/drawing/2014/main" val="3344374072"/>
                    </a:ext>
                  </a:extLst>
                </a:gridCol>
                <a:gridCol w="493776">
                  <a:extLst>
                    <a:ext uri="{9D8B030D-6E8A-4147-A177-3AD203B41FA5}">
                      <a16:colId xmlns:a16="http://schemas.microsoft.com/office/drawing/2014/main" val="175652422"/>
                    </a:ext>
                  </a:extLst>
                </a:gridCol>
                <a:gridCol w="493776">
                  <a:extLst>
                    <a:ext uri="{9D8B030D-6E8A-4147-A177-3AD203B41FA5}">
                      <a16:colId xmlns:a16="http://schemas.microsoft.com/office/drawing/2014/main" val="494278751"/>
                    </a:ext>
                  </a:extLst>
                </a:gridCol>
                <a:gridCol w="493776">
                  <a:extLst>
                    <a:ext uri="{9D8B030D-6E8A-4147-A177-3AD203B41FA5}">
                      <a16:colId xmlns:a16="http://schemas.microsoft.com/office/drawing/2014/main" val="2185342211"/>
                    </a:ext>
                  </a:extLst>
                </a:gridCol>
                <a:gridCol w="493776">
                  <a:extLst>
                    <a:ext uri="{9D8B030D-6E8A-4147-A177-3AD203B41FA5}">
                      <a16:colId xmlns:a16="http://schemas.microsoft.com/office/drawing/2014/main" val="3399547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6344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C'est vous qui le dites - VivaCité RTBF - 2023-05-26 07:28:28</a:t>
                      </a:r>
                      <a:r>
                        <a:rPr kumimoji="0" lang="fr-FR" sz="1000" b="0" i="0" u="none" strike="noStrike" kern="1200" cap="none" spc="0" normalizeH="0" baseline="0" noProof="0">
                          <a:ln>
                            <a:noFill/>
                          </a:ln>
                          <a:solidFill>
                            <a:prstClr val="black"/>
                          </a:solidFill>
                          <a:effectLst/>
                          <a:uLnTx/>
                          <a:uFillTx/>
                          <a:latin typeface="Calibri"/>
                          <a:ea typeface="+mn-ea"/>
                          <a:cs typeface="+mn-cs"/>
                        </a:rPr>
                        <a:t>
 ☎️ 070/233.466
💬 Le Sénat se positionne aujourd’hui sur l’école obligatoire dès 3 ans. Le texte proposé aujourd’hui ne changera rien pour la prochaine rentrée scolaire, il prévoit de demander au fédéral d’abaisser l’âge de l’obligation scolaire de 5 à 3 ans pour lutter contre l’échec scolaire. En commission le CD&amp;V et Ecolo avait rejeté le texte, Ecolo ne voulant pas rendre la fréquentation obligatoire. L’école obligatoire dès 3 ans, c’est le bon âge ? 
ℹ Source : Sudinfo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https://quintly-image-storage.s3.amazonaws.com/18e06a0baad327732e0e415dd936ebc9/a03d0493530874e16d8b00c843bd126e.png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874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 6-8 RTBF - 2023-05-26 07:08:57</a:t>
                      </a:r>
                      <a:r>
                        <a:rPr kumimoji="0" lang="fr-FR" sz="1000" b="0" i="0" u="none" strike="noStrike" kern="1200" cap="none" spc="0" normalizeH="0" baseline="0" noProof="0">
                          <a:ln>
                            <a:noFill/>
                          </a:ln>
                          <a:solidFill>
                            <a:prstClr val="black"/>
                          </a:solidFill>
                          <a:effectLst/>
                          <a:uLnTx/>
                          <a:uFillTx/>
                          <a:latin typeface="Calibri"/>
                          <a:ea typeface="+mn-ea"/>
                          <a:cs typeface="+mn-cs"/>
                        </a:rPr>
                        <a:t>
 En forme olympique pour le long week-end qui arrive! Bon soleil à toutes et tous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https://quintly-image-storage.s3.amazonaws.com/22ecd12c3f81b272d225be3c6a7f3ccd/9ec0af920c471356e5b9eb854b4177eb.jpg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67325028"/>
                  </a:ext>
                </a:extLst>
              </a:tr>
            </a:tbl>
          </a:graphicData>
        </a:graphic>
      </p:graphicFrame>
      <p:sp>
        <p:nvSpPr>
          <p:cNvPr id="4" name="Text Placeholder 3">
            <a:extLst>
              <a:ext uri="{FF2B5EF4-FFF2-40B4-BE49-F238E27FC236}">
                <a16:creationId xmlns:a16="http://schemas.microsoft.com/office/drawing/2014/main" id="{383A30B2-C90A-46A6-8484-85A564A33F6E}"/>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244898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753A-AF32-419A-A4CC-8095C7E48414}"/>
              </a:ext>
            </a:extLst>
          </p:cNvPr>
          <p:cNvSpPr>
            <a:spLocks noGrp="1"/>
          </p:cNvSpPr>
          <p:nvPr>
            <p:ph type="title"/>
          </p:nvPr>
        </p:nvSpPr>
        <p:spPr/>
        <p:txBody>
          <a:bodyPr/>
          <a:lstStyle/>
          <a:p>
            <a:r>
              <a:rPr lang="en-US"/>
              <a:t>Facebook Facebook : Top interactions | All profiles - 8 of 13</a:t>
            </a:r>
          </a:p>
        </p:txBody>
      </p:sp>
      <p:graphicFrame>
        <p:nvGraphicFramePr>
          <p:cNvPr id="5" name="Table Placeholder 4">
            <a:extLst>
              <a:ext uri="{FF2B5EF4-FFF2-40B4-BE49-F238E27FC236}">
                <a16:creationId xmlns:a16="http://schemas.microsoft.com/office/drawing/2014/main" id="{1C1AEDFD-9B79-47DD-9C98-288A2138FE06}"/>
              </a:ext>
            </a:extLst>
          </p:cNvPr>
          <p:cNvGraphicFramePr>
            <a:graphicFrameLocks noGrp="1"/>
          </p:cNvGraphicFramePr>
          <p:nvPr>
            <p:ph type="tbl" sz="quarter" idx="13"/>
            <p:extLst>
              <p:ext uri="{D42A27DB-BD31-4B8C-83A1-F6EECF244321}">
                <p14:modId xmlns:p14="http://schemas.microsoft.com/office/powerpoint/2010/main" val="3496683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20228471"/>
                    </a:ext>
                  </a:extLst>
                </a:gridCol>
                <a:gridCol w="2139696">
                  <a:extLst>
                    <a:ext uri="{9D8B030D-6E8A-4147-A177-3AD203B41FA5}">
                      <a16:colId xmlns:a16="http://schemas.microsoft.com/office/drawing/2014/main" val="3161382740"/>
                    </a:ext>
                  </a:extLst>
                </a:gridCol>
                <a:gridCol w="493776">
                  <a:extLst>
                    <a:ext uri="{9D8B030D-6E8A-4147-A177-3AD203B41FA5}">
                      <a16:colId xmlns:a16="http://schemas.microsoft.com/office/drawing/2014/main" val="4064688433"/>
                    </a:ext>
                  </a:extLst>
                </a:gridCol>
                <a:gridCol w="493776">
                  <a:extLst>
                    <a:ext uri="{9D8B030D-6E8A-4147-A177-3AD203B41FA5}">
                      <a16:colId xmlns:a16="http://schemas.microsoft.com/office/drawing/2014/main" val="2829164554"/>
                    </a:ext>
                  </a:extLst>
                </a:gridCol>
                <a:gridCol w="493776">
                  <a:extLst>
                    <a:ext uri="{9D8B030D-6E8A-4147-A177-3AD203B41FA5}">
                      <a16:colId xmlns:a16="http://schemas.microsoft.com/office/drawing/2014/main" val="4213366021"/>
                    </a:ext>
                  </a:extLst>
                </a:gridCol>
                <a:gridCol w="493776">
                  <a:extLst>
                    <a:ext uri="{9D8B030D-6E8A-4147-A177-3AD203B41FA5}">
                      <a16:colId xmlns:a16="http://schemas.microsoft.com/office/drawing/2014/main" val="1673233951"/>
                    </a:ext>
                  </a:extLst>
                </a:gridCol>
                <a:gridCol w="493776">
                  <a:extLst>
                    <a:ext uri="{9D8B030D-6E8A-4147-A177-3AD203B41FA5}">
                      <a16:colId xmlns:a16="http://schemas.microsoft.com/office/drawing/2014/main" val="151078304"/>
                    </a:ext>
                  </a:extLst>
                </a:gridCol>
                <a:gridCol w="493776">
                  <a:extLst>
                    <a:ext uri="{9D8B030D-6E8A-4147-A177-3AD203B41FA5}">
                      <a16:colId xmlns:a16="http://schemas.microsoft.com/office/drawing/2014/main" val="3293160948"/>
                    </a:ext>
                  </a:extLst>
                </a:gridCol>
                <a:gridCol w="493776">
                  <a:extLst>
                    <a:ext uri="{9D8B030D-6E8A-4147-A177-3AD203B41FA5}">
                      <a16:colId xmlns:a16="http://schemas.microsoft.com/office/drawing/2014/main" val="3577996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019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 Grand Cactus - RTBF - 2023-05-26 18:47:43</a:t>
                      </a:r>
                      <a:r>
                        <a:rPr kumimoji="0" lang="fr-FR" sz="1000" b="0" i="0" u="none" strike="noStrike" kern="1200" cap="none" spc="0" normalizeH="0" baseline="0" noProof="0">
                          <a:ln>
                            <a:noFill/>
                          </a:ln>
                          <a:solidFill>
                            <a:prstClr val="black"/>
                          </a:solidFill>
                          <a:effectLst/>
                          <a:uLnTx/>
                          <a:uFillTx/>
                          <a:latin typeface="Calibri"/>
                          <a:ea typeface="+mn-ea"/>
                          <a:cs typeface="+mn-cs"/>
                        </a:rPr>
                        <a:t>
 A voir ou revoir la dernière émission de la saison ! Une saison qui aura récolté nos meilleures audiences en huit ans ! 🎉🥳🍾 MERCI à vous qui nous êtes fidèles depuis les débuts ou qui nous avez rejoints au fil des années ! 🥰 Et bien sûr, une immense reconnaissance à toute l'équipe pour ces magnifiques émissions ! 💗
L'apothéose, ce sera bien sûr la diffusion du spectacle donné à Forest National, soyez bien au rendez-vous ce jeudi 8 juin, sur Tipik - RTBF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https://quintly-image-storage.s3.amazonaws.com/ccaa374a13ff42b2adce607e6525febf/b39dea3b021707be812c63f3c0702c43.jpg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73766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VivaCité - RTBF - 2023-05-26 11:36:05</a:t>
                      </a:r>
                      <a:r>
                        <a:rPr kumimoji="0" lang="fr-FR" sz="1000" b="0" i="0" u="none" strike="noStrike" kern="1200" cap="none" spc="0" normalizeH="0" baseline="0" noProof="0">
                          <a:ln>
                            <a:noFill/>
                          </a:ln>
                          <a:solidFill>
                            <a:prstClr val="black"/>
                          </a:solidFill>
                          <a:effectLst/>
                          <a:uLnTx/>
                          <a:uFillTx/>
                          <a:latin typeface="Calibri"/>
                          <a:ea typeface="+mn-ea"/>
                          <a:cs typeface="+mn-cs"/>
                        </a:rPr>
                        <a:t>
 [INFO] Selon nos informations, l'humanitaire belge de 42 ans est sorti d'Iran et a été transféré à Oman hier où il est actuellement en sécurité.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https://quintly-image-storage.s3.amazonaws.com/debbcb44639877a0958d356f642ad788/fc21c7c6e33a8ce8544c7e8f6874a0d9.jpg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43542056"/>
                  </a:ext>
                </a:extLst>
              </a:tr>
            </a:tbl>
          </a:graphicData>
        </a:graphic>
      </p:graphicFrame>
      <p:sp>
        <p:nvSpPr>
          <p:cNvPr id="4" name="Text Placeholder 3">
            <a:extLst>
              <a:ext uri="{FF2B5EF4-FFF2-40B4-BE49-F238E27FC236}">
                <a16:creationId xmlns:a16="http://schemas.microsoft.com/office/drawing/2014/main" id="{A69079E1-007D-496B-A9F4-C128E9E4E8C4}"/>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64311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1C62-C55D-4486-9205-15497CF05B3D}"/>
              </a:ext>
            </a:extLst>
          </p:cNvPr>
          <p:cNvSpPr>
            <a:spLocks noGrp="1"/>
          </p:cNvSpPr>
          <p:nvPr>
            <p:ph type="title"/>
          </p:nvPr>
        </p:nvSpPr>
        <p:spPr/>
        <p:txBody>
          <a:bodyPr/>
          <a:lstStyle/>
          <a:p>
            <a:r>
              <a:rPr lang="en-US"/>
              <a:t>Facebook Facebook : Top interactions | All profiles - 9 of 13</a:t>
            </a:r>
          </a:p>
        </p:txBody>
      </p:sp>
      <p:graphicFrame>
        <p:nvGraphicFramePr>
          <p:cNvPr id="5" name="Table Placeholder 4">
            <a:extLst>
              <a:ext uri="{FF2B5EF4-FFF2-40B4-BE49-F238E27FC236}">
                <a16:creationId xmlns:a16="http://schemas.microsoft.com/office/drawing/2014/main" id="{115A157F-87E3-48F4-860D-E1D22774B53C}"/>
              </a:ext>
            </a:extLst>
          </p:cNvPr>
          <p:cNvGraphicFramePr>
            <a:graphicFrameLocks noGrp="1"/>
          </p:cNvGraphicFramePr>
          <p:nvPr>
            <p:ph type="tbl" sz="quarter" idx="13"/>
            <p:extLst>
              <p:ext uri="{D42A27DB-BD31-4B8C-83A1-F6EECF244321}">
                <p14:modId xmlns:p14="http://schemas.microsoft.com/office/powerpoint/2010/main" val="3878477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37869759"/>
                    </a:ext>
                  </a:extLst>
                </a:gridCol>
                <a:gridCol w="2139696">
                  <a:extLst>
                    <a:ext uri="{9D8B030D-6E8A-4147-A177-3AD203B41FA5}">
                      <a16:colId xmlns:a16="http://schemas.microsoft.com/office/drawing/2014/main" val="1107694805"/>
                    </a:ext>
                  </a:extLst>
                </a:gridCol>
                <a:gridCol w="493776">
                  <a:extLst>
                    <a:ext uri="{9D8B030D-6E8A-4147-A177-3AD203B41FA5}">
                      <a16:colId xmlns:a16="http://schemas.microsoft.com/office/drawing/2014/main" val="1072195467"/>
                    </a:ext>
                  </a:extLst>
                </a:gridCol>
                <a:gridCol w="493776">
                  <a:extLst>
                    <a:ext uri="{9D8B030D-6E8A-4147-A177-3AD203B41FA5}">
                      <a16:colId xmlns:a16="http://schemas.microsoft.com/office/drawing/2014/main" val="203344117"/>
                    </a:ext>
                  </a:extLst>
                </a:gridCol>
                <a:gridCol w="493776">
                  <a:extLst>
                    <a:ext uri="{9D8B030D-6E8A-4147-A177-3AD203B41FA5}">
                      <a16:colId xmlns:a16="http://schemas.microsoft.com/office/drawing/2014/main" val="3866102179"/>
                    </a:ext>
                  </a:extLst>
                </a:gridCol>
                <a:gridCol w="493776">
                  <a:extLst>
                    <a:ext uri="{9D8B030D-6E8A-4147-A177-3AD203B41FA5}">
                      <a16:colId xmlns:a16="http://schemas.microsoft.com/office/drawing/2014/main" val="2603669410"/>
                    </a:ext>
                  </a:extLst>
                </a:gridCol>
                <a:gridCol w="493776">
                  <a:extLst>
                    <a:ext uri="{9D8B030D-6E8A-4147-A177-3AD203B41FA5}">
                      <a16:colId xmlns:a16="http://schemas.microsoft.com/office/drawing/2014/main" val="2344991858"/>
                    </a:ext>
                  </a:extLst>
                </a:gridCol>
                <a:gridCol w="493776">
                  <a:extLst>
                    <a:ext uri="{9D8B030D-6E8A-4147-A177-3AD203B41FA5}">
                      <a16:colId xmlns:a16="http://schemas.microsoft.com/office/drawing/2014/main" val="1363564328"/>
                    </a:ext>
                  </a:extLst>
                </a:gridCol>
                <a:gridCol w="493776">
                  <a:extLst>
                    <a:ext uri="{9D8B030D-6E8A-4147-A177-3AD203B41FA5}">
                      <a16:colId xmlns:a16="http://schemas.microsoft.com/office/drawing/2014/main" val="2945975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690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18:10:58</a:t>
                      </a:r>
                      <a:r>
                        <a:rPr kumimoji="0" lang="fr-FR" sz="1000" b="0" i="0" u="none" strike="noStrike" kern="1200" cap="none" spc="0" normalizeH="0" baseline="0" noProof="0">
                          <a:ln>
                            <a:noFill/>
                          </a:ln>
                          <a:solidFill>
                            <a:prstClr val="black"/>
                          </a:solidFill>
                          <a:effectLst/>
                          <a:uLnTx/>
                          <a:uFillTx/>
                          <a:latin typeface="Calibri"/>
                          <a:ea typeface="+mn-ea"/>
                          <a:cs typeface="+mn-cs"/>
                        </a:rPr>
                        <a:t>
 Une scène assez inhabituelle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https://quintly-image-storage.s3.amazonaws.com/356dac17fb7e4c6c62a658fb2a6a87d6/77f5b731125dff9390851f7f03a6bc1b.jpg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7774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Sport - 2023-05-26 15:36:47</a:t>
                      </a:r>
                      <a:r>
                        <a:rPr kumimoji="0" lang="fr-FR" sz="1000" b="0" i="0" u="none" strike="noStrike" kern="1200" cap="none" spc="0" normalizeH="0" baseline="0" noProof="0">
                          <a:ln>
                            <a:noFill/>
                          </a:ln>
                          <a:solidFill>
                            <a:prstClr val="black"/>
                          </a:solidFill>
                          <a:effectLst/>
                          <a:uLnTx/>
                          <a:uFillTx/>
                          <a:latin typeface="Calibri"/>
                          <a:ea typeface="+mn-ea"/>
                          <a:cs typeface="+mn-cs"/>
                        </a:rPr>
                        <a:t>
 J-2 pour David Goffin à Roland-Garros ! Ce dimanche, il fera son entrée en lice face à un certain Hubert Hurkacz 💪🇧🇪
"J’ai eu beaucoup de blessures. J’ai eu des hauts et des bas. Mais je me suis préparé du mieux possible pour venir ici."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https://quintly-image-storage.s3.amazonaws.com/463acf6fa7f9eb0e2ba2261280c0caf9/f059158eaf0cf290bb77b3a3b049c9a3.png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4909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06:38:20</a:t>
                      </a:r>
                      <a:r>
                        <a:rPr kumimoji="0" lang="fr-FR" sz="1000" b="0" i="0" u="none" strike="noStrike" kern="1200" cap="none" spc="0" normalizeH="0" baseline="0" noProof="0">
                          <a:ln>
                            <a:noFill/>
                          </a:ln>
                          <a:solidFill>
                            <a:prstClr val="black"/>
                          </a:solidFill>
                          <a:effectLst/>
                          <a:uLnTx/>
                          <a:uFillTx/>
                          <a:latin typeface="Calibri"/>
                          <a:ea typeface="+mn-ea"/>
                          <a:cs typeface="+mn-cs"/>
                        </a:rPr>
                        <a:t>
 Communiquer directement avec des ordinateurs par la pensée, c'est l'objectif de la société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https://quintly-image-storage.s3.amazonaws.com/356dac17fb7e4c6c62a658fb2a6a87d6/160528b27e6d2470d6214c23e226d497.jpg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742479559"/>
                  </a:ext>
                </a:extLst>
              </a:tr>
            </a:tbl>
          </a:graphicData>
        </a:graphic>
      </p:graphicFrame>
      <p:sp>
        <p:nvSpPr>
          <p:cNvPr id="4" name="Text Placeholder 3">
            <a:extLst>
              <a:ext uri="{FF2B5EF4-FFF2-40B4-BE49-F238E27FC236}">
                <a16:creationId xmlns:a16="http://schemas.microsoft.com/office/drawing/2014/main" id="{EA616624-4DB0-4BCB-B9BB-D96D24F676A2}"/>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3396266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2141-8E79-4802-BD2A-432DE218645B}"/>
              </a:ext>
            </a:extLst>
          </p:cNvPr>
          <p:cNvSpPr>
            <a:spLocks noGrp="1"/>
          </p:cNvSpPr>
          <p:nvPr>
            <p:ph type="title"/>
          </p:nvPr>
        </p:nvSpPr>
        <p:spPr/>
        <p:txBody>
          <a:bodyPr/>
          <a:lstStyle/>
          <a:p>
            <a:r>
              <a:rPr lang="en-US"/>
              <a:t>Facebook Facebook : Top interactions | All profiles - 10 of 13</a:t>
            </a:r>
          </a:p>
        </p:txBody>
      </p:sp>
      <p:graphicFrame>
        <p:nvGraphicFramePr>
          <p:cNvPr id="5" name="Table Placeholder 4">
            <a:extLst>
              <a:ext uri="{FF2B5EF4-FFF2-40B4-BE49-F238E27FC236}">
                <a16:creationId xmlns:a16="http://schemas.microsoft.com/office/drawing/2014/main" id="{AA3DEB05-7AA9-48CF-9054-AF31F72124CF}"/>
              </a:ext>
            </a:extLst>
          </p:cNvPr>
          <p:cNvGraphicFramePr>
            <a:graphicFrameLocks noGrp="1"/>
          </p:cNvGraphicFramePr>
          <p:nvPr>
            <p:ph type="tbl" sz="quarter" idx="13"/>
            <p:extLst>
              <p:ext uri="{D42A27DB-BD31-4B8C-83A1-F6EECF244321}">
                <p14:modId xmlns:p14="http://schemas.microsoft.com/office/powerpoint/2010/main" val="391670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54036642"/>
                    </a:ext>
                  </a:extLst>
                </a:gridCol>
                <a:gridCol w="2139696">
                  <a:extLst>
                    <a:ext uri="{9D8B030D-6E8A-4147-A177-3AD203B41FA5}">
                      <a16:colId xmlns:a16="http://schemas.microsoft.com/office/drawing/2014/main" val="2392669300"/>
                    </a:ext>
                  </a:extLst>
                </a:gridCol>
                <a:gridCol w="493776">
                  <a:extLst>
                    <a:ext uri="{9D8B030D-6E8A-4147-A177-3AD203B41FA5}">
                      <a16:colId xmlns:a16="http://schemas.microsoft.com/office/drawing/2014/main" val="3335543497"/>
                    </a:ext>
                  </a:extLst>
                </a:gridCol>
                <a:gridCol w="493776">
                  <a:extLst>
                    <a:ext uri="{9D8B030D-6E8A-4147-A177-3AD203B41FA5}">
                      <a16:colId xmlns:a16="http://schemas.microsoft.com/office/drawing/2014/main" val="2799989565"/>
                    </a:ext>
                  </a:extLst>
                </a:gridCol>
                <a:gridCol w="493776">
                  <a:extLst>
                    <a:ext uri="{9D8B030D-6E8A-4147-A177-3AD203B41FA5}">
                      <a16:colId xmlns:a16="http://schemas.microsoft.com/office/drawing/2014/main" val="1382312371"/>
                    </a:ext>
                  </a:extLst>
                </a:gridCol>
                <a:gridCol w="493776">
                  <a:extLst>
                    <a:ext uri="{9D8B030D-6E8A-4147-A177-3AD203B41FA5}">
                      <a16:colId xmlns:a16="http://schemas.microsoft.com/office/drawing/2014/main" val="3500814920"/>
                    </a:ext>
                  </a:extLst>
                </a:gridCol>
                <a:gridCol w="493776">
                  <a:extLst>
                    <a:ext uri="{9D8B030D-6E8A-4147-A177-3AD203B41FA5}">
                      <a16:colId xmlns:a16="http://schemas.microsoft.com/office/drawing/2014/main" val="141618521"/>
                    </a:ext>
                  </a:extLst>
                </a:gridCol>
                <a:gridCol w="493776">
                  <a:extLst>
                    <a:ext uri="{9D8B030D-6E8A-4147-A177-3AD203B41FA5}">
                      <a16:colId xmlns:a16="http://schemas.microsoft.com/office/drawing/2014/main" val="3057931475"/>
                    </a:ext>
                  </a:extLst>
                </a:gridCol>
                <a:gridCol w="493776">
                  <a:extLst>
                    <a:ext uri="{9D8B030D-6E8A-4147-A177-3AD203B41FA5}">
                      <a16:colId xmlns:a16="http://schemas.microsoft.com/office/drawing/2014/main" val="327879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377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19:37:57</a:t>
                      </a:r>
                      <a:r>
                        <a:rPr kumimoji="0" lang="fr-FR" sz="1000" b="0" i="0" u="none" strike="noStrike" kern="1200" cap="none" spc="0" normalizeH="0" baseline="0" noProof="0">
                          <a:ln>
                            <a:noFill/>
                          </a:ln>
                          <a:solidFill>
                            <a:prstClr val="black"/>
                          </a:solidFill>
                          <a:effectLst/>
                          <a:uLnTx/>
                          <a:uFillTx/>
                          <a:latin typeface="Calibri"/>
                          <a:ea typeface="+mn-ea"/>
                          <a:cs typeface="+mn-cs"/>
                        </a:rPr>
                        <a:t>
 🎤Céline Dion annule tous ses concerts jusqu’en avril 2024 pour des raisons de santé.
"Je suis désolée de vous décevoir… et bien que cela me brise le cœur il vaut mieux tout annuler jusqu’à ce que je sois vraiment prête à remonter sur scène"
➡ https://link.rtbf.be/CelineDion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https://quintly-image-storage.s3.amazonaws.com/356dac17fb7e4c6c62a658fb2a6a87d6/2c8b33e1cf3a4b8b322ce8910333606f.png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2121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La Première - RTBF - 2023-05-26 14:19:42</a:t>
                      </a:r>
                      <a:r>
                        <a:rPr kumimoji="0" lang="fr-FR" sz="1000" b="0" i="0" u="none" strike="noStrike" kern="1200" cap="none" spc="0" normalizeH="0" baseline="0" noProof="0">
                          <a:ln>
                            <a:noFill/>
                          </a:ln>
                          <a:solidFill>
                            <a:prstClr val="black"/>
                          </a:solidFill>
                          <a:effectLst/>
                          <a:uLnTx/>
                          <a:uFillTx/>
                          <a:latin typeface="Calibri"/>
                          <a:ea typeface="+mn-ea"/>
                          <a:cs typeface="+mn-cs"/>
                        </a:rPr>
                        <a:t>
 "Qui après va encore avoir cette audace de dire certaines choses avec de l’éloquence brutale mais élégante ? "
👉Rudy Léonet s'interroge après ce départ brutal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https://quintly-image-storage.s3.amazonaws.com/e3f97d172ff7e65f4692e19cd7d00ed6/e7d8a1dbaa7b3efac1dc9cf965abfe5a.jpg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073989332"/>
                  </a:ext>
                </a:extLst>
              </a:tr>
            </a:tbl>
          </a:graphicData>
        </a:graphic>
      </p:graphicFrame>
      <p:sp>
        <p:nvSpPr>
          <p:cNvPr id="4" name="Text Placeholder 3">
            <a:extLst>
              <a:ext uri="{FF2B5EF4-FFF2-40B4-BE49-F238E27FC236}">
                <a16:creationId xmlns:a16="http://schemas.microsoft.com/office/drawing/2014/main" id="{586B16FB-5382-4012-AE05-B2BF36EADB88}"/>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106270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98EF8-50A8-47CA-8301-25AB8B7A533A}"/>
              </a:ext>
            </a:extLst>
          </p:cNvPr>
          <p:cNvSpPr>
            <a:spLocks noGrp="1"/>
          </p:cNvSpPr>
          <p:nvPr>
            <p:ph type="title"/>
          </p:nvPr>
        </p:nvSpPr>
        <p:spPr/>
        <p:txBody>
          <a:bodyPr/>
          <a:lstStyle/>
          <a:p>
            <a:r>
              <a:rPr lang="en-US"/>
              <a:t>Facebook Facebook : Top interactions | All profiles - 11 of 13</a:t>
            </a:r>
          </a:p>
        </p:txBody>
      </p:sp>
      <p:graphicFrame>
        <p:nvGraphicFramePr>
          <p:cNvPr id="5" name="Table Placeholder 4">
            <a:extLst>
              <a:ext uri="{FF2B5EF4-FFF2-40B4-BE49-F238E27FC236}">
                <a16:creationId xmlns:a16="http://schemas.microsoft.com/office/drawing/2014/main" id="{FF87F92C-09B9-4CBE-94B4-E884A384EAEB}"/>
              </a:ext>
            </a:extLst>
          </p:cNvPr>
          <p:cNvGraphicFramePr>
            <a:graphicFrameLocks noGrp="1"/>
          </p:cNvGraphicFramePr>
          <p:nvPr>
            <p:ph type="tbl" sz="quarter" idx="13"/>
            <p:extLst>
              <p:ext uri="{D42A27DB-BD31-4B8C-83A1-F6EECF244321}">
                <p14:modId xmlns:p14="http://schemas.microsoft.com/office/powerpoint/2010/main" val="148441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4344560"/>
                    </a:ext>
                  </a:extLst>
                </a:gridCol>
                <a:gridCol w="2139696">
                  <a:extLst>
                    <a:ext uri="{9D8B030D-6E8A-4147-A177-3AD203B41FA5}">
                      <a16:colId xmlns:a16="http://schemas.microsoft.com/office/drawing/2014/main" val="3006707004"/>
                    </a:ext>
                  </a:extLst>
                </a:gridCol>
                <a:gridCol w="493776">
                  <a:extLst>
                    <a:ext uri="{9D8B030D-6E8A-4147-A177-3AD203B41FA5}">
                      <a16:colId xmlns:a16="http://schemas.microsoft.com/office/drawing/2014/main" val="1818140025"/>
                    </a:ext>
                  </a:extLst>
                </a:gridCol>
                <a:gridCol w="493776">
                  <a:extLst>
                    <a:ext uri="{9D8B030D-6E8A-4147-A177-3AD203B41FA5}">
                      <a16:colId xmlns:a16="http://schemas.microsoft.com/office/drawing/2014/main" val="1649996376"/>
                    </a:ext>
                  </a:extLst>
                </a:gridCol>
                <a:gridCol w="493776">
                  <a:extLst>
                    <a:ext uri="{9D8B030D-6E8A-4147-A177-3AD203B41FA5}">
                      <a16:colId xmlns:a16="http://schemas.microsoft.com/office/drawing/2014/main" val="3632311824"/>
                    </a:ext>
                  </a:extLst>
                </a:gridCol>
                <a:gridCol w="493776">
                  <a:extLst>
                    <a:ext uri="{9D8B030D-6E8A-4147-A177-3AD203B41FA5}">
                      <a16:colId xmlns:a16="http://schemas.microsoft.com/office/drawing/2014/main" val="224515547"/>
                    </a:ext>
                  </a:extLst>
                </a:gridCol>
                <a:gridCol w="493776">
                  <a:extLst>
                    <a:ext uri="{9D8B030D-6E8A-4147-A177-3AD203B41FA5}">
                      <a16:colId xmlns:a16="http://schemas.microsoft.com/office/drawing/2014/main" val="2499374790"/>
                    </a:ext>
                  </a:extLst>
                </a:gridCol>
                <a:gridCol w="493776">
                  <a:extLst>
                    <a:ext uri="{9D8B030D-6E8A-4147-A177-3AD203B41FA5}">
                      <a16:colId xmlns:a16="http://schemas.microsoft.com/office/drawing/2014/main" val="2463322128"/>
                    </a:ext>
                  </a:extLst>
                </a:gridCol>
                <a:gridCol w="493776">
                  <a:extLst>
                    <a:ext uri="{9D8B030D-6E8A-4147-A177-3AD203B41FA5}">
                      <a16:colId xmlns:a16="http://schemas.microsoft.com/office/drawing/2014/main" val="156619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544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Info - 2023-05-26 09:45:00</a:t>
                      </a:r>
                      <a:r>
                        <a:rPr kumimoji="0" lang="fr-FR" sz="1000" b="0" i="0" u="none" strike="noStrike" kern="1200" cap="none" spc="0" normalizeH="0" baseline="0" noProof="0">
                          <a:ln>
                            <a:noFill/>
                          </a:ln>
                          <a:solidFill>
                            <a:prstClr val="black"/>
                          </a:solidFill>
                          <a:effectLst/>
                          <a:uLnTx/>
                          <a:uFillTx/>
                          <a:latin typeface="Calibri"/>
                          <a:ea typeface="+mn-ea"/>
                          <a:cs typeface="+mn-cs"/>
                        </a:rPr>
                        <a:t>
 🚞 Avez-vous déjà pris un train couchette ? Qu'en avez-vous pensé ? 
🇩🇪 D'abord Berlin, puis Prague et Barcelone dans un futur proche. Les trains de nuit reviennent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https://quintly-image-storage.s3.amazonaws.com/356dac17fb7e4c6c62a658fb2a6a87d6/581591d922f10dd25f2ab931b2c238c0.jpg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71547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La Première - RTBF - 2023-05-26 11:36:33</a:t>
                      </a:r>
                      <a:r>
                        <a:rPr kumimoji="0" lang="fr-FR" sz="1000" b="0" i="0" u="none" strike="noStrike" kern="1200" cap="none" spc="0" normalizeH="0" baseline="0" noProof="0">
                          <a:ln>
                            <a:noFill/>
                          </a:ln>
                          <a:solidFill>
                            <a:prstClr val="black"/>
                          </a:solidFill>
                          <a:effectLst/>
                          <a:uLnTx/>
                          <a:uFillTx/>
                          <a:latin typeface="Calibri"/>
                          <a:ea typeface="+mn-ea"/>
                          <a:cs typeface="+mn-cs"/>
                        </a:rPr>
                        <a:t>
 🔴 Une très très bonne nouvelle : Olivier Vandecasteele est enfin libéré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https://quintly-image-storage.s3.amazonaws.com/e3f97d172ff7e65f4692e19cd7d00ed6/fc21c7c6e33a8ce8544c7e8f6874a0d9.jpg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74511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Jardins et Loisirs - RTBF - 2023-05-26 08:00:16</a:t>
                      </a:r>
                      <a:r>
                        <a:rPr kumimoji="0" lang="fr-FR" sz="1000" b="0" i="0" u="none" strike="noStrike" kern="1200" cap="none" spc="0" normalizeH="0" baseline="0" noProof="0">
                          <a:ln>
                            <a:noFill/>
                          </a:ln>
                          <a:solidFill>
                            <a:prstClr val="black"/>
                          </a:solidFill>
                          <a:effectLst/>
                          <a:uLnTx/>
                          <a:uFillTx/>
                          <a:latin typeface="Calibri"/>
                          <a:ea typeface="+mn-ea"/>
                          <a:cs typeface="+mn-cs"/>
                        </a:rPr>
                        <a:t>
 [REPOST] Luc nous parle d'un arbre qui mérite sa place dans tout jardin tant pour sa floraison que pour ses fruits en forme 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https://quintly-image-storage.s3.amazonaws.com/ea47cdce0f6c184ba5ab1ecccbb0725c/c693a6be5c7430c647d1a9b8c159ec41.jpg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5238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Classic 21 - RTBF - 2023-05-26 13:11:02</a:t>
                      </a:r>
                      <a:r>
                        <a:rPr kumimoji="0" lang="fr-FR" sz="1000" b="0" i="0" u="none" strike="noStrike" kern="1200" cap="none" spc="0" normalizeH="0" baseline="0" noProof="0">
                          <a:ln>
                            <a:noFill/>
                          </a:ln>
                          <a:solidFill>
                            <a:prstClr val="black"/>
                          </a:solidFill>
                          <a:effectLst/>
                          <a:uLnTx/>
                          <a:uFillTx/>
                          <a:latin typeface="Calibri"/>
                          <a:ea typeface="+mn-ea"/>
                          <a:cs typeface="+mn-cs"/>
                        </a:rPr>
                        <a:t>
 Le groupe était en concert à Barcelone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https://quintly-image-storage.s3.amazonaws.com/566cedbf7f28bd3b1ddc7a2d918c3e21/37b537ede468430535d03533f1e2fbeb.jpg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919518706"/>
                  </a:ext>
                </a:extLst>
              </a:tr>
            </a:tbl>
          </a:graphicData>
        </a:graphic>
      </p:graphicFrame>
      <p:sp>
        <p:nvSpPr>
          <p:cNvPr id="4" name="Text Placeholder 3">
            <a:extLst>
              <a:ext uri="{FF2B5EF4-FFF2-40B4-BE49-F238E27FC236}">
                <a16:creationId xmlns:a16="http://schemas.microsoft.com/office/drawing/2014/main" id="{7626B764-CC07-437D-92B8-15BBBEB4E579}"/>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698087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9300-BD32-44A1-8224-84237179B45E}"/>
              </a:ext>
            </a:extLst>
          </p:cNvPr>
          <p:cNvSpPr>
            <a:spLocks noGrp="1"/>
          </p:cNvSpPr>
          <p:nvPr>
            <p:ph type="title"/>
          </p:nvPr>
        </p:nvSpPr>
        <p:spPr/>
        <p:txBody>
          <a:bodyPr/>
          <a:lstStyle/>
          <a:p>
            <a:r>
              <a:rPr lang="en-US"/>
              <a:t>Facebook Facebook : Top interactions | All profiles - 12 of 13</a:t>
            </a:r>
          </a:p>
        </p:txBody>
      </p:sp>
      <p:graphicFrame>
        <p:nvGraphicFramePr>
          <p:cNvPr id="5" name="Table Placeholder 4">
            <a:extLst>
              <a:ext uri="{FF2B5EF4-FFF2-40B4-BE49-F238E27FC236}">
                <a16:creationId xmlns:a16="http://schemas.microsoft.com/office/drawing/2014/main" id="{B35DF3E7-F44A-4B3B-9244-966E1EC296DC}"/>
              </a:ext>
            </a:extLst>
          </p:cNvPr>
          <p:cNvGraphicFramePr>
            <a:graphicFrameLocks noGrp="1"/>
          </p:cNvGraphicFramePr>
          <p:nvPr>
            <p:ph type="tbl" sz="quarter" idx="13"/>
            <p:extLst>
              <p:ext uri="{D42A27DB-BD31-4B8C-83A1-F6EECF244321}">
                <p14:modId xmlns:p14="http://schemas.microsoft.com/office/powerpoint/2010/main" val="123918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12430967"/>
                    </a:ext>
                  </a:extLst>
                </a:gridCol>
                <a:gridCol w="2139696">
                  <a:extLst>
                    <a:ext uri="{9D8B030D-6E8A-4147-A177-3AD203B41FA5}">
                      <a16:colId xmlns:a16="http://schemas.microsoft.com/office/drawing/2014/main" val="1051277214"/>
                    </a:ext>
                  </a:extLst>
                </a:gridCol>
                <a:gridCol w="493776">
                  <a:extLst>
                    <a:ext uri="{9D8B030D-6E8A-4147-A177-3AD203B41FA5}">
                      <a16:colId xmlns:a16="http://schemas.microsoft.com/office/drawing/2014/main" val="606229814"/>
                    </a:ext>
                  </a:extLst>
                </a:gridCol>
                <a:gridCol w="493776">
                  <a:extLst>
                    <a:ext uri="{9D8B030D-6E8A-4147-A177-3AD203B41FA5}">
                      <a16:colId xmlns:a16="http://schemas.microsoft.com/office/drawing/2014/main" val="3342350642"/>
                    </a:ext>
                  </a:extLst>
                </a:gridCol>
                <a:gridCol w="493776">
                  <a:extLst>
                    <a:ext uri="{9D8B030D-6E8A-4147-A177-3AD203B41FA5}">
                      <a16:colId xmlns:a16="http://schemas.microsoft.com/office/drawing/2014/main" val="149448923"/>
                    </a:ext>
                  </a:extLst>
                </a:gridCol>
                <a:gridCol w="493776">
                  <a:extLst>
                    <a:ext uri="{9D8B030D-6E8A-4147-A177-3AD203B41FA5}">
                      <a16:colId xmlns:a16="http://schemas.microsoft.com/office/drawing/2014/main" val="1986444438"/>
                    </a:ext>
                  </a:extLst>
                </a:gridCol>
                <a:gridCol w="493776">
                  <a:extLst>
                    <a:ext uri="{9D8B030D-6E8A-4147-A177-3AD203B41FA5}">
                      <a16:colId xmlns:a16="http://schemas.microsoft.com/office/drawing/2014/main" val="2083426790"/>
                    </a:ext>
                  </a:extLst>
                </a:gridCol>
                <a:gridCol w="493776">
                  <a:extLst>
                    <a:ext uri="{9D8B030D-6E8A-4147-A177-3AD203B41FA5}">
                      <a16:colId xmlns:a16="http://schemas.microsoft.com/office/drawing/2014/main" val="1097068915"/>
                    </a:ext>
                  </a:extLst>
                </a:gridCol>
                <a:gridCol w="493776">
                  <a:extLst>
                    <a:ext uri="{9D8B030D-6E8A-4147-A177-3AD203B41FA5}">
                      <a16:colId xmlns:a16="http://schemas.microsoft.com/office/drawing/2014/main" val="365320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0189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RTBF Sport - 2023-05-26 13:35:19</a:t>
                      </a:r>
                      <a:r>
                        <a:rPr kumimoji="0" lang="fr-FR" sz="1000" b="0" i="0" u="none" strike="noStrike" kern="1200" cap="none" spc="0" normalizeH="0" baseline="0" noProof="0">
                          <a:ln>
                            <a:noFill/>
                          </a:ln>
                          <a:solidFill>
                            <a:prstClr val="black"/>
                          </a:solidFill>
                          <a:effectLst/>
                          <a:uLnTx/>
                          <a:uFillTx/>
                          <a:latin typeface="Calibri"/>
                          <a:ea typeface="+mn-ea"/>
                          <a:cs typeface="+mn-cs"/>
                        </a:rPr>
                        <a:t>
 Dortmund est à un match de détrôner le Rekordmeister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https://quintly-image-storage.s3.amazonaws.com/463acf6fa7f9eb0e2ba2261280c0caf9/48b7b1faec19368031a8f6e1df8f164a.jpg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90302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C'est vous qui le dites - VivaCité RTBF - 2023-05-26 07:27:02</a:t>
                      </a:r>
                      <a:r>
                        <a:rPr kumimoji="0" lang="fr-FR" sz="1000" b="0" i="0" u="none" strike="noStrike" kern="1200" cap="none" spc="0" normalizeH="0" baseline="0" noProof="0">
                          <a:ln>
                            <a:noFill/>
                          </a:ln>
                          <a:solidFill>
                            <a:prstClr val="black"/>
                          </a:solidFill>
                          <a:effectLst/>
                          <a:uLnTx/>
                          <a:uFillTx/>
                          <a:latin typeface="Calibri"/>
                          <a:ea typeface="+mn-ea"/>
                          <a:cs typeface="+mn-cs"/>
                        </a:rPr>
                        <a:t>
 ☎️ 070/233.466
💬 Au travail, les « open spaces » stresseraient les employés. Une étude a été menée auprès de travailleurs pour savoir quel espace de bureau avait leur préférence, c’est l’individuel qui est arrivé en première position, c’est à lire dans La DH. L’Open Space arrive ensuite mais avec un point commun à tous les répondants, il stresserait et augmenterait la fatigue. Pourtant ces espaces ont été créés dans les années 50 aux Etats-Unis pour améliorer le bien-être et faciliter les échanges. Les bureaux paysagers, c’est l’enfer ?
ℹ Source : La DH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https://quintly-image-storage.s3.amazonaws.com/18e06a0baad327732e0e415dd936ebc9/f8038dc22da224e321271403637ca7bf.png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55309525"/>
                  </a:ext>
                </a:extLst>
              </a:tr>
            </a:tbl>
          </a:graphicData>
        </a:graphic>
      </p:graphicFrame>
      <p:sp>
        <p:nvSpPr>
          <p:cNvPr id="4" name="Text Placeholder 3">
            <a:extLst>
              <a:ext uri="{FF2B5EF4-FFF2-40B4-BE49-F238E27FC236}">
                <a16:creationId xmlns:a16="http://schemas.microsoft.com/office/drawing/2014/main" id="{BD8D8375-7144-4EEF-9057-ABEC4410F961}"/>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3432140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0E4-D37A-4036-9FDC-244E7E8D6720}"/>
              </a:ext>
            </a:extLst>
          </p:cNvPr>
          <p:cNvSpPr>
            <a:spLocks noGrp="1"/>
          </p:cNvSpPr>
          <p:nvPr>
            <p:ph type="title"/>
          </p:nvPr>
        </p:nvSpPr>
        <p:spPr/>
        <p:txBody>
          <a:bodyPr/>
          <a:lstStyle/>
          <a:p>
            <a:r>
              <a:rPr lang="en-US"/>
              <a:t>Facebook Facebook : Top interactions | All profiles - 13 of 13</a:t>
            </a:r>
          </a:p>
        </p:txBody>
      </p:sp>
      <p:graphicFrame>
        <p:nvGraphicFramePr>
          <p:cNvPr id="5" name="Table Placeholder 4">
            <a:extLst>
              <a:ext uri="{FF2B5EF4-FFF2-40B4-BE49-F238E27FC236}">
                <a16:creationId xmlns:a16="http://schemas.microsoft.com/office/drawing/2014/main" id="{CB120DFF-504C-4950-BAA9-9B5890DC57A8}"/>
              </a:ext>
            </a:extLst>
          </p:cNvPr>
          <p:cNvGraphicFramePr>
            <a:graphicFrameLocks noGrp="1"/>
          </p:cNvGraphicFramePr>
          <p:nvPr>
            <p:ph type="tbl" sz="quarter" idx="13"/>
            <p:extLst>
              <p:ext uri="{D42A27DB-BD31-4B8C-83A1-F6EECF244321}">
                <p14:modId xmlns:p14="http://schemas.microsoft.com/office/powerpoint/2010/main" val="303419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21236822"/>
                    </a:ext>
                  </a:extLst>
                </a:gridCol>
                <a:gridCol w="2139696">
                  <a:extLst>
                    <a:ext uri="{9D8B030D-6E8A-4147-A177-3AD203B41FA5}">
                      <a16:colId xmlns:a16="http://schemas.microsoft.com/office/drawing/2014/main" val="1415771133"/>
                    </a:ext>
                  </a:extLst>
                </a:gridCol>
                <a:gridCol w="493776">
                  <a:extLst>
                    <a:ext uri="{9D8B030D-6E8A-4147-A177-3AD203B41FA5}">
                      <a16:colId xmlns:a16="http://schemas.microsoft.com/office/drawing/2014/main" val="3624747871"/>
                    </a:ext>
                  </a:extLst>
                </a:gridCol>
                <a:gridCol w="493776">
                  <a:extLst>
                    <a:ext uri="{9D8B030D-6E8A-4147-A177-3AD203B41FA5}">
                      <a16:colId xmlns:a16="http://schemas.microsoft.com/office/drawing/2014/main" val="3978606111"/>
                    </a:ext>
                  </a:extLst>
                </a:gridCol>
                <a:gridCol w="493776">
                  <a:extLst>
                    <a:ext uri="{9D8B030D-6E8A-4147-A177-3AD203B41FA5}">
                      <a16:colId xmlns:a16="http://schemas.microsoft.com/office/drawing/2014/main" val="3953998000"/>
                    </a:ext>
                  </a:extLst>
                </a:gridCol>
                <a:gridCol w="493776">
                  <a:extLst>
                    <a:ext uri="{9D8B030D-6E8A-4147-A177-3AD203B41FA5}">
                      <a16:colId xmlns:a16="http://schemas.microsoft.com/office/drawing/2014/main" val="2280526880"/>
                    </a:ext>
                  </a:extLst>
                </a:gridCol>
                <a:gridCol w="493776">
                  <a:extLst>
                    <a:ext uri="{9D8B030D-6E8A-4147-A177-3AD203B41FA5}">
                      <a16:colId xmlns:a16="http://schemas.microsoft.com/office/drawing/2014/main" val="456500323"/>
                    </a:ext>
                  </a:extLst>
                </a:gridCol>
                <a:gridCol w="493776">
                  <a:extLst>
                    <a:ext uri="{9D8B030D-6E8A-4147-A177-3AD203B41FA5}">
                      <a16:colId xmlns:a16="http://schemas.microsoft.com/office/drawing/2014/main" val="2736487157"/>
                    </a:ext>
                  </a:extLst>
                </a:gridCol>
                <a:gridCol w="493776">
                  <a:extLst>
                    <a:ext uri="{9D8B030D-6E8A-4147-A177-3AD203B41FA5}">
                      <a16:colId xmlns:a16="http://schemas.microsoft.com/office/drawing/2014/main" val="247480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617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C'est du Belge - RTBF - 2023-05-26 12:30:25</a:t>
                      </a:r>
                      <a:r>
                        <a:rPr kumimoji="0" lang="fr-FR" sz="1000" b="0" i="0" u="none" strike="noStrike" kern="1200" cap="none" spc="0" normalizeH="0" baseline="0" noProof="0">
                          <a:ln>
                            <a:noFill/>
                          </a:ln>
                          <a:solidFill>
                            <a:prstClr val="black"/>
                          </a:solidFill>
                          <a:effectLst/>
                          <a:uLnTx/>
                          <a:uFillTx/>
                          <a:latin typeface="Calibri"/>
                          <a:ea typeface="+mn-ea"/>
                          <a:cs typeface="+mn-cs"/>
                        </a:rPr>
                        <a:t>
 Ce vendredi, Gerald Watelet vous propose un dessert… et c’est une soupe de fraises 🍓 et melon 🍈 au pineau des Charentes et au basilic. ❤️
Pour réaliser cette recette chez vous 👉🏻https://bit.ly/42ZP3lP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https://quintly-image-storage.s3.amazonaws.com/25330178c8751b952f09e06d040f17ef/cb9a42110277c21e2d475a42bd5d2640.jpg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95603668"/>
                  </a:ext>
                </a:extLst>
              </a:tr>
            </a:tbl>
          </a:graphicData>
        </a:graphic>
      </p:graphicFrame>
      <p:sp>
        <p:nvSpPr>
          <p:cNvPr id="4" name="Text Placeholder 3">
            <a:extLst>
              <a:ext uri="{FF2B5EF4-FFF2-40B4-BE49-F238E27FC236}">
                <a16:creationId xmlns:a16="http://schemas.microsoft.com/office/drawing/2014/main" id="{33ECC34A-34AF-4615-9118-36B332EC9E01}"/>
              </a:ext>
            </a:extLst>
          </p:cNvPr>
          <p:cNvSpPr>
            <a:spLocks noGrp="1"/>
          </p:cNvSpPr>
          <p:nvPr>
            <p:ph type="body" sz="quarter" idx="14"/>
          </p:nvPr>
        </p:nvSpPr>
        <p:spPr/>
        <p:txBody>
          <a:bodyPr/>
          <a:lstStyle/>
          <a:p>
            <a:r>
              <a:rPr lang="en-US"/>
              <a:t>05/26/2023 - 05/26/2023</a:t>
            </a:r>
          </a:p>
        </p:txBody>
      </p:sp>
    </p:spTree>
    <p:extLst>
      <p:ext uri="{BB962C8B-B14F-4D97-AF65-F5344CB8AC3E}">
        <p14:creationId xmlns:p14="http://schemas.microsoft.com/office/powerpoint/2010/main" val="2642614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2227</Words>
  <Application>Microsoft Office PowerPoint</Application>
  <PresentationFormat>On-screen Show (4:3)</PresentationFormat>
  <Paragraphs>368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Facebook : Top interactions | All profiles - 1 of 13</vt:lpstr>
      <vt:lpstr>Facebook Facebook : Top interactions | All profiles - 2 of 13</vt:lpstr>
      <vt:lpstr>Facebook Facebook : Top interactions | All profiles - 3 of 13</vt:lpstr>
      <vt:lpstr>Facebook Facebook : Top interactions | All profiles - 4 of 13</vt:lpstr>
      <vt:lpstr>Facebook Facebook : Top interactions | All profiles - 5 of 13</vt:lpstr>
      <vt:lpstr>Facebook Facebook : Top interactions | All profiles - 6 of 13</vt:lpstr>
      <vt:lpstr>Facebook Facebook : Top interactions | All profiles - 7 of 13</vt:lpstr>
      <vt:lpstr>Facebook Facebook : Top interactions | All profiles - 8 of 13</vt:lpstr>
      <vt:lpstr>Facebook Facebook : Top interactions | All profiles - 9 of 13</vt:lpstr>
      <vt:lpstr>Facebook Facebook : Top interactions | All profiles - 10 of 13</vt:lpstr>
      <vt:lpstr>Facebook Facebook : Top interactions | All profiles - 11 of 13</vt:lpstr>
      <vt:lpstr>Facebook Facebook : Top interactions | All profiles - 12 of 13</vt:lpstr>
      <vt:lpstr>Facebook Facebook : Top interactions | All profiles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 Top interactions | All profiles - 1 of 13</dc:title>
  <dc:creator>Frederik Born</dc:creator>
  <cp:lastModifiedBy>Frederik Born</cp:lastModifiedBy>
  <cp:revision>1</cp:revision>
  <dcterms:created xsi:type="dcterms:W3CDTF">2023-05-27T10:51:02Z</dcterms:created>
  <dcterms:modified xsi:type="dcterms:W3CDTF">2023-05-27T10:53:40Z</dcterms:modified>
</cp:coreProperties>
</file>