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3E892-D64B-4725-BE9C-7D8AD2CB9BA5}"/>
              </a:ext>
            </a:extLst>
          </p:cNvPr>
          <p:cNvSpPr>
            <a:spLocks noGrp="1"/>
          </p:cNvSpPr>
          <p:nvPr>
            <p:ph type="title"/>
          </p:nvPr>
        </p:nvSpPr>
        <p:spPr/>
        <p:txBody>
          <a:bodyPr/>
          <a:lstStyle/>
          <a:p>
            <a:r>
              <a:rPr lang="en-US"/>
              <a:t>Twitter Own and Retweeted Tweets Table | All profiles - 1 of 18</a:t>
            </a:r>
          </a:p>
        </p:txBody>
      </p:sp>
      <p:graphicFrame>
        <p:nvGraphicFramePr>
          <p:cNvPr id="5" name="Table Placeholder 4">
            <a:extLst>
              <a:ext uri="{FF2B5EF4-FFF2-40B4-BE49-F238E27FC236}">
                <a16:creationId xmlns:a16="http://schemas.microsoft.com/office/drawing/2014/main" id="{045602AD-C12F-4244-88A2-41FDC8B5125B}"/>
              </a:ext>
            </a:extLst>
          </p:cNvPr>
          <p:cNvGraphicFramePr>
            <a:graphicFrameLocks noGrp="1"/>
          </p:cNvGraphicFramePr>
          <p:nvPr>
            <p:ph type="tbl" sz="quarter" idx="13"/>
            <p:extLst>
              <p:ext uri="{D42A27DB-BD31-4B8C-83A1-F6EECF244321}">
                <p14:modId xmlns:p14="http://schemas.microsoft.com/office/powerpoint/2010/main" val="977736976"/>
              </p:ext>
            </p:extLst>
          </p:nvPr>
        </p:nvGraphicFramePr>
        <p:xfrm>
          <a:off x="457200" y="1731963"/>
          <a:ext cx="7735824" cy="2316480"/>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70525273"/>
                    </a:ext>
                  </a:extLst>
                </a:gridCol>
                <a:gridCol w="411480">
                  <a:extLst>
                    <a:ext uri="{9D8B030D-6E8A-4147-A177-3AD203B41FA5}">
                      <a16:colId xmlns:a16="http://schemas.microsoft.com/office/drawing/2014/main" val="525994486"/>
                    </a:ext>
                  </a:extLst>
                </a:gridCol>
                <a:gridCol w="905256">
                  <a:extLst>
                    <a:ext uri="{9D8B030D-6E8A-4147-A177-3AD203B41FA5}">
                      <a16:colId xmlns:a16="http://schemas.microsoft.com/office/drawing/2014/main" val="3540672576"/>
                    </a:ext>
                  </a:extLst>
                </a:gridCol>
                <a:gridCol w="905256">
                  <a:extLst>
                    <a:ext uri="{9D8B030D-6E8A-4147-A177-3AD203B41FA5}">
                      <a16:colId xmlns:a16="http://schemas.microsoft.com/office/drawing/2014/main" val="4140261420"/>
                    </a:ext>
                  </a:extLst>
                </a:gridCol>
                <a:gridCol w="905256">
                  <a:extLst>
                    <a:ext uri="{9D8B030D-6E8A-4147-A177-3AD203B41FA5}">
                      <a16:colId xmlns:a16="http://schemas.microsoft.com/office/drawing/2014/main" val="3474259538"/>
                    </a:ext>
                  </a:extLst>
                </a:gridCol>
                <a:gridCol w="905256">
                  <a:extLst>
                    <a:ext uri="{9D8B030D-6E8A-4147-A177-3AD203B41FA5}">
                      <a16:colId xmlns:a16="http://schemas.microsoft.com/office/drawing/2014/main" val="4228532541"/>
                    </a:ext>
                  </a:extLst>
                </a:gridCol>
                <a:gridCol w="905256">
                  <a:extLst>
                    <a:ext uri="{9D8B030D-6E8A-4147-A177-3AD203B41FA5}">
                      <a16:colId xmlns:a16="http://schemas.microsoft.com/office/drawing/2014/main" val="2800991354"/>
                    </a:ext>
                  </a:extLst>
                </a:gridCol>
                <a:gridCol w="905256">
                  <a:extLst>
                    <a:ext uri="{9D8B030D-6E8A-4147-A177-3AD203B41FA5}">
                      <a16:colId xmlns:a16="http://schemas.microsoft.com/office/drawing/2014/main" val="1980494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02701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@Hyland - 2022-01-12 20:43:08</a:t>
                      </a:r>
                      <a:r>
                        <a:rPr kumimoji="0" lang="en-US" sz="1000" b="0" i="0" u="none" strike="noStrike" kern="1200" cap="none" spc="0" normalizeH="0" baseline="0" noProof="0">
                          <a:ln>
                            <a:noFill/>
                          </a:ln>
                          <a:solidFill>
                            <a:prstClr val="black"/>
                          </a:solidFill>
                          <a:effectLst/>
                          <a:uLnTx/>
                          <a:uFillTx/>
                          <a:latin typeface="+mn-lt"/>
                          <a:ea typeface="+mn-ea"/>
                          <a:cs typeface="+mn-cs"/>
                        </a:rPr>
                        <a:t>
 This week’s Annual Meeting was a great reminder of our company core values. 💚 These principles are the core of who we are, every day. ❇️ We’re jumping into 2022 with integrity, family, partnership, solutions and passion at the forefront of our plans. #HylandLife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9047926"/>
                  </a:ext>
                </a:extLst>
              </a:tr>
            </a:tbl>
          </a:graphicData>
        </a:graphic>
      </p:graphicFrame>
      <p:sp>
        <p:nvSpPr>
          <p:cNvPr id="4" name="Text Placeholder 3">
            <a:extLst>
              <a:ext uri="{FF2B5EF4-FFF2-40B4-BE49-F238E27FC236}">
                <a16:creationId xmlns:a16="http://schemas.microsoft.com/office/drawing/2014/main" id="{B363DF60-92ED-4B87-A558-60DED4713C3E}"/>
              </a:ext>
            </a:extLst>
          </p:cNvPr>
          <p:cNvSpPr>
            <a:spLocks noGrp="1"/>
          </p:cNvSpPr>
          <p:nvPr>
            <p:ph type="body" sz="quarter" idx="14"/>
          </p:nvPr>
        </p:nvSpPr>
        <p:spPr/>
        <p:txBody>
          <a:bodyPr/>
          <a:lstStyle/>
          <a:p>
            <a:r>
              <a:rPr lang="en-US"/>
              <a:t>12/29/2021 - 01/12/2022</a:t>
            </a:r>
          </a:p>
        </p:txBody>
      </p:sp>
    </p:spTree>
    <p:extLst>
      <p:ext uri="{BB962C8B-B14F-4D97-AF65-F5344CB8AC3E}">
        <p14:creationId xmlns:p14="http://schemas.microsoft.com/office/powerpoint/2010/main" val="14455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7D594-4997-4D4C-AAE5-5D9A77D8BE71}"/>
              </a:ext>
            </a:extLst>
          </p:cNvPr>
          <p:cNvSpPr>
            <a:spLocks noGrp="1"/>
          </p:cNvSpPr>
          <p:nvPr>
            <p:ph type="title"/>
          </p:nvPr>
        </p:nvSpPr>
        <p:spPr/>
        <p:txBody>
          <a:bodyPr/>
          <a:lstStyle/>
          <a:p>
            <a:r>
              <a:rPr lang="en-US"/>
              <a:t>Twitter Own and Retweeted Tweets Table | All profiles - 2 of 18</a:t>
            </a:r>
          </a:p>
        </p:txBody>
      </p:sp>
      <p:graphicFrame>
        <p:nvGraphicFramePr>
          <p:cNvPr id="5" name="Table Placeholder 4">
            <a:extLst>
              <a:ext uri="{FF2B5EF4-FFF2-40B4-BE49-F238E27FC236}">
                <a16:creationId xmlns:a16="http://schemas.microsoft.com/office/drawing/2014/main" id="{6789A6CD-3ABB-4148-85FC-2D268F6E5127}"/>
              </a:ext>
            </a:extLst>
          </p:cNvPr>
          <p:cNvGraphicFramePr>
            <a:graphicFrameLocks noGrp="1"/>
          </p:cNvGraphicFramePr>
          <p:nvPr>
            <p:ph type="tbl" sz="quarter" idx="13"/>
            <p:extLst>
              <p:ext uri="{D42A27DB-BD31-4B8C-83A1-F6EECF244321}">
                <p14:modId xmlns:p14="http://schemas.microsoft.com/office/powerpoint/2010/main" val="1941871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91710759"/>
                    </a:ext>
                  </a:extLst>
                </a:gridCol>
                <a:gridCol w="411480">
                  <a:extLst>
                    <a:ext uri="{9D8B030D-6E8A-4147-A177-3AD203B41FA5}">
                      <a16:colId xmlns:a16="http://schemas.microsoft.com/office/drawing/2014/main" val="3990143996"/>
                    </a:ext>
                  </a:extLst>
                </a:gridCol>
                <a:gridCol w="905256">
                  <a:extLst>
                    <a:ext uri="{9D8B030D-6E8A-4147-A177-3AD203B41FA5}">
                      <a16:colId xmlns:a16="http://schemas.microsoft.com/office/drawing/2014/main" val="4038200755"/>
                    </a:ext>
                  </a:extLst>
                </a:gridCol>
                <a:gridCol w="905256">
                  <a:extLst>
                    <a:ext uri="{9D8B030D-6E8A-4147-A177-3AD203B41FA5}">
                      <a16:colId xmlns:a16="http://schemas.microsoft.com/office/drawing/2014/main" val="2709337540"/>
                    </a:ext>
                  </a:extLst>
                </a:gridCol>
                <a:gridCol w="905256">
                  <a:extLst>
                    <a:ext uri="{9D8B030D-6E8A-4147-A177-3AD203B41FA5}">
                      <a16:colId xmlns:a16="http://schemas.microsoft.com/office/drawing/2014/main" val="59520710"/>
                    </a:ext>
                  </a:extLst>
                </a:gridCol>
                <a:gridCol w="905256">
                  <a:extLst>
                    <a:ext uri="{9D8B030D-6E8A-4147-A177-3AD203B41FA5}">
                      <a16:colId xmlns:a16="http://schemas.microsoft.com/office/drawing/2014/main" val="2893528299"/>
                    </a:ext>
                  </a:extLst>
                </a:gridCol>
                <a:gridCol w="905256">
                  <a:extLst>
                    <a:ext uri="{9D8B030D-6E8A-4147-A177-3AD203B41FA5}">
                      <a16:colId xmlns:a16="http://schemas.microsoft.com/office/drawing/2014/main" val="1869047959"/>
                    </a:ext>
                  </a:extLst>
                </a:gridCol>
                <a:gridCol w="905256">
                  <a:extLst>
                    <a:ext uri="{9D8B030D-6E8A-4147-A177-3AD203B41FA5}">
                      <a16:colId xmlns:a16="http://schemas.microsoft.com/office/drawing/2014/main" val="3229637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44338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@DocuWare - 2022-01-12 20:30:00</a:t>
                      </a:r>
                      <a:r>
                        <a:rPr kumimoji="0" lang="en-US" sz="1000" b="0" i="0" u="none" strike="noStrike" kern="1200" cap="none" spc="0" normalizeH="0" baseline="0" noProof="0">
                          <a:ln>
                            <a:noFill/>
                          </a:ln>
                          <a:solidFill>
                            <a:prstClr val="black"/>
                          </a:solidFill>
                          <a:effectLst/>
                          <a:uLnTx/>
                          <a:uFillTx/>
                          <a:latin typeface="+mn-lt"/>
                          <a:ea typeface="+mn-ea"/>
                          <a:cs typeface="+mn-cs"/>
                        </a:rPr>
                        <a:t>
 [Free live demo 1/25] Vaccination and testing records management made easy: https://t.co/ryHs8siSxu
DocuWare for #Vaccination &amp;amp; #Testing Management offers a simple, secure way to automate the collection and tracking of an employee’s vaccination status and testing requirements. https://t.co/N9p2ORxu0A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66649753"/>
                  </a:ext>
                </a:extLst>
              </a:tr>
            </a:tbl>
          </a:graphicData>
        </a:graphic>
      </p:graphicFrame>
      <p:sp>
        <p:nvSpPr>
          <p:cNvPr id="4" name="Text Placeholder 3">
            <a:extLst>
              <a:ext uri="{FF2B5EF4-FFF2-40B4-BE49-F238E27FC236}">
                <a16:creationId xmlns:a16="http://schemas.microsoft.com/office/drawing/2014/main" id="{68C38C3F-0420-4520-8EFA-B5AE08B2869E}"/>
              </a:ext>
            </a:extLst>
          </p:cNvPr>
          <p:cNvSpPr>
            <a:spLocks noGrp="1"/>
          </p:cNvSpPr>
          <p:nvPr>
            <p:ph type="body" sz="quarter" idx="14"/>
          </p:nvPr>
        </p:nvSpPr>
        <p:spPr/>
        <p:txBody>
          <a:bodyPr/>
          <a:lstStyle/>
          <a:p>
            <a:r>
              <a:rPr lang="en-US"/>
              <a:t>12/29/2021 - 01/12/2022</a:t>
            </a:r>
          </a:p>
        </p:txBody>
      </p:sp>
    </p:spTree>
    <p:extLst>
      <p:ext uri="{BB962C8B-B14F-4D97-AF65-F5344CB8AC3E}">
        <p14:creationId xmlns:p14="http://schemas.microsoft.com/office/powerpoint/2010/main" val="461640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9513D-7D5F-4ED6-A481-909B8C668D10}"/>
              </a:ext>
            </a:extLst>
          </p:cNvPr>
          <p:cNvSpPr>
            <a:spLocks noGrp="1"/>
          </p:cNvSpPr>
          <p:nvPr>
            <p:ph type="title"/>
          </p:nvPr>
        </p:nvSpPr>
        <p:spPr/>
        <p:txBody>
          <a:bodyPr/>
          <a:lstStyle/>
          <a:p>
            <a:r>
              <a:rPr lang="en-US"/>
              <a:t>Twitter Own and Retweeted Tweets Table | All profiles - 3 of 18</a:t>
            </a:r>
          </a:p>
        </p:txBody>
      </p:sp>
      <p:graphicFrame>
        <p:nvGraphicFramePr>
          <p:cNvPr id="5" name="Table Placeholder 4">
            <a:extLst>
              <a:ext uri="{FF2B5EF4-FFF2-40B4-BE49-F238E27FC236}">
                <a16:creationId xmlns:a16="http://schemas.microsoft.com/office/drawing/2014/main" id="{FD70E040-FAB2-431B-9092-1FB127939DA4}"/>
              </a:ext>
            </a:extLst>
          </p:cNvPr>
          <p:cNvGraphicFramePr>
            <a:graphicFrameLocks noGrp="1"/>
          </p:cNvGraphicFramePr>
          <p:nvPr>
            <p:ph type="tbl" sz="quarter" idx="13"/>
            <p:extLst>
              <p:ext uri="{D42A27DB-BD31-4B8C-83A1-F6EECF244321}">
                <p14:modId xmlns:p14="http://schemas.microsoft.com/office/powerpoint/2010/main" val="2744334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313453412"/>
                    </a:ext>
                  </a:extLst>
                </a:gridCol>
                <a:gridCol w="411480">
                  <a:extLst>
                    <a:ext uri="{9D8B030D-6E8A-4147-A177-3AD203B41FA5}">
                      <a16:colId xmlns:a16="http://schemas.microsoft.com/office/drawing/2014/main" val="3401952265"/>
                    </a:ext>
                  </a:extLst>
                </a:gridCol>
                <a:gridCol w="905256">
                  <a:extLst>
                    <a:ext uri="{9D8B030D-6E8A-4147-A177-3AD203B41FA5}">
                      <a16:colId xmlns:a16="http://schemas.microsoft.com/office/drawing/2014/main" val="3736316241"/>
                    </a:ext>
                  </a:extLst>
                </a:gridCol>
                <a:gridCol w="905256">
                  <a:extLst>
                    <a:ext uri="{9D8B030D-6E8A-4147-A177-3AD203B41FA5}">
                      <a16:colId xmlns:a16="http://schemas.microsoft.com/office/drawing/2014/main" val="2520025687"/>
                    </a:ext>
                  </a:extLst>
                </a:gridCol>
                <a:gridCol w="905256">
                  <a:extLst>
                    <a:ext uri="{9D8B030D-6E8A-4147-A177-3AD203B41FA5}">
                      <a16:colId xmlns:a16="http://schemas.microsoft.com/office/drawing/2014/main" val="1111951595"/>
                    </a:ext>
                  </a:extLst>
                </a:gridCol>
                <a:gridCol w="905256">
                  <a:extLst>
                    <a:ext uri="{9D8B030D-6E8A-4147-A177-3AD203B41FA5}">
                      <a16:colId xmlns:a16="http://schemas.microsoft.com/office/drawing/2014/main" val="4292109698"/>
                    </a:ext>
                  </a:extLst>
                </a:gridCol>
                <a:gridCol w="905256">
                  <a:extLst>
                    <a:ext uri="{9D8B030D-6E8A-4147-A177-3AD203B41FA5}">
                      <a16:colId xmlns:a16="http://schemas.microsoft.com/office/drawing/2014/main" val="3992163397"/>
                    </a:ext>
                  </a:extLst>
                </a:gridCol>
                <a:gridCol w="905256">
                  <a:extLst>
                    <a:ext uri="{9D8B030D-6E8A-4147-A177-3AD203B41FA5}">
                      <a16:colId xmlns:a16="http://schemas.microsoft.com/office/drawing/2014/main" val="889157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48004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@netdocuments - 2022-01-12 18:38:02</a:t>
                      </a:r>
                      <a:r>
                        <a:rPr kumimoji="0" lang="en-US" sz="1000" b="0" i="0" u="none" strike="noStrike" kern="1200" cap="none" spc="0" normalizeH="0" baseline="0" noProof="0">
                          <a:ln>
                            <a:noFill/>
                          </a:ln>
                          <a:solidFill>
                            <a:prstClr val="black"/>
                          </a:solidFill>
                          <a:effectLst/>
                          <a:uLnTx/>
                          <a:uFillTx/>
                          <a:latin typeface="+mn-lt"/>
                          <a:ea typeface="+mn-ea"/>
                          <a:cs typeface="+mn-cs"/>
                        </a:rPr>
                        <a:t>
 As we kick off the new year with “change” being top of mind, our leadership team provides insight into one of the industry’s most buzzworthy topics and the future of legal cloud innovation. Check out our latest blog on harnessing the power of change: https://t.co/XLrqzIgsSM https://t.co/i5nGsCZKY9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08878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@M_Files - 2022-01-11 23:00:14</a:t>
                      </a:r>
                      <a:r>
                        <a:rPr kumimoji="0" lang="en-US" sz="1000" b="0" i="0" u="none" strike="noStrike" kern="1200" cap="none" spc="0" normalizeH="0" baseline="0" noProof="0">
                          <a:ln>
                            <a:noFill/>
                          </a:ln>
                          <a:solidFill>
                            <a:prstClr val="black"/>
                          </a:solidFill>
                          <a:effectLst/>
                          <a:uLnTx/>
                          <a:uFillTx/>
                          <a:latin typeface="+mn-lt"/>
                          <a:ea typeface="+mn-ea"/>
                          <a:cs typeface="+mn-cs"/>
                        </a:rPr>
                        <a:t>
 Ethical AI: Are We There Yet? https://t.co/vZfA52CqcN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45331260"/>
                  </a:ext>
                </a:extLst>
              </a:tr>
            </a:tbl>
          </a:graphicData>
        </a:graphic>
      </p:graphicFrame>
      <p:sp>
        <p:nvSpPr>
          <p:cNvPr id="4" name="Text Placeholder 3">
            <a:extLst>
              <a:ext uri="{FF2B5EF4-FFF2-40B4-BE49-F238E27FC236}">
                <a16:creationId xmlns:a16="http://schemas.microsoft.com/office/drawing/2014/main" id="{164CD1AC-B624-4E86-808F-2FEA9B42CDD5}"/>
              </a:ext>
            </a:extLst>
          </p:cNvPr>
          <p:cNvSpPr>
            <a:spLocks noGrp="1"/>
          </p:cNvSpPr>
          <p:nvPr>
            <p:ph type="body" sz="quarter" idx="14"/>
          </p:nvPr>
        </p:nvSpPr>
        <p:spPr/>
        <p:txBody>
          <a:bodyPr/>
          <a:lstStyle/>
          <a:p>
            <a:r>
              <a:rPr lang="en-US"/>
              <a:t>12/29/2021 - 01/12/2022</a:t>
            </a:r>
          </a:p>
        </p:txBody>
      </p:sp>
    </p:spTree>
    <p:extLst>
      <p:ext uri="{BB962C8B-B14F-4D97-AF65-F5344CB8AC3E}">
        <p14:creationId xmlns:p14="http://schemas.microsoft.com/office/powerpoint/2010/main" val="759184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BEB7F-EB1A-493B-91F4-1CCE1418B202}"/>
              </a:ext>
            </a:extLst>
          </p:cNvPr>
          <p:cNvSpPr>
            <a:spLocks noGrp="1"/>
          </p:cNvSpPr>
          <p:nvPr>
            <p:ph type="title"/>
          </p:nvPr>
        </p:nvSpPr>
        <p:spPr/>
        <p:txBody>
          <a:bodyPr/>
          <a:lstStyle/>
          <a:p>
            <a:r>
              <a:rPr lang="en-US"/>
              <a:t>Twitter Own and Retweeted Tweets Table | All profiles - 4 of 18</a:t>
            </a:r>
          </a:p>
        </p:txBody>
      </p:sp>
      <p:graphicFrame>
        <p:nvGraphicFramePr>
          <p:cNvPr id="5" name="Table Placeholder 4">
            <a:extLst>
              <a:ext uri="{FF2B5EF4-FFF2-40B4-BE49-F238E27FC236}">
                <a16:creationId xmlns:a16="http://schemas.microsoft.com/office/drawing/2014/main" id="{522B66F9-7BC1-4A98-BEE2-0066A85B8E2D}"/>
              </a:ext>
            </a:extLst>
          </p:cNvPr>
          <p:cNvGraphicFramePr>
            <a:graphicFrameLocks noGrp="1"/>
          </p:cNvGraphicFramePr>
          <p:nvPr>
            <p:ph type="tbl" sz="quarter" idx="13"/>
            <p:extLst>
              <p:ext uri="{D42A27DB-BD31-4B8C-83A1-F6EECF244321}">
                <p14:modId xmlns:p14="http://schemas.microsoft.com/office/powerpoint/2010/main" val="3123295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37607615"/>
                    </a:ext>
                  </a:extLst>
                </a:gridCol>
                <a:gridCol w="411480">
                  <a:extLst>
                    <a:ext uri="{9D8B030D-6E8A-4147-A177-3AD203B41FA5}">
                      <a16:colId xmlns:a16="http://schemas.microsoft.com/office/drawing/2014/main" val="2200124914"/>
                    </a:ext>
                  </a:extLst>
                </a:gridCol>
                <a:gridCol w="905256">
                  <a:extLst>
                    <a:ext uri="{9D8B030D-6E8A-4147-A177-3AD203B41FA5}">
                      <a16:colId xmlns:a16="http://schemas.microsoft.com/office/drawing/2014/main" val="2793170449"/>
                    </a:ext>
                  </a:extLst>
                </a:gridCol>
                <a:gridCol w="905256">
                  <a:extLst>
                    <a:ext uri="{9D8B030D-6E8A-4147-A177-3AD203B41FA5}">
                      <a16:colId xmlns:a16="http://schemas.microsoft.com/office/drawing/2014/main" val="1934574023"/>
                    </a:ext>
                  </a:extLst>
                </a:gridCol>
                <a:gridCol w="905256">
                  <a:extLst>
                    <a:ext uri="{9D8B030D-6E8A-4147-A177-3AD203B41FA5}">
                      <a16:colId xmlns:a16="http://schemas.microsoft.com/office/drawing/2014/main" val="3461052336"/>
                    </a:ext>
                  </a:extLst>
                </a:gridCol>
                <a:gridCol w="905256">
                  <a:extLst>
                    <a:ext uri="{9D8B030D-6E8A-4147-A177-3AD203B41FA5}">
                      <a16:colId xmlns:a16="http://schemas.microsoft.com/office/drawing/2014/main" val="46381961"/>
                    </a:ext>
                  </a:extLst>
                </a:gridCol>
                <a:gridCol w="905256">
                  <a:extLst>
                    <a:ext uri="{9D8B030D-6E8A-4147-A177-3AD203B41FA5}">
                      <a16:colId xmlns:a16="http://schemas.microsoft.com/office/drawing/2014/main" val="3003751378"/>
                    </a:ext>
                  </a:extLst>
                </a:gridCol>
                <a:gridCol w="905256">
                  <a:extLst>
                    <a:ext uri="{9D8B030D-6E8A-4147-A177-3AD203B41FA5}">
                      <a16:colId xmlns:a16="http://schemas.microsoft.com/office/drawing/2014/main" val="2050992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03971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@netdocuments - 2022-01-11 22:31:42</a:t>
                      </a:r>
                      <a:r>
                        <a:rPr kumimoji="0" lang="en-US" sz="1000" b="0" i="0" u="none" strike="noStrike" kern="1200" cap="none" spc="0" normalizeH="0" baseline="0" noProof="0">
                          <a:ln>
                            <a:noFill/>
                          </a:ln>
                          <a:solidFill>
                            <a:prstClr val="black"/>
                          </a:solidFill>
                          <a:effectLst/>
                          <a:uLnTx/>
                          <a:uFillTx/>
                          <a:latin typeface="+mn-lt"/>
                          <a:ea typeface="+mn-ea"/>
                          <a:cs typeface="+mn-cs"/>
                        </a:rPr>
                        <a:t>
 The first documented case of lawyers charging for services is from a Roman lawyer by the name of Marcus Refellius who, in 50 AD, demanded two aurei for each speech delivered. https://t.co/n8nQYaFIE8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7143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@Hyland - 2022-01-11 22:31:38</a:t>
                      </a:r>
                      <a:r>
                        <a:rPr kumimoji="0" lang="en-US" sz="1000" b="0" i="0" u="none" strike="noStrike" kern="1200" cap="none" spc="0" normalizeH="0" baseline="0" noProof="0">
                          <a:ln>
                            <a:noFill/>
                          </a:ln>
                          <a:solidFill>
                            <a:prstClr val="black"/>
                          </a:solidFill>
                          <a:effectLst/>
                          <a:uLnTx/>
                          <a:uFillTx/>
                          <a:latin typeface="+mn-lt"/>
                          <a:ea typeface="+mn-ea"/>
                          <a:cs typeface="+mn-cs"/>
                        </a:rPr>
                        <a:t>
 How it started ➡️ How it's going 🤳
👏 Our Annual Meeting sure has evolved over the last 30 years! We’re so proud of where we’ve been and can’t wait to crush our goals in 2022 and beyond. 🚀#HylandLife https://t.co/jnpcuwEozu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4717816"/>
                  </a:ext>
                </a:extLst>
              </a:tr>
            </a:tbl>
          </a:graphicData>
        </a:graphic>
      </p:graphicFrame>
      <p:sp>
        <p:nvSpPr>
          <p:cNvPr id="4" name="Text Placeholder 3">
            <a:extLst>
              <a:ext uri="{FF2B5EF4-FFF2-40B4-BE49-F238E27FC236}">
                <a16:creationId xmlns:a16="http://schemas.microsoft.com/office/drawing/2014/main" id="{BB9ACD3E-5126-41CF-ADC4-951DE748BFE6}"/>
              </a:ext>
            </a:extLst>
          </p:cNvPr>
          <p:cNvSpPr>
            <a:spLocks noGrp="1"/>
          </p:cNvSpPr>
          <p:nvPr>
            <p:ph type="body" sz="quarter" idx="14"/>
          </p:nvPr>
        </p:nvSpPr>
        <p:spPr/>
        <p:txBody>
          <a:bodyPr/>
          <a:lstStyle/>
          <a:p>
            <a:r>
              <a:rPr lang="en-US"/>
              <a:t>12/29/2021 - 01/12/2022</a:t>
            </a:r>
          </a:p>
        </p:txBody>
      </p:sp>
    </p:spTree>
    <p:extLst>
      <p:ext uri="{BB962C8B-B14F-4D97-AF65-F5344CB8AC3E}">
        <p14:creationId xmlns:p14="http://schemas.microsoft.com/office/powerpoint/2010/main" val="443229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4F86D-2F99-47FD-80EC-27A3ED0FA901}"/>
              </a:ext>
            </a:extLst>
          </p:cNvPr>
          <p:cNvSpPr>
            <a:spLocks noGrp="1"/>
          </p:cNvSpPr>
          <p:nvPr>
            <p:ph type="title"/>
          </p:nvPr>
        </p:nvSpPr>
        <p:spPr/>
        <p:txBody>
          <a:bodyPr/>
          <a:lstStyle/>
          <a:p>
            <a:r>
              <a:rPr lang="en-US"/>
              <a:t>Twitter Own and Retweeted Tweets Table | All profiles - 5 of 18</a:t>
            </a:r>
          </a:p>
        </p:txBody>
      </p:sp>
      <p:graphicFrame>
        <p:nvGraphicFramePr>
          <p:cNvPr id="5" name="Table Placeholder 4">
            <a:extLst>
              <a:ext uri="{FF2B5EF4-FFF2-40B4-BE49-F238E27FC236}">
                <a16:creationId xmlns:a16="http://schemas.microsoft.com/office/drawing/2014/main" id="{EA24AE86-DA4B-44F3-BE4D-63C3B1A09E6B}"/>
              </a:ext>
            </a:extLst>
          </p:cNvPr>
          <p:cNvGraphicFramePr>
            <a:graphicFrameLocks noGrp="1"/>
          </p:cNvGraphicFramePr>
          <p:nvPr>
            <p:ph type="tbl" sz="quarter" idx="13"/>
            <p:extLst>
              <p:ext uri="{D42A27DB-BD31-4B8C-83A1-F6EECF244321}">
                <p14:modId xmlns:p14="http://schemas.microsoft.com/office/powerpoint/2010/main" val="1250361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48575679"/>
                    </a:ext>
                  </a:extLst>
                </a:gridCol>
                <a:gridCol w="411480">
                  <a:extLst>
                    <a:ext uri="{9D8B030D-6E8A-4147-A177-3AD203B41FA5}">
                      <a16:colId xmlns:a16="http://schemas.microsoft.com/office/drawing/2014/main" val="2140541020"/>
                    </a:ext>
                  </a:extLst>
                </a:gridCol>
                <a:gridCol w="905256">
                  <a:extLst>
                    <a:ext uri="{9D8B030D-6E8A-4147-A177-3AD203B41FA5}">
                      <a16:colId xmlns:a16="http://schemas.microsoft.com/office/drawing/2014/main" val="1068468822"/>
                    </a:ext>
                  </a:extLst>
                </a:gridCol>
                <a:gridCol w="905256">
                  <a:extLst>
                    <a:ext uri="{9D8B030D-6E8A-4147-A177-3AD203B41FA5}">
                      <a16:colId xmlns:a16="http://schemas.microsoft.com/office/drawing/2014/main" val="867996845"/>
                    </a:ext>
                  </a:extLst>
                </a:gridCol>
                <a:gridCol w="905256">
                  <a:extLst>
                    <a:ext uri="{9D8B030D-6E8A-4147-A177-3AD203B41FA5}">
                      <a16:colId xmlns:a16="http://schemas.microsoft.com/office/drawing/2014/main" val="3149377151"/>
                    </a:ext>
                  </a:extLst>
                </a:gridCol>
                <a:gridCol w="905256">
                  <a:extLst>
                    <a:ext uri="{9D8B030D-6E8A-4147-A177-3AD203B41FA5}">
                      <a16:colId xmlns:a16="http://schemas.microsoft.com/office/drawing/2014/main" val="2175629450"/>
                    </a:ext>
                  </a:extLst>
                </a:gridCol>
                <a:gridCol w="905256">
                  <a:extLst>
                    <a:ext uri="{9D8B030D-6E8A-4147-A177-3AD203B41FA5}">
                      <a16:colId xmlns:a16="http://schemas.microsoft.com/office/drawing/2014/main" val="3510593997"/>
                    </a:ext>
                  </a:extLst>
                </a:gridCol>
                <a:gridCol w="905256">
                  <a:extLst>
                    <a:ext uri="{9D8B030D-6E8A-4147-A177-3AD203B41FA5}">
                      <a16:colId xmlns:a16="http://schemas.microsoft.com/office/drawing/2014/main" val="2567706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6343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@imanageinc - 2022-01-11 20:37:38</a:t>
                      </a:r>
                      <a:r>
                        <a:rPr kumimoji="0" lang="en-US" sz="1000" b="0" i="0" u="none" strike="noStrike" kern="1200" cap="none" spc="0" normalizeH="0" baseline="0" noProof="0">
                          <a:ln>
                            <a:noFill/>
                          </a:ln>
                          <a:solidFill>
                            <a:prstClr val="black"/>
                          </a:solidFill>
                          <a:effectLst/>
                          <a:uLnTx/>
                          <a:uFillTx/>
                          <a:latin typeface="+mn-lt"/>
                          <a:ea typeface="+mn-ea"/>
                          <a:cs typeface="+mn-cs"/>
                        </a:rPr>
                        <a:t>
 Is your firm looking to deploy a legal transaction management solution? Learn the do's and don'ts of a successful roll-out: : https://t.co/5xmYGmh6BK
#iManage #LTM #LegalTransactionManagement #SignatureManagement #ClosingDeals #ClosingBooks #LawFirms #LegalTech #LegalInnovation https://t.co/hl425VpByY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00:11:05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0.1872 %</a:t>
                      </a:r>
                    </a:p>
                  </a:txBody>
                  <a:tcPr/>
                </a:tc>
                <a:extLst>
                  <a:ext uri="{0D108BD9-81ED-4DB2-BD59-A6C34878D82A}">
                    <a16:rowId xmlns:a16="http://schemas.microsoft.com/office/drawing/2014/main" val="320822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@Hyland - 2022-01-11 20:20:54</a:t>
                      </a:r>
                      <a:r>
                        <a:rPr kumimoji="0" lang="en-US" sz="1000" b="0" i="0" u="none" strike="noStrike" kern="1200" cap="none" spc="0" normalizeH="0" baseline="0" noProof="0">
                          <a:ln>
                            <a:noFill/>
                          </a:ln>
                          <a:solidFill>
                            <a:prstClr val="black"/>
                          </a:solidFill>
                          <a:effectLst/>
                          <a:uLnTx/>
                          <a:uFillTx/>
                          <a:latin typeface="+mn-lt"/>
                          <a:ea typeface="+mn-ea"/>
                          <a:cs typeface="+mn-cs"/>
                        </a:rPr>
                        <a:t>
 What’s your top priority today?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52077873"/>
                  </a:ext>
                </a:extLst>
              </a:tr>
            </a:tbl>
          </a:graphicData>
        </a:graphic>
      </p:graphicFrame>
      <p:sp>
        <p:nvSpPr>
          <p:cNvPr id="4" name="Text Placeholder 3">
            <a:extLst>
              <a:ext uri="{FF2B5EF4-FFF2-40B4-BE49-F238E27FC236}">
                <a16:creationId xmlns:a16="http://schemas.microsoft.com/office/drawing/2014/main" id="{DDFD13C0-76A8-4F91-9228-D51E80017D1C}"/>
              </a:ext>
            </a:extLst>
          </p:cNvPr>
          <p:cNvSpPr>
            <a:spLocks noGrp="1"/>
          </p:cNvSpPr>
          <p:nvPr>
            <p:ph type="body" sz="quarter" idx="14"/>
          </p:nvPr>
        </p:nvSpPr>
        <p:spPr/>
        <p:txBody>
          <a:bodyPr/>
          <a:lstStyle/>
          <a:p>
            <a:r>
              <a:rPr lang="en-US"/>
              <a:t>12/29/2021 - 01/12/2022</a:t>
            </a:r>
          </a:p>
        </p:txBody>
      </p:sp>
    </p:spTree>
    <p:extLst>
      <p:ext uri="{BB962C8B-B14F-4D97-AF65-F5344CB8AC3E}">
        <p14:creationId xmlns:p14="http://schemas.microsoft.com/office/powerpoint/2010/main" val="3565244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A5864-4C27-4BA3-9CB0-C5388C351374}"/>
              </a:ext>
            </a:extLst>
          </p:cNvPr>
          <p:cNvSpPr>
            <a:spLocks noGrp="1"/>
          </p:cNvSpPr>
          <p:nvPr>
            <p:ph type="title"/>
          </p:nvPr>
        </p:nvSpPr>
        <p:spPr/>
        <p:txBody>
          <a:bodyPr/>
          <a:lstStyle/>
          <a:p>
            <a:r>
              <a:rPr lang="en-US"/>
              <a:t>Twitter Own and Retweeted Tweets Table | All profiles - 6 of 18</a:t>
            </a:r>
          </a:p>
        </p:txBody>
      </p:sp>
      <p:graphicFrame>
        <p:nvGraphicFramePr>
          <p:cNvPr id="5" name="Table Placeholder 4">
            <a:extLst>
              <a:ext uri="{FF2B5EF4-FFF2-40B4-BE49-F238E27FC236}">
                <a16:creationId xmlns:a16="http://schemas.microsoft.com/office/drawing/2014/main" id="{8DEAC0C7-D891-4C4B-80CF-C1694C06B6F3}"/>
              </a:ext>
            </a:extLst>
          </p:cNvPr>
          <p:cNvGraphicFramePr>
            <a:graphicFrameLocks noGrp="1"/>
          </p:cNvGraphicFramePr>
          <p:nvPr>
            <p:ph type="tbl" sz="quarter" idx="13"/>
            <p:extLst>
              <p:ext uri="{D42A27DB-BD31-4B8C-83A1-F6EECF244321}">
                <p14:modId xmlns:p14="http://schemas.microsoft.com/office/powerpoint/2010/main" val="2772883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49901177"/>
                    </a:ext>
                  </a:extLst>
                </a:gridCol>
                <a:gridCol w="411480">
                  <a:extLst>
                    <a:ext uri="{9D8B030D-6E8A-4147-A177-3AD203B41FA5}">
                      <a16:colId xmlns:a16="http://schemas.microsoft.com/office/drawing/2014/main" val="585619306"/>
                    </a:ext>
                  </a:extLst>
                </a:gridCol>
                <a:gridCol w="905256">
                  <a:extLst>
                    <a:ext uri="{9D8B030D-6E8A-4147-A177-3AD203B41FA5}">
                      <a16:colId xmlns:a16="http://schemas.microsoft.com/office/drawing/2014/main" val="2433186150"/>
                    </a:ext>
                  </a:extLst>
                </a:gridCol>
                <a:gridCol w="905256">
                  <a:extLst>
                    <a:ext uri="{9D8B030D-6E8A-4147-A177-3AD203B41FA5}">
                      <a16:colId xmlns:a16="http://schemas.microsoft.com/office/drawing/2014/main" val="2196787874"/>
                    </a:ext>
                  </a:extLst>
                </a:gridCol>
                <a:gridCol w="905256">
                  <a:extLst>
                    <a:ext uri="{9D8B030D-6E8A-4147-A177-3AD203B41FA5}">
                      <a16:colId xmlns:a16="http://schemas.microsoft.com/office/drawing/2014/main" val="2593008601"/>
                    </a:ext>
                  </a:extLst>
                </a:gridCol>
                <a:gridCol w="905256">
                  <a:extLst>
                    <a:ext uri="{9D8B030D-6E8A-4147-A177-3AD203B41FA5}">
                      <a16:colId xmlns:a16="http://schemas.microsoft.com/office/drawing/2014/main" val="3758394098"/>
                    </a:ext>
                  </a:extLst>
                </a:gridCol>
                <a:gridCol w="905256">
                  <a:extLst>
                    <a:ext uri="{9D8B030D-6E8A-4147-A177-3AD203B41FA5}">
                      <a16:colId xmlns:a16="http://schemas.microsoft.com/office/drawing/2014/main" val="3527979795"/>
                    </a:ext>
                  </a:extLst>
                </a:gridCol>
                <a:gridCol w="905256">
                  <a:extLst>
                    <a:ext uri="{9D8B030D-6E8A-4147-A177-3AD203B41FA5}">
                      <a16:colId xmlns:a16="http://schemas.microsoft.com/office/drawing/2014/main" val="2854724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66924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@DocuWare - 2022-01-11 17:36:48</a:t>
                      </a:r>
                      <a:r>
                        <a:rPr kumimoji="0" lang="en-US" sz="1000" b="0" i="0" u="none" strike="noStrike" kern="1200" cap="none" spc="0" normalizeH="0" baseline="0" noProof="0">
                          <a:ln>
                            <a:noFill/>
                          </a:ln>
                          <a:solidFill>
                            <a:prstClr val="black"/>
                          </a:solidFill>
                          <a:effectLst/>
                          <a:uLnTx/>
                          <a:uFillTx/>
                          <a:latin typeface="+mn-lt"/>
                          <a:ea typeface="+mn-ea"/>
                          <a:cs typeface="+mn-cs"/>
                        </a:rPr>
                        <a:t>
 We are very pleased to welcome 7 new employees in January 2022. Welcome to the DocuWare Team! Corporate Services, Support EMEA, Engineering, Product &amp;amp; Marketing are excited to have you on their team. We wish you all great success within our DocuWare family. https://t.co/7qZ8RkSI6V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48819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@Hyland - 2022-01-11 02:12:08</a:t>
                      </a:r>
                      <a:r>
                        <a:rPr kumimoji="0" lang="en-US" sz="1000" b="0" i="0" u="none" strike="noStrike" kern="1200" cap="none" spc="0" normalizeH="0" baseline="0" noProof="0">
                          <a:ln>
                            <a:noFill/>
                          </a:ln>
                          <a:solidFill>
                            <a:prstClr val="black"/>
                          </a:solidFill>
                          <a:effectLst/>
                          <a:uLnTx/>
                          <a:uFillTx/>
                          <a:latin typeface="+mn-lt"/>
                          <a:ea typeface="+mn-ea"/>
                          <a:cs typeface="+mn-cs"/>
                        </a:rPr>
                        <a:t>
 See you at #Brite2022! https://t.co/d6yYR0uxQs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37983673"/>
                  </a:ext>
                </a:extLst>
              </a:tr>
            </a:tbl>
          </a:graphicData>
        </a:graphic>
      </p:graphicFrame>
      <p:sp>
        <p:nvSpPr>
          <p:cNvPr id="4" name="Text Placeholder 3">
            <a:extLst>
              <a:ext uri="{FF2B5EF4-FFF2-40B4-BE49-F238E27FC236}">
                <a16:creationId xmlns:a16="http://schemas.microsoft.com/office/drawing/2014/main" id="{4CCBD0E2-B04A-4FC4-A22F-4FB5E160BD86}"/>
              </a:ext>
            </a:extLst>
          </p:cNvPr>
          <p:cNvSpPr>
            <a:spLocks noGrp="1"/>
          </p:cNvSpPr>
          <p:nvPr>
            <p:ph type="body" sz="quarter" idx="14"/>
          </p:nvPr>
        </p:nvSpPr>
        <p:spPr/>
        <p:txBody>
          <a:bodyPr/>
          <a:lstStyle/>
          <a:p>
            <a:r>
              <a:rPr lang="en-US"/>
              <a:t>12/29/2021 - 01/12/2022</a:t>
            </a:r>
          </a:p>
        </p:txBody>
      </p:sp>
    </p:spTree>
    <p:extLst>
      <p:ext uri="{BB962C8B-B14F-4D97-AF65-F5344CB8AC3E}">
        <p14:creationId xmlns:p14="http://schemas.microsoft.com/office/powerpoint/2010/main" val="1449848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92F02-326D-4E45-9E44-8AD994C01392}"/>
              </a:ext>
            </a:extLst>
          </p:cNvPr>
          <p:cNvSpPr>
            <a:spLocks noGrp="1"/>
          </p:cNvSpPr>
          <p:nvPr>
            <p:ph type="title"/>
          </p:nvPr>
        </p:nvSpPr>
        <p:spPr/>
        <p:txBody>
          <a:bodyPr/>
          <a:lstStyle/>
          <a:p>
            <a:r>
              <a:rPr lang="en-US"/>
              <a:t>Twitter Own and Retweeted Tweets Table | All profiles - 7 of 18</a:t>
            </a:r>
          </a:p>
        </p:txBody>
      </p:sp>
      <p:graphicFrame>
        <p:nvGraphicFramePr>
          <p:cNvPr id="5" name="Table Placeholder 4">
            <a:extLst>
              <a:ext uri="{FF2B5EF4-FFF2-40B4-BE49-F238E27FC236}">
                <a16:creationId xmlns:a16="http://schemas.microsoft.com/office/drawing/2014/main" id="{C7B7FF8E-7C5D-4B0B-B9A6-38F6F6ABE9DC}"/>
              </a:ext>
            </a:extLst>
          </p:cNvPr>
          <p:cNvGraphicFramePr>
            <a:graphicFrameLocks noGrp="1"/>
          </p:cNvGraphicFramePr>
          <p:nvPr>
            <p:ph type="tbl" sz="quarter" idx="13"/>
            <p:extLst>
              <p:ext uri="{D42A27DB-BD31-4B8C-83A1-F6EECF244321}">
                <p14:modId xmlns:p14="http://schemas.microsoft.com/office/powerpoint/2010/main" val="187127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73768193"/>
                    </a:ext>
                  </a:extLst>
                </a:gridCol>
                <a:gridCol w="411480">
                  <a:extLst>
                    <a:ext uri="{9D8B030D-6E8A-4147-A177-3AD203B41FA5}">
                      <a16:colId xmlns:a16="http://schemas.microsoft.com/office/drawing/2014/main" val="2485672568"/>
                    </a:ext>
                  </a:extLst>
                </a:gridCol>
                <a:gridCol w="905256">
                  <a:extLst>
                    <a:ext uri="{9D8B030D-6E8A-4147-A177-3AD203B41FA5}">
                      <a16:colId xmlns:a16="http://schemas.microsoft.com/office/drawing/2014/main" val="2459416924"/>
                    </a:ext>
                  </a:extLst>
                </a:gridCol>
                <a:gridCol w="905256">
                  <a:extLst>
                    <a:ext uri="{9D8B030D-6E8A-4147-A177-3AD203B41FA5}">
                      <a16:colId xmlns:a16="http://schemas.microsoft.com/office/drawing/2014/main" val="4113935464"/>
                    </a:ext>
                  </a:extLst>
                </a:gridCol>
                <a:gridCol w="905256">
                  <a:extLst>
                    <a:ext uri="{9D8B030D-6E8A-4147-A177-3AD203B41FA5}">
                      <a16:colId xmlns:a16="http://schemas.microsoft.com/office/drawing/2014/main" val="1144637797"/>
                    </a:ext>
                  </a:extLst>
                </a:gridCol>
                <a:gridCol w="905256">
                  <a:extLst>
                    <a:ext uri="{9D8B030D-6E8A-4147-A177-3AD203B41FA5}">
                      <a16:colId xmlns:a16="http://schemas.microsoft.com/office/drawing/2014/main" val="3696895689"/>
                    </a:ext>
                  </a:extLst>
                </a:gridCol>
                <a:gridCol w="905256">
                  <a:extLst>
                    <a:ext uri="{9D8B030D-6E8A-4147-A177-3AD203B41FA5}">
                      <a16:colId xmlns:a16="http://schemas.microsoft.com/office/drawing/2014/main" val="4135615870"/>
                    </a:ext>
                  </a:extLst>
                </a:gridCol>
                <a:gridCol w="905256">
                  <a:extLst>
                    <a:ext uri="{9D8B030D-6E8A-4147-A177-3AD203B41FA5}">
                      <a16:colId xmlns:a16="http://schemas.microsoft.com/office/drawing/2014/main" val="4144501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09040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@Hyland - 2022-01-10 23:32:17</a:t>
                      </a:r>
                      <a:r>
                        <a:rPr kumimoji="0" lang="en-US" sz="1000" b="0" i="0" u="none" strike="noStrike" kern="1200" cap="none" spc="0" normalizeH="0" baseline="0" noProof="0">
                          <a:ln>
                            <a:noFill/>
                          </a:ln>
                          <a:solidFill>
                            <a:prstClr val="black"/>
                          </a:solidFill>
                          <a:effectLst/>
                          <a:uLnTx/>
                          <a:uFillTx/>
                          <a:latin typeface="+mn-lt"/>
                          <a:ea typeface="+mn-ea"/>
                          <a:cs typeface="+mn-cs"/>
                        </a:rPr>
                        <a:t>
 Hyland brand ambassador, @XSchauffele, joined us live to reflect on his eventful year 🏆 💍 during a fireside chat 🔥 with @RichLerner. Check out some of the highlights and watch the stream here: https://t.co/lvsgiSgtn0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80034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@OpenText - 2022-01-10 22:39:02</a:t>
                      </a:r>
                      <a:r>
                        <a:rPr kumimoji="0" lang="en-US" sz="1000" b="0" i="0" u="none" strike="noStrike" kern="1200" cap="none" spc="0" normalizeH="0" baseline="0" noProof="0">
                          <a:ln>
                            <a:noFill/>
                          </a:ln>
                          <a:solidFill>
                            <a:prstClr val="black"/>
                          </a:solidFill>
                          <a:effectLst/>
                          <a:uLnTx/>
                          <a:uFillTx/>
                          <a:latin typeface="+mn-lt"/>
                          <a:ea typeface="+mn-ea"/>
                          <a:cs typeface="+mn-cs"/>
                        </a:rPr>
                        <a:t>
 Looking for a #Cloud #ContentServices solution with a range of flexible deployment options and continuous innovation? Now is the perfect time to say #ByeByeBlue. https://t.co/ZzGfyL1j2O https://t.co/QxCrlrc1My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15369202"/>
                  </a:ext>
                </a:extLst>
              </a:tr>
            </a:tbl>
          </a:graphicData>
        </a:graphic>
      </p:graphicFrame>
      <p:sp>
        <p:nvSpPr>
          <p:cNvPr id="4" name="Text Placeholder 3">
            <a:extLst>
              <a:ext uri="{FF2B5EF4-FFF2-40B4-BE49-F238E27FC236}">
                <a16:creationId xmlns:a16="http://schemas.microsoft.com/office/drawing/2014/main" id="{E49FE9C2-E460-4E92-AA5F-CAE4F07B34C0}"/>
              </a:ext>
            </a:extLst>
          </p:cNvPr>
          <p:cNvSpPr>
            <a:spLocks noGrp="1"/>
          </p:cNvSpPr>
          <p:nvPr>
            <p:ph type="body" sz="quarter" idx="14"/>
          </p:nvPr>
        </p:nvSpPr>
        <p:spPr/>
        <p:txBody>
          <a:bodyPr/>
          <a:lstStyle/>
          <a:p>
            <a:r>
              <a:rPr lang="en-US"/>
              <a:t>12/29/2021 - 01/12/2022</a:t>
            </a:r>
          </a:p>
        </p:txBody>
      </p:sp>
    </p:spTree>
    <p:extLst>
      <p:ext uri="{BB962C8B-B14F-4D97-AF65-F5344CB8AC3E}">
        <p14:creationId xmlns:p14="http://schemas.microsoft.com/office/powerpoint/2010/main" val="2582010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43454-C3D1-455F-B251-8CB21FE76113}"/>
              </a:ext>
            </a:extLst>
          </p:cNvPr>
          <p:cNvSpPr>
            <a:spLocks noGrp="1"/>
          </p:cNvSpPr>
          <p:nvPr>
            <p:ph type="title"/>
          </p:nvPr>
        </p:nvSpPr>
        <p:spPr/>
        <p:txBody>
          <a:bodyPr/>
          <a:lstStyle/>
          <a:p>
            <a:r>
              <a:rPr lang="en-US"/>
              <a:t>Twitter Own and Retweeted Tweets Table | All profiles - 8 of 18</a:t>
            </a:r>
          </a:p>
        </p:txBody>
      </p:sp>
      <p:graphicFrame>
        <p:nvGraphicFramePr>
          <p:cNvPr id="5" name="Table Placeholder 4">
            <a:extLst>
              <a:ext uri="{FF2B5EF4-FFF2-40B4-BE49-F238E27FC236}">
                <a16:creationId xmlns:a16="http://schemas.microsoft.com/office/drawing/2014/main" id="{F0F40DAA-1D68-4813-AD5B-9B6407409B3E}"/>
              </a:ext>
            </a:extLst>
          </p:cNvPr>
          <p:cNvGraphicFramePr>
            <a:graphicFrameLocks noGrp="1"/>
          </p:cNvGraphicFramePr>
          <p:nvPr>
            <p:ph type="tbl" sz="quarter" idx="13"/>
            <p:extLst>
              <p:ext uri="{D42A27DB-BD31-4B8C-83A1-F6EECF244321}">
                <p14:modId xmlns:p14="http://schemas.microsoft.com/office/powerpoint/2010/main" val="3695749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395849101"/>
                    </a:ext>
                  </a:extLst>
                </a:gridCol>
                <a:gridCol w="411480">
                  <a:extLst>
                    <a:ext uri="{9D8B030D-6E8A-4147-A177-3AD203B41FA5}">
                      <a16:colId xmlns:a16="http://schemas.microsoft.com/office/drawing/2014/main" val="2283978797"/>
                    </a:ext>
                  </a:extLst>
                </a:gridCol>
                <a:gridCol w="905256">
                  <a:extLst>
                    <a:ext uri="{9D8B030D-6E8A-4147-A177-3AD203B41FA5}">
                      <a16:colId xmlns:a16="http://schemas.microsoft.com/office/drawing/2014/main" val="234344044"/>
                    </a:ext>
                  </a:extLst>
                </a:gridCol>
                <a:gridCol w="905256">
                  <a:extLst>
                    <a:ext uri="{9D8B030D-6E8A-4147-A177-3AD203B41FA5}">
                      <a16:colId xmlns:a16="http://schemas.microsoft.com/office/drawing/2014/main" val="3655377965"/>
                    </a:ext>
                  </a:extLst>
                </a:gridCol>
                <a:gridCol w="905256">
                  <a:extLst>
                    <a:ext uri="{9D8B030D-6E8A-4147-A177-3AD203B41FA5}">
                      <a16:colId xmlns:a16="http://schemas.microsoft.com/office/drawing/2014/main" val="4142974258"/>
                    </a:ext>
                  </a:extLst>
                </a:gridCol>
                <a:gridCol w="905256">
                  <a:extLst>
                    <a:ext uri="{9D8B030D-6E8A-4147-A177-3AD203B41FA5}">
                      <a16:colId xmlns:a16="http://schemas.microsoft.com/office/drawing/2014/main" val="2323567655"/>
                    </a:ext>
                  </a:extLst>
                </a:gridCol>
                <a:gridCol w="905256">
                  <a:extLst>
                    <a:ext uri="{9D8B030D-6E8A-4147-A177-3AD203B41FA5}">
                      <a16:colId xmlns:a16="http://schemas.microsoft.com/office/drawing/2014/main" val="3839033907"/>
                    </a:ext>
                  </a:extLst>
                </a:gridCol>
                <a:gridCol w="905256">
                  <a:extLst>
                    <a:ext uri="{9D8B030D-6E8A-4147-A177-3AD203B41FA5}">
                      <a16:colId xmlns:a16="http://schemas.microsoft.com/office/drawing/2014/main" val="1790058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0271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@netdocuments - 2022-01-10 21:32:59</a:t>
                      </a:r>
                      <a:r>
                        <a:rPr kumimoji="0" lang="en-US" sz="1000" b="0" i="0" u="none" strike="noStrike" kern="1200" cap="none" spc="0" normalizeH="0" baseline="0" noProof="0">
                          <a:ln>
                            <a:noFill/>
                          </a:ln>
                          <a:solidFill>
                            <a:prstClr val="black"/>
                          </a:solidFill>
                          <a:effectLst/>
                          <a:uLnTx/>
                          <a:uFillTx/>
                          <a:latin typeface="+mn-lt"/>
                          <a:ea typeface="+mn-ea"/>
                          <a:cs typeface="+mn-cs"/>
                        </a:rPr>
                        <a:t>
 The LSC's Innovations in Technology Conference will be having a four-day virtual conference held over a two-week period on January 12-13 and January 19-20, 2022. Programming will start at 12:30 p.m. EST each day.
Register for the conference today!
https://t.co/mBDtdfP6fQ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55124194"/>
                  </a:ext>
                </a:extLst>
              </a:tr>
            </a:tbl>
          </a:graphicData>
        </a:graphic>
      </p:graphicFrame>
      <p:sp>
        <p:nvSpPr>
          <p:cNvPr id="4" name="Text Placeholder 3">
            <a:extLst>
              <a:ext uri="{FF2B5EF4-FFF2-40B4-BE49-F238E27FC236}">
                <a16:creationId xmlns:a16="http://schemas.microsoft.com/office/drawing/2014/main" id="{CA94D053-DD49-4E26-AE72-C65C1BC3571E}"/>
              </a:ext>
            </a:extLst>
          </p:cNvPr>
          <p:cNvSpPr>
            <a:spLocks noGrp="1"/>
          </p:cNvSpPr>
          <p:nvPr>
            <p:ph type="body" sz="quarter" idx="14"/>
          </p:nvPr>
        </p:nvSpPr>
        <p:spPr/>
        <p:txBody>
          <a:bodyPr/>
          <a:lstStyle/>
          <a:p>
            <a:r>
              <a:rPr lang="en-US"/>
              <a:t>12/29/2021 - 01/12/2022</a:t>
            </a:r>
          </a:p>
        </p:txBody>
      </p:sp>
    </p:spTree>
    <p:extLst>
      <p:ext uri="{BB962C8B-B14F-4D97-AF65-F5344CB8AC3E}">
        <p14:creationId xmlns:p14="http://schemas.microsoft.com/office/powerpoint/2010/main" val="2996050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BF8A4-55C3-4F28-8E27-B06DB79E6EFA}"/>
              </a:ext>
            </a:extLst>
          </p:cNvPr>
          <p:cNvSpPr>
            <a:spLocks noGrp="1"/>
          </p:cNvSpPr>
          <p:nvPr>
            <p:ph type="title"/>
          </p:nvPr>
        </p:nvSpPr>
        <p:spPr/>
        <p:txBody>
          <a:bodyPr/>
          <a:lstStyle/>
          <a:p>
            <a:r>
              <a:rPr lang="en-US"/>
              <a:t>Twitter Own and Retweeted Tweets Table | All profiles - 9 of 18</a:t>
            </a:r>
          </a:p>
        </p:txBody>
      </p:sp>
      <p:graphicFrame>
        <p:nvGraphicFramePr>
          <p:cNvPr id="5" name="Table Placeholder 4">
            <a:extLst>
              <a:ext uri="{FF2B5EF4-FFF2-40B4-BE49-F238E27FC236}">
                <a16:creationId xmlns:a16="http://schemas.microsoft.com/office/drawing/2014/main" id="{1713B94D-D48E-4BF9-A0F0-6744F17D9C4D}"/>
              </a:ext>
            </a:extLst>
          </p:cNvPr>
          <p:cNvGraphicFramePr>
            <a:graphicFrameLocks noGrp="1"/>
          </p:cNvGraphicFramePr>
          <p:nvPr>
            <p:ph type="tbl" sz="quarter" idx="13"/>
            <p:extLst>
              <p:ext uri="{D42A27DB-BD31-4B8C-83A1-F6EECF244321}">
                <p14:modId xmlns:p14="http://schemas.microsoft.com/office/powerpoint/2010/main" val="2436524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886509852"/>
                    </a:ext>
                  </a:extLst>
                </a:gridCol>
                <a:gridCol w="411480">
                  <a:extLst>
                    <a:ext uri="{9D8B030D-6E8A-4147-A177-3AD203B41FA5}">
                      <a16:colId xmlns:a16="http://schemas.microsoft.com/office/drawing/2014/main" val="3400594507"/>
                    </a:ext>
                  </a:extLst>
                </a:gridCol>
                <a:gridCol w="905256">
                  <a:extLst>
                    <a:ext uri="{9D8B030D-6E8A-4147-A177-3AD203B41FA5}">
                      <a16:colId xmlns:a16="http://schemas.microsoft.com/office/drawing/2014/main" val="554289063"/>
                    </a:ext>
                  </a:extLst>
                </a:gridCol>
                <a:gridCol w="905256">
                  <a:extLst>
                    <a:ext uri="{9D8B030D-6E8A-4147-A177-3AD203B41FA5}">
                      <a16:colId xmlns:a16="http://schemas.microsoft.com/office/drawing/2014/main" val="1326238055"/>
                    </a:ext>
                  </a:extLst>
                </a:gridCol>
                <a:gridCol w="905256">
                  <a:extLst>
                    <a:ext uri="{9D8B030D-6E8A-4147-A177-3AD203B41FA5}">
                      <a16:colId xmlns:a16="http://schemas.microsoft.com/office/drawing/2014/main" val="899567173"/>
                    </a:ext>
                  </a:extLst>
                </a:gridCol>
                <a:gridCol w="905256">
                  <a:extLst>
                    <a:ext uri="{9D8B030D-6E8A-4147-A177-3AD203B41FA5}">
                      <a16:colId xmlns:a16="http://schemas.microsoft.com/office/drawing/2014/main" val="319676875"/>
                    </a:ext>
                  </a:extLst>
                </a:gridCol>
                <a:gridCol w="905256">
                  <a:extLst>
                    <a:ext uri="{9D8B030D-6E8A-4147-A177-3AD203B41FA5}">
                      <a16:colId xmlns:a16="http://schemas.microsoft.com/office/drawing/2014/main" val="680544088"/>
                    </a:ext>
                  </a:extLst>
                </a:gridCol>
                <a:gridCol w="905256">
                  <a:extLst>
                    <a:ext uri="{9D8B030D-6E8A-4147-A177-3AD203B41FA5}">
                      <a16:colId xmlns:a16="http://schemas.microsoft.com/office/drawing/2014/main" val="3270673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96049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@Hyland - 2022-01-10 19:32:34</a:t>
                      </a:r>
                      <a:r>
                        <a:rPr kumimoji="0" lang="en-US" sz="1000" b="0" i="0" u="none" strike="noStrike" kern="1200" cap="none" spc="0" normalizeH="0" baseline="0" noProof="0">
                          <a:ln>
                            <a:noFill/>
                          </a:ln>
                          <a:solidFill>
                            <a:prstClr val="black"/>
                          </a:solidFill>
                          <a:effectLst/>
                          <a:uLnTx/>
                          <a:uFillTx/>
                          <a:latin typeface="+mn-lt"/>
                          <a:ea typeface="+mn-ea"/>
                          <a:cs typeface="+mn-cs"/>
                        </a:rPr>
                        <a:t>
 From ☁️-enabled #ContentServices to artificial intelligence 🧠, here are the most promising, accessible and impactful technology solutions for organizations to focus on implementing this year: https://t.co/mVauxrFdIt https://t.co/GsJLwHVYyh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40103578"/>
                  </a:ext>
                </a:extLst>
              </a:tr>
            </a:tbl>
          </a:graphicData>
        </a:graphic>
      </p:graphicFrame>
      <p:sp>
        <p:nvSpPr>
          <p:cNvPr id="4" name="Text Placeholder 3">
            <a:extLst>
              <a:ext uri="{FF2B5EF4-FFF2-40B4-BE49-F238E27FC236}">
                <a16:creationId xmlns:a16="http://schemas.microsoft.com/office/drawing/2014/main" id="{B083A93B-5F08-4BAC-8390-B02A35F1365C}"/>
              </a:ext>
            </a:extLst>
          </p:cNvPr>
          <p:cNvSpPr>
            <a:spLocks noGrp="1"/>
          </p:cNvSpPr>
          <p:nvPr>
            <p:ph type="body" sz="quarter" idx="14"/>
          </p:nvPr>
        </p:nvSpPr>
        <p:spPr/>
        <p:txBody>
          <a:bodyPr/>
          <a:lstStyle/>
          <a:p>
            <a:r>
              <a:rPr lang="en-US"/>
              <a:t>12/29/2021 - 01/12/2022</a:t>
            </a:r>
          </a:p>
        </p:txBody>
      </p:sp>
    </p:spTree>
    <p:extLst>
      <p:ext uri="{BB962C8B-B14F-4D97-AF65-F5344CB8AC3E}">
        <p14:creationId xmlns:p14="http://schemas.microsoft.com/office/powerpoint/2010/main" val="1338376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A2679-A3D3-49AE-82BF-8351767053B3}"/>
              </a:ext>
            </a:extLst>
          </p:cNvPr>
          <p:cNvSpPr>
            <a:spLocks noGrp="1"/>
          </p:cNvSpPr>
          <p:nvPr>
            <p:ph type="title"/>
          </p:nvPr>
        </p:nvSpPr>
        <p:spPr/>
        <p:txBody>
          <a:bodyPr/>
          <a:lstStyle/>
          <a:p>
            <a:r>
              <a:rPr lang="en-US"/>
              <a:t>Twitter Own and Retweeted Tweets Table | All profiles - 10 of 18</a:t>
            </a:r>
          </a:p>
        </p:txBody>
      </p:sp>
      <p:graphicFrame>
        <p:nvGraphicFramePr>
          <p:cNvPr id="5" name="Table Placeholder 4">
            <a:extLst>
              <a:ext uri="{FF2B5EF4-FFF2-40B4-BE49-F238E27FC236}">
                <a16:creationId xmlns:a16="http://schemas.microsoft.com/office/drawing/2014/main" id="{2F1A6183-59EA-409B-8B2B-8FA60D931896}"/>
              </a:ext>
            </a:extLst>
          </p:cNvPr>
          <p:cNvGraphicFramePr>
            <a:graphicFrameLocks noGrp="1"/>
          </p:cNvGraphicFramePr>
          <p:nvPr>
            <p:ph type="tbl" sz="quarter" idx="13"/>
            <p:extLst>
              <p:ext uri="{D42A27DB-BD31-4B8C-83A1-F6EECF244321}">
                <p14:modId xmlns:p14="http://schemas.microsoft.com/office/powerpoint/2010/main" val="4208914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22873891"/>
                    </a:ext>
                  </a:extLst>
                </a:gridCol>
                <a:gridCol w="411480">
                  <a:extLst>
                    <a:ext uri="{9D8B030D-6E8A-4147-A177-3AD203B41FA5}">
                      <a16:colId xmlns:a16="http://schemas.microsoft.com/office/drawing/2014/main" val="3945429461"/>
                    </a:ext>
                  </a:extLst>
                </a:gridCol>
                <a:gridCol w="905256">
                  <a:extLst>
                    <a:ext uri="{9D8B030D-6E8A-4147-A177-3AD203B41FA5}">
                      <a16:colId xmlns:a16="http://schemas.microsoft.com/office/drawing/2014/main" val="189471237"/>
                    </a:ext>
                  </a:extLst>
                </a:gridCol>
                <a:gridCol w="905256">
                  <a:extLst>
                    <a:ext uri="{9D8B030D-6E8A-4147-A177-3AD203B41FA5}">
                      <a16:colId xmlns:a16="http://schemas.microsoft.com/office/drawing/2014/main" val="2069705690"/>
                    </a:ext>
                  </a:extLst>
                </a:gridCol>
                <a:gridCol w="905256">
                  <a:extLst>
                    <a:ext uri="{9D8B030D-6E8A-4147-A177-3AD203B41FA5}">
                      <a16:colId xmlns:a16="http://schemas.microsoft.com/office/drawing/2014/main" val="2535591499"/>
                    </a:ext>
                  </a:extLst>
                </a:gridCol>
                <a:gridCol w="905256">
                  <a:extLst>
                    <a:ext uri="{9D8B030D-6E8A-4147-A177-3AD203B41FA5}">
                      <a16:colId xmlns:a16="http://schemas.microsoft.com/office/drawing/2014/main" val="579395815"/>
                    </a:ext>
                  </a:extLst>
                </a:gridCol>
                <a:gridCol w="905256">
                  <a:extLst>
                    <a:ext uri="{9D8B030D-6E8A-4147-A177-3AD203B41FA5}">
                      <a16:colId xmlns:a16="http://schemas.microsoft.com/office/drawing/2014/main" val="3871808320"/>
                    </a:ext>
                  </a:extLst>
                </a:gridCol>
                <a:gridCol w="905256">
                  <a:extLst>
                    <a:ext uri="{9D8B030D-6E8A-4147-A177-3AD203B41FA5}">
                      <a16:colId xmlns:a16="http://schemas.microsoft.com/office/drawing/2014/main" val="3993932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10462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@imanageinc - 2022-01-10 16:30:49</a:t>
                      </a:r>
                      <a:r>
                        <a:rPr kumimoji="0" lang="en-US" sz="1000" b="0" i="0" u="none" strike="noStrike" kern="1200" cap="none" spc="0" normalizeH="0" baseline="0" noProof="0">
                          <a:ln>
                            <a:noFill/>
                          </a:ln>
                          <a:solidFill>
                            <a:prstClr val="black"/>
                          </a:solidFill>
                          <a:effectLst/>
                          <a:uLnTx/>
                          <a:uFillTx/>
                          <a:latin typeface="+mn-lt"/>
                          <a:ea typeface="+mn-ea"/>
                          <a:cs typeface="+mn-cs"/>
                        </a:rPr>
                        <a:t>
 Don’t miss our session “Protecting Your Clients’ Information from Evolving Security Threats”, focusing on how you can take advantage of the same protection as the world’s leading enterprises: https://t.co/htXucmt52L
#InsiderThreat #CyberSec #CloudSec 
@ILTANet https://t.co/McqqTUbdKU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00:11:05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0.1498 %</a:t>
                      </a:r>
                    </a:p>
                  </a:txBody>
                  <a:tcPr/>
                </a:tc>
                <a:extLst>
                  <a:ext uri="{0D108BD9-81ED-4DB2-BD59-A6C34878D82A}">
                    <a16:rowId xmlns:a16="http://schemas.microsoft.com/office/drawing/2014/main" val="1773108501"/>
                  </a:ext>
                </a:extLst>
              </a:tr>
            </a:tbl>
          </a:graphicData>
        </a:graphic>
      </p:graphicFrame>
      <p:sp>
        <p:nvSpPr>
          <p:cNvPr id="4" name="Text Placeholder 3">
            <a:extLst>
              <a:ext uri="{FF2B5EF4-FFF2-40B4-BE49-F238E27FC236}">
                <a16:creationId xmlns:a16="http://schemas.microsoft.com/office/drawing/2014/main" id="{98526206-D8FE-4130-A63E-5AC5E3D07ECA}"/>
              </a:ext>
            </a:extLst>
          </p:cNvPr>
          <p:cNvSpPr>
            <a:spLocks noGrp="1"/>
          </p:cNvSpPr>
          <p:nvPr>
            <p:ph type="body" sz="quarter" idx="14"/>
          </p:nvPr>
        </p:nvSpPr>
        <p:spPr/>
        <p:txBody>
          <a:bodyPr/>
          <a:lstStyle/>
          <a:p>
            <a:r>
              <a:rPr lang="en-US"/>
              <a:t>12/29/2021 - 01/12/2022</a:t>
            </a:r>
          </a:p>
        </p:txBody>
      </p:sp>
    </p:spTree>
    <p:extLst>
      <p:ext uri="{BB962C8B-B14F-4D97-AF65-F5344CB8AC3E}">
        <p14:creationId xmlns:p14="http://schemas.microsoft.com/office/powerpoint/2010/main" val="2887624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2017B-6F45-4917-8957-DDFA8F70B9BE}"/>
              </a:ext>
            </a:extLst>
          </p:cNvPr>
          <p:cNvSpPr>
            <a:spLocks noGrp="1"/>
          </p:cNvSpPr>
          <p:nvPr>
            <p:ph type="title"/>
          </p:nvPr>
        </p:nvSpPr>
        <p:spPr/>
        <p:txBody>
          <a:bodyPr/>
          <a:lstStyle/>
          <a:p>
            <a:r>
              <a:rPr lang="en-US"/>
              <a:t>Twitter Own and Retweeted Tweets Table | All profiles - 11 of 18</a:t>
            </a:r>
          </a:p>
        </p:txBody>
      </p:sp>
      <p:graphicFrame>
        <p:nvGraphicFramePr>
          <p:cNvPr id="5" name="Table Placeholder 4">
            <a:extLst>
              <a:ext uri="{FF2B5EF4-FFF2-40B4-BE49-F238E27FC236}">
                <a16:creationId xmlns:a16="http://schemas.microsoft.com/office/drawing/2014/main" id="{AC53E1EF-212A-40A2-A42E-E20F15BD706E}"/>
              </a:ext>
            </a:extLst>
          </p:cNvPr>
          <p:cNvGraphicFramePr>
            <a:graphicFrameLocks noGrp="1"/>
          </p:cNvGraphicFramePr>
          <p:nvPr>
            <p:ph type="tbl" sz="quarter" idx="13"/>
            <p:extLst>
              <p:ext uri="{D42A27DB-BD31-4B8C-83A1-F6EECF244321}">
                <p14:modId xmlns:p14="http://schemas.microsoft.com/office/powerpoint/2010/main" val="3814948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985201525"/>
                    </a:ext>
                  </a:extLst>
                </a:gridCol>
                <a:gridCol w="411480">
                  <a:extLst>
                    <a:ext uri="{9D8B030D-6E8A-4147-A177-3AD203B41FA5}">
                      <a16:colId xmlns:a16="http://schemas.microsoft.com/office/drawing/2014/main" val="4231975690"/>
                    </a:ext>
                  </a:extLst>
                </a:gridCol>
                <a:gridCol w="905256">
                  <a:extLst>
                    <a:ext uri="{9D8B030D-6E8A-4147-A177-3AD203B41FA5}">
                      <a16:colId xmlns:a16="http://schemas.microsoft.com/office/drawing/2014/main" val="3962430717"/>
                    </a:ext>
                  </a:extLst>
                </a:gridCol>
                <a:gridCol w="905256">
                  <a:extLst>
                    <a:ext uri="{9D8B030D-6E8A-4147-A177-3AD203B41FA5}">
                      <a16:colId xmlns:a16="http://schemas.microsoft.com/office/drawing/2014/main" val="3839044476"/>
                    </a:ext>
                  </a:extLst>
                </a:gridCol>
                <a:gridCol w="905256">
                  <a:extLst>
                    <a:ext uri="{9D8B030D-6E8A-4147-A177-3AD203B41FA5}">
                      <a16:colId xmlns:a16="http://schemas.microsoft.com/office/drawing/2014/main" val="2762364952"/>
                    </a:ext>
                  </a:extLst>
                </a:gridCol>
                <a:gridCol w="905256">
                  <a:extLst>
                    <a:ext uri="{9D8B030D-6E8A-4147-A177-3AD203B41FA5}">
                      <a16:colId xmlns:a16="http://schemas.microsoft.com/office/drawing/2014/main" val="363422188"/>
                    </a:ext>
                  </a:extLst>
                </a:gridCol>
                <a:gridCol w="905256">
                  <a:extLst>
                    <a:ext uri="{9D8B030D-6E8A-4147-A177-3AD203B41FA5}">
                      <a16:colId xmlns:a16="http://schemas.microsoft.com/office/drawing/2014/main" val="2324789990"/>
                    </a:ext>
                  </a:extLst>
                </a:gridCol>
                <a:gridCol w="905256">
                  <a:extLst>
                    <a:ext uri="{9D8B030D-6E8A-4147-A177-3AD203B41FA5}">
                      <a16:colId xmlns:a16="http://schemas.microsoft.com/office/drawing/2014/main" val="4158417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50946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@Hyland - 2022-01-08 02:05:03</a:t>
                      </a:r>
                      <a:r>
                        <a:rPr kumimoji="0" lang="en-US" sz="1000" b="0" i="0" u="none" strike="noStrike" kern="1200" cap="none" spc="0" normalizeH="0" baseline="0" noProof="0">
                          <a:ln>
                            <a:noFill/>
                          </a:ln>
                          <a:solidFill>
                            <a:prstClr val="black"/>
                          </a:solidFill>
                          <a:effectLst/>
                          <a:uLnTx/>
                          <a:uFillTx/>
                          <a:latin typeface="+mn-lt"/>
                          <a:ea typeface="+mn-ea"/>
                          <a:cs typeface="+mn-cs"/>
                        </a:rPr>
                        <a:t>
 C H E E R S 🍾 to 12 successful years as a Leader in the @Gartner_inc Magic Quadrant™ for #ContentServices Platforms! 💚💻
Curious to know just how we did it?  🤔 Get the report here: https://t.co/lkTu4L2JxR https://t.co/uSOB0LKdzk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35579786"/>
                  </a:ext>
                </a:extLst>
              </a:tr>
            </a:tbl>
          </a:graphicData>
        </a:graphic>
      </p:graphicFrame>
      <p:sp>
        <p:nvSpPr>
          <p:cNvPr id="4" name="Text Placeholder 3">
            <a:extLst>
              <a:ext uri="{FF2B5EF4-FFF2-40B4-BE49-F238E27FC236}">
                <a16:creationId xmlns:a16="http://schemas.microsoft.com/office/drawing/2014/main" id="{AF52AF90-9F84-4670-BFBB-F07FA5A9CE68}"/>
              </a:ext>
            </a:extLst>
          </p:cNvPr>
          <p:cNvSpPr>
            <a:spLocks noGrp="1"/>
          </p:cNvSpPr>
          <p:nvPr>
            <p:ph type="body" sz="quarter" idx="14"/>
          </p:nvPr>
        </p:nvSpPr>
        <p:spPr/>
        <p:txBody>
          <a:bodyPr/>
          <a:lstStyle/>
          <a:p>
            <a:r>
              <a:rPr lang="en-US"/>
              <a:t>12/29/2021 - 01/12/2022</a:t>
            </a:r>
          </a:p>
        </p:txBody>
      </p:sp>
    </p:spTree>
    <p:extLst>
      <p:ext uri="{BB962C8B-B14F-4D97-AF65-F5344CB8AC3E}">
        <p14:creationId xmlns:p14="http://schemas.microsoft.com/office/powerpoint/2010/main" val="4166862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E7285-A1B3-4EBF-9E91-439985FC40AB}"/>
              </a:ext>
            </a:extLst>
          </p:cNvPr>
          <p:cNvSpPr>
            <a:spLocks noGrp="1"/>
          </p:cNvSpPr>
          <p:nvPr>
            <p:ph type="title"/>
          </p:nvPr>
        </p:nvSpPr>
        <p:spPr/>
        <p:txBody>
          <a:bodyPr/>
          <a:lstStyle/>
          <a:p>
            <a:r>
              <a:rPr lang="en-US"/>
              <a:t>Twitter Own and Retweeted Tweets Table | All profiles - 12 of 18</a:t>
            </a:r>
          </a:p>
        </p:txBody>
      </p:sp>
      <p:graphicFrame>
        <p:nvGraphicFramePr>
          <p:cNvPr id="5" name="Table Placeholder 4">
            <a:extLst>
              <a:ext uri="{FF2B5EF4-FFF2-40B4-BE49-F238E27FC236}">
                <a16:creationId xmlns:a16="http://schemas.microsoft.com/office/drawing/2014/main" id="{6C403E96-875F-4D62-8BB9-B6930CB881E2}"/>
              </a:ext>
            </a:extLst>
          </p:cNvPr>
          <p:cNvGraphicFramePr>
            <a:graphicFrameLocks noGrp="1"/>
          </p:cNvGraphicFramePr>
          <p:nvPr>
            <p:ph type="tbl" sz="quarter" idx="13"/>
            <p:extLst>
              <p:ext uri="{D42A27DB-BD31-4B8C-83A1-F6EECF244321}">
                <p14:modId xmlns:p14="http://schemas.microsoft.com/office/powerpoint/2010/main" val="313242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36513224"/>
                    </a:ext>
                  </a:extLst>
                </a:gridCol>
                <a:gridCol w="411480">
                  <a:extLst>
                    <a:ext uri="{9D8B030D-6E8A-4147-A177-3AD203B41FA5}">
                      <a16:colId xmlns:a16="http://schemas.microsoft.com/office/drawing/2014/main" val="4195133813"/>
                    </a:ext>
                  </a:extLst>
                </a:gridCol>
                <a:gridCol w="905256">
                  <a:extLst>
                    <a:ext uri="{9D8B030D-6E8A-4147-A177-3AD203B41FA5}">
                      <a16:colId xmlns:a16="http://schemas.microsoft.com/office/drawing/2014/main" val="1953915897"/>
                    </a:ext>
                  </a:extLst>
                </a:gridCol>
                <a:gridCol w="905256">
                  <a:extLst>
                    <a:ext uri="{9D8B030D-6E8A-4147-A177-3AD203B41FA5}">
                      <a16:colId xmlns:a16="http://schemas.microsoft.com/office/drawing/2014/main" val="4111945354"/>
                    </a:ext>
                  </a:extLst>
                </a:gridCol>
                <a:gridCol w="905256">
                  <a:extLst>
                    <a:ext uri="{9D8B030D-6E8A-4147-A177-3AD203B41FA5}">
                      <a16:colId xmlns:a16="http://schemas.microsoft.com/office/drawing/2014/main" val="1082904162"/>
                    </a:ext>
                  </a:extLst>
                </a:gridCol>
                <a:gridCol w="905256">
                  <a:extLst>
                    <a:ext uri="{9D8B030D-6E8A-4147-A177-3AD203B41FA5}">
                      <a16:colId xmlns:a16="http://schemas.microsoft.com/office/drawing/2014/main" val="3578862715"/>
                    </a:ext>
                  </a:extLst>
                </a:gridCol>
                <a:gridCol w="905256">
                  <a:extLst>
                    <a:ext uri="{9D8B030D-6E8A-4147-A177-3AD203B41FA5}">
                      <a16:colId xmlns:a16="http://schemas.microsoft.com/office/drawing/2014/main" val="1522128764"/>
                    </a:ext>
                  </a:extLst>
                </a:gridCol>
                <a:gridCol w="905256">
                  <a:extLst>
                    <a:ext uri="{9D8B030D-6E8A-4147-A177-3AD203B41FA5}">
                      <a16:colId xmlns:a16="http://schemas.microsoft.com/office/drawing/2014/main" val="1141047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70073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@netdocuments - 2022-01-07 23:32:29</a:t>
                      </a:r>
                      <a:r>
                        <a:rPr kumimoji="0" lang="en-US" sz="1000" b="0" i="0" u="none" strike="noStrike" kern="1200" cap="none" spc="0" normalizeH="0" baseline="0" noProof="0">
                          <a:ln>
                            <a:noFill/>
                          </a:ln>
                          <a:solidFill>
                            <a:prstClr val="black"/>
                          </a:solidFill>
                          <a:effectLst/>
                          <a:uLnTx/>
                          <a:uFillTx/>
                          <a:latin typeface="+mn-lt"/>
                          <a:ea typeface="+mn-ea"/>
                          <a:cs typeface="+mn-cs"/>
                        </a:rPr>
                        <a:t>
 Big firms are now more dependent than ever on excellent leadership and organizational management. The ability of partners to manage their teams in low-billable-hours environments is critical to the growth, stability, and success of big firms going forward
https://t.co/poFMgBQ7KP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1653356"/>
                  </a:ext>
                </a:extLst>
              </a:tr>
            </a:tbl>
          </a:graphicData>
        </a:graphic>
      </p:graphicFrame>
      <p:sp>
        <p:nvSpPr>
          <p:cNvPr id="4" name="Text Placeholder 3">
            <a:extLst>
              <a:ext uri="{FF2B5EF4-FFF2-40B4-BE49-F238E27FC236}">
                <a16:creationId xmlns:a16="http://schemas.microsoft.com/office/drawing/2014/main" id="{5FA61204-04D6-43D8-81CE-7E055A57D0BA}"/>
              </a:ext>
            </a:extLst>
          </p:cNvPr>
          <p:cNvSpPr>
            <a:spLocks noGrp="1"/>
          </p:cNvSpPr>
          <p:nvPr>
            <p:ph type="body" sz="quarter" idx="14"/>
          </p:nvPr>
        </p:nvSpPr>
        <p:spPr/>
        <p:txBody>
          <a:bodyPr/>
          <a:lstStyle/>
          <a:p>
            <a:r>
              <a:rPr lang="en-US"/>
              <a:t>12/29/2021 - 01/12/2022</a:t>
            </a:r>
          </a:p>
        </p:txBody>
      </p:sp>
    </p:spTree>
    <p:extLst>
      <p:ext uri="{BB962C8B-B14F-4D97-AF65-F5344CB8AC3E}">
        <p14:creationId xmlns:p14="http://schemas.microsoft.com/office/powerpoint/2010/main" val="3132085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942B9-74AB-42F8-BB85-FE45C015330B}"/>
              </a:ext>
            </a:extLst>
          </p:cNvPr>
          <p:cNvSpPr>
            <a:spLocks noGrp="1"/>
          </p:cNvSpPr>
          <p:nvPr>
            <p:ph type="title"/>
          </p:nvPr>
        </p:nvSpPr>
        <p:spPr/>
        <p:txBody>
          <a:bodyPr/>
          <a:lstStyle/>
          <a:p>
            <a:r>
              <a:rPr lang="en-US"/>
              <a:t>Twitter Own and Retweeted Tweets Table | All profiles - 13 of 18</a:t>
            </a:r>
          </a:p>
        </p:txBody>
      </p:sp>
      <p:graphicFrame>
        <p:nvGraphicFramePr>
          <p:cNvPr id="5" name="Table Placeholder 4">
            <a:extLst>
              <a:ext uri="{FF2B5EF4-FFF2-40B4-BE49-F238E27FC236}">
                <a16:creationId xmlns:a16="http://schemas.microsoft.com/office/drawing/2014/main" id="{A0AFE65C-067F-446F-9113-B478EB22D719}"/>
              </a:ext>
            </a:extLst>
          </p:cNvPr>
          <p:cNvGraphicFramePr>
            <a:graphicFrameLocks noGrp="1"/>
          </p:cNvGraphicFramePr>
          <p:nvPr>
            <p:ph type="tbl" sz="quarter" idx="13"/>
            <p:extLst>
              <p:ext uri="{D42A27DB-BD31-4B8C-83A1-F6EECF244321}">
                <p14:modId xmlns:p14="http://schemas.microsoft.com/office/powerpoint/2010/main" val="1656697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48032883"/>
                    </a:ext>
                  </a:extLst>
                </a:gridCol>
                <a:gridCol w="411480">
                  <a:extLst>
                    <a:ext uri="{9D8B030D-6E8A-4147-A177-3AD203B41FA5}">
                      <a16:colId xmlns:a16="http://schemas.microsoft.com/office/drawing/2014/main" val="1206830033"/>
                    </a:ext>
                  </a:extLst>
                </a:gridCol>
                <a:gridCol w="905256">
                  <a:extLst>
                    <a:ext uri="{9D8B030D-6E8A-4147-A177-3AD203B41FA5}">
                      <a16:colId xmlns:a16="http://schemas.microsoft.com/office/drawing/2014/main" val="1721556682"/>
                    </a:ext>
                  </a:extLst>
                </a:gridCol>
                <a:gridCol w="905256">
                  <a:extLst>
                    <a:ext uri="{9D8B030D-6E8A-4147-A177-3AD203B41FA5}">
                      <a16:colId xmlns:a16="http://schemas.microsoft.com/office/drawing/2014/main" val="1630582941"/>
                    </a:ext>
                  </a:extLst>
                </a:gridCol>
                <a:gridCol w="905256">
                  <a:extLst>
                    <a:ext uri="{9D8B030D-6E8A-4147-A177-3AD203B41FA5}">
                      <a16:colId xmlns:a16="http://schemas.microsoft.com/office/drawing/2014/main" val="3172603098"/>
                    </a:ext>
                  </a:extLst>
                </a:gridCol>
                <a:gridCol w="905256">
                  <a:extLst>
                    <a:ext uri="{9D8B030D-6E8A-4147-A177-3AD203B41FA5}">
                      <a16:colId xmlns:a16="http://schemas.microsoft.com/office/drawing/2014/main" val="3403590705"/>
                    </a:ext>
                  </a:extLst>
                </a:gridCol>
                <a:gridCol w="905256">
                  <a:extLst>
                    <a:ext uri="{9D8B030D-6E8A-4147-A177-3AD203B41FA5}">
                      <a16:colId xmlns:a16="http://schemas.microsoft.com/office/drawing/2014/main" val="991185589"/>
                    </a:ext>
                  </a:extLst>
                </a:gridCol>
                <a:gridCol w="905256">
                  <a:extLst>
                    <a:ext uri="{9D8B030D-6E8A-4147-A177-3AD203B41FA5}">
                      <a16:colId xmlns:a16="http://schemas.microsoft.com/office/drawing/2014/main" val="2207402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6451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@Hyland - 2022-01-07 21:33:02</a:t>
                      </a:r>
                      <a:r>
                        <a:rPr kumimoji="0" lang="en-US" sz="1000" b="0" i="0" u="none" strike="noStrike" kern="1200" cap="none" spc="0" normalizeH="0" baseline="0" noProof="0">
                          <a:ln>
                            <a:noFill/>
                          </a:ln>
                          <a:solidFill>
                            <a:prstClr val="black"/>
                          </a:solidFill>
                          <a:effectLst/>
                          <a:uLnTx/>
                          <a:uFillTx/>
                          <a:latin typeface="+mn-lt"/>
                          <a:ea typeface="+mn-ea"/>
                          <a:cs typeface="+mn-cs"/>
                        </a:rPr>
                        <a:t>
 ⚠️ When faced with a problem, how many business leaders take a step back before diving in to fix it? 
Steve Murphy, CEO at @Epicor Software, shares his winning philosophy on pausing to connect the dots before executing a solution. 🎧 Listen now: https://t.co/0gpBr1UUEt https://t.co/EY0UwtOF3Z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29945568"/>
                  </a:ext>
                </a:extLst>
              </a:tr>
            </a:tbl>
          </a:graphicData>
        </a:graphic>
      </p:graphicFrame>
      <p:sp>
        <p:nvSpPr>
          <p:cNvPr id="4" name="Text Placeholder 3">
            <a:extLst>
              <a:ext uri="{FF2B5EF4-FFF2-40B4-BE49-F238E27FC236}">
                <a16:creationId xmlns:a16="http://schemas.microsoft.com/office/drawing/2014/main" id="{E171B6DC-7417-4EFA-AF44-BBB07F147ED7}"/>
              </a:ext>
            </a:extLst>
          </p:cNvPr>
          <p:cNvSpPr>
            <a:spLocks noGrp="1"/>
          </p:cNvSpPr>
          <p:nvPr>
            <p:ph type="body" sz="quarter" idx="14"/>
          </p:nvPr>
        </p:nvSpPr>
        <p:spPr/>
        <p:txBody>
          <a:bodyPr/>
          <a:lstStyle/>
          <a:p>
            <a:r>
              <a:rPr lang="en-US"/>
              <a:t>12/29/2021 - 01/12/2022</a:t>
            </a:r>
          </a:p>
        </p:txBody>
      </p:sp>
    </p:spTree>
    <p:extLst>
      <p:ext uri="{BB962C8B-B14F-4D97-AF65-F5344CB8AC3E}">
        <p14:creationId xmlns:p14="http://schemas.microsoft.com/office/powerpoint/2010/main" val="1179584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803DA-4D69-42F8-8A1E-252FFF294C5C}"/>
              </a:ext>
            </a:extLst>
          </p:cNvPr>
          <p:cNvSpPr>
            <a:spLocks noGrp="1"/>
          </p:cNvSpPr>
          <p:nvPr>
            <p:ph type="title"/>
          </p:nvPr>
        </p:nvSpPr>
        <p:spPr/>
        <p:txBody>
          <a:bodyPr/>
          <a:lstStyle/>
          <a:p>
            <a:r>
              <a:rPr lang="en-US"/>
              <a:t>Twitter Own and Retweeted Tweets Table | All profiles - 14 of 18</a:t>
            </a:r>
          </a:p>
        </p:txBody>
      </p:sp>
      <p:graphicFrame>
        <p:nvGraphicFramePr>
          <p:cNvPr id="5" name="Table Placeholder 4">
            <a:extLst>
              <a:ext uri="{FF2B5EF4-FFF2-40B4-BE49-F238E27FC236}">
                <a16:creationId xmlns:a16="http://schemas.microsoft.com/office/drawing/2014/main" id="{116C8C6E-5B2C-4D76-87D0-B4A13B949927}"/>
              </a:ext>
            </a:extLst>
          </p:cNvPr>
          <p:cNvGraphicFramePr>
            <a:graphicFrameLocks noGrp="1"/>
          </p:cNvGraphicFramePr>
          <p:nvPr>
            <p:ph type="tbl" sz="quarter" idx="13"/>
            <p:extLst>
              <p:ext uri="{D42A27DB-BD31-4B8C-83A1-F6EECF244321}">
                <p14:modId xmlns:p14="http://schemas.microsoft.com/office/powerpoint/2010/main" val="345920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478118436"/>
                    </a:ext>
                  </a:extLst>
                </a:gridCol>
                <a:gridCol w="411480">
                  <a:extLst>
                    <a:ext uri="{9D8B030D-6E8A-4147-A177-3AD203B41FA5}">
                      <a16:colId xmlns:a16="http://schemas.microsoft.com/office/drawing/2014/main" val="965260891"/>
                    </a:ext>
                  </a:extLst>
                </a:gridCol>
                <a:gridCol w="905256">
                  <a:extLst>
                    <a:ext uri="{9D8B030D-6E8A-4147-A177-3AD203B41FA5}">
                      <a16:colId xmlns:a16="http://schemas.microsoft.com/office/drawing/2014/main" val="2103719495"/>
                    </a:ext>
                  </a:extLst>
                </a:gridCol>
                <a:gridCol w="905256">
                  <a:extLst>
                    <a:ext uri="{9D8B030D-6E8A-4147-A177-3AD203B41FA5}">
                      <a16:colId xmlns:a16="http://schemas.microsoft.com/office/drawing/2014/main" val="207875388"/>
                    </a:ext>
                  </a:extLst>
                </a:gridCol>
                <a:gridCol w="905256">
                  <a:extLst>
                    <a:ext uri="{9D8B030D-6E8A-4147-A177-3AD203B41FA5}">
                      <a16:colId xmlns:a16="http://schemas.microsoft.com/office/drawing/2014/main" val="913046198"/>
                    </a:ext>
                  </a:extLst>
                </a:gridCol>
                <a:gridCol w="905256">
                  <a:extLst>
                    <a:ext uri="{9D8B030D-6E8A-4147-A177-3AD203B41FA5}">
                      <a16:colId xmlns:a16="http://schemas.microsoft.com/office/drawing/2014/main" val="4229533849"/>
                    </a:ext>
                  </a:extLst>
                </a:gridCol>
                <a:gridCol w="905256">
                  <a:extLst>
                    <a:ext uri="{9D8B030D-6E8A-4147-A177-3AD203B41FA5}">
                      <a16:colId xmlns:a16="http://schemas.microsoft.com/office/drawing/2014/main" val="3131314812"/>
                    </a:ext>
                  </a:extLst>
                </a:gridCol>
                <a:gridCol w="905256">
                  <a:extLst>
                    <a:ext uri="{9D8B030D-6E8A-4147-A177-3AD203B41FA5}">
                      <a16:colId xmlns:a16="http://schemas.microsoft.com/office/drawing/2014/main" val="3441754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75170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@netdocuments - 2022-01-07 21:16:03</a:t>
                      </a:r>
                      <a:r>
                        <a:rPr kumimoji="0" lang="en-US" sz="1000" b="0" i="0" u="none" strike="noStrike" kern="1200" cap="none" spc="0" normalizeH="0" baseline="0" noProof="0">
                          <a:ln>
                            <a:noFill/>
                          </a:ln>
                          <a:solidFill>
                            <a:prstClr val="black"/>
                          </a:solidFill>
                          <a:effectLst/>
                          <a:uLnTx/>
                          <a:uFillTx/>
                          <a:latin typeface="+mn-lt"/>
                          <a:ea typeface="+mn-ea"/>
                          <a:cs typeface="+mn-cs"/>
                        </a:rPr>
                        <a:t>
 Switching apps for different tasks? It can take 23+ minutes to get back to where you left off if your workflow is interrupted. Find out how we integrated with @LiteraMicro to help your legal team get into a productive workflow and stay there! #WorkInspired https://t.co/3sTb9qTUBo https://t.co/rWqULYx0TY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85182995"/>
                  </a:ext>
                </a:extLst>
              </a:tr>
            </a:tbl>
          </a:graphicData>
        </a:graphic>
      </p:graphicFrame>
      <p:sp>
        <p:nvSpPr>
          <p:cNvPr id="4" name="Text Placeholder 3">
            <a:extLst>
              <a:ext uri="{FF2B5EF4-FFF2-40B4-BE49-F238E27FC236}">
                <a16:creationId xmlns:a16="http://schemas.microsoft.com/office/drawing/2014/main" id="{6D799A7E-DD40-44C0-B17B-2BF436F7F75C}"/>
              </a:ext>
            </a:extLst>
          </p:cNvPr>
          <p:cNvSpPr>
            <a:spLocks noGrp="1"/>
          </p:cNvSpPr>
          <p:nvPr>
            <p:ph type="body" sz="quarter" idx="14"/>
          </p:nvPr>
        </p:nvSpPr>
        <p:spPr/>
        <p:txBody>
          <a:bodyPr/>
          <a:lstStyle/>
          <a:p>
            <a:r>
              <a:rPr lang="en-US"/>
              <a:t>12/29/2021 - 01/12/2022</a:t>
            </a:r>
          </a:p>
        </p:txBody>
      </p:sp>
    </p:spTree>
    <p:extLst>
      <p:ext uri="{BB962C8B-B14F-4D97-AF65-F5344CB8AC3E}">
        <p14:creationId xmlns:p14="http://schemas.microsoft.com/office/powerpoint/2010/main" val="1268318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F19F6-205B-4A37-B36F-82E65649CFF9}"/>
              </a:ext>
            </a:extLst>
          </p:cNvPr>
          <p:cNvSpPr>
            <a:spLocks noGrp="1"/>
          </p:cNvSpPr>
          <p:nvPr>
            <p:ph type="title"/>
          </p:nvPr>
        </p:nvSpPr>
        <p:spPr/>
        <p:txBody>
          <a:bodyPr/>
          <a:lstStyle/>
          <a:p>
            <a:r>
              <a:rPr lang="en-US"/>
              <a:t>Twitter Own and Retweeted Tweets Table | All profiles - 15 of 18</a:t>
            </a:r>
          </a:p>
        </p:txBody>
      </p:sp>
      <p:graphicFrame>
        <p:nvGraphicFramePr>
          <p:cNvPr id="5" name="Table Placeholder 4">
            <a:extLst>
              <a:ext uri="{FF2B5EF4-FFF2-40B4-BE49-F238E27FC236}">
                <a16:creationId xmlns:a16="http://schemas.microsoft.com/office/drawing/2014/main" id="{D8D6F807-B456-42EB-BF42-E1523495D263}"/>
              </a:ext>
            </a:extLst>
          </p:cNvPr>
          <p:cNvGraphicFramePr>
            <a:graphicFrameLocks noGrp="1"/>
          </p:cNvGraphicFramePr>
          <p:nvPr>
            <p:ph type="tbl" sz="quarter" idx="13"/>
            <p:extLst>
              <p:ext uri="{D42A27DB-BD31-4B8C-83A1-F6EECF244321}">
                <p14:modId xmlns:p14="http://schemas.microsoft.com/office/powerpoint/2010/main" val="151836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414477442"/>
                    </a:ext>
                  </a:extLst>
                </a:gridCol>
                <a:gridCol w="411480">
                  <a:extLst>
                    <a:ext uri="{9D8B030D-6E8A-4147-A177-3AD203B41FA5}">
                      <a16:colId xmlns:a16="http://schemas.microsoft.com/office/drawing/2014/main" val="2887678534"/>
                    </a:ext>
                  </a:extLst>
                </a:gridCol>
                <a:gridCol w="905256">
                  <a:extLst>
                    <a:ext uri="{9D8B030D-6E8A-4147-A177-3AD203B41FA5}">
                      <a16:colId xmlns:a16="http://schemas.microsoft.com/office/drawing/2014/main" val="2619142434"/>
                    </a:ext>
                  </a:extLst>
                </a:gridCol>
                <a:gridCol w="905256">
                  <a:extLst>
                    <a:ext uri="{9D8B030D-6E8A-4147-A177-3AD203B41FA5}">
                      <a16:colId xmlns:a16="http://schemas.microsoft.com/office/drawing/2014/main" val="777461981"/>
                    </a:ext>
                  </a:extLst>
                </a:gridCol>
                <a:gridCol w="905256">
                  <a:extLst>
                    <a:ext uri="{9D8B030D-6E8A-4147-A177-3AD203B41FA5}">
                      <a16:colId xmlns:a16="http://schemas.microsoft.com/office/drawing/2014/main" val="2334502247"/>
                    </a:ext>
                  </a:extLst>
                </a:gridCol>
                <a:gridCol w="905256">
                  <a:extLst>
                    <a:ext uri="{9D8B030D-6E8A-4147-A177-3AD203B41FA5}">
                      <a16:colId xmlns:a16="http://schemas.microsoft.com/office/drawing/2014/main" val="3849509356"/>
                    </a:ext>
                  </a:extLst>
                </a:gridCol>
                <a:gridCol w="905256">
                  <a:extLst>
                    <a:ext uri="{9D8B030D-6E8A-4147-A177-3AD203B41FA5}">
                      <a16:colId xmlns:a16="http://schemas.microsoft.com/office/drawing/2014/main" val="3061863342"/>
                    </a:ext>
                  </a:extLst>
                </a:gridCol>
                <a:gridCol w="905256">
                  <a:extLst>
                    <a:ext uri="{9D8B030D-6E8A-4147-A177-3AD203B41FA5}">
                      <a16:colId xmlns:a16="http://schemas.microsoft.com/office/drawing/2014/main" val="513570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61560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@DocuWare - 2022-01-07 01:34:03</a:t>
                      </a:r>
                      <a:r>
                        <a:rPr kumimoji="0" lang="en-US" sz="1000" b="0" i="0" u="none" strike="noStrike" kern="1200" cap="none" spc="0" normalizeH="0" baseline="0" noProof="0">
                          <a:ln>
                            <a:noFill/>
                          </a:ln>
                          <a:solidFill>
                            <a:prstClr val="black"/>
                          </a:solidFill>
                          <a:effectLst/>
                          <a:uLnTx/>
                          <a:uFillTx/>
                          <a:latin typeface="+mn-lt"/>
                          <a:ea typeface="+mn-ea"/>
                          <a:cs typeface="+mn-cs"/>
                        </a:rPr>
                        <a:t>
 According to industry analysts, investing in technology that builds your organization’s resilience will be essential this year. Find out about four tech trends that will shape business strategy in 2022. #DocuWare #TechnologyDay https://t.co/5hdL51MH2X.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50034172"/>
                  </a:ext>
                </a:extLst>
              </a:tr>
            </a:tbl>
          </a:graphicData>
        </a:graphic>
      </p:graphicFrame>
      <p:sp>
        <p:nvSpPr>
          <p:cNvPr id="4" name="Text Placeholder 3">
            <a:extLst>
              <a:ext uri="{FF2B5EF4-FFF2-40B4-BE49-F238E27FC236}">
                <a16:creationId xmlns:a16="http://schemas.microsoft.com/office/drawing/2014/main" id="{2A262AC7-F60B-402D-BF85-5ED52477F5A5}"/>
              </a:ext>
            </a:extLst>
          </p:cNvPr>
          <p:cNvSpPr>
            <a:spLocks noGrp="1"/>
          </p:cNvSpPr>
          <p:nvPr>
            <p:ph type="body" sz="quarter" idx="14"/>
          </p:nvPr>
        </p:nvSpPr>
        <p:spPr/>
        <p:txBody>
          <a:bodyPr/>
          <a:lstStyle/>
          <a:p>
            <a:r>
              <a:rPr lang="en-US"/>
              <a:t>12/29/2021 - 01/12/2022</a:t>
            </a:r>
          </a:p>
        </p:txBody>
      </p:sp>
    </p:spTree>
    <p:extLst>
      <p:ext uri="{BB962C8B-B14F-4D97-AF65-F5344CB8AC3E}">
        <p14:creationId xmlns:p14="http://schemas.microsoft.com/office/powerpoint/2010/main" val="3304809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B6DCC-1517-49AB-A8B8-131E93075296}"/>
              </a:ext>
            </a:extLst>
          </p:cNvPr>
          <p:cNvSpPr>
            <a:spLocks noGrp="1"/>
          </p:cNvSpPr>
          <p:nvPr>
            <p:ph type="title"/>
          </p:nvPr>
        </p:nvSpPr>
        <p:spPr/>
        <p:txBody>
          <a:bodyPr/>
          <a:lstStyle/>
          <a:p>
            <a:r>
              <a:rPr lang="en-US"/>
              <a:t>Twitter Own and Retweeted Tweets Table | All profiles - 16 of 18</a:t>
            </a:r>
          </a:p>
        </p:txBody>
      </p:sp>
      <p:graphicFrame>
        <p:nvGraphicFramePr>
          <p:cNvPr id="5" name="Table Placeholder 4">
            <a:extLst>
              <a:ext uri="{FF2B5EF4-FFF2-40B4-BE49-F238E27FC236}">
                <a16:creationId xmlns:a16="http://schemas.microsoft.com/office/drawing/2014/main" id="{59213963-B8D9-45DE-9449-A927A8DBAAD2}"/>
              </a:ext>
            </a:extLst>
          </p:cNvPr>
          <p:cNvGraphicFramePr>
            <a:graphicFrameLocks noGrp="1"/>
          </p:cNvGraphicFramePr>
          <p:nvPr>
            <p:ph type="tbl" sz="quarter" idx="13"/>
            <p:extLst>
              <p:ext uri="{D42A27DB-BD31-4B8C-83A1-F6EECF244321}">
                <p14:modId xmlns:p14="http://schemas.microsoft.com/office/powerpoint/2010/main" val="516074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25490087"/>
                    </a:ext>
                  </a:extLst>
                </a:gridCol>
                <a:gridCol w="411480">
                  <a:extLst>
                    <a:ext uri="{9D8B030D-6E8A-4147-A177-3AD203B41FA5}">
                      <a16:colId xmlns:a16="http://schemas.microsoft.com/office/drawing/2014/main" val="369366911"/>
                    </a:ext>
                  </a:extLst>
                </a:gridCol>
                <a:gridCol w="905256">
                  <a:extLst>
                    <a:ext uri="{9D8B030D-6E8A-4147-A177-3AD203B41FA5}">
                      <a16:colId xmlns:a16="http://schemas.microsoft.com/office/drawing/2014/main" val="477401505"/>
                    </a:ext>
                  </a:extLst>
                </a:gridCol>
                <a:gridCol w="905256">
                  <a:extLst>
                    <a:ext uri="{9D8B030D-6E8A-4147-A177-3AD203B41FA5}">
                      <a16:colId xmlns:a16="http://schemas.microsoft.com/office/drawing/2014/main" val="3114524901"/>
                    </a:ext>
                  </a:extLst>
                </a:gridCol>
                <a:gridCol w="905256">
                  <a:extLst>
                    <a:ext uri="{9D8B030D-6E8A-4147-A177-3AD203B41FA5}">
                      <a16:colId xmlns:a16="http://schemas.microsoft.com/office/drawing/2014/main" val="2254334580"/>
                    </a:ext>
                  </a:extLst>
                </a:gridCol>
                <a:gridCol w="905256">
                  <a:extLst>
                    <a:ext uri="{9D8B030D-6E8A-4147-A177-3AD203B41FA5}">
                      <a16:colId xmlns:a16="http://schemas.microsoft.com/office/drawing/2014/main" val="1886077342"/>
                    </a:ext>
                  </a:extLst>
                </a:gridCol>
                <a:gridCol w="905256">
                  <a:extLst>
                    <a:ext uri="{9D8B030D-6E8A-4147-A177-3AD203B41FA5}">
                      <a16:colId xmlns:a16="http://schemas.microsoft.com/office/drawing/2014/main" val="2575966352"/>
                    </a:ext>
                  </a:extLst>
                </a:gridCol>
                <a:gridCol w="905256">
                  <a:extLst>
                    <a:ext uri="{9D8B030D-6E8A-4147-A177-3AD203B41FA5}">
                      <a16:colId xmlns:a16="http://schemas.microsoft.com/office/drawing/2014/main" val="498396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20560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@netdocuments - 2022-01-06 21:32:46</a:t>
                      </a:r>
                      <a:r>
                        <a:rPr kumimoji="0" lang="en-US" sz="1000" b="0" i="0" u="none" strike="noStrike" kern="1200" cap="none" spc="0" normalizeH="0" baseline="0" noProof="0">
                          <a:ln>
                            <a:noFill/>
                          </a:ln>
                          <a:solidFill>
                            <a:prstClr val="black"/>
                          </a:solidFill>
                          <a:effectLst/>
                          <a:uLnTx/>
                          <a:uFillTx/>
                          <a:latin typeface="+mn-lt"/>
                          <a:ea typeface="+mn-ea"/>
                          <a:cs typeface="+mn-cs"/>
                        </a:rPr>
                        <a:t>
 Legal services are seeing a seismic shift, fueled by the growth of Big Data and analytics. This report shares the top trends shaping tomorrow's legal landscape.
https://t.co/U9oi3i8CiZ
#BigData #LegalTech #NetDocuments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1730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@OpenText - 2022-01-06 20:17:00</a:t>
                      </a:r>
                      <a:r>
                        <a:rPr kumimoji="0" lang="en-US" sz="1000" b="0" i="0" u="none" strike="noStrike" kern="1200" cap="none" spc="0" normalizeH="0" baseline="0" noProof="0">
                          <a:ln>
                            <a:noFill/>
                          </a:ln>
                          <a:solidFill>
                            <a:prstClr val="black"/>
                          </a:solidFill>
                          <a:effectLst/>
                          <a:uLnTx/>
                          <a:uFillTx/>
                          <a:latin typeface="+mn-lt"/>
                          <a:ea typeface="+mn-ea"/>
                          <a:cs typeface="+mn-cs"/>
                        </a:rPr>
                        <a:t>
 Our own Monica Hovsepian shares how financial institutions can turn data insights into consumer confidence. Read more in her @Forbes article: https://t.co/0jgtifrM6k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45663041"/>
                  </a:ext>
                </a:extLst>
              </a:tr>
            </a:tbl>
          </a:graphicData>
        </a:graphic>
      </p:graphicFrame>
      <p:sp>
        <p:nvSpPr>
          <p:cNvPr id="4" name="Text Placeholder 3">
            <a:extLst>
              <a:ext uri="{FF2B5EF4-FFF2-40B4-BE49-F238E27FC236}">
                <a16:creationId xmlns:a16="http://schemas.microsoft.com/office/drawing/2014/main" id="{F335E665-6AE4-4743-ADE8-0A3D9F26B15D}"/>
              </a:ext>
            </a:extLst>
          </p:cNvPr>
          <p:cNvSpPr>
            <a:spLocks noGrp="1"/>
          </p:cNvSpPr>
          <p:nvPr>
            <p:ph type="body" sz="quarter" idx="14"/>
          </p:nvPr>
        </p:nvSpPr>
        <p:spPr/>
        <p:txBody>
          <a:bodyPr/>
          <a:lstStyle/>
          <a:p>
            <a:r>
              <a:rPr lang="en-US"/>
              <a:t>12/29/2021 - 01/12/2022</a:t>
            </a:r>
          </a:p>
        </p:txBody>
      </p:sp>
    </p:spTree>
    <p:extLst>
      <p:ext uri="{BB962C8B-B14F-4D97-AF65-F5344CB8AC3E}">
        <p14:creationId xmlns:p14="http://schemas.microsoft.com/office/powerpoint/2010/main" val="2977443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8F667-B007-4C91-B5C5-29088C260A49}"/>
              </a:ext>
            </a:extLst>
          </p:cNvPr>
          <p:cNvSpPr>
            <a:spLocks noGrp="1"/>
          </p:cNvSpPr>
          <p:nvPr>
            <p:ph type="title"/>
          </p:nvPr>
        </p:nvSpPr>
        <p:spPr/>
        <p:txBody>
          <a:bodyPr/>
          <a:lstStyle/>
          <a:p>
            <a:r>
              <a:rPr lang="en-US"/>
              <a:t>Twitter Own and Retweeted Tweets Table | All profiles - 17 of 18</a:t>
            </a:r>
          </a:p>
        </p:txBody>
      </p:sp>
      <p:graphicFrame>
        <p:nvGraphicFramePr>
          <p:cNvPr id="5" name="Table Placeholder 4">
            <a:extLst>
              <a:ext uri="{FF2B5EF4-FFF2-40B4-BE49-F238E27FC236}">
                <a16:creationId xmlns:a16="http://schemas.microsoft.com/office/drawing/2014/main" id="{9EF486B0-7BD3-4CF0-A0DF-B5EB30F8B315}"/>
              </a:ext>
            </a:extLst>
          </p:cNvPr>
          <p:cNvGraphicFramePr>
            <a:graphicFrameLocks noGrp="1"/>
          </p:cNvGraphicFramePr>
          <p:nvPr>
            <p:ph type="tbl" sz="quarter" idx="13"/>
            <p:extLst>
              <p:ext uri="{D42A27DB-BD31-4B8C-83A1-F6EECF244321}">
                <p14:modId xmlns:p14="http://schemas.microsoft.com/office/powerpoint/2010/main" val="2941526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178794203"/>
                    </a:ext>
                  </a:extLst>
                </a:gridCol>
                <a:gridCol w="411480">
                  <a:extLst>
                    <a:ext uri="{9D8B030D-6E8A-4147-A177-3AD203B41FA5}">
                      <a16:colId xmlns:a16="http://schemas.microsoft.com/office/drawing/2014/main" val="2075859475"/>
                    </a:ext>
                  </a:extLst>
                </a:gridCol>
                <a:gridCol w="905256">
                  <a:extLst>
                    <a:ext uri="{9D8B030D-6E8A-4147-A177-3AD203B41FA5}">
                      <a16:colId xmlns:a16="http://schemas.microsoft.com/office/drawing/2014/main" val="2876765907"/>
                    </a:ext>
                  </a:extLst>
                </a:gridCol>
                <a:gridCol w="905256">
                  <a:extLst>
                    <a:ext uri="{9D8B030D-6E8A-4147-A177-3AD203B41FA5}">
                      <a16:colId xmlns:a16="http://schemas.microsoft.com/office/drawing/2014/main" val="3572208877"/>
                    </a:ext>
                  </a:extLst>
                </a:gridCol>
                <a:gridCol w="905256">
                  <a:extLst>
                    <a:ext uri="{9D8B030D-6E8A-4147-A177-3AD203B41FA5}">
                      <a16:colId xmlns:a16="http://schemas.microsoft.com/office/drawing/2014/main" val="3572046906"/>
                    </a:ext>
                  </a:extLst>
                </a:gridCol>
                <a:gridCol w="905256">
                  <a:extLst>
                    <a:ext uri="{9D8B030D-6E8A-4147-A177-3AD203B41FA5}">
                      <a16:colId xmlns:a16="http://schemas.microsoft.com/office/drawing/2014/main" val="2252737034"/>
                    </a:ext>
                  </a:extLst>
                </a:gridCol>
                <a:gridCol w="905256">
                  <a:extLst>
                    <a:ext uri="{9D8B030D-6E8A-4147-A177-3AD203B41FA5}">
                      <a16:colId xmlns:a16="http://schemas.microsoft.com/office/drawing/2014/main" val="1550080936"/>
                    </a:ext>
                  </a:extLst>
                </a:gridCol>
                <a:gridCol w="905256">
                  <a:extLst>
                    <a:ext uri="{9D8B030D-6E8A-4147-A177-3AD203B41FA5}">
                      <a16:colId xmlns:a16="http://schemas.microsoft.com/office/drawing/2014/main" val="657065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89631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@Hyland - 2022-01-06 19:20:03</a:t>
                      </a:r>
                      <a:r>
                        <a:rPr kumimoji="0" lang="en-US" sz="1000" b="0" i="0" u="none" strike="noStrike" kern="1200" cap="none" spc="0" normalizeH="0" baseline="0" noProof="0">
                          <a:ln>
                            <a:noFill/>
                          </a:ln>
                          <a:solidFill>
                            <a:prstClr val="black"/>
                          </a:solidFill>
                          <a:effectLst/>
                          <a:uLnTx/>
                          <a:uFillTx/>
                          <a:latin typeface="+mn-lt"/>
                          <a:ea typeface="+mn-ea"/>
                          <a:cs typeface="+mn-cs"/>
                        </a:rPr>
                        <a:t>
 🤔 Are organizations ready for managing a remote workforce?
👨‍💻 Check out five questions — and answers — leaders should consider to prepare their operations for the future of remote work: https://t.co/2h0FseRwFQ https://t.co/P1dsUCXEtW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29946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@M_Files - 2022-01-06 18:54:00</a:t>
                      </a:r>
                      <a:r>
                        <a:rPr kumimoji="0" lang="fr-FR" sz="1000" b="0" i="0" u="none" strike="noStrike" kern="1200" cap="none" spc="0" normalizeH="0" baseline="0" noProof="0">
                          <a:ln>
                            <a:noFill/>
                          </a:ln>
                          <a:solidFill>
                            <a:prstClr val="black"/>
                          </a:solidFill>
                          <a:effectLst/>
                          <a:uLnTx/>
                          <a:uFillTx/>
                          <a:latin typeface="+mn-lt"/>
                          <a:ea typeface="+mn-ea"/>
                          <a:cs typeface="+mn-cs"/>
                        </a:rPr>
                        <a:t>
 M-Files raises  million for AI that automates enterprise information management | VentureBeat https://t.co/KkXWBxDwmb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2169707"/>
                  </a:ext>
                </a:extLst>
              </a:tr>
            </a:tbl>
          </a:graphicData>
        </a:graphic>
      </p:graphicFrame>
      <p:sp>
        <p:nvSpPr>
          <p:cNvPr id="4" name="Text Placeholder 3">
            <a:extLst>
              <a:ext uri="{FF2B5EF4-FFF2-40B4-BE49-F238E27FC236}">
                <a16:creationId xmlns:a16="http://schemas.microsoft.com/office/drawing/2014/main" id="{D391C231-1B18-4EF0-B97B-DA2B6914D838}"/>
              </a:ext>
            </a:extLst>
          </p:cNvPr>
          <p:cNvSpPr>
            <a:spLocks noGrp="1"/>
          </p:cNvSpPr>
          <p:nvPr>
            <p:ph type="body" sz="quarter" idx="14"/>
          </p:nvPr>
        </p:nvSpPr>
        <p:spPr/>
        <p:txBody>
          <a:bodyPr/>
          <a:lstStyle/>
          <a:p>
            <a:r>
              <a:rPr lang="en-US"/>
              <a:t>12/29/2021 - 01/12/2022</a:t>
            </a:r>
          </a:p>
        </p:txBody>
      </p:sp>
    </p:spTree>
    <p:extLst>
      <p:ext uri="{BB962C8B-B14F-4D97-AF65-F5344CB8AC3E}">
        <p14:creationId xmlns:p14="http://schemas.microsoft.com/office/powerpoint/2010/main" val="393613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DED52-A20D-4AFB-A6D6-3FF0212295A0}"/>
              </a:ext>
            </a:extLst>
          </p:cNvPr>
          <p:cNvSpPr>
            <a:spLocks noGrp="1"/>
          </p:cNvSpPr>
          <p:nvPr>
            <p:ph type="title"/>
          </p:nvPr>
        </p:nvSpPr>
        <p:spPr/>
        <p:txBody>
          <a:bodyPr/>
          <a:lstStyle/>
          <a:p>
            <a:r>
              <a:rPr lang="en-US"/>
              <a:t>Twitter Own and Retweeted Tweets Table | All profiles - 18 of 18</a:t>
            </a:r>
          </a:p>
        </p:txBody>
      </p:sp>
      <p:graphicFrame>
        <p:nvGraphicFramePr>
          <p:cNvPr id="5" name="Table Placeholder 4">
            <a:extLst>
              <a:ext uri="{FF2B5EF4-FFF2-40B4-BE49-F238E27FC236}">
                <a16:creationId xmlns:a16="http://schemas.microsoft.com/office/drawing/2014/main" id="{238C39EC-DCAB-4282-8377-C90CC4307994}"/>
              </a:ext>
            </a:extLst>
          </p:cNvPr>
          <p:cNvGraphicFramePr>
            <a:graphicFrameLocks noGrp="1"/>
          </p:cNvGraphicFramePr>
          <p:nvPr>
            <p:ph type="tbl" sz="quarter" idx="13"/>
            <p:extLst>
              <p:ext uri="{D42A27DB-BD31-4B8C-83A1-F6EECF244321}">
                <p14:modId xmlns:p14="http://schemas.microsoft.com/office/powerpoint/2010/main" val="2298564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55582645"/>
                    </a:ext>
                  </a:extLst>
                </a:gridCol>
                <a:gridCol w="411480">
                  <a:extLst>
                    <a:ext uri="{9D8B030D-6E8A-4147-A177-3AD203B41FA5}">
                      <a16:colId xmlns:a16="http://schemas.microsoft.com/office/drawing/2014/main" val="1149248716"/>
                    </a:ext>
                  </a:extLst>
                </a:gridCol>
                <a:gridCol w="905256">
                  <a:extLst>
                    <a:ext uri="{9D8B030D-6E8A-4147-A177-3AD203B41FA5}">
                      <a16:colId xmlns:a16="http://schemas.microsoft.com/office/drawing/2014/main" val="2504508301"/>
                    </a:ext>
                  </a:extLst>
                </a:gridCol>
                <a:gridCol w="905256">
                  <a:extLst>
                    <a:ext uri="{9D8B030D-6E8A-4147-A177-3AD203B41FA5}">
                      <a16:colId xmlns:a16="http://schemas.microsoft.com/office/drawing/2014/main" val="2986862029"/>
                    </a:ext>
                  </a:extLst>
                </a:gridCol>
                <a:gridCol w="905256">
                  <a:extLst>
                    <a:ext uri="{9D8B030D-6E8A-4147-A177-3AD203B41FA5}">
                      <a16:colId xmlns:a16="http://schemas.microsoft.com/office/drawing/2014/main" val="264523791"/>
                    </a:ext>
                  </a:extLst>
                </a:gridCol>
                <a:gridCol w="905256">
                  <a:extLst>
                    <a:ext uri="{9D8B030D-6E8A-4147-A177-3AD203B41FA5}">
                      <a16:colId xmlns:a16="http://schemas.microsoft.com/office/drawing/2014/main" val="942987021"/>
                    </a:ext>
                  </a:extLst>
                </a:gridCol>
                <a:gridCol w="905256">
                  <a:extLst>
                    <a:ext uri="{9D8B030D-6E8A-4147-A177-3AD203B41FA5}">
                      <a16:colId xmlns:a16="http://schemas.microsoft.com/office/drawing/2014/main" val="3398354997"/>
                    </a:ext>
                  </a:extLst>
                </a:gridCol>
                <a:gridCol w="905256">
                  <a:extLst>
                    <a:ext uri="{9D8B030D-6E8A-4147-A177-3AD203B41FA5}">
                      <a16:colId xmlns:a16="http://schemas.microsoft.com/office/drawing/2014/main" val="2577294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64226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@DocuWare - 2022-01-06 18:31:04</a:t>
                      </a:r>
                      <a:r>
                        <a:rPr kumimoji="0" lang="en-US" sz="1000" b="0" i="0" u="none" strike="noStrike" kern="1200" cap="none" spc="0" normalizeH="0" baseline="0" noProof="0">
                          <a:ln>
                            <a:noFill/>
                          </a:ln>
                          <a:solidFill>
                            <a:prstClr val="black"/>
                          </a:solidFill>
                          <a:effectLst/>
                          <a:uLnTx/>
                          <a:uFillTx/>
                          <a:latin typeface="+mn-lt"/>
                          <a:ea typeface="+mn-ea"/>
                          <a:cs typeface="+mn-cs"/>
                        </a:rPr>
                        <a:t>
 What better day than National Technology Day to go #paperless and start your company’s #DigitalTransformation. Ask us how we can help you!  
#technologyday #digitaloffice
https://t.co/362FhpEfxZ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12:47:46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86302753"/>
                  </a:ext>
                </a:extLst>
              </a:tr>
            </a:tbl>
          </a:graphicData>
        </a:graphic>
      </p:graphicFrame>
      <p:sp>
        <p:nvSpPr>
          <p:cNvPr id="4" name="Text Placeholder 3">
            <a:extLst>
              <a:ext uri="{FF2B5EF4-FFF2-40B4-BE49-F238E27FC236}">
                <a16:creationId xmlns:a16="http://schemas.microsoft.com/office/drawing/2014/main" id="{38BAEF1C-61A4-4187-9EA9-87D4A1EC9CCE}"/>
              </a:ext>
            </a:extLst>
          </p:cNvPr>
          <p:cNvSpPr>
            <a:spLocks noGrp="1"/>
          </p:cNvSpPr>
          <p:nvPr>
            <p:ph type="body" sz="quarter" idx="14"/>
          </p:nvPr>
        </p:nvSpPr>
        <p:spPr/>
        <p:txBody>
          <a:bodyPr/>
          <a:lstStyle/>
          <a:p>
            <a:r>
              <a:rPr lang="en-US"/>
              <a:t>12/29/2021 - 01/12/2022</a:t>
            </a:r>
          </a:p>
        </p:txBody>
      </p:sp>
    </p:spTree>
    <p:extLst>
      <p:ext uri="{BB962C8B-B14F-4D97-AF65-F5344CB8AC3E}">
        <p14:creationId xmlns:p14="http://schemas.microsoft.com/office/powerpoint/2010/main" val="3415941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863</Words>
  <Application>Microsoft Office PowerPoint</Application>
  <PresentationFormat>On-screen Show (4:3)</PresentationFormat>
  <Paragraphs>380</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Twitter Own and Retweeted Tweets Table | All profiles - 1 of 18</vt:lpstr>
      <vt:lpstr>Twitter Own and Retweeted Tweets Table | All profiles - 2 of 18</vt:lpstr>
      <vt:lpstr>Twitter Own and Retweeted Tweets Table | All profiles - 3 of 18</vt:lpstr>
      <vt:lpstr>Twitter Own and Retweeted Tweets Table | All profiles - 4 of 18</vt:lpstr>
      <vt:lpstr>Twitter Own and Retweeted Tweets Table | All profiles - 5 of 18</vt:lpstr>
      <vt:lpstr>Twitter Own and Retweeted Tweets Table | All profiles - 6 of 18</vt:lpstr>
      <vt:lpstr>Twitter Own and Retweeted Tweets Table | All profiles - 7 of 18</vt:lpstr>
      <vt:lpstr>Twitter Own and Retweeted Tweets Table | All profiles - 8 of 18</vt:lpstr>
      <vt:lpstr>Twitter Own and Retweeted Tweets Table | All profiles - 9 of 18</vt:lpstr>
      <vt:lpstr>Twitter Own and Retweeted Tweets Table | All profiles - 10 of 18</vt:lpstr>
      <vt:lpstr>Twitter Own and Retweeted Tweets Table | All profiles - 11 of 18</vt:lpstr>
      <vt:lpstr>Twitter Own and Retweeted Tweets Table | All profiles - 12 of 18</vt:lpstr>
      <vt:lpstr>Twitter Own and Retweeted Tweets Table | All profiles - 13 of 18</vt:lpstr>
      <vt:lpstr>Twitter Own and Retweeted Tweets Table | All profiles - 14 of 18</vt:lpstr>
      <vt:lpstr>Twitter Own and Retweeted Tweets Table | All profiles - 15 of 18</vt:lpstr>
      <vt:lpstr>Twitter Own and Retweeted Tweets Table | All profiles - 16 of 18</vt:lpstr>
      <vt:lpstr>Twitter Own and Retweeted Tweets Table | All profiles - 17 of 18</vt:lpstr>
      <vt:lpstr>Twitter Own and Retweeted Tweets Table | All profiles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All profiles - 1 of 18</dc:title>
  <dc:creator>Frederik Peiniger</dc:creator>
  <cp:lastModifiedBy>Frederik Peiniger</cp:lastModifiedBy>
  <cp:revision>1</cp:revision>
  <dcterms:created xsi:type="dcterms:W3CDTF">2022-01-13T10:08:24Z</dcterms:created>
  <dcterms:modified xsi:type="dcterms:W3CDTF">2022-01-13T10:10:27Z</dcterms:modified>
</cp:coreProperties>
</file>