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3" r:id="rId27"/>
    <p:sldId id="284" r:id="rId28"/>
    <p:sldId id="285"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narasinewsroom</c:v>
                </c:pt>
              </c:strCache>
            </c:strRef>
          </c:tx>
          <c:spPr>
            <a:ln w="28575" cap="rnd">
              <a:solidFill>
                <a:schemeClr val="accent1"/>
              </a:solidFill>
              <a:round/>
            </a:ln>
            <a:effectLst/>
          </c:spPr>
          <c:marker>
            <c:symbol val="none"/>
          </c:marker>
          <c:cat>
            <c:numRef>
              <c:f>Sheet1!$A$2:$A$8</c:f>
              <c:numCache>
                <c:formatCode>m/d/yyyy</c:formatCode>
                <c:ptCount val="7"/>
                <c:pt idx="0">
                  <c:v>44532</c:v>
                </c:pt>
                <c:pt idx="1">
                  <c:v>44533</c:v>
                </c:pt>
                <c:pt idx="2">
                  <c:v>44534</c:v>
                </c:pt>
                <c:pt idx="3">
                  <c:v>44535</c:v>
                </c:pt>
                <c:pt idx="4">
                  <c:v>44536</c:v>
                </c:pt>
                <c:pt idx="5">
                  <c:v>44537</c:v>
                </c:pt>
                <c:pt idx="6">
                  <c:v>44538</c:v>
                </c:pt>
              </c:numCache>
            </c:numRef>
          </c:cat>
          <c:val>
            <c:numRef>
              <c:f>Sheet1!$B$2:$B$8</c:f>
              <c:numCache>
                <c:formatCode>General</c:formatCode>
                <c:ptCount val="7"/>
                <c:pt idx="0">
                  <c:v>8</c:v>
                </c:pt>
                <c:pt idx="1">
                  <c:v>5</c:v>
                </c:pt>
                <c:pt idx="2">
                  <c:v>6</c:v>
                </c:pt>
                <c:pt idx="3">
                  <c:v>7</c:v>
                </c:pt>
                <c:pt idx="4">
                  <c:v>5</c:v>
                </c:pt>
                <c:pt idx="5">
                  <c:v>6</c:v>
                </c:pt>
                <c:pt idx="6">
                  <c:v>7</c:v>
                </c:pt>
              </c:numCache>
            </c:numRef>
          </c:val>
          <c:smooth val="0"/>
          <c:extLst>
            <c:ext xmlns:c16="http://schemas.microsoft.com/office/drawing/2014/chart" uri="{C3380CC4-5D6E-409C-BE32-E72D297353CC}">
              <c16:uniqueId val="{00000000-3103-4466-B9F7-F19F4C917179}"/>
            </c:ext>
          </c:extLst>
        </c:ser>
        <c:ser>
          <c:idx val="1"/>
          <c:order val="1"/>
          <c:tx>
            <c:strRef>
              <c:f>Sheet1!$C$1</c:f>
              <c:strCache>
                <c:ptCount val="1"/>
                <c:pt idx="0">
                  <c:v>narasi.ecosystem</c:v>
                </c:pt>
              </c:strCache>
            </c:strRef>
          </c:tx>
          <c:spPr>
            <a:ln w="28575" cap="rnd">
              <a:solidFill>
                <a:schemeClr val="accent2"/>
              </a:solidFill>
              <a:round/>
            </a:ln>
            <a:effectLst/>
          </c:spPr>
          <c:marker>
            <c:symbol val="none"/>
          </c:marker>
          <c:cat>
            <c:numRef>
              <c:f>Sheet1!$A$2:$A$8</c:f>
              <c:numCache>
                <c:formatCode>m/d/yyyy</c:formatCode>
                <c:ptCount val="7"/>
                <c:pt idx="0">
                  <c:v>44532</c:v>
                </c:pt>
                <c:pt idx="1">
                  <c:v>44533</c:v>
                </c:pt>
                <c:pt idx="2">
                  <c:v>44534</c:v>
                </c:pt>
                <c:pt idx="3">
                  <c:v>44535</c:v>
                </c:pt>
                <c:pt idx="4">
                  <c:v>44536</c:v>
                </c:pt>
                <c:pt idx="5">
                  <c:v>44537</c:v>
                </c:pt>
                <c:pt idx="6">
                  <c:v>44538</c:v>
                </c:pt>
              </c:numCache>
            </c:numRef>
          </c:cat>
          <c:val>
            <c:numRef>
              <c:f>Sheet1!$C$2:$C$8</c:f>
              <c:numCache>
                <c:formatCode>General</c:formatCode>
                <c:ptCount val="7"/>
                <c:pt idx="0">
                  <c:v>0</c:v>
                </c:pt>
                <c:pt idx="1">
                  <c:v>1</c:v>
                </c:pt>
                <c:pt idx="2">
                  <c:v>0</c:v>
                </c:pt>
                <c:pt idx="3">
                  <c:v>0</c:v>
                </c:pt>
                <c:pt idx="4">
                  <c:v>0</c:v>
                </c:pt>
                <c:pt idx="5">
                  <c:v>0</c:v>
                </c:pt>
                <c:pt idx="6">
                  <c:v>2</c:v>
                </c:pt>
              </c:numCache>
            </c:numRef>
          </c:val>
          <c:smooth val="0"/>
          <c:extLst>
            <c:ext xmlns:c16="http://schemas.microsoft.com/office/drawing/2014/chart" uri="{C3380CC4-5D6E-409C-BE32-E72D297353CC}">
              <c16:uniqueId val="{00000001-3103-4466-B9F7-F19F4C917179}"/>
            </c:ext>
          </c:extLst>
        </c:ser>
        <c:ser>
          <c:idx val="2"/>
          <c:order val="2"/>
          <c:tx>
            <c:strRef>
              <c:f>Sheet1!$D$1</c:f>
              <c:strCache>
                <c:ptCount val="1"/>
                <c:pt idx="0">
                  <c:v>klubbukunarasi</c:v>
                </c:pt>
              </c:strCache>
            </c:strRef>
          </c:tx>
          <c:spPr>
            <a:ln w="28575" cap="rnd">
              <a:solidFill>
                <a:schemeClr val="accent3"/>
              </a:solidFill>
              <a:round/>
            </a:ln>
            <a:effectLst/>
          </c:spPr>
          <c:marker>
            <c:symbol val="none"/>
          </c:marker>
          <c:cat>
            <c:numRef>
              <c:f>Sheet1!$A$2:$A$8</c:f>
              <c:numCache>
                <c:formatCode>m/d/yyyy</c:formatCode>
                <c:ptCount val="7"/>
                <c:pt idx="0">
                  <c:v>44532</c:v>
                </c:pt>
                <c:pt idx="1">
                  <c:v>44533</c:v>
                </c:pt>
                <c:pt idx="2">
                  <c:v>44534</c:v>
                </c:pt>
                <c:pt idx="3">
                  <c:v>44535</c:v>
                </c:pt>
                <c:pt idx="4">
                  <c:v>44536</c:v>
                </c:pt>
                <c:pt idx="5">
                  <c:v>44537</c:v>
                </c:pt>
                <c:pt idx="6">
                  <c:v>44538</c:v>
                </c:pt>
              </c:numCache>
            </c:numRef>
          </c:cat>
          <c:val>
            <c:numRef>
              <c:f>Sheet1!$D$2:$D$8</c:f>
              <c:numCache>
                <c:formatCode>General</c:formatCode>
                <c:ptCount val="7"/>
                <c:pt idx="0">
                  <c:v>3</c:v>
                </c:pt>
                <c:pt idx="1">
                  <c:v>2</c:v>
                </c:pt>
                <c:pt idx="2">
                  <c:v>0</c:v>
                </c:pt>
                <c:pt idx="3">
                  <c:v>0</c:v>
                </c:pt>
                <c:pt idx="4">
                  <c:v>2</c:v>
                </c:pt>
                <c:pt idx="5">
                  <c:v>3</c:v>
                </c:pt>
                <c:pt idx="6">
                  <c:v>3</c:v>
                </c:pt>
              </c:numCache>
            </c:numRef>
          </c:val>
          <c:smooth val="0"/>
          <c:extLst>
            <c:ext xmlns:c16="http://schemas.microsoft.com/office/drawing/2014/chart" uri="{C3380CC4-5D6E-409C-BE32-E72D297353CC}">
              <c16:uniqueId val="{00000002-3103-4466-B9F7-F19F4C917179}"/>
            </c:ext>
          </c:extLst>
        </c:ser>
        <c:ser>
          <c:idx val="3"/>
          <c:order val="3"/>
          <c:tx>
            <c:strRef>
              <c:f>Sheet1!$E$1</c:f>
              <c:strCache>
                <c:ptCount val="1"/>
                <c:pt idx="0">
                  <c:v>wmnbynarasi</c:v>
                </c:pt>
              </c:strCache>
            </c:strRef>
          </c:tx>
          <c:spPr>
            <a:ln w="28575" cap="rnd">
              <a:solidFill>
                <a:schemeClr val="accent4"/>
              </a:solidFill>
              <a:round/>
            </a:ln>
            <a:effectLst/>
          </c:spPr>
          <c:marker>
            <c:symbol val="none"/>
          </c:marker>
          <c:cat>
            <c:numRef>
              <c:f>Sheet1!$A$2:$A$8</c:f>
              <c:numCache>
                <c:formatCode>m/d/yyyy</c:formatCode>
                <c:ptCount val="7"/>
                <c:pt idx="0">
                  <c:v>44532</c:v>
                </c:pt>
                <c:pt idx="1">
                  <c:v>44533</c:v>
                </c:pt>
                <c:pt idx="2">
                  <c:v>44534</c:v>
                </c:pt>
                <c:pt idx="3">
                  <c:v>44535</c:v>
                </c:pt>
                <c:pt idx="4">
                  <c:v>44536</c:v>
                </c:pt>
                <c:pt idx="5">
                  <c:v>44537</c:v>
                </c:pt>
                <c:pt idx="6">
                  <c:v>44538</c:v>
                </c:pt>
              </c:numCache>
            </c:numRef>
          </c:cat>
          <c:val>
            <c:numRef>
              <c:f>Sheet1!$E$2:$E$8</c:f>
              <c:numCache>
                <c:formatCode>General</c:formatCode>
                <c:ptCount val="7"/>
                <c:pt idx="0">
                  <c:v>3</c:v>
                </c:pt>
                <c:pt idx="1">
                  <c:v>5</c:v>
                </c:pt>
                <c:pt idx="2">
                  <c:v>3</c:v>
                </c:pt>
                <c:pt idx="3">
                  <c:v>1</c:v>
                </c:pt>
                <c:pt idx="4">
                  <c:v>3</c:v>
                </c:pt>
                <c:pt idx="5">
                  <c:v>4</c:v>
                </c:pt>
                <c:pt idx="6">
                  <c:v>3</c:v>
                </c:pt>
              </c:numCache>
            </c:numRef>
          </c:val>
          <c:smooth val="0"/>
          <c:extLst>
            <c:ext xmlns:c16="http://schemas.microsoft.com/office/drawing/2014/chart" uri="{C3380CC4-5D6E-409C-BE32-E72D297353CC}">
              <c16:uniqueId val="{00000003-3103-4466-B9F7-F19F4C917179}"/>
            </c:ext>
          </c:extLst>
        </c:ser>
        <c:ser>
          <c:idx val="4"/>
          <c:order val="4"/>
          <c:tx>
            <c:strRef>
              <c:f>Sheet1!$F$1</c:f>
              <c:strCache>
                <c:ptCount val="1"/>
                <c:pt idx="0">
                  <c:v>komunitasnarasi</c:v>
                </c:pt>
              </c:strCache>
            </c:strRef>
          </c:tx>
          <c:spPr>
            <a:ln w="28575" cap="rnd">
              <a:solidFill>
                <a:schemeClr val="accent5"/>
              </a:solidFill>
              <a:round/>
            </a:ln>
            <a:effectLst/>
          </c:spPr>
          <c:marker>
            <c:symbol val="none"/>
          </c:marker>
          <c:cat>
            <c:numRef>
              <c:f>Sheet1!$A$2:$A$8</c:f>
              <c:numCache>
                <c:formatCode>m/d/yyyy</c:formatCode>
                <c:ptCount val="7"/>
                <c:pt idx="0">
                  <c:v>44532</c:v>
                </c:pt>
                <c:pt idx="1">
                  <c:v>44533</c:v>
                </c:pt>
                <c:pt idx="2">
                  <c:v>44534</c:v>
                </c:pt>
                <c:pt idx="3">
                  <c:v>44535</c:v>
                </c:pt>
                <c:pt idx="4">
                  <c:v>44536</c:v>
                </c:pt>
                <c:pt idx="5">
                  <c:v>44537</c:v>
                </c:pt>
                <c:pt idx="6">
                  <c:v>44538</c:v>
                </c:pt>
              </c:numCache>
            </c:numRef>
          </c:cat>
          <c:val>
            <c:numRef>
              <c:f>Sheet1!$F$2:$F$8</c:f>
              <c:numCache>
                <c:formatCode>General</c:formatCode>
                <c:ptCount val="7"/>
                <c:pt idx="0">
                  <c:v>2</c:v>
                </c:pt>
                <c:pt idx="1">
                  <c:v>3</c:v>
                </c:pt>
                <c:pt idx="2">
                  <c:v>2</c:v>
                </c:pt>
                <c:pt idx="3">
                  <c:v>0</c:v>
                </c:pt>
                <c:pt idx="4">
                  <c:v>1</c:v>
                </c:pt>
                <c:pt idx="5">
                  <c:v>0</c:v>
                </c:pt>
                <c:pt idx="6">
                  <c:v>4</c:v>
                </c:pt>
              </c:numCache>
            </c:numRef>
          </c:val>
          <c:smooth val="0"/>
          <c:extLst>
            <c:ext xmlns:c16="http://schemas.microsoft.com/office/drawing/2014/chart" uri="{C3380CC4-5D6E-409C-BE32-E72D297353CC}">
              <c16:uniqueId val="{00000004-3103-4466-B9F7-F19F4C917179}"/>
            </c:ext>
          </c:extLst>
        </c:ser>
        <c:ser>
          <c:idx val="5"/>
          <c:order val="5"/>
          <c:tx>
            <c:strRef>
              <c:f>Sheet1!$G$1</c:f>
              <c:strCache>
                <c:ptCount val="1"/>
                <c:pt idx="0">
                  <c:v>narasi.tv</c:v>
                </c:pt>
              </c:strCache>
            </c:strRef>
          </c:tx>
          <c:spPr>
            <a:ln w="28575" cap="rnd">
              <a:solidFill>
                <a:schemeClr val="accent6"/>
              </a:solidFill>
              <a:round/>
            </a:ln>
            <a:effectLst/>
          </c:spPr>
          <c:marker>
            <c:symbol val="none"/>
          </c:marker>
          <c:cat>
            <c:numRef>
              <c:f>Sheet1!$A$2:$A$8</c:f>
              <c:numCache>
                <c:formatCode>m/d/yyyy</c:formatCode>
                <c:ptCount val="7"/>
                <c:pt idx="0">
                  <c:v>44532</c:v>
                </c:pt>
                <c:pt idx="1">
                  <c:v>44533</c:v>
                </c:pt>
                <c:pt idx="2">
                  <c:v>44534</c:v>
                </c:pt>
                <c:pt idx="3">
                  <c:v>44535</c:v>
                </c:pt>
                <c:pt idx="4">
                  <c:v>44536</c:v>
                </c:pt>
                <c:pt idx="5">
                  <c:v>44537</c:v>
                </c:pt>
                <c:pt idx="6">
                  <c:v>44538</c:v>
                </c:pt>
              </c:numCache>
            </c:numRef>
          </c:cat>
          <c:val>
            <c:numRef>
              <c:f>Sheet1!$G$2:$G$8</c:f>
              <c:numCache>
                <c:formatCode>General</c:formatCode>
                <c:ptCount val="7"/>
                <c:pt idx="0">
                  <c:v>2</c:v>
                </c:pt>
                <c:pt idx="1">
                  <c:v>4</c:v>
                </c:pt>
                <c:pt idx="2">
                  <c:v>2</c:v>
                </c:pt>
                <c:pt idx="3">
                  <c:v>2</c:v>
                </c:pt>
                <c:pt idx="4">
                  <c:v>3</c:v>
                </c:pt>
                <c:pt idx="5">
                  <c:v>2</c:v>
                </c:pt>
                <c:pt idx="6">
                  <c:v>2</c:v>
                </c:pt>
              </c:numCache>
            </c:numRef>
          </c:val>
          <c:smooth val="0"/>
          <c:extLst>
            <c:ext xmlns:c16="http://schemas.microsoft.com/office/drawing/2014/chart" uri="{C3380CC4-5D6E-409C-BE32-E72D297353CC}">
              <c16:uniqueId val="{00000005-3103-4466-B9F7-F19F4C917179}"/>
            </c:ext>
          </c:extLst>
        </c:ser>
        <c:ser>
          <c:idx val="6"/>
          <c:order val="6"/>
          <c:tx>
            <c:strRef>
              <c:f>Sheet1!$H$1</c:f>
              <c:strCache>
                <c:ptCount val="1"/>
                <c:pt idx="0">
                  <c:v>matanajwa</c:v>
                </c:pt>
              </c:strCache>
            </c:strRef>
          </c:tx>
          <c:spPr>
            <a:ln w="28575" cap="rnd">
              <a:solidFill>
                <a:schemeClr val="accent1">
                  <a:lumMod val="60000"/>
                </a:schemeClr>
              </a:solidFill>
              <a:round/>
            </a:ln>
            <a:effectLst/>
          </c:spPr>
          <c:marker>
            <c:symbol val="none"/>
          </c:marker>
          <c:cat>
            <c:numRef>
              <c:f>Sheet1!$A$2:$A$8</c:f>
              <c:numCache>
                <c:formatCode>m/d/yyyy</c:formatCode>
                <c:ptCount val="7"/>
                <c:pt idx="0">
                  <c:v>44532</c:v>
                </c:pt>
                <c:pt idx="1">
                  <c:v>44533</c:v>
                </c:pt>
                <c:pt idx="2">
                  <c:v>44534</c:v>
                </c:pt>
                <c:pt idx="3">
                  <c:v>44535</c:v>
                </c:pt>
                <c:pt idx="4">
                  <c:v>44536</c:v>
                </c:pt>
                <c:pt idx="5">
                  <c:v>44537</c:v>
                </c:pt>
                <c:pt idx="6">
                  <c:v>44538</c:v>
                </c:pt>
              </c:numCache>
            </c:numRef>
          </c:cat>
          <c:val>
            <c:numRef>
              <c:f>Sheet1!$H$2:$H$8</c:f>
              <c:numCache>
                <c:formatCode>General</c:formatCode>
                <c:ptCount val="7"/>
                <c:pt idx="0">
                  <c:v>5</c:v>
                </c:pt>
                <c:pt idx="1">
                  <c:v>0</c:v>
                </c:pt>
                <c:pt idx="2">
                  <c:v>1</c:v>
                </c:pt>
                <c:pt idx="3">
                  <c:v>0</c:v>
                </c:pt>
                <c:pt idx="4">
                  <c:v>0</c:v>
                </c:pt>
                <c:pt idx="5">
                  <c:v>1</c:v>
                </c:pt>
                <c:pt idx="6">
                  <c:v>2</c:v>
                </c:pt>
              </c:numCache>
            </c:numRef>
          </c:val>
          <c:smooth val="0"/>
          <c:extLst>
            <c:ext xmlns:c16="http://schemas.microsoft.com/office/drawing/2014/chart" uri="{C3380CC4-5D6E-409C-BE32-E72D297353CC}">
              <c16:uniqueId val="{00000006-3103-4466-B9F7-F19F4C917179}"/>
            </c:ext>
          </c:extLst>
        </c:ser>
        <c:dLbls>
          <c:showLegendKey val="0"/>
          <c:showVal val="0"/>
          <c:showCatName val="0"/>
          <c:showSerName val="0"/>
          <c:showPercent val="0"/>
          <c:showBubbleSize val="0"/>
        </c:dLbls>
        <c:smooth val="0"/>
        <c:axId val="59136928"/>
        <c:axId val="322744912"/>
      </c:lineChart>
      <c:dateAx>
        <c:axId val="59136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744912"/>
        <c:crosses val="autoZero"/>
        <c:auto val="1"/>
        <c:lblOffset val="100"/>
        <c:baseTimeUnit val="days"/>
      </c:dateAx>
      <c:valAx>
        <c:axId val="322744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9136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narasinewsroom</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0.32775331614613001</c:v>
                </c:pt>
                <c:pt idx="1">
                  <c:v>1.08425985616759</c:v>
                </c:pt>
                <c:pt idx="2">
                  <c:v>0.44715888435593998</c:v>
                </c:pt>
              </c:numCache>
            </c:numRef>
          </c:val>
          <c:extLst>
            <c:ext xmlns:c16="http://schemas.microsoft.com/office/drawing/2014/chart" uri="{C3380CC4-5D6E-409C-BE32-E72D297353CC}">
              <c16:uniqueId val="{00000000-5CBF-4484-AFD4-0DB3A1550FB2}"/>
            </c:ext>
          </c:extLst>
        </c:ser>
        <c:ser>
          <c:idx val="1"/>
          <c:order val="1"/>
          <c:tx>
            <c:strRef>
              <c:f>Sheet1!$C$1</c:f>
              <c:strCache>
                <c:ptCount val="1"/>
                <c:pt idx="0">
                  <c:v>narasi.ecosystem</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0.24104234527686999</c:v>
                </c:pt>
                <c:pt idx="1">
                  <c:v>0</c:v>
                </c:pt>
                <c:pt idx="2">
                  <c:v>6.5146579804559998E-2</c:v>
                </c:pt>
              </c:numCache>
            </c:numRef>
          </c:val>
          <c:extLst>
            <c:ext xmlns:c16="http://schemas.microsoft.com/office/drawing/2014/chart" uri="{C3380CC4-5D6E-409C-BE32-E72D297353CC}">
              <c16:uniqueId val="{00000001-5CBF-4484-AFD4-0DB3A1550FB2}"/>
            </c:ext>
          </c:extLst>
        </c:ser>
        <c:ser>
          <c:idx val="2"/>
          <c:order val="2"/>
          <c:tx>
            <c:strRef>
              <c:f>Sheet1!$D$1</c:f>
              <c:strCache>
                <c:ptCount val="1"/>
                <c:pt idx="0">
                  <c:v>klubbukunarasi</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2.3000550533641699</c:v>
                </c:pt>
                <c:pt idx="2">
                  <c:v>0.23883110469789401</c:v>
                </c:pt>
              </c:numCache>
            </c:numRef>
          </c:val>
          <c:extLst>
            <c:ext xmlns:c16="http://schemas.microsoft.com/office/drawing/2014/chart" uri="{C3380CC4-5D6E-409C-BE32-E72D297353CC}">
              <c16:uniqueId val="{00000002-5CBF-4484-AFD4-0DB3A1550FB2}"/>
            </c:ext>
          </c:extLst>
        </c:ser>
        <c:ser>
          <c:idx val="3"/>
          <c:order val="3"/>
          <c:tx>
            <c:strRef>
              <c:f>Sheet1!$E$1</c:f>
              <c:strCache>
                <c:ptCount val="1"/>
                <c:pt idx="0">
                  <c:v>wmnbynarasi</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1.93822852122016</c:v>
                </c:pt>
                <c:pt idx="2">
                  <c:v>0.92567595599460495</c:v>
                </c:pt>
              </c:numCache>
            </c:numRef>
          </c:val>
          <c:extLst>
            <c:ext xmlns:c16="http://schemas.microsoft.com/office/drawing/2014/chart" uri="{C3380CC4-5D6E-409C-BE32-E72D297353CC}">
              <c16:uniqueId val="{00000003-5CBF-4484-AFD4-0DB3A1550FB2}"/>
            </c:ext>
          </c:extLst>
        </c:ser>
        <c:ser>
          <c:idx val="4"/>
          <c:order val="4"/>
          <c:tx>
            <c:strRef>
              <c:f>Sheet1!$F$1</c:f>
              <c:strCache>
                <c:ptCount val="1"/>
                <c:pt idx="0">
                  <c:v>komunitasnarasi</c:v>
                </c:pt>
              </c:strCache>
            </c:strRef>
          </c:tx>
          <c:spPr>
            <a:solidFill>
              <a:schemeClr val="accent5"/>
            </a:solidFill>
            <a:ln>
              <a:noFill/>
            </a:ln>
            <a:effectLst/>
          </c:spPr>
          <c:invertIfNegative val="0"/>
          <c:cat>
            <c:strRef>
              <c:f>Sheet1!$A$2:$A$4</c:f>
              <c:strCache>
                <c:ptCount val="3"/>
                <c:pt idx="0">
                  <c:v>Carousel</c:v>
                </c:pt>
                <c:pt idx="1">
                  <c:v>Image</c:v>
                </c:pt>
                <c:pt idx="2">
                  <c:v>Video</c:v>
                </c:pt>
              </c:strCache>
            </c:strRef>
          </c:cat>
          <c:val>
            <c:numRef>
              <c:f>Sheet1!$F$2:$F$4</c:f>
              <c:numCache>
                <c:formatCode>General</c:formatCode>
                <c:ptCount val="3"/>
                <c:pt idx="0">
                  <c:v>0.412802403486493</c:v>
                </c:pt>
                <c:pt idx="2">
                  <c:v>0.13286219081271999</c:v>
                </c:pt>
              </c:numCache>
            </c:numRef>
          </c:val>
          <c:extLst>
            <c:ext xmlns:c16="http://schemas.microsoft.com/office/drawing/2014/chart" uri="{C3380CC4-5D6E-409C-BE32-E72D297353CC}">
              <c16:uniqueId val="{00000004-5CBF-4484-AFD4-0DB3A1550FB2}"/>
            </c:ext>
          </c:extLst>
        </c:ser>
        <c:ser>
          <c:idx val="5"/>
          <c:order val="5"/>
          <c:tx>
            <c:strRef>
              <c:f>Sheet1!$G$1</c:f>
              <c:strCache>
                <c:ptCount val="1"/>
                <c:pt idx="0">
                  <c:v>narasi.tv</c:v>
                </c:pt>
              </c:strCache>
            </c:strRef>
          </c:tx>
          <c:spPr>
            <a:solidFill>
              <a:schemeClr val="accent6"/>
            </a:solidFill>
            <a:ln>
              <a:noFill/>
            </a:ln>
            <a:effectLst/>
          </c:spPr>
          <c:invertIfNegative val="0"/>
          <c:cat>
            <c:strRef>
              <c:f>Sheet1!$A$2:$A$4</c:f>
              <c:strCache>
                <c:ptCount val="3"/>
                <c:pt idx="0">
                  <c:v>Carousel</c:v>
                </c:pt>
                <c:pt idx="1">
                  <c:v>Image</c:v>
                </c:pt>
                <c:pt idx="2">
                  <c:v>Video</c:v>
                </c:pt>
              </c:strCache>
            </c:strRef>
          </c:cat>
          <c:val>
            <c:numRef>
              <c:f>Sheet1!$G$2:$G$4</c:f>
              <c:numCache>
                <c:formatCode>General</c:formatCode>
                <c:ptCount val="3"/>
                <c:pt idx="0">
                  <c:v>0.164926571086393</c:v>
                </c:pt>
                <c:pt idx="1">
                  <c:v>1.2973377898138501</c:v>
                </c:pt>
                <c:pt idx="2">
                  <c:v>2.7927359125570001E-2</c:v>
                </c:pt>
              </c:numCache>
            </c:numRef>
          </c:val>
          <c:extLst>
            <c:ext xmlns:c16="http://schemas.microsoft.com/office/drawing/2014/chart" uri="{C3380CC4-5D6E-409C-BE32-E72D297353CC}">
              <c16:uniqueId val="{00000005-5CBF-4484-AFD4-0DB3A1550FB2}"/>
            </c:ext>
          </c:extLst>
        </c:ser>
        <c:ser>
          <c:idx val="6"/>
          <c:order val="6"/>
          <c:tx>
            <c:strRef>
              <c:f>Sheet1!$H$1</c:f>
              <c:strCache>
                <c:ptCount val="1"/>
                <c:pt idx="0">
                  <c:v>matanajwa</c:v>
                </c:pt>
              </c:strCache>
            </c:strRef>
          </c:tx>
          <c:spPr>
            <a:solidFill>
              <a:schemeClr val="accent1">
                <a:lumMod val="60000"/>
              </a:schemeClr>
            </a:solidFill>
            <a:ln>
              <a:noFill/>
            </a:ln>
            <a:effectLst/>
          </c:spPr>
          <c:invertIfNegative val="0"/>
          <c:cat>
            <c:strRef>
              <c:f>Sheet1!$A$2:$A$4</c:f>
              <c:strCache>
                <c:ptCount val="3"/>
                <c:pt idx="0">
                  <c:v>Carousel</c:v>
                </c:pt>
                <c:pt idx="1">
                  <c:v>Image</c:v>
                </c:pt>
                <c:pt idx="2">
                  <c:v>Video</c:v>
                </c:pt>
              </c:strCache>
            </c:strRef>
          </c:cat>
          <c:val>
            <c:numRef>
              <c:f>Sheet1!$H$2:$H$4</c:f>
              <c:numCache>
                <c:formatCode>General</c:formatCode>
                <c:ptCount val="3"/>
                <c:pt idx="0">
                  <c:v>0</c:v>
                </c:pt>
                <c:pt idx="1">
                  <c:v>0.15492796179411</c:v>
                </c:pt>
              </c:numCache>
            </c:numRef>
          </c:val>
          <c:extLst>
            <c:ext xmlns:c16="http://schemas.microsoft.com/office/drawing/2014/chart" uri="{C3380CC4-5D6E-409C-BE32-E72D297353CC}">
              <c16:uniqueId val="{00000006-5CBF-4484-AFD4-0DB3A1550FB2}"/>
            </c:ext>
          </c:extLst>
        </c:ser>
        <c:dLbls>
          <c:showLegendKey val="0"/>
          <c:showVal val="0"/>
          <c:showCatName val="0"/>
          <c:showSerName val="0"/>
          <c:showPercent val="0"/>
          <c:showBubbleSize val="0"/>
        </c:dLbls>
        <c:gapWidth val="219"/>
        <c:overlap val="-27"/>
        <c:axId val="466155560"/>
        <c:axId val="466152280"/>
      </c:barChart>
      <c:catAx>
        <c:axId val="466155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152280"/>
        <c:crosses val="autoZero"/>
        <c:auto val="1"/>
        <c:lblAlgn val="ctr"/>
        <c:lblOffset val="100"/>
        <c:noMultiLvlLbl val="0"/>
      </c:catAx>
      <c:valAx>
        <c:axId val="466152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155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Sheet1!$A$2:$A$8</c:f>
              <c:strCache>
                <c:ptCount val="7"/>
                <c:pt idx="0">
                  <c:v>narasinewsroom</c:v>
                </c:pt>
                <c:pt idx="1">
                  <c:v>narasi.ecosystem</c:v>
                </c:pt>
                <c:pt idx="2">
                  <c:v>klubbukunarasi</c:v>
                </c:pt>
                <c:pt idx="3">
                  <c:v>wmnbynarasi</c:v>
                </c:pt>
                <c:pt idx="4">
                  <c:v>komunitasnarasi</c:v>
                </c:pt>
                <c:pt idx="5">
                  <c:v>narasi.tv</c:v>
                </c:pt>
                <c:pt idx="6">
                  <c:v>matanajwa</c:v>
                </c:pt>
              </c:strCache>
            </c:strRef>
          </c:cat>
          <c:val>
            <c:numRef>
              <c:f>Sheet1!$B$2:$B$8</c:f>
              <c:numCache>
                <c:formatCode>General</c:formatCode>
                <c:ptCount val="7"/>
                <c:pt idx="0">
                  <c:v>8</c:v>
                </c:pt>
                <c:pt idx="1">
                  <c:v>2</c:v>
                </c:pt>
                <c:pt idx="2">
                  <c:v>4</c:v>
                </c:pt>
                <c:pt idx="3">
                  <c:v>10</c:v>
                </c:pt>
                <c:pt idx="4">
                  <c:v>6</c:v>
                </c:pt>
                <c:pt idx="5">
                  <c:v>5</c:v>
                </c:pt>
                <c:pt idx="6">
                  <c:v>0</c:v>
                </c:pt>
              </c:numCache>
            </c:numRef>
          </c:val>
          <c:extLst>
            <c:ext xmlns:c16="http://schemas.microsoft.com/office/drawing/2014/chart" uri="{C3380CC4-5D6E-409C-BE32-E72D297353CC}">
              <c16:uniqueId val="{00000000-AC50-4376-B44F-EF7FAA39B14F}"/>
            </c:ext>
          </c:extLst>
        </c:ser>
        <c:ser>
          <c:idx val="1"/>
          <c:order val="1"/>
          <c:tx>
            <c:strRef>
              <c:f>Sheet1!$C$1</c:f>
              <c:strCache>
                <c:ptCount val="1"/>
                <c:pt idx="0">
                  <c:v>Images</c:v>
                </c:pt>
              </c:strCache>
            </c:strRef>
          </c:tx>
          <c:spPr>
            <a:solidFill>
              <a:schemeClr val="accent2"/>
            </a:solidFill>
            <a:ln>
              <a:noFill/>
            </a:ln>
            <a:effectLst/>
          </c:spPr>
          <c:invertIfNegative val="0"/>
          <c:cat>
            <c:strRef>
              <c:f>Sheet1!$A$2:$A$8</c:f>
              <c:strCache>
                <c:ptCount val="7"/>
                <c:pt idx="0">
                  <c:v>narasinewsroom</c:v>
                </c:pt>
                <c:pt idx="1">
                  <c:v>narasi.ecosystem</c:v>
                </c:pt>
                <c:pt idx="2">
                  <c:v>klubbukunarasi</c:v>
                </c:pt>
                <c:pt idx="3">
                  <c:v>wmnbynarasi</c:v>
                </c:pt>
                <c:pt idx="4">
                  <c:v>komunitasnarasi</c:v>
                </c:pt>
                <c:pt idx="5">
                  <c:v>narasi.tv</c:v>
                </c:pt>
                <c:pt idx="6">
                  <c:v>matanajwa</c:v>
                </c:pt>
              </c:strCache>
            </c:strRef>
          </c:cat>
          <c:val>
            <c:numRef>
              <c:f>Sheet1!$C$2:$C$8</c:f>
              <c:numCache>
                <c:formatCode>General</c:formatCode>
                <c:ptCount val="7"/>
                <c:pt idx="0">
                  <c:v>11</c:v>
                </c:pt>
                <c:pt idx="1">
                  <c:v>0</c:v>
                </c:pt>
                <c:pt idx="2">
                  <c:v>1</c:v>
                </c:pt>
                <c:pt idx="3">
                  <c:v>1</c:v>
                </c:pt>
                <c:pt idx="4">
                  <c:v>1</c:v>
                </c:pt>
                <c:pt idx="5">
                  <c:v>5</c:v>
                </c:pt>
                <c:pt idx="6">
                  <c:v>1</c:v>
                </c:pt>
              </c:numCache>
            </c:numRef>
          </c:val>
          <c:extLst>
            <c:ext xmlns:c16="http://schemas.microsoft.com/office/drawing/2014/chart" uri="{C3380CC4-5D6E-409C-BE32-E72D297353CC}">
              <c16:uniqueId val="{00000001-AC50-4376-B44F-EF7FAA39B14F}"/>
            </c:ext>
          </c:extLst>
        </c:ser>
        <c:ser>
          <c:idx val="2"/>
          <c:order val="2"/>
          <c:tx>
            <c:strRef>
              <c:f>Sheet1!$D$1</c:f>
              <c:strCache>
                <c:ptCount val="1"/>
                <c:pt idx="0">
                  <c:v>Videos</c:v>
                </c:pt>
              </c:strCache>
            </c:strRef>
          </c:tx>
          <c:spPr>
            <a:solidFill>
              <a:schemeClr val="accent3"/>
            </a:solidFill>
            <a:ln>
              <a:noFill/>
            </a:ln>
            <a:effectLst/>
          </c:spPr>
          <c:invertIfNegative val="0"/>
          <c:cat>
            <c:strRef>
              <c:f>Sheet1!$A$2:$A$8</c:f>
              <c:strCache>
                <c:ptCount val="7"/>
                <c:pt idx="0">
                  <c:v>narasinewsroom</c:v>
                </c:pt>
                <c:pt idx="1">
                  <c:v>narasi.ecosystem</c:v>
                </c:pt>
                <c:pt idx="2">
                  <c:v>klubbukunarasi</c:v>
                </c:pt>
                <c:pt idx="3">
                  <c:v>wmnbynarasi</c:v>
                </c:pt>
                <c:pt idx="4">
                  <c:v>komunitasnarasi</c:v>
                </c:pt>
                <c:pt idx="5">
                  <c:v>narasi.tv</c:v>
                </c:pt>
                <c:pt idx="6">
                  <c:v>matanajwa</c:v>
                </c:pt>
              </c:strCache>
            </c:strRef>
          </c:cat>
          <c:val>
            <c:numRef>
              <c:f>Sheet1!$D$2:$D$8</c:f>
              <c:numCache>
                <c:formatCode>General</c:formatCode>
                <c:ptCount val="7"/>
                <c:pt idx="0">
                  <c:v>8</c:v>
                </c:pt>
                <c:pt idx="1">
                  <c:v>1</c:v>
                </c:pt>
                <c:pt idx="2">
                  <c:v>5</c:v>
                </c:pt>
                <c:pt idx="3">
                  <c:v>10</c:v>
                </c:pt>
                <c:pt idx="4">
                  <c:v>5</c:v>
                </c:pt>
                <c:pt idx="5">
                  <c:v>7</c:v>
                </c:pt>
                <c:pt idx="6">
                  <c:v>1</c:v>
                </c:pt>
              </c:numCache>
            </c:numRef>
          </c:val>
          <c:extLst>
            <c:ext xmlns:c16="http://schemas.microsoft.com/office/drawing/2014/chart" uri="{C3380CC4-5D6E-409C-BE32-E72D297353CC}">
              <c16:uniqueId val="{00000002-AC50-4376-B44F-EF7FAA39B14F}"/>
            </c:ext>
          </c:extLst>
        </c:ser>
        <c:dLbls>
          <c:showLegendKey val="0"/>
          <c:showVal val="0"/>
          <c:showCatName val="0"/>
          <c:showSerName val="0"/>
          <c:showPercent val="0"/>
          <c:showBubbleSize val="0"/>
        </c:dLbls>
        <c:gapWidth val="150"/>
        <c:overlap val="100"/>
        <c:axId val="466149656"/>
        <c:axId val="466154904"/>
      </c:barChart>
      <c:catAx>
        <c:axId val="466149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154904"/>
        <c:crosses val="autoZero"/>
        <c:auto val="1"/>
        <c:lblAlgn val="ctr"/>
        <c:lblOffset val="100"/>
        <c:noMultiLvlLbl val="0"/>
      </c:catAx>
      <c:valAx>
        <c:axId val="4661549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149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FFEDE9-7A8F-42F9-BE9D-6AB6B972B1C8}"/>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A17D1F5A-E042-40B4-9733-6C052B30978A}"/>
              </a:ext>
            </a:extLst>
          </p:cNvPr>
          <p:cNvSpPr>
            <a:spLocks noGrp="1"/>
          </p:cNvSpPr>
          <p:nvPr>
            <p:ph type="subTitle" idx="1"/>
          </p:nvPr>
        </p:nvSpPr>
        <p:spPr/>
        <p:txBody>
          <a:bodyPr/>
          <a:lstStyle/>
          <a:p>
            <a:r>
              <a:rPr lang="en-US"/>
              <a:t>Narasi</a:t>
            </a:r>
          </a:p>
        </p:txBody>
      </p:sp>
    </p:spTree>
    <p:extLst>
      <p:ext uri="{BB962C8B-B14F-4D97-AF65-F5344CB8AC3E}">
        <p14:creationId xmlns:p14="http://schemas.microsoft.com/office/powerpoint/2010/main" val="41011331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2C319E-5556-4758-9499-8271236516ED}"/>
              </a:ext>
            </a:extLst>
          </p:cNvPr>
          <p:cNvSpPr>
            <a:spLocks noGrp="1"/>
          </p:cNvSpPr>
          <p:nvPr>
            <p:ph type="title"/>
          </p:nvPr>
        </p:nvSpPr>
        <p:spPr/>
        <p:txBody>
          <a:bodyPr/>
          <a:lstStyle/>
          <a:p>
            <a:r>
              <a:rPr lang="en-US"/>
              <a:t>Instagram Posts | All profiles</a:t>
            </a:r>
          </a:p>
        </p:txBody>
      </p:sp>
      <p:graphicFrame>
        <p:nvGraphicFramePr>
          <p:cNvPr id="6" name="Chart Placeholder 5">
            <a:extLst>
              <a:ext uri="{FF2B5EF4-FFF2-40B4-BE49-F238E27FC236}">
                <a16:creationId xmlns:a16="http://schemas.microsoft.com/office/drawing/2014/main" id="{10D7292B-944E-47DE-95EC-D82A3C008E2D}"/>
              </a:ext>
            </a:extLst>
          </p:cNvPr>
          <p:cNvGraphicFramePr>
            <a:graphicFrameLocks noGrp="1"/>
          </p:cNvGraphicFramePr>
          <p:nvPr>
            <p:ph type="chart" sz="quarter" idx="13"/>
            <p:extLst>
              <p:ext uri="{D42A27DB-BD31-4B8C-83A1-F6EECF244321}">
                <p14:modId xmlns:p14="http://schemas.microsoft.com/office/powerpoint/2010/main" val="33919500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C54EDA-0F6C-4538-86A1-17DB257B3F00}"/>
              </a:ext>
            </a:extLst>
          </p:cNvPr>
          <p:cNvSpPr>
            <a:spLocks noGrp="1"/>
          </p:cNvSpPr>
          <p:nvPr>
            <p:ph type="body" sz="quarter" idx="14"/>
          </p:nvPr>
        </p:nvSpPr>
        <p:spPr/>
        <p:txBody>
          <a:bodyPr/>
          <a:lstStyle/>
          <a:p>
            <a:r>
              <a:rPr lang="en-US"/>
              <a:t>12/02/2021 - 12/08/2021</a:t>
            </a:r>
          </a:p>
        </p:txBody>
      </p:sp>
      <p:sp>
        <p:nvSpPr>
          <p:cNvPr id="5" name="Footer Placeholder 4">
            <a:extLst>
              <a:ext uri="{FF2B5EF4-FFF2-40B4-BE49-F238E27FC236}">
                <a16:creationId xmlns:a16="http://schemas.microsoft.com/office/drawing/2014/main" id="{EBFC5C3C-2ECD-448E-8890-41F919F339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75657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5531E-710F-4397-87D2-079351FB628C}"/>
              </a:ext>
            </a:extLst>
          </p:cNvPr>
          <p:cNvSpPr>
            <a:spLocks noGrp="1"/>
          </p:cNvSpPr>
          <p:nvPr>
            <p:ph type="title"/>
          </p:nvPr>
        </p:nvSpPr>
        <p:spPr/>
        <p:txBody>
          <a:bodyPr/>
          <a:lstStyle/>
          <a:p>
            <a:r>
              <a:rPr lang="en-US"/>
              <a:t>Instagram Posts Table | All profiles - 1 of 21</a:t>
            </a:r>
          </a:p>
        </p:txBody>
      </p:sp>
      <p:graphicFrame>
        <p:nvGraphicFramePr>
          <p:cNvPr id="5" name="Table Placeholder 4">
            <a:extLst>
              <a:ext uri="{FF2B5EF4-FFF2-40B4-BE49-F238E27FC236}">
                <a16:creationId xmlns:a16="http://schemas.microsoft.com/office/drawing/2014/main" id="{B86B6986-C9D9-4F74-A1BC-361451DDE30E}"/>
              </a:ext>
            </a:extLst>
          </p:cNvPr>
          <p:cNvGraphicFramePr>
            <a:graphicFrameLocks noGrp="1"/>
          </p:cNvGraphicFramePr>
          <p:nvPr>
            <p:ph type="tbl" sz="quarter" idx="13"/>
            <p:extLst>
              <p:ext uri="{D42A27DB-BD31-4B8C-83A1-F6EECF244321}">
                <p14:modId xmlns:p14="http://schemas.microsoft.com/office/powerpoint/2010/main" val="916766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875385735"/>
                    </a:ext>
                  </a:extLst>
                </a:gridCol>
                <a:gridCol w="987552">
                  <a:extLst>
                    <a:ext uri="{9D8B030D-6E8A-4147-A177-3AD203B41FA5}">
                      <a16:colId xmlns:a16="http://schemas.microsoft.com/office/drawing/2014/main" val="3616333813"/>
                    </a:ext>
                  </a:extLst>
                </a:gridCol>
                <a:gridCol w="987552">
                  <a:extLst>
                    <a:ext uri="{9D8B030D-6E8A-4147-A177-3AD203B41FA5}">
                      <a16:colId xmlns:a16="http://schemas.microsoft.com/office/drawing/2014/main" val="3209520849"/>
                    </a:ext>
                  </a:extLst>
                </a:gridCol>
                <a:gridCol w="987552">
                  <a:extLst>
                    <a:ext uri="{9D8B030D-6E8A-4147-A177-3AD203B41FA5}">
                      <a16:colId xmlns:a16="http://schemas.microsoft.com/office/drawing/2014/main" val="2243878660"/>
                    </a:ext>
                  </a:extLst>
                </a:gridCol>
                <a:gridCol w="987552">
                  <a:extLst>
                    <a:ext uri="{9D8B030D-6E8A-4147-A177-3AD203B41FA5}">
                      <a16:colId xmlns:a16="http://schemas.microsoft.com/office/drawing/2014/main" val="2993991025"/>
                    </a:ext>
                  </a:extLst>
                </a:gridCol>
                <a:gridCol w="987552">
                  <a:extLst>
                    <a:ext uri="{9D8B030D-6E8A-4147-A177-3AD203B41FA5}">
                      <a16:colId xmlns:a16="http://schemas.microsoft.com/office/drawing/2014/main" val="1172281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89872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narasinewsroom - 2021-12-08 22:23:24</a:t>
                      </a:r>
                      <a:r>
                        <a:rPr kumimoji="0" lang="en-US" sz="1000" b="0" i="0" u="none" strike="noStrike" kern="1200" cap="none" spc="0" normalizeH="0" baseline="0" noProof="0">
                          <a:ln>
                            <a:noFill/>
                          </a:ln>
                          <a:solidFill>
                            <a:prstClr val="black"/>
                          </a:solidFill>
                          <a:effectLst/>
                          <a:uLnTx/>
                          <a:uFillTx/>
                          <a:latin typeface="+mn-lt"/>
                          <a:ea typeface="+mn-ea"/>
                          <a:cs typeface="+mn-cs"/>
                        </a:rPr>
                        <a:t>
 Udah pada vaksin belum, nih? Tahun depan udah mulai disediakan booster lho~
#NarasiPagi #JadiPaham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12/12/2021 19:45:04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25146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narasinewsroom - 2021-12-08 20:45:15</a:t>
                      </a:r>
                      <a:r>
                        <a:rPr kumimoji="0" lang="en-US" sz="1000" b="0" i="0" u="none" strike="noStrike" kern="1200" cap="none" spc="0" normalizeH="0" baseline="0" noProof="0">
                          <a:ln>
                            <a:noFill/>
                          </a:ln>
                          <a:solidFill>
                            <a:prstClr val="black"/>
                          </a:solidFill>
                          <a:effectLst/>
                          <a:uLnTx/>
                          <a:uFillTx/>
                          <a:latin typeface="+mn-lt"/>
                          <a:ea typeface="+mn-ea"/>
                          <a:cs typeface="+mn-cs"/>
                        </a:rPr>
                        <a:t>
 Pernah dengar istilah era digital tribe? Ini adalah zamannya kamu-kamu semua sebagai anak muda.
Berbekal internet itulah mereka terhubung satu sama lain dalam satu identitas bersama (tribe). Fandom K-Pop adalah salah satu contohnya. Kok bisa?
Geser buat tahu soal era digital tribe ini ya!
Btw, pantengin juga indonesiadigitaltribe agar nggak ketinggalan informasi soal gerakan kolaborasi Indonesia Digital Tribe.
#IndonesiaDigitalTribe
#AkselerasiGenerasiDigital
#Adv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12/12/2021 19:45:04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62727151"/>
                  </a:ext>
                </a:extLst>
              </a:tr>
            </a:tbl>
          </a:graphicData>
        </a:graphic>
      </p:graphicFrame>
      <p:sp>
        <p:nvSpPr>
          <p:cNvPr id="4" name="Text Placeholder 3">
            <a:extLst>
              <a:ext uri="{FF2B5EF4-FFF2-40B4-BE49-F238E27FC236}">
                <a16:creationId xmlns:a16="http://schemas.microsoft.com/office/drawing/2014/main" id="{741FBE50-31E3-427E-AB3F-64DDC54C521F}"/>
              </a:ext>
            </a:extLst>
          </p:cNvPr>
          <p:cNvSpPr>
            <a:spLocks noGrp="1"/>
          </p:cNvSpPr>
          <p:nvPr>
            <p:ph type="body" sz="quarter" idx="14"/>
          </p:nvPr>
        </p:nvSpPr>
        <p:spPr/>
        <p:txBody>
          <a:bodyPr/>
          <a:lstStyle/>
          <a:p>
            <a:r>
              <a:rPr lang="en-US"/>
              <a:t>12/02/2021 - 12/08/2021</a:t>
            </a:r>
          </a:p>
        </p:txBody>
      </p:sp>
    </p:spTree>
    <p:extLst>
      <p:ext uri="{BB962C8B-B14F-4D97-AF65-F5344CB8AC3E}">
        <p14:creationId xmlns:p14="http://schemas.microsoft.com/office/powerpoint/2010/main" val="32799338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165EE-F057-4E5B-9DF4-816BC9D8F46A}"/>
              </a:ext>
            </a:extLst>
          </p:cNvPr>
          <p:cNvSpPr>
            <a:spLocks noGrp="1"/>
          </p:cNvSpPr>
          <p:nvPr>
            <p:ph type="title"/>
          </p:nvPr>
        </p:nvSpPr>
        <p:spPr/>
        <p:txBody>
          <a:bodyPr/>
          <a:lstStyle/>
          <a:p>
            <a:r>
              <a:rPr lang="en-US"/>
              <a:t>Instagram Posts Table | All profiles - 2 of 21</a:t>
            </a:r>
          </a:p>
        </p:txBody>
      </p:sp>
      <p:graphicFrame>
        <p:nvGraphicFramePr>
          <p:cNvPr id="5" name="Table Placeholder 4">
            <a:extLst>
              <a:ext uri="{FF2B5EF4-FFF2-40B4-BE49-F238E27FC236}">
                <a16:creationId xmlns:a16="http://schemas.microsoft.com/office/drawing/2014/main" id="{A38C6250-09D7-4068-9B9C-E5914B9A719A}"/>
              </a:ext>
            </a:extLst>
          </p:cNvPr>
          <p:cNvGraphicFramePr>
            <a:graphicFrameLocks noGrp="1"/>
          </p:cNvGraphicFramePr>
          <p:nvPr>
            <p:ph type="tbl" sz="quarter" idx="13"/>
            <p:extLst>
              <p:ext uri="{D42A27DB-BD31-4B8C-83A1-F6EECF244321}">
                <p14:modId xmlns:p14="http://schemas.microsoft.com/office/powerpoint/2010/main" val="2935477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769951379"/>
                    </a:ext>
                  </a:extLst>
                </a:gridCol>
                <a:gridCol w="987552">
                  <a:extLst>
                    <a:ext uri="{9D8B030D-6E8A-4147-A177-3AD203B41FA5}">
                      <a16:colId xmlns:a16="http://schemas.microsoft.com/office/drawing/2014/main" val="470381487"/>
                    </a:ext>
                  </a:extLst>
                </a:gridCol>
                <a:gridCol w="987552">
                  <a:extLst>
                    <a:ext uri="{9D8B030D-6E8A-4147-A177-3AD203B41FA5}">
                      <a16:colId xmlns:a16="http://schemas.microsoft.com/office/drawing/2014/main" val="940475802"/>
                    </a:ext>
                  </a:extLst>
                </a:gridCol>
                <a:gridCol w="987552">
                  <a:extLst>
                    <a:ext uri="{9D8B030D-6E8A-4147-A177-3AD203B41FA5}">
                      <a16:colId xmlns:a16="http://schemas.microsoft.com/office/drawing/2014/main" val="1969265264"/>
                    </a:ext>
                  </a:extLst>
                </a:gridCol>
                <a:gridCol w="987552">
                  <a:extLst>
                    <a:ext uri="{9D8B030D-6E8A-4147-A177-3AD203B41FA5}">
                      <a16:colId xmlns:a16="http://schemas.microsoft.com/office/drawing/2014/main" val="2046119204"/>
                    </a:ext>
                  </a:extLst>
                </a:gridCol>
                <a:gridCol w="987552">
                  <a:extLst>
                    <a:ext uri="{9D8B030D-6E8A-4147-A177-3AD203B41FA5}">
                      <a16:colId xmlns:a16="http://schemas.microsoft.com/office/drawing/2014/main" val="2861022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7271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komunitasnarasi - 2021-12-08 20:20:43</a:t>
                      </a:r>
                      <a:r>
                        <a:rPr kumimoji="0" lang="en-US" sz="1000" b="0" i="0" u="none" strike="noStrike" kern="1200" cap="none" spc="0" normalizeH="0" baseline="0" noProof="0">
                          <a:ln>
                            <a:noFill/>
                          </a:ln>
                          <a:solidFill>
                            <a:prstClr val="black"/>
                          </a:solidFill>
                          <a:effectLst/>
                          <a:uLnTx/>
                          <a:uFillTx/>
                          <a:latin typeface="+mn-lt"/>
                          <a:ea typeface="+mn-ea"/>
                          <a:cs typeface="+mn-cs"/>
                        </a:rPr>
                        <a:t>
 Siap jadi the next digital ready talent dan digitalpreneur? Pengen wujudkan startup impian kamu? 
Daftarkan diri kamu dan siapkan digital skill kamu dengan menjadi bagian dari Indonesia Digital Tribe!
Registrasi dibuka mulai tanggal 8 Desember 2021-19 Januari 2022
Daftar sekarang di www.indonesiadigitaltribe.id
narasi.tv 
kementerianbumn
bankbri_id
telkomindonesia
bankmandiri
itdri.id 
#IndonesiaDigitalTribe
#AkselerasiGenerasiDigital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12/12/2021 19:44:27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0887406"/>
                  </a:ext>
                </a:extLst>
              </a:tr>
            </a:tbl>
          </a:graphicData>
        </a:graphic>
      </p:graphicFrame>
      <p:sp>
        <p:nvSpPr>
          <p:cNvPr id="4" name="Text Placeholder 3">
            <a:extLst>
              <a:ext uri="{FF2B5EF4-FFF2-40B4-BE49-F238E27FC236}">
                <a16:creationId xmlns:a16="http://schemas.microsoft.com/office/drawing/2014/main" id="{AC61548F-68BE-4D23-B0CB-CB5079690F85}"/>
              </a:ext>
            </a:extLst>
          </p:cNvPr>
          <p:cNvSpPr>
            <a:spLocks noGrp="1"/>
          </p:cNvSpPr>
          <p:nvPr>
            <p:ph type="body" sz="quarter" idx="14"/>
          </p:nvPr>
        </p:nvSpPr>
        <p:spPr/>
        <p:txBody>
          <a:bodyPr/>
          <a:lstStyle/>
          <a:p>
            <a:r>
              <a:rPr lang="en-US"/>
              <a:t>12/02/2021 - 12/08/2021</a:t>
            </a:r>
          </a:p>
        </p:txBody>
      </p:sp>
    </p:spTree>
    <p:extLst>
      <p:ext uri="{BB962C8B-B14F-4D97-AF65-F5344CB8AC3E}">
        <p14:creationId xmlns:p14="http://schemas.microsoft.com/office/powerpoint/2010/main" val="9260696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31779-725D-4964-8CF5-3C96A631871A}"/>
              </a:ext>
            </a:extLst>
          </p:cNvPr>
          <p:cNvSpPr>
            <a:spLocks noGrp="1"/>
          </p:cNvSpPr>
          <p:nvPr>
            <p:ph type="title"/>
          </p:nvPr>
        </p:nvSpPr>
        <p:spPr/>
        <p:txBody>
          <a:bodyPr/>
          <a:lstStyle/>
          <a:p>
            <a:r>
              <a:rPr lang="en-US"/>
              <a:t>Instagram Posts Table | All profiles - 3 of 21</a:t>
            </a:r>
          </a:p>
        </p:txBody>
      </p:sp>
      <p:graphicFrame>
        <p:nvGraphicFramePr>
          <p:cNvPr id="5" name="Table Placeholder 4">
            <a:extLst>
              <a:ext uri="{FF2B5EF4-FFF2-40B4-BE49-F238E27FC236}">
                <a16:creationId xmlns:a16="http://schemas.microsoft.com/office/drawing/2014/main" id="{F52C04B8-29E4-4923-9547-D409F9D869D9}"/>
              </a:ext>
            </a:extLst>
          </p:cNvPr>
          <p:cNvGraphicFramePr>
            <a:graphicFrameLocks noGrp="1"/>
          </p:cNvGraphicFramePr>
          <p:nvPr>
            <p:ph type="tbl" sz="quarter" idx="13"/>
            <p:extLst>
              <p:ext uri="{D42A27DB-BD31-4B8C-83A1-F6EECF244321}">
                <p14:modId xmlns:p14="http://schemas.microsoft.com/office/powerpoint/2010/main" val="274542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562873984"/>
                    </a:ext>
                  </a:extLst>
                </a:gridCol>
                <a:gridCol w="987552">
                  <a:extLst>
                    <a:ext uri="{9D8B030D-6E8A-4147-A177-3AD203B41FA5}">
                      <a16:colId xmlns:a16="http://schemas.microsoft.com/office/drawing/2014/main" val="1071389767"/>
                    </a:ext>
                  </a:extLst>
                </a:gridCol>
                <a:gridCol w="987552">
                  <a:extLst>
                    <a:ext uri="{9D8B030D-6E8A-4147-A177-3AD203B41FA5}">
                      <a16:colId xmlns:a16="http://schemas.microsoft.com/office/drawing/2014/main" val="1150730798"/>
                    </a:ext>
                  </a:extLst>
                </a:gridCol>
                <a:gridCol w="987552">
                  <a:extLst>
                    <a:ext uri="{9D8B030D-6E8A-4147-A177-3AD203B41FA5}">
                      <a16:colId xmlns:a16="http://schemas.microsoft.com/office/drawing/2014/main" val="4165575345"/>
                    </a:ext>
                  </a:extLst>
                </a:gridCol>
                <a:gridCol w="987552">
                  <a:extLst>
                    <a:ext uri="{9D8B030D-6E8A-4147-A177-3AD203B41FA5}">
                      <a16:colId xmlns:a16="http://schemas.microsoft.com/office/drawing/2014/main" val="1217350050"/>
                    </a:ext>
                  </a:extLst>
                </a:gridCol>
                <a:gridCol w="987552">
                  <a:extLst>
                    <a:ext uri="{9D8B030D-6E8A-4147-A177-3AD203B41FA5}">
                      <a16:colId xmlns:a16="http://schemas.microsoft.com/office/drawing/2014/main" val="196599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0342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narasinewsroom - 2021-12-08 20:15:14</a:t>
                      </a:r>
                      <a:r>
                        <a:rPr kumimoji="0" lang="en-US" sz="1000" b="0" i="0" u="none" strike="noStrike" kern="1200" cap="none" spc="0" normalizeH="0" baseline="0" noProof="0">
                          <a:ln>
                            <a:noFill/>
                          </a:ln>
                          <a:solidFill>
                            <a:prstClr val="black"/>
                          </a:solidFill>
                          <a:effectLst/>
                          <a:uLnTx/>
                          <a:uFillTx/>
                          <a:latin typeface="+mn-lt"/>
                          <a:ea typeface="+mn-ea"/>
                          <a:cs typeface="+mn-cs"/>
                        </a:rPr>
                        <a:t>
 Indonesia belum aman dari ancaman lonjakan kasus COVID-19. Terlebih potensi ancaman varian SARS-CoV-2 B.1.1.529 atau varian Omicron yang disebut memiliki tingkat kecepatan penularan lebih tinggi dan mampu menyebabkan reinfeksi. Hal ini diungkapkan oleh Epidemiolog Universitas Griffith Australia Dicky Budiman.
Dicky menyampaikan hal ini sekaligus merespons Menteri Koordinator Bidang Kemaritiman dan Investasi Luhut Binsar Pandjaitan yang mengklaim bahwa Indonesia sudah lebih siap menghadapi musim libur Natal dan tahun baru. Jumlah tes dan telusur yang lebih tinggi dari tahun lalu, serta capaian vaksinasi sudah cukup tinggi jadi alasan.
Menurut Dicky, mayoritas kasus warga yang terinfeksi varian Omicron berasal dari mereka yang belum menerima vaksin COVID-19 dan lebih banyak menginfeksi usia muda. Selain itu, tingkat efektivitas vaksin terhadap varian ini juga kemungkinan hanya meminimalisir gejala klinis yang dialami sehingga tidak mengalami perburukan gejala atau bahkan kematian.
Teks: Sino Wibowo
Perancang visual: Javier Sastradiredja
#NarasiNewsroom #JadiPaham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12/12/2021 19:45:04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208946553"/>
                  </a:ext>
                </a:extLst>
              </a:tr>
            </a:tbl>
          </a:graphicData>
        </a:graphic>
      </p:graphicFrame>
      <p:sp>
        <p:nvSpPr>
          <p:cNvPr id="4" name="Text Placeholder 3">
            <a:extLst>
              <a:ext uri="{FF2B5EF4-FFF2-40B4-BE49-F238E27FC236}">
                <a16:creationId xmlns:a16="http://schemas.microsoft.com/office/drawing/2014/main" id="{CACE51B6-D625-42D7-B1CB-CCD634855D28}"/>
              </a:ext>
            </a:extLst>
          </p:cNvPr>
          <p:cNvSpPr>
            <a:spLocks noGrp="1"/>
          </p:cNvSpPr>
          <p:nvPr>
            <p:ph type="body" sz="quarter" idx="14"/>
          </p:nvPr>
        </p:nvSpPr>
        <p:spPr/>
        <p:txBody>
          <a:bodyPr/>
          <a:lstStyle/>
          <a:p>
            <a:r>
              <a:rPr lang="en-US"/>
              <a:t>12/02/2021 - 12/08/2021</a:t>
            </a:r>
          </a:p>
        </p:txBody>
      </p:sp>
    </p:spTree>
    <p:extLst>
      <p:ext uri="{BB962C8B-B14F-4D97-AF65-F5344CB8AC3E}">
        <p14:creationId xmlns:p14="http://schemas.microsoft.com/office/powerpoint/2010/main" val="4024739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E32A68-CEA9-493E-A780-B006E8A2C78D}"/>
              </a:ext>
            </a:extLst>
          </p:cNvPr>
          <p:cNvSpPr>
            <a:spLocks noGrp="1"/>
          </p:cNvSpPr>
          <p:nvPr>
            <p:ph type="title"/>
          </p:nvPr>
        </p:nvSpPr>
        <p:spPr/>
        <p:txBody>
          <a:bodyPr/>
          <a:lstStyle/>
          <a:p>
            <a:r>
              <a:rPr lang="en-US"/>
              <a:t>Instagram Posts Table | All profiles - 4 of 21</a:t>
            </a:r>
          </a:p>
        </p:txBody>
      </p:sp>
      <p:graphicFrame>
        <p:nvGraphicFramePr>
          <p:cNvPr id="5" name="Table Placeholder 4">
            <a:extLst>
              <a:ext uri="{FF2B5EF4-FFF2-40B4-BE49-F238E27FC236}">
                <a16:creationId xmlns:a16="http://schemas.microsoft.com/office/drawing/2014/main" id="{159D9A58-B9E3-4D7D-A7A1-5098D6484D84}"/>
              </a:ext>
            </a:extLst>
          </p:cNvPr>
          <p:cNvGraphicFramePr>
            <a:graphicFrameLocks noGrp="1"/>
          </p:cNvGraphicFramePr>
          <p:nvPr>
            <p:ph type="tbl" sz="quarter" idx="13"/>
            <p:extLst>
              <p:ext uri="{D42A27DB-BD31-4B8C-83A1-F6EECF244321}">
                <p14:modId xmlns:p14="http://schemas.microsoft.com/office/powerpoint/2010/main" val="3567029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726930993"/>
                    </a:ext>
                  </a:extLst>
                </a:gridCol>
                <a:gridCol w="987552">
                  <a:extLst>
                    <a:ext uri="{9D8B030D-6E8A-4147-A177-3AD203B41FA5}">
                      <a16:colId xmlns:a16="http://schemas.microsoft.com/office/drawing/2014/main" val="343739517"/>
                    </a:ext>
                  </a:extLst>
                </a:gridCol>
                <a:gridCol w="987552">
                  <a:extLst>
                    <a:ext uri="{9D8B030D-6E8A-4147-A177-3AD203B41FA5}">
                      <a16:colId xmlns:a16="http://schemas.microsoft.com/office/drawing/2014/main" val="1626929743"/>
                    </a:ext>
                  </a:extLst>
                </a:gridCol>
                <a:gridCol w="987552">
                  <a:extLst>
                    <a:ext uri="{9D8B030D-6E8A-4147-A177-3AD203B41FA5}">
                      <a16:colId xmlns:a16="http://schemas.microsoft.com/office/drawing/2014/main" val="460862920"/>
                    </a:ext>
                  </a:extLst>
                </a:gridCol>
                <a:gridCol w="987552">
                  <a:extLst>
                    <a:ext uri="{9D8B030D-6E8A-4147-A177-3AD203B41FA5}">
                      <a16:colId xmlns:a16="http://schemas.microsoft.com/office/drawing/2014/main" val="3814623743"/>
                    </a:ext>
                  </a:extLst>
                </a:gridCol>
                <a:gridCol w="987552">
                  <a:extLst>
                    <a:ext uri="{9D8B030D-6E8A-4147-A177-3AD203B41FA5}">
                      <a16:colId xmlns:a16="http://schemas.microsoft.com/office/drawing/2014/main" val="36180895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70671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klubbukunarasi - 2021-12-08 20:03:29</a:t>
                      </a:r>
                      <a:r>
                        <a:rPr kumimoji="0" lang="en-US" sz="1000" b="0" i="0" u="none" strike="noStrike" kern="1200" cap="none" spc="0" normalizeH="0" baseline="0" noProof="0">
                          <a:ln>
                            <a:noFill/>
                          </a:ln>
                          <a:solidFill>
                            <a:prstClr val="black"/>
                          </a:solidFill>
                          <a:effectLst/>
                          <a:uLnTx/>
                          <a:uFillTx/>
                          <a:latin typeface="+mn-lt"/>
                          <a:ea typeface="+mn-ea"/>
                          <a:cs typeface="+mn-cs"/>
                        </a:rPr>
                        <a:t>
 Siap jadi the next digital ready talent dan digitalpreneur? Pengen wujudkan startup impian kamu? 
Daftarkan diri kamu dan siapkan digital skill kamu dengan menjadi bagian dari Indonesia Digital Tribe!
Registrasi dibuka mulai tanggal 8 Desember 2021-19 Januari 2022
Daftar sekarang di www.indonesiadigitaltribe.id
kementerianbumn
bankbri_id
telkomindonesia
bankmandiri
itdri.id 
#IndonesiaDigitalTribe
#AkselerasiGenerasiDigital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12/12/2021 19:44:40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91314139"/>
                  </a:ext>
                </a:extLst>
              </a:tr>
            </a:tbl>
          </a:graphicData>
        </a:graphic>
      </p:graphicFrame>
      <p:sp>
        <p:nvSpPr>
          <p:cNvPr id="4" name="Text Placeholder 3">
            <a:extLst>
              <a:ext uri="{FF2B5EF4-FFF2-40B4-BE49-F238E27FC236}">
                <a16:creationId xmlns:a16="http://schemas.microsoft.com/office/drawing/2014/main" id="{979FAA54-D999-409B-A824-404B80370DEA}"/>
              </a:ext>
            </a:extLst>
          </p:cNvPr>
          <p:cNvSpPr>
            <a:spLocks noGrp="1"/>
          </p:cNvSpPr>
          <p:nvPr>
            <p:ph type="body" sz="quarter" idx="14"/>
          </p:nvPr>
        </p:nvSpPr>
        <p:spPr/>
        <p:txBody>
          <a:bodyPr/>
          <a:lstStyle/>
          <a:p>
            <a:r>
              <a:rPr lang="en-US"/>
              <a:t>12/02/2021 - 12/08/2021</a:t>
            </a:r>
          </a:p>
        </p:txBody>
      </p:sp>
    </p:spTree>
    <p:extLst>
      <p:ext uri="{BB962C8B-B14F-4D97-AF65-F5344CB8AC3E}">
        <p14:creationId xmlns:p14="http://schemas.microsoft.com/office/powerpoint/2010/main" val="40799822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6A24C-AFD0-4E9E-A2D9-849C39B5B5EB}"/>
              </a:ext>
            </a:extLst>
          </p:cNvPr>
          <p:cNvSpPr>
            <a:spLocks noGrp="1"/>
          </p:cNvSpPr>
          <p:nvPr>
            <p:ph type="title"/>
          </p:nvPr>
        </p:nvSpPr>
        <p:spPr/>
        <p:txBody>
          <a:bodyPr/>
          <a:lstStyle/>
          <a:p>
            <a:r>
              <a:rPr lang="en-US"/>
              <a:t>Instagram Posts Table | All profiles - 5 of 21</a:t>
            </a:r>
          </a:p>
        </p:txBody>
      </p:sp>
      <p:graphicFrame>
        <p:nvGraphicFramePr>
          <p:cNvPr id="5" name="Table Placeholder 4">
            <a:extLst>
              <a:ext uri="{FF2B5EF4-FFF2-40B4-BE49-F238E27FC236}">
                <a16:creationId xmlns:a16="http://schemas.microsoft.com/office/drawing/2014/main" id="{DB9AEE69-4E90-41F5-8B66-EBE0A139FD95}"/>
              </a:ext>
            </a:extLst>
          </p:cNvPr>
          <p:cNvGraphicFramePr>
            <a:graphicFrameLocks noGrp="1"/>
          </p:cNvGraphicFramePr>
          <p:nvPr>
            <p:ph type="tbl" sz="quarter" idx="13"/>
            <p:extLst>
              <p:ext uri="{D42A27DB-BD31-4B8C-83A1-F6EECF244321}">
                <p14:modId xmlns:p14="http://schemas.microsoft.com/office/powerpoint/2010/main" val="3067171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79251194"/>
                    </a:ext>
                  </a:extLst>
                </a:gridCol>
                <a:gridCol w="987552">
                  <a:extLst>
                    <a:ext uri="{9D8B030D-6E8A-4147-A177-3AD203B41FA5}">
                      <a16:colId xmlns:a16="http://schemas.microsoft.com/office/drawing/2014/main" val="428240307"/>
                    </a:ext>
                  </a:extLst>
                </a:gridCol>
                <a:gridCol w="987552">
                  <a:extLst>
                    <a:ext uri="{9D8B030D-6E8A-4147-A177-3AD203B41FA5}">
                      <a16:colId xmlns:a16="http://schemas.microsoft.com/office/drawing/2014/main" val="2467225670"/>
                    </a:ext>
                  </a:extLst>
                </a:gridCol>
                <a:gridCol w="987552">
                  <a:extLst>
                    <a:ext uri="{9D8B030D-6E8A-4147-A177-3AD203B41FA5}">
                      <a16:colId xmlns:a16="http://schemas.microsoft.com/office/drawing/2014/main" val="1640731264"/>
                    </a:ext>
                  </a:extLst>
                </a:gridCol>
                <a:gridCol w="987552">
                  <a:extLst>
                    <a:ext uri="{9D8B030D-6E8A-4147-A177-3AD203B41FA5}">
                      <a16:colId xmlns:a16="http://schemas.microsoft.com/office/drawing/2014/main" val="1231100066"/>
                    </a:ext>
                  </a:extLst>
                </a:gridCol>
                <a:gridCol w="987552">
                  <a:extLst>
                    <a:ext uri="{9D8B030D-6E8A-4147-A177-3AD203B41FA5}">
                      <a16:colId xmlns:a16="http://schemas.microsoft.com/office/drawing/2014/main" val="11379034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44219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matanajwa - 2021-12-08 20:03:23</a:t>
                      </a:r>
                      <a:r>
                        <a:rPr kumimoji="0" lang="en-US" sz="1000" b="0" i="0" u="none" strike="noStrike" kern="1200" cap="none" spc="0" normalizeH="0" baseline="0" noProof="0">
                          <a:ln>
                            <a:noFill/>
                          </a:ln>
                          <a:solidFill>
                            <a:prstClr val="black"/>
                          </a:solidFill>
                          <a:effectLst/>
                          <a:uLnTx/>
                          <a:uFillTx/>
                          <a:latin typeface="+mn-lt"/>
                          <a:ea typeface="+mn-ea"/>
                          <a:cs typeface="+mn-cs"/>
                        </a:rPr>
                        <a:t>
 Selamat malam, selamat datang di #MataNajwa. Saya najwashihab , tuan rumah Mata Najwa.
Di tengah kondisi ekonomi yang penuh ketidakpastian akibat pandemi, rencana pembangunan ibu kota baru terus melaju. Mega proyek ambisius sekaligus bersejarah dan akan berdampak sangat panjang.
Mata Najwa secara eksklusif mendatangi wilayah yang akan menjadi pusat pemerintahan Republik Indonesia di Penajam Paser Utara di Kalimantan Timur. Selama beberapa hari kami menyisir berbagai hal yang tampak di permukaan mau pun yang tidak, berbincang dengan pejabat lokal hingga warga setempat yang mungkin akan terdampak.
Seperti apa kondisi sebenarnya di titik nol ibukota yang baru? Siapa saja yang diuntungkan dari rencana pemindahan ibukota ini?
Inilah Mata Najwa, Menelusuri Ibu Kota Baru.
#MataNajwaMenelusuriIbuKotaBaru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12/12/2021 19:45:13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10642703"/>
                  </a:ext>
                </a:extLst>
              </a:tr>
            </a:tbl>
          </a:graphicData>
        </a:graphic>
      </p:graphicFrame>
      <p:sp>
        <p:nvSpPr>
          <p:cNvPr id="4" name="Text Placeholder 3">
            <a:extLst>
              <a:ext uri="{FF2B5EF4-FFF2-40B4-BE49-F238E27FC236}">
                <a16:creationId xmlns:a16="http://schemas.microsoft.com/office/drawing/2014/main" id="{FCA986EE-3DE2-41BB-8696-202D1A8D67C8}"/>
              </a:ext>
            </a:extLst>
          </p:cNvPr>
          <p:cNvSpPr>
            <a:spLocks noGrp="1"/>
          </p:cNvSpPr>
          <p:nvPr>
            <p:ph type="body" sz="quarter" idx="14"/>
          </p:nvPr>
        </p:nvSpPr>
        <p:spPr/>
        <p:txBody>
          <a:bodyPr/>
          <a:lstStyle/>
          <a:p>
            <a:r>
              <a:rPr lang="en-US"/>
              <a:t>12/02/2021 - 12/08/2021</a:t>
            </a:r>
          </a:p>
        </p:txBody>
      </p:sp>
    </p:spTree>
    <p:extLst>
      <p:ext uri="{BB962C8B-B14F-4D97-AF65-F5344CB8AC3E}">
        <p14:creationId xmlns:p14="http://schemas.microsoft.com/office/powerpoint/2010/main" val="2792505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82C6DD-96AE-427F-A277-26BBBE63868E}"/>
              </a:ext>
            </a:extLst>
          </p:cNvPr>
          <p:cNvSpPr>
            <a:spLocks noGrp="1"/>
          </p:cNvSpPr>
          <p:nvPr>
            <p:ph type="title"/>
          </p:nvPr>
        </p:nvSpPr>
        <p:spPr/>
        <p:txBody>
          <a:bodyPr/>
          <a:lstStyle/>
          <a:p>
            <a:r>
              <a:rPr lang="en-US"/>
              <a:t>Instagram Posts Table | All profiles - 6 of 21</a:t>
            </a:r>
          </a:p>
        </p:txBody>
      </p:sp>
      <p:graphicFrame>
        <p:nvGraphicFramePr>
          <p:cNvPr id="5" name="Table Placeholder 4">
            <a:extLst>
              <a:ext uri="{FF2B5EF4-FFF2-40B4-BE49-F238E27FC236}">
                <a16:creationId xmlns:a16="http://schemas.microsoft.com/office/drawing/2014/main" id="{F0887ADD-9E72-481B-AC01-7ECCEFE7F696}"/>
              </a:ext>
            </a:extLst>
          </p:cNvPr>
          <p:cNvGraphicFramePr>
            <a:graphicFrameLocks noGrp="1"/>
          </p:cNvGraphicFramePr>
          <p:nvPr>
            <p:ph type="tbl" sz="quarter" idx="13"/>
            <p:extLst>
              <p:ext uri="{D42A27DB-BD31-4B8C-83A1-F6EECF244321}">
                <p14:modId xmlns:p14="http://schemas.microsoft.com/office/powerpoint/2010/main" val="625552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565559543"/>
                    </a:ext>
                  </a:extLst>
                </a:gridCol>
                <a:gridCol w="987552">
                  <a:extLst>
                    <a:ext uri="{9D8B030D-6E8A-4147-A177-3AD203B41FA5}">
                      <a16:colId xmlns:a16="http://schemas.microsoft.com/office/drawing/2014/main" val="698433327"/>
                    </a:ext>
                  </a:extLst>
                </a:gridCol>
                <a:gridCol w="987552">
                  <a:extLst>
                    <a:ext uri="{9D8B030D-6E8A-4147-A177-3AD203B41FA5}">
                      <a16:colId xmlns:a16="http://schemas.microsoft.com/office/drawing/2014/main" val="3744931917"/>
                    </a:ext>
                  </a:extLst>
                </a:gridCol>
                <a:gridCol w="987552">
                  <a:extLst>
                    <a:ext uri="{9D8B030D-6E8A-4147-A177-3AD203B41FA5}">
                      <a16:colId xmlns:a16="http://schemas.microsoft.com/office/drawing/2014/main" val="2996593335"/>
                    </a:ext>
                  </a:extLst>
                </a:gridCol>
                <a:gridCol w="987552">
                  <a:extLst>
                    <a:ext uri="{9D8B030D-6E8A-4147-A177-3AD203B41FA5}">
                      <a16:colId xmlns:a16="http://schemas.microsoft.com/office/drawing/2014/main" val="3754857511"/>
                    </a:ext>
                  </a:extLst>
                </a:gridCol>
                <a:gridCol w="987552">
                  <a:extLst>
                    <a:ext uri="{9D8B030D-6E8A-4147-A177-3AD203B41FA5}">
                      <a16:colId xmlns:a16="http://schemas.microsoft.com/office/drawing/2014/main" val="2482964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22464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narasi.ecosystem - 2021-12-08 20:01:09</a:t>
                      </a:r>
                      <a:r>
                        <a:rPr kumimoji="0" lang="en-US" sz="1000" b="0" i="0" u="none" strike="noStrike" kern="1200" cap="none" spc="0" normalizeH="0" baseline="0" noProof="0">
                          <a:ln>
                            <a:noFill/>
                          </a:ln>
                          <a:solidFill>
                            <a:prstClr val="black"/>
                          </a:solidFill>
                          <a:effectLst/>
                          <a:uLnTx/>
                          <a:uFillTx/>
                          <a:latin typeface="+mn-lt"/>
                          <a:ea typeface="+mn-ea"/>
                          <a:cs typeface="+mn-cs"/>
                        </a:rPr>
                        <a:t>
 Siap jadi the next digital ready talent dan digitalpreneur? Pengen wujudkan startup impian kamu? 
Daftarkan diri kamu dan siapkan digital skill kamu dengan menjadi bagian dari Indonesia Digital Tribe!
Registrasi dibuka mulai tanggal 8 Desember 2021-19 Januari 2022
Daftar sekarang di www.indonesiadigitaltribe.id
kementerianbumn
bankbri_id
telkomindonesia
bankmandiri 
itdri.id 
#IndonesiaDigitalTribe
#AkselerasiGenerasiDigital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12/12/2021 19:44:09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28235799"/>
                  </a:ext>
                </a:extLst>
              </a:tr>
            </a:tbl>
          </a:graphicData>
        </a:graphic>
      </p:graphicFrame>
      <p:sp>
        <p:nvSpPr>
          <p:cNvPr id="4" name="Text Placeholder 3">
            <a:extLst>
              <a:ext uri="{FF2B5EF4-FFF2-40B4-BE49-F238E27FC236}">
                <a16:creationId xmlns:a16="http://schemas.microsoft.com/office/drawing/2014/main" id="{8D27B5E1-7D32-4D4D-A053-0E8775B4773D}"/>
              </a:ext>
            </a:extLst>
          </p:cNvPr>
          <p:cNvSpPr>
            <a:spLocks noGrp="1"/>
          </p:cNvSpPr>
          <p:nvPr>
            <p:ph type="body" sz="quarter" idx="14"/>
          </p:nvPr>
        </p:nvSpPr>
        <p:spPr/>
        <p:txBody>
          <a:bodyPr/>
          <a:lstStyle/>
          <a:p>
            <a:r>
              <a:rPr lang="en-US"/>
              <a:t>12/02/2021 - 12/08/2021</a:t>
            </a:r>
          </a:p>
        </p:txBody>
      </p:sp>
    </p:spTree>
    <p:extLst>
      <p:ext uri="{BB962C8B-B14F-4D97-AF65-F5344CB8AC3E}">
        <p14:creationId xmlns:p14="http://schemas.microsoft.com/office/powerpoint/2010/main" val="27104112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7DEE2-C110-4E66-A21C-710F79A0D62A}"/>
              </a:ext>
            </a:extLst>
          </p:cNvPr>
          <p:cNvSpPr>
            <a:spLocks noGrp="1"/>
          </p:cNvSpPr>
          <p:nvPr>
            <p:ph type="title"/>
          </p:nvPr>
        </p:nvSpPr>
        <p:spPr/>
        <p:txBody>
          <a:bodyPr/>
          <a:lstStyle/>
          <a:p>
            <a:r>
              <a:rPr lang="en-US"/>
              <a:t>Instagram Posts Table | All profiles - 7 of 21</a:t>
            </a:r>
          </a:p>
        </p:txBody>
      </p:sp>
      <p:graphicFrame>
        <p:nvGraphicFramePr>
          <p:cNvPr id="5" name="Table Placeholder 4">
            <a:extLst>
              <a:ext uri="{FF2B5EF4-FFF2-40B4-BE49-F238E27FC236}">
                <a16:creationId xmlns:a16="http://schemas.microsoft.com/office/drawing/2014/main" id="{0D36B494-C5B4-4ECB-9786-71FB406990FE}"/>
              </a:ext>
            </a:extLst>
          </p:cNvPr>
          <p:cNvGraphicFramePr>
            <a:graphicFrameLocks noGrp="1"/>
          </p:cNvGraphicFramePr>
          <p:nvPr>
            <p:ph type="tbl" sz="quarter" idx="13"/>
            <p:extLst>
              <p:ext uri="{D42A27DB-BD31-4B8C-83A1-F6EECF244321}">
                <p14:modId xmlns:p14="http://schemas.microsoft.com/office/powerpoint/2010/main" val="21413701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01751165"/>
                    </a:ext>
                  </a:extLst>
                </a:gridCol>
                <a:gridCol w="987552">
                  <a:extLst>
                    <a:ext uri="{9D8B030D-6E8A-4147-A177-3AD203B41FA5}">
                      <a16:colId xmlns:a16="http://schemas.microsoft.com/office/drawing/2014/main" val="1508345610"/>
                    </a:ext>
                  </a:extLst>
                </a:gridCol>
                <a:gridCol w="987552">
                  <a:extLst>
                    <a:ext uri="{9D8B030D-6E8A-4147-A177-3AD203B41FA5}">
                      <a16:colId xmlns:a16="http://schemas.microsoft.com/office/drawing/2014/main" val="4196799851"/>
                    </a:ext>
                  </a:extLst>
                </a:gridCol>
                <a:gridCol w="987552">
                  <a:extLst>
                    <a:ext uri="{9D8B030D-6E8A-4147-A177-3AD203B41FA5}">
                      <a16:colId xmlns:a16="http://schemas.microsoft.com/office/drawing/2014/main" val="2754684574"/>
                    </a:ext>
                  </a:extLst>
                </a:gridCol>
                <a:gridCol w="987552">
                  <a:extLst>
                    <a:ext uri="{9D8B030D-6E8A-4147-A177-3AD203B41FA5}">
                      <a16:colId xmlns:a16="http://schemas.microsoft.com/office/drawing/2014/main" val="3788436883"/>
                    </a:ext>
                  </a:extLst>
                </a:gridCol>
                <a:gridCol w="987552">
                  <a:extLst>
                    <a:ext uri="{9D8B030D-6E8A-4147-A177-3AD203B41FA5}">
                      <a16:colId xmlns:a16="http://schemas.microsoft.com/office/drawing/2014/main" val="1465342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92522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narasi.tv - 2021-12-08 20:00:56</a:t>
                      </a:r>
                      <a:r>
                        <a:rPr kumimoji="0" lang="en-US" sz="1000" b="0" i="0" u="none" strike="noStrike" kern="1200" cap="none" spc="0" normalizeH="0" baseline="0" noProof="0">
                          <a:ln>
                            <a:noFill/>
                          </a:ln>
                          <a:solidFill>
                            <a:prstClr val="black"/>
                          </a:solidFill>
                          <a:effectLst/>
                          <a:uLnTx/>
                          <a:uFillTx/>
                          <a:latin typeface="+mn-lt"/>
                          <a:ea typeface="+mn-ea"/>
                          <a:cs typeface="+mn-cs"/>
                        </a:rPr>
                        <a:t>
 Siap jadi the next digital ready talent dan digitalpreneur? Pengen wujudkan startup impian kamu? 
Daftarkan diri kamu dan siapkan digital skill kamu dengan menjadi bagian dari Indonesia Digital Tribe!
Registrasi dibuka mulai tanggal 8 Desember 2021-19 Januari 2022
Daftar sekarang di www.indonesiadigitaltribe.id
kementerianbumn
bankbri_id
telkomindonesia
bankmandiri
itdri.id 
#IndonesiaDigitalTribe
#AkselerasiGenerasiDigital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12/12/2021 19:45:04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02267549"/>
                  </a:ext>
                </a:extLst>
              </a:tr>
            </a:tbl>
          </a:graphicData>
        </a:graphic>
      </p:graphicFrame>
      <p:sp>
        <p:nvSpPr>
          <p:cNvPr id="4" name="Text Placeholder 3">
            <a:extLst>
              <a:ext uri="{FF2B5EF4-FFF2-40B4-BE49-F238E27FC236}">
                <a16:creationId xmlns:a16="http://schemas.microsoft.com/office/drawing/2014/main" id="{63171237-FE6E-48FA-8F9E-6FB053A5008A}"/>
              </a:ext>
            </a:extLst>
          </p:cNvPr>
          <p:cNvSpPr>
            <a:spLocks noGrp="1"/>
          </p:cNvSpPr>
          <p:nvPr>
            <p:ph type="body" sz="quarter" idx="14"/>
          </p:nvPr>
        </p:nvSpPr>
        <p:spPr/>
        <p:txBody>
          <a:bodyPr/>
          <a:lstStyle/>
          <a:p>
            <a:r>
              <a:rPr lang="en-US"/>
              <a:t>12/02/2021 - 12/08/2021</a:t>
            </a:r>
          </a:p>
        </p:txBody>
      </p:sp>
    </p:spTree>
    <p:extLst>
      <p:ext uri="{BB962C8B-B14F-4D97-AF65-F5344CB8AC3E}">
        <p14:creationId xmlns:p14="http://schemas.microsoft.com/office/powerpoint/2010/main" val="25634934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AE5E5-206A-4295-85C9-5ADF07314AD1}"/>
              </a:ext>
            </a:extLst>
          </p:cNvPr>
          <p:cNvSpPr>
            <a:spLocks noGrp="1"/>
          </p:cNvSpPr>
          <p:nvPr>
            <p:ph type="title"/>
          </p:nvPr>
        </p:nvSpPr>
        <p:spPr/>
        <p:txBody>
          <a:bodyPr/>
          <a:lstStyle/>
          <a:p>
            <a:r>
              <a:rPr lang="en-US"/>
              <a:t>Instagram Posts Table | All profiles - 8 of 21</a:t>
            </a:r>
          </a:p>
        </p:txBody>
      </p:sp>
      <p:graphicFrame>
        <p:nvGraphicFramePr>
          <p:cNvPr id="5" name="Table Placeholder 4">
            <a:extLst>
              <a:ext uri="{FF2B5EF4-FFF2-40B4-BE49-F238E27FC236}">
                <a16:creationId xmlns:a16="http://schemas.microsoft.com/office/drawing/2014/main" id="{D5D320F9-FAAB-47CD-B20F-21B6B8B0D812}"/>
              </a:ext>
            </a:extLst>
          </p:cNvPr>
          <p:cNvGraphicFramePr>
            <a:graphicFrameLocks noGrp="1"/>
          </p:cNvGraphicFramePr>
          <p:nvPr>
            <p:ph type="tbl" sz="quarter" idx="13"/>
            <p:extLst>
              <p:ext uri="{D42A27DB-BD31-4B8C-83A1-F6EECF244321}">
                <p14:modId xmlns:p14="http://schemas.microsoft.com/office/powerpoint/2010/main" val="2688126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969234598"/>
                    </a:ext>
                  </a:extLst>
                </a:gridCol>
                <a:gridCol w="987552">
                  <a:extLst>
                    <a:ext uri="{9D8B030D-6E8A-4147-A177-3AD203B41FA5}">
                      <a16:colId xmlns:a16="http://schemas.microsoft.com/office/drawing/2014/main" val="142425474"/>
                    </a:ext>
                  </a:extLst>
                </a:gridCol>
                <a:gridCol w="987552">
                  <a:extLst>
                    <a:ext uri="{9D8B030D-6E8A-4147-A177-3AD203B41FA5}">
                      <a16:colId xmlns:a16="http://schemas.microsoft.com/office/drawing/2014/main" val="3889211876"/>
                    </a:ext>
                  </a:extLst>
                </a:gridCol>
                <a:gridCol w="987552">
                  <a:extLst>
                    <a:ext uri="{9D8B030D-6E8A-4147-A177-3AD203B41FA5}">
                      <a16:colId xmlns:a16="http://schemas.microsoft.com/office/drawing/2014/main" val="615589340"/>
                    </a:ext>
                  </a:extLst>
                </a:gridCol>
                <a:gridCol w="987552">
                  <a:extLst>
                    <a:ext uri="{9D8B030D-6E8A-4147-A177-3AD203B41FA5}">
                      <a16:colId xmlns:a16="http://schemas.microsoft.com/office/drawing/2014/main" val="4092617731"/>
                    </a:ext>
                  </a:extLst>
                </a:gridCol>
                <a:gridCol w="987552">
                  <a:extLst>
                    <a:ext uri="{9D8B030D-6E8A-4147-A177-3AD203B41FA5}">
                      <a16:colId xmlns:a16="http://schemas.microsoft.com/office/drawing/2014/main" val="4172265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11800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wmnbynarasi - 2021-12-08 20:00:03</a:t>
                      </a:r>
                      <a:r>
                        <a:rPr kumimoji="0" lang="en-US" sz="1000" b="0" i="0" u="none" strike="noStrike" kern="1200" cap="none" spc="0" normalizeH="0" baseline="0" noProof="0">
                          <a:ln>
                            <a:noFill/>
                          </a:ln>
                          <a:solidFill>
                            <a:prstClr val="black"/>
                          </a:solidFill>
                          <a:effectLst/>
                          <a:uLnTx/>
                          <a:uFillTx/>
                          <a:latin typeface="+mn-lt"/>
                          <a:ea typeface="+mn-ea"/>
                          <a:cs typeface="+mn-cs"/>
                        </a:rPr>
                        <a:t>
 Siap jadi the next digital ready talent dan digitalpreneur? Pengen wujudkan startup impian kamu? 
Daftarkan diri kamu dan siapkan digital skill kamu dengan menjadi bagian dari Indonesia Digital Tribe!
Registrasi dibuka mulai tanggal 8 Desember 2021-19 Januari 2022
Daftar sekarang di www.indonesiadigitaltribe.id
narasi.tv
kementerianbumn
bankbri_id
telkomindonesia
bankmandiri
itdri.id 
#IndonesiaDigitalTribe
#AkselerasiGenerasiDigital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12/12/2021 19:44:15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573151086"/>
                  </a:ext>
                </a:extLst>
              </a:tr>
            </a:tbl>
          </a:graphicData>
        </a:graphic>
      </p:graphicFrame>
      <p:sp>
        <p:nvSpPr>
          <p:cNvPr id="4" name="Text Placeholder 3">
            <a:extLst>
              <a:ext uri="{FF2B5EF4-FFF2-40B4-BE49-F238E27FC236}">
                <a16:creationId xmlns:a16="http://schemas.microsoft.com/office/drawing/2014/main" id="{14F78250-F858-428F-9D46-970235B202B1}"/>
              </a:ext>
            </a:extLst>
          </p:cNvPr>
          <p:cNvSpPr>
            <a:spLocks noGrp="1"/>
          </p:cNvSpPr>
          <p:nvPr>
            <p:ph type="body" sz="quarter" idx="14"/>
          </p:nvPr>
        </p:nvSpPr>
        <p:spPr/>
        <p:txBody>
          <a:bodyPr/>
          <a:lstStyle/>
          <a:p>
            <a:r>
              <a:rPr lang="en-US"/>
              <a:t>12/02/2021 - 12/08/2021</a:t>
            </a:r>
          </a:p>
        </p:txBody>
      </p:sp>
    </p:spTree>
    <p:extLst>
      <p:ext uri="{BB962C8B-B14F-4D97-AF65-F5344CB8AC3E}">
        <p14:creationId xmlns:p14="http://schemas.microsoft.com/office/powerpoint/2010/main" val="33532735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988CE0-134C-4A6A-9914-0B22093FA634}"/>
              </a:ext>
            </a:extLst>
          </p:cNvPr>
          <p:cNvSpPr>
            <a:spLocks noGrp="1"/>
          </p:cNvSpPr>
          <p:nvPr>
            <p:ph type="title"/>
          </p:nvPr>
        </p:nvSpPr>
        <p:spPr/>
        <p:txBody>
          <a:bodyPr/>
          <a:lstStyle/>
          <a:p>
            <a:r>
              <a:rPr lang="en-US"/>
              <a:t>Instagram Posts Table | All profiles - 9 of 21</a:t>
            </a:r>
          </a:p>
        </p:txBody>
      </p:sp>
      <p:graphicFrame>
        <p:nvGraphicFramePr>
          <p:cNvPr id="5" name="Table Placeholder 4">
            <a:extLst>
              <a:ext uri="{FF2B5EF4-FFF2-40B4-BE49-F238E27FC236}">
                <a16:creationId xmlns:a16="http://schemas.microsoft.com/office/drawing/2014/main" id="{588CEAE7-144F-4BD6-8FC9-2590F591B3FF}"/>
              </a:ext>
            </a:extLst>
          </p:cNvPr>
          <p:cNvGraphicFramePr>
            <a:graphicFrameLocks noGrp="1"/>
          </p:cNvGraphicFramePr>
          <p:nvPr>
            <p:ph type="tbl" sz="quarter" idx="13"/>
            <p:extLst>
              <p:ext uri="{D42A27DB-BD31-4B8C-83A1-F6EECF244321}">
                <p14:modId xmlns:p14="http://schemas.microsoft.com/office/powerpoint/2010/main" val="3169186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434590413"/>
                    </a:ext>
                  </a:extLst>
                </a:gridCol>
                <a:gridCol w="987552">
                  <a:extLst>
                    <a:ext uri="{9D8B030D-6E8A-4147-A177-3AD203B41FA5}">
                      <a16:colId xmlns:a16="http://schemas.microsoft.com/office/drawing/2014/main" val="3891658843"/>
                    </a:ext>
                  </a:extLst>
                </a:gridCol>
                <a:gridCol w="987552">
                  <a:extLst>
                    <a:ext uri="{9D8B030D-6E8A-4147-A177-3AD203B41FA5}">
                      <a16:colId xmlns:a16="http://schemas.microsoft.com/office/drawing/2014/main" val="2195609510"/>
                    </a:ext>
                  </a:extLst>
                </a:gridCol>
                <a:gridCol w="987552">
                  <a:extLst>
                    <a:ext uri="{9D8B030D-6E8A-4147-A177-3AD203B41FA5}">
                      <a16:colId xmlns:a16="http://schemas.microsoft.com/office/drawing/2014/main" val="2103403515"/>
                    </a:ext>
                  </a:extLst>
                </a:gridCol>
                <a:gridCol w="987552">
                  <a:extLst>
                    <a:ext uri="{9D8B030D-6E8A-4147-A177-3AD203B41FA5}">
                      <a16:colId xmlns:a16="http://schemas.microsoft.com/office/drawing/2014/main" val="3881677514"/>
                    </a:ext>
                  </a:extLst>
                </a:gridCol>
                <a:gridCol w="987552">
                  <a:extLst>
                    <a:ext uri="{9D8B030D-6E8A-4147-A177-3AD203B41FA5}">
                      <a16:colId xmlns:a16="http://schemas.microsoft.com/office/drawing/2014/main" val="1381461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551873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klubbukunarasi - 2021-12-08 19:04:04</a:t>
                      </a:r>
                      <a:r>
                        <a:rPr kumimoji="0" lang="en-US" sz="1000" b="0" i="0" u="none" strike="noStrike" kern="1200" cap="none" spc="0" normalizeH="0" baseline="0" noProof="0">
                          <a:ln>
                            <a:noFill/>
                          </a:ln>
                          <a:solidFill>
                            <a:prstClr val="black"/>
                          </a:solidFill>
                          <a:effectLst/>
                          <a:uLnTx/>
                          <a:uFillTx/>
                          <a:latin typeface="+mn-lt"/>
                          <a:ea typeface="+mn-ea"/>
                          <a:cs typeface="+mn-cs"/>
                        </a:rPr>
                        <a:t>
 Sadar gak sih? Generasi muda seperti kita punya andil besar loh dalam kemajuan digitalisasi Indonesia. Tapi, udah sejauh mana sih kita memahami itu semua?🤔
Sudah seharusnya nih kita turut berkontribusi dalam transformasi digital saat ini!!
Sebagai generasi muda yang memiliki daya eksplorasi yang tinggi, kini saatnya kita mempersiapkan diri untuk jadi The Next Digitalpreneur dan mulai membangun Startup impianmu!  Everyone can be a part of it!
Yuk, kembangin potensi digital kamu dan berkolaborasi bersama talenta digital lainnya lewat indonesiadigitaltribe 
The future is us! Indonesia butuh kita!
kementerianbumn
bankbri_id
telkomindonesia
bankmandiri
itdri.id
#IndonesiaDigitalTribe #AkselerasiGenerasiDigital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12/12/2021 19:44:40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80008894"/>
                  </a:ext>
                </a:extLst>
              </a:tr>
            </a:tbl>
          </a:graphicData>
        </a:graphic>
      </p:graphicFrame>
      <p:sp>
        <p:nvSpPr>
          <p:cNvPr id="4" name="Text Placeholder 3">
            <a:extLst>
              <a:ext uri="{FF2B5EF4-FFF2-40B4-BE49-F238E27FC236}">
                <a16:creationId xmlns:a16="http://schemas.microsoft.com/office/drawing/2014/main" id="{795A8ACB-10FC-4178-9165-66785126C15B}"/>
              </a:ext>
            </a:extLst>
          </p:cNvPr>
          <p:cNvSpPr>
            <a:spLocks noGrp="1"/>
          </p:cNvSpPr>
          <p:nvPr>
            <p:ph type="body" sz="quarter" idx="14"/>
          </p:nvPr>
        </p:nvSpPr>
        <p:spPr/>
        <p:txBody>
          <a:bodyPr/>
          <a:lstStyle/>
          <a:p>
            <a:r>
              <a:rPr lang="en-US"/>
              <a:t>12/02/2021 - 12/08/2021</a:t>
            </a:r>
          </a:p>
        </p:txBody>
      </p:sp>
    </p:spTree>
    <p:extLst>
      <p:ext uri="{BB962C8B-B14F-4D97-AF65-F5344CB8AC3E}">
        <p14:creationId xmlns:p14="http://schemas.microsoft.com/office/powerpoint/2010/main" val="4042978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EB495-14AB-48C5-A32B-EB5626BDDB06}"/>
              </a:ext>
            </a:extLst>
          </p:cNvPr>
          <p:cNvSpPr>
            <a:spLocks noGrp="1"/>
          </p:cNvSpPr>
          <p:nvPr>
            <p:ph type="title"/>
          </p:nvPr>
        </p:nvSpPr>
        <p:spPr/>
        <p:txBody>
          <a:bodyPr/>
          <a:lstStyle/>
          <a:p>
            <a:r>
              <a:rPr lang="en-US"/>
              <a:t>Instagram Posts Table | All profiles - 10 of 21</a:t>
            </a:r>
          </a:p>
        </p:txBody>
      </p:sp>
      <p:graphicFrame>
        <p:nvGraphicFramePr>
          <p:cNvPr id="5" name="Table Placeholder 4">
            <a:extLst>
              <a:ext uri="{FF2B5EF4-FFF2-40B4-BE49-F238E27FC236}">
                <a16:creationId xmlns:a16="http://schemas.microsoft.com/office/drawing/2014/main" id="{8BF4F132-3A21-4EA6-8B08-CB54EECD9E73}"/>
              </a:ext>
            </a:extLst>
          </p:cNvPr>
          <p:cNvGraphicFramePr>
            <a:graphicFrameLocks noGrp="1"/>
          </p:cNvGraphicFramePr>
          <p:nvPr>
            <p:ph type="tbl" sz="quarter" idx="13"/>
            <p:extLst>
              <p:ext uri="{D42A27DB-BD31-4B8C-83A1-F6EECF244321}">
                <p14:modId xmlns:p14="http://schemas.microsoft.com/office/powerpoint/2010/main" val="1271964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91569453"/>
                    </a:ext>
                  </a:extLst>
                </a:gridCol>
                <a:gridCol w="987552">
                  <a:extLst>
                    <a:ext uri="{9D8B030D-6E8A-4147-A177-3AD203B41FA5}">
                      <a16:colId xmlns:a16="http://schemas.microsoft.com/office/drawing/2014/main" val="1623629075"/>
                    </a:ext>
                  </a:extLst>
                </a:gridCol>
                <a:gridCol w="987552">
                  <a:extLst>
                    <a:ext uri="{9D8B030D-6E8A-4147-A177-3AD203B41FA5}">
                      <a16:colId xmlns:a16="http://schemas.microsoft.com/office/drawing/2014/main" val="3150254584"/>
                    </a:ext>
                  </a:extLst>
                </a:gridCol>
                <a:gridCol w="987552">
                  <a:extLst>
                    <a:ext uri="{9D8B030D-6E8A-4147-A177-3AD203B41FA5}">
                      <a16:colId xmlns:a16="http://schemas.microsoft.com/office/drawing/2014/main" val="2330299139"/>
                    </a:ext>
                  </a:extLst>
                </a:gridCol>
                <a:gridCol w="987552">
                  <a:extLst>
                    <a:ext uri="{9D8B030D-6E8A-4147-A177-3AD203B41FA5}">
                      <a16:colId xmlns:a16="http://schemas.microsoft.com/office/drawing/2014/main" val="612075935"/>
                    </a:ext>
                  </a:extLst>
                </a:gridCol>
                <a:gridCol w="987552">
                  <a:extLst>
                    <a:ext uri="{9D8B030D-6E8A-4147-A177-3AD203B41FA5}">
                      <a16:colId xmlns:a16="http://schemas.microsoft.com/office/drawing/2014/main" val="39669676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35547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komunitasnarasi - 2021-12-08 19:03:26</a:t>
                      </a:r>
                      <a:r>
                        <a:rPr kumimoji="0" lang="en-US" sz="1000" b="0" i="0" u="none" strike="noStrike" kern="1200" cap="none" spc="0" normalizeH="0" baseline="0" noProof="0">
                          <a:ln>
                            <a:noFill/>
                          </a:ln>
                          <a:solidFill>
                            <a:prstClr val="black"/>
                          </a:solidFill>
                          <a:effectLst/>
                          <a:uLnTx/>
                          <a:uFillTx/>
                          <a:latin typeface="+mn-lt"/>
                          <a:ea typeface="+mn-ea"/>
                          <a:cs typeface="+mn-cs"/>
                        </a:rPr>
                        <a:t>
 Sadar gak sih? Generasi muda seperti kita punya andil besar loh dalam kemajuan digitalisasi Indonesia. Tapi, udah sejauh mana sih kita memahami itu semua?🤔
Sudah seharusnya nih kita turut berkontribusi dalam transformasi digital saat ini!!
Sebagai generasi muda yang memiliki daya eksplorasi yang tinggi, kini saatnya kita mempersiapkan diri untuk jadi The Next Digitalpreneur dan mulai membangun Startup impianmu!  Everyone can be a part of it!
Yuk, kembangin potensi digital kamu dan berkolaborasi bersama talenta digital lainnya lewat indonesiadigitaltribe
The future is us! Indonesia butuh kita!
kementerianbumn 
bankbri_id 
telkomindonesia 
bankmandiri 
itdri.id 
#IndonesiaDigitalTribe #AkselerasiGenerasiDigital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12/12/2021 19:44:27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2291932"/>
                  </a:ext>
                </a:extLst>
              </a:tr>
            </a:tbl>
          </a:graphicData>
        </a:graphic>
      </p:graphicFrame>
      <p:sp>
        <p:nvSpPr>
          <p:cNvPr id="4" name="Text Placeholder 3">
            <a:extLst>
              <a:ext uri="{FF2B5EF4-FFF2-40B4-BE49-F238E27FC236}">
                <a16:creationId xmlns:a16="http://schemas.microsoft.com/office/drawing/2014/main" id="{A0750743-FEB6-4233-9412-B42110C42DC1}"/>
              </a:ext>
            </a:extLst>
          </p:cNvPr>
          <p:cNvSpPr>
            <a:spLocks noGrp="1"/>
          </p:cNvSpPr>
          <p:nvPr>
            <p:ph type="body" sz="quarter" idx="14"/>
          </p:nvPr>
        </p:nvSpPr>
        <p:spPr/>
        <p:txBody>
          <a:bodyPr/>
          <a:lstStyle/>
          <a:p>
            <a:r>
              <a:rPr lang="en-US"/>
              <a:t>12/02/2021 - 12/08/2021</a:t>
            </a:r>
          </a:p>
        </p:txBody>
      </p:sp>
    </p:spTree>
    <p:extLst>
      <p:ext uri="{BB962C8B-B14F-4D97-AF65-F5344CB8AC3E}">
        <p14:creationId xmlns:p14="http://schemas.microsoft.com/office/powerpoint/2010/main" val="8611172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51DC6-AD0C-47CB-A6A4-BE754EA43F96}"/>
              </a:ext>
            </a:extLst>
          </p:cNvPr>
          <p:cNvSpPr>
            <a:spLocks noGrp="1"/>
          </p:cNvSpPr>
          <p:nvPr>
            <p:ph type="title"/>
          </p:nvPr>
        </p:nvSpPr>
        <p:spPr/>
        <p:txBody>
          <a:bodyPr/>
          <a:lstStyle/>
          <a:p>
            <a:r>
              <a:rPr lang="en-US"/>
              <a:t>Instagram Posts Table | All profiles - 11 of 21</a:t>
            </a:r>
          </a:p>
        </p:txBody>
      </p:sp>
      <p:graphicFrame>
        <p:nvGraphicFramePr>
          <p:cNvPr id="5" name="Table Placeholder 4">
            <a:extLst>
              <a:ext uri="{FF2B5EF4-FFF2-40B4-BE49-F238E27FC236}">
                <a16:creationId xmlns:a16="http://schemas.microsoft.com/office/drawing/2014/main" id="{7301FB2A-254A-4B64-B770-B9688D08A491}"/>
              </a:ext>
            </a:extLst>
          </p:cNvPr>
          <p:cNvGraphicFramePr>
            <a:graphicFrameLocks noGrp="1"/>
          </p:cNvGraphicFramePr>
          <p:nvPr>
            <p:ph type="tbl" sz="quarter" idx="13"/>
            <p:extLst>
              <p:ext uri="{D42A27DB-BD31-4B8C-83A1-F6EECF244321}">
                <p14:modId xmlns:p14="http://schemas.microsoft.com/office/powerpoint/2010/main" val="15380882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417174691"/>
                    </a:ext>
                  </a:extLst>
                </a:gridCol>
                <a:gridCol w="987552">
                  <a:extLst>
                    <a:ext uri="{9D8B030D-6E8A-4147-A177-3AD203B41FA5}">
                      <a16:colId xmlns:a16="http://schemas.microsoft.com/office/drawing/2014/main" val="807520565"/>
                    </a:ext>
                  </a:extLst>
                </a:gridCol>
                <a:gridCol w="987552">
                  <a:extLst>
                    <a:ext uri="{9D8B030D-6E8A-4147-A177-3AD203B41FA5}">
                      <a16:colId xmlns:a16="http://schemas.microsoft.com/office/drawing/2014/main" val="1711318239"/>
                    </a:ext>
                  </a:extLst>
                </a:gridCol>
                <a:gridCol w="987552">
                  <a:extLst>
                    <a:ext uri="{9D8B030D-6E8A-4147-A177-3AD203B41FA5}">
                      <a16:colId xmlns:a16="http://schemas.microsoft.com/office/drawing/2014/main" val="4255357913"/>
                    </a:ext>
                  </a:extLst>
                </a:gridCol>
                <a:gridCol w="987552">
                  <a:extLst>
                    <a:ext uri="{9D8B030D-6E8A-4147-A177-3AD203B41FA5}">
                      <a16:colId xmlns:a16="http://schemas.microsoft.com/office/drawing/2014/main" val="1198538497"/>
                    </a:ext>
                  </a:extLst>
                </a:gridCol>
                <a:gridCol w="987552">
                  <a:extLst>
                    <a:ext uri="{9D8B030D-6E8A-4147-A177-3AD203B41FA5}">
                      <a16:colId xmlns:a16="http://schemas.microsoft.com/office/drawing/2014/main" val="31521990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77055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narasi.ecosystem - 2021-12-08 19:01:26</a:t>
                      </a:r>
                      <a:r>
                        <a:rPr kumimoji="0" lang="en-US" sz="1000" b="0" i="0" u="none" strike="noStrike" kern="1200" cap="none" spc="0" normalizeH="0" baseline="0" noProof="0">
                          <a:ln>
                            <a:noFill/>
                          </a:ln>
                          <a:solidFill>
                            <a:prstClr val="black"/>
                          </a:solidFill>
                          <a:effectLst/>
                          <a:uLnTx/>
                          <a:uFillTx/>
                          <a:latin typeface="+mn-lt"/>
                          <a:ea typeface="+mn-ea"/>
                          <a:cs typeface="+mn-cs"/>
                        </a:rPr>
                        <a:t>
 Sadar gak sih? Generasi muda seperti kita punya andil besar loh dalam kemajuan digitalisasi Indonesia. Tapi, udah sejauh mana sih kita memahami itu semua?🤔
Sudah seharusnya nih kita turut berkontribusi dalam transformasi digital saat ini!!
Sebagai generasi muda yang memiliki daya eksplorasi yang tinggi, kini saatnya kita mempersiapkan diri untuk jadi The Next Digitalpreneur dan mulai membangun Startup impianmu!  Everyone can be a part of it!
Yuk, kembangin potensi digital kamu dan berkolaborasi bersama talenta digital lainnya lewat indonesiadigitaltribe
The future is us! Indonesia butuh kita!
kementerianbumn
bankbri_id
telkomindonesia
bankmandiri
itdri.id 
#IndonesiaDigitalTribe #AkselerasiGenerasiDigital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12/12/2021 19:44:09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71534250"/>
                  </a:ext>
                </a:extLst>
              </a:tr>
            </a:tbl>
          </a:graphicData>
        </a:graphic>
      </p:graphicFrame>
      <p:sp>
        <p:nvSpPr>
          <p:cNvPr id="4" name="Text Placeholder 3">
            <a:extLst>
              <a:ext uri="{FF2B5EF4-FFF2-40B4-BE49-F238E27FC236}">
                <a16:creationId xmlns:a16="http://schemas.microsoft.com/office/drawing/2014/main" id="{6EECDF39-2FEC-4993-9392-7E47F3E5B4F4}"/>
              </a:ext>
            </a:extLst>
          </p:cNvPr>
          <p:cNvSpPr>
            <a:spLocks noGrp="1"/>
          </p:cNvSpPr>
          <p:nvPr>
            <p:ph type="body" sz="quarter" idx="14"/>
          </p:nvPr>
        </p:nvSpPr>
        <p:spPr/>
        <p:txBody>
          <a:bodyPr/>
          <a:lstStyle/>
          <a:p>
            <a:r>
              <a:rPr lang="en-US"/>
              <a:t>12/02/2021 - 12/08/2021</a:t>
            </a:r>
          </a:p>
        </p:txBody>
      </p:sp>
    </p:spTree>
    <p:extLst>
      <p:ext uri="{BB962C8B-B14F-4D97-AF65-F5344CB8AC3E}">
        <p14:creationId xmlns:p14="http://schemas.microsoft.com/office/powerpoint/2010/main" val="1790963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3FE2C-9A82-4A4A-A53E-07609C40F390}"/>
              </a:ext>
            </a:extLst>
          </p:cNvPr>
          <p:cNvSpPr>
            <a:spLocks noGrp="1"/>
          </p:cNvSpPr>
          <p:nvPr>
            <p:ph type="title"/>
          </p:nvPr>
        </p:nvSpPr>
        <p:spPr/>
        <p:txBody>
          <a:bodyPr/>
          <a:lstStyle/>
          <a:p>
            <a:r>
              <a:rPr lang="en-US"/>
              <a:t>Instagram Posts Table | All profiles - 12 of 21</a:t>
            </a:r>
          </a:p>
        </p:txBody>
      </p:sp>
      <p:graphicFrame>
        <p:nvGraphicFramePr>
          <p:cNvPr id="5" name="Table Placeholder 4">
            <a:extLst>
              <a:ext uri="{FF2B5EF4-FFF2-40B4-BE49-F238E27FC236}">
                <a16:creationId xmlns:a16="http://schemas.microsoft.com/office/drawing/2014/main" id="{CE3083DD-A511-45E3-B1E6-BD5D60140D78}"/>
              </a:ext>
            </a:extLst>
          </p:cNvPr>
          <p:cNvGraphicFramePr>
            <a:graphicFrameLocks noGrp="1"/>
          </p:cNvGraphicFramePr>
          <p:nvPr>
            <p:ph type="tbl" sz="quarter" idx="13"/>
            <p:extLst>
              <p:ext uri="{D42A27DB-BD31-4B8C-83A1-F6EECF244321}">
                <p14:modId xmlns:p14="http://schemas.microsoft.com/office/powerpoint/2010/main" val="2662174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038757269"/>
                    </a:ext>
                  </a:extLst>
                </a:gridCol>
                <a:gridCol w="987552">
                  <a:extLst>
                    <a:ext uri="{9D8B030D-6E8A-4147-A177-3AD203B41FA5}">
                      <a16:colId xmlns:a16="http://schemas.microsoft.com/office/drawing/2014/main" val="191694205"/>
                    </a:ext>
                  </a:extLst>
                </a:gridCol>
                <a:gridCol w="987552">
                  <a:extLst>
                    <a:ext uri="{9D8B030D-6E8A-4147-A177-3AD203B41FA5}">
                      <a16:colId xmlns:a16="http://schemas.microsoft.com/office/drawing/2014/main" val="1853773125"/>
                    </a:ext>
                  </a:extLst>
                </a:gridCol>
                <a:gridCol w="987552">
                  <a:extLst>
                    <a:ext uri="{9D8B030D-6E8A-4147-A177-3AD203B41FA5}">
                      <a16:colId xmlns:a16="http://schemas.microsoft.com/office/drawing/2014/main" val="3424039584"/>
                    </a:ext>
                  </a:extLst>
                </a:gridCol>
                <a:gridCol w="987552">
                  <a:extLst>
                    <a:ext uri="{9D8B030D-6E8A-4147-A177-3AD203B41FA5}">
                      <a16:colId xmlns:a16="http://schemas.microsoft.com/office/drawing/2014/main" val="3986037733"/>
                    </a:ext>
                  </a:extLst>
                </a:gridCol>
                <a:gridCol w="987552">
                  <a:extLst>
                    <a:ext uri="{9D8B030D-6E8A-4147-A177-3AD203B41FA5}">
                      <a16:colId xmlns:a16="http://schemas.microsoft.com/office/drawing/2014/main" val="2843568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83035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narasi.tv - 2021-12-08 18:59:33</a:t>
                      </a:r>
                      <a:r>
                        <a:rPr kumimoji="0" lang="en-US" sz="1000" b="0" i="0" u="none" strike="noStrike" kern="1200" cap="none" spc="0" normalizeH="0" baseline="0" noProof="0">
                          <a:ln>
                            <a:noFill/>
                          </a:ln>
                          <a:solidFill>
                            <a:prstClr val="black"/>
                          </a:solidFill>
                          <a:effectLst/>
                          <a:uLnTx/>
                          <a:uFillTx/>
                          <a:latin typeface="+mn-lt"/>
                          <a:ea typeface="+mn-ea"/>
                          <a:cs typeface="+mn-cs"/>
                        </a:rPr>
                        <a:t>
 Sadar gak sih? Generasi muda seperti kita punya andil besar loh dalam kemajuan digitalisasi Indonesia. Tapi, udah sejauh mana sih kita memahami itu semua?🤔
Sudah seharusnya nih kita turut berkontribusi dalam transformasi digital saat ini!!
Sebagai generasi muda yang memiliki daya eksplorasi yang tinggi, kini saatnya kita mempersiapkan diri untuk jadi The Next Digitalpreneur dan mulai membangun Startup impianmu!  Everyone can be a part of it!
Yuk, kembangin potensi digital kamu dan berkolaborasi bersama talenta digital lainnya lewat indonesiadigitaltribe
The future is us! Indonesia butuh kita!
kementerianbumn
bankbri_id
telkomindonesia
bankmandiri
itdri.id 
#IndonesiaDigitalTribe #AkselerasiGenerasiDigital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12/12/2021 19:45:04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10582672"/>
                  </a:ext>
                </a:extLst>
              </a:tr>
            </a:tbl>
          </a:graphicData>
        </a:graphic>
      </p:graphicFrame>
      <p:sp>
        <p:nvSpPr>
          <p:cNvPr id="4" name="Text Placeholder 3">
            <a:extLst>
              <a:ext uri="{FF2B5EF4-FFF2-40B4-BE49-F238E27FC236}">
                <a16:creationId xmlns:a16="http://schemas.microsoft.com/office/drawing/2014/main" id="{0F66E4F3-3B87-494E-BF01-40DDCA45B633}"/>
              </a:ext>
            </a:extLst>
          </p:cNvPr>
          <p:cNvSpPr>
            <a:spLocks noGrp="1"/>
          </p:cNvSpPr>
          <p:nvPr>
            <p:ph type="body" sz="quarter" idx="14"/>
          </p:nvPr>
        </p:nvSpPr>
        <p:spPr/>
        <p:txBody>
          <a:bodyPr/>
          <a:lstStyle/>
          <a:p>
            <a:r>
              <a:rPr lang="en-US"/>
              <a:t>12/02/2021 - 12/08/2021</a:t>
            </a:r>
          </a:p>
        </p:txBody>
      </p:sp>
    </p:spTree>
    <p:extLst>
      <p:ext uri="{BB962C8B-B14F-4D97-AF65-F5344CB8AC3E}">
        <p14:creationId xmlns:p14="http://schemas.microsoft.com/office/powerpoint/2010/main" val="24027476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8B0E9-662F-43CB-80A2-0273A7813241}"/>
              </a:ext>
            </a:extLst>
          </p:cNvPr>
          <p:cNvSpPr>
            <a:spLocks noGrp="1"/>
          </p:cNvSpPr>
          <p:nvPr>
            <p:ph type="title"/>
          </p:nvPr>
        </p:nvSpPr>
        <p:spPr/>
        <p:txBody>
          <a:bodyPr/>
          <a:lstStyle/>
          <a:p>
            <a:r>
              <a:rPr lang="en-US"/>
              <a:t>Instagram Posts Table | All profiles - 13 of 21</a:t>
            </a:r>
          </a:p>
        </p:txBody>
      </p:sp>
      <p:graphicFrame>
        <p:nvGraphicFramePr>
          <p:cNvPr id="5" name="Table Placeholder 4">
            <a:extLst>
              <a:ext uri="{FF2B5EF4-FFF2-40B4-BE49-F238E27FC236}">
                <a16:creationId xmlns:a16="http://schemas.microsoft.com/office/drawing/2014/main" id="{E4272313-E7EA-4B2F-9B21-19BBBFBFD4F2}"/>
              </a:ext>
            </a:extLst>
          </p:cNvPr>
          <p:cNvGraphicFramePr>
            <a:graphicFrameLocks noGrp="1"/>
          </p:cNvGraphicFramePr>
          <p:nvPr>
            <p:ph type="tbl" sz="quarter" idx="13"/>
            <p:extLst>
              <p:ext uri="{D42A27DB-BD31-4B8C-83A1-F6EECF244321}">
                <p14:modId xmlns:p14="http://schemas.microsoft.com/office/powerpoint/2010/main" val="4230165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15673934"/>
                    </a:ext>
                  </a:extLst>
                </a:gridCol>
                <a:gridCol w="987552">
                  <a:extLst>
                    <a:ext uri="{9D8B030D-6E8A-4147-A177-3AD203B41FA5}">
                      <a16:colId xmlns:a16="http://schemas.microsoft.com/office/drawing/2014/main" val="4146156908"/>
                    </a:ext>
                  </a:extLst>
                </a:gridCol>
                <a:gridCol w="987552">
                  <a:extLst>
                    <a:ext uri="{9D8B030D-6E8A-4147-A177-3AD203B41FA5}">
                      <a16:colId xmlns:a16="http://schemas.microsoft.com/office/drawing/2014/main" val="2192518473"/>
                    </a:ext>
                  </a:extLst>
                </a:gridCol>
                <a:gridCol w="987552">
                  <a:extLst>
                    <a:ext uri="{9D8B030D-6E8A-4147-A177-3AD203B41FA5}">
                      <a16:colId xmlns:a16="http://schemas.microsoft.com/office/drawing/2014/main" val="924475155"/>
                    </a:ext>
                  </a:extLst>
                </a:gridCol>
                <a:gridCol w="987552">
                  <a:extLst>
                    <a:ext uri="{9D8B030D-6E8A-4147-A177-3AD203B41FA5}">
                      <a16:colId xmlns:a16="http://schemas.microsoft.com/office/drawing/2014/main" val="3184834037"/>
                    </a:ext>
                  </a:extLst>
                </a:gridCol>
                <a:gridCol w="987552">
                  <a:extLst>
                    <a:ext uri="{9D8B030D-6E8A-4147-A177-3AD203B41FA5}">
                      <a16:colId xmlns:a16="http://schemas.microsoft.com/office/drawing/2014/main" val="16989997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06125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klubbukunarasi - 2021-12-08 18:36:52</a:t>
                      </a:r>
                      <a:r>
                        <a:rPr kumimoji="0" lang="en-US" sz="1000" b="0" i="0" u="none" strike="noStrike" kern="1200" cap="none" spc="0" normalizeH="0" baseline="0" noProof="0">
                          <a:ln>
                            <a:noFill/>
                          </a:ln>
                          <a:solidFill>
                            <a:prstClr val="black"/>
                          </a:solidFill>
                          <a:effectLst/>
                          <a:uLnTx/>
                          <a:uFillTx/>
                          <a:latin typeface="+mn-lt"/>
                          <a:ea typeface="+mn-ea"/>
                          <a:cs typeface="+mn-cs"/>
                        </a:rPr>
                        <a:t>
 #repost binustv
Smart viewers bosan dirumah?
Sambil mengisi waktu luang, membaca buku bisa jadi aktivitas yang pas untuk melepas stres dan merasa lebih rileks loh! Supaya kegiatan di rumah nggak hambar dan gitu-gitu aja, BINUS TV punya beberapa rekomendasi buku-buku keren yang wajib smart viewers baca untuk memberi inspirasi baru nih.
Atau smart viewers punya rekomendasi buku keren lainnya? Komen dibawah ya!✨
#binustv #smartviewers #IAmASmartViewer 
#rekomendasibuku #bukubestseller #bukukeren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12/12/2021 19:44:40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219883136"/>
                  </a:ext>
                </a:extLst>
              </a:tr>
            </a:tbl>
          </a:graphicData>
        </a:graphic>
      </p:graphicFrame>
      <p:sp>
        <p:nvSpPr>
          <p:cNvPr id="4" name="Text Placeholder 3">
            <a:extLst>
              <a:ext uri="{FF2B5EF4-FFF2-40B4-BE49-F238E27FC236}">
                <a16:creationId xmlns:a16="http://schemas.microsoft.com/office/drawing/2014/main" id="{3407BF87-7FF9-4483-B3F5-F26E19A98231}"/>
              </a:ext>
            </a:extLst>
          </p:cNvPr>
          <p:cNvSpPr>
            <a:spLocks noGrp="1"/>
          </p:cNvSpPr>
          <p:nvPr>
            <p:ph type="body" sz="quarter" idx="14"/>
          </p:nvPr>
        </p:nvSpPr>
        <p:spPr/>
        <p:txBody>
          <a:bodyPr/>
          <a:lstStyle/>
          <a:p>
            <a:r>
              <a:rPr lang="en-US"/>
              <a:t>12/02/2021 - 12/08/2021</a:t>
            </a:r>
          </a:p>
        </p:txBody>
      </p:sp>
    </p:spTree>
    <p:extLst>
      <p:ext uri="{BB962C8B-B14F-4D97-AF65-F5344CB8AC3E}">
        <p14:creationId xmlns:p14="http://schemas.microsoft.com/office/powerpoint/2010/main" val="39463899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77FC4-169D-4EF1-AEB8-5F1A80850BDF}"/>
              </a:ext>
            </a:extLst>
          </p:cNvPr>
          <p:cNvSpPr>
            <a:spLocks noGrp="1"/>
          </p:cNvSpPr>
          <p:nvPr>
            <p:ph type="title"/>
          </p:nvPr>
        </p:nvSpPr>
        <p:spPr/>
        <p:txBody>
          <a:bodyPr/>
          <a:lstStyle/>
          <a:p>
            <a:r>
              <a:rPr lang="en-US"/>
              <a:t>Instagram Posts Table | All profiles - 14 of 21</a:t>
            </a:r>
          </a:p>
        </p:txBody>
      </p:sp>
      <p:graphicFrame>
        <p:nvGraphicFramePr>
          <p:cNvPr id="5" name="Table Placeholder 4">
            <a:extLst>
              <a:ext uri="{FF2B5EF4-FFF2-40B4-BE49-F238E27FC236}">
                <a16:creationId xmlns:a16="http://schemas.microsoft.com/office/drawing/2014/main" id="{BA1AD929-37B0-48C1-8D39-2522F79BE3DB}"/>
              </a:ext>
            </a:extLst>
          </p:cNvPr>
          <p:cNvGraphicFramePr>
            <a:graphicFrameLocks noGrp="1"/>
          </p:cNvGraphicFramePr>
          <p:nvPr>
            <p:ph type="tbl" sz="quarter" idx="13"/>
            <p:extLst>
              <p:ext uri="{D42A27DB-BD31-4B8C-83A1-F6EECF244321}">
                <p14:modId xmlns:p14="http://schemas.microsoft.com/office/powerpoint/2010/main" val="10750179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345417328"/>
                    </a:ext>
                  </a:extLst>
                </a:gridCol>
                <a:gridCol w="987552">
                  <a:extLst>
                    <a:ext uri="{9D8B030D-6E8A-4147-A177-3AD203B41FA5}">
                      <a16:colId xmlns:a16="http://schemas.microsoft.com/office/drawing/2014/main" val="2521174789"/>
                    </a:ext>
                  </a:extLst>
                </a:gridCol>
                <a:gridCol w="987552">
                  <a:extLst>
                    <a:ext uri="{9D8B030D-6E8A-4147-A177-3AD203B41FA5}">
                      <a16:colId xmlns:a16="http://schemas.microsoft.com/office/drawing/2014/main" val="4031016998"/>
                    </a:ext>
                  </a:extLst>
                </a:gridCol>
                <a:gridCol w="987552">
                  <a:extLst>
                    <a:ext uri="{9D8B030D-6E8A-4147-A177-3AD203B41FA5}">
                      <a16:colId xmlns:a16="http://schemas.microsoft.com/office/drawing/2014/main" val="790418399"/>
                    </a:ext>
                  </a:extLst>
                </a:gridCol>
                <a:gridCol w="987552">
                  <a:extLst>
                    <a:ext uri="{9D8B030D-6E8A-4147-A177-3AD203B41FA5}">
                      <a16:colId xmlns:a16="http://schemas.microsoft.com/office/drawing/2014/main" val="3276484609"/>
                    </a:ext>
                  </a:extLst>
                </a:gridCol>
                <a:gridCol w="987552">
                  <a:extLst>
                    <a:ext uri="{9D8B030D-6E8A-4147-A177-3AD203B41FA5}">
                      <a16:colId xmlns:a16="http://schemas.microsoft.com/office/drawing/2014/main" val="2700941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23706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komunitasnarasi - 2021-12-08 15:18:25</a:t>
                      </a:r>
                      <a:r>
                        <a:rPr kumimoji="0" lang="en-US" sz="1000" b="0" i="0" u="none" strike="noStrike" kern="1200" cap="none" spc="0" normalizeH="0" baseline="0" noProof="0">
                          <a:ln>
                            <a:noFill/>
                          </a:ln>
                          <a:solidFill>
                            <a:prstClr val="black"/>
                          </a:solidFill>
                          <a:effectLst/>
                          <a:uLnTx/>
                          <a:uFillTx/>
                          <a:latin typeface="+mn-lt"/>
                          <a:ea typeface="+mn-ea"/>
                          <a:cs typeface="+mn-cs"/>
                        </a:rPr>
                        <a:t>
 Siapa nih, yang suka halu jadi pacar oppa-oppa idol Korea? Hayo ngaku👻
Ternyata, hal tersebut dikenal dengan istilah hubungan parasosial, lho. Simak penjelasannya dari majalahketik berikut, yuk. 
Siapa sih idol Korea favoritmu?🧐
#KpopIdol #KoreanWave #KomunitasNarasi #Narasi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12/12/2021 19:44:27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42472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narasinewsroom - 2021-12-08 15:07:11</a:t>
                      </a:r>
                      <a:r>
                        <a:rPr kumimoji="0" lang="en-US" sz="1000" b="0" i="0" u="none" strike="noStrike" kern="1200" cap="none" spc="0" normalizeH="0" baseline="0" noProof="0">
                          <a:ln>
                            <a:noFill/>
                          </a:ln>
                          <a:solidFill>
                            <a:prstClr val="black"/>
                          </a:solidFill>
                          <a:effectLst/>
                          <a:uLnTx/>
                          <a:uFillTx/>
                          <a:latin typeface="+mn-lt"/>
                          <a:ea typeface="+mn-ea"/>
                          <a:cs typeface="+mn-cs"/>
                        </a:rPr>
                        <a:t>
 Film House of Gucci yang dibintangi Lady Gaga lagi ramai diobrolin, nih. Kali ini karena protes keras yang dilayangkan ahli waris keluarga Gucci untuk film karya Ridley Scott itu. 
Ahli waris keluarga Gucci enggak terima dengan sejumlah hal dalam film, salah satunya adalah cerita yang dianggap enggak akurat dan jadi citra buruk bagi keluarga Gucci.
#Gucci #Film #houseofgucci #NarasiNewsroom #jadipaham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12/12/2021 19:45:04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88472048"/>
                  </a:ext>
                </a:extLst>
              </a:tr>
            </a:tbl>
          </a:graphicData>
        </a:graphic>
      </p:graphicFrame>
      <p:sp>
        <p:nvSpPr>
          <p:cNvPr id="4" name="Text Placeholder 3">
            <a:extLst>
              <a:ext uri="{FF2B5EF4-FFF2-40B4-BE49-F238E27FC236}">
                <a16:creationId xmlns:a16="http://schemas.microsoft.com/office/drawing/2014/main" id="{CE3049D9-5698-4ED0-A513-873C87111D58}"/>
              </a:ext>
            </a:extLst>
          </p:cNvPr>
          <p:cNvSpPr>
            <a:spLocks noGrp="1"/>
          </p:cNvSpPr>
          <p:nvPr>
            <p:ph type="body" sz="quarter" idx="14"/>
          </p:nvPr>
        </p:nvSpPr>
        <p:spPr/>
        <p:txBody>
          <a:bodyPr/>
          <a:lstStyle/>
          <a:p>
            <a:r>
              <a:rPr lang="en-US"/>
              <a:t>12/02/2021 - 12/08/2021</a:t>
            </a:r>
          </a:p>
        </p:txBody>
      </p:sp>
    </p:spTree>
    <p:extLst>
      <p:ext uri="{BB962C8B-B14F-4D97-AF65-F5344CB8AC3E}">
        <p14:creationId xmlns:p14="http://schemas.microsoft.com/office/powerpoint/2010/main" val="31341234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2953BB-7166-4AC6-B42F-9882F53BE06D}"/>
              </a:ext>
            </a:extLst>
          </p:cNvPr>
          <p:cNvSpPr>
            <a:spLocks noGrp="1"/>
          </p:cNvSpPr>
          <p:nvPr>
            <p:ph type="title"/>
          </p:nvPr>
        </p:nvSpPr>
        <p:spPr/>
        <p:txBody>
          <a:bodyPr/>
          <a:lstStyle/>
          <a:p>
            <a:r>
              <a:rPr lang="en-US"/>
              <a:t>Instagram Posts Table | All profiles - 15 of 21</a:t>
            </a:r>
          </a:p>
        </p:txBody>
      </p:sp>
      <p:graphicFrame>
        <p:nvGraphicFramePr>
          <p:cNvPr id="5" name="Table Placeholder 4">
            <a:extLst>
              <a:ext uri="{FF2B5EF4-FFF2-40B4-BE49-F238E27FC236}">
                <a16:creationId xmlns:a16="http://schemas.microsoft.com/office/drawing/2014/main" id="{21CC0A04-89FD-45E7-BAFF-182820DE3F5E}"/>
              </a:ext>
            </a:extLst>
          </p:cNvPr>
          <p:cNvGraphicFramePr>
            <a:graphicFrameLocks noGrp="1"/>
          </p:cNvGraphicFramePr>
          <p:nvPr>
            <p:ph type="tbl" sz="quarter" idx="13"/>
            <p:extLst>
              <p:ext uri="{D42A27DB-BD31-4B8C-83A1-F6EECF244321}">
                <p14:modId xmlns:p14="http://schemas.microsoft.com/office/powerpoint/2010/main" val="18429915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74564780"/>
                    </a:ext>
                  </a:extLst>
                </a:gridCol>
                <a:gridCol w="987552">
                  <a:extLst>
                    <a:ext uri="{9D8B030D-6E8A-4147-A177-3AD203B41FA5}">
                      <a16:colId xmlns:a16="http://schemas.microsoft.com/office/drawing/2014/main" val="3358598418"/>
                    </a:ext>
                  </a:extLst>
                </a:gridCol>
                <a:gridCol w="987552">
                  <a:extLst>
                    <a:ext uri="{9D8B030D-6E8A-4147-A177-3AD203B41FA5}">
                      <a16:colId xmlns:a16="http://schemas.microsoft.com/office/drawing/2014/main" val="4045411333"/>
                    </a:ext>
                  </a:extLst>
                </a:gridCol>
                <a:gridCol w="987552">
                  <a:extLst>
                    <a:ext uri="{9D8B030D-6E8A-4147-A177-3AD203B41FA5}">
                      <a16:colId xmlns:a16="http://schemas.microsoft.com/office/drawing/2014/main" val="3633144201"/>
                    </a:ext>
                  </a:extLst>
                </a:gridCol>
                <a:gridCol w="987552">
                  <a:extLst>
                    <a:ext uri="{9D8B030D-6E8A-4147-A177-3AD203B41FA5}">
                      <a16:colId xmlns:a16="http://schemas.microsoft.com/office/drawing/2014/main" val="3188594664"/>
                    </a:ext>
                  </a:extLst>
                </a:gridCol>
                <a:gridCol w="987552">
                  <a:extLst>
                    <a:ext uri="{9D8B030D-6E8A-4147-A177-3AD203B41FA5}">
                      <a16:colId xmlns:a16="http://schemas.microsoft.com/office/drawing/2014/main" val="1918962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62913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komunitasnarasi - 2021-12-08 13:38:43</a:t>
                      </a:r>
                      <a:r>
                        <a:rPr kumimoji="0" lang="en-US" sz="1000" b="0" i="0" u="none" strike="noStrike" kern="1200" cap="none" spc="0" normalizeH="0" baseline="0" noProof="0">
                          <a:ln>
                            <a:noFill/>
                          </a:ln>
                          <a:solidFill>
                            <a:prstClr val="black"/>
                          </a:solidFill>
                          <a:effectLst/>
                          <a:uLnTx/>
                          <a:uFillTx/>
                          <a:latin typeface="+mn-lt"/>
                          <a:ea typeface="+mn-ea"/>
                          <a:cs typeface="+mn-cs"/>
                        </a:rPr>
                        <a:t>
 Yang kita butuhin sebenarnya pasangan yang peka dan peduli kayak gini ❤️
Ada yang pasangannya kayak Adit? Coba tag orangnya di komentar 🥰
#RomansaAditDara #Couple #Romance #KomunitasNarasi #Narasi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12/12/2021 19:44:27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80303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wmnbynarasi - 2021-12-08 12:00:12</a:t>
                      </a:r>
                      <a:r>
                        <a:rPr kumimoji="0" lang="en-US" sz="1000" b="0" i="0" u="none" strike="noStrike" kern="1200" cap="none" spc="0" normalizeH="0" baseline="0" noProof="0">
                          <a:ln>
                            <a:noFill/>
                          </a:ln>
                          <a:solidFill>
                            <a:prstClr val="black"/>
                          </a:solidFill>
                          <a:effectLst/>
                          <a:uLnTx/>
                          <a:uFillTx/>
                          <a:latin typeface="+mn-lt"/>
                          <a:ea typeface="+mn-ea"/>
                          <a:cs typeface="+mn-cs"/>
                        </a:rPr>
                        <a:t>
 Yuk sama-sama bikin dunia ini jadi ruang yang lebih aman dan nyaman untuk perempuan, laki-laki punya andil besar lho di sini. Makanya, penting banget untuk menumbuhkan kesadaran soal ini sedini mungkin. 
Ada ide lain?
#WMNbyNarasi #WMNtribe #IAmWMN #WMNSalingJaga 
inspired by twitter ginaSnoer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12/12/2021 19:44:15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10996504"/>
                  </a:ext>
                </a:extLst>
              </a:tr>
            </a:tbl>
          </a:graphicData>
        </a:graphic>
      </p:graphicFrame>
      <p:sp>
        <p:nvSpPr>
          <p:cNvPr id="4" name="Text Placeholder 3">
            <a:extLst>
              <a:ext uri="{FF2B5EF4-FFF2-40B4-BE49-F238E27FC236}">
                <a16:creationId xmlns:a16="http://schemas.microsoft.com/office/drawing/2014/main" id="{FB4D1259-1CE9-49D5-94D3-B2936E1DD697}"/>
              </a:ext>
            </a:extLst>
          </p:cNvPr>
          <p:cNvSpPr>
            <a:spLocks noGrp="1"/>
          </p:cNvSpPr>
          <p:nvPr>
            <p:ph type="body" sz="quarter" idx="14"/>
          </p:nvPr>
        </p:nvSpPr>
        <p:spPr/>
        <p:txBody>
          <a:bodyPr/>
          <a:lstStyle/>
          <a:p>
            <a:r>
              <a:rPr lang="en-US"/>
              <a:t>12/02/2021 - 12/08/2021</a:t>
            </a:r>
          </a:p>
        </p:txBody>
      </p:sp>
    </p:spTree>
    <p:extLst>
      <p:ext uri="{BB962C8B-B14F-4D97-AF65-F5344CB8AC3E}">
        <p14:creationId xmlns:p14="http://schemas.microsoft.com/office/powerpoint/2010/main" val="24085891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01EE8-4B76-4A6D-9D7A-66AD92E52AC9}"/>
              </a:ext>
            </a:extLst>
          </p:cNvPr>
          <p:cNvSpPr>
            <a:spLocks noGrp="1"/>
          </p:cNvSpPr>
          <p:nvPr>
            <p:ph type="title"/>
          </p:nvPr>
        </p:nvSpPr>
        <p:spPr/>
        <p:txBody>
          <a:bodyPr/>
          <a:lstStyle/>
          <a:p>
            <a:r>
              <a:rPr lang="en-US"/>
              <a:t>Instagram Posts Table | All profiles - 16 of 21</a:t>
            </a:r>
          </a:p>
        </p:txBody>
      </p:sp>
      <p:graphicFrame>
        <p:nvGraphicFramePr>
          <p:cNvPr id="5" name="Table Placeholder 4">
            <a:extLst>
              <a:ext uri="{FF2B5EF4-FFF2-40B4-BE49-F238E27FC236}">
                <a16:creationId xmlns:a16="http://schemas.microsoft.com/office/drawing/2014/main" id="{4D8012E9-3985-40BA-8B0A-96126066EB8B}"/>
              </a:ext>
            </a:extLst>
          </p:cNvPr>
          <p:cNvGraphicFramePr>
            <a:graphicFrameLocks noGrp="1"/>
          </p:cNvGraphicFramePr>
          <p:nvPr>
            <p:ph type="tbl" sz="quarter" idx="13"/>
            <p:extLst>
              <p:ext uri="{D42A27DB-BD31-4B8C-83A1-F6EECF244321}">
                <p14:modId xmlns:p14="http://schemas.microsoft.com/office/powerpoint/2010/main" val="3264905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775878681"/>
                    </a:ext>
                  </a:extLst>
                </a:gridCol>
                <a:gridCol w="987552">
                  <a:extLst>
                    <a:ext uri="{9D8B030D-6E8A-4147-A177-3AD203B41FA5}">
                      <a16:colId xmlns:a16="http://schemas.microsoft.com/office/drawing/2014/main" val="256155605"/>
                    </a:ext>
                  </a:extLst>
                </a:gridCol>
                <a:gridCol w="987552">
                  <a:extLst>
                    <a:ext uri="{9D8B030D-6E8A-4147-A177-3AD203B41FA5}">
                      <a16:colId xmlns:a16="http://schemas.microsoft.com/office/drawing/2014/main" val="3299653535"/>
                    </a:ext>
                  </a:extLst>
                </a:gridCol>
                <a:gridCol w="987552">
                  <a:extLst>
                    <a:ext uri="{9D8B030D-6E8A-4147-A177-3AD203B41FA5}">
                      <a16:colId xmlns:a16="http://schemas.microsoft.com/office/drawing/2014/main" val="796164041"/>
                    </a:ext>
                  </a:extLst>
                </a:gridCol>
                <a:gridCol w="987552">
                  <a:extLst>
                    <a:ext uri="{9D8B030D-6E8A-4147-A177-3AD203B41FA5}">
                      <a16:colId xmlns:a16="http://schemas.microsoft.com/office/drawing/2014/main" val="3860241232"/>
                    </a:ext>
                  </a:extLst>
                </a:gridCol>
                <a:gridCol w="987552">
                  <a:extLst>
                    <a:ext uri="{9D8B030D-6E8A-4147-A177-3AD203B41FA5}">
                      <a16:colId xmlns:a16="http://schemas.microsoft.com/office/drawing/2014/main" val="3797164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46334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narasinewsroom - 2021-12-08 08:51:15</a:t>
                      </a:r>
                      <a:r>
                        <a:rPr kumimoji="0" lang="en-US" sz="1000" b="0" i="0" u="none" strike="noStrike" kern="1200" cap="none" spc="0" normalizeH="0" baseline="0" noProof="0">
                          <a:ln>
                            <a:noFill/>
                          </a:ln>
                          <a:solidFill>
                            <a:prstClr val="black"/>
                          </a:solidFill>
                          <a:effectLst/>
                          <a:uLnTx/>
                          <a:uFillTx/>
                          <a:latin typeface="+mn-lt"/>
                          <a:ea typeface="+mn-ea"/>
                          <a:cs typeface="+mn-cs"/>
                        </a:rPr>
                        <a:t>
 Indonesia berada di posisi 87 negara paling tidak aman untuk perempuan di dunia oleh CEO World Magazine. 
Bukan cuma kali ini aja, sih, Indonesia dinyatakan sebagai negara tidak aman buat perempuan. Pada 2019 lalu, hasil studi dari perusahaan riset di Singapura, Value Champion juga pernah menemukan bahwa Indonesia berada di peringkat kedua negara yang paling berbahaya untuk perempuan di wilayah Asia Pasifik.
Duh, sedih si ya 😢
Konsultan gender menilai, akar masalah dari persoalan ini adalah masih kentalnya budaya patriarki. 
#Perempuan #KekerasanPerempuan #Indonesia #NarasiNewsroom #JadiPaham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12/12/2021 19:45:04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40937142"/>
                  </a:ext>
                </a:extLst>
              </a:tr>
            </a:tbl>
          </a:graphicData>
        </a:graphic>
      </p:graphicFrame>
      <p:sp>
        <p:nvSpPr>
          <p:cNvPr id="4" name="Text Placeholder 3">
            <a:extLst>
              <a:ext uri="{FF2B5EF4-FFF2-40B4-BE49-F238E27FC236}">
                <a16:creationId xmlns:a16="http://schemas.microsoft.com/office/drawing/2014/main" id="{AB07A642-3B64-4C05-B21E-DCD938A26F35}"/>
              </a:ext>
            </a:extLst>
          </p:cNvPr>
          <p:cNvSpPr>
            <a:spLocks noGrp="1"/>
          </p:cNvSpPr>
          <p:nvPr>
            <p:ph type="body" sz="quarter" idx="14"/>
          </p:nvPr>
        </p:nvSpPr>
        <p:spPr/>
        <p:txBody>
          <a:bodyPr/>
          <a:lstStyle/>
          <a:p>
            <a:r>
              <a:rPr lang="en-US"/>
              <a:t>12/02/2021 - 12/08/2021</a:t>
            </a:r>
          </a:p>
        </p:txBody>
      </p:sp>
    </p:spTree>
    <p:extLst>
      <p:ext uri="{BB962C8B-B14F-4D97-AF65-F5344CB8AC3E}">
        <p14:creationId xmlns:p14="http://schemas.microsoft.com/office/powerpoint/2010/main" val="5155011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8F6FE4-9DC1-4E59-A64B-883BC53B51C0}"/>
              </a:ext>
            </a:extLst>
          </p:cNvPr>
          <p:cNvSpPr>
            <a:spLocks noGrp="1"/>
          </p:cNvSpPr>
          <p:nvPr>
            <p:ph type="title"/>
          </p:nvPr>
        </p:nvSpPr>
        <p:spPr/>
        <p:txBody>
          <a:bodyPr/>
          <a:lstStyle/>
          <a:p>
            <a:r>
              <a:rPr lang="en-US"/>
              <a:t>Instagram Posts Table | All profiles - 17 of 21</a:t>
            </a:r>
          </a:p>
        </p:txBody>
      </p:sp>
      <p:graphicFrame>
        <p:nvGraphicFramePr>
          <p:cNvPr id="5" name="Table Placeholder 4">
            <a:extLst>
              <a:ext uri="{FF2B5EF4-FFF2-40B4-BE49-F238E27FC236}">
                <a16:creationId xmlns:a16="http://schemas.microsoft.com/office/drawing/2014/main" id="{5D54F672-F415-4B16-A9E9-9EFA4156D910}"/>
              </a:ext>
            </a:extLst>
          </p:cNvPr>
          <p:cNvGraphicFramePr>
            <a:graphicFrameLocks noGrp="1"/>
          </p:cNvGraphicFramePr>
          <p:nvPr>
            <p:ph type="tbl" sz="quarter" idx="13"/>
            <p:extLst>
              <p:ext uri="{D42A27DB-BD31-4B8C-83A1-F6EECF244321}">
                <p14:modId xmlns:p14="http://schemas.microsoft.com/office/powerpoint/2010/main" val="3644913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096426542"/>
                    </a:ext>
                  </a:extLst>
                </a:gridCol>
                <a:gridCol w="987552">
                  <a:extLst>
                    <a:ext uri="{9D8B030D-6E8A-4147-A177-3AD203B41FA5}">
                      <a16:colId xmlns:a16="http://schemas.microsoft.com/office/drawing/2014/main" val="1494402407"/>
                    </a:ext>
                  </a:extLst>
                </a:gridCol>
                <a:gridCol w="987552">
                  <a:extLst>
                    <a:ext uri="{9D8B030D-6E8A-4147-A177-3AD203B41FA5}">
                      <a16:colId xmlns:a16="http://schemas.microsoft.com/office/drawing/2014/main" val="2826892251"/>
                    </a:ext>
                  </a:extLst>
                </a:gridCol>
                <a:gridCol w="987552">
                  <a:extLst>
                    <a:ext uri="{9D8B030D-6E8A-4147-A177-3AD203B41FA5}">
                      <a16:colId xmlns:a16="http://schemas.microsoft.com/office/drawing/2014/main" val="790525967"/>
                    </a:ext>
                  </a:extLst>
                </a:gridCol>
                <a:gridCol w="987552">
                  <a:extLst>
                    <a:ext uri="{9D8B030D-6E8A-4147-A177-3AD203B41FA5}">
                      <a16:colId xmlns:a16="http://schemas.microsoft.com/office/drawing/2014/main" val="755718398"/>
                    </a:ext>
                  </a:extLst>
                </a:gridCol>
                <a:gridCol w="987552">
                  <a:extLst>
                    <a:ext uri="{9D8B030D-6E8A-4147-A177-3AD203B41FA5}">
                      <a16:colId xmlns:a16="http://schemas.microsoft.com/office/drawing/2014/main" val="1770613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68994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narasinewsroom - 2021-12-07 23:48:07</a:t>
                      </a:r>
                      <a:r>
                        <a:rPr kumimoji="0" lang="en-US" sz="1000" b="0" i="0" u="none" strike="noStrike" kern="1200" cap="none" spc="0" normalizeH="0" baseline="0" noProof="0">
                          <a:ln>
                            <a:noFill/>
                          </a:ln>
                          <a:solidFill>
                            <a:prstClr val="black"/>
                          </a:solidFill>
                          <a:effectLst/>
                          <a:uLnTx/>
                          <a:uFillTx/>
                          <a:latin typeface="+mn-lt"/>
                          <a:ea typeface="+mn-ea"/>
                          <a:cs typeface="+mn-cs"/>
                        </a:rPr>
                        <a:t>
 Orang lain lagi zoom call:
"Maaf mic-nya masih di-mute, gak kedengeran."
Vishal Garg lagi zoom call:
"Maaf, kamu kurang beruntung. Kamu dipecat."
Agak horror ya bund..
Kita bahas besok jam 8 pagi ya dengan kabar seru lainnya di #NarasiPagi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12/12/2021 19:45:04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32019501"/>
                  </a:ext>
                </a:extLst>
              </a:tr>
            </a:tbl>
          </a:graphicData>
        </a:graphic>
      </p:graphicFrame>
      <p:sp>
        <p:nvSpPr>
          <p:cNvPr id="4" name="Text Placeholder 3">
            <a:extLst>
              <a:ext uri="{FF2B5EF4-FFF2-40B4-BE49-F238E27FC236}">
                <a16:creationId xmlns:a16="http://schemas.microsoft.com/office/drawing/2014/main" id="{D20D9CC7-1D9D-43E7-A343-D9224C67C741}"/>
              </a:ext>
            </a:extLst>
          </p:cNvPr>
          <p:cNvSpPr>
            <a:spLocks noGrp="1"/>
          </p:cNvSpPr>
          <p:nvPr>
            <p:ph type="body" sz="quarter" idx="14"/>
          </p:nvPr>
        </p:nvSpPr>
        <p:spPr/>
        <p:txBody>
          <a:bodyPr/>
          <a:lstStyle/>
          <a:p>
            <a:r>
              <a:rPr lang="en-US"/>
              <a:t>12/02/2021 - 12/08/2021</a:t>
            </a:r>
          </a:p>
        </p:txBody>
      </p:sp>
    </p:spTree>
    <p:extLst>
      <p:ext uri="{BB962C8B-B14F-4D97-AF65-F5344CB8AC3E}">
        <p14:creationId xmlns:p14="http://schemas.microsoft.com/office/powerpoint/2010/main" val="28443670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8BBCDA-D228-4B95-8B01-38FC857848EF}"/>
              </a:ext>
            </a:extLst>
          </p:cNvPr>
          <p:cNvSpPr>
            <a:spLocks noGrp="1"/>
          </p:cNvSpPr>
          <p:nvPr>
            <p:ph type="title"/>
          </p:nvPr>
        </p:nvSpPr>
        <p:spPr/>
        <p:txBody>
          <a:bodyPr/>
          <a:lstStyle/>
          <a:p>
            <a:r>
              <a:rPr lang="en-US"/>
              <a:t>Instagram Posts Table | All profiles - 18 of 21</a:t>
            </a:r>
          </a:p>
        </p:txBody>
      </p:sp>
      <p:graphicFrame>
        <p:nvGraphicFramePr>
          <p:cNvPr id="5" name="Table Placeholder 4">
            <a:extLst>
              <a:ext uri="{FF2B5EF4-FFF2-40B4-BE49-F238E27FC236}">
                <a16:creationId xmlns:a16="http://schemas.microsoft.com/office/drawing/2014/main" id="{8F6171B2-EBEA-40EF-AD3E-17776984FC05}"/>
              </a:ext>
            </a:extLst>
          </p:cNvPr>
          <p:cNvGraphicFramePr>
            <a:graphicFrameLocks noGrp="1"/>
          </p:cNvGraphicFramePr>
          <p:nvPr>
            <p:ph type="tbl" sz="quarter" idx="13"/>
            <p:extLst>
              <p:ext uri="{D42A27DB-BD31-4B8C-83A1-F6EECF244321}">
                <p14:modId xmlns:p14="http://schemas.microsoft.com/office/powerpoint/2010/main" val="1615493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6712493"/>
                    </a:ext>
                  </a:extLst>
                </a:gridCol>
                <a:gridCol w="987552">
                  <a:extLst>
                    <a:ext uri="{9D8B030D-6E8A-4147-A177-3AD203B41FA5}">
                      <a16:colId xmlns:a16="http://schemas.microsoft.com/office/drawing/2014/main" val="255535382"/>
                    </a:ext>
                  </a:extLst>
                </a:gridCol>
                <a:gridCol w="987552">
                  <a:extLst>
                    <a:ext uri="{9D8B030D-6E8A-4147-A177-3AD203B41FA5}">
                      <a16:colId xmlns:a16="http://schemas.microsoft.com/office/drawing/2014/main" val="1738469154"/>
                    </a:ext>
                  </a:extLst>
                </a:gridCol>
                <a:gridCol w="987552">
                  <a:extLst>
                    <a:ext uri="{9D8B030D-6E8A-4147-A177-3AD203B41FA5}">
                      <a16:colId xmlns:a16="http://schemas.microsoft.com/office/drawing/2014/main" val="870900496"/>
                    </a:ext>
                  </a:extLst>
                </a:gridCol>
                <a:gridCol w="987552">
                  <a:extLst>
                    <a:ext uri="{9D8B030D-6E8A-4147-A177-3AD203B41FA5}">
                      <a16:colId xmlns:a16="http://schemas.microsoft.com/office/drawing/2014/main" val="1247807330"/>
                    </a:ext>
                  </a:extLst>
                </a:gridCol>
                <a:gridCol w="987552">
                  <a:extLst>
                    <a:ext uri="{9D8B030D-6E8A-4147-A177-3AD203B41FA5}">
                      <a16:colId xmlns:a16="http://schemas.microsoft.com/office/drawing/2014/main" val="2057959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22030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narasinewsroom - 2021-12-07 19:29:45</a:t>
                      </a:r>
                      <a:r>
                        <a:rPr kumimoji="0" lang="en-US" sz="1000" b="0" i="0" u="none" strike="noStrike" kern="1200" cap="none" spc="0" normalizeH="0" baseline="0" noProof="0">
                          <a:ln>
                            <a:noFill/>
                          </a:ln>
                          <a:solidFill>
                            <a:prstClr val="black"/>
                          </a:solidFill>
                          <a:effectLst/>
                          <a:uLnTx/>
                          <a:uFillTx/>
                          <a:latin typeface="+mn-lt"/>
                          <a:ea typeface="+mn-ea"/>
                          <a:cs typeface="+mn-cs"/>
                        </a:rPr>
                        <a:t>
 Pemerintah melalui Menteri dalam Negeri (Mendagri) Jenderal Pol (Purn.) Tito Karnavian mengatakan kalau sembilan wilayah aglomerasi di Indonesia kemungkinan telah mencapai kekebalan kelompok terhadap COVID-19 atau herd immunity. Angka vaksinasi yang terus membaik menjadi sebab munculnya pernyataan ini.
Selain itu, mantan Kapolri ini juga merujuk hasil survei serologi yang menunjukkan bahwa antibodi masyarakat saat ini relatif tinggi.
"Survei yang sementara ada dua. Kemendagri dan Kemenkes juga menunjukkan bahwa tingkat antibodi kita cukup tinggi, sehingga kita kemungkinan sudah mencapai herd immunity dari sembilan daerah aglomerasi," sebut Tito pada Selasa (7/12/2021).
Meski demikian, Tito menyampaikan pemerintah tetap mengejar target vaksinasi mencapai 70 persen pada akhir Desember tahun ini sesuai arahan Presiden Joko Widodo.
Dalam kesempatan yang sama, Tito juga menuturkan alasan dibatalkannya penerapan PPKM level tiga di semua daerah saat perayaan Natal dan tahun baru 2022.
"Pemahaman penerapan level 3 tidak dilakukan di semua wilayah karena kalau menggunakan istilah level 3 nanti di semua wilayah," kata Tito.
Lantas, berdasarkan rapat pemerintah, istilah PPKM yang digunakan bukanlah level 3, melainkan pembatasan khusus Nataru.
Teks: Rizqona Faqihul Ilma
Perancang visual: Javier Sastradiredja
#NarasiNewsroom #JadiPaham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12/12/2021 19:45:04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642167231"/>
                  </a:ext>
                </a:extLst>
              </a:tr>
            </a:tbl>
          </a:graphicData>
        </a:graphic>
      </p:graphicFrame>
      <p:sp>
        <p:nvSpPr>
          <p:cNvPr id="4" name="Text Placeholder 3">
            <a:extLst>
              <a:ext uri="{FF2B5EF4-FFF2-40B4-BE49-F238E27FC236}">
                <a16:creationId xmlns:a16="http://schemas.microsoft.com/office/drawing/2014/main" id="{69FD99FC-08B5-4304-ADF1-F2035EAFF411}"/>
              </a:ext>
            </a:extLst>
          </p:cNvPr>
          <p:cNvSpPr>
            <a:spLocks noGrp="1"/>
          </p:cNvSpPr>
          <p:nvPr>
            <p:ph type="body" sz="quarter" idx="14"/>
          </p:nvPr>
        </p:nvSpPr>
        <p:spPr/>
        <p:txBody>
          <a:bodyPr/>
          <a:lstStyle/>
          <a:p>
            <a:r>
              <a:rPr lang="en-US"/>
              <a:t>12/02/2021 - 12/08/2021</a:t>
            </a:r>
          </a:p>
        </p:txBody>
      </p:sp>
    </p:spTree>
    <p:extLst>
      <p:ext uri="{BB962C8B-B14F-4D97-AF65-F5344CB8AC3E}">
        <p14:creationId xmlns:p14="http://schemas.microsoft.com/office/powerpoint/2010/main" val="42271614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25227-7535-4457-9673-9F72B5157737}"/>
              </a:ext>
            </a:extLst>
          </p:cNvPr>
          <p:cNvSpPr>
            <a:spLocks noGrp="1"/>
          </p:cNvSpPr>
          <p:nvPr>
            <p:ph type="title"/>
          </p:nvPr>
        </p:nvSpPr>
        <p:spPr/>
        <p:txBody>
          <a:bodyPr/>
          <a:lstStyle/>
          <a:p>
            <a:r>
              <a:rPr lang="en-US"/>
              <a:t>Instagram Posts Table | All profiles - 19 of 21</a:t>
            </a:r>
          </a:p>
        </p:txBody>
      </p:sp>
      <p:graphicFrame>
        <p:nvGraphicFramePr>
          <p:cNvPr id="5" name="Table Placeholder 4">
            <a:extLst>
              <a:ext uri="{FF2B5EF4-FFF2-40B4-BE49-F238E27FC236}">
                <a16:creationId xmlns:a16="http://schemas.microsoft.com/office/drawing/2014/main" id="{72A4B8B9-E459-48A5-905C-17ECE8E00F40}"/>
              </a:ext>
            </a:extLst>
          </p:cNvPr>
          <p:cNvGraphicFramePr>
            <a:graphicFrameLocks noGrp="1"/>
          </p:cNvGraphicFramePr>
          <p:nvPr>
            <p:ph type="tbl" sz="quarter" idx="13"/>
            <p:extLst>
              <p:ext uri="{D42A27DB-BD31-4B8C-83A1-F6EECF244321}">
                <p14:modId xmlns:p14="http://schemas.microsoft.com/office/powerpoint/2010/main" val="3653021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764278148"/>
                    </a:ext>
                  </a:extLst>
                </a:gridCol>
                <a:gridCol w="987552">
                  <a:extLst>
                    <a:ext uri="{9D8B030D-6E8A-4147-A177-3AD203B41FA5}">
                      <a16:colId xmlns:a16="http://schemas.microsoft.com/office/drawing/2014/main" val="4214437946"/>
                    </a:ext>
                  </a:extLst>
                </a:gridCol>
                <a:gridCol w="987552">
                  <a:extLst>
                    <a:ext uri="{9D8B030D-6E8A-4147-A177-3AD203B41FA5}">
                      <a16:colId xmlns:a16="http://schemas.microsoft.com/office/drawing/2014/main" val="1711746023"/>
                    </a:ext>
                  </a:extLst>
                </a:gridCol>
                <a:gridCol w="987552">
                  <a:extLst>
                    <a:ext uri="{9D8B030D-6E8A-4147-A177-3AD203B41FA5}">
                      <a16:colId xmlns:a16="http://schemas.microsoft.com/office/drawing/2014/main" val="1590879737"/>
                    </a:ext>
                  </a:extLst>
                </a:gridCol>
                <a:gridCol w="987552">
                  <a:extLst>
                    <a:ext uri="{9D8B030D-6E8A-4147-A177-3AD203B41FA5}">
                      <a16:colId xmlns:a16="http://schemas.microsoft.com/office/drawing/2014/main" val="1280716880"/>
                    </a:ext>
                  </a:extLst>
                </a:gridCol>
                <a:gridCol w="987552">
                  <a:extLst>
                    <a:ext uri="{9D8B030D-6E8A-4147-A177-3AD203B41FA5}">
                      <a16:colId xmlns:a16="http://schemas.microsoft.com/office/drawing/2014/main" val="938438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5741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narasi.tv - 2021-12-07 19:21:23</a:t>
                      </a:r>
                      <a:r>
                        <a:rPr kumimoji="0" lang="en-US" sz="1000" b="0" i="0" u="none" strike="noStrike" kern="1200" cap="none" spc="0" normalizeH="0" baseline="0" noProof="0">
                          <a:ln>
                            <a:noFill/>
                          </a:ln>
                          <a:solidFill>
                            <a:prstClr val="black"/>
                          </a:solidFill>
                          <a:effectLst/>
                          <a:uLnTx/>
                          <a:uFillTx/>
                          <a:latin typeface="+mn-lt"/>
                          <a:ea typeface="+mn-ea"/>
                          <a:cs typeface="+mn-cs"/>
                        </a:rPr>
                        <a:t>
 Sent ke kamu yang suka overthinking. 🤗
Biasanya hal apa sih yang dipikirin? Coba cerita sini…
#Narasi #JadiPaham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12/12/2021 19:45:04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33600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wmnbynarasi - 2021-12-07 18:00:04</a:t>
                      </a:r>
                      <a:r>
                        <a:rPr kumimoji="0" lang="en-US" sz="1000" b="0" i="0" u="none" strike="noStrike" kern="1200" cap="none" spc="0" normalizeH="0" baseline="0" noProof="0">
                          <a:ln>
                            <a:noFill/>
                          </a:ln>
                          <a:solidFill>
                            <a:prstClr val="black"/>
                          </a:solidFill>
                          <a:effectLst/>
                          <a:uLnTx/>
                          <a:uFillTx/>
                          <a:latin typeface="+mn-lt"/>
                          <a:ea typeface="+mn-ea"/>
                          <a:cs typeface="+mn-cs"/>
                        </a:rPr>
                        <a:t>
 Enggak bisa dipungkiri kalau perempuan masih sedikit yang berpartisipasi di sektor teknologi. Tapi jangan berhenti di situ, girls. Ekonomi digital yang makin pesat, nyatanya jadi peluang baik nih buat kaum hawa ber-flower dan makin dekat sama mimpinya.
Kamu bisa ikuti info seputar akselarasi generasi digital di indonesiadigitaltribe!
#IAmWMN #WMNbyNarasi #WMNtribe #IndonesiaDigitalTribe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12/12/2021 19:44:15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604775865"/>
                  </a:ext>
                </a:extLst>
              </a:tr>
            </a:tbl>
          </a:graphicData>
        </a:graphic>
      </p:graphicFrame>
      <p:sp>
        <p:nvSpPr>
          <p:cNvPr id="4" name="Text Placeholder 3">
            <a:extLst>
              <a:ext uri="{FF2B5EF4-FFF2-40B4-BE49-F238E27FC236}">
                <a16:creationId xmlns:a16="http://schemas.microsoft.com/office/drawing/2014/main" id="{793977D7-5B7E-4363-8241-A91431D6386C}"/>
              </a:ext>
            </a:extLst>
          </p:cNvPr>
          <p:cNvSpPr>
            <a:spLocks noGrp="1"/>
          </p:cNvSpPr>
          <p:nvPr>
            <p:ph type="body" sz="quarter" idx="14"/>
          </p:nvPr>
        </p:nvSpPr>
        <p:spPr/>
        <p:txBody>
          <a:bodyPr/>
          <a:lstStyle/>
          <a:p>
            <a:r>
              <a:rPr lang="en-US"/>
              <a:t>12/02/2021 - 12/08/2021</a:t>
            </a:r>
          </a:p>
        </p:txBody>
      </p:sp>
    </p:spTree>
    <p:extLst>
      <p:ext uri="{BB962C8B-B14F-4D97-AF65-F5344CB8AC3E}">
        <p14:creationId xmlns:p14="http://schemas.microsoft.com/office/powerpoint/2010/main" val="4777024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B47E0-45A6-40E0-BF88-145F95B2A7AB}"/>
              </a:ext>
            </a:extLst>
          </p:cNvPr>
          <p:cNvSpPr>
            <a:spLocks noGrp="1"/>
          </p:cNvSpPr>
          <p:nvPr>
            <p:ph type="title"/>
          </p:nvPr>
        </p:nvSpPr>
        <p:spPr/>
        <p:txBody>
          <a:bodyPr/>
          <a:lstStyle/>
          <a:p>
            <a:r>
              <a:rPr lang="en-US"/>
              <a:t>Instagram Posts Table | All profiles - 20 of 21</a:t>
            </a:r>
          </a:p>
        </p:txBody>
      </p:sp>
      <p:graphicFrame>
        <p:nvGraphicFramePr>
          <p:cNvPr id="5" name="Table Placeholder 4">
            <a:extLst>
              <a:ext uri="{FF2B5EF4-FFF2-40B4-BE49-F238E27FC236}">
                <a16:creationId xmlns:a16="http://schemas.microsoft.com/office/drawing/2014/main" id="{6AE24208-2FDD-4D30-9C6D-1B6AFAE4F985}"/>
              </a:ext>
            </a:extLst>
          </p:cNvPr>
          <p:cNvGraphicFramePr>
            <a:graphicFrameLocks noGrp="1"/>
          </p:cNvGraphicFramePr>
          <p:nvPr>
            <p:ph type="tbl" sz="quarter" idx="13"/>
            <p:extLst>
              <p:ext uri="{D42A27DB-BD31-4B8C-83A1-F6EECF244321}">
                <p14:modId xmlns:p14="http://schemas.microsoft.com/office/powerpoint/2010/main" val="3610940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730048406"/>
                    </a:ext>
                  </a:extLst>
                </a:gridCol>
                <a:gridCol w="987552">
                  <a:extLst>
                    <a:ext uri="{9D8B030D-6E8A-4147-A177-3AD203B41FA5}">
                      <a16:colId xmlns:a16="http://schemas.microsoft.com/office/drawing/2014/main" val="1342083561"/>
                    </a:ext>
                  </a:extLst>
                </a:gridCol>
                <a:gridCol w="987552">
                  <a:extLst>
                    <a:ext uri="{9D8B030D-6E8A-4147-A177-3AD203B41FA5}">
                      <a16:colId xmlns:a16="http://schemas.microsoft.com/office/drawing/2014/main" val="1485326548"/>
                    </a:ext>
                  </a:extLst>
                </a:gridCol>
                <a:gridCol w="987552">
                  <a:extLst>
                    <a:ext uri="{9D8B030D-6E8A-4147-A177-3AD203B41FA5}">
                      <a16:colId xmlns:a16="http://schemas.microsoft.com/office/drawing/2014/main" val="1415219641"/>
                    </a:ext>
                  </a:extLst>
                </a:gridCol>
                <a:gridCol w="987552">
                  <a:extLst>
                    <a:ext uri="{9D8B030D-6E8A-4147-A177-3AD203B41FA5}">
                      <a16:colId xmlns:a16="http://schemas.microsoft.com/office/drawing/2014/main" val="1475129681"/>
                    </a:ext>
                  </a:extLst>
                </a:gridCol>
                <a:gridCol w="987552">
                  <a:extLst>
                    <a:ext uri="{9D8B030D-6E8A-4147-A177-3AD203B41FA5}">
                      <a16:colId xmlns:a16="http://schemas.microsoft.com/office/drawing/2014/main" val="37615610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53321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klubbukunarasi - 2021-12-07 17:52:11</a:t>
                      </a:r>
                      <a:r>
                        <a:rPr kumimoji="0" lang="en-US" sz="1000" b="0" i="0" u="none" strike="noStrike" kern="1200" cap="none" spc="0" normalizeH="0" baseline="0" noProof="0">
                          <a:ln>
                            <a:noFill/>
                          </a:ln>
                          <a:solidFill>
                            <a:prstClr val="black"/>
                          </a:solidFill>
                          <a:effectLst/>
                          <a:uLnTx/>
                          <a:uFillTx/>
                          <a:latin typeface="+mn-lt"/>
                          <a:ea typeface="+mn-ea"/>
                          <a:cs typeface="+mn-cs"/>
                        </a:rPr>
                        <a:t>
 Menyambut Hari Ibu yang jatuh di bulan Desember, monicanoeva merekomendasikan salah satu buku parenting yang ia baca saat menanti kehadiran anak pertamanya, “The Danish Way of Parenting”.
Sudah tau belum kalau orang Denmark selalu menempati posisi teratas sebagai warga paling bahagia di dunia selama lebih dari 40 tahun? Ternyata, ada berbagai kebiasaan yang dipraktikkan dari generasi ke generasi yang membuat mereka tumbuh menjadi orang-orang yang tumbuh bahagia dan percaya diri. 
Ketika memberikan pujian misalnya, orang tua cenderung fokus pada hasil. “Pintar, dapat nilai seratus!” Tapi orang Denmark lebih mengapresiasi usaha yang dilakukan dengan mengatakan, “Wah pasti kamu sudah berusaha keras sekali untuk mendapatkan nilai seratus.” Terdengar sepele tapi ternyata perhatian yang difokuskan pada hasil vs pada proses bisa memengaruhi pola pikir anak ketika tumbuh dewasa. 
Atau bagaimana mengubah perspektif ketika dihadapi situasi yang tidak sesuai rencana. Kita mungkin akan mengeluh ketika tiba-tiba hujan deras saat jam pulang kerja. Tapi orang Denmark justru akan kepikiran untuk bilang “Untung aku masih berteduh di kantor.” atau “Jadi tidak sabar buat sampai rumah biar bisa mesra-mesraan sama pasangan di tengah cuaca ini.”
Ini bukan tentang mengabaikan informasi negatif yang kita terima, tapi bagaimana kita belajar untuk memfokuskan perhatian pada hal lain yang lebih menyenangkan. Ketika anak dibiasakan untuk “reframing” sejak kecil, maka kebiasaan itu akan melekat sampai besar. Dan hal ini pula yang ternyata bisa mengurangi anxiety atau rasa cemas ketika dewasa.
(Lanjut di kolom komentar)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12/12/2021 19:44:40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04229565"/>
                  </a:ext>
                </a:extLst>
              </a:tr>
            </a:tbl>
          </a:graphicData>
        </a:graphic>
      </p:graphicFrame>
      <p:sp>
        <p:nvSpPr>
          <p:cNvPr id="4" name="Text Placeholder 3">
            <a:extLst>
              <a:ext uri="{FF2B5EF4-FFF2-40B4-BE49-F238E27FC236}">
                <a16:creationId xmlns:a16="http://schemas.microsoft.com/office/drawing/2014/main" id="{2E0D76BB-2975-4FEE-AC7A-0A246EAAE8B4}"/>
              </a:ext>
            </a:extLst>
          </p:cNvPr>
          <p:cNvSpPr>
            <a:spLocks noGrp="1"/>
          </p:cNvSpPr>
          <p:nvPr>
            <p:ph type="body" sz="quarter" idx="14"/>
          </p:nvPr>
        </p:nvSpPr>
        <p:spPr/>
        <p:txBody>
          <a:bodyPr/>
          <a:lstStyle/>
          <a:p>
            <a:r>
              <a:rPr lang="en-US"/>
              <a:t>12/02/2021 - 12/08/2021</a:t>
            </a:r>
          </a:p>
        </p:txBody>
      </p:sp>
    </p:spTree>
    <p:extLst>
      <p:ext uri="{BB962C8B-B14F-4D97-AF65-F5344CB8AC3E}">
        <p14:creationId xmlns:p14="http://schemas.microsoft.com/office/powerpoint/2010/main" val="6100325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6A714-6C8E-4BF2-AE68-ED4F721BA10C}"/>
              </a:ext>
            </a:extLst>
          </p:cNvPr>
          <p:cNvSpPr>
            <a:spLocks noGrp="1"/>
          </p:cNvSpPr>
          <p:nvPr>
            <p:ph type="title"/>
          </p:nvPr>
        </p:nvSpPr>
        <p:spPr/>
        <p:txBody>
          <a:bodyPr/>
          <a:lstStyle/>
          <a:p>
            <a:r>
              <a:rPr lang="en-US"/>
              <a:t>Instagram Posts Table | All profiles - 21 of 21</a:t>
            </a:r>
          </a:p>
        </p:txBody>
      </p:sp>
      <p:graphicFrame>
        <p:nvGraphicFramePr>
          <p:cNvPr id="5" name="Table Placeholder 4">
            <a:extLst>
              <a:ext uri="{FF2B5EF4-FFF2-40B4-BE49-F238E27FC236}">
                <a16:creationId xmlns:a16="http://schemas.microsoft.com/office/drawing/2014/main" id="{50B7E83D-710A-45CA-8B98-7C5DA817BC24}"/>
              </a:ext>
            </a:extLst>
          </p:cNvPr>
          <p:cNvGraphicFramePr>
            <a:graphicFrameLocks noGrp="1"/>
          </p:cNvGraphicFramePr>
          <p:nvPr>
            <p:ph type="tbl" sz="quarter" idx="13"/>
            <p:extLst>
              <p:ext uri="{D42A27DB-BD31-4B8C-83A1-F6EECF244321}">
                <p14:modId xmlns:p14="http://schemas.microsoft.com/office/powerpoint/2010/main" val="178582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276640850"/>
                    </a:ext>
                  </a:extLst>
                </a:gridCol>
                <a:gridCol w="987552">
                  <a:extLst>
                    <a:ext uri="{9D8B030D-6E8A-4147-A177-3AD203B41FA5}">
                      <a16:colId xmlns:a16="http://schemas.microsoft.com/office/drawing/2014/main" val="3950151781"/>
                    </a:ext>
                  </a:extLst>
                </a:gridCol>
                <a:gridCol w="987552">
                  <a:extLst>
                    <a:ext uri="{9D8B030D-6E8A-4147-A177-3AD203B41FA5}">
                      <a16:colId xmlns:a16="http://schemas.microsoft.com/office/drawing/2014/main" val="1112353823"/>
                    </a:ext>
                  </a:extLst>
                </a:gridCol>
                <a:gridCol w="987552">
                  <a:extLst>
                    <a:ext uri="{9D8B030D-6E8A-4147-A177-3AD203B41FA5}">
                      <a16:colId xmlns:a16="http://schemas.microsoft.com/office/drawing/2014/main" val="3687713242"/>
                    </a:ext>
                  </a:extLst>
                </a:gridCol>
                <a:gridCol w="987552">
                  <a:extLst>
                    <a:ext uri="{9D8B030D-6E8A-4147-A177-3AD203B41FA5}">
                      <a16:colId xmlns:a16="http://schemas.microsoft.com/office/drawing/2014/main" val="3081708004"/>
                    </a:ext>
                  </a:extLst>
                </a:gridCol>
                <a:gridCol w="987552">
                  <a:extLst>
                    <a:ext uri="{9D8B030D-6E8A-4147-A177-3AD203B41FA5}">
                      <a16:colId xmlns:a16="http://schemas.microsoft.com/office/drawing/2014/main" val="1065643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76198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klubbukunarasi - 2021-12-07 16:53:39</a:t>
                      </a:r>
                      <a:r>
                        <a:rPr kumimoji="0" lang="en-US" sz="1000" b="0" i="0" u="none" strike="noStrike" kern="1200" cap="none" spc="0" normalizeH="0" baseline="0" noProof="0">
                          <a:ln>
                            <a:noFill/>
                          </a:ln>
                          <a:solidFill>
                            <a:prstClr val="black"/>
                          </a:solidFill>
                          <a:effectLst/>
                          <a:uLnTx/>
                          <a:uFillTx/>
                          <a:latin typeface="+mn-lt"/>
                          <a:ea typeface="+mn-ea"/>
                          <a:cs typeface="+mn-cs"/>
                        </a:rPr>
                        <a:t>
 Rekomendasi buku kedua bulan ini dari kak nuhakrr :
Kalau kamu bertanya padaku, "Buku apa yang harus kubaca setidaknya sekali seumur hidup?" aku akan menjawab, "Still Alice karangan Lisa Genova".
"Kenapa?" tanyamu. "Sebelum itu," jawabku, "coba bayangkan dirimu terbangun di suatu pagi dan menemukan ibumu sendiri memandangmu seperti orang asing."
Diagnosis gejala dini Alzheimer yang divoniskan pada Alice Howland seumpama vonis kematian yang tak bisa terhindarkan. Penyakit ini begitu sadis menggerogoti memori dan ingatan penderitanya, hanya meninggalkan raga yang seolah-olah kosong tanpa kemampuan berpikir dan bertindak secara mandiri.
Sebelum membaca buku ini, Alzheimer rasanya seperti penyakit yang asing. Keberadaannya terasa jauh. Tak ada anggota keluargaku yang mengidapnya, dan aku merasa beruntung setelah mengetahui dari buku ini bahwa demensia punya potensi untuk menjadi penyakit menurun.
Cara Lisa Genova menceritakan kisah Alice membuat pembaca ikut merasakan sakitnya kehilangan kemampuan berpikir, mengingat, dan melakukan hal-hal yang disukai. Dan, tak ada yang bisa kau lakukan untuk menghentikan prosesnya. Alzheimer benar-benar memengaruhi hubungan penderitanya dengan orang-orang di sekelilingnya. Alice kehilangan fungsi sebagai seorang akademisi, sebagai seorang istri, dan sebagai ibu dari ketiga anaknya–tiga hal yang membuatnya merasa utuh.  
Proses Alzheimer ‘memakan’ pikiran penderitanya memang tidak secepat kanker yang mampu menggerogoti tubuh inangnya dalam hitungan bulan. Namun, dalam 322 halaman buku ini, 'vonis mati' atas sel-sel memori Alice terasa bak air bah yang menghantam keluarga Howland dalam sepersekian detik saja.  
Meski kesedihan tak bisa sepenuhnya hilang, setidaknya ia bisa dikurangi dengan satu hal: penerimaan. Satu jalan terbaik untuk menghadapi kenyataan pahit. Setelah semua cinta, pengorbanan, dan perhatian yang Alice berikan sebagai seorang ibu bagi keluarganya, kini saatnya bagi mereka untuk mengembalikan semua cinta tersebut dengan merawat sang ibu hingga akhir hayatnya.
P.S. Beritahu aku berapa mililiter air mata yang kau tumpahkan selepas membalik halaman terakhir buku ini.
#RekomendasiBuku #KlubBukuNarasi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12/12/2021 19:44:41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83623636"/>
                  </a:ext>
                </a:extLst>
              </a:tr>
            </a:tbl>
          </a:graphicData>
        </a:graphic>
      </p:graphicFrame>
      <p:sp>
        <p:nvSpPr>
          <p:cNvPr id="4" name="Text Placeholder 3">
            <a:extLst>
              <a:ext uri="{FF2B5EF4-FFF2-40B4-BE49-F238E27FC236}">
                <a16:creationId xmlns:a16="http://schemas.microsoft.com/office/drawing/2014/main" id="{65BC6FB8-A201-4CA4-93B6-77CB7DEE23D8}"/>
              </a:ext>
            </a:extLst>
          </p:cNvPr>
          <p:cNvSpPr>
            <a:spLocks noGrp="1"/>
          </p:cNvSpPr>
          <p:nvPr>
            <p:ph type="body" sz="quarter" idx="14"/>
          </p:nvPr>
        </p:nvSpPr>
        <p:spPr/>
        <p:txBody>
          <a:bodyPr/>
          <a:lstStyle/>
          <a:p>
            <a:r>
              <a:rPr lang="en-US"/>
              <a:t>12/02/2021 - 12/08/2021</a:t>
            </a:r>
          </a:p>
        </p:txBody>
      </p:sp>
    </p:spTree>
    <p:extLst>
      <p:ext uri="{BB962C8B-B14F-4D97-AF65-F5344CB8AC3E}">
        <p14:creationId xmlns:p14="http://schemas.microsoft.com/office/powerpoint/2010/main" val="9292371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9D285-E156-4E09-9606-F5D197794C13}"/>
              </a:ext>
            </a:extLst>
          </p:cNvPr>
          <p:cNvSpPr>
            <a:spLocks noGrp="1"/>
          </p:cNvSpPr>
          <p:nvPr>
            <p:ph type="title"/>
          </p:nvPr>
        </p:nvSpPr>
        <p:spPr/>
        <p:txBody>
          <a:bodyPr/>
          <a:lstStyle/>
          <a:p>
            <a:r>
              <a:rPr lang="en-US"/>
              <a:t>Instagram Interaction Rate By Post Type | All profiles</a:t>
            </a:r>
          </a:p>
        </p:txBody>
      </p:sp>
      <p:graphicFrame>
        <p:nvGraphicFramePr>
          <p:cNvPr id="6" name="Chart Placeholder 5">
            <a:extLst>
              <a:ext uri="{FF2B5EF4-FFF2-40B4-BE49-F238E27FC236}">
                <a16:creationId xmlns:a16="http://schemas.microsoft.com/office/drawing/2014/main" id="{4E9AF104-FCBD-4550-9D06-549EB11DC328}"/>
              </a:ext>
            </a:extLst>
          </p:cNvPr>
          <p:cNvGraphicFramePr>
            <a:graphicFrameLocks noGrp="1"/>
          </p:cNvGraphicFramePr>
          <p:nvPr>
            <p:ph type="chart" sz="quarter" idx="13"/>
            <p:extLst>
              <p:ext uri="{D42A27DB-BD31-4B8C-83A1-F6EECF244321}">
                <p14:modId xmlns:p14="http://schemas.microsoft.com/office/powerpoint/2010/main" val="7286691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D3C060-B712-466F-A8DF-1487469FAE71}"/>
              </a:ext>
            </a:extLst>
          </p:cNvPr>
          <p:cNvSpPr>
            <a:spLocks noGrp="1"/>
          </p:cNvSpPr>
          <p:nvPr>
            <p:ph type="body" sz="quarter" idx="14"/>
          </p:nvPr>
        </p:nvSpPr>
        <p:spPr/>
        <p:txBody>
          <a:bodyPr/>
          <a:lstStyle/>
          <a:p>
            <a:r>
              <a:rPr lang="en-US"/>
              <a:t>12/02/2021 - 12/08/2021</a:t>
            </a:r>
          </a:p>
        </p:txBody>
      </p:sp>
      <p:sp>
        <p:nvSpPr>
          <p:cNvPr id="5" name="Footer Placeholder 4">
            <a:extLst>
              <a:ext uri="{FF2B5EF4-FFF2-40B4-BE49-F238E27FC236}">
                <a16:creationId xmlns:a16="http://schemas.microsoft.com/office/drawing/2014/main" id="{E777550D-863E-4A42-A586-EF58E57A68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953418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F76E4-9257-4BA2-B334-2E184A738F8F}"/>
              </a:ext>
            </a:extLst>
          </p:cNvPr>
          <p:cNvSpPr>
            <a:spLocks noGrp="1"/>
          </p:cNvSpPr>
          <p:nvPr>
            <p:ph type="title"/>
          </p:nvPr>
        </p:nvSpPr>
        <p:spPr/>
        <p:txBody>
          <a:bodyPr/>
          <a:lstStyle/>
          <a:p>
            <a:r>
              <a:rPr lang="en-US"/>
              <a:t>Instagram Post Type Distribution Per Profile | All profiles</a:t>
            </a:r>
          </a:p>
        </p:txBody>
      </p:sp>
      <p:graphicFrame>
        <p:nvGraphicFramePr>
          <p:cNvPr id="6" name="Chart Placeholder 5">
            <a:extLst>
              <a:ext uri="{FF2B5EF4-FFF2-40B4-BE49-F238E27FC236}">
                <a16:creationId xmlns:a16="http://schemas.microsoft.com/office/drawing/2014/main" id="{8C7B6E90-BAEF-432C-B67F-1D653DD95E8A}"/>
              </a:ext>
            </a:extLst>
          </p:cNvPr>
          <p:cNvGraphicFramePr>
            <a:graphicFrameLocks noGrp="1"/>
          </p:cNvGraphicFramePr>
          <p:nvPr>
            <p:ph type="chart" sz="quarter" idx="13"/>
            <p:extLst>
              <p:ext uri="{D42A27DB-BD31-4B8C-83A1-F6EECF244321}">
                <p14:modId xmlns:p14="http://schemas.microsoft.com/office/powerpoint/2010/main" val="1003389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739598-1E85-4629-B05C-BDD299D7E715}"/>
              </a:ext>
            </a:extLst>
          </p:cNvPr>
          <p:cNvSpPr>
            <a:spLocks noGrp="1"/>
          </p:cNvSpPr>
          <p:nvPr>
            <p:ph type="body" sz="quarter" idx="14"/>
          </p:nvPr>
        </p:nvSpPr>
        <p:spPr/>
        <p:txBody>
          <a:bodyPr/>
          <a:lstStyle/>
          <a:p>
            <a:r>
              <a:rPr lang="en-US"/>
              <a:t>12/02/2021 - 12/08/2021</a:t>
            </a:r>
          </a:p>
        </p:txBody>
      </p:sp>
      <p:sp>
        <p:nvSpPr>
          <p:cNvPr id="5" name="Footer Placeholder 4">
            <a:extLst>
              <a:ext uri="{FF2B5EF4-FFF2-40B4-BE49-F238E27FC236}">
                <a16:creationId xmlns:a16="http://schemas.microsoft.com/office/drawing/2014/main" id="{CC7F4053-7D2B-4D76-80D5-473FC0E857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08919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1BDB8-873B-485D-B31D-6FB92F215F02}"/>
              </a:ext>
            </a:extLst>
          </p:cNvPr>
          <p:cNvSpPr>
            <a:spLocks noGrp="1"/>
          </p:cNvSpPr>
          <p:nvPr>
            <p:ph type="title"/>
          </p:nvPr>
        </p:nvSpPr>
        <p:spPr/>
        <p:txBody>
          <a:bodyPr/>
          <a:lstStyle/>
          <a:p>
            <a:r>
              <a:rPr lang="en-US"/>
              <a:t>Instagram Hashtag Detection | All profiles - 1 of 3</a:t>
            </a:r>
          </a:p>
        </p:txBody>
      </p:sp>
      <p:graphicFrame>
        <p:nvGraphicFramePr>
          <p:cNvPr id="5" name="Table Placeholder 4">
            <a:extLst>
              <a:ext uri="{FF2B5EF4-FFF2-40B4-BE49-F238E27FC236}">
                <a16:creationId xmlns:a16="http://schemas.microsoft.com/office/drawing/2014/main" id="{BD5D8041-1987-4E6E-BB23-1AF01ECB226D}"/>
              </a:ext>
            </a:extLst>
          </p:cNvPr>
          <p:cNvGraphicFramePr>
            <a:graphicFrameLocks noGrp="1"/>
          </p:cNvGraphicFramePr>
          <p:nvPr>
            <p:ph type="tbl" sz="quarter" idx="13"/>
            <p:extLst>
              <p:ext uri="{D42A27DB-BD31-4B8C-83A1-F6EECF244321}">
                <p14:modId xmlns:p14="http://schemas.microsoft.com/office/powerpoint/2010/main" val="42150945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66464693"/>
                    </a:ext>
                  </a:extLst>
                </a:gridCol>
                <a:gridCol w="1399032">
                  <a:extLst>
                    <a:ext uri="{9D8B030D-6E8A-4147-A177-3AD203B41FA5}">
                      <a16:colId xmlns:a16="http://schemas.microsoft.com/office/drawing/2014/main" val="3263316067"/>
                    </a:ext>
                  </a:extLst>
                </a:gridCol>
                <a:gridCol w="1399032">
                  <a:extLst>
                    <a:ext uri="{9D8B030D-6E8A-4147-A177-3AD203B41FA5}">
                      <a16:colId xmlns:a16="http://schemas.microsoft.com/office/drawing/2014/main" val="2834560964"/>
                    </a:ext>
                  </a:extLst>
                </a:gridCol>
                <a:gridCol w="1399032">
                  <a:extLst>
                    <a:ext uri="{9D8B030D-6E8A-4147-A177-3AD203B41FA5}">
                      <a16:colId xmlns:a16="http://schemas.microsoft.com/office/drawing/2014/main" val="3280801526"/>
                    </a:ext>
                  </a:extLst>
                </a:gridCol>
                <a:gridCol w="1399032">
                  <a:extLst>
                    <a:ext uri="{9D8B030D-6E8A-4147-A177-3AD203B41FA5}">
                      <a16:colId xmlns:a16="http://schemas.microsoft.com/office/drawing/2014/main" val="152084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798964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#JadiPaham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4558.8703703704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131.51851851852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4690.3888888889</a:t>
                      </a:r>
                    </a:p>
                  </a:txBody>
                  <a:tcPr/>
                </a:tc>
                <a:extLst>
                  <a:ext uri="{0D108BD9-81ED-4DB2-BD59-A6C34878D82A}">
                    <a16:rowId xmlns:a16="http://schemas.microsoft.com/office/drawing/2014/main" val="2586006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#Narasi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70.527777777778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3068.8611111111</a:t>
                      </a:r>
                    </a:p>
                  </a:txBody>
                  <a:tcPr/>
                </a:tc>
                <a:extLst>
                  <a:ext uri="{0D108BD9-81ED-4DB2-BD59-A6C34878D82A}">
                    <a16:rowId xmlns:a16="http://schemas.microsoft.com/office/drawing/2014/main" val="2684959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#NarasiNewsroom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4797.9166666667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181.69444444444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4979.6111111111</a:t>
                      </a:r>
                    </a:p>
                  </a:txBody>
                  <a:tcPr/>
                </a:tc>
                <a:extLst>
                  <a:ext uri="{0D108BD9-81ED-4DB2-BD59-A6C34878D82A}">
                    <a16:rowId xmlns:a16="http://schemas.microsoft.com/office/drawing/2014/main" val="1629519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#IAmWMN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871.71428571429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891.57142857143</a:t>
                      </a:r>
                    </a:p>
                  </a:txBody>
                  <a:tcPr/>
                </a:tc>
                <a:extLst>
                  <a:ext uri="{0D108BD9-81ED-4DB2-BD59-A6C34878D82A}">
                    <a16:rowId xmlns:a16="http://schemas.microsoft.com/office/drawing/2014/main" val="711502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#WMNtribe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937.47368421053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21.368421052632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958.84210526316</a:t>
                      </a:r>
                    </a:p>
                  </a:txBody>
                  <a:tcPr/>
                </a:tc>
                <a:extLst>
                  <a:ext uri="{0D108BD9-81ED-4DB2-BD59-A6C34878D82A}">
                    <a16:rowId xmlns:a16="http://schemas.microsoft.com/office/drawing/2014/main" val="1489429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#WMNbyNarasi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985.72222222222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22.611111111111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1008.3333333333</a:t>
                      </a:r>
                    </a:p>
                  </a:txBody>
                  <a:tcPr/>
                </a:tc>
                <a:extLst>
                  <a:ext uri="{0D108BD9-81ED-4DB2-BD59-A6C34878D82A}">
                    <a16:rowId xmlns:a16="http://schemas.microsoft.com/office/drawing/2014/main" val="2709013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#IndonesiaDigitalTribe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515.53333333333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520.06666666667</a:t>
                      </a:r>
                    </a:p>
                  </a:txBody>
                  <a:tcPr/>
                </a:tc>
                <a:extLst>
                  <a:ext uri="{0D108BD9-81ED-4DB2-BD59-A6C34878D82A}">
                    <a16:rowId xmlns:a16="http://schemas.microsoft.com/office/drawing/2014/main" val="445525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#AkselerasiGenerasiDigital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357.69230769231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3.8461538461538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361.53846153846</a:t>
                      </a:r>
                    </a:p>
                  </a:txBody>
                  <a:tcPr/>
                </a:tc>
                <a:extLst>
                  <a:ext uri="{0D108BD9-81ED-4DB2-BD59-A6C34878D82A}">
                    <a16:rowId xmlns:a16="http://schemas.microsoft.com/office/drawing/2014/main" val="3609028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#MataNajwa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5108.5</a:t>
                      </a:r>
                    </a:p>
                  </a:txBody>
                  <a:tcPr/>
                </a:tc>
                <a:extLst>
                  <a:ext uri="{0D108BD9-81ED-4DB2-BD59-A6C34878D82A}">
                    <a16:rowId xmlns:a16="http://schemas.microsoft.com/office/drawing/2014/main" val="706868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a:t>
                      </a:r>
                    </a:p>
                  </a:txBody>
                  <a:tcPr/>
                </a:tc>
                <a:extLst>
                  <a:ext uri="{0D108BD9-81ED-4DB2-BD59-A6C34878D82A}">
                    <a16:rowId xmlns:a16="http://schemas.microsoft.com/office/drawing/2014/main" val="3712406566"/>
                  </a:ext>
                </a:extLst>
              </a:tr>
            </a:tbl>
          </a:graphicData>
        </a:graphic>
      </p:graphicFrame>
      <p:sp>
        <p:nvSpPr>
          <p:cNvPr id="4" name="Text Placeholder 3">
            <a:extLst>
              <a:ext uri="{FF2B5EF4-FFF2-40B4-BE49-F238E27FC236}">
                <a16:creationId xmlns:a16="http://schemas.microsoft.com/office/drawing/2014/main" id="{BDE88955-30E6-47BE-8246-B03AD534AB53}"/>
              </a:ext>
            </a:extLst>
          </p:cNvPr>
          <p:cNvSpPr>
            <a:spLocks noGrp="1"/>
          </p:cNvSpPr>
          <p:nvPr>
            <p:ph type="body" sz="quarter" idx="14"/>
          </p:nvPr>
        </p:nvSpPr>
        <p:spPr/>
        <p:txBody>
          <a:bodyPr/>
          <a:lstStyle/>
          <a:p>
            <a:r>
              <a:rPr lang="en-US"/>
              <a:t>12/02/2021 - 12/08/2021</a:t>
            </a:r>
          </a:p>
        </p:txBody>
      </p:sp>
    </p:spTree>
    <p:extLst>
      <p:ext uri="{BB962C8B-B14F-4D97-AF65-F5344CB8AC3E}">
        <p14:creationId xmlns:p14="http://schemas.microsoft.com/office/powerpoint/2010/main" val="19426995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3516B-9E1D-477A-8913-13AD38E63D4C}"/>
              </a:ext>
            </a:extLst>
          </p:cNvPr>
          <p:cNvSpPr>
            <a:spLocks noGrp="1"/>
          </p:cNvSpPr>
          <p:nvPr>
            <p:ph type="title"/>
          </p:nvPr>
        </p:nvSpPr>
        <p:spPr/>
        <p:txBody>
          <a:bodyPr/>
          <a:lstStyle/>
          <a:p>
            <a:r>
              <a:rPr lang="en-US"/>
              <a:t>Instagram Hashtag Detection | All profiles - 2 of 3</a:t>
            </a:r>
          </a:p>
        </p:txBody>
      </p:sp>
      <p:graphicFrame>
        <p:nvGraphicFramePr>
          <p:cNvPr id="5" name="Table Placeholder 4">
            <a:extLst>
              <a:ext uri="{FF2B5EF4-FFF2-40B4-BE49-F238E27FC236}">
                <a16:creationId xmlns:a16="http://schemas.microsoft.com/office/drawing/2014/main" id="{03957A5F-76A6-4670-BEC5-CD34027AB221}"/>
              </a:ext>
            </a:extLst>
          </p:cNvPr>
          <p:cNvGraphicFramePr>
            <a:graphicFrameLocks noGrp="1"/>
          </p:cNvGraphicFramePr>
          <p:nvPr>
            <p:ph type="tbl" sz="quarter" idx="13"/>
            <p:extLst>
              <p:ext uri="{D42A27DB-BD31-4B8C-83A1-F6EECF244321}">
                <p14:modId xmlns:p14="http://schemas.microsoft.com/office/powerpoint/2010/main" val="2880580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77800041"/>
                    </a:ext>
                  </a:extLst>
                </a:gridCol>
                <a:gridCol w="1399032">
                  <a:extLst>
                    <a:ext uri="{9D8B030D-6E8A-4147-A177-3AD203B41FA5}">
                      <a16:colId xmlns:a16="http://schemas.microsoft.com/office/drawing/2014/main" val="3886585560"/>
                    </a:ext>
                  </a:extLst>
                </a:gridCol>
                <a:gridCol w="1399032">
                  <a:extLst>
                    <a:ext uri="{9D8B030D-6E8A-4147-A177-3AD203B41FA5}">
                      <a16:colId xmlns:a16="http://schemas.microsoft.com/office/drawing/2014/main" val="2780101579"/>
                    </a:ext>
                  </a:extLst>
                </a:gridCol>
                <a:gridCol w="1399032">
                  <a:extLst>
                    <a:ext uri="{9D8B030D-6E8A-4147-A177-3AD203B41FA5}">
                      <a16:colId xmlns:a16="http://schemas.microsoft.com/office/drawing/2014/main" val="199750726"/>
                    </a:ext>
                  </a:extLst>
                </a:gridCol>
                <a:gridCol w="1399032">
                  <a:extLst>
                    <a:ext uri="{9D8B030D-6E8A-4147-A177-3AD203B41FA5}">
                      <a16:colId xmlns:a16="http://schemas.microsoft.com/office/drawing/2014/main" val="35589106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675954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#KomunitasNarasi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39.571428571429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459.57142857143</a:t>
                      </a:r>
                    </a:p>
                  </a:txBody>
                  <a:tcPr/>
                </a:tc>
                <a:extLst>
                  <a:ext uri="{0D108BD9-81ED-4DB2-BD59-A6C34878D82A}">
                    <a16:rowId xmlns:a16="http://schemas.microsoft.com/office/drawing/2014/main" val="4112504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#KlubBukuNarasi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22.285714285714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303.28571428571</a:t>
                      </a:r>
                    </a:p>
                  </a:txBody>
                  <a:tcPr/>
                </a:tc>
                <a:extLst>
                  <a:ext uri="{0D108BD9-81ED-4DB2-BD59-A6C34878D82A}">
                    <a16:rowId xmlns:a16="http://schemas.microsoft.com/office/drawing/2014/main" val="2751088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#jadipaham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4535.5714285714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213.28571428571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4748.8571428571</a:t>
                      </a:r>
                    </a:p>
                  </a:txBody>
                  <a:tcPr/>
                </a:tc>
                <a:extLst>
                  <a:ext uri="{0D108BD9-81ED-4DB2-BD59-A6C34878D82A}">
                    <a16:rowId xmlns:a16="http://schemas.microsoft.com/office/drawing/2014/main" val="2907125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#MataNajwaCemaskarenaOrmas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3955.8333333333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4193.3333333333</a:t>
                      </a:r>
                    </a:p>
                  </a:txBody>
                  <a:tcPr/>
                </a:tc>
                <a:extLst>
                  <a:ext uri="{0D108BD9-81ED-4DB2-BD59-A6C34878D82A}">
                    <a16:rowId xmlns:a16="http://schemas.microsoft.com/office/drawing/2014/main" val="1112207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#SpotifyWrapped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226.6</a:t>
                      </a:r>
                    </a:p>
                  </a:txBody>
                  <a:tcPr/>
                </a:tc>
                <a:extLst>
                  <a:ext uri="{0D108BD9-81ED-4DB2-BD59-A6C34878D82A}">
                    <a16:rowId xmlns:a16="http://schemas.microsoft.com/office/drawing/2014/main" val="3091410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#WorkingWithSpotify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226.6</a:t>
                      </a:r>
                    </a:p>
                  </a:txBody>
                  <a:tcPr/>
                </a:tc>
                <a:extLst>
                  <a:ext uri="{0D108BD9-81ED-4DB2-BD59-A6C34878D82A}">
                    <a16:rowId xmlns:a16="http://schemas.microsoft.com/office/drawing/2014/main" val="1509781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#VirtualBlindDate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219.75</a:t>
                      </a:r>
                    </a:p>
                  </a:txBody>
                  <a:tcPr/>
                </a:tc>
                <a:extLst>
                  <a:ext uri="{0D108BD9-81ED-4DB2-BD59-A6C34878D82A}">
                    <a16:rowId xmlns:a16="http://schemas.microsoft.com/office/drawing/2014/main" val="2151397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#WMNSalingJaga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964.75</a:t>
                      </a:r>
                    </a:p>
                  </a:txBody>
                  <a:tcPr/>
                </a:tc>
                <a:extLst>
                  <a:ext uri="{0D108BD9-81ED-4DB2-BD59-A6C34878D82A}">
                    <a16:rowId xmlns:a16="http://schemas.microsoft.com/office/drawing/2014/main" val="676104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#FridayBookClub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399.75</a:t>
                      </a:r>
                    </a:p>
                  </a:txBody>
                  <a:tcPr/>
                </a:tc>
                <a:extLst>
                  <a:ext uri="{0D108BD9-81ED-4DB2-BD59-A6C34878D82A}">
                    <a16:rowId xmlns:a16="http://schemas.microsoft.com/office/drawing/2014/main" val="704427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#NarasiPagi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7746.25</a:t>
                      </a:r>
                    </a:p>
                  </a:txBody>
                  <a:tcPr/>
                </a:tc>
                <a:extLst>
                  <a:ext uri="{0D108BD9-81ED-4DB2-BD59-A6C34878D82A}">
                    <a16:rowId xmlns:a16="http://schemas.microsoft.com/office/drawing/2014/main" val="1329615843"/>
                  </a:ext>
                </a:extLst>
              </a:tr>
            </a:tbl>
          </a:graphicData>
        </a:graphic>
      </p:graphicFrame>
      <p:sp>
        <p:nvSpPr>
          <p:cNvPr id="4" name="Text Placeholder 3">
            <a:extLst>
              <a:ext uri="{FF2B5EF4-FFF2-40B4-BE49-F238E27FC236}">
                <a16:creationId xmlns:a16="http://schemas.microsoft.com/office/drawing/2014/main" id="{63F4E426-407A-410E-AE55-F0FC2F4CD583}"/>
              </a:ext>
            </a:extLst>
          </p:cNvPr>
          <p:cNvSpPr>
            <a:spLocks noGrp="1"/>
          </p:cNvSpPr>
          <p:nvPr>
            <p:ph type="body" sz="quarter" idx="14"/>
          </p:nvPr>
        </p:nvSpPr>
        <p:spPr/>
        <p:txBody>
          <a:bodyPr/>
          <a:lstStyle/>
          <a:p>
            <a:r>
              <a:rPr lang="en-US"/>
              <a:t>12/02/2021 - 12/08/2021</a:t>
            </a:r>
          </a:p>
        </p:txBody>
      </p:sp>
    </p:spTree>
    <p:extLst>
      <p:ext uri="{BB962C8B-B14F-4D97-AF65-F5344CB8AC3E}">
        <p14:creationId xmlns:p14="http://schemas.microsoft.com/office/powerpoint/2010/main" val="7973690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4B40F-EE82-488D-A084-5B8EF88240D7}"/>
              </a:ext>
            </a:extLst>
          </p:cNvPr>
          <p:cNvSpPr>
            <a:spLocks noGrp="1"/>
          </p:cNvSpPr>
          <p:nvPr>
            <p:ph type="title"/>
          </p:nvPr>
        </p:nvSpPr>
        <p:spPr/>
        <p:txBody>
          <a:bodyPr/>
          <a:lstStyle/>
          <a:p>
            <a:r>
              <a:rPr lang="en-US"/>
              <a:t>Instagram Hashtag Detection | All profiles - 3 of 3</a:t>
            </a:r>
          </a:p>
        </p:txBody>
      </p:sp>
      <p:graphicFrame>
        <p:nvGraphicFramePr>
          <p:cNvPr id="5" name="Table Placeholder 4">
            <a:extLst>
              <a:ext uri="{FF2B5EF4-FFF2-40B4-BE49-F238E27FC236}">
                <a16:creationId xmlns:a16="http://schemas.microsoft.com/office/drawing/2014/main" id="{B08C11A2-71CD-40A4-A2D3-6A055DA9AC75}"/>
              </a:ext>
            </a:extLst>
          </p:cNvPr>
          <p:cNvGraphicFramePr>
            <a:graphicFrameLocks noGrp="1"/>
          </p:cNvGraphicFramePr>
          <p:nvPr>
            <p:ph type="tbl" sz="quarter" idx="13"/>
            <p:extLst>
              <p:ext uri="{D42A27DB-BD31-4B8C-83A1-F6EECF244321}">
                <p14:modId xmlns:p14="http://schemas.microsoft.com/office/powerpoint/2010/main" val="4006466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20461118"/>
                    </a:ext>
                  </a:extLst>
                </a:gridCol>
                <a:gridCol w="1399032">
                  <a:extLst>
                    <a:ext uri="{9D8B030D-6E8A-4147-A177-3AD203B41FA5}">
                      <a16:colId xmlns:a16="http://schemas.microsoft.com/office/drawing/2014/main" val="3009463081"/>
                    </a:ext>
                  </a:extLst>
                </a:gridCol>
                <a:gridCol w="1399032">
                  <a:extLst>
                    <a:ext uri="{9D8B030D-6E8A-4147-A177-3AD203B41FA5}">
                      <a16:colId xmlns:a16="http://schemas.microsoft.com/office/drawing/2014/main" val="1082751159"/>
                    </a:ext>
                  </a:extLst>
                </a:gridCol>
                <a:gridCol w="1399032">
                  <a:extLst>
                    <a:ext uri="{9D8B030D-6E8A-4147-A177-3AD203B41FA5}">
                      <a16:colId xmlns:a16="http://schemas.microsoft.com/office/drawing/2014/main" val="2400224786"/>
                    </a:ext>
                  </a:extLst>
                </a:gridCol>
                <a:gridCol w="1399032">
                  <a:extLst>
                    <a:ext uri="{9D8B030D-6E8A-4147-A177-3AD203B41FA5}">
                      <a16:colId xmlns:a16="http://schemas.microsoft.com/office/drawing/2014/main" val="3919684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5475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#SehatUntukNegeri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extLst>
                  <a:ext uri="{0D108BD9-81ED-4DB2-BD59-A6C34878D82A}">
                    <a16:rowId xmlns:a16="http://schemas.microsoft.com/office/drawing/2014/main" val="339771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#WMNbyNArasi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extLst>
                  <a:ext uri="{0D108BD9-81ED-4DB2-BD59-A6C34878D82A}">
                    <a16:rowId xmlns:a16="http://schemas.microsoft.com/office/drawing/2014/main" val="1569717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#Taaruf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extLst>
                  <a:ext uri="{0D108BD9-81ED-4DB2-BD59-A6C34878D82A}">
                    <a16:rowId xmlns:a16="http://schemas.microsoft.com/office/drawing/2014/main" val="2440213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#DatingApps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extLst>
                  <a:ext uri="{0D108BD9-81ED-4DB2-BD59-A6C34878D82A}">
                    <a16:rowId xmlns:a16="http://schemas.microsoft.com/office/drawing/2014/main" val="34067076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#Ormas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5611.6666666667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5946.6666666667</a:t>
                      </a:r>
                    </a:p>
                  </a:txBody>
                  <a:tcPr/>
                </a:tc>
                <a:extLst>
                  <a:ext uri="{0D108BD9-81ED-4DB2-BD59-A6C34878D82A}">
                    <a16:rowId xmlns:a16="http://schemas.microsoft.com/office/drawing/2014/main" val="3478174002"/>
                  </a:ext>
                </a:extLst>
              </a:tr>
            </a:tbl>
          </a:graphicData>
        </a:graphic>
      </p:graphicFrame>
      <p:sp>
        <p:nvSpPr>
          <p:cNvPr id="4" name="Text Placeholder 3">
            <a:extLst>
              <a:ext uri="{FF2B5EF4-FFF2-40B4-BE49-F238E27FC236}">
                <a16:creationId xmlns:a16="http://schemas.microsoft.com/office/drawing/2014/main" id="{4540A79C-FB75-4CD6-8CCD-62D7E642E8FB}"/>
              </a:ext>
            </a:extLst>
          </p:cNvPr>
          <p:cNvSpPr>
            <a:spLocks noGrp="1"/>
          </p:cNvSpPr>
          <p:nvPr>
            <p:ph type="body" sz="quarter" idx="14"/>
          </p:nvPr>
        </p:nvSpPr>
        <p:spPr/>
        <p:txBody>
          <a:bodyPr/>
          <a:lstStyle/>
          <a:p>
            <a:r>
              <a:rPr lang="en-US"/>
              <a:t>12/02/2021 - 12/08/2021</a:t>
            </a:r>
          </a:p>
        </p:txBody>
      </p:sp>
    </p:spTree>
    <p:extLst>
      <p:ext uri="{BB962C8B-B14F-4D97-AF65-F5344CB8AC3E}">
        <p14:creationId xmlns:p14="http://schemas.microsoft.com/office/powerpoint/2010/main" val="49588753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1179</Words>
  <Application>Microsoft Office PowerPoint</Application>
  <PresentationFormat>On-screen Show (4:3)</PresentationFormat>
  <Paragraphs>475</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Content Optimization Benchmark</vt:lpstr>
      <vt:lpstr>Instagram Posts | All profiles</vt:lpstr>
      <vt:lpstr>Instagram Posts Table | All profiles - 1 of 21</vt:lpstr>
      <vt:lpstr>Instagram Posts Table | All profiles - 2 of 21</vt:lpstr>
      <vt:lpstr>Instagram Posts Table | All profiles - 3 of 21</vt:lpstr>
      <vt:lpstr>Instagram Posts Table | All profiles - 4 of 21</vt:lpstr>
      <vt:lpstr>Instagram Posts Table | All profiles - 5 of 21</vt:lpstr>
      <vt:lpstr>Instagram Posts Table | All profiles - 6 of 21</vt:lpstr>
      <vt:lpstr>Instagram Posts Table | All profiles - 7 of 21</vt:lpstr>
      <vt:lpstr>Instagram Posts Table | All profiles - 8 of 21</vt:lpstr>
      <vt:lpstr>Instagram Posts Table | All profiles - 9 of 21</vt:lpstr>
      <vt:lpstr>Instagram Posts Table | All profiles - 10 of 21</vt:lpstr>
      <vt:lpstr>Instagram Posts Table | All profiles - 11 of 21</vt:lpstr>
      <vt:lpstr>Instagram Posts Table | All profiles - 12 of 21</vt:lpstr>
      <vt:lpstr>Instagram Posts Table | All profiles - 13 of 21</vt:lpstr>
      <vt:lpstr>Instagram Posts Table | All profiles - 14 of 21</vt:lpstr>
      <vt:lpstr>Instagram Posts Table | All profiles - 15 of 21</vt:lpstr>
      <vt:lpstr>Instagram Posts Table | All profiles - 16 of 21</vt:lpstr>
      <vt:lpstr>Instagram Posts Table | All profiles - 17 of 21</vt:lpstr>
      <vt:lpstr>Instagram Posts Table | All profiles - 18 of 21</vt:lpstr>
      <vt:lpstr>Instagram Posts Table | All profiles - 19 of 21</vt:lpstr>
      <vt:lpstr>Instagram Posts Table | All profiles - 20 of 21</vt:lpstr>
      <vt:lpstr>Instagram Posts Table | All profiles - 21 of 21</vt:lpstr>
      <vt:lpstr>Instagram Interaction Rate By Post Type | All profiles</vt:lpstr>
      <vt:lpstr>Instagram Post Type Distribution Per Profile | All profiles</vt:lpstr>
      <vt:lpstr>Instagram Hashtag Detection | All profiles - 1 of 3</vt:lpstr>
      <vt:lpstr>Instagram Hashtag Detection | All profiles - 2 of 3</vt:lpstr>
      <vt:lpstr>Instagram Hashtag Detection | All profiles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Frederik Peiniger</dc:creator>
  <cp:lastModifiedBy>Frederik Peiniger</cp:lastModifiedBy>
  <cp:revision>1</cp:revision>
  <dcterms:created xsi:type="dcterms:W3CDTF">2021-12-12T15:26:10Z</dcterms:created>
  <dcterms:modified xsi:type="dcterms:W3CDTF">2021-12-12T15:26:43Z</dcterms:modified>
</cp:coreProperties>
</file>