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Lst>
  <p:sldSz cx="9144000" cy="6858000" type="screen4x3"/>
  <p:notesSz cx="6858000" cy="9144000"/>
  <p:embeddedFontLst>
    <p:embeddedFont>
      <p:font typeface="Calibri" panose="020F0502020204030204" pitchFamily="34" charset="0"/>
      <p:regular r:id="rId90"/>
      <p:bold r:id="rId91"/>
      <p:italic r:id="rId92"/>
      <p:bold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1.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2.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-2</c:v>
                </c:pt>
                <c:pt idx="1">
                  <c:v>1</c:v>
                </c:pt>
                <c:pt idx="2">
                  <c:v>-3</c:v>
                </c:pt>
                <c:pt idx="3">
                  <c:v>2</c:v>
                </c:pt>
                <c:pt idx="4">
                  <c:v>-2</c:v>
                </c:pt>
                <c:pt idx="5">
                  <c:v>2</c:v>
                </c:pt>
                <c:pt idx="6">
                  <c:v>6</c:v>
                </c:pt>
                <c:pt idx="7">
                  <c:v>-8</c:v>
                </c:pt>
                <c:pt idx="8">
                  <c:v>2</c:v>
                </c:pt>
                <c:pt idx="9">
                  <c:v>2</c:v>
                </c:pt>
                <c:pt idx="10">
                  <c:v>1</c:v>
                </c:pt>
                <c:pt idx="11">
                  <c:v>4</c:v>
                </c:pt>
                <c:pt idx="12">
                  <c:v>3</c:v>
                </c:pt>
                <c:pt idx="13">
                  <c:v>0</c:v>
                </c:pt>
                <c:pt idx="14">
                  <c:v>5</c:v>
                </c:pt>
                <c:pt idx="15">
                  <c:v>-4</c:v>
                </c:pt>
                <c:pt idx="16">
                  <c:v>-1</c:v>
                </c:pt>
                <c:pt idx="17">
                  <c:v>-5</c:v>
                </c:pt>
                <c:pt idx="18">
                  <c:v>-6</c:v>
                </c:pt>
                <c:pt idx="19">
                  <c:v>1</c:v>
                </c:pt>
                <c:pt idx="20">
                  <c:v>21</c:v>
                </c:pt>
                <c:pt idx="21">
                  <c:v>20</c:v>
                </c:pt>
                <c:pt idx="22">
                  <c:v>13</c:v>
                </c:pt>
                <c:pt idx="23">
                  <c:v>18</c:v>
                </c:pt>
                <c:pt idx="24">
                  <c:v>13</c:v>
                </c:pt>
                <c:pt idx="25">
                  <c:v>15</c:v>
                </c:pt>
                <c:pt idx="26">
                  <c:v>12</c:v>
                </c:pt>
                <c:pt idx="27">
                  <c:v>14</c:v>
                </c:pt>
                <c:pt idx="28">
                  <c:v>5</c:v>
                </c:pt>
                <c:pt idx="29">
                  <c:v>11</c:v>
                </c:pt>
                <c:pt idx="30">
                  <c:v>11</c:v>
                </c:pt>
                <c:pt idx="31">
                  <c:v>12</c:v>
                </c:pt>
                <c:pt idx="32">
                  <c:v>8</c:v>
                </c:pt>
                <c:pt idx="33">
                  <c:v>10</c:v>
                </c:pt>
                <c:pt idx="34">
                  <c:v>5</c:v>
                </c:pt>
                <c:pt idx="35">
                  <c:v>10</c:v>
                </c:pt>
                <c:pt idx="36">
                  <c:v>3</c:v>
                </c:pt>
                <c:pt idx="37">
                  <c:v>18</c:v>
                </c:pt>
                <c:pt idx="38">
                  <c:v>7</c:v>
                </c:pt>
                <c:pt idx="39">
                  <c:v>18</c:v>
                </c:pt>
                <c:pt idx="40">
                  <c:v>3</c:v>
                </c:pt>
                <c:pt idx="41">
                  <c:v>7</c:v>
                </c:pt>
                <c:pt idx="42">
                  <c:v>17</c:v>
                </c:pt>
                <c:pt idx="43">
                  <c:v>12</c:v>
                </c:pt>
                <c:pt idx="44">
                  <c:v>14</c:v>
                </c:pt>
                <c:pt idx="45">
                  <c:v>17</c:v>
                </c:pt>
                <c:pt idx="46">
                  <c:v>19</c:v>
                </c:pt>
                <c:pt idx="47">
                  <c:v>9</c:v>
                </c:pt>
                <c:pt idx="48">
                  <c:v>6</c:v>
                </c:pt>
                <c:pt idx="49">
                  <c:v>10</c:v>
                </c:pt>
                <c:pt idx="50">
                  <c:v>16</c:v>
                </c:pt>
                <c:pt idx="51">
                  <c:v>16</c:v>
                </c:pt>
                <c:pt idx="52">
                  <c:v>8</c:v>
                </c:pt>
                <c:pt idx="53">
                  <c:v>11</c:v>
                </c:pt>
                <c:pt idx="54">
                  <c:v>5</c:v>
                </c:pt>
                <c:pt idx="55">
                  <c:v>5</c:v>
                </c:pt>
                <c:pt idx="56">
                  <c:v>16</c:v>
                </c:pt>
                <c:pt idx="57">
                  <c:v>7</c:v>
                </c:pt>
                <c:pt idx="58">
                  <c:v>8</c:v>
                </c:pt>
              </c:numCache>
            </c:numRef>
          </c:val>
          <c:extLst>
            <c:ext xmlns:c16="http://schemas.microsoft.com/office/drawing/2014/chart" uri="{C3380CC4-5D6E-409C-BE32-E72D297353CC}">
              <c16:uniqueId val="{00000000-E401-41EE-9A8B-F5B83BD98FFD}"/>
            </c:ext>
          </c:extLst>
        </c:ser>
        <c:ser>
          <c:idx val="1"/>
          <c:order val="1"/>
          <c:tx>
            <c:strRef>
              <c:f>Sheet1!$C$1</c:f>
              <c:strCache>
                <c:ptCount val="1"/>
                <c:pt idx="0">
                  <c:v>Twitter</c:v>
                </c:pt>
              </c:strCache>
            </c:strRef>
          </c:tx>
          <c:spPr>
            <a:solidFill>
              <a:schemeClr val="accent2"/>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Sheet1!$C$2:$C$60</c:f>
              <c:numCache>
                <c:formatCode>General</c:formatCode>
                <c:ptCount val="59"/>
                <c:pt idx="0">
                  <c:v>-1</c:v>
                </c:pt>
                <c:pt idx="1">
                  <c:v>2</c:v>
                </c:pt>
                <c:pt idx="2">
                  <c:v>9</c:v>
                </c:pt>
                <c:pt idx="3">
                  <c:v>0</c:v>
                </c:pt>
                <c:pt idx="4">
                  <c:v>4</c:v>
                </c:pt>
                <c:pt idx="5">
                  <c:v>6</c:v>
                </c:pt>
                <c:pt idx="6">
                  <c:v>1</c:v>
                </c:pt>
                <c:pt idx="7">
                  <c:v>0</c:v>
                </c:pt>
                <c:pt idx="8">
                  <c:v>0</c:v>
                </c:pt>
                <c:pt idx="9">
                  <c:v>-2</c:v>
                </c:pt>
                <c:pt idx="10">
                  <c:v>-1</c:v>
                </c:pt>
                <c:pt idx="11">
                  <c:v>-1</c:v>
                </c:pt>
                <c:pt idx="12">
                  <c:v>1</c:v>
                </c:pt>
                <c:pt idx="13">
                  <c:v>1</c:v>
                </c:pt>
                <c:pt idx="14">
                  <c:v>-1</c:v>
                </c:pt>
                <c:pt idx="15">
                  <c:v>0</c:v>
                </c:pt>
                <c:pt idx="16">
                  <c:v>-5</c:v>
                </c:pt>
                <c:pt idx="17">
                  <c:v>-1</c:v>
                </c:pt>
                <c:pt idx="18">
                  <c:v>3</c:v>
                </c:pt>
                <c:pt idx="19">
                  <c:v>2</c:v>
                </c:pt>
                <c:pt idx="20">
                  <c:v>3</c:v>
                </c:pt>
                <c:pt idx="21">
                  <c:v>-2</c:v>
                </c:pt>
                <c:pt idx="22">
                  <c:v>-1</c:v>
                </c:pt>
                <c:pt idx="23">
                  <c:v>-1</c:v>
                </c:pt>
                <c:pt idx="24">
                  <c:v>-1</c:v>
                </c:pt>
                <c:pt idx="25">
                  <c:v>2</c:v>
                </c:pt>
                <c:pt idx="26">
                  <c:v>0</c:v>
                </c:pt>
                <c:pt idx="27">
                  <c:v>2</c:v>
                </c:pt>
                <c:pt idx="28">
                  <c:v>6</c:v>
                </c:pt>
                <c:pt idx="29">
                  <c:v>1</c:v>
                </c:pt>
                <c:pt idx="30">
                  <c:v>0</c:v>
                </c:pt>
                <c:pt idx="31">
                  <c:v>0</c:v>
                </c:pt>
                <c:pt idx="32">
                  <c:v>3</c:v>
                </c:pt>
                <c:pt idx="33">
                  <c:v>4</c:v>
                </c:pt>
                <c:pt idx="34">
                  <c:v>7</c:v>
                </c:pt>
                <c:pt idx="35">
                  <c:v>2</c:v>
                </c:pt>
                <c:pt idx="36">
                  <c:v>0</c:v>
                </c:pt>
                <c:pt idx="37">
                  <c:v>-2</c:v>
                </c:pt>
                <c:pt idx="38">
                  <c:v>-3</c:v>
                </c:pt>
                <c:pt idx="39">
                  <c:v>2</c:v>
                </c:pt>
                <c:pt idx="40">
                  <c:v>-2</c:v>
                </c:pt>
                <c:pt idx="41">
                  <c:v>2</c:v>
                </c:pt>
                <c:pt idx="42">
                  <c:v>0</c:v>
                </c:pt>
                <c:pt idx="43">
                  <c:v>2</c:v>
                </c:pt>
                <c:pt idx="44">
                  <c:v>4</c:v>
                </c:pt>
                <c:pt idx="45">
                  <c:v>-1</c:v>
                </c:pt>
                <c:pt idx="46">
                  <c:v>1</c:v>
                </c:pt>
                <c:pt idx="47">
                  <c:v>2</c:v>
                </c:pt>
                <c:pt idx="48">
                  <c:v>-2</c:v>
                </c:pt>
                <c:pt idx="49">
                  <c:v>0</c:v>
                </c:pt>
                <c:pt idx="50">
                  <c:v>-3</c:v>
                </c:pt>
                <c:pt idx="51">
                  <c:v>1</c:v>
                </c:pt>
                <c:pt idx="52">
                  <c:v>-1</c:v>
                </c:pt>
                <c:pt idx="53">
                  <c:v>-1</c:v>
                </c:pt>
                <c:pt idx="54">
                  <c:v>7</c:v>
                </c:pt>
                <c:pt idx="55">
                  <c:v>2</c:v>
                </c:pt>
                <c:pt idx="56">
                  <c:v>-2</c:v>
                </c:pt>
                <c:pt idx="57">
                  <c:v>1</c:v>
                </c:pt>
                <c:pt idx="58">
                  <c:v>1</c:v>
                </c:pt>
              </c:numCache>
            </c:numRef>
          </c:val>
          <c:extLst>
            <c:ext xmlns:c16="http://schemas.microsoft.com/office/drawing/2014/chart" uri="{C3380CC4-5D6E-409C-BE32-E72D297353CC}">
              <c16:uniqueId val="{00000001-E401-41EE-9A8B-F5B83BD98FFD}"/>
            </c:ext>
          </c:extLst>
        </c:ser>
        <c:ser>
          <c:idx val="2"/>
          <c:order val="2"/>
          <c:tx>
            <c:strRef>
              <c:f>Sheet1!$D$1</c:f>
              <c:strCache>
                <c:ptCount val="1"/>
                <c:pt idx="0">
                  <c:v>Instagram</c:v>
                </c:pt>
              </c:strCache>
            </c:strRef>
          </c:tx>
          <c:spPr>
            <a:solidFill>
              <a:schemeClr val="accent3"/>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Sheet1!$D$2:$D$60</c:f>
              <c:numCache>
                <c:formatCode>General</c:formatCode>
                <c:ptCount val="59"/>
                <c:pt idx="0">
                  <c:v>5</c:v>
                </c:pt>
                <c:pt idx="1">
                  <c:v>0</c:v>
                </c:pt>
                <c:pt idx="2">
                  <c:v>-6</c:v>
                </c:pt>
                <c:pt idx="3">
                  <c:v>-4</c:v>
                </c:pt>
                <c:pt idx="4">
                  <c:v>-4</c:v>
                </c:pt>
                <c:pt idx="5">
                  <c:v>23</c:v>
                </c:pt>
                <c:pt idx="6">
                  <c:v>5</c:v>
                </c:pt>
                <c:pt idx="7">
                  <c:v>5</c:v>
                </c:pt>
                <c:pt idx="8">
                  <c:v>6</c:v>
                </c:pt>
                <c:pt idx="9">
                  <c:v>-6</c:v>
                </c:pt>
                <c:pt idx="10">
                  <c:v>-14</c:v>
                </c:pt>
                <c:pt idx="11">
                  <c:v>-2</c:v>
                </c:pt>
                <c:pt idx="12">
                  <c:v>0</c:v>
                </c:pt>
                <c:pt idx="13">
                  <c:v>-10</c:v>
                </c:pt>
                <c:pt idx="14">
                  <c:v>-12</c:v>
                </c:pt>
                <c:pt idx="15">
                  <c:v>-6</c:v>
                </c:pt>
                <c:pt idx="16">
                  <c:v>9</c:v>
                </c:pt>
                <c:pt idx="17">
                  <c:v>-3</c:v>
                </c:pt>
                <c:pt idx="18">
                  <c:v>9</c:v>
                </c:pt>
                <c:pt idx="19">
                  <c:v>7</c:v>
                </c:pt>
                <c:pt idx="20">
                  <c:v>19</c:v>
                </c:pt>
                <c:pt idx="21">
                  <c:v>11</c:v>
                </c:pt>
                <c:pt idx="22">
                  <c:v>21</c:v>
                </c:pt>
                <c:pt idx="23">
                  <c:v>1</c:v>
                </c:pt>
                <c:pt idx="24">
                  <c:v>0</c:v>
                </c:pt>
                <c:pt idx="25">
                  <c:v>6</c:v>
                </c:pt>
                <c:pt idx="26">
                  <c:v>6</c:v>
                </c:pt>
                <c:pt idx="27">
                  <c:v>2</c:v>
                </c:pt>
                <c:pt idx="28">
                  <c:v>4</c:v>
                </c:pt>
                <c:pt idx="29">
                  <c:v>-4</c:v>
                </c:pt>
                <c:pt idx="30">
                  <c:v>-6</c:v>
                </c:pt>
                <c:pt idx="31">
                  <c:v>1</c:v>
                </c:pt>
                <c:pt idx="32">
                  <c:v>0</c:v>
                </c:pt>
                <c:pt idx="33">
                  <c:v>3</c:v>
                </c:pt>
                <c:pt idx="34">
                  <c:v>3</c:v>
                </c:pt>
                <c:pt idx="35">
                  <c:v>-1</c:v>
                </c:pt>
                <c:pt idx="36">
                  <c:v>7</c:v>
                </c:pt>
                <c:pt idx="37">
                  <c:v>3</c:v>
                </c:pt>
                <c:pt idx="38">
                  <c:v>6</c:v>
                </c:pt>
                <c:pt idx="39">
                  <c:v>5</c:v>
                </c:pt>
                <c:pt idx="40">
                  <c:v>13</c:v>
                </c:pt>
                <c:pt idx="41">
                  <c:v>4</c:v>
                </c:pt>
                <c:pt idx="42">
                  <c:v>-10</c:v>
                </c:pt>
                <c:pt idx="43">
                  <c:v>1</c:v>
                </c:pt>
                <c:pt idx="44">
                  <c:v>-7</c:v>
                </c:pt>
                <c:pt idx="45">
                  <c:v>-12</c:v>
                </c:pt>
                <c:pt idx="46">
                  <c:v>2</c:v>
                </c:pt>
                <c:pt idx="47">
                  <c:v>-6</c:v>
                </c:pt>
                <c:pt idx="48">
                  <c:v>3</c:v>
                </c:pt>
                <c:pt idx="49">
                  <c:v>14</c:v>
                </c:pt>
                <c:pt idx="50">
                  <c:v>25</c:v>
                </c:pt>
                <c:pt idx="51">
                  <c:v>17</c:v>
                </c:pt>
                <c:pt idx="52">
                  <c:v>-3</c:v>
                </c:pt>
                <c:pt idx="53">
                  <c:v>-7</c:v>
                </c:pt>
                <c:pt idx="54">
                  <c:v>3</c:v>
                </c:pt>
                <c:pt idx="55">
                  <c:v>-1</c:v>
                </c:pt>
                <c:pt idx="56">
                  <c:v>12</c:v>
                </c:pt>
                <c:pt idx="57">
                  <c:v>-3</c:v>
                </c:pt>
                <c:pt idx="58">
                  <c:v>-9</c:v>
                </c:pt>
              </c:numCache>
            </c:numRef>
          </c:val>
          <c:extLst>
            <c:ext xmlns:c16="http://schemas.microsoft.com/office/drawing/2014/chart" uri="{C3380CC4-5D6E-409C-BE32-E72D297353CC}">
              <c16:uniqueId val="{00000002-E401-41EE-9A8B-F5B83BD98FFD}"/>
            </c:ext>
          </c:extLst>
        </c:ser>
        <c:dLbls>
          <c:showLegendKey val="0"/>
          <c:showVal val="0"/>
          <c:showCatName val="0"/>
          <c:showSerName val="0"/>
          <c:showPercent val="0"/>
          <c:showBubbleSize val="0"/>
        </c:dLbls>
        <c:gapWidth val="219"/>
        <c:overlap val="-27"/>
        <c:axId val="382076544"/>
        <c:axId val="382076872"/>
      </c:barChart>
      <c:catAx>
        <c:axId val="38207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76872"/>
        <c:crosses val="autoZero"/>
        <c:auto val="1"/>
        <c:lblAlgn val="ctr"/>
        <c:lblOffset val="100"/>
        <c:noMultiLvlLbl val="0"/>
      </c:catAx>
      <c:valAx>
        <c:axId val="38207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7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Facebook</c:v>
                </c:pt>
              </c:strCache>
            </c:strRef>
          </c:tx>
          <c:spPr>
            <a:solidFill>
              <a:schemeClr val="accent1"/>
            </a:solidFill>
            <a:ln>
              <a:noFill/>
            </a:ln>
            <a:effectLst/>
          </c:spP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0</c:v>
                </c:pt>
                <c:pt idx="1">
                  <c:v>0</c:v>
                </c:pt>
                <c:pt idx="2">
                  <c:v>1.4516948537417401E-2</c:v>
                </c:pt>
                <c:pt idx="3">
                  <c:v>0</c:v>
                </c:pt>
                <c:pt idx="4">
                  <c:v>2.6614405651931999E-2</c:v>
                </c:pt>
                <c:pt idx="5">
                  <c:v>0</c:v>
                </c:pt>
                <c:pt idx="6">
                  <c:v>0</c:v>
                </c:pt>
                <c:pt idx="7">
                  <c:v>0</c:v>
                </c:pt>
                <c:pt idx="8">
                  <c:v>0</c:v>
                </c:pt>
                <c:pt idx="9">
                  <c:v>0.111291220090485</c:v>
                </c:pt>
                <c:pt idx="10">
                  <c:v>9.6772632699472592E-3</c:v>
                </c:pt>
                <c:pt idx="11">
                  <c:v>0.89750102813460098</c:v>
                </c:pt>
                <c:pt idx="12">
                  <c:v>0</c:v>
                </c:pt>
                <c:pt idx="13">
                  <c:v>0.526099366261913</c:v>
                </c:pt>
                <c:pt idx="14">
                  <c:v>0</c:v>
                </c:pt>
                <c:pt idx="15">
                  <c:v>0</c:v>
                </c:pt>
                <c:pt idx="16">
                  <c:v>9.6753906438972505E-3</c:v>
                </c:pt>
                <c:pt idx="17">
                  <c:v>1.2095115992162399E-2</c:v>
                </c:pt>
                <c:pt idx="18">
                  <c:v>5.3224947984709899E-2</c:v>
                </c:pt>
                <c:pt idx="19">
                  <c:v>0</c:v>
                </c:pt>
                <c:pt idx="20">
                  <c:v>4.83769532194862E-3</c:v>
                </c:pt>
                <c:pt idx="21">
                  <c:v>0</c:v>
                </c:pt>
                <c:pt idx="22">
                  <c:v>0</c:v>
                </c:pt>
                <c:pt idx="23">
                  <c:v>1.2078753472641601E-2</c:v>
                </c:pt>
                <c:pt idx="24">
                  <c:v>7.2446269017145603E-3</c:v>
                </c:pt>
                <c:pt idx="25">
                  <c:v>1.44843568945539E-2</c:v>
                </c:pt>
                <c:pt idx="26">
                  <c:v>0</c:v>
                </c:pt>
                <c:pt idx="27">
                  <c:v>9.6499481315287898E-3</c:v>
                </c:pt>
                <c:pt idx="28">
                  <c:v>0</c:v>
                </c:pt>
                <c:pt idx="29">
                  <c:v>0</c:v>
                </c:pt>
                <c:pt idx="30">
                  <c:v>9.6434340268569604E-3</c:v>
                </c:pt>
                <c:pt idx="31">
                  <c:v>9.6406449591477702E-3</c:v>
                </c:pt>
                <c:pt idx="32">
                  <c:v>0.83130526975253605</c:v>
                </c:pt>
                <c:pt idx="33">
                  <c:v>1.28643700313178</c:v>
                </c:pt>
                <c:pt idx="34">
                  <c:v>1.92692150203531E-2</c:v>
                </c:pt>
                <c:pt idx="35">
                  <c:v>0</c:v>
                </c:pt>
                <c:pt idx="36">
                  <c:v>0</c:v>
                </c:pt>
                <c:pt idx="37">
                  <c:v>9.62880939771797E-3</c:v>
                </c:pt>
                <c:pt idx="38">
                  <c:v>9.6260287818260605E-3</c:v>
                </c:pt>
                <c:pt idx="39">
                  <c:v>2.6463300214112199E-2</c:v>
                </c:pt>
                <c:pt idx="40">
                  <c:v>0</c:v>
                </c:pt>
                <c:pt idx="41">
                  <c:v>1.44293203790101E-2</c:v>
                </c:pt>
                <c:pt idx="42">
                  <c:v>0</c:v>
                </c:pt>
                <c:pt idx="43">
                  <c:v>0</c:v>
                </c:pt>
                <c:pt idx="44">
                  <c:v>8.2888856854548096E-2</c:v>
                </c:pt>
                <c:pt idx="45">
                  <c:v>1.9213680140259901E-2</c:v>
                </c:pt>
                <c:pt idx="46">
                  <c:v>5.0414115952466698E-2</c:v>
                </c:pt>
                <c:pt idx="47">
                  <c:v>0</c:v>
                </c:pt>
                <c:pt idx="48">
                  <c:v>0</c:v>
                </c:pt>
                <c:pt idx="49">
                  <c:v>0</c:v>
                </c:pt>
                <c:pt idx="50">
                  <c:v>0</c:v>
                </c:pt>
                <c:pt idx="51">
                  <c:v>0.36198878074507401</c:v>
                </c:pt>
                <c:pt idx="52">
                  <c:v>5.9914681493553196E-3</c:v>
                </c:pt>
                <c:pt idx="53">
                  <c:v>1.91685635557685E-2</c:v>
                </c:pt>
                <c:pt idx="54">
                  <c:v>9.5824449608317604E-3</c:v>
                </c:pt>
                <c:pt idx="55">
                  <c:v>0.22276516240298899</c:v>
                </c:pt>
                <c:pt idx="56">
                  <c:v>0</c:v>
                </c:pt>
                <c:pt idx="57">
                  <c:v>0</c:v>
                </c:pt>
                <c:pt idx="58">
                  <c:v>0.56010340370529899</c:v>
                </c:pt>
              </c:numCache>
            </c:numRef>
          </c:val>
          <c:extLst>
            <c:ext xmlns:c16="http://schemas.microsoft.com/office/drawing/2014/chart" uri="{C3380CC4-5D6E-409C-BE32-E72D297353CC}">
              <c16:uniqueId val="{00000000-1C48-4B2F-92B9-4FDE066B732F}"/>
            </c:ext>
          </c:extLst>
        </c:ser>
        <c:ser>
          <c:idx val="1"/>
          <c:order val="1"/>
          <c:tx>
            <c:strRef>
              <c:f>Sheet1!$C$1</c:f>
              <c:strCache>
                <c:ptCount val="1"/>
                <c:pt idx="0">
                  <c:v>Twitter</c:v>
                </c:pt>
              </c:strCache>
            </c:strRef>
          </c:tx>
          <c:spPr>
            <a:solidFill>
              <a:schemeClr val="accent2"/>
            </a:solidFill>
            <a:ln>
              <a:noFill/>
            </a:ln>
            <a:effectLst/>
          </c:spP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Sheet1!$C$2:$C$60</c:f>
              <c:numCache>
                <c:formatCode>General</c:formatCode>
                <c:ptCount val="59"/>
                <c:pt idx="0">
                  <c:v>0</c:v>
                </c:pt>
                <c:pt idx="1">
                  <c:v>0</c:v>
                </c:pt>
                <c:pt idx="2">
                  <c:v>0</c:v>
                </c:pt>
                <c:pt idx="3">
                  <c:v>5.5973132896209803E-2</c:v>
                </c:pt>
                <c:pt idx="4">
                  <c:v>0</c:v>
                </c:pt>
                <c:pt idx="5">
                  <c:v>0</c:v>
                </c:pt>
                <c:pt idx="6">
                  <c:v>3.9948865452221198E-2</c:v>
                </c:pt>
                <c:pt idx="7">
                  <c:v>0</c:v>
                </c:pt>
                <c:pt idx="8">
                  <c:v>0</c:v>
                </c:pt>
                <c:pt idx="9">
                  <c:v>1.5979546180888499E-2</c:v>
                </c:pt>
                <c:pt idx="10">
                  <c:v>2.39731500719195E-2</c:v>
                </c:pt>
                <c:pt idx="11">
                  <c:v>7.9916886438104393E-3</c:v>
                </c:pt>
                <c:pt idx="12">
                  <c:v>0</c:v>
                </c:pt>
                <c:pt idx="13">
                  <c:v>3.9955250119865802E-2</c:v>
                </c:pt>
                <c:pt idx="14">
                  <c:v>0</c:v>
                </c:pt>
                <c:pt idx="15">
                  <c:v>0</c:v>
                </c:pt>
                <c:pt idx="16">
                  <c:v>1.19894492846295E-2</c:v>
                </c:pt>
                <c:pt idx="17">
                  <c:v>1.59897665494084E-2</c:v>
                </c:pt>
                <c:pt idx="18">
                  <c:v>0</c:v>
                </c:pt>
                <c:pt idx="19">
                  <c:v>2.3976982097186701E-2</c:v>
                </c:pt>
                <c:pt idx="20">
                  <c:v>0</c:v>
                </c:pt>
                <c:pt idx="21">
                  <c:v>0</c:v>
                </c:pt>
                <c:pt idx="22">
                  <c:v>0</c:v>
                </c:pt>
                <c:pt idx="23">
                  <c:v>2.3976982097186701E-2</c:v>
                </c:pt>
                <c:pt idx="24">
                  <c:v>1.5985932379506001E-2</c:v>
                </c:pt>
                <c:pt idx="25">
                  <c:v>3.9961636828644502E-2</c:v>
                </c:pt>
                <c:pt idx="26">
                  <c:v>0</c:v>
                </c:pt>
                <c:pt idx="27">
                  <c:v>0</c:v>
                </c:pt>
                <c:pt idx="28">
                  <c:v>0</c:v>
                </c:pt>
                <c:pt idx="29">
                  <c:v>0</c:v>
                </c:pt>
                <c:pt idx="30">
                  <c:v>5.5901613160836902E-2</c:v>
                </c:pt>
                <c:pt idx="31">
                  <c:v>1.5971889474524801E-2</c:v>
                </c:pt>
                <c:pt idx="32">
                  <c:v>2.3955921105166499E-2</c:v>
                </c:pt>
                <c:pt idx="33">
                  <c:v>0</c:v>
                </c:pt>
                <c:pt idx="34">
                  <c:v>0</c:v>
                </c:pt>
                <c:pt idx="35">
                  <c:v>0</c:v>
                </c:pt>
                <c:pt idx="36">
                  <c:v>0</c:v>
                </c:pt>
                <c:pt idx="37">
                  <c:v>3.1905559543750503E-2</c:v>
                </c:pt>
                <c:pt idx="38">
                  <c:v>1.99457475666188E-2</c:v>
                </c:pt>
                <c:pt idx="39">
                  <c:v>0</c:v>
                </c:pt>
                <c:pt idx="40">
                  <c:v>0</c:v>
                </c:pt>
                <c:pt idx="41">
                  <c:v>0</c:v>
                </c:pt>
                <c:pt idx="42">
                  <c:v>0</c:v>
                </c:pt>
                <c:pt idx="43">
                  <c:v>0</c:v>
                </c:pt>
                <c:pt idx="44">
                  <c:v>7.97511763298509E-3</c:v>
                </c:pt>
                <c:pt idx="45">
                  <c:v>0</c:v>
                </c:pt>
                <c:pt idx="46">
                  <c:v>1.9936204146730498E-2</c:v>
                </c:pt>
                <c:pt idx="47">
                  <c:v>0</c:v>
                </c:pt>
                <c:pt idx="48">
                  <c:v>2.39196300430553E-2</c:v>
                </c:pt>
                <c:pt idx="49">
                  <c:v>0</c:v>
                </c:pt>
                <c:pt idx="50">
                  <c:v>0</c:v>
                </c:pt>
                <c:pt idx="51">
                  <c:v>1.59515074174509E-2</c:v>
                </c:pt>
                <c:pt idx="52">
                  <c:v>2.3927261126176401E-2</c:v>
                </c:pt>
                <c:pt idx="53">
                  <c:v>0</c:v>
                </c:pt>
                <c:pt idx="54">
                  <c:v>0</c:v>
                </c:pt>
                <c:pt idx="55">
                  <c:v>3.9856516540454398E-2</c:v>
                </c:pt>
                <c:pt idx="56">
                  <c:v>0</c:v>
                </c:pt>
                <c:pt idx="57">
                  <c:v>0</c:v>
                </c:pt>
                <c:pt idx="58">
                  <c:v>2.39139099242726E-2</c:v>
                </c:pt>
              </c:numCache>
            </c:numRef>
          </c:val>
          <c:extLst>
            <c:ext xmlns:c16="http://schemas.microsoft.com/office/drawing/2014/chart" uri="{C3380CC4-5D6E-409C-BE32-E72D297353CC}">
              <c16:uniqueId val="{00000001-1C48-4B2F-92B9-4FDE066B732F}"/>
            </c:ext>
          </c:extLst>
        </c:ser>
        <c:ser>
          <c:idx val="2"/>
          <c:order val="2"/>
          <c:tx>
            <c:strRef>
              <c:f>Sheet1!$D$1</c:f>
              <c:strCache>
                <c:ptCount val="1"/>
                <c:pt idx="0">
                  <c:v>Instagram</c:v>
                </c:pt>
              </c:strCache>
            </c:strRef>
          </c:tx>
          <c:spPr>
            <a:solidFill>
              <a:schemeClr val="accent3"/>
            </a:solidFill>
            <a:ln w="25400">
              <a:noFill/>
            </a:ln>
            <a:effectLst/>
          </c:spP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Sheet1!$D$2:$D$60</c:f>
              <c:numCache>
                <c:formatCode>General</c:formatCode>
                <c:ptCount val="59"/>
                <c:pt idx="0">
                  <c:v>0</c:v>
                </c:pt>
                <c:pt idx="1">
                  <c:v>0</c:v>
                </c:pt>
                <c:pt idx="2">
                  <c:v>0</c:v>
                </c:pt>
                <c:pt idx="3">
                  <c:v>0</c:v>
                </c:pt>
                <c:pt idx="4">
                  <c:v>1.10268027730771</c:v>
                </c:pt>
                <c:pt idx="5">
                  <c:v>0</c:v>
                </c:pt>
                <c:pt idx="6">
                  <c:v>0</c:v>
                </c:pt>
                <c:pt idx="7">
                  <c:v>0</c:v>
                </c:pt>
                <c:pt idx="8">
                  <c:v>0</c:v>
                </c:pt>
                <c:pt idx="9">
                  <c:v>0.67019015964692397</c:v>
                </c:pt>
                <c:pt idx="10">
                  <c:v>0</c:v>
                </c:pt>
                <c:pt idx="11">
                  <c:v>0.23452413416962101</c:v>
                </c:pt>
                <c:pt idx="12">
                  <c:v>0.13090433075160901</c:v>
                </c:pt>
                <c:pt idx="13">
                  <c:v>0.53194391401604002</c:v>
                </c:pt>
                <c:pt idx="14">
                  <c:v>0</c:v>
                </c:pt>
                <c:pt idx="15">
                  <c:v>0</c:v>
                </c:pt>
                <c:pt idx="16">
                  <c:v>0.68268705625341297</c:v>
                </c:pt>
                <c:pt idx="17">
                  <c:v>0.27849068967400198</c:v>
                </c:pt>
                <c:pt idx="18">
                  <c:v>0.86809347018999805</c:v>
                </c:pt>
                <c:pt idx="19">
                  <c:v>0.15826238812486401</c:v>
                </c:pt>
                <c:pt idx="20">
                  <c:v>0.38719528821508398</c:v>
                </c:pt>
                <c:pt idx="21">
                  <c:v>0</c:v>
                </c:pt>
                <c:pt idx="22">
                  <c:v>0</c:v>
                </c:pt>
                <c:pt idx="23">
                  <c:v>0.49513031176886702</c:v>
                </c:pt>
                <c:pt idx="24">
                  <c:v>0</c:v>
                </c:pt>
                <c:pt idx="25">
                  <c:v>0.58205951150519497</c:v>
                </c:pt>
                <c:pt idx="26">
                  <c:v>0.19576920985371701</c:v>
                </c:pt>
                <c:pt idx="27">
                  <c:v>0.22834774098842001</c:v>
                </c:pt>
                <c:pt idx="28">
                  <c:v>0</c:v>
                </c:pt>
                <c:pt idx="29">
                  <c:v>0</c:v>
                </c:pt>
                <c:pt idx="30">
                  <c:v>0</c:v>
                </c:pt>
                <c:pt idx="31">
                  <c:v>0</c:v>
                </c:pt>
                <c:pt idx="32">
                  <c:v>0</c:v>
                </c:pt>
                <c:pt idx="33">
                  <c:v>0.32898314301250697</c:v>
                </c:pt>
                <c:pt idx="34">
                  <c:v>1.00581743054423</c:v>
                </c:pt>
                <c:pt idx="35">
                  <c:v>0</c:v>
                </c:pt>
                <c:pt idx="36">
                  <c:v>0</c:v>
                </c:pt>
                <c:pt idx="37">
                  <c:v>0.40756439517443799</c:v>
                </c:pt>
                <c:pt idx="38">
                  <c:v>0</c:v>
                </c:pt>
                <c:pt idx="39">
                  <c:v>0.17379969585053201</c:v>
                </c:pt>
                <c:pt idx="40">
                  <c:v>8.6857391021117197E-2</c:v>
                </c:pt>
                <c:pt idx="41">
                  <c:v>0.33098209441128601</c:v>
                </c:pt>
                <c:pt idx="42">
                  <c:v>0</c:v>
                </c:pt>
                <c:pt idx="43">
                  <c:v>0</c:v>
                </c:pt>
                <c:pt idx="44">
                  <c:v>0.37461317118193199</c:v>
                </c:pt>
                <c:pt idx="45">
                  <c:v>0</c:v>
                </c:pt>
                <c:pt idx="46">
                  <c:v>0.63026351534908998</c:v>
                </c:pt>
                <c:pt idx="47">
                  <c:v>0.10324403629843</c:v>
                </c:pt>
                <c:pt idx="48">
                  <c:v>0.184772566708331</c:v>
                </c:pt>
                <c:pt idx="49">
                  <c:v>0</c:v>
                </c:pt>
                <c:pt idx="50">
                  <c:v>0</c:v>
                </c:pt>
                <c:pt idx="51">
                  <c:v>0</c:v>
                </c:pt>
                <c:pt idx="52">
                  <c:v>0.26006393238337799</c:v>
                </c:pt>
                <c:pt idx="53">
                  <c:v>0.346845870366356</c:v>
                </c:pt>
                <c:pt idx="54">
                  <c:v>0.25203252032520301</c:v>
                </c:pt>
                <c:pt idx="55">
                  <c:v>0.363123949921413</c:v>
                </c:pt>
                <c:pt idx="56">
                  <c:v>0</c:v>
                </c:pt>
                <c:pt idx="57">
                  <c:v>0</c:v>
                </c:pt>
                <c:pt idx="58">
                  <c:v>0.79111351937144403</c:v>
                </c:pt>
              </c:numCache>
            </c:numRef>
          </c:val>
          <c:extLst>
            <c:ext xmlns:c16="http://schemas.microsoft.com/office/drawing/2014/chart" uri="{C3380CC4-5D6E-409C-BE32-E72D297353CC}">
              <c16:uniqueId val="{00000002-1C48-4B2F-92B9-4FDE066B732F}"/>
            </c:ext>
          </c:extLst>
        </c:ser>
        <c:dLbls>
          <c:showLegendKey val="0"/>
          <c:showVal val="0"/>
          <c:showCatName val="0"/>
          <c:showSerName val="0"/>
          <c:showPercent val="0"/>
          <c:showBubbleSize val="0"/>
        </c:dLbls>
        <c:axId val="392913936"/>
        <c:axId val="392914264"/>
      </c:areaChart>
      <c:catAx>
        <c:axId val="3929139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14264"/>
        <c:crosses val="autoZero"/>
        <c:auto val="1"/>
        <c:lblAlgn val="ctr"/>
        <c:lblOffset val="100"/>
        <c:noMultiLvlLbl val="0"/>
      </c:catAx>
      <c:valAx>
        <c:axId val="39291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139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Link</c:v>
                </c:pt>
                <c:pt idx="1">
                  <c:v>Photo</c:v>
                </c:pt>
                <c:pt idx="2">
                  <c:v>Video</c:v>
                </c:pt>
                <c:pt idx="3">
                  <c:v>YouTube Video</c:v>
                </c:pt>
              </c:strCache>
            </c:strRef>
          </c:cat>
          <c:val>
            <c:numRef>
              <c:f>Sheet1!$A$2:$D$2</c:f>
              <c:numCache>
                <c:formatCode>General</c:formatCode>
                <c:ptCount val="4"/>
                <c:pt idx="0">
                  <c:v>13</c:v>
                </c:pt>
                <c:pt idx="1">
                  <c:v>6</c:v>
                </c:pt>
                <c:pt idx="2">
                  <c:v>5</c:v>
                </c:pt>
                <c:pt idx="3">
                  <c:v>15</c:v>
                </c:pt>
              </c:numCache>
            </c:numRef>
          </c:val>
          <c:extLst>
            <c:ext xmlns:c16="http://schemas.microsoft.com/office/drawing/2014/chart" uri="{C3380CC4-5D6E-409C-BE32-E72D297353CC}">
              <c16:uniqueId val="{00000000-B9FC-4B80-8F22-343ADB08FFF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21982</c:v>
                </c:pt>
              </c:numCache>
            </c:numRef>
          </c:val>
          <c:extLst>
            <c:ext xmlns:c16="http://schemas.microsoft.com/office/drawing/2014/chart" uri="{C3380CC4-5D6E-409C-BE32-E72D297353CC}">
              <c16:uniqueId val="{00000000-952F-4021-8B3C-B83BDB48C90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15951</c:v>
                </c:pt>
              </c:numCache>
            </c:numRef>
          </c:val>
          <c:extLst>
            <c:ext xmlns:c16="http://schemas.microsoft.com/office/drawing/2014/chart" uri="{C3380CC4-5D6E-409C-BE32-E72D297353CC}">
              <c16:uniqueId val="{00000001-952F-4021-8B3C-B83BDB48C90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comdirect</c:v>
                </c:pt>
              </c:strCache>
            </c:strRef>
          </c:cat>
          <c:val>
            <c:numRef>
              <c:f>Sheet1!$D$2</c:f>
              <c:numCache>
                <c:formatCode>General</c:formatCode>
                <c:ptCount val="1"/>
                <c:pt idx="0">
                  <c:v>32917</c:v>
                </c:pt>
              </c:numCache>
            </c:numRef>
          </c:val>
          <c:extLst>
            <c:ext xmlns:c16="http://schemas.microsoft.com/office/drawing/2014/chart" uri="{C3380CC4-5D6E-409C-BE32-E72D297353CC}">
              <c16:uniqueId val="{00000002-952F-4021-8B3C-B83BDB48C908}"/>
            </c:ext>
          </c:extLst>
        </c:ser>
        <c:ser>
          <c:idx val="3"/>
          <c:order val="3"/>
          <c:tx>
            <c:strRef>
              <c:f>Sheet1!$E$1</c:f>
              <c:strCache>
                <c:ptCount val="1"/>
                <c:pt idx="0">
                  <c:v>YouTube Video</c:v>
                </c:pt>
              </c:strCache>
            </c:strRef>
          </c:tx>
          <c:spPr>
            <a:solidFill>
              <a:schemeClr val="accent4"/>
            </a:solidFill>
            <a:ln>
              <a:noFill/>
            </a:ln>
            <a:effectLst/>
          </c:spPr>
          <c:invertIfNegative val="0"/>
          <c:cat>
            <c:strRef>
              <c:f>Sheet1!$A$2</c:f>
              <c:strCache>
                <c:ptCount val="1"/>
                <c:pt idx="0">
                  <c:v>comdirect</c:v>
                </c:pt>
              </c:strCache>
            </c:strRef>
          </c:cat>
          <c:val>
            <c:numRef>
              <c:f>Sheet1!$E$2</c:f>
              <c:numCache>
                <c:formatCode>General</c:formatCode>
                <c:ptCount val="1"/>
                <c:pt idx="0">
                  <c:v>4511</c:v>
                </c:pt>
              </c:numCache>
            </c:numRef>
          </c:val>
          <c:extLst>
            <c:ext xmlns:c16="http://schemas.microsoft.com/office/drawing/2014/chart" uri="{C3380CC4-5D6E-409C-BE32-E72D297353CC}">
              <c16:uniqueId val="{00000003-952F-4021-8B3C-B83BDB48C908}"/>
            </c:ext>
          </c:extLst>
        </c:ser>
        <c:dLbls>
          <c:showLegendKey val="0"/>
          <c:showVal val="0"/>
          <c:showCatName val="0"/>
          <c:showSerName val="0"/>
          <c:showPercent val="0"/>
          <c:showBubbleSize val="0"/>
        </c:dLbls>
        <c:gapWidth val="219"/>
        <c:overlap val="-27"/>
        <c:axId val="392923120"/>
        <c:axId val="392919512"/>
      </c:barChart>
      <c:catAx>
        <c:axId val="39292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19512"/>
        <c:crosses val="autoZero"/>
        <c:auto val="1"/>
        <c:lblAlgn val="ctr"/>
        <c:lblOffset val="100"/>
        <c:noMultiLvlLbl val="0"/>
      </c:catAx>
      <c:valAx>
        <c:axId val="39291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2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 Organic Reach</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881</c:v>
                </c:pt>
                <c:pt idx="1">
                  <c:v>788</c:v>
                </c:pt>
                <c:pt idx="2">
                  <c:v>2917</c:v>
                </c:pt>
                <c:pt idx="3">
                  <c:v>1803</c:v>
                </c:pt>
                <c:pt idx="4">
                  <c:v>4496</c:v>
                </c:pt>
                <c:pt idx="5">
                  <c:v>1828</c:v>
                </c:pt>
                <c:pt idx="6">
                  <c:v>1003</c:v>
                </c:pt>
                <c:pt idx="7">
                  <c:v>951</c:v>
                </c:pt>
                <c:pt idx="8">
                  <c:v>1295</c:v>
                </c:pt>
                <c:pt idx="9">
                  <c:v>4924</c:v>
                </c:pt>
                <c:pt idx="10">
                  <c:v>4496</c:v>
                </c:pt>
                <c:pt idx="11">
                  <c:v>4754</c:v>
                </c:pt>
                <c:pt idx="12">
                  <c:v>2788</c:v>
                </c:pt>
                <c:pt idx="13">
                  <c:v>359616</c:v>
                </c:pt>
                <c:pt idx="14">
                  <c:v>228293</c:v>
                </c:pt>
                <c:pt idx="15">
                  <c:v>72251</c:v>
                </c:pt>
                <c:pt idx="16">
                  <c:v>48445</c:v>
                </c:pt>
                <c:pt idx="17">
                  <c:v>19656</c:v>
                </c:pt>
                <c:pt idx="18">
                  <c:v>6355</c:v>
                </c:pt>
                <c:pt idx="19">
                  <c:v>3989</c:v>
                </c:pt>
                <c:pt idx="20">
                  <c:v>3696</c:v>
                </c:pt>
                <c:pt idx="21">
                  <c:v>2234</c:v>
                </c:pt>
                <c:pt idx="22">
                  <c:v>1166</c:v>
                </c:pt>
                <c:pt idx="23">
                  <c:v>3648</c:v>
                </c:pt>
                <c:pt idx="24">
                  <c:v>3201</c:v>
                </c:pt>
                <c:pt idx="25">
                  <c:v>3230</c:v>
                </c:pt>
                <c:pt idx="26">
                  <c:v>1823</c:v>
                </c:pt>
                <c:pt idx="27">
                  <c:v>1877</c:v>
                </c:pt>
                <c:pt idx="28">
                  <c:v>1189</c:v>
                </c:pt>
                <c:pt idx="29">
                  <c:v>1180</c:v>
                </c:pt>
                <c:pt idx="30">
                  <c:v>4299</c:v>
                </c:pt>
                <c:pt idx="31">
                  <c:v>3954</c:v>
                </c:pt>
                <c:pt idx="32">
                  <c:v>3678</c:v>
                </c:pt>
                <c:pt idx="33">
                  <c:v>4105</c:v>
                </c:pt>
                <c:pt idx="34">
                  <c:v>3482</c:v>
                </c:pt>
                <c:pt idx="35">
                  <c:v>2261</c:v>
                </c:pt>
                <c:pt idx="36">
                  <c:v>423983</c:v>
                </c:pt>
                <c:pt idx="37">
                  <c:v>161355</c:v>
                </c:pt>
                <c:pt idx="38">
                  <c:v>40573</c:v>
                </c:pt>
                <c:pt idx="39">
                  <c:v>42178</c:v>
                </c:pt>
                <c:pt idx="40">
                  <c:v>13201</c:v>
                </c:pt>
                <c:pt idx="41">
                  <c:v>5225</c:v>
                </c:pt>
                <c:pt idx="42">
                  <c:v>3466</c:v>
                </c:pt>
                <c:pt idx="43">
                  <c:v>2363</c:v>
                </c:pt>
                <c:pt idx="44">
                  <c:v>3549</c:v>
                </c:pt>
                <c:pt idx="45">
                  <c:v>3324</c:v>
                </c:pt>
                <c:pt idx="46">
                  <c:v>1982</c:v>
                </c:pt>
                <c:pt idx="47">
                  <c:v>1029</c:v>
                </c:pt>
                <c:pt idx="48">
                  <c:v>801</c:v>
                </c:pt>
                <c:pt idx="49">
                  <c:v>716</c:v>
                </c:pt>
                <c:pt idx="50">
                  <c:v>575</c:v>
                </c:pt>
                <c:pt idx="51">
                  <c:v>4032</c:v>
                </c:pt>
                <c:pt idx="52">
                  <c:v>87193</c:v>
                </c:pt>
                <c:pt idx="53">
                  <c:v>26706</c:v>
                </c:pt>
                <c:pt idx="54">
                  <c:v>17212</c:v>
                </c:pt>
                <c:pt idx="55">
                  <c:v>15679</c:v>
                </c:pt>
                <c:pt idx="56">
                  <c:v>4597</c:v>
                </c:pt>
                <c:pt idx="57">
                  <c:v>1735</c:v>
                </c:pt>
                <c:pt idx="58">
                  <c:v>4425</c:v>
                </c:pt>
              </c:numCache>
            </c:numRef>
          </c:val>
          <c:extLst>
            <c:ext xmlns:c16="http://schemas.microsoft.com/office/drawing/2014/chart" uri="{C3380CC4-5D6E-409C-BE32-E72D297353CC}">
              <c16:uniqueId val="{00000000-ACC6-49F4-A1E5-3B84D958E7F0}"/>
            </c:ext>
          </c:extLst>
        </c:ser>
        <c:ser>
          <c:idx val="1"/>
          <c:order val="1"/>
          <c:tx>
            <c:strRef>
              <c:f>Sheet1!$C$1</c:f>
              <c:strCache>
                <c:ptCount val="1"/>
                <c:pt idx="0">
                  <c:v>comdirect Paid Reach</c:v>
                </c:pt>
              </c:strCache>
            </c:strRef>
          </c:tx>
          <c:spPr>
            <a:solidFill>
              <a:schemeClr val="accent2"/>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Sheet1!$C$2:$C$60</c:f>
              <c:numCache>
                <c:formatCode>General</c:formatCode>
                <c:ptCount val="59"/>
                <c:pt idx="0">
                  <c:v>168310</c:v>
                </c:pt>
                <c:pt idx="1">
                  <c:v>116254</c:v>
                </c:pt>
                <c:pt idx="2">
                  <c:v>96848</c:v>
                </c:pt>
                <c:pt idx="3">
                  <c:v>99922</c:v>
                </c:pt>
                <c:pt idx="4">
                  <c:v>240539</c:v>
                </c:pt>
                <c:pt idx="5">
                  <c:v>227147</c:v>
                </c:pt>
                <c:pt idx="6">
                  <c:v>228841</c:v>
                </c:pt>
                <c:pt idx="7">
                  <c:v>221721</c:v>
                </c:pt>
                <c:pt idx="8">
                  <c:v>180207</c:v>
                </c:pt>
                <c:pt idx="9">
                  <c:v>137690</c:v>
                </c:pt>
                <c:pt idx="10">
                  <c:v>132319</c:v>
                </c:pt>
                <c:pt idx="11">
                  <c:v>126211</c:v>
                </c:pt>
                <c:pt idx="12">
                  <c:v>124015</c:v>
                </c:pt>
                <c:pt idx="13">
                  <c:v>126186</c:v>
                </c:pt>
                <c:pt idx="14">
                  <c:v>166221</c:v>
                </c:pt>
                <c:pt idx="15">
                  <c:v>186393</c:v>
                </c:pt>
                <c:pt idx="16">
                  <c:v>165366</c:v>
                </c:pt>
                <c:pt idx="17">
                  <c:v>155279</c:v>
                </c:pt>
                <c:pt idx="18">
                  <c:v>142993</c:v>
                </c:pt>
                <c:pt idx="19">
                  <c:v>194180</c:v>
                </c:pt>
                <c:pt idx="20">
                  <c:v>194810</c:v>
                </c:pt>
                <c:pt idx="21">
                  <c:v>236044</c:v>
                </c:pt>
                <c:pt idx="22">
                  <c:v>210664</c:v>
                </c:pt>
                <c:pt idx="23">
                  <c:v>192073</c:v>
                </c:pt>
                <c:pt idx="24">
                  <c:v>198752</c:v>
                </c:pt>
                <c:pt idx="25">
                  <c:v>238926</c:v>
                </c:pt>
                <c:pt idx="26">
                  <c:v>310828</c:v>
                </c:pt>
                <c:pt idx="27">
                  <c:v>358801</c:v>
                </c:pt>
                <c:pt idx="28">
                  <c:v>349034</c:v>
                </c:pt>
                <c:pt idx="29">
                  <c:v>371964</c:v>
                </c:pt>
                <c:pt idx="30">
                  <c:v>327326</c:v>
                </c:pt>
                <c:pt idx="31">
                  <c:v>184979</c:v>
                </c:pt>
                <c:pt idx="32">
                  <c:v>148488</c:v>
                </c:pt>
                <c:pt idx="33">
                  <c:v>202224</c:v>
                </c:pt>
                <c:pt idx="34">
                  <c:v>247233</c:v>
                </c:pt>
                <c:pt idx="35">
                  <c:v>212275</c:v>
                </c:pt>
                <c:pt idx="36">
                  <c:v>264856</c:v>
                </c:pt>
                <c:pt idx="37">
                  <c:v>227678</c:v>
                </c:pt>
                <c:pt idx="38">
                  <c:v>268244</c:v>
                </c:pt>
                <c:pt idx="39">
                  <c:v>239079</c:v>
                </c:pt>
                <c:pt idx="40">
                  <c:v>250439</c:v>
                </c:pt>
                <c:pt idx="41">
                  <c:v>228599</c:v>
                </c:pt>
                <c:pt idx="42">
                  <c:v>228651</c:v>
                </c:pt>
                <c:pt idx="43">
                  <c:v>194763</c:v>
                </c:pt>
                <c:pt idx="44">
                  <c:v>201409</c:v>
                </c:pt>
                <c:pt idx="45">
                  <c:v>156153</c:v>
                </c:pt>
                <c:pt idx="46">
                  <c:v>155708</c:v>
                </c:pt>
                <c:pt idx="47">
                  <c:v>181537</c:v>
                </c:pt>
                <c:pt idx="48">
                  <c:v>249205</c:v>
                </c:pt>
                <c:pt idx="49">
                  <c:v>246520</c:v>
                </c:pt>
                <c:pt idx="50">
                  <c:v>272284</c:v>
                </c:pt>
                <c:pt idx="51">
                  <c:v>230239</c:v>
                </c:pt>
                <c:pt idx="52">
                  <c:v>228929</c:v>
                </c:pt>
                <c:pt idx="53">
                  <c:v>216142</c:v>
                </c:pt>
                <c:pt idx="54">
                  <c:v>259526</c:v>
                </c:pt>
                <c:pt idx="55">
                  <c:v>262315</c:v>
                </c:pt>
                <c:pt idx="56">
                  <c:v>287373</c:v>
                </c:pt>
                <c:pt idx="57">
                  <c:v>271374</c:v>
                </c:pt>
                <c:pt idx="58">
                  <c:v>270977</c:v>
                </c:pt>
              </c:numCache>
            </c:numRef>
          </c:val>
          <c:extLst>
            <c:ext xmlns:c16="http://schemas.microsoft.com/office/drawing/2014/chart" uri="{C3380CC4-5D6E-409C-BE32-E72D297353CC}">
              <c16:uniqueId val="{00000001-ACC6-49F4-A1E5-3B84D958E7F0}"/>
            </c:ext>
          </c:extLst>
        </c:ser>
        <c:ser>
          <c:idx val="2"/>
          <c:order val="2"/>
          <c:tx>
            <c:strRef>
              <c:f>Sheet1!$D$1</c:f>
              <c:strCache>
                <c:ptCount val="1"/>
                <c:pt idx="0">
                  <c:v>comdirect Viral Reach</c:v>
                </c:pt>
              </c:strCache>
            </c:strRef>
          </c:tx>
          <c:spPr>
            <a:solidFill>
              <a:schemeClr val="accent3"/>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Sheet1!$D$2:$D$60</c:f>
              <c:numCache>
                <c:formatCode>General</c:formatCode>
                <c:ptCount val="59"/>
                <c:pt idx="0">
                  <c:v>785</c:v>
                </c:pt>
                <c:pt idx="1">
                  <c:v>689</c:v>
                </c:pt>
                <c:pt idx="2">
                  <c:v>804</c:v>
                </c:pt>
                <c:pt idx="3">
                  <c:v>719</c:v>
                </c:pt>
                <c:pt idx="4">
                  <c:v>642</c:v>
                </c:pt>
                <c:pt idx="5">
                  <c:v>706</c:v>
                </c:pt>
                <c:pt idx="6">
                  <c:v>575</c:v>
                </c:pt>
                <c:pt idx="7">
                  <c:v>511</c:v>
                </c:pt>
                <c:pt idx="8">
                  <c:v>1031</c:v>
                </c:pt>
                <c:pt idx="9">
                  <c:v>1010</c:v>
                </c:pt>
                <c:pt idx="10">
                  <c:v>1048</c:v>
                </c:pt>
                <c:pt idx="11">
                  <c:v>937</c:v>
                </c:pt>
                <c:pt idx="12">
                  <c:v>785</c:v>
                </c:pt>
                <c:pt idx="13">
                  <c:v>356501</c:v>
                </c:pt>
                <c:pt idx="14">
                  <c:v>226324</c:v>
                </c:pt>
                <c:pt idx="15">
                  <c:v>71151</c:v>
                </c:pt>
                <c:pt idx="16">
                  <c:v>45733</c:v>
                </c:pt>
                <c:pt idx="17">
                  <c:v>16964</c:v>
                </c:pt>
                <c:pt idx="18">
                  <c:v>3122</c:v>
                </c:pt>
                <c:pt idx="19">
                  <c:v>2847</c:v>
                </c:pt>
                <c:pt idx="20">
                  <c:v>2060</c:v>
                </c:pt>
                <c:pt idx="21">
                  <c:v>1182</c:v>
                </c:pt>
                <c:pt idx="22">
                  <c:v>635</c:v>
                </c:pt>
                <c:pt idx="23">
                  <c:v>703</c:v>
                </c:pt>
                <c:pt idx="24">
                  <c:v>588</c:v>
                </c:pt>
                <c:pt idx="25">
                  <c:v>497</c:v>
                </c:pt>
                <c:pt idx="26">
                  <c:v>533</c:v>
                </c:pt>
                <c:pt idx="27">
                  <c:v>378</c:v>
                </c:pt>
                <c:pt idx="28">
                  <c:v>353</c:v>
                </c:pt>
                <c:pt idx="29">
                  <c:v>646</c:v>
                </c:pt>
                <c:pt idx="30">
                  <c:v>704</c:v>
                </c:pt>
                <c:pt idx="31">
                  <c:v>499</c:v>
                </c:pt>
                <c:pt idx="32">
                  <c:v>550</c:v>
                </c:pt>
                <c:pt idx="33">
                  <c:v>517</c:v>
                </c:pt>
                <c:pt idx="34">
                  <c:v>518</c:v>
                </c:pt>
                <c:pt idx="35">
                  <c:v>374</c:v>
                </c:pt>
                <c:pt idx="36">
                  <c:v>423259</c:v>
                </c:pt>
                <c:pt idx="37">
                  <c:v>159254</c:v>
                </c:pt>
                <c:pt idx="38">
                  <c:v>38274</c:v>
                </c:pt>
                <c:pt idx="39">
                  <c:v>40445</c:v>
                </c:pt>
                <c:pt idx="40">
                  <c:v>12632</c:v>
                </c:pt>
                <c:pt idx="41">
                  <c:v>2730</c:v>
                </c:pt>
                <c:pt idx="42">
                  <c:v>2213</c:v>
                </c:pt>
                <c:pt idx="43">
                  <c:v>1768</c:v>
                </c:pt>
                <c:pt idx="44">
                  <c:v>509</c:v>
                </c:pt>
                <c:pt idx="45">
                  <c:v>613</c:v>
                </c:pt>
                <c:pt idx="46">
                  <c:v>409</c:v>
                </c:pt>
                <c:pt idx="47">
                  <c:v>369</c:v>
                </c:pt>
                <c:pt idx="48">
                  <c:v>397</c:v>
                </c:pt>
                <c:pt idx="49">
                  <c:v>261</c:v>
                </c:pt>
                <c:pt idx="50">
                  <c:v>314</c:v>
                </c:pt>
                <c:pt idx="51">
                  <c:v>278</c:v>
                </c:pt>
                <c:pt idx="52">
                  <c:v>82914</c:v>
                </c:pt>
                <c:pt idx="53">
                  <c:v>25094</c:v>
                </c:pt>
                <c:pt idx="54">
                  <c:v>14606</c:v>
                </c:pt>
                <c:pt idx="55">
                  <c:v>13570</c:v>
                </c:pt>
                <c:pt idx="56">
                  <c:v>3636</c:v>
                </c:pt>
                <c:pt idx="57">
                  <c:v>1054</c:v>
                </c:pt>
                <c:pt idx="58">
                  <c:v>711</c:v>
                </c:pt>
              </c:numCache>
            </c:numRef>
          </c:val>
          <c:extLst>
            <c:ext xmlns:c16="http://schemas.microsoft.com/office/drawing/2014/chart" uri="{C3380CC4-5D6E-409C-BE32-E72D297353CC}">
              <c16:uniqueId val="{00000002-ACC6-49F4-A1E5-3B84D958E7F0}"/>
            </c:ext>
          </c:extLst>
        </c:ser>
        <c:dLbls>
          <c:showLegendKey val="0"/>
          <c:showVal val="0"/>
          <c:showCatName val="0"/>
          <c:showSerName val="0"/>
          <c:showPercent val="0"/>
          <c:showBubbleSize val="0"/>
        </c:dLbls>
        <c:gapWidth val="219"/>
        <c:overlap val="-27"/>
        <c:axId val="411994744"/>
        <c:axId val="411995400"/>
      </c:barChart>
      <c:catAx>
        <c:axId val="41199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95400"/>
        <c:crosses val="autoZero"/>
        <c:auto val="1"/>
        <c:lblAlgn val="ctr"/>
        <c:lblOffset val="100"/>
        <c:noMultiLvlLbl val="0"/>
      </c:catAx>
      <c:valAx>
        <c:axId val="41199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9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1991</c:v>
                </c:pt>
              </c:numCache>
            </c:numRef>
          </c:val>
          <c:extLst>
            <c:ext xmlns:c16="http://schemas.microsoft.com/office/drawing/2014/chart" uri="{C3380CC4-5D6E-409C-BE32-E72D297353CC}">
              <c16:uniqueId val="{00000000-BB0C-4A0F-A949-8240A27C186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31</c:v>
                </c:pt>
              </c:numCache>
            </c:numRef>
          </c:val>
          <c:extLst>
            <c:ext xmlns:c16="http://schemas.microsoft.com/office/drawing/2014/chart" uri="{C3380CC4-5D6E-409C-BE32-E72D297353CC}">
              <c16:uniqueId val="{00000001-BB0C-4A0F-A949-8240A27C1867}"/>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comdirect</c:v>
                </c:pt>
              </c:strCache>
            </c:strRef>
          </c:cat>
          <c:val>
            <c:numRef>
              <c:f>Sheet1!$D$2</c:f>
              <c:numCache>
                <c:formatCode>General</c:formatCode>
                <c:ptCount val="1"/>
                <c:pt idx="0">
                  <c:v>31</c:v>
                </c:pt>
              </c:numCache>
            </c:numRef>
          </c:val>
          <c:extLst>
            <c:ext xmlns:c16="http://schemas.microsoft.com/office/drawing/2014/chart" uri="{C3380CC4-5D6E-409C-BE32-E72D297353CC}">
              <c16:uniqueId val="{00000002-BB0C-4A0F-A949-8240A27C1867}"/>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comdirect</c:v>
                </c:pt>
              </c:strCache>
            </c:strRef>
          </c:cat>
          <c:val>
            <c:numRef>
              <c:f>Sheet1!$E$2</c:f>
              <c:numCache>
                <c:formatCode>General</c:formatCode>
                <c:ptCount val="1"/>
                <c:pt idx="0">
                  <c:v>246</c:v>
                </c:pt>
              </c:numCache>
            </c:numRef>
          </c:val>
          <c:extLst>
            <c:ext xmlns:c16="http://schemas.microsoft.com/office/drawing/2014/chart" uri="{C3380CC4-5D6E-409C-BE32-E72D297353CC}">
              <c16:uniqueId val="{00000003-BB0C-4A0F-A949-8240A27C186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comdirect</c:v>
                </c:pt>
              </c:strCache>
            </c:strRef>
          </c:cat>
          <c:val>
            <c:numRef>
              <c:f>Sheet1!$F$2</c:f>
              <c:numCache>
                <c:formatCode>General</c:formatCode>
                <c:ptCount val="1"/>
                <c:pt idx="0">
                  <c:v>15</c:v>
                </c:pt>
              </c:numCache>
            </c:numRef>
          </c:val>
          <c:extLst>
            <c:ext xmlns:c16="http://schemas.microsoft.com/office/drawing/2014/chart" uri="{C3380CC4-5D6E-409C-BE32-E72D297353CC}">
              <c16:uniqueId val="{00000004-BB0C-4A0F-A949-8240A27C186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comdirect</c:v>
                </c:pt>
              </c:strCache>
            </c:strRef>
          </c:cat>
          <c:val>
            <c:numRef>
              <c:f>Sheet1!$G$2</c:f>
              <c:numCache>
                <c:formatCode>General</c:formatCode>
                <c:ptCount val="1"/>
                <c:pt idx="0">
                  <c:v>151</c:v>
                </c:pt>
              </c:numCache>
            </c:numRef>
          </c:val>
          <c:extLst>
            <c:ext xmlns:c16="http://schemas.microsoft.com/office/drawing/2014/chart" uri="{C3380CC4-5D6E-409C-BE32-E72D297353CC}">
              <c16:uniqueId val="{00000005-BB0C-4A0F-A949-8240A27C18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comdirect</c:v>
                </c:pt>
              </c:strCache>
            </c:strRef>
          </c:cat>
          <c:val>
            <c:numRef>
              <c:f>Sheet1!$H$2</c:f>
              <c:numCache>
                <c:formatCode>General</c:formatCode>
                <c:ptCount val="1"/>
                <c:pt idx="0">
                  <c:v>458</c:v>
                </c:pt>
              </c:numCache>
            </c:numRef>
          </c:val>
          <c:extLst>
            <c:ext xmlns:c16="http://schemas.microsoft.com/office/drawing/2014/chart" uri="{C3380CC4-5D6E-409C-BE32-E72D297353CC}">
              <c16:uniqueId val="{00000006-BB0C-4A0F-A949-8240A27C18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comdirect</c:v>
                </c:pt>
              </c:strCache>
            </c:strRef>
          </c:cat>
          <c:val>
            <c:numRef>
              <c:f>Sheet1!$I$2</c:f>
              <c:numCache>
                <c:formatCode>General</c:formatCode>
                <c:ptCount val="1"/>
                <c:pt idx="0">
                  <c:v>58</c:v>
                </c:pt>
              </c:numCache>
            </c:numRef>
          </c:val>
          <c:extLst>
            <c:ext xmlns:c16="http://schemas.microsoft.com/office/drawing/2014/chart" uri="{C3380CC4-5D6E-409C-BE32-E72D297353CC}">
              <c16:uniqueId val="{00000007-BB0C-4A0F-A949-8240A27C1867}"/>
            </c:ext>
          </c:extLst>
        </c:ser>
        <c:dLbls>
          <c:showLegendKey val="0"/>
          <c:showVal val="0"/>
          <c:showCatName val="0"/>
          <c:showSerName val="0"/>
          <c:showPercent val="0"/>
          <c:showBubbleSize val="0"/>
        </c:dLbls>
        <c:gapWidth val="219"/>
        <c:overlap val="-27"/>
        <c:axId val="411995072"/>
        <c:axId val="411996712"/>
      </c:barChart>
      <c:catAx>
        <c:axId val="41199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96712"/>
        <c:crosses val="autoZero"/>
        <c:auto val="1"/>
        <c:lblAlgn val="ctr"/>
        <c:lblOffset val="100"/>
        <c:noMultiLvlLbl val="0"/>
      </c:catAx>
      <c:valAx>
        <c:axId val="41199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99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Sheet1!$A$2:$A$5</c:f>
              <c:strCache>
                <c:ptCount val="4"/>
                <c:pt idx="0">
                  <c:v>Link</c:v>
                </c:pt>
                <c:pt idx="1">
                  <c:v>Photo</c:v>
                </c:pt>
                <c:pt idx="2">
                  <c:v>Video</c:v>
                </c:pt>
                <c:pt idx="3">
                  <c:v>YouTube Video</c:v>
                </c:pt>
              </c:strCache>
            </c:strRef>
          </c:cat>
          <c:val>
            <c:numRef>
              <c:f>Sheet1!$B$2:$B$5</c:f>
              <c:numCache>
                <c:formatCode>General</c:formatCode>
                <c:ptCount val="4"/>
                <c:pt idx="0">
                  <c:v>1.9694995003214</c:v>
                </c:pt>
                <c:pt idx="1">
                  <c:v>5.9792288424559299</c:v>
                </c:pt>
                <c:pt idx="2">
                  <c:v>1.3463137814380699</c:v>
                </c:pt>
                <c:pt idx="3">
                  <c:v>0.40476036162345702</c:v>
                </c:pt>
              </c:numCache>
            </c:numRef>
          </c:val>
          <c:extLst>
            <c:ext xmlns:c16="http://schemas.microsoft.com/office/drawing/2014/chart" uri="{C3380CC4-5D6E-409C-BE32-E72D297353CC}">
              <c16:uniqueId val="{00000000-6715-4209-A18A-72C3BB4EC46D}"/>
            </c:ext>
          </c:extLst>
        </c:ser>
        <c:dLbls>
          <c:showLegendKey val="0"/>
          <c:showVal val="0"/>
          <c:showCatName val="0"/>
          <c:showSerName val="0"/>
          <c:showPercent val="0"/>
          <c:showBubbleSize val="0"/>
        </c:dLbls>
        <c:gapWidth val="219"/>
        <c:overlap val="-27"/>
        <c:axId val="412005240"/>
        <c:axId val="412002944"/>
      </c:barChart>
      <c:catAx>
        <c:axId val="41200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02944"/>
        <c:crosses val="autoZero"/>
        <c:auto val="1"/>
        <c:lblAlgn val="ctr"/>
        <c:lblOffset val="100"/>
        <c:noMultiLvlLbl val="0"/>
      </c:catAx>
      <c:valAx>
        <c:axId val="41200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00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107</c:v>
                </c:pt>
                <c:pt idx="1">
                  <c:v>108</c:v>
                </c:pt>
                <c:pt idx="2">
                  <c:v>145</c:v>
                </c:pt>
                <c:pt idx="3">
                  <c:v>144</c:v>
                </c:pt>
                <c:pt idx="4">
                  <c:v>229</c:v>
                </c:pt>
                <c:pt idx="5">
                  <c:v>323</c:v>
                </c:pt>
                <c:pt idx="6">
                  <c:v>203</c:v>
                </c:pt>
                <c:pt idx="7">
                  <c:v>154</c:v>
                </c:pt>
                <c:pt idx="8">
                  <c:v>95</c:v>
                </c:pt>
                <c:pt idx="9">
                  <c:v>123</c:v>
                </c:pt>
                <c:pt idx="10">
                  <c:v>136</c:v>
                </c:pt>
                <c:pt idx="11">
                  <c:v>109</c:v>
                </c:pt>
                <c:pt idx="12">
                  <c:v>111</c:v>
                </c:pt>
                <c:pt idx="13">
                  <c:v>168</c:v>
                </c:pt>
                <c:pt idx="14">
                  <c:v>103</c:v>
                </c:pt>
                <c:pt idx="15">
                  <c:v>123</c:v>
                </c:pt>
                <c:pt idx="16">
                  <c:v>255</c:v>
                </c:pt>
                <c:pt idx="17">
                  <c:v>113</c:v>
                </c:pt>
                <c:pt idx="18">
                  <c:v>124</c:v>
                </c:pt>
                <c:pt idx="19">
                  <c:v>182</c:v>
                </c:pt>
                <c:pt idx="20">
                  <c:v>177</c:v>
                </c:pt>
                <c:pt idx="21">
                  <c:v>187</c:v>
                </c:pt>
                <c:pt idx="22">
                  <c:v>145</c:v>
                </c:pt>
                <c:pt idx="23">
                  <c:v>160</c:v>
                </c:pt>
                <c:pt idx="24">
                  <c:v>139</c:v>
                </c:pt>
                <c:pt idx="25">
                  <c:v>187</c:v>
                </c:pt>
                <c:pt idx="26">
                  <c:v>164</c:v>
                </c:pt>
                <c:pt idx="27">
                  <c:v>180</c:v>
                </c:pt>
                <c:pt idx="28">
                  <c:v>169</c:v>
                </c:pt>
                <c:pt idx="29">
                  <c:v>175</c:v>
                </c:pt>
                <c:pt idx="30">
                  <c:v>139</c:v>
                </c:pt>
                <c:pt idx="31">
                  <c:v>101</c:v>
                </c:pt>
                <c:pt idx="32">
                  <c:v>110</c:v>
                </c:pt>
                <c:pt idx="33">
                  <c:v>116</c:v>
                </c:pt>
                <c:pt idx="34">
                  <c:v>101</c:v>
                </c:pt>
                <c:pt idx="35">
                  <c:v>135</c:v>
                </c:pt>
                <c:pt idx="36">
                  <c:v>173</c:v>
                </c:pt>
                <c:pt idx="37">
                  <c:v>181</c:v>
                </c:pt>
                <c:pt idx="38">
                  <c:v>210</c:v>
                </c:pt>
                <c:pt idx="39">
                  <c:v>235</c:v>
                </c:pt>
                <c:pt idx="40">
                  <c:v>144</c:v>
                </c:pt>
                <c:pt idx="41">
                  <c:v>167</c:v>
                </c:pt>
                <c:pt idx="42">
                  <c:v>162</c:v>
                </c:pt>
                <c:pt idx="43">
                  <c:v>142</c:v>
                </c:pt>
                <c:pt idx="44">
                  <c:v>143</c:v>
                </c:pt>
                <c:pt idx="45">
                  <c:v>70</c:v>
                </c:pt>
                <c:pt idx="46">
                  <c:v>87</c:v>
                </c:pt>
                <c:pt idx="47">
                  <c:v>87</c:v>
                </c:pt>
                <c:pt idx="48">
                  <c:v>199</c:v>
                </c:pt>
                <c:pt idx="49">
                  <c:v>200</c:v>
                </c:pt>
                <c:pt idx="50">
                  <c:v>241</c:v>
                </c:pt>
                <c:pt idx="51">
                  <c:v>149</c:v>
                </c:pt>
                <c:pt idx="52">
                  <c:v>186</c:v>
                </c:pt>
                <c:pt idx="53">
                  <c:v>147</c:v>
                </c:pt>
                <c:pt idx="54">
                  <c:v>205</c:v>
                </c:pt>
                <c:pt idx="55">
                  <c:v>210</c:v>
                </c:pt>
                <c:pt idx="56">
                  <c:v>152</c:v>
                </c:pt>
                <c:pt idx="57">
                  <c:v>143</c:v>
                </c:pt>
                <c:pt idx="58">
                  <c:v>198</c:v>
                </c:pt>
              </c:numCache>
            </c:numRef>
          </c:val>
          <c:smooth val="0"/>
          <c:extLst>
            <c:ext xmlns:c16="http://schemas.microsoft.com/office/drawing/2014/chart" uri="{C3380CC4-5D6E-409C-BE32-E72D297353CC}">
              <c16:uniqueId val="{00000000-2C33-489C-B847-CC64A1259A17}"/>
            </c:ext>
          </c:extLst>
        </c:ser>
        <c:dLbls>
          <c:showLegendKey val="0"/>
          <c:showVal val="0"/>
          <c:showCatName val="0"/>
          <c:showSerName val="0"/>
          <c:showPercent val="0"/>
          <c:showBubbleSize val="0"/>
        </c:dLbls>
        <c:smooth val="0"/>
        <c:axId val="271620136"/>
        <c:axId val="271610952"/>
      </c:lineChart>
      <c:catAx>
        <c:axId val="27162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10952"/>
        <c:crosses val="autoZero"/>
        <c:auto val="1"/>
        <c:lblAlgn val="ctr"/>
        <c:lblOffset val="100"/>
        <c:noMultiLvlLbl val="0"/>
      </c:catAx>
      <c:valAx>
        <c:axId val="27161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2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11</c:v>
                </c:pt>
              </c:numCache>
            </c:numRef>
          </c:val>
          <c:extLst>
            <c:ext xmlns:c16="http://schemas.microsoft.com/office/drawing/2014/chart" uri="{C3380CC4-5D6E-409C-BE32-E72D297353CC}">
              <c16:uniqueId val="{00000000-C2E1-402D-9823-32E76E3F0AD9}"/>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7</c:v>
                </c:pt>
              </c:numCache>
            </c:numRef>
          </c:val>
          <c:extLst>
            <c:ext xmlns:c16="http://schemas.microsoft.com/office/drawing/2014/chart" uri="{C3380CC4-5D6E-409C-BE32-E72D297353CC}">
              <c16:uniqueId val="{00000001-C2E1-402D-9823-32E76E3F0AD9}"/>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comdirect</c:v>
                </c:pt>
              </c:strCache>
            </c:strRef>
          </c:cat>
          <c:val>
            <c:numRef>
              <c:f>Sheet1!$D$2</c:f>
              <c:numCache>
                <c:formatCode>General</c:formatCode>
                <c:ptCount val="1"/>
                <c:pt idx="0">
                  <c:v>14</c:v>
                </c:pt>
              </c:numCache>
            </c:numRef>
          </c:val>
          <c:extLst>
            <c:ext xmlns:c16="http://schemas.microsoft.com/office/drawing/2014/chart" uri="{C3380CC4-5D6E-409C-BE32-E72D297353CC}">
              <c16:uniqueId val="{00000002-C2E1-402D-9823-32E76E3F0AD9}"/>
            </c:ext>
          </c:extLst>
        </c:ser>
        <c:dLbls>
          <c:showLegendKey val="0"/>
          <c:showVal val="0"/>
          <c:showCatName val="0"/>
          <c:showSerName val="0"/>
          <c:showPercent val="0"/>
          <c:showBubbleSize val="0"/>
        </c:dLbls>
        <c:gapWidth val="219"/>
        <c:overlap val="-27"/>
        <c:axId val="271630304"/>
        <c:axId val="271627352"/>
      </c:barChart>
      <c:catAx>
        <c:axId val="27163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27352"/>
        <c:crosses val="autoZero"/>
        <c:auto val="1"/>
        <c:lblAlgn val="ctr"/>
        <c:lblOffset val="100"/>
        <c:noMultiLvlLbl val="0"/>
      </c:catAx>
      <c:valAx>
        <c:axId val="27162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3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4462.1818181818198</c:v>
                </c:pt>
              </c:numCache>
            </c:numRef>
          </c:val>
          <c:extLst>
            <c:ext xmlns:c16="http://schemas.microsoft.com/office/drawing/2014/chart" uri="{C3380CC4-5D6E-409C-BE32-E72D297353CC}">
              <c16:uniqueId val="{00000000-3A0D-4163-9A29-E7515FB46330}"/>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5330</c:v>
                </c:pt>
              </c:numCache>
            </c:numRef>
          </c:val>
          <c:extLst>
            <c:ext xmlns:c16="http://schemas.microsoft.com/office/drawing/2014/chart" uri="{C3380CC4-5D6E-409C-BE32-E72D297353CC}">
              <c16:uniqueId val="{00000001-3A0D-4163-9A29-E7515FB4633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comdirect</c:v>
                </c:pt>
              </c:strCache>
            </c:strRef>
          </c:cat>
          <c:val>
            <c:numRef>
              <c:f>Sheet1!$D$2</c:f>
              <c:numCache>
                <c:formatCode>General</c:formatCode>
                <c:ptCount val="1"/>
                <c:pt idx="0">
                  <c:v>2986.7857142857101</c:v>
                </c:pt>
              </c:numCache>
            </c:numRef>
          </c:val>
          <c:extLst>
            <c:ext xmlns:c16="http://schemas.microsoft.com/office/drawing/2014/chart" uri="{C3380CC4-5D6E-409C-BE32-E72D297353CC}">
              <c16:uniqueId val="{00000002-3A0D-4163-9A29-E7515FB46330}"/>
            </c:ext>
          </c:extLst>
        </c:ser>
        <c:dLbls>
          <c:showLegendKey val="0"/>
          <c:showVal val="0"/>
          <c:showCatName val="0"/>
          <c:showSerName val="0"/>
          <c:showPercent val="0"/>
          <c:showBubbleSize val="0"/>
        </c:dLbls>
        <c:gapWidth val="219"/>
        <c:overlap val="-27"/>
        <c:axId val="271621776"/>
        <c:axId val="271631288"/>
      </c:barChart>
      <c:catAx>
        <c:axId val="2716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31288"/>
        <c:crosses val="autoZero"/>
        <c:auto val="1"/>
        <c:lblAlgn val="ctr"/>
        <c:lblOffset val="100"/>
        <c:noMultiLvlLbl val="0"/>
      </c:catAx>
      <c:valAx>
        <c:axId val="27163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2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61395</c:v>
                </c:pt>
                <c:pt idx="1">
                  <c:v>42550</c:v>
                </c:pt>
                <c:pt idx="2">
                  <c:v>49729</c:v>
                </c:pt>
                <c:pt idx="3">
                  <c:v>57925</c:v>
                </c:pt>
                <c:pt idx="4">
                  <c:v>127603</c:v>
                </c:pt>
                <c:pt idx="5">
                  <c:v>132197</c:v>
                </c:pt>
                <c:pt idx="6">
                  <c:v>130661</c:v>
                </c:pt>
                <c:pt idx="7">
                  <c:v>120804</c:v>
                </c:pt>
                <c:pt idx="8">
                  <c:v>78912</c:v>
                </c:pt>
                <c:pt idx="9">
                  <c:v>57750</c:v>
                </c:pt>
                <c:pt idx="10">
                  <c:v>60144</c:v>
                </c:pt>
                <c:pt idx="11">
                  <c:v>51628</c:v>
                </c:pt>
                <c:pt idx="12">
                  <c:v>46710</c:v>
                </c:pt>
                <c:pt idx="13">
                  <c:v>51004</c:v>
                </c:pt>
                <c:pt idx="14">
                  <c:v>67794</c:v>
                </c:pt>
                <c:pt idx="15">
                  <c:v>77237</c:v>
                </c:pt>
                <c:pt idx="16">
                  <c:v>68761</c:v>
                </c:pt>
                <c:pt idx="17">
                  <c:v>64132</c:v>
                </c:pt>
                <c:pt idx="18">
                  <c:v>50286</c:v>
                </c:pt>
                <c:pt idx="19">
                  <c:v>86167</c:v>
                </c:pt>
                <c:pt idx="20">
                  <c:v>93874</c:v>
                </c:pt>
                <c:pt idx="21">
                  <c:v>117448</c:v>
                </c:pt>
                <c:pt idx="22">
                  <c:v>96447</c:v>
                </c:pt>
                <c:pt idx="23">
                  <c:v>95828</c:v>
                </c:pt>
                <c:pt idx="24">
                  <c:v>76812</c:v>
                </c:pt>
                <c:pt idx="25">
                  <c:v>97800</c:v>
                </c:pt>
                <c:pt idx="26">
                  <c:v>164860</c:v>
                </c:pt>
                <c:pt idx="27">
                  <c:v>181089</c:v>
                </c:pt>
                <c:pt idx="28">
                  <c:v>192891</c:v>
                </c:pt>
                <c:pt idx="29">
                  <c:v>207772</c:v>
                </c:pt>
                <c:pt idx="30">
                  <c:v>159509</c:v>
                </c:pt>
                <c:pt idx="31">
                  <c:v>69739</c:v>
                </c:pt>
                <c:pt idx="32">
                  <c:v>53585</c:v>
                </c:pt>
                <c:pt idx="33">
                  <c:v>92769</c:v>
                </c:pt>
                <c:pt idx="34">
                  <c:v>95852</c:v>
                </c:pt>
                <c:pt idx="35">
                  <c:v>73851</c:v>
                </c:pt>
                <c:pt idx="36">
                  <c:v>115731</c:v>
                </c:pt>
                <c:pt idx="37">
                  <c:v>92628</c:v>
                </c:pt>
                <c:pt idx="38">
                  <c:v>141927</c:v>
                </c:pt>
                <c:pt idx="39">
                  <c:v>124122</c:v>
                </c:pt>
                <c:pt idx="40">
                  <c:v>113601</c:v>
                </c:pt>
                <c:pt idx="41">
                  <c:v>106385</c:v>
                </c:pt>
                <c:pt idx="42">
                  <c:v>124829</c:v>
                </c:pt>
                <c:pt idx="43">
                  <c:v>93769</c:v>
                </c:pt>
                <c:pt idx="44">
                  <c:v>103100</c:v>
                </c:pt>
                <c:pt idx="45">
                  <c:v>49092</c:v>
                </c:pt>
                <c:pt idx="46">
                  <c:v>48258</c:v>
                </c:pt>
                <c:pt idx="47">
                  <c:v>56565</c:v>
                </c:pt>
                <c:pt idx="48">
                  <c:v>112921</c:v>
                </c:pt>
                <c:pt idx="49">
                  <c:v>117329</c:v>
                </c:pt>
                <c:pt idx="50">
                  <c:v>136685</c:v>
                </c:pt>
                <c:pt idx="51">
                  <c:v>84452</c:v>
                </c:pt>
                <c:pt idx="52">
                  <c:v>70249</c:v>
                </c:pt>
                <c:pt idx="53">
                  <c:v>89155</c:v>
                </c:pt>
                <c:pt idx="54">
                  <c:v>123383</c:v>
                </c:pt>
                <c:pt idx="55">
                  <c:v>121435</c:v>
                </c:pt>
                <c:pt idx="56">
                  <c:v>126943</c:v>
                </c:pt>
                <c:pt idx="57">
                  <c:v>113671</c:v>
                </c:pt>
                <c:pt idx="58">
                  <c:v>119754</c:v>
                </c:pt>
              </c:numCache>
            </c:numRef>
          </c:val>
          <c:extLst>
            <c:ext xmlns:c16="http://schemas.microsoft.com/office/drawing/2014/chart" uri="{C3380CC4-5D6E-409C-BE32-E72D297353CC}">
              <c16:uniqueId val="{00000000-8616-4F9D-AF5E-0906301EA245}"/>
            </c:ext>
          </c:extLst>
        </c:ser>
        <c:dLbls>
          <c:showLegendKey val="0"/>
          <c:showVal val="0"/>
          <c:showCatName val="0"/>
          <c:showSerName val="0"/>
          <c:showPercent val="0"/>
          <c:showBubbleSize val="0"/>
        </c:dLbls>
        <c:gapWidth val="219"/>
        <c:overlap val="-27"/>
        <c:axId val="271632600"/>
        <c:axId val="271632272"/>
      </c:barChart>
      <c:catAx>
        <c:axId val="27163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32272"/>
        <c:crosses val="autoZero"/>
        <c:auto val="1"/>
        <c:lblAlgn val="ctr"/>
        <c:lblOffset val="100"/>
        <c:noMultiLvlLbl val="0"/>
      </c:catAx>
      <c:valAx>
        <c:axId val="27163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3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2338</c:v>
                </c:pt>
              </c:numCache>
            </c:numRef>
          </c:val>
          <c:extLst>
            <c:ext xmlns:c16="http://schemas.microsoft.com/office/drawing/2014/chart" uri="{C3380CC4-5D6E-409C-BE32-E72D297353CC}">
              <c16:uniqueId val="{00000000-C243-4733-9DA9-80B2F8C78C6B}"/>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C243-4733-9DA9-80B2F8C78C6B}"/>
            </c:ext>
          </c:extLst>
        </c:ser>
        <c:dLbls>
          <c:showLegendKey val="0"/>
          <c:showVal val="0"/>
          <c:showCatName val="0"/>
          <c:showSerName val="0"/>
          <c:showPercent val="0"/>
          <c:showBubbleSize val="0"/>
        </c:dLbls>
        <c:gapWidth val="219"/>
        <c:overlap val="-27"/>
        <c:axId val="271578480"/>
        <c:axId val="271571920"/>
      </c:barChart>
      <c:catAx>
        <c:axId val="27157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1920"/>
        <c:crosses val="autoZero"/>
        <c:auto val="1"/>
        <c:lblAlgn val="ctr"/>
        <c:lblOffset val="100"/>
        <c:noMultiLvlLbl val="0"/>
      </c:catAx>
      <c:valAx>
        <c:axId val="27157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0</c:v>
                </c:pt>
                <c:pt idx="1">
                  <c:v>0</c:v>
                </c:pt>
                <c:pt idx="2">
                  <c:v>0</c:v>
                </c:pt>
                <c:pt idx="3">
                  <c:v>0</c:v>
                </c:pt>
                <c:pt idx="4">
                  <c:v>202</c:v>
                </c:pt>
                <c:pt idx="5">
                  <c:v>0</c:v>
                </c:pt>
                <c:pt idx="6">
                  <c:v>0</c:v>
                </c:pt>
                <c:pt idx="7">
                  <c:v>0</c:v>
                </c:pt>
                <c:pt idx="8">
                  <c:v>0</c:v>
                </c:pt>
                <c:pt idx="9">
                  <c:v>123</c:v>
                </c:pt>
                <c:pt idx="10">
                  <c:v>0</c:v>
                </c:pt>
                <c:pt idx="11">
                  <c:v>43</c:v>
                </c:pt>
                <c:pt idx="12">
                  <c:v>24</c:v>
                </c:pt>
                <c:pt idx="13">
                  <c:v>97</c:v>
                </c:pt>
                <c:pt idx="14">
                  <c:v>0</c:v>
                </c:pt>
                <c:pt idx="15">
                  <c:v>0</c:v>
                </c:pt>
                <c:pt idx="16">
                  <c:v>125</c:v>
                </c:pt>
                <c:pt idx="17">
                  <c:v>51</c:v>
                </c:pt>
                <c:pt idx="18">
                  <c:v>159</c:v>
                </c:pt>
                <c:pt idx="19">
                  <c:v>29</c:v>
                </c:pt>
                <c:pt idx="20">
                  <c:v>71</c:v>
                </c:pt>
                <c:pt idx="21">
                  <c:v>0</c:v>
                </c:pt>
                <c:pt idx="22">
                  <c:v>0</c:v>
                </c:pt>
                <c:pt idx="23">
                  <c:v>91</c:v>
                </c:pt>
                <c:pt idx="24">
                  <c:v>0</c:v>
                </c:pt>
                <c:pt idx="25">
                  <c:v>107</c:v>
                </c:pt>
                <c:pt idx="26">
                  <c:v>36</c:v>
                </c:pt>
                <c:pt idx="27">
                  <c:v>42</c:v>
                </c:pt>
                <c:pt idx="28">
                  <c:v>0</c:v>
                </c:pt>
                <c:pt idx="29">
                  <c:v>0</c:v>
                </c:pt>
                <c:pt idx="30">
                  <c:v>0</c:v>
                </c:pt>
                <c:pt idx="31">
                  <c:v>0</c:v>
                </c:pt>
                <c:pt idx="32">
                  <c:v>0</c:v>
                </c:pt>
                <c:pt idx="33">
                  <c:v>60</c:v>
                </c:pt>
                <c:pt idx="34">
                  <c:v>185</c:v>
                </c:pt>
                <c:pt idx="35">
                  <c:v>0</c:v>
                </c:pt>
                <c:pt idx="36">
                  <c:v>0</c:v>
                </c:pt>
                <c:pt idx="37">
                  <c:v>75</c:v>
                </c:pt>
                <c:pt idx="38">
                  <c:v>0</c:v>
                </c:pt>
                <c:pt idx="39">
                  <c:v>32</c:v>
                </c:pt>
                <c:pt idx="40">
                  <c:v>16</c:v>
                </c:pt>
                <c:pt idx="41">
                  <c:v>61</c:v>
                </c:pt>
                <c:pt idx="42">
                  <c:v>0</c:v>
                </c:pt>
                <c:pt idx="43">
                  <c:v>0</c:v>
                </c:pt>
                <c:pt idx="44">
                  <c:v>69</c:v>
                </c:pt>
                <c:pt idx="45">
                  <c:v>0</c:v>
                </c:pt>
                <c:pt idx="46">
                  <c:v>116</c:v>
                </c:pt>
                <c:pt idx="47">
                  <c:v>19</c:v>
                </c:pt>
                <c:pt idx="48">
                  <c:v>34</c:v>
                </c:pt>
                <c:pt idx="49">
                  <c:v>0</c:v>
                </c:pt>
                <c:pt idx="50">
                  <c:v>0</c:v>
                </c:pt>
                <c:pt idx="51">
                  <c:v>0</c:v>
                </c:pt>
                <c:pt idx="52">
                  <c:v>48</c:v>
                </c:pt>
                <c:pt idx="53">
                  <c:v>64</c:v>
                </c:pt>
                <c:pt idx="54">
                  <c:v>46</c:v>
                </c:pt>
                <c:pt idx="55">
                  <c:v>67</c:v>
                </c:pt>
                <c:pt idx="56">
                  <c:v>0</c:v>
                </c:pt>
                <c:pt idx="57">
                  <c:v>0</c:v>
                </c:pt>
                <c:pt idx="58">
                  <c:v>146</c:v>
                </c:pt>
              </c:numCache>
            </c:numRef>
          </c:val>
          <c:extLst>
            <c:ext xmlns:c16="http://schemas.microsoft.com/office/drawing/2014/chart" uri="{C3380CC4-5D6E-409C-BE32-E72D297353CC}">
              <c16:uniqueId val="{00000000-6F86-46B2-BD32-DB88A80624D4}"/>
            </c:ext>
          </c:extLst>
        </c:ser>
        <c:dLbls>
          <c:showLegendKey val="0"/>
          <c:showVal val="0"/>
          <c:showCatName val="0"/>
          <c:showSerName val="0"/>
          <c:showPercent val="0"/>
          <c:showBubbleSize val="0"/>
        </c:dLbls>
        <c:gapWidth val="182"/>
        <c:axId val="271571264"/>
        <c:axId val="271574872"/>
      </c:barChart>
      <c:catAx>
        <c:axId val="2715712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4872"/>
        <c:crosses val="autoZero"/>
        <c:auto val="1"/>
        <c:lblAlgn val="ctr"/>
        <c:lblOffset val="100"/>
        <c:noMultiLvlLbl val="0"/>
      </c:catAx>
      <c:valAx>
        <c:axId val="271574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122.454545454545</c:v>
                </c:pt>
              </c:numCache>
            </c:numRef>
          </c:val>
          <c:extLst>
            <c:ext xmlns:c16="http://schemas.microsoft.com/office/drawing/2014/chart" uri="{C3380CC4-5D6E-409C-BE32-E72D297353CC}">
              <c16:uniqueId val="{00000000-B4E5-48C5-A6D6-631EA96F1067}"/>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112.28571428571399</c:v>
                </c:pt>
              </c:numCache>
            </c:numRef>
          </c:val>
          <c:extLst>
            <c:ext xmlns:c16="http://schemas.microsoft.com/office/drawing/2014/chart" uri="{C3380CC4-5D6E-409C-BE32-E72D297353CC}">
              <c16:uniqueId val="{00000001-B4E5-48C5-A6D6-631EA96F106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comdirect</c:v>
                </c:pt>
              </c:strCache>
            </c:strRef>
          </c:cat>
          <c:val>
            <c:numRef>
              <c:f>Sheet1!$D$2</c:f>
              <c:numCache>
                <c:formatCode>General</c:formatCode>
                <c:ptCount val="1"/>
                <c:pt idx="0">
                  <c:v>42.571428571428598</c:v>
                </c:pt>
              </c:numCache>
            </c:numRef>
          </c:val>
          <c:extLst>
            <c:ext xmlns:c16="http://schemas.microsoft.com/office/drawing/2014/chart" uri="{C3380CC4-5D6E-409C-BE32-E72D297353CC}">
              <c16:uniqueId val="{00000002-B4E5-48C5-A6D6-631EA96F1067}"/>
            </c:ext>
          </c:extLst>
        </c:ser>
        <c:dLbls>
          <c:showLegendKey val="0"/>
          <c:showVal val="0"/>
          <c:showCatName val="0"/>
          <c:showSerName val="0"/>
          <c:showPercent val="0"/>
          <c:showBubbleSize val="0"/>
        </c:dLbls>
        <c:gapWidth val="219"/>
        <c:overlap val="-27"/>
        <c:axId val="271577496"/>
        <c:axId val="271577824"/>
      </c:barChart>
      <c:catAx>
        <c:axId val="27157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7824"/>
        <c:crosses val="autoZero"/>
        <c:auto val="1"/>
        <c:lblAlgn val="ctr"/>
        <c:lblOffset val="100"/>
        <c:noMultiLvlLbl val="0"/>
      </c:catAx>
      <c:valAx>
        <c:axId val="27157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82</c:v>
                </c:pt>
              </c:numCache>
            </c:numRef>
          </c:val>
          <c:extLst>
            <c:ext xmlns:c16="http://schemas.microsoft.com/office/drawing/2014/chart" uri="{C3380CC4-5D6E-409C-BE32-E72D297353CC}">
              <c16:uniqueId val="{00000000-2552-4162-9800-5C5777CFE1C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3</c:v>
                </c:pt>
              </c:numCache>
            </c:numRef>
          </c:val>
          <c:extLst>
            <c:ext xmlns:c16="http://schemas.microsoft.com/office/drawing/2014/chart" uri="{C3380CC4-5D6E-409C-BE32-E72D297353CC}">
              <c16:uniqueId val="{00000001-2552-4162-9800-5C5777CFE1C2}"/>
            </c:ext>
          </c:extLst>
        </c:ser>
        <c:dLbls>
          <c:showLegendKey val="0"/>
          <c:showVal val="0"/>
          <c:showCatName val="0"/>
          <c:showSerName val="0"/>
          <c:showPercent val="0"/>
          <c:showBubbleSize val="0"/>
        </c:dLbls>
        <c:gapWidth val="219"/>
        <c:overlap val="-27"/>
        <c:axId val="517816104"/>
        <c:axId val="517817744"/>
      </c:barChart>
      <c:catAx>
        <c:axId val="51781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17744"/>
        <c:crosses val="autoZero"/>
        <c:auto val="1"/>
        <c:lblAlgn val="ctr"/>
        <c:lblOffset val="100"/>
        <c:noMultiLvlLbl val="0"/>
      </c:catAx>
      <c:valAx>
        <c:axId val="51781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1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 avg. reach</c:v>
                </c:pt>
              </c:strCache>
            </c:strRef>
          </c:tx>
          <c:spPr>
            <a:ln w="28575" cap="rnd">
              <a:solidFill>
                <a:schemeClr val="accent1"/>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Sheet1!$B$2:$B$86</c:f>
              <c:numCache>
                <c:formatCode>General</c:formatCode>
                <c:ptCount val="85"/>
                <c:pt idx="0">
                  <c:v>2002</c:v>
                </c:pt>
                <c:pt idx="1">
                  <c:v>1754</c:v>
                </c:pt>
                <c:pt idx="2">
                  <c:v>1660</c:v>
                </c:pt>
                <c:pt idx="3">
                  <c:v>277</c:v>
                </c:pt>
                <c:pt idx="4">
                  <c:v>1636</c:v>
                </c:pt>
                <c:pt idx="5">
                  <c:v>1659</c:v>
                </c:pt>
                <c:pt idx="6">
                  <c:v>3101</c:v>
                </c:pt>
                <c:pt idx="7">
                  <c:v>2667</c:v>
                </c:pt>
                <c:pt idx="8">
                  <c:v>2420</c:v>
                </c:pt>
                <c:pt idx="9">
                  <c:v>2269</c:v>
                </c:pt>
                <c:pt idx="10">
                  <c:v>2116</c:v>
                </c:pt>
                <c:pt idx="11">
                  <c:v>2022</c:v>
                </c:pt>
                <c:pt idx="12">
                  <c:v>1935</c:v>
                </c:pt>
                <c:pt idx="13">
                  <c:v>1881</c:v>
                </c:pt>
                <c:pt idx="14">
                  <c:v>1825</c:v>
                </c:pt>
                <c:pt idx="15">
                  <c:v>1774</c:v>
                </c:pt>
                <c:pt idx="16">
                  <c:v>1733</c:v>
                </c:pt>
                <c:pt idx="17">
                  <c:v>1705</c:v>
                </c:pt>
                <c:pt idx="18">
                  <c:v>1951</c:v>
                </c:pt>
                <c:pt idx="19">
                  <c:v>1940</c:v>
                </c:pt>
                <c:pt idx="20">
                  <c:v>2206</c:v>
                </c:pt>
                <c:pt idx="21">
                  <c:v>1897</c:v>
                </c:pt>
                <c:pt idx="22">
                  <c:v>2481</c:v>
                </c:pt>
                <c:pt idx="23">
                  <c:v>2169</c:v>
                </c:pt>
                <c:pt idx="24">
                  <c:v>1830</c:v>
                </c:pt>
                <c:pt idx="25">
                  <c:v>2025</c:v>
                </c:pt>
                <c:pt idx="26">
                  <c:v>1818</c:v>
                </c:pt>
                <c:pt idx="27">
                  <c:v>1854</c:v>
                </c:pt>
                <c:pt idx="28">
                  <c:v>1688</c:v>
                </c:pt>
                <c:pt idx="29">
                  <c:v>76</c:v>
                </c:pt>
                <c:pt idx="30">
                  <c:v>264</c:v>
                </c:pt>
                <c:pt idx="31">
                  <c:v>202</c:v>
                </c:pt>
                <c:pt idx="32">
                  <c:v>189</c:v>
                </c:pt>
                <c:pt idx="33">
                  <c:v>174</c:v>
                </c:pt>
                <c:pt idx="34">
                  <c:v>166</c:v>
                </c:pt>
                <c:pt idx="35">
                  <c:v>121</c:v>
                </c:pt>
                <c:pt idx="36">
                  <c:v>124</c:v>
                </c:pt>
                <c:pt idx="37">
                  <c:v>135</c:v>
                </c:pt>
                <c:pt idx="38">
                  <c:v>102</c:v>
                </c:pt>
                <c:pt idx="39">
                  <c:v>103</c:v>
                </c:pt>
                <c:pt idx="40">
                  <c:v>119</c:v>
                </c:pt>
                <c:pt idx="41">
                  <c:v>85</c:v>
                </c:pt>
                <c:pt idx="42">
                  <c:v>1995</c:v>
                </c:pt>
                <c:pt idx="43">
                  <c:v>1800</c:v>
                </c:pt>
                <c:pt idx="44">
                  <c:v>2630</c:v>
                </c:pt>
                <c:pt idx="45">
                  <c:v>2307</c:v>
                </c:pt>
                <c:pt idx="46">
                  <c:v>2116</c:v>
                </c:pt>
                <c:pt idx="47">
                  <c:v>1923</c:v>
                </c:pt>
                <c:pt idx="48">
                  <c:v>1806</c:v>
                </c:pt>
                <c:pt idx="49">
                  <c:v>1738</c:v>
                </c:pt>
                <c:pt idx="50">
                  <c:v>1677</c:v>
                </c:pt>
                <c:pt idx="51">
                  <c:v>1862</c:v>
                </c:pt>
                <c:pt idx="52">
                  <c:v>2095</c:v>
                </c:pt>
                <c:pt idx="53">
                  <c:v>1796</c:v>
                </c:pt>
                <c:pt idx="54">
                  <c:v>2738</c:v>
                </c:pt>
                <c:pt idx="55">
                  <c:v>2408</c:v>
                </c:pt>
                <c:pt idx="56">
                  <c:v>2213</c:v>
                </c:pt>
                <c:pt idx="57">
                  <c:v>2058</c:v>
                </c:pt>
                <c:pt idx="58">
                  <c:v>1964</c:v>
                </c:pt>
                <c:pt idx="59">
                  <c:v>1877</c:v>
                </c:pt>
                <c:pt idx="60">
                  <c:v>1801</c:v>
                </c:pt>
                <c:pt idx="61">
                  <c:v>1759</c:v>
                </c:pt>
                <c:pt idx="62">
                  <c:v>1727</c:v>
                </c:pt>
                <c:pt idx="63">
                  <c:v>1697</c:v>
                </c:pt>
                <c:pt idx="64">
                  <c:v>1654</c:v>
                </c:pt>
                <c:pt idx="65">
                  <c:v>1909</c:v>
                </c:pt>
                <c:pt idx="66">
                  <c:v>1731</c:v>
                </c:pt>
                <c:pt idx="67">
                  <c:v>2223</c:v>
                </c:pt>
                <c:pt idx="68">
                  <c:v>2025</c:v>
                </c:pt>
                <c:pt idx="69">
                  <c:v>1852</c:v>
                </c:pt>
                <c:pt idx="70">
                  <c:v>1678</c:v>
                </c:pt>
                <c:pt idx="71">
                  <c:v>1575</c:v>
                </c:pt>
                <c:pt idx="72">
                  <c:v>1505</c:v>
                </c:pt>
                <c:pt idx="73">
                  <c:v>1447</c:v>
                </c:pt>
                <c:pt idx="74">
                  <c:v>1390</c:v>
                </c:pt>
                <c:pt idx="75">
                  <c:v>1335</c:v>
                </c:pt>
                <c:pt idx="76">
                  <c:v>1282</c:v>
                </c:pt>
                <c:pt idx="77">
                  <c:v>1246</c:v>
                </c:pt>
                <c:pt idx="78">
                  <c:v>1229</c:v>
                </c:pt>
                <c:pt idx="79">
                  <c:v>1191</c:v>
                </c:pt>
                <c:pt idx="80">
                  <c:v>1297</c:v>
                </c:pt>
                <c:pt idx="81">
                  <c:v>1141</c:v>
                </c:pt>
                <c:pt idx="82">
                  <c:v>1085</c:v>
                </c:pt>
                <c:pt idx="83">
                  <c:v>1925</c:v>
                </c:pt>
                <c:pt idx="84">
                  <c:v>1832</c:v>
                </c:pt>
              </c:numCache>
            </c:numRef>
          </c:val>
          <c:smooth val="0"/>
          <c:extLst>
            <c:ext xmlns:c16="http://schemas.microsoft.com/office/drawing/2014/chart" uri="{C3380CC4-5D6E-409C-BE32-E72D297353CC}">
              <c16:uniqueId val="{00000000-0618-4E10-8B30-970AD7EFDAE2}"/>
            </c:ext>
          </c:extLst>
        </c:ser>
        <c:ser>
          <c:idx val="1"/>
          <c:order val="1"/>
          <c:tx>
            <c:strRef>
              <c:f>Sheet1!$C$1</c:f>
              <c:strCache>
                <c:ptCount val="1"/>
                <c:pt idx="0">
                  <c:v>comdirect exits</c:v>
                </c:pt>
              </c:strCache>
            </c:strRef>
          </c:tx>
          <c:spPr>
            <a:ln w="28575" cap="rnd">
              <a:solidFill>
                <a:schemeClr val="accent2"/>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Sheet1!$C$2:$C$86</c:f>
              <c:numCache>
                <c:formatCode>General</c:formatCode>
                <c:ptCount val="85"/>
                <c:pt idx="0">
                  <c:v>174</c:v>
                </c:pt>
                <c:pt idx="1">
                  <c:v>93</c:v>
                </c:pt>
                <c:pt idx="2">
                  <c:v>81</c:v>
                </c:pt>
                <c:pt idx="3">
                  <c:v>39</c:v>
                </c:pt>
                <c:pt idx="4">
                  <c:v>144</c:v>
                </c:pt>
                <c:pt idx="5">
                  <c:v>206</c:v>
                </c:pt>
                <c:pt idx="6">
                  <c:v>300</c:v>
                </c:pt>
                <c:pt idx="7">
                  <c:v>237</c:v>
                </c:pt>
                <c:pt idx="8">
                  <c:v>154</c:v>
                </c:pt>
                <c:pt idx="9">
                  <c:v>132</c:v>
                </c:pt>
                <c:pt idx="10">
                  <c:v>101</c:v>
                </c:pt>
                <c:pt idx="11">
                  <c:v>112</c:v>
                </c:pt>
                <c:pt idx="12">
                  <c:v>82</c:v>
                </c:pt>
                <c:pt idx="13">
                  <c:v>74</c:v>
                </c:pt>
                <c:pt idx="14">
                  <c:v>78</c:v>
                </c:pt>
                <c:pt idx="15">
                  <c:v>59</c:v>
                </c:pt>
                <c:pt idx="16">
                  <c:v>39</c:v>
                </c:pt>
                <c:pt idx="17">
                  <c:v>125</c:v>
                </c:pt>
                <c:pt idx="18">
                  <c:v>339</c:v>
                </c:pt>
                <c:pt idx="19">
                  <c:v>295</c:v>
                </c:pt>
                <c:pt idx="20">
                  <c:v>266</c:v>
                </c:pt>
                <c:pt idx="21">
                  <c:v>250</c:v>
                </c:pt>
                <c:pt idx="22">
                  <c:v>347</c:v>
                </c:pt>
                <c:pt idx="23">
                  <c:v>267</c:v>
                </c:pt>
                <c:pt idx="24">
                  <c:v>214</c:v>
                </c:pt>
                <c:pt idx="25">
                  <c:v>168</c:v>
                </c:pt>
                <c:pt idx="26">
                  <c:v>216</c:v>
                </c:pt>
                <c:pt idx="27">
                  <c:v>278</c:v>
                </c:pt>
                <c:pt idx="28">
                  <c:v>229</c:v>
                </c:pt>
                <c:pt idx="29">
                  <c:v>32</c:v>
                </c:pt>
                <c:pt idx="30">
                  <c:v>22</c:v>
                </c:pt>
                <c:pt idx="31">
                  <c:v>12</c:v>
                </c:pt>
                <c:pt idx="32">
                  <c:v>12</c:v>
                </c:pt>
                <c:pt idx="33">
                  <c:v>6</c:v>
                </c:pt>
                <c:pt idx="34">
                  <c:v>9</c:v>
                </c:pt>
                <c:pt idx="35">
                  <c:v>5</c:v>
                </c:pt>
                <c:pt idx="36">
                  <c:v>2</c:v>
                </c:pt>
                <c:pt idx="37">
                  <c:v>5</c:v>
                </c:pt>
                <c:pt idx="38">
                  <c:v>6</c:v>
                </c:pt>
                <c:pt idx="39">
                  <c:v>3</c:v>
                </c:pt>
                <c:pt idx="40">
                  <c:v>3</c:v>
                </c:pt>
                <c:pt idx="41">
                  <c:v>10</c:v>
                </c:pt>
                <c:pt idx="42">
                  <c:v>260</c:v>
                </c:pt>
                <c:pt idx="43">
                  <c:v>258</c:v>
                </c:pt>
                <c:pt idx="44">
                  <c:v>373</c:v>
                </c:pt>
                <c:pt idx="45">
                  <c:v>314</c:v>
                </c:pt>
                <c:pt idx="46">
                  <c:v>226</c:v>
                </c:pt>
                <c:pt idx="47">
                  <c:v>131</c:v>
                </c:pt>
                <c:pt idx="48">
                  <c:v>104</c:v>
                </c:pt>
                <c:pt idx="49">
                  <c:v>96</c:v>
                </c:pt>
                <c:pt idx="50">
                  <c:v>107</c:v>
                </c:pt>
                <c:pt idx="51">
                  <c:v>256</c:v>
                </c:pt>
                <c:pt idx="52">
                  <c:v>219</c:v>
                </c:pt>
                <c:pt idx="53">
                  <c:v>226</c:v>
                </c:pt>
                <c:pt idx="54">
                  <c:v>295</c:v>
                </c:pt>
                <c:pt idx="55">
                  <c:v>163</c:v>
                </c:pt>
                <c:pt idx="56">
                  <c:v>128</c:v>
                </c:pt>
                <c:pt idx="57">
                  <c:v>107</c:v>
                </c:pt>
                <c:pt idx="58">
                  <c:v>98</c:v>
                </c:pt>
                <c:pt idx="59">
                  <c:v>82</c:v>
                </c:pt>
                <c:pt idx="60">
                  <c:v>58</c:v>
                </c:pt>
                <c:pt idx="61">
                  <c:v>47</c:v>
                </c:pt>
                <c:pt idx="62">
                  <c:v>40</c:v>
                </c:pt>
                <c:pt idx="63">
                  <c:v>47</c:v>
                </c:pt>
                <c:pt idx="64">
                  <c:v>80</c:v>
                </c:pt>
                <c:pt idx="65">
                  <c:v>244</c:v>
                </c:pt>
                <c:pt idx="66">
                  <c:v>247</c:v>
                </c:pt>
                <c:pt idx="67">
                  <c:v>320</c:v>
                </c:pt>
                <c:pt idx="68">
                  <c:v>290</c:v>
                </c:pt>
                <c:pt idx="69">
                  <c:v>158</c:v>
                </c:pt>
                <c:pt idx="70">
                  <c:v>95</c:v>
                </c:pt>
                <c:pt idx="71">
                  <c:v>95</c:v>
                </c:pt>
                <c:pt idx="72">
                  <c:v>82</c:v>
                </c:pt>
                <c:pt idx="73">
                  <c:v>81</c:v>
                </c:pt>
                <c:pt idx="74">
                  <c:v>78</c:v>
                </c:pt>
                <c:pt idx="75">
                  <c:v>68</c:v>
                </c:pt>
                <c:pt idx="76">
                  <c:v>40</c:v>
                </c:pt>
                <c:pt idx="77">
                  <c:v>39</c:v>
                </c:pt>
                <c:pt idx="78">
                  <c:v>52</c:v>
                </c:pt>
                <c:pt idx="79">
                  <c:v>75</c:v>
                </c:pt>
                <c:pt idx="80">
                  <c:v>124</c:v>
                </c:pt>
                <c:pt idx="81">
                  <c:v>61</c:v>
                </c:pt>
                <c:pt idx="82">
                  <c:v>158</c:v>
                </c:pt>
                <c:pt idx="83">
                  <c:v>252</c:v>
                </c:pt>
                <c:pt idx="84">
                  <c:v>243</c:v>
                </c:pt>
              </c:numCache>
            </c:numRef>
          </c:val>
          <c:smooth val="0"/>
          <c:extLst>
            <c:ext xmlns:c16="http://schemas.microsoft.com/office/drawing/2014/chart" uri="{C3380CC4-5D6E-409C-BE32-E72D297353CC}">
              <c16:uniqueId val="{00000001-0618-4E10-8B30-970AD7EFDAE2}"/>
            </c:ext>
          </c:extLst>
        </c:ser>
        <c:ser>
          <c:idx val="2"/>
          <c:order val="2"/>
          <c:tx>
            <c:strRef>
              <c:f>Sheet1!$D$1</c:f>
              <c:strCache>
                <c:ptCount val="1"/>
                <c:pt idx="0">
                  <c:v>comdirect impressions</c:v>
                </c:pt>
              </c:strCache>
            </c:strRef>
          </c:tx>
          <c:spPr>
            <a:ln w="28575" cap="rnd">
              <a:solidFill>
                <a:schemeClr val="accent3"/>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Sheet1!$D$2:$D$86</c:f>
              <c:numCache>
                <c:formatCode>General</c:formatCode>
                <c:ptCount val="85"/>
                <c:pt idx="0">
                  <c:v>2002</c:v>
                </c:pt>
                <c:pt idx="1">
                  <c:v>1754</c:v>
                </c:pt>
                <c:pt idx="2">
                  <c:v>1660</c:v>
                </c:pt>
                <c:pt idx="3">
                  <c:v>278</c:v>
                </c:pt>
                <c:pt idx="4">
                  <c:v>1636</c:v>
                </c:pt>
                <c:pt idx="5">
                  <c:v>1659</c:v>
                </c:pt>
                <c:pt idx="6">
                  <c:v>3101</c:v>
                </c:pt>
                <c:pt idx="7">
                  <c:v>2667</c:v>
                </c:pt>
                <c:pt idx="8">
                  <c:v>2420</c:v>
                </c:pt>
                <c:pt idx="9">
                  <c:v>2269</c:v>
                </c:pt>
                <c:pt idx="10">
                  <c:v>2116</c:v>
                </c:pt>
                <c:pt idx="11">
                  <c:v>2022</c:v>
                </c:pt>
                <c:pt idx="12">
                  <c:v>1935</c:v>
                </c:pt>
                <c:pt idx="13">
                  <c:v>1881</c:v>
                </c:pt>
                <c:pt idx="14">
                  <c:v>1825</c:v>
                </c:pt>
                <c:pt idx="15">
                  <c:v>1774</c:v>
                </c:pt>
                <c:pt idx="16">
                  <c:v>1733</c:v>
                </c:pt>
                <c:pt idx="17">
                  <c:v>1705</c:v>
                </c:pt>
                <c:pt idx="18">
                  <c:v>1956</c:v>
                </c:pt>
                <c:pt idx="19">
                  <c:v>1940</c:v>
                </c:pt>
                <c:pt idx="20">
                  <c:v>2206</c:v>
                </c:pt>
                <c:pt idx="21">
                  <c:v>1897</c:v>
                </c:pt>
                <c:pt idx="22">
                  <c:v>2481</c:v>
                </c:pt>
                <c:pt idx="23">
                  <c:v>2169</c:v>
                </c:pt>
                <c:pt idx="24">
                  <c:v>1830</c:v>
                </c:pt>
                <c:pt idx="25">
                  <c:v>2025</c:v>
                </c:pt>
                <c:pt idx="26">
                  <c:v>1818</c:v>
                </c:pt>
                <c:pt idx="27">
                  <c:v>1854</c:v>
                </c:pt>
                <c:pt idx="28">
                  <c:v>1703</c:v>
                </c:pt>
                <c:pt idx="29">
                  <c:v>199</c:v>
                </c:pt>
                <c:pt idx="30">
                  <c:v>267</c:v>
                </c:pt>
                <c:pt idx="31">
                  <c:v>202</c:v>
                </c:pt>
                <c:pt idx="32">
                  <c:v>189</c:v>
                </c:pt>
                <c:pt idx="33">
                  <c:v>174</c:v>
                </c:pt>
                <c:pt idx="34">
                  <c:v>220</c:v>
                </c:pt>
                <c:pt idx="35">
                  <c:v>121</c:v>
                </c:pt>
                <c:pt idx="36">
                  <c:v>124</c:v>
                </c:pt>
                <c:pt idx="37">
                  <c:v>135</c:v>
                </c:pt>
                <c:pt idx="38">
                  <c:v>102</c:v>
                </c:pt>
                <c:pt idx="39">
                  <c:v>103</c:v>
                </c:pt>
                <c:pt idx="40">
                  <c:v>119</c:v>
                </c:pt>
                <c:pt idx="41">
                  <c:v>125</c:v>
                </c:pt>
                <c:pt idx="42">
                  <c:v>2032</c:v>
                </c:pt>
                <c:pt idx="43">
                  <c:v>1800</c:v>
                </c:pt>
                <c:pt idx="44">
                  <c:v>2704</c:v>
                </c:pt>
                <c:pt idx="45">
                  <c:v>2311</c:v>
                </c:pt>
                <c:pt idx="46">
                  <c:v>2116</c:v>
                </c:pt>
                <c:pt idx="47">
                  <c:v>1923</c:v>
                </c:pt>
                <c:pt idx="48">
                  <c:v>1806</c:v>
                </c:pt>
                <c:pt idx="49">
                  <c:v>1738</c:v>
                </c:pt>
                <c:pt idx="50">
                  <c:v>1677</c:v>
                </c:pt>
                <c:pt idx="51">
                  <c:v>1862</c:v>
                </c:pt>
                <c:pt idx="52">
                  <c:v>2095</c:v>
                </c:pt>
                <c:pt idx="53">
                  <c:v>1796</c:v>
                </c:pt>
                <c:pt idx="54">
                  <c:v>2775</c:v>
                </c:pt>
                <c:pt idx="55">
                  <c:v>2408</c:v>
                </c:pt>
                <c:pt idx="56">
                  <c:v>2213</c:v>
                </c:pt>
                <c:pt idx="57">
                  <c:v>2058</c:v>
                </c:pt>
                <c:pt idx="58">
                  <c:v>1964</c:v>
                </c:pt>
                <c:pt idx="59">
                  <c:v>1877</c:v>
                </c:pt>
                <c:pt idx="60">
                  <c:v>1801</c:v>
                </c:pt>
                <c:pt idx="61">
                  <c:v>1759</c:v>
                </c:pt>
                <c:pt idx="62">
                  <c:v>1727</c:v>
                </c:pt>
                <c:pt idx="63">
                  <c:v>1697</c:v>
                </c:pt>
                <c:pt idx="64">
                  <c:v>1654</c:v>
                </c:pt>
                <c:pt idx="65">
                  <c:v>1909</c:v>
                </c:pt>
                <c:pt idx="66">
                  <c:v>1731</c:v>
                </c:pt>
                <c:pt idx="67">
                  <c:v>2223</c:v>
                </c:pt>
                <c:pt idx="68">
                  <c:v>2059</c:v>
                </c:pt>
                <c:pt idx="69">
                  <c:v>1864</c:v>
                </c:pt>
                <c:pt idx="70">
                  <c:v>1678</c:v>
                </c:pt>
                <c:pt idx="71">
                  <c:v>1586</c:v>
                </c:pt>
                <c:pt idx="72">
                  <c:v>1514</c:v>
                </c:pt>
                <c:pt idx="73">
                  <c:v>1447</c:v>
                </c:pt>
                <c:pt idx="74">
                  <c:v>1390</c:v>
                </c:pt>
                <c:pt idx="75">
                  <c:v>1335</c:v>
                </c:pt>
                <c:pt idx="76">
                  <c:v>1282</c:v>
                </c:pt>
                <c:pt idx="77">
                  <c:v>1246</c:v>
                </c:pt>
                <c:pt idx="78">
                  <c:v>1231</c:v>
                </c:pt>
                <c:pt idx="79">
                  <c:v>1192</c:v>
                </c:pt>
                <c:pt idx="80">
                  <c:v>1300</c:v>
                </c:pt>
                <c:pt idx="81">
                  <c:v>1141</c:v>
                </c:pt>
                <c:pt idx="82">
                  <c:v>1085</c:v>
                </c:pt>
                <c:pt idx="83">
                  <c:v>1925</c:v>
                </c:pt>
                <c:pt idx="84">
                  <c:v>1832</c:v>
                </c:pt>
              </c:numCache>
            </c:numRef>
          </c:val>
          <c:smooth val="0"/>
          <c:extLst>
            <c:ext xmlns:c16="http://schemas.microsoft.com/office/drawing/2014/chart" uri="{C3380CC4-5D6E-409C-BE32-E72D297353CC}">
              <c16:uniqueId val="{00000002-0618-4E10-8B30-970AD7EFDAE2}"/>
            </c:ext>
          </c:extLst>
        </c:ser>
        <c:ser>
          <c:idx val="3"/>
          <c:order val="3"/>
          <c:tx>
            <c:strRef>
              <c:f>Sheet1!$E$1</c:f>
              <c:strCache>
                <c:ptCount val="1"/>
                <c:pt idx="0">
                  <c:v>comdirect replies</c:v>
                </c:pt>
              </c:strCache>
            </c:strRef>
          </c:tx>
          <c:spPr>
            <a:ln w="28575" cap="rnd">
              <a:solidFill>
                <a:schemeClr val="accent4"/>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Sheet1!$E$2:$E$86</c:f>
              <c:numCache>
                <c:formatCode>General</c:formatCode>
                <c:ptCount val="8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numCache>
            </c:numRef>
          </c:val>
          <c:smooth val="0"/>
          <c:extLst>
            <c:ext xmlns:c16="http://schemas.microsoft.com/office/drawing/2014/chart" uri="{C3380CC4-5D6E-409C-BE32-E72D297353CC}">
              <c16:uniqueId val="{00000003-0618-4E10-8B30-970AD7EFDAE2}"/>
            </c:ext>
          </c:extLst>
        </c:ser>
        <c:dLbls>
          <c:showLegendKey val="0"/>
          <c:showVal val="0"/>
          <c:showCatName val="0"/>
          <c:showSerName val="0"/>
          <c:showPercent val="0"/>
          <c:showBubbleSize val="0"/>
        </c:dLbls>
        <c:smooth val="0"/>
        <c:axId val="517811512"/>
        <c:axId val="517811840"/>
      </c:lineChart>
      <c:catAx>
        <c:axId val="51781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11840"/>
        <c:crosses val="autoZero"/>
        <c:auto val="1"/>
        <c:lblAlgn val="ctr"/>
        <c:lblOffset val="100"/>
        <c:noMultiLvlLbl val="0"/>
      </c:catAx>
      <c:valAx>
        <c:axId val="51781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1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 Taps Back</c:v>
                </c:pt>
              </c:strCache>
            </c:strRef>
          </c:tx>
          <c:spPr>
            <a:ln w="28575" cap="rnd">
              <a:solidFill>
                <a:schemeClr val="accent1"/>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Sheet1!$B$2:$B$86</c:f>
              <c:numCache>
                <c:formatCode>General</c:formatCode>
                <c:ptCount val="85"/>
                <c:pt idx="0">
                  <c:v>25</c:v>
                </c:pt>
                <c:pt idx="1">
                  <c:v>99</c:v>
                </c:pt>
                <c:pt idx="2">
                  <c:v>116</c:v>
                </c:pt>
                <c:pt idx="3">
                  <c:v>12</c:v>
                </c:pt>
                <c:pt idx="4">
                  <c:v>57</c:v>
                </c:pt>
                <c:pt idx="5">
                  <c:v>43</c:v>
                </c:pt>
                <c:pt idx="6">
                  <c:v>81</c:v>
                </c:pt>
                <c:pt idx="7">
                  <c:v>182</c:v>
                </c:pt>
                <c:pt idx="8">
                  <c:v>283</c:v>
                </c:pt>
                <c:pt idx="9">
                  <c:v>175</c:v>
                </c:pt>
                <c:pt idx="10">
                  <c:v>238</c:v>
                </c:pt>
                <c:pt idx="11">
                  <c:v>138</c:v>
                </c:pt>
                <c:pt idx="12">
                  <c:v>181</c:v>
                </c:pt>
                <c:pt idx="13">
                  <c:v>106</c:v>
                </c:pt>
                <c:pt idx="14">
                  <c:v>202</c:v>
                </c:pt>
                <c:pt idx="15">
                  <c:v>149</c:v>
                </c:pt>
                <c:pt idx="16">
                  <c:v>224</c:v>
                </c:pt>
                <c:pt idx="17">
                  <c:v>124</c:v>
                </c:pt>
                <c:pt idx="18">
                  <c:v>39</c:v>
                </c:pt>
                <c:pt idx="19">
                  <c:v>28</c:v>
                </c:pt>
                <c:pt idx="20">
                  <c:v>35</c:v>
                </c:pt>
                <c:pt idx="21">
                  <c:v>71</c:v>
                </c:pt>
                <c:pt idx="22">
                  <c:v>39</c:v>
                </c:pt>
                <c:pt idx="23">
                  <c:v>20</c:v>
                </c:pt>
                <c:pt idx="24">
                  <c:v>45</c:v>
                </c:pt>
                <c:pt idx="25">
                  <c:v>47</c:v>
                </c:pt>
                <c:pt idx="26">
                  <c:v>165</c:v>
                </c:pt>
                <c:pt idx="27">
                  <c:v>40</c:v>
                </c:pt>
                <c:pt idx="28">
                  <c:v>17</c:v>
                </c:pt>
                <c:pt idx="29">
                  <c:v>0</c:v>
                </c:pt>
                <c:pt idx="30">
                  <c:v>4</c:v>
                </c:pt>
                <c:pt idx="31">
                  <c:v>10</c:v>
                </c:pt>
                <c:pt idx="32">
                  <c:v>22</c:v>
                </c:pt>
                <c:pt idx="33">
                  <c:v>13</c:v>
                </c:pt>
                <c:pt idx="34">
                  <c:v>22</c:v>
                </c:pt>
                <c:pt idx="35">
                  <c:v>5</c:v>
                </c:pt>
                <c:pt idx="36">
                  <c:v>11</c:v>
                </c:pt>
                <c:pt idx="37">
                  <c:v>3</c:v>
                </c:pt>
                <c:pt idx="38">
                  <c:v>13</c:v>
                </c:pt>
                <c:pt idx="39">
                  <c:v>10</c:v>
                </c:pt>
                <c:pt idx="40">
                  <c:v>9</c:v>
                </c:pt>
                <c:pt idx="41">
                  <c:v>7</c:v>
                </c:pt>
                <c:pt idx="42">
                  <c:v>28</c:v>
                </c:pt>
                <c:pt idx="43">
                  <c:v>28</c:v>
                </c:pt>
                <c:pt idx="44">
                  <c:v>40</c:v>
                </c:pt>
                <c:pt idx="45">
                  <c:v>43</c:v>
                </c:pt>
                <c:pt idx="46">
                  <c:v>64</c:v>
                </c:pt>
                <c:pt idx="47">
                  <c:v>255</c:v>
                </c:pt>
                <c:pt idx="48">
                  <c:v>256</c:v>
                </c:pt>
                <c:pt idx="49">
                  <c:v>132</c:v>
                </c:pt>
                <c:pt idx="50">
                  <c:v>62</c:v>
                </c:pt>
                <c:pt idx="51">
                  <c:v>30</c:v>
                </c:pt>
                <c:pt idx="52">
                  <c:v>28</c:v>
                </c:pt>
                <c:pt idx="53">
                  <c:v>55</c:v>
                </c:pt>
                <c:pt idx="54">
                  <c:v>57</c:v>
                </c:pt>
                <c:pt idx="55">
                  <c:v>160</c:v>
                </c:pt>
                <c:pt idx="56">
                  <c:v>204</c:v>
                </c:pt>
                <c:pt idx="57">
                  <c:v>121</c:v>
                </c:pt>
                <c:pt idx="58">
                  <c:v>143</c:v>
                </c:pt>
                <c:pt idx="59">
                  <c:v>151</c:v>
                </c:pt>
                <c:pt idx="60">
                  <c:v>99</c:v>
                </c:pt>
                <c:pt idx="61">
                  <c:v>51</c:v>
                </c:pt>
                <c:pt idx="62">
                  <c:v>93</c:v>
                </c:pt>
                <c:pt idx="63">
                  <c:v>59</c:v>
                </c:pt>
                <c:pt idx="64">
                  <c:v>167</c:v>
                </c:pt>
                <c:pt idx="65">
                  <c:v>19</c:v>
                </c:pt>
                <c:pt idx="66">
                  <c:v>36</c:v>
                </c:pt>
                <c:pt idx="67">
                  <c:v>23</c:v>
                </c:pt>
                <c:pt idx="68">
                  <c:v>30</c:v>
                </c:pt>
                <c:pt idx="69">
                  <c:v>59</c:v>
                </c:pt>
                <c:pt idx="70">
                  <c:v>81</c:v>
                </c:pt>
                <c:pt idx="71">
                  <c:v>144</c:v>
                </c:pt>
                <c:pt idx="72">
                  <c:v>74</c:v>
                </c:pt>
                <c:pt idx="73">
                  <c:v>88</c:v>
                </c:pt>
                <c:pt idx="74">
                  <c:v>59</c:v>
                </c:pt>
                <c:pt idx="75">
                  <c:v>64</c:v>
                </c:pt>
                <c:pt idx="76">
                  <c:v>40</c:v>
                </c:pt>
                <c:pt idx="77">
                  <c:v>68</c:v>
                </c:pt>
                <c:pt idx="78">
                  <c:v>34</c:v>
                </c:pt>
                <c:pt idx="79">
                  <c:v>66</c:v>
                </c:pt>
                <c:pt idx="80">
                  <c:v>14</c:v>
                </c:pt>
                <c:pt idx="81">
                  <c:v>21</c:v>
                </c:pt>
                <c:pt idx="82">
                  <c:v>18</c:v>
                </c:pt>
                <c:pt idx="83">
                  <c:v>30</c:v>
                </c:pt>
                <c:pt idx="84">
                  <c:v>35</c:v>
                </c:pt>
              </c:numCache>
            </c:numRef>
          </c:val>
          <c:smooth val="0"/>
          <c:extLst>
            <c:ext xmlns:c16="http://schemas.microsoft.com/office/drawing/2014/chart" uri="{C3380CC4-5D6E-409C-BE32-E72D297353CC}">
              <c16:uniqueId val="{00000000-6DE9-421E-8E69-92865241F5EC}"/>
            </c:ext>
          </c:extLst>
        </c:ser>
        <c:ser>
          <c:idx val="1"/>
          <c:order val="1"/>
          <c:tx>
            <c:strRef>
              <c:f>Sheet1!$C$1</c:f>
              <c:strCache>
                <c:ptCount val="1"/>
                <c:pt idx="0">
                  <c:v>comdirect Taps Forward</c:v>
                </c:pt>
              </c:strCache>
            </c:strRef>
          </c:tx>
          <c:spPr>
            <a:ln w="28575" cap="rnd">
              <a:solidFill>
                <a:schemeClr val="accent2"/>
              </a:solidFill>
              <a:round/>
            </a:ln>
            <a:effectLst/>
          </c:spPr>
          <c:marker>
            <c:symbol val="none"/>
          </c:marker>
          <c:cat>
            <c:strRef>
              <c:f>Sheet1!$A$2:$A$86</c:f>
              <c:strCache>
                <c:ptCount val="85"/>
                <c:pt idx="0">
                  <c:v>03.01.2022</c:v>
                </c:pt>
                <c:pt idx="1">
                  <c:v>03.01.2022</c:v>
                </c:pt>
                <c:pt idx="2">
                  <c:v>03.01.2022</c:v>
                </c:pt>
                <c:pt idx="3">
                  <c:v>03.01.2022</c:v>
                </c:pt>
                <c:pt idx="4">
                  <c:v>03.01.2022</c:v>
                </c:pt>
                <c:pt idx="5">
                  <c:v>03.01.2022</c:v>
                </c:pt>
                <c:pt idx="6">
                  <c:v>07.01.2022</c:v>
                </c:pt>
                <c:pt idx="7">
                  <c:v>07.01.2022</c:v>
                </c:pt>
                <c:pt idx="8">
                  <c:v>07.01.2022</c:v>
                </c:pt>
                <c:pt idx="9">
                  <c:v>07.01.2022</c:v>
                </c:pt>
                <c:pt idx="10">
                  <c:v>07.01.2022</c:v>
                </c:pt>
                <c:pt idx="11">
                  <c:v>07.01.2022</c:v>
                </c:pt>
                <c:pt idx="12">
                  <c:v>07.01.2022</c:v>
                </c:pt>
                <c:pt idx="13">
                  <c:v>07.01.2022</c:v>
                </c:pt>
                <c:pt idx="14">
                  <c:v>07.01.2022</c:v>
                </c:pt>
                <c:pt idx="15">
                  <c:v>07.01.2022</c:v>
                </c:pt>
                <c:pt idx="16">
                  <c:v>07.01.2022</c:v>
                </c:pt>
                <c:pt idx="17">
                  <c:v>07.01.2022</c:v>
                </c:pt>
                <c:pt idx="18">
                  <c:v>10.01.2022</c:v>
                </c:pt>
                <c:pt idx="19">
                  <c:v>11.01.2022</c:v>
                </c:pt>
                <c:pt idx="20">
                  <c:v>13.01.2022</c:v>
                </c:pt>
                <c:pt idx="21">
                  <c:v>13.01.2022</c:v>
                </c:pt>
                <c:pt idx="22">
                  <c:v>14.01.2022</c:v>
                </c:pt>
                <c:pt idx="23">
                  <c:v>17.01.2022</c:v>
                </c:pt>
                <c:pt idx="24">
                  <c:v>17.01.2022</c:v>
                </c:pt>
                <c:pt idx="25">
                  <c:v>17.01.2022</c:v>
                </c:pt>
                <c:pt idx="26">
                  <c:v>17.01.2022</c:v>
                </c:pt>
                <c:pt idx="27">
                  <c:v>18.01.2022</c:v>
                </c:pt>
                <c:pt idx="28">
                  <c:v>24.01.2022</c:v>
                </c:pt>
                <c:pt idx="29">
                  <c:v>25.01.2022</c:v>
                </c:pt>
                <c:pt idx="30">
                  <c:v>26.01.2022</c:v>
                </c:pt>
                <c:pt idx="31">
                  <c:v>26.01.2022</c:v>
                </c:pt>
                <c:pt idx="32">
                  <c:v>26.01.2022</c:v>
                </c:pt>
                <c:pt idx="33">
                  <c:v>26.01.2022</c:v>
                </c:pt>
                <c:pt idx="34">
                  <c:v>26.01.2022</c:v>
                </c:pt>
                <c:pt idx="35">
                  <c:v>26.01.2022</c:v>
                </c:pt>
                <c:pt idx="36">
                  <c:v>26.01.2022</c:v>
                </c:pt>
                <c:pt idx="37">
                  <c:v>26.01.2022</c:v>
                </c:pt>
                <c:pt idx="38">
                  <c:v>26.01.2022</c:v>
                </c:pt>
                <c:pt idx="39">
                  <c:v>26.01.2022</c:v>
                </c:pt>
                <c:pt idx="40">
                  <c:v>26.01.2022</c:v>
                </c:pt>
                <c:pt idx="41">
                  <c:v>26.01.2022</c:v>
                </c:pt>
                <c:pt idx="42">
                  <c:v>31.01.2022</c:v>
                </c:pt>
                <c:pt idx="43">
                  <c:v>01.02.2022</c:v>
                </c:pt>
                <c:pt idx="44">
                  <c:v>02.02.2022</c:v>
                </c:pt>
                <c:pt idx="45">
                  <c:v>07.02.2022</c:v>
                </c:pt>
                <c:pt idx="46">
                  <c:v>07.02.2022</c:v>
                </c:pt>
                <c:pt idx="47">
                  <c:v>07.02.2022</c:v>
                </c:pt>
                <c:pt idx="48">
                  <c:v>07.02.2022</c:v>
                </c:pt>
                <c:pt idx="49">
                  <c:v>07.02.2022</c:v>
                </c:pt>
                <c:pt idx="50">
                  <c:v>07.02.2022</c:v>
                </c:pt>
                <c:pt idx="51">
                  <c:v>08.02.2022</c:v>
                </c:pt>
                <c:pt idx="52">
                  <c:v>10.02.2022</c:v>
                </c:pt>
                <c:pt idx="53">
                  <c:v>10.02.2022</c:v>
                </c:pt>
                <c:pt idx="54">
                  <c:v>11.02.2022</c:v>
                </c:pt>
                <c:pt idx="55">
                  <c:v>11.02.2022</c:v>
                </c:pt>
                <c:pt idx="56">
                  <c:v>11.02.2022</c:v>
                </c:pt>
                <c:pt idx="57">
                  <c:v>11.02.2022</c:v>
                </c:pt>
                <c:pt idx="58">
                  <c:v>11.02.2022</c:v>
                </c:pt>
                <c:pt idx="59">
                  <c:v>11.02.2022</c:v>
                </c:pt>
                <c:pt idx="60">
                  <c:v>11.02.2022</c:v>
                </c:pt>
                <c:pt idx="61">
                  <c:v>11.02.2022</c:v>
                </c:pt>
                <c:pt idx="62">
                  <c:v>11.02.2022</c:v>
                </c:pt>
                <c:pt idx="63">
                  <c:v>11.02.2022</c:v>
                </c:pt>
                <c:pt idx="64">
                  <c:v>11.02.2022</c:v>
                </c:pt>
                <c:pt idx="65">
                  <c:v>14.02.2022</c:v>
                </c:pt>
                <c:pt idx="66">
                  <c:v>15.02.2022</c:v>
                </c:pt>
                <c:pt idx="67">
                  <c:v>21.02.2022</c:v>
                </c:pt>
                <c:pt idx="68">
                  <c:v>22.02.2022</c:v>
                </c:pt>
                <c:pt idx="69">
                  <c:v>22.02.2022</c:v>
                </c:pt>
                <c:pt idx="70">
                  <c:v>22.02.2022</c:v>
                </c:pt>
                <c:pt idx="71">
                  <c:v>22.02.2022</c:v>
                </c:pt>
                <c:pt idx="72">
                  <c:v>22.02.2022</c:v>
                </c:pt>
                <c:pt idx="73">
                  <c:v>22.02.2022</c:v>
                </c:pt>
                <c:pt idx="74">
                  <c:v>22.02.2022</c:v>
                </c:pt>
                <c:pt idx="75">
                  <c:v>22.02.2022</c:v>
                </c:pt>
                <c:pt idx="76">
                  <c:v>22.02.2022</c:v>
                </c:pt>
                <c:pt idx="77">
                  <c:v>22.02.2022</c:v>
                </c:pt>
                <c:pt idx="78">
                  <c:v>22.02.2022</c:v>
                </c:pt>
                <c:pt idx="79">
                  <c:v>22.02.2022</c:v>
                </c:pt>
                <c:pt idx="80">
                  <c:v>24.02.2022</c:v>
                </c:pt>
                <c:pt idx="81">
                  <c:v>24.02.2022</c:v>
                </c:pt>
                <c:pt idx="82">
                  <c:v>24.02.2022</c:v>
                </c:pt>
                <c:pt idx="83">
                  <c:v>28.02.2022</c:v>
                </c:pt>
                <c:pt idx="84">
                  <c:v>28.02.2022</c:v>
                </c:pt>
              </c:strCache>
            </c:strRef>
          </c:cat>
          <c:val>
            <c:numRef>
              <c:f>Sheet1!$C$2:$C$86</c:f>
              <c:numCache>
                <c:formatCode>General</c:formatCode>
                <c:ptCount val="85"/>
                <c:pt idx="0">
                  <c:v>1584</c:v>
                </c:pt>
                <c:pt idx="1">
                  <c:v>1572</c:v>
                </c:pt>
                <c:pt idx="2">
                  <c:v>1513</c:v>
                </c:pt>
                <c:pt idx="3">
                  <c:v>243</c:v>
                </c:pt>
                <c:pt idx="4">
                  <c:v>1397</c:v>
                </c:pt>
                <c:pt idx="5">
                  <c:v>1336</c:v>
                </c:pt>
                <c:pt idx="6">
                  <c:v>2399</c:v>
                </c:pt>
                <c:pt idx="7">
                  <c:v>2303</c:v>
                </c:pt>
                <c:pt idx="8">
                  <c:v>2134</c:v>
                </c:pt>
                <c:pt idx="9">
                  <c:v>2015</c:v>
                </c:pt>
                <c:pt idx="10">
                  <c:v>1913</c:v>
                </c:pt>
                <c:pt idx="11">
                  <c:v>1858</c:v>
                </c:pt>
                <c:pt idx="12">
                  <c:v>1776</c:v>
                </c:pt>
                <c:pt idx="13">
                  <c:v>1798</c:v>
                </c:pt>
                <c:pt idx="14">
                  <c:v>1685</c:v>
                </c:pt>
                <c:pt idx="15">
                  <c:v>1798</c:v>
                </c:pt>
                <c:pt idx="16">
                  <c:v>1733</c:v>
                </c:pt>
                <c:pt idx="17">
                  <c:v>1562</c:v>
                </c:pt>
                <c:pt idx="18">
                  <c:v>1343</c:v>
                </c:pt>
                <c:pt idx="19">
                  <c:v>1349</c:v>
                </c:pt>
                <c:pt idx="20">
                  <c:v>1604</c:v>
                </c:pt>
                <c:pt idx="21">
                  <c:v>1500</c:v>
                </c:pt>
                <c:pt idx="22">
                  <c:v>1814</c:v>
                </c:pt>
                <c:pt idx="23">
                  <c:v>1545</c:v>
                </c:pt>
                <c:pt idx="24">
                  <c:v>1458</c:v>
                </c:pt>
                <c:pt idx="25">
                  <c:v>1709</c:v>
                </c:pt>
                <c:pt idx="26">
                  <c:v>1542</c:v>
                </c:pt>
                <c:pt idx="27">
                  <c:v>1309</c:v>
                </c:pt>
                <c:pt idx="28">
                  <c:v>1282</c:v>
                </c:pt>
                <c:pt idx="29">
                  <c:v>152</c:v>
                </c:pt>
                <c:pt idx="30">
                  <c:v>223</c:v>
                </c:pt>
                <c:pt idx="31">
                  <c:v>197</c:v>
                </c:pt>
                <c:pt idx="32">
                  <c:v>177</c:v>
                </c:pt>
                <c:pt idx="33">
                  <c:v>175</c:v>
                </c:pt>
                <c:pt idx="34">
                  <c:v>212</c:v>
                </c:pt>
                <c:pt idx="35">
                  <c:v>125</c:v>
                </c:pt>
                <c:pt idx="36">
                  <c:v>121</c:v>
                </c:pt>
                <c:pt idx="37">
                  <c:v>143</c:v>
                </c:pt>
                <c:pt idx="38">
                  <c:v>101</c:v>
                </c:pt>
                <c:pt idx="39">
                  <c:v>102</c:v>
                </c:pt>
                <c:pt idx="40">
                  <c:v>122</c:v>
                </c:pt>
                <c:pt idx="41">
                  <c:v>116</c:v>
                </c:pt>
                <c:pt idx="42">
                  <c:v>1446</c:v>
                </c:pt>
                <c:pt idx="43">
                  <c:v>1219</c:v>
                </c:pt>
                <c:pt idx="44">
                  <c:v>1997</c:v>
                </c:pt>
                <c:pt idx="45">
                  <c:v>1615</c:v>
                </c:pt>
                <c:pt idx="46">
                  <c:v>1782</c:v>
                </c:pt>
                <c:pt idx="47">
                  <c:v>1658</c:v>
                </c:pt>
                <c:pt idx="48">
                  <c:v>1610</c:v>
                </c:pt>
                <c:pt idx="49">
                  <c:v>1580</c:v>
                </c:pt>
                <c:pt idx="50">
                  <c:v>1523</c:v>
                </c:pt>
                <c:pt idx="51">
                  <c:v>1335</c:v>
                </c:pt>
                <c:pt idx="52">
                  <c:v>1531</c:v>
                </c:pt>
                <c:pt idx="53">
                  <c:v>1412</c:v>
                </c:pt>
                <c:pt idx="54">
                  <c:v>2137</c:v>
                </c:pt>
                <c:pt idx="55">
                  <c:v>2096</c:v>
                </c:pt>
                <c:pt idx="56">
                  <c:v>1929</c:v>
                </c:pt>
                <c:pt idx="57">
                  <c:v>1843</c:v>
                </c:pt>
                <c:pt idx="58">
                  <c:v>1737</c:v>
                </c:pt>
                <c:pt idx="59">
                  <c:v>1707</c:v>
                </c:pt>
                <c:pt idx="60">
                  <c:v>1673</c:v>
                </c:pt>
                <c:pt idx="61">
                  <c:v>1661</c:v>
                </c:pt>
                <c:pt idx="62">
                  <c:v>1633</c:v>
                </c:pt>
                <c:pt idx="63">
                  <c:v>1700</c:v>
                </c:pt>
                <c:pt idx="64">
                  <c:v>1577</c:v>
                </c:pt>
                <c:pt idx="65">
                  <c:v>1335</c:v>
                </c:pt>
                <c:pt idx="66">
                  <c:v>1191</c:v>
                </c:pt>
                <c:pt idx="67">
                  <c:v>1560</c:v>
                </c:pt>
                <c:pt idx="68">
                  <c:v>1429</c:v>
                </c:pt>
                <c:pt idx="69">
                  <c:v>1498</c:v>
                </c:pt>
                <c:pt idx="70">
                  <c:v>1509</c:v>
                </c:pt>
                <c:pt idx="71">
                  <c:v>1433</c:v>
                </c:pt>
                <c:pt idx="72">
                  <c:v>1375</c:v>
                </c:pt>
                <c:pt idx="73">
                  <c:v>1297</c:v>
                </c:pt>
                <c:pt idx="74">
                  <c:v>1258</c:v>
                </c:pt>
                <c:pt idx="75">
                  <c:v>1222</c:v>
                </c:pt>
                <c:pt idx="76">
                  <c:v>1231</c:v>
                </c:pt>
                <c:pt idx="77">
                  <c:v>1191</c:v>
                </c:pt>
                <c:pt idx="78">
                  <c:v>1161</c:v>
                </c:pt>
                <c:pt idx="79">
                  <c:v>1075</c:v>
                </c:pt>
                <c:pt idx="80">
                  <c:v>973</c:v>
                </c:pt>
                <c:pt idx="81">
                  <c:v>996</c:v>
                </c:pt>
                <c:pt idx="82">
                  <c:v>870</c:v>
                </c:pt>
                <c:pt idx="83">
                  <c:v>1388</c:v>
                </c:pt>
                <c:pt idx="84">
                  <c:v>1377</c:v>
                </c:pt>
              </c:numCache>
            </c:numRef>
          </c:val>
          <c:smooth val="0"/>
          <c:extLst>
            <c:ext xmlns:c16="http://schemas.microsoft.com/office/drawing/2014/chart" uri="{C3380CC4-5D6E-409C-BE32-E72D297353CC}">
              <c16:uniqueId val="{00000001-6DE9-421E-8E69-92865241F5EC}"/>
            </c:ext>
          </c:extLst>
        </c:ser>
        <c:dLbls>
          <c:showLegendKey val="0"/>
          <c:showVal val="0"/>
          <c:showCatName val="0"/>
          <c:showSerName val="0"/>
          <c:showPercent val="0"/>
          <c:showBubbleSize val="0"/>
        </c:dLbls>
        <c:smooth val="0"/>
        <c:axId val="517826600"/>
        <c:axId val="517821680"/>
      </c:lineChart>
      <c:catAx>
        <c:axId val="51782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21680"/>
        <c:crosses val="autoZero"/>
        <c:auto val="1"/>
        <c:lblAlgn val="ctr"/>
        <c:lblOffset val="100"/>
        <c:noMultiLvlLbl val="0"/>
      </c:catAx>
      <c:valAx>
        <c:axId val="5178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82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0</c:v>
                </c:pt>
                <c:pt idx="1">
                  <c:v>0</c:v>
                </c:pt>
                <c:pt idx="2">
                  <c:v>0</c:v>
                </c:pt>
                <c:pt idx="3">
                  <c:v>0</c:v>
                </c:pt>
                <c:pt idx="4">
                  <c:v>0</c:v>
                </c:pt>
                <c:pt idx="5">
                  <c:v>0</c:v>
                </c:pt>
                <c:pt idx="6">
                  <c:v>0</c:v>
                </c:pt>
                <c:pt idx="7">
                  <c:v>0</c:v>
                </c:pt>
                <c:pt idx="8">
                  <c:v>0</c:v>
                </c:pt>
                <c:pt idx="9">
                  <c:v>3200</c:v>
                </c:pt>
                <c:pt idx="10">
                  <c:v>2461</c:v>
                </c:pt>
                <c:pt idx="11">
                  <c:v>1346</c:v>
                </c:pt>
                <c:pt idx="12">
                  <c:v>0</c:v>
                </c:pt>
                <c:pt idx="13">
                  <c:v>1450</c:v>
                </c:pt>
                <c:pt idx="14">
                  <c:v>0</c:v>
                </c:pt>
                <c:pt idx="15">
                  <c:v>0</c:v>
                </c:pt>
                <c:pt idx="16">
                  <c:v>2620</c:v>
                </c:pt>
                <c:pt idx="17">
                  <c:v>1352</c:v>
                </c:pt>
                <c:pt idx="18">
                  <c:v>0</c:v>
                </c:pt>
                <c:pt idx="19">
                  <c:v>1510</c:v>
                </c:pt>
                <c:pt idx="20">
                  <c:v>0</c:v>
                </c:pt>
                <c:pt idx="21">
                  <c:v>0</c:v>
                </c:pt>
                <c:pt idx="22">
                  <c:v>0</c:v>
                </c:pt>
                <c:pt idx="23">
                  <c:v>1718</c:v>
                </c:pt>
                <c:pt idx="24">
                  <c:v>1395</c:v>
                </c:pt>
                <c:pt idx="25">
                  <c:v>1638</c:v>
                </c:pt>
                <c:pt idx="26">
                  <c:v>0</c:v>
                </c:pt>
                <c:pt idx="27">
                  <c:v>0</c:v>
                </c:pt>
                <c:pt idx="28">
                  <c:v>0</c:v>
                </c:pt>
                <c:pt idx="29">
                  <c:v>0</c:v>
                </c:pt>
                <c:pt idx="30">
                  <c:v>1351</c:v>
                </c:pt>
                <c:pt idx="31">
                  <c:v>2308</c:v>
                </c:pt>
                <c:pt idx="32">
                  <c:v>3595</c:v>
                </c:pt>
                <c:pt idx="33">
                  <c:v>0</c:v>
                </c:pt>
                <c:pt idx="34">
                  <c:v>0</c:v>
                </c:pt>
                <c:pt idx="35">
                  <c:v>0</c:v>
                </c:pt>
                <c:pt idx="36">
                  <c:v>0</c:v>
                </c:pt>
                <c:pt idx="37">
                  <c:v>1201</c:v>
                </c:pt>
                <c:pt idx="38">
                  <c:v>2516</c:v>
                </c:pt>
                <c:pt idx="39">
                  <c:v>0</c:v>
                </c:pt>
                <c:pt idx="40">
                  <c:v>0</c:v>
                </c:pt>
                <c:pt idx="41">
                  <c:v>0</c:v>
                </c:pt>
                <c:pt idx="42">
                  <c:v>0</c:v>
                </c:pt>
                <c:pt idx="43">
                  <c:v>0</c:v>
                </c:pt>
                <c:pt idx="44">
                  <c:v>1132</c:v>
                </c:pt>
                <c:pt idx="45">
                  <c:v>0</c:v>
                </c:pt>
                <c:pt idx="46">
                  <c:v>2196</c:v>
                </c:pt>
                <c:pt idx="47">
                  <c:v>0</c:v>
                </c:pt>
                <c:pt idx="48">
                  <c:v>1135</c:v>
                </c:pt>
                <c:pt idx="49">
                  <c:v>0</c:v>
                </c:pt>
                <c:pt idx="50">
                  <c:v>0</c:v>
                </c:pt>
                <c:pt idx="51">
                  <c:v>1546</c:v>
                </c:pt>
                <c:pt idx="52">
                  <c:v>1038</c:v>
                </c:pt>
                <c:pt idx="53">
                  <c:v>0</c:v>
                </c:pt>
                <c:pt idx="54">
                  <c:v>1227</c:v>
                </c:pt>
                <c:pt idx="55">
                  <c:v>1272</c:v>
                </c:pt>
                <c:pt idx="56">
                  <c:v>0</c:v>
                </c:pt>
                <c:pt idx="57">
                  <c:v>0</c:v>
                </c:pt>
                <c:pt idx="58">
                  <c:v>1648</c:v>
                </c:pt>
              </c:numCache>
            </c:numRef>
          </c:val>
          <c:extLst>
            <c:ext xmlns:c16="http://schemas.microsoft.com/office/drawing/2014/chart" uri="{C3380CC4-5D6E-409C-BE32-E72D297353CC}">
              <c16:uniqueId val="{00000000-BF5C-4B4C-997C-E1CA1FA4D642}"/>
            </c:ext>
          </c:extLst>
        </c:ser>
        <c:dLbls>
          <c:showLegendKey val="0"/>
          <c:showVal val="0"/>
          <c:showCatName val="0"/>
          <c:showSerName val="0"/>
          <c:showPercent val="0"/>
          <c:showBubbleSize val="0"/>
        </c:dLbls>
        <c:gapWidth val="219"/>
        <c:overlap val="-27"/>
        <c:axId val="582195808"/>
        <c:axId val="582203024"/>
      </c:barChart>
      <c:catAx>
        <c:axId val="58219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203024"/>
        <c:crosses val="autoZero"/>
        <c:auto val="1"/>
        <c:lblAlgn val="ctr"/>
        <c:lblOffset val="100"/>
        <c:noMultiLvlLbl val="0"/>
      </c:catAx>
      <c:valAx>
        <c:axId val="58220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19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0</c:v>
                </c:pt>
                <c:pt idx="1">
                  <c:v>0</c:v>
                </c:pt>
                <c:pt idx="2">
                  <c:v>0</c:v>
                </c:pt>
                <c:pt idx="3">
                  <c:v>53</c:v>
                </c:pt>
                <c:pt idx="4">
                  <c:v>0</c:v>
                </c:pt>
                <c:pt idx="5">
                  <c:v>0</c:v>
                </c:pt>
                <c:pt idx="6">
                  <c:v>32</c:v>
                </c:pt>
                <c:pt idx="7">
                  <c:v>0</c:v>
                </c:pt>
                <c:pt idx="8">
                  <c:v>0</c:v>
                </c:pt>
                <c:pt idx="9">
                  <c:v>10</c:v>
                </c:pt>
                <c:pt idx="10">
                  <c:v>8</c:v>
                </c:pt>
                <c:pt idx="11">
                  <c:v>13</c:v>
                </c:pt>
                <c:pt idx="12">
                  <c:v>0</c:v>
                </c:pt>
                <c:pt idx="13">
                  <c:v>32</c:v>
                </c:pt>
                <c:pt idx="14">
                  <c:v>0</c:v>
                </c:pt>
                <c:pt idx="15">
                  <c:v>0</c:v>
                </c:pt>
                <c:pt idx="16">
                  <c:v>26</c:v>
                </c:pt>
                <c:pt idx="17">
                  <c:v>8</c:v>
                </c:pt>
                <c:pt idx="18">
                  <c:v>0</c:v>
                </c:pt>
                <c:pt idx="19">
                  <c:v>53</c:v>
                </c:pt>
                <c:pt idx="20">
                  <c:v>0</c:v>
                </c:pt>
                <c:pt idx="21">
                  <c:v>0</c:v>
                </c:pt>
                <c:pt idx="22">
                  <c:v>0</c:v>
                </c:pt>
                <c:pt idx="23">
                  <c:v>28</c:v>
                </c:pt>
                <c:pt idx="24">
                  <c:v>12</c:v>
                </c:pt>
                <c:pt idx="25">
                  <c:v>29</c:v>
                </c:pt>
                <c:pt idx="26">
                  <c:v>0</c:v>
                </c:pt>
                <c:pt idx="27">
                  <c:v>0</c:v>
                </c:pt>
                <c:pt idx="28">
                  <c:v>0</c:v>
                </c:pt>
                <c:pt idx="29">
                  <c:v>0</c:v>
                </c:pt>
                <c:pt idx="30">
                  <c:v>22</c:v>
                </c:pt>
                <c:pt idx="31">
                  <c:v>16</c:v>
                </c:pt>
                <c:pt idx="32">
                  <c:v>66</c:v>
                </c:pt>
                <c:pt idx="33">
                  <c:v>0</c:v>
                </c:pt>
                <c:pt idx="34">
                  <c:v>0</c:v>
                </c:pt>
                <c:pt idx="35">
                  <c:v>0</c:v>
                </c:pt>
                <c:pt idx="36">
                  <c:v>0</c:v>
                </c:pt>
                <c:pt idx="37">
                  <c:v>15</c:v>
                </c:pt>
                <c:pt idx="38">
                  <c:v>30</c:v>
                </c:pt>
                <c:pt idx="39">
                  <c:v>0</c:v>
                </c:pt>
                <c:pt idx="40">
                  <c:v>0</c:v>
                </c:pt>
                <c:pt idx="41">
                  <c:v>0</c:v>
                </c:pt>
                <c:pt idx="42">
                  <c:v>0</c:v>
                </c:pt>
                <c:pt idx="43">
                  <c:v>0</c:v>
                </c:pt>
                <c:pt idx="44">
                  <c:v>11</c:v>
                </c:pt>
                <c:pt idx="45">
                  <c:v>0</c:v>
                </c:pt>
                <c:pt idx="46">
                  <c:v>24</c:v>
                </c:pt>
                <c:pt idx="47">
                  <c:v>0</c:v>
                </c:pt>
                <c:pt idx="48">
                  <c:v>24</c:v>
                </c:pt>
                <c:pt idx="49">
                  <c:v>0</c:v>
                </c:pt>
                <c:pt idx="50">
                  <c:v>0</c:v>
                </c:pt>
                <c:pt idx="51">
                  <c:v>13</c:v>
                </c:pt>
                <c:pt idx="52">
                  <c:v>11</c:v>
                </c:pt>
                <c:pt idx="53">
                  <c:v>0</c:v>
                </c:pt>
                <c:pt idx="54">
                  <c:v>7</c:v>
                </c:pt>
                <c:pt idx="55">
                  <c:v>11</c:v>
                </c:pt>
                <c:pt idx="56">
                  <c:v>0</c:v>
                </c:pt>
                <c:pt idx="57">
                  <c:v>0</c:v>
                </c:pt>
                <c:pt idx="58">
                  <c:v>9</c:v>
                </c:pt>
              </c:numCache>
            </c:numRef>
          </c:val>
          <c:extLst>
            <c:ext xmlns:c16="http://schemas.microsoft.com/office/drawing/2014/chart" uri="{C3380CC4-5D6E-409C-BE32-E72D297353CC}">
              <c16:uniqueId val="{00000000-6612-4624-85D9-15AB9A2FACB8}"/>
            </c:ext>
          </c:extLst>
        </c:ser>
        <c:dLbls>
          <c:showLegendKey val="0"/>
          <c:showVal val="0"/>
          <c:showCatName val="0"/>
          <c:showSerName val="0"/>
          <c:showPercent val="0"/>
          <c:showBubbleSize val="0"/>
        </c:dLbls>
        <c:gapWidth val="219"/>
        <c:overlap val="-27"/>
        <c:axId val="582202368"/>
        <c:axId val="582196136"/>
      </c:barChart>
      <c:catAx>
        <c:axId val="58220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196136"/>
        <c:crosses val="autoZero"/>
        <c:auto val="1"/>
        <c:lblAlgn val="ctr"/>
        <c:lblOffset val="100"/>
        <c:noMultiLvlLbl val="0"/>
      </c:catAx>
      <c:valAx>
        <c:axId val="58219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220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A1F7-B474-419B-A65D-9417071FBBFF}"/>
              </a:ext>
            </a:extLst>
          </p:cNvPr>
          <p:cNvSpPr>
            <a:spLocks noGrp="1"/>
          </p:cNvSpPr>
          <p:nvPr>
            <p:ph type="ctrTitle"/>
          </p:nvPr>
        </p:nvSpPr>
        <p:spPr/>
        <p:txBody>
          <a:bodyPr/>
          <a:lstStyle/>
          <a:p>
            <a:r>
              <a:rPr lang="en-US"/>
              <a:t>comdirect | FB, IG, TW</a:t>
            </a:r>
          </a:p>
        </p:txBody>
      </p:sp>
      <p:sp>
        <p:nvSpPr>
          <p:cNvPr id="3" name="Subtitle 2">
            <a:extLst>
              <a:ext uri="{FF2B5EF4-FFF2-40B4-BE49-F238E27FC236}">
                <a16:creationId xmlns:a16="http://schemas.microsoft.com/office/drawing/2014/main" id="{91FE68A5-1790-40C9-953A-4A7A108F8D5B}"/>
              </a:ext>
            </a:extLst>
          </p:cNvPr>
          <p:cNvSpPr>
            <a:spLocks noGrp="1"/>
          </p:cNvSpPr>
          <p:nvPr>
            <p:ph type="subTitle" idx="1"/>
          </p:nvPr>
        </p:nvSpPr>
        <p:spPr/>
        <p:txBody>
          <a:bodyPr/>
          <a:lstStyle/>
          <a:p>
            <a:r>
              <a:rPr lang="en-US"/>
              <a:t>Macaw Germany Cologne GmbH</a:t>
            </a:r>
          </a:p>
        </p:txBody>
      </p:sp>
    </p:spTree>
    <p:extLst>
      <p:ext uri="{BB962C8B-B14F-4D97-AF65-F5344CB8AC3E}">
        <p14:creationId xmlns:p14="http://schemas.microsoft.com/office/powerpoint/2010/main" val="2258709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B49D0-D85E-4B3A-8DB8-D9C3434A437A}"/>
              </a:ext>
            </a:extLst>
          </p:cNvPr>
          <p:cNvSpPr>
            <a:spLocks noGrp="1"/>
          </p:cNvSpPr>
          <p:nvPr>
            <p:ph type="title"/>
          </p:nvPr>
        </p:nvSpPr>
        <p:spPr/>
        <p:txBody>
          <a:bodyPr/>
          <a:lstStyle/>
          <a:p>
            <a:r>
              <a:rPr lang="de-DE"/>
              <a:t>Overall Kanalübersicht FB/IG/TW | comdirect</a:t>
            </a:r>
            <a:endParaRPr lang="en-US"/>
          </a:p>
        </p:txBody>
      </p:sp>
      <p:graphicFrame>
        <p:nvGraphicFramePr>
          <p:cNvPr id="5" name="Table Placeholder 4">
            <a:extLst>
              <a:ext uri="{FF2B5EF4-FFF2-40B4-BE49-F238E27FC236}">
                <a16:creationId xmlns:a16="http://schemas.microsoft.com/office/drawing/2014/main" id="{02EFD8A7-E29B-408A-851C-66401CA8948F}"/>
              </a:ext>
            </a:extLst>
          </p:cNvPr>
          <p:cNvGraphicFramePr>
            <a:graphicFrameLocks noGrp="1"/>
          </p:cNvGraphicFramePr>
          <p:nvPr>
            <p:ph type="tbl" sz="quarter" idx="13"/>
            <p:extLst>
              <p:ext uri="{D42A27DB-BD31-4B8C-83A1-F6EECF244321}">
                <p14:modId xmlns:p14="http://schemas.microsoft.com/office/powerpoint/2010/main" val="153440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1632190"/>
                    </a:ext>
                  </a:extLst>
                </a:gridCol>
                <a:gridCol w="905256">
                  <a:extLst>
                    <a:ext uri="{9D8B030D-6E8A-4147-A177-3AD203B41FA5}">
                      <a16:colId xmlns:a16="http://schemas.microsoft.com/office/drawing/2014/main" val="3507529238"/>
                    </a:ext>
                  </a:extLst>
                </a:gridCol>
                <a:gridCol w="905256">
                  <a:extLst>
                    <a:ext uri="{9D8B030D-6E8A-4147-A177-3AD203B41FA5}">
                      <a16:colId xmlns:a16="http://schemas.microsoft.com/office/drawing/2014/main" val="3895619801"/>
                    </a:ext>
                  </a:extLst>
                </a:gridCol>
                <a:gridCol w="905256">
                  <a:extLst>
                    <a:ext uri="{9D8B030D-6E8A-4147-A177-3AD203B41FA5}">
                      <a16:colId xmlns:a16="http://schemas.microsoft.com/office/drawing/2014/main" val="1109413767"/>
                    </a:ext>
                  </a:extLst>
                </a:gridCol>
                <a:gridCol w="905256">
                  <a:extLst>
                    <a:ext uri="{9D8B030D-6E8A-4147-A177-3AD203B41FA5}">
                      <a16:colId xmlns:a16="http://schemas.microsoft.com/office/drawing/2014/main" val="3012410895"/>
                    </a:ext>
                  </a:extLst>
                </a:gridCol>
                <a:gridCol w="905256">
                  <a:extLst>
                    <a:ext uri="{9D8B030D-6E8A-4147-A177-3AD203B41FA5}">
                      <a16:colId xmlns:a16="http://schemas.microsoft.com/office/drawing/2014/main" val="3963178890"/>
                    </a:ext>
                  </a:extLst>
                </a:gridCol>
                <a:gridCol w="905256">
                  <a:extLst>
                    <a:ext uri="{9D8B030D-6E8A-4147-A177-3AD203B41FA5}">
                      <a16:colId xmlns:a16="http://schemas.microsoft.com/office/drawing/2014/main" val="907708158"/>
                    </a:ext>
                  </a:extLst>
                </a:gridCol>
                <a:gridCol w="905256">
                  <a:extLst>
                    <a:ext uri="{9D8B030D-6E8A-4147-A177-3AD203B41FA5}">
                      <a16:colId xmlns:a16="http://schemas.microsoft.com/office/drawing/2014/main" val="3553934036"/>
                    </a:ext>
                  </a:extLst>
                </a:gridCol>
              </a:tblGrid>
              <a:tr h="370840">
                <a:tc>
                  <a:txBody>
                    <a:bodyPr/>
                    <a:lstStyle/>
                    <a:p>
                      <a:r>
                        <a:rPr lang="en-US" sz="1000"/>
                        <a:t>Kanal</a:t>
                      </a:r>
                    </a:p>
                  </a:txBody>
                  <a:tcPr/>
                </a:tc>
                <a:tc>
                  <a:txBody>
                    <a:bodyPr/>
                    <a:lstStyle/>
                    <a:p>
                      <a:r>
                        <a:rPr lang="en-US" sz="1000"/>
                        <a:t>Follower</a:t>
                      </a:r>
                    </a:p>
                  </a:txBody>
                  <a:tcPr/>
                </a:tc>
                <a:tc>
                  <a:txBody>
                    <a:bodyPr/>
                    <a:lstStyle/>
                    <a:p>
                      <a:r>
                        <a:rPr lang="en-US" sz="1000"/>
                        <a:t>Neue Follower</a:t>
                      </a:r>
                    </a:p>
                  </a:txBody>
                  <a:tcPr/>
                </a:tc>
                <a:tc>
                  <a:txBody>
                    <a:bodyPr/>
                    <a:lstStyle/>
                    <a:p>
                      <a:r>
                        <a:rPr lang="en-US" sz="1000"/>
                        <a:t>%</a:t>
                      </a:r>
                    </a:p>
                  </a:txBody>
                  <a:tcPr/>
                </a:tc>
                <a:tc>
                  <a:txBody>
                    <a:bodyPr/>
                    <a:lstStyle/>
                    <a:p>
                      <a:r>
                        <a:rPr lang="en-US" sz="1000"/>
                        <a:t>Posts</a:t>
                      </a:r>
                    </a:p>
                  </a:txBody>
                  <a:tcPr/>
                </a:tc>
                <a:tc>
                  <a:txBody>
                    <a:bodyPr/>
                    <a:lstStyle/>
                    <a:p>
                      <a:r>
                        <a:rPr lang="en-US" sz="1000"/>
                        <a:t>Stories</a:t>
                      </a:r>
                    </a:p>
                  </a:txBody>
                  <a:tcPr/>
                </a:tc>
                <a:tc>
                  <a:txBody>
                    <a:bodyPr/>
                    <a:lstStyle/>
                    <a:p>
                      <a:r>
                        <a:rPr lang="en-US" sz="1000"/>
                        <a:t>Engagement</a:t>
                      </a:r>
                    </a:p>
                  </a:txBody>
                  <a:tcPr/>
                </a:tc>
                <a:tc>
                  <a:txBody>
                    <a:bodyPr/>
                    <a:lstStyle/>
                    <a:p>
                      <a:r>
                        <a:rPr lang="en-US" sz="1000"/>
                        <a:t>ER</a:t>
                      </a:r>
                    </a:p>
                  </a:txBody>
                  <a:tcPr/>
                </a:tc>
                <a:extLst>
                  <a:ext uri="{0D108BD9-81ED-4DB2-BD59-A6C34878D82A}">
                    <a16:rowId xmlns:a16="http://schemas.microsoft.com/office/drawing/2014/main" val="678143089"/>
                  </a:ext>
                </a:extLst>
              </a:tr>
              <a:tr h="370840">
                <a:tc>
                  <a:txBody>
                    <a:bodyPr/>
                    <a:lstStyle/>
                    <a:p>
                      <a:r>
                        <a:rPr lang="en-US" sz="1000"/>
                        <a:t>Facebook</a:t>
                      </a:r>
                    </a:p>
                  </a:txBody>
                  <a:tcPr/>
                </a:tc>
                <a:tc>
                  <a:txBody>
                    <a:bodyPr/>
                    <a:lstStyle/>
                    <a:p>
                      <a:r>
                        <a:rPr lang="en-US" sz="1000"/>
                        <a:t>41782</a:t>
                      </a:r>
                    </a:p>
                  </a:txBody>
                  <a:tcPr/>
                </a:tc>
                <a:tc>
                  <a:txBody>
                    <a:bodyPr/>
                    <a:lstStyle/>
                    <a:p>
                      <a:r>
                        <a:rPr lang="en-US" sz="1000"/>
                        <a:t>448</a:t>
                      </a:r>
                    </a:p>
                  </a:txBody>
                  <a:tcPr/>
                </a:tc>
                <a:tc>
                  <a:txBody>
                    <a:bodyPr/>
                    <a:lstStyle/>
                    <a:p>
                      <a:r>
                        <a:rPr lang="en-US" sz="1000"/>
                        <a:t>1.0722320616533 %</a:t>
                      </a:r>
                    </a:p>
                  </a:txBody>
                  <a:tcPr/>
                </a:tc>
                <a:tc>
                  <a:txBody>
                    <a:bodyPr/>
                    <a:lstStyle/>
                    <a:p>
                      <a:r>
                        <a:rPr lang="en-US" sz="1000"/>
                        <a:t>39</a:t>
                      </a:r>
                    </a:p>
                  </a:txBody>
                  <a:tcPr/>
                </a:tc>
                <a:tc>
                  <a:txBody>
                    <a:bodyPr/>
                    <a:lstStyle/>
                    <a:p>
                      <a:r>
                        <a:rPr lang="en-US" sz="1000"/>
                        <a:t>n/a</a:t>
                      </a:r>
                    </a:p>
                  </a:txBody>
                  <a:tcPr/>
                </a:tc>
                <a:tc>
                  <a:txBody>
                    <a:bodyPr/>
                    <a:lstStyle/>
                    <a:p>
                      <a:r>
                        <a:rPr lang="en-US" sz="1000"/>
                        <a:t>2873</a:t>
                      </a:r>
                    </a:p>
                  </a:txBody>
                  <a:tcPr/>
                </a:tc>
                <a:tc>
                  <a:txBody>
                    <a:bodyPr/>
                    <a:lstStyle/>
                    <a:p>
                      <a:r>
                        <a:rPr lang="en-US" sz="1000"/>
                        <a:t>0.1773 %</a:t>
                      </a:r>
                    </a:p>
                  </a:txBody>
                  <a:tcPr/>
                </a:tc>
                <a:extLst>
                  <a:ext uri="{0D108BD9-81ED-4DB2-BD59-A6C34878D82A}">
                    <a16:rowId xmlns:a16="http://schemas.microsoft.com/office/drawing/2014/main" val="13637471"/>
                  </a:ext>
                </a:extLst>
              </a:tr>
              <a:tr h="370840">
                <a:tc>
                  <a:txBody>
                    <a:bodyPr/>
                    <a:lstStyle/>
                    <a:p>
                      <a:r>
                        <a:rPr lang="en-US" sz="1000"/>
                        <a:t>Instagram</a:t>
                      </a:r>
                    </a:p>
                  </a:txBody>
                  <a:tcPr/>
                </a:tc>
                <a:tc>
                  <a:txBody>
                    <a:bodyPr/>
                    <a:lstStyle/>
                    <a:p>
                      <a:r>
                        <a:rPr lang="en-US" sz="1000"/>
                        <a:t>18451</a:t>
                      </a:r>
                    </a:p>
                  </a:txBody>
                  <a:tcPr/>
                </a:tc>
                <a:tc>
                  <a:txBody>
                    <a:bodyPr/>
                    <a:lstStyle/>
                    <a:p>
                      <a:r>
                        <a:rPr lang="en-US" sz="1000"/>
                        <a:t>125</a:t>
                      </a:r>
                    </a:p>
                  </a:txBody>
                  <a:tcPr/>
                </a:tc>
                <a:tc>
                  <a:txBody>
                    <a:bodyPr/>
                    <a:lstStyle/>
                    <a:p>
                      <a:r>
                        <a:rPr lang="en-US" sz="1000"/>
                        <a:t>0.67747005582353 %</a:t>
                      </a:r>
                    </a:p>
                  </a:txBody>
                  <a:tcPr/>
                </a:tc>
                <a:tc>
                  <a:txBody>
                    <a:bodyPr/>
                    <a:lstStyle/>
                    <a:p>
                      <a:r>
                        <a:rPr lang="en-US" sz="1000"/>
                        <a:t>32</a:t>
                      </a:r>
                    </a:p>
                  </a:txBody>
                  <a:tcPr/>
                </a:tc>
                <a:tc>
                  <a:txBody>
                    <a:bodyPr/>
                    <a:lstStyle/>
                    <a:p>
                      <a:r>
                        <a:rPr lang="en-US" sz="1000"/>
                        <a:t>85</a:t>
                      </a:r>
                    </a:p>
                  </a:txBody>
                  <a:tcPr/>
                </a:tc>
                <a:tc>
                  <a:txBody>
                    <a:bodyPr/>
                    <a:lstStyle/>
                    <a:p>
                      <a:r>
                        <a:rPr lang="en-US" sz="1000"/>
                        <a:t>2444</a:t>
                      </a:r>
                    </a:p>
                  </a:txBody>
                  <a:tcPr/>
                </a:tc>
                <a:tc>
                  <a:txBody>
                    <a:bodyPr/>
                    <a:lstStyle/>
                    <a:p>
                      <a:r>
                        <a:rPr lang="en-US" sz="1000"/>
                        <a:t>0.4154 %</a:t>
                      </a:r>
                    </a:p>
                  </a:txBody>
                  <a:tcPr/>
                </a:tc>
                <a:extLst>
                  <a:ext uri="{0D108BD9-81ED-4DB2-BD59-A6C34878D82A}">
                    <a16:rowId xmlns:a16="http://schemas.microsoft.com/office/drawing/2014/main" val="2619680514"/>
                  </a:ext>
                </a:extLst>
              </a:tr>
              <a:tr h="370840">
                <a:tc>
                  <a:txBody>
                    <a:bodyPr/>
                    <a:lstStyle/>
                    <a:p>
                      <a:r>
                        <a:rPr lang="en-US" sz="1000"/>
                        <a:t>Twitter</a:t>
                      </a:r>
                    </a:p>
                  </a:txBody>
                  <a:tcPr/>
                </a:tc>
                <a:tc>
                  <a:txBody>
                    <a:bodyPr/>
                    <a:lstStyle/>
                    <a:p>
                      <a:r>
                        <a:rPr lang="en-US" sz="1000"/>
                        <a:t>12546</a:t>
                      </a:r>
                    </a:p>
                  </a:txBody>
                  <a:tcPr/>
                </a:tc>
                <a:tc>
                  <a:txBody>
                    <a:bodyPr/>
                    <a:lstStyle/>
                    <a:p>
                      <a:r>
                        <a:rPr lang="en-US" sz="1000"/>
                        <a:t>50</a:t>
                      </a:r>
                    </a:p>
                  </a:txBody>
                  <a:tcPr/>
                </a:tc>
                <a:tc>
                  <a:txBody>
                    <a:bodyPr/>
                    <a:lstStyle/>
                    <a:p>
                      <a:r>
                        <a:rPr lang="en-US" sz="1000"/>
                        <a:t>0.39853339709868 %</a:t>
                      </a:r>
                    </a:p>
                  </a:txBody>
                  <a:tcPr/>
                </a:tc>
                <a:tc>
                  <a:txBody>
                    <a:bodyPr/>
                    <a:lstStyle/>
                    <a:p>
                      <a:r>
                        <a:rPr lang="en-US" sz="1000"/>
                        <a:t>28</a:t>
                      </a:r>
                    </a:p>
                  </a:txBody>
                  <a:tcPr/>
                </a:tc>
                <a:tc>
                  <a:txBody>
                    <a:bodyPr/>
                    <a:lstStyle/>
                    <a:p>
                      <a:r>
                        <a:rPr lang="en-US" sz="1000"/>
                        <a:t>n/a</a:t>
                      </a:r>
                    </a:p>
                  </a:txBody>
                  <a:tcPr/>
                </a:tc>
                <a:tc>
                  <a:txBody>
                    <a:bodyPr/>
                    <a:lstStyle/>
                    <a:p>
                      <a:r>
                        <a:rPr lang="en-US" sz="1000"/>
                        <a:t>84</a:t>
                      </a:r>
                    </a:p>
                  </a:txBody>
                  <a:tcPr/>
                </a:tc>
                <a:tc>
                  <a:txBody>
                    <a:bodyPr/>
                    <a:lstStyle/>
                    <a:p>
                      <a:r>
                        <a:rPr lang="en-US" sz="1000"/>
                        <a:t>0.0240 %</a:t>
                      </a:r>
                    </a:p>
                  </a:txBody>
                  <a:tcPr/>
                </a:tc>
                <a:extLst>
                  <a:ext uri="{0D108BD9-81ED-4DB2-BD59-A6C34878D82A}">
                    <a16:rowId xmlns:a16="http://schemas.microsoft.com/office/drawing/2014/main" val="3165495955"/>
                  </a:ext>
                </a:extLst>
              </a:tr>
            </a:tbl>
          </a:graphicData>
        </a:graphic>
      </p:graphicFrame>
      <p:sp>
        <p:nvSpPr>
          <p:cNvPr id="4" name="Text Placeholder 3">
            <a:extLst>
              <a:ext uri="{FF2B5EF4-FFF2-40B4-BE49-F238E27FC236}">
                <a16:creationId xmlns:a16="http://schemas.microsoft.com/office/drawing/2014/main" id="{29A81210-8A8E-4680-AB6E-CDB0139D3325}"/>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971856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B3669-328C-466D-8C47-7CA6C806B5BB}"/>
              </a:ext>
            </a:extLst>
          </p:cNvPr>
          <p:cNvSpPr>
            <a:spLocks noGrp="1"/>
          </p:cNvSpPr>
          <p:nvPr>
            <p:ph type="title"/>
          </p:nvPr>
        </p:nvSpPr>
        <p:spPr/>
        <p:txBody>
          <a:bodyPr/>
          <a:lstStyle/>
          <a:p>
            <a:r>
              <a:rPr lang="en-US"/>
              <a:t>Overall Fanwachstum FB/IG/TW | comdirect</a:t>
            </a:r>
          </a:p>
        </p:txBody>
      </p:sp>
      <p:graphicFrame>
        <p:nvGraphicFramePr>
          <p:cNvPr id="6" name="Chart Placeholder 5">
            <a:extLst>
              <a:ext uri="{FF2B5EF4-FFF2-40B4-BE49-F238E27FC236}">
                <a16:creationId xmlns:a16="http://schemas.microsoft.com/office/drawing/2014/main" id="{BCD6D105-88CA-44C7-B568-00CF9187C6BB}"/>
              </a:ext>
            </a:extLst>
          </p:cNvPr>
          <p:cNvGraphicFramePr>
            <a:graphicFrameLocks noGrp="1"/>
          </p:cNvGraphicFramePr>
          <p:nvPr>
            <p:ph type="chart" sz="quarter" idx="13"/>
            <p:extLst>
              <p:ext uri="{D42A27DB-BD31-4B8C-83A1-F6EECF244321}">
                <p14:modId xmlns:p14="http://schemas.microsoft.com/office/powerpoint/2010/main" val="92313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E86E95-9C64-400A-B613-8E7301A4119F}"/>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9D7EDED5-6E23-48BE-8668-DF9B09275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101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8D4C-32AF-438A-833C-DD926159CEF3}"/>
              </a:ext>
            </a:extLst>
          </p:cNvPr>
          <p:cNvSpPr>
            <a:spLocks noGrp="1"/>
          </p:cNvSpPr>
          <p:nvPr>
            <p:ph type="title"/>
          </p:nvPr>
        </p:nvSpPr>
        <p:spPr/>
        <p:txBody>
          <a:bodyPr/>
          <a:lstStyle/>
          <a:p>
            <a:r>
              <a:rPr lang="en-US"/>
              <a:t>Overall ⌀ Engagement Rate FB/IG/TW | comdirect</a:t>
            </a:r>
          </a:p>
        </p:txBody>
      </p:sp>
      <p:graphicFrame>
        <p:nvGraphicFramePr>
          <p:cNvPr id="6" name="Chart Placeholder 5">
            <a:extLst>
              <a:ext uri="{FF2B5EF4-FFF2-40B4-BE49-F238E27FC236}">
                <a16:creationId xmlns:a16="http://schemas.microsoft.com/office/drawing/2014/main" id="{94BC9685-C66D-4929-98C1-9EA6FA62DF9C}"/>
              </a:ext>
            </a:extLst>
          </p:cNvPr>
          <p:cNvGraphicFramePr>
            <a:graphicFrameLocks noGrp="1"/>
          </p:cNvGraphicFramePr>
          <p:nvPr>
            <p:ph type="chart" sz="quarter" idx="13"/>
            <p:extLst>
              <p:ext uri="{D42A27DB-BD31-4B8C-83A1-F6EECF244321}">
                <p14:modId xmlns:p14="http://schemas.microsoft.com/office/powerpoint/2010/main" val="4202847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3827B-AB0E-4673-80BC-A67015ECEED7}"/>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A3BC3B49-EC42-4368-BD33-6CDB3140B7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386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97D1B-C281-4033-A055-2FD6F7907993}"/>
              </a:ext>
            </a:extLst>
          </p:cNvPr>
          <p:cNvSpPr>
            <a:spLocks noGrp="1"/>
          </p:cNvSpPr>
          <p:nvPr>
            <p:ph type="title"/>
          </p:nvPr>
        </p:nvSpPr>
        <p:spPr/>
        <p:txBody>
          <a:bodyPr/>
          <a:lstStyle/>
          <a:p>
            <a:r>
              <a:rPr lang="en-US"/>
              <a:t>Facebook Format-Verteilung | comdirect</a:t>
            </a:r>
          </a:p>
        </p:txBody>
      </p:sp>
      <p:graphicFrame>
        <p:nvGraphicFramePr>
          <p:cNvPr id="6" name="Chart Placeholder 5">
            <a:extLst>
              <a:ext uri="{FF2B5EF4-FFF2-40B4-BE49-F238E27FC236}">
                <a16:creationId xmlns:a16="http://schemas.microsoft.com/office/drawing/2014/main" id="{7FAD75B4-BF8A-4D52-9CBE-0C040F12D464}"/>
              </a:ext>
            </a:extLst>
          </p:cNvPr>
          <p:cNvGraphicFramePr>
            <a:graphicFrameLocks noGrp="1"/>
          </p:cNvGraphicFramePr>
          <p:nvPr>
            <p:ph type="chart" sz="quarter" idx="13"/>
            <p:extLst>
              <p:ext uri="{D42A27DB-BD31-4B8C-83A1-F6EECF244321}">
                <p14:modId xmlns:p14="http://schemas.microsoft.com/office/powerpoint/2010/main" val="89197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209F8-2F78-47F4-9BCF-63C7B7F0031D}"/>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96D93A14-BF37-499D-B2C8-61ABA85E9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493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65CAB-8E3D-40D4-BA12-33C1647BD61E}"/>
              </a:ext>
            </a:extLst>
          </p:cNvPr>
          <p:cNvSpPr>
            <a:spLocks noGrp="1"/>
          </p:cNvSpPr>
          <p:nvPr>
            <p:ph type="title"/>
          </p:nvPr>
        </p:nvSpPr>
        <p:spPr/>
        <p:txBody>
          <a:bodyPr/>
          <a:lstStyle/>
          <a:p>
            <a:r>
              <a:rPr lang="en-US"/>
              <a:t>Facebook Reichweite (Format) FB | comdirect</a:t>
            </a:r>
          </a:p>
        </p:txBody>
      </p:sp>
      <p:graphicFrame>
        <p:nvGraphicFramePr>
          <p:cNvPr id="6" name="Chart Placeholder 5">
            <a:extLst>
              <a:ext uri="{FF2B5EF4-FFF2-40B4-BE49-F238E27FC236}">
                <a16:creationId xmlns:a16="http://schemas.microsoft.com/office/drawing/2014/main" id="{8DB27120-CD2C-485E-8213-97C546D9B077}"/>
              </a:ext>
            </a:extLst>
          </p:cNvPr>
          <p:cNvGraphicFramePr>
            <a:graphicFrameLocks noGrp="1"/>
          </p:cNvGraphicFramePr>
          <p:nvPr>
            <p:ph type="chart" sz="quarter" idx="13"/>
            <p:extLst>
              <p:ext uri="{D42A27DB-BD31-4B8C-83A1-F6EECF244321}">
                <p14:modId xmlns:p14="http://schemas.microsoft.com/office/powerpoint/2010/main" val="283566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DAFF1-186B-40B3-A500-5B0597EB513B}"/>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7E7E3CBF-F5A9-4D69-8273-154948CE6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694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94F56-65BC-44B2-B30A-30413AA9787D}"/>
              </a:ext>
            </a:extLst>
          </p:cNvPr>
          <p:cNvSpPr>
            <a:spLocks noGrp="1"/>
          </p:cNvSpPr>
          <p:nvPr>
            <p:ph type="title"/>
          </p:nvPr>
        </p:nvSpPr>
        <p:spPr/>
        <p:txBody>
          <a:bodyPr/>
          <a:lstStyle/>
          <a:p>
            <a:r>
              <a:rPr lang="de-DE"/>
              <a:t>Facebook Organische, virale und bezahlte Reichweite | comdirect</a:t>
            </a:r>
            <a:endParaRPr lang="en-US"/>
          </a:p>
        </p:txBody>
      </p:sp>
      <p:graphicFrame>
        <p:nvGraphicFramePr>
          <p:cNvPr id="6" name="Chart Placeholder 5">
            <a:extLst>
              <a:ext uri="{FF2B5EF4-FFF2-40B4-BE49-F238E27FC236}">
                <a16:creationId xmlns:a16="http://schemas.microsoft.com/office/drawing/2014/main" id="{9D7538B7-79F6-46F5-9981-7D3A860FDE0D}"/>
              </a:ext>
            </a:extLst>
          </p:cNvPr>
          <p:cNvGraphicFramePr>
            <a:graphicFrameLocks noGrp="1"/>
          </p:cNvGraphicFramePr>
          <p:nvPr>
            <p:ph type="chart" sz="quarter" idx="13"/>
            <p:extLst>
              <p:ext uri="{D42A27DB-BD31-4B8C-83A1-F6EECF244321}">
                <p14:modId xmlns:p14="http://schemas.microsoft.com/office/powerpoint/2010/main" val="2863299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684BBD-1C40-41D8-9A55-283D32E0CC50}"/>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17F1452E-ECB3-4575-BD92-534F2AC3F4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60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F7E9-DACD-40A5-8D49-655F58CB2F79}"/>
              </a:ext>
            </a:extLst>
          </p:cNvPr>
          <p:cNvSpPr>
            <a:spLocks noGrp="1"/>
          </p:cNvSpPr>
          <p:nvPr>
            <p:ph type="title"/>
          </p:nvPr>
        </p:nvSpPr>
        <p:spPr/>
        <p:txBody>
          <a:bodyPr/>
          <a:lstStyle/>
          <a:p>
            <a:r>
              <a:rPr lang="en-US"/>
              <a:t>Facebook Engagement-Verteilung FB | comdirect</a:t>
            </a:r>
          </a:p>
        </p:txBody>
      </p:sp>
      <p:graphicFrame>
        <p:nvGraphicFramePr>
          <p:cNvPr id="6" name="Chart Placeholder 5">
            <a:extLst>
              <a:ext uri="{FF2B5EF4-FFF2-40B4-BE49-F238E27FC236}">
                <a16:creationId xmlns:a16="http://schemas.microsoft.com/office/drawing/2014/main" id="{2A5C2C9D-751B-4976-BC91-323792240239}"/>
              </a:ext>
            </a:extLst>
          </p:cNvPr>
          <p:cNvGraphicFramePr>
            <a:graphicFrameLocks noGrp="1"/>
          </p:cNvGraphicFramePr>
          <p:nvPr>
            <p:ph type="chart" sz="quarter" idx="13"/>
            <p:extLst>
              <p:ext uri="{D42A27DB-BD31-4B8C-83A1-F6EECF244321}">
                <p14:modId xmlns:p14="http://schemas.microsoft.com/office/powerpoint/2010/main" val="3386264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5A8D0-2E08-4061-8F9B-B118FC9C8AB7}"/>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52613001-3497-4AE3-8441-A22C81FCA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8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C763-776C-4731-8C02-8B300680909C}"/>
              </a:ext>
            </a:extLst>
          </p:cNvPr>
          <p:cNvSpPr>
            <a:spLocks noGrp="1"/>
          </p:cNvSpPr>
          <p:nvPr>
            <p:ph type="title"/>
          </p:nvPr>
        </p:nvSpPr>
        <p:spPr/>
        <p:txBody>
          <a:bodyPr/>
          <a:lstStyle/>
          <a:p>
            <a:r>
              <a:rPr lang="en-US"/>
              <a:t>Facebook Engagement Rate (Format) | comdirect</a:t>
            </a:r>
          </a:p>
        </p:txBody>
      </p:sp>
      <p:graphicFrame>
        <p:nvGraphicFramePr>
          <p:cNvPr id="6" name="Chart Placeholder 5">
            <a:extLst>
              <a:ext uri="{FF2B5EF4-FFF2-40B4-BE49-F238E27FC236}">
                <a16:creationId xmlns:a16="http://schemas.microsoft.com/office/drawing/2014/main" id="{46B51C7F-37FC-45F7-A9C3-7008C6C3AD07}"/>
              </a:ext>
            </a:extLst>
          </p:cNvPr>
          <p:cNvGraphicFramePr>
            <a:graphicFrameLocks noGrp="1"/>
          </p:cNvGraphicFramePr>
          <p:nvPr>
            <p:ph type="chart" sz="quarter" idx="13"/>
            <p:extLst>
              <p:ext uri="{D42A27DB-BD31-4B8C-83A1-F6EECF244321}">
                <p14:modId xmlns:p14="http://schemas.microsoft.com/office/powerpoint/2010/main" val="1337743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54F60-D0EF-42EA-9E32-EEC508E6EB19}"/>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C36C42BC-01AE-40AE-B0BE-33E68A988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3611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C7B1-3296-4615-AF36-1A5E415A0257}"/>
              </a:ext>
            </a:extLst>
          </p:cNvPr>
          <p:cNvSpPr>
            <a:spLocks noGrp="1"/>
          </p:cNvSpPr>
          <p:nvPr>
            <p:ph type="title"/>
          </p:nvPr>
        </p:nvSpPr>
        <p:spPr/>
        <p:txBody>
          <a:bodyPr/>
          <a:lstStyle/>
          <a:p>
            <a:r>
              <a:rPr lang="en-US"/>
              <a:t>Facebook Published Posts Table | comdirect - 1 of 16</a:t>
            </a:r>
          </a:p>
        </p:txBody>
      </p:sp>
      <p:graphicFrame>
        <p:nvGraphicFramePr>
          <p:cNvPr id="5" name="Table Placeholder 4">
            <a:extLst>
              <a:ext uri="{FF2B5EF4-FFF2-40B4-BE49-F238E27FC236}">
                <a16:creationId xmlns:a16="http://schemas.microsoft.com/office/drawing/2014/main" id="{52164B8F-F29B-4131-B25F-69583619666D}"/>
              </a:ext>
            </a:extLst>
          </p:cNvPr>
          <p:cNvGraphicFramePr>
            <a:graphicFrameLocks noGrp="1"/>
          </p:cNvGraphicFramePr>
          <p:nvPr>
            <p:ph type="tbl" sz="quarter" idx="13"/>
            <p:extLst>
              <p:ext uri="{D42A27DB-BD31-4B8C-83A1-F6EECF244321}">
                <p14:modId xmlns:p14="http://schemas.microsoft.com/office/powerpoint/2010/main" val="36415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72812848"/>
                    </a:ext>
                  </a:extLst>
                </a:gridCol>
                <a:gridCol w="1399032">
                  <a:extLst>
                    <a:ext uri="{9D8B030D-6E8A-4147-A177-3AD203B41FA5}">
                      <a16:colId xmlns:a16="http://schemas.microsoft.com/office/drawing/2014/main" val="1045650024"/>
                    </a:ext>
                  </a:extLst>
                </a:gridCol>
                <a:gridCol w="1152144">
                  <a:extLst>
                    <a:ext uri="{9D8B030D-6E8A-4147-A177-3AD203B41FA5}">
                      <a16:colId xmlns:a16="http://schemas.microsoft.com/office/drawing/2014/main" val="3290079563"/>
                    </a:ext>
                  </a:extLst>
                </a:gridCol>
                <a:gridCol w="411480">
                  <a:extLst>
                    <a:ext uri="{9D8B030D-6E8A-4147-A177-3AD203B41FA5}">
                      <a16:colId xmlns:a16="http://schemas.microsoft.com/office/drawing/2014/main" val="612955888"/>
                    </a:ext>
                  </a:extLst>
                </a:gridCol>
                <a:gridCol w="411480">
                  <a:extLst>
                    <a:ext uri="{9D8B030D-6E8A-4147-A177-3AD203B41FA5}">
                      <a16:colId xmlns:a16="http://schemas.microsoft.com/office/drawing/2014/main" val="4027710293"/>
                    </a:ext>
                  </a:extLst>
                </a:gridCol>
                <a:gridCol w="411480">
                  <a:extLst>
                    <a:ext uri="{9D8B030D-6E8A-4147-A177-3AD203B41FA5}">
                      <a16:colId xmlns:a16="http://schemas.microsoft.com/office/drawing/2014/main" val="1360071970"/>
                    </a:ext>
                  </a:extLst>
                </a:gridCol>
                <a:gridCol w="411480">
                  <a:extLst>
                    <a:ext uri="{9D8B030D-6E8A-4147-A177-3AD203B41FA5}">
                      <a16:colId xmlns:a16="http://schemas.microsoft.com/office/drawing/2014/main" val="3438815709"/>
                    </a:ext>
                  </a:extLst>
                </a:gridCol>
                <a:gridCol w="411480">
                  <a:extLst>
                    <a:ext uri="{9D8B030D-6E8A-4147-A177-3AD203B41FA5}">
                      <a16:colId xmlns:a16="http://schemas.microsoft.com/office/drawing/2014/main" val="1335551683"/>
                    </a:ext>
                  </a:extLst>
                </a:gridCol>
                <a:gridCol w="411480">
                  <a:extLst>
                    <a:ext uri="{9D8B030D-6E8A-4147-A177-3AD203B41FA5}">
                      <a16:colId xmlns:a16="http://schemas.microsoft.com/office/drawing/2014/main" val="2507558318"/>
                    </a:ext>
                  </a:extLst>
                </a:gridCol>
                <a:gridCol w="411480">
                  <a:extLst>
                    <a:ext uri="{9D8B030D-6E8A-4147-A177-3AD203B41FA5}">
                      <a16:colId xmlns:a16="http://schemas.microsoft.com/office/drawing/2014/main" val="512649389"/>
                    </a:ext>
                  </a:extLst>
                </a:gridCol>
                <a:gridCol w="411480">
                  <a:extLst>
                    <a:ext uri="{9D8B030D-6E8A-4147-A177-3AD203B41FA5}">
                      <a16:colId xmlns:a16="http://schemas.microsoft.com/office/drawing/2014/main" val="4208755218"/>
                    </a:ext>
                  </a:extLst>
                </a:gridCol>
                <a:gridCol w="411480">
                  <a:extLst>
                    <a:ext uri="{9D8B030D-6E8A-4147-A177-3AD203B41FA5}">
                      <a16:colId xmlns:a16="http://schemas.microsoft.com/office/drawing/2014/main" val="2599339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2957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- 2022-02-28 17:11:00</a:t>
                      </a:r>
                      <a:r>
                        <a:rPr kumimoji="0" lang="en-US" sz="1000" b="0" i="0" u="none" strike="noStrike" kern="1200" cap="none" spc="0" normalizeH="0" baseline="0" noProof="0">
                          <a:ln>
                            <a:noFill/>
                          </a:ln>
                          <a:solidFill>
                            <a:prstClr val="black"/>
                          </a:solidFill>
                          <a:effectLst/>
                          <a:uLnTx/>
                          <a:uFillTx/>
                          <a:latin typeface="+mn-lt"/>
                          <a:ea typeface="+mn-ea"/>
                          <a:cs typeface="+mn-cs"/>
                        </a:rPr>
                        <a:t>
 Die Videoplattform wagt somit erste Schritte ins Metaverse. YouTubes Chief Product Officer Neal Mohan kündigte auf dem Blog der Firma an, dass Krypto-Fans künftig über YouTube verifizierte und einzigartige Videos, Fotos und Kunstwerke kaufen können.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https://quintly-image-storage.s3.amazonaws.com/c251521bccbf09244cbdad3729b55e70/33d89c1bbc74fc7c07c476ead6758e39.jpg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8.3622 %</a:t>
                      </a:r>
                    </a:p>
                  </a:txBody>
                  <a:tcPr/>
                </a:tc>
                <a:extLst>
                  <a:ext uri="{0D108BD9-81ED-4DB2-BD59-A6C34878D82A}">
                    <a16:rowId xmlns:a16="http://schemas.microsoft.com/office/drawing/2014/main" val="270058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- 2022-02-28 08:54:24</a:t>
                      </a:r>
                      <a:r>
                        <a:rPr kumimoji="0" lang="de-DE" sz="1000" b="0" i="0" u="none" strike="noStrike" kern="1200" cap="none" spc="0" normalizeH="0" baseline="0" noProof="0">
                          <a:ln>
                            <a:noFill/>
                          </a:ln>
                          <a:solidFill>
                            <a:prstClr val="black"/>
                          </a:solidFill>
                          <a:effectLst/>
                          <a:uLnTx/>
                          <a:uFillTx/>
                          <a:latin typeface="+mn-lt"/>
                          <a:ea typeface="+mn-ea"/>
                          <a:cs typeface="+mn-cs"/>
                        </a:rPr>
                        <a:t>
 Die Woche beginnt mit einem neuen Markt-Update! Du hast offene Fragen zum Thema Börse? Dann stelle sie gerne vorab oder heute um 17:00 Uhr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https://quintly-image-storage.s3.amazonaws.com/c251521bccbf09244cbdad3729b55e70/01737b8c11d5219d5e326a1e68fa78f9.jpg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0.4723 %</a:t>
                      </a:r>
                    </a:p>
                  </a:txBody>
                  <a:tcPr/>
                </a:tc>
                <a:extLst>
                  <a:ext uri="{0D108BD9-81ED-4DB2-BD59-A6C34878D82A}">
                    <a16:rowId xmlns:a16="http://schemas.microsoft.com/office/drawing/2014/main" val="4168923681"/>
                  </a:ext>
                </a:extLst>
              </a:tr>
            </a:tbl>
          </a:graphicData>
        </a:graphic>
      </p:graphicFrame>
      <p:sp>
        <p:nvSpPr>
          <p:cNvPr id="4" name="Text Placeholder 3">
            <a:extLst>
              <a:ext uri="{FF2B5EF4-FFF2-40B4-BE49-F238E27FC236}">
                <a16:creationId xmlns:a16="http://schemas.microsoft.com/office/drawing/2014/main" id="{9D38AF84-A0C4-4B51-97FB-09308EDE905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84342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02AFF-2C98-41C5-94EC-9E584E6931CE}"/>
              </a:ext>
            </a:extLst>
          </p:cNvPr>
          <p:cNvSpPr>
            <a:spLocks noGrp="1"/>
          </p:cNvSpPr>
          <p:nvPr>
            <p:ph type="title"/>
          </p:nvPr>
        </p:nvSpPr>
        <p:spPr/>
        <p:txBody>
          <a:bodyPr/>
          <a:lstStyle/>
          <a:p>
            <a:r>
              <a:rPr lang="en-US"/>
              <a:t>Facebook Published Posts Table | comdirect - 2 of 16</a:t>
            </a:r>
          </a:p>
        </p:txBody>
      </p:sp>
      <p:graphicFrame>
        <p:nvGraphicFramePr>
          <p:cNvPr id="5" name="Table Placeholder 4">
            <a:extLst>
              <a:ext uri="{FF2B5EF4-FFF2-40B4-BE49-F238E27FC236}">
                <a16:creationId xmlns:a16="http://schemas.microsoft.com/office/drawing/2014/main" id="{2B337EC1-4D32-42E1-83C2-358A128F367B}"/>
              </a:ext>
            </a:extLst>
          </p:cNvPr>
          <p:cNvGraphicFramePr>
            <a:graphicFrameLocks noGrp="1"/>
          </p:cNvGraphicFramePr>
          <p:nvPr>
            <p:ph type="tbl" sz="quarter" idx="13"/>
            <p:extLst>
              <p:ext uri="{D42A27DB-BD31-4B8C-83A1-F6EECF244321}">
                <p14:modId xmlns:p14="http://schemas.microsoft.com/office/powerpoint/2010/main" val="93722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45301203"/>
                    </a:ext>
                  </a:extLst>
                </a:gridCol>
                <a:gridCol w="1399032">
                  <a:extLst>
                    <a:ext uri="{9D8B030D-6E8A-4147-A177-3AD203B41FA5}">
                      <a16:colId xmlns:a16="http://schemas.microsoft.com/office/drawing/2014/main" val="1322957248"/>
                    </a:ext>
                  </a:extLst>
                </a:gridCol>
                <a:gridCol w="1152144">
                  <a:extLst>
                    <a:ext uri="{9D8B030D-6E8A-4147-A177-3AD203B41FA5}">
                      <a16:colId xmlns:a16="http://schemas.microsoft.com/office/drawing/2014/main" val="2870985271"/>
                    </a:ext>
                  </a:extLst>
                </a:gridCol>
                <a:gridCol w="411480">
                  <a:extLst>
                    <a:ext uri="{9D8B030D-6E8A-4147-A177-3AD203B41FA5}">
                      <a16:colId xmlns:a16="http://schemas.microsoft.com/office/drawing/2014/main" val="2485453137"/>
                    </a:ext>
                  </a:extLst>
                </a:gridCol>
                <a:gridCol w="411480">
                  <a:extLst>
                    <a:ext uri="{9D8B030D-6E8A-4147-A177-3AD203B41FA5}">
                      <a16:colId xmlns:a16="http://schemas.microsoft.com/office/drawing/2014/main" val="237865760"/>
                    </a:ext>
                  </a:extLst>
                </a:gridCol>
                <a:gridCol w="411480">
                  <a:extLst>
                    <a:ext uri="{9D8B030D-6E8A-4147-A177-3AD203B41FA5}">
                      <a16:colId xmlns:a16="http://schemas.microsoft.com/office/drawing/2014/main" val="2907538380"/>
                    </a:ext>
                  </a:extLst>
                </a:gridCol>
                <a:gridCol w="411480">
                  <a:extLst>
                    <a:ext uri="{9D8B030D-6E8A-4147-A177-3AD203B41FA5}">
                      <a16:colId xmlns:a16="http://schemas.microsoft.com/office/drawing/2014/main" val="532594448"/>
                    </a:ext>
                  </a:extLst>
                </a:gridCol>
                <a:gridCol w="411480">
                  <a:extLst>
                    <a:ext uri="{9D8B030D-6E8A-4147-A177-3AD203B41FA5}">
                      <a16:colId xmlns:a16="http://schemas.microsoft.com/office/drawing/2014/main" val="3377826898"/>
                    </a:ext>
                  </a:extLst>
                </a:gridCol>
                <a:gridCol w="411480">
                  <a:extLst>
                    <a:ext uri="{9D8B030D-6E8A-4147-A177-3AD203B41FA5}">
                      <a16:colId xmlns:a16="http://schemas.microsoft.com/office/drawing/2014/main" val="1120308698"/>
                    </a:ext>
                  </a:extLst>
                </a:gridCol>
                <a:gridCol w="411480">
                  <a:extLst>
                    <a:ext uri="{9D8B030D-6E8A-4147-A177-3AD203B41FA5}">
                      <a16:colId xmlns:a16="http://schemas.microsoft.com/office/drawing/2014/main" val="3791407384"/>
                    </a:ext>
                  </a:extLst>
                </a:gridCol>
                <a:gridCol w="411480">
                  <a:extLst>
                    <a:ext uri="{9D8B030D-6E8A-4147-A177-3AD203B41FA5}">
                      <a16:colId xmlns:a16="http://schemas.microsoft.com/office/drawing/2014/main" val="1842242740"/>
                    </a:ext>
                  </a:extLst>
                </a:gridCol>
                <a:gridCol w="411480">
                  <a:extLst>
                    <a:ext uri="{9D8B030D-6E8A-4147-A177-3AD203B41FA5}">
                      <a16:colId xmlns:a16="http://schemas.microsoft.com/office/drawing/2014/main" val="238174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8304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- 2022-02-25 16:13:41</a:t>
                      </a:r>
                      <a:r>
                        <a:rPr kumimoji="0" lang="de-DE" sz="1000" b="0" i="0" u="none" strike="noStrike" kern="1200" cap="none" spc="0" normalizeH="0" baseline="0" noProof="0">
                          <a:ln>
                            <a:noFill/>
                          </a:ln>
                          <a:solidFill>
                            <a:prstClr val="black"/>
                          </a:solidFill>
                          <a:effectLst/>
                          <a:uLnTx/>
                          <a:uFillTx/>
                          <a:latin typeface="+mn-lt"/>
                          <a:ea typeface="+mn-ea"/>
                          <a:cs typeface="+mn-cs"/>
                        </a:rPr>
                        <a:t>
 Geht es nach dem Willen der Europäischen Zentralbank (EZB), soll in Europa der digitale Euro eingeführt werden. Doch was genau ist der digitale Euro? 🤔 Wir haben 5 schnelle Fakten für euch aufbereitet.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https://quintly-image-storage.s3.amazonaws.com/c251521bccbf09244cbdad3729b55e70/0e61d2e7f0a6f6587ec16e213f05d526.jpg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3.3644 %</a:t>
                      </a:r>
                    </a:p>
                  </a:txBody>
                  <a:tcPr/>
                </a:tc>
                <a:extLst>
                  <a:ext uri="{0D108BD9-81ED-4DB2-BD59-A6C34878D82A}">
                    <a16:rowId xmlns:a16="http://schemas.microsoft.com/office/drawing/2014/main" val="245094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- 2022-02-24 16:35:14</a:t>
                      </a:r>
                      <a:r>
                        <a:rPr kumimoji="0" lang="de-DE" sz="1000" b="0" i="0" u="none" strike="noStrike" kern="1200" cap="none" spc="0" normalizeH="0" baseline="0" noProof="0">
                          <a:ln>
                            <a:noFill/>
                          </a:ln>
                          <a:solidFill>
                            <a:prstClr val="black"/>
                          </a:solidFill>
                          <a:effectLst/>
                          <a:uLnTx/>
                          <a:uFillTx/>
                          <a:latin typeface="+mn-lt"/>
                          <a:ea typeface="+mn-ea"/>
                          <a:cs typeface="+mn-cs"/>
                        </a:rPr>
                        <a:t>
 Auch diesen Monat können wir auf ein paar spannende Zahlen zurückblicken. 👀Wusstet ihr zum Beispiel, dass Apple im Januar kurzfristig mal 3 Billionen US-Dollar wert war?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Monat Zahlen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1.5093 %</a:t>
                      </a:r>
                    </a:p>
                  </a:txBody>
                  <a:tcPr/>
                </a:tc>
                <a:extLst>
                  <a:ext uri="{0D108BD9-81ED-4DB2-BD59-A6C34878D82A}">
                    <a16:rowId xmlns:a16="http://schemas.microsoft.com/office/drawing/2014/main" val="2089247387"/>
                  </a:ext>
                </a:extLst>
              </a:tr>
            </a:tbl>
          </a:graphicData>
        </a:graphic>
      </p:graphicFrame>
      <p:sp>
        <p:nvSpPr>
          <p:cNvPr id="4" name="Text Placeholder 3">
            <a:extLst>
              <a:ext uri="{FF2B5EF4-FFF2-40B4-BE49-F238E27FC236}">
                <a16:creationId xmlns:a16="http://schemas.microsoft.com/office/drawing/2014/main" id="{120CAB08-223E-47C7-9C41-88552C294BE8}"/>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37151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D933-7D24-43EB-94F5-35A2160F95A8}"/>
              </a:ext>
            </a:extLst>
          </p:cNvPr>
          <p:cNvSpPr>
            <a:spLocks noGrp="1"/>
          </p:cNvSpPr>
          <p:nvPr>
            <p:ph type="title"/>
          </p:nvPr>
        </p:nvSpPr>
        <p:spPr/>
        <p:txBody>
          <a:bodyPr/>
          <a:lstStyle/>
          <a:p>
            <a:r>
              <a:rPr lang="en-US"/>
              <a:t>Facebook Published Posts Table | comdirect - 3 of 16</a:t>
            </a:r>
          </a:p>
        </p:txBody>
      </p:sp>
      <p:graphicFrame>
        <p:nvGraphicFramePr>
          <p:cNvPr id="5" name="Table Placeholder 4">
            <a:extLst>
              <a:ext uri="{FF2B5EF4-FFF2-40B4-BE49-F238E27FC236}">
                <a16:creationId xmlns:a16="http://schemas.microsoft.com/office/drawing/2014/main" id="{B661B871-759E-427C-A07D-596190F30CD3}"/>
              </a:ext>
            </a:extLst>
          </p:cNvPr>
          <p:cNvGraphicFramePr>
            <a:graphicFrameLocks noGrp="1"/>
          </p:cNvGraphicFramePr>
          <p:nvPr>
            <p:ph type="tbl" sz="quarter" idx="13"/>
            <p:extLst>
              <p:ext uri="{D42A27DB-BD31-4B8C-83A1-F6EECF244321}">
                <p14:modId xmlns:p14="http://schemas.microsoft.com/office/powerpoint/2010/main" val="255649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74948647"/>
                    </a:ext>
                  </a:extLst>
                </a:gridCol>
                <a:gridCol w="1399032">
                  <a:extLst>
                    <a:ext uri="{9D8B030D-6E8A-4147-A177-3AD203B41FA5}">
                      <a16:colId xmlns:a16="http://schemas.microsoft.com/office/drawing/2014/main" val="69717946"/>
                    </a:ext>
                  </a:extLst>
                </a:gridCol>
                <a:gridCol w="1152144">
                  <a:extLst>
                    <a:ext uri="{9D8B030D-6E8A-4147-A177-3AD203B41FA5}">
                      <a16:colId xmlns:a16="http://schemas.microsoft.com/office/drawing/2014/main" val="1887045206"/>
                    </a:ext>
                  </a:extLst>
                </a:gridCol>
                <a:gridCol w="411480">
                  <a:extLst>
                    <a:ext uri="{9D8B030D-6E8A-4147-A177-3AD203B41FA5}">
                      <a16:colId xmlns:a16="http://schemas.microsoft.com/office/drawing/2014/main" val="1551388370"/>
                    </a:ext>
                  </a:extLst>
                </a:gridCol>
                <a:gridCol w="411480">
                  <a:extLst>
                    <a:ext uri="{9D8B030D-6E8A-4147-A177-3AD203B41FA5}">
                      <a16:colId xmlns:a16="http://schemas.microsoft.com/office/drawing/2014/main" val="1405475530"/>
                    </a:ext>
                  </a:extLst>
                </a:gridCol>
                <a:gridCol w="411480">
                  <a:extLst>
                    <a:ext uri="{9D8B030D-6E8A-4147-A177-3AD203B41FA5}">
                      <a16:colId xmlns:a16="http://schemas.microsoft.com/office/drawing/2014/main" val="3444123217"/>
                    </a:ext>
                  </a:extLst>
                </a:gridCol>
                <a:gridCol w="411480">
                  <a:extLst>
                    <a:ext uri="{9D8B030D-6E8A-4147-A177-3AD203B41FA5}">
                      <a16:colId xmlns:a16="http://schemas.microsoft.com/office/drawing/2014/main" val="2342770663"/>
                    </a:ext>
                  </a:extLst>
                </a:gridCol>
                <a:gridCol w="411480">
                  <a:extLst>
                    <a:ext uri="{9D8B030D-6E8A-4147-A177-3AD203B41FA5}">
                      <a16:colId xmlns:a16="http://schemas.microsoft.com/office/drawing/2014/main" val="3748573614"/>
                    </a:ext>
                  </a:extLst>
                </a:gridCol>
                <a:gridCol w="411480">
                  <a:extLst>
                    <a:ext uri="{9D8B030D-6E8A-4147-A177-3AD203B41FA5}">
                      <a16:colId xmlns:a16="http://schemas.microsoft.com/office/drawing/2014/main" val="1611174668"/>
                    </a:ext>
                  </a:extLst>
                </a:gridCol>
                <a:gridCol w="411480">
                  <a:extLst>
                    <a:ext uri="{9D8B030D-6E8A-4147-A177-3AD203B41FA5}">
                      <a16:colId xmlns:a16="http://schemas.microsoft.com/office/drawing/2014/main" val="3858508987"/>
                    </a:ext>
                  </a:extLst>
                </a:gridCol>
                <a:gridCol w="411480">
                  <a:extLst>
                    <a:ext uri="{9D8B030D-6E8A-4147-A177-3AD203B41FA5}">
                      <a16:colId xmlns:a16="http://schemas.microsoft.com/office/drawing/2014/main" val="2672584478"/>
                    </a:ext>
                  </a:extLst>
                </a:gridCol>
                <a:gridCol w="411480">
                  <a:extLst>
                    <a:ext uri="{9D8B030D-6E8A-4147-A177-3AD203B41FA5}">
                      <a16:colId xmlns:a16="http://schemas.microsoft.com/office/drawing/2014/main" val="1802962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3580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- 2022-02-23 11:25:50</a:t>
                      </a:r>
                      <a:r>
                        <a:rPr kumimoji="0" lang="de-DE" sz="1000" b="0" i="0" u="none" strike="noStrike" kern="1200" cap="none" spc="0" normalizeH="0" baseline="0" noProof="0">
                          <a:ln>
                            <a:noFill/>
                          </a:ln>
                          <a:solidFill>
                            <a:prstClr val="black"/>
                          </a:solidFill>
                          <a:effectLst/>
                          <a:uLnTx/>
                          <a:uFillTx/>
                          <a:latin typeface="+mn-lt"/>
                          <a:ea typeface="+mn-ea"/>
                          <a:cs typeface="+mn-cs"/>
                        </a:rPr>
                        <a:t>
 #kurzerklärt: Nachhaltige Geldanlagen. Das Thema Nachhaltigkeit spielt eine immer größere Rolle, auch bei Wertpapieren. Mit cominvest green kannst du jetzt mit unserem Robo-Advisor Geld anlegen und damit in eine nachhaltige Zukunft investieren: 
✅ Breit gestreute und weltweite Anlage
✅ Nachhaltiges Investment mit Rund-um-Service
✅ Portfolio-Zusammenstellung passend zu deinem Risikoprofil
✅ ETF-Auswahl nach ökologischen, sozialen und ethischen Aspekten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1.9515 %</a:t>
                      </a:r>
                    </a:p>
                  </a:txBody>
                  <a:tcPr/>
                </a:tc>
                <a:extLst>
                  <a:ext uri="{0D108BD9-81ED-4DB2-BD59-A6C34878D82A}">
                    <a16:rowId xmlns:a16="http://schemas.microsoft.com/office/drawing/2014/main" val="1686611926"/>
                  </a:ext>
                </a:extLst>
              </a:tr>
            </a:tbl>
          </a:graphicData>
        </a:graphic>
      </p:graphicFrame>
      <p:sp>
        <p:nvSpPr>
          <p:cNvPr id="4" name="Text Placeholder 3">
            <a:extLst>
              <a:ext uri="{FF2B5EF4-FFF2-40B4-BE49-F238E27FC236}">
                <a16:creationId xmlns:a16="http://schemas.microsoft.com/office/drawing/2014/main" id="{7A00BFA3-FDD8-4D09-907E-8C36A0F09DD8}"/>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576537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3294-7ACD-4AA0-9331-4675E2C6E4BE}"/>
              </a:ext>
            </a:extLst>
          </p:cNvPr>
          <p:cNvSpPr>
            <a:spLocks noGrp="1"/>
          </p:cNvSpPr>
          <p:nvPr>
            <p:ph type="title"/>
          </p:nvPr>
        </p:nvSpPr>
        <p:spPr/>
        <p:txBody>
          <a:bodyPr/>
          <a:lstStyle/>
          <a:p>
            <a:r>
              <a:rPr lang="en-US"/>
              <a:t>Facebook Published Posts Table | comdirect - 4 of 16</a:t>
            </a:r>
          </a:p>
        </p:txBody>
      </p:sp>
      <p:graphicFrame>
        <p:nvGraphicFramePr>
          <p:cNvPr id="5" name="Table Placeholder 4">
            <a:extLst>
              <a:ext uri="{FF2B5EF4-FFF2-40B4-BE49-F238E27FC236}">
                <a16:creationId xmlns:a16="http://schemas.microsoft.com/office/drawing/2014/main" id="{3B5DD2F1-548E-4E42-B122-F991821769AB}"/>
              </a:ext>
            </a:extLst>
          </p:cNvPr>
          <p:cNvGraphicFramePr>
            <a:graphicFrameLocks noGrp="1"/>
          </p:cNvGraphicFramePr>
          <p:nvPr>
            <p:ph type="tbl" sz="quarter" idx="13"/>
            <p:extLst>
              <p:ext uri="{D42A27DB-BD31-4B8C-83A1-F6EECF244321}">
                <p14:modId xmlns:p14="http://schemas.microsoft.com/office/powerpoint/2010/main" val="75034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1850304"/>
                    </a:ext>
                  </a:extLst>
                </a:gridCol>
                <a:gridCol w="1399032">
                  <a:extLst>
                    <a:ext uri="{9D8B030D-6E8A-4147-A177-3AD203B41FA5}">
                      <a16:colId xmlns:a16="http://schemas.microsoft.com/office/drawing/2014/main" val="1709024723"/>
                    </a:ext>
                  </a:extLst>
                </a:gridCol>
                <a:gridCol w="1152144">
                  <a:extLst>
                    <a:ext uri="{9D8B030D-6E8A-4147-A177-3AD203B41FA5}">
                      <a16:colId xmlns:a16="http://schemas.microsoft.com/office/drawing/2014/main" val="1437568692"/>
                    </a:ext>
                  </a:extLst>
                </a:gridCol>
                <a:gridCol w="411480">
                  <a:extLst>
                    <a:ext uri="{9D8B030D-6E8A-4147-A177-3AD203B41FA5}">
                      <a16:colId xmlns:a16="http://schemas.microsoft.com/office/drawing/2014/main" val="3380136661"/>
                    </a:ext>
                  </a:extLst>
                </a:gridCol>
                <a:gridCol w="411480">
                  <a:extLst>
                    <a:ext uri="{9D8B030D-6E8A-4147-A177-3AD203B41FA5}">
                      <a16:colId xmlns:a16="http://schemas.microsoft.com/office/drawing/2014/main" val="1330866937"/>
                    </a:ext>
                  </a:extLst>
                </a:gridCol>
                <a:gridCol w="411480">
                  <a:extLst>
                    <a:ext uri="{9D8B030D-6E8A-4147-A177-3AD203B41FA5}">
                      <a16:colId xmlns:a16="http://schemas.microsoft.com/office/drawing/2014/main" val="657820525"/>
                    </a:ext>
                  </a:extLst>
                </a:gridCol>
                <a:gridCol w="411480">
                  <a:extLst>
                    <a:ext uri="{9D8B030D-6E8A-4147-A177-3AD203B41FA5}">
                      <a16:colId xmlns:a16="http://schemas.microsoft.com/office/drawing/2014/main" val="2350707942"/>
                    </a:ext>
                  </a:extLst>
                </a:gridCol>
                <a:gridCol w="411480">
                  <a:extLst>
                    <a:ext uri="{9D8B030D-6E8A-4147-A177-3AD203B41FA5}">
                      <a16:colId xmlns:a16="http://schemas.microsoft.com/office/drawing/2014/main" val="1173621797"/>
                    </a:ext>
                  </a:extLst>
                </a:gridCol>
                <a:gridCol w="411480">
                  <a:extLst>
                    <a:ext uri="{9D8B030D-6E8A-4147-A177-3AD203B41FA5}">
                      <a16:colId xmlns:a16="http://schemas.microsoft.com/office/drawing/2014/main" val="4205741989"/>
                    </a:ext>
                  </a:extLst>
                </a:gridCol>
                <a:gridCol w="411480">
                  <a:extLst>
                    <a:ext uri="{9D8B030D-6E8A-4147-A177-3AD203B41FA5}">
                      <a16:colId xmlns:a16="http://schemas.microsoft.com/office/drawing/2014/main" val="3655287587"/>
                    </a:ext>
                  </a:extLst>
                </a:gridCol>
                <a:gridCol w="411480">
                  <a:extLst>
                    <a:ext uri="{9D8B030D-6E8A-4147-A177-3AD203B41FA5}">
                      <a16:colId xmlns:a16="http://schemas.microsoft.com/office/drawing/2014/main" val="441901520"/>
                    </a:ext>
                  </a:extLst>
                </a:gridCol>
                <a:gridCol w="411480">
                  <a:extLst>
                    <a:ext uri="{9D8B030D-6E8A-4147-A177-3AD203B41FA5}">
                      <a16:colId xmlns:a16="http://schemas.microsoft.com/office/drawing/2014/main" val="2717567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0857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- 2022-02-22 17:38:59</a:t>
                      </a:r>
                      <a:r>
                        <a:rPr kumimoji="0" lang="de-DE" sz="1000" b="0" i="0" u="none" strike="noStrike" kern="1200" cap="none" spc="0" normalizeH="0" baseline="0" noProof="0">
                          <a:ln>
                            <a:noFill/>
                          </a:ln>
                          <a:solidFill>
                            <a:prstClr val="black"/>
                          </a:solidFill>
                          <a:effectLst/>
                          <a:uLnTx/>
                          <a:uFillTx/>
                          <a:latin typeface="+mn-lt"/>
                          <a:ea typeface="+mn-ea"/>
                          <a:cs typeface="+mn-cs"/>
                        </a:rPr>
                        <a:t>
 #kurzerklärt: Nachhaltige Geldanlagen. Das Thema Nachhaltigkeit spielt eine immer größere Rolle, auch bei Wertpapieren. Mit cominvest green kannst du jetzt mit unserem Robo-Advisor Geld anlegen und damit in eine nachhaltige Zukunft investieren: 
✅ Breit gestreute und weltweite Anlage
✅ Nachhaltiges Investment mit Rund-um-Service
✅ Portfolio-Zusammenstellung passend zu deinem Risikoprofil
✅ ETF-Auswahl nach ökologischen, sozialen und etischen Aspekten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0.5044 %</a:t>
                      </a:r>
                    </a:p>
                  </a:txBody>
                  <a:tcPr/>
                </a:tc>
                <a:extLst>
                  <a:ext uri="{0D108BD9-81ED-4DB2-BD59-A6C34878D82A}">
                    <a16:rowId xmlns:a16="http://schemas.microsoft.com/office/drawing/2014/main" val="2705590734"/>
                  </a:ext>
                </a:extLst>
              </a:tr>
            </a:tbl>
          </a:graphicData>
        </a:graphic>
      </p:graphicFrame>
      <p:sp>
        <p:nvSpPr>
          <p:cNvPr id="4" name="Text Placeholder 3">
            <a:extLst>
              <a:ext uri="{FF2B5EF4-FFF2-40B4-BE49-F238E27FC236}">
                <a16:creationId xmlns:a16="http://schemas.microsoft.com/office/drawing/2014/main" id="{1CDB0053-602C-4C91-B8D5-80795310CB95}"/>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786939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6446-8F83-424F-8FF2-2913691BCB27}"/>
              </a:ext>
            </a:extLst>
          </p:cNvPr>
          <p:cNvSpPr>
            <a:spLocks noGrp="1"/>
          </p:cNvSpPr>
          <p:nvPr>
            <p:ph type="title"/>
          </p:nvPr>
        </p:nvSpPr>
        <p:spPr/>
        <p:txBody>
          <a:bodyPr/>
          <a:lstStyle/>
          <a:p>
            <a:r>
              <a:rPr lang="en-US"/>
              <a:t>Facebook Published Posts Table | comdirect - 5 of 16</a:t>
            </a:r>
          </a:p>
        </p:txBody>
      </p:sp>
      <p:graphicFrame>
        <p:nvGraphicFramePr>
          <p:cNvPr id="5" name="Table Placeholder 4">
            <a:extLst>
              <a:ext uri="{FF2B5EF4-FFF2-40B4-BE49-F238E27FC236}">
                <a16:creationId xmlns:a16="http://schemas.microsoft.com/office/drawing/2014/main" id="{6F6E6982-9952-442B-860E-7CB40B610D4B}"/>
              </a:ext>
            </a:extLst>
          </p:cNvPr>
          <p:cNvGraphicFramePr>
            <a:graphicFrameLocks noGrp="1"/>
          </p:cNvGraphicFramePr>
          <p:nvPr>
            <p:ph type="tbl" sz="quarter" idx="13"/>
            <p:extLst>
              <p:ext uri="{D42A27DB-BD31-4B8C-83A1-F6EECF244321}">
                <p14:modId xmlns:p14="http://schemas.microsoft.com/office/powerpoint/2010/main" val="340733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5140776"/>
                    </a:ext>
                  </a:extLst>
                </a:gridCol>
                <a:gridCol w="1399032">
                  <a:extLst>
                    <a:ext uri="{9D8B030D-6E8A-4147-A177-3AD203B41FA5}">
                      <a16:colId xmlns:a16="http://schemas.microsoft.com/office/drawing/2014/main" val="239252921"/>
                    </a:ext>
                  </a:extLst>
                </a:gridCol>
                <a:gridCol w="1152144">
                  <a:extLst>
                    <a:ext uri="{9D8B030D-6E8A-4147-A177-3AD203B41FA5}">
                      <a16:colId xmlns:a16="http://schemas.microsoft.com/office/drawing/2014/main" val="3559921455"/>
                    </a:ext>
                  </a:extLst>
                </a:gridCol>
                <a:gridCol w="411480">
                  <a:extLst>
                    <a:ext uri="{9D8B030D-6E8A-4147-A177-3AD203B41FA5}">
                      <a16:colId xmlns:a16="http://schemas.microsoft.com/office/drawing/2014/main" val="3737243945"/>
                    </a:ext>
                  </a:extLst>
                </a:gridCol>
                <a:gridCol w="411480">
                  <a:extLst>
                    <a:ext uri="{9D8B030D-6E8A-4147-A177-3AD203B41FA5}">
                      <a16:colId xmlns:a16="http://schemas.microsoft.com/office/drawing/2014/main" val="2520591982"/>
                    </a:ext>
                  </a:extLst>
                </a:gridCol>
                <a:gridCol w="411480">
                  <a:extLst>
                    <a:ext uri="{9D8B030D-6E8A-4147-A177-3AD203B41FA5}">
                      <a16:colId xmlns:a16="http://schemas.microsoft.com/office/drawing/2014/main" val="819789097"/>
                    </a:ext>
                  </a:extLst>
                </a:gridCol>
                <a:gridCol w="411480">
                  <a:extLst>
                    <a:ext uri="{9D8B030D-6E8A-4147-A177-3AD203B41FA5}">
                      <a16:colId xmlns:a16="http://schemas.microsoft.com/office/drawing/2014/main" val="144664759"/>
                    </a:ext>
                  </a:extLst>
                </a:gridCol>
                <a:gridCol w="411480">
                  <a:extLst>
                    <a:ext uri="{9D8B030D-6E8A-4147-A177-3AD203B41FA5}">
                      <a16:colId xmlns:a16="http://schemas.microsoft.com/office/drawing/2014/main" val="622594060"/>
                    </a:ext>
                  </a:extLst>
                </a:gridCol>
                <a:gridCol w="411480">
                  <a:extLst>
                    <a:ext uri="{9D8B030D-6E8A-4147-A177-3AD203B41FA5}">
                      <a16:colId xmlns:a16="http://schemas.microsoft.com/office/drawing/2014/main" val="3105567399"/>
                    </a:ext>
                  </a:extLst>
                </a:gridCol>
                <a:gridCol w="411480">
                  <a:extLst>
                    <a:ext uri="{9D8B030D-6E8A-4147-A177-3AD203B41FA5}">
                      <a16:colId xmlns:a16="http://schemas.microsoft.com/office/drawing/2014/main" val="1164066501"/>
                    </a:ext>
                  </a:extLst>
                </a:gridCol>
                <a:gridCol w="411480">
                  <a:extLst>
                    <a:ext uri="{9D8B030D-6E8A-4147-A177-3AD203B41FA5}">
                      <a16:colId xmlns:a16="http://schemas.microsoft.com/office/drawing/2014/main" val="3504730943"/>
                    </a:ext>
                  </a:extLst>
                </a:gridCol>
                <a:gridCol w="411480">
                  <a:extLst>
                    <a:ext uri="{9D8B030D-6E8A-4147-A177-3AD203B41FA5}">
                      <a16:colId xmlns:a16="http://schemas.microsoft.com/office/drawing/2014/main" val="1290452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6671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- 2022-02-22 11:24:59</a:t>
                      </a:r>
                      <a:r>
                        <a:rPr kumimoji="0" lang="de-DE" sz="1000" b="0" i="0" u="none" strike="noStrike" kern="1200" cap="none" spc="0" normalizeH="0" baseline="0" noProof="0">
                          <a:ln>
                            <a:noFill/>
                          </a:ln>
                          <a:solidFill>
                            <a:prstClr val="black"/>
                          </a:solidFill>
                          <a:effectLst/>
                          <a:uLnTx/>
                          <a:uFillTx/>
                          <a:latin typeface="+mn-lt"/>
                          <a:ea typeface="+mn-ea"/>
                          <a:cs typeface="+mn-cs"/>
                        </a:rPr>
                        <a:t>
 Alles Wichtige rund um das Thema Börse gibt’s Mittwoch im zweiten Markt-Update der Woche. Du hast noch eine Frage an Andreas? Dann schicke sie uns gerne vorab per DM/Kommentar oder stelle sie direkt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https://quintly-image-storage.s3.amazonaws.com/c251521bccbf09244cbdad3729b55e70/a8671ea6fc839af4a88ad92131d8b72c.jpg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0.2708 %</a:t>
                      </a:r>
                    </a:p>
                  </a:txBody>
                  <a:tcPr/>
                </a:tc>
                <a:extLst>
                  <a:ext uri="{0D108BD9-81ED-4DB2-BD59-A6C34878D82A}">
                    <a16:rowId xmlns:a16="http://schemas.microsoft.com/office/drawing/2014/main" val="308218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- 2022-02-21 16:53:25</a:t>
                      </a:r>
                      <a:r>
                        <a:rPr kumimoji="0" lang="de-DE" sz="1000" b="0" i="0" u="none" strike="noStrike" kern="1200" cap="none" spc="0" normalizeH="0" baseline="0" noProof="0">
                          <a:ln>
                            <a:noFill/>
                          </a:ln>
                          <a:solidFill>
                            <a:prstClr val="black"/>
                          </a:solidFill>
                          <a:effectLst/>
                          <a:uLnTx/>
                          <a:uFillTx/>
                          <a:latin typeface="+mn-lt"/>
                          <a:ea typeface="+mn-ea"/>
                          <a:cs typeface="+mn-cs"/>
                        </a:rPr>
                        <a:t>
 Der Himmel steckt voller Rätsel. ☝ Kannst du dieses hier lösen?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https://quintly-image-storage.s3.amazonaws.com/c251521bccbf09244cbdad3729b55e70/18b3808c98c07e3c4285fe6021a822ef.jpg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Gehirnjogging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5.5543 %</a:t>
                      </a:r>
                    </a:p>
                  </a:txBody>
                  <a:tcPr/>
                </a:tc>
                <a:extLst>
                  <a:ext uri="{0D108BD9-81ED-4DB2-BD59-A6C34878D82A}">
                    <a16:rowId xmlns:a16="http://schemas.microsoft.com/office/drawing/2014/main" val="3156692039"/>
                  </a:ext>
                </a:extLst>
              </a:tr>
            </a:tbl>
          </a:graphicData>
        </a:graphic>
      </p:graphicFrame>
      <p:sp>
        <p:nvSpPr>
          <p:cNvPr id="4" name="Text Placeholder 3">
            <a:extLst>
              <a:ext uri="{FF2B5EF4-FFF2-40B4-BE49-F238E27FC236}">
                <a16:creationId xmlns:a16="http://schemas.microsoft.com/office/drawing/2014/main" id="{C7A9D411-CF3E-43F7-9084-FDB1452E878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88279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49423-B8B4-4143-9525-6576429D579C}"/>
              </a:ext>
            </a:extLst>
          </p:cNvPr>
          <p:cNvSpPr>
            <a:spLocks noGrp="1"/>
          </p:cNvSpPr>
          <p:nvPr>
            <p:ph type="title"/>
          </p:nvPr>
        </p:nvSpPr>
        <p:spPr/>
        <p:txBody>
          <a:bodyPr/>
          <a:lstStyle/>
          <a:p>
            <a:r>
              <a:rPr lang="en-US"/>
              <a:t>Facebook Published Posts Table | comdirect - 6 of 16</a:t>
            </a:r>
          </a:p>
        </p:txBody>
      </p:sp>
      <p:graphicFrame>
        <p:nvGraphicFramePr>
          <p:cNvPr id="5" name="Table Placeholder 4">
            <a:extLst>
              <a:ext uri="{FF2B5EF4-FFF2-40B4-BE49-F238E27FC236}">
                <a16:creationId xmlns:a16="http://schemas.microsoft.com/office/drawing/2014/main" id="{AE441EA0-2D14-4C4B-86CD-6DB2640B6CE1}"/>
              </a:ext>
            </a:extLst>
          </p:cNvPr>
          <p:cNvGraphicFramePr>
            <a:graphicFrameLocks noGrp="1"/>
          </p:cNvGraphicFramePr>
          <p:nvPr>
            <p:ph type="tbl" sz="quarter" idx="13"/>
            <p:extLst>
              <p:ext uri="{D42A27DB-BD31-4B8C-83A1-F6EECF244321}">
                <p14:modId xmlns:p14="http://schemas.microsoft.com/office/powerpoint/2010/main" val="338601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1728864"/>
                    </a:ext>
                  </a:extLst>
                </a:gridCol>
                <a:gridCol w="1399032">
                  <a:extLst>
                    <a:ext uri="{9D8B030D-6E8A-4147-A177-3AD203B41FA5}">
                      <a16:colId xmlns:a16="http://schemas.microsoft.com/office/drawing/2014/main" val="3173866644"/>
                    </a:ext>
                  </a:extLst>
                </a:gridCol>
                <a:gridCol w="1152144">
                  <a:extLst>
                    <a:ext uri="{9D8B030D-6E8A-4147-A177-3AD203B41FA5}">
                      <a16:colId xmlns:a16="http://schemas.microsoft.com/office/drawing/2014/main" val="2851696443"/>
                    </a:ext>
                  </a:extLst>
                </a:gridCol>
                <a:gridCol w="411480">
                  <a:extLst>
                    <a:ext uri="{9D8B030D-6E8A-4147-A177-3AD203B41FA5}">
                      <a16:colId xmlns:a16="http://schemas.microsoft.com/office/drawing/2014/main" val="3381350151"/>
                    </a:ext>
                  </a:extLst>
                </a:gridCol>
                <a:gridCol w="411480">
                  <a:extLst>
                    <a:ext uri="{9D8B030D-6E8A-4147-A177-3AD203B41FA5}">
                      <a16:colId xmlns:a16="http://schemas.microsoft.com/office/drawing/2014/main" val="3900310765"/>
                    </a:ext>
                  </a:extLst>
                </a:gridCol>
                <a:gridCol w="411480">
                  <a:extLst>
                    <a:ext uri="{9D8B030D-6E8A-4147-A177-3AD203B41FA5}">
                      <a16:colId xmlns:a16="http://schemas.microsoft.com/office/drawing/2014/main" val="3473310344"/>
                    </a:ext>
                  </a:extLst>
                </a:gridCol>
                <a:gridCol w="411480">
                  <a:extLst>
                    <a:ext uri="{9D8B030D-6E8A-4147-A177-3AD203B41FA5}">
                      <a16:colId xmlns:a16="http://schemas.microsoft.com/office/drawing/2014/main" val="1861033348"/>
                    </a:ext>
                  </a:extLst>
                </a:gridCol>
                <a:gridCol w="411480">
                  <a:extLst>
                    <a:ext uri="{9D8B030D-6E8A-4147-A177-3AD203B41FA5}">
                      <a16:colId xmlns:a16="http://schemas.microsoft.com/office/drawing/2014/main" val="2671165475"/>
                    </a:ext>
                  </a:extLst>
                </a:gridCol>
                <a:gridCol w="411480">
                  <a:extLst>
                    <a:ext uri="{9D8B030D-6E8A-4147-A177-3AD203B41FA5}">
                      <a16:colId xmlns:a16="http://schemas.microsoft.com/office/drawing/2014/main" val="378477702"/>
                    </a:ext>
                  </a:extLst>
                </a:gridCol>
                <a:gridCol w="411480">
                  <a:extLst>
                    <a:ext uri="{9D8B030D-6E8A-4147-A177-3AD203B41FA5}">
                      <a16:colId xmlns:a16="http://schemas.microsoft.com/office/drawing/2014/main" val="3952847242"/>
                    </a:ext>
                  </a:extLst>
                </a:gridCol>
                <a:gridCol w="411480">
                  <a:extLst>
                    <a:ext uri="{9D8B030D-6E8A-4147-A177-3AD203B41FA5}">
                      <a16:colId xmlns:a16="http://schemas.microsoft.com/office/drawing/2014/main" val="1188332184"/>
                    </a:ext>
                  </a:extLst>
                </a:gridCol>
                <a:gridCol w="411480">
                  <a:extLst>
                    <a:ext uri="{9D8B030D-6E8A-4147-A177-3AD203B41FA5}">
                      <a16:colId xmlns:a16="http://schemas.microsoft.com/office/drawing/2014/main" val="2007457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4708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- 2022-02-21 09:00:19</a:t>
                      </a:r>
                      <a:r>
                        <a:rPr kumimoji="0" lang="de-DE" sz="1000" b="0" i="0" u="none" strike="noStrike" kern="1200" cap="none" spc="0" normalizeH="0" baseline="0" noProof="0">
                          <a:ln>
                            <a:noFill/>
                          </a:ln>
                          <a:solidFill>
                            <a:prstClr val="black"/>
                          </a:solidFill>
                          <a:effectLst/>
                          <a:uLnTx/>
                          <a:uFillTx/>
                          <a:latin typeface="+mn-lt"/>
                          <a:ea typeface="+mn-ea"/>
                          <a:cs typeface="+mn-cs"/>
                        </a:rPr>
                        <a:t>
 Was willst du über die Börse wissen? Unser Börsenexperte Andreas ist gespannt auf eure Fragen und steht euch heute wieder im Markt-Update zur Verfügung. Schicke uns dein Thema vorab oder nutze die Chance um 17:00 Uhr direkt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https://quintly-image-storage.s3.amazonaws.com/c251521bccbf09244cbdad3729b55e70/01737b8c11d5219d5e326a1e68fa78f9.jpg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0.2599 %</a:t>
                      </a:r>
                    </a:p>
                  </a:txBody>
                  <a:tcPr/>
                </a:tc>
                <a:extLst>
                  <a:ext uri="{0D108BD9-81ED-4DB2-BD59-A6C34878D82A}">
                    <a16:rowId xmlns:a16="http://schemas.microsoft.com/office/drawing/2014/main" val="550657196"/>
                  </a:ext>
                </a:extLst>
              </a:tr>
            </a:tbl>
          </a:graphicData>
        </a:graphic>
      </p:graphicFrame>
      <p:sp>
        <p:nvSpPr>
          <p:cNvPr id="4" name="Text Placeholder 3">
            <a:extLst>
              <a:ext uri="{FF2B5EF4-FFF2-40B4-BE49-F238E27FC236}">
                <a16:creationId xmlns:a16="http://schemas.microsoft.com/office/drawing/2014/main" id="{53B0708F-2BFA-4DB2-8042-8D7CB2DF0ECC}"/>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378390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26B46-D720-490A-ABE1-99FBE7734315}"/>
              </a:ext>
            </a:extLst>
          </p:cNvPr>
          <p:cNvSpPr>
            <a:spLocks noGrp="1"/>
          </p:cNvSpPr>
          <p:nvPr>
            <p:ph type="title"/>
          </p:nvPr>
        </p:nvSpPr>
        <p:spPr/>
        <p:txBody>
          <a:bodyPr/>
          <a:lstStyle/>
          <a:p>
            <a:r>
              <a:rPr lang="en-US"/>
              <a:t>Facebook Published Posts Table | comdirect - 7 of 16</a:t>
            </a:r>
          </a:p>
        </p:txBody>
      </p:sp>
      <p:graphicFrame>
        <p:nvGraphicFramePr>
          <p:cNvPr id="5" name="Table Placeholder 4">
            <a:extLst>
              <a:ext uri="{FF2B5EF4-FFF2-40B4-BE49-F238E27FC236}">
                <a16:creationId xmlns:a16="http://schemas.microsoft.com/office/drawing/2014/main" id="{600D48D2-AC42-4B8E-AD3F-D613EBFF5066}"/>
              </a:ext>
            </a:extLst>
          </p:cNvPr>
          <p:cNvGraphicFramePr>
            <a:graphicFrameLocks noGrp="1"/>
          </p:cNvGraphicFramePr>
          <p:nvPr>
            <p:ph type="tbl" sz="quarter" idx="13"/>
            <p:extLst>
              <p:ext uri="{D42A27DB-BD31-4B8C-83A1-F6EECF244321}">
                <p14:modId xmlns:p14="http://schemas.microsoft.com/office/powerpoint/2010/main" val="159352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0581762"/>
                    </a:ext>
                  </a:extLst>
                </a:gridCol>
                <a:gridCol w="1399032">
                  <a:extLst>
                    <a:ext uri="{9D8B030D-6E8A-4147-A177-3AD203B41FA5}">
                      <a16:colId xmlns:a16="http://schemas.microsoft.com/office/drawing/2014/main" val="4083594303"/>
                    </a:ext>
                  </a:extLst>
                </a:gridCol>
                <a:gridCol w="1152144">
                  <a:extLst>
                    <a:ext uri="{9D8B030D-6E8A-4147-A177-3AD203B41FA5}">
                      <a16:colId xmlns:a16="http://schemas.microsoft.com/office/drawing/2014/main" val="2449258744"/>
                    </a:ext>
                  </a:extLst>
                </a:gridCol>
                <a:gridCol w="411480">
                  <a:extLst>
                    <a:ext uri="{9D8B030D-6E8A-4147-A177-3AD203B41FA5}">
                      <a16:colId xmlns:a16="http://schemas.microsoft.com/office/drawing/2014/main" val="1392862952"/>
                    </a:ext>
                  </a:extLst>
                </a:gridCol>
                <a:gridCol w="411480">
                  <a:extLst>
                    <a:ext uri="{9D8B030D-6E8A-4147-A177-3AD203B41FA5}">
                      <a16:colId xmlns:a16="http://schemas.microsoft.com/office/drawing/2014/main" val="309572042"/>
                    </a:ext>
                  </a:extLst>
                </a:gridCol>
                <a:gridCol w="411480">
                  <a:extLst>
                    <a:ext uri="{9D8B030D-6E8A-4147-A177-3AD203B41FA5}">
                      <a16:colId xmlns:a16="http://schemas.microsoft.com/office/drawing/2014/main" val="4259613190"/>
                    </a:ext>
                  </a:extLst>
                </a:gridCol>
                <a:gridCol w="411480">
                  <a:extLst>
                    <a:ext uri="{9D8B030D-6E8A-4147-A177-3AD203B41FA5}">
                      <a16:colId xmlns:a16="http://schemas.microsoft.com/office/drawing/2014/main" val="1364966694"/>
                    </a:ext>
                  </a:extLst>
                </a:gridCol>
                <a:gridCol w="411480">
                  <a:extLst>
                    <a:ext uri="{9D8B030D-6E8A-4147-A177-3AD203B41FA5}">
                      <a16:colId xmlns:a16="http://schemas.microsoft.com/office/drawing/2014/main" val="2500186911"/>
                    </a:ext>
                  </a:extLst>
                </a:gridCol>
                <a:gridCol w="411480">
                  <a:extLst>
                    <a:ext uri="{9D8B030D-6E8A-4147-A177-3AD203B41FA5}">
                      <a16:colId xmlns:a16="http://schemas.microsoft.com/office/drawing/2014/main" val="3420633816"/>
                    </a:ext>
                  </a:extLst>
                </a:gridCol>
                <a:gridCol w="411480">
                  <a:extLst>
                    <a:ext uri="{9D8B030D-6E8A-4147-A177-3AD203B41FA5}">
                      <a16:colId xmlns:a16="http://schemas.microsoft.com/office/drawing/2014/main" val="1899536219"/>
                    </a:ext>
                  </a:extLst>
                </a:gridCol>
                <a:gridCol w="411480">
                  <a:extLst>
                    <a:ext uri="{9D8B030D-6E8A-4147-A177-3AD203B41FA5}">
                      <a16:colId xmlns:a16="http://schemas.microsoft.com/office/drawing/2014/main" val="2603752151"/>
                    </a:ext>
                  </a:extLst>
                </a:gridCol>
                <a:gridCol w="411480">
                  <a:extLst>
                    <a:ext uri="{9D8B030D-6E8A-4147-A177-3AD203B41FA5}">
                      <a16:colId xmlns:a16="http://schemas.microsoft.com/office/drawing/2014/main" val="3740323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6909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- 2022-02-16 15:16:38</a:t>
                      </a:r>
                      <a:r>
                        <a:rPr kumimoji="0" lang="de-DE" sz="1000" b="0" i="0" u="none" strike="noStrike" kern="1200" cap="none" spc="0" normalizeH="0" baseline="0" noProof="0">
                          <a:ln>
                            <a:noFill/>
                          </a:ln>
                          <a:solidFill>
                            <a:prstClr val="black"/>
                          </a:solidFill>
                          <a:effectLst/>
                          <a:uLnTx/>
                          <a:uFillTx/>
                          <a:latin typeface="+mn-lt"/>
                          <a:ea typeface="+mn-ea"/>
                          <a:cs typeface="+mn-cs"/>
                        </a:rPr>
                        <a:t>
 Das sind die Top-5-Aktien der comdirect Kunden. Dieses Mal auf der Platz 1: Das Technologieunternehmen Meta Platforms. 📈 Hättet ihr damit gerechnet?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5.1574 %</a:t>
                      </a:r>
                    </a:p>
                  </a:txBody>
                  <a:tcPr/>
                </a:tc>
                <a:extLst>
                  <a:ext uri="{0D108BD9-81ED-4DB2-BD59-A6C34878D82A}">
                    <a16:rowId xmlns:a16="http://schemas.microsoft.com/office/drawing/2014/main" val="96767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- 2022-02-15 11:39:52</a:t>
                      </a:r>
                      <a:r>
                        <a:rPr kumimoji="0" lang="de-DE" sz="1000" b="0" i="0" u="none" strike="noStrike" kern="1200" cap="none" spc="0" normalizeH="0" baseline="0" noProof="0">
                          <a:ln>
                            <a:noFill/>
                          </a:ln>
                          <a:solidFill>
                            <a:prstClr val="black"/>
                          </a:solidFill>
                          <a:effectLst/>
                          <a:uLnTx/>
                          <a:uFillTx/>
                          <a:latin typeface="+mn-lt"/>
                          <a:ea typeface="+mn-ea"/>
                          <a:cs typeface="+mn-cs"/>
                        </a:rPr>
                        <a:t>
 Mittwoch stellt sich Andreas wieder euren Fragen im zweiten Markt-Update der Woche. Schreibe uns gerne vorab, was du von Andreas wissen möchtest oder stelle deine Frage direkt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https://quintly-image-storage.s3.amazonaws.com/c251521bccbf09244cbdad3729b55e70/a8671ea6fc839af4a88ad92131d8b72c.jpg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0.4272 %</a:t>
                      </a:r>
                    </a:p>
                  </a:txBody>
                  <a:tcPr/>
                </a:tc>
                <a:extLst>
                  <a:ext uri="{0D108BD9-81ED-4DB2-BD59-A6C34878D82A}">
                    <a16:rowId xmlns:a16="http://schemas.microsoft.com/office/drawing/2014/main" val="1719371449"/>
                  </a:ext>
                </a:extLst>
              </a:tr>
            </a:tbl>
          </a:graphicData>
        </a:graphic>
      </p:graphicFrame>
      <p:sp>
        <p:nvSpPr>
          <p:cNvPr id="4" name="Text Placeholder 3">
            <a:extLst>
              <a:ext uri="{FF2B5EF4-FFF2-40B4-BE49-F238E27FC236}">
                <a16:creationId xmlns:a16="http://schemas.microsoft.com/office/drawing/2014/main" id="{4CD40299-73AC-47A1-AAD4-9C22226150E1}"/>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76960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CDC76-5206-4552-BC6A-DDF029FA533A}"/>
              </a:ext>
            </a:extLst>
          </p:cNvPr>
          <p:cNvSpPr>
            <a:spLocks noGrp="1"/>
          </p:cNvSpPr>
          <p:nvPr>
            <p:ph type="title"/>
          </p:nvPr>
        </p:nvSpPr>
        <p:spPr/>
        <p:txBody>
          <a:bodyPr/>
          <a:lstStyle/>
          <a:p>
            <a:r>
              <a:rPr lang="en-US"/>
              <a:t>Facebook Published Posts Table | comdirect - 8 of 16</a:t>
            </a:r>
          </a:p>
        </p:txBody>
      </p:sp>
      <p:graphicFrame>
        <p:nvGraphicFramePr>
          <p:cNvPr id="5" name="Table Placeholder 4">
            <a:extLst>
              <a:ext uri="{FF2B5EF4-FFF2-40B4-BE49-F238E27FC236}">
                <a16:creationId xmlns:a16="http://schemas.microsoft.com/office/drawing/2014/main" id="{D4F9E4DB-4A20-4647-9CEE-4F0D5AD5BE5F}"/>
              </a:ext>
            </a:extLst>
          </p:cNvPr>
          <p:cNvGraphicFramePr>
            <a:graphicFrameLocks noGrp="1"/>
          </p:cNvGraphicFramePr>
          <p:nvPr>
            <p:ph type="tbl" sz="quarter" idx="13"/>
            <p:extLst>
              <p:ext uri="{D42A27DB-BD31-4B8C-83A1-F6EECF244321}">
                <p14:modId xmlns:p14="http://schemas.microsoft.com/office/powerpoint/2010/main" val="85691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6993651"/>
                    </a:ext>
                  </a:extLst>
                </a:gridCol>
                <a:gridCol w="1399032">
                  <a:extLst>
                    <a:ext uri="{9D8B030D-6E8A-4147-A177-3AD203B41FA5}">
                      <a16:colId xmlns:a16="http://schemas.microsoft.com/office/drawing/2014/main" val="3698341270"/>
                    </a:ext>
                  </a:extLst>
                </a:gridCol>
                <a:gridCol w="1152144">
                  <a:extLst>
                    <a:ext uri="{9D8B030D-6E8A-4147-A177-3AD203B41FA5}">
                      <a16:colId xmlns:a16="http://schemas.microsoft.com/office/drawing/2014/main" val="1670315666"/>
                    </a:ext>
                  </a:extLst>
                </a:gridCol>
                <a:gridCol w="411480">
                  <a:extLst>
                    <a:ext uri="{9D8B030D-6E8A-4147-A177-3AD203B41FA5}">
                      <a16:colId xmlns:a16="http://schemas.microsoft.com/office/drawing/2014/main" val="1122226138"/>
                    </a:ext>
                  </a:extLst>
                </a:gridCol>
                <a:gridCol w="411480">
                  <a:extLst>
                    <a:ext uri="{9D8B030D-6E8A-4147-A177-3AD203B41FA5}">
                      <a16:colId xmlns:a16="http://schemas.microsoft.com/office/drawing/2014/main" val="3073002244"/>
                    </a:ext>
                  </a:extLst>
                </a:gridCol>
                <a:gridCol w="411480">
                  <a:extLst>
                    <a:ext uri="{9D8B030D-6E8A-4147-A177-3AD203B41FA5}">
                      <a16:colId xmlns:a16="http://schemas.microsoft.com/office/drawing/2014/main" val="2984846392"/>
                    </a:ext>
                  </a:extLst>
                </a:gridCol>
                <a:gridCol w="411480">
                  <a:extLst>
                    <a:ext uri="{9D8B030D-6E8A-4147-A177-3AD203B41FA5}">
                      <a16:colId xmlns:a16="http://schemas.microsoft.com/office/drawing/2014/main" val="3388220096"/>
                    </a:ext>
                  </a:extLst>
                </a:gridCol>
                <a:gridCol w="411480">
                  <a:extLst>
                    <a:ext uri="{9D8B030D-6E8A-4147-A177-3AD203B41FA5}">
                      <a16:colId xmlns:a16="http://schemas.microsoft.com/office/drawing/2014/main" val="2611502618"/>
                    </a:ext>
                  </a:extLst>
                </a:gridCol>
                <a:gridCol w="411480">
                  <a:extLst>
                    <a:ext uri="{9D8B030D-6E8A-4147-A177-3AD203B41FA5}">
                      <a16:colId xmlns:a16="http://schemas.microsoft.com/office/drawing/2014/main" val="267187443"/>
                    </a:ext>
                  </a:extLst>
                </a:gridCol>
                <a:gridCol w="411480">
                  <a:extLst>
                    <a:ext uri="{9D8B030D-6E8A-4147-A177-3AD203B41FA5}">
                      <a16:colId xmlns:a16="http://schemas.microsoft.com/office/drawing/2014/main" val="2477490716"/>
                    </a:ext>
                  </a:extLst>
                </a:gridCol>
                <a:gridCol w="411480">
                  <a:extLst>
                    <a:ext uri="{9D8B030D-6E8A-4147-A177-3AD203B41FA5}">
                      <a16:colId xmlns:a16="http://schemas.microsoft.com/office/drawing/2014/main" val="1369141205"/>
                    </a:ext>
                  </a:extLst>
                </a:gridCol>
                <a:gridCol w="411480">
                  <a:extLst>
                    <a:ext uri="{9D8B030D-6E8A-4147-A177-3AD203B41FA5}">
                      <a16:colId xmlns:a16="http://schemas.microsoft.com/office/drawing/2014/main" val="35029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87628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- 2022-02-14 15:02:39</a:t>
                      </a:r>
                      <a:r>
                        <a:rPr kumimoji="0" lang="de-DE" sz="1000" b="0" i="0" u="none" strike="noStrike" kern="1200" cap="none" spc="0" normalizeH="0" baseline="0" noProof="0">
                          <a:ln>
                            <a:noFill/>
                          </a:ln>
                          <a:solidFill>
                            <a:prstClr val="black"/>
                          </a:solidFill>
                          <a:effectLst/>
                          <a:uLnTx/>
                          <a:uFillTx/>
                          <a:latin typeface="+mn-lt"/>
                          <a:ea typeface="+mn-ea"/>
                          <a:cs typeface="+mn-cs"/>
                        </a:rPr>
                        <a:t>
 Das bedingungslose Grundeinkommen bleibt weiterhin ein streitbares Thema. Hier findest du auf einen Blick, was es damit auf sich hat und was die Vorteile und Risiken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Wie realistisch, 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2.9513 %</a:t>
                      </a:r>
                    </a:p>
                  </a:txBody>
                  <a:tcPr/>
                </a:tc>
                <a:extLst>
                  <a:ext uri="{0D108BD9-81ED-4DB2-BD59-A6C34878D82A}">
                    <a16:rowId xmlns:a16="http://schemas.microsoft.com/office/drawing/2014/main" val="277338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- 2022-02-14 09:08:47</a:t>
                      </a:r>
                      <a:r>
                        <a:rPr kumimoji="0" lang="de-DE" sz="1000" b="0" i="0" u="none" strike="noStrike" kern="1200" cap="none" spc="0" normalizeH="0" baseline="0" noProof="0">
                          <a:ln>
                            <a:noFill/>
                          </a:ln>
                          <a:solidFill>
                            <a:prstClr val="black"/>
                          </a:solidFill>
                          <a:effectLst/>
                          <a:uLnTx/>
                          <a:uFillTx/>
                          <a:latin typeface="+mn-lt"/>
                          <a:ea typeface="+mn-ea"/>
                          <a:cs typeface="+mn-cs"/>
                        </a:rPr>
                        <a:t>
 Die Woche startet mit einem neuen Markt-Update! Du hast eine Frage an Andreas? Schick sie uns einfach vorab per DM/Kommentar oder stelle deine Frage heute Abend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https://quintly-image-storage.s3.amazonaws.com/c251521bccbf09244cbdad3729b55e70/01737b8c11d5219d5e326a1e68fa78f9.jpg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0.2574 %</a:t>
                      </a:r>
                    </a:p>
                  </a:txBody>
                  <a:tcPr/>
                </a:tc>
                <a:extLst>
                  <a:ext uri="{0D108BD9-81ED-4DB2-BD59-A6C34878D82A}">
                    <a16:rowId xmlns:a16="http://schemas.microsoft.com/office/drawing/2014/main" val="3926578538"/>
                  </a:ext>
                </a:extLst>
              </a:tr>
            </a:tbl>
          </a:graphicData>
        </a:graphic>
      </p:graphicFrame>
      <p:sp>
        <p:nvSpPr>
          <p:cNvPr id="4" name="Text Placeholder 3">
            <a:extLst>
              <a:ext uri="{FF2B5EF4-FFF2-40B4-BE49-F238E27FC236}">
                <a16:creationId xmlns:a16="http://schemas.microsoft.com/office/drawing/2014/main" id="{EA7DCE99-B7F9-4224-A6AB-9074CC02B2F9}"/>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924391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6697E-EDF9-48E8-9D4C-C576862EA85A}"/>
              </a:ext>
            </a:extLst>
          </p:cNvPr>
          <p:cNvSpPr>
            <a:spLocks noGrp="1"/>
          </p:cNvSpPr>
          <p:nvPr>
            <p:ph type="title"/>
          </p:nvPr>
        </p:nvSpPr>
        <p:spPr/>
        <p:txBody>
          <a:bodyPr/>
          <a:lstStyle/>
          <a:p>
            <a:r>
              <a:rPr lang="en-US"/>
              <a:t>Facebook Published Posts Table | comdirect - 9 of 16</a:t>
            </a:r>
          </a:p>
        </p:txBody>
      </p:sp>
      <p:graphicFrame>
        <p:nvGraphicFramePr>
          <p:cNvPr id="5" name="Table Placeholder 4">
            <a:extLst>
              <a:ext uri="{FF2B5EF4-FFF2-40B4-BE49-F238E27FC236}">
                <a16:creationId xmlns:a16="http://schemas.microsoft.com/office/drawing/2014/main" id="{65B15E98-E7E4-45BF-846D-A56B5E288814}"/>
              </a:ext>
            </a:extLst>
          </p:cNvPr>
          <p:cNvGraphicFramePr>
            <a:graphicFrameLocks noGrp="1"/>
          </p:cNvGraphicFramePr>
          <p:nvPr>
            <p:ph type="tbl" sz="quarter" idx="13"/>
            <p:extLst>
              <p:ext uri="{D42A27DB-BD31-4B8C-83A1-F6EECF244321}">
                <p14:modId xmlns:p14="http://schemas.microsoft.com/office/powerpoint/2010/main" val="353426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8474889"/>
                    </a:ext>
                  </a:extLst>
                </a:gridCol>
                <a:gridCol w="1399032">
                  <a:extLst>
                    <a:ext uri="{9D8B030D-6E8A-4147-A177-3AD203B41FA5}">
                      <a16:colId xmlns:a16="http://schemas.microsoft.com/office/drawing/2014/main" val="1152604262"/>
                    </a:ext>
                  </a:extLst>
                </a:gridCol>
                <a:gridCol w="1152144">
                  <a:extLst>
                    <a:ext uri="{9D8B030D-6E8A-4147-A177-3AD203B41FA5}">
                      <a16:colId xmlns:a16="http://schemas.microsoft.com/office/drawing/2014/main" val="977078790"/>
                    </a:ext>
                  </a:extLst>
                </a:gridCol>
                <a:gridCol w="411480">
                  <a:extLst>
                    <a:ext uri="{9D8B030D-6E8A-4147-A177-3AD203B41FA5}">
                      <a16:colId xmlns:a16="http://schemas.microsoft.com/office/drawing/2014/main" val="1231507973"/>
                    </a:ext>
                  </a:extLst>
                </a:gridCol>
                <a:gridCol w="411480">
                  <a:extLst>
                    <a:ext uri="{9D8B030D-6E8A-4147-A177-3AD203B41FA5}">
                      <a16:colId xmlns:a16="http://schemas.microsoft.com/office/drawing/2014/main" val="4097202652"/>
                    </a:ext>
                  </a:extLst>
                </a:gridCol>
                <a:gridCol w="411480">
                  <a:extLst>
                    <a:ext uri="{9D8B030D-6E8A-4147-A177-3AD203B41FA5}">
                      <a16:colId xmlns:a16="http://schemas.microsoft.com/office/drawing/2014/main" val="3824092220"/>
                    </a:ext>
                  </a:extLst>
                </a:gridCol>
                <a:gridCol w="411480">
                  <a:extLst>
                    <a:ext uri="{9D8B030D-6E8A-4147-A177-3AD203B41FA5}">
                      <a16:colId xmlns:a16="http://schemas.microsoft.com/office/drawing/2014/main" val="303882590"/>
                    </a:ext>
                  </a:extLst>
                </a:gridCol>
                <a:gridCol w="411480">
                  <a:extLst>
                    <a:ext uri="{9D8B030D-6E8A-4147-A177-3AD203B41FA5}">
                      <a16:colId xmlns:a16="http://schemas.microsoft.com/office/drawing/2014/main" val="1087919533"/>
                    </a:ext>
                  </a:extLst>
                </a:gridCol>
                <a:gridCol w="411480">
                  <a:extLst>
                    <a:ext uri="{9D8B030D-6E8A-4147-A177-3AD203B41FA5}">
                      <a16:colId xmlns:a16="http://schemas.microsoft.com/office/drawing/2014/main" val="2556871931"/>
                    </a:ext>
                  </a:extLst>
                </a:gridCol>
                <a:gridCol w="411480">
                  <a:extLst>
                    <a:ext uri="{9D8B030D-6E8A-4147-A177-3AD203B41FA5}">
                      <a16:colId xmlns:a16="http://schemas.microsoft.com/office/drawing/2014/main" val="3883445788"/>
                    </a:ext>
                  </a:extLst>
                </a:gridCol>
                <a:gridCol w="411480">
                  <a:extLst>
                    <a:ext uri="{9D8B030D-6E8A-4147-A177-3AD203B41FA5}">
                      <a16:colId xmlns:a16="http://schemas.microsoft.com/office/drawing/2014/main" val="1411170363"/>
                    </a:ext>
                  </a:extLst>
                </a:gridCol>
                <a:gridCol w="411480">
                  <a:extLst>
                    <a:ext uri="{9D8B030D-6E8A-4147-A177-3AD203B41FA5}">
                      <a16:colId xmlns:a16="http://schemas.microsoft.com/office/drawing/2014/main" val="1201807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0454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- 2022-02-11 15:27:34</a:t>
                      </a:r>
                      <a:r>
                        <a:rPr kumimoji="0" lang="de-DE" sz="1000" b="0" i="0" u="none" strike="noStrike" kern="1200" cap="none" spc="0" normalizeH="0" baseline="0" noProof="0">
                          <a:ln>
                            <a:noFill/>
                          </a:ln>
                          <a:solidFill>
                            <a:prstClr val="black"/>
                          </a:solidFill>
                          <a:effectLst/>
                          <a:uLnTx/>
                          <a:uFillTx/>
                          <a:latin typeface="+mn-lt"/>
                          <a:ea typeface="+mn-ea"/>
                          <a:cs typeface="+mn-cs"/>
                        </a:rPr>
                        <a:t>
 Wenn du eine Wohnung anmieten oder einen Kredit aufnehmen möchtest, musst du in der Regel einen Bonitätsnachweis erbringen. Wir zeigen dir, wie du deine Bonität verbessern kannst.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1.6814 %</a:t>
                      </a:r>
                    </a:p>
                  </a:txBody>
                  <a:tcPr/>
                </a:tc>
                <a:extLst>
                  <a:ext uri="{0D108BD9-81ED-4DB2-BD59-A6C34878D82A}">
                    <a16:rowId xmlns:a16="http://schemas.microsoft.com/office/drawing/2014/main" val="67029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- 2022-02-09 14:37:58</a:t>
                      </a:r>
                      <a:r>
                        <a:rPr kumimoji="0" lang="de-DE" sz="1000" b="0" i="0" u="none" strike="noStrike" kern="1200" cap="none" spc="0" normalizeH="0" baseline="0" noProof="0">
                          <a:ln>
                            <a:noFill/>
                          </a:ln>
                          <a:solidFill>
                            <a:prstClr val="black"/>
                          </a:solidFill>
                          <a:effectLst/>
                          <a:uLnTx/>
                          <a:uFillTx/>
                          <a:latin typeface="+mn-lt"/>
                          <a:ea typeface="+mn-ea"/>
                          <a:cs typeface="+mn-cs"/>
                        </a:rPr>
                        <a:t>
 Als clevere Geldanlage erfreuen sich Wertpapiersparpläne in Deutschland wachsender Beliebtheit. Aber wie genau funktioniert so ein Wertpapiersparplan und was gilt es zu beachten?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https://quintly-image-storage.s3.amazonaws.com/c251521bccbf09244cbdad3729b55e70/b08da5e298389c680c85f9ecc4ecbe51.jpg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0.9824 %</a:t>
                      </a:r>
                    </a:p>
                  </a:txBody>
                  <a:tcPr/>
                </a:tc>
                <a:extLst>
                  <a:ext uri="{0D108BD9-81ED-4DB2-BD59-A6C34878D82A}">
                    <a16:rowId xmlns:a16="http://schemas.microsoft.com/office/drawing/2014/main" val="828970627"/>
                  </a:ext>
                </a:extLst>
              </a:tr>
            </a:tbl>
          </a:graphicData>
        </a:graphic>
      </p:graphicFrame>
      <p:sp>
        <p:nvSpPr>
          <p:cNvPr id="4" name="Text Placeholder 3">
            <a:extLst>
              <a:ext uri="{FF2B5EF4-FFF2-40B4-BE49-F238E27FC236}">
                <a16:creationId xmlns:a16="http://schemas.microsoft.com/office/drawing/2014/main" id="{7348BF57-F4F6-4153-81C5-CEF33CC885FA}"/>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6612932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6B036-5EE4-4F96-8FA7-6C2394AC0F1D}"/>
              </a:ext>
            </a:extLst>
          </p:cNvPr>
          <p:cNvSpPr>
            <a:spLocks noGrp="1"/>
          </p:cNvSpPr>
          <p:nvPr>
            <p:ph type="title"/>
          </p:nvPr>
        </p:nvSpPr>
        <p:spPr/>
        <p:txBody>
          <a:bodyPr/>
          <a:lstStyle/>
          <a:p>
            <a:r>
              <a:rPr lang="en-US"/>
              <a:t>Facebook Published Posts Table | comdirect - 10 of 16</a:t>
            </a:r>
          </a:p>
        </p:txBody>
      </p:sp>
      <p:graphicFrame>
        <p:nvGraphicFramePr>
          <p:cNvPr id="5" name="Table Placeholder 4">
            <a:extLst>
              <a:ext uri="{FF2B5EF4-FFF2-40B4-BE49-F238E27FC236}">
                <a16:creationId xmlns:a16="http://schemas.microsoft.com/office/drawing/2014/main" id="{49F46E38-B508-4FE3-B683-AA1E151A2D49}"/>
              </a:ext>
            </a:extLst>
          </p:cNvPr>
          <p:cNvGraphicFramePr>
            <a:graphicFrameLocks noGrp="1"/>
          </p:cNvGraphicFramePr>
          <p:nvPr>
            <p:ph type="tbl" sz="quarter" idx="13"/>
            <p:extLst>
              <p:ext uri="{D42A27DB-BD31-4B8C-83A1-F6EECF244321}">
                <p14:modId xmlns:p14="http://schemas.microsoft.com/office/powerpoint/2010/main" val="288315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88425596"/>
                    </a:ext>
                  </a:extLst>
                </a:gridCol>
                <a:gridCol w="1399032">
                  <a:extLst>
                    <a:ext uri="{9D8B030D-6E8A-4147-A177-3AD203B41FA5}">
                      <a16:colId xmlns:a16="http://schemas.microsoft.com/office/drawing/2014/main" val="2430119254"/>
                    </a:ext>
                  </a:extLst>
                </a:gridCol>
                <a:gridCol w="1152144">
                  <a:extLst>
                    <a:ext uri="{9D8B030D-6E8A-4147-A177-3AD203B41FA5}">
                      <a16:colId xmlns:a16="http://schemas.microsoft.com/office/drawing/2014/main" val="2183026720"/>
                    </a:ext>
                  </a:extLst>
                </a:gridCol>
                <a:gridCol w="411480">
                  <a:extLst>
                    <a:ext uri="{9D8B030D-6E8A-4147-A177-3AD203B41FA5}">
                      <a16:colId xmlns:a16="http://schemas.microsoft.com/office/drawing/2014/main" val="2080543750"/>
                    </a:ext>
                  </a:extLst>
                </a:gridCol>
                <a:gridCol w="411480">
                  <a:extLst>
                    <a:ext uri="{9D8B030D-6E8A-4147-A177-3AD203B41FA5}">
                      <a16:colId xmlns:a16="http://schemas.microsoft.com/office/drawing/2014/main" val="223736609"/>
                    </a:ext>
                  </a:extLst>
                </a:gridCol>
                <a:gridCol w="411480">
                  <a:extLst>
                    <a:ext uri="{9D8B030D-6E8A-4147-A177-3AD203B41FA5}">
                      <a16:colId xmlns:a16="http://schemas.microsoft.com/office/drawing/2014/main" val="3077610804"/>
                    </a:ext>
                  </a:extLst>
                </a:gridCol>
                <a:gridCol w="411480">
                  <a:extLst>
                    <a:ext uri="{9D8B030D-6E8A-4147-A177-3AD203B41FA5}">
                      <a16:colId xmlns:a16="http://schemas.microsoft.com/office/drawing/2014/main" val="49496724"/>
                    </a:ext>
                  </a:extLst>
                </a:gridCol>
                <a:gridCol w="411480">
                  <a:extLst>
                    <a:ext uri="{9D8B030D-6E8A-4147-A177-3AD203B41FA5}">
                      <a16:colId xmlns:a16="http://schemas.microsoft.com/office/drawing/2014/main" val="1320375568"/>
                    </a:ext>
                  </a:extLst>
                </a:gridCol>
                <a:gridCol w="411480">
                  <a:extLst>
                    <a:ext uri="{9D8B030D-6E8A-4147-A177-3AD203B41FA5}">
                      <a16:colId xmlns:a16="http://schemas.microsoft.com/office/drawing/2014/main" val="2659199838"/>
                    </a:ext>
                  </a:extLst>
                </a:gridCol>
                <a:gridCol w="411480">
                  <a:extLst>
                    <a:ext uri="{9D8B030D-6E8A-4147-A177-3AD203B41FA5}">
                      <a16:colId xmlns:a16="http://schemas.microsoft.com/office/drawing/2014/main" val="4076614266"/>
                    </a:ext>
                  </a:extLst>
                </a:gridCol>
                <a:gridCol w="411480">
                  <a:extLst>
                    <a:ext uri="{9D8B030D-6E8A-4147-A177-3AD203B41FA5}">
                      <a16:colId xmlns:a16="http://schemas.microsoft.com/office/drawing/2014/main" val="4150078285"/>
                    </a:ext>
                  </a:extLst>
                </a:gridCol>
                <a:gridCol w="411480">
                  <a:extLst>
                    <a:ext uri="{9D8B030D-6E8A-4147-A177-3AD203B41FA5}">
                      <a16:colId xmlns:a16="http://schemas.microsoft.com/office/drawing/2014/main" val="2153156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7405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- 2022-02-08 11:04:27</a:t>
                      </a:r>
                      <a:r>
                        <a:rPr kumimoji="0" lang="de-DE" sz="1000" b="0" i="0" u="none" strike="noStrike" kern="1200" cap="none" spc="0" normalizeH="0" baseline="0" noProof="0">
                          <a:ln>
                            <a:noFill/>
                          </a:ln>
                          <a:solidFill>
                            <a:prstClr val="black"/>
                          </a:solidFill>
                          <a:effectLst/>
                          <a:uLnTx/>
                          <a:uFillTx/>
                          <a:latin typeface="+mn-lt"/>
                          <a:ea typeface="+mn-ea"/>
                          <a:cs typeface="+mn-cs"/>
                        </a:rPr>
                        <a:t>
 Du hast noch offene Fragen zum Thema Börse? Dann ist das Markt-Update mit unserem Experten Andreas genau das Richtige für dich! Jetzt Livestream vormerken und uns deine Fragen per Kommentar/DM senden oder im Livestream 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https://quintly-image-storage.s3.amazonaws.com/c251521bccbf09244cbdad3729b55e70/a8671ea6fc839af4a88ad92131d8b72c.jpg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extLst>
                  <a:ext uri="{0D108BD9-81ED-4DB2-BD59-A6C34878D82A}">
                    <a16:rowId xmlns:a16="http://schemas.microsoft.com/office/drawing/2014/main" val="220579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- 2022-02-07 10:24:25</a:t>
                      </a:r>
                      <a:r>
                        <a:rPr kumimoji="0" lang="de-DE" sz="1000" b="0" i="0" u="none" strike="noStrike" kern="1200" cap="none" spc="0" normalizeH="0" baseline="0" noProof="0">
                          <a:ln>
                            <a:noFill/>
                          </a:ln>
                          <a:solidFill>
                            <a:prstClr val="black"/>
                          </a:solidFill>
                          <a:effectLst/>
                          <a:uLnTx/>
                          <a:uFillTx/>
                          <a:latin typeface="+mn-lt"/>
                          <a:ea typeface="+mn-ea"/>
                          <a:cs typeface="+mn-cs"/>
                        </a:rPr>
                        <a:t>
 Heute gibt es wieder ein neues Mark-Update von unserem Börsenexperte Andrea für dich. Schick uns deine Frage einfach per DM/Kommentar oder stelle sie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https://quintly-image-storage.s3.amazonaws.com/c251521bccbf09244cbdad3729b55e70/b32dc9982c80388c7d383a508d4be4a8.jpg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0.4202 %</a:t>
                      </a:r>
                    </a:p>
                  </a:txBody>
                  <a:tcPr/>
                </a:tc>
                <a:extLst>
                  <a:ext uri="{0D108BD9-81ED-4DB2-BD59-A6C34878D82A}">
                    <a16:rowId xmlns:a16="http://schemas.microsoft.com/office/drawing/2014/main" val="1674009680"/>
                  </a:ext>
                </a:extLst>
              </a:tr>
            </a:tbl>
          </a:graphicData>
        </a:graphic>
      </p:graphicFrame>
      <p:sp>
        <p:nvSpPr>
          <p:cNvPr id="4" name="Text Placeholder 3">
            <a:extLst>
              <a:ext uri="{FF2B5EF4-FFF2-40B4-BE49-F238E27FC236}">
                <a16:creationId xmlns:a16="http://schemas.microsoft.com/office/drawing/2014/main" id="{3F1A5924-B996-4BCB-B177-E87AA058D3A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213928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EC647-9772-42EE-9B93-60A57C625A8F}"/>
              </a:ext>
            </a:extLst>
          </p:cNvPr>
          <p:cNvSpPr>
            <a:spLocks noGrp="1"/>
          </p:cNvSpPr>
          <p:nvPr>
            <p:ph type="title"/>
          </p:nvPr>
        </p:nvSpPr>
        <p:spPr/>
        <p:txBody>
          <a:bodyPr/>
          <a:lstStyle/>
          <a:p>
            <a:r>
              <a:rPr lang="en-US"/>
              <a:t>Facebook Published Posts Table | comdirect - 11 of 16</a:t>
            </a:r>
          </a:p>
        </p:txBody>
      </p:sp>
      <p:graphicFrame>
        <p:nvGraphicFramePr>
          <p:cNvPr id="5" name="Table Placeholder 4">
            <a:extLst>
              <a:ext uri="{FF2B5EF4-FFF2-40B4-BE49-F238E27FC236}">
                <a16:creationId xmlns:a16="http://schemas.microsoft.com/office/drawing/2014/main" id="{F62F49C3-8CDC-4FBE-81F1-8FBABCACE878}"/>
              </a:ext>
            </a:extLst>
          </p:cNvPr>
          <p:cNvGraphicFramePr>
            <a:graphicFrameLocks noGrp="1"/>
          </p:cNvGraphicFramePr>
          <p:nvPr>
            <p:ph type="tbl" sz="quarter" idx="13"/>
            <p:extLst>
              <p:ext uri="{D42A27DB-BD31-4B8C-83A1-F6EECF244321}">
                <p14:modId xmlns:p14="http://schemas.microsoft.com/office/powerpoint/2010/main" val="247262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20365689"/>
                    </a:ext>
                  </a:extLst>
                </a:gridCol>
                <a:gridCol w="1399032">
                  <a:extLst>
                    <a:ext uri="{9D8B030D-6E8A-4147-A177-3AD203B41FA5}">
                      <a16:colId xmlns:a16="http://schemas.microsoft.com/office/drawing/2014/main" val="214210643"/>
                    </a:ext>
                  </a:extLst>
                </a:gridCol>
                <a:gridCol w="1152144">
                  <a:extLst>
                    <a:ext uri="{9D8B030D-6E8A-4147-A177-3AD203B41FA5}">
                      <a16:colId xmlns:a16="http://schemas.microsoft.com/office/drawing/2014/main" val="1575569959"/>
                    </a:ext>
                  </a:extLst>
                </a:gridCol>
                <a:gridCol w="411480">
                  <a:extLst>
                    <a:ext uri="{9D8B030D-6E8A-4147-A177-3AD203B41FA5}">
                      <a16:colId xmlns:a16="http://schemas.microsoft.com/office/drawing/2014/main" val="282259004"/>
                    </a:ext>
                  </a:extLst>
                </a:gridCol>
                <a:gridCol w="411480">
                  <a:extLst>
                    <a:ext uri="{9D8B030D-6E8A-4147-A177-3AD203B41FA5}">
                      <a16:colId xmlns:a16="http://schemas.microsoft.com/office/drawing/2014/main" val="3989880486"/>
                    </a:ext>
                  </a:extLst>
                </a:gridCol>
                <a:gridCol w="411480">
                  <a:extLst>
                    <a:ext uri="{9D8B030D-6E8A-4147-A177-3AD203B41FA5}">
                      <a16:colId xmlns:a16="http://schemas.microsoft.com/office/drawing/2014/main" val="3102653612"/>
                    </a:ext>
                  </a:extLst>
                </a:gridCol>
                <a:gridCol w="411480">
                  <a:extLst>
                    <a:ext uri="{9D8B030D-6E8A-4147-A177-3AD203B41FA5}">
                      <a16:colId xmlns:a16="http://schemas.microsoft.com/office/drawing/2014/main" val="1773954074"/>
                    </a:ext>
                  </a:extLst>
                </a:gridCol>
                <a:gridCol w="411480">
                  <a:extLst>
                    <a:ext uri="{9D8B030D-6E8A-4147-A177-3AD203B41FA5}">
                      <a16:colId xmlns:a16="http://schemas.microsoft.com/office/drawing/2014/main" val="900294008"/>
                    </a:ext>
                  </a:extLst>
                </a:gridCol>
                <a:gridCol w="411480">
                  <a:extLst>
                    <a:ext uri="{9D8B030D-6E8A-4147-A177-3AD203B41FA5}">
                      <a16:colId xmlns:a16="http://schemas.microsoft.com/office/drawing/2014/main" val="1540778731"/>
                    </a:ext>
                  </a:extLst>
                </a:gridCol>
                <a:gridCol w="411480">
                  <a:extLst>
                    <a:ext uri="{9D8B030D-6E8A-4147-A177-3AD203B41FA5}">
                      <a16:colId xmlns:a16="http://schemas.microsoft.com/office/drawing/2014/main" val="1719017569"/>
                    </a:ext>
                  </a:extLst>
                </a:gridCol>
                <a:gridCol w="411480">
                  <a:extLst>
                    <a:ext uri="{9D8B030D-6E8A-4147-A177-3AD203B41FA5}">
                      <a16:colId xmlns:a16="http://schemas.microsoft.com/office/drawing/2014/main" val="817619520"/>
                    </a:ext>
                  </a:extLst>
                </a:gridCol>
                <a:gridCol w="411480">
                  <a:extLst>
                    <a:ext uri="{9D8B030D-6E8A-4147-A177-3AD203B41FA5}">
                      <a16:colId xmlns:a16="http://schemas.microsoft.com/office/drawing/2014/main" val="369316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8989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- 2022-02-04 14:58:12</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einen Blick auf die Top 5-Aktien geworfen? 📈 BionTech ist weiter unangefochten an der Spitze. Die anderen Kandidaten haben sich neu sortiert und für Nvidia ist SAP SE in das Raking gekommen. Mehr News findet ihr in unserem comdirect Magazin!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1.1403 %</a:t>
                      </a:r>
                    </a:p>
                  </a:txBody>
                  <a:tcPr/>
                </a:tc>
                <a:extLst>
                  <a:ext uri="{0D108BD9-81ED-4DB2-BD59-A6C34878D82A}">
                    <a16:rowId xmlns:a16="http://schemas.microsoft.com/office/drawing/2014/main" val="2720151250"/>
                  </a:ext>
                </a:extLst>
              </a:tr>
            </a:tbl>
          </a:graphicData>
        </a:graphic>
      </p:graphicFrame>
      <p:sp>
        <p:nvSpPr>
          <p:cNvPr id="4" name="Text Placeholder 3">
            <a:extLst>
              <a:ext uri="{FF2B5EF4-FFF2-40B4-BE49-F238E27FC236}">
                <a16:creationId xmlns:a16="http://schemas.microsoft.com/office/drawing/2014/main" id="{53C8F579-1F9B-4A0A-8B6E-541EE7299098}"/>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334850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E073B-9EA8-46C8-A6A8-FFD50342C537}"/>
              </a:ext>
            </a:extLst>
          </p:cNvPr>
          <p:cNvSpPr>
            <a:spLocks noGrp="1"/>
          </p:cNvSpPr>
          <p:nvPr>
            <p:ph type="title"/>
          </p:nvPr>
        </p:nvSpPr>
        <p:spPr/>
        <p:txBody>
          <a:bodyPr/>
          <a:lstStyle/>
          <a:p>
            <a:r>
              <a:rPr lang="en-US"/>
              <a:t>Facebook Published Posts Table | comdirect - 12 of 16</a:t>
            </a:r>
          </a:p>
        </p:txBody>
      </p:sp>
      <p:graphicFrame>
        <p:nvGraphicFramePr>
          <p:cNvPr id="5" name="Table Placeholder 4">
            <a:extLst>
              <a:ext uri="{FF2B5EF4-FFF2-40B4-BE49-F238E27FC236}">
                <a16:creationId xmlns:a16="http://schemas.microsoft.com/office/drawing/2014/main" id="{B4B046E7-CA41-401D-BA9A-1E3A1C0BD6A7}"/>
              </a:ext>
            </a:extLst>
          </p:cNvPr>
          <p:cNvGraphicFramePr>
            <a:graphicFrameLocks noGrp="1"/>
          </p:cNvGraphicFramePr>
          <p:nvPr>
            <p:ph type="tbl" sz="quarter" idx="13"/>
            <p:extLst>
              <p:ext uri="{D42A27DB-BD31-4B8C-83A1-F6EECF244321}">
                <p14:modId xmlns:p14="http://schemas.microsoft.com/office/powerpoint/2010/main" val="1269302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9885186"/>
                    </a:ext>
                  </a:extLst>
                </a:gridCol>
                <a:gridCol w="1399032">
                  <a:extLst>
                    <a:ext uri="{9D8B030D-6E8A-4147-A177-3AD203B41FA5}">
                      <a16:colId xmlns:a16="http://schemas.microsoft.com/office/drawing/2014/main" val="1282690653"/>
                    </a:ext>
                  </a:extLst>
                </a:gridCol>
                <a:gridCol w="1152144">
                  <a:extLst>
                    <a:ext uri="{9D8B030D-6E8A-4147-A177-3AD203B41FA5}">
                      <a16:colId xmlns:a16="http://schemas.microsoft.com/office/drawing/2014/main" val="2469667659"/>
                    </a:ext>
                  </a:extLst>
                </a:gridCol>
                <a:gridCol w="411480">
                  <a:extLst>
                    <a:ext uri="{9D8B030D-6E8A-4147-A177-3AD203B41FA5}">
                      <a16:colId xmlns:a16="http://schemas.microsoft.com/office/drawing/2014/main" val="4268333488"/>
                    </a:ext>
                  </a:extLst>
                </a:gridCol>
                <a:gridCol w="411480">
                  <a:extLst>
                    <a:ext uri="{9D8B030D-6E8A-4147-A177-3AD203B41FA5}">
                      <a16:colId xmlns:a16="http://schemas.microsoft.com/office/drawing/2014/main" val="3978761068"/>
                    </a:ext>
                  </a:extLst>
                </a:gridCol>
                <a:gridCol w="411480">
                  <a:extLst>
                    <a:ext uri="{9D8B030D-6E8A-4147-A177-3AD203B41FA5}">
                      <a16:colId xmlns:a16="http://schemas.microsoft.com/office/drawing/2014/main" val="590266356"/>
                    </a:ext>
                  </a:extLst>
                </a:gridCol>
                <a:gridCol w="411480">
                  <a:extLst>
                    <a:ext uri="{9D8B030D-6E8A-4147-A177-3AD203B41FA5}">
                      <a16:colId xmlns:a16="http://schemas.microsoft.com/office/drawing/2014/main" val="2580028896"/>
                    </a:ext>
                  </a:extLst>
                </a:gridCol>
                <a:gridCol w="411480">
                  <a:extLst>
                    <a:ext uri="{9D8B030D-6E8A-4147-A177-3AD203B41FA5}">
                      <a16:colId xmlns:a16="http://schemas.microsoft.com/office/drawing/2014/main" val="898434976"/>
                    </a:ext>
                  </a:extLst>
                </a:gridCol>
                <a:gridCol w="411480">
                  <a:extLst>
                    <a:ext uri="{9D8B030D-6E8A-4147-A177-3AD203B41FA5}">
                      <a16:colId xmlns:a16="http://schemas.microsoft.com/office/drawing/2014/main" val="3463971512"/>
                    </a:ext>
                  </a:extLst>
                </a:gridCol>
                <a:gridCol w="411480">
                  <a:extLst>
                    <a:ext uri="{9D8B030D-6E8A-4147-A177-3AD203B41FA5}">
                      <a16:colId xmlns:a16="http://schemas.microsoft.com/office/drawing/2014/main" val="2826039132"/>
                    </a:ext>
                  </a:extLst>
                </a:gridCol>
                <a:gridCol w="411480">
                  <a:extLst>
                    <a:ext uri="{9D8B030D-6E8A-4147-A177-3AD203B41FA5}">
                      <a16:colId xmlns:a16="http://schemas.microsoft.com/office/drawing/2014/main" val="3888264502"/>
                    </a:ext>
                  </a:extLst>
                </a:gridCol>
                <a:gridCol w="411480">
                  <a:extLst>
                    <a:ext uri="{9D8B030D-6E8A-4147-A177-3AD203B41FA5}">
                      <a16:colId xmlns:a16="http://schemas.microsoft.com/office/drawing/2014/main" val="341085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7754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- 2022-02-03 10:01:05</a:t>
                      </a:r>
                      <a:r>
                        <a:rPr kumimoji="0" lang="de-DE" sz="1000" b="0" i="0" u="none" strike="noStrike" kern="1200" cap="none" spc="0" normalizeH="0" baseline="0" noProof="0">
                          <a:ln>
                            <a:noFill/>
                          </a:ln>
                          <a:solidFill>
                            <a:prstClr val="black"/>
                          </a:solidFill>
                          <a:effectLst/>
                          <a:uLnTx/>
                          <a:uFillTx/>
                          <a:latin typeface="+mn-lt"/>
                          <a:ea typeface="+mn-ea"/>
                          <a:cs typeface="+mn-cs"/>
                        </a:rPr>
                        <a:t>
 Der bekannte Zahlungsdienstleister Paypal arbeitet an einem eigenen Stable-Coin, der offenbar Paypal Coin genannt werden soll. Die Kryptowährung soll dabei 1:1 mit US-Dollars hinterlegt sein und somit dafür sorgen, dass der Kurs stabil bleibt.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https://quintly-image-storage.s3.amazonaws.com/c251521bccbf09244cbdad3729b55e70/045ac416eba14c1711c3229ca2794107.jpg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7.1168 %</a:t>
                      </a:r>
                    </a:p>
                  </a:txBody>
                  <a:tcPr/>
                </a:tc>
                <a:extLst>
                  <a:ext uri="{0D108BD9-81ED-4DB2-BD59-A6C34878D82A}">
                    <a16:rowId xmlns:a16="http://schemas.microsoft.com/office/drawing/2014/main" val="1123254914"/>
                  </a:ext>
                </a:extLst>
              </a:tr>
            </a:tbl>
          </a:graphicData>
        </a:graphic>
      </p:graphicFrame>
      <p:sp>
        <p:nvSpPr>
          <p:cNvPr id="4" name="Text Placeholder 3">
            <a:extLst>
              <a:ext uri="{FF2B5EF4-FFF2-40B4-BE49-F238E27FC236}">
                <a16:creationId xmlns:a16="http://schemas.microsoft.com/office/drawing/2014/main" id="{1FBD68B3-4B6E-4F7A-8756-96679EA3318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254850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40CD0-0579-4ED0-B524-1E1C47DFE749}"/>
              </a:ext>
            </a:extLst>
          </p:cNvPr>
          <p:cNvSpPr>
            <a:spLocks noGrp="1"/>
          </p:cNvSpPr>
          <p:nvPr>
            <p:ph type="title"/>
          </p:nvPr>
        </p:nvSpPr>
        <p:spPr/>
        <p:txBody>
          <a:bodyPr/>
          <a:lstStyle/>
          <a:p>
            <a:r>
              <a:rPr lang="en-US"/>
              <a:t>Facebook Published Posts Table | comdirect - 13 of 16</a:t>
            </a:r>
          </a:p>
        </p:txBody>
      </p:sp>
      <p:graphicFrame>
        <p:nvGraphicFramePr>
          <p:cNvPr id="5" name="Table Placeholder 4">
            <a:extLst>
              <a:ext uri="{FF2B5EF4-FFF2-40B4-BE49-F238E27FC236}">
                <a16:creationId xmlns:a16="http://schemas.microsoft.com/office/drawing/2014/main" id="{DBF06068-08F9-49FE-A25D-FD563136086F}"/>
              </a:ext>
            </a:extLst>
          </p:cNvPr>
          <p:cNvGraphicFramePr>
            <a:graphicFrameLocks noGrp="1"/>
          </p:cNvGraphicFramePr>
          <p:nvPr>
            <p:ph type="tbl" sz="quarter" idx="13"/>
            <p:extLst>
              <p:ext uri="{D42A27DB-BD31-4B8C-83A1-F6EECF244321}">
                <p14:modId xmlns:p14="http://schemas.microsoft.com/office/powerpoint/2010/main" val="342551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4551512"/>
                    </a:ext>
                  </a:extLst>
                </a:gridCol>
                <a:gridCol w="1399032">
                  <a:extLst>
                    <a:ext uri="{9D8B030D-6E8A-4147-A177-3AD203B41FA5}">
                      <a16:colId xmlns:a16="http://schemas.microsoft.com/office/drawing/2014/main" val="3374703298"/>
                    </a:ext>
                  </a:extLst>
                </a:gridCol>
                <a:gridCol w="1152144">
                  <a:extLst>
                    <a:ext uri="{9D8B030D-6E8A-4147-A177-3AD203B41FA5}">
                      <a16:colId xmlns:a16="http://schemas.microsoft.com/office/drawing/2014/main" val="350227529"/>
                    </a:ext>
                  </a:extLst>
                </a:gridCol>
                <a:gridCol w="411480">
                  <a:extLst>
                    <a:ext uri="{9D8B030D-6E8A-4147-A177-3AD203B41FA5}">
                      <a16:colId xmlns:a16="http://schemas.microsoft.com/office/drawing/2014/main" val="989835371"/>
                    </a:ext>
                  </a:extLst>
                </a:gridCol>
                <a:gridCol w="411480">
                  <a:extLst>
                    <a:ext uri="{9D8B030D-6E8A-4147-A177-3AD203B41FA5}">
                      <a16:colId xmlns:a16="http://schemas.microsoft.com/office/drawing/2014/main" val="2844282531"/>
                    </a:ext>
                  </a:extLst>
                </a:gridCol>
                <a:gridCol w="411480">
                  <a:extLst>
                    <a:ext uri="{9D8B030D-6E8A-4147-A177-3AD203B41FA5}">
                      <a16:colId xmlns:a16="http://schemas.microsoft.com/office/drawing/2014/main" val="852521198"/>
                    </a:ext>
                  </a:extLst>
                </a:gridCol>
                <a:gridCol w="411480">
                  <a:extLst>
                    <a:ext uri="{9D8B030D-6E8A-4147-A177-3AD203B41FA5}">
                      <a16:colId xmlns:a16="http://schemas.microsoft.com/office/drawing/2014/main" val="1297627302"/>
                    </a:ext>
                  </a:extLst>
                </a:gridCol>
                <a:gridCol w="411480">
                  <a:extLst>
                    <a:ext uri="{9D8B030D-6E8A-4147-A177-3AD203B41FA5}">
                      <a16:colId xmlns:a16="http://schemas.microsoft.com/office/drawing/2014/main" val="1122909477"/>
                    </a:ext>
                  </a:extLst>
                </a:gridCol>
                <a:gridCol w="411480">
                  <a:extLst>
                    <a:ext uri="{9D8B030D-6E8A-4147-A177-3AD203B41FA5}">
                      <a16:colId xmlns:a16="http://schemas.microsoft.com/office/drawing/2014/main" val="3228603696"/>
                    </a:ext>
                  </a:extLst>
                </a:gridCol>
                <a:gridCol w="411480">
                  <a:extLst>
                    <a:ext uri="{9D8B030D-6E8A-4147-A177-3AD203B41FA5}">
                      <a16:colId xmlns:a16="http://schemas.microsoft.com/office/drawing/2014/main" val="2336998030"/>
                    </a:ext>
                  </a:extLst>
                </a:gridCol>
                <a:gridCol w="411480">
                  <a:extLst>
                    <a:ext uri="{9D8B030D-6E8A-4147-A177-3AD203B41FA5}">
                      <a16:colId xmlns:a16="http://schemas.microsoft.com/office/drawing/2014/main" val="2004293248"/>
                    </a:ext>
                  </a:extLst>
                </a:gridCol>
                <a:gridCol w="411480">
                  <a:extLst>
                    <a:ext uri="{9D8B030D-6E8A-4147-A177-3AD203B41FA5}">
                      <a16:colId xmlns:a16="http://schemas.microsoft.com/office/drawing/2014/main" val="390318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68075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- 2022-02-02 14:30:00</a:t>
                      </a:r>
                      <a:r>
                        <a:rPr kumimoji="0" lang="de-DE" sz="1000" b="0" i="0" u="none" strike="noStrike" kern="1200" cap="none" spc="0" normalizeH="0" baseline="0" noProof="0">
                          <a:ln>
                            <a:noFill/>
                          </a:ln>
                          <a:solidFill>
                            <a:prstClr val="black"/>
                          </a:solidFill>
                          <a:effectLst/>
                          <a:uLnTx/>
                          <a:uFillTx/>
                          <a:latin typeface="+mn-lt"/>
                          <a:ea typeface="+mn-ea"/>
                          <a:cs typeface="+mn-cs"/>
                        </a:rPr>
                        <a:t>
 Hinter dieser Aktie verbirgt sich ein deutscher Internethändler für Bekleidung, Schuhe und Accessoires mit Sitz in Hamburg. Das Unternehmen wurde 2014 als Tochtergesellschaft von Otto gegründet. Um welches Unternehmen handelt es sich?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https://quintly-image-storage.s3.amazonaws.com/c251521bccbf09244cbdad3729b55e70/79db00ff698ed95b27ece7db45202519.jpg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Aktienraten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5.1738 %</a:t>
                      </a:r>
                    </a:p>
                  </a:txBody>
                  <a:tcPr/>
                </a:tc>
                <a:extLst>
                  <a:ext uri="{0D108BD9-81ED-4DB2-BD59-A6C34878D82A}">
                    <a16:rowId xmlns:a16="http://schemas.microsoft.com/office/drawing/2014/main" val="3874590814"/>
                  </a:ext>
                </a:extLst>
              </a:tr>
            </a:tbl>
          </a:graphicData>
        </a:graphic>
      </p:graphicFrame>
      <p:sp>
        <p:nvSpPr>
          <p:cNvPr id="4" name="Text Placeholder 3">
            <a:extLst>
              <a:ext uri="{FF2B5EF4-FFF2-40B4-BE49-F238E27FC236}">
                <a16:creationId xmlns:a16="http://schemas.microsoft.com/office/drawing/2014/main" id="{CD859486-4DA1-4C05-8894-16EE4CA8935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657558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077C-A7BA-4F72-96FA-92390F7450D1}"/>
              </a:ext>
            </a:extLst>
          </p:cNvPr>
          <p:cNvSpPr>
            <a:spLocks noGrp="1"/>
          </p:cNvSpPr>
          <p:nvPr>
            <p:ph type="title"/>
          </p:nvPr>
        </p:nvSpPr>
        <p:spPr/>
        <p:txBody>
          <a:bodyPr/>
          <a:lstStyle/>
          <a:p>
            <a:r>
              <a:rPr lang="en-US"/>
              <a:t>Facebook Published Posts Table | comdirect - 14 of 16</a:t>
            </a:r>
          </a:p>
        </p:txBody>
      </p:sp>
      <p:graphicFrame>
        <p:nvGraphicFramePr>
          <p:cNvPr id="5" name="Table Placeholder 4">
            <a:extLst>
              <a:ext uri="{FF2B5EF4-FFF2-40B4-BE49-F238E27FC236}">
                <a16:creationId xmlns:a16="http://schemas.microsoft.com/office/drawing/2014/main" id="{16E50E74-BD02-4063-8BB1-99E75E4A2016}"/>
              </a:ext>
            </a:extLst>
          </p:cNvPr>
          <p:cNvGraphicFramePr>
            <a:graphicFrameLocks noGrp="1"/>
          </p:cNvGraphicFramePr>
          <p:nvPr>
            <p:ph type="tbl" sz="quarter" idx="13"/>
            <p:extLst>
              <p:ext uri="{D42A27DB-BD31-4B8C-83A1-F6EECF244321}">
                <p14:modId xmlns:p14="http://schemas.microsoft.com/office/powerpoint/2010/main" val="150629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47528813"/>
                    </a:ext>
                  </a:extLst>
                </a:gridCol>
                <a:gridCol w="1399032">
                  <a:extLst>
                    <a:ext uri="{9D8B030D-6E8A-4147-A177-3AD203B41FA5}">
                      <a16:colId xmlns:a16="http://schemas.microsoft.com/office/drawing/2014/main" val="48696323"/>
                    </a:ext>
                  </a:extLst>
                </a:gridCol>
                <a:gridCol w="1152144">
                  <a:extLst>
                    <a:ext uri="{9D8B030D-6E8A-4147-A177-3AD203B41FA5}">
                      <a16:colId xmlns:a16="http://schemas.microsoft.com/office/drawing/2014/main" val="1560346159"/>
                    </a:ext>
                  </a:extLst>
                </a:gridCol>
                <a:gridCol w="411480">
                  <a:extLst>
                    <a:ext uri="{9D8B030D-6E8A-4147-A177-3AD203B41FA5}">
                      <a16:colId xmlns:a16="http://schemas.microsoft.com/office/drawing/2014/main" val="1808705416"/>
                    </a:ext>
                  </a:extLst>
                </a:gridCol>
                <a:gridCol w="411480">
                  <a:extLst>
                    <a:ext uri="{9D8B030D-6E8A-4147-A177-3AD203B41FA5}">
                      <a16:colId xmlns:a16="http://schemas.microsoft.com/office/drawing/2014/main" val="3871997368"/>
                    </a:ext>
                  </a:extLst>
                </a:gridCol>
                <a:gridCol w="411480">
                  <a:extLst>
                    <a:ext uri="{9D8B030D-6E8A-4147-A177-3AD203B41FA5}">
                      <a16:colId xmlns:a16="http://schemas.microsoft.com/office/drawing/2014/main" val="876503859"/>
                    </a:ext>
                  </a:extLst>
                </a:gridCol>
                <a:gridCol w="411480">
                  <a:extLst>
                    <a:ext uri="{9D8B030D-6E8A-4147-A177-3AD203B41FA5}">
                      <a16:colId xmlns:a16="http://schemas.microsoft.com/office/drawing/2014/main" val="715759735"/>
                    </a:ext>
                  </a:extLst>
                </a:gridCol>
                <a:gridCol w="411480">
                  <a:extLst>
                    <a:ext uri="{9D8B030D-6E8A-4147-A177-3AD203B41FA5}">
                      <a16:colId xmlns:a16="http://schemas.microsoft.com/office/drawing/2014/main" val="136869176"/>
                    </a:ext>
                  </a:extLst>
                </a:gridCol>
                <a:gridCol w="411480">
                  <a:extLst>
                    <a:ext uri="{9D8B030D-6E8A-4147-A177-3AD203B41FA5}">
                      <a16:colId xmlns:a16="http://schemas.microsoft.com/office/drawing/2014/main" val="1387886070"/>
                    </a:ext>
                  </a:extLst>
                </a:gridCol>
                <a:gridCol w="411480">
                  <a:extLst>
                    <a:ext uri="{9D8B030D-6E8A-4147-A177-3AD203B41FA5}">
                      <a16:colId xmlns:a16="http://schemas.microsoft.com/office/drawing/2014/main" val="1835276480"/>
                    </a:ext>
                  </a:extLst>
                </a:gridCol>
                <a:gridCol w="411480">
                  <a:extLst>
                    <a:ext uri="{9D8B030D-6E8A-4147-A177-3AD203B41FA5}">
                      <a16:colId xmlns:a16="http://schemas.microsoft.com/office/drawing/2014/main" val="3447819401"/>
                    </a:ext>
                  </a:extLst>
                </a:gridCol>
                <a:gridCol w="411480">
                  <a:extLst>
                    <a:ext uri="{9D8B030D-6E8A-4147-A177-3AD203B41FA5}">
                      <a16:colId xmlns:a16="http://schemas.microsoft.com/office/drawing/2014/main" val="161579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2212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- 2022-02-01 09:15:06</a:t>
                      </a:r>
                      <a:r>
                        <a:rPr kumimoji="0" lang="de-DE" sz="1000" b="0" i="0" u="none" strike="noStrike" kern="1200" cap="none" spc="0" normalizeH="0" baseline="0" noProof="0">
                          <a:ln>
                            <a:noFill/>
                          </a:ln>
                          <a:solidFill>
                            <a:prstClr val="black"/>
                          </a:solidFill>
                          <a:effectLst/>
                          <a:uLnTx/>
                          <a:uFillTx/>
                          <a:latin typeface="+mn-lt"/>
                          <a:ea typeface="+mn-ea"/>
                          <a:cs typeface="+mn-cs"/>
                        </a:rPr>
                        <a:t>
 Morgen steht dir unser Börsenexperte Andreas wieder Rede und Antwort im neuen Markt-Update. Stelle deine Frage einfach per DM/Kommentar oder im Livestream.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https://quintly-image-storage.s3.amazonaws.com/c251521bccbf09244cbdad3729b55e70/818bcb9a68a73bf962efd0e978f95bed.jpg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0.5207 %</a:t>
                      </a:r>
                    </a:p>
                  </a:txBody>
                  <a:tcPr/>
                </a:tc>
                <a:extLst>
                  <a:ext uri="{0D108BD9-81ED-4DB2-BD59-A6C34878D82A}">
                    <a16:rowId xmlns:a16="http://schemas.microsoft.com/office/drawing/2014/main" val="74438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- 2022-01-31 09:20:12</a:t>
                      </a:r>
                      <a:r>
                        <a:rPr kumimoji="0" lang="de-DE" sz="1000" b="0" i="0" u="none" strike="noStrike" kern="1200" cap="none" spc="0" normalizeH="0" baseline="0" noProof="0">
                          <a:ln>
                            <a:noFill/>
                          </a:ln>
                          <a:solidFill>
                            <a:prstClr val="black"/>
                          </a:solidFill>
                          <a:effectLst/>
                          <a:uLnTx/>
                          <a:uFillTx/>
                          <a:latin typeface="+mn-lt"/>
                          <a:ea typeface="+mn-ea"/>
                          <a:cs typeface="+mn-cs"/>
                        </a:rPr>
                        <a:t>
 Heute Abend gibt’s ein neues Markt-Update mit Börsenexperte Andreas. Jetzt klicken und zum Stream gelangen.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https://quintly-image-storage.s3.amazonaws.com/c251521bccbf09244cbdad3729b55e70/01737b8c11d5219d5e326a1e68fa78f9.jpg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0.4726 %</a:t>
                      </a:r>
                    </a:p>
                  </a:txBody>
                  <a:tcPr/>
                </a:tc>
                <a:extLst>
                  <a:ext uri="{0D108BD9-81ED-4DB2-BD59-A6C34878D82A}">
                    <a16:rowId xmlns:a16="http://schemas.microsoft.com/office/drawing/2014/main" val="723869378"/>
                  </a:ext>
                </a:extLst>
              </a:tr>
            </a:tbl>
          </a:graphicData>
        </a:graphic>
      </p:graphicFrame>
      <p:sp>
        <p:nvSpPr>
          <p:cNvPr id="4" name="Text Placeholder 3">
            <a:extLst>
              <a:ext uri="{FF2B5EF4-FFF2-40B4-BE49-F238E27FC236}">
                <a16:creationId xmlns:a16="http://schemas.microsoft.com/office/drawing/2014/main" id="{61C3E48A-0AB5-4348-A6B6-EED7F8EC9DC9}"/>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380605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19AE-A3BF-485B-A2FB-DB3B066B79FC}"/>
              </a:ext>
            </a:extLst>
          </p:cNvPr>
          <p:cNvSpPr>
            <a:spLocks noGrp="1"/>
          </p:cNvSpPr>
          <p:nvPr>
            <p:ph type="title"/>
          </p:nvPr>
        </p:nvSpPr>
        <p:spPr/>
        <p:txBody>
          <a:bodyPr/>
          <a:lstStyle/>
          <a:p>
            <a:r>
              <a:rPr lang="en-US"/>
              <a:t>Facebook Published Posts Table | comdirect - 15 of 16</a:t>
            </a:r>
          </a:p>
        </p:txBody>
      </p:sp>
      <p:graphicFrame>
        <p:nvGraphicFramePr>
          <p:cNvPr id="5" name="Table Placeholder 4">
            <a:extLst>
              <a:ext uri="{FF2B5EF4-FFF2-40B4-BE49-F238E27FC236}">
                <a16:creationId xmlns:a16="http://schemas.microsoft.com/office/drawing/2014/main" id="{03B5D5C6-EAF5-440B-9C06-47321F768F50}"/>
              </a:ext>
            </a:extLst>
          </p:cNvPr>
          <p:cNvGraphicFramePr>
            <a:graphicFrameLocks noGrp="1"/>
          </p:cNvGraphicFramePr>
          <p:nvPr>
            <p:ph type="tbl" sz="quarter" idx="13"/>
            <p:extLst>
              <p:ext uri="{D42A27DB-BD31-4B8C-83A1-F6EECF244321}">
                <p14:modId xmlns:p14="http://schemas.microsoft.com/office/powerpoint/2010/main" val="306858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27563294"/>
                    </a:ext>
                  </a:extLst>
                </a:gridCol>
                <a:gridCol w="1399032">
                  <a:extLst>
                    <a:ext uri="{9D8B030D-6E8A-4147-A177-3AD203B41FA5}">
                      <a16:colId xmlns:a16="http://schemas.microsoft.com/office/drawing/2014/main" val="2832070112"/>
                    </a:ext>
                  </a:extLst>
                </a:gridCol>
                <a:gridCol w="1152144">
                  <a:extLst>
                    <a:ext uri="{9D8B030D-6E8A-4147-A177-3AD203B41FA5}">
                      <a16:colId xmlns:a16="http://schemas.microsoft.com/office/drawing/2014/main" val="2561982461"/>
                    </a:ext>
                  </a:extLst>
                </a:gridCol>
                <a:gridCol w="411480">
                  <a:extLst>
                    <a:ext uri="{9D8B030D-6E8A-4147-A177-3AD203B41FA5}">
                      <a16:colId xmlns:a16="http://schemas.microsoft.com/office/drawing/2014/main" val="2506744315"/>
                    </a:ext>
                  </a:extLst>
                </a:gridCol>
                <a:gridCol w="411480">
                  <a:extLst>
                    <a:ext uri="{9D8B030D-6E8A-4147-A177-3AD203B41FA5}">
                      <a16:colId xmlns:a16="http://schemas.microsoft.com/office/drawing/2014/main" val="2522633439"/>
                    </a:ext>
                  </a:extLst>
                </a:gridCol>
                <a:gridCol w="411480">
                  <a:extLst>
                    <a:ext uri="{9D8B030D-6E8A-4147-A177-3AD203B41FA5}">
                      <a16:colId xmlns:a16="http://schemas.microsoft.com/office/drawing/2014/main" val="2741492099"/>
                    </a:ext>
                  </a:extLst>
                </a:gridCol>
                <a:gridCol w="411480">
                  <a:extLst>
                    <a:ext uri="{9D8B030D-6E8A-4147-A177-3AD203B41FA5}">
                      <a16:colId xmlns:a16="http://schemas.microsoft.com/office/drawing/2014/main" val="1154363070"/>
                    </a:ext>
                  </a:extLst>
                </a:gridCol>
                <a:gridCol w="411480">
                  <a:extLst>
                    <a:ext uri="{9D8B030D-6E8A-4147-A177-3AD203B41FA5}">
                      <a16:colId xmlns:a16="http://schemas.microsoft.com/office/drawing/2014/main" val="4292703087"/>
                    </a:ext>
                  </a:extLst>
                </a:gridCol>
                <a:gridCol w="411480">
                  <a:extLst>
                    <a:ext uri="{9D8B030D-6E8A-4147-A177-3AD203B41FA5}">
                      <a16:colId xmlns:a16="http://schemas.microsoft.com/office/drawing/2014/main" val="2458545675"/>
                    </a:ext>
                  </a:extLst>
                </a:gridCol>
                <a:gridCol w="411480">
                  <a:extLst>
                    <a:ext uri="{9D8B030D-6E8A-4147-A177-3AD203B41FA5}">
                      <a16:colId xmlns:a16="http://schemas.microsoft.com/office/drawing/2014/main" val="2398473203"/>
                    </a:ext>
                  </a:extLst>
                </a:gridCol>
                <a:gridCol w="411480">
                  <a:extLst>
                    <a:ext uri="{9D8B030D-6E8A-4147-A177-3AD203B41FA5}">
                      <a16:colId xmlns:a16="http://schemas.microsoft.com/office/drawing/2014/main" val="2460966606"/>
                    </a:ext>
                  </a:extLst>
                </a:gridCol>
                <a:gridCol w="411480">
                  <a:extLst>
                    <a:ext uri="{9D8B030D-6E8A-4147-A177-3AD203B41FA5}">
                      <a16:colId xmlns:a16="http://schemas.microsoft.com/office/drawing/2014/main" val="791453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7021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- 2022-01-28 15:05:19</a:t>
                      </a:r>
                      <a:r>
                        <a:rPr kumimoji="0" lang="de-DE" sz="1000" b="0" i="0" u="none" strike="noStrike" kern="1200" cap="none" spc="0" normalizeH="0" baseline="0" noProof="0">
                          <a:ln>
                            <a:noFill/>
                          </a:ln>
                          <a:solidFill>
                            <a:prstClr val="black"/>
                          </a:solidFill>
                          <a:effectLst/>
                          <a:uLnTx/>
                          <a:uFillTx/>
                          <a:latin typeface="+mn-lt"/>
                          <a:ea typeface="+mn-ea"/>
                          <a:cs typeface="+mn-cs"/>
                        </a:rPr>
                        <a:t>
 Beim Trading kommt es vor allem auf zwei Dinge an: Geschwindigkeit und Preissicherheit. Wir erklären dir kurz und knapp, wie der Soforthandel funktioniert und welche Schritte du beachten musst.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https://quintly-image-storage.s3.amazonaws.com/c251521bccbf09244cbdad3729b55e70/bfb064e04e70f8ac07ea94e314890bb7.jpg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0.5961 %</a:t>
                      </a:r>
                    </a:p>
                  </a:txBody>
                  <a:tcPr/>
                </a:tc>
                <a:extLst>
                  <a:ext uri="{0D108BD9-81ED-4DB2-BD59-A6C34878D82A}">
                    <a16:rowId xmlns:a16="http://schemas.microsoft.com/office/drawing/2014/main" val="391701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- 2022-01-26 15:09:37</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genau funktioniert eigentlich die Börse?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https://quintly-image-storage.s3.amazonaws.com/c251521bccbf09244cbdad3729b55e70/531722be3317d41f90c734d1b29133c7.png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0.8135 %</a:t>
                      </a:r>
                    </a:p>
                  </a:txBody>
                  <a:tcPr/>
                </a:tc>
                <a:extLst>
                  <a:ext uri="{0D108BD9-81ED-4DB2-BD59-A6C34878D82A}">
                    <a16:rowId xmlns:a16="http://schemas.microsoft.com/office/drawing/2014/main" val="1667070631"/>
                  </a:ext>
                </a:extLst>
              </a:tr>
            </a:tbl>
          </a:graphicData>
        </a:graphic>
      </p:graphicFrame>
      <p:sp>
        <p:nvSpPr>
          <p:cNvPr id="4" name="Text Placeholder 3">
            <a:extLst>
              <a:ext uri="{FF2B5EF4-FFF2-40B4-BE49-F238E27FC236}">
                <a16:creationId xmlns:a16="http://schemas.microsoft.com/office/drawing/2014/main" id="{2DBEDB40-70F9-4293-A010-CED6E282D111}"/>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315113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60FF3-E1E7-4905-9DA1-576777CF885A}"/>
              </a:ext>
            </a:extLst>
          </p:cNvPr>
          <p:cNvSpPr>
            <a:spLocks noGrp="1"/>
          </p:cNvSpPr>
          <p:nvPr>
            <p:ph type="title"/>
          </p:nvPr>
        </p:nvSpPr>
        <p:spPr/>
        <p:txBody>
          <a:bodyPr/>
          <a:lstStyle/>
          <a:p>
            <a:r>
              <a:rPr lang="en-US"/>
              <a:t>Facebook Published Posts Table | comdirect - 16 of 16</a:t>
            </a:r>
          </a:p>
        </p:txBody>
      </p:sp>
      <p:graphicFrame>
        <p:nvGraphicFramePr>
          <p:cNvPr id="5" name="Table Placeholder 4">
            <a:extLst>
              <a:ext uri="{FF2B5EF4-FFF2-40B4-BE49-F238E27FC236}">
                <a16:creationId xmlns:a16="http://schemas.microsoft.com/office/drawing/2014/main" id="{5804AF68-551C-4E3B-8DF7-D071D106901D}"/>
              </a:ext>
            </a:extLst>
          </p:cNvPr>
          <p:cNvGraphicFramePr>
            <a:graphicFrameLocks noGrp="1"/>
          </p:cNvGraphicFramePr>
          <p:nvPr>
            <p:ph type="tbl" sz="quarter" idx="13"/>
            <p:extLst>
              <p:ext uri="{D42A27DB-BD31-4B8C-83A1-F6EECF244321}">
                <p14:modId xmlns:p14="http://schemas.microsoft.com/office/powerpoint/2010/main" val="396421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60315445"/>
                    </a:ext>
                  </a:extLst>
                </a:gridCol>
                <a:gridCol w="1399032">
                  <a:extLst>
                    <a:ext uri="{9D8B030D-6E8A-4147-A177-3AD203B41FA5}">
                      <a16:colId xmlns:a16="http://schemas.microsoft.com/office/drawing/2014/main" val="3286904489"/>
                    </a:ext>
                  </a:extLst>
                </a:gridCol>
                <a:gridCol w="1152144">
                  <a:extLst>
                    <a:ext uri="{9D8B030D-6E8A-4147-A177-3AD203B41FA5}">
                      <a16:colId xmlns:a16="http://schemas.microsoft.com/office/drawing/2014/main" val="1894243673"/>
                    </a:ext>
                  </a:extLst>
                </a:gridCol>
                <a:gridCol w="411480">
                  <a:extLst>
                    <a:ext uri="{9D8B030D-6E8A-4147-A177-3AD203B41FA5}">
                      <a16:colId xmlns:a16="http://schemas.microsoft.com/office/drawing/2014/main" val="34857687"/>
                    </a:ext>
                  </a:extLst>
                </a:gridCol>
                <a:gridCol w="411480">
                  <a:extLst>
                    <a:ext uri="{9D8B030D-6E8A-4147-A177-3AD203B41FA5}">
                      <a16:colId xmlns:a16="http://schemas.microsoft.com/office/drawing/2014/main" val="1102694619"/>
                    </a:ext>
                  </a:extLst>
                </a:gridCol>
                <a:gridCol w="411480">
                  <a:extLst>
                    <a:ext uri="{9D8B030D-6E8A-4147-A177-3AD203B41FA5}">
                      <a16:colId xmlns:a16="http://schemas.microsoft.com/office/drawing/2014/main" val="3583798918"/>
                    </a:ext>
                  </a:extLst>
                </a:gridCol>
                <a:gridCol w="411480">
                  <a:extLst>
                    <a:ext uri="{9D8B030D-6E8A-4147-A177-3AD203B41FA5}">
                      <a16:colId xmlns:a16="http://schemas.microsoft.com/office/drawing/2014/main" val="1660702540"/>
                    </a:ext>
                  </a:extLst>
                </a:gridCol>
                <a:gridCol w="411480">
                  <a:extLst>
                    <a:ext uri="{9D8B030D-6E8A-4147-A177-3AD203B41FA5}">
                      <a16:colId xmlns:a16="http://schemas.microsoft.com/office/drawing/2014/main" val="2746187123"/>
                    </a:ext>
                  </a:extLst>
                </a:gridCol>
                <a:gridCol w="411480">
                  <a:extLst>
                    <a:ext uri="{9D8B030D-6E8A-4147-A177-3AD203B41FA5}">
                      <a16:colId xmlns:a16="http://schemas.microsoft.com/office/drawing/2014/main" val="3773916277"/>
                    </a:ext>
                  </a:extLst>
                </a:gridCol>
                <a:gridCol w="411480">
                  <a:extLst>
                    <a:ext uri="{9D8B030D-6E8A-4147-A177-3AD203B41FA5}">
                      <a16:colId xmlns:a16="http://schemas.microsoft.com/office/drawing/2014/main" val="3697115944"/>
                    </a:ext>
                  </a:extLst>
                </a:gridCol>
                <a:gridCol w="411480">
                  <a:extLst>
                    <a:ext uri="{9D8B030D-6E8A-4147-A177-3AD203B41FA5}">
                      <a16:colId xmlns:a16="http://schemas.microsoft.com/office/drawing/2014/main" val="2371837506"/>
                    </a:ext>
                  </a:extLst>
                </a:gridCol>
                <a:gridCol w="411480">
                  <a:extLst>
                    <a:ext uri="{9D8B030D-6E8A-4147-A177-3AD203B41FA5}">
                      <a16:colId xmlns:a16="http://schemas.microsoft.com/office/drawing/2014/main" val="313136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2291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- 2022-01-25 11:36:12</a:t>
                      </a:r>
                      <a:r>
                        <a:rPr kumimoji="0" lang="de-DE" sz="1000" b="0" i="0" u="none" strike="noStrike" kern="1200" cap="none" spc="0" normalizeH="0" baseline="0" noProof="0">
                          <a:ln>
                            <a:noFill/>
                          </a:ln>
                          <a:solidFill>
                            <a:prstClr val="black"/>
                          </a:solidFill>
                          <a:effectLst/>
                          <a:uLnTx/>
                          <a:uFillTx/>
                          <a:latin typeface="+mn-lt"/>
                          <a:ea typeface="+mn-ea"/>
                          <a:cs typeface="+mn-cs"/>
                        </a:rPr>
                        <a:t>
 Mittwoch gibt’s ein neues Markt-Update und du hast die Chance, deine Frage im Livestream an Andreas zu stellen. Wie immer kannst du dein Thema auch gerne vorab per DM/Kommentar einreichen.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https://quintly-image-storage.s3.amazonaws.com/c251521bccbf09244cbdad3729b55e70/a8671ea6fc839af4a88ad92131d8b72c.jpg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extLst>
                  <a:ext uri="{0D108BD9-81ED-4DB2-BD59-A6C34878D82A}">
                    <a16:rowId xmlns:a16="http://schemas.microsoft.com/office/drawing/2014/main" val="499996670"/>
                  </a:ext>
                </a:extLst>
              </a:tr>
            </a:tbl>
          </a:graphicData>
        </a:graphic>
      </p:graphicFrame>
      <p:sp>
        <p:nvSpPr>
          <p:cNvPr id="4" name="Text Placeholder 3">
            <a:extLst>
              <a:ext uri="{FF2B5EF4-FFF2-40B4-BE49-F238E27FC236}">
                <a16:creationId xmlns:a16="http://schemas.microsoft.com/office/drawing/2014/main" id="{F31BFF38-D7A9-4CAE-8777-28D57B26943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758403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EF7B-3339-4321-A6CF-048729FFBF6F}"/>
              </a:ext>
            </a:extLst>
          </p:cNvPr>
          <p:cNvSpPr>
            <a:spLocks noGrp="1"/>
          </p:cNvSpPr>
          <p:nvPr>
            <p:ph type="title"/>
          </p:nvPr>
        </p:nvSpPr>
        <p:spPr/>
        <p:txBody>
          <a:bodyPr/>
          <a:lstStyle/>
          <a:p>
            <a:r>
              <a:rPr lang="en-US"/>
              <a:t>Instagram Profilbesuche | comdirect</a:t>
            </a:r>
          </a:p>
        </p:txBody>
      </p:sp>
      <p:graphicFrame>
        <p:nvGraphicFramePr>
          <p:cNvPr id="6" name="Chart Placeholder 5">
            <a:extLst>
              <a:ext uri="{FF2B5EF4-FFF2-40B4-BE49-F238E27FC236}">
                <a16:creationId xmlns:a16="http://schemas.microsoft.com/office/drawing/2014/main" id="{91D538BC-0912-4092-8501-1844E6E51F58}"/>
              </a:ext>
            </a:extLst>
          </p:cNvPr>
          <p:cNvGraphicFramePr>
            <a:graphicFrameLocks noGrp="1"/>
          </p:cNvGraphicFramePr>
          <p:nvPr>
            <p:ph type="chart" sz="quarter" idx="13"/>
            <p:extLst>
              <p:ext uri="{D42A27DB-BD31-4B8C-83A1-F6EECF244321}">
                <p14:modId xmlns:p14="http://schemas.microsoft.com/office/powerpoint/2010/main" val="3964999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8CD94-591A-4A99-B5DA-1062F57CA67F}"/>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24476061-918F-4866-949C-13C8681BE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228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188BF-7780-414B-94E4-6E545FD0EA5B}"/>
              </a:ext>
            </a:extLst>
          </p:cNvPr>
          <p:cNvSpPr>
            <a:spLocks noGrp="1"/>
          </p:cNvSpPr>
          <p:nvPr>
            <p:ph type="title"/>
          </p:nvPr>
        </p:nvSpPr>
        <p:spPr/>
        <p:txBody>
          <a:bodyPr/>
          <a:lstStyle/>
          <a:p>
            <a:r>
              <a:rPr lang="en-US"/>
              <a:t>Instagram Format-Verteilung | comdirect</a:t>
            </a:r>
          </a:p>
        </p:txBody>
      </p:sp>
      <p:graphicFrame>
        <p:nvGraphicFramePr>
          <p:cNvPr id="6" name="Chart Placeholder 5">
            <a:extLst>
              <a:ext uri="{FF2B5EF4-FFF2-40B4-BE49-F238E27FC236}">
                <a16:creationId xmlns:a16="http://schemas.microsoft.com/office/drawing/2014/main" id="{FA67769B-7C3E-480A-8DD5-B40201EE7DA1}"/>
              </a:ext>
            </a:extLst>
          </p:cNvPr>
          <p:cNvGraphicFramePr>
            <a:graphicFrameLocks noGrp="1"/>
          </p:cNvGraphicFramePr>
          <p:nvPr>
            <p:ph type="chart" sz="quarter" idx="13"/>
            <p:extLst>
              <p:ext uri="{D42A27DB-BD31-4B8C-83A1-F6EECF244321}">
                <p14:modId xmlns:p14="http://schemas.microsoft.com/office/powerpoint/2010/main" val="2059219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2C376-A57E-45A2-B729-FFFC16873804}"/>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265C721A-A275-4377-B4BD-16CAFBFD11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508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7A6C-49F0-4230-ABDD-5C45B1E8FAE0}"/>
              </a:ext>
            </a:extLst>
          </p:cNvPr>
          <p:cNvSpPr>
            <a:spLocks noGrp="1"/>
          </p:cNvSpPr>
          <p:nvPr>
            <p:ph type="title"/>
          </p:nvPr>
        </p:nvSpPr>
        <p:spPr/>
        <p:txBody>
          <a:bodyPr/>
          <a:lstStyle/>
          <a:p>
            <a:r>
              <a:rPr lang="de-DE"/>
              <a:t>Instagram Organische Reichweite (Format) | comdirect</a:t>
            </a:r>
            <a:endParaRPr lang="en-US"/>
          </a:p>
        </p:txBody>
      </p:sp>
      <p:graphicFrame>
        <p:nvGraphicFramePr>
          <p:cNvPr id="6" name="Chart Placeholder 5">
            <a:extLst>
              <a:ext uri="{FF2B5EF4-FFF2-40B4-BE49-F238E27FC236}">
                <a16:creationId xmlns:a16="http://schemas.microsoft.com/office/drawing/2014/main" id="{D0E81466-C947-4F3F-8BBF-D89E87C520EE}"/>
              </a:ext>
            </a:extLst>
          </p:cNvPr>
          <p:cNvGraphicFramePr>
            <a:graphicFrameLocks noGrp="1"/>
          </p:cNvGraphicFramePr>
          <p:nvPr>
            <p:ph type="chart" sz="quarter" idx="13"/>
            <p:extLst>
              <p:ext uri="{D42A27DB-BD31-4B8C-83A1-F6EECF244321}">
                <p14:modId xmlns:p14="http://schemas.microsoft.com/office/powerpoint/2010/main" val="2762542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67513B-612E-4257-B181-498272903901}"/>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BF9EB7AB-3B5C-4AEC-8F67-D32EE888D0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146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0F3E-1029-4A00-96B5-56D116D77691}"/>
              </a:ext>
            </a:extLst>
          </p:cNvPr>
          <p:cNvSpPr>
            <a:spLocks noGrp="1"/>
          </p:cNvSpPr>
          <p:nvPr>
            <p:ph type="title"/>
          </p:nvPr>
        </p:nvSpPr>
        <p:spPr/>
        <p:txBody>
          <a:bodyPr/>
          <a:lstStyle/>
          <a:p>
            <a:r>
              <a:rPr lang="en-US"/>
              <a:t>Instagram Reichweite (kumuliert) | comdirect</a:t>
            </a:r>
          </a:p>
        </p:txBody>
      </p:sp>
      <p:graphicFrame>
        <p:nvGraphicFramePr>
          <p:cNvPr id="6" name="Chart Placeholder 5">
            <a:extLst>
              <a:ext uri="{FF2B5EF4-FFF2-40B4-BE49-F238E27FC236}">
                <a16:creationId xmlns:a16="http://schemas.microsoft.com/office/drawing/2014/main" id="{98AE4796-E993-465C-9AAB-3B04E5336DA9}"/>
              </a:ext>
            </a:extLst>
          </p:cNvPr>
          <p:cNvGraphicFramePr>
            <a:graphicFrameLocks noGrp="1"/>
          </p:cNvGraphicFramePr>
          <p:nvPr>
            <p:ph type="chart" sz="quarter" idx="13"/>
            <p:extLst>
              <p:ext uri="{D42A27DB-BD31-4B8C-83A1-F6EECF244321}">
                <p14:modId xmlns:p14="http://schemas.microsoft.com/office/powerpoint/2010/main" val="1258443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E8367-5114-47E3-B96E-901DFFEFD5A6}"/>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463370A2-225F-4280-B567-5BBE94C7D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696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68B0-3DB0-4C40-AAA8-58033E918C1C}"/>
              </a:ext>
            </a:extLst>
          </p:cNvPr>
          <p:cNvSpPr>
            <a:spLocks noGrp="1"/>
          </p:cNvSpPr>
          <p:nvPr>
            <p:ph type="title"/>
          </p:nvPr>
        </p:nvSpPr>
        <p:spPr/>
        <p:txBody>
          <a:bodyPr/>
          <a:lstStyle/>
          <a:p>
            <a:r>
              <a:rPr lang="en-US"/>
              <a:t>Instagram Engagement-Verteilung | comdirect</a:t>
            </a:r>
          </a:p>
        </p:txBody>
      </p:sp>
      <p:graphicFrame>
        <p:nvGraphicFramePr>
          <p:cNvPr id="6" name="Chart Placeholder 5">
            <a:extLst>
              <a:ext uri="{FF2B5EF4-FFF2-40B4-BE49-F238E27FC236}">
                <a16:creationId xmlns:a16="http://schemas.microsoft.com/office/drawing/2014/main" id="{53744858-3EB5-4F2C-9F7B-381B45F07AB4}"/>
              </a:ext>
            </a:extLst>
          </p:cNvPr>
          <p:cNvGraphicFramePr>
            <a:graphicFrameLocks noGrp="1"/>
          </p:cNvGraphicFramePr>
          <p:nvPr>
            <p:ph type="chart" sz="quarter" idx="13"/>
            <p:extLst>
              <p:ext uri="{D42A27DB-BD31-4B8C-83A1-F6EECF244321}">
                <p14:modId xmlns:p14="http://schemas.microsoft.com/office/powerpoint/2010/main" val="1432176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750CE-E81E-441A-80E2-30CDE2D15EE1}"/>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5F23B43E-C30E-44EF-93A2-6EF3CF831E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32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01B66-43AB-4274-BA5D-8FB4D9B9CAAD}"/>
              </a:ext>
            </a:extLst>
          </p:cNvPr>
          <p:cNvSpPr>
            <a:spLocks noGrp="1"/>
          </p:cNvSpPr>
          <p:nvPr>
            <p:ph type="title"/>
          </p:nvPr>
        </p:nvSpPr>
        <p:spPr/>
        <p:txBody>
          <a:bodyPr/>
          <a:lstStyle/>
          <a:p>
            <a:r>
              <a:rPr lang="en-US"/>
              <a:t>Instagram ⌀ Engagement/Post | comdirect</a:t>
            </a:r>
          </a:p>
        </p:txBody>
      </p:sp>
      <p:graphicFrame>
        <p:nvGraphicFramePr>
          <p:cNvPr id="6" name="Chart Placeholder 5">
            <a:extLst>
              <a:ext uri="{FF2B5EF4-FFF2-40B4-BE49-F238E27FC236}">
                <a16:creationId xmlns:a16="http://schemas.microsoft.com/office/drawing/2014/main" id="{27919075-2D34-4E3B-9BE7-E805EFAD67E7}"/>
              </a:ext>
            </a:extLst>
          </p:cNvPr>
          <p:cNvGraphicFramePr>
            <a:graphicFrameLocks noGrp="1"/>
          </p:cNvGraphicFramePr>
          <p:nvPr>
            <p:ph type="chart" sz="quarter" idx="13"/>
            <p:extLst>
              <p:ext uri="{D42A27DB-BD31-4B8C-83A1-F6EECF244321}">
                <p14:modId xmlns:p14="http://schemas.microsoft.com/office/powerpoint/2010/main" val="1731598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7597C-A0EE-466E-B75F-EDA4A01E93BD}"/>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F70F6C70-348B-4E3F-ACC7-0CE505C77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341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0FF48-7077-4AFA-9177-5353F5A65E2C}"/>
              </a:ext>
            </a:extLst>
          </p:cNvPr>
          <p:cNvSpPr>
            <a:spLocks noGrp="1"/>
          </p:cNvSpPr>
          <p:nvPr>
            <p:ph type="title"/>
          </p:nvPr>
        </p:nvSpPr>
        <p:spPr/>
        <p:txBody>
          <a:bodyPr/>
          <a:lstStyle/>
          <a:p>
            <a:r>
              <a:rPr lang="fr-FR"/>
              <a:t>Instagram ⌀ Engagement/Post (Formate) | comdirect</a:t>
            </a:r>
            <a:endParaRPr lang="en-US"/>
          </a:p>
        </p:txBody>
      </p:sp>
      <p:graphicFrame>
        <p:nvGraphicFramePr>
          <p:cNvPr id="6" name="Chart Placeholder 5">
            <a:extLst>
              <a:ext uri="{FF2B5EF4-FFF2-40B4-BE49-F238E27FC236}">
                <a16:creationId xmlns:a16="http://schemas.microsoft.com/office/drawing/2014/main" id="{5345FE1C-CB6B-49CB-A917-EE7DF2B265EB}"/>
              </a:ext>
            </a:extLst>
          </p:cNvPr>
          <p:cNvGraphicFramePr>
            <a:graphicFrameLocks noGrp="1"/>
          </p:cNvGraphicFramePr>
          <p:nvPr>
            <p:ph type="chart" sz="quarter" idx="13"/>
            <p:extLst>
              <p:ext uri="{D42A27DB-BD31-4B8C-83A1-F6EECF244321}">
                <p14:modId xmlns:p14="http://schemas.microsoft.com/office/powerpoint/2010/main" val="3107183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888BC-8F60-4EEF-A638-CF53A7B8D812}"/>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D9F9EBFC-BDA0-4D8A-9C3F-5B6A4EDB9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0523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28F67-1F1D-4554-8C59-BCF99D5CDBB7}"/>
              </a:ext>
            </a:extLst>
          </p:cNvPr>
          <p:cNvSpPr>
            <a:spLocks noGrp="1"/>
          </p:cNvSpPr>
          <p:nvPr>
            <p:ph type="title"/>
          </p:nvPr>
        </p:nvSpPr>
        <p:spPr/>
        <p:txBody>
          <a:bodyPr/>
          <a:lstStyle/>
          <a:p>
            <a:r>
              <a:rPr lang="en-US"/>
              <a:t>Instagram Posts Table | comdirect - 1 of 24</a:t>
            </a:r>
          </a:p>
        </p:txBody>
      </p:sp>
      <p:graphicFrame>
        <p:nvGraphicFramePr>
          <p:cNvPr id="5" name="Table Placeholder 4">
            <a:extLst>
              <a:ext uri="{FF2B5EF4-FFF2-40B4-BE49-F238E27FC236}">
                <a16:creationId xmlns:a16="http://schemas.microsoft.com/office/drawing/2014/main" id="{0EE04890-4C31-43A1-82F7-B18AA1F14134}"/>
              </a:ext>
            </a:extLst>
          </p:cNvPr>
          <p:cNvGraphicFramePr>
            <a:graphicFrameLocks noGrp="1"/>
          </p:cNvGraphicFramePr>
          <p:nvPr>
            <p:ph type="tbl" sz="quarter" idx="13"/>
            <p:extLst>
              <p:ext uri="{D42A27DB-BD31-4B8C-83A1-F6EECF244321}">
                <p14:modId xmlns:p14="http://schemas.microsoft.com/office/powerpoint/2010/main" val="334414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9290564"/>
                    </a:ext>
                  </a:extLst>
                </a:gridCol>
                <a:gridCol w="1152144">
                  <a:extLst>
                    <a:ext uri="{9D8B030D-6E8A-4147-A177-3AD203B41FA5}">
                      <a16:colId xmlns:a16="http://schemas.microsoft.com/office/drawing/2014/main" val="3050018228"/>
                    </a:ext>
                  </a:extLst>
                </a:gridCol>
                <a:gridCol w="1481328">
                  <a:extLst>
                    <a:ext uri="{9D8B030D-6E8A-4147-A177-3AD203B41FA5}">
                      <a16:colId xmlns:a16="http://schemas.microsoft.com/office/drawing/2014/main" val="2528604504"/>
                    </a:ext>
                  </a:extLst>
                </a:gridCol>
                <a:gridCol w="493776">
                  <a:extLst>
                    <a:ext uri="{9D8B030D-6E8A-4147-A177-3AD203B41FA5}">
                      <a16:colId xmlns:a16="http://schemas.microsoft.com/office/drawing/2014/main" val="595869108"/>
                    </a:ext>
                  </a:extLst>
                </a:gridCol>
                <a:gridCol w="493776">
                  <a:extLst>
                    <a:ext uri="{9D8B030D-6E8A-4147-A177-3AD203B41FA5}">
                      <a16:colId xmlns:a16="http://schemas.microsoft.com/office/drawing/2014/main" val="3407110946"/>
                    </a:ext>
                  </a:extLst>
                </a:gridCol>
                <a:gridCol w="493776">
                  <a:extLst>
                    <a:ext uri="{9D8B030D-6E8A-4147-A177-3AD203B41FA5}">
                      <a16:colId xmlns:a16="http://schemas.microsoft.com/office/drawing/2014/main" val="3601274196"/>
                    </a:ext>
                  </a:extLst>
                </a:gridCol>
                <a:gridCol w="493776">
                  <a:extLst>
                    <a:ext uri="{9D8B030D-6E8A-4147-A177-3AD203B41FA5}">
                      <a16:colId xmlns:a16="http://schemas.microsoft.com/office/drawing/2014/main" val="3014573695"/>
                    </a:ext>
                  </a:extLst>
                </a:gridCol>
                <a:gridCol w="493776">
                  <a:extLst>
                    <a:ext uri="{9D8B030D-6E8A-4147-A177-3AD203B41FA5}">
                      <a16:colId xmlns:a16="http://schemas.microsoft.com/office/drawing/2014/main" val="275328614"/>
                    </a:ext>
                  </a:extLst>
                </a:gridCol>
                <a:gridCol w="493776">
                  <a:extLst>
                    <a:ext uri="{9D8B030D-6E8A-4147-A177-3AD203B41FA5}">
                      <a16:colId xmlns:a16="http://schemas.microsoft.com/office/drawing/2014/main" val="2602187760"/>
                    </a:ext>
                  </a:extLst>
                </a:gridCol>
                <a:gridCol w="493776">
                  <a:extLst>
                    <a:ext uri="{9D8B030D-6E8A-4147-A177-3AD203B41FA5}">
                      <a16:colId xmlns:a16="http://schemas.microsoft.com/office/drawing/2014/main" val="4163474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7047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- 2022-01-26 14:53:17</a:t>
                      </a:r>
                      <a:r>
                        <a:rPr kumimoji="0" lang="de-DE" sz="1000" b="0" i="0" u="none" strike="noStrike" kern="1200" cap="none" spc="0" normalizeH="0" baseline="0" noProof="0">
                          <a:ln>
                            <a:noFill/>
                          </a:ln>
                          <a:solidFill>
                            <a:prstClr val="black"/>
                          </a:solidFill>
                          <a:effectLst/>
                          <a:uLnTx/>
                          <a:uFillTx/>
                          <a:latin typeface="+mn-lt"/>
                          <a:ea typeface="+mn-ea"/>
                          <a:cs typeface="+mn-cs"/>
                        </a:rPr>
                        <a:t>
 #kurzerklärt: Wie genau funktioniert eigentlich die Börse?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Du bist fit im Thema? Dann check das Quiz in unserer Story.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#börse #fakten #wissen #comdirect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https://quintly-image-storage.s3.amazonaws.com/9b2e3760d1cbfa97df5450815d930402/72dfc45a9b319f6a0e29a69e1a587ea7.jpg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3061946"/>
                  </a:ext>
                </a:extLst>
              </a:tr>
            </a:tbl>
          </a:graphicData>
        </a:graphic>
      </p:graphicFrame>
      <p:sp>
        <p:nvSpPr>
          <p:cNvPr id="4" name="Text Placeholder 3">
            <a:extLst>
              <a:ext uri="{FF2B5EF4-FFF2-40B4-BE49-F238E27FC236}">
                <a16:creationId xmlns:a16="http://schemas.microsoft.com/office/drawing/2014/main" id="{8E337230-0FBE-4DC3-B921-831BBD21FBF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923975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99533-895E-4DD5-BF91-AA3C1CBC6E7E}"/>
              </a:ext>
            </a:extLst>
          </p:cNvPr>
          <p:cNvSpPr>
            <a:spLocks noGrp="1"/>
          </p:cNvSpPr>
          <p:nvPr>
            <p:ph type="title"/>
          </p:nvPr>
        </p:nvSpPr>
        <p:spPr/>
        <p:txBody>
          <a:bodyPr/>
          <a:lstStyle/>
          <a:p>
            <a:r>
              <a:rPr lang="en-US"/>
              <a:t>Instagram Posts Table | comdirect - 2 of 24</a:t>
            </a:r>
          </a:p>
        </p:txBody>
      </p:sp>
      <p:graphicFrame>
        <p:nvGraphicFramePr>
          <p:cNvPr id="5" name="Table Placeholder 4">
            <a:extLst>
              <a:ext uri="{FF2B5EF4-FFF2-40B4-BE49-F238E27FC236}">
                <a16:creationId xmlns:a16="http://schemas.microsoft.com/office/drawing/2014/main" id="{68A0EB96-38A7-4C27-AA48-29A387643AAD}"/>
              </a:ext>
            </a:extLst>
          </p:cNvPr>
          <p:cNvGraphicFramePr>
            <a:graphicFrameLocks noGrp="1"/>
          </p:cNvGraphicFramePr>
          <p:nvPr>
            <p:ph type="tbl" sz="quarter" idx="13"/>
            <p:extLst>
              <p:ext uri="{D42A27DB-BD31-4B8C-83A1-F6EECF244321}">
                <p14:modId xmlns:p14="http://schemas.microsoft.com/office/powerpoint/2010/main" val="137073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07477108"/>
                    </a:ext>
                  </a:extLst>
                </a:gridCol>
                <a:gridCol w="1152144">
                  <a:extLst>
                    <a:ext uri="{9D8B030D-6E8A-4147-A177-3AD203B41FA5}">
                      <a16:colId xmlns:a16="http://schemas.microsoft.com/office/drawing/2014/main" val="1822799324"/>
                    </a:ext>
                  </a:extLst>
                </a:gridCol>
                <a:gridCol w="1481328">
                  <a:extLst>
                    <a:ext uri="{9D8B030D-6E8A-4147-A177-3AD203B41FA5}">
                      <a16:colId xmlns:a16="http://schemas.microsoft.com/office/drawing/2014/main" val="2620940147"/>
                    </a:ext>
                  </a:extLst>
                </a:gridCol>
                <a:gridCol w="493776">
                  <a:extLst>
                    <a:ext uri="{9D8B030D-6E8A-4147-A177-3AD203B41FA5}">
                      <a16:colId xmlns:a16="http://schemas.microsoft.com/office/drawing/2014/main" val="4035156235"/>
                    </a:ext>
                  </a:extLst>
                </a:gridCol>
                <a:gridCol w="493776">
                  <a:extLst>
                    <a:ext uri="{9D8B030D-6E8A-4147-A177-3AD203B41FA5}">
                      <a16:colId xmlns:a16="http://schemas.microsoft.com/office/drawing/2014/main" val="2443371110"/>
                    </a:ext>
                  </a:extLst>
                </a:gridCol>
                <a:gridCol w="493776">
                  <a:extLst>
                    <a:ext uri="{9D8B030D-6E8A-4147-A177-3AD203B41FA5}">
                      <a16:colId xmlns:a16="http://schemas.microsoft.com/office/drawing/2014/main" val="2751373521"/>
                    </a:ext>
                  </a:extLst>
                </a:gridCol>
                <a:gridCol w="493776">
                  <a:extLst>
                    <a:ext uri="{9D8B030D-6E8A-4147-A177-3AD203B41FA5}">
                      <a16:colId xmlns:a16="http://schemas.microsoft.com/office/drawing/2014/main" val="640481196"/>
                    </a:ext>
                  </a:extLst>
                </a:gridCol>
                <a:gridCol w="493776">
                  <a:extLst>
                    <a:ext uri="{9D8B030D-6E8A-4147-A177-3AD203B41FA5}">
                      <a16:colId xmlns:a16="http://schemas.microsoft.com/office/drawing/2014/main" val="1600217845"/>
                    </a:ext>
                  </a:extLst>
                </a:gridCol>
                <a:gridCol w="493776">
                  <a:extLst>
                    <a:ext uri="{9D8B030D-6E8A-4147-A177-3AD203B41FA5}">
                      <a16:colId xmlns:a16="http://schemas.microsoft.com/office/drawing/2014/main" val="209601663"/>
                    </a:ext>
                  </a:extLst>
                </a:gridCol>
                <a:gridCol w="493776">
                  <a:extLst>
                    <a:ext uri="{9D8B030D-6E8A-4147-A177-3AD203B41FA5}">
                      <a16:colId xmlns:a16="http://schemas.microsoft.com/office/drawing/2014/main" val="2379186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4683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- 2022-02-04 15:07:48</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einen Blick auf die Top 5-Aktien geworfen? 📈 BionTech ist weiter unangefochten an der Spitze. Die anderen Kandidaten haben sich neu sortiert und für Nvidia ist SAP SE in das Raking gekommen. Mehr News findet ihr in unserem comdirect Magazin - Link in Bio! 
#comdirect #aktien #aktienwissen #finanznews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https://quintly-image-storage.s3.amazonaws.com/9b2e3760d1cbfa97df5450815d930402/8ef6a9e7c9346ea563ce0b5355926493.jpg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7938183"/>
                  </a:ext>
                </a:extLst>
              </a:tr>
            </a:tbl>
          </a:graphicData>
        </a:graphic>
      </p:graphicFrame>
      <p:sp>
        <p:nvSpPr>
          <p:cNvPr id="4" name="Text Placeholder 3">
            <a:extLst>
              <a:ext uri="{FF2B5EF4-FFF2-40B4-BE49-F238E27FC236}">
                <a16:creationId xmlns:a16="http://schemas.microsoft.com/office/drawing/2014/main" id="{92552252-D8E7-457C-969D-45D77A05F0B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672956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D570C-1033-4518-A4F7-AD06CDE18B58}"/>
              </a:ext>
            </a:extLst>
          </p:cNvPr>
          <p:cNvSpPr>
            <a:spLocks noGrp="1"/>
          </p:cNvSpPr>
          <p:nvPr>
            <p:ph type="title"/>
          </p:nvPr>
        </p:nvSpPr>
        <p:spPr/>
        <p:txBody>
          <a:bodyPr/>
          <a:lstStyle/>
          <a:p>
            <a:r>
              <a:rPr lang="en-US"/>
              <a:t>Instagram Posts Table | comdirect - 3 of 24</a:t>
            </a:r>
          </a:p>
        </p:txBody>
      </p:sp>
      <p:graphicFrame>
        <p:nvGraphicFramePr>
          <p:cNvPr id="5" name="Table Placeholder 4">
            <a:extLst>
              <a:ext uri="{FF2B5EF4-FFF2-40B4-BE49-F238E27FC236}">
                <a16:creationId xmlns:a16="http://schemas.microsoft.com/office/drawing/2014/main" id="{32E6565E-2D94-455B-9FD9-A7AFAD679060}"/>
              </a:ext>
            </a:extLst>
          </p:cNvPr>
          <p:cNvGraphicFramePr>
            <a:graphicFrameLocks noGrp="1"/>
          </p:cNvGraphicFramePr>
          <p:nvPr>
            <p:ph type="tbl" sz="quarter" idx="13"/>
            <p:extLst>
              <p:ext uri="{D42A27DB-BD31-4B8C-83A1-F6EECF244321}">
                <p14:modId xmlns:p14="http://schemas.microsoft.com/office/powerpoint/2010/main" val="317253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68606841"/>
                    </a:ext>
                  </a:extLst>
                </a:gridCol>
                <a:gridCol w="1152144">
                  <a:extLst>
                    <a:ext uri="{9D8B030D-6E8A-4147-A177-3AD203B41FA5}">
                      <a16:colId xmlns:a16="http://schemas.microsoft.com/office/drawing/2014/main" val="4002933866"/>
                    </a:ext>
                  </a:extLst>
                </a:gridCol>
                <a:gridCol w="1481328">
                  <a:extLst>
                    <a:ext uri="{9D8B030D-6E8A-4147-A177-3AD203B41FA5}">
                      <a16:colId xmlns:a16="http://schemas.microsoft.com/office/drawing/2014/main" val="3676598133"/>
                    </a:ext>
                  </a:extLst>
                </a:gridCol>
                <a:gridCol w="493776">
                  <a:extLst>
                    <a:ext uri="{9D8B030D-6E8A-4147-A177-3AD203B41FA5}">
                      <a16:colId xmlns:a16="http://schemas.microsoft.com/office/drawing/2014/main" val="240441230"/>
                    </a:ext>
                  </a:extLst>
                </a:gridCol>
                <a:gridCol w="493776">
                  <a:extLst>
                    <a:ext uri="{9D8B030D-6E8A-4147-A177-3AD203B41FA5}">
                      <a16:colId xmlns:a16="http://schemas.microsoft.com/office/drawing/2014/main" val="4093637549"/>
                    </a:ext>
                  </a:extLst>
                </a:gridCol>
                <a:gridCol w="493776">
                  <a:extLst>
                    <a:ext uri="{9D8B030D-6E8A-4147-A177-3AD203B41FA5}">
                      <a16:colId xmlns:a16="http://schemas.microsoft.com/office/drawing/2014/main" val="4073313606"/>
                    </a:ext>
                  </a:extLst>
                </a:gridCol>
                <a:gridCol w="493776">
                  <a:extLst>
                    <a:ext uri="{9D8B030D-6E8A-4147-A177-3AD203B41FA5}">
                      <a16:colId xmlns:a16="http://schemas.microsoft.com/office/drawing/2014/main" val="1595477142"/>
                    </a:ext>
                  </a:extLst>
                </a:gridCol>
                <a:gridCol w="493776">
                  <a:extLst>
                    <a:ext uri="{9D8B030D-6E8A-4147-A177-3AD203B41FA5}">
                      <a16:colId xmlns:a16="http://schemas.microsoft.com/office/drawing/2014/main" val="2445380290"/>
                    </a:ext>
                  </a:extLst>
                </a:gridCol>
                <a:gridCol w="493776">
                  <a:extLst>
                    <a:ext uri="{9D8B030D-6E8A-4147-A177-3AD203B41FA5}">
                      <a16:colId xmlns:a16="http://schemas.microsoft.com/office/drawing/2014/main" val="3405275773"/>
                    </a:ext>
                  </a:extLst>
                </a:gridCol>
                <a:gridCol w="493776">
                  <a:extLst>
                    <a:ext uri="{9D8B030D-6E8A-4147-A177-3AD203B41FA5}">
                      <a16:colId xmlns:a16="http://schemas.microsoft.com/office/drawing/2014/main" val="2730432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485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- 2022-01-14 15:49:39</a:t>
                      </a:r>
                      <a:r>
                        <a:rPr kumimoji="0" lang="de-DE" sz="1000" b="0" i="0" u="none" strike="noStrike" kern="1200" cap="none" spc="0" normalizeH="0" baseline="0" noProof="0">
                          <a:ln>
                            <a:noFill/>
                          </a:ln>
                          <a:solidFill>
                            <a:prstClr val="black"/>
                          </a:solidFill>
                          <a:effectLst/>
                          <a:uLnTx/>
                          <a:uFillTx/>
                          <a:latin typeface="+mn-lt"/>
                          <a:ea typeface="+mn-ea"/>
                          <a:cs typeface="+mn-cs"/>
                        </a:rPr>
                        <a:t>
 cominvest – die digitale Vermögensverwaltung von comdirect – hat die Marke von einer Milliarde Euro Kundenvermögen überschritten. „Über das Vertrauen unserer Kundinnen und Kunden in cominvest freuen wir uns sehr“, sagt Björn Andersen, Bereichsleiter Brokerage bei comdirect.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#cominvest #vermögensverwaltung #kundenvermögen #roboadvisor #geldanlage #wertpapiere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https://quintly-image-storage.s3.amazonaws.com/9b2e3760d1cbfa97df5450815d930402/5ac5da3d3251f866363431cead02dae5.jpg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6191447"/>
                  </a:ext>
                </a:extLst>
              </a:tr>
            </a:tbl>
          </a:graphicData>
        </a:graphic>
      </p:graphicFrame>
      <p:sp>
        <p:nvSpPr>
          <p:cNvPr id="4" name="Text Placeholder 3">
            <a:extLst>
              <a:ext uri="{FF2B5EF4-FFF2-40B4-BE49-F238E27FC236}">
                <a16:creationId xmlns:a16="http://schemas.microsoft.com/office/drawing/2014/main" id="{1405B2C5-011C-4331-8E2E-D7B2831E2EA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644434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2242-6C9F-4499-82B3-F8F935DEAAF7}"/>
              </a:ext>
            </a:extLst>
          </p:cNvPr>
          <p:cNvSpPr>
            <a:spLocks noGrp="1"/>
          </p:cNvSpPr>
          <p:nvPr>
            <p:ph type="title"/>
          </p:nvPr>
        </p:nvSpPr>
        <p:spPr/>
        <p:txBody>
          <a:bodyPr/>
          <a:lstStyle/>
          <a:p>
            <a:r>
              <a:rPr lang="en-US"/>
              <a:t>Instagram Posts Table | comdirect - 4 of 24</a:t>
            </a:r>
          </a:p>
        </p:txBody>
      </p:sp>
      <p:graphicFrame>
        <p:nvGraphicFramePr>
          <p:cNvPr id="5" name="Table Placeholder 4">
            <a:extLst>
              <a:ext uri="{FF2B5EF4-FFF2-40B4-BE49-F238E27FC236}">
                <a16:creationId xmlns:a16="http://schemas.microsoft.com/office/drawing/2014/main" id="{A4E237FD-57B9-439E-A732-60A5C8470997}"/>
              </a:ext>
            </a:extLst>
          </p:cNvPr>
          <p:cNvGraphicFramePr>
            <a:graphicFrameLocks noGrp="1"/>
          </p:cNvGraphicFramePr>
          <p:nvPr>
            <p:ph type="tbl" sz="quarter" idx="13"/>
            <p:extLst>
              <p:ext uri="{D42A27DB-BD31-4B8C-83A1-F6EECF244321}">
                <p14:modId xmlns:p14="http://schemas.microsoft.com/office/powerpoint/2010/main" val="107404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35017459"/>
                    </a:ext>
                  </a:extLst>
                </a:gridCol>
                <a:gridCol w="1152144">
                  <a:extLst>
                    <a:ext uri="{9D8B030D-6E8A-4147-A177-3AD203B41FA5}">
                      <a16:colId xmlns:a16="http://schemas.microsoft.com/office/drawing/2014/main" val="1390765554"/>
                    </a:ext>
                  </a:extLst>
                </a:gridCol>
                <a:gridCol w="1481328">
                  <a:extLst>
                    <a:ext uri="{9D8B030D-6E8A-4147-A177-3AD203B41FA5}">
                      <a16:colId xmlns:a16="http://schemas.microsoft.com/office/drawing/2014/main" val="2940334580"/>
                    </a:ext>
                  </a:extLst>
                </a:gridCol>
                <a:gridCol w="493776">
                  <a:extLst>
                    <a:ext uri="{9D8B030D-6E8A-4147-A177-3AD203B41FA5}">
                      <a16:colId xmlns:a16="http://schemas.microsoft.com/office/drawing/2014/main" val="4212775015"/>
                    </a:ext>
                  </a:extLst>
                </a:gridCol>
                <a:gridCol w="493776">
                  <a:extLst>
                    <a:ext uri="{9D8B030D-6E8A-4147-A177-3AD203B41FA5}">
                      <a16:colId xmlns:a16="http://schemas.microsoft.com/office/drawing/2014/main" val="3908163349"/>
                    </a:ext>
                  </a:extLst>
                </a:gridCol>
                <a:gridCol w="493776">
                  <a:extLst>
                    <a:ext uri="{9D8B030D-6E8A-4147-A177-3AD203B41FA5}">
                      <a16:colId xmlns:a16="http://schemas.microsoft.com/office/drawing/2014/main" val="3965215014"/>
                    </a:ext>
                  </a:extLst>
                </a:gridCol>
                <a:gridCol w="493776">
                  <a:extLst>
                    <a:ext uri="{9D8B030D-6E8A-4147-A177-3AD203B41FA5}">
                      <a16:colId xmlns:a16="http://schemas.microsoft.com/office/drawing/2014/main" val="3079340335"/>
                    </a:ext>
                  </a:extLst>
                </a:gridCol>
                <a:gridCol w="493776">
                  <a:extLst>
                    <a:ext uri="{9D8B030D-6E8A-4147-A177-3AD203B41FA5}">
                      <a16:colId xmlns:a16="http://schemas.microsoft.com/office/drawing/2014/main" val="2804267641"/>
                    </a:ext>
                  </a:extLst>
                </a:gridCol>
                <a:gridCol w="493776">
                  <a:extLst>
                    <a:ext uri="{9D8B030D-6E8A-4147-A177-3AD203B41FA5}">
                      <a16:colId xmlns:a16="http://schemas.microsoft.com/office/drawing/2014/main" val="2744552247"/>
                    </a:ext>
                  </a:extLst>
                </a:gridCol>
                <a:gridCol w="493776">
                  <a:extLst>
                    <a:ext uri="{9D8B030D-6E8A-4147-A177-3AD203B41FA5}">
                      <a16:colId xmlns:a16="http://schemas.microsoft.com/office/drawing/2014/main" val="240134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2244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- 2022-02-22 17:29:31</a:t>
                      </a:r>
                      <a:r>
                        <a:rPr kumimoji="0" lang="de-DE" sz="1000" b="0" i="0" u="none" strike="noStrike" kern="1200" cap="none" spc="0" normalizeH="0" baseline="0" noProof="0">
                          <a:ln>
                            <a:noFill/>
                          </a:ln>
                          <a:solidFill>
                            <a:prstClr val="black"/>
                          </a:solidFill>
                          <a:effectLst/>
                          <a:uLnTx/>
                          <a:uFillTx/>
                          <a:latin typeface="+mn-lt"/>
                          <a:ea typeface="+mn-ea"/>
                          <a:cs typeface="+mn-cs"/>
                        </a:rPr>
                        <a:t>
 #kurzerklärt: Nachhaltige Geldanlagen. Das Thema Nachhaltigkeit spielt eine immer größere Rolle, auch bei Wertpapieren. Mit cominvest green kannst du jetzt mit unserem Robo-Advisor Geld anlegen und damit in eine nachhaltige Zukunft investieren: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✅Breit gestreute und weltweite Anlage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✅Nachhaltiges Investment mit Rund-um-Service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✅Portfolio-Zusammenstellung passend zu deinem Risikoprofil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✅ETF-Auswahl nach ökologischen, sozialen und etischen Aspekten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Klick den Link in der Bio für mehr Informationen zu cominvest und überprüfe dein Wissen in unserem Story-Quiz!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https://quintly-image-storage.s3.amazonaws.com/9b2e3760d1cbfa97df5450815d930402/1464c8f1b990fe9eca700f2e5f31153e.jpg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433067"/>
                  </a:ext>
                </a:extLst>
              </a:tr>
            </a:tbl>
          </a:graphicData>
        </a:graphic>
      </p:graphicFrame>
      <p:sp>
        <p:nvSpPr>
          <p:cNvPr id="4" name="Text Placeholder 3">
            <a:extLst>
              <a:ext uri="{FF2B5EF4-FFF2-40B4-BE49-F238E27FC236}">
                <a16:creationId xmlns:a16="http://schemas.microsoft.com/office/drawing/2014/main" id="{5BA2D32F-AE4A-4926-B98D-6ECF05C8BC8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070183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C90F-A085-4B0F-9150-D4E95394C272}"/>
              </a:ext>
            </a:extLst>
          </p:cNvPr>
          <p:cNvSpPr>
            <a:spLocks noGrp="1"/>
          </p:cNvSpPr>
          <p:nvPr>
            <p:ph type="title"/>
          </p:nvPr>
        </p:nvSpPr>
        <p:spPr/>
        <p:txBody>
          <a:bodyPr/>
          <a:lstStyle/>
          <a:p>
            <a:r>
              <a:rPr lang="en-US"/>
              <a:t>Instagram Posts Table | comdirect - 5 of 24</a:t>
            </a:r>
          </a:p>
        </p:txBody>
      </p:sp>
      <p:graphicFrame>
        <p:nvGraphicFramePr>
          <p:cNvPr id="5" name="Table Placeholder 4">
            <a:extLst>
              <a:ext uri="{FF2B5EF4-FFF2-40B4-BE49-F238E27FC236}">
                <a16:creationId xmlns:a16="http://schemas.microsoft.com/office/drawing/2014/main" id="{E0F1DCA9-A8FC-45C2-B3DC-0004B6A632DF}"/>
              </a:ext>
            </a:extLst>
          </p:cNvPr>
          <p:cNvGraphicFramePr>
            <a:graphicFrameLocks noGrp="1"/>
          </p:cNvGraphicFramePr>
          <p:nvPr>
            <p:ph type="tbl" sz="quarter" idx="13"/>
            <p:extLst>
              <p:ext uri="{D42A27DB-BD31-4B8C-83A1-F6EECF244321}">
                <p14:modId xmlns:p14="http://schemas.microsoft.com/office/powerpoint/2010/main" val="111788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9029819"/>
                    </a:ext>
                  </a:extLst>
                </a:gridCol>
                <a:gridCol w="1152144">
                  <a:extLst>
                    <a:ext uri="{9D8B030D-6E8A-4147-A177-3AD203B41FA5}">
                      <a16:colId xmlns:a16="http://schemas.microsoft.com/office/drawing/2014/main" val="935849656"/>
                    </a:ext>
                  </a:extLst>
                </a:gridCol>
                <a:gridCol w="1481328">
                  <a:extLst>
                    <a:ext uri="{9D8B030D-6E8A-4147-A177-3AD203B41FA5}">
                      <a16:colId xmlns:a16="http://schemas.microsoft.com/office/drawing/2014/main" val="377325370"/>
                    </a:ext>
                  </a:extLst>
                </a:gridCol>
                <a:gridCol w="493776">
                  <a:extLst>
                    <a:ext uri="{9D8B030D-6E8A-4147-A177-3AD203B41FA5}">
                      <a16:colId xmlns:a16="http://schemas.microsoft.com/office/drawing/2014/main" val="3701487448"/>
                    </a:ext>
                  </a:extLst>
                </a:gridCol>
                <a:gridCol w="493776">
                  <a:extLst>
                    <a:ext uri="{9D8B030D-6E8A-4147-A177-3AD203B41FA5}">
                      <a16:colId xmlns:a16="http://schemas.microsoft.com/office/drawing/2014/main" val="1041492512"/>
                    </a:ext>
                  </a:extLst>
                </a:gridCol>
                <a:gridCol w="493776">
                  <a:extLst>
                    <a:ext uri="{9D8B030D-6E8A-4147-A177-3AD203B41FA5}">
                      <a16:colId xmlns:a16="http://schemas.microsoft.com/office/drawing/2014/main" val="1852913131"/>
                    </a:ext>
                  </a:extLst>
                </a:gridCol>
                <a:gridCol w="493776">
                  <a:extLst>
                    <a:ext uri="{9D8B030D-6E8A-4147-A177-3AD203B41FA5}">
                      <a16:colId xmlns:a16="http://schemas.microsoft.com/office/drawing/2014/main" val="3169527749"/>
                    </a:ext>
                  </a:extLst>
                </a:gridCol>
                <a:gridCol w="493776">
                  <a:extLst>
                    <a:ext uri="{9D8B030D-6E8A-4147-A177-3AD203B41FA5}">
                      <a16:colId xmlns:a16="http://schemas.microsoft.com/office/drawing/2014/main" val="3435802892"/>
                    </a:ext>
                  </a:extLst>
                </a:gridCol>
                <a:gridCol w="493776">
                  <a:extLst>
                    <a:ext uri="{9D8B030D-6E8A-4147-A177-3AD203B41FA5}">
                      <a16:colId xmlns:a16="http://schemas.microsoft.com/office/drawing/2014/main" val="2042896675"/>
                    </a:ext>
                  </a:extLst>
                </a:gridCol>
                <a:gridCol w="493776">
                  <a:extLst>
                    <a:ext uri="{9D8B030D-6E8A-4147-A177-3AD203B41FA5}">
                      <a16:colId xmlns:a16="http://schemas.microsoft.com/office/drawing/2014/main" val="11131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2174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- 2022-01-19 14:58:07</a:t>
                      </a:r>
                      <a:r>
                        <a:rPr kumimoji="0" lang="de-DE" sz="1000" b="0" i="0" u="none" strike="noStrike" kern="1200" cap="none" spc="0" normalizeH="0" baseline="0" noProof="0">
                          <a:ln>
                            <a:noFill/>
                          </a:ln>
                          <a:solidFill>
                            <a:prstClr val="black"/>
                          </a:solidFill>
                          <a:effectLst/>
                          <a:uLnTx/>
                          <a:uFillTx/>
                          <a:latin typeface="+mn-lt"/>
                          <a:ea typeface="+mn-ea"/>
                          <a:cs typeface="+mn-cs"/>
                        </a:rPr>
                        <a:t>
 Die Top 5-Aktien der comdirect Kunden in der Übersicht. Weiterhin bleibt das Unternehmen BioNTech auf dem 1. Platz. Neu im Ranking mit dabei sind dieses Mal Microsoft und NVIDIA. Hättet ihr das gedacht?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#aktien #aktienwissen #finanznews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https://quintly-image-storage.s3.amazonaws.com/9b2e3760d1cbfa97df5450815d930402/9df25ff5ff48f4b5e0e545590c2fc72c.jpg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5080742"/>
                  </a:ext>
                </a:extLst>
              </a:tr>
            </a:tbl>
          </a:graphicData>
        </a:graphic>
      </p:graphicFrame>
      <p:sp>
        <p:nvSpPr>
          <p:cNvPr id="4" name="Text Placeholder 3">
            <a:extLst>
              <a:ext uri="{FF2B5EF4-FFF2-40B4-BE49-F238E27FC236}">
                <a16:creationId xmlns:a16="http://schemas.microsoft.com/office/drawing/2014/main" id="{B01DB17F-A675-48E0-96AF-00C33E8D42C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595147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616D7-F762-4645-A7A7-D2023EF18625}"/>
              </a:ext>
            </a:extLst>
          </p:cNvPr>
          <p:cNvSpPr>
            <a:spLocks noGrp="1"/>
          </p:cNvSpPr>
          <p:nvPr>
            <p:ph type="title"/>
          </p:nvPr>
        </p:nvSpPr>
        <p:spPr/>
        <p:txBody>
          <a:bodyPr/>
          <a:lstStyle/>
          <a:p>
            <a:r>
              <a:rPr lang="en-US"/>
              <a:t>Instagram Posts Table | comdirect - 6 of 24</a:t>
            </a:r>
          </a:p>
        </p:txBody>
      </p:sp>
      <p:graphicFrame>
        <p:nvGraphicFramePr>
          <p:cNvPr id="5" name="Table Placeholder 4">
            <a:extLst>
              <a:ext uri="{FF2B5EF4-FFF2-40B4-BE49-F238E27FC236}">
                <a16:creationId xmlns:a16="http://schemas.microsoft.com/office/drawing/2014/main" id="{0E3F3951-B5C3-4923-9BE7-19EBCAA3565C}"/>
              </a:ext>
            </a:extLst>
          </p:cNvPr>
          <p:cNvGraphicFramePr>
            <a:graphicFrameLocks noGrp="1"/>
          </p:cNvGraphicFramePr>
          <p:nvPr>
            <p:ph type="tbl" sz="quarter" idx="13"/>
            <p:extLst>
              <p:ext uri="{D42A27DB-BD31-4B8C-83A1-F6EECF244321}">
                <p14:modId xmlns:p14="http://schemas.microsoft.com/office/powerpoint/2010/main" val="3765706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950743"/>
                    </a:ext>
                  </a:extLst>
                </a:gridCol>
                <a:gridCol w="1152144">
                  <a:extLst>
                    <a:ext uri="{9D8B030D-6E8A-4147-A177-3AD203B41FA5}">
                      <a16:colId xmlns:a16="http://schemas.microsoft.com/office/drawing/2014/main" val="2105620702"/>
                    </a:ext>
                  </a:extLst>
                </a:gridCol>
                <a:gridCol w="1481328">
                  <a:extLst>
                    <a:ext uri="{9D8B030D-6E8A-4147-A177-3AD203B41FA5}">
                      <a16:colId xmlns:a16="http://schemas.microsoft.com/office/drawing/2014/main" val="728065720"/>
                    </a:ext>
                  </a:extLst>
                </a:gridCol>
                <a:gridCol w="493776">
                  <a:extLst>
                    <a:ext uri="{9D8B030D-6E8A-4147-A177-3AD203B41FA5}">
                      <a16:colId xmlns:a16="http://schemas.microsoft.com/office/drawing/2014/main" val="1441425074"/>
                    </a:ext>
                  </a:extLst>
                </a:gridCol>
                <a:gridCol w="493776">
                  <a:extLst>
                    <a:ext uri="{9D8B030D-6E8A-4147-A177-3AD203B41FA5}">
                      <a16:colId xmlns:a16="http://schemas.microsoft.com/office/drawing/2014/main" val="2757853036"/>
                    </a:ext>
                  </a:extLst>
                </a:gridCol>
                <a:gridCol w="493776">
                  <a:extLst>
                    <a:ext uri="{9D8B030D-6E8A-4147-A177-3AD203B41FA5}">
                      <a16:colId xmlns:a16="http://schemas.microsoft.com/office/drawing/2014/main" val="1465375734"/>
                    </a:ext>
                  </a:extLst>
                </a:gridCol>
                <a:gridCol w="493776">
                  <a:extLst>
                    <a:ext uri="{9D8B030D-6E8A-4147-A177-3AD203B41FA5}">
                      <a16:colId xmlns:a16="http://schemas.microsoft.com/office/drawing/2014/main" val="3427480458"/>
                    </a:ext>
                  </a:extLst>
                </a:gridCol>
                <a:gridCol w="493776">
                  <a:extLst>
                    <a:ext uri="{9D8B030D-6E8A-4147-A177-3AD203B41FA5}">
                      <a16:colId xmlns:a16="http://schemas.microsoft.com/office/drawing/2014/main" val="918210813"/>
                    </a:ext>
                  </a:extLst>
                </a:gridCol>
                <a:gridCol w="493776">
                  <a:extLst>
                    <a:ext uri="{9D8B030D-6E8A-4147-A177-3AD203B41FA5}">
                      <a16:colId xmlns:a16="http://schemas.microsoft.com/office/drawing/2014/main" val="2318146756"/>
                    </a:ext>
                  </a:extLst>
                </a:gridCol>
                <a:gridCol w="493776">
                  <a:extLst>
                    <a:ext uri="{9D8B030D-6E8A-4147-A177-3AD203B41FA5}">
                      <a16:colId xmlns:a16="http://schemas.microsoft.com/office/drawing/2014/main" val="241962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923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- 2022-02-28 17:09:18</a:t>
                      </a:r>
                      <a:r>
                        <a:rPr kumimoji="0" lang="en-US" sz="1000" b="0" i="0" u="none" strike="noStrike" kern="1200" cap="none" spc="0" normalizeH="0" baseline="0" noProof="0">
                          <a:ln>
                            <a:noFill/>
                          </a:ln>
                          <a:solidFill>
                            <a:prstClr val="black"/>
                          </a:solidFill>
                          <a:effectLst/>
                          <a:uLnTx/>
                          <a:uFillTx/>
                          <a:latin typeface="+mn-lt"/>
                          <a:ea typeface="+mn-ea"/>
                          <a:cs typeface="+mn-cs"/>
                        </a:rPr>
                        <a:t>
 Die Videoplattform wagt somit erste Schritte ins Metaverse. YouTubes Chief Product Officer Neal Mohan kündigte auf dem Blog der Firma an, dass Krypto-Fans künftig über YouTube verifizierte und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einzigartige Videos, Fotos und Kunstwerke kaufen können.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#technews #krypto #metaverse #youtube #nft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https://quintly-image-storage.s3.amazonaws.com/9b2e3760d1cbfa97df5450815d930402/9266d83c55e2e2b3f242b57a31d4df67.jpg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7832261"/>
                  </a:ext>
                </a:extLst>
              </a:tr>
            </a:tbl>
          </a:graphicData>
        </a:graphic>
      </p:graphicFrame>
      <p:sp>
        <p:nvSpPr>
          <p:cNvPr id="4" name="Text Placeholder 3">
            <a:extLst>
              <a:ext uri="{FF2B5EF4-FFF2-40B4-BE49-F238E27FC236}">
                <a16:creationId xmlns:a16="http://schemas.microsoft.com/office/drawing/2014/main" id="{C8008E67-5B6A-4786-AC93-8FE3589920E2}"/>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058396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4C516-CA04-4C1E-9E18-5B50043E9BAA}"/>
              </a:ext>
            </a:extLst>
          </p:cNvPr>
          <p:cNvSpPr>
            <a:spLocks noGrp="1"/>
          </p:cNvSpPr>
          <p:nvPr>
            <p:ph type="title"/>
          </p:nvPr>
        </p:nvSpPr>
        <p:spPr/>
        <p:txBody>
          <a:bodyPr/>
          <a:lstStyle/>
          <a:p>
            <a:r>
              <a:rPr lang="en-US"/>
              <a:t>Instagram Posts Table | comdirect - 7 of 24</a:t>
            </a:r>
          </a:p>
        </p:txBody>
      </p:sp>
      <p:graphicFrame>
        <p:nvGraphicFramePr>
          <p:cNvPr id="5" name="Table Placeholder 4">
            <a:extLst>
              <a:ext uri="{FF2B5EF4-FFF2-40B4-BE49-F238E27FC236}">
                <a16:creationId xmlns:a16="http://schemas.microsoft.com/office/drawing/2014/main" id="{D4D5DF58-E206-4A89-9764-1CE74D0D5552}"/>
              </a:ext>
            </a:extLst>
          </p:cNvPr>
          <p:cNvGraphicFramePr>
            <a:graphicFrameLocks noGrp="1"/>
          </p:cNvGraphicFramePr>
          <p:nvPr>
            <p:ph type="tbl" sz="quarter" idx="13"/>
            <p:extLst>
              <p:ext uri="{D42A27DB-BD31-4B8C-83A1-F6EECF244321}">
                <p14:modId xmlns:p14="http://schemas.microsoft.com/office/powerpoint/2010/main" val="1012339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8684865"/>
                    </a:ext>
                  </a:extLst>
                </a:gridCol>
                <a:gridCol w="1152144">
                  <a:extLst>
                    <a:ext uri="{9D8B030D-6E8A-4147-A177-3AD203B41FA5}">
                      <a16:colId xmlns:a16="http://schemas.microsoft.com/office/drawing/2014/main" val="24421853"/>
                    </a:ext>
                  </a:extLst>
                </a:gridCol>
                <a:gridCol w="1481328">
                  <a:extLst>
                    <a:ext uri="{9D8B030D-6E8A-4147-A177-3AD203B41FA5}">
                      <a16:colId xmlns:a16="http://schemas.microsoft.com/office/drawing/2014/main" val="479999644"/>
                    </a:ext>
                  </a:extLst>
                </a:gridCol>
                <a:gridCol w="493776">
                  <a:extLst>
                    <a:ext uri="{9D8B030D-6E8A-4147-A177-3AD203B41FA5}">
                      <a16:colId xmlns:a16="http://schemas.microsoft.com/office/drawing/2014/main" val="1248564540"/>
                    </a:ext>
                  </a:extLst>
                </a:gridCol>
                <a:gridCol w="493776">
                  <a:extLst>
                    <a:ext uri="{9D8B030D-6E8A-4147-A177-3AD203B41FA5}">
                      <a16:colId xmlns:a16="http://schemas.microsoft.com/office/drawing/2014/main" val="396175704"/>
                    </a:ext>
                  </a:extLst>
                </a:gridCol>
                <a:gridCol w="493776">
                  <a:extLst>
                    <a:ext uri="{9D8B030D-6E8A-4147-A177-3AD203B41FA5}">
                      <a16:colId xmlns:a16="http://schemas.microsoft.com/office/drawing/2014/main" val="1087032272"/>
                    </a:ext>
                  </a:extLst>
                </a:gridCol>
                <a:gridCol w="493776">
                  <a:extLst>
                    <a:ext uri="{9D8B030D-6E8A-4147-A177-3AD203B41FA5}">
                      <a16:colId xmlns:a16="http://schemas.microsoft.com/office/drawing/2014/main" val="628910702"/>
                    </a:ext>
                  </a:extLst>
                </a:gridCol>
                <a:gridCol w="493776">
                  <a:extLst>
                    <a:ext uri="{9D8B030D-6E8A-4147-A177-3AD203B41FA5}">
                      <a16:colId xmlns:a16="http://schemas.microsoft.com/office/drawing/2014/main" val="1196305496"/>
                    </a:ext>
                  </a:extLst>
                </a:gridCol>
                <a:gridCol w="493776">
                  <a:extLst>
                    <a:ext uri="{9D8B030D-6E8A-4147-A177-3AD203B41FA5}">
                      <a16:colId xmlns:a16="http://schemas.microsoft.com/office/drawing/2014/main" val="2830959608"/>
                    </a:ext>
                  </a:extLst>
                </a:gridCol>
                <a:gridCol w="493776">
                  <a:extLst>
                    <a:ext uri="{9D8B030D-6E8A-4147-A177-3AD203B41FA5}">
                      <a16:colId xmlns:a16="http://schemas.microsoft.com/office/drawing/2014/main" val="25577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118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- 2022-01-05 15:13:24</a:t>
                      </a:r>
                      <a:r>
                        <a:rPr kumimoji="0" lang="de-DE" sz="1000" b="0" i="0" u="none" strike="noStrike" kern="1200" cap="none" spc="0" normalizeH="0" baseline="0" noProof="0">
                          <a:ln>
                            <a:noFill/>
                          </a:ln>
                          <a:solidFill>
                            <a:prstClr val="black"/>
                          </a:solidFill>
                          <a:effectLst/>
                          <a:uLnTx/>
                          <a:uFillTx/>
                          <a:latin typeface="+mn-lt"/>
                          <a:ea typeface="+mn-ea"/>
                          <a:cs typeface="+mn-cs"/>
                        </a:rPr>
                        <a:t>
 Auf einen Blick: Welche sind die meistgehandelten Aktien der comdirect Kunden zum Jahresanfang? 📈 An der Spitze steht nach wie vor das Unternehmen BioNTech mit einem Kaufanteil von 63,52 % und einem Verkaufanteil von 36,48 %.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#aktien #aktienwissen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https://quintly-image-storage.s3.amazonaws.com/9b2e3760d1cbfa97df5450815d930402/cdc01f959206ee7bdf61b7926712306d.jpg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4221120"/>
                  </a:ext>
                </a:extLst>
              </a:tr>
            </a:tbl>
          </a:graphicData>
        </a:graphic>
      </p:graphicFrame>
      <p:sp>
        <p:nvSpPr>
          <p:cNvPr id="4" name="Text Placeholder 3">
            <a:extLst>
              <a:ext uri="{FF2B5EF4-FFF2-40B4-BE49-F238E27FC236}">
                <a16:creationId xmlns:a16="http://schemas.microsoft.com/office/drawing/2014/main" id="{2CA76D15-236D-4425-AC28-861211D50E2E}"/>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122157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A4CC-8898-4681-B80C-9833B33EC7C7}"/>
              </a:ext>
            </a:extLst>
          </p:cNvPr>
          <p:cNvSpPr>
            <a:spLocks noGrp="1"/>
          </p:cNvSpPr>
          <p:nvPr>
            <p:ph type="title"/>
          </p:nvPr>
        </p:nvSpPr>
        <p:spPr/>
        <p:txBody>
          <a:bodyPr/>
          <a:lstStyle/>
          <a:p>
            <a:r>
              <a:rPr lang="en-US"/>
              <a:t>Instagram Posts Table | comdirect - 8 of 24</a:t>
            </a:r>
          </a:p>
        </p:txBody>
      </p:sp>
      <p:graphicFrame>
        <p:nvGraphicFramePr>
          <p:cNvPr id="5" name="Table Placeholder 4">
            <a:extLst>
              <a:ext uri="{FF2B5EF4-FFF2-40B4-BE49-F238E27FC236}">
                <a16:creationId xmlns:a16="http://schemas.microsoft.com/office/drawing/2014/main" id="{824F3AA7-C4D7-4441-9201-4BCC3CD873CA}"/>
              </a:ext>
            </a:extLst>
          </p:cNvPr>
          <p:cNvGraphicFramePr>
            <a:graphicFrameLocks noGrp="1"/>
          </p:cNvGraphicFramePr>
          <p:nvPr>
            <p:ph type="tbl" sz="quarter" idx="13"/>
            <p:extLst>
              <p:ext uri="{D42A27DB-BD31-4B8C-83A1-F6EECF244321}">
                <p14:modId xmlns:p14="http://schemas.microsoft.com/office/powerpoint/2010/main" val="62941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6317970"/>
                    </a:ext>
                  </a:extLst>
                </a:gridCol>
                <a:gridCol w="1152144">
                  <a:extLst>
                    <a:ext uri="{9D8B030D-6E8A-4147-A177-3AD203B41FA5}">
                      <a16:colId xmlns:a16="http://schemas.microsoft.com/office/drawing/2014/main" val="1839098972"/>
                    </a:ext>
                  </a:extLst>
                </a:gridCol>
                <a:gridCol w="1481328">
                  <a:extLst>
                    <a:ext uri="{9D8B030D-6E8A-4147-A177-3AD203B41FA5}">
                      <a16:colId xmlns:a16="http://schemas.microsoft.com/office/drawing/2014/main" val="735212453"/>
                    </a:ext>
                  </a:extLst>
                </a:gridCol>
                <a:gridCol w="493776">
                  <a:extLst>
                    <a:ext uri="{9D8B030D-6E8A-4147-A177-3AD203B41FA5}">
                      <a16:colId xmlns:a16="http://schemas.microsoft.com/office/drawing/2014/main" val="2646775059"/>
                    </a:ext>
                  </a:extLst>
                </a:gridCol>
                <a:gridCol w="493776">
                  <a:extLst>
                    <a:ext uri="{9D8B030D-6E8A-4147-A177-3AD203B41FA5}">
                      <a16:colId xmlns:a16="http://schemas.microsoft.com/office/drawing/2014/main" val="1652951611"/>
                    </a:ext>
                  </a:extLst>
                </a:gridCol>
                <a:gridCol w="493776">
                  <a:extLst>
                    <a:ext uri="{9D8B030D-6E8A-4147-A177-3AD203B41FA5}">
                      <a16:colId xmlns:a16="http://schemas.microsoft.com/office/drawing/2014/main" val="1307215852"/>
                    </a:ext>
                  </a:extLst>
                </a:gridCol>
                <a:gridCol w="493776">
                  <a:extLst>
                    <a:ext uri="{9D8B030D-6E8A-4147-A177-3AD203B41FA5}">
                      <a16:colId xmlns:a16="http://schemas.microsoft.com/office/drawing/2014/main" val="587148907"/>
                    </a:ext>
                  </a:extLst>
                </a:gridCol>
                <a:gridCol w="493776">
                  <a:extLst>
                    <a:ext uri="{9D8B030D-6E8A-4147-A177-3AD203B41FA5}">
                      <a16:colId xmlns:a16="http://schemas.microsoft.com/office/drawing/2014/main" val="1482723334"/>
                    </a:ext>
                  </a:extLst>
                </a:gridCol>
                <a:gridCol w="493776">
                  <a:extLst>
                    <a:ext uri="{9D8B030D-6E8A-4147-A177-3AD203B41FA5}">
                      <a16:colId xmlns:a16="http://schemas.microsoft.com/office/drawing/2014/main" val="3386720849"/>
                    </a:ext>
                  </a:extLst>
                </a:gridCol>
                <a:gridCol w="493776">
                  <a:extLst>
                    <a:ext uri="{9D8B030D-6E8A-4147-A177-3AD203B41FA5}">
                      <a16:colId xmlns:a16="http://schemas.microsoft.com/office/drawing/2014/main" val="114350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5825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- 2022-02-16 15:06:22</a:t>
                      </a:r>
                      <a:r>
                        <a:rPr kumimoji="0" lang="en-US" sz="1000" b="0" i="0" u="none" strike="noStrike" kern="1200" cap="none" spc="0" normalizeH="0" baseline="0" noProof="0">
                          <a:ln>
                            <a:noFill/>
                          </a:ln>
                          <a:solidFill>
                            <a:prstClr val="black"/>
                          </a:solidFill>
                          <a:effectLst/>
                          <a:uLnTx/>
                          <a:uFillTx/>
                          <a:latin typeface="+mn-lt"/>
                          <a:ea typeface="+mn-ea"/>
                          <a:cs typeface="+mn-cs"/>
                        </a:rPr>
                        <a:t>
 Das sind die Top-5-Aktien der comdirect Kunden. Dieses Mal auf der Platz 1: Das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Technologieunternehmen Meta Platforms. 📈 Hättet ihr damit gerechnet?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Mehr News findet ihr in unserem comdirect magazin 👉 Link in Bio.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#aktien #aktienwissen #finanznews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https://quintly-image-storage.s3.amazonaws.com/9b2e3760d1cbfa97df5450815d930402/a2d699b10fd4f6c8ec9846026a9bb1b8.jpg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5469074"/>
                  </a:ext>
                </a:extLst>
              </a:tr>
            </a:tbl>
          </a:graphicData>
        </a:graphic>
      </p:graphicFrame>
      <p:sp>
        <p:nvSpPr>
          <p:cNvPr id="4" name="Text Placeholder 3">
            <a:extLst>
              <a:ext uri="{FF2B5EF4-FFF2-40B4-BE49-F238E27FC236}">
                <a16:creationId xmlns:a16="http://schemas.microsoft.com/office/drawing/2014/main" id="{A2D78CE7-7BB4-436B-8167-C85D55A5208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541787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060A-671A-4C30-A81D-EA96A39262A2}"/>
              </a:ext>
            </a:extLst>
          </p:cNvPr>
          <p:cNvSpPr>
            <a:spLocks noGrp="1"/>
          </p:cNvSpPr>
          <p:nvPr>
            <p:ph type="title"/>
          </p:nvPr>
        </p:nvSpPr>
        <p:spPr/>
        <p:txBody>
          <a:bodyPr/>
          <a:lstStyle/>
          <a:p>
            <a:r>
              <a:rPr lang="en-US"/>
              <a:t>Instagram Posts Table | comdirect - 9 of 24</a:t>
            </a:r>
          </a:p>
        </p:txBody>
      </p:sp>
      <p:graphicFrame>
        <p:nvGraphicFramePr>
          <p:cNvPr id="5" name="Table Placeholder 4">
            <a:extLst>
              <a:ext uri="{FF2B5EF4-FFF2-40B4-BE49-F238E27FC236}">
                <a16:creationId xmlns:a16="http://schemas.microsoft.com/office/drawing/2014/main" id="{6B838882-9373-4A03-B821-D7D97582F2F6}"/>
              </a:ext>
            </a:extLst>
          </p:cNvPr>
          <p:cNvGraphicFramePr>
            <a:graphicFrameLocks noGrp="1"/>
          </p:cNvGraphicFramePr>
          <p:nvPr>
            <p:ph type="tbl" sz="quarter" idx="13"/>
            <p:extLst>
              <p:ext uri="{D42A27DB-BD31-4B8C-83A1-F6EECF244321}">
                <p14:modId xmlns:p14="http://schemas.microsoft.com/office/powerpoint/2010/main" val="225404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5605082"/>
                    </a:ext>
                  </a:extLst>
                </a:gridCol>
                <a:gridCol w="1152144">
                  <a:extLst>
                    <a:ext uri="{9D8B030D-6E8A-4147-A177-3AD203B41FA5}">
                      <a16:colId xmlns:a16="http://schemas.microsoft.com/office/drawing/2014/main" val="559971540"/>
                    </a:ext>
                  </a:extLst>
                </a:gridCol>
                <a:gridCol w="1481328">
                  <a:extLst>
                    <a:ext uri="{9D8B030D-6E8A-4147-A177-3AD203B41FA5}">
                      <a16:colId xmlns:a16="http://schemas.microsoft.com/office/drawing/2014/main" val="1317785554"/>
                    </a:ext>
                  </a:extLst>
                </a:gridCol>
                <a:gridCol w="493776">
                  <a:extLst>
                    <a:ext uri="{9D8B030D-6E8A-4147-A177-3AD203B41FA5}">
                      <a16:colId xmlns:a16="http://schemas.microsoft.com/office/drawing/2014/main" val="1604059417"/>
                    </a:ext>
                  </a:extLst>
                </a:gridCol>
                <a:gridCol w="493776">
                  <a:extLst>
                    <a:ext uri="{9D8B030D-6E8A-4147-A177-3AD203B41FA5}">
                      <a16:colId xmlns:a16="http://schemas.microsoft.com/office/drawing/2014/main" val="1282364767"/>
                    </a:ext>
                  </a:extLst>
                </a:gridCol>
                <a:gridCol w="493776">
                  <a:extLst>
                    <a:ext uri="{9D8B030D-6E8A-4147-A177-3AD203B41FA5}">
                      <a16:colId xmlns:a16="http://schemas.microsoft.com/office/drawing/2014/main" val="3110492603"/>
                    </a:ext>
                  </a:extLst>
                </a:gridCol>
                <a:gridCol w="493776">
                  <a:extLst>
                    <a:ext uri="{9D8B030D-6E8A-4147-A177-3AD203B41FA5}">
                      <a16:colId xmlns:a16="http://schemas.microsoft.com/office/drawing/2014/main" val="2329450436"/>
                    </a:ext>
                  </a:extLst>
                </a:gridCol>
                <a:gridCol w="493776">
                  <a:extLst>
                    <a:ext uri="{9D8B030D-6E8A-4147-A177-3AD203B41FA5}">
                      <a16:colId xmlns:a16="http://schemas.microsoft.com/office/drawing/2014/main" val="1803176004"/>
                    </a:ext>
                  </a:extLst>
                </a:gridCol>
                <a:gridCol w="493776">
                  <a:extLst>
                    <a:ext uri="{9D8B030D-6E8A-4147-A177-3AD203B41FA5}">
                      <a16:colId xmlns:a16="http://schemas.microsoft.com/office/drawing/2014/main" val="1323095841"/>
                    </a:ext>
                  </a:extLst>
                </a:gridCol>
                <a:gridCol w="493776">
                  <a:extLst>
                    <a:ext uri="{9D8B030D-6E8A-4147-A177-3AD203B41FA5}">
                      <a16:colId xmlns:a16="http://schemas.microsoft.com/office/drawing/2014/main" val="191773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456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- 2022-01-10 15:16:15</a:t>
                      </a:r>
                      <a:r>
                        <a:rPr kumimoji="0" lang="de-DE" sz="1000" b="0" i="0" u="none" strike="noStrike" kern="1200" cap="none" spc="0" normalizeH="0" baseline="0" noProof="0">
                          <a:ln>
                            <a:noFill/>
                          </a:ln>
                          <a:solidFill>
                            <a:prstClr val="black"/>
                          </a:solidFill>
                          <a:effectLst/>
                          <a:uLnTx/>
                          <a:uFillTx/>
                          <a:latin typeface="+mn-lt"/>
                          <a:ea typeface="+mn-ea"/>
                          <a:cs typeface="+mn-cs"/>
                        </a:rPr>
                        <a:t>
 Hättest du gedacht, dass nur fünf Prozentpunkte zwischen den 18-24-Jährigen und 55+ liegen?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#onlinebanking #fakten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https://quintly-image-storage.s3.amazonaws.com/9b2e3760d1cbfa97df5450815d930402/bbba48900e5e8893091c31df890ed917.jpg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9616775"/>
                  </a:ext>
                </a:extLst>
              </a:tr>
            </a:tbl>
          </a:graphicData>
        </a:graphic>
      </p:graphicFrame>
      <p:sp>
        <p:nvSpPr>
          <p:cNvPr id="4" name="Text Placeholder 3">
            <a:extLst>
              <a:ext uri="{FF2B5EF4-FFF2-40B4-BE49-F238E27FC236}">
                <a16:creationId xmlns:a16="http://schemas.microsoft.com/office/drawing/2014/main" id="{08DB6181-3927-4A3A-B44E-205154D73665}"/>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063819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77C1C-E498-4E5A-A62F-6698EF29F636}"/>
              </a:ext>
            </a:extLst>
          </p:cNvPr>
          <p:cNvSpPr>
            <a:spLocks noGrp="1"/>
          </p:cNvSpPr>
          <p:nvPr>
            <p:ph type="title"/>
          </p:nvPr>
        </p:nvSpPr>
        <p:spPr/>
        <p:txBody>
          <a:bodyPr/>
          <a:lstStyle/>
          <a:p>
            <a:r>
              <a:rPr lang="en-US"/>
              <a:t>Instagram Posts Table | comdirect - 10 of 24</a:t>
            </a:r>
          </a:p>
        </p:txBody>
      </p:sp>
      <p:graphicFrame>
        <p:nvGraphicFramePr>
          <p:cNvPr id="5" name="Table Placeholder 4">
            <a:extLst>
              <a:ext uri="{FF2B5EF4-FFF2-40B4-BE49-F238E27FC236}">
                <a16:creationId xmlns:a16="http://schemas.microsoft.com/office/drawing/2014/main" id="{C97E8F86-A0A5-49AE-B885-8B30A6F7A8E6}"/>
              </a:ext>
            </a:extLst>
          </p:cNvPr>
          <p:cNvGraphicFramePr>
            <a:graphicFrameLocks noGrp="1"/>
          </p:cNvGraphicFramePr>
          <p:nvPr>
            <p:ph type="tbl" sz="quarter" idx="13"/>
            <p:extLst>
              <p:ext uri="{D42A27DB-BD31-4B8C-83A1-F6EECF244321}">
                <p14:modId xmlns:p14="http://schemas.microsoft.com/office/powerpoint/2010/main" val="138494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9574480"/>
                    </a:ext>
                  </a:extLst>
                </a:gridCol>
                <a:gridCol w="1152144">
                  <a:extLst>
                    <a:ext uri="{9D8B030D-6E8A-4147-A177-3AD203B41FA5}">
                      <a16:colId xmlns:a16="http://schemas.microsoft.com/office/drawing/2014/main" val="3122520278"/>
                    </a:ext>
                  </a:extLst>
                </a:gridCol>
                <a:gridCol w="1481328">
                  <a:extLst>
                    <a:ext uri="{9D8B030D-6E8A-4147-A177-3AD203B41FA5}">
                      <a16:colId xmlns:a16="http://schemas.microsoft.com/office/drawing/2014/main" val="2722504418"/>
                    </a:ext>
                  </a:extLst>
                </a:gridCol>
                <a:gridCol w="493776">
                  <a:extLst>
                    <a:ext uri="{9D8B030D-6E8A-4147-A177-3AD203B41FA5}">
                      <a16:colId xmlns:a16="http://schemas.microsoft.com/office/drawing/2014/main" val="2430700289"/>
                    </a:ext>
                  </a:extLst>
                </a:gridCol>
                <a:gridCol w="493776">
                  <a:extLst>
                    <a:ext uri="{9D8B030D-6E8A-4147-A177-3AD203B41FA5}">
                      <a16:colId xmlns:a16="http://schemas.microsoft.com/office/drawing/2014/main" val="577175566"/>
                    </a:ext>
                  </a:extLst>
                </a:gridCol>
                <a:gridCol w="493776">
                  <a:extLst>
                    <a:ext uri="{9D8B030D-6E8A-4147-A177-3AD203B41FA5}">
                      <a16:colId xmlns:a16="http://schemas.microsoft.com/office/drawing/2014/main" val="2778425400"/>
                    </a:ext>
                  </a:extLst>
                </a:gridCol>
                <a:gridCol w="493776">
                  <a:extLst>
                    <a:ext uri="{9D8B030D-6E8A-4147-A177-3AD203B41FA5}">
                      <a16:colId xmlns:a16="http://schemas.microsoft.com/office/drawing/2014/main" val="2130012686"/>
                    </a:ext>
                  </a:extLst>
                </a:gridCol>
                <a:gridCol w="493776">
                  <a:extLst>
                    <a:ext uri="{9D8B030D-6E8A-4147-A177-3AD203B41FA5}">
                      <a16:colId xmlns:a16="http://schemas.microsoft.com/office/drawing/2014/main" val="2944315273"/>
                    </a:ext>
                  </a:extLst>
                </a:gridCol>
                <a:gridCol w="493776">
                  <a:extLst>
                    <a:ext uri="{9D8B030D-6E8A-4147-A177-3AD203B41FA5}">
                      <a16:colId xmlns:a16="http://schemas.microsoft.com/office/drawing/2014/main" val="4173083756"/>
                    </a:ext>
                  </a:extLst>
                </a:gridCol>
                <a:gridCol w="493776">
                  <a:extLst>
                    <a:ext uri="{9D8B030D-6E8A-4147-A177-3AD203B41FA5}">
                      <a16:colId xmlns:a16="http://schemas.microsoft.com/office/drawing/2014/main" val="78341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552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- 2022-02-25 16:00:57</a:t>
                      </a:r>
                      <a:r>
                        <a:rPr kumimoji="0" lang="de-DE" sz="1000" b="0" i="0" u="none" strike="noStrike" kern="1200" cap="none" spc="0" normalizeH="0" baseline="0" noProof="0">
                          <a:ln>
                            <a:noFill/>
                          </a:ln>
                          <a:solidFill>
                            <a:prstClr val="black"/>
                          </a:solidFill>
                          <a:effectLst/>
                          <a:uLnTx/>
                          <a:uFillTx/>
                          <a:latin typeface="+mn-lt"/>
                          <a:ea typeface="+mn-ea"/>
                          <a:cs typeface="+mn-cs"/>
                        </a:rPr>
                        <a:t>
 Geht es nach dem Willen der Europäischen Zentralbank (EZB), soll in Europa der digitale Euro eingeführt werden. Doch was genau ist der digitale Euro? 🤔 Wir haben 5 schnelle Fakten für euch aufbereitet.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#digitalereuro #ezb #währung #finanzfakten #comdirect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https://quintly-image-storage.s3.amazonaws.com/9b2e3760d1cbfa97df5450815d930402/9a6127e3d919669b8df34cdc7077e2dd.jpg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extLst>
                  <a:ext uri="{0D108BD9-81ED-4DB2-BD59-A6C34878D82A}">
                    <a16:rowId xmlns:a16="http://schemas.microsoft.com/office/drawing/2014/main" val="1015208860"/>
                  </a:ext>
                </a:extLst>
              </a:tr>
            </a:tbl>
          </a:graphicData>
        </a:graphic>
      </p:graphicFrame>
      <p:sp>
        <p:nvSpPr>
          <p:cNvPr id="4" name="Text Placeholder 3">
            <a:extLst>
              <a:ext uri="{FF2B5EF4-FFF2-40B4-BE49-F238E27FC236}">
                <a16:creationId xmlns:a16="http://schemas.microsoft.com/office/drawing/2014/main" id="{03B98971-7F03-423A-B117-1679C0B560D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987413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156C-71A8-452F-B1CC-CC9E4A2B1EF8}"/>
              </a:ext>
            </a:extLst>
          </p:cNvPr>
          <p:cNvSpPr>
            <a:spLocks noGrp="1"/>
          </p:cNvSpPr>
          <p:nvPr>
            <p:ph type="title"/>
          </p:nvPr>
        </p:nvSpPr>
        <p:spPr/>
        <p:txBody>
          <a:bodyPr/>
          <a:lstStyle/>
          <a:p>
            <a:r>
              <a:rPr lang="en-US"/>
              <a:t>Instagram Posts Table | comdirect - 11 of 24</a:t>
            </a:r>
          </a:p>
        </p:txBody>
      </p:sp>
      <p:graphicFrame>
        <p:nvGraphicFramePr>
          <p:cNvPr id="5" name="Table Placeholder 4">
            <a:extLst>
              <a:ext uri="{FF2B5EF4-FFF2-40B4-BE49-F238E27FC236}">
                <a16:creationId xmlns:a16="http://schemas.microsoft.com/office/drawing/2014/main" id="{634B3D3D-0847-4176-A93C-5D079F705643}"/>
              </a:ext>
            </a:extLst>
          </p:cNvPr>
          <p:cNvGraphicFramePr>
            <a:graphicFrameLocks noGrp="1"/>
          </p:cNvGraphicFramePr>
          <p:nvPr>
            <p:ph type="tbl" sz="quarter" idx="13"/>
            <p:extLst>
              <p:ext uri="{D42A27DB-BD31-4B8C-83A1-F6EECF244321}">
                <p14:modId xmlns:p14="http://schemas.microsoft.com/office/powerpoint/2010/main" val="276027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9601864"/>
                    </a:ext>
                  </a:extLst>
                </a:gridCol>
                <a:gridCol w="1152144">
                  <a:extLst>
                    <a:ext uri="{9D8B030D-6E8A-4147-A177-3AD203B41FA5}">
                      <a16:colId xmlns:a16="http://schemas.microsoft.com/office/drawing/2014/main" val="2546890972"/>
                    </a:ext>
                  </a:extLst>
                </a:gridCol>
                <a:gridCol w="1481328">
                  <a:extLst>
                    <a:ext uri="{9D8B030D-6E8A-4147-A177-3AD203B41FA5}">
                      <a16:colId xmlns:a16="http://schemas.microsoft.com/office/drawing/2014/main" val="143814949"/>
                    </a:ext>
                  </a:extLst>
                </a:gridCol>
                <a:gridCol w="493776">
                  <a:extLst>
                    <a:ext uri="{9D8B030D-6E8A-4147-A177-3AD203B41FA5}">
                      <a16:colId xmlns:a16="http://schemas.microsoft.com/office/drawing/2014/main" val="168682780"/>
                    </a:ext>
                  </a:extLst>
                </a:gridCol>
                <a:gridCol w="493776">
                  <a:extLst>
                    <a:ext uri="{9D8B030D-6E8A-4147-A177-3AD203B41FA5}">
                      <a16:colId xmlns:a16="http://schemas.microsoft.com/office/drawing/2014/main" val="2818137652"/>
                    </a:ext>
                  </a:extLst>
                </a:gridCol>
                <a:gridCol w="493776">
                  <a:extLst>
                    <a:ext uri="{9D8B030D-6E8A-4147-A177-3AD203B41FA5}">
                      <a16:colId xmlns:a16="http://schemas.microsoft.com/office/drawing/2014/main" val="3184777080"/>
                    </a:ext>
                  </a:extLst>
                </a:gridCol>
                <a:gridCol w="493776">
                  <a:extLst>
                    <a:ext uri="{9D8B030D-6E8A-4147-A177-3AD203B41FA5}">
                      <a16:colId xmlns:a16="http://schemas.microsoft.com/office/drawing/2014/main" val="3537189357"/>
                    </a:ext>
                  </a:extLst>
                </a:gridCol>
                <a:gridCol w="493776">
                  <a:extLst>
                    <a:ext uri="{9D8B030D-6E8A-4147-A177-3AD203B41FA5}">
                      <a16:colId xmlns:a16="http://schemas.microsoft.com/office/drawing/2014/main" val="1560401697"/>
                    </a:ext>
                  </a:extLst>
                </a:gridCol>
                <a:gridCol w="493776">
                  <a:extLst>
                    <a:ext uri="{9D8B030D-6E8A-4147-A177-3AD203B41FA5}">
                      <a16:colId xmlns:a16="http://schemas.microsoft.com/office/drawing/2014/main" val="748856445"/>
                    </a:ext>
                  </a:extLst>
                </a:gridCol>
                <a:gridCol w="493776">
                  <a:extLst>
                    <a:ext uri="{9D8B030D-6E8A-4147-A177-3AD203B41FA5}">
                      <a16:colId xmlns:a16="http://schemas.microsoft.com/office/drawing/2014/main" val="326006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192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- 2022-01-14 11:21:28</a:t>
                      </a:r>
                      <a:r>
                        <a:rPr kumimoji="0" lang="de-DE" sz="1000" b="0" i="0" u="none" strike="noStrike" kern="1200" cap="none" spc="0" normalizeH="0" baseline="0" noProof="0">
                          <a:ln>
                            <a:noFill/>
                          </a:ln>
                          <a:solidFill>
                            <a:prstClr val="black"/>
                          </a:solidFill>
                          <a:effectLst/>
                          <a:uLnTx/>
                          <a:uFillTx/>
                          <a:latin typeface="+mn-lt"/>
                          <a:ea typeface="+mn-ea"/>
                          <a:cs typeface="+mn-cs"/>
                        </a:rPr>
                        <a:t>
 Es ist nicht immer leicht, bei allen Begriffen rund um das Thema Aktien und Börse den Überblick zu behalten. Deshalb haben wir dir die wichtigsten Kennzahlen hier einmal zusammengefasst.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#aktien #kennzahlen #howto #comdirect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https://quintly-image-storage.s3.amazonaws.com/9b2e3760d1cbfa97df5450815d930402/d7382839ba9b3bb68856160b31766688.jpg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extLst>
                  <a:ext uri="{0D108BD9-81ED-4DB2-BD59-A6C34878D82A}">
                    <a16:rowId xmlns:a16="http://schemas.microsoft.com/office/drawing/2014/main" val="3988473086"/>
                  </a:ext>
                </a:extLst>
              </a:tr>
            </a:tbl>
          </a:graphicData>
        </a:graphic>
      </p:graphicFrame>
      <p:sp>
        <p:nvSpPr>
          <p:cNvPr id="4" name="Text Placeholder 3">
            <a:extLst>
              <a:ext uri="{FF2B5EF4-FFF2-40B4-BE49-F238E27FC236}">
                <a16:creationId xmlns:a16="http://schemas.microsoft.com/office/drawing/2014/main" id="{7AB93506-C6F4-4C51-86E4-5A6EF3176738}"/>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086903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6E0E-DF8F-4EDB-A8D2-0D0EF0CF0B57}"/>
              </a:ext>
            </a:extLst>
          </p:cNvPr>
          <p:cNvSpPr>
            <a:spLocks noGrp="1"/>
          </p:cNvSpPr>
          <p:nvPr>
            <p:ph type="title"/>
          </p:nvPr>
        </p:nvSpPr>
        <p:spPr/>
        <p:txBody>
          <a:bodyPr/>
          <a:lstStyle/>
          <a:p>
            <a:r>
              <a:rPr lang="en-US"/>
              <a:t>Instagram Posts Table | comdirect - 12 of 24</a:t>
            </a:r>
          </a:p>
        </p:txBody>
      </p:sp>
      <p:graphicFrame>
        <p:nvGraphicFramePr>
          <p:cNvPr id="5" name="Table Placeholder 4">
            <a:extLst>
              <a:ext uri="{FF2B5EF4-FFF2-40B4-BE49-F238E27FC236}">
                <a16:creationId xmlns:a16="http://schemas.microsoft.com/office/drawing/2014/main" id="{0C58B796-E94D-4D06-B369-04AD9B4DED5A}"/>
              </a:ext>
            </a:extLst>
          </p:cNvPr>
          <p:cNvGraphicFramePr>
            <a:graphicFrameLocks noGrp="1"/>
          </p:cNvGraphicFramePr>
          <p:nvPr>
            <p:ph type="tbl" sz="quarter" idx="13"/>
            <p:extLst>
              <p:ext uri="{D42A27DB-BD31-4B8C-83A1-F6EECF244321}">
                <p14:modId xmlns:p14="http://schemas.microsoft.com/office/powerpoint/2010/main" val="122839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0680178"/>
                    </a:ext>
                  </a:extLst>
                </a:gridCol>
                <a:gridCol w="1152144">
                  <a:extLst>
                    <a:ext uri="{9D8B030D-6E8A-4147-A177-3AD203B41FA5}">
                      <a16:colId xmlns:a16="http://schemas.microsoft.com/office/drawing/2014/main" val="2044970390"/>
                    </a:ext>
                  </a:extLst>
                </a:gridCol>
                <a:gridCol w="1481328">
                  <a:extLst>
                    <a:ext uri="{9D8B030D-6E8A-4147-A177-3AD203B41FA5}">
                      <a16:colId xmlns:a16="http://schemas.microsoft.com/office/drawing/2014/main" val="3644353308"/>
                    </a:ext>
                  </a:extLst>
                </a:gridCol>
                <a:gridCol w="493776">
                  <a:extLst>
                    <a:ext uri="{9D8B030D-6E8A-4147-A177-3AD203B41FA5}">
                      <a16:colId xmlns:a16="http://schemas.microsoft.com/office/drawing/2014/main" val="3610139645"/>
                    </a:ext>
                  </a:extLst>
                </a:gridCol>
                <a:gridCol w="493776">
                  <a:extLst>
                    <a:ext uri="{9D8B030D-6E8A-4147-A177-3AD203B41FA5}">
                      <a16:colId xmlns:a16="http://schemas.microsoft.com/office/drawing/2014/main" val="3558556824"/>
                    </a:ext>
                  </a:extLst>
                </a:gridCol>
                <a:gridCol w="493776">
                  <a:extLst>
                    <a:ext uri="{9D8B030D-6E8A-4147-A177-3AD203B41FA5}">
                      <a16:colId xmlns:a16="http://schemas.microsoft.com/office/drawing/2014/main" val="2382686849"/>
                    </a:ext>
                  </a:extLst>
                </a:gridCol>
                <a:gridCol w="493776">
                  <a:extLst>
                    <a:ext uri="{9D8B030D-6E8A-4147-A177-3AD203B41FA5}">
                      <a16:colId xmlns:a16="http://schemas.microsoft.com/office/drawing/2014/main" val="512376732"/>
                    </a:ext>
                  </a:extLst>
                </a:gridCol>
                <a:gridCol w="493776">
                  <a:extLst>
                    <a:ext uri="{9D8B030D-6E8A-4147-A177-3AD203B41FA5}">
                      <a16:colId xmlns:a16="http://schemas.microsoft.com/office/drawing/2014/main" val="911640875"/>
                    </a:ext>
                  </a:extLst>
                </a:gridCol>
                <a:gridCol w="493776">
                  <a:extLst>
                    <a:ext uri="{9D8B030D-6E8A-4147-A177-3AD203B41FA5}">
                      <a16:colId xmlns:a16="http://schemas.microsoft.com/office/drawing/2014/main" val="1012698531"/>
                    </a:ext>
                  </a:extLst>
                </a:gridCol>
                <a:gridCol w="493776">
                  <a:extLst>
                    <a:ext uri="{9D8B030D-6E8A-4147-A177-3AD203B41FA5}">
                      <a16:colId xmlns:a16="http://schemas.microsoft.com/office/drawing/2014/main" val="77249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115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- 2022-02-03 10:01:04</a:t>
                      </a:r>
                      <a:r>
                        <a:rPr kumimoji="0" lang="en-US" sz="1000" b="0" i="0" u="none" strike="noStrike" kern="1200" cap="none" spc="0" normalizeH="0" baseline="0" noProof="0">
                          <a:ln>
                            <a:noFill/>
                          </a:ln>
                          <a:solidFill>
                            <a:prstClr val="black"/>
                          </a:solidFill>
                          <a:effectLst/>
                          <a:uLnTx/>
                          <a:uFillTx/>
                          <a:latin typeface="+mn-lt"/>
                          <a:ea typeface="+mn-ea"/>
                          <a:cs typeface="+mn-cs"/>
                        </a:rPr>
                        <a:t>
 Der bekannte Zahlungsdienstleister Paypal arbeitet an einem eigenen Stable-Coin, der offenbar Paypal Coin genannt werden soll. Die Kryptowährung soll dabei 1:1 mit US-Dollars hinterlegt sein und somit dafür sorgen, dass der Kurs stabil bleibt. 
#technews #paypal #krypto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https://quintly-image-storage.s3.amazonaws.com/9b2e3760d1cbfa97df5450815d930402/dca4c08066f193c5953d35fcb3e3106d.jpg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9234630"/>
                  </a:ext>
                </a:extLst>
              </a:tr>
            </a:tbl>
          </a:graphicData>
        </a:graphic>
      </p:graphicFrame>
      <p:sp>
        <p:nvSpPr>
          <p:cNvPr id="4" name="Text Placeholder 3">
            <a:extLst>
              <a:ext uri="{FF2B5EF4-FFF2-40B4-BE49-F238E27FC236}">
                <a16:creationId xmlns:a16="http://schemas.microsoft.com/office/drawing/2014/main" id="{53BC1263-B42B-4656-B15F-74C23B18F33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919596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1A70E-1DA1-456C-B20B-6F84B4820ED0}"/>
              </a:ext>
            </a:extLst>
          </p:cNvPr>
          <p:cNvSpPr>
            <a:spLocks noGrp="1"/>
          </p:cNvSpPr>
          <p:nvPr>
            <p:ph type="title"/>
          </p:nvPr>
        </p:nvSpPr>
        <p:spPr/>
        <p:txBody>
          <a:bodyPr/>
          <a:lstStyle/>
          <a:p>
            <a:r>
              <a:rPr lang="en-US"/>
              <a:t>Instagram Posts Table | comdirect - 13 of 24</a:t>
            </a:r>
          </a:p>
        </p:txBody>
      </p:sp>
      <p:graphicFrame>
        <p:nvGraphicFramePr>
          <p:cNvPr id="5" name="Table Placeholder 4">
            <a:extLst>
              <a:ext uri="{FF2B5EF4-FFF2-40B4-BE49-F238E27FC236}">
                <a16:creationId xmlns:a16="http://schemas.microsoft.com/office/drawing/2014/main" id="{F6B21B16-30FB-4394-8BC5-CFEB5260EA75}"/>
              </a:ext>
            </a:extLst>
          </p:cNvPr>
          <p:cNvGraphicFramePr>
            <a:graphicFrameLocks noGrp="1"/>
          </p:cNvGraphicFramePr>
          <p:nvPr>
            <p:ph type="tbl" sz="quarter" idx="13"/>
            <p:extLst>
              <p:ext uri="{D42A27DB-BD31-4B8C-83A1-F6EECF244321}">
                <p14:modId xmlns:p14="http://schemas.microsoft.com/office/powerpoint/2010/main" val="308158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1278995"/>
                    </a:ext>
                  </a:extLst>
                </a:gridCol>
                <a:gridCol w="1152144">
                  <a:extLst>
                    <a:ext uri="{9D8B030D-6E8A-4147-A177-3AD203B41FA5}">
                      <a16:colId xmlns:a16="http://schemas.microsoft.com/office/drawing/2014/main" val="2174221639"/>
                    </a:ext>
                  </a:extLst>
                </a:gridCol>
                <a:gridCol w="1481328">
                  <a:extLst>
                    <a:ext uri="{9D8B030D-6E8A-4147-A177-3AD203B41FA5}">
                      <a16:colId xmlns:a16="http://schemas.microsoft.com/office/drawing/2014/main" val="3825761324"/>
                    </a:ext>
                  </a:extLst>
                </a:gridCol>
                <a:gridCol w="493776">
                  <a:extLst>
                    <a:ext uri="{9D8B030D-6E8A-4147-A177-3AD203B41FA5}">
                      <a16:colId xmlns:a16="http://schemas.microsoft.com/office/drawing/2014/main" val="4100908264"/>
                    </a:ext>
                  </a:extLst>
                </a:gridCol>
                <a:gridCol w="493776">
                  <a:extLst>
                    <a:ext uri="{9D8B030D-6E8A-4147-A177-3AD203B41FA5}">
                      <a16:colId xmlns:a16="http://schemas.microsoft.com/office/drawing/2014/main" val="1893928273"/>
                    </a:ext>
                  </a:extLst>
                </a:gridCol>
                <a:gridCol w="493776">
                  <a:extLst>
                    <a:ext uri="{9D8B030D-6E8A-4147-A177-3AD203B41FA5}">
                      <a16:colId xmlns:a16="http://schemas.microsoft.com/office/drawing/2014/main" val="219841562"/>
                    </a:ext>
                  </a:extLst>
                </a:gridCol>
                <a:gridCol w="493776">
                  <a:extLst>
                    <a:ext uri="{9D8B030D-6E8A-4147-A177-3AD203B41FA5}">
                      <a16:colId xmlns:a16="http://schemas.microsoft.com/office/drawing/2014/main" val="3732291958"/>
                    </a:ext>
                  </a:extLst>
                </a:gridCol>
                <a:gridCol w="493776">
                  <a:extLst>
                    <a:ext uri="{9D8B030D-6E8A-4147-A177-3AD203B41FA5}">
                      <a16:colId xmlns:a16="http://schemas.microsoft.com/office/drawing/2014/main" val="2645870587"/>
                    </a:ext>
                  </a:extLst>
                </a:gridCol>
                <a:gridCol w="493776">
                  <a:extLst>
                    <a:ext uri="{9D8B030D-6E8A-4147-A177-3AD203B41FA5}">
                      <a16:colId xmlns:a16="http://schemas.microsoft.com/office/drawing/2014/main" val="4193421298"/>
                    </a:ext>
                  </a:extLst>
                </a:gridCol>
                <a:gridCol w="493776">
                  <a:extLst>
                    <a:ext uri="{9D8B030D-6E8A-4147-A177-3AD203B41FA5}">
                      <a16:colId xmlns:a16="http://schemas.microsoft.com/office/drawing/2014/main" val="339035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3983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- 2022-02-23 10:55:16</a:t>
                      </a:r>
                      <a:r>
                        <a:rPr kumimoji="0" lang="de-DE" sz="1000" b="0" i="0" u="none" strike="noStrike" kern="1200" cap="none" spc="0" normalizeH="0" baseline="0" noProof="0">
                          <a:ln>
                            <a:noFill/>
                          </a:ln>
                          <a:solidFill>
                            <a:prstClr val="black"/>
                          </a:solidFill>
                          <a:effectLst/>
                          <a:uLnTx/>
                          <a:uFillTx/>
                          <a:latin typeface="+mn-lt"/>
                          <a:ea typeface="+mn-ea"/>
                          <a:cs typeface="+mn-cs"/>
                        </a:rPr>
                        <a:t>
 #kurzerklärt: Nachhaltige Geldanlagen. Das Thema Nachhaltigkeit spielt eine immer größere Rolle, auch bei Wertpapieren. Mit cominvest green kannst du jetzt mit unserem Robo-Advisor Geld anlegen und damit in eine nachhaltige Zukunft investieren: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✅Breit gestreute und weltweite Anlage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✅Nachhaltiges Investment mit Rund-um-Service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✅Portfolio-Zusammenstellung passend zu deinem Risikoprofil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✅ETF-Auswahl nach ökologischen, sozialen und ethischen Aspekten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Klick den Link in der Bio für mehr Informationen zu cominvest und überprüfe dein Wissen in unserem Story-Quiz!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https://quintly-image-storage.s3.amazonaws.com/9b2e3760d1cbfa97df5450815d930402/1464c8f1b990fe9eca700f2e5f31153e.jpg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Kurzerklärt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4590936"/>
                  </a:ext>
                </a:extLst>
              </a:tr>
            </a:tbl>
          </a:graphicData>
        </a:graphic>
      </p:graphicFrame>
      <p:sp>
        <p:nvSpPr>
          <p:cNvPr id="4" name="Text Placeholder 3">
            <a:extLst>
              <a:ext uri="{FF2B5EF4-FFF2-40B4-BE49-F238E27FC236}">
                <a16:creationId xmlns:a16="http://schemas.microsoft.com/office/drawing/2014/main" id="{5C6ABC14-3D98-4156-9D23-CDB216AF761A}"/>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089371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9FF2-4D4F-4B4C-95BE-6665D642D87C}"/>
              </a:ext>
            </a:extLst>
          </p:cNvPr>
          <p:cNvSpPr>
            <a:spLocks noGrp="1"/>
          </p:cNvSpPr>
          <p:nvPr>
            <p:ph type="title"/>
          </p:nvPr>
        </p:nvSpPr>
        <p:spPr/>
        <p:txBody>
          <a:bodyPr/>
          <a:lstStyle/>
          <a:p>
            <a:r>
              <a:rPr lang="en-US"/>
              <a:t>Instagram Posts Table | comdirect - 14 of 24</a:t>
            </a:r>
          </a:p>
        </p:txBody>
      </p:sp>
      <p:graphicFrame>
        <p:nvGraphicFramePr>
          <p:cNvPr id="5" name="Table Placeholder 4">
            <a:extLst>
              <a:ext uri="{FF2B5EF4-FFF2-40B4-BE49-F238E27FC236}">
                <a16:creationId xmlns:a16="http://schemas.microsoft.com/office/drawing/2014/main" id="{AA9BAF6D-59B3-45B7-80F3-5C088B647086}"/>
              </a:ext>
            </a:extLst>
          </p:cNvPr>
          <p:cNvGraphicFramePr>
            <a:graphicFrameLocks noGrp="1"/>
          </p:cNvGraphicFramePr>
          <p:nvPr>
            <p:ph type="tbl" sz="quarter" idx="13"/>
            <p:extLst>
              <p:ext uri="{D42A27DB-BD31-4B8C-83A1-F6EECF244321}">
                <p14:modId xmlns:p14="http://schemas.microsoft.com/office/powerpoint/2010/main" val="255742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0951813"/>
                    </a:ext>
                  </a:extLst>
                </a:gridCol>
                <a:gridCol w="1152144">
                  <a:extLst>
                    <a:ext uri="{9D8B030D-6E8A-4147-A177-3AD203B41FA5}">
                      <a16:colId xmlns:a16="http://schemas.microsoft.com/office/drawing/2014/main" val="2834152645"/>
                    </a:ext>
                  </a:extLst>
                </a:gridCol>
                <a:gridCol w="1481328">
                  <a:extLst>
                    <a:ext uri="{9D8B030D-6E8A-4147-A177-3AD203B41FA5}">
                      <a16:colId xmlns:a16="http://schemas.microsoft.com/office/drawing/2014/main" val="1369999759"/>
                    </a:ext>
                  </a:extLst>
                </a:gridCol>
                <a:gridCol w="493776">
                  <a:extLst>
                    <a:ext uri="{9D8B030D-6E8A-4147-A177-3AD203B41FA5}">
                      <a16:colId xmlns:a16="http://schemas.microsoft.com/office/drawing/2014/main" val="237408713"/>
                    </a:ext>
                  </a:extLst>
                </a:gridCol>
                <a:gridCol w="493776">
                  <a:extLst>
                    <a:ext uri="{9D8B030D-6E8A-4147-A177-3AD203B41FA5}">
                      <a16:colId xmlns:a16="http://schemas.microsoft.com/office/drawing/2014/main" val="2070556923"/>
                    </a:ext>
                  </a:extLst>
                </a:gridCol>
                <a:gridCol w="493776">
                  <a:extLst>
                    <a:ext uri="{9D8B030D-6E8A-4147-A177-3AD203B41FA5}">
                      <a16:colId xmlns:a16="http://schemas.microsoft.com/office/drawing/2014/main" val="3458894147"/>
                    </a:ext>
                  </a:extLst>
                </a:gridCol>
                <a:gridCol w="493776">
                  <a:extLst>
                    <a:ext uri="{9D8B030D-6E8A-4147-A177-3AD203B41FA5}">
                      <a16:colId xmlns:a16="http://schemas.microsoft.com/office/drawing/2014/main" val="3002884615"/>
                    </a:ext>
                  </a:extLst>
                </a:gridCol>
                <a:gridCol w="493776">
                  <a:extLst>
                    <a:ext uri="{9D8B030D-6E8A-4147-A177-3AD203B41FA5}">
                      <a16:colId xmlns:a16="http://schemas.microsoft.com/office/drawing/2014/main" val="3152923748"/>
                    </a:ext>
                  </a:extLst>
                </a:gridCol>
                <a:gridCol w="493776">
                  <a:extLst>
                    <a:ext uri="{9D8B030D-6E8A-4147-A177-3AD203B41FA5}">
                      <a16:colId xmlns:a16="http://schemas.microsoft.com/office/drawing/2014/main" val="3228766861"/>
                    </a:ext>
                  </a:extLst>
                </a:gridCol>
                <a:gridCol w="493776">
                  <a:extLst>
                    <a:ext uri="{9D8B030D-6E8A-4147-A177-3AD203B41FA5}">
                      <a16:colId xmlns:a16="http://schemas.microsoft.com/office/drawing/2014/main" val="3953970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0549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- 2022-02-11 15:26:30</a:t>
                      </a:r>
                      <a:r>
                        <a:rPr kumimoji="0" lang="en-US" sz="1000" b="0" i="0" u="none" strike="noStrike" kern="1200" cap="none" spc="0" normalizeH="0" baseline="0" noProof="0">
                          <a:ln>
                            <a:noFill/>
                          </a:ln>
                          <a:solidFill>
                            <a:prstClr val="black"/>
                          </a:solidFill>
                          <a:effectLst/>
                          <a:uLnTx/>
                          <a:uFillTx/>
                          <a:latin typeface="+mn-lt"/>
                          <a:ea typeface="+mn-ea"/>
                          <a:cs typeface="+mn-cs"/>
                        </a:rPr>
                        <a:t>
 Wenn du eine Wohnung anmieten oder einen Kredit aufnehmen möchtest, musst du in der Regel einen Bonitätsnachweis erbringen. Wir zeigen dir, wie du deine Bonität verbessern kannst. 🤓
Bist du fit beim Thema Bonität? Dann check unsere Story aus und mach mit bei unserem Quiz! 🙌
#bonität #kredit #tipps #comdirect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https://quintly-image-storage.s3.amazonaws.com/9b2e3760d1cbfa97df5450815d930402/919529a6f999cc06f8ceab1439edd268.jpg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6152671"/>
                  </a:ext>
                </a:extLst>
              </a:tr>
            </a:tbl>
          </a:graphicData>
        </a:graphic>
      </p:graphicFrame>
      <p:sp>
        <p:nvSpPr>
          <p:cNvPr id="4" name="Text Placeholder 3">
            <a:extLst>
              <a:ext uri="{FF2B5EF4-FFF2-40B4-BE49-F238E27FC236}">
                <a16:creationId xmlns:a16="http://schemas.microsoft.com/office/drawing/2014/main" id="{A537AA3E-A671-470E-84EC-67DCECBD0EE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190510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8363-0107-41F2-812A-B198D762A32C}"/>
              </a:ext>
            </a:extLst>
          </p:cNvPr>
          <p:cNvSpPr>
            <a:spLocks noGrp="1"/>
          </p:cNvSpPr>
          <p:nvPr>
            <p:ph type="title"/>
          </p:nvPr>
        </p:nvSpPr>
        <p:spPr/>
        <p:txBody>
          <a:bodyPr/>
          <a:lstStyle/>
          <a:p>
            <a:r>
              <a:rPr lang="en-US"/>
              <a:t>Instagram Posts Table | comdirect - 15 of 24</a:t>
            </a:r>
          </a:p>
        </p:txBody>
      </p:sp>
      <p:graphicFrame>
        <p:nvGraphicFramePr>
          <p:cNvPr id="5" name="Table Placeholder 4">
            <a:extLst>
              <a:ext uri="{FF2B5EF4-FFF2-40B4-BE49-F238E27FC236}">
                <a16:creationId xmlns:a16="http://schemas.microsoft.com/office/drawing/2014/main" id="{74007166-BFD5-40B8-B767-B2715859AB39}"/>
              </a:ext>
            </a:extLst>
          </p:cNvPr>
          <p:cNvGraphicFramePr>
            <a:graphicFrameLocks noGrp="1"/>
          </p:cNvGraphicFramePr>
          <p:nvPr>
            <p:ph type="tbl" sz="quarter" idx="13"/>
            <p:extLst>
              <p:ext uri="{D42A27DB-BD31-4B8C-83A1-F6EECF244321}">
                <p14:modId xmlns:p14="http://schemas.microsoft.com/office/powerpoint/2010/main" val="213917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30356095"/>
                    </a:ext>
                  </a:extLst>
                </a:gridCol>
                <a:gridCol w="1152144">
                  <a:extLst>
                    <a:ext uri="{9D8B030D-6E8A-4147-A177-3AD203B41FA5}">
                      <a16:colId xmlns:a16="http://schemas.microsoft.com/office/drawing/2014/main" val="4241836239"/>
                    </a:ext>
                  </a:extLst>
                </a:gridCol>
                <a:gridCol w="1481328">
                  <a:extLst>
                    <a:ext uri="{9D8B030D-6E8A-4147-A177-3AD203B41FA5}">
                      <a16:colId xmlns:a16="http://schemas.microsoft.com/office/drawing/2014/main" val="1970997869"/>
                    </a:ext>
                  </a:extLst>
                </a:gridCol>
                <a:gridCol w="493776">
                  <a:extLst>
                    <a:ext uri="{9D8B030D-6E8A-4147-A177-3AD203B41FA5}">
                      <a16:colId xmlns:a16="http://schemas.microsoft.com/office/drawing/2014/main" val="483087507"/>
                    </a:ext>
                  </a:extLst>
                </a:gridCol>
                <a:gridCol w="493776">
                  <a:extLst>
                    <a:ext uri="{9D8B030D-6E8A-4147-A177-3AD203B41FA5}">
                      <a16:colId xmlns:a16="http://schemas.microsoft.com/office/drawing/2014/main" val="3240543512"/>
                    </a:ext>
                  </a:extLst>
                </a:gridCol>
                <a:gridCol w="493776">
                  <a:extLst>
                    <a:ext uri="{9D8B030D-6E8A-4147-A177-3AD203B41FA5}">
                      <a16:colId xmlns:a16="http://schemas.microsoft.com/office/drawing/2014/main" val="2704726204"/>
                    </a:ext>
                  </a:extLst>
                </a:gridCol>
                <a:gridCol w="493776">
                  <a:extLst>
                    <a:ext uri="{9D8B030D-6E8A-4147-A177-3AD203B41FA5}">
                      <a16:colId xmlns:a16="http://schemas.microsoft.com/office/drawing/2014/main" val="4036440548"/>
                    </a:ext>
                  </a:extLst>
                </a:gridCol>
                <a:gridCol w="493776">
                  <a:extLst>
                    <a:ext uri="{9D8B030D-6E8A-4147-A177-3AD203B41FA5}">
                      <a16:colId xmlns:a16="http://schemas.microsoft.com/office/drawing/2014/main" val="328430769"/>
                    </a:ext>
                  </a:extLst>
                </a:gridCol>
                <a:gridCol w="493776">
                  <a:extLst>
                    <a:ext uri="{9D8B030D-6E8A-4147-A177-3AD203B41FA5}">
                      <a16:colId xmlns:a16="http://schemas.microsoft.com/office/drawing/2014/main" val="2907472627"/>
                    </a:ext>
                  </a:extLst>
                </a:gridCol>
                <a:gridCol w="493776">
                  <a:extLst>
                    <a:ext uri="{9D8B030D-6E8A-4147-A177-3AD203B41FA5}">
                      <a16:colId xmlns:a16="http://schemas.microsoft.com/office/drawing/2014/main" val="288358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1412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- 2022-01-24 15:51:49</a:t>
                      </a:r>
                      <a:r>
                        <a:rPr kumimoji="0" lang="de-DE" sz="1000" b="0" i="0" u="none" strike="noStrike" kern="1200" cap="none" spc="0" normalizeH="0" baseline="0" noProof="0">
                          <a:ln>
                            <a:noFill/>
                          </a:ln>
                          <a:solidFill>
                            <a:prstClr val="black"/>
                          </a:solidFill>
                          <a:effectLst/>
                          <a:uLnTx/>
                          <a:uFillTx/>
                          <a:latin typeface="+mn-lt"/>
                          <a:ea typeface="+mn-ea"/>
                          <a:cs typeface="+mn-cs"/>
                        </a:rPr>
                        <a:t>
 Die spannendsten Zahlen des Monats auf einen Blick. 🤓Welche Zahl hat dich am meisten überrascht?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#aktien #finanzwissen #börse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https://quintly-image-storage.s3.amazonaws.com/9b2e3760d1cbfa97df5450815d930402/cdb3d5b67406f2b1838d611defe2d50d.jpg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Monat Zahlen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88276519"/>
                  </a:ext>
                </a:extLst>
              </a:tr>
            </a:tbl>
          </a:graphicData>
        </a:graphic>
      </p:graphicFrame>
      <p:sp>
        <p:nvSpPr>
          <p:cNvPr id="4" name="Text Placeholder 3">
            <a:extLst>
              <a:ext uri="{FF2B5EF4-FFF2-40B4-BE49-F238E27FC236}">
                <a16:creationId xmlns:a16="http://schemas.microsoft.com/office/drawing/2014/main" id="{AD2F8826-7563-4A76-9B75-B1026EF1835F}"/>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508896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12C62-7479-4046-B5DD-CDA869CDBD33}"/>
              </a:ext>
            </a:extLst>
          </p:cNvPr>
          <p:cNvSpPr>
            <a:spLocks noGrp="1"/>
          </p:cNvSpPr>
          <p:nvPr>
            <p:ph type="title"/>
          </p:nvPr>
        </p:nvSpPr>
        <p:spPr/>
        <p:txBody>
          <a:bodyPr/>
          <a:lstStyle/>
          <a:p>
            <a:r>
              <a:rPr lang="en-US"/>
              <a:t>Instagram Posts Table | comdirect - 16 of 24</a:t>
            </a:r>
          </a:p>
        </p:txBody>
      </p:sp>
      <p:graphicFrame>
        <p:nvGraphicFramePr>
          <p:cNvPr id="5" name="Table Placeholder 4">
            <a:extLst>
              <a:ext uri="{FF2B5EF4-FFF2-40B4-BE49-F238E27FC236}">
                <a16:creationId xmlns:a16="http://schemas.microsoft.com/office/drawing/2014/main" id="{B89EF116-61BB-4B08-856B-A9DBA15543C7}"/>
              </a:ext>
            </a:extLst>
          </p:cNvPr>
          <p:cNvGraphicFramePr>
            <a:graphicFrameLocks noGrp="1"/>
          </p:cNvGraphicFramePr>
          <p:nvPr>
            <p:ph type="tbl" sz="quarter" idx="13"/>
            <p:extLst>
              <p:ext uri="{D42A27DB-BD31-4B8C-83A1-F6EECF244321}">
                <p14:modId xmlns:p14="http://schemas.microsoft.com/office/powerpoint/2010/main" val="245550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5514990"/>
                    </a:ext>
                  </a:extLst>
                </a:gridCol>
                <a:gridCol w="1152144">
                  <a:extLst>
                    <a:ext uri="{9D8B030D-6E8A-4147-A177-3AD203B41FA5}">
                      <a16:colId xmlns:a16="http://schemas.microsoft.com/office/drawing/2014/main" val="2807607916"/>
                    </a:ext>
                  </a:extLst>
                </a:gridCol>
                <a:gridCol w="1481328">
                  <a:extLst>
                    <a:ext uri="{9D8B030D-6E8A-4147-A177-3AD203B41FA5}">
                      <a16:colId xmlns:a16="http://schemas.microsoft.com/office/drawing/2014/main" val="200151230"/>
                    </a:ext>
                  </a:extLst>
                </a:gridCol>
                <a:gridCol w="493776">
                  <a:extLst>
                    <a:ext uri="{9D8B030D-6E8A-4147-A177-3AD203B41FA5}">
                      <a16:colId xmlns:a16="http://schemas.microsoft.com/office/drawing/2014/main" val="507684943"/>
                    </a:ext>
                  </a:extLst>
                </a:gridCol>
                <a:gridCol w="493776">
                  <a:extLst>
                    <a:ext uri="{9D8B030D-6E8A-4147-A177-3AD203B41FA5}">
                      <a16:colId xmlns:a16="http://schemas.microsoft.com/office/drawing/2014/main" val="1612343899"/>
                    </a:ext>
                  </a:extLst>
                </a:gridCol>
                <a:gridCol w="493776">
                  <a:extLst>
                    <a:ext uri="{9D8B030D-6E8A-4147-A177-3AD203B41FA5}">
                      <a16:colId xmlns:a16="http://schemas.microsoft.com/office/drawing/2014/main" val="4184511879"/>
                    </a:ext>
                  </a:extLst>
                </a:gridCol>
                <a:gridCol w="493776">
                  <a:extLst>
                    <a:ext uri="{9D8B030D-6E8A-4147-A177-3AD203B41FA5}">
                      <a16:colId xmlns:a16="http://schemas.microsoft.com/office/drawing/2014/main" val="2416119808"/>
                    </a:ext>
                  </a:extLst>
                </a:gridCol>
                <a:gridCol w="493776">
                  <a:extLst>
                    <a:ext uri="{9D8B030D-6E8A-4147-A177-3AD203B41FA5}">
                      <a16:colId xmlns:a16="http://schemas.microsoft.com/office/drawing/2014/main" val="3906158777"/>
                    </a:ext>
                  </a:extLst>
                </a:gridCol>
                <a:gridCol w="493776">
                  <a:extLst>
                    <a:ext uri="{9D8B030D-6E8A-4147-A177-3AD203B41FA5}">
                      <a16:colId xmlns:a16="http://schemas.microsoft.com/office/drawing/2014/main" val="204033824"/>
                    </a:ext>
                  </a:extLst>
                </a:gridCol>
                <a:gridCol w="493776">
                  <a:extLst>
                    <a:ext uri="{9D8B030D-6E8A-4147-A177-3AD203B41FA5}">
                      <a16:colId xmlns:a16="http://schemas.microsoft.com/office/drawing/2014/main" val="3482700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1331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- 2022-02-07 15:25:03</a:t>
                      </a:r>
                      <a:r>
                        <a:rPr kumimoji="0" lang="de-DE" sz="1000" b="0" i="0" u="none" strike="noStrike" kern="1200" cap="none" spc="0" normalizeH="0" baseline="0" noProof="0">
                          <a:ln>
                            <a:noFill/>
                          </a:ln>
                          <a:solidFill>
                            <a:prstClr val="black"/>
                          </a:solidFill>
                          <a:effectLst/>
                          <a:uLnTx/>
                          <a:uFillTx/>
                          <a:latin typeface="+mn-lt"/>
                          <a:ea typeface="+mn-ea"/>
                          <a:cs typeface="+mn-cs"/>
                        </a:rPr>
                        <a:t>
 Laut einer Online-Umfrage von Deloitte geht die Mehrheit der Millennials und der Generation Z verantwortungsvoll mit ihren Finanzen um. So haben 74 % der Millennials, die zwischen 1983-1994 geboren sind, einen Haushaltsplan, damit sie wissen, wie viel Geld sie ausgeben können. Bei der Generation Z (geboren zwischen 1995-2003) sind es immerhin 65 %. 
Wie sieht’s bei dir aus? Nimm an der Umfrage in unserer Story teil und finde raus, wie sicher du im Umgang mit Finanzen bist. 💸
#finanzen #umfrage #generationz #millennials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https://quintly-image-storage.s3.amazonaws.com/9b2e3760d1cbfa97df5450815d930402/ee83c3b36b4dfc4638ea5a2e4b5d3143.jpg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2390834"/>
                  </a:ext>
                </a:extLst>
              </a:tr>
            </a:tbl>
          </a:graphicData>
        </a:graphic>
      </p:graphicFrame>
      <p:sp>
        <p:nvSpPr>
          <p:cNvPr id="4" name="Text Placeholder 3">
            <a:extLst>
              <a:ext uri="{FF2B5EF4-FFF2-40B4-BE49-F238E27FC236}">
                <a16:creationId xmlns:a16="http://schemas.microsoft.com/office/drawing/2014/main" id="{849E57E3-7AD7-4F5C-8FAF-0A14E4E2BDB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0054235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BBEFA-C1C8-4AD4-AEF3-B4F88A654766}"/>
              </a:ext>
            </a:extLst>
          </p:cNvPr>
          <p:cNvSpPr>
            <a:spLocks noGrp="1"/>
          </p:cNvSpPr>
          <p:nvPr>
            <p:ph type="title"/>
          </p:nvPr>
        </p:nvSpPr>
        <p:spPr/>
        <p:txBody>
          <a:bodyPr/>
          <a:lstStyle/>
          <a:p>
            <a:r>
              <a:rPr lang="en-US"/>
              <a:t>Instagram Posts Table | comdirect - 17 of 24</a:t>
            </a:r>
          </a:p>
        </p:txBody>
      </p:sp>
      <p:graphicFrame>
        <p:nvGraphicFramePr>
          <p:cNvPr id="5" name="Table Placeholder 4">
            <a:extLst>
              <a:ext uri="{FF2B5EF4-FFF2-40B4-BE49-F238E27FC236}">
                <a16:creationId xmlns:a16="http://schemas.microsoft.com/office/drawing/2014/main" id="{E98D1FA0-10E5-4A9F-8F2C-1533931E3781}"/>
              </a:ext>
            </a:extLst>
          </p:cNvPr>
          <p:cNvGraphicFramePr>
            <a:graphicFrameLocks noGrp="1"/>
          </p:cNvGraphicFramePr>
          <p:nvPr>
            <p:ph type="tbl" sz="quarter" idx="13"/>
            <p:extLst>
              <p:ext uri="{D42A27DB-BD31-4B8C-83A1-F6EECF244321}">
                <p14:modId xmlns:p14="http://schemas.microsoft.com/office/powerpoint/2010/main" val="67857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4422305"/>
                    </a:ext>
                  </a:extLst>
                </a:gridCol>
                <a:gridCol w="1152144">
                  <a:extLst>
                    <a:ext uri="{9D8B030D-6E8A-4147-A177-3AD203B41FA5}">
                      <a16:colId xmlns:a16="http://schemas.microsoft.com/office/drawing/2014/main" val="2767666844"/>
                    </a:ext>
                  </a:extLst>
                </a:gridCol>
                <a:gridCol w="1481328">
                  <a:extLst>
                    <a:ext uri="{9D8B030D-6E8A-4147-A177-3AD203B41FA5}">
                      <a16:colId xmlns:a16="http://schemas.microsoft.com/office/drawing/2014/main" val="557396737"/>
                    </a:ext>
                  </a:extLst>
                </a:gridCol>
                <a:gridCol w="493776">
                  <a:extLst>
                    <a:ext uri="{9D8B030D-6E8A-4147-A177-3AD203B41FA5}">
                      <a16:colId xmlns:a16="http://schemas.microsoft.com/office/drawing/2014/main" val="3307260510"/>
                    </a:ext>
                  </a:extLst>
                </a:gridCol>
                <a:gridCol w="493776">
                  <a:extLst>
                    <a:ext uri="{9D8B030D-6E8A-4147-A177-3AD203B41FA5}">
                      <a16:colId xmlns:a16="http://schemas.microsoft.com/office/drawing/2014/main" val="3335377317"/>
                    </a:ext>
                  </a:extLst>
                </a:gridCol>
                <a:gridCol w="493776">
                  <a:extLst>
                    <a:ext uri="{9D8B030D-6E8A-4147-A177-3AD203B41FA5}">
                      <a16:colId xmlns:a16="http://schemas.microsoft.com/office/drawing/2014/main" val="2135583322"/>
                    </a:ext>
                  </a:extLst>
                </a:gridCol>
                <a:gridCol w="493776">
                  <a:extLst>
                    <a:ext uri="{9D8B030D-6E8A-4147-A177-3AD203B41FA5}">
                      <a16:colId xmlns:a16="http://schemas.microsoft.com/office/drawing/2014/main" val="329183940"/>
                    </a:ext>
                  </a:extLst>
                </a:gridCol>
                <a:gridCol w="493776">
                  <a:extLst>
                    <a:ext uri="{9D8B030D-6E8A-4147-A177-3AD203B41FA5}">
                      <a16:colId xmlns:a16="http://schemas.microsoft.com/office/drawing/2014/main" val="518221386"/>
                    </a:ext>
                  </a:extLst>
                </a:gridCol>
                <a:gridCol w="493776">
                  <a:extLst>
                    <a:ext uri="{9D8B030D-6E8A-4147-A177-3AD203B41FA5}">
                      <a16:colId xmlns:a16="http://schemas.microsoft.com/office/drawing/2014/main" val="1136116043"/>
                    </a:ext>
                  </a:extLst>
                </a:gridCol>
                <a:gridCol w="493776">
                  <a:extLst>
                    <a:ext uri="{9D8B030D-6E8A-4147-A177-3AD203B41FA5}">
                      <a16:colId xmlns:a16="http://schemas.microsoft.com/office/drawing/2014/main" val="13391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8572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- 2022-02-14 15:36:53</a:t>
                      </a:r>
                      <a:r>
                        <a:rPr kumimoji="0" lang="de-DE" sz="1000" b="0" i="0" u="none" strike="noStrike" kern="1200" cap="none" spc="0" normalizeH="0" baseline="0" noProof="0">
                          <a:ln>
                            <a:noFill/>
                          </a:ln>
                          <a:solidFill>
                            <a:prstClr val="black"/>
                          </a:solidFill>
                          <a:effectLst/>
                          <a:uLnTx/>
                          <a:uFillTx/>
                          <a:latin typeface="+mn-lt"/>
                          <a:ea typeface="+mn-ea"/>
                          <a:cs typeface="+mn-cs"/>
                        </a:rPr>
                        <a:t>
 Das bedingungslose Grundeinkommen bleibt weiterhin ein streitbares Thema. Hier findest du auf einen Blick, was es damit auf sich hat und was die Vorteile und Risiken sind. ☝ 
#bedingungslosesgrundeinkommen #geld #comdirect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https://quintly-image-storage.s3.amazonaws.com/9b2e3760d1cbfa97df5450815d930402/714fc5bbf109d4b9b8e84319febebce7.jpg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1852936"/>
                  </a:ext>
                </a:extLst>
              </a:tr>
            </a:tbl>
          </a:graphicData>
        </a:graphic>
      </p:graphicFrame>
      <p:sp>
        <p:nvSpPr>
          <p:cNvPr id="4" name="Text Placeholder 3">
            <a:extLst>
              <a:ext uri="{FF2B5EF4-FFF2-40B4-BE49-F238E27FC236}">
                <a16:creationId xmlns:a16="http://schemas.microsoft.com/office/drawing/2014/main" id="{586FC200-8630-44EB-9232-4236C6144889}"/>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5441940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A3197-29CD-4D01-8AA4-CC54974CC723}"/>
              </a:ext>
            </a:extLst>
          </p:cNvPr>
          <p:cNvSpPr>
            <a:spLocks noGrp="1"/>
          </p:cNvSpPr>
          <p:nvPr>
            <p:ph type="title"/>
          </p:nvPr>
        </p:nvSpPr>
        <p:spPr/>
        <p:txBody>
          <a:bodyPr/>
          <a:lstStyle/>
          <a:p>
            <a:r>
              <a:rPr lang="en-US"/>
              <a:t>Instagram Posts Table | comdirect - 18 of 24</a:t>
            </a:r>
          </a:p>
        </p:txBody>
      </p:sp>
      <p:graphicFrame>
        <p:nvGraphicFramePr>
          <p:cNvPr id="5" name="Table Placeholder 4">
            <a:extLst>
              <a:ext uri="{FF2B5EF4-FFF2-40B4-BE49-F238E27FC236}">
                <a16:creationId xmlns:a16="http://schemas.microsoft.com/office/drawing/2014/main" id="{BB13F670-D7F1-4B46-8ED9-A6005964B1DB}"/>
              </a:ext>
            </a:extLst>
          </p:cNvPr>
          <p:cNvGraphicFramePr>
            <a:graphicFrameLocks noGrp="1"/>
          </p:cNvGraphicFramePr>
          <p:nvPr>
            <p:ph type="tbl" sz="quarter" idx="13"/>
            <p:extLst>
              <p:ext uri="{D42A27DB-BD31-4B8C-83A1-F6EECF244321}">
                <p14:modId xmlns:p14="http://schemas.microsoft.com/office/powerpoint/2010/main" val="242569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0719690"/>
                    </a:ext>
                  </a:extLst>
                </a:gridCol>
                <a:gridCol w="1152144">
                  <a:extLst>
                    <a:ext uri="{9D8B030D-6E8A-4147-A177-3AD203B41FA5}">
                      <a16:colId xmlns:a16="http://schemas.microsoft.com/office/drawing/2014/main" val="3081569329"/>
                    </a:ext>
                  </a:extLst>
                </a:gridCol>
                <a:gridCol w="1481328">
                  <a:extLst>
                    <a:ext uri="{9D8B030D-6E8A-4147-A177-3AD203B41FA5}">
                      <a16:colId xmlns:a16="http://schemas.microsoft.com/office/drawing/2014/main" val="2241211353"/>
                    </a:ext>
                  </a:extLst>
                </a:gridCol>
                <a:gridCol w="493776">
                  <a:extLst>
                    <a:ext uri="{9D8B030D-6E8A-4147-A177-3AD203B41FA5}">
                      <a16:colId xmlns:a16="http://schemas.microsoft.com/office/drawing/2014/main" val="2519268361"/>
                    </a:ext>
                  </a:extLst>
                </a:gridCol>
                <a:gridCol w="493776">
                  <a:extLst>
                    <a:ext uri="{9D8B030D-6E8A-4147-A177-3AD203B41FA5}">
                      <a16:colId xmlns:a16="http://schemas.microsoft.com/office/drawing/2014/main" val="35891674"/>
                    </a:ext>
                  </a:extLst>
                </a:gridCol>
                <a:gridCol w="493776">
                  <a:extLst>
                    <a:ext uri="{9D8B030D-6E8A-4147-A177-3AD203B41FA5}">
                      <a16:colId xmlns:a16="http://schemas.microsoft.com/office/drawing/2014/main" val="2881952069"/>
                    </a:ext>
                  </a:extLst>
                </a:gridCol>
                <a:gridCol w="493776">
                  <a:extLst>
                    <a:ext uri="{9D8B030D-6E8A-4147-A177-3AD203B41FA5}">
                      <a16:colId xmlns:a16="http://schemas.microsoft.com/office/drawing/2014/main" val="4204752791"/>
                    </a:ext>
                  </a:extLst>
                </a:gridCol>
                <a:gridCol w="493776">
                  <a:extLst>
                    <a:ext uri="{9D8B030D-6E8A-4147-A177-3AD203B41FA5}">
                      <a16:colId xmlns:a16="http://schemas.microsoft.com/office/drawing/2014/main" val="788155603"/>
                    </a:ext>
                  </a:extLst>
                </a:gridCol>
                <a:gridCol w="493776">
                  <a:extLst>
                    <a:ext uri="{9D8B030D-6E8A-4147-A177-3AD203B41FA5}">
                      <a16:colId xmlns:a16="http://schemas.microsoft.com/office/drawing/2014/main" val="3867948886"/>
                    </a:ext>
                  </a:extLst>
                </a:gridCol>
                <a:gridCol w="493776">
                  <a:extLst>
                    <a:ext uri="{9D8B030D-6E8A-4147-A177-3AD203B41FA5}">
                      <a16:colId xmlns:a16="http://schemas.microsoft.com/office/drawing/2014/main" val="307651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24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- 2022-02-24 11:35:24</a:t>
                      </a:r>
                      <a:r>
                        <a:rPr kumimoji="0" lang="de-DE" sz="1000" b="0" i="0" u="none" strike="noStrike" kern="1200" cap="none" spc="0" normalizeH="0" baseline="0" noProof="0">
                          <a:ln>
                            <a:noFill/>
                          </a:ln>
                          <a:solidFill>
                            <a:prstClr val="black"/>
                          </a:solidFill>
                          <a:effectLst/>
                          <a:uLnTx/>
                          <a:uFillTx/>
                          <a:latin typeface="+mn-lt"/>
                          <a:ea typeface="+mn-ea"/>
                          <a:cs typeface="+mn-cs"/>
                        </a:rPr>
                        <a:t>
 Auch diesen Monat können wir auf ein paar spannende Zahlen zurückblicken. 👀Wusstet ihr zum Beispiel, dass Apple im Januar kurzfristig mal 3 Billionen US-Dollar wert war?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#börse #finanzwissen #apple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https://quintly-image-storage.s3.amazonaws.com/9b2e3760d1cbfa97df5450815d930402/648a21dae76f52dd9fa81529793bbe99.jpg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Monat Zahlen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702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- 2022-01-17 16:17:09</a:t>
                      </a:r>
                      <a:r>
                        <a:rPr kumimoji="0" lang="de-DE" sz="1000" b="0" i="0" u="none" strike="noStrike" kern="1200" cap="none" spc="0" normalizeH="0" baseline="0" noProof="0">
                          <a:ln>
                            <a:noFill/>
                          </a:ln>
                          <a:solidFill>
                            <a:prstClr val="black"/>
                          </a:solidFill>
                          <a:effectLst/>
                          <a:uLnTx/>
                          <a:uFillTx/>
                          <a:latin typeface="+mn-lt"/>
                          <a:ea typeface="+mn-ea"/>
                          <a:cs typeface="+mn-cs"/>
                        </a:rPr>
                        <a:t>
 Jetzt könnte es tricky werden. Zeit, die grauen Zellen einzuschalten. Welche Zahl suchen wir?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#gehirnjogging #braingames #rätselraten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https://quintly-image-storage.s3.amazonaws.com/9b2e3760d1cbfa97df5450815d930402/1f44ab17796d578f0872d2b9ecf86129.jpg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Gehirnjogging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8276395"/>
                  </a:ext>
                </a:extLst>
              </a:tr>
            </a:tbl>
          </a:graphicData>
        </a:graphic>
      </p:graphicFrame>
      <p:sp>
        <p:nvSpPr>
          <p:cNvPr id="4" name="Text Placeholder 3">
            <a:extLst>
              <a:ext uri="{FF2B5EF4-FFF2-40B4-BE49-F238E27FC236}">
                <a16:creationId xmlns:a16="http://schemas.microsoft.com/office/drawing/2014/main" id="{3BEAC3A6-D0B1-4DBE-B1BB-C98EE2915CA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11043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C3227-7C5F-43A6-A05A-296184B532DA}"/>
              </a:ext>
            </a:extLst>
          </p:cNvPr>
          <p:cNvSpPr>
            <a:spLocks noGrp="1"/>
          </p:cNvSpPr>
          <p:nvPr>
            <p:ph type="title"/>
          </p:nvPr>
        </p:nvSpPr>
        <p:spPr/>
        <p:txBody>
          <a:bodyPr/>
          <a:lstStyle/>
          <a:p>
            <a:r>
              <a:rPr lang="en-US"/>
              <a:t>Instagram Posts Table | comdirect - 19 of 24</a:t>
            </a:r>
          </a:p>
        </p:txBody>
      </p:sp>
      <p:graphicFrame>
        <p:nvGraphicFramePr>
          <p:cNvPr id="5" name="Table Placeholder 4">
            <a:extLst>
              <a:ext uri="{FF2B5EF4-FFF2-40B4-BE49-F238E27FC236}">
                <a16:creationId xmlns:a16="http://schemas.microsoft.com/office/drawing/2014/main" id="{24A68F24-665D-477B-BB4F-F00758367942}"/>
              </a:ext>
            </a:extLst>
          </p:cNvPr>
          <p:cNvGraphicFramePr>
            <a:graphicFrameLocks noGrp="1"/>
          </p:cNvGraphicFramePr>
          <p:nvPr>
            <p:ph type="tbl" sz="quarter" idx="13"/>
            <p:extLst>
              <p:ext uri="{D42A27DB-BD31-4B8C-83A1-F6EECF244321}">
                <p14:modId xmlns:p14="http://schemas.microsoft.com/office/powerpoint/2010/main" val="417817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2520251"/>
                    </a:ext>
                  </a:extLst>
                </a:gridCol>
                <a:gridCol w="1152144">
                  <a:extLst>
                    <a:ext uri="{9D8B030D-6E8A-4147-A177-3AD203B41FA5}">
                      <a16:colId xmlns:a16="http://schemas.microsoft.com/office/drawing/2014/main" val="3236164807"/>
                    </a:ext>
                  </a:extLst>
                </a:gridCol>
                <a:gridCol w="1481328">
                  <a:extLst>
                    <a:ext uri="{9D8B030D-6E8A-4147-A177-3AD203B41FA5}">
                      <a16:colId xmlns:a16="http://schemas.microsoft.com/office/drawing/2014/main" val="120283361"/>
                    </a:ext>
                  </a:extLst>
                </a:gridCol>
                <a:gridCol w="493776">
                  <a:extLst>
                    <a:ext uri="{9D8B030D-6E8A-4147-A177-3AD203B41FA5}">
                      <a16:colId xmlns:a16="http://schemas.microsoft.com/office/drawing/2014/main" val="968214298"/>
                    </a:ext>
                  </a:extLst>
                </a:gridCol>
                <a:gridCol w="493776">
                  <a:extLst>
                    <a:ext uri="{9D8B030D-6E8A-4147-A177-3AD203B41FA5}">
                      <a16:colId xmlns:a16="http://schemas.microsoft.com/office/drawing/2014/main" val="1491699483"/>
                    </a:ext>
                  </a:extLst>
                </a:gridCol>
                <a:gridCol w="493776">
                  <a:extLst>
                    <a:ext uri="{9D8B030D-6E8A-4147-A177-3AD203B41FA5}">
                      <a16:colId xmlns:a16="http://schemas.microsoft.com/office/drawing/2014/main" val="2107550377"/>
                    </a:ext>
                  </a:extLst>
                </a:gridCol>
                <a:gridCol w="493776">
                  <a:extLst>
                    <a:ext uri="{9D8B030D-6E8A-4147-A177-3AD203B41FA5}">
                      <a16:colId xmlns:a16="http://schemas.microsoft.com/office/drawing/2014/main" val="4044123002"/>
                    </a:ext>
                  </a:extLst>
                </a:gridCol>
                <a:gridCol w="493776">
                  <a:extLst>
                    <a:ext uri="{9D8B030D-6E8A-4147-A177-3AD203B41FA5}">
                      <a16:colId xmlns:a16="http://schemas.microsoft.com/office/drawing/2014/main" val="2001436042"/>
                    </a:ext>
                  </a:extLst>
                </a:gridCol>
                <a:gridCol w="493776">
                  <a:extLst>
                    <a:ext uri="{9D8B030D-6E8A-4147-A177-3AD203B41FA5}">
                      <a16:colId xmlns:a16="http://schemas.microsoft.com/office/drawing/2014/main" val="2132318850"/>
                    </a:ext>
                  </a:extLst>
                </a:gridCol>
                <a:gridCol w="493776">
                  <a:extLst>
                    <a:ext uri="{9D8B030D-6E8A-4147-A177-3AD203B41FA5}">
                      <a16:colId xmlns:a16="http://schemas.microsoft.com/office/drawing/2014/main" val="277393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6851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- 2022-01-18 14:02:51</a:t>
                      </a:r>
                      <a:r>
                        <a:rPr kumimoji="0" lang="en-US" sz="1000" b="0" i="0" u="none" strike="noStrike" kern="1200" cap="none" spc="0" normalizeH="0" baseline="0" noProof="0">
                          <a:ln>
                            <a:noFill/>
                          </a:ln>
                          <a:solidFill>
                            <a:prstClr val="black"/>
                          </a:solidFill>
                          <a:effectLst/>
                          <a:uLnTx/>
                          <a:uFillTx/>
                          <a:latin typeface="+mn-lt"/>
                          <a:ea typeface="+mn-ea"/>
                          <a:cs typeface="+mn-cs"/>
                        </a:rPr>
                        <a:t>
 Wir haben mit der comdirect Beach-Volleyball Crowd über 100.000 Euro für Beach-Volleyball Projekte gesammelt!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ist aber erst der Anfang: Braucht dein Beach-Team oder Verein neue Trainer, Netze, Flutlicht oder Courts? Dann starte jetzt dein Projekt und sichere dir für jede Unterstützung ab 20 Euro weitere 20 Euro comdirect Förderung. 👉 Link in Bio.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#beachvolleyball #sport #crowdfunding #comdirect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https://quintly-image-storage.s3.amazonaws.com/9b2e3760d1cbfa97df5450815d930402/8bb960478bf974df48742c3c822b5a1d.jpg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Beachvolleyball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354673889"/>
                  </a:ext>
                </a:extLst>
              </a:tr>
            </a:tbl>
          </a:graphicData>
        </a:graphic>
      </p:graphicFrame>
      <p:sp>
        <p:nvSpPr>
          <p:cNvPr id="4" name="Text Placeholder 3">
            <a:extLst>
              <a:ext uri="{FF2B5EF4-FFF2-40B4-BE49-F238E27FC236}">
                <a16:creationId xmlns:a16="http://schemas.microsoft.com/office/drawing/2014/main" id="{4EA232E8-6EB9-4DAE-AE98-14C19C65A3BF}"/>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284555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B214-A812-45C0-A120-02AB361F1101}"/>
              </a:ext>
            </a:extLst>
          </p:cNvPr>
          <p:cNvSpPr>
            <a:spLocks noGrp="1"/>
          </p:cNvSpPr>
          <p:nvPr>
            <p:ph type="title"/>
          </p:nvPr>
        </p:nvSpPr>
        <p:spPr/>
        <p:txBody>
          <a:bodyPr/>
          <a:lstStyle/>
          <a:p>
            <a:r>
              <a:rPr lang="en-US"/>
              <a:t>Instagram Posts Table | comdirect - 20 of 24</a:t>
            </a:r>
          </a:p>
        </p:txBody>
      </p:sp>
      <p:graphicFrame>
        <p:nvGraphicFramePr>
          <p:cNvPr id="5" name="Table Placeholder 4">
            <a:extLst>
              <a:ext uri="{FF2B5EF4-FFF2-40B4-BE49-F238E27FC236}">
                <a16:creationId xmlns:a16="http://schemas.microsoft.com/office/drawing/2014/main" id="{12ECA186-8A73-445A-B270-09AE2B44BC8F}"/>
              </a:ext>
            </a:extLst>
          </p:cNvPr>
          <p:cNvGraphicFramePr>
            <a:graphicFrameLocks noGrp="1"/>
          </p:cNvGraphicFramePr>
          <p:nvPr>
            <p:ph type="tbl" sz="quarter" idx="13"/>
            <p:extLst>
              <p:ext uri="{D42A27DB-BD31-4B8C-83A1-F6EECF244321}">
                <p14:modId xmlns:p14="http://schemas.microsoft.com/office/powerpoint/2010/main" val="284310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8776087"/>
                    </a:ext>
                  </a:extLst>
                </a:gridCol>
                <a:gridCol w="1152144">
                  <a:extLst>
                    <a:ext uri="{9D8B030D-6E8A-4147-A177-3AD203B41FA5}">
                      <a16:colId xmlns:a16="http://schemas.microsoft.com/office/drawing/2014/main" val="1494639545"/>
                    </a:ext>
                  </a:extLst>
                </a:gridCol>
                <a:gridCol w="1481328">
                  <a:extLst>
                    <a:ext uri="{9D8B030D-6E8A-4147-A177-3AD203B41FA5}">
                      <a16:colId xmlns:a16="http://schemas.microsoft.com/office/drawing/2014/main" val="3893781938"/>
                    </a:ext>
                  </a:extLst>
                </a:gridCol>
                <a:gridCol w="493776">
                  <a:extLst>
                    <a:ext uri="{9D8B030D-6E8A-4147-A177-3AD203B41FA5}">
                      <a16:colId xmlns:a16="http://schemas.microsoft.com/office/drawing/2014/main" val="901324000"/>
                    </a:ext>
                  </a:extLst>
                </a:gridCol>
                <a:gridCol w="493776">
                  <a:extLst>
                    <a:ext uri="{9D8B030D-6E8A-4147-A177-3AD203B41FA5}">
                      <a16:colId xmlns:a16="http://schemas.microsoft.com/office/drawing/2014/main" val="3897117169"/>
                    </a:ext>
                  </a:extLst>
                </a:gridCol>
                <a:gridCol w="493776">
                  <a:extLst>
                    <a:ext uri="{9D8B030D-6E8A-4147-A177-3AD203B41FA5}">
                      <a16:colId xmlns:a16="http://schemas.microsoft.com/office/drawing/2014/main" val="2427350300"/>
                    </a:ext>
                  </a:extLst>
                </a:gridCol>
                <a:gridCol w="493776">
                  <a:extLst>
                    <a:ext uri="{9D8B030D-6E8A-4147-A177-3AD203B41FA5}">
                      <a16:colId xmlns:a16="http://schemas.microsoft.com/office/drawing/2014/main" val="1704227003"/>
                    </a:ext>
                  </a:extLst>
                </a:gridCol>
                <a:gridCol w="493776">
                  <a:extLst>
                    <a:ext uri="{9D8B030D-6E8A-4147-A177-3AD203B41FA5}">
                      <a16:colId xmlns:a16="http://schemas.microsoft.com/office/drawing/2014/main" val="105275374"/>
                    </a:ext>
                  </a:extLst>
                </a:gridCol>
                <a:gridCol w="493776">
                  <a:extLst>
                    <a:ext uri="{9D8B030D-6E8A-4147-A177-3AD203B41FA5}">
                      <a16:colId xmlns:a16="http://schemas.microsoft.com/office/drawing/2014/main" val="3296852588"/>
                    </a:ext>
                  </a:extLst>
                </a:gridCol>
                <a:gridCol w="493776">
                  <a:extLst>
                    <a:ext uri="{9D8B030D-6E8A-4147-A177-3AD203B41FA5}">
                      <a16:colId xmlns:a16="http://schemas.microsoft.com/office/drawing/2014/main" val="200582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6693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- 2022-02-09 14:40:21</a:t>
                      </a:r>
                      <a:r>
                        <a:rPr kumimoji="0" lang="de-DE" sz="1000" b="0" i="0" u="none" strike="noStrike" kern="1200" cap="none" spc="0" normalizeH="0" baseline="0" noProof="0">
                          <a:ln>
                            <a:noFill/>
                          </a:ln>
                          <a:solidFill>
                            <a:prstClr val="black"/>
                          </a:solidFill>
                          <a:effectLst/>
                          <a:uLnTx/>
                          <a:uFillTx/>
                          <a:latin typeface="+mn-lt"/>
                          <a:ea typeface="+mn-ea"/>
                          <a:cs typeface="+mn-cs"/>
                        </a:rPr>
                        <a:t>
 Als clevere Geldanlage erfreuen sich Wertpapiersparpläne in Deutschland wachsender Beliebtheit. Aber wie genau funktioniert so ein Wertpapiersparplan und was gilt es zu beachten?
#comdirect #wertpapiersparplan #finanztipps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https://quintly-image-storage.s3.amazonaws.com/9b2e3760d1cbfa97df5450815d930402/3529b61438e5fb6f23d2f84fc35a4c4e.jpg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extLst>
                  <a:ext uri="{0D108BD9-81ED-4DB2-BD59-A6C34878D82A}">
                    <a16:rowId xmlns:a16="http://schemas.microsoft.com/office/drawing/2014/main" val="3583222678"/>
                  </a:ext>
                </a:extLst>
              </a:tr>
            </a:tbl>
          </a:graphicData>
        </a:graphic>
      </p:graphicFrame>
      <p:sp>
        <p:nvSpPr>
          <p:cNvPr id="4" name="Text Placeholder 3">
            <a:extLst>
              <a:ext uri="{FF2B5EF4-FFF2-40B4-BE49-F238E27FC236}">
                <a16:creationId xmlns:a16="http://schemas.microsoft.com/office/drawing/2014/main" id="{3E4D7F7A-B41D-4FDE-B89D-8A7DDEC1A5E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966824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F1CE-0342-4045-8CBA-70F9086D922E}"/>
              </a:ext>
            </a:extLst>
          </p:cNvPr>
          <p:cNvSpPr>
            <a:spLocks noGrp="1"/>
          </p:cNvSpPr>
          <p:nvPr>
            <p:ph type="title"/>
          </p:nvPr>
        </p:nvSpPr>
        <p:spPr/>
        <p:txBody>
          <a:bodyPr/>
          <a:lstStyle/>
          <a:p>
            <a:r>
              <a:rPr lang="en-US"/>
              <a:t>Instagram Posts Table | comdirect - 21 of 24</a:t>
            </a:r>
          </a:p>
        </p:txBody>
      </p:sp>
      <p:graphicFrame>
        <p:nvGraphicFramePr>
          <p:cNvPr id="5" name="Table Placeholder 4">
            <a:extLst>
              <a:ext uri="{FF2B5EF4-FFF2-40B4-BE49-F238E27FC236}">
                <a16:creationId xmlns:a16="http://schemas.microsoft.com/office/drawing/2014/main" id="{FAA9FB9D-2C00-42E2-AE2C-271D01C0E9F0}"/>
              </a:ext>
            </a:extLst>
          </p:cNvPr>
          <p:cNvGraphicFramePr>
            <a:graphicFrameLocks noGrp="1"/>
          </p:cNvGraphicFramePr>
          <p:nvPr>
            <p:ph type="tbl" sz="quarter" idx="13"/>
            <p:extLst>
              <p:ext uri="{D42A27DB-BD31-4B8C-83A1-F6EECF244321}">
                <p14:modId xmlns:p14="http://schemas.microsoft.com/office/powerpoint/2010/main" val="275451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8816365"/>
                    </a:ext>
                  </a:extLst>
                </a:gridCol>
                <a:gridCol w="1152144">
                  <a:extLst>
                    <a:ext uri="{9D8B030D-6E8A-4147-A177-3AD203B41FA5}">
                      <a16:colId xmlns:a16="http://schemas.microsoft.com/office/drawing/2014/main" val="3791430362"/>
                    </a:ext>
                  </a:extLst>
                </a:gridCol>
                <a:gridCol w="1481328">
                  <a:extLst>
                    <a:ext uri="{9D8B030D-6E8A-4147-A177-3AD203B41FA5}">
                      <a16:colId xmlns:a16="http://schemas.microsoft.com/office/drawing/2014/main" val="3492625314"/>
                    </a:ext>
                  </a:extLst>
                </a:gridCol>
                <a:gridCol w="493776">
                  <a:extLst>
                    <a:ext uri="{9D8B030D-6E8A-4147-A177-3AD203B41FA5}">
                      <a16:colId xmlns:a16="http://schemas.microsoft.com/office/drawing/2014/main" val="3908320454"/>
                    </a:ext>
                  </a:extLst>
                </a:gridCol>
                <a:gridCol w="493776">
                  <a:extLst>
                    <a:ext uri="{9D8B030D-6E8A-4147-A177-3AD203B41FA5}">
                      <a16:colId xmlns:a16="http://schemas.microsoft.com/office/drawing/2014/main" val="3304537942"/>
                    </a:ext>
                  </a:extLst>
                </a:gridCol>
                <a:gridCol w="493776">
                  <a:extLst>
                    <a:ext uri="{9D8B030D-6E8A-4147-A177-3AD203B41FA5}">
                      <a16:colId xmlns:a16="http://schemas.microsoft.com/office/drawing/2014/main" val="1981107516"/>
                    </a:ext>
                  </a:extLst>
                </a:gridCol>
                <a:gridCol w="493776">
                  <a:extLst>
                    <a:ext uri="{9D8B030D-6E8A-4147-A177-3AD203B41FA5}">
                      <a16:colId xmlns:a16="http://schemas.microsoft.com/office/drawing/2014/main" val="1928385448"/>
                    </a:ext>
                  </a:extLst>
                </a:gridCol>
                <a:gridCol w="493776">
                  <a:extLst>
                    <a:ext uri="{9D8B030D-6E8A-4147-A177-3AD203B41FA5}">
                      <a16:colId xmlns:a16="http://schemas.microsoft.com/office/drawing/2014/main" val="1178773475"/>
                    </a:ext>
                  </a:extLst>
                </a:gridCol>
                <a:gridCol w="493776">
                  <a:extLst>
                    <a:ext uri="{9D8B030D-6E8A-4147-A177-3AD203B41FA5}">
                      <a16:colId xmlns:a16="http://schemas.microsoft.com/office/drawing/2014/main" val="1871853639"/>
                    </a:ext>
                  </a:extLst>
                </a:gridCol>
                <a:gridCol w="493776">
                  <a:extLst>
                    <a:ext uri="{9D8B030D-6E8A-4147-A177-3AD203B41FA5}">
                      <a16:colId xmlns:a16="http://schemas.microsoft.com/office/drawing/2014/main" val="3256642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3434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- 2022-01-28 15:13:34</a:t>
                      </a:r>
                      <a:r>
                        <a:rPr kumimoji="0" lang="de-DE" sz="1000" b="0" i="0" u="none" strike="noStrike" kern="1200" cap="none" spc="0" normalizeH="0" baseline="0" noProof="0">
                          <a:ln>
                            <a:noFill/>
                          </a:ln>
                          <a:solidFill>
                            <a:prstClr val="black"/>
                          </a:solidFill>
                          <a:effectLst/>
                          <a:uLnTx/>
                          <a:uFillTx/>
                          <a:latin typeface="+mn-lt"/>
                          <a:ea typeface="+mn-ea"/>
                          <a:cs typeface="+mn-cs"/>
                        </a:rPr>
                        <a:t>
 Beim Trading kommt es vor allem auf zwei Dinge an: Geschwindigkeit und Preissicherheit. Wir erklären dir kurz und knapp, wie der Soforthandel funktioniert und welche Schritte du beachten musst. 👆
Mehr Infos findest du in unserem comdirect Magazin. Link in Bio.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#howto #soforthandel #börsentrading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https://quintly-image-storage.s3.amazonaws.com/9b2e3760d1cbfa97df5450815d930402/1b96d63502985731a6c1d058a871974e.jpg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extLst>
                  <a:ext uri="{0D108BD9-81ED-4DB2-BD59-A6C34878D82A}">
                    <a16:rowId xmlns:a16="http://schemas.microsoft.com/office/drawing/2014/main" val="244537783"/>
                  </a:ext>
                </a:extLst>
              </a:tr>
            </a:tbl>
          </a:graphicData>
        </a:graphic>
      </p:graphicFrame>
      <p:sp>
        <p:nvSpPr>
          <p:cNvPr id="4" name="Text Placeholder 3">
            <a:extLst>
              <a:ext uri="{FF2B5EF4-FFF2-40B4-BE49-F238E27FC236}">
                <a16:creationId xmlns:a16="http://schemas.microsoft.com/office/drawing/2014/main" id="{64B4CECA-653F-4EA4-9D8C-50754236396C}"/>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9513185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66798-A141-48AF-87AD-D6231883B624}"/>
              </a:ext>
            </a:extLst>
          </p:cNvPr>
          <p:cNvSpPr>
            <a:spLocks noGrp="1"/>
          </p:cNvSpPr>
          <p:nvPr>
            <p:ph type="title"/>
          </p:nvPr>
        </p:nvSpPr>
        <p:spPr/>
        <p:txBody>
          <a:bodyPr/>
          <a:lstStyle/>
          <a:p>
            <a:r>
              <a:rPr lang="en-US"/>
              <a:t>Instagram Posts Table | comdirect - 22 of 24</a:t>
            </a:r>
          </a:p>
        </p:txBody>
      </p:sp>
      <p:graphicFrame>
        <p:nvGraphicFramePr>
          <p:cNvPr id="5" name="Table Placeholder 4">
            <a:extLst>
              <a:ext uri="{FF2B5EF4-FFF2-40B4-BE49-F238E27FC236}">
                <a16:creationId xmlns:a16="http://schemas.microsoft.com/office/drawing/2014/main" id="{567B8021-1F28-482E-87BF-5C4B3F30FD18}"/>
              </a:ext>
            </a:extLst>
          </p:cNvPr>
          <p:cNvGraphicFramePr>
            <a:graphicFrameLocks noGrp="1"/>
          </p:cNvGraphicFramePr>
          <p:nvPr>
            <p:ph type="tbl" sz="quarter" idx="13"/>
            <p:extLst>
              <p:ext uri="{D42A27DB-BD31-4B8C-83A1-F6EECF244321}">
                <p14:modId xmlns:p14="http://schemas.microsoft.com/office/powerpoint/2010/main" val="112084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3299548"/>
                    </a:ext>
                  </a:extLst>
                </a:gridCol>
                <a:gridCol w="1152144">
                  <a:extLst>
                    <a:ext uri="{9D8B030D-6E8A-4147-A177-3AD203B41FA5}">
                      <a16:colId xmlns:a16="http://schemas.microsoft.com/office/drawing/2014/main" val="2588396530"/>
                    </a:ext>
                  </a:extLst>
                </a:gridCol>
                <a:gridCol w="1481328">
                  <a:extLst>
                    <a:ext uri="{9D8B030D-6E8A-4147-A177-3AD203B41FA5}">
                      <a16:colId xmlns:a16="http://schemas.microsoft.com/office/drawing/2014/main" val="1837701877"/>
                    </a:ext>
                  </a:extLst>
                </a:gridCol>
                <a:gridCol w="493776">
                  <a:extLst>
                    <a:ext uri="{9D8B030D-6E8A-4147-A177-3AD203B41FA5}">
                      <a16:colId xmlns:a16="http://schemas.microsoft.com/office/drawing/2014/main" val="2951135832"/>
                    </a:ext>
                  </a:extLst>
                </a:gridCol>
                <a:gridCol w="493776">
                  <a:extLst>
                    <a:ext uri="{9D8B030D-6E8A-4147-A177-3AD203B41FA5}">
                      <a16:colId xmlns:a16="http://schemas.microsoft.com/office/drawing/2014/main" val="2891552323"/>
                    </a:ext>
                  </a:extLst>
                </a:gridCol>
                <a:gridCol w="493776">
                  <a:extLst>
                    <a:ext uri="{9D8B030D-6E8A-4147-A177-3AD203B41FA5}">
                      <a16:colId xmlns:a16="http://schemas.microsoft.com/office/drawing/2014/main" val="3362947843"/>
                    </a:ext>
                  </a:extLst>
                </a:gridCol>
                <a:gridCol w="493776">
                  <a:extLst>
                    <a:ext uri="{9D8B030D-6E8A-4147-A177-3AD203B41FA5}">
                      <a16:colId xmlns:a16="http://schemas.microsoft.com/office/drawing/2014/main" val="93841685"/>
                    </a:ext>
                  </a:extLst>
                </a:gridCol>
                <a:gridCol w="493776">
                  <a:extLst>
                    <a:ext uri="{9D8B030D-6E8A-4147-A177-3AD203B41FA5}">
                      <a16:colId xmlns:a16="http://schemas.microsoft.com/office/drawing/2014/main" val="1178596611"/>
                    </a:ext>
                  </a:extLst>
                </a:gridCol>
                <a:gridCol w="493776">
                  <a:extLst>
                    <a:ext uri="{9D8B030D-6E8A-4147-A177-3AD203B41FA5}">
                      <a16:colId xmlns:a16="http://schemas.microsoft.com/office/drawing/2014/main" val="2598476519"/>
                    </a:ext>
                  </a:extLst>
                </a:gridCol>
                <a:gridCol w="493776">
                  <a:extLst>
                    <a:ext uri="{9D8B030D-6E8A-4147-A177-3AD203B41FA5}">
                      <a16:colId xmlns:a16="http://schemas.microsoft.com/office/drawing/2014/main" val="72619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8187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- 2022-01-12 15:22:29</a:t>
                      </a:r>
                      <a:r>
                        <a:rPr kumimoji="0" lang="de-DE" sz="1000" b="0" i="0" u="none" strike="noStrike" kern="1200" cap="none" spc="0" normalizeH="0" baseline="0" noProof="0">
                          <a:ln>
                            <a:noFill/>
                          </a:ln>
                          <a:solidFill>
                            <a:prstClr val="black"/>
                          </a:solidFill>
                          <a:effectLst/>
                          <a:uLnTx/>
                          <a:uFillTx/>
                          <a:latin typeface="+mn-lt"/>
                          <a:ea typeface="+mn-ea"/>
                          <a:cs typeface="+mn-cs"/>
                        </a:rPr>
                        <a:t>
 Der zweitgrößte Energieversorger Deutschlands wurde vor 123 Jahren in Essen gegründet. Weißt du, welches Unternehmen sich hinter den Emojis verbirgt?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#energieversorgung #aktienraten #aktien #comdirect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https://quintly-image-storage.s3.amazonaws.com/9b2e3760d1cbfa97df5450815d930402/da6b4913642426eae756b68788d95c09.jpg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Aktienraten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4806591"/>
                  </a:ext>
                </a:extLst>
              </a:tr>
            </a:tbl>
          </a:graphicData>
        </a:graphic>
      </p:graphicFrame>
      <p:sp>
        <p:nvSpPr>
          <p:cNvPr id="4" name="Text Placeholder 3">
            <a:extLst>
              <a:ext uri="{FF2B5EF4-FFF2-40B4-BE49-F238E27FC236}">
                <a16:creationId xmlns:a16="http://schemas.microsoft.com/office/drawing/2014/main" id="{2756AFC9-886B-4207-9DF8-92024F976FBD}"/>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995301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1AFB-EE35-4A24-890C-8029C731C73C}"/>
              </a:ext>
            </a:extLst>
          </p:cNvPr>
          <p:cNvSpPr>
            <a:spLocks noGrp="1"/>
          </p:cNvSpPr>
          <p:nvPr>
            <p:ph type="title"/>
          </p:nvPr>
        </p:nvSpPr>
        <p:spPr/>
        <p:txBody>
          <a:bodyPr/>
          <a:lstStyle/>
          <a:p>
            <a:r>
              <a:rPr lang="en-US"/>
              <a:t>Instagram Posts Table | comdirect - 23 of 24</a:t>
            </a:r>
          </a:p>
        </p:txBody>
      </p:sp>
      <p:graphicFrame>
        <p:nvGraphicFramePr>
          <p:cNvPr id="5" name="Table Placeholder 4">
            <a:extLst>
              <a:ext uri="{FF2B5EF4-FFF2-40B4-BE49-F238E27FC236}">
                <a16:creationId xmlns:a16="http://schemas.microsoft.com/office/drawing/2014/main" id="{05DA0B2A-38BF-4889-A69E-067A10487339}"/>
              </a:ext>
            </a:extLst>
          </p:cNvPr>
          <p:cNvGraphicFramePr>
            <a:graphicFrameLocks noGrp="1"/>
          </p:cNvGraphicFramePr>
          <p:nvPr>
            <p:ph type="tbl" sz="quarter" idx="13"/>
            <p:extLst>
              <p:ext uri="{D42A27DB-BD31-4B8C-83A1-F6EECF244321}">
                <p14:modId xmlns:p14="http://schemas.microsoft.com/office/powerpoint/2010/main" val="557448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36889"/>
                    </a:ext>
                  </a:extLst>
                </a:gridCol>
                <a:gridCol w="1152144">
                  <a:extLst>
                    <a:ext uri="{9D8B030D-6E8A-4147-A177-3AD203B41FA5}">
                      <a16:colId xmlns:a16="http://schemas.microsoft.com/office/drawing/2014/main" val="653840196"/>
                    </a:ext>
                  </a:extLst>
                </a:gridCol>
                <a:gridCol w="1481328">
                  <a:extLst>
                    <a:ext uri="{9D8B030D-6E8A-4147-A177-3AD203B41FA5}">
                      <a16:colId xmlns:a16="http://schemas.microsoft.com/office/drawing/2014/main" val="509572705"/>
                    </a:ext>
                  </a:extLst>
                </a:gridCol>
                <a:gridCol w="493776">
                  <a:extLst>
                    <a:ext uri="{9D8B030D-6E8A-4147-A177-3AD203B41FA5}">
                      <a16:colId xmlns:a16="http://schemas.microsoft.com/office/drawing/2014/main" val="2204000285"/>
                    </a:ext>
                  </a:extLst>
                </a:gridCol>
                <a:gridCol w="493776">
                  <a:extLst>
                    <a:ext uri="{9D8B030D-6E8A-4147-A177-3AD203B41FA5}">
                      <a16:colId xmlns:a16="http://schemas.microsoft.com/office/drawing/2014/main" val="1543107480"/>
                    </a:ext>
                  </a:extLst>
                </a:gridCol>
                <a:gridCol w="493776">
                  <a:extLst>
                    <a:ext uri="{9D8B030D-6E8A-4147-A177-3AD203B41FA5}">
                      <a16:colId xmlns:a16="http://schemas.microsoft.com/office/drawing/2014/main" val="3314914546"/>
                    </a:ext>
                  </a:extLst>
                </a:gridCol>
                <a:gridCol w="493776">
                  <a:extLst>
                    <a:ext uri="{9D8B030D-6E8A-4147-A177-3AD203B41FA5}">
                      <a16:colId xmlns:a16="http://schemas.microsoft.com/office/drawing/2014/main" val="1943573717"/>
                    </a:ext>
                  </a:extLst>
                </a:gridCol>
                <a:gridCol w="493776">
                  <a:extLst>
                    <a:ext uri="{9D8B030D-6E8A-4147-A177-3AD203B41FA5}">
                      <a16:colId xmlns:a16="http://schemas.microsoft.com/office/drawing/2014/main" val="2355091910"/>
                    </a:ext>
                  </a:extLst>
                </a:gridCol>
                <a:gridCol w="493776">
                  <a:extLst>
                    <a:ext uri="{9D8B030D-6E8A-4147-A177-3AD203B41FA5}">
                      <a16:colId xmlns:a16="http://schemas.microsoft.com/office/drawing/2014/main" val="2056706169"/>
                    </a:ext>
                  </a:extLst>
                </a:gridCol>
                <a:gridCol w="493776">
                  <a:extLst>
                    <a:ext uri="{9D8B030D-6E8A-4147-A177-3AD203B41FA5}">
                      <a16:colId xmlns:a16="http://schemas.microsoft.com/office/drawing/2014/main" val="317525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8000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- 2022-01-13 17:23:13</a:t>
                      </a:r>
                      <a:r>
                        <a:rPr kumimoji="0" lang="de-DE" sz="1000" b="0" i="0" u="none" strike="noStrike" kern="1200" cap="none" spc="0" normalizeH="0" baseline="0" noProof="0">
                          <a:ln>
                            <a:noFill/>
                          </a:ln>
                          <a:solidFill>
                            <a:prstClr val="black"/>
                          </a:solidFill>
                          <a:effectLst/>
                          <a:uLnTx/>
                          <a:uFillTx/>
                          <a:latin typeface="+mn-lt"/>
                          <a:ea typeface="+mn-ea"/>
                          <a:cs typeface="+mn-cs"/>
                        </a:rPr>
                        <a:t>
 Zum Start in das neue Jahr schaut Andreas auf einige Banken und den Impfstoffhersteller Valneva. Für alle, die 2022 an der Börse durchstarten wollen, hat er die richtigen Anfängertipps parat.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0:00 Bank-Aktien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2:30 Anfängertipps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5:45 Valneva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https://quintly-image-storage.s3.amazonaws.com/9b2e3760d1cbfa97df5450815d930402/c49fafc7d40c37641472c7c7acc9cd77.jpg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3554268048"/>
                  </a:ext>
                </a:extLst>
              </a:tr>
            </a:tbl>
          </a:graphicData>
        </a:graphic>
      </p:graphicFrame>
      <p:sp>
        <p:nvSpPr>
          <p:cNvPr id="4" name="Text Placeholder 3">
            <a:extLst>
              <a:ext uri="{FF2B5EF4-FFF2-40B4-BE49-F238E27FC236}">
                <a16:creationId xmlns:a16="http://schemas.microsoft.com/office/drawing/2014/main" id="{8A456778-403F-41A9-B7D4-B7E9A555D9E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6649694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7CD03-1958-48CE-B2F7-C7BB079DFB02}"/>
              </a:ext>
            </a:extLst>
          </p:cNvPr>
          <p:cNvSpPr>
            <a:spLocks noGrp="1"/>
          </p:cNvSpPr>
          <p:nvPr>
            <p:ph type="title"/>
          </p:nvPr>
        </p:nvSpPr>
        <p:spPr/>
        <p:txBody>
          <a:bodyPr/>
          <a:lstStyle/>
          <a:p>
            <a:r>
              <a:rPr lang="en-US"/>
              <a:t>Instagram Posts Table | comdirect - 24 of 24</a:t>
            </a:r>
          </a:p>
        </p:txBody>
      </p:sp>
      <p:graphicFrame>
        <p:nvGraphicFramePr>
          <p:cNvPr id="5" name="Table Placeholder 4">
            <a:extLst>
              <a:ext uri="{FF2B5EF4-FFF2-40B4-BE49-F238E27FC236}">
                <a16:creationId xmlns:a16="http://schemas.microsoft.com/office/drawing/2014/main" id="{F4A31473-05AD-455D-AAF5-2D3707A40F60}"/>
              </a:ext>
            </a:extLst>
          </p:cNvPr>
          <p:cNvGraphicFramePr>
            <a:graphicFrameLocks noGrp="1"/>
          </p:cNvGraphicFramePr>
          <p:nvPr>
            <p:ph type="tbl" sz="quarter" idx="13"/>
            <p:extLst>
              <p:ext uri="{D42A27DB-BD31-4B8C-83A1-F6EECF244321}">
                <p14:modId xmlns:p14="http://schemas.microsoft.com/office/powerpoint/2010/main" val="335158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2672884"/>
                    </a:ext>
                  </a:extLst>
                </a:gridCol>
                <a:gridCol w="1152144">
                  <a:extLst>
                    <a:ext uri="{9D8B030D-6E8A-4147-A177-3AD203B41FA5}">
                      <a16:colId xmlns:a16="http://schemas.microsoft.com/office/drawing/2014/main" val="1306115133"/>
                    </a:ext>
                  </a:extLst>
                </a:gridCol>
                <a:gridCol w="1481328">
                  <a:extLst>
                    <a:ext uri="{9D8B030D-6E8A-4147-A177-3AD203B41FA5}">
                      <a16:colId xmlns:a16="http://schemas.microsoft.com/office/drawing/2014/main" val="979577543"/>
                    </a:ext>
                  </a:extLst>
                </a:gridCol>
                <a:gridCol w="493776">
                  <a:extLst>
                    <a:ext uri="{9D8B030D-6E8A-4147-A177-3AD203B41FA5}">
                      <a16:colId xmlns:a16="http://schemas.microsoft.com/office/drawing/2014/main" val="2847769295"/>
                    </a:ext>
                  </a:extLst>
                </a:gridCol>
                <a:gridCol w="493776">
                  <a:extLst>
                    <a:ext uri="{9D8B030D-6E8A-4147-A177-3AD203B41FA5}">
                      <a16:colId xmlns:a16="http://schemas.microsoft.com/office/drawing/2014/main" val="473900705"/>
                    </a:ext>
                  </a:extLst>
                </a:gridCol>
                <a:gridCol w="493776">
                  <a:extLst>
                    <a:ext uri="{9D8B030D-6E8A-4147-A177-3AD203B41FA5}">
                      <a16:colId xmlns:a16="http://schemas.microsoft.com/office/drawing/2014/main" val="1462114177"/>
                    </a:ext>
                  </a:extLst>
                </a:gridCol>
                <a:gridCol w="493776">
                  <a:extLst>
                    <a:ext uri="{9D8B030D-6E8A-4147-A177-3AD203B41FA5}">
                      <a16:colId xmlns:a16="http://schemas.microsoft.com/office/drawing/2014/main" val="3627651870"/>
                    </a:ext>
                  </a:extLst>
                </a:gridCol>
                <a:gridCol w="493776">
                  <a:extLst>
                    <a:ext uri="{9D8B030D-6E8A-4147-A177-3AD203B41FA5}">
                      <a16:colId xmlns:a16="http://schemas.microsoft.com/office/drawing/2014/main" val="2200005604"/>
                    </a:ext>
                  </a:extLst>
                </a:gridCol>
                <a:gridCol w="493776">
                  <a:extLst>
                    <a:ext uri="{9D8B030D-6E8A-4147-A177-3AD203B41FA5}">
                      <a16:colId xmlns:a16="http://schemas.microsoft.com/office/drawing/2014/main" val="2377301753"/>
                    </a:ext>
                  </a:extLst>
                </a:gridCol>
                <a:gridCol w="493776">
                  <a:extLst>
                    <a:ext uri="{9D8B030D-6E8A-4147-A177-3AD203B41FA5}">
                      <a16:colId xmlns:a16="http://schemas.microsoft.com/office/drawing/2014/main" val="247157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1580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- 2022-02-24 16:08:36</a:t>
                      </a:r>
                      <a:r>
                        <a:rPr kumimoji="0" lang="de-DE" sz="1000" b="0" i="0" u="none" strike="noStrike" kern="1200" cap="none" spc="0" normalizeH="0" baseline="0" noProof="0">
                          <a:ln>
                            <a:noFill/>
                          </a:ln>
                          <a:solidFill>
                            <a:prstClr val="black"/>
                          </a:solidFill>
                          <a:effectLst/>
                          <a:uLnTx/>
                          <a:uFillTx/>
                          <a:latin typeface="+mn-lt"/>
                          <a:ea typeface="+mn-ea"/>
                          <a:cs typeface="+mn-cs"/>
                        </a:rPr>
                        <a:t>
 Den geplanten Börsengang von Porsche und weitere spannende Themen bespricht Andreas heute im Markt-Update. Schaut unbedingt rein!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0:00 – Porsche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3:34 – Covestro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5:41 – Bank of America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8:14 – Verlustbescheinigung bei Aktien, die nicht mehr handelbar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https://quintly-image-storage.s3.amazonaws.com/9b2e3760d1cbfa97df5450815d930402/f8cecb2bdbeb271040e50d4fd822429b.jpg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extLst>
                  <a:ext uri="{0D108BD9-81ED-4DB2-BD59-A6C34878D82A}">
                    <a16:rowId xmlns:a16="http://schemas.microsoft.com/office/drawing/2014/main" val="2762261740"/>
                  </a:ext>
                </a:extLst>
              </a:tr>
            </a:tbl>
          </a:graphicData>
        </a:graphic>
      </p:graphicFrame>
      <p:sp>
        <p:nvSpPr>
          <p:cNvPr id="4" name="Text Placeholder 3">
            <a:extLst>
              <a:ext uri="{FF2B5EF4-FFF2-40B4-BE49-F238E27FC236}">
                <a16:creationId xmlns:a16="http://schemas.microsoft.com/office/drawing/2014/main" id="{2565D818-6640-4D93-8D5A-E758F5E699B2}"/>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616554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448BD-4E6F-4305-9F55-D5FE9741C7B7}"/>
              </a:ext>
            </a:extLst>
          </p:cNvPr>
          <p:cNvSpPr>
            <a:spLocks noGrp="1"/>
          </p:cNvSpPr>
          <p:nvPr>
            <p:ph type="title"/>
          </p:nvPr>
        </p:nvSpPr>
        <p:spPr/>
        <p:txBody>
          <a:bodyPr/>
          <a:lstStyle/>
          <a:p>
            <a:r>
              <a:rPr lang="en-US"/>
              <a:t>Instagram Story-Format | comdirect</a:t>
            </a:r>
          </a:p>
        </p:txBody>
      </p:sp>
      <p:graphicFrame>
        <p:nvGraphicFramePr>
          <p:cNvPr id="6" name="Chart Placeholder 5">
            <a:extLst>
              <a:ext uri="{FF2B5EF4-FFF2-40B4-BE49-F238E27FC236}">
                <a16:creationId xmlns:a16="http://schemas.microsoft.com/office/drawing/2014/main" id="{E8A1E1CB-97AB-4925-921B-0F8E71DB8301}"/>
              </a:ext>
            </a:extLst>
          </p:cNvPr>
          <p:cNvGraphicFramePr>
            <a:graphicFrameLocks noGrp="1"/>
          </p:cNvGraphicFramePr>
          <p:nvPr>
            <p:ph type="chart" sz="quarter" idx="13"/>
            <p:extLst>
              <p:ext uri="{D42A27DB-BD31-4B8C-83A1-F6EECF244321}">
                <p14:modId xmlns:p14="http://schemas.microsoft.com/office/powerpoint/2010/main" val="2604544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42132-A1EB-4390-9E7A-D9076FF7B2D9}"/>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1AB3FB97-F4E5-4D6E-B3A8-8A90A34F3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4191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D6FD-F444-4527-8828-DE878D08DC9C}"/>
              </a:ext>
            </a:extLst>
          </p:cNvPr>
          <p:cNvSpPr>
            <a:spLocks noGrp="1"/>
          </p:cNvSpPr>
          <p:nvPr>
            <p:ph type="title"/>
          </p:nvPr>
        </p:nvSpPr>
        <p:spPr/>
        <p:txBody>
          <a:bodyPr/>
          <a:lstStyle/>
          <a:p>
            <a:r>
              <a:rPr lang="en-US"/>
              <a:t>Instagram Story Performance | comdirect</a:t>
            </a:r>
          </a:p>
        </p:txBody>
      </p:sp>
      <p:graphicFrame>
        <p:nvGraphicFramePr>
          <p:cNvPr id="6" name="Chart Placeholder 5">
            <a:extLst>
              <a:ext uri="{FF2B5EF4-FFF2-40B4-BE49-F238E27FC236}">
                <a16:creationId xmlns:a16="http://schemas.microsoft.com/office/drawing/2014/main" id="{FACC34BB-E96B-4FFB-88B6-B1F7499599D6}"/>
              </a:ext>
            </a:extLst>
          </p:cNvPr>
          <p:cNvGraphicFramePr>
            <a:graphicFrameLocks noGrp="1"/>
          </p:cNvGraphicFramePr>
          <p:nvPr>
            <p:ph type="chart" sz="quarter" idx="13"/>
            <p:extLst>
              <p:ext uri="{D42A27DB-BD31-4B8C-83A1-F6EECF244321}">
                <p14:modId xmlns:p14="http://schemas.microsoft.com/office/powerpoint/2010/main" val="1345200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82938-234B-4200-9AA1-418FA27FDF9B}"/>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B22B4312-A88B-420E-B156-604D2D094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6124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F87B6-0358-4980-BF8F-C713E255E5A0}"/>
              </a:ext>
            </a:extLst>
          </p:cNvPr>
          <p:cNvSpPr>
            <a:spLocks noGrp="1"/>
          </p:cNvSpPr>
          <p:nvPr>
            <p:ph type="title"/>
          </p:nvPr>
        </p:nvSpPr>
        <p:spPr/>
        <p:txBody>
          <a:bodyPr/>
          <a:lstStyle/>
          <a:p>
            <a:r>
              <a:rPr lang="en-US"/>
              <a:t>Instagram Story Taps | comdirect</a:t>
            </a:r>
          </a:p>
        </p:txBody>
      </p:sp>
      <p:graphicFrame>
        <p:nvGraphicFramePr>
          <p:cNvPr id="6" name="Chart Placeholder 5">
            <a:extLst>
              <a:ext uri="{FF2B5EF4-FFF2-40B4-BE49-F238E27FC236}">
                <a16:creationId xmlns:a16="http://schemas.microsoft.com/office/drawing/2014/main" id="{D5EC31E2-D183-43CF-B577-71E07D219E38}"/>
              </a:ext>
            </a:extLst>
          </p:cNvPr>
          <p:cNvGraphicFramePr>
            <a:graphicFrameLocks noGrp="1"/>
          </p:cNvGraphicFramePr>
          <p:nvPr>
            <p:ph type="chart" sz="quarter" idx="13"/>
            <p:extLst>
              <p:ext uri="{D42A27DB-BD31-4B8C-83A1-F6EECF244321}">
                <p14:modId xmlns:p14="http://schemas.microsoft.com/office/powerpoint/2010/main" val="69185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206FE1-2D1F-42F9-9616-99CFFD850A00}"/>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8D2225FA-9CE2-4498-923B-AEEF3F8DE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7558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5FE9-B123-4EA0-9EC6-4982F5E22C77}"/>
              </a:ext>
            </a:extLst>
          </p:cNvPr>
          <p:cNvSpPr>
            <a:spLocks noGrp="1"/>
          </p:cNvSpPr>
          <p:nvPr>
            <p:ph type="title"/>
          </p:nvPr>
        </p:nvSpPr>
        <p:spPr/>
        <p:txBody>
          <a:bodyPr/>
          <a:lstStyle/>
          <a:p>
            <a:r>
              <a:rPr lang="en-US"/>
              <a:t>Instagram Stories Table  | comdirect - 1 of 13</a:t>
            </a:r>
          </a:p>
        </p:txBody>
      </p:sp>
      <p:graphicFrame>
        <p:nvGraphicFramePr>
          <p:cNvPr id="5" name="Table Placeholder 4">
            <a:extLst>
              <a:ext uri="{FF2B5EF4-FFF2-40B4-BE49-F238E27FC236}">
                <a16:creationId xmlns:a16="http://schemas.microsoft.com/office/drawing/2014/main" id="{A585AAC6-6381-40DD-8ABF-6C2C2E8E82F2}"/>
              </a:ext>
            </a:extLst>
          </p:cNvPr>
          <p:cNvGraphicFramePr>
            <a:graphicFrameLocks noGrp="1"/>
          </p:cNvGraphicFramePr>
          <p:nvPr>
            <p:ph type="tbl" sz="quarter" idx="13"/>
            <p:extLst>
              <p:ext uri="{D42A27DB-BD31-4B8C-83A1-F6EECF244321}">
                <p14:modId xmlns:p14="http://schemas.microsoft.com/office/powerpoint/2010/main" val="398353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70851647"/>
                    </a:ext>
                  </a:extLst>
                </a:gridCol>
                <a:gridCol w="1069847">
                  <a:extLst>
                    <a:ext uri="{9D8B030D-6E8A-4147-A177-3AD203B41FA5}">
                      <a16:colId xmlns:a16="http://schemas.microsoft.com/office/drawing/2014/main" val="1558668765"/>
                    </a:ext>
                  </a:extLst>
                </a:gridCol>
                <a:gridCol w="1481327">
                  <a:extLst>
                    <a:ext uri="{9D8B030D-6E8A-4147-A177-3AD203B41FA5}">
                      <a16:colId xmlns:a16="http://schemas.microsoft.com/office/drawing/2014/main" val="1963849915"/>
                    </a:ext>
                  </a:extLst>
                </a:gridCol>
                <a:gridCol w="493776">
                  <a:extLst>
                    <a:ext uri="{9D8B030D-6E8A-4147-A177-3AD203B41FA5}">
                      <a16:colId xmlns:a16="http://schemas.microsoft.com/office/drawing/2014/main" val="2608535997"/>
                    </a:ext>
                  </a:extLst>
                </a:gridCol>
                <a:gridCol w="493776">
                  <a:extLst>
                    <a:ext uri="{9D8B030D-6E8A-4147-A177-3AD203B41FA5}">
                      <a16:colId xmlns:a16="http://schemas.microsoft.com/office/drawing/2014/main" val="3572902958"/>
                    </a:ext>
                  </a:extLst>
                </a:gridCol>
                <a:gridCol w="493776">
                  <a:extLst>
                    <a:ext uri="{9D8B030D-6E8A-4147-A177-3AD203B41FA5}">
                      <a16:colId xmlns:a16="http://schemas.microsoft.com/office/drawing/2014/main" val="1591013215"/>
                    </a:ext>
                  </a:extLst>
                </a:gridCol>
                <a:gridCol w="493776">
                  <a:extLst>
                    <a:ext uri="{9D8B030D-6E8A-4147-A177-3AD203B41FA5}">
                      <a16:colId xmlns:a16="http://schemas.microsoft.com/office/drawing/2014/main" val="2967098624"/>
                    </a:ext>
                  </a:extLst>
                </a:gridCol>
                <a:gridCol w="493776">
                  <a:extLst>
                    <a:ext uri="{9D8B030D-6E8A-4147-A177-3AD203B41FA5}">
                      <a16:colId xmlns:a16="http://schemas.microsoft.com/office/drawing/2014/main" val="4289652659"/>
                    </a:ext>
                  </a:extLst>
                </a:gridCol>
                <a:gridCol w="493776">
                  <a:extLst>
                    <a:ext uri="{9D8B030D-6E8A-4147-A177-3AD203B41FA5}">
                      <a16:colId xmlns:a16="http://schemas.microsoft.com/office/drawing/2014/main" val="829547106"/>
                    </a:ext>
                  </a:extLst>
                </a:gridCol>
                <a:gridCol w="493776">
                  <a:extLst>
                    <a:ext uri="{9D8B030D-6E8A-4147-A177-3AD203B41FA5}">
                      <a16:colId xmlns:a16="http://schemas.microsoft.com/office/drawing/2014/main" val="3105351719"/>
                    </a:ext>
                  </a:extLst>
                </a:gridCol>
                <a:gridCol w="493776">
                  <a:extLst>
                    <a:ext uri="{9D8B030D-6E8A-4147-A177-3AD203B41FA5}">
                      <a16:colId xmlns:a16="http://schemas.microsoft.com/office/drawing/2014/main" val="340500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59754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https://quintly-image-storage.s3.amazonaws.com/9b2e3760d1cbfa97df5450815d930402/95de33d4a11d9bb3c03488dc2d506f35.jpg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0.7997 %</a:t>
                      </a:r>
                    </a:p>
                  </a:txBody>
                  <a:tcPr/>
                </a:tc>
                <a:extLst>
                  <a:ext uri="{0D108BD9-81ED-4DB2-BD59-A6C34878D82A}">
                    <a16:rowId xmlns:a16="http://schemas.microsoft.com/office/drawing/2014/main" val="239446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15:17:49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https://quintly-image-storage.s3.amazonaws.com/9b2e3760d1cbfa97df5450815d930402/a8dbc15fc18a84229abb296c53e80d2c.jpg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0.8013 %</a:t>
                      </a:r>
                    </a:p>
                  </a:txBody>
                  <a:tcPr/>
                </a:tc>
                <a:extLst>
                  <a:ext uri="{0D108BD9-81ED-4DB2-BD59-A6C34878D82A}">
                    <a16:rowId xmlns:a16="http://schemas.microsoft.com/office/drawing/2014/main" val="3891435623"/>
                  </a:ext>
                </a:extLst>
              </a:tr>
            </a:tbl>
          </a:graphicData>
        </a:graphic>
      </p:graphicFrame>
      <p:sp>
        <p:nvSpPr>
          <p:cNvPr id="4" name="Text Placeholder 3">
            <a:extLst>
              <a:ext uri="{FF2B5EF4-FFF2-40B4-BE49-F238E27FC236}">
                <a16:creationId xmlns:a16="http://schemas.microsoft.com/office/drawing/2014/main" id="{A375F9D8-2C08-464F-A379-6963ECDEC0E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310848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D72D4-BA28-4980-942C-F492F9FFBB5E}"/>
              </a:ext>
            </a:extLst>
          </p:cNvPr>
          <p:cNvSpPr>
            <a:spLocks noGrp="1"/>
          </p:cNvSpPr>
          <p:nvPr>
            <p:ph type="title"/>
          </p:nvPr>
        </p:nvSpPr>
        <p:spPr/>
        <p:txBody>
          <a:bodyPr/>
          <a:lstStyle/>
          <a:p>
            <a:r>
              <a:rPr lang="en-US"/>
              <a:t>Instagram Stories Table  | comdirect - 2 of 13</a:t>
            </a:r>
          </a:p>
        </p:txBody>
      </p:sp>
      <p:graphicFrame>
        <p:nvGraphicFramePr>
          <p:cNvPr id="5" name="Table Placeholder 4">
            <a:extLst>
              <a:ext uri="{FF2B5EF4-FFF2-40B4-BE49-F238E27FC236}">
                <a16:creationId xmlns:a16="http://schemas.microsoft.com/office/drawing/2014/main" id="{1E91AE21-F36C-4E79-943B-098ADACD2680}"/>
              </a:ext>
            </a:extLst>
          </p:cNvPr>
          <p:cNvGraphicFramePr>
            <a:graphicFrameLocks noGrp="1"/>
          </p:cNvGraphicFramePr>
          <p:nvPr>
            <p:ph type="tbl" sz="quarter" idx="13"/>
            <p:extLst>
              <p:ext uri="{D42A27DB-BD31-4B8C-83A1-F6EECF244321}">
                <p14:modId xmlns:p14="http://schemas.microsoft.com/office/powerpoint/2010/main" val="293273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50433141"/>
                    </a:ext>
                  </a:extLst>
                </a:gridCol>
                <a:gridCol w="1069847">
                  <a:extLst>
                    <a:ext uri="{9D8B030D-6E8A-4147-A177-3AD203B41FA5}">
                      <a16:colId xmlns:a16="http://schemas.microsoft.com/office/drawing/2014/main" val="2693055231"/>
                    </a:ext>
                  </a:extLst>
                </a:gridCol>
                <a:gridCol w="1481327">
                  <a:extLst>
                    <a:ext uri="{9D8B030D-6E8A-4147-A177-3AD203B41FA5}">
                      <a16:colId xmlns:a16="http://schemas.microsoft.com/office/drawing/2014/main" val="2021299968"/>
                    </a:ext>
                  </a:extLst>
                </a:gridCol>
                <a:gridCol w="493776">
                  <a:extLst>
                    <a:ext uri="{9D8B030D-6E8A-4147-A177-3AD203B41FA5}">
                      <a16:colId xmlns:a16="http://schemas.microsoft.com/office/drawing/2014/main" val="1391040718"/>
                    </a:ext>
                  </a:extLst>
                </a:gridCol>
                <a:gridCol w="493776">
                  <a:extLst>
                    <a:ext uri="{9D8B030D-6E8A-4147-A177-3AD203B41FA5}">
                      <a16:colId xmlns:a16="http://schemas.microsoft.com/office/drawing/2014/main" val="3666330163"/>
                    </a:ext>
                  </a:extLst>
                </a:gridCol>
                <a:gridCol w="493776">
                  <a:extLst>
                    <a:ext uri="{9D8B030D-6E8A-4147-A177-3AD203B41FA5}">
                      <a16:colId xmlns:a16="http://schemas.microsoft.com/office/drawing/2014/main" val="157901623"/>
                    </a:ext>
                  </a:extLst>
                </a:gridCol>
                <a:gridCol w="493776">
                  <a:extLst>
                    <a:ext uri="{9D8B030D-6E8A-4147-A177-3AD203B41FA5}">
                      <a16:colId xmlns:a16="http://schemas.microsoft.com/office/drawing/2014/main" val="1140626879"/>
                    </a:ext>
                  </a:extLst>
                </a:gridCol>
                <a:gridCol w="493776">
                  <a:extLst>
                    <a:ext uri="{9D8B030D-6E8A-4147-A177-3AD203B41FA5}">
                      <a16:colId xmlns:a16="http://schemas.microsoft.com/office/drawing/2014/main" val="2911717325"/>
                    </a:ext>
                  </a:extLst>
                </a:gridCol>
                <a:gridCol w="493776">
                  <a:extLst>
                    <a:ext uri="{9D8B030D-6E8A-4147-A177-3AD203B41FA5}">
                      <a16:colId xmlns:a16="http://schemas.microsoft.com/office/drawing/2014/main" val="4072563778"/>
                    </a:ext>
                  </a:extLst>
                </a:gridCol>
                <a:gridCol w="493776">
                  <a:extLst>
                    <a:ext uri="{9D8B030D-6E8A-4147-A177-3AD203B41FA5}">
                      <a16:colId xmlns:a16="http://schemas.microsoft.com/office/drawing/2014/main" val="1069391537"/>
                    </a:ext>
                  </a:extLst>
                </a:gridCol>
                <a:gridCol w="493776">
                  <a:extLst>
                    <a:ext uri="{9D8B030D-6E8A-4147-A177-3AD203B41FA5}">
                      <a16:colId xmlns:a16="http://schemas.microsoft.com/office/drawing/2014/main" val="1566836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0958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- 2022-02-02 14:24:52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https://quintly-image-storage.s3.amazonaws.com/9b2e3760d1cbfa97df5450815d930402/a0e26af2962980ad5a507df1db6b0ef0.jpg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Aktienraten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0.7745 %</a:t>
                      </a:r>
                    </a:p>
                  </a:txBody>
                  <a:tcPr/>
                </a:tc>
                <a:extLst>
                  <a:ext uri="{0D108BD9-81ED-4DB2-BD59-A6C34878D82A}">
                    <a16:rowId xmlns:a16="http://schemas.microsoft.com/office/drawing/2014/main" val="86613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https://quintly-image-storage.s3.amazonaws.com/9b2e3760d1cbfa97df5450815d930402/44a66f27af3b51faf90ad926bb3cc0a4.jpg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0.9318 %</a:t>
                      </a:r>
                    </a:p>
                  </a:txBody>
                  <a:tcPr/>
                </a:tc>
                <a:extLst>
                  <a:ext uri="{0D108BD9-81ED-4DB2-BD59-A6C34878D82A}">
                    <a16:rowId xmlns:a16="http://schemas.microsoft.com/office/drawing/2014/main" val="3626910373"/>
                  </a:ext>
                </a:extLst>
              </a:tr>
            </a:tbl>
          </a:graphicData>
        </a:graphic>
      </p:graphicFrame>
      <p:sp>
        <p:nvSpPr>
          <p:cNvPr id="4" name="Text Placeholder 3">
            <a:extLst>
              <a:ext uri="{FF2B5EF4-FFF2-40B4-BE49-F238E27FC236}">
                <a16:creationId xmlns:a16="http://schemas.microsoft.com/office/drawing/2014/main" id="{75F39E99-D680-4222-A9C2-1A28CDAAD52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650129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C8EE2-D919-46DA-BBB8-F4D819996CAF}"/>
              </a:ext>
            </a:extLst>
          </p:cNvPr>
          <p:cNvSpPr>
            <a:spLocks noGrp="1"/>
          </p:cNvSpPr>
          <p:nvPr>
            <p:ph type="title"/>
          </p:nvPr>
        </p:nvSpPr>
        <p:spPr/>
        <p:txBody>
          <a:bodyPr/>
          <a:lstStyle/>
          <a:p>
            <a:r>
              <a:rPr lang="en-US"/>
              <a:t>Instagram Stories Table  | comdirect - 3 of 13</a:t>
            </a:r>
          </a:p>
        </p:txBody>
      </p:sp>
      <p:graphicFrame>
        <p:nvGraphicFramePr>
          <p:cNvPr id="5" name="Table Placeholder 4">
            <a:extLst>
              <a:ext uri="{FF2B5EF4-FFF2-40B4-BE49-F238E27FC236}">
                <a16:creationId xmlns:a16="http://schemas.microsoft.com/office/drawing/2014/main" id="{EBC37D21-0E9F-4905-9216-6276BE1FA235}"/>
              </a:ext>
            </a:extLst>
          </p:cNvPr>
          <p:cNvGraphicFramePr>
            <a:graphicFrameLocks noGrp="1"/>
          </p:cNvGraphicFramePr>
          <p:nvPr>
            <p:ph type="tbl" sz="quarter" idx="13"/>
            <p:extLst>
              <p:ext uri="{D42A27DB-BD31-4B8C-83A1-F6EECF244321}">
                <p14:modId xmlns:p14="http://schemas.microsoft.com/office/powerpoint/2010/main" val="256848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42384435"/>
                    </a:ext>
                  </a:extLst>
                </a:gridCol>
                <a:gridCol w="1069847">
                  <a:extLst>
                    <a:ext uri="{9D8B030D-6E8A-4147-A177-3AD203B41FA5}">
                      <a16:colId xmlns:a16="http://schemas.microsoft.com/office/drawing/2014/main" val="320208520"/>
                    </a:ext>
                  </a:extLst>
                </a:gridCol>
                <a:gridCol w="1481327">
                  <a:extLst>
                    <a:ext uri="{9D8B030D-6E8A-4147-A177-3AD203B41FA5}">
                      <a16:colId xmlns:a16="http://schemas.microsoft.com/office/drawing/2014/main" val="3394684667"/>
                    </a:ext>
                  </a:extLst>
                </a:gridCol>
                <a:gridCol w="493776">
                  <a:extLst>
                    <a:ext uri="{9D8B030D-6E8A-4147-A177-3AD203B41FA5}">
                      <a16:colId xmlns:a16="http://schemas.microsoft.com/office/drawing/2014/main" val="1779253683"/>
                    </a:ext>
                  </a:extLst>
                </a:gridCol>
                <a:gridCol w="493776">
                  <a:extLst>
                    <a:ext uri="{9D8B030D-6E8A-4147-A177-3AD203B41FA5}">
                      <a16:colId xmlns:a16="http://schemas.microsoft.com/office/drawing/2014/main" val="3148879086"/>
                    </a:ext>
                  </a:extLst>
                </a:gridCol>
                <a:gridCol w="493776">
                  <a:extLst>
                    <a:ext uri="{9D8B030D-6E8A-4147-A177-3AD203B41FA5}">
                      <a16:colId xmlns:a16="http://schemas.microsoft.com/office/drawing/2014/main" val="1438366034"/>
                    </a:ext>
                  </a:extLst>
                </a:gridCol>
                <a:gridCol w="493776">
                  <a:extLst>
                    <a:ext uri="{9D8B030D-6E8A-4147-A177-3AD203B41FA5}">
                      <a16:colId xmlns:a16="http://schemas.microsoft.com/office/drawing/2014/main" val="1245474728"/>
                    </a:ext>
                  </a:extLst>
                </a:gridCol>
                <a:gridCol w="493776">
                  <a:extLst>
                    <a:ext uri="{9D8B030D-6E8A-4147-A177-3AD203B41FA5}">
                      <a16:colId xmlns:a16="http://schemas.microsoft.com/office/drawing/2014/main" val="3616925133"/>
                    </a:ext>
                  </a:extLst>
                </a:gridCol>
                <a:gridCol w="493776">
                  <a:extLst>
                    <a:ext uri="{9D8B030D-6E8A-4147-A177-3AD203B41FA5}">
                      <a16:colId xmlns:a16="http://schemas.microsoft.com/office/drawing/2014/main" val="20662169"/>
                    </a:ext>
                  </a:extLst>
                </a:gridCol>
                <a:gridCol w="493776">
                  <a:extLst>
                    <a:ext uri="{9D8B030D-6E8A-4147-A177-3AD203B41FA5}">
                      <a16:colId xmlns:a16="http://schemas.microsoft.com/office/drawing/2014/main" val="3719473402"/>
                    </a:ext>
                  </a:extLst>
                </a:gridCol>
                <a:gridCol w="493776">
                  <a:extLst>
                    <a:ext uri="{9D8B030D-6E8A-4147-A177-3AD203B41FA5}">
                      <a16:colId xmlns:a16="http://schemas.microsoft.com/office/drawing/2014/main" val="337428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41480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- 2022-01-14 15:52:23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https://quintly-image-storage.s3.amazonaws.com/9b2e3760d1cbfa97df5450815d930402/1efffde5c4fe5ef8da651ddd0170a8ad.jpg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extLst>
                  <a:ext uri="{0D108BD9-81ED-4DB2-BD59-A6C34878D82A}">
                    <a16:rowId xmlns:a16="http://schemas.microsoft.com/office/drawing/2014/main" val="54209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https://quintly-image-storage.s3.amazonaws.com/9b2e3760d1cbfa97df5450815d930402/a4088512f87df107167c9d754584aaf7.jpg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0.9988 %</a:t>
                      </a:r>
                    </a:p>
                  </a:txBody>
                  <a:tcPr/>
                </a:tc>
                <a:extLst>
                  <a:ext uri="{0D108BD9-81ED-4DB2-BD59-A6C34878D82A}">
                    <a16:rowId xmlns:a16="http://schemas.microsoft.com/office/drawing/2014/main" val="791170515"/>
                  </a:ext>
                </a:extLst>
              </a:tr>
            </a:tbl>
          </a:graphicData>
        </a:graphic>
      </p:graphicFrame>
      <p:sp>
        <p:nvSpPr>
          <p:cNvPr id="4" name="Text Placeholder 3">
            <a:extLst>
              <a:ext uri="{FF2B5EF4-FFF2-40B4-BE49-F238E27FC236}">
                <a16:creationId xmlns:a16="http://schemas.microsoft.com/office/drawing/2014/main" id="{6213800B-9B25-48A1-80A6-89E54E61DFDD}"/>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476432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7ABC5-7865-4650-8C66-6629CDA6A9C2}"/>
              </a:ext>
            </a:extLst>
          </p:cNvPr>
          <p:cNvSpPr>
            <a:spLocks noGrp="1"/>
          </p:cNvSpPr>
          <p:nvPr>
            <p:ph type="title"/>
          </p:nvPr>
        </p:nvSpPr>
        <p:spPr/>
        <p:txBody>
          <a:bodyPr/>
          <a:lstStyle/>
          <a:p>
            <a:r>
              <a:rPr lang="en-US"/>
              <a:t>Instagram Stories Table  | comdirect - 4 of 13</a:t>
            </a:r>
          </a:p>
        </p:txBody>
      </p:sp>
      <p:graphicFrame>
        <p:nvGraphicFramePr>
          <p:cNvPr id="5" name="Table Placeholder 4">
            <a:extLst>
              <a:ext uri="{FF2B5EF4-FFF2-40B4-BE49-F238E27FC236}">
                <a16:creationId xmlns:a16="http://schemas.microsoft.com/office/drawing/2014/main" id="{602C5767-15DA-4450-A0AC-547FA57F523F}"/>
              </a:ext>
            </a:extLst>
          </p:cNvPr>
          <p:cNvGraphicFramePr>
            <a:graphicFrameLocks noGrp="1"/>
          </p:cNvGraphicFramePr>
          <p:nvPr>
            <p:ph type="tbl" sz="quarter" idx="13"/>
            <p:extLst>
              <p:ext uri="{D42A27DB-BD31-4B8C-83A1-F6EECF244321}">
                <p14:modId xmlns:p14="http://schemas.microsoft.com/office/powerpoint/2010/main" val="2153553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17240057"/>
                    </a:ext>
                  </a:extLst>
                </a:gridCol>
                <a:gridCol w="1069847">
                  <a:extLst>
                    <a:ext uri="{9D8B030D-6E8A-4147-A177-3AD203B41FA5}">
                      <a16:colId xmlns:a16="http://schemas.microsoft.com/office/drawing/2014/main" val="2143231691"/>
                    </a:ext>
                  </a:extLst>
                </a:gridCol>
                <a:gridCol w="1481327">
                  <a:extLst>
                    <a:ext uri="{9D8B030D-6E8A-4147-A177-3AD203B41FA5}">
                      <a16:colId xmlns:a16="http://schemas.microsoft.com/office/drawing/2014/main" val="4119071097"/>
                    </a:ext>
                  </a:extLst>
                </a:gridCol>
                <a:gridCol w="493776">
                  <a:extLst>
                    <a:ext uri="{9D8B030D-6E8A-4147-A177-3AD203B41FA5}">
                      <a16:colId xmlns:a16="http://schemas.microsoft.com/office/drawing/2014/main" val="1616300925"/>
                    </a:ext>
                  </a:extLst>
                </a:gridCol>
                <a:gridCol w="493776">
                  <a:extLst>
                    <a:ext uri="{9D8B030D-6E8A-4147-A177-3AD203B41FA5}">
                      <a16:colId xmlns:a16="http://schemas.microsoft.com/office/drawing/2014/main" val="2609998771"/>
                    </a:ext>
                  </a:extLst>
                </a:gridCol>
                <a:gridCol w="493776">
                  <a:extLst>
                    <a:ext uri="{9D8B030D-6E8A-4147-A177-3AD203B41FA5}">
                      <a16:colId xmlns:a16="http://schemas.microsoft.com/office/drawing/2014/main" val="3135107661"/>
                    </a:ext>
                  </a:extLst>
                </a:gridCol>
                <a:gridCol w="493776">
                  <a:extLst>
                    <a:ext uri="{9D8B030D-6E8A-4147-A177-3AD203B41FA5}">
                      <a16:colId xmlns:a16="http://schemas.microsoft.com/office/drawing/2014/main" val="1756470756"/>
                    </a:ext>
                  </a:extLst>
                </a:gridCol>
                <a:gridCol w="493776">
                  <a:extLst>
                    <a:ext uri="{9D8B030D-6E8A-4147-A177-3AD203B41FA5}">
                      <a16:colId xmlns:a16="http://schemas.microsoft.com/office/drawing/2014/main" val="3277691301"/>
                    </a:ext>
                  </a:extLst>
                </a:gridCol>
                <a:gridCol w="493776">
                  <a:extLst>
                    <a:ext uri="{9D8B030D-6E8A-4147-A177-3AD203B41FA5}">
                      <a16:colId xmlns:a16="http://schemas.microsoft.com/office/drawing/2014/main" val="3226543026"/>
                    </a:ext>
                  </a:extLst>
                </a:gridCol>
                <a:gridCol w="493776">
                  <a:extLst>
                    <a:ext uri="{9D8B030D-6E8A-4147-A177-3AD203B41FA5}">
                      <a16:colId xmlns:a16="http://schemas.microsoft.com/office/drawing/2014/main" val="2260364485"/>
                    </a:ext>
                  </a:extLst>
                </a:gridCol>
                <a:gridCol w="493776">
                  <a:extLst>
                    <a:ext uri="{9D8B030D-6E8A-4147-A177-3AD203B41FA5}">
                      <a16:colId xmlns:a16="http://schemas.microsoft.com/office/drawing/2014/main" val="346487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641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15:21:47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https://quintly-image-storage.s3.amazonaws.com/9b2e3760d1cbfa97df5450815d930402/8a6caf9c9fc786ed2d42a40fbcbf9178.jpg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0.9369 %</a:t>
                      </a:r>
                    </a:p>
                  </a:txBody>
                  <a:tcPr/>
                </a:tc>
                <a:extLst>
                  <a:ext uri="{0D108BD9-81ED-4DB2-BD59-A6C34878D82A}">
                    <a16:rowId xmlns:a16="http://schemas.microsoft.com/office/drawing/2014/main" val="280381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- 2022-02-07 10:26:59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https://quintly-image-storage.s3.amazonaws.com/9b2e3760d1cbfa97df5450815d930402/6ad1dd8129d99d9fc5aee3dd07dc1af2.jpg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0.7187 %</a:t>
                      </a:r>
                    </a:p>
                  </a:txBody>
                  <a:tcPr/>
                </a:tc>
                <a:extLst>
                  <a:ext uri="{0D108BD9-81ED-4DB2-BD59-A6C34878D82A}">
                    <a16:rowId xmlns:a16="http://schemas.microsoft.com/office/drawing/2014/main" val="1509627805"/>
                  </a:ext>
                </a:extLst>
              </a:tr>
            </a:tbl>
          </a:graphicData>
        </a:graphic>
      </p:graphicFrame>
      <p:sp>
        <p:nvSpPr>
          <p:cNvPr id="4" name="Text Placeholder 3">
            <a:extLst>
              <a:ext uri="{FF2B5EF4-FFF2-40B4-BE49-F238E27FC236}">
                <a16:creationId xmlns:a16="http://schemas.microsoft.com/office/drawing/2014/main" id="{CCED5E67-1D7B-41D2-9FA6-D67AC0FFD59D}"/>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980997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07021-9266-43B1-A100-EDEDD9CCADBE}"/>
              </a:ext>
            </a:extLst>
          </p:cNvPr>
          <p:cNvSpPr>
            <a:spLocks noGrp="1"/>
          </p:cNvSpPr>
          <p:nvPr>
            <p:ph type="title"/>
          </p:nvPr>
        </p:nvSpPr>
        <p:spPr/>
        <p:txBody>
          <a:bodyPr/>
          <a:lstStyle/>
          <a:p>
            <a:r>
              <a:rPr lang="en-US"/>
              <a:t>Instagram Stories Table  | comdirect - 5 of 13</a:t>
            </a:r>
          </a:p>
        </p:txBody>
      </p:sp>
      <p:graphicFrame>
        <p:nvGraphicFramePr>
          <p:cNvPr id="5" name="Table Placeholder 4">
            <a:extLst>
              <a:ext uri="{FF2B5EF4-FFF2-40B4-BE49-F238E27FC236}">
                <a16:creationId xmlns:a16="http://schemas.microsoft.com/office/drawing/2014/main" id="{C5333CC5-7522-4C3A-968D-FFE219325E07}"/>
              </a:ext>
            </a:extLst>
          </p:cNvPr>
          <p:cNvGraphicFramePr>
            <a:graphicFrameLocks noGrp="1"/>
          </p:cNvGraphicFramePr>
          <p:nvPr>
            <p:ph type="tbl" sz="quarter" idx="13"/>
            <p:extLst>
              <p:ext uri="{D42A27DB-BD31-4B8C-83A1-F6EECF244321}">
                <p14:modId xmlns:p14="http://schemas.microsoft.com/office/powerpoint/2010/main" val="2618779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64047817"/>
                    </a:ext>
                  </a:extLst>
                </a:gridCol>
                <a:gridCol w="1069847">
                  <a:extLst>
                    <a:ext uri="{9D8B030D-6E8A-4147-A177-3AD203B41FA5}">
                      <a16:colId xmlns:a16="http://schemas.microsoft.com/office/drawing/2014/main" val="851969527"/>
                    </a:ext>
                  </a:extLst>
                </a:gridCol>
                <a:gridCol w="1481327">
                  <a:extLst>
                    <a:ext uri="{9D8B030D-6E8A-4147-A177-3AD203B41FA5}">
                      <a16:colId xmlns:a16="http://schemas.microsoft.com/office/drawing/2014/main" val="1572958155"/>
                    </a:ext>
                  </a:extLst>
                </a:gridCol>
                <a:gridCol w="493776">
                  <a:extLst>
                    <a:ext uri="{9D8B030D-6E8A-4147-A177-3AD203B41FA5}">
                      <a16:colId xmlns:a16="http://schemas.microsoft.com/office/drawing/2014/main" val="3790994491"/>
                    </a:ext>
                  </a:extLst>
                </a:gridCol>
                <a:gridCol w="493776">
                  <a:extLst>
                    <a:ext uri="{9D8B030D-6E8A-4147-A177-3AD203B41FA5}">
                      <a16:colId xmlns:a16="http://schemas.microsoft.com/office/drawing/2014/main" val="1125243888"/>
                    </a:ext>
                  </a:extLst>
                </a:gridCol>
                <a:gridCol w="493776">
                  <a:extLst>
                    <a:ext uri="{9D8B030D-6E8A-4147-A177-3AD203B41FA5}">
                      <a16:colId xmlns:a16="http://schemas.microsoft.com/office/drawing/2014/main" val="4223231398"/>
                    </a:ext>
                  </a:extLst>
                </a:gridCol>
                <a:gridCol w="493776">
                  <a:extLst>
                    <a:ext uri="{9D8B030D-6E8A-4147-A177-3AD203B41FA5}">
                      <a16:colId xmlns:a16="http://schemas.microsoft.com/office/drawing/2014/main" val="1116203226"/>
                    </a:ext>
                  </a:extLst>
                </a:gridCol>
                <a:gridCol w="493776">
                  <a:extLst>
                    <a:ext uri="{9D8B030D-6E8A-4147-A177-3AD203B41FA5}">
                      <a16:colId xmlns:a16="http://schemas.microsoft.com/office/drawing/2014/main" val="915446717"/>
                    </a:ext>
                  </a:extLst>
                </a:gridCol>
                <a:gridCol w="493776">
                  <a:extLst>
                    <a:ext uri="{9D8B030D-6E8A-4147-A177-3AD203B41FA5}">
                      <a16:colId xmlns:a16="http://schemas.microsoft.com/office/drawing/2014/main" val="1277414856"/>
                    </a:ext>
                  </a:extLst>
                </a:gridCol>
                <a:gridCol w="493776">
                  <a:extLst>
                    <a:ext uri="{9D8B030D-6E8A-4147-A177-3AD203B41FA5}">
                      <a16:colId xmlns:a16="http://schemas.microsoft.com/office/drawing/2014/main" val="20096483"/>
                    </a:ext>
                  </a:extLst>
                </a:gridCol>
                <a:gridCol w="493776">
                  <a:extLst>
                    <a:ext uri="{9D8B030D-6E8A-4147-A177-3AD203B41FA5}">
                      <a16:colId xmlns:a16="http://schemas.microsoft.com/office/drawing/2014/main" val="2739104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00714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15:40:11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https://quintly-image-storage.s3.amazonaws.com/9b2e3760d1cbfa97df5450815d930402/743251eecca0ce8257ddb8ee44233004.jpg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0.9652 %</a:t>
                      </a:r>
                    </a:p>
                  </a:txBody>
                  <a:tcPr/>
                </a:tc>
                <a:extLst>
                  <a:ext uri="{0D108BD9-81ED-4DB2-BD59-A6C34878D82A}">
                    <a16:rowId xmlns:a16="http://schemas.microsoft.com/office/drawing/2014/main" val="85067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- 2022-02-21 08:59:42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https://quintly-image-storage.s3.amazonaws.com/9b2e3760d1cbfa97df5450815d930402/180d1f2f33228f396cddc72f15a2b909.jpg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0.7121 %</a:t>
                      </a:r>
                    </a:p>
                  </a:txBody>
                  <a:tcPr/>
                </a:tc>
                <a:extLst>
                  <a:ext uri="{0D108BD9-81ED-4DB2-BD59-A6C34878D82A}">
                    <a16:rowId xmlns:a16="http://schemas.microsoft.com/office/drawing/2014/main" val="3569963738"/>
                  </a:ext>
                </a:extLst>
              </a:tr>
            </a:tbl>
          </a:graphicData>
        </a:graphic>
      </p:graphicFrame>
      <p:sp>
        <p:nvSpPr>
          <p:cNvPr id="4" name="Text Placeholder 3">
            <a:extLst>
              <a:ext uri="{FF2B5EF4-FFF2-40B4-BE49-F238E27FC236}">
                <a16:creationId xmlns:a16="http://schemas.microsoft.com/office/drawing/2014/main" id="{B87B7341-ECB3-45FA-B793-0F90B6DA0B1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3365930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BAA3-AE1D-421F-9C79-4B1170E5FD86}"/>
              </a:ext>
            </a:extLst>
          </p:cNvPr>
          <p:cNvSpPr>
            <a:spLocks noGrp="1"/>
          </p:cNvSpPr>
          <p:nvPr>
            <p:ph type="title"/>
          </p:nvPr>
        </p:nvSpPr>
        <p:spPr/>
        <p:txBody>
          <a:bodyPr/>
          <a:lstStyle/>
          <a:p>
            <a:r>
              <a:rPr lang="en-US"/>
              <a:t>Instagram Stories Table  | comdirect - 6 of 13</a:t>
            </a:r>
          </a:p>
        </p:txBody>
      </p:sp>
      <p:graphicFrame>
        <p:nvGraphicFramePr>
          <p:cNvPr id="5" name="Table Placeholder 4">
            <a:extLst>
              <a:ext uri="{FF2B5EF4-FFF2-40B4-BE49-F238E27FC236}">
                <a16:creationId xmlns:a16="http://schemas.microsoft.com/office/drawing/2014/main" id="{63EDA52E-B173-49C7-AA26-52ED04B02BE6}"/>
              </a:ext>
            </a:extLst>
          </p:cNvPr>
          <p:cNvGraphicFramePr>
            <a:graphicFrameLocks noGrp="1"/>
          </p:cNvGraphicFramePr>
          <p:nvPr>
            <p:ph type="tbl" sz="quarter" idx="13"/>
            <p:extLst>
              <p:ext uri="{D42A27DB-BD31-4B8C-83A1-F6EECF244321}">
                <p14:modId xmlns:p14="http://schemas.microsoft.com/office/powerpoint/2010/main" val="208058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04542846"/>
                    </a:ext>
                  </a:extLst>
                </a:gridCol>
                <a:gridCol w="1069847">
                  <a:extLst>
                    <a:ext uri="{9D8B030D-6E8A-4147-A177-3AD203B41FA5}">
                      <a16:colId xmlns:a16="http://schemas.microsoft.com/office/drawing/2014/main" val="1828482475"/>
                    </a:ext>
                  </a:extLst>
                </a:gridCol>
                <a:gridCol w="1481327">
                  <a:extLst>
                    <a:ext uri="{9D8B030D-6E8A-4147-A177-3AD203B41FA5}">
                      <a16:colId xmlns:a16="http://schemas.microsoft.com/office/drawing/2014/main" val="2209282529"/>
                    </a:ext>
                  </a:extLst>
                </a:gridCol>
                <a:gridCol w="493776">
                  <a:extLst>
                    <a:ext uri="{9D8B030D-6E8A-4147-A177-3AD203B41FA5}">
                      <a16:colId xmlns:a16="http://schemas.microsoft.com/office/drawing/2014/main" val="1383520046"/>
                    </a:ext>
                  </a:extLst>
                </a:gridCol>
                <a:gridCol w="493776">
                  <a:extLst>
                    <a:ext uri="{9D8B030D-6E8A-4147-A177-3AD203B41FA5}">
                      <a16:colId xmlns:a16="http://schemas.microsoft.com/office/drawing/2014/main" val="3359227840"/>
                    </a:ext>
                  </a:extLst>
                </a:gridCol>
                <a:gridCol w="493776">
                  <a:extLst>
                    <a:ext uri="{9D8B030D-6E8A-4147-A177-3AD203B41FA5}">
                      <a16:colId xmlns:a16="http://schemas.microsoft.com/office/drawing/2014/main" val="2463862474"/>
                    </a:ext>
                  </a:extLst>
                </a:gridCol>
                <a:gridCol w="493776">
                  <a:extLst>
                    <a:ext uri="{9D8B030D-6E8A-4147-A177-3AD203B41FA5}">
                      <a16:colId xmlns:a16="http://schemas.microsoft.com/office/drawing/2014/main" val="1966536359"/>
                    </a:ext>
                  </a:extLst>
                </a:gridCol>
                <a:gridCol w="493776">
                  <a:extLst>
                    <a:ext uri="{9D8B030D-6E8A-4147-A177-3AD203B41FA5}">
                      <a16:colId xmlns:a16="http://schemas.microsoft.com/office/drawing/2014/main" val="3751623798"/>
                    </a:ext>
                  </a:extLst>
                </a:gridCol>
                <a:gridCol w="493776">
                  <a:extLst>
                    <a:ext uri="{9D8B030D-6E8A-4147-A177-3AD203B41FA5}">
                      <a16:colId xmlns:a16="http://schemas.microsoft.com/office/drawing/2014/main" val="2982623855"/>
                    </a:ext>
                  </a:extLst>
                </a:gridCol>
                <a:gridCol w="493776">
                  <a:extLst>
                    <a:ext uri="{9D8B030D-6E8A-4147-A177-3AD203B41FA5}">
                      <a16:colId xmlns:a16="http://schemas.microsoft.com/office/drawing/2014/main" val="430583664"/>
                    </a:ext>
                  </a:extLst>
                </a:gridCol>
                <a:gridCol w="493776">
                  <a:extLst>
                    <a:ext uri="{9D8B030D-6E8A-4147-A177-3AD203B41FA5}">
                      <a16:colId xmlns:a16="http://schemas.microsoft.com/office/drawing/2014/main" val="1583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69696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15:21:56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https://quintly-image-storage.s3.amazonaws.com/9b2e3760d1cbfa97df5450815d930402/376190c87af49e5ea087bc7cf174c1f6.jpg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0.9638 %</a:t>
                      </a:r>
                    </a:p>
                  </a:txBody>
                  <a:tcPr/>
                </a:tc>
                <a:extLst>
                  <a:ext uri="{0D108BD9-81ED-4DB2-BD59-A6C34878D82A}">
                    <a16:rowId xmlns:a16="http://schemas.microsoft.com/office/drawing/2014/main" val="342921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- 2022-01-13 12:55:03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https://quintly-image-storage.s3.amazonaws.com/9b2e3760d1cbfa97df5450815d930402/001cd31bf0ca42522c51eaa92ba3df18.jpg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Magazin Newsletter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0.7430 %</a:t>
                      </a:r>
                    </a:p>
                  </a:txBody>
                  <a:tcPr/>
                </a:tc>
                <a:extLst>
                  <a:ext uri="{0D108BD9-81ED-4DB2-BD59-A6C34878D82A}">
                    <a16:rowId xmlns:a16="http://schemas.microsoft.com/office/drawing/2014/main" val="585996153"/>
                  </a:ext>
                </a:extLst>
              </a:tr>
            </a:tbl>
          </a:graphicData>
        </a:graphic>
      </p:graphicFrame>
      <p:sp>
        <p:nvSpPr>
          <p:cNvPr id="4" name="Text Placeholder 3">
            <a:extLst>
              <a:ext uri="{FF2B5EF4-FFF2-40B4-BE49-F238E27FC236}">
                <a16:creationId xmlns:a16="http://schemas.microsoft.com/office/drawing/2014/main" id="{03D2D663-45B9-4604-952F-5144015D673D}"/>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0038673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03A3B-7539-404B-B65A-5A68B42E7E74}"/>
              </a:ext>
            </a:extLst>
          </p:cNvPr>
          <p:cNvSpPr>
            <a:spLocks noGrp="1"/>
          </p:cNvSpPr>
          <p:nvPr>
            <p:ph type="title"/>
          </p:nvPr>
        </p:nvSpPr>
        <p:spPr/>
        <p:txBody>
          <a:bodyPr/>
          <a:lstStyle/>
          <a:p>
            <a:r>
              <a:rPr lang="en-US"/>
              <a:t>Instagram Stories Table  | comdirect - 7 of 13</a:t>
            </a:r>
          </a:p>
        </p:txBody>
      </p:sp>
      <p:graphicFrame>
        <p:nvGraphicFramePr>
          <p:cNvPr id="5" name="Table Placeholder 4">
            <a:extLst>
              <a:ext uri="{FF2B5EF4-FFF2-40B4-BE49-F238E27FC236}">
                <a16:creationId xmlns:a16="http://schemas.microsoft.com/office/drawing/2014/main" id="{E71E465B-C226-4141-A063-52FC57C3C0B1}"/>
              </a:ext>
            </a:extLst>
          </p:cNvPr>
          <p:cNvGraphicFramePr>
            <a:graphicFrameLocks noGrp="1"/>
          </p:cNvGraphicFramePr>
          <p:nvPr>
            <p:ph type="tbl" sz="quarter" idx="13"/>
            <p:extLst>
              <p:ext uri="{D42A27DB-BD31-4B8C-83A1-F6EECF244321}">
                <p14:modId xmlns:p14="http://schemas.microsoft.com/office/powerpoint/2010/main" val="2634181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081557613"/>
                    </a:ext>
                  </a:extLst>
                </a:gridCol>
                <a:gridCol w="1069847">
                  <a:extLst>
                    <a:ext uri="{9D8B030D-6E8A-4147-A177-3AD203B41FA5}">
                      <a16:colId xmlns:a16="http://schemas.microsoft.com/office/drawing/2014/main" val="2481449339"/>
                    </a:ext>
                  </a:extLst>
                </a:gridCol>
                <a:gridCol w="1481327">
                  <a:extLst>
                    <a:ext uri="{9D8B030D-6E8A-4147-A177-3AD203B41FA5}">
                      <a16:colId xmlns:a16="http://schemas.microsoft.com/office/drawing/2014/main" val="1596878318"/>
                    </a:ext>
                  </a:extLst>
                </a:gridCol>
                <a:gridCol w="493776">
                  <a:extLst>
                    <a:ext uri="{9D8B030D-6E8A-4147-A177-3AD203B41FA5}">
                      <a16:colId xmlns:a16="http://schemas.microsoft.com/office/drawing/2014/main" val="3606348015"/>
                    </a:ext>
                  </a:extLst>
                </a:gridCol>
                <a:gridCol w="493776">
                  <a:extLst>
                    <a:ext uri="{9D8B030D-6E8A-4147-A177-3AD203B41FA5}">
                      <a16:colId xmlns:a16="http://schemas.microsoft.com/office/drawing/2014/main" val="1571549321"/>
                    </a:ext>
                  </a:extLst>
                </a:gridCol>
                <a:gridCol w="493776">
                  <a:extLst>
                    <a:ext uri="{9D8B030D-6E8A-4147-A177-3AD203B41FA5}">
                      <a16:colId xmlns:a16="http://schemas.microsoft.com/office/drawing/2014/main" val="2045772210"/>
                    </a:ext>
                  </a:extLst>
                </a:gridCol>
                <a:gridCol w="493776">
                  <a:extLst>
                    <a:ext uri="{9D8B030D-6E8A-4147-A177-3AD203B41FA5}">
                      <a16:colId xmlns:a16="http://schemas.microsoft.com/office/drawing/2014/main" val="4184226991"/>
                    </a:ext>
                  </a:extLst>
                </a:gridCol>
                <a:gridCol w="493776">
                  <a:extLst>
                    <a:ext uri="{9D8B030D-6E8A-4147-A177-3AD203B41FA5}">
                      <a16:colId xmlns:a16="http://schemas.microsoft.com/office/drawing/2014/main" val="2130255391"/>
                    </a:ext>
                  </a:extLst>
                </a:gridCol>
                <a:gridCol w="493776">
                  <a:extLst>
                    <a:ext uri="{9D8B030D-6E8A-4147-A177-3AD203B41FA5}">
                      <a16:colId xmlns:a16="http://schemas.microsoft.com/office/drawing/2014/main" val="772877660"/>
                    </a:ext>
                  </a:extLst>
                </a:gridCol>
                <a:gridCol w="493776">
                  <a:extLst>
                    <a:ext uri="{9D8B030D-6E8A-4147-A177-3AD203B41FA5}">
                      <a16:colId xmlns:a16="http://schemas.microsoft.com/office/drawing/2014/main" val="3431457914"/>
                    </a:ext>
                  </a:extLst>
                </a:gridCol>
                <a:gridCol w="493776">
                  <a:extLst>
                    <a:ext uri="{9D8B030D-6E8A-4147-A177-3AD203B41FA5}">
                      <a16:colId xmlns:a16="http://schemas.microsoft.com/office/drawing/2014/main" val="304065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0352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- 2022-01-17 09:04:02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https://quintly-image-storage.s3.amazonaws.com/9b2e3760d1cbfa97df5450815d930402/8535075fdc3f1910137155933b8807d8.jpg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0.7215 %</a:t>
                      </a:r>
                    </a:p>
                  </a:txBody>
                  <a:tcPr/>
                </a:tc>
                <a:extLst>
                  <a:ext uri="{0D108BD9-81ED-4DB2-BD59-A6C34878D82A}">
                    <a16:rowId xmlns:a16="http://schemas.microsoft.com/office/drawing/2014/main" val="223200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15:40:16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https://quintly-image-storage.s3.amazonaws.com/9b2e3760d1cbfa97df5450815d930402/6213783aae50bd68ed2dc100b0ca82ed.jpg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1.0165 %</a:t>
                      </a:r>
                    </a:p>
                  </a:txBody>
                  <a:tcPr/>
                </a:tc>
                <a:extLst>
                  <a:ext uri="{0D108BD9-81ED-4DB2-BD59-A6C34878D82A}">
                    <a16:rowId xmlns:a16="http://schemas.microsoft.com/office/drawing/2014/main" val="781399833"/>
                  </a:ext>
                </a:extLst>
              </a:tr>
            </a:tbl>
          </a:graphicData>
        </a:graphic>
      </p:graphicFrame>
      <p:sp>
        <p:nvSpPr>
          <p:cNvPr id="4" name="Text Placeholder 3">
            <a:extLst>
              <a:ext uri="{FF2B5EF4-FFF2-40B4-BE49-F238E27FC236}">
                <a16:creationId xmlns:a16="http://schemas.microsoft.com/office/drawing/2014/main" id="{3195CA8D-06A7-4560-8363-3E1587226745}"/>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608144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7257D-6734-4668-A43A-7EEDDBF6235F}"/>
              </a:ext>
            </a:extLst>
          </p:cNvPr>
          <p:cNvSpPr>
            <a:spLocks noGrp="1"/>
          </p:cNvSpPr>
          <p:nvPr>
            <p:ph type="title"/>
          </p:nvPr>
        </p:nvSpPr>
        <p:spPr/>
        <p:txBody>
          <a:bodyPr/>
          <a:lstStyle/>
          <a:p>
            <a:r>
              <a:rPr lang="en-US"/>
              <a:t>Instagram Stories Table  | comdirect - 8 of 13</a:t>
            </a:r>
          </a:p>
        </p:txBody>
      </p:sp>
      <p:graphicFrame>
        <p:nvGraphicFramePr>
          <p:cNvPr id="5" name="Table Placeholder 4">
            <a:extLst>
              <a:ext uri="{FF2B5EF4-FFF2-40B4-BE49-F238E27FC236}">
                <a16:creationId xmlns:a16="http://schemas.microsoft.com/office/drawing/2014/main" id="{BB68A20A-2783-42D2-8960-C66637B58806}"/>
              </a:ext>
            </a:extLst>
          </p:cNvPr>
          <p:cNvGraphicFramePr>
            <a:graphicFrameLocks noGrp="1"/>
          </p:cNvGraphicFramePr>
          <p:nvPr>
            <p:ph type="tbl" sz="quarter" idx="13"/>
            <p:extLst>
              <p:ext uri="{D42A27DB-BD31-4B8C-83A1-F6EECF244321}">
                <p14:modId xmlns:p14="http://schemas.microsoft.com/office/powerpoint/2010/main" val="17563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262069089"/>
                    </a:ext>
                  </a:extLst>
                </a:gridCol>
                <a:gridCol w="1069847">
                  <a:extLst>
                    <a:ext uri="{9D8B030D-6E8A-4147-A177-3AD203B41FA5}">
                      <a16:colId xmlns:a16="http://schemas.microsoft.com/office/drawing/2014/main" val="951978511"/>
                    </a:ext>
                  </a:extLst>
                </a:gridCol>
                <a:gridCol w="1481327">
                  <a:extLst>
                    <a:ext uri="{9D8B030D-6E8A-4147-A177-3AD203B41FA5}">
                      <a16:colId xmlns:a16="http://schemas.microsoft.com/office/drawing/2014/main" val="3239595659"/>
                    </a:ext>
                  </a:extLst>
                </a:gridCol>
                <a:gridCol w="493776">
                  <a:extLst>
                    <a:ext uri="{9D8B030D-6E8A-4147-A177-3AD203B41FA5}">
                      <a16:colId xmlns:a16="http://schemas.microsoft.com/office/drawing/2014/main" val="2141286819"/>
                    </a:ext>
                  </a:extLst>
                </a:gridCol>
                <a:gridCol w="493776">
                  <a:extLst>
                    <a:ext uri="{9D8B030D-6E8A-4147-A177-3AD203B41FA5}">
                      <a16:colId xmlns:a16="http://schemas.microsoft.com/office/drawing/2014/main" val="2184389956"/>
                    </a:ext>
                  </a:extLst>
                </a:gridCol>
                <a:gridCol w="493776">
                  <a:extLst>
                    <a:ext uri="{9D8B030D-6E8A-4147-A177-3AD203B41FA5}">
                      <a16:colId xmlns:a16="http://schemas.microsoft.com/office/drawing/2014/main" val="4250899402"/>
                    </a:ext>
                  </a:extLst>
                </a:gridCol>
                <a:gridCol w="493776">
                  <a:extLst>
                    <a:ext uri="{9D8B030D-6E8A-4147-A177-3AD203B41FA5}">
                      <a16:colId xmlns:a16="http://schemas.microsoft.com/office/drawing/2014/main" val="96385125"/>
                    </a:ext>
                  </a:extLst>
                </a:gridCol>
                <a:gridCol w="493776">
                  <a:extLst>
                    <a:ext uri="{9D8B030D-6E8A-4147-A177-3AD203B41FA5}">
                      <a16:colId xmlns:a16="http://schemas.microsoft.com/office/drawing/2014/main" val="550910005"/>
                    </a:ext>
                  </a:extLst>
                </a:gridCol>
                <a:gridCol w="493776">
                  <a:extLst>
                    <a:ext uri="{9D8B030D-6E8A-4147-A177-3AD203B41FA5}">
                      <a16:colId xmlns:a16="http://schemas.microsoft.com/office/drawing/2014/main" val="3910926348"/>
                    </a:ext>
                  </a:extLst>
                </a:gridCol>
                <a:gridCol w="493776">
                  <a:extLst>
                    <a:ext uri="{9D8B030D-6E8A-4147-A177-3AD203B41FA5}">
                      <a16:colId xmlns:a16="http://schemas.microsoft.com/office/drawing/2014/main" val="1829802236"/>
                    </a:ext>
                  </a:extLst>
                </a:gridCol>
                <a:gridCol w="493776">
                  <a:extLst>
                    <a:ext uri="{9D8B030D-6E8A-4147-A177-3AD203B41FA5}">
                      <a16:colId xmlns:a16="http://schemas.microsoft.com/office/drawing/2014/main" val="1865458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2076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- 2022-02-07 15:27:28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https://quintly-image-storage.s3.amazonaws.com/9b2e3760d1cbfa97df5450815d930402/543675ae7e372ada49825648bed9dc42.jpg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0.8724 %</a:t>
                      </a:r>
                    </a:p>
                  </a:txBody>
                  <a:tcPr/>
                </a:tc>
                <a:extLst>
                  <a:ext uri="{0D108BD9-81ED-4DB2-BD59-A6C34878D82A}">
                    <a16:rowId xmlns:a16="http://schemas.microsoft.com/office/drawing/2014/main" val="106876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- 2022-02-10 09:49:36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https://quintly-image-storage.s3.amazonaws.com/9b2e3760d1cbfa97df5450815d930402/256817bcc4d9f56342fc1c8e9f7e3746.jpg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Magazin Newsletter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0.7442 %</a:t>
                      </a:r>
                    </a:p>
                  </a:txBody>
                  <a:tcPr/>
                </a:tc>
                <a:extLst>
                  <a:ext uri="{0D108BD9-81ED-4DB2-BD59-A6C34878D82A}">
                    <a16:rowId xmlns:a16="http://schemas.microsoft.com/office/drawing/2014/main" val="550842640"/>
                  </a:ext>
                </a:extLst>
              </a:tr>
            </a:tbl>
          </a:graphicData>
        </a:graphic>
      </p:graphicFrame>
      <p:sp>
        <p:nvSpPr>
          <p:cNvPr id="4" name="Text Placeholder 3">
            <a:extLst>
              <a:ext uri="{FF2B5EF4-FFF2-40B4-BE49-F238E27FC236}">
                <a16:creationId xmlns:a16="http://schemas.microsoft.com/office/drawing/2014/main" id="{1DFD50B4-3011-4F62-8B4D-F9A9213CFE5F}"/>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5973456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B1CC4-3461-452E-A660-B3DEDB5FC087}"/>
              </a:ext>
            </a:extLst>
          </p:cNvPr>
          <p:cNvSpPr>
            <a:spLocks noGrp="1"/>
          </p:cNvSpPr>
          <p:nvPr>
            <p:ph type="title"/>
          </p:nvPr>
        </p:nvSpPr>
        <p:spPr/>
        <p:txBody>
          <a:bodyPr/>
          <a:lstStyle/>
          <a:p>
            <a:r>
              <a:rPr lang="en-US"/>
              <a:t>Instagram Stories Table  | comdirect - 9 of 13</a:t>
            </a:r>
          </a:p>
        </p:txBody>
      </p:sp>
      <p:graphicFrame>
        <p:nvGraphicFramePr>
          <p:cNvPr id="5" name="Table Placeholder 4">
            <a:extLst>
              <a:ext uri="{FF2B5EF4-FFF2-40B4-BE49-F238E27FC236}">
                <a16:creationId xmlns:a16="http://schemas.microsoft.com/office/drawing/2014/main" id="{CEEF2ED8-B48B-4797-ACAF-FBE7BE3AB22B}"/>
              </a:ext>
            </a:extLst>
          </p:cNvPr>
          <p:cNvGraphicFramePr>
            <a:graphicFrameLocks noGrp="1"/>
          </p:cNvGraphicFramePr>
          <p:nvPr>
            <p:ph type="tbl" sz="quarter" idx="13"/>
            <p:extLst>
              <p:ext uri="{D42A27DB-BD31-4B8C-83A1-F6EECF244321}">
                <p14:modId xmlns:p14="http://schemas.microsoft.com/office/powerpoint/2010/main" val="17350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322135242"/>
                    </a:ext>
                  </a:extLst>
                </a:gridCol>
                <a:gridCol w="1069847">
                  <a:extLst>
                    <a:ext uri="{9D8B030D-6E8A-4147-A177-3AD203B41FA5}">
                      <a16:colId xmlns:a16="http://schemas.microsoft.com/office/drawing/2014/main" val="3917473030"/>
                    </a:ext>
                  </a:extLst>
                </a:gridCol>
                <a:gridCol w="1481327">
                  <a:extLst>
                    <a:ext uri="{9D8B030D-6E8A-4147-A177-3AD203B41FA5}">
                      <a16:colId xmlns:a16="http://schemas.microsoft.com/office/drawing/2014/main" val="2448515720"/>
                    </a:ext>
                  </a:extLst>
                </a:gridCol>
                <a:gridCol w="493776">
                  <a:extLst>
                    <a:ext uri="{9D8B030D-6E8A-4147-A177-3AD203B41FA5}">
                      <a16:colId xmlns:a16="http://schemas.microsoft.com/office/drawing/2014/main" val="3991361024"/>
                    </a:ext>
                  </a:extLst>
                </a:gridCol>
                <a:gridCol w="493776">
                  <a:extLst>
                    <a:ext uri="{9D8B030D-6E8A-4147-A177-3AD203B41FA5}">
                      <a16:colId xmlns:a16="http://schemas.microsoft.com/office/drawing/2014/main" val="2887082603"/>
                    </a:ext>
                  </a:extLst>
                </a:gridCol>
                <a:gridCol w="493776">
                  <a:extLst>
                    <a:ext uri="{9D8B030D-6E8A-4147-A177-3AD203B41FA5}">
                      <a16:colId xmlns:a16="http://schemas.microsoft.com/office/drawing/2014/main" val="2563777198"/>
                    </a:ext>
                  </a:extLst>
                </a:gridCol>
                <a:gridCol w="493776">
                  <a:extLst>
                    <a:ext uri="{9D8B030D-6E8A-4147-A177-3AD203B41FA5}">
                      <a16:colId xmlns:a16="http://schemas.microsoft.com/office/drawing/2014/main" val="2652729863"/>
                    </a:ext>
                  </a:extLst>
                </a:gridCol>
                <a:gridCol w="493776">
                  <a:extLst>
                    <a:ext uri="{9D8B030D-6E8A-4147-A177-3AD203B41FA5}">
                      <a16:colId xmlns:a16="http://schemas.microsoft.com/office/drawing/2014/main" val="1727214100"/>
                    </a:ext>
                  </a:extLst>
                </a:gridCol>
                <a:gridCol w="493776">
                  <a:extLst>
                    <a:ext uri="{9D8B030D-6E8A-4147-A177-3AD203B41FA5}">
                      <a16:colId xmlns:a16="http://schemas.microsoft.com/office/drawing/2014/main" val="3604477601"/>
                    </a:ext>
                  </a:extLst>
                </a:gridCol>
                <a:gridCol w="493776">
                  <a:extLst>
                    <a:ext uri="{9D8B030D-6E8A-4147-A177-3AD203B41FA5}">
                      <a16:colId xmlns:a16="http://schemas.microsoft.com/office/drawing/2014/main" val="965949266"/>
                    </a:ext>
                  </a:extLst>
                </a:gridCol>
                <a:gridCol w="493776">
                  <a:extLst>
                    <a:ext uri="{9D8B030D-6E8A-4147-A177-3AD203B41FA5}">
                      <a16:colId xmlns:a16="http://schemas.microsoft.com/office/drawing/2014/main" val="232072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7385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- 2022-02-22 11:28:09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https://quintly-image-storage.s3.amazonaws.com/9b2e3760d1cbfa97df5450815d930402/9c5c58c3ad4b69b169b5d0ed30e276ce.jpg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0.7205 %</a:t>
                      </a:r>
                    </a:p>
                  </a:txBody>
                  <a:tcPr/>
                </a:tc>
                <a:extLst>
                  <a:ext uri="{0D108BD9-81ED-4DB2-BD59-A6C34878D82A}">
                    <a16:rowId xmlns:a16="http://schemas.microsoft.com/office/drawing/2014/main" val="386396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15:22:33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https://quintly-image-storage.s3.amazonaws.com/9b2e3760d1cbfa97df5450815d930402/dafb55d1ea5f28f40659b61fab41716c.jpg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0.9543 %</a:t>
                      </a:r>
                    </a:p>
                  </a:txBody>
                  <a:tcPr/>
                </a:tc>
                <a:extLst>
                  <a:ext uri="{0D108BD9-81ED-4DB2-BD59-A6C34878D82A}">
                    <a16:rowId xmlns:a16="http://schemas.microsoft.com/office/drawing/2014/main" val="2857165987"/>
                  </a:ext>
                </a:extLst>
              </a:tr>
            </a:tbl>
          </a:graphicData>
        </a:graphic>
      </p:graphicFrame>
      <p:sp>
        <p:nvSpPr>
          <p:cNvPr id="4" name="Text Placeholder 3">
            <a:extLst>
              <a:ext uri="{FF2B5EF4-FFF2-40B4-BE49-F238E27FC236}">
                <a16:creationId xmlns:a16="http://schemas.microsoft.com/office/drawing/2014/main" id="{2D37B9EF-B991-4EF3-8485-FF513CC831F9}"/>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7646953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8239-5158-41B7-ADB6-EDBA3C990044}"/>
              </a:ext>
            </a:extLst>
          </p:cNvPr>
          <p:cNvSpPr>
            <a:spLocks noGrp="1"/>
          </p:cNvSpPr>
          <p:nvPr>
            <p:ph type="title"/>
          </p:nvPr>
        </p:nvSpPr>
        <p:spPr/>
        <p:txBody>
          <a:bodyPr/>
          <a:lstStyle/>
          <a:p>
            <a:r>
              <a:rPr lang="en-US"/>
              <a:t>Instagram Stories Table  | comdirect - 10 of 13</a:t>
            </a:r>
          </a:p>
        </p:txBody>
      </p:sp>
      <p:graphicFrame>
        <p:nvGraphicFramePr>
          <p:cNvPr id="5" name="Table Placeholder 4">
            <a:extLst>
              <a:ext uri="{FF2B5EF4-FFF2-40B4-BE49-F238E27FC236}">
                <a16:creationId xmlns:a16="http://schemas.microsoft.com/office/drawing/2014/main" id="{6E66686C-C622-4CCD-A843-16C12338DD26}"/>
              </a:ext>
            </a:extLst>
          </p:cNvPr>
          <p:cNvGraphicFramePr>
            <a:graphicFrameLocks noGrp="1"/>
          </p:cNvGraphicFramePr>
          <p:nvPr>
            <p:ph type="tbl" sz="quarter" idx="13"/>
            <p:extLst>
              <p:ext uri="{D42A27DB-BD31-4B8C-83A1-F6EECF244321}">
                <p14:modId xmlns:p14="http://schemas.microsoft.com/office/powerpoint/2010/main" val="204724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691869083"/>
                    </a:ext>
                  </a:extLst>
                </a:gridCol>
                <a:gridCol w="1069847">
                  <a:extLst>
                    <a:ext uri="{9D8B030D-6E8A-4147-A177-3AD203B41FA5}">
                      <a16:colId xmlns:a16="http://schemas.microsoft.com/office/drawing/2014/main" val="3990422787"/>
                    </a:ext>
                  </a:extLst>
                </a:gridCol>
                <a:gridCol w="1481327">
                  <a:extLst>
                    <a:ext uri="{9D8B030D-6E8A-4147-A177-3AD203B41FA5}">
                      <a16:colId xmlns:a16="http://schemas.microsoft.com/office/drawing/2014/main" val="2227699788"/>
                    </a:ext>
                  </a:extLst>
                </a:gridCol>
                <a:gridCol w="493776">
                  <a:extLst>
                    <a:ext uri="{9D8B030D-6E8A-4147-A177-3AD203B41FA5}">
                      <a16:colId xmlns:a16="http://schemas.microsoft.com/office/drawing/2014/main" val="4206261875"/>
                    </a:ext>
                  </a:extLst>
                </a:gridCol>
                <a:gridCol w="493776">
                  <a:extLst>
                    <a:ext uri="{9D8B030D-6E8A-4147-A177-3AD203B41FA5}">
                      <a16:colId xmlns:a16="http://schemas.microsoft.com/office/drawing/2014/main" val="1924460435"/>
                    </a:ext>
                  </a:extLst>
                </a:gridCol>
                <a:gridCol w="493776">
                  <a:extLst>
                    <a:ext uri="{9D8B030D-6E8A-4147-A177-3AD203B41FA5}">
                      <a16:colId xmlns:a16="http://schemas.microsoft.com/office/drawing/2014/main" val="3859201426"/>
                    </a:ext>
                  </a:extLst>
                </a:gridCol>
                <a:gridCol w="493776">
                  <a:extLst>
                    <a:ext uri="{9D8B030D-6E8A-4147-A177-3AD203B41FA5}">
                      <a16:colId xmlns:a16="http://schemas.microsoft.com/office/drawing/2014/main" val="1165842605"/>
                    </a:ext>
                  </a:extLst>
                </a:gridCol>
                <a:gridCol w="493776">
                  <a:extLst>
                    <a:ext uri="{9D8B030D-6E8A-4147-A177-3AD203B41FA5}">
                      <a16:colId xmlns:a16="http://schemas.microsoft.com/office/drawing/2014/main" val="1227209818"/>
                    </a:ext>
                  </a:extLst>
                </a:gridCol>
                <a:gridCol w="493776">
                  <a:extLst>
                    <a:ext uri="{9D8B030D-6E8A-4147-A177-3AD203B41FA5}">
                      <a16:colId xmlns:a16="http://schemas.microsoft.com/office/drawing/2014/main" val="2301984761"/>
                    </a:ext>
                  </a:extLst>
                </a:gridCol>
                <a:gridCol w="493776">
                  <a:extLst>
                    <a:ext uri="{9D8B030D-6E8A-4147-A177-3AD203B41FA5}">
                      <a16:colId xmlns:a16="http://schemas.microsoft.com/office/drawing/2014/main" val="3720508305"/>
                    </a:ext>
                  </a:extLst>
                </a:gridCol>
                <a:gridCol w="493776">
                  <a:extLst>
                    <a:ext uri="{9D8B030D-6E8A-4147-A177-3AD203B41FA5}">
                      <a16:colId xmlns:a16="http://schemas.microsoft.com/office/drawing/2014/main" val="202929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4926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- 2022-01-31 09:04:37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https://quintly-image-storage.s3.amazonaws.com/9b2e3760d1cbfa97df5450815d930402/460c5b7e6ea146e836aa1f05201f3289.jpg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0.7388 %</a:t>
                      </a:r>
                    </a:p>
                  </a:txBody>
                  <a:tcPr/>
                </a:tc>
                <a:extLst>
                  <a:ext uri="{0D108BD9-81ED-4DB2-BD59-A6C34878D82A}">
                    <a16:rowId xmlns:a16="http://schemas.microsoft.com/office/drawing/2014/main" val="422667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- 2022-01-17 16:16:22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https://quintly-image-storage.s3.amazonaws.com/9b2e3760d1cbfa97df5450815d930402/848d806d8651c6ae25453fe8475a2f18.jpg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Gehirnjogging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0.8672 %</a:t>
                      </a:r>
                    </a:p>
                  </a:txBody>
                  <a:tcPr/>
                </a:tc>
                <a:extLst>
                  <a:ext uri="{0D108BD9-81ED-4DB2-BD59-A6C34878D82A}">
                    <a16:rowId xmlns:a16="http://schemas.microsoft.com/office/drawing/2014/main" val="3802394893"/>
                  </a:ext>
                </a:extLst>
              </a:tr>
            </a:tbl>
          </a:graphicData>
        </a:graphic>
      </p:graphicFrame>
      <p:sp>
        <p:nvSpPr>
          <p:cNvPr id="4" name="Text Placeholder 3">
            <a:extLst>
              <a:ext uri="{FF2B5EF4-FFF2-40B4-BE49-F238E27FC236}">
                <a16:creationId xmlns:a16="http://schemas.microsoft.com/office/drawing/2014/main" id="{033ED780-43A4-47D9-92EC-407FAB67614C}"/>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514137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E423-6509-4DDC-8C57-B886356FE894}"/>
              </a:ext>
            </a:extLst>
          </p:cNvPr>
          <p:cNvSpPr>
            <a:spLocks noGrp="1"/>
          </p:cNvSpPr>
          <p:nvPr>
            <p:ph type="title"/>
          </p:nvPr>
        </p:nvSpPr>
        <p:spPr/>
        <p:txBody>
          <a:bodyPr/>
          <a:lstStyle/>
          <a:p>
            <a:r>
              <a:rPr lang="en-US"/>
              <a:t>Instagram Stories Table  | comdirect - 11 of 13</a:t>
            </a:r>
          </a:p>
        </p:txBody>
      </p:sp>
      <p:graphicFrame>
        <p:nvGraphicFramePr>
          <p:cNvPr id="5" name="Table Placeholder 4">
            <a:extLst>
              <a:ext uri="{FF2B5EF4-FFF2-40B4-BE49-F238E27FC236}">
                <a16:creationId xmlns:a16="http://schemas.microsoft.com/office/drawing/2014/main" id="{2C02D5F2-C333-4D49-BF52-0F915AB8E570}"/>
              </a:ext>
            </a:extLst>
          </p:cNvPr>
          <p:cNvGraphicFramePr>
            <a:graphicFrameLocks noGrp="1"/>
          </p:cNvGraphicFramePr>
          <p:nvPr>
            <p:ph type="tbl" sz="quarter" idx="13"/>
            <p:extLst>
              <p:ext uri="{D42A27DB-BD31-4B8C-83A1-F6EECF244321}">
                <p14:modId xmlns:p14="http://schemas.microsoft.com/office/powerpoint/2010/main" val="59086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231259840"/>
                    </a:ext>
                  </a:extLst>
                </a:gridCol>
                <a:gridCol w="1069847">
                  <a:extLst>
                    <a:ext uri="{9D8B030D-6E8A-4147-A177-3AD203B41FA5}">
                      <a16:colId xmlns:a16="http://schemas.microsoft.com/office/drawing/2014/main" val="2045648494"/>
                    </a:ext>
                  </a:extLst>
                </a:gridCol>
                <a:gridCol w="1481327">
                  <a:extLst>
                    <a:ext uri="{9D8B030D-6E8A-4147-A177-3AD203B41FA5}">
                      <a16:colId xmlns:a16="http://schemas.microsoft.com/office/drawing/2014/main" val="4288923737"/>
                    </a:ext>
                  </a:extLst>
                </a:gridCol>
                <a:gridCol w="493776">
                  <a:extLst>
                    <a:ext uri="{9D8B030D-6E8A-4147-A177-3AD203B41FA5}">
                      <a16:colId xmlns:a16="http://schemas.microsoft.com/office/drawing/2014/main" val="3332972537"/>
                    </a:ext>
                  </a:extLst>
                </a:gridCol>
                <a:gridCol w="493776">
                  <a:extLst>
                    <a:ext uri="{9D8B030D-6E8A-4147-A177-3AD203B41FA5}">
                      <a16:colId xmlns:a16="http://schemas.microsoft.com/office/drawing/2014/main" val="2087619092"/>
                    </a:ext>
                  </a:extLst>
                </a:gridCol>
                <a:gridCol w="493776">
                  <a:extLst>
                    <a:ext uri="{9D8B030D-6E8A-4147-A177-3AD203B41FA5}">
                      <a16:colId xmlns:a16="http://schemas.microsoft.com/office/drawing/2014/main" val="65938300"/>
                    </a:ext>
                  </a:extLst>
                </a:gridCol>
                <a:gridCol w="493776">
                  <a:extLst>
                    <a:ext uri="{9D8B030D-6E8A-4147-A177-3AD203B41FA5}">
                      <a16:colId xmlns:a16="http://schemas.microsoft.com/office/drawing/2014/main" val="2796939949"/>
                    </a:ext>
                  </a:extLst>
                </a:gridCol>
                <a:gridCol w="493776">
                  <a:extLst>
                    <a:ext uri="{9D8B030D-6E8A-4147-A177-3AD203B41FA5}">
                      <a16:colId xmlns:a16="http://schemas.microsoft.com/office/drawing/2014/main" val="3232122242"/>
                    </a:ext>
                  </a:extLst>
                </a:gridCol>
                <a:gridCol w="493776">
                  <a:extLst>
                    <a:ext uri="{9D8B030D-6E8A-4147-A177-3AD203B41FA5}">
                      <a16:colId xmlns:a16="http://schemas.microsoft.com/office/drawing/2014/main" val="4228563145"/>
                    </a:ext>
                  </a:extLst>
                </a:gridCol>
                <a:gridCol w="493776">
                  <a:extLst>
                    <a:ext uri="{9D8B030D-6E8A-4147-A177-3AD203B41FA5}">
                      <a16:colId xmlns:a16="http://schemas.microsoft.com/office/drawing/2014/main" val="53596292"/>
                    </a:ext>
                  </a:extLst>
                </a:gridCol>
                <a:gridCol w="493776">
                  <a:extLst>
                    <a:ext uri="{9D8B030D-6E8A-4147-A177-3AD203B41FA5}">
                      <a16:colId xmlns:a16="http://schemas.microsoft.com/office/drawing/2014/main" val="67562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37274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15:40:59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https://quintly-image-storage.s3.amazonaws.com/9b2e3760d1cbfa97df5450815d930402/c563bb10b2af34befe4c7de874b22041.jpg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0.9871 %</a:t>
                      </a:r>
                    </a:p>
                  </a:txBody>
                  <a:tcPr/>
                </a:tc>
                <a:extLst>
                  <a:ext uri="{0D108BD9-81ED-4DB2-BD59-A6C34878D82A}">
                    <a16:rowId xmlns:a16="http://schemas.microsoft.com/office/drawing/2014/main" val="192079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- 2022-01-03 13:34:30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https://quintly-image-storage.s3.amazonaws.com/9b2e3760d1cbfa97df5450815d930402/14500cfd4780968a43172f04326bfab1.jpg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Vorsätze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0.8037 %</a:t>
                      </a:r>
                    </a:p>
                  </a:txBody>
                  <a:tcPr/>
                </a:tc>
                <a:extLst>
                  <a:ext uri="{0D108BD9-81ED-4DB2-BD59-A6C34878D82A}">
                    <a16:rowId xmlns:a16="http://schemas.microsoft.com/office/drawing/2014/main" val="4276288657"/>
                  </a:ext>
                </a:extLst>
              </a:tr>
            </a:tbl>
          </a:graphicData>
        </a:graphic>
      </p:graphicFrame>
      <p:sp>
        <p:nvSpPr>
          <p:cNvPr id="4" name="Text Placeholder 3">
            <a:extLst>
              <a:ext uri="{FF2B5EF4-FFF2-40B4-BE49-F238E27FC236}">
                <a16:creationId xmlns:a16="http://schemas.microsoft.com/office/drawing/2014/main" id="{4F411EEC-D39E-4C6B-8D7B-CD69B33EB18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7127990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59BB-5BC9-4E99-A677-C234B1CA8A00}"/>
              </a:ext>
            </a:extLst>
          </p:cNvPr>
          <p:cNvSpPr>
            <a:spLocks noGrp="1"/>
          </p:cNvSpPr>
          <p:nvPr>
            <p:ph type="title"/>
          </p:nvPr>
        </p:nvSpPr>
        <p:spPr/>
        <p:txBody>
          <a:bodyPr/>
          <a:lstStyle/>
          <a:p>
            <a:r>
              <a:rPr lang="en-US"/>
              <a:t>Instagram Stories Table  | comdirect - 12 of 13</a:t>
            </a:r>
          </a:p>
        </p:txBody>
      </p:sp>
      <p:graphicFrame>
        <p:nvGraphicFramePr>
          <p:cNvPr id="5" name="Table Placeholder 4">
            <a:extLst>
              <a:ext uri="{FF2B5EF4-FFF2-40B4-BE49-F238E27FC236}">
                <a16:creationId xmlns:a16="http://schemas.microsoft.com/office/drawing/2014/main" id="{80D67A41-2134-4D42-9BED-4387D852B47C}"/>
              </a:ext>
            </a:extLst>
          </p:cNvPr>
          <p:cNvGraphicFramePr>
            <a:graphicFrameLocks noGrp="1"/>
          </p:cNvGraphicFramePr>
          <p:nvPr>
            <p:ph type="tbl" sz="quarter" idx="13"/>
            <p:extLst>
              <p:ext uri="{D42A27DB-BD31-4B8C-83A1-F6EECF244321}">
                <p14:modId xmlns:p14="http://schemas.microsoft.com/office/powerpoint/2010/main" val="223109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81873276"/>
                    </a:ext>
                  </a:extLst>
                </a:gridCol>
                <a:gridCol w="1069847">
                  <a:extLst>
                    <a:ext uri="{9D8B030D-6E8A-4147-A177-3AD203B41FA5}">
                      <a16:colId xmlns:a16="http://schemas.microsoft.com/office/drawing/2014/main" val="289445264"/>
                    </a:ext>
                  </a:extLst>
                </a:gridCol>
                <a:gridCol w="1481327">
                  <a:extLst>
                    <a:ext uri="{9D8B030D-6E8A-4147-A177-3AD203B41FA5}">
                      <a16:colId xmlns:a16="http://schemas.microsoft.com/office/drawing/2014/main" val="1073029244"/>
                    </a:ext>
                  </a:extLst>
                </a:gridCol>
                <a:gridCol w="493776">
                  <a:extLst>
                    <a:ext uri="{9D8B030D-6E8A-4147-A177-3AD203B41FA5}">
                      <a16:colId xmlns:a16="http://schemas.microsoft.com/office/drawing/2014/main" val="2040209250"/>
                    </a:ext>
                  </a:extLst>
                </a:gridCol>
                <a:gridCol w="493776">
                  <a:extLst>
                    <a:ext uri="{9D8B030D-6E8A-4147-A177-3AD203B41FA5}">
                      <a16:colId xmlns:a16="http://schemas.microsoft.com/office/drawing/2014/main" val="1890939312"/>
                    </a:ext>
                  </a:extLst>
                </a:gridCol>
                <a:gridCol w="493776">
                  <a:extLst>
                    <a:ext uri="{9D8B030D-6E8A-4147-A177-3AD203B41FA5}">
                      <a16:colId xmlns:a16="http://schemas.microsoft.com/office/drawing/2014/main" val="2580409460"/>
                    </a:ext>
                  </a:extLst>
                </a:gridCol>
                <a:gridCol w="493776">
                  <a:extLst>
                    <a:ext uri="{9D8B030D-6E8A-4147-A177-3AD203B41FA5}">
                      <a16:colId xmlns:a16="http://schemas.microsoft.com/office/drawing/2014/main" val="1880125543"/>
                    </a:ext>
                  </a:extLst>
                </a:gridCol>
                <a:gridCol w="493776">
                  <a:extLst>
                    <a:ext uri="{9D8B030D-6E8A-4147-A177-3AD203B41FA5}">
                      <a16:colId xmlns:a16="http://schemas.microsoft.com/office/drawing/2014/main" val="1673959086"/>
                    </a:ext>
                  </a:extLst>
                </a:gridCol>
                <a:gridCol w="493776">
                  <a:extLst>
                    <a:ext uri="{9D8B030D-6E8A-4147-A177-3AD203B41FA5}">
                      <a16:colId xmlns:a16="http://schemas.microsoft.com/office/drawing/2014/main" val="327642190"/>
                    </a:ext>
                  </a:extLst>
                </a:gridCol>
                <a:gridCol w="493776">
                  <a:extLst>
                    <a:ext uri="{9D8B030D-6E8A-4147-A177-3AD203B41FA5}">
                      <a16:colId xmlns:a16="http://schemas.microsoft.com/office/drawing/2014/main" val="3639356586"/>
                    </a:ext>
                  </a:extLst>
                </a:gridCol>
                <a:gridCol w="493776">
                  <a:extLst>
                    <a:ext uri="{9D8B030D-6E8A-4147-A177-3AD203B41FA5}">
                      <a16:colId xmlns:a16="http://schemas.microsoft.com/office/drawing/2014/main" val="216853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8648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15:22:48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https://quintly-image-storage.s3.amazonaws.com/9b2e3760d1cbfa97df5450815d930402/abef6cfc18d4df3f59b9aee3d4851267.jpg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0.9572 %</a:t>
                      </a:r>
                    </a:p>
                  </a:txBody>
                  <a:tcPr/>
                </a:tc>
                <a:extLst>
                  <a:ext uri="{0D108BD9-81ED-4DB2-BD59-A6C34878D82A}">
                    <a16:rowId xmlns:a16="http://schemas.microsoft.com/office/drawing/2014/main" val="191969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- 2022-01-10 09:06:20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https://quintly-image-storage.s3.amazonaws.com/9b2e3760d1cbfa97df5450815d930402/a72c4cb467efdeb3390edfd8503edde3.jpg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0.7084 %</a:t>
                      </a:r>
                    </a:p>
                  </a:txBody>
                  <a:tcPr/>
                </a:tc>
                <a:extLst>
                  <a:ext uri="{0D108BD9-81ED-4DB2-BD59-A6C34878D82A}">
                    <a16:rowId xmlns:a16="http://schemas.microsoft.com/office/drawing/2014/main" val="1788738090"/>
                  </a:ext>
                </a:extLst>
              </a:tr>
            </a:tbl>
          </a:graphicData>
        </a:graphic>
      </p:graphicFrame>
      <p:sp>
        <p:nvSpPr>
          <p:cNvPr id="4" name="Text Placeholder 3">
            <a:extLst>
              <a:ext uri="{FF2B5EF4-FFF2-40B4-BE49-F238E27FC236}">
                <a16:creationId xmlns:a16="http://schemas.microsoft.com/office/drawing/2014/main" id="{1C4F31BD-C22A-4E94-8BD9-1E6CD40B0367}"/>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843230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8883-99D4-4BDF-B4D2-9F8F9DC86572}"/>
              </a:ext>
            </a:extLst>
          </p:cNvPr>
          <p:cNvSpPr>
            <a:spLocks noGrp="1"/>
          </p:cNvSpPr>
          <p:nvPr>
            <p:ph type="title"/>
          </p:nvPr>
        </p:nvSpPr>
        <p:spPr/>
        <p:txBody>
          <a:bodyPr/>
          <a:lstStyle/>
          <a:p>
            <a:r>
              <a:rPr lang="en-US"/>
              <a:t>Instagram Stories Table  | comdirect - 13 of 13</a:t>
            </a:r>
          </a:p>
        </p:txBody>
      </p:sp>
      <p:graphicFrame>
        <p:nvGraphicFramePr>
          <p:cNvPr id="5" name="Table Placeholder 4">
            <a:extLst>
              <a:ext uri="{FF2B5EF4-FFF2-40B4-BE49-F238E27FC236}">
                <a16:creationId xmlns:a16="http://schemas.microsoft.com/office/drawing/2014/main" id="{5F680166-3DA6-4CED-9E81-799C7E425200}"/>
              </a:ext>
            </a:extLst>
          </p:cNvPr>
          <p:cNvGraphicFramePr>
            <a:graphicFrameLocks noGrp="1"/>
          </p:cNvGraphicFramePr>
          <p:nvPr>
            <p:ph type="tbl" sz="quarter" idx="13"/>
            <p:extLst>
              <p:ext uri="{D42A27DB-BD31-4B8C-83A1-F6EECF244321}">
                <p14:modId xmlns:p14="http://schemas.microsoft.com/office/powerpoint/2010/main" val="408703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263204147"/>
                    </a:ext>
                  </a:extLst>
                </a:gridCol>
                <a:gridCol w="1069847">
                  <a:extLst>
                    <a:ext uri="{9D8B030D-6E8A-4147-A177-3AD203B41FA5}">
                      <a16:colId xmlns:a16="http://schemas.microsoft.com/office/drawing/2014/main" val="1132260376"/>
                    </a:ext>
                  </a:extLst>
                </a:gridCol>
                <a:gridCol w="1481327">
                  <a:extLst>
                    <a:ext uri="{9D8B030D-6E8A-4147-A177-3AD203B41FA5}">
                      <a16:colId xmlns:a16="http://schemas.microsoft.com/office/drawing/2014/main" val="1756023592"/>
                    </a:ext>
                  </a:extLst>
                </a:gridCol>
                <a:gridCol w="493776">
                  <a:extLst>
                    <a:ext uri="{9D8B030D-6E8A-4147-A177-3AD203B41FA5}">
                      <a16:colId xmlns:a16="http://schemas.microsoft.com/office/drawing/2014/main" val="3935352371"/>
                    </a:ext>
                  </a:extLst>
                </a:gridCol>
                <a:gridCol w="493776">
                  <a:extLst>
                    <a:ext uri="{9D8B030D-6E8A-4147-A177-3AD203B41FA5}">
                      <a16:colId xmlns:a16="http://schemas.microsoft.com/office/drawing/2014/main" val="2978814902"/>
                    </a:ext>
                  </a:extLst>
                </a:gridCol>
                <a:gridCol w="493776">
                  <a:extLst>
                    <a:ext uri="{9D8B030D-6E8A-4147-A177-3AD203B41FA5}">
                      <a16:colId xmlns:a16="http://schemas.microsoft.com/office/drawing/2014/main" val="641016597"/>
                    </a:ext>
                  </a:extLst>
                </a:gridCol>
                <a:gridCol w="493776">
                  <a:extLst>
                    <a:ext uri="{9D8B030D-6E8A-4147-A177-3AD203B41FA5}">
                      <a16:colId xmlns:a16="http://schemas.microsoft.com/office/drawing/2014/main" val="332108478"/>
                    </a:ext>
                  </a:extLst>
                </a:gridCol>
                <a:gridCol w="493776">
                  <a:extLst>
                    <a:ext uri="{9D8B030D-6E8A-4147-A177-3AD203B41FA5}">
                      <a16:colId xmlns:a16="http://schemas.microsoft.com/office/drawing/2014/main" val="243817689"/>
                    </a:ext>
                  </a:extLst>
                </a:gridCol>
                <a:gridCol w="493776">
                  <a:extLst>
                    <a:ext uri="{9D8B030D-6E8A-4147-A177-3AD203B41FA5}">
                      <a16:colId xmlns:a16="http://schemas.microsoft.com/office/drawing/2014/main" val="263496669"/>
                    </a:ext>
                  </a:extLst>
                </a:gridCol>
                <a:gridCol w="493776">
                  <a:extLst>
                    <a:ext uri="{9D8B030D-6E8A-4147-A177-3AD203B41FA5}">
                      <a16:colId xmlns:a16="http://schemas.microsoft.com/office/drawing/2014/main" val="1257969268"/>
                    </a:ext>
                  </a:extLst>
                </a:gridCol>
                <a:gridCol w="493776">
                  <a:extLst>
                    <a:ext uri="{9D8B030D-6E8A-4147-A177-3AD203B41FA5}">
                      <a16:colId xmlns:a16="http://schemas.microsoft.com/office/drawing/2014/main" val="233272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1027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- 2022-01-11 11:57:40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https://quintly-image-storage.s3.amazonaws.com/9b2e3760d1cbfa97df5450815d930402/8986b83ae3258919aaf7ca116b778325.jpg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0.7098 %</a:t>
                      </a:r>
                    </a:p>
                  </a:txBody>
                  <a:tcPr/>
                </a:tc>
                <a:extLst>
                  <a:ext uri="{0D108BD9-81ED-4DB2-BD59-A6C34878D82A}">
                    <a16:rowId xmlns:a16="http://schemas.microsoft.com/office/drawing/2014/main" val="207917844"/>
                  </a:ext>
                </a:extLst>
              </a:tr>
            </a:tbl>
          </a:graphicData>
        </a:graphic>
      </p:graphicFrame>
      <p:sp>
        <p:nvSpPr>
          <p:cNvPr id="4" name="Text Placeholder 3">
            <a:extLst>
              <a:ext uri="{FF2B5EF4-FFF2-40B4-BE49-F238E27FC236}">
                <a16:creationId xmlns:a16="http://schemas.microsoft.com/office/drawing/2014/main" id="{7486024A-3688-4B9C-B997-66E504AB9003}"/>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5582068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3E013-1E4C-4BCE-8F90-746B61A299A2}"/>
              </a:ext>
            </a:extLst>
          </p:cNvPr>
          <p:cNvSpPr>
            <a:spLocks noGrp="1"/>
          </p:cNvSpPr>
          <p:nvPr>
            <p:ph type="title"/>
          </p:nvPr>
        </p:nvSpPr>
        <p:spPr/>
        <p:txBody>
          <a:bodyPr/>
          <a:lstStyle/>
          <a:p>
            <a:r>
              <a:rPr lang="en-US"/>
              <a:t>Twitter Twitter Analytics Table Own Tweets | comdirect</a:t>
            </a:r>
          </a:p>
        </p:txBody>
      </p:sp>
      <p:graphicFrame>
        <p:nvGraphicFramePr>
          <p:cNvPr id="5" name="Table Placeholder 4">
            <a:extLst>
              <a:ext uri="{FF2B5EF4-FFF2-40B4-BE49-F238E27FC236}">
                <a16:creationId xmlns:a16="http://schemas.microsoft.com/office/drawing/2014/main" id="{B65D02CE-E9A9-4466-88C0-E27C968217DC}"/>
              </a:ext>
            </a:extLst>
          </p:cNvPr>
          <p:cNvGraphicFramePr>
            <a:graphicFrameLocks noGrp="1"/>
          </p:cNvGraphicFramePr>
          <p:nvPr>
            <p:ph type="tbl" sz="quarter" idx="13"/>
            <p:extLst>
              <p:ext uri="{D42A27DB-BD31-4B8C-83A1-F6EECF244321}">
                <p14:modId xmlns:p14="http://schemas.microsoft.com/office/powerpoint/2010/main" val="75262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99685031"/>
                    </a:ext>
                  </a:extLst>
                </a:gridCol>
                <a:gridCol w="576072">
                  <a:extLst>
                    <a:ext uri="{9D8B030D-6E8A-4147-A177-3AD203B41FA5}">
                      <a16:colId xmlns:a16="http://schemas.microsoft.com/office/drawing/2014/main" val="3022408597"/>
                    </a:ext>
                  </a:extLst>
                </a:gridCol>
                <a:gridCol w="576072">
                  <a:extLst>
                    <a:ext uri="{9D8B030D-6E8A-4147-A177-3AD203B41FA5}">
                      <a16:colId xmlns:a16="http://schemas.microsoft.com/office/drawing/2014/main" val="1275151953"/>
                    </a:ext>
                  </a:extLst>
                </a:gridCol>
                <a:gridCol w="576072">
                  <a:extLst>
                    <a:ext uri="{9D8B030D-6E8A-4147-A177-3AD203B41FA5}">
                      <a16:colId xmlns:a16="http://schemas.microsoft.com/office/drawing/2014/main" val="2988851972"/>
                    </a:ext>
                  </a:extLst>
                </a:gridCol>
                <a:gridCol w="576072">
                  <a:extLst>
                    <a:ext uri="{9D8B030D-6E8A-4147-A177-3AD203B41FA5}">
                      <a16:colId xmlns:a16="http://schemas.microsoft.com/office/drawing/2014/main" val="1152585232"/>
                    </a:ext>
                  </a:extLst>
                </a:gridCol>
                <a:gridCol w="576072">
                  <a:extLst>
                    <a:ext uri="{9D8B030D-6E8A-4147-A177-3AD203B41FA5}">
                      <a16:colId xmlns:a16="http://schemas.microsoft.com/office/drawing/2014/main" val="306541528"/>
                    </a:ext>
                  </a:extLst>
                </a:gridCol>
                <a:gridCol w="576072">
                  <a:extLst>
                    <a:ext uri="{9D8B030D-6E8A-4147-A177-3AD203B41FA5}">
                      <a16:colId xmlns:a16="http://schemas.microsoft.com/office/drawing/2014/main" val="4243844209"/>
                    </a:ext>
                  </a:extLst>
                </a:gridCol>
                <a:gridCol w="576072">
                  <a:extLst>
                    <a:ext uri="{9D8B030D-6E8A-4147-A177-3AD203B41FA5}">
                      <a16:colId xmlns:a16="http://schemas.microsoft.com/office/drawing/2014/main" val="2847625167"/>
                    </a:ext>
                  </a:extLst>
                </a:gridCol>
                <a:gridCol w="576072">
                  <a:extLst>
                    <a:ext uri="{9D8B030D-6E8A-4147-A177-3AD203B41FA5}">
                      <a16:colId xmlns:a16="http://schemas.microsoft.com/office/drawing/2014/main" val="3187540078"/>
                    </a:ext>
                  </a:extLst>
                </a:gridCol>
                <a:gridCol w="576072">
                  <a:extLst>
                    <a:ext uri="{9D8B030D-6E8A-4147-A177-3AD203B41FA5}">
                      <a16:colId xmlns:a16="http://schemas.microsoft.com/office/drawing/2014/main" val="3318772398"/>
                    </a:ext>
                  </a:extLst>
                </a:gridCol>
                <a:gridCol w="576072">
                  <a:extLst>
                    <a:ext uri="{9D8B030D-6E8A-4147-A177-3AD203B41FA5}">
                      <a16:colId xmlns:a16="http://schemas.microsoft.com/office/drawing/2014/main" val="3899556295"/>
                    </a:ext>
                  </a:extLst>
                </a:gridCol>
                <a:gridCol w="576072">
                  <a:extLst>
                    <a:ext uri="{9D8B030D-6E8A-4147-A177-3AD203B41FA5}">
                      <a16:colId xmlns:a16="http://schemas.microsoft.com/office/drawing/2014/main" val="2105769042"/>
                    </a:ext>
                  </a:extLst>
                </a:gridCol>
                <a:gridCol w="576072">
                  <a:extLst>
                    <a:ext uri="{9D8B030D-6E8A-4147-A177-3AD203B41FA5}">
                      <a16:colId xmlns:a16="http://schemas.microsoft.com/office/drawing/2014/main" val="12895026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a:t>
                      </a:r>
                    </a:p>
                  </a:txBody>
                  <a:tcPr/>
                </a:tc>
                <a:tc>
                  <a:txBody>
                    <a:bodyPr/>
                    <a:lstStyle/>
                    <a:p>
                      <a:r>
                        <a:rPr lang="en-US" sz="1000"/>
                        <a:t>Favs</a:t>
                      </a:r>
                    </a:p>
                  </a:txBody>
                  <a:tcPr/>
                </a:tc>
                <a:tc>
                  <a:txBody>
                    <a:bodyPr/>
                    <a:lstStyle/>
                    <a:p>
                      <a:r>
                        <a:rPr lang="en-US" sz="1000"/>
                        <a:t>Replies</a:t>
                      </a:r>
                    </a:p>
                  </a:txBody>
                  <a:tcPr/>
                </a:tc>
                <a:tc>
                  <a:txBody>
                    <a:bodyPr/>
                    <a:lstStyle/>
                    <a:p>
                      <a:r>
                        <a:rPr lang="en-US" sz="1000"/>
                        <a:t>Quotes</a:t>
                      </a:r>
                    </a:p>
                  </a:txBody>
                  <a:tcPr/>
                </a:tc>
                <a:tc>
                  <a:txBody>
                    <a:bodyPr/>
                    <a:lstStyle/>
                    <a:p>
                      <a:r>
                        <a:rPr lang="en-US" sz="1000"/>
                        <a:t>I-Rate</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extLst>
                  <a:ext uri="{0D108BD9-81ED-4DB2-BD59-A6C34878D82A}">
                    <a16:rowId xmlns:a16="http://schemas.microsoft.com/office/drawing/2014/main" val="1278777636"/>
                  </a:ext>
                </a:extLst>
              </a:tr>
              <a:tr h="370840">
                <a:tc>
                  <a:txBody>
                    <a:bodyPr/>
                    <a:lstStyle/>
                    <a:p>
                      <a:r>
                        <a:rPr lang="en-US" sz="1000"/>
                        <a:t>@comdirect</a:t>
                      </a:r>
                    </a:p>
                  </a:txBody>
                  <a:tcPr/>
                </a:tc>
                <a:tc>
                  <a:txBody>
                    <a:bodyPr/>
                    <a:lstStyle/>
                    <a:p>
                      <a:r>
                        <a:rPr lang="en-US" sz="1000"/>
                        <a:t>12546</a:t>
                      </a:r>
                    </a:p>
                  </a:txBody>
                  <a:tcPr/>
                </a:tc>
                <a:tc>
                  <a:txBody>
                    <a:bodyPr/>
                    <a:lstStyle/>
                    <a:p>
                      <a:r>
                        <a:rPr lang="en-US" sz="1000"/>
                        <a:t>6</a:t>
                      </a:r>
                    </a:p>
                  </a:txBody>
                  <a:tcPr/>
                </a:tc>
                <a:tc>
                  <a:txBody>
                    <a:bodyPr/>
                    <a:lstStyle/>
                    <a:p>
                      <a:r>
                        <a:rPr lang="en-US" sz="1000"/>
                        <a:t>68</a:t>
                      </a:r>
                    </a:p>
                  </a:txBody>
                  <a:tcPr/>
                </a:tc>
                <a:tc>
                  <a:txBody>
                    <a:bodyPr/>
                    <a:lstStyle/>
                    <a:p>
                      <a:r>
                        <a:rPr lang="en-US" sz="1000"/>
                        <a:t>10</a:t>
                      </a:r>
                    </a:p>
                  </a:txBody>
                  <a:tcPr/>
                </a:tc>
                <a:tc>
                  <a:txBody>
                    <a:bodyPr/>
                    <a:lstStyle/>
                    <a:p>
                      <a:r>
                        <a:rPr lang="en-US" sz="1000"/>
                        <a:t>27</a:t>
                      </a:r>
                    </a:p>
                  </a:txBody>
                  <a:tcPr/>
                </a:tc>
                <a:tc>
                  <a:txBody>
                    <a:bodyPr/>
                    <a:lstStyle/>
                    <a:p>
                      <a:r>
                        <a:rPr lang="en-US" sz="1000"/>
                        <a:t>0.0240 %</a:t>
                      </a:r>
                    </a:p>
                  </a:txBody>
                  <a:tcPr/>
                </a:tc>
                <a:tc>
                  <a:txBody>
                    <a:bodyPr/>
                    <a:lstStyle/>
                    <a:p>
                      <a:r>
                        <a:rPr lang="en-US" sz="1000"/>
                        <a:t>40855</a:t>
                      </a:r>
                    </a:p>
                  </a:txBody>
                  <a:tcPr/>
                </a:tc>
                <a:tc>
                  <a:txBody>
                    <a:bodyPr/>
                    <a:lstStyle/>
                    <a:p>
                      <a:r>
                        <a:rPr lang="en-US" sz="1000"/>
                        <a:t>563</a:t>
                      </a:r>
                    </a:p>
                  </a:txBody>
                  <a:tcPr/>
                </a:tc>
                <a:tc>
                  <a:txBody>
                    <a:bodyPr/>
                    <a:lstStyle/>
                    <a:p>
                      <a:r>
                        <a:rPr lang="en-US" sz="1000"/>
                        <a:t>1.1910 %</a:t>
                      </a:r>
                    </a:p>
                  </a:txBody>
                  <a:tcPr/>
                </a:tc>
                <a:tc>
                  <a:txBody>
                    <a:bodyPr/>
                    <a:lstStyle/>
                    <a:p>
                      <a:r>
                        <a:rPr lang="en-US" sz="1000"/>
                        <a:t>0</a:t>
                      </a:r>
                    </a:p>
                  </a:txBody>
                  <a:tcPr/>
                </a:tc>
                <a:tc>
                  <a:txBody>
                    <a:bodyPr/>
                    <a:lstStyle/>
                    <a:p>
                      <a:r>
                        <a:rPr lang="en-US" sz="1000"/>
                        <a:t>106</a:t>
                      </a:r>
                    </a:p>
                  </a:txBody>
                  <a:tcPr/>
                </a:tc>
                <a:tc>
                  <a:txBody>
                    <a:bodyPr/>
                    <a:lstStyle/>
                    <a:p>
                      <a:r>
                        <a:rPr lang="en-US" sz="1000"/>
                        <a:t>52</a:t>
                      </a:r>
                    </a:p>
                  </a:txBody>
                  <a:tcPr/>
                </a:tc>
                <a:extLst>
                  <a:ext uri="{0D108BD9-81ED-4DB2-BD59-A6C34878D82A}">
                    <a16:rowId xmlns:a16="http://schemas.microsoft.com/office/drawing/2014/main" val="3543611805"/>
                  </a:ext>
                </a:extLst>
              </a:tr>
            </a:tbl>
          </a:graphicData>
        </a:graphic>
      </p:graphicFrame>
      <p:sp>
        <p:nvSpPr>
          <p:cNvPr id="4" name="Text Placeholder 3">
            <a:extLst>
              <a:ext uri="{FF2B5EF4-FFF2-40B4-BE49-F238E27FC236}">
                <a16:creationId xmlns:a16="http://schemas.microsoft.com/office/drawing/2014/main" id="{6B65C368-8250-4E55-863C-971082F6377D}"/>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0460438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261F-C55A-48EC-8C63-C39F0D863BAB}"/>
              </a:ext>
            </a:extLst>
          </p:cNvPr>
          <p:cNvSpPr>
            <a:spLocks noGrp="1"/>
          </p:cNvSpPr>
          <p:nvPr>
            <p:ph type="title"/>
          </p:nvPr>
        </p:nvSpPr>
        <p:spPr/>
        <p:txBody>
          <a:bodyPr/>
          <a:lstStyle/>
          <a:p>
            <a:r>
              <a:rPr lang="en-US"/>
              <a:t>Twitter Impressions over Time | comdirect</a:t>
            </a:r>
          </a:p>
        </p:txBody>
      </p:sp>
      <p:graphicFrame>
        <p:nvGraphicFramePr>
          <p:cNvPr id="6" name="Chart Placeholder 5">
            <a:extLst>
              <a:ext uri="{FF2B5EF4-FFF2-40B4-BE49-F238E27FC236}">
                <a16:creationId xmlns:a16="http://schemas.microsoft.com/office/drawing/2014/main" id="{A259E45F-E11B-468A-BBFB-0F1E5B4254AC}"/>
              </a:ext>
            </a:extLst>
          </p:cNvPr>
          <p:cNvGraphicFramePr>
            <a:graphicFrameLocks noGrp="1"/>
          </p:cNvGraphicFramePr>
          <p:nvPr>
            <p:ph type="chart" sz="quarter" idx="13"/>
            <p:extLst>
              <p:ext uri="{D42A27DB-BD31-4B8C-83A1-F6EECF244321}">
                <p14:modId xmlns:p14="http://schemas.microsoft.com/office/powerpoint/2010/main" val="911538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B26FE-9186-4585-B0EC-5923DC48B209}"/>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26242565-B5C7-4190-9A42-C00C50B38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4176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61382-07AF-434B-A5A0-B2324583688A}"/>
              </a:ext>
            </a:extLst>
          </p:cNvPr>
          <p:cNvSpPr>
            <a:spLocks noGrp="1"/>
          </p:cNvSpPr>
          <p:nvPr>
            <p:ph type="title"/>
          </p:nvPr>
        </p:nvSpPr>
        <p:spPr/>
        <p:txBody>
          <a:bodyPr/>
          <a:lstStyle/>
          <a:p>
            <a:r>
              <a:rPr lang="en-US"/>
              <a:t>Twitter Engagements over Time | comdirect</a:t>
            </a:r>
          </a:p>
        </p:txBody>
      </p:sp>
      <p:graphicFrame>
        <p:nvGraphicFramePr>
          <p:cNvPr id="6" name="Chart Placeholder 5">
            <a:extLst>
              <a:ext uri="{FF2B5EF4-FFF2-40B4-BE49-F238E27FC236}">
                <a16:creationId xmlns:a16="http://schemas.microsoft.com/office/drawing/2014/main" id="{FC52CE55-41B3-4F92-833E-6A36252B2C77}"/>
              </a:ext>
            </a:extLst>
          </p:cNvPr>
          <p:cNvGraphicFramePr>
            <a:graphicFrameLocks noGrp="1"/>
          </p:cNvGraphicFramePr>
          <p:nvPr>
            <p:ph type="chart" sz="quarter" idx="13"/>
            <p:extLst>
              <p:ext uri="{D42A27DB-BD31-4B8C-83A1-F6EECF244321}">
                <p14:modId xmlns:p14="http://schemas.microsoft.com/office/powerpoint/2010/main" val="1041088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F5326-59DA-4B27-A04A-168C37D17C23}"/>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32066A84-2FA4-48A9-BE16-5286D6D76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67213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3813-28CA-4B80-92A0-3F3234F2838A}"/>
              </a:ext>
            </a:extLst>
          </p:cNvPr>
          <p:cNvSpPr>
            <a:spLocks noGrp="1"/>
          </p:cNvSpPr>
          <p:nvPr>
            <p:ph type="title"/>
          </p:nvPr>
        </p:nvSpPr>
        <p:spPr/>
        <p:txBody>
          <a:bodyPr/>
          <a:lstStyle/>
          <a:p>
            <a:r>
              <a:rPr lang="en-US"/>
              <a:t>Twitter Own Tweets Table | comdirect - 1 of 13</a:t>
            </a:r>
          </a:p>
        </p:txBody>
      </p:sp>
      <p:graphicFrame>
        <p:nvGraphicFramePr>
          <p:cNvPr id="5" name="Table Placeholder 4">
            <a:extLst>
              <a:ext uri="{FF2B5EF4-FFF2-40B4-BE49-F238E27FC236}">
                <a16:creationId xmlns:a16="http://schemas.microsoft.com/office/drawing/2014/main" id="{FE34BB04-EB2B-4AFF-B3E0-62509040EE5B}"/>
              </a:ext>
            </a:extLst>
          </p:cNvPr>
          <p:cNvGraphicFramePr>
            <a:graphicFrameLocks noGrp="1"/>
          </p:cNvGraphicFramePr>
          <p:nvPr>
            <p:ph type="tbl" sz="quarter" idx="13"/>
            <p:extLst>
              <p:ext uri="{D42A27DB-BD31-4B8C-83A1-F6EECF244321}">
                <p14:modId xmlns:p14="http://schemas.microsoft.com/office/powerpoint/2010/main" val="96377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000419"/>
                    </a:ext>
                  </a:extLst>
                </a:gridCol>
                <a:gridCol w="1316736">
                  <a:extLst>
                    <a:ext uri="{9D8B030D-6E8A-4147-A177-3AD203B41FA5}">
                      <a16:colId xmlns:a16="http://schemas.microsoft.com/office/drawing/2014/main" val="2104375739"/>
                    </a:ext>
                  </a:extLst>
                </a:gridCol>
                <a:gridCol w="1563624">
                  <a:extLst>
                    <a:ext uri="{9D8B030D-6E8A-4147-A177-3AD203B41FA5}">
                      <a16:colId xmlns:a16="http://schemas.microsoft.com/office/drawing/2014/main" val="223081021"/>
                    </a:ext>
                  </a:extLst>
                </a:gridCol>
                <a:gridCol w="576072">
                  <a:extLst>
                    <a:ext uri="{9D8B030D-6E8A-4147-A177-3AD203B41FA5}">
                      <a16:colId xmlns:a16="http://schemas.microsoft.com/office/drawing/2014/main" val="3483946312"/>
                    </a:ext>
                  </a:extLst>
                </a:gridCol>
                <a:gridCol w="576072">
                  <a:extLst>
                    <a:ext uri="{9D8B030D-6E8A-4147-A177-3AD203B41FA5}">
                      <a16:colId xmlns:a16="http://schemas.microsoft.com/office/drawing/2014/main" val="102095169"/>
                    </a:ext>
                  </a:extLst>
                </a:gridCol>
                <a:gridCol w="576072">
                  <a:extLst>
                    <a:ext uri="{9D8B030D-6E8A-4147-A177-3AD203B41FA5}">
                      <a16:colId xmlns:a16="http://schemas.microsoft.com/office/drawing/2014/main" val="3766365330"/>
                    </a:ext>
                  </a:extLst>
                </a:gridCol>
                <a:gridCol w="576072">
                  <a:extLst>
                    <a:ext uri="{9D8B030D-6E8A-4147-A177-3AD203B41FA5}">
                      <a16:colId xmlns:a16="http://schemas.microsoft.com/office/drawing/2014/main" val="1134162572"/>
                    </a:ext>
                  </a:extLst>
                </a:gridCol>
                <a:gridCol w="576072">
                  <a:extLst>
                    <a:ext uri="{9D8B030D-6E8A-4147-A177-3AD203B41FA5}">
                      <a16:colId xmlns:a16="http://schemas.microsoft.com/office/drawing/2014/main" val="1668799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1042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- 2022-02-28 11:00:01</a:t>
                      </a:r>
                      <a:r>
                        <a:rPr kumimoji="0" lang="de-DE" sz="1000" b="0" i="0" u="none" strike="noStrike" kern="1200" cap="none" spc="0" normalizeH="0" baseline="0" noProof="0">
                          <a:ln>
                            <a:noFill/>
                          </a:ln>
                          <a:solidFill>
                            <a:prstClr val="black"/>
                          </a:solidFill>
                          <a:effectLst/>
                          <a:uLnTx/>
                          <a:uFillTx/>
                          <a:latin typeface="+mn-lt"/>
                          <a:ea typeface="+mn-ea"/>
                          <a:cs typeface="+mn-cs"/>
                        </a:rPr>
                        <a:t>
 Die Woche beginnt mit einem neuen Markt-Update! Du hast offene Fragen zum Thema Börse? Dann stelle sie gerne vorab oder heute um 17:00 Uhr im Livestream. 
https://t.co/yrqL9ZWT5c. /JF https://t.co/0ZzfQEea1S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https://pbs.twimg.com/media/FMq9A80XsAADvBj.jpg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187291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- 2022-02-25 14:00:02</a:t>
                      </a:r>
                      <a:r>
                        <a:rPr kumimoji="0" lang="de-DE" sz="1000" b="0" i="0" u="none" strike="noStrike" kern="1200" cap="none" spc="0" normalizeH="0" baseline="0" noProof="0">
                          <a:ln>
                            <a:noFill/>
                          </a:ln>
                          <a:solidFill>
                            <a:prstClr val="black"/>
                          </a:solidFill>
                          <a:effectLst/>
                          <a:uLnTx/>
                          <a:uFillTx/>
                          <a:latin typeface="+mn-lt"/>
                          <a:ea typeface="+mn-ea"/>
                          <a:cs typeface="+mn-cs"/>
                        </a:rPr>
                        <a:t>
 Am 01.03. spricht unser Markt-Experte Andreas Lipkow im Derivate Round Table wieder mit Vertretern unserer 3 Derivate-Premium-Partner.
Sei um 18:30 Uhr live auf YouTube dabei und stelle deine Fragen im Chat. Merke dir das Event schon jetzt vor! https://t.co/HhctynVcfC /EM https://t.co/yjWYvaXcf3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https://pbs.twimg.com/media/FMbkpcMWYBU9uuF.jpg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extLst>
                  <a:ext uri="{0D108BD9-81ED-4DB2-BD59-A6C34878D82A}">
                    <a16:rowId xmlns:a16="http://schemas.microsoft.com/office/drawing/2014/main" val="3853321643"/>
                  </a:ext>
                </a:extLst>
              </a:tr>
            </a:tbl>
          </a:graphicData>
        </a:graphic>
      </p:graphicFrame>
      <p:sp>
        <p:nvSpPr>
          <p:cNvPr id="4" name="Text Placeholder 3">
            <a:extLst>
              <a:ext uri="{FF2B5EF4-FFF2-40B4-BE49-F238E27FC236}">
                <a16:creationId xmlns:a16="http://schemas.microsoft.com/office/drawing/2014/main" id="{FC7CF4D9-49EC-41F8-9325-ED93E528B8D1}"/>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531277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073F3-2B08-4467-8670-915504228100}"/>
              </a:ext>
            </a:extLst>
          </p:cNvPr>
          <p:cNvSpPr>
            <a:spLocks noGrp="1"/>
          </p:cNvSpPr>
          <p:nvPr>
            <p:ph type="title"/>
          </p:nvPr>
        </p:nvSpPr>
        <p:spPr/>
        <p:txBody>
          <a:bodyPr/>
          <a:lstStyle/>
          <a:p>
            <a:r>
              <a:rPr lang="en-US"/>
              <a:t>Twitter Own Tweets Table | comdirect - 2 of 13</a:t>
            </a:r>
          </a:p>
        </p:txBody>
      </p:sp>
      <p:graphicFrame>
        <p:nvGraphicFramePr>
          <p:cNvPr id="5" name="Table Placeholder 4">
            <a:extLst>
              <a:ext uri="{FF2B5EF4-FFF2-40B4-BE49-F238E27FC236}">
                <a16:creationId xmlns:a16="http://schemas.microsoft.com/office/drawing/2014/main" id="{2F407743-CDD8-41CC-B3EC-E48D57A66247}"/>
              </a:ext>
            </a:extLst>
          </p:cNvPr>
          <p:cNvGraphicFramePr>
            <a:graphicFrameLocks noGrp="1"/>
          </p:cNvGraphicFramePr>
          <p:nvPr>
            <p:ph type="tbl" sz="quarter" idx="13"/>
            <p:extLst>
              <p:ext uri="{D42A27DB-BD31-4B8C-83A1-F6EECF244321}">
                <p14:modId xmlns:p14="http://schemas.microsoft.com/office/powerpoint/2010/main" val="227468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8246533"/>
                    </a:ext>
                  </a:extLst>
                </a:gridCol>
                <a:gridCol w="1316736">
                  <a:extLst>
                    <a:ext uri="{9D8B030D-6E8A-4147-A177-3AD203B41FA5}">
                      <a16:colId xmlns:a16="http://schemas.microsoft.com/office/drawing/2014/main" val="3640058455"/>
                    </a:ext>
                  </a:extLst>
                </a:gridCol>
                <a:gridCol w="1563624">
                  <a:extLst>
                    <a:ext uri="{9D8B030D-6E8A-4147-A177-3AD203B41FA5}">
                      <a16:colId xmlns:a16="http://schemas.microsoft.com/office/drawing/2014/main" val="2658168768"/>
                    </a:ext>
                  </a:extLst>
                </a:gridCol>
                <a:gridCol w="576072">
                  <a:extLst>
                    <a:ext uri="{9D8B030D-6E8A-4147-A177-3AD203B41FA5}">
                      <a16:colId xmlns:a16="http://schemas.microsoft.com/office/drawing/2014/main" val="4124518284"/>
                    </a:ext>
                  </a:extLst>
                </a:gridCol>
                <a:gridCol w="576072">
                  <a:extLst>
                    <a:ext uri="{9D8B030D-6E8A-4147-A177-3AD203B41FA5}">
                      <a16:colId xmlns:a16="http://schemas.microsoft.com/office/drawing/2014/main" val="3944984306"/>
                    </a:ext>
                  </a:extLst>
                </a:gridCol>
                <a:gridCol w="576072">
                  <a:extLst>
                    <a:ext uri="{9D8B030D-6E8A-4147-A177-3AD203B41FA5}">
                      <a16:colId xmlns:a16="http://schemas.microsoft.com/office/drawing/2014/main" val="95422845"/>
                    </a:ext>
                  </a:extLst>
                </a:gridCol>
                <a:gridCol w="576072">
                  <a:extLst>
                    <a:ext uri="{9D8B030D-6E8A-4147-A177-3AD203B41FA5}">
                      <a16:colId xmlns:a16="http://schemas.microsoft.com/office/drawing/2014/main" val="1203716919"/>
                    </a:ext>
                  </a:extLst>
                </a:gridCol>
                <a:gridCol w="576072">
                  <a:extLst>
                    <a:ext uri="{9D8B030D-6E8A-4147-A177-3AD203B41FA5}">
                      <a16:colId xmlns:a16="http://schemas.microsoft.com/office/drawing/2014/main" val="1793650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4153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- 2022-02-24 11:30:00</a:t>
                      </a:r>
                      <a:r>
                        <a:rPr kumimoji="0" lang="de-DE" sz="1000" b="0" i="0" u="none" strike="noStrike" kern="1200" cap="none" spc="0" normalizeH="0" baseline="0" noProof="0">
                          <a:ln>
                            <a:noFill/>
                          </a:ln>
                          <a:solidFill>
                            <a:prstClr val="black"/>
                          </a:solidFill>
                          <a:effectLst/>
                          <a:uLnTx/>
                          <a:uFillTx/>
                          <a:latin typeface="+mn-lt"/>
                          <a:ea typeface="+mn-ea"/>
                          <a:cs typeface="+mn-cs"/>
                        </a:rPr>
                        <a:t>
 Umsatz und Gewinn von McDonald’s sind im vierten Quartal 2021 gestiegen. In einigen Weltregionen stellen regionale und vegetarische Konzepte zunehmend ernstzunehmende Konkurrenz dar.
Die Verschuldung der Fast-Food-Kette ist weiterhin hoch. Mehr hier: https://t.co/fkJfGBqeee /JF https://t.co/r1w2xG4Xaj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https://pbs.twimg.com/media/FMSv8OaX0AMvQtv.jpg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2790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- 2022-02-22 17:00:02</a:t>
                      </a:r>
                      <a:r>
                        <a:rPr kumimoji="0" lang="de-DE" sz="1000" b="0" i="0" u="none" strike="noStrike" kern="1200" cap="none" spc="0" normalizeH="0" baseline="0" noProof="0">
                          <a:ln>
                            <a:noFill/>
                          </a:ln>
                          <a:solidFill>
                            <a:prstClr val="black"/>
                          </a:solidFill>
                          <a:effectLst/>
                          <a:uLnTx/>
                          <a:uFillTx/>
                          <a:latin typeface="+mn-lt"/>
                          <a:ea typeface="+mn-ea"/>
                          <a:cs typeface="+mn-cs"/>
                        </a:rPr>
                        <a:t>
 Alles Wichtige rund um das Thema Börse gibt’s morgen im zweiten Markt-Update der Woche. Du hast noch eine Frage an Andreas? Dann schicke sie uns gerne vorab per DM/Kommentar oder stelle sie im Livestream.  https://t.co/HPEtzpql42 /EM https://t.co/hFE5E07OpI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https://pbs.twimg.com/media/FMNP3HjXEAMUXf0.jpg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4175192848"/>
                  </a:ext>
                </a:extLst>
              </a:tr>
            </a:tbl>
          </a:graphicData>
        </a:graphic>
      </p:graphicFrame>
      <p:sp>
        <p:nvSpPr>
          <p:cNvPr id="4" name="Text Placeholder 3">
            <a:extLst>
              <a:ext uri="{FF2B5EF4-FFF2-40B4-BE49-F238E27FC236}">
                <a16:creationId xmlns:a16="http://schemas.microsoft.com/office/drawing/2014/main" id="{853822E7-F6C7-4FA7-8019-4D1EB92F1341}"/>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8388573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9A79C-04DB-4292-83B9-B76490248811}"/>
              </a:ext>
            </a:extLst>
          </p:cNvPr>
          <p:cNvSpPr>
            <a:spLocks noGrp="1"/>
          </p:cNvSpPr>
          <p:nvPr>
            <p:ph type="title"/>
          </p:nvPr>
        </p:nvSpPr>
        <p:spPr/>
        <p:txBody>
          <a:bodyPr/>
          <a:lstStyle/>
          <a:p>
            <a:r>
              <a:rPr lang="en-US"/>
              <a:t>Twitter Own Tweets Table | comdirect - 3 of 13</a:t>
            </a:r>
          </a:p>
        </p:txBody>
      </p:sp>
      <p:graphicFrame>
        <p:nvGraphicFramePr>
          <p:cNvPr id="5" name="Table Placeholder 4">
            <a:extLst>
              <a:ext uri="{FF2B5EF4-FFF2-40B4-BE49-F238E27FC236}">
                <a16:creationId xmlns:a16="http://schemas.microsoft.com/office/drawing/2014/main" id="{157798EB-76CC-41CE-B854-5F5DF4530C41}"/>
              </a:ext>
            </a:extLst>
          </p:cNvPr>
          <p:cNvGraphicFramePr>
            <a:graphicFrameLocks noGrp="1"/>
          </p:cNvGraphicFramePr>
          <p:nvPr>
            <p:ph type="tbl" sz="quarter" idx="13"/>
            <p:extLst>
              <p:ext uri="{D42A27DB-BD31-4B8C-83A1-F6EECF244321}">
                <p14:modId xmlns:p14="http://schemas.microsoft.com/office/powerpoint/2010/main" val="253604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7944463"/>
                    </a:ext>
                  </a:extLst>
                </a:gridCol>
                <a:gridCol w="1316736">
                  <a:extLst>
                    <a:ext uri="{9D8B030D-6E8A-4147-A177-3AD203B41FA5}">
                      <a16:colId xmlns:a16="http://schemas.microsoft.com/office/drawing/2014/main" val="686843319"/>
                    </a:ext>
                  </a:extLst>
                </a:gridCol>
                <a:gridCol w="1563624">
                  <a:extLst>
                    <a:ext uri="{9D8B030D-6E8A-4147-A177-3AD203B41FA5}">
                      <a16:colId xmlns:a16="http://schemas.microsoft.com/office/drawing/2014/main" val="2101377201"/>
                    </a:ext>
                  </a:extLst>
                </a:gridCol>
                <a:gridCol w="576072">
                  <a:extLst>
                    <a:ext uri="{9D8B030D-6E8A-4147-A177-3AD203B41FA5}">
                      <a16:colId xmlns:a16="http://schemas.microsoft.com/office/drawing/2014/main" val="258937518"/>
                    </a:ext>
                  </a:extLst>
                </a:gridCol>
                <a:gridCol w="576072">
                  <a:extLst>
                    <a:ext uri="{9D8B030D-6E8A-4147-A177-3AD203B41FA5}">
                      <a16:colId xmlns:a16="http://schemas.microsoft.com/office/drawing/2014/main" val="3045301321"/>
                    </a:ext>
                  </a:extLst>
                </a:gridCol>
                <a:gridCol w="576072">
                  <a:extLst>
                    <a:ext uri="{9D8B030D-6E8A-4147-A177-3AD203B41FA5}">
                      <a16:colId xmlns:a16="http://schemas.microsoft.com/office/drawing/2014/main" val="2671693325"/>
                    </a:ext>
                  </a:extLst>
                </a:gridCol>
                <a:gridCol w="576072">
                  <a:extLst>
                    <a:ext uri="{9D8B030D-6E8A-4147-A177-3AD203B41FA5}">
                      <a16:colId xmlns:a16="http://schemas.microsoft.com/office/drawing/2014/main" val="3039608236"/>
                    </a:ext>
                  </a:extLst>
                </a:gridCol>
                <a:gridCol w="576072">
                  <a:extLst>
                    <a:ext uri="{9D8B030D-6E8A-4147-A177-3AD203B41FA5}">
                      <a16:colId xmlns:a16="http://schemas.microsoft.com/office/drawing/2014/main" val="153868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6072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- 2022-02-21 11:31:12</a:t>
                      </a:r>
                      <a:r>
                        <a:rPr kumimoji="0" lang="de-DE" sz="1000" b="0" i="0" u="none" strike="noStrike" kern="1200" cap="none" spc="0" normalizeH="0" baseline="0" noProof="0">
                          <a:ln>
                            <a:noFill/>
                          </a:ln>
                          <a:solidFill>
                            <a:prstClr val="black"/>
                          </a:solidFill>
                          <a:effectLst/>
                          <a:uLnTx/>
                          <a:uFillTx/>
                          <a:latin typeface="+mn-lt"/>
                          <a:ea typeface="+mn-ea"/>
                          <a:cs typeface="+mn-cs"/>
                        </a:rPr>
                        <a:t>
 Was wollt ihr über die Börse wissen? Unser Börsenexperte Andreas ist gespannt auf eure Fragen und steht euch heute wieder im Markt-Update zur Verfügung. Schickt uns eure Themen vorab oder nutzt die Chance direkt im Livestream. 
https://t.co/WGzBYQpGON. /JF https://t.co/0LvE7CAUb4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https://pbs.twimg.com/media/FMHSHlLXIAMe5PZ.jpg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298807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- 2022-02-18 12:30:00</a:t>
                      </a:r>
                      <a:r>
                        <a:rPr kumimoji="0" lang="de-DE" sz="1000" b="0" i="0" u="none" strike="noStrike" kern="1200" cap="none" spc="0" normalizeH="0" baseline="0" noProof="0">
                          <a:ln>
                            <a:noFill/>
                          </a:ln>
                          <a:solidFill>
                            <a:prstClr val="black"/>
                          </a:solidFill>
                          <a:effectLst/>
                          <a:uLnTx/>
                          <a:uFillTx/>
                          <a:latin typeface="+mn-lt"/>
                          <a:ea typeface="+mn-ea"/>
                          <a:cs typeface="+mn-cs"/>
                        </a:rPr>
                        <a:t>
 In der ersten Februarhälfte setzen comdirect Kunden neben Aktien- und Mischfonds vor allem auf risikoärmere Anlagen. Platz eins belegt nach wie vor der Global Portfolio One, gefolgt von dem ARERO Weltfonds. Mehr hier: https://t.co/vL7XLKFqYA /MU https://t.co/PjITDzNwSj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https://pbs.twimg.com/media/FL3kn85XIAojAts.png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4189501047"/>
                  </a:ext>
                </a:extLst>
              </a:tr>
            </a:tbl>
          </a:graphicData>
        </a:graphic>
      </p:graphicFrame>
      <p:sp>
        <p:nvSpPr>
          <p:cNvPr id="4" name="Text Placeholder 3">
            <a:extLst>
              <a:ext uri="{FF2B5EF4-FFF2-40B4-BE49-F238E27FC236}">
                <a16:creationId xmlns:a16="http://schemas.microsoft.com/office/drawing/2014/main" id="{026DDB5F-CF70-42BC-B1C7-D0917835DD19}"/>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3444920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4550-A44F-4003-BEA3-3E69BE50BA4C}"/>
              </a:ext>
            </a:extLst>
          </p:cNvPr>
          <p:cNvSpPr>
            <a:spLocks noGrp="1"/>
          </p:cNvSpPr>
          <p:nvPr>
            <p:ph type="title"/>
          </p:nvPr>
        </p:nvSpPr>
        <p:spPr/>
        <p:txBody>
          <a:bodyPr/>
          <a:lstStyle/>
          <a:p>
            <a:r>
              <a:rPr lang="en-US"/>
              <a:t>Twitter Own Tweets Table | comdirect - 4 of 13</a:t>
            </a:r>
          </a:p>
        </p:txBody>
      </p:sp>
      <p:graphicFrame>
        <p:nvGraphicFramePr>
          <p:cNvPr id="5" name="Table Placeholder 4">
            <a:extLst>
              <a:ext uri="{FF2B5EF4-FFF2-40B4-BE49-F238E27FC236}">
                <a16:creationId xmlns:a16="http://schemas.microsoft.com/office/drawing/2014/main" id="{E63C114C-3AE3-44E4-8C9E-2839A35BAD25}"/>
              </a:ext>
            </a:extLst>
          </p:cNvPr>
          <p:cNvGraphicFramePr>
            <a:graphicFrameLocks noGrp="1"/>
          </p:cNvGraphicFramePr>
          <p:nvPr>
            <p:ph type="tbl" sz="quarter" idx="13"/>
            <p:extLst>
              <p:ext uri="{D42A27DB-BD31-4B8C-83A1-F6EECF244321}">
                <p14:modId xmlns:p14="http://schemas.microsoft.com/office/powerpoint/2010/main" val="183813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8203972"/>
                    </a:ext>
                  </a:extLst>
                </a:gridCol>
                <a:gridCol w="1316736">
                  <a:extLst>
                    <a:ext uri="{9D8B030D-6E8A-4147-A177-3AD203B41FA5}">
                      <a16:colId xmlns:a16="http://schemas.microsoft.com/office/drawing/2014/main" val="4286469911"/>
                    </a:ext>
                  </a:extLst>
                </a:gridCol>
                <a:gridCol w="1563624">
                  <a:extLst>
                    <a:ext uri="{9D8B030D-6E8A-4147-A177-3AD203B41FA5}">
                      <a16:colId xmlns:a16="http://schemas.microsoft.com/office/drawing/2014/main" val="3389787707"/>
                    </a:ext>
                  </a:extLst>
                </a:gridCol>
                <a:gridCol w="576072">
                  <a:extLst>
                    <a:ext uri="{9D8B030D-6E8A-4147-A177-3AD203B41FA5}">
                      <a16:colId xmlns:a16="http://schemas.microsoft.com/office/drawing/2014/main" val="1555246695"/>
                    </a:ext>
                  </a:extLst>
                </a:gridCol>
                <a:gridCol w="576072">
                  <a:extLst>
                    <a:ext uri="{9D8B030D-6E8A-4147-A177-3AD203B41FA5}">
                      <a16:colId xmlns:a16="http://schemas.microsoft.com/office/drawing/2014/main" val="3219202495"/>
                    </a:ext>
                  </a:extLst>
                </a:gridCol>
                <a:gridCol w="576072">
                  <a:extLst>
                    <a:ext uri="{9D8B030D-6E8A-4147-A177-3AD203B41FA5}">
                      <a16:colId xmlns:a16="http://schemas.microsoft.com/office/drawing/2014/main" val="2819941490"/>
                    </a:ext>
                  </a:extLst>
                </a:gridCol>
                <a:gridCol w="576072">
                  <a:extLst>
                    <a:ext uri="{9D8B030D-6E8A-4147-A177-3AD203B41FA5}">
                      <a16:colId xmlns:a16="http://schemas.microsoft.com/office/drawing/2014/main" val="48378611"/>
                    </a:ext>
                  </a:extLst>
                </a:gridCol>
                <a:gridCol w="576072">
                  <a:extLst>
                    <a:ext uri="{9D8B030D-6E8A-4147-A177-3AD203B41FA5}">
                      <a16:colId xmlns:a16="http://schemas.microsoft.com/office/drawing/2014/main" val="1826835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761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- 2022-02-16 12:42:13</a:t>
                      </a:r>
                      <a:r>
                        <a:rPr kumimoji="0" lang="de-DE" sz="1000" b="0" i="0" u="none" strike="noStrike" kern="1200" cap="none" spc="0" normalizeH="0" baseline="0" noProof="0">
                          <a:ln>
                            <a:noFill/>
                          </a:ln>
                          <a:solidFill>
                            <a:prstClr val="black"/>
                          </a:solidFill>
                          <a:effectLst/>
                          <a:uLnTx/>
                          <a:uFillTx/>
                          <a:latin typeface="+mn-lt"/>
                          <a:ea typeface="+mn-ea"/>
                          <a:cs typeface="+mn-cs"/>
                        </a:rPr>
                        <a:t>
 Heute stellt sich Andreas wieder euren Fragen im zweiten Markt-Update der Woche. Schreib‘ uns gerne vorab, was du von Andreas wissen möchtest oder stelle deine Frage direkt im Livestream. 
https://t.co/fl8217dunM. /JF https://t.co/tf7aodzaiU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https://pbs.twimg.com/media/FLtyakhXoAQqjIk.jpg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extLst>
                  <a:ext uri="{0D108BD9-81ED-4DB2-BD59-A6C34878D82A}">
                    <a16:rowId xmlns:a16="http://schemas.microsoft.com/office/drawing/2014/main" val="361387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- 2022-02-16 12:30:00</a:t>
                      </a:r>
                      <a:r>
                        <a:rPr kumimoji="0" lang="de-DE" sz="1000" b="0" i="0" u="none" strike="noStrike" kern="1200" cap="none" spc="0" normalizeH="0" baseline="0" noProof="0">
                          <a:ln>
                            <a:noFill/>
                          </a:ln>
                          <a:solidFill>
                            <a:prstClr val="black"/>
                          </a:solidFill>
                          <a:effectLst/>
                          <a:uLnTx/>
                          <a:uFillTx/>
                          <a:latin typeface="+mn-lt"/>
                          <a:ea typeface="+mn-ea"/>
                          <a:cs typeface="+mn-cs"/>
                        </a:rPr>
                        <a:t>
 Apple ist das das weltweit wertvollste Unternehmen an der Börse. Im Geschäftsjahr 2021 wurde erstmalig die Grenze von einer Milliarde US-Dollar Umsatz pro Tag überschritten. Und das obwohl der Chip-Mangel auch hier zugeschlagen hat. Mehr hier: https://t.co/1BtAamBwWe /JS https://t.co/uZ1f9MHE2P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https://pbs.twimg.com/media/FLtG8-bXEAIlLv0.jpg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462672308"/>
                  </a:ext>
                </a:extLst>
              </a:tr>
            </a:tbl>
          </a:graphicData>
        </a:graphic>
      </p:graphicFrame>
      <p:sp>
        <p:nvSpPr>
          <p:cNvPr id="4" name="Text Placeholder 3">
            <a:extLst>
              <a:ext uri="{FF2B5EF4-FFF2-40B4-BE49-F238E27FC236}">
                <a16:creationId xmlns:a16="http://schemas.microsoft.com/office/drawing/2014/main" id="{BB89E68C-DBA4-4FEE-93E9-6091CCF87CE5}"/>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4310393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2F38B-F81D-40C8-BFAD-D27D66BE9966}"/>
              </a:ext>
            </a:extLst>
          </p:cNvPr>
          <p:cNvSpPr>
            <a:spLocks noGrp="1"/>
          </p:cNvSpPr>
          <p:nvPr>
            <p:ph type="title"/>
          </p:nvPr>
        </p:nvSpPr>
        <p:spPr/>
        <p:txBody>
          <a:bodyPr/>
          <a:lstStyle/>
          <a:p>
            <a:r>
              <a:rPr lang="en-US"/>
              <a:t>Twitter Own Tweets Table | comdirect - 5 of 13</a:t>
            </a:r>
          </a:p>
        </p:txBody>
      </p:sp>
      <p:graphicFrame>
        <p:nvGraphicFramePr>
          <p:cNvPr id="5" name="Table Placeholder 4">
            <a:extLst>
              <a:ext uri="{FF2B5EF4-FFF2-40B4-BE49-F238E27FC236}">
                <a16:creationId xmlns:a16="http://schemas.microsoft.com/office/drawing/2014/main" id="{1899789E-ED4A-4549-97C9-7DFC6EC9F141}"/>
              </a:ext>
            </a:extLst>
          </p:cNvPr>
          <p:cNvGraphicFramePr>
            <a:graphicFrameLocks noGrp="1"/>
          </p:cNvGraphicFramePr>
          <p:nvPr>
            <p:ph type="tbl" sz="quarter" idx="13"/>
            <p:extLst>
              <p:ext uri="{D42A27DB-BD31-4B8C-83A1-F6EECF244321}">
                <p14:modId xmlns:p14="http://schemas.microsoft.com/office/powerpoint/2010/main" val="398967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4024823"/>
                    </a:ext>
                  </a:extLst>
                </a:gridCol>
                <a:gridCol w="1316736">
                  <a:extLst>
                    <a:ext uri="{9D8B030D-6E8A-4147-A177-3AD203B41FA5}">
                      <a16:colId xmlns:a16="http://schemas.microsoft.com/office/drawing/2014/main" val="1426099938"/>
                    </a:ext>
                  </a:extLst>
                </a:gridCol>
                <a:gridCol w="1563624">
                  <a:extLst>
                    <a:ext uri="{9D8B030D-6E8A-4147-A177-3AD203B41FA5}">
                      <a16:colId xmlns:a16="http://schemas.microsoft.com/office/drawing/2014/main" val="1552774289"/>
                    </a:ext>
                  </a:extLst>
                </a:gridCol>
                <a:gridCol w="576072">
                  <a:extLst>
                    <a:ext uri="{9D8B030D-6E8A-4147-A177-3AD203B41FA5}">
                      <a16:colId xmlns:a16="http://schemas.microsoft.com/office/drawing/2014/main" val="4293218378"/>
                    </a:ext>
                  </a:extLst>
                </a:gridCol>
                <a:gridCol w="576072">
                  <a:extLst>
                    <a:ext uri="{9D8B030D-6E8A-4147-A177-3AD203B41FA5}">
                      <a16:colId xmlns:a16="http://schemas.microsoft.com/office/drawing/2014/main" val="1430972643"/>
                    </a:ext>
                  </a:extLst>
                </a:gridCol>
                <a:gridCol w="576072">
                  <a:extLst>
                    <a:ext uri="{9D8B030D-6E8A-4147-A177-3AD203B41FA5}">
                      <a16:colId xmlns:a16="http://schemas.microsoft.com/office/drawing/2014/main" val="147037281"/>
                    </a:ext>
                  </a:extLst>
                </a:gridCol>
                <a:gridCol w="576072">
                  <a:extLst>
                    <a:ext uri="{9D8B030D-6E8A-4147-A177-3AD203B41FA5}">
                      <a16:colId xmlns:a16="http://schemas.microsoft.com/office/drawing/2014/main" val="4154180370"/>
                    </a:ext>
                  </a:extLst>
                </a:gridCol>
                <a:gridCol w="576072">
                  <a:extLst>
                    <a:ext uri="{9D8B030D-6E8A-4147-A177-3AD203B41FA5}">
                      <a16:colId xmlns:a16="http://schemas.microsoft.com/office/drawing/2014/main" val="274329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5098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- 2022-02-14 11:05:00</a:t>
                      </a:r>
                      <a:r>
                        <a:rPr kumimoji="0" lang="de-DE" sz="1000" b="0" i="0" u="none" strike="noStrike" kern="1200" cap="none" spc="0" normalizeH="0" baseline="0" noProof="0">
                          <a:ln>
                            <a:noFill/>
                          </a:ln>
                          <a:solidFill>
                            <a:prstClr val="black"/>
                          </a:solidFill>
                          <a:effectLst/>
                          <a:uLnTx/>
                          <a:uFillTx/>
                          <a:latin typeface="+mn-lt"/>
                          <a:ea typeface="+mn-ea"/>
                          <a:cs typeface="+mn-cs"/>
                        </a:rPr>
                        <a:t>
 Die Woche startet mit einem neuen Markt-Update! Du hast eine Frage an Andreas? Schick sie uns einfach vorab per DM/Kommentar oder stelle deine Frage heute Abend im Livestream. 👇 
https://t.co/Fha03LreeW /EM https://t.co/VlirzGRYHl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https://pbs.twimg.com/media/FLi79AVWUAUoF85.jpg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149162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- 2022-02-08 17:30:00</a:t>
                      </a:r>
                      <a:r>
                        <a:rPr kumimoji="0" lang="de-DE" sz="1000" b="0" i="0" u="none" strike="noStrike" kern="1200" cap="none" spc="0" normalizeH="0" baseline="0" noProof="0">
                          <a:ln>
                            <a:noFill/>
                          </a:ln>
                          <a:solidFill>
                            <a:prstClr val="black"/>
                          </a:solidFill>
                          <a:effectLst/>
                          <a:uLnTx/>
                          <a:uFillTx/>
                          <a:latin typeface="+mn-lt"/>
                          <a:ea typeface="+mn-ea"/>
                          <a:cs typeface="+mn-cs"/>
                        </a:rPr>
                        <a:t>
 Du hast noch offene Fragen zum Thema Börse? Dann ist das Markt-Update mit unserem Experten Andreas genau das Richtige für dich! Jetzt Livestream vormerken und uns deine Fragen per Kommentar/DM senden oder morgen im Livestream stellen.
https://t.co/0zKWwpoxcI /EM https://t.co/9fsaB0tTAh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https://pbs.twimg.com/media/FLELJjpXMAE4BT_.jpg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1970514803"/>
                  </a:ext>
                </a:extLst>
              </a:tr>
            </a:tbl>
          </a:graphicData>
        </a:graphic>
      </p:graphicFrame>
      <p:sp>
        <p:nvSpPr>
          <p:cNvPr id="4" name="Text Placeholder 3">
            <a:extLst>
              <a:ext uri="{FF2B5EF4-FFF2-40B4-BE49-F238E27FC236}">
                <a16:creationId xmlns:a16="http://schemas.microsoft.com/office/drawing/2014/main" id="{A88C7587-335B-4A79-AC6E-FB9659212DFE}"/>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5921525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F7E5-8C82-4BF6-80CE-091AADE7620E}"/>
              </a:ext>
            </a:extLst>
          </p:cNvPr>
          <p:cNvSpPr>
            <a:spLocks noGrp="1"/>
          </p:cNvSpPr>
          <p:nvPr>
            <p:ph type="title"/>
          </p:nvPr>
        </p:nvSpPr>
        <p:spPr/>
        <p:txBody>
          <a:bodyPr/>
          <a:lstStyle/>
          <a:p>
            <a:r>
              <a:rPr lang="en-US"/>
              <a:t>Twitter Own Tweets Table | comdirect - 6 of 13</a:t>
            </a:r>
          </a:p>
        </p:txBody>
      </p:sp>
      <p:graphicFrame>
        <p:nvGraphicFramePr>
          <p:cNvPr id="5" name="Table Placeholder 4">
            <a:extLst>
              <a:ext uri="{FF2B5EF4-FFF2-40B4-BE49-F238E27FC236}">
                <a16:creationId xmlns:a16="http://schemas.microsoft.com/office/drawing/2014/main" id="{25C768E4-AB8D-4C7E-B3C1-BABBA5662B67}"/>
              </a:ext>
            </a:extLst>
          </p:cNvPr>
          <p:cNvGraphicFramePr>
            <a:graphicFrameLocks noGrp="1"/>
          </p:cNvGraphicFramePr>
          <p:nvPr>
            <p:ph type="tbl" sz="quarter" idx="13"/>
            <p:extLst>
              <p:ext uri="{D42A27DB-BD31-4B8C-83A1-F6EECF244321}">
                <p14:modId xmlns:p14="http://schemas.microsoft.com/office/powerpoint/2010/main" val="1815400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6296120"/>
                    </a:ext>
                  </a:extLst>
                </a:gridCol>
                <a:gridCol w="1316736">
                  <a:extLst>
                    <a:ext uri="{9D8B030D-6E8A-4147-A177-3AD203B41FA5}">
                      <a16:colId xmlns:a16="http://schemas.microsoft.com/office/drawing/2014/main" val="3364532332"/>
                    </a:ext>
                  </a:extLst>
                </a:gridCol>
                <a:gridCol w="1563624">
                  <a:extLst>
                    <a:ext uri="{9D8B030D-6E8A-4147-A177-3AD203B41FA5}">
                      <a16:colId xmlns:a16="http://schemas.microsoft.com/office/drawing/2014/main" val="1846257419"/>
                    </a:ext>
                  </a:extLst>
                </a:gridCol>
                <a:gridCol w="576072">
                  <a:extLst>
                    <a:ext uri="{9D8B030D-6E8A-4147-A177-3AD203B41FA5}">
                      <a16:colId xmlns:a16="http://schemas.microsoft.com/office/drawing/2014/main" val="915146291"/>
                    </a:ext>
                  </a:extLst>
                </a:gridCol>
                <a:gridCol w="576072">
                  <a:extLst>
                    <a:ext uri="{9D8B030D-6E8A-4147-A177-3AD203B41FA5}">
                      <a16:colId xmlns:a16="http://schemas.microsoft.com/office/drawing/2014/main" val="637429917"/>
                    </a:ext>
                  </a:extLst>
                </a:gridCol>
                <a:gridCol w="576072">
                  <a:extLst>
                    <a:ext uri="{9D8B030D-6E8A-4147-A177-3AD203B41FA5}">
                      <a16:colId xmlns:a16="http://schemas.microsoft.com/office/drawing/2014/main" val="852770533"/>
                    </a:ext>
                  </a:extLst>
                </a:gridCol>
                <a:gridCol w="576072">
                  <a:extLst>
                    <a:ext uri="{9D8B030D-6E8A-4147-A177-3AD203B41FA5}">
                      <a16:colId xmlns:a16="http://schemas.microsoft.com/office/drawing/2014/main" val="1428273317"/>
                    </a:ext>
                  </a:extLst>
                </a:gridCol>
                <a:gridCol w="576072">
                  <a:extLst>
                    <a:ext uri="{9D8B030D-6E8A-4147-A177-3AD203B41FA5}">
                      <a16:colId xmlns:a16="http://schemas.microsoft.com/office/drawing/2014/main" val="1730759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4055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- 2022-02-08 11:25:00</a:t>
                      </a:r>
                      <a:r>
                        <a:rPr kumimoji="0" lang="de-DE" sz="1000" b="0" i="0" u="none" strike="noStrike" kern="1200" cap="none" spc="0" normalizeH="0" baseline="0" noProof="0">
                          <a:ln>
                            <a:noFill/>
                          </a:ln>
                          <a:solidFill>
                            <a:prstClr val="black"/>
                          </a:solidFill>
                          <a:effectLst/>
                          <a:uLnTx/>
                          <a:uFillTx/>
                          <a:latin typeface="+mn-lt"/>
                          <a:ea typeface="+mn-ea"/>
                          <a:cs typeface="+mn-cs"/>
                        </a:rPr>
                        <a:t>
 Mercedes-Benz kämpfte im zweiten Halbjahr 2021 mit schwindenden Absatzzahlen vor allem auf Grund der Halbleiterkrise.
Die Aufspaltung des Konzerns in zwei eigenständige Unternehmen für Lkw und Pkw wurde gut angenommen. Mehr hier: https://t.co/X5v1RdpBBh /JS https://t.co/N6Y8nOBkXt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https://pbs.twimg.com/media/FKvgAgGX0AMPrNm.jpg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8858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- 2022-02-07 11:51:37</a:t>
                      </a:r>
                      <a:r>
                        <a:rPr kumimoji="0" lang="de-DE" sz="1000" b="0" i="0" u="none" strike="noStrike" kern="1200" cap="none" spc="0" normalizeH="0" baseline="0" noProof="0">
                          <a:ln>
                            <a:noFill/>
                          </a:ln>
                          <a:solidFill>
                            <a:prstClr val="black"/>
                          </a:solidFill>
                          <a:effectLst/>
                          <a:uLnTx/>
                          <a:uFillTx/>
                          <a:latin typeface="+mn-lt"/>
                          <a:ea typeface="+mn-ea"/>
                          <a:cs typeface="+mn-cs"/>
                        </a:rPr>
                        <a:t>
 Heute gibt es wieder ein neues Markt-Update von unserem Börsenexperten Andreas für dich. Schick uns deine Frage einfach per DM/Kommentar oder stelle sie im Livestream. 👇
https://t.co/usUPYED5FQ /EM https://t.co/oc95FcCcCx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https://pbs.twimg.com/media/FK_Qik6WUAEmOaO.jpg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extLst>
                  <a:ext uri="{0D108BD9-81ED-4DB2-BD59-A6C34878D82A}">
                    <a16:rowId xmlns:a16="http://schemas.microsoft.com/office/drawing/2014/main" val="3331767235"/>
                  </a:ext>
                </a:extLst>
              </a:tr>
            </a:tbl>
          </a:graphicData>
        </a:graphic>
      </p:graphicFrame>
      <p:sp>
        <p:nvSpPr>
          <p:cNvPr id="4" name="Text Placeholder 3">
            <a:extLst>
              <a:ext uri="{FF2B5EF4-FFF2-40B4-BE49-F238E27FC236}">
                <a16:creationId xmlns:a16="http://schemas.microsoft.com/office/drawing/2014/main" id="{4F2807EE-031C-49C8-BB76-C098350EEF6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41143186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B983-FB5A-47C4-9E93-EF6496AEAAF6}"/>
              </a:ext>
            </a:extLst>
          </p:cNvPr>
          <p:cNvSpPr>
            <a:spLocks noGrp="1"/>
          </p:cNvSpPr>
          <p:nvPr>
            <p:ph type="title"/>
          </p:nvPr>
        </p:nvSpPr>
        <p:spPr/>
        <p:txBody>
          <a:bodyPr/>
          <a:lstStyle/>
          <a:p>
            <a:r>
              <a:rPr lang="en-US"/>
              <a:t>Twitter Own Tweets Table | comdirect - 7 of 13</a:t>
            </a:r>
          </a:p>
        </p:txBody>
      </p:sp>
      <p:graphicFrame>
        <p:nvGraphicFramePr>
          <p:cNvPr id="5" name="Table Placeholder 4">
            <a:extLst>
              <a:ext uri="{FF2B5EF4-FFF2-40B4-BE49-F238E27FC236}">
                <a16:creationId xmlns:a16="http://schemas.microsoft.com/office/drawing/2014/main" id="{D5D5EF90-6D17-44A4-824C-BC0A32BDB974}"/>
              </a:ext>
            </a:extLst>
          </p:cNvPr>
          <p:cNvGraphicFramePr>
            <a:graphicFrameLocks noGrp="1"/>
          </p:cNvGraphicFramePr>
          <p:nvPr>
            <p:ph type="tbl" sz="quarter" idx="13"/>
            <p:extLst>
              <p:ext uri="{D42A27DB-BD31-4B8C-83A1-F6EECF244321}">
                <p14:modId xmlns:p14="http://schemas.microsoft.com/office/powerpoint/2010/main" val="2992421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6372508"/>
                    </a:ext>
                  </a:extLst>
                </a:gridCol>
                <a:gridCol w="1316736">
                  <a:extLst>
                    <a:ext uri="{9D8B030D-6E8A-4147-A177-3AD203B41FA5}">
                      <a16:colId xmlns:a16="http://schemas.microsoft.com/office/drawing/2014/main" val="1519376321"/>
                    </a:ext>
                  </a:extLst>
                </a:gridCol>
                <a:gridCol w="1563624">
                  <a:extLst>
                    <a:ext uri="{9D8B030D-6E8A-4147-A177-3AD203B41FA5}">
                      <a16:colId xmlns:a16="http://schemas.microsoft.com/office/drawing/2014/main" val="591694624"/>
                    </a:ext>
                  </a:extLst>
                </a:gridCol>
                <a:gridCol w="576072">
                  <a:extLst>
                    <a:ext uri="{9D8B030D-6E8A-4147-A177-3AD203B41FA5}">
                      <a16:colId xmlns:a16="http://schemas.microsoft.com/office/drawing/2014/main" val="1324016003"/>
                    </a:ext>
                  </a:extLst>
                </a:gridCol>
                <a:gridCol w="576072">
                  <a:extLst>
                    <a:ext uri="{9D8B030D-6E8A-4147-A177-3AD203B41FA5}">
                      <a16:colId xmlns:a16="http://schemas.microsoft.com/office/drawing/2014/main" val="1170502739"/>
                    </a:ext>
                  </a:extLst>
                </a:gridCol>
                <a:gridCol w="576072">
                  <a:extLst>
                    <a:ext uri="{9D8B030D-6E8A-4147-A177-3AD203B41FA5}">
                      <a16:colId xmlns:a16="http://schemas.microsoft.com/office/drawing/2014/main" val="980559535"/>
                    </a:ext>
                  </a:extLst>
                </a:gridCol>
                <a:gridCol w="576072">
                  <a:extLst>
                    <a:ext uri="{9D8B030D-6E8A-4147-A177-3AD203B41FA5}">
                      <a16:colId xmlns:a16="http://schemas.microsoft.com/office/drawing/2014/main" val="893562523"/>
                    </a:ext>
                  </a:extLst>
                </a:gridCol>
                <a:gridCol w="576072">
                  <a:extLst>
                    <a:ext uri="{9D8B030D-6E8A-4147-A177-3AD203B41FA5}">
                      <a16:colId xmlns:a16="http://schemas.microsoft.com/office/drawing/2014/main" val="2979407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8704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- 2022-02-02 12:30:00</a:t>
                      </a:r>
                      <a:r>
                        <a:rPr kumimoji="0" lang="en-US" sz="1000" b="0" i="0" u="none" strike="noStrike" kern="1200" cap="none" spc="0" normalizeH="0" baseline="0" noProof="0">
                          <a:ln>
                            <a:noFill/>
                          </a:ln>
                          <a:solidFill>
                            <a:prstClr val="black"/>
                          </a:solidFill>
                          <a:effectLst/>
                          <a:uLnTx/>
                          <a:uFillTx/>
                          <a:latin typeface="+mn-lt"/>
                          <a:ea typeface="+mn-ea"/>
                          <a:cs typeface="+mn-cs"/>
                        </a:rPr>
                        <a:t>
 Besonders beliebt bei comdirect Kunden im Januar sind Aktien- und Mischfonds. Der Global Portfolio One Fonds verdrängt den 10XDNA-Disruptive Technologies Fonds von Platz eins. 
Mehr hier lesen: https://t.co/ydqXDK8VqY. /JS https://t.co/NZuZPtbX1e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https://pbs.twimg.com/media/FKlLnrfWUAI1_VZ.png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Magazin Newsletter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extLst>
                  <a:ext uri="{0D108BD9-81ED-4DB2-BD59-A6C34878D82A}">
                    <a16:rowId xmlns:a16="http://schemas.microsoft.com/office/drawing/2014/main" val="127078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- 2022-02-01 16:00:01</a:t>
                      </a:r>
                      <a:r>
                        <a:rPr kumimoji="0" lang="de-DE" sz="1000" b="0" i="0" u="none" strike="noStrike" kern="1200" cap="none" spc="0" normalizeH="0" baseline="0" noProof="0">
                          <a:ln>
                            <a:noFill/>
                          </a:ln>
                          <a:solidFill>
                            <a:prstClr val="black"/>
                          </a:solidFill>
                          <a:effectLst/>
                          <a:uLnTx/>
                          <a:uFillTx/>
                          <a:latin typeface="+mn-lt"/>
                          <a:ea typeface="+mn-ea"/>
                          <a:cs typeface="+mn-cs"/>
                        </a:rPr>
                        <a:t>
 Morgen steht dir unser Börsenexperte Andreas wieder Rede und Antwort im neuen Markt-Update. Stelle deine Frage einfach per DM/Kommentar oder im Livestream. 👇
https://t.co/dSIR9De96D /EM https://t.co/Y6xurn6cSD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https://pbs.twimg.com/media/FKgjFSSX0AcrNUK.jpg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4268348249"/>
                  </a:ext>
                </a:extLst>
              </a:tr>
            </a:tbl>
          </a:graphicData>
        </a:graphic>
      </p:graphicFrame>
      <p:sp>
        <p:nvSpPr>
          <p:cNvPr id="4" name="Text Placeholder 3">
            <a:extLst>
              <a:ext uri="{FF2B5EF4-FFF2-40B4-BE49-F238E27FC236}">
                <a16:creationId xmlns:a16="http://schemas.microsoft.com/office/drawing/2014/main" id="{76B3C362-7F0D-42C7-8DBE-9D5127EED534}"/>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573692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38A8-7BC7-4B1B-97A8-6B643C66AA85}"/>
              </a:ext>
            </a:extLst>
          </p:cNvPr>
          <p:cNvSpPr>
            <a:spLocks noGrp="1"/>
          </p:cNvSpPr>
          <p:nvPr>
            <p:ph type="title"/>
          </p:nvPr>
        </p:nvSpPr>
        <p:spPr/>
        <p:txBody>
          <a:bodyPr/>
          <a:lstStyle/>
          <a:p>
            <a:r>
              <a:rPr lang="en-US"/>
              <a:t>Twitter Own Tweets Table | comdirect - 8 of 13</a:t>
            </a:r>
          </a:p>
        </p:txBody>
      </p:sp>
      <p:graphicFrame>
        <p:nvGraphicFramePr>
          <p:cNvPr id="5" name="Table Placeholder 4">
            <a:extLst>
              <a:ext uri="{FF2B5EF4-FFF2-40B4-BE49-F238E27FC236}">
                <a16:creationId xmlns:a16="http://schemas.microsoft.com/office/drawing/2014/main" id="{FCB4C15A-48A4-4C3A-8BF9-9ADDD6894312}"/>
              </a:ext>
            </a:extLst>
          </p:cNvPr>
          <p:cNvGraphicFramePr>
            <a:graphicFrameLocks noGrp="1"/>
          </p:cNvGraphicFramePr>
          <p:nvPr>
            <p:ph type="tbl" sz="quarter" idx="13"/>
            <p:extLst>
              <p:ext uri="{D42A27DB-BD31-4B8C-83A1-F6EECF244321}">
                <p14:modId xmlns:p14="http://schemas.microsoft.com/office/powerpoint/2010/main" val="301965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930031"/>
                    </a:ext>
                  </a:extLst>
                </a:gridCol>
                <a:gridCol w="1316736">
                  <a:extLst>
                    <a:ext uri="{9D8B030D-6E8A-4147-A177-3AD203B41FA5}">
                      <a16:colId xmlns:a16="http://schemas.microsoft.com/office/drawing/2014/main" val="810279340"/>
                    </a:ext>
                  </a:extLst>
                </a:gridCol>
                <a:gridCol w="1563624">
                  <a:extLst>
                    <a:ext uri="{9D8B030D-6E8A-4147-A177-3AD203B41FA5}">
                      <a16:colId xmlns:a16="http://schemas.microsoft.com/office/drawing/2014/main" val="3635378249"/>
                    </a:ext>
                  </a:extLst>
                </a:gridCol>
                <a:gridCol w="576072">
                  <a:extLst>
                    <a:ext uri="{9D8B030D-6E8A-4147-A177-3AD203B41FA5}">
                      <a16:colId xmlns:a16="http://schemas.microsoft.com/office/drawing/2014/main" val="1939069553"/>
                    </a:ext>
                  </a:extLst>
                </a:gridCol>
                <a:gridCol w="576072">
                  <a:extLst>
                    <a:ext uri="{9D8B030D-6E8A-4147-A177-3AD203B41FA5}">
                      <a16:colId xmlns:a16="http://schemas.microsoft.com/office/drawing/2014/main" val="2099336361"/>
                    </a:ext>
                  </a:extLst>
                </a:gridCol>
                <a:gridCol w="576072">
                  <a:extLst>
                    <a:ext uri="{9D8B030D-6E8A-4147-A177-3AD203B41FA5}">
                      <a16:colId xmlns:a16="http://schemas.microsoft.com/office/drawing/2014/main" val="675722777"/>
                    </a:ext>
                  </a:extLst>
                </a:gridCol>
                <a:gridCol w="576072">
                  <a:extLst>
                    <a:ext uri="{9D8B030D-6E8A-4147-A177-3AD203B41FA5}">
                      <a16:colId xmlns:a16="http://schemas.microsoft.com/office/drawing/2014/main" val="4225521100"/>
                    </a:ext>
                  </a:extLst>
                </a:gridCol>
                <a:gridCol w="576072">
                  <a:extLst>
                    <a:ext uri="{9D8B030D-6E8A-4147-A177-3AD203B41FA5}">
                      <a16:colId xmlns:a16="http://schemas.microsoft.com/office/drawing/2014/main" val="302014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411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- 2022-01-31 14:23:59</a:t>
                      </a:r>
                      <a:r>
                        <a:rPr kumimoji="0" lang="de-DE" sz="1000" b="0" i="0" u="none" strike="noStrike" kern="1200" cap="none" spc="0" normalizeH="0" baseline="0" noProof="0">
                          <a:ln>
                            <a:noFill/>
                          </a:ln>
                          <a:solidFill>
                            <a:prstClr val="black"/>
                          </a:solidFill>
                          <a:effectLst/>
                          <a:uLnTx/>
                          <a:uFillTx/>
                          <a:latin typeface="+mn-lt"/>
                          <a:ea typeface="+mn-ea"/>
                          <a:cs typeface="+mn-cs"/>
                        </a:rPr>
                        <a:t>
 Um 17 Uhr nimmt unser Experte @Andreas Lipkow die Börse im Markt-Update wieder unter die Lupe und beantwortet eure Fragen. Schreib‘ uns dein Thema gerne vorab per DM/Kommentar oder direkt im Livestream.  https://t.co/dxGFqyiJDY /EM https://t.co/ncqyPugMPH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https://pbs.twimg.com/media/FKbwVonWQAQ1krj.jpg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extLst>
                  <a:ext uri="{0D108BD9-81ED-4DB2-BD59-A6C34878D82A}">
                    <a16:rowId xmlns:a16="http://schemas.microsoft.com/office/drawing/2014/main" val="280701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- 2022-01-26 11:20:43</a:t>
                      </a:r>
                      <a:r>
                        <a:rPr kumimoji="0" lang="de-DE" sz="1000" b="0" i="0" u="none" strike="noStrike" kern="1200" cap="none" spc="0" normalizeH="0" baseline="0" noProof="0">
                          <a:ln>
                            <a:noFill/>
                          </a:ln>
                          <a:solidFill>
                            <a:prstClr val="black"/>
                          </a:solidFill>
                          <a:effectLst/>
                          <a:uLnTx/>
                          <a:uFillTx/>
                          <a:latin typeface="+mn-lt"/>
                          <a:ea typeface="+mn-ea"/>
                          <a:cs typeface="+mn-cs"/>
                        </a:rPr>
                        <a:t>
 Da geht die Post ab! Ein deutliches Umsatz- und Gewinnwachstum verzeichnet die Deutsche Post AG im dritten Quartal 2021.
Im Bereich Supply Chain hingegen ging das Geschäft deutlich zurück. Außerdem verlässt der Konzernchef das Unternehmen. Mehr hier: https://t.co/Uzgwsql5Pw /EM https://t.co/vheCD2GTFj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https://pbs.twimg.com/media/FKBWWKtXwAI_75O.jpg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extLst>
                  <a:ext uri="{0D108BD9-81ED-4DB2-BD59-A6C34878D82A}">
                    <a16:rowId xmlns:a16="http://schemas.microsoft.com/office/drawing/2014/main" val="744071110"/>
                  </a:ext>
                </a:extLst>
              </a:tr>
            </a:tbl>
          </a:graphicData>
        </a:graphic>
      </p:graphicFrame>
      <p:sp>
        <p:nvSpPr>
          <p:cNvPr id="4" name="Text Placeholder 3">
            <a:extLst>
              <a:ext uri="{FF2B5EF4-FFF2-40B4-BE49-F238E27FC236}">
                <a16:creationId xmlns:a16="http://schemas.microsoft.com/office/drawing/2014/main" id="{528434B6-9B3C-4A4C-B179-4B52D81CE46C}"/>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0078805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E61E-3038-4951-ACB6-196802BD19DB}"/>
              </a:ext>
            </a:extLst>
          </p:cNvPr>
          <p:cNvSpPr>
            <a:spLocks noGrp="1"/>
          </p:cNvSpPr>
          <p:nvPr>
            <p:ph type="title"/>
          </p:nvPr>
        </p:nvSpPr>
        <p:spPr/>
        <p:txBody>
          <a:bodyPr/>
          <a:lstStyle/>
          <a:p>
            <a:r>
              <a:rPr lang="en-US"/>
              <a:t>Twitter Own Tweets Table | comdirect - 9 of 13</a:t>
            </a:r>
          </a:p>
        </p:txBody>
      </p:sp>
      <p:graphicFrame>
        <p:nvGraphicFramePr>
          <p:cNvPr id="5" name="Table Placeholder 4">
            <a:extLst>
              <a:ext uri="{FF2B5EF4-FFF2-40B4-BE49-F238E27FC236}">
                <a16:creationId xmlns:a16="http://schemas.microsoft.com/office/drawing/2014/main" id="{098981A8-F4FF-44B0-B7B8-BDDF565FD703}"/>
              </a:ext>
            </a:extLst>
          </p:cNvPr>
          <p:cNvGraphicFramePr>
            <a:graphicFrameLocks noGrp="1"/>
          </p:cNvGraphicFramePr>
          <p:nvPr>
            <p:ph type="tbl" sz="quarter" idx="13"/>
            <p:extLst>
              <p:ext uri="{D42A27DB-BD31-4B8C-83A1-F6EECF244321}">
                <p14:modId xmlns:p14="http://schemas.microsoft.com/office/powerpoint/2010/main" val="1648333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6487020"/>
                    </a:ext>
                  </a:extLst>
                </a:gridCol>
                <a:gridCol w="1316736">
                  <a:extLst>
                    <a:ext uri="{9D8B030D-6E8A-4147-A177-3AD203B41FA5}">
                      <a16:colId xmlns:a16="http://schemas.microsoft.com/office/drawing/2014/main" val="3097210425"/>
                    </a:ext>
                  </a:extLst>
                </a:gridCol>
                <a:gridCol w="1563624">
                  <a:extLst>
                    <a:ext uri="{9D8B030D-6E8A-4147-A177-3AD203B41FA5}">
                      <a16:colId xmlns:a16="http://schemas.microsoft.com/office/drawing/2014/main" val="1642558895"/>
                    </a:ext>
                  </a:extLst>
                </a:gridCol>
                <a:gridCol w="576072">
                  <a:extLst>
                    <a:ext uri="{9D8B030D-6E8A-4147-A177-3AD203B41FA5}">
                      <a16:colId xmlns:a16="http://schemas.microsoft.com/office/drawing/2014/main" val="852353649"/>
                    </a:ext>
                  </a:extLst>
                </a:gridCol>
                <a:gridCol w="576072">
                  <a:extLst>
                    <a:ext uri="{9D8B030D-6E8A-4147-A177-3AD203B41FA5}">
                      <a16:colId xmlns:a16="http://schemas.microsoft.com/office/drawing/2014/main" val="3003733403"/>
                    </a:ext>
                  </a:extLst>
                </a:gridCol>
                <a:gridCol w="576072">
                  <a:extLst>
                    <a:ext uri="{9D8B030D-6E8A-4147-A177-3AD203B41FA5}">
                      <a16:colId xmlns:a16="http://schemas.microsoft.com/office/drawing/2014/main" val="1590357005"/>
                    </a:ext>
                  </a:extLst>
                </a:gridCol>
                <a:gridCol w="576072">
                  <a:extLst>
                    <a:ext uri="{9D8B030D-6E8A-4147-A177-3AD203B41FA5}">
                      <a16:colId xmlns:a16="http://schemas.microsoft.com/office/drawing/2014/main" val="149847174"/>
                    </a:ext>
                  </a:extLst>
                </a:gridCol>
                <a:gridCol w="576072">
                  <a:extLst>
                    <a:ext uri="{9D8B030D-6E8A-4147-A177-3AD203B41FA5}">
                      <a16:colId xmlns:a16="http://schemas.microsoft.com/office/drawing/2014/main" val="108226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9971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- 2022-01-25 15:00:01</a:t>
                      </a:r>
                      <a:r>
                        <a:rPr kumimoji="0" lang="de-DE" sz="1000" b="0" i="0" u="none" strike="noStrike" kern="1200" cap="none" spc="0" normalizeH="0" baseline="0" noProof="0">
                          <a:ln>
                            <a:noFill/>
                          </a:ln>
                          <a:solidFill>
                            <a:prstClr val="black"/>
                          </a:solidFill>
                          <a:effectLst/>
                          <a:uLnTx/>
                          <a:uFillTx/>
                          <a:latin typeface="+mn-lt"/>
                          <a:ea typeface="+mn-ea"/>
                          <a:cs typeface="+mn-cs"/>
                        </a:rPr>
                        <a:t>
 Morgen gibt’s ein neues Markt-Update und du hast die Chance, deine Frage im Livestream an Andreas zu stellen. Wie immer kannst du dein Thema auch gerne schon vorab per DM/Kommentar einreichen.
https://t.co/HPmCXiGjPr. /JF https://t.co/H6dhoraaXy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https://pbs.twimg.com/media/FJ8W7tIX0AIK31j.jpg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259454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- 2022-01-24 10:15:00</a:t>
                      </a:r>
                      <a:r>
                        <a:rPr kumimoji="0" lang="de-DE" sz="1000" b="0" i="0" u="none" strike="noStrike" kern="1200" cap="none" spc="0" normalizeH="0" baseline="0" noProof="0">
                          <a:ln>
                            <a:noFill/>
                          </a:ln>
                          <a:solidFill>
                            <a:prstClr val="black"/>
                          </a:solidFill>
                          <a:effectLst/>
                          <a:uLnTx/>
                          <a:uFillTx/>
                          <a:latin typeface="+mn-lt"/>
                          <a:ea typeface="+mn-ea"/>
                          <a:cs typeface="+mn-cs"/>
                        </a:rPr>
                        <a:t>
 Neue Woche, neues Markt-Update. Heute bleibt Andreas nicht allein, sondern freut sich auf seinen Gast Frank Thelen. Dir brennt eine Frage zum Thema Börse auf der Zunge? Dann stell‘ sie gerne vorab per DM/Kommentar oder um 17 Uhr im Livestream. https://t.co/1806SyJrmX /EM https://t.co/Y3H0k46TK1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https://pbs.twimg.com/media/FJnZcexXEAQjQPC.jpg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extLst>
                  <a:ext uri="{0D108BD9-81ED-4DB2-BD59-A6C34878D82A}">
                    <a16:rowId xmlns:a16="http://schemas.microsoft.com/office/drawing/2014/main" val="941797234"/>
                  </a:ext>
                </a:extLst>
              </a:tr>
            </a:tbl>
          </a:graphicData>
        </a:graphic>
      </p:graphicFrame>
      <p:sp>
        <p:nvSpPr>
          <p:cNvPr id="4" name="Text Placeholder 3">
            <a:extLst>
              <a:ext uri="{FF2B5EF4-FFF2-40B4-BE49-F238E27FC236}">
                <a16:creationId xmlns:a16="http://schemas.microsoft.com/office/drawing/2014/main" id="{0F23B6C4-B9D9-4C29-AC04-641F35559642}"/>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3183700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C14F1-BA3F-44F3-A9FE-FBF8755643AD}"/>
              </a:ext>
            </a:extLst>
          </p:cNvPr>
          <p:cNvSpPr>
            <a:spLocks noGrp="1"/>
          </p:cNvSpPr>
          <p:nvPr>
            <p:ph type="title"/>
          </p:nvPr>
        </p:nvSpPr>
        <p:spPr/>
        <p:txBody>
          <a:bodyPr/>
          <a:lstStyle/>
          <a:p>
            <a:r>
              <a:rPr lang="en-US"/>
              <a:t>Twitter Own Tweets Table | comdirect - 10 of 13</a:t>
            </a:r>
          </a:p>
        </p:txBody>
      </p:sp>
      <p:graphicFrame>
        <p:nvGraphicFramePr>
          <p:cNvPr id="5" name="Table Placeholder 4">
            <a:extLst>
              <a:ext uri="{FF2B5EF4-FFF2-40B4-BE49-F238E27FC236}">
                <a16:creationId xmlns:a16="http://schemas.microsoft.com/office/drawing/2014/main" id="{D29FD8F0-043D-4A12-AF4A-C46D79C6754F}"/>
              </a:ext>
            </a:extLst>
          </p:cNvPr>
          <p:cNvGraphicFramePr>
            <a:graphicFrameLocks noGrp="1"/>
          </p:cNvGraphicFramePr>
          <p:nvPr>
            <p:ph type="tbl" sz="quarter" idx="13"/>
            <p:extLst>
              <p:ext uri="{D42A27DB-BD31-4B8C-83A1-F6EECF244321}">
                <p14:modId xmlns:p14="http://schemas.microsoft.com/office/powerpoint/2010/main" val="2211399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3619359"/>
                    </a:ext>
                  </a:extLst>
                </a:gridCol>
                <a:gridCol w="1316736">
                  <a:extLst>
                    <a:ext uri="{9D8B030D-6E8A-4147-A177-3AD203B41FA5}">
                      <a16:colId xmlns:a16="http://schemas.microsoft.com/office/drawing/2014/main" val="1646761815"/>
                    </a:ext>
                  </a:extLst>
                </a:gridCol>
                <a:gridCol w="1563624">
                  <a:extLst>
                    <a:ext uri="{9D8B030D-6E8A-4147-A177-3AD203B41FA5}">
                      <a16:colId xmlns:a16="http://schemas.microsoft.com/office/drawing/2014/main" val="724618664"/>
                    </a:ext>
                  </a:extLst>
                </a:gridCol>
                <a:gridCol w="576072">
                  <a:extLst>
                    <a:ext uri="{9D8B030D-6E8A-4147-A177-3AD203B41FA5}">
                      <a16:colId xmlns:a16="http://schemas.microsoft.com/office/drawing/2014/main" val="154532553"/>
                    </a:ext>
                  </a:extLst>
                </a:gridCol>
                <a:gridCol w="576072">
                  <a:extLst>
                    <a:ext uri="{9D8B030D-6E8A-4147-A177-3AD203B41FA5}">
                      <a16:colId xmlns:a16="http://schemas.microsoft.com/office/drawing/2014/main" val="1759848993"/>
                    </a:ext>
                  </a:extLst>
                </a:gridCol>
                <a:gridCol w="576072">
                  <a:extLst>
                    <a:ext uri="{9D8B030D-6E8A-4147-A177-3AD203B41FA5}">
                      <a16:colId xmlns:a16="http://schemas.microsoft.com/office/drawing/2014/main" val="3913015334"/>
                    </a:ext>
                  </a:extLst>
                </a:gridCol>
                <a:gridCol w="576072">
                  <a:extLst>
                    <a:ext uri="{9D8B030D-6E8A-4147-A177-3AD203B41FA5}">
                      <a16:colId xmlns:a16="http://schemas.microsoft.com/office/drawing/2014/main" val="2272455294"/>
                    </a:ext>
                  </a:extLst>
                </a:gridCol>
                <a:gridCol w="576072">
                  <a:extLst>
                    <a:ext uri="{9D8B030D-6E8A-4147-A177-3AD203B41FA5}">
                      <a16:colId xmlns:a16="http://schemas.microsoft.com/office/drawing/2014/main" val="287754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2962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- 2022-01-20 12:31:00</a:t>
                      </a:r>
                      <a:r>
                        <a:rPr kumimoji="0" lang="de-DE" sz="1000" b="0" i="0" u="none" strike="noStrike" kern="1200" cap="none" spc="0" normalizeH="0" baseline="0" noProof="0">
                          <a:ln>
                            <a:noFill/>
                          </a:ln>
                          <a:solidFill>
                            <a:prstClr val="black"/>
                          </a:solidFill>
                          <a:effectLst/>
                          <a:uLnTx/>
                          <a:uFillTx/>
                          <a:latin typeface="+mn-lt"/>
                          <a:ea typeface="+mn-ea"/>
                          <a:cs typeface="+mn-cs"/>
                        </a:rPr>
                        <a:t>
 In der ersten Hälfte des Januars sind Aktien- und Mischfonds besonders beliebt bei comdirect Kunden. Auf Platz eins ist das erste Mal seit vier Monaten der Global Portfolio One, anstelle des 10XDNA-Fonds. 
Mehr hier: https://t.co/4p57LMbuEx /JS https://t.co/yVDhQaLf2u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https://pbs.twimg.com/media/FJc6kKoX0AI9RUP.png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Comdirect Magazin Newsletter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extLst>
                  <a:ext uri="{0D108BD9-81ED-4DB2-BD59-A6C34878D82A}">
                    <a16:rowId xmlns:a16="http://schemas.microsoft.com/office/drawing/2014/main" val="11111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- 2022-01-18 15:30:00</a:t>
                      </a:r>
                      <a:r>
                        <a:rPr kumimoji="0" lang="de-DE" sz="1000" b="0" i="0" u="none" strike="noStrike" kern="1200" cap="none" spc="0" normalizeH="0" baseline="0" noProof="0">
                          <a:ln>
                            <a:noFill/>
                          </a:ln>
                          <a:solidFill>
                            <a:prstClr val="black"/>
                          </a:solidFill>
                          <a:effectLst/>
                          <a:uLnTx/>
                          <a:uFillTx/>
                          <a:latin typeface="+mn-lt"/>
                          <a:ea typeface="+mn-ea"/>
                          <a:cs typeface="+mn-cs"/>
                        </a:rPr>
                        <a:t>
 Du hast Fragen zum Thema Börse? Unser Börsenexperte Andreas freut sich auf eure Themen im zweiten Markt-Update der Woche. Stelle deine Frage einfach per DM/Kommentar oder morgen im Livestream.
https://t.co/EHxjoA2pSz /EM https://t.co/hu5Oz9nOG7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https://pbs.twimg.com/media/FJYYk4PWQAQ054N.jpg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3182333283"/>
                  </a:ext>
                </a:extLst>
              </a:tr>
            </a:tbl>
          </a:graphicData>
        </a:graphic>
      </p:graphicFrame>
      <p:sp>
        <p:nvSpPr>
          <p:cNvPr id="4" name="Text Placeholder 3">
            <a:extLst>
              <a:ext uri="{FF2B5EF4-FFF2-40B4-BE49-F238E27FC236}">
                <a16:creationId xmlns:a16="http://schemas.microsoft.com/office/drawing/2014/main" id="{40228D78-27B3-49F1-BEE8-5CEB144E75BC}"/>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1574096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E4EAB-62CE-4D75-8574-DC3AAB534BE7}"/>
              </a:ext>
            </a:extLst>
          </p:cNvPr>
          <p:cNvSpPr>
            <a:spLocks noGrp="1"/>
          </p:cNvSpPr>
          <p:nvPr>
            <p:ph type="title"/>
          </p:nvPr>
        </p:nvSpPr>
        <p:spPr/>
        <p:txBody>
          <a:bodyPr/>
          <a:lstStyle/>
          <a:p>
            <a:r>
              <a:rPr lang="en-US"/>
              <a:t>Twitter Own Tweets Table | comdirect - 11 of 13</a:t>
            </a:r>
          </a:p>
        </p:txBody>
      </p:sp>
      <p:graphicFrame>
        <p:nvGraphicFramePr>
          <p:cNvPr id="5" name="Table Placeholder 4">
            <a:extLst>
              <a:ext uri="{FF2B5EF4-FFF2-40B4-BE49-F238E27FC236}">
                <a16:creationId xmlns:a16="http://schemas.microsoft.com/office/drawing/2014/main" id="{EF882E2A-51B0-423A-858C-B4E450336FCF}"/>
              </a:ext>
            </a:extLst>
          </p:cNvPr>
          <p:cNvGraphicFramePr>
            <a:graphicFrameLocks noGrp="1"/>
          </p:cNvGraphicFramePr>
          <p:nvPr>
            <p:ph type="tbl" sz="quarter" idx="13"/>
            <p:extLst>
              <p:ext uri="{D42A27DB-BD31-4B8C-83A1-F6EECF244321}">
                <p14:modId xmlns:p14="http://schemas.microsoft.com/office/powerpoint/2010/main" val="352495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3685383"/>
                    </a:ext>
                  </a:extLst>
                </a:gridCol>
                <a:gridCol w="1316736">
                  <a:extLst>
                    <a:ext uri="{9D8B030D-6E8A-4147-A177-3AD203B41FA5}">
                      <a16:colId xmlns:a16="http://schemas.microsoft.com/office/drawing/2014/main" val="1035793871"/>
                    </a:ext>
                  </a:extLst>
                </a:gridCol>
                <a:gridCol w="1563624">
                  <a:extLst>
                    <a:ext uri="{9D8B030D-6E8A-4147-A177-3AD203B41FA5}">
                      <a16:colId xmlns:a16="http://schemas.microsoft.com/office/drawing/2014/main" val="2492489573"/>
                    </a:ext>
                  </a:extLst>
                </a:gridCol>
                <a:gridCol w="576072">
                  <a:extLst>
                    <a:ext uri="{9D8B030D-6E8A-4147-A177-3AD203B41FA5}">
                      <a16:colId xmlns:a16="http://schemas.microsoft.com/office/drawing/2014/main" val="1717253844"/>
                    </a:ext>
                  </a:extLst>
                </a:gridCol>
                <a:gridCol w="576072">
                  <a:extLst>
                    <a:ext uri="{9D8B030D-6E8A-4147-A177-3AD203B41FA5}">
                      <a16:colId xmlns:a16="http://schemas.microsoft.com/office/drawing/2014/main" val="3544882447"/>
                    </a:ext>
                  </a:extLst>
                </a:gridCol>
                <a:gridCol w="576072">
                  <a:extLst>
                    <a:ext uri="{9D8B030D-6E8A-4147-A177-3AD203B41FA5}">
                      <a16:colId xmlns:a16="http://schemas.microsoft.com/office/drawing/2014/main" val="1835631734"/>
                    </a:ext>
                  </a:extLst>
                </a:gridCol>
                <a:gridCol w="576072">
                  <a:extLst>
                    <a:ext uri="{9D8B030D-6E8A-4147-A177-3AD203B41FA5}">
                      <a16:colId xmlns:a16="http://schemas.microsoft.com/office/drawing/2014/main" val="3168284522"/>
                    </a:ext>
                  </a:extLst>
                </a:gridCol>
                <a:gridCol w="576072">
                  <a:extLst>
                    <a:ext uri="{9D8B030D-6E8A-4147-A177-3AD203B41FA5}">
                      <a16:colId xmlns:a16="http://schemas.microsoft.com/office/drawing/2014/main" val="4123653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2300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- 2022-01-17 13:00:00</a:t>
                      </a:r>
                      <a:r>
                        <a:rPr kumimoji="0" lang="de-DE" sz="1000" b="0" i="0" u="none" strike="noStrike" kern="1200" cap="none" spc="0" normalizeH="0" baseline="0" noProof="0">
                          <a:ln>
                            <a:noFill/>
                          </a:ln>
                          <a:solidFill>
                            <a:prstClr val="black"/>
                          </a:solidFill>
                          <a:effectLst/>
                          <a:uLnTx/>
                          <a:uFillTx/>
                          <a:latin typeface="+mn-lt"/>
                          <a:ea typeface="+mn-ea"/>
                          <a:cs typeface="+mn-cs"/>
                        </a:rPr>
                        <a:t>
 Wer ist der beliebteste Broker im Land? Bewerte uns bei der BÖRSE ONLINE-Wahl zum Online-Broker des Jahres 2022 – und gewinne einen wertvollen Preis 😊
https://t.co/cWOMQy1kl9. /JF https://t.co/3Yi0NHjF80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https://pbs.twimg.com/media/FJS22C8WQAET6MG.jpg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417969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- 2022-01-17 11:00:02</a:t>
                      </a:r>
                      <a:r>
                        <a:rPr kumimoji="0" lang="de-DE" sz="1000" b="0" i="0" u="none" strike="noStrike" kern="1200" cap="none" spc="0" normalizeH="0" baseline="0" noProof="0">
                          <a:ln>
                            <a:noFill/>
                          </a:ln>
                          <a:solidFill>
                            <a:prstClr val="black"/>
                          </a:solidFill>
                          <a:effectLst/>
                          <a:uLnTx/>
                          <a:uFillTx/>
                          <a:latin typeface="+mn-lt"/>
                          <a:ea typeface="+mn-ea"/>
                          <a:cs typeface="+mn-cs"/>
                        </a:rPr>
                        <a:t>
 Zu Beginn der Woche gibt’s wie gewohnt ein neues Markt-Update. Andreas ist gespannt auf eure Themen! Stelle deine Frage gerne direkt per DM/Kommentar oder heute um 17 Uhr im Livestream. 
https://t.co/kYgkUX0iCu /EM https://t.co/0CTdea2Hjv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https://pbs.twimg.com/media/FJSrWpOXwAIFSWv.jpg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4008166080"/>
                  </a:ext>
                </a:extLst>
              </a:tr>
            </a:tbl>
          </a:graphicData>
        </a:graphic>
      </p:graphicFrame>
      <p:sp>
        <p:nvSpPr>
          <p:cNvPr id="4" name="Text Placeholder 3">
            <a:extLst>
              <a:ext uri="{FF2B5EF4-FFF2-40B4-BE49-F238E27FC236}">
                <a16:creationId xmlns:a16="http://schemas.microsoft.com/office/drawing/2014/main" id="{DD793EA2-721D-4985-BED8-DE49D96CAF7B}"/>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9608444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9BBDD-D52E-4A63-ADA4-7547199A31DF}"/>
              </a:ext>
            </a:extLst>
          </p:cNvPr>
          <p:cNvSpPr>
            <a:spLocks noGrp="1"/>
          </p:cNvSpPr>
          <p:nvPr>
            <p:ph type="title"/>
          </p:nvPr>
        </p:nvSpPr>
        <p:spPr/>
        <p:txBody>
          <a:bodyPr/>
          <a:lstStyle/>
          <a:p>
            <a:r>
              <a:rPr lang="en-US"/>
              <a:t>Twitter Own Tweets Table | comdirect - 12 of 13</a:t>
            </a:r>
          </a:p>
        </p:txBody>
      </p:sp>
      <p:graphicFrame>
        <p:nvGraphicFramePr>
          <p:cNvPr id="5" name="Table Placeholder 4">
            <a:extLst>
              <a:ext uri="{FF2B5EF4-FFF2-40B4-BE49-F238E27FC236}">
                <a16:creationId xmlns:a16="http://schemas.microsoft.com/office/drawing/2014/main" id="{24B22A55-521E-4060-B175-AB39BC080011}"/>
              </a:ext>
            </a:extLst>
          </p:cNvPr>
          <p:cNvGraphicFramePr>
            <a:graphicFrameLocks noGrp="1"/>
          </p:cNvGraphicFramePr>
          <p:nvPr>
            <p:ph type="tbl" sz="quarter" idx="13"/>
            <p:extLst>
              <p:ext uri="{D42A27DB-BD31-4B8C-83A1-F6EECF244321}">
                <p14:modId xmlns:p14="http://schemas.microsoft.com/office/powerpoint/2010/main" val="28643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65540728"/>
                    </a:ext>
                  </a:extLst>
                </a:gridCol>
                <a:gridCol w="1316736">
                  <a:extLst>
                    <a:ext uri="{9D8B030D-6E8A-4147-A177-3AD203B41FA5}">
                      <a16:colId xmlns:a16="http://schemas.microsoft.com/office/drawing/2014/main" val="604782272"/>
                    </a:ext>
                  </a:extLst>
                </a:gridCol>
                <a:gridCol w="1563624">
                  <a:extLst>
                    <a:ext uri="{9D8B030D-6E8A-4147-A177-3AD203B41FA5}">
                      <a16:colId xmlns:a16="http://schemas.microsoft.com/office/drawing/2014/main" val="2993553051"/>
                    </a:ext>
                  </a:extLst>
                </a:gridCol>
                <a:gridCol w="576072">
                  <a:extLst>
                    <a:ext uri="{9D8B030D-6E8A-4147-A177-3AD203B41FA5}">
                      <a16:colId xmlns:a16="http://schemas.microsoft.com/office/drawing/2014/main" val="3387186950"/>
                    </a:ext>
                  </a:extLst>
                </a:gridCol>
                <a:gridCol w="576072">
                  <a:extLst>
                    <a:ext uri="{9D8B030D-6E8A-4147-A177-3AD203B41FA5}">
                      <a16:colId xmlns:a16="http://schemas.microsoft.com/office/drawing/2014/main" val="4060510400"/>
                    </a:ext>
                  </a:extLst>
                </a:gridCol>
                <a:gridCol w="576072">
                  <a:extLst>
                    <a:ext uri="{9D8B030D-6E8A-4147-A177-3AD203B41FA5}">
                      <a16:colId xmlns:a16="http://schemas.microsoft.com/office/drawing/2014/main" val="1551947445"/>
                    </a:ext>
                  </a:extLst>
                </a:gridCol>
                <a:gridCol w="576072">
                  <a:extLst>
                    <a:ext uri="{9D8B030D-6E8A-4147-A177-3AD203B41FA5}">
                      <a16:colId xmlns:a16="http://schemas.microsoft.com/office/drawing/2014/main" val="3525858154"/>
                    </a:ext>
                  </a:extLst>
                </a:gridCol>
                <a:gridCol w="576072">
                  <a:extLst>
                    <a:ext uri="{9D8B030D-6E8A-4147-A177-3AD203B41FA5}">
                      <a16:colId xmlns:a16="http://schemas.microsoft.com/office/drawing/2014/main" val="249867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543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- 2022-01-14 15:15:00</a:t>
                      </a:r>
                      <a:r>
                        <a:rPr kumimoji="0" lang="de-DE" sz="1000" b="0" i="0" u="none" strike="noStrike" kern="1200" cap="none" spc="0" normalizeH="0" baseline="0" noProof="0">
                          <a:ln>
                            <a:noFill/>
                          </a:ln>
                          <a:solidFill>
                            <a:prstClr val="black"/>
                          </a:solidFill>
                          <a:effectLst/>
                          <a:uLnTx/>
                          <a:uFillTx/>
                          <a:latin typeface="+mn-lt"/>
                          <a:ea typeface="+mn-ea"/>
                          <a:cs typeface="+mn-cs"/>
                        </a:rPr>
                        <a:t>
 cominvest – die digitale Vermögensverwaltung von comdirect – hat die Marke von einer Milliarde Euro Kundenvermögen überschritten. 
„Über das Vertrauen unserer Kundinnen und Kunden in cominvest freuen wir uns sehr“, sagt Björn Andersen, Bereichsleiter Brokerage bei comdirect. /JS https://t.co/4CUHtoFJbQ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https://pbs.twimg.com/media/FJDYgDUXEAUmFFm.jpg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extLst>
                  <a:ext uri="{0D108BD9-81ED-4DB2-BD59-A6C34878D82A}">
                    <a16:rowId xmlns:a16="http://schemas.microsoft.com/office/drawing/2014/main" val="419485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- 2022-01-12 11:35:00</a:t>
                      </a:r>
                      <a:r>
                        <a:rPr kumimoji="0" lang="de-DE" sz="1000" b="0" i="0" u="none" strike="noStrike" kern="1200" cap="none" spc="0" normalizeH="0" baseline="0" noProof="0">
                          <a:ln>
                            <a:noFill/>
                          </a:ln>
                          <a:solidFill>
                            <a:prstClr val="black"/>
                          </a:solidFill>
                          <a:effectLst/>
                          <a:uLnTx/>
                          <a:uFillTx/>
                          <a:latin typeface="+mn-lt"/>
                          <a:ea typeface="+mn-ea"/>
                          <a:cs typeface="+mn-cs"/>
                        </a:rPr>
                        <a:t>
 Linde ist die weltweite Nummer Eins im Bereich Industriegase und Pionier im Zukunftsmarkt „Grüner Wasserstoff“.
Umsatz und Gewinn sind im dritten Quartal 2021 gestiegen. Hohe Schulden bestehen nach wie vor durch die Praxair-Übernahme 2018.
Mehr hier: https://t.co/NmiV59iztY /JS https://t.co/lLz8G5hCwb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https://pbs.twimg.com/media/FI442VhX0AIJPlm.jpg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3141925600"/>
                  </a:ext>
                </a:extLst>
              </a:tr>
            </a:tbl>
          </a:graphicData>
        </a:graphic>
      </p:graphicFrame>
      <p:sp>
        <p:nvSpPr>
          <p:cNvPr id="4" name="Text Placeholder 3">
            <a:extLst>
              <a:ext uri="{FF2B5EF4-FFF2-40B4-BE49-F238E27FC236}">
                <a16:creationId xmlns:a16="http://schemas.microsoft.com/office/drawing/2014/main" id="{E751730B-3319-45A3-A05D-6E5A32A3D690}"/>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18475081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5AED-2B5D-47BF-A1FF-CA780668E2F1}"/>
              </a:ext>
            </a:extLst>
          </p:cNvPr>
          <p:cNvSpPr>
            <a:spLocks noGrp="1"/>
          </p:cNvSpPr>
          <p:nvPr>
            <p:ph type="title"/>
          </p:nvPr>
        </p:nvSpPr>
        <p:spPr/>
        <p:txBody>
          <a:bodyPr/>
          <a:lstStyle/>
          <a:p>
            <a:r>
              <a:rPr lang="en-US"/>
              <a:t>Twitter Own Tweets Table | comdirect - 13 of 13</a:t>
            </a:r>
          </a:p>
        </p:txBody>
      </p:sp>
      <p:graphicFrame>
        <p:nvGraphicFramePr>
          <p:cNvPr id="5" name="Table Placeholder 4">
            <a:extLst>
              <a:ext uri="{FF2B5EF4-FFF2-40B4-BE49-F238E27FC236}">
                <a16:creationId xmlns:a16="http://schemas.microsoft.com/office/drawing/2014/main" id="{712FB096-F3BD-487C-B432-23B4DFAAE8DE}"/>
              </a:ext>
            </a:extLst>
          </p:cNvPr>
          <p:cNvGraphicFramePr>
            <a:graphicFrameLocks noGrp="1"/>
          </p:cNvGraphicFramePr>
          <p:nvPr>
            <p:ph type="tbl" sz="quarter" idx="13"/>
            <p:extLst>
              <p:ext uri="{D42A27DB-BD31-4B8C-83A1-F6EECF244321}">
                <p14:modId xmlns:p14="http://schemas.microsoft.com/office/powerpoint/2010/main" val="61372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2550541"/>
                    </a:ext>
                  </a:extLst>
                </a:gridCol>
                <a:gridCol w="1316736">
                  <a:extLst>
                    <a:ext uri="{9D8B030D-6E8A-4147-A177-3AD203B41FA5}">
                      <a16:colId xmlns:a16="http://schemas.microsoft.com/office/drawing/2014/main" val="4182884486"/>
                    </a:ext>
                  </a:extLst>
                </a:gridCol>
                <a:gridCol w="1563624">
                  <a:extLst>
                    <a:ext uri="{9D8B030D-6E8A-4147-A177-3AD203B41FA5}">
                      <a16:colId xmlns:a16="http://schemas.microsoft.com/office/drawing/2014/main" val="893286943"/>
                    </a:ext>
                  </a:extLst>
                </a:gridCol>
                <a:gridCol w="576072">
                  <a:extLst>
                    <a:ext uri="{9D8B030D-6E8A-4147-A177-3AD203B41FA5}">
                      <a16:colId xmlns:a16="http://schemas.microsoft.com/office/drawing/2014/main" val="1402259021"/>
                    </a:ext>
                  </a:extLst>
                </a:gridCol>
                <a:gridCol w="576072">
                  <a:extLst>
                    <a:ext uri="{9D8B030D-6E8A-4147-A177-3AD203B41FA5}">
                      <a16:colId xmlns:a16="http://schemas.microsoft.com/office/drawing/2014/main" val="2829819724"/>
                    </a:ext>
                  </a:extLst>
                </a:gridCol>
                <a:gridCol w="576072">
                  <a:extLst>
                    <a:ext uri="{9D8B030D-6E8A-4147-A177-3AD203B41FA5}">
                      <a16:colId xmlns:a16="http://schemas.microsoft.com/office/drawing/2014/main" val="1229393574"/>
                    </a:ext>
                  </a:extLst>
                </a:gridCol>
                <a:gridCol w="576072">
                  <a:extLst>
                    <a:ext uri="{9D8B030D-6E8A-4147-A177-3AD203B41FA5}">
                      <a16:colId xmlns:a16="http://schemas.microsoft.com/office/drawing/2014/main" val="2017482448"/>
                    </a:ext>
                  </a:extLst>
                </a:gridCol>
                <a:gridCol w="576072">
                  <a:extLst>
                    <a:ext uri="{9D8B030D-6E8A-4147-A177-3AD203B41FA5}">
                      <a16:colId xmlns:a16="http://schemas.microsoft.com/office/drawing/2014/main" val="1920410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6107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- 2022-01-11 15:30:00</a:t>
                      </a:r>
                      <a:r>
                        <a:rPr kumimoji="0" lang="de-DE" sz="1000" b="0" i="0" u="none" strike="noStrike" kern="1200" cap="none" spc="0" normalizeH="0" baseline="0" noProof="0">
                          <a:ln>
                            <a:noFill/>
                          </a:ln>
                          <a:solidFill>
                            <a:prstClr val="black"/>
                          </a:solidFill>
                          <a:effectLst/>
                          <a:uLnTx/>
                          <a:uFillTx/>
                          <a:latin typeface="+mn-lt"/>
                          <a:ea typeface="+mn-ea"/>
                          <a:cs typeface="+mn-cs"/>
                        </a:rPr>
                        <a:t>
 Bereit für das zweite Markt-Update der Woche? Unser Börsenexperte Andreas beantwortet erneut eure Fragen. Reiche dein Thema gerne vorab ein oder morgen um 14 Uhr im Livestream. 
https://t.co/TV1B85fkYA /EM https://t.co/5MJu0LJxfJ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https://pbs.twimg.com/media/FI0U_vLXEAMx20d.jpg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extLst>
                  <a:ext uri="{0D108BD9-81ED-4DB2-BD59-A6C34878D82A}">
                    <a16:rowId xmlns:a16="http://schemas.microsoft.com/office/drawing/2014/main" val="3437963517"/>
                  </a:ext>
                </a:extLst>
              </a:tr>
            </a:tbl>
          </a:graphicData>
        </a:graphic>
      </p:graphicFrame>
      <p:sp>
        <p:nvSpPr>
          <p:cNvPr id="4" name="Text Placeholder 3">
            <a:extLst>
              <a:ext uri="{FF2B5EF4-FFF2-40B4-BE49-F238E27FC236}">
                <a16:creationId xmlns:a16="http://schemas.microsoft.com/office/drawing/2014/main" id="{6712713C-6D8A-492A-B0D7-94FC98393E96}"/>
              </a:ext>
            </a:extLst>
          </p:cNvPr>
          <p:cNvSpPr>
            <a:spLocks noGrp="1"/>
          </p:cNvSpPr>
          <p:nvPr>
            <p:ph type="body" sz="quarter" idx="14"/>
          </p:nvPr>
        </p:nvSpPr>
        <p:spPr/>
        <p:txBody>
          <a:bodyPr/>
          <a:lstStyle/>
          <a:p>
            <a:r>
              <a:rPr lang="en-US"/>
              <a:t>01.01.2022 - 28.02.2022</a:t>
            </a:r>
          </a:p>
        </p:txBody>
      </p:sp>
    </p:spTree>
    <p:extLst>
      <p:ext uri="{BB962C8B-B14F-4D97-AF65-F5344CB8AC3E}">
        <p14:creationId xmlns:p14="http://schemas.microsoft.com/office/powerpoint/2010/main" val="22102262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5594</Words>
  <Application>Microsoft Office PowerPoint</Application>
  <PresentationFormat>On-screen Show (4:3)</PresentationFormat>
  <Paragraphs>1984</Paragraphs>
  <Slides>88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Arial</vt:lpstr>
      <vt:lpstr>Calibri</vt:lpstr>
      <vt:lpstr>quintly_template</vt:lpstr>
      <vt:lpstr>comdirect | FB, IG, TW</vt:lpstr>
      <vt:lpstr>Overall Kanalübersicht FB/IG/TW | comdirect</vt:lpstr>
      <vt:lpstr>Overall Fanwachstum FB/IG/TW | comdirect</vt:lpstr>
      <vt:lpstr>Overall ⌀ Engagement Rate FB/IG/TW | comdirect</vt:lpstr>
      <vt:lpstr>Facebook Format-Verteilung | comdirect</vt:lpstr>
      <vt:lpstr>Facebook Reichweite (Format) FB | comdirect</vt:lpstr>
      <vt:lpstr>Facebook Organische, virale und bezahlte Reichweite | comdirect</vt:lpstr>
      <vt:lpstr>Facebook Engagement-Verteilung FB | comdirect</vt:lpstr>
      <vt:lpstr>Facebook Engagement Rate (Format) | comdirect</vt:lpstr>
      <vt:lpstr>Facebook Published Posts Table | comdirect - 1 of 16</vt:lpstr>
      <vt:lpstr>Facebook Published Posts Table | comdirect - 2 of 16</vt:lpstr>
      <vt:lpstr>Facebook Published Posts Table | comdirect - 3 of 16</vt:lpstr>
      <vt:lpstr>Facebook Published Posts Table | comdirect - 4 of 16</vt:lpstr>
      <vt:lpstr>Facebook Published Posts Table | comdirect - 5 of 16</vt:lpstr>
      <vt:lpstr>Facebook Published Posts Table | comdirect - 6 of 16</vt:lpstr>
      <vt:lpstr>Facebook Published Posts Table | comdirect - 7 of 16</vt:lpstr>
      <vt:lpstr>Facebook Published Posts Table | comdirect - 8 of 16</vt:lpstr>
      <vt:lpstr>Facebook Published Posts Table | comdirect - 9 of 16</vt:lpstr>
      <vt:lpstr>Facebook Published Posts Table | comdirect - 10 of 16</vt:lpstr>
      <vt:lpstr>Facebook Published Posts Table | comdirect - 11 of 16</vt:lpstr>
      <vt:lpstr>Facebook Published Posts Table | comdirect - 12 of 16</vt:lpstr>
      <vt:lpstr>Facebook Published Posts Table | comdirect - 13 of 16</vt:lpstr>
      <vt:lpstr>Facebook Published Posts Table | comdirect - 14 of 16</vt:lpstr>
      <vt:lpstr>Facebook Published Posts Table | comdirect - 15 of 16</vt:lpstr>
      <vt:lpstr>Facebook Published Posts Table | comdirect - 16 of 16</vt:lpstr>
      <vt:lpstr>Instagram Profilbesuche | comdirect</vt:lpstr>
      <vt:lpstr>Instagram Format-Verteilung | comdirect</vt:lpstr>
      <vt:lpstr>Instagram Organische Reichweite (Format) | comdirect</vt:lpstr>
      <vt:lpstr>Instagram Reichweite (kumuliert) | comdirect</vt:lpstr>
      <vt:lpstr>Instagram Engagement-Verteilung | comdirect</vt:lpstr>
      <vt:lpstr>Instagram ⌀ Engagement/Post | comdirect</vt:lpstr>
      <vt:lpstr>Instagram ⌀ Engagement/Post (Formate) | comdirect</vt:lpstr>
      <vt:lpstr>Instagram Posts Table | comdirect - 1 of 24</vt:lpstr>
      <vt:lpstr>Instagram Posts Table | comdirect - 2 of 24</vt:lpstr>
      <vt:lpstr>Instagram Posts Table | comdirect - 3 of 24</vt:lpstr>
      <vt:lpstr>Instagram Posts Table | comdirect - 4 of 24</vt:lpstr>
      <vt:lpstr>Instagram Posts Table | comdirect - 5 of 24</vt:lpstr>
      <vt:lpstr>Instagram Posts Table | comdirect - 6 of 24</vt:lpstr>
      <vt:lpstr>Instagram Posts Table | comdirect - 7 of 24</vt:lpstr>
      <vt:lpstr>Instagram Posts Table | comdirect - 8 of 24</vt:lpstr>
      <vt:lpstr>Instagram Posts Table | comdirect - 9 of 24</vt:lpstr>
      <vt:lpstr>Instagram Posts Table | comdirect - 10 of 24</vt:lpstr>
      <vt:lpstr>Instagram Posts Table | comdirect - 11 of 24</vt:lpstr>
      <vt:lpstr>Instagram Posts Table | comdirect - 12 of 24</vt:lpstr>
      <vt:lpstr>Instagram Posts Table | comdirect - 13 of 24</vt:lpstr>
      <vt:lpstr>Instagram Posts Table | comdirect - 14 of 24</vt:lpstr>
      <vt:lpstr>Instagram Posts Table | comdirect - 15 of 24</vt:lpstr>
      <vt:lpstr>Instagram Posts Table | comdirect - 16 of 24</vt:lpstr>
      <vt:lpstr>Instagram Posts Table | comdirect - 17 of 24</vt:lpstr>
      <vt:lpstr>Instagram Posts Table | comdirect - 18 of 24</vt:lpstr>
      <vt:lpstr>Instagram Posts Table | comdirect - 19 of 24</vt:lpstr>
      <vt:lpstr>Instagram Posts Table | comdirect - 20 of 24</vt:lpstr>
      <vt:lpstr>Instagram Posts Table | comdirect - 21 of 24</vt:lpstr>
      <vt:lpstr>Instagram Posts Table | comdirect - 22 of 24</vt:lpstr>
      <vt:lpstr>Instagram Posts Table | comdirect - 23 of 24</vt:lpstr>
      <vt:lpstr>Instagram Posts Table | comdirect - 24 of 24</vt:lpstr>
      <vt:lpstr>Instagram Story-Format | comdirect</vt:lpstr>
      <vt:lpstr>Instagram Story Performance | comdirect</vt:lpstr>
      <vt:lpstr>Instagram Story Taps | comdirect</vt:lpstr>
      <vt:lpstr>Instagram Stories Table  | comdirect - 1 of 13</vt:lpstr>
      <vt:lpstr>Instagram Stories Table  | comdirect - 2 of 13</vt:lpstr>
      <vt:lpstr>Instagram Stories Table  | comdirect - 3 of 13</vt:lpstr>
      <vt:lpstr>Instagram Stories Table  | comdirect - 4 of 13</vt:lpstr>
      <vt:lpstr>Instagram Stories Table  | comdirect - 5 of 13</vt:lpstr>
      <vt:lpstr>Instagram Stories Table  | comdirect - 6 of 13</vt:lpstr>
      <vt:lpstr>Instagram Stories Table  | comdirect - 7 of 13</vt:lpstr>
      <vt:lpstr>Instagram Stories Table  | comdirect - 8 of 13</vt:lpstr>
      <vt:lpstr>Instagram Stories Table  | comdirect - 9 of 13</vt:lpstr>
      <vt:lpstr>Instagram Stories Table  | comdirect - 10 of 13</vt:lpstr>
      <vt:lpstr>Instagram Stories Table  | comdirect - 11 of 13</vt:lpstr>
      <vt:lpstr>Instagram Stories Table  | comdirect - 12 of 13</vt:lpstr>
      <vt:lpstr>Instagram Stories Table  | comdirect - 13 of 13</vt:lpstr>
      <vt:lpstr>Twitter Twitter Analytics Table Own Tweets | comdirect</vt:lpstr>
      <vt:lpstr>Twitter Impressions over Time | comdirect</vt:lpstr>
      <vt:lpstr>Twitter Engagements over Time | comdirect</vt:lpstr>
      <vt:lpstr>Twitter Own Tweets Table | comdirect - 1 of 13</vt:lpstr>
      <vt:lpstr>Twitter Own Tweets Table | comdirect - 2 of 13</vt:lpstr>
      <vt:lpstr>Twitter Own Tweets Table | comdirect - 3 of 13</vt:lpstr>
      <vt:lpstr>Twitter Own Tweets Table | comdirect - 4 of 13</vt:lpstr>
      <vt:lpstr>Twitter Own Tweets Table | comdirect - 5 of 13</vt:lpstr>
      <vt:lpstr>Twitter Own Tweets Table | comdirect - 6 of 13</vt:lpstr>
      <vt:lpstr>Twitter Own Tweets Table | comdirect - 7 of 13</vt:lpstr>
      <vt:lpstr>Twitter Own Tweets Table | comdirect - 8 of 13</vt:lpstr>
      <vt:lpstr>Twitter Own Tweets Table | comdirect - 9 of 13</vt:lpstr>
      <vt:lpstr>Twitter Own Tweets Table | comdirect - 10 of 13</vt:lpstr>
      <vt:lpstr>Twitter Own Tweets Table | comdirect - 11 of 13</vt:lpstr>
      <vt:lpstr>Twitter Own Tweets Table | comdirect - 12 of 13</vt:lpstr>
      <vt:lpstr>Twitter Own Tweets Table | comdirect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comdirect | FB, IG, TW</dc:title>
  <dc:creator>Administrator</dc:creator>
  <cp:lastModifiedBy>Administrator</cp:lastModifiedBy>
  <cp:revision>1</cp:revision>
  <dcterms:created xsi:type="dcterms:W3CDTF">2022-03-17T09:06:03Z</dcterms:created>
  <dcterms:modified xsi:type="dcterms:W3CDTF">2022-03-17T09:08:04Z</dcterms:modified>
</cp:coreProperties>
</file>