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62361-A7EE-4390-AAF5-505BFDD0BB40}"/>
              </a:ext>
            </a:extLst>
          </p:cNvPr>
          <p:cNvSpPr>
            <a:spLocks noGrp="1"/>
          </p:cNvSpPr>
          <p:nvPr>
            <p:ph type="title"/>
          </p:nvPr>
        </p:nvSpPr>
        <p:spPr/>
        <p:txBody>
          <a:bodyPr/>
          <a:lstStyle/>
          <a:p>
            <a:r>
              <a:rPr lang="en-US"/>
              <a:t>Facebook Posts table by Interaction | All profiles - 1 of 17</a:t>
            </a:r>
          </a:p>
        </p:txBody>
      </p:sp>
      <p:graphicFrame>
        <p:nvGraphicFramePr>
          <p:cNvPr id="5" name="Table Placeholder 4">
            <a:extLst>
              <a:ext uri="{FF2B5EF4-FFF2-40B4-BE49-F238E27FC236}">
                <a16:creationId xmlns:a16="http://schemas.microsoft.com/office/drawing/2014/main" id="{E9FF9297-A9D8-45F5-B06C-7525F21C6521}"/>
              </a:ext>
            </a:extLst>
          </p:cNvPr>
          <p:cNvGraphicFramePr>
            <a:graphicFrameLocks noGrp="1"/>
          </p:cNvGraphicFramePr>
          <p:nvPr>
            <p:ph type="tbl" sz="quarter" idx="13"/>
            <p:extLst>
              <p:ext uri="{D42A27DB-BD31-4B8C-83A1-F6EECF244321}">
                <p14:modId xmlns:p14="http://schemas.microsoft.com/office/powerpoint/2010/main" val="628214375"/>
              </p:ext>
            </p:extLst>
          </p:nvPr>
        </p:nvGraphicFramePr>
        <p:xfrm>
          <a:off x="457200" y="1731963"/>
          <a:ext cx="7653528" cy="3078480"/>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77207650"/>
                    </a:ext>
                  </a:extLst>
                </a:gridCol>
                <a:gridCol w="1481328">
                  <a:extLst>
                    <a:ext uri="{9D8B030D-6E8A-4147-A177-3AD203B41FA5}">
                      <a16:colId xmlns:a16="http://schemas.microsoft.com/office/drawing/2014/main" val="659757187"/>
                    </a:ext>
                  </a:extLst>
                </a:gridCol>
                <a:gridCol w="493776">
                  <a:extLst>
                    <a:ext uri="{9D8B030D-6E8A-4147-A177-3AD203B41FA5}">
                      <a16:colId xmlns:a16="http://schemas.microsoft.com/office/drawing/2014/main" val="1406943515"/>
                    </a:ext>
                  </a:extLst>
                </a:gridCol>
                <a:gridCol w="493776">
                  <a:extLst>
                    <a:ext uri="{9D8B030D-6E8A-4147-A177-3AD203B41FA5}">
                      <a16:colId xmlns:a16="http://schemas.microsoft.com/office/drawing/2014/main" val="3171943763"/>
                    </a:ext>
                  </a:extLst>
                </a:gridCol>
                <a:gridCol w="493776">
                  <a:extLst>
                    <a:ext uri="{9D8B030D-6E8A-4147-A177-3AD203B41FA5}">
                      <a16:colId xmlns:a16="http://schemas.microsoft.com/office/drawing/2014/main" val="2618509541"/>
                    </a:ext>
                  </a:extLst>
                </a:gridCol>
                <a:gridCol w="493776">
                  <a:extLst>
                    <a:ext uri="{9D8B030D-6E8A-4147-A177-3AD203B41FA5}">
                      <a16:colId xmlns:a16="http://schemas.microsoft.com/office/drawing/2014/main" val="2062196258"/>
                    </a:ext>
                  </a:extLst>
                </a:gridCol>
                <a:gridCol w="493776">
                  <a:extLst>
                    <a:ext uri="{9D8B030D-6E8A-4147-A177-3AD203B41FA5}">
                      <a16:colId xmlns:a16="http://schemas.microsoft.com/office/drawing/2014/main" val="3507116593"/>
                    </a:ext>
                  </a:extLst>
                </a:gridCol>
                <a:gridCol w="493776">
                  <a:extLst>
                    <a:ext uri="{9D8B030D-6E8A-4147-A177-3AD203B41FA5}">
                      <a16:colId xmlns:a16="http://schemas.microsoft.com/office/drawing/2014/main" val="169342556"/>
                    </a:ext>
                  </a:extLst>
                </a:gridCol>
                <a:gridCol w="493776">
                  <a:extLst>
                    <a:ext uri="{9D8B030D-6E8A-4147-A177-3AD203B41FA5}">
                      <a16:colId xmlns:a16="http://schemas.microsoft.com/office/drawing/2014/main" val="1595689092"/>
                    </a:ext>
                  </a:extLst>
                </a:gridCol>
                <a:gridCol w="493776">
                  <a:extLst>
                    <a:ext uri="{9D8B030D-6E8A-4147-A177-3AD203B41FA5}">
                      <a16:colId xmlns:a16="http://schemas.microsoft.com/office/drawing/2014/main" val="3588220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24740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Comprami - 2022-02-18 09:49:56</a:t>
                      </a:r>
                      <a:r>
                        <a:rPr kumimoji="0" lang="it-IT" sz="1000" b="0" i="0" u="none" strike="noStrike" kern="1200" cap="none" spc="0" normalizeH="0" baseline="0" noProof="0">
                          <a:ln>
                            <a:noFill/>
                          </a:ln>
                          <a:solidFill>
                            <a:prstClr val="black"/>
                          </a:solidFill>
                          <a:effectLst/>
                          <a:uLnTx/>
                          <a:uFillTx/>
                          <a:latin typeface="+mn-lt"/>
                          <a:ea typeface="+mn-ea"/>
                          <a:cs typeface="+mn-cs"/>
                        </a:rPr>
                        <a:t>
 Volete sapere come è possibile entrare all’interno di questa ambitissima rubrica❓
I numeri: Comprami ha #3Veli che resistono e assorbono tutto.
Michelangelo Buonarroti ad esempio, aveva solo 24 anni quando ha scolpito la Pietà, 26 quando ha concluso il David, sempre a quell’età ha donato il Tondo Doni, e aveva addirittura 37 anni, quando ha concluso La Cappella Sistina.
Entra anche tu in #IconediSempre, mentre ci provi: #Comprami #Sempre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18034892"/>
                  </a:ext>
                </a:extLst>
              </a:tr>
            </a:tbl>
          </a:graphicData>
        </a:graphic>
      </p:graphicFrame>
      <p:sp>
        <p:nvSpPr>
          <p:cNvPr id="4" name="Text Placeholder 3">
            <a:extLst>
              <a:ext uri="{FF2B5EF4-FFF2-40B4-BE49-F238E27FC236}">
                <a16:creationId xmlns:a16="http://schemas.microsoft.com/office/drawing/2014/main" id="{63F1C172-58C0-4F1E-9BC7-9C7F517F4A66}"/>
              </a:ext>
            </a:extLst>
          </p:cNvPr>
          <p:cNvSpPr>
            <a:spLocks noGrp="1"/>
          </p:cNvSpPr>
          <p:nvPr>
            <p:ph type="body" sz="quarter" idx="14"/>
          </p:nvPr>
        </p:nvSpPr>
        <p:spPr/>
        <p:txBody>
          <a:bodyPr/>
          <a:lstStyle/>
          <a:p>
            <a:r>
              <a:rPr lang="en-US"/>
              <a:t>02/06/2022 - 02/20/2022</a:t>
            </a:r>
          </a:p>
        </p:txBody>
      </p:sp>
    </p:spTree>
    <p:extLst>
      <p:ext uri="{BB962C8B-B14F-4D97-AF65-F5344CB8AC3E}">
        <p14:creationId xmlns:p14="http://schemas.microsoft.com/office/powerpoint/2010/main" val="705221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29A52-516D-4782-8AC5-1C2EC730F196}"/>
              </a:ext>
            </a:extLst>
          </p:cNvPr>
          <p:cNvSpPr>
            <a:spLocks noGrp="1"/>
          </p:cNvSpPr>
          <p:nvPr>
            <p:ph type="title"/>
          </p:nvPr>
        </p:nvSpPr>
        <p:spPr/>
        <p:txBody>
          <a:bodyPr/>
          <a:lstStyle/>
          <a:p>
            <a:r>
              <a:rPr lang="en-US"/>
              <a:t>Facebook Posts table by Interaction | All profiles - 2 of 17</a:t>
            </a:r>
          </a:p>
        </p:txBody>
      </p:sp>
      <p:graphicFrame>
        <p:nvGraphicFramePr>
          <p:cNvPr id="5" name="Table Placeholder 4">
            <a:extLst>
              <a:ext uri="{FF2B5EF4-FFF2-40B4-BE49-F238E27FC236}">
                <a16:creationId xmlns:a16="http://schemas.microsoft.com/office/drawing/2014/main" id="{9EF903B9-6455-4C70-81E2-246D9CD461D6}"/>
              </a:ext>
            </a:extLst>
          </p:cNvPr>
          <p:cNvGraphicFramePr>
            <a:graphicFrameLocks noGrp="1"/>
          </p:cNvGraphicFramePr>
          <p:nvPr>
            <p:ph type="tbl" sz="quarter" idx="13"/>
            <p:extLst>
              <p:ext uri="{D42A27DB-BD31-4B8C-83A1-F6EECF244321}">
                <p14:modId xmlns:p14="http://schemas.microsoft.com/office/powerpoint/2010/main" val="4167864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4023068"/>
                    </a:ext>
                  </a:extLst>
                </a:gridCol>
                <a:gridCol w="1481328">
                  <a:extLst>
                    <a:ext uri="{9D8B030D-6E8A-4147-A177-3AD203B41FA5}">
                      <a16:colId xmlns:a16="http://schemas.microsoft.com/office/drawing/2014/main" val="1949301020"/>
                    </a:ext>
                  </a:extLst>
                </a:gridCol>
                <a:gridCol w="493776">
                  <a:extLst>
                    <a:ext uri="{9D8B030D-6E8A-4147-A177-3AD203B41FA5}">
                      <a16:colId xmlns:a16="http://schemas.microsoft.com/office/drawing/2014/main" val="3739764795"/>
                    </a:ext>
                  </a:extLst>
                </a:gridCol>
                <a:gridCol w="493776">
                  <a:extLst>
                    <a:ext uri="{9D8B030D-6E8A-4147-A177-3AD203B41FA5}">
                      <a16:colId xmlns:a16="http://schemas.microsoft.com/office/drawing/2014/main" val="1640857694"/>
                    </a:ext>
                  </a:extLst>
                </a:gridCol>
                <a:gridCol w="493776">
                  <a:extLst>
                    <a:ext uri="{9D8B030D-6E8A-4147-A177-3AD203B41FA5}">
                      <a16:colId xmlns:a16="http://schemas.microsoft.com/office/drawing/2014/main" val="3655384837"/>
                    </a:ext>
                  </a:extLst>
                </a:gridCol>
                <a:gridCol w="493776">
                  <a:extLst>
                    <a:ext uri="{9D8B030D-6E8A-4147-A177-3AD203B41FA5}">
                      <a16:colId xmlns:a16="http://schemas.microsoft.com/office/drawing/2014/main" val="3150726483"/>
                    </a:ext>
                  </a:extLst>
                </a:gridCol>
                <a:gridCol w="493776">
                  <a:extLst>
                    <a:ext uri="{9D8B030D-6E8A-4147-A177-3AD203B41FA5}">
                      <a16:colId xmlns:a16="http://schemas.microsoft.com/office/drawing/2014/main" val="4085340551"/>
                    </a:ext>
                  </a:extLst>
                </a:gridCol>
                <a:gridCol w="493776">
                  <a:extLst>
                    <a:ext uri="{9D8B030D-6E8A-4147-A177-3AD203B41FA5}">
                      <a16:colId xmlns:a16="http://schemas.microsoft.com/office/drawing/2014/main" val="410749784"/>
                    </a:ext>
                  </a:extLst>
                </a:gridCol>
                <a:gridCol w="493776">
                  <a:extLst>
                    <a:ext uri="{9D8B030D-6E8A-4147-A177-3AD203B41FA5}">
                      <a16:colId xmlns:a16="http://schemas.microsoft.com/office/drawing/2014/main" val="2682961853"/>
                    </a:ext>
                  </a:extLst>
                </a:gridCol>
                <a:gridCol w="493776">
                  <a:extLst>
                    <a:ext uri="{9D8B030D-6E8A-4147-A177-3AD203B41FA5}">
                      <a16:colId xmlns:a16="http://schemas.microsoft.com/office/drawing/2014/main" val="225127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84408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Feel Good - 2022-02-17 18:54:02</a:t>
                      </a:r>
                      <a:r>
                        <a:rPr kumimoji="0" lang="en-US" sz="1000" b="0" i="0" u="none" strike="noStrike" kern="1200" cap="none" spc="0" normalizeH="0" baseline="0" noProof="0">
                          <a:ln>
                            <a:noFill/>
                          </a:ln>
                          <a:solidFill>
                            <a:prstClr val="black"/>
                          </a:solidFill>
                          <a:effectLst/>
                          <a:uLnTx/>
                          <a:uFillTx/>
                          <a:latin typeface="+mn-lt"/>
                          <a:ea typeface="+mn-ea"/>
                          <a:cs typeface="+mn-cs"/>
                        </a:rPr>
                        <a:t>
 Kind to the planet &amp; gentle on your bottom 💜🌍
That's what we're all about.
Have you tried Feel Good yet? Drop us a message to find your nearest store. 
feelgood.eco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17135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Essity - 2022-02-17 10:04:14</a:t>
                      </a:r>
                      <a:r>
                        <a:rPr kumimoji="0" lang="en-US" sz="1000" b="0" i="0" u="none" strike="noStrike" kern="1200" cap="none" spc="0" normalizeH="0" baseline="0" noProof="0">
                          <a:ln>
                            <a:noFill/>
                          </a:ln>
                          <a:solidFill>
                            <a:prstClr val="black"/>
                          </a:solidFill>
                          <a:effectLst/>
                          <a:uLnTx/>
                          <a:uFillTx/>
                          <a:latin typeface="+mn-lt"/>
                          <a:ea typeface="+mn-ea"/>
                          <a:cs typeface="+mn-cs"/>
                        </a:rPr>
                        <a:t>
 Our sustainable innovations are coming to life in our World of Sustainable Products. From offices to restaurants, homes, gyms, and hospitals— explore the leading products and solutions that break barriers to well-being every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19110460"/>
                  </a:ext>
                </a:extLst>
              </a:tr>
            </a:tbl>
          </a:graphicData>
        </a:graphic>
      </p:graphicFrame>
      <p:sp>
        <p:nvSpPr>
          <p:cNvPr id="4" name="Text Placeholder 3">
            <a:extLst>
              <a:ext uri="{FF2B5EF4-FFF2-40B4-BE49-F238E27FC236}">
                <a16:creationId xmlns:a16="http://schemas.microsoft.com/office/drawing/2014/main" id="{F449AB6B-9A16-4B47-974C-93CF86CB081D}"/>
              </a:ext>
            </a:extLst>
          </p:cNvPr>
          <p:cNvSpPr>
            <a:spLocks noGrp="1"/>
          </p:cNvSpPr>
          <p:nvPr>
            <p:ph type="body" sz="quarter" idx="14"/>
          </p:nvPr>
        </p:nvSpPr>
        <p:spPr/>
        <p:txBody>
          <a:bodyPr/>
          <a:lstStyle/>
          <a:p>
            <a:r>
              <a:rPr lang="en-US"/>
              <a:t>02/06/2022 - 02/20/2022</a:t>
            </a:r>
          </a:p>
        </p:txBody>
      </p:sp>
    </p:spTree>
    <p:extLst>
      <p:ext uri="{BB962C8B-B14F-4D97-AF65-F5344CB8AC3E}">
        <p14:creationId xmlns:p14="http://schemas.microsoft.com/office/powerpoint/2010/main" val="3328471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A65B9-03A3-4F95-85B9-70E00C6F46AC}"/>
              </a:ext>
            </a:extLst>
          </p:cNvPr>
          <p:cNvSpPr>
            <a:spLocks noGrp="1"/>
          </p:cNvSpPr>
          <p:nvPr>
            <p:ph type="title"/>
          </p:nvPr>
        </p:nvSpPr>
        <p:spPr/>
        <p:txBody>
          <a:bodyPr/>
          <a:lstStyle/>
          <a:p>
            <a:r>
              <a:rPr lang="en-US"/>
              <a:t>Facebook Posts table by Interaction | All profiles - 3 of 17</a:t>
            </a:r>
          </a:p>
        </p:txBody>
      </p:sp>
      <p:graphicFrame>
        <p:nvGraphicFramePr>
          <p:cNvPr id="5" name="Table Placeholder 4">
            <a:extLst>
              <a:ext uri="{FF2B5EF4-FFF2-40B4-BE49-F238E27FC236}">
                <a16:creationId xmlns:a16="http://schemas.microsoft.com/office/drawing/2014/main" id="{023CB70C-226D-4ECB-B621-0F0FCDA0F769}"/>
              </a:ext>
            </a:extLst>
          </p:cNvPr>
          <p:cNvGraphicFramePr>
            <a:graphicFrameLocks noGrp="1"/>
          </p:cNvGraphicFramePr>
          <p:nvPr>
            <p:ph type="tbl" sz="quarter" idx="13"/>
            <p:extLst>
              <p:ext uri="{D42A27DB-BD31-4B8C-83A1-F6EECF244321}">
                <p14:modId xmlns:p14="http://schemas.microsoft.com/office/powerpoint/2010/main" val="1281913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57280283"/>
                    </a:ext>
                  </a:extLst>
                </a:gridCol>
                <a:gridCol w="1481328">
                  <a:extLst>
                    <a:ext uri="{9D8B030D-6E8A-4147-A177-3AD203B41FA5}">
                      <a16:colId xmlns:a16="http://schemas.microsoft.com/office/drawing/2014/main" val="938443329"/>
                    </a:ext>
                  </a:extLst>
                </a:gridCol>
                <a:gridCol w="493776">
                  <a:extLst>
                    <a:ext uri="{9D8B030D-6E8A-4147-A177-3AD203B41FA5}">
                      <a16:colId xmlns:a16="http://schemas.microsoft.com/office/drawing/2014/main" val="610202414"/>
                    </a:ext>
                  </a:extLst>
                </a:gridCol>
                <a:gridCol w="493776">
                  <a:extLst>
                    <a:ext uri="{9D8B030D-6E8A-4147-A177-3AD203B41FA5}">
                      <a16:colId xmlns:a16="http://schemas.microsoft.com/office/drawing/2014/main" val="3533287778"/>
                    </a:ext>
                  </a:extLst>
                </a:gridCol>
                <a:gridCol w="493776">
                  <a:extLst>
                    <a:ext uri="{9D8B030D-6E8A-4147-A177-3AD203B41FA5}">
                      <a16:colId xmlns:a16="http://schemas.microsoft.com/office/drawing/2014/main" val="3011184612"/>
                    </a:ext>
                  </a:extLst>
                </a:gridCol>
                <a:gridCol w="493776">
                  <a:extLst>
                    <a:ext uri="{9D8B030D-6E8A-4147-A177-3AD203B41FA5}">
                      <a16:colId xmlns:a16="http://schemas.microsoft.com/office/drawing/2014/main" val="1464328225"/>
                    </a:ext>
                  </a:extLst>
                </a:gridCol>
                <a:gridCol w="493776">
                  <a:extLst>
                    <a:ext uri="{9D8B030D-6E8A-4147-A177-3AD203B41FA5}">
                      <a16:colId xmlns:a16="http://schemas.microsoft.com/office/drawing/2014/main" val="1121188935"/>
                    </a:ext>
                  </a:extLst>
                </a:gridCol>
                <a:gridCol w="493776">
                  <a:extLst>
                    <a:ext uri="{9D8B030D-6E8A-4147-A177-3AD203B41FA5}">
                      <a16:colId xmlns:a16="http://schemas.microsoft.com/office/drawing/2014/main" val="2625424021"/>
                    </a:ext>
                  </a:extLst>
                </a:gridCol>
                <a:gridCol w="493776">
                  <a:extLst>
                    <a:ext uri="{9D8B030D-6E8A-4147-A177-3AD203B41FA5}">
                      <a16:colId xmlns:a16="http://schemas.microsoft.com/office/drawing/2014/main" val="944126153"/>
                    </a:ext>
                  </a:extLst>
                </a:gridCol>
                <a:gridCol w="493776">
                  <a:extLst>
                    <a:ext uri="{9D8B030D-6E8A-4147-A177-3AD203B41FA5}">
                      <a16:colId xmlns:a16="http://schemas.microsoft.com/office/drawing/2014/main" val="2572020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47943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WEPA - 2022-02-17 09:51:40</a:t>
                      </a:r>
                      <a:r>
                        <a:rPr kumimoji="0" lang="de-DE" sz="1000" b="0" i="0" u="none" strike="noStrike" kern="1200" cap="none" spc="0" normalizeH="0" baseline="0" noProof="0">
                          <a:ln>
                            <a:noFill/>
                          </a:ln>
                          <a:solidFill>
                            <a:prstClr val="black"/>
                          </a:solidFill>
                          <a:effectLst/>
                          <a:uLnTx/>
                          <a:uFillTx/>
                          <a:latin typeface="+mn-lt"/>
                          <a:ea typeface="+mn-ea"/>
                          <a:cs typeface="+mn-cs"/>
                        </a:rPr>
                        <a:t>
 WEPA und die Initiative "Mülltrennung wirkt"
Seit Februar unterstützt WEPA die Initiative "Mülltrennung wirkt" und klärt darüber auf, wie man durch korrekte Mülltrennung einen wichtigen Beitrag zur Kreislaufwirtschaft leistet. 
Axel Subklew von der Initiative "Mülltrennung wirkt":„Ein Unternehmen wie WEPA, das recycelte Rohstoffe für Produkte und Verpackungen einsetzt, verdeutlicht einmal mehr, dass richtige Abfalltrennung wichtiger Bestandteil einer nachhaltigen Lebensweise ist.“ 
Seit mehr als 30 Jahren setzen wir auf Recyclingfasern als nachhaltigsten Rohstoff für die Produktion unserer Hygienepapiere. Bereits heute beträgt der Recyclingfaseranteil 40 Prozent, in den nächsten Jahren wollen wir ihn auf 60 Prozent erhöhen. ♻
Ihr könnt uns dabei aktiv helfen! 🙌
Mehr Informationen zur Kooperation findet ihr hier: https://www.wepa.eu/de/blog/artikel/unsere-partnerschaft-mit-der-initiative-muelltrennung-wirkt/ 
#mülltrennungwirkt #recycling #kreislaufwirtschaft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8065027"/>
                  </a:ext>
                </a:extLst>
              </a:tr>
            </a:tbl>
          </a:graphicData>
        </a:graphic>
      </p:graphicFrame>
      <p:sp>
        <p:nvSpPr>
          <p:cNvPr id="4" name="Text Placeholder 3">
            <a:extLst>
              <a:ext uri="{FF2B5EF4-FFF2-40B4-BE49-F238E27FC236}">
                <a16:creationId xmlns:a16="http://schemas.microsoft.com/office/drawing/2014/main" id="{3BCC41C3-CC4C-422B-90CF-39D016418BEC}"/>
              </a:ext>
            </a:extLst>
          </p:cNvPr>
          <p:cNvSpPr>
            <a:spLocks noGrp="1"/>
          </p:cNvSpPr>
          <p:nvPr>
            <p:ph type="body" sz="quarter" idx="14"/>
          </p:nvPr>
        </p:nvSpPr>
        <p:spPr/>
        <p:txBody>
          <a:bodyPr/>
          <a:lstStyle/>
          <a:p>
            <a:r>
              <a:rPr lang="en-US"/>
              <a:t>02/06/2022 - 02/20/2022</a:t>
            </a:r>
          </a:p>
        </p:txBody>
      </p:sp>
    </p:spTree>
    <p:extLst>
      <p:ext uri="{BB962C8B-B14F-4D97-AF65-F5344CB8AC3E}">
        <p14:creationId xmlns:p14="http://schemas.microsoft.com/office/powerpoint/2010/main" val="3552023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88033-91B9-4DFB-9D7F-79B0B0603AAD}"/>
              </a:ext>
            </a:extLst>
          </p:cNvPr>
          <p:cNvSpPr>
            <a:spLocks noGrp="1"/>
          </p:cNvSpPr>
          <p:nvPr>
            <p:ph type="title"/>
          </p:nvPr>
        </p:nvSpPr>
        <p:spPr/>
        <p:txBody>
          <a:bodyPr/>
          <a:lstStyle/>
          <a:p>
            <a:r>
              <a:rPr lang="en-US"/>
              <a:t>Facebook Posts table by Interaction | All profiles - 4 of 17</a:t>
            </a:r>
          </a:p>
        </p:txBody>
      </p:sp>
      <p:graphicFrame>
        <p:nvGraphicFramePr>
          <p:cNvPr id="5" name="Table Placeholder 4">
            <a:extLst>
              <a:ext uri="{FF2B5EF4-FFF2-40B4-BE49-F238E27FC236}">
                <a16:creationId xmlns:a16="http://schemas.microsoft.com/office/drawing/2014/main" id="{3209DE38-36FB-402B-98FD-BB1F7DE53F08}"/>
              </a:ext>
            </a:extLst>
          </p:cNvPr>
          <p:cNvGraphicFramePr>
            <a:graphicFrameLocks noGrp="1"/>
          </p:cNvGraphicFramePr>
          <p:nvPr>
            <p:ph type="tbl" sz="quarter" idx="13"/>
            <p:extLst>
              <p:ext uri="{D42A27DB-BD31-4B8C-83A1-F6EECF244321}">
                <p14:modId xmlns:p14="http://schemas.microsoft.com/office/powerpoint/2010/main" val="401919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28269861"/>
                    </a:ext>
                  </a:extLst>
                </a:gridCol>
                <a:gridCol w="1481328">
                  <a:extLst>
                    <a:ext uri="{9D8B030D-6E8A-4147-A177-3AD203B41FA5}">
                      <a16:colId xmlns:a16="http://schemas.microsoft.com/office/drawing/2014/main" val="1603872817"/>
                    </a:ext>
                  </a:extLst>
                </a:gridCol>
                <a:gridCol w="493776">
                  <a:extLst>
                    <a:ext uri="{9D8B030D-6E8A-4147-A177-3AD203B41FA5}">
                      <a16:colId xmlns:a16="http://schemas.microsoft.com/office/drawing/2014/main" val="382542925"/>
                    </a:ext>
                  </a:extLst>
                </a:gridCol>
                <a:gridCol w="493776">
                  <a:extLst>
                    <a:ext uri="{9D8B030D-6E8A-4147-A177-3AD203B41FA5}">
                      <a16:colId xmlns:a16="http://schemas.microsoft.com/office/drawing/2014/main" val="312587429"/>
                    </a:ext>
                  </a:extLst>
                </a:gridCol>
                <a:gridCol w="493776">
                  <a:extLst>
                    <a:ext uri="{9D8B030D-6E8A-4147-A177-3AD203B41FA5}">
                      <a16:colId xmlns:a16="http://schemas.microsoft.com/office/drawing/2014/main" val="616312939"/>
                    </a:ext>
                  </a:extLst>
                </a:gridCol>
                <a:gridCol w="493776">
                  <a:extLst>
                    <a:ext uri="{9D8B030D-6E8A-4147-A177-3AD203B41FA5}">
                      <a16:colId xmlns:a16="http://schemas.microsoft.com/office/drawing/2014/main" val="933856745"/>
                    </a:ext>
                  </a:extLst>
                </a:gridCol>
                <a:gridCol w="493776">
                  <a:extLst>
                    <a:ext uri="{9D8B030D-6E8A-4147-A177-3AD203B41FA5}">
                      <a16:colId xmlns:a16="http://schemas.microsoft.com/office/drawing/2014/main" val="2136253591"/>
                    </a:ext>
                  </a:extLst>
                </a:gridCol>
                <a:gridCol w="493776">
                  <a:extLst>
                    <a:ext uri="{9D8B030D-6E8A-4147-A177-3AD203B41FA5}">
                      <a16:colId xmlns:a16="http://schemas.microsoft.com/office/drawing/2014/main" val="2578218081"/>
                    </a:ext>
                  </a:extLst>
                </a:gridCol>
                <a:gridCol w="493776">
                  <a:extLst>
                    <a:ext uri="{9D8B030D-6E8A-4147-A177-3AD203B41FA5}">
                      <a16:colId xmlns:a16="http://schemas.microsoft.com/office/drawing/2014/main" val="1905728802"/>
                    </a:ext>
                  </a:extLst>
                </a:gridCol>
                <a:gridCol w="493776">
                  <a:extLst>
                    <a:ext uri="{9D8B030D-6E8A-4147-A177-3AD203B41FA5}">
                      <a16:colId xmlns:a16="http://schemas.microsoft.com/office/drawing/2014/main" val="1324676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38607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Essity - 2022-02-17 08:33:05</a:t>
                      </a:r>
                      <a:r>
                        <a:rPr kumimoji="0" lang="sv-SE" sz="1000" b="0" i="0" u="none" strike="noStrike" kern="1200" cap="none" spc="0" normalizeH="0" baseline="0" noProof="0">
                          <a:ln>
                            <a:noFill/>
                          </a:ln>
                          <a:solidFill>
                            <a:prstClr val="black"/>
                          </a:solidFill>
                          <a:effectLst/>
                          <a:uLnTx/>
                          <a:uFillTx/>
                          <a:latin typeface="+mn-lt"/>
                          <a:ea typeface="+mn-ea"/>
                          <a:cs typeface="+mn-cs"/>
                        </a:rPr>
                        <a:t>
 "Det vittnar både om vår ambitionsnivå, men också om vårt mod att våga gå först i viktiga frågor” säger Christian Carlsson, Lilla Edets platschef, om arbetet med att driva den första storskaliga mjukpappersanläggningen utan fossila CO2-utsläpp. Läs intervjun från Sveriges Radio: https://bit.ly/34fmCaZ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66318230"/>
                  </a:ext>
                </a:extLst>
              </a:tr>
            </a:tbl>
          </a:graphicData>
        </a:graphic>
      </p:graphicFrame>
      <p:sp>
        <p:nvSpPr>
          <p:cNvPr id="4" name="Text Placeholder 3">
            <a:extLst>
              <a:ext uri="{FF2B5EF4-FFF2-40B4-BE49-F238E27FC236}">
                <a16:creationId xmlns:a16="http://schemas.microsoft.com/office/drawing/2014/main" id="{10957DD5-2F55-4888-B8DB-FECB6DFC73E5}"/>
              </a:ext>
            </a:extLst>
          </p:cNvPr>
          <p:cNvSpPr>
            <a:spLocks noGrp="1"/>
          </p:cNvSpPr>
          <p:nvPr>
            <p:ph type="body" sz="quarter" idx="14"/>
          </p:nvPr>
        </p:nvSpPr>
        <p:spPr/>
        <p:txBody>
          <a:bodyPr/>
          <a:lstStyle/>
          <a:p>
            <a:r>
              <a:rPr lang="en-US"/>
              <a:t>02/06/2022 - 02/20/2022</a:t>
            </a:r>
          </a:p>
        </p:txBody>
      </p:sp>
    </p:spTree>
    <p:extLst>
      <p:ext uri="{BB962C8B-B14F-4D97-AF65-F5344CB8AC3E}">
        <p14:creationId xmlns:p14="http://schemas.microsoft.com/office/powerpoint/2010/main" val="4215007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7005B-517E-4E9F-A1CA-DBDC498EA305}"/>
              </a:ext>
            </a:extLst>
          </p:cNvPr>
          <p:cNvSpPr>
            <a:spLocks noGrp="1"/>
          </p:cNvSpPr>
          <p:nvPr>
            <p:ph type="title"/>
          </p:nvPr>
        </p:nvSpPr>
        <p:spPr/>
        <p:txBody>
          <a:bodyPr/>
          <a:lstStyle/>
          <a:p>
            <a:r>
              <a:rPr lang="en-US"/>
              <a:t>Facebook Posts table by Interaction | All profiles - 5 of 17</a:t>
            </a:r>
          </a:p>
        </p:txBody>
      </p:sp>
      <p:graphicFrame>
        <p:nvGraphicFramePr>
          <p:cNvPr id="5" name="Table Placeholder 4">
            <a:extLst>
              <a:ext uri="{FF2B5EF4-FFF2-40B4-BE49-F238E27FC236}">
                <a16:creationId xmlns:a16="http://schemas.microsoft.com/office/drawing/2014/main" id="{6E392F78-B01A-4115-ABFF-3C1154042B9E}"/>
              </a:ext>
            </a:extLst>
          </p:cNvPr>
          <p:cNvGraphicFramePr>
            <a:graphicFrameLocks noGrp="1"/>
          </p:cNvGraphicFramePr>
          <p:nvPr>
            <p:ph type="tbl" sz="quarter" idx="13"/>
            <p:extLst>
              <p:ext uri="{D42A27DB-BD31-4B8C-83A1-F6EECF244321}">
                <p14:modId xmlns:p14="http://schemas.microsoft.com/office/powerpoint/2010/main" val="4149364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61506545"/>
                    </a:ext>
                  </a:extLst>
                </a:gridCol>
                <a:gridCol w="1481328">
                  <a:extLst>
                    <a:ext uri="{9D8B030D-6E8A-4147-A177-3AD203B41FA5}">
                      <a16:colId xmlns:a16="http://schemas.microsoft.com/office/drawing/2014/main" val="2030381499"/>
                    </a:ext>
                  </a:extLst>
                </a:gridCol>
                <a:gridCol w="493776">
                  <a:extLst>
                    <a:ext uri="{9D8B030D-6E8A-4147-A177-3AD203B41FA5}">
                      <a16:colId xmlns:a16="http://schemas.microsoft.com/office/drawing/2014/main" val="509645694"/>
                    </a:ext>
                  </a:extLst>
                </a:gridCol>
                <a:gridCol w="493776">
                  <a:extLst>
                    <a:ext uri="{9D8B030D-6E8A-4147-A177-3AD203B41FA5}">
                      <a16:colId xmlns:a16="http://schemas.microsoft.com/office/drawing/2014/main" val="4086270057"/>
                    </a:ext>
                  </a:extLst>
                </a:gridCol>
                <a:gridCol w="493776">
                  <a:extLst>
                    <a:ext uri="{9D8B030D-6E8A-4147-A177-3AD203B41FA5}">
                      <a16:colId xmlns:a16="http://schemas.microsoft.com/office/drawing/2014/main" val="2578264539"/>
                    </a:ext>
                  </a:extLst>
                </a:gridCol>
                <a:gridCol w="493776">
                  <a:extLst>
                    <a:ext uri="{9D8B030D-6E8A-4147-A177-3AD203B41FA5}">
                      <a16:colId xmlns:a16="http://schemas.microsoft.com/office/drawing/2014/main" val="4273094072"/>
                    </a:ext>
                  </a:extLst>
                </a:gridCol>
                <a:gridCol w="493776">
                  <a:extLst>
                    <a:ext uri="{9D8B030D-6E8A-4147-A177-3AD203B41FA5}">
                      <a16:colId xmlns:a16="http://schemas.microsoft.com/office/drawing/2014/main" val="2293779473"/>
                    </a:ext>
                  </a:extLst>
                </a:gridCol>
                <a:gridCol w="493776">
                  <a:extLst>
                    <a:ext uri="{9D8B030D-6E8A-4147-A177-3AD203B41FA5}">
                      <a16:colId xmlns:a16="http://schemas.microsoft.com/office/drawing/2014/main" val="1592913492"/>
                    </a:ext>
                  </a:extLst>
                </a:gridCol>
                <a:gridCol w="493776">
                  <a:extLst>
                    <a:ext uri="{9D8B030D-6E8A-4147-A177-3AD203B41FA5}">
                      <a16:colId xmlns:a16="http://schemas.microsoft.com/office/drawing/2014/main" val="1210754825"/>
                    </a:ext>
                  </a:extLst>
                </a:gridCol>
                <a:gridCol w="493776">
                  <a:extLst>
                    <a:ext uri="{9D8B030D-6E8A-4147-A177-3AD203B41FA5}">
                      <a16:colId xmlns:a16="http://schemas.microsoft.com/office/drawing/2014/main" val="422592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0477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Papernet - 2022-02-17 07:30:02</a:t>
                      </a:r>
                      <a:r>
                        <a:rPr kumimoji="0" lang="it-IT" sz="1000" b="0" i="0" u="none" strike="noStrike" kern="1200" cap="none" spc="0" normalizeH="0" baseline="0" noProof="0">
                          <a:ln>
                            <a:noFill/>
                          </a:ln>
                          <a:solidFill>
                            <a:prstClr val="black"/>
                          </a:solidFill>
                          <a:effectLst/>
                          <a:uLnTx/>
                          <a:uFillTx/>
                          <a:latin typeface="+mn-lt"/>
                          <a:ea typeface="+mn-ea"/>
                          <a:cs typeface="+mn-cs"/>
                        </a:rPr>
                        <a:t>
 ❓Hai mai pensato di tenere pulite le tubature dei tuoi locali con la carta igienica?
Proprio così! ✅ Per eliminare i batteri in maniera efficace e naturale ed evitare gli intasamenti basta il prodotto giusto e Papernet lo ha realizzato per farti risparmiare fastidiosi disagi, ingenti costi e inutili perdite di tempo: si chiama Bio TECH. ♻️
I prodotti di questa linea, realizzati con la speciale tecnologia BATP, contengono organismi naturali non geneticamente modificati innocui per l’uomo e per l’ambiente che a contatto con l’acqua, attivano un processo che rimuove il materiale organico presente nei tubi e consente di pulire tubature, impianti di scarico e delle acque reflue e le fosse settiche. 
Con Bio TECH trasformi un’azione quotidiana come l’utilizzo della carta igienica, in un gesto di prevenzione per la tua azienda e di salvaguardia per l’ambiente. 🌱
Scopri tutti i vantaggi di BIOTECH 
👉 https://www.papernet.com/it/tecnologie/bio-tech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30506240"/>
                  </a:ext>
                </a:extLst>
              </a:tr>
            </a:tbl>
          </a:graphicData>
        </a:graphic>
      </p:graphicFrame>
      <p:sp>
        <p:nvSpPr>
          <p:cNvPr id="4" name="Text Placeholder 3">
            <a:extLst>
              <a:ext uri="{FF2B5EF4-FFF2-40B4-BE49-F238E27FC236}">
                <a16:creationId xmlns:a16="http://schemas.microsoft.com/office/drawing/2014/main" id="{44DFE499-628F-46FE-92A4-896F392F9523}"/>
              </a:ext>
            </a:extLst>
          </p:cNvPr>
          <p:cNvSpPr>
            <a:spLocks noGrp="1"/>
          </p:cNvSpPr>
          <p:nvPr>
            <p:ph type="body" sz="quarter" idx="14"/>
          </p:nvPr>
        </p:nvSpPr>
        <p:spPr/>
        <p:txBody>
          <a:bodyPr/>
          <a:lstStyle/>
          <a:p>
            <a:r>
              <a:rPr lang="en-US"/>
              <a:t>02/06/2022 - 02/20/2022</a:t>
            </a:r>
          </a:p>
        </p:txBody>
      </p:sp>
    </p:spTree>
    <p:extLst>
      <p:ext uri="{BB962C8B-B14F-4D97-AF65-F5344CB8AC3E}">
        <p14:creationId xmlns:p14="http://schemas.microsoft.com/office/powerpoint/2010/main" val="2643893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CAD1E-C9BD-4CC9-AABF-1FF8E4D56AA2}"/>
              </a:ext>
            </a:extLst>
          </p:cNvPr>
          <p:cNvSpPr>
            <a:spLocks noGrp="1"/>
          </p:cNvSpPr>
          <p:nvPr>
            <p:ph type="title"/>
          </p:nvPr>
        </p:nvSpPr>
        <p:spPr/>
        <p:txBody>
          <a:bodyPr/>
          <a:lstStyle/>
          <a:p>
            <a:r>
              <a:rPr lang="en-US"/>
              <a:t>Facebook Posts table by Interaction | All profiles - 6 of 17</a:t>
            </a:r>
          </a:p>
        </p:txBody>
      </p:sp>
      <p:graphicFrame>
        <p:nvGraphicFramePr>
          <p:cNvPr id="5" name="Table Placeholder 4">
            <a:extLst>
              <a:ext uri="{FF2B5EF4-FFF2-40B4-BE49-F238E27FC236}">
                <a16:creationId xmlns:a16="http://schemas.microsoft.com/office/drawing/2014/main" id="{880964E5-2112-4E30-8FCC-F1D73839317D}"/>
              </a:ext>
            </a:extLst>
          </p:cNvPr>
          <p:cNvGraphicFramePr>
            <a:graphicFrameLocks noGrp="1"/>
          </p:cNvGraphicFramePr>
          <p:nvPr>
            <p:ph type="tbl" sz="quarter" idx="13"/>
            <p:extLst>
              <p:ext uri="{D42A27DB-BD31-4B8C-83A1-F6EECF244321}">
                <p14:modId xmlns:p14="http://schemas.microsoft.com/office/powerpoint/2010/main" val="661699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98572628"/>
                    </a:ext>
                  </a:extLst>
                </a:gridCol>
                <a:gridCol w="1481328">
                  <a:extLst>
                    <a:ext uri="{9D8B030D-6E8A-4147-A177-3AD203B41FA5}">
                      <a16:colId xmlns:a16="http://schemas.microsoft.com/office/drawing/2014/main" val="3804462456"/>
                    </a:ext>
                  </a:extLst>
                </a:gridCol>
                <a:gridCol w="493776">
                  <a:extLst>
                    <a:ext uri="{9D8B030D-6E8A-4147-A177-3AD203B41FA5}">
                      <a16:colId xmlns:a16="http://schemas.microsoft.com/office/drawing/2014/main" val="2686770321"/>
                    </a:ext>
                  </a:extLst>
                </a:gridCol>
                <a:gridCol w="493776">
                  <a:extLst>
                    <a:ext uri="{9D8B030D-6E8A-4147-A177-3AD203B41FA5}">
                      <a16:colId xmlns:a16="http://schemas.microsoft.com/office/drawing/2014/main" val="84924205"/>
                    </a:ext>
                  </a:extLst>
                </a:gridCol>
                <a:gridCol w="493776">
                  <a:extLst>
                    <a:ext uri="{9D8B030D-6E8A-4147-A177-3AD203B41FA5}">
                      <a16:colId xmlns:a16="http://schemas.microsoft.com/office/drawing/2014/main" val="1414995686"/>
                    </a:ext>
                  </a:extLst>
                </a:gridCol>
                <a:gridCol w="493776">
                  <a:extLst>
                    <a:ext uri="{9D8B030D-6E8A-4147-A177-3AD203B41FA5}">
                      <a16:colId xmlns:a16="http://schemas.microsoft.com/office/drawing/2014/main" val="1455263075"/>
                    </a:ext>
                  </a:extLst>
                </a:gridCol>
                <a:gridCol w="493776">
                  <a:extLst>
                    <a:ext uri="{9D8B030D-6E8A-4147-A177-3AD203B41FA5}">
                      <a16:colId xmlns:a16="http://schemas.microsoft.com/office/drawing/2014/main" val="3973534549"/>
                    </a:ext>
                  </a:extLst>
                </a:gridCol>
                <a:gridCol w="493776">
                  <a:extLst>
                    <a:ext uri="{9D8B030D-6E8A-4147-A177-3AD203B41FA5}">
                      <a16:colId xmlns:a16="http://schemas.microsoft.com/office/drawing/2014/main" val="3154010703"/>
                    </a:ext>
                  </a:extLst>
                </a:gridCol>
                <a:gridCol w="493776">
                  <a:extLst>
                    <a:ext uri="{9D8B030D-6E8A-4147-A177-3AD203B41FA5}">
                      <a16:colId xmlns:a16="http://schemas.microsoft.com/office/drawing/2014/main" val="1274405013"/>
                    </a:ext>
                  </a:extLst>
                </a:gridCol>
                <a:gridCol w="493776">
                  <a:extLst>
                    <a:ext uri="{9D8B030D-6E8A-4147-A177-3AD203B41FA5}">
                      <a16:colId xmlns:a16="http://schemas.microsoft.com/office/drawing/2014/main" val="1625999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883928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Essity - 2022-02-16 10:19:07</a:t>
                      </a:r>
                      <a:r>
                        <a:rPr kumimoji="0" lang="en-US" sz="1000" b="0" i="0" u="none" strike="noStrike" kern="1200" cap="none" spc="0" normalizeH="0" baseline="0" noProof="0">
                          <a:ln>
                            <a:noFill/>
                          </a:ln>
                          <a:solidFill>
                            <a:prstClr val="black"/>
                          </a:solidFill>
                          <a:effectLst/>
                          <a:uLnTx/>
                          <a:uFillTx/>
                          <a:latin typeface="+mn-lt"/>
                          <a:ea typeface="+mn-ea"/>
                          <a:cs typeface="+mn-cs"/>
                        </a:rPr>
                        <a:t>
 Have you read our Green Response Report 2021? Listen to leading experts discuss how these key insights can help companies to develop products that help consumers live more sustainably: https://spoti.fi/3o4oZ7p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47632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Essity - 2022-02-15 11:11:51</a:t>
                      </a:r>
                      <a:r>
                        <a:rPr kumimoji="0" lang="en-US" sz="1000" b="0" i="0" u="none" strike="noStrike" kern="1200" cap="none" spc="0" normalizeH="0" baseline="0" noProof="0">
                          <a:ln>
                            <a:noFill/>
                          </a:ln>
                          <a:solidFill>
                            <a:prstClr val="black"/>
                          </a:solidFill>
                          <a:effectLst/>
                          <a:uLnTx/>
                          <a:uFillTx/>
                          <a:latin typeface="+mn-lt"/>
                          <a:ea typeface="+mn-ea"/>
                          <a:cs typeface="+mn-cs"/>
                        </a:rPr>
                        <a:t>
 Essity, this is what we do for you: Tork North America, TENA, Zewa, , Libresse Sverige, Libero Sverige, Cushelle, Bodyform, TOM Organic, Tempo Taschentuch, Lotus, Nana, Leukoplast, Actimove, Delta-Cast, Colhogar, Pequeñín Colombia, Plenty UK, Regio and many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74901245"/>
                  </a:ext>
                </a:extLst>
              </a:tr>
            </a:tbl>
          </a:graphicData>
        </a:graphic>
      </p:graphicFrame>
      <p:sp>
        <p:nvSpPr>
          <p:cNvPr id="4" name="Text Placeholder 3">
            <a:extLst>
              <a:ext uri="{FF2B5EF4-FFF2-40B4-BE49-F238E27FC236}">
                <a16:creationId xmlns:a16="http://schemas.microsoft.com/office/drawing/2014/main" id="{C306BB28-DF84-49D9-880E-3F630D2109F1}"/>
              </a:ext>
            </a:extLst>
          </p:cNvPr>
          <p:cNvSpPr>
            <a:spLocks noGrp="1"/>
          </p:cNvSpPr>
          <p:nvPr>
            <p:ph type="body" sz="quarter" idx="14"/>
          </p:nvPr>
        </p:nvSpPr>
        <p:spPr/>
        <p:txBody>
          <a:bodyPr/>
          <a:lstStyle/>
          <a:p>
            <a:r>
              <a:rPr lang="en-US"/>
              <a:t>02/06/2022 - 02/20/2022</a:t>
            </a:r>
          </a:p>
        </p:txBody>
      </p:sp>
    </p:spTree>
    <p:extLst>
      <p:ext uri="{BB962C8B-B14F-4D97-AF65-F5344CB8AC3E}">
        <p14:creationId xmlns:p14="http://schemas.microsoft.com/office/powerpoint/2010/main" val="1535025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918DD-AB17-4582-BA94-604BE50C6A88}"/>
              </a:ext>
            </a:extLst>
          </p:cNvPr>
          <p:cNvSpPr>
            <a:spLocks noGrp="1"/>
          </p:cNvSpPr>
          <p:nvPr>
            <p:ph type="title"/>
          </p:nvPr>
        </p:nvSpPr>
        <p:spPr/>
        <p:txBody>
          <a:bodyPr/>
          <a:lstStyle/>
          <a:p>
            <a:r>
              <a:rPr lang="en-US"/>
              <a:t>Facebook Posts table by Interaction | All profiles - 7 of 17</a:t>
            </a:r>
          </a:p>
        </p:txBody>
      </p:sp>
      <p:graphicFrame>
        <p:nvGraphicFramePr>
          <p:cNvPr id="5" name="Table Placeholder 4">
            <a:extLst>
              <a:ext uri="{FF2B5EF4-FFF2-40B4-BE49-F238E27FC236}">
                <a16:creationId xmlns:a16="http://schemas.microsoft.com/office/drawing/2014/main" id="{5E191B51-5D34-4E5D-B4D7-22A8439F4A3E}"/>
              </a:ext>
            </a:extLst>
          </p:cNvPr>
          <p:cNvGraphicFramePr>
            <a:graphicFrameLocks noGrp="1"/>
          </p:cNvGraphicFramePr>
          <p:nvPr>
            <p:ph type="tbl" sz="quarter" idx="13"/>
            <p:extLst>
              <p:ext uri="{D42A27DB-BD31-4B8C-83A1-F6EECF244321}">
                <p14:modId xmlns:p14="http://schemas.microsoft.com/office/powerpoint/2010/main" val="3618618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84632021"/>
                    </a:ext>
                  </a:extLst>
                </a:gridCol>
                <a:gridCol w="1481328">
                  <a:extLst>
                    <a:ext uri="{9D8B030D-6E8A-4147-A177-3AD203B41FA5}">
                      <a16:colId xmlns:a16="http://schemas.microsoft.com/office/drawing/2014/main" val="1019719844"/>
                    </a:ext>
                  </a:extLst>
                </a:gridCol>
                <a:gridCol w="493776">
                  <a:extLst>
                    <a:ext uri="{9D8B030D-6E8A-4147-A177-3AD203B41FA5}">
                      <a16:colId xmlns:a16="http://schemas.microsoft.com/office/drawing/2014/main" val="1663852685"/>
                    </a:ext>
                  </a:extLst>
                </a:gridCol>
                <a:gridCol w="493776">
                  <a:extLst>
                    <a:ext uri="{9D8B030D-6E8A-4147-A177-3AD203B41FA5}">
                      <a16:colId xmlns:a16="http://schemas.microsoft.com/office/drawing/2014/main" val="3284561441"/>
                    </a:ext>
                  </a:extLst>
                </a:gridCol>
                <a:gridCol w="493776">
                  <a:extLst>
                    <a:ext uri="{9D8B030D-6E8A-4147-A177-3AD203B41FA5}">
                      <a16:colId xmlns:a16="http://schemas.microsoft.com/office/drawing/2014/main" val="4146165638"/>
                    </a:ext>
                  </a:extLst>
                </a:gridCol>
                <a:gridCol w="493776">
                  <a:extLst>
                    <a:ext uri="{9D8B030D-6E8A-4147-A177-3AD203B41FA5}">
                      <a16:colId xmlns:a16="http://schemas.microsoft.com/office/drawing/2014/main" val="3182430461"/>
                    </a:ext>
                  </a:extLst>
                </a:gridCol>
                <a:gridCol w="493776">
                  <a:extLst>
                    <a:ext uri="{9D8B030D-6E8A-4147-A177-3AD203B41FA5}">
                      <a16:colId xmlns:a16="http://schemas.microsoft.com/office/drawing/2014/main" val="1932125358"/>
                    </a:ext>
                  </a:extLst>
                </a:gridCol>
                <a:gridCol w="493776">
                  <a:extLst>
                    <a:ext uri="{9D8B030D-6E8A-4147-A177-3AD203B41FA5}">
                      <a16:colId xmlns:a16="http://schemas.microsoft.com/office/drawing/2014/main" val="1332480234"/>
                    </a:ext>
                  </a:extLst>
                </a:gridCol>
                <a:gridCol w="493776">
                  <a:extLst>
                    <a:ext uri="{9D8B030D-6E8A-4147-A177-3AD203B41FA5}">
                      <a16:colId xmlns:a16="http://schemas.microsoft.com/office/drawing/2014/main" val="1517910205"/>
                    </a:ext>
                  </a:extLst>
                </a:gridCol>
                <a:gridCol w="493776">
                  <a:extLst>
                    <a:ext uri="{9D8B030D-6E8A-4147-A177-3AD203B41FA5}">
                      <a16:colId xmlns:a16="http://schemas.microsoft.com/office/drawing/2014/main" val="314197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86222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WEPA - 2022-02-15 08:46:49</a:t>
                      </a:r>
                      <a:r>
                        <a:rPr kumimoji="0" lang="de-DE" sz="1000" b="0" i="0" u="none" strike="noStrike" kern="1200" cap="none" spc="0" normalizeH="0" baseline="0" noProof="0">
                          <a:ln>
                            <a:noFill/>
                          </a:ln>
                          <a:solidFill>
                            <a:prstClr val="black"/>
                          </a:solidFill>
                          <a:effectLst/>
                          <a:uLnTx/>
                          <a:uFillTx/>
                          <a:latin typeface="+mn-lt"/>
                          <a:ea typeface="+mn-ea"/>
                          <a:cs typeface="+mn-cs"/>
                        </a:rPr>
                        <a:t>
 WEPA sucht: Werkstudent Steuern (m/w/d)
Lust Teil eines tollen Teams zu werden? Wir bieten zum nächstmöglichen Zeitpunkt diese Stelle bei uns im Team an.
Weitere Infos zum Stellenangebot und die Möglichkeit sich direkt online zu bewerben gibt es hier: 
https://jobs.wepa.eu/#de/sites/CX_1/requisitions/preview/293
#JobOffer #WeareWEPA #Werkstudent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56361844"/>
                  </a:ext>
                </a:extLst>
              </a:tr>
            </a:tbl>
          </a:graphicData>
        </a:graphic>
      </p:graphicFrame>
      <p:sp>
        <p:nvSpPr>
          <p:cNvPr id="4" name="Text Placeholder 3">
            <a:extLst>
              <a:ext uri="{FF2B5EF4-FFF2-40B4-BE49-F238E27FC236}">
                <a16:creationId xmlns:a16="http://schemas.microsoft.com/office/drawing/2014/main" id="{BEB66330-17C3-4069-9996-ED656D58FF5B}"/>
              </a:ext>
            </a:extLst>
          </p:cNvPr>
          <p:cNvSpPr>
            <a:spLocks noGrp="1"/>
          </p:cNvSpPr>
          <p:nvPr>
            <p:ph type="body" sz="quarter" idx="14"/>
          </p:nvPr>
        </p:nvSpPr>
        <p:spPr/>
        <p:txBody>
          <a:bodyPr/>
          <a:lstStyle/>
          <a:p>
            <a:r>
              <a:rPr lang="en-US"/>
              <a:t>02/06/2022 - 02/20/2022</a:t>
            </a:r>
          </a:p>
        </p:txBody>
      </p:sp>
    </p:spTree>
    <p:extLst>
      <p:ext uri="{BB962C8B-B14F-4D97-AF65-F5344CB8AC3E}">
        <p14:creationId xmlns:p14="http://schemas.microsoft.com/office/powerpoint/2010/main" val="2110083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A4DB7-6E81-4305-90E3-0A76A4861A5A}"/>
              </a:ext>
            </a:extLst>
          </p:cNvPr>
          <p:cNvSpPr>
            <a:spLocks noGrp="1"/>
          </p:cNvSpPr>
          <p:nvPr>
            <p:ph type="title"/>
          </p:nvPr>
        </p:nvSpPr>
        <p:spPr/>
        <p:txBody>
          <a:bodyPr/>
          <a:lstStyle/>
          <a:p>
            <a:r>
              <a:rPr lang="en-US"/>
              <a:t>Facebook Posts table by Interaction | All profiles - 8 of 17</a:t>
            </a:r>
          </a:p>
        </p:txBody>
      </p:sp>
      <p:graphicFrame>
        <p:nvGraphicFramePr>
          <p:cNvPr id="5" name="Table Placeholder 4">
            <a:extLst>
              <a:ext uri="{FF2B5EF4-FFF2-40B4-BE49-F238E27FC236}">
                <a16:creationId xmlns:a16="http://schemas.microsoft.com/office/drawing/2014/main" id="{900C6624-C32C-4A2B-B1CB-AE10D98280DA}"/>
              </a:ext>
            </a:extLst>
          </p:cNvPr>
          <p:cNvGraphicFramePr>
            <a:graphicFrameLocks noGrp="1"/>
          </p:cNvGraphicFramePr>
          <p:nvPr>
            <p:ph type="tbl" sz="quarter" idx="13"/>
            <p:extLst>
              <p:ext uri="{D42A27DB-BD31-4B8C-83A1-F6EECF244321}">
                <p14:modId xmlns:p14="http://schemas.microsoft.com/office/powerpoint/2010/main" val="3595752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50232212"/>
                    </a:ext>
                  </a:extLst>
                </a:gridCol>
                <a:gridCol w="1481328">
                  <a:extLst>
                    <a:ext uri="{9D8B030D-6E8A-4147-A177-3AD203B41FA5}">
                      <a16:colId xmlns:a16="http://schemas.microsoft.com/office/drawing/2014/main" val="3435283744"/>
                    </a:ext>
                  </a:extLst>
                </a:gridCol>
                <a:gridCol w="493776">
                  <a:extLst>
                    <a:ext uri="{9D8B030D-6E8A-4147-A177-3AD203B41FA5}">
                      <a16:colId xmlns:a16="http://schemas.microsoft.com/office/drawing/2014/main" val="3241076912"/>
                    </a:ext>
                  </a:extLst>
                </a:gridCol>
                <a:gridCol w="493776">
                  <a:extLst>
                    <a:ext uri="{9D8B030D-6E8A-4147-A177-3AD203B41FA5}">
                      <a16:colId xmlns:a16="http://schemas.microsoft.com/office/drawing/2014/main" val="270527927"/>
                    </a:ext>
                  </a:extLst>
                </a:gridCol>
                <a:gridCol w="493776">
                  <a:extLst>
                    <a:ext uri="{9D8B030D-6E8A-4147-A177-3AD203B41FA5}">
                      <a16:colId xmlns:a16="http://schemas.microsoft.com/office/drawing/2014/main" val="1839814914"/>
                    </a:ext>
                  </a:extLst>
                </a:gridCol>
                <a:gridCol w="493776">
                  <a:extLst>
                    <a:ext uri="{9D8B030D-6E8A-4147-A177-3AD203B41FA5}">
                      <a16:colId xmlns:a16="http://schemas.microsoft.com/office/drawing/2014/main" val="1252375354"/>
                    </a:ext>
                  </a:extLst>
                </a:gridCol>
                <a:gridCol w="493776">
                  <a:extLst>
                    <a:ext uri="{9D8B030D-6E8A-4147-A177-3AD203B41FA5}">
                      <a16:colId xmlns:a16="http://schemas.microsoft.com/office/drawing/2014/main" val="480222448"/>
                    </a:ext>
                  </a:extLst>
                </a:gridCol>
                <a:gridCol w="493776">
                  <a:extLst>
                    <a:ext uri="{9D8B030D-6E8A-4147-A177-3AD203B41FA5}">
                      <a16:colId xmlns:a16="http://schemas.microsoft.com/office/drawing/2014/main" val="1917983843"/>
                    </a:ext>
                  </a:extLst>
                </a:gridCol>
                <a:gridCol w="493776">
                  <a:extLst>
                    <a:ext uri="{9D8B030D-6E8A-4147-A177-3AD203B41FA5}">
                      <a16:colId xmlns:a16="http://schemas.microsoft.com/office/drawing/2014/main" val="3872643977"/>
                    </a:ext>
                  </a:extLst>
                </a:gridCol>
                <a:gridCol w="493776">
                  <a:extLst>
                    <a:ext uri="{9D8B030D-6E8A-4147-A177-3AD203B41FA5}">
                      <a16:colId xmlns:a16="http://schemas.microsoft.com/office/drawing/2014/main" val="1247316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35098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WEPA - 2022-02-14 12:54:21</a:t>
                      </a:r>
                      <a:r>
                        <a:rPr kumimoji="0" lang="de-DE" sz="1000" b="0" i="0" u="none" strike="noStrike" kern="1200" cap="none" spc="0" normalizeH="0" baseline="0" noProof="0">
                          <a:ln>
                            <a:noFill/>
                          </a:ln>
                          <a:solidFill>
                            <a:prstClr val="black"/>
                          </a:solidFill>
                          <a:effectLst/>
                          <a:uLnTx/>
                          <a:uFillTx/>
                          <a:latin typeface="+mn-lt"/>
                          <a:ea typeface="+mn-ea"/>
                          <a:cs typeface="+mn-cs"/>
                        </a:rPr>
                        <a:t>
 Eine kleine Liebesgeste zum Valentinstag 💕
Deine Partnerin oder dein Partner freut sich sicher über einen Liebesbrief, eine Schachtel Pralinen, schöne Blumen oder ein romantisches Abendessen. Wir haben noch eine besondere Idee für alle, die noch etwas mehr wollen oder vielleicht auch ganz vergessen haben etwas zu besorgen: ein liebevolles Klo-rigami. 💕🧻
Ein gefaltetes Herz auf der Toilettenpapier-Rolle (z.B. auf recyceltem Toilettenpapier von #machmit) ist eine kleine Aufmerksamkeit, die mindestens für ein Lächeln sorgt. Das geht ganz schnell und kostet nichts! Einfach der Anleitung folgen. 💌
#WeareWEPA #Valentinstag #allyouneedislove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01909263"/>
                  </a:ext>
                </a:extLst>
              </a:tr>
            </a:tbl>
          </a:graphicData>
        </a:graphic>
      </p:graphicFrame>
      <p:sp>
        <p:nvSpPr>
          <p:cNvPr id="4" name="Text Placeholder 3">
            <a:extLst>
              <a:ext uri="{FF2B5EF4-FFF2-40B4-BE49-F238E27FC236}">
                <a16:creationId xmlns:a16="http://schemas.microsoft.com/office/drawing/2014/main" id="{4425D2EF-1E46-4F6C-B35D-B053CFF9BCD7}"/>
              </a:ext>
            </a:extLst>
          </p:cNvPr>
          <p:cNvSpPr>
            <a:spLocks noGrp="1"/>
          </p:cNvSpPr>
          <p:nvPr>
            <p:ph type="body" sz="quarter" idx="14"/>
          </p:nvPr>
        </p:nvSpPr>
        <p:spPr/>
        <p:txBody>
          <a:bodyPr/>
          <a:lstStyle/>
          <a:p>
            <a:r>
              <a:rPr lang="en-US"/>
              <a:t>02/06/2022 - 02/20/2022</a:t>
            </a:r>
          </a:p>
        </p:txBody>
      </p:sp>
    </p:spTree>
    <p:extLst>
      <p:ext uri="{BB962C8B-B14F-4D97-AF65-F5344CB8AC3E}">
        <p14:creationId xmlns:p14="http://schemas.microsoft.com/office/powerpoint/2010/main" val="3197470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5C5E8-CED0-4FEF-8BED-0A4842911B27}"/>
              </a:ext>
            </a:extLst>
          </p:cNvPr>
          <p:cNvSpPr>
            <a:spLocks noGrp="1"/>
          </p:cNvSpPr>
          <p:nvPr>
            <p:ph type="title"/>
          </p:nvPr>
        </p:nvSpPr>
        <p:spPr/>
        <p:txBody>
          <a:bodyPr/>
          <a:lstStyle/>
          <a:p>
            <a:r>
              <a:rPr lang="en-US"/>
              <a:t>Facebook Posts table by Interaction | All profiles - 9 of 17</a:t>
            </a:r>
          </a:p>
        </p:txBody>
      </p:sp>
      <p:graphicFrame>
        <p:nvGraphicFramePr>
          <p:cNvPr id="5" name="Table Placeholder 4">
            <a:extLst>
              <a:ext uri="{FF2B5EF4-FFF2-40B4-BE49-F238E27FC236}">
                <a16:creationId xmlns:a16="http://schemas.microsoft.com/office/drawing/2014/main" id="{E4E4A6E3-952F-4069-AB57-B19E3CA3D3ED}"/>
              </a:ext>
            </a:extLst>
          </p:cNvPr>
          <p:cNvGraphicFramePr>
            <a:graphicFrameLocks noGrp="1"/>
          </p:cNvGraphicFramePr>
          <p:nvPr>
            <p:ph type="tbl" sz="quarter" idx="13"/>
            <p:extLst>
              <p:ext uri="{D42A27DB-BD31-4B8C-83A1-F6EECF244321}">
                <p14:modId xmlns:p14="http://schemas.microsoft.com/office/powerpoint/2010/main" val="1674418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65994898"/>
                    </a:ext>
                  </a:extLst>
                </a:gridCol>
                <a:gridCol w="1481328">
                  <a:extLst>
                    <a:ext uri="{9D8B030D-6E8A-4147-A177-3AD203B41FA5}">
                      <a16:colId xmlns:a16="http://schemas.microsoft.com/office/drawing/2014/main" val="1033817481"/>
                    </a:ext>
                  </a:extLst>
                </a:gridCol>
                <a:gridCol w="493776">
                  <a:extLst>
                    <a:ext uri="{9D8B030D-6E8A-4147-A177-3AD203B41FA5}">
                      <a16:colId xmlns:a16="http://schemas.microsoft.com/office/drawing/2014/main" val="470108907"/>
                    </a:ext>
                  </a:extLst>
                </a:gridCol>
                <a:gridCol w="493776">
                  <a:extLst>
                    <a:ext uri="{9D8B030D-6E8A-4147-A177-3AD203B41FA5}">
                      <a16:colId xmlns:a16="http://schemas.microsoft.com/office/drawing/2014/main" val="64373245"/>
                    </a:ext>
                  </a:extLst>
                </a:gridCol>
                <a:gridCol w="493776">
                  <a:extLst>
                    <a:ext uri="{9D8B030D-6E8A-4147-A177-3AD203B41FA5}">
                      <a16:colId xmlns:a16="http://schemas.microsoft.com/office/drawing/2014/main" val="3858616188"/>
                    </a:ext>
                  </a:extLst>
                </a:gridCol>
                <a:gridCol w="493776">
                  <a:extLst>
                    <a:ext uri="{9D8B030D-6E8A-4147-A177-3AD203B41FA5}">
                      <a16:colId xmlns:a16="http://schemas.microsoft.com/office/drawing/2014/main" val="2299508836"/>
                    </a:ext>
                  </a:extLst>
                </a:gridCol>
                <a:gridCol w="493776">
                  <a:extLst>
                    <a:ext uri="{9D8B030D-6E8A-4147-A177-3AD203B41FA5}">
                      <a16:colId xmlns:a16="http://schemas.microsoft.com/office/drawing/2014/main" val="4241150130"/>
                    </a:ext>
                  </a:extLst>
                </a:gridCol>
                <a:gridCol w="493776">
                  <a:extLst>
                    <a:ext uri="{9D8B030D-6E8A-4147-A177-3AD203B41FA5}">
                      <a16:colId xmlns:a16="http://schemas.microsoft.com/office/drawing/2014/main" val="1034059672"/>
                    </a:ext>
                  </a:extLst>
                </a:gridCol>
                <a:gridCol w="493776">
                  <a:extLst>
                    <a:ext uri="{9D8B030D-6E8A-4147-A177-3AD203B41FA5}">
                      <a16:colId xmlns:a16="http://schemas.microsoft.com/office/drawing/2014/main" val="2193051195"/>
                    </a:ext>
                  </a:extLst>
                </a:gridCol>
                <a:gridCol w="493776">
                  <a:extLst>
                    <a:ext uri="{9D8B030D-6E8A-4147-A177-3AD203B41FA5}">
                      <a16:colId xmlns:a16="http://schemas.microsoft.com/office/drawing/2014/main" val="3310460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85644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Comprami - 2022-02-14 09:37:17</a:t>
                      </a:r>
                      <a:r>
                        <a:rPr kumimoji="0" lang="it-IT" sz="1000" b="0" i="0" u="none" strike="noStrike" kern="1200" cap="none" spc="0" normalizeH="0" baseline="0" noProof="0">
                          <a:ln>
                            <a:noFill/>
                          </a:ln>
                          <a:solidFill>
                            <a:prstClr val="black"/>
                          </a:solidFill>
                          <a:effectLst/>
                          <a:uLnTx/>
                          <a:uFillTx/>
                          <a:latin typeface="+mn-lt"/>
                          <a:ea typeface="+mn-ea"/>
                          <a:cs typeface="+mn-cs"/>
                        </a:rPr>
                        <a:t>
 Sai cosa significa dare spazio alla persona che ti è accanto❓Compiere gesti che solitamente non si fanno, per liberare dalle abitudini il partner.
Per questo San Valentino, fai un gesto d’amore: Comprami così il rotolo lo cambi meno (duro più a lungo di un normale rotolo). 
😍 🤩 😍 🤩 😍 🤩 😍 🤩 😍 🤩 😍 😍 😍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96356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Comprami - 2022-02-12 11:18:16</a:t>
                      </a:r>
                      <a:r>
                        <a:rPr kumimoji="0" lang="it-IT" sz="1000" b="0" i="0" u="none" strike="noStrike" kern="1200" cap="none" spc="0" normalizeH="0" baseline="0" noProof="0">
                          <a:ln>
                            <a:noFill/>
                          </a:ln>
                          <a:solidFill>
                            <a:prstClr val="black"/>
                          </a:solidFill>
                          <a:effectLst/>
                          <a:uLnTx/>
                          <a:uFillTx/>
                          <a:latin typeface="+mn-lt"/>
                          <a:ea typeface="+mn-ea"/>
                          <a:cs typeface="+mn-cs"/>
                        </a:rPr>
                        <a:t>
 Hai smesso di abbondare, ma non sai come migliorare❓
Testa la tua innata capacità di essere ecologico, e aiutiamo insieme il Pianeta a respirare.
#Testami #ecológicamente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75037413"/>
                  </a:ext>
                </a:extLst>
              </a:tr>
            </a:tbl>
          </a:graphicData>
        </a:graphic>
      </p:graphicFrame>
      <p:sp>
        <p:nvSpPr>
          <p:cNvPr id="4" name="Text Placeholder 3">
            <a:extLst>
              <a:ext uri="{FF2B5EF4-FFF2-40B4-BE49-F238E27FC236}">
                <a16:creationId xmlns:a16="http://schemas.microsoft.com/office/drawing/2014/main" id="{A57558DE-FF15-418E-8D1A-22E35A177372}"/>
              </a:ext>
            </a:extLst>
          </p:cNvPr>
          <p:cNvSpPr>
            <a:spLocks noGrp="1"/>
          </p:cNvSpPr>
          <p:nvPr>
            <p:ph type="body" sz="quarter" idx="14"/>
          </p:nvPr>
        </p:nvSpPr>
        <p:spPr/>
        <p:txBody>
          <a:bodyPr/>
          <a:lstStyle/>
          <a:p>
            <a:r>
              <a:rPr lang="en-US"/>
              <a:t>02/06/2022 - 02/20/2022</a:t>
            </a:r>
          </a:p>
        </p:txBody>
      </p:sp>
    </p:spTree>
    <p:extLst>
      <p:ext uri="{BB962C8B-B14F-4D97-AF65-F5344CB8AC3E}">
        <p14:creationId xmlns:p14="http://schemas.microsoft.com/office/powerpoint/2010/main" val="3806646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DA67B-29AF-472A-8EE7-8290C62D40E3}"/>
              </a:ext>
            </a:extLst>
          </p:cNvPr>
          <p:cNvSpPr>
            <a:spLocks noGrp="1"/>
          </p:cNvSpPr>
          <p:nvPr>
            <p:ph type="title"/>
          </p:nvPr>
        </p:nvSpPr>
        <p:spPr/>
        <p:txBody>
          <a:bodyPr/>
          <a:lstStyle/>
          <a:p>
            <a:r>
              <a:rPr lang="en-US"/>
              <a:t>Facebook Posts table by Interaction | All profiles - 10 of 17</a:t>
            </a:r>
          </a:p>
        </p:txBody>
      </p:sp>
      <p:graphicFrame>
        <p:nvGraphicFramePr>
          <p:cNvPr id="5" name="Table Placeholder 4">
            <a:extLst>
              <a:ext uri="{FF2B5EF4-FFF2-40B4-BE49-F238E27FC236}">
                <a16:creationId xmlns:a16="http://schemas.microsoft.com/office/drawing/2014/main" id="{5A71F957-26BA-459B-B8B2-5B6CFC2EF10A}"/>
              </a:ext>
            </a:extLst>
          </p:cNvPr>
          <p:cNvGraphicFramePr>
            <a:graphicFrameLocks noGrp="1"/>
          </p:cNvGraphicFramePr>
          <p:nvPr>
            <p:ph type="tbl" sz="quarter" idx="13"/>
            <p:extLst>
              <p:ext uri="{D42A27DB-BD31-4B8C-83A1-F6EECF244321}">
                <p14:modId xmlns:p14="http://schemas.microsoft.com/office/powerpoint/2010/main" val="3125450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99272654"/>
                    </a:ext>
                  </a:extLst>
                </a:gridCol>
                <a:gridCol w="1481328">
                  <a:extLst>
                    <a:ext uri="{9D8B030D-6E8A-4147-A177-3AD203B41FA5}">
                      <a16:colId xmlns:a16="http://schemas.microsoft.com/office/drawing/2014/main" val="2960308082"/>
                    </a:ext>
                  </a:extLst>
                </a:gridCol>
                <a:gridCol w="493776">
                  <a:extLst>
                    <a:ext uri="{9D8B030D-6E8A-4147-A177-3AD203B41FA5}">
                      <a16:colId xmlns:a16="http://schemas.microsoft.com/office/drawing/2014/main" val="2692797635"/>
                    </a:ext>
                  </a:extLst>
                </a:gridCol>
                <a:gridCol w="493776">
                  <a:extLst>
                    <a:ext uri="{9D8B030D-6E8A-4147-A177-3AD203B41FA5}">
                      <a16:colId xmlns:a16="http://schemas.microsoft.com/office/drawing/2014/main" val="2390967042"/>
                    </a:ext>
                  </a:extLst>
                </a:gridCol>
                <a:gridCol w="493776">
                  <a:extLst>
                    <a:ext uri="{9D8B030D-6E8A-4147-A177-3AD203B41FA5}">
                      <a16:colId xmlns:a16="http://schemas.microsoft.com/office/drawing/2014/main" val="3538456446"/>
                    </a:ext>
                  </a:extLst>
                </a:gridCol>
                <a:gridCol w="493776">
                  <a:extLst>
                    <a:ext uri="{9D8B030D-6E8A-4147-A177-3AD203B41FA5}">
                      <a16:colId xmlns:a16="http://schemas.microsoft.com/office/drawing/2014/main" val="1180225014"/>
                    </a:ext>
                  </a:extLst>
                </a:gridCol>
                <a:gridCol w="493776">
                  <a:extLst>
                    <a:ext uri="{9D8B030D-6E8A-4147-A177-3AD203B41FA5}">
                      <a16:colId xmlns:a16="http://schemas.microsoft.com/office/drawing/2014/main" val="1640534807"/>
                    </a:ext>
                  </a:extLst>
                </a:gridCol>
                <a:gridCol w="493776">
                  <a:extLst>
                    <a:ext uri="{9D8B030D-6E8A-4147-A177-3AD203B41FA5}">
                      <a16:colId xmlns:a16="http://schemas.microsoft.com/office/drawing/2014/main" val="1779732543"/>
                    </a:ext>
                  </a:extLst>
                </a:gridCol>
                <a:gridCol w="493776">
                  <a:extLst>
                    <a:ext uri="{9D8B030D-6E8A-4147-A177-3AD203B41FA5}">
                      <a16:colId xmlns:a16="http://schemas.microsoft.com/office/drawing/2014/main" val="2237267907"/>
                    </a:ext>
                  </a:extLst>
                </a:gridCol>
                <a:gridCol w="493776">
                  <a:extLst>
                    <a:ext uri="{9D8B030D-6E8A-4147-A177-3AD203B41FA5}">
                      <a16:colId xmlns:a16="http://schemas.microsoft.com/office/drawing/2014/main" val="1928294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20287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Papernet - 2022-02-10 20:30:01</a:t>
                      </a:r>
                      <a:r>
                        <a:rPr kumimoji="0" lang="it-IT" sz="1000" b="0" i="0" u="none" strike="noStrike" kern="1200" cap="none" spc="0" normalizeH="0" baseline="0" noProof="0">
                          <a:ln>
                            <a:noFill/>
                          </a:ln>
                          <a:solidFill>
                            <a:prstClr val="black"/>
                          </a:solidFill>
                          <a:effectLst/>
                          <a:uLnTx/>
                          <a:uFillTx/>
                          <a:latin typeface="+mn-lt"/>
                          <a:ea typeface="+mn-ea"/>
                          <a:cs typeface="+mn-cs"/>
                        </a:rPr>
                        <a:t>
 ❓Perché i nostri asciugamani DISSOLVE TECH sono diversi? 
⏱ Perché in soli 3 minuti si dissolvono nel WC riducendo fortemente il rischio di spiacevoli intasamenti che causerebbero alla tua azienda enormi disagi.
Ma garantiscono un’asciugatura adeguata?
✅ Assolutamente sì. Stesse performance di un asciugamano tradizionale. Sono straordinariamente ASSORBENTI ma incredibilmente «spappolabili»!
E se vengono accidentalmente gettati nel WC?
♻️ Si dissolveranno in meno di 3 minuti senza intasare le tubature.
Puoi sperare invano che i tuoi clienti leggano frasi del tipo «non gettare gli asciugamani nel WC» oppure puoi scegliere gli asciugamani DISSOLVE TECH! ✔️
👉 Scopri subito la gamma completa sul nostro sito
https://www.papernet.com/it/tecnologie/dissolve-tech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69128578"/>
                  </a:ext>
                </a:extLst>
              </a:tr>
            </a:tbl>
          </a:graphicData>
        </a:graphic>
      </p:graphicFrame>
      <p:sp>
        <p:nvSpPr>
          <p:cNvPr id="4" name="Text Placeholder 3">
            <a:extLst>
              <a:ext uri="{FF2B5EF4-FFF2-40B4-BE49-F238E27FC236}">
                <a16:creationId xmlns:a16="http://schemas.microsoft.com/office/drawing/2014/main" id="{EEE1B057-0746-4135-84F5-8E98B74B50AE}"/>
              </a:ext>
            </a:extLst>
          </p:cNvPr>
          <p:cNvSpPr>
            <a:spLocks noGrp="1"/>
          </p:cNvSpPr>
          <p:nvPr>
            <p:ph type="body" sz="quarter" idx="14"/>
          </p:nvPr>
        </p:nvSpPr>
        <p:spPr/>
        <p:txBody>
          <a:bodyPr/>
          <a:lstStyle/>
          <a:p>
            <a:r>
              <a:rPr lang="en-US"/>
              <a:t>02/06/2022 - 02/20/2022</a:t>
            </a:r>
          </a:p>
        </p:txBody>
      </p:sp>
    </p:spTree>
    <p:extLst>
      <p:ext uri="{BB962C8B-B14F-4D97-AF65-F5344CB8AC3E}">
        <p14:creationId xmlns:p14="http://schemas.microsoft.com/office/powerpoint/2010/main" val="1698686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106A4-4595-4048-B519-77A359BBAF87}"/>
              </a:ext>
            </a:extLst>
          </p:cNvPr>
          <p:cNvSpPr>
            <a:spLocks noGrp="1"/>
          </p:cNvSpPr>
          <p:nvPr>
            <p:ph type="title"/>
          </p:nvPr>
        </p:nvSpPr>
        <p:spPr/>
        <p:txBody>
          <a:bodyPr/>
          <a:lstStyle/>
          <a:p>
            <a:r>
              <a:rPr lang="en-US"/>
              <a:t>Facebook Posts table by Interaction | All profiles - 11 of 17</a:t>
            </a:r>
          </a:p>
        </p:txBody>
      </p:sp>
      <p:graphicFrame>
        <p:nvGraphicFramePr>
          <p:cNvPr id="5" name="Table Placeholder 4">
            <a:extLst>
              <a:ext uri="{FF2B5EF4-FFF2-40B4-BE49-F238E27FC236}">
                <a16:creationId xmlns:a16="http://schemas.microsoft.com/office/drawing/2014/main" id="{679CC48C-611C-41F0-9E95-DA597145E985}"/>
              </a:ext>
            </a:extLst>
          </p:cNvPr>
          <p:cNvGraphicFramePr>
            <a:graphicFrameLocks noGrp="1"/>
          </p:cNvGraphicFramePr>
          <p:nvPr>
            <p:ph type="tbl" sz="quarter" idx="13"/>
            <p:extLst>
              <p:ext uri="{D42A27DB-BD31-4B8C-83A1-F6EECF244321}">
                <p14:modId xmlns:p14="http://schemas.microsoft.com/office/powerpoint/2010/main" val="2318025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10489377"/>
                    </a:ext>
                  </a:extLst>
                </a:gridCol>
                <a:gridCol w="1481328">
                  <a:extLst>
                    <a:ext uri="{9D8B030D-6E8A-4147-A177-3AD203B41FA5}">
                      <a16:colId xmlns:a16="http://schemas.microsoft.com/office/drawing/2014/main" val="708774240"/>
                    </a:ext>
                  </a:extLst>
                </a:gridCol>
                <a:gridCol w="493776">
                  <a:extLst>
                    <a:ext uri="{9D8B030D-6E8A-4147-A177-3AD203B41FA5}">
                      <a16:colId xmlns:a16="http://schemas.microsoft.com/office/drawing/2014/main" val="3226821676"/>
                    </a:ext>
                  </a:extLst>
                </a:gridCol>
                <a:gridCol w="493776">
                  <a:extLst>
                    <a:ext uri="{9D8B030D-6E8A-4147-A177-3AD203B41FA5}">
                      <a16:colId xmlns:a16="http://schemas.microsoft.com/office/drawing/2014/main" val="1706381956"/>
                    </a:ext>
                  </a:extLst>
                </a:gridCol>
                <a:gridCol w="493776">
                  <a:extLst>
                    <a:ext uri="{9D8B030D-6E8A-4147-A177-3AD203B41FA5}">
                      <a16:colId xmlns:a16="http://schemas.microsoft.com/office/drawing/2014/main" val="3381547311"/>
                    </a:ext>
                  </a:extLst>
                </a:gridCol>
                <a:gridCol w="493776">
                  <a:extLst>
                    <a:ext uri="{9D8B030D-6E8A-4147-A177-3AD203B41FA5}">
                      <a16:colId xmlns:a16="http://schemas.microsoft.com/office/drawing/2014/main" val="2924270147"/>
                    </a:ext>
                  </a:extLst>
                </a:gridCol>
                <a:gridCol w="493776">
                  <a:extLst>
                    <a:ext uri="{9D8B030D-6E8A-4147-A177-3AD203B41FA5}">
                      <a16:colId xmlns:a16="http://schemas.microsoft.com/office/drawing/2014/main" val="3517747257"/>
                    </a:ext>
                  </a:extLst>
                </a:gridCol>
                <a:gridCol w="493776">
                  <a:extLst>
                    <a:ext uri="{9D8B030D-6E8A-4147-A177-3AD203B41FA5}">
                      <a16:colId xmlns:a16="http://schemas.microsoft.com/office/drawing/2014/main" val="771834060"/>
                    </a:ext>
                  </a:extLst>
                </a:gridCol>
                <a:gridCol w="493776">
                  <a:extLst>
                    <a:ext uri="{9D8B030D-6E8A-4147-A177-3AD203B41FA5}">
                      <a16:colId xmlns:a16="http://schemas.microsoft.com/office/drawing/2014/main" val="1468159618"/>
                    </a:ext>
                  </a:extLst>
                </a:gridCol>
                <a:gridCol w="493776">
                  <a:extLst>
                    <a:ext uri="{9D8B030D-6E8A-4147-A177-3AD203B41FA5}">
                      <a16:colId xmlns:a16="http://schemas.microsoft.com/office/drawing/2014/main" val="1780482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63186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WEPA - 2022-02-10 08:51:08</a:t>
                      </a:r>
                      <a:r>
                        <a:rPr kumimoji="0" lang="de-DE" sz="1000" b="0" i="0" u="none" strike="noStrike" kern="1200" cap="none" spc="0" normalizeH="0" baseline="0" noProof="0">
                          <a:ln>
                            <a:noFill/>
                          </a:ln>
                          <a:solidFill>
                            <a:prstClr val="black"/>
                          </a:solidFill>
                          <a:effectLst/>
                          <a:uLnTx/>
                          <a:uFillTx/>
                          <a:latin typeface="+mn-lt"/>
                          <a:ea typeface="+mn-ea"/>
                          <a:cs typeface="+mn-cs"/>
                        </a:rPr>
                        <a:t>
 WEPA sucht: Mechaniker der operativen Instandhaltung (m/w/d)
Lust Teil eines tollen Teams zu werden? Wir bieten zum nächstmöglichen Zeitpunkt diese Stelle bei uns im Team an.
Weitere Infos zum Stellenangebot und die Möglichkeit sich direkt online zu bewerben gibt es hier: 
https://jobs.wepa.eu/#de/sites/CX_1/job/161/?keyword=Mechaniker+&amp;mode=location
#JobOffer #WeareWEPA #Mechaniker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03132087"/>
                  </a:ext>
                </a:extLst>
              </a:tr>
            </a:tbl>
          </a:graphicData>
        </a:graphic>
      </p:graphicFrame>
      <p:sp>
        <p:nvSpPr>
          <p:cNvPr id="4" name="Text Placeholder 3">
            <a:extLst>
              <a:ext uri="{FF2B5EF4-FFF2-40B4-BE49-F238E27FC236}">
                <a16:creationId xmlns:a16="http://schemas.microsoft.com/office/drawing/2014/main" id="{6FEBA45D-2F46-4B31-B598-C784A0308FAD}"/>
              </a:ext>
            </a:extLst>
          </p:cNvPr>
          <p:cNvSpPr>
            <a:spLocks noGrp="1"/>
          </p:cNvSpPr>
          <p:nvPr>
            <p:ph type="body" sz="quarter" idx="14"/>
          </p:nvPr>
        </p:nvSpPr>
        <p:spPr/>
        <p:txBody>
          <a:bodyPr/>
          <a:lstStyle/>
          <a:p>
            <a:r>
              <a:rPr lang="en-US"/>
              <a:t>02/06/2022 - 02/20/2022</a:t>
            </a:r>
          </a:p>
        </p:txBody>
      </p:sp>
    </p:spTree>
    <p:extLst>
      <p:ext uri="{BB962C8B-B14F-4D97-AF65-F5344CB8AC3E}">
        <p14:creationId xmlns:p14="http://schemas.microsoft.com/office/powerpoint/2010/main" val="695697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00D6A-77F8-420A-8F8D-15009EEA4DFB}"/>
              </a:ext>
            </a:extLst>
          </p:cNvPr>
          <p:cNvSpPr>
            <a:spLocks noGrp="1"/>
          </p:cNvSpPr>
          <p:nvPr>
            <p:ph type="title"/>
          </p:nvPr>
        </p:nvSpPr>
        <p:spPr/>
        <p:txBody>
          <a:bodyPr/>
          <a:lstStyle/>
          <a:p>
            <a:r>
              <a:rPr lang="en-US"/>
              <a:t>Facebook Posts table by Interaction | All profiles - 12 of 17</a:t>
            </a:r>
          </a:p>
        </p:txBody>
      </p:sp>
      <p:graphicFrame>
        <p:nvGraphicFramePr>
          <p:cNvPr id="5" name="Table Placeholder 4">
            <a:extLst>
              <a:ext uri="{FF2B5EF4-FFF2-40B4-BE49-F238E27FC236}">
                <a16:creationId xmlns:a16="http://schemas.microsoft.com/office/drawing/2014/main" id="{20B01B4C-EED5-40D9-BDB7-3FBA5BBACE69}"/>
              </a:ext>
            </a:extLst>
          </p:cNvPr>
          <p:cNvGraphicFramePr>
            <a:graphicFrameLocks noGrp="1"/>
          </p:cNvGraphicFramePr>
          <p:nvPr>
            <p:ph type="tbl" sz="quarter" idx="13"/>
            <p:extLst>
              <p:ext uri="{D42A27DB-BD31-4B8C-83A1-F6EECF244321}">
                <p14:modId xmlns:p14="http://schemas.microsoft.com/office/powerpoint/2010/main" val="1973270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2177069"/>
                    </a:ext>
                  </a:extLst>
                </a:gridCol>
                <a:gridCol w="1481328">
                  <a:extLst>
                    <a:ext uri="{9D8B030D-6E8A-4147-A177-3AD203B41FA5}">
                      <a16:colId xmlns:a16="http://schemas.microsoft.com/office/drawing/2014/main" val="2446570374"/>
                    </a:ext>
                  </a:extLst>
                </a:gridCol>
                <a:gridCol w="493776">
                  <a:extLst>
                    <a:ext uri="{9D8B030D-6E8A-4147-A177-3AD203B41FA5}">
                      <a16:colId xmlns:a16="http://schemas.microsoft.com/office/drawing/2014/main" val="1505640608"/>
                    </a:ext>
                  </a:extLst>
                </a:gridCol>
                <a:gridCol w="493776">
                  <a:extLst>
                    <a:ext uri="{9D8B030D-6E8A-4147-A177-3AD203B41FA5}">
                      <a16:colId xmlns:a16="http://schemas.microsoft.com/office/drawing/2014/main" val="2668975623"/>
                    </a:ext>
                  </a:extLst>
                </a:gridCol>
                <a:gridCol w="493776">
                  <a:extLst>
                    <a:ext uri="{9D8B030D-6E8A-4147-A177-3AD203B41FA5}">
                      <a16:colId xmlns:a16="http://schemas.microsoft.com/office/drawing/2014/main" val="4155159702"/>
                    </a:ext>
                  </a:extLst>
                </a:gridCol>
                <a:gridCol w="493776">
                  <a:extLst>
                    <a:ext uri="{9D8B030D-6E8A-4147-A177-3AD203B41FA5}">
                      <a16:colId xmlns:a16="http://schemas.microsoft.com/office/drawing/2014/main" val="175897493"/>
                    </a:ext>
                  </a:extLst>
                </a:gridCol>
                <a:gridCol w="493776">
                  <a:extLst>
                    <a:ext uri="{9D8B030D-6E8A-4147-A177-3AD203B41FA5}">
                      <a16:colId xmlns:a16="http://schemas.microsoft.com/office/drawing/2014/main" val="3287336976"/>
                    </a:ext>
                  </a:extLst>
                </a:gridCol>
                <a:gridCol w="493776">
                  <a:extLst>
                    <a:ext uri="{9D8B030D-6E8A-4147-A177-3AD203B41FA5}">
                      <a16:colId xmlns:a16="http://schemas.microsoft.com/office/drawing/2014/main" val="3762819685"/>
                    </a:ext>
                  </a:extLst>
                </a:gridCol>
                <a:gridCol w="493776">
                  <a:extLst>
                    <a:ext uri="{9D8B030D-6E8A-4147-A177-3AD203B41FA5}">
                      <a16:colId xmlns:a16="http://schemas.microsoft.com/office/drawing/2014/main" val="2637924219"/>
                    </a:ext>
                  </a:extLst>
                </a:gridCol>
                <a:gridCol w="493776">
                  <a:extLst>
                    <a:ext uri="{9D8B030D-6E8A-4147-A177-3AD203B41FA5}">
                      <a16:colId xmlns:a16="http://schemas.microsoft.com/office/drawing/2014/main" val="3382802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78092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Feel Good - 2022-02-09 17:11:14</a:t>
                      </a:r>
                      <a:r>
                        <a:rPr kumimoji="0" lang="en-US" sz="1000" b="0" i="0" u="none" strike="noStrike" kern="1200" cap="none" spc="0" normalizeH="0" baseline="0" noProof="0">
                          <a:ln>
                            <a:noFill/>
                          </a:ln>
                          <a:solidFill>
                            <a:prstClr val="black"/>
                          </a:solidFill>
                          <a:effectLst/>
                          <a:uLnTx/>
                          <a:uFillTx/>
                          <a:latin typeface="+mn-lt"/>
                          <a:ea typeface="+mn-ea"/>
                          <a:cs typeface="+mn-cs"/>
                        </a:rPr>
                        <a:t>
 Did you know we use 100% recycled paper to make Feel Good? 
Using recycled fibres results in a far lower ecological footprint than using wood pulp. 
We use less water, conserve valuable resources, and reduce environmental pollution.
An extra bonus… we also use recycled water!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32551805"/>
                  </a:ext>
                </a:extLst>
              </a:tr>
            </a:tbl>
          </a:graphicData>
        </a:graphic>
      </p:graphicFrame>
      <p:sp>
        <p:nvSpPr>
          <p:cNvPr id="4" name="Text Placeholder 3">
            <a:extLst>
              <a:ext uri="{FF2B5EF4-FFF2-40B4-BE49-F238E27FC236}">
                <a16:creationId xmlns:a16="http://schemas.microsoft.com/office/drawing/2014/main" id="{63B5350E-B16E-499A-A5B6-8E5961238F5F}"/>
              </a:ext>
            </a:extLst>
          </p:cNvPr>
          <p:cNvSpPr>
            <a:spLocks noGrp="1"/>
          </p:cNvSpPr>
          <p:nvPr>
            <p:ph type="body" sz="quarter" idx="14"/>
          </p:nvPr>
        </p:nvSpPr>
        <p:spPr/>
        <p:txBody>
          <a:bodyPr/>
          <a:lstStyle/>
          <a:p>
            <a:r>
              <a:rPr lang="en-US"/>
              <a:t>02/06/2022 - 02/20/2022</a:t>
            </a:r>
          </a:p>
        </p:txBody>
      </p:sp>
    </p:spTree>
    <p:extLst>
      <p:ext uri="{BB962C8B-B14F-4D97-AF65-F5344CB8AC3E}">
        <p14:creationId xmlns:p14="http://schemas.microsoft.com/office/powerpoint/2010/main" val="1362256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BFA04-1798-4AE5-AC0C-47BD463806AB}"/>
              </a:ext>
            </a:extLst>
          </p:cNvPr>
          <p:cNvSpPr>
            <a:spLocks noGrp="1"/>
          </p:cNvSpPr>
          <p:nvPr>
            <p:ph type="title"/>
          </p:nvPr>
        </p:nvSpPr>
        <p:spPr/>
        <p:txBody>
          <a:bodyPr/>
          <a:lstStyle/>
          <a:p>
            <a:r>
              <a:rPr lang="en-US"/>
              <a:t>Facebook Posts table by Interaction | All profiles - 13 of 17</a:t>
            </a:r>
          </a:p>
        </p:txBody>
      </p:sp>
      <p:graphicFrame>
        <p:nvGraphicFramePr>
          <p:cNvPr id="5" name="Table Placeholder 4">
            <a:extLst>
              <a:ext uri="{FF2B5EF4-FFF2-40B4-BE49-F238E27FC236}">
                <a16:creationId xmlns:a16="http://schemas.microsoft.com/office/drawing/2014/main" id="{EB874764-7204-4D95-BB1F-9A5F49738EBB}"/>
              </a:ext>
            </a:extLst>
          </p:cNvPr>
          <p:cNvGraphicFramePr>
            <a:graphicFrameLocks noGrp="1"/>
          </p:cNvGraphicFramePr>
          <p:nvPr>
            <p:ph type="tbl" sz="quarter" idx="13"/>
            <p:extLst>
              <p:ext uri="{D42A27DB-BD31-4B8C-83A1-F6EECF244321}">
                <p14:modId xmlns:p14="http://schemas.microsoft.com/office/powerpoint/2010/main" val="3369855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62293495"/>
                    </a:ext>
                  </a:extLst>
                </a:gridCol>
                <a:gridCol w="1481328">
                  <a:extLst>
                    <a:ext uri="{9D8B030D-6E8A-4147-A177-3AD203B41FA5}">
                      <a16:colId xmlns:a16="http://schemas.microsoft.com/office/drawing/2014/main" val="3613267704"/>
                    </a:ext>
                  </a:extLst>
                </a:gridCol>
                <a:gridCol w="493776">
                  <a:extLst>
                    <a:ext uri="{9D8B030D-6E8A-4147-A177-3AD203B41FA5}">
                      <a16:colId xmlns:a16="http://schemas.microsoft.com/office/drawing/2014/main" val="552647614"/>
                    </a:ext>
                  </a:extLst>
                </a:gridCol>
                <a:gridCol w="493776">
                  <a:extLst>
                    <a:ext uri="{9D8B030D-6E8A-4147-A177-3AD203B41FA5}">
                      <a16:colId xmlns:a16="http://schemas.microsoft.com/office/drawing/2014/main" val="2946630171"/>
                    </a:ext>
                  </a:extLst>
                </a:gridCol>
                <a:gridCol w="493776">
                  <a:extLst>
                    <a:ext uri="{9D8B030D-6E8A-4147-A177-3AD203B41FA5}">
                      <a16:colId xmlns:a16="http://schemas.microsoft.com/office/drawing/2014/main" val="483511494"/>
                    </a:ext>
                  </a:extLst>
                </a:gridCol>
                <a:gridCol w="493776">
                  <a:extLst>
                    <a:ext uri="{9D8B030D-6E8A-4147-A177-3AD203B41FA5}">
                      <a16:colId xmlns:a16="http://schemas.microsoft.com/office/drawing/2014/main" val="2211614104"/>
                    </a:ext>
                  </a:extLst>
                </a:gridCol>
                <a:gridCol w="493776">
                  <a:extLst>
                    <a:ext uri="{9D8B030D-6E8A-4147-A177-3AD203B41FA5}">
                      <a16:colId xmlns:a16="http://schemas.microsoft.com/office/drawing/2014/main" val="3209759015"/>
                    </a:ext>
                  </a:extLst>
                </a:gridCol>
                <a:gridCol w="493776">
                  <a:extLst>
                    <a:ext uri="{9D8B030D-6E8A-4147-A177-3AD203B41FA5}">
                      <a16:colId xmlns:a16="http://schemas.microsoft.com/office/drawing/2014/main" val="3748683672"/>
                    </a:ext>
                  </a:extLst>
                </a:gridCol>
                <a:gridCol w="493776">
                  <a:extLst>
                    <a:ext uri="{9D8B030D-6E8A-4147-A177-3AD203B41FA5}">
                      <a16:colId xmlns:a16="http://schemas.microsoft.com/office/drawing/2014/main" val="2470507249"/>
                    </a:ext>
                  </a:extLst>
                </a:gridCol>
                <a:gridCol w="493776">
                  <a:extLst>
                    <a:ext uri="{9D8B030D-6E8A-4147-A177-3AD203B41FA5}">
                      <a16:colId xmlns:a16="http://schemas.microsoft.com/office/drawing/2014/main" val="2647009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22028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Essity - 2022-02-09 14:09:25</a:t>
                      </a:r>
                      <a:r>
                        <a:rPr kumimoji="0" lang="en-US" sz="1000" b="0" i="0" u="none" strike="noStrike" kern="1200" cap="none" spc="0" normalizeH="0" baseline="0" noProof="0">
                          <a:ln>
                            <a:noFill/>
                          </a:ln>
                          <a:solidFill>
                            <a:prstClr val="black"/>
                          </a:solidFill>
                          <a:effectLst/>
                          <a:uLnTx/>
                          <a:uFillTx/>
                          <a:latin typeface="+mn-lt"/>
                          <a:ea typeface="+mn-ea"/>
                          <a:cs typeface="+mn-cs"/>
                        </a:rPr>
                        <a:t>
 Receiving a diagnosis for endometriosis takes an average of seven years. In our latest Essential Talks podcast episode we find out how femtech developments provide effective and sophisticated solutions to problems like delayed diagnosis. Listen to find out how we all benefit from advancing women's health. https://spoti.fi/3uqYDwI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32541481"/>
                  </a:ext>
                </a:extLst>
              </a:tr>
            </a:tbl>
          </a:graphicData>
        </a:graphic>
      </p:graphicFrame>
      <p:sp>
        <p:nvSpPr>
          <p:cNvPr id="4" name="Text Placeholder 3">
            <a:extLst>
              <a:ext uri="{FF2B5EF4-FFF2-40B4-BE49-F238E27FC236}">
                <a16:creationId xmlns:a16="http://schemas.microsoft.com/office/drawing/2014/main" id="{9551A1E6-8C81-41E5-85B9-A0EB3AAD5EBA}"/>
              </a:ext>
            </a:extLst>
          </p:cNvPr>
          <p:cNvSpPr>
            <a:spLocks noGrp="1"/>
          </p:cNvSpPr>
          <p:nvPr>
            <p:ph type="body" sz="quarter" idx="14"/>
          </p:nvPr>
        </p:nvSpPr>
        <p:spPr/>
        <p:txBody>
          <a:bodyPr/>
          <a:lstStyle/>
          <a:p>
            <a:r>
              <a:rPr lang="en-US"/>
              <a:t>02/06/2022 - 02/20/2022</a:t>
            </a:r>
          </a:p>
        </p:txBody>
      </p:sp>
    </p:spTree>
    <p:extLst>
      <p:ext uri="{BB962C8B-B14F-4D97-AF65-F5344CB8AC3E}">
        <p14:creationId xmlns:p14="http://schemas.microsoft.com/office/powerpoint/2010/main" val="789621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7587E-363E-4A44-B65F-E00884966E52}"/>
              </a:ext>
            </a:extLst>
          </p:cNvPr>
          <p:cNvSpPr>
            <a:spLocks noGrp="1"/>
          </p:cNvSpPr>
          <p:nvPr>
            <p:ph type="title"/>
          </p:nvPr>
        </p:nvSpPr>
        <p:spPr/>
        <p:txBody>
          <a:bodyPr/>
          <a:lstStyle/>
          <a:p>
            <a:r>
              <a:rPr lang="en-US"/>
              <a:t>Facebook Posts table by Interaction | All profiles - 14 of 17</a:t>
            </a:r>
          </a:p>
        </p:txBody>
      </p:sp>
      <p:graphicFrame>
        <p:nvGraphicFramePr>
          <p:cNvPr id="5" name="Table Placeholder 4">
            <a:extLst>
              <a:ext uri="{FF2B5EF4-FFF2-40B4-BE49-F238E27FC236}">
                <a16:creationId xmlns:a16="http://schemas.microsoft.com/office/drawing/2014/main" id="{7408BE06-8B6C-4DFD-ABBA-4935BEC59237}"/>
              </a:ext>
            </a:extLst>
          </p:cNvPr>
          <p:cNvGraphicFramePr>
            <a:graphicFrameLocks noGrp="1"/>
          </p:cNvGraphicFramePr>
          <p:nvPr>
            <p:ph type="tbl" sz="quarter" idx="13"/>
            <p:extLst>
              <p:ext uri="{D42A27DB-BD31-4B8C-83A1-F6EECF244321}">
                <p14:modId xmlns:p14="http://schemas.microsoft.com/office/powerpoint/2010/main" val="211262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47566343"/>
                    </a:ext>
                  </a:extLst>
                </a:gridCol>
                <a:gridCol w="1481328">
                  <a:extLst>
                    <a:ext uri="{9D8B030D-6E8A-4147-A177-3AD203B41FA5}">
                      <a16:colId xmlns:a16="http://schemas.microsoft.com/office/drawing/2014/main" val="3851032379"/>
                    </a:ext>
                  </a:extLst>
                </a:gridCol>
                <a:gridCol w="493776">
                  <a:extLst>
                    <a:ext uri="{9D8B030D-6E8A-4147-A177-3AD203B41FA5}">
                      <a16:colId xmlns:a16="http://schemas.microsoft.com/office/drawing/2014/main" val="2727361625"/>
                    </a:ext>
                  </a:extLst>
                </a:gridCol>
                <a:gridCol w="493776">
                  <a:extLst>
                    <a:ext uri="{9D8B030D-6E8A-4147-A177-3AD203B41FA5}">
                      <a16:colId xmlns:a16="http://schemas.microsoft.com/office/drawing/2014/main" val="3236079130"/>
                    </a:ext>
                  </a:extLst>
                </a:gridCol>
                <a:gridCol w="493776">
                  <a:extLst>
                    <a:ext uri="{9D8B030D-6E8A-4147-A177-3AD203B41FA5}">
                      <a16:colId xmlns:a16="http://schemas.microsoft.com/office/drawing/2014/main" val="508161298"/>
                    </a:ext>
                  </a:extLst>
                </a:gridCol>
                <a:gridCol w="493776">
                  <a:extLst>
                    <a:ext uri="{9D8B030D-6E8A-4147-A177-3AD203B41FA5}">
                      <a16:colId xmlns:a16="http://schemas.microsoft.com/office/drawing/2014/main" val="148041785"/>
                    </a:ext>
                  </a:extLst>
                </a:gridCol>
                <a:gridCol w="493776">
                  <a:extLst>
                    <a:ext uri="{9D8B030D-6E8A-4147-A177-3AD203B41FA5}">
                      <a16:colId xmlns:a16="http://schemas.microsoft.com/office/drawing/2014/main" val="3889957164"/>
                    </a:ext>
                  </a:extLst>
                </a:gridCol>
                <a:gridCol w="493776">
                  <a:extLst>
                    <a:ext uri="{9D8B030D-6E8A-4147-A177-3AD203B41FA5}">
                      <a16:colId xmlns:a16="http://schemas.microsoft.com/office/drawing/2014/main" val="4105124928"/>
                    </a:ext>
                  </a:extLst>
                </a:gridCol>
                <a:gridCol w="493776">
                  <a:extLst>
                    <a:ext uri="{9D8B030D-6E8A-4147-A177-3AD203B41FA5}">
                      <a16:colId xmlns:a16="http://schemas.microsoft.com/office/drawing/2014/main" val="3609231383"/>
                    </a:ext>
                  </a:extLst>
                </a:gridCol>
                <a:gridCol w="493776">
                  <a:extLst>
                    <a:ext uri="{9D8B030D-6E8A-4147-A177-3AD203B41FA5}">
                      <a16:colId xmlns:a16="http://schemas.microsoft.com/office/drawing/2014/main" val="2519037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02565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WEPA - 2022-02-09 12:27:48</a:t>
                      </a:r>
                      <a:r>
                        <a:rPr kumimoji="0" lang="de-DE" sz="1000" b="0" i="0" u="none" strike="noStrike" kern="1200" cap="none" spc="0" normalizeH="0" baseline="0" noProof="0">
                          <a:ln>
                            <a:noFill/>
                          </a:ln>
                          <a:solidFill>
                            <a:prstClr val="black"/>
                          </a:solidFill>
                          <a:effectLst/>
                          <a:uLnTx/>
                          <a:uFillTx/>
                          <a:latin typeface="+mn-lt"/>
                          <a:ea typeface="+mn-ea"/>
                          <a:cs typeface="+mn-cs"/>
                        </a:rPr>
                        <a:t>
 Wir stellen vor:
Das "+1" aus unserer WEPA 4+1 Nachhaltigkeitsstrategie: Das Fundament
Das Handlungsfeld "Fundament" aus unserer #Nachhaltigkeitsstrategie bietet einen umfassenden Ansatz, bei dem WEPA unter anderem die Interessen unserer 4.000 Mitarbeitenden und aller anderen Stakeholder aufgreift. 👷‍♂️👩‍💼👨‍🏭👩‍💻
Im Fokus stehen hierbei...
🦺 die Sicherheit und Gesundheit unserer Mitarbeitenden,
🏆 die Unterstützung der persönlichen Entwicklung und 
🏭 der Aufbau einer vielfältigen, fördernden und motivierenden Arbeitsumgebung.
Ebenso natürlich...
🧻 die Sicherstellung höchster Produktqualität durch Qualitätsmanagement,
🤝 die langfristige Ausrichtung von Partnerschaften sowie
🔍 die Prüfung der Lieferketten auf unsere hohen Anforderungen.
Und abschließend wird hier das für uns sehr wichtige Thema "gesellschaftliches Engagement" dargestellt.💕 
WEPA hat sich hierzu jeweils klare Ziele gesetzt. Diese findet ihr hier: https://www.wepa.eu/de/verantwortung/nachhaltigkeit/unser-fundament/
#WeareWEPA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57931210"/>
                  </a:ext>
                </a:extLst>
              </a:tr>
            </a:tbl>
          </a:graphicData>
        </a:graphic>
      </p:graphicFrame>
      <p:sp>
        <p:nvSpPr>
          <p:cNvPr id="4" name="Text Placeholder 3">
            <a:extLst>
              <a:ext uri="{FF2B5EF4-FFF2-40B4-BE49-F238E27FC236}">
                <a16:creationId xmlns:a16="http://schemas.microsoft.com/office/drawing/2014/main" id="{FAD5F836-48B0-4AA1-ACAA-F927B2A725D4}"/>
              </a:ext>
            </a:extLst>
          </p:cNvPr>
          <p:cNvSpPr>
            <a:spLocks noGrp="1"/>
          </p:cNvSpPr>
          <p:nvPr>
            <p:ph type="body" sz="quarter" idx="14"/>
          </p:nvPr>
        </p:nvSpPr>
        <p:spPr/>
        <p:txBody>
          <a:bodyPr/>
          <a:lstStyle/>
          <a:p>
            <a:r>
              <a:rPr lang="en-US"/>
              <a:t>02/06/2022 - 02/20/2022</a:t>
            </a:r>
          </a:p>
        </p:txBody>
      </p:sp>
    </p:spTree>
    <p:extLst>
      <p:ext uri="{BB962C8B-B14F-4D97-AF65-F5344CB8AC3E}">
        <p14:creationId xmlns:p14="http://schemas.microsoft.com/office/powerpoint/2010/main" val="3499729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AD86E-FFD7-48DC-B430-51BA03FC7103}"/>
              </a:ext>
            </a:extLst>
          </p:cNvPr>
          <p:cNvSpPr>
            <a:spLocks noGrp="1"/>
          </p:cNvSpPr>
          <p:nvPr>
            <p:ph type="title"/>
          </p:nvPr>
        </p:nvSpPr>
        <p:spPr/>
        <p:txBody>
          <a:bodyPr/>
          <a:lstStyle/>
          <a:p>
            <a:r>
              <a:rPr lang="en-US"/>
              <a:t>Facebook Posts table by Interaction | All profiles - 15 of 17</a:t>
            </a:r>
          </a:p>
        </p:txBody>
      </p:sp>
      <p:graphicFrame>
        <p:nvGraphicFramePr>
          <p:cNvPr id="5" name="Table Placeholder 4">
            <a:extLst>
              <a:ext uri="{FF2B5EF4-FFF2-40B4-BE49-F238E27FC236}">
                <a16:creationId xmlns:a16="http://schemas.microsoft.com/office/drawing/2014/main" id="{8294E880-77E2-4A96-9ECC-F01F3AE3CC1A}"/>
              </a:ext>
            </a:extLst>
          </p:cNvPr>
          <p:cNvGraphicFramePr>
            <a:graphicFrameLocks noGrp="1"/>
          </p:cNvGraphicFramePr>
          <p:nvPr>
            <p:ph type="tbl" sz="quarter" idx="13"/>
            <p:extLst>
              <p:ext uri="{D42A27DB-BD31-4B8C-83A1-F6EECF244321}">
                <p14:modId xmlns:p14="http://schemas.microsoft.com/office/powerpoint/2010/main" val="2303761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33869866"/>
                    </a:ext>
                  </a:extLst>
                </a:gridCol>
                <a:gridCol w="1481328">
                  <a:extLst>
                    <a:ext uri="{9D8B030D-6E8A-4147-A177-3AD203B41FA5}">
                      <a16:colId xmlns:a16="http://schemas.microsoft.com/office/drawing/2014/main" val="3269284204"/>
                    </a:ext>
                  </a:extLst>
                </a:gridCol>
                <a:gridCol w="493776">
                  <a:extLst>
                    <a:ext uri="{9D8B030D-6E8A-4147-A177-3AD203B41FA5}">
                      <a16:colId xmlns:a16="http://schemas.microsoft.com/office/drawing/2014/main" val="865993069"/>
                    </a:ext>
                  </a:extLst>
                </a:gridCol>
                <a:gridCol w="493776">
                  <a:extLst>
                    <a:ext uri="{9D8B030D-6E8A-4147-A177-3AD203B41FA5}">
                      <a16:colId xmlns:a16="http://schemas.microsoft.com/office/drawing/2014/main" val="3062147445"/>
                    </a:ext>
                  </a:extLst>
                </a:gridCol>
                <a:gridCol w="493776">
                  <a:extLst>
                    <a:ext uri="{9D8B030D-6E8A-4147-A177-3AD203B41FA5}">
                      <a16:colId xmlns:a16="http://schemas.microsoft.com/office/drawing/2014/main" val="264851471"/>
                    </a:ext>
                  </a:extLst>
                </a:gridCol>
                <a:gridCol w="493776">
                  <a:extLst>
                    <a:ext uri="{9D8B030D-6E8A-4147-A177-3AD203B41FA5}">
                      <a16:colId xmlns:a16="http://schemas.microsoft.com/office/drawing/2014/main" val="3436384280"/>
                    </a:ext>
                  </a:extLst>
                </a:gridCol>
                <a:gridCol w="493776">
                  <a:extLst>
                    <a:ext uri="{9D8B030D-6E8A-4147-A177-3AD203B41FA5}">
                      <a16:colId xmlns:a16="http://schemas.microsoft.com/office/drawing/2014/main" val="824328624"/>
                    </a:ext>
                  </a:extLst>
                </a:gridCol>
                <a:gridCol w="493776">
                  <a:extLst>
                    <a:ext uri="{9D8B030D-6E8A-4147-A177-3AD203B41FA5}">
                      <a16:colId xmlns:a16="http://schemas.microsoft.com/office/drawing/2014/main" val="3670056498"/>
                    </a:ext>
                  </a:extLst>
                </a:gridCol>
                <a:gridCol w="493776">
                  <a:extLst>
                    <a:ext uri="{9D8B030D-6E8A-4147-A177-3AD203B41FA5}">
                      <a16:colId xmlns:a16="http://schemas.microsoft.com/office/drawing/2014/main" val="2993812560"/>
                    </a:ext>
                  </a:extLst>
                </a:gridCol>
                <a:gridCol w="493776">
                  <a:extLst>
                    <a:ext uri="{9D8B030D-6E8A-4147-A177-3AD203B41FA5}">
                      <a16:colId xmlns:a16="http://schemas.microsoft.com/office/drawing/2014/main" val="399446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97183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Essity - 2022-02-08 10:33:24</a:t>
                      </a:r>
                      <a:r>
                        <a:rPr kumimoji="0" lang="en-US" sz="1000" b="0" i="0" u="none" strike="noStrike" kern="1200" cap="none" spc="0" normalizeH="0" baseline="0" noProof="0">
                          <a:ln>
                            <a:noFill/>
                          </a:ln>
                          <a:solidFill>
                            <a:prstClr val="black"/>
                          </a:solidFill>
                          <a:effectLst/>
                          <a:uLnTx/>
                          <a:uFillTx/>
                          <a:latin typeface="+mn-lt"/>
                          <a:ea typeface="+mn-ea"/>
                          <a:cs typeface="+mn-cs"/>
                        </a:rPr>
                        <a:t>
 We believe paper hand towels don't need to be wasted. So we developed Tork PaperCircle® to help customers reduce waste and reach their sustainability goals. Find out how we do it: https://bit.ly/3o9i0ub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02467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Essity - 2022-02-07 15:03:17</a:t>
                      </a:r>
                      <a:r>
                        <a:rPr kumimoji="0" lang="en-US" sz="1000" b="0" i="0" u="none" strike="noStrike" kern="1200" cap="none" spc="0" normalizeH="0" baseline="0" noProof="0">
                          <a:ln>
                            <a:noFill/>
                          </a:ln>
                          <a:solidFill>
                            <a:prstClr val="black"/>
                          </a:solidFill>
                          <a:effectLst/>
                          <a:uLnTx/>
                          <a:uFillTx/>
                          <a:latin typeface="+mn-lt"/>
                          <a:ea typeface="+mn-ea"/>
                          <a:cs typeface="+mn-cs"/>
                        </a:rPr>
                        <a:t>
 Our baby care brand, Libero Sverige, is looking for product testers with zero work experience, who fall asleep at work and never listen to their boss. Does this sound like a baby you know? As part of their product development process, 400 families in the Nordics will be selected to test out a new hybrid diaper, a sustainable innovation designed to do more with less. Learn more and sign up here: https://bit.ly/3AXJNTe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99877895"/>
                  </a:ext>
                </a:extLst>
              </a:tr>
            </a:tbl>
          </a:graphicData>
        </a:graphic>
      </p:graphicFrame>
      <p:sp>
        <p:nvSpPr>
          <p:cNvPr id="4" name="Text Placeholder 3">
            <a:extLst>
              <a:ext uri="{FF2B5EF4-FFF2-40B4-BE49-F238E27FC236}">
                <a16:creationId xmlns:a16="http://schemas.microsoft.com/office/drawing/2014/main" id="{9F37C772-B4EC-4550-8F16-FA9C5720814B}"/>
              </a:ext>
            </a:extLst>
          </p:cNvPr>
          <p:cNvSpPr>
            <a:spLocks noGrp="1"/>
          </p:cNvSpPr>
          <p:nvPr>
            <p:ph type="body" sz="quarter" idx="14"/>
          </p:nvPr>
        </p:nvSpPr>
        <p:spPr/>
        <p:txBody>
          <a:bodyPr/>
          <a:lstStyle/>
          <a:p>
            <a:r>
              <a:rPr lang="en-US"/>
              <a:t>02/06/2022 - 02/20/2022</a:t>
            </a:r>
          </a:p>
        </p:txBody>
      </p:sp>
    </p:spTree>
    <p:extLst>
      <p:ext uri="{BB962C8B-B14F-4D97-AF65-F5344CB8AC3E}">
        <p14:creationId xmlns:p14="http://schemas.microsoft.com/office/powerpoint/2010/main" val="2377042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E20AF-17AA-45CC-BE66-1178CA4A6BC6}"/>
              </a:ext>
            </a:extLst>
          </p:cNvPr>
          <p:cNvSpPr>
            <a:spLocks noGrp="1"/>
          </p:cNvSpPr>
          <p:nvPr>
            <p:ph type="title"/>
          </p:nvPr>
        </p:nvSpPr>
        <p:spPr/>
        <p:txBody>
          <a:bodyPr/>
          <a:lstStyle/>
          <a:p>
            <a:r>
              <a:rPr lang="en-US"/>
              <a:t>Facebook Posts table by Interaction | All profiles - 16 of 17</a:t>
            </a:r>
          </a:p>
        </p:txBody>
      </p:sp>
      <p:graphicFrame>
        <p:nvGraphicFramePr>
          <p:cNvPr id="5" name="Table Placeholder 4">
            <a:extLst>
              <a:ext uri="{FF2B5EF4-FFF2-40B4-BE49-F238E27FC236}">
                <a16:creationId xmlns:a16="http://schemas.microsoft.com/office/drawing/2014/main" id="{D1838F9D-16F5-43BE-8F9B-A0493C71C968}"/>
              </a:ext>
            </a:extLst>
          </p:cNvPr>
          <p:cNvGraphicFramePr>
            <a:graphicFrameLocks noGrp="1"/>
          </p:cNvGraphicFramePr>
          <p:nvPr>
            <p:ph type="tbl" sz="quarter" idx="13"/>
            <p:extLst>
              <p:ext uri="{D42A27DB-BD31-4B8C-83A1-F6EECF244321}">
                <p14:modId xmlns:p14="http://schemas.microsoft.com/office/powerpoint/2010/main" val="3452038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0731613"/>
                    </a:ext>
                  </a:extLst>
                </a:gridCol>
                <a:gridCol w="1481328">
                  <a:extLst>
                    <a:ext uri="{9D8B030D-6E8A-4147-A177-3AD203B41FA5}">
                      <a16:colId xmlns:a16="http://schemas.microsoft.com/office/drawing/2014/main" val="1367496671"/>
                    </a:ext>
                  </a:extLst>
                </a:gridCol>
                <a:gridCol w="493776">
                  <a:extLst>
                    <a:ext uri="{9D8B030D-6E8A-4147-A177-3AD203B41FA5}">
                      <a16:colId xmlns:a16="http://schemas.microsoft.com/office/drawing/2014/main" val="1512865628"/>
                    </a:ext>
                  </a:extLst>
                </a:gridCol>
                <a:gridCol w="493776">
                  <a:extLst>
                    <a:ext uri="{9D8B030D-6E8A-4147-A177-3AD203B41FA5}">
                      <a16:colId xmlns:a16="http://schemas.microsoft.com/office/drawing/2014/main" val="1601744442"/>
                    </a:ext>
                  </a:extLst>
                </a:gridCol>
                <a:gridCol w="493776">
                  <a:extLst>
                    <a:ext uri="{9D8B030D-6E8A-4147-A177-3AD203B41FA5}">
                      <a16:colId xmlns:a16="http://schemas.microsoft.com/office/drawing/2014/main" val="223616221"/>
                    </a:ext>
                  </a:extLst>
                </a:gridCol>
                <a:gridCol w="493776">
                  <a:extLst>
                    <a:ext uri="{9D8B030D-6E8A-4147-A177-3AD203B41FA5}">
                      <a16:colId xmlns:a16="http://schemas.microsoft.com/office/drawing/2014/main" val="3471819127"/>
                    </a:ext>
                  </a:extLst>
                </a:gridCol>
                <a:gridCol w="493776">
                  <a:extLst>
                    <a:ext uri="{9D8B030D-6E8A-4147-A177-3AD203B41FA5}">
                      <a16:colId xmlns:a16="http://schemas.microsoft.com/office/drawing/2014/main" val="49900508"/>
                    </a:ext>
                  </a:extLst>
                </a:gridCol>
                <a:gridCol w="493776">
                  <a:extLst>
                    <a:ext uri="{9D8B030D-6E8A-4147-A177-3AD203B41FA5}">
                      <a16:colId xmlns:a16="http://schemas.microsoft.com/office/drawing/2014/main" val="2208429205"/>
                    </a:ext>
                  </a:extLst>
                </a:gridCol>
                <a:gridCol w="493776">
                  <a:extLst>
                    <a:ext uri="{9D8B030D-6E8A-4147-A177-3AD203B41FA5}">
                      <a16:colId xmlns:a16="http://schemas.microsoft.com/office/drawing/2014/main" val="1326524327"/>
                    </a:ext>
                  </a:extLst>
                </a:gridCol>
                <a:gridCol w="493776">
                  <a:extLst>
                    <a:ext uri="{9D8B030D-6E8A-4147-A177-3AD203B41FA5}">
                      <a16:colId xmlns:a16="http://schemas.microsoft.com/office/drawing/2014/main" val="1870375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98309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WEPA - 2022-02-07 14:40:20</a:t>
                      </a:r>
                      <a:r>
                        <a:rPr kumimoji="0" lang="de-DE" sz="1000" b="0" i="0" u="none" strike="noStrike" kern="1200" cap="none" spc="0" normalizeH="0" baseline="0" noProof="0">
                          <a:ln>
                            <a:noFill/>
                          </a:ln>
                          <a:solidFill>
                            <a:prstClr val="black"/>
                          </a:solidFill>
                          <a:effectLst/>
                          <a:uLnTx/>
                          <a:uFillTx/>
                          <a:latin typeface="+mn-lt"/>
                          <a:ea typeface="+mn-ea"/>
                          <a:cs typeface="+mn-cs"/>
                        </a:rPr>
                        <a:t>
 👉 Wie wäre ein rein sensorgesteuerter #Waschraum gestaltet? 
👉 Was gehört zur optimalen Ausstattung einer WC-Kabine? 
👉 Welche #Hygieneprodukte sind besonders nachhaltig? 
👉 Wie unterscheiden sich #Händewaschen und #Handdesinfektion? 
Diese und viele weitere Fragen beantwortet der neue virtuelle Showroom von WEPA Professional – und er zeigt, wie zeitgemäße #Hygienestandards heute aussehen. 
Der virtuelle Showroom ist mehr als eine Informationsplattform, er ist ein Erlebnis. Neugierig geworden? Auf https://www.satino-by-wepa.com/apps/virtualshowroom/ könnt ihr ihn selbst testen.
#Showroom #Innovation #WEPAProfessional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47918419"/>
                  </a:ext>
                </a:extLst>
              </a:tr>
            </a:tbl>
          </a:graphicData>
        </a:graphic>
      </p:graphicFrame>
      <p:sp>
        <p:nvSpPr>
          <p:cNvPr id="4" name="Text Placeholder 3">
            <a:extLst>
              <a:ext uri="{FF2B5EF4-FFF2-40B4-BE49-F238E27FC236}">
                <a16:creationId xmlns:a16="http://schemas.microsoft.com/office/drawing/2014/main" id="{807B4E1C-7054-411B-A631-737BEDB41240}"/>
              </a:ext>
            </a:extLst>
          </p:cNvPr>
          <p:cNvSpPr>
            <a:spLocks noGrp="1"/>
          </p:cNvSpPr>
          <p:nvPr>
            <p:ph type="body" sz="quarter" idx="14"/>
          </p:nvPr>
        </p:nvSpPr>
        <p:spPr/>
        <p:txBody>
          <a:bodyPr/>
          <a:lstStyle/>
          <a:p>
            <a:r>
              <a:rPr lang="en-US"/>
              <a:t>02/06/2022 - 02/20/2022</a:t>
            </a:r>
          </a:p>
        </p:txBody>
      </p:sp>
    </p:spTree>
    <p:extLst>
      <p:ext uri="{BB962C8B-B14F-4D97-AF65-F5344CB8AC3E}">
        <p14:creationId xmlns:p14="http://schemas.microsoft.com/office/powerpoint/2010/main" val="662546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27794-94B7-48E9-8290-015D31CCE334}"/>
              </a:ext>
            </a:extLst>
          </p:cNvPr>
          <p:cNvSpPr>
            <a:spLocks noGrp="1"/>
          </p:cNvSpPr>
          <p:nvPr>
            <p:ph type="title"/>
          </p:nvPr>
        </p:nvSpPr>
        <p:spPr/>
        <p:txBody>
          <a:bodyPr/>
          <a:lstStyle/>
          <a:p>
            <a:r>
              <a:rPr lang="en-US"/>
              <a:t>Facebook Posts table by Interaction | All profiles - 17 of 17</a:t>
            </a:r>
          </a:p>
        </p:txBody>
      </p:sp>
      <p:graphicFrame>
        <p:nvGraphicFramePr>
          <p:cNvPr id="5" name="Table Placeholder 4">
            <a:extLst>
              <a:ext uri="{FF2B5EF4-FFF2-40B4-BE49-F238E27FC236}">
                <a16:creationId xmlns:a16="http://schemas.microsoft.com/office/drawing/2014/main" id="{0B9858AA-AAAA-4251-A5DF-A30171D8900D}"/>
              </a:ext>
            </a:extLst>
          </p:cNvPr>
          <p:cNvGraphicFramePr>
            <a:graphicFrameLocks noGrp="1"/>
          </p:cNvGraphicFramePr>
          <p:nvPr>
            <p:ph type="tbl" sz="quarter" idx="13"/>
            <p:extLst>
              <p:ext uri="{D42A27DB-BD31-4B8C-83A1-F6EECF244321}">
                <p14:modId xmlns:p14="http://schemas.microsoft.com/office/powerpoint/2010/main" val="1047132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56076115"/>
                    </a:ext>
                  </a:extLst>
                </a:gridCol>
                <a:gridCol w="1481328">
                  <a:extLst>
                    <a:ext uri="{9D8B030D-6E8A-4147-A177-3AD203B41FA5}">
                      <a16:colId xmlns:a16="http://schemas.microsoft.com/office/drawing/2014/main" val="2147200130"/>
                    </a:ext>
                  </a:extLst>
                </a:gridCol>
                <a:gridCol w="493776">
                  <a:extLst>
                    <a:ext uri="{9D8B030D-6E8A-4147-A177-3AD203B41FA5}">
                      <a16:colId xmlns:a16="http://schemas.microsoft.com/office/drawing/2014/main" val="3438626794"/>
                    </a:ext>
                  </a:extLst>
                </a:gridCol>
                <a:gridCol w="493776">
                  <a:extLst>
                    <a:ext uri="{9D8B030D-6E8A-4147-A177-3AD203B41FA5}">
                      <a16:colId xmlns:a16="http://schemas.microsoft.com/office/drawing/2014/main" val="1248491442"/>
                    </a:ext>
                  </a:extLst>
                </a:gridCol>
                <a:gridCol w="493776">
                  <a:extLst>
                    <a:ext uri="{9D8B030D-6E8A-4147-A177-3AD203B41FA5}">
                      <a16:colId xmlns:a16="http://schemas.microsoft.com/office/drawing/2014/main" val="949732803"/>
                    </a:ext>
                  </a:extLst>
                </a:gridCol>
                <a:gridCol w="493776">
                  <a:extLst>
                    <a:ext uri="{9D8B030D-6E8A-4147-A177-3AD203B41FA5}">
                      <a16:colId xmlns:a16="http://schemas.microsoft.com/office/drawing/2014/main" val="3127109678"/>
                    </a:ext>
                  </a:extLst>
                </a:gridCol>
                <a:gridCol w="493776">
                  <a:extLst>
                    <a:ext uri="{9D8B030D-6E8A-4147-A177-3AD203B41FA5}">
                      <a16:colId xmlns:a16="http://schemas.microsoft.com/office/drawing/2014/main" val="902583590"/>
                    </a:ext>
                  </a:extLst>
                </a:gridCol>
                <a:gridCol w="493776">
                  <a:extLst>
                    <a:ext uri="{9D8B030D-6E8A-4147-A177-3AD203B41FA5}">
                      <a16:colId xmlns:a16="http://schemas.microsoft.com/office/drawing/2014/main" val="3544391435"/>
                    </a:ext>
                  </a:extLst>
                </a:gridCol>
                <a:gridCol w="493776">
                  <a:extLst>
                    <a:ext uri="{9D8B030D-6E8A-4147-A177-3AD203B41FA5}">
                      <a16:colId xmlns:a16="http://schemas.microsoft.com/office/drawing/2014/main" val="1234034615"/>
                    </a:ext>
                  </a:extLst>
                </a:gridCol>
                <a:gridCol w="493776">
                  <a:extLst>
                    <a:ext uri="{9D8B030D-6E8A-4147-A177-3AD203B41FA5}">
                      <a16:colId xmlns:a16="http://schemas.microsoft.com/office/drawing/2014/main" val="3489591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02185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Comprami - 2022-02-07 10:43:20</a:t>
                      </a:r>
                      <a:r>
                        <a:rPr kumimoji="0" lang="it-IT" sz="1000" b="0" i="0" u="none" strike="noStrike" kern="1200" cap="none" spc="0" normalizeH="0" baseline="0" noProof="0">
                          <a:ln>
                            <a:noFill/>
                          </a:ln>
                          <a:solidFill>
                            <a:prstClr val="black"/>
                          </a:solidFill>
                          <a:effectLst/>
                          <a:uLnTx/>
                          <a:uFillTx/>
                          <a:latin typeface="+mn-lt"/>
                          <a:ea typeface="+mn-ea"/>
                          <a:cs typeface="+mn-cs"/>
                        </a:rPr>
                        <a:t>
 👉La verità è che la carta è di casa, la usi #Sempre ed è #Spesso indispensabile. È stata l’arte dell’ingegno umano a portare questo igienica soluzione nelle case di tutti.
Scegli la qualità: Comprami perché mantengo le promesse, sono resistente e sono fatta ad arte. 🙂
#CompramiSempre #CompramiFaibene #Comprami #arte #Artis #picasso #Citazioni #citazionedelgiorno #art #asciugatutto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52597142"/>
                  </a:ext>
                </a:extLst>
              </a:tr>
            </a:tbl>
          </a:graphicData>
        </a:graphic>
      </p:graphicFrame>
      <p:sp>
        <p:nvSpPr>
          <p:cNvPr id="4" name="Text Placeholder 3">
            <a:extLst>
              <a:ext uri="{FF2B5EF4-FFF2-40B4-BE49-F238E27FC236}">
                <a16:creationId xmlns:a16="http://schemas.microsoft.com/office/drawing/2014/main" id="{23DAC006-D563-4CAF-A549-F371362DEB55}"/>
              </a:ext>
            </a:extLst>
          </p:cNvPr>
          <p:cNvSpPr>
            <a:spLocks noGrp="1"/>
          </p:cNvSpPr>
          <p:nvPr>
            <p:ph type="body" sz="quarter" idx="14"/>
          </p:nvPr>
        </p:nvSpPr>
        <p:spPr/>
        <p:txBody>
          <a:bodyPr/>
          <a:lstStyle/>
          <a:p>
            <a:r>
              <a:rPr lang="en-US"/>
              <a:t>02/06/2022 - 02/20/2022</a:t>
            </a:r>
          </a:p>
        </p:txBody>
      </p:sp>
    </p:spTree>
    <p:extLst>
      <p:ext uri="{BB962C8B-B14F-4D97-AF65-F5344CB8AC3E}">
        <p14:creationId xmlns:p14="http://schemas.microsoft.com/office/powerpoint/2010/main" val="122416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768</Words>
  <Application>Microsoft Office PowerPoint</Application>
  <PresentationFormat>On-screen Show (4:3)</PresentationFormat>
  <Paragraphs>393</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Facebook Posts table by Interaction | All profiles - 1 of 17</vt:lpstr>
      <vt:lpstr>Facebook Posts table by Interaction | All profiles - 2 of 17</vt:lpstr>
      <vt:lpstr>Facebook Posts table by Interaction | All profiles - 3 of 17</vt:lpstr>
      <vt:lpstr>Facebook Posts table by Interaction | All profiles - 4 of 17</vt:lpstr>
      <vt:lpstr>Facebook Posts table by Interaction | All profiles - 5 of 17</vt:lpstr>
      <vt:lpstr>Facebook Posts table by Interaction | All profiles - 6 of 17</vt:lpstr>
      <vt:lpstr>Facebook Posts table by Interaction | All profiles - 7 of 17</vt:lpstr>
      <vt:lpstr>Facebook Posts table by Interaction | All profiles - 8 of 17</vt:lpstr>
      <vt:lpstr>Facebook Posts table by Interaction | All profiles - 9 of 17</vt:lpstr>
      <vt:lpstr>Facebook Posts table by Interaction | All profiles - 10 of 17</vt:lpstr>
      <vt:lpstr>Facebook Posts table by Interaction | All profiles - 11 of 17</vt:lpstr>
      <vt:lpstr>Facebook Posts table by Interaction | All profiles - 12 of 17</vt:lpstr>
      <vt:lpstr>Facebook Posts table by Interaction | All profiles - 13 of 17</vt:lpstr>
      <vt:lpstr>Facebook Posts table by Interaction | All profiles - 14 of 17</vt:lpstr>
      <vt:lpstr>Facebook Posts table by Interaction | All profiles - 15 of 17</vt:lpstr>
      <vt:lpstr>Facebook Posts table by Interaction | All profiles - 16 of 17</vt:lpstr>
      <vt:lpstr>Facebook Posts table by Interaction | All profiles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Posts table by Interaction | All profiles - 1 of 17</dc:title>
  <dc:creator>Administrator</dc:creator>
  <cp:lastModifiedBy>Administrator</cp:lastModifiedBy>
  <cp:revision>1</cp:revision>
  <dcterms:created xsi:type="dcterms:W3CDTF">2022-02-21T10:29:14Z</dcterms:created>
  <dcterms:modified xsi:type="dcterms:W3CDTF">2022-02-21T10:31:08Z</dcterms:modified>
</cp:coreProperties>
</file>