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334878</c:v>
                </c:pt>
                <c:pt idx="1">
                  <c:v>373342</c:v>
                </c:pt>
                <c:pt idx="2">
                  <c:v>221903</c:v>
                </c:pt>
                <c:pt idx="3">
                  <c:v>78255</c:v>
                </c:pt>
                <c:pt idx="4">
                  <c:v>144193</c:v>
                </c:pt>
                <c:pt idx="5">
                  <c:v>190824</c:v>
                </c:pt>
                <c:pt idx="6">
                  <c:v>159272</c:v>
                </c:pt>
                <c:pt idx="7">
                  <c:v>135433</c:v>
                </c:pt>
                <c:pt idx="8">
                  <c:v>183635</c:v>
                </c:pt>
                <c:pt idx="9">
                  <c:v>190217</c:v>
                </c:pt>
                <c:pt idx="10">
                  <c:v>198925</c:v>
                </c:pt>
                <c:pt idx="11">
                  <c:v>113358</c:v>
                </c:pt>
                <c:pt idx="12">
                  <c:v>110127</c:v>
                </c:pt>
                <c:pt idx="13">
                  <c:v>128578</c:v>
                </c:pt>
                <c:pt idx="14">
                  <c:v>175304</c:v>
                </c:pt>
                <c:pt idx="15">
                  <c:v>224338</c:v>
                </c:pt>
                <c:pt idx="16">
                  <c:v>173294</c:v>
                </c:pt>
                <c:pt idx="17">
                  <c:v>181418</c:v>
                </c:pt>
                <c:pt idx="18">
                  <c:v>178419</c:v>
                </c:pt>
                <c:pt idx="19">
                  <c:v>164136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A6-4869-BD74-2442BCA9A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654304"/>
        <c:axId val="391094776"/>
      </c:lineChart>
      <c:dateAx>
        <c:axId val="32665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94776"/>
        <c:crosses val="autoZero"/>
        <c:auto val="1"/>
        <c:lblOffset val="100"/>
        <c:baseTimeUnit val="days"/>
      </c:dateAx>
      <c:valAx>
        <c:axId val="39109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5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Snap-on Tools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E-4013-BE82-7F405145A8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Snap-on Tools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9E-4013-BE82-7F405145A8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Snap-on Tools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86612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9E-4013-BE82-7F405145A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736392"/>
        <c:axId val="400736720"/>
      </c:barChart>
      <c:catAx>
        <c:axId val="40073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36720"/>
        <c:crosses val="autoZero"/>
        <c:auto val="1"/>
        <c:lblAlgn val="ctr"/>
        <c:lblOffset val="100"/>
        <c:noMultiLvlLbl val="0"/>
      </c:catAx>
      <c:valAx>
        <c:axId val="40073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3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941813</c:v>
                </c:pt>
                <c:pt idx="1">
                  <c:v>941731</c:v>
                </c:pt>
                <c:pt idx="2">
                  <c:v>941744</c:v>
                </c:pt>
                <c:pt idx="3">
                  <c:v>941758</c:v>
                </c:pt>
                <c:pt idx="4">
                  <c:v>941787</c:v>
                </c:pt>
                <c:pt idx="5">
                  <c:v>941783</c:v>
                </c:pt>
                <c:pt idx="6">
                  <c:v>941788</c:v>
                </c:pt>
                <c:pt idx="7">
                  <c:v>941811</c:v>
                </c:pt>
                <c:pt idx="8">
                  <c:v>941877</c:v>
                </c:pt>
                <c:pt idx="9">
                  <c:v>941797</c:v>
                </c:pt>
                <c:pt idx="10">
                  <c:v>941832</c:v>
                </c:pt>
                <c:pt idx="11">
                  <c:v>941944</c:v>
                </c:pt>
                <c:pt idx="12">
                  <c:v>942030</c:v>
                </c:pt>
                <c:pt idx="13">
                  <c:v>942109</c:v>
                </c:pt>
                <c:pt idx="14">
                  <c:v>942136</c:v>
                </c:pt>
                <c:pt idx="15">
                  <c:v>942206</c:v>
                </c:pt>
                <c:pt idx="16">
                  <c:v>942272</c:v>
                </c:pt>
                <c:pt idx="17">
                  <c:v>942321</c:v>
                </c:pt>
                <c:pt idx="18">
                  <c:v>942401</c:v>
                </c:pt>
                <c:pt idx="19">
                  <c:v>941885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9-40F3-BF09-ABBC5B689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748528"/>
        <c:axId val="400745576"/>
      </c:lineChart>
      <c:dateAx>
        <c:axId val="400748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5576"/>
        <c:crosses val="autoZero"/>
        <c:auto val="1"/>
        <c:lblOffset val="100"/>
        <c:baseTimeUnit val="days"/>
      </c:dateAx>
      <c:valAx>
        <c:axId val="40074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0</c:v>
                </c:pt>
                <c:pt idx="1">
                  <c:v>3.06868329064784E-2</c:v>
                </c:pt>
                <c:pt idx="2">
                  <c:v>4.2899450695894903E-2</c:v>
                </c:pt>
                <c:pt idx="3">
                  <c:v>0.11712225418396199</c:v>
                </c:pt>
                <c:pt idx="4">
                  <c:v>3.6314521986213197E-2</c:v>
                </c:pt>
                <c:pt idx="5">
                  <c:v>0.10904824349506501</c:v>
                </c:pt>
                <c:pt idx="6">
                  <c:v>4.10921813365046E-2</c:v>
                </c:pt>
                <c:pt idx="7">
                  <c:v>4.6931457773898698E-2</c:v>
                </c:pt>
                <c:pt idx="8">
                  <c:v>1.8368222338306602E-2</c:v>
                </c:pt>
                <c:pt idx="9">
                  <c:v>0</c:v>
                </c:pt>
                <c:pt idx="10">
                  <c:v>4.03476694973742E-2</c:v>
                </c:pt>
                <c:pt idx="11">
                  <c:v>4.19370455935313E-2</c:v>
                </c:pt>
                <c:pt idx="12">
                  <c:v>2.2505618442717399E-2</c:v>
                </c:pt>
                <c:pt idx="13">
                  <c:v>2.4945094255304001E-2</c:v>
                </c:pt>
                <c:pt idx="14">
                  <c:v>2.64296980645819E-2</c:v>
                </c:pt>
                <c:pt idx="15">
                  <c:v>9.8708196282840402E-2</c:v>
                </c:pt>
                <c:pt idx="16">
                  <c:v>0</c:v>
                </c:pt>
                <c:pt idx="17">
                  <c:v>3.9478040870384701E-2</c:v>
                </c:pt>
                <c:pt idx="18">
                  <c:v>5.1997058452121901E-2</c:v>
                </c:pt>
                <c:pt idx="19">
                  <c:v>2.4094006960726801E-2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54-4628-8A7F-B4DC41B38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253920"/>
        <c:axId val="399247688"/>
      </c:lineChart>
      <c:dateAx>
        <c:axId val="399253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47688"/>
        <c:crosses val="autoZero"/>
        <c:auto val="1"/>
        <c:lblOffset val="100"/>
        <c:baseTimeUnit val="days"/>
      </c:dateAx>
      <c:valAx>
        <c:axId val="39924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5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0.109050211941795</c:v>
                </c:pt>
                <c:pt idx="8">
                  <c:v>4.2898038582750701E-2</c:v>
                </c:pt>
                <c:pt idx="9">
                  <c:v>4.9269034411872102E-2</c:v>
                </c:pt>
                <c:pt idx="10">
                  <c:v>3.73234172322695E-2</c:v>
                </c:pt>
                <c:pt idx="11">
                  <c:v>2.51654335250295E-2</c:v>
                </c:pt>
                <c:pt idx="12">
                  <c:v>0</c:v>
                </c:pt>
                <c:pt idx="13">
                  <c:v>4.1942389208382502E-2</c:v>
                </c:pt>
                <c:pt idx="14">
                  <c:v>8.3353862097671594E-2</c:v>
                </c:pt>
                <c:pt idx="15">
                  <c:v>9.8750435351381602E-2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DA-4221-B4BF-85D96E36C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251296"/>
        <c:axId val="399247032"/>
      </c:lineChart>
      <c:catAx>
        <c:axId val="39925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47032"/>
        <c:crosses val="autoZero"/>
        <c:auto val="1"/>
        <c:lblAlgn val="ctr"/>
        <c:lblOffset val="100"/>
        <c:noMultiLvlLbl val="0"/>
      </c:catAx>
      <c:valAx>
        <c:axId val="39924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5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3.2645466761729698E-2</c:v>
                </c:pt>
                <c:pt idx="1">
                  <c:v>3.06881689144777E-2</c:v>
                </c:pt>
                <c:pt idx="2">
                  <c:v>6.3025340038220606E-2</c:v>
                </c:pt>
                <c:pt idx="3">
                  <c:v>4.69018547216902E-2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7-4010-92EA-FD2F93D94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60152"/>
        <c:axId val="399261792"/>
      </c:barChart>
      <c:catAx>
        <c:axId val="3992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61792"/>
        <c:crosses val="autoZero"/>
        <c:auto val="1"/>
        <c:lblAlgn val="ctr"/>
        <c:lblOffset val="100"/>
        <c:noMultiLvlLbl val="0"/>
      </c:catAx>
      <c:valAx>
        <c:axId val="39926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6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785</c:v>
                </c:pt>
                <c:pt idx="1">
                  <c:v>289</c:v>
                </c:pt>
                <c:pt idx="2">
                  <c:v>404</c:v>
                </c:pt>
                <c:pt idx="3">
                  <c:v>1103</c:v>
                </c:pt>
                <c:pt idx="4">
                  <c:v>342</c:v>
                </c:pt>
                <c:pt idx="5">
                  <c:v>1027</c:v>
                </c:pt>
                <c:pt idx="6">
                  <c:v>387</c:v>
                </c:pt>
                <c:pt idx="7">
                  <c:v>442</c:v>
                </c:pt>
                <c:pt idx="8">
                  <c:v>173</c:v>
                </c:pt>
                <c:pt idx="9">
                  <c:v>0</c:v>
                </c:pt>
                <c:pt idx="10">
                  <c:v>380</c:v>
                </c:pt>
                <c:pt idx="11">
                  <c:v>395</c:v>
                </c:pt>
                <c:pt idx="12">
                  <c:v>212</c:v>
                </c:pt>
                <c:pt idx="13">
                  <c:v>235</c:v>
                </c:pt>
                <c:pt idx="14">
                  <c:v>249</c:v>
                </c:pt>
                <c:pt idx="15">
                  <c:v>930</c:v>
                </c:pt>
                <c:pt idx="16">
                  <c:v>0</c:v>
                </c:pt>
                <c:pt idx="17">
                  <c:v>372</c:v>
                </c:pt>
                <c:pt idx="18">
                  <c:v>490</c:v>
                </c:pt>
                <c:pt idx="19">
                  <c:v>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61-479D-B0B3-9842BF074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756632"/>
        <c:axId val="399757616"/>
      </c:lineChart>
      <c:dateAx>
        <c:axId val="39975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57616"/>
        <c:crosses val="autoZero"/>
        <c:auto val="1"/>
        <c:lblOffset val="100"/>
        <c:baseTimeUnit val="days"/>
      </c:dateAx>
      <c:valAx>
        <c:axId val="39975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5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1.63611822813084</c:v>
                </c:pt>
                <c:pt idx="1">
                  <c:v>1.43327029908234</c:v>
                </c:pt>
                <c:pt idx="2">
                  <c:v>2.4316931271771902</c:v>
                </c:pt>
                <c:pt idx="3">
                  <c:v>2.4215705066768898</c:v>
                </c:pt>
                <c:pt idx="4">
                  <c:v>2.22687647805372</c:v>
                </c:pt>
                <c:pt idx="5">
                  <c:v>3.0373537919758502</c:v>
                </c:pt>
                <c:pt idx="6">
                  <c:v>2.5679341001557101</c:v>
                </c:pt>
                <c:pt idx="7">
                  <c:v>1.97736149978218</c:v>
                </c:pt>
                <c:pt idx="8">
                  <c:v>2.3911563699730398</c:v>
                </c:pt>
                <c:pt idx="9">
                  <c:v>3.17532081780283</c:v>
                </c:pt>
                <c:pt idx="10">
                  <c:v>2.3496292572577602</c:v>
                </c:pt>
                <c:pt idx="11">
                  <c:v>3.83651793433194</c:v>
                </c:pt>
                <c:pt idx="12">
                  <c:v>4.0026514841955203</c:v>
                </c:pt>
                <c:pt idx="13">
                  <c:v>4.5559893605438004</c:v>
                </c:pt>
                <c:pt idx="14">
                  <c:v>2.3541961392780499</c:v>
                </c:pt>
                <c:pt idx="15">
                  <c:v>1.9497365582291</c:v>
                </c:pt>
                <c:pt idx="16">
                  <c:v>1.46860249056517</c:v>
                </c:pt>
                <c:pt idx="17">
                  <c:v>2.3784850455853301</c:v>
                </c:pt>
                <c:pt idx="18">
                  <c:v>1.75205555462142</c:v>
                </c:pt>
                <c:pt idx="19">
                  <c:v>1.9739728030413799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75-44BA-B253-C1BAFE447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681616"/>
        <c:axId val="324364616"/>
      </c:lineChart>
      <c:dateAx>
        <c:axId val="396681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64616"/>
        <c:crosses val="autoZero"/>
        <c:auto val="1"/>
        <c:lblOffset val="100"/>
        <c:baseTimeUnit val="days"/>
      </c:dateAx>
      <c:valAx>
        <c:axId val="32436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68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2.02198903886153</c:v>
                </c:pt>
                <c:pt idx="1">
                  <c:v>2.1668515850471999</c:v>
                </c:pt>
                <c:pt idx="2">
                  <c:v>3.15832563586972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37-49D8-A956-C11AFD454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439640"/>
        <c:axId val="393437672"/>
      </c:barChart>
      <c:catAx>
        <c:axId val="39343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37672"/>
        <c:crosses val="autoZero"/>
        <c:auto val="1"/>
        <c:lblAlgn val="ctr"/>
        <c:lblOffset val="100"/>
        <c:noMultiLvlLbl val="0"/>
      </c:catAx>
      <c:valAx>
        <c:axId val="39343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3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5479</c:v>
                </c:pt>
                <c:pt idx="1">
                  <c:v>5351</c:v>
                </c:pt>
                <c:pt idx="2">
                  <c:v>5396</c:v>
                </c:pt>
                <c:pt idx="3">
                  <c:v>1895</c:v>
                </c:pt>
                <c:pt idx="4">
                  <c:v>3211</c:v>
                </c:pt>
                <c:pt idx="5">
                  <c:v>5796</c:v>
                </c:pt>
                <c:pt idx="6">
                  <c:v>4090</c:v>
                </c:pt>
                <c:pt idx="7">
                  <c:v>2678</c:v>
                </c:pt>
                <c:pt idx="8">
                  <c:v>4391</c:v>
                </c:pt>
                <c:pt idx="9">
                  <c:v>6040</c:v>
                </c:pt>
                <c:pt idx="10">
                  <c:v>4674</c:v>
                </c:pt>
                <c:pt idx="11">
                  <c:v>4349</c:v>
                </c:pt>
                <c:pt idx="12">
                  <c:v>4408</c:v>
                </c:pt>
                <c:pt idx="13">
                  <c:v>5858</c:v>
                </c:pt>
                <c:pt idx="14">
                  <c:v>4127</c:v>
                </c:pt>
                <c:pt idx="15">
                  <c:v>4374</c:v>
                </c:pt>
                <c:pt idx="16">
                  <c:v>2545</c:v>
                </c:pt>
                <c:pt idx="17">
                  <c:v>4315</c:v>
                </c:pt>
                <c:pt idx="18">
                  <c:v>3126</c:v>
                </c:pt>
                <c:pt idx="19">
                  <c:v>3240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C6-42D4-A1AA-88C5A74F1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432096"/>
        <c:axId val="393431112"/>
      </c:lineChart>
      <c:dateAx>
        <c:axId val="39343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31112"/>
        <c:crosses val="autoZero"/>
        <c:auto val="1"/>
        <c:lblOffset val="100"/>
        <c:baseTimeUnit val="days"/>
      </c:dateAx>
      <c:valAx>
        <c:axId val="39343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3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Snap-on 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16</c:v>
                </c:pt>
                <c:pt idx="1">
                  <c:v>3</c:v>
                </c:pt>
                <c:pt idx="2">
                  <c:v>11</c:v>
                </c:pt>
                <c:pt idx="3">
                  <c:v>130</c:v>
                </c:pt>
                <c:pt idx="4">
                  <c:v>9</c:v>
                </c:pt>
                <c:pt idx="5">
                  <c:v>44</c:v>
                </c:pt>
                <c:pt idx="6">
                  <c:v>24</c:v>
                </c:pt>
                <c:pt idx="7">
                  <c:v>39</c:v>
                </c:pt>
                <c:pt idx="8">
                  <c:v>3</c:v>
                </c:pt>
                <c:pt idx="9">
                  <c:v>0</c:v>
                </c:pt>
                <c:pt idx="10">
                  <c:v>26</c:v>
                </c:pt>
                <c:pt idx="11">
                  <c:v>11</c:v>
                </c:pt>
                <c:pt idx="12">
                  <c:v>3</c:v>
                </c:pt>
                <c:pt idx="13">
                  <c:v>68</c:v>
                </c:pt>
                <c:pt idx="14">
                  <c:v>104</c:v>
                </c:pt>
                <c:pt idx="15">
                  <c:v>89</c:v>
                </c:pt>
                <c:pt idx="16">
                  <c:v>0</c:v>
                </c:pt>
                <c:pt idx="17">
                  <c:v>134</c:v>
                </c:pt>
                <c:pt idx="18">
                  <c:v>33</c:v>
                </c:pt>
                <c:pt idx="19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C8-4566-8CBB-71FED996E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440296"/>
        <c:axId val="393430456"/>
      </c:lineChart>
      <c:dateAx>
        <c:axId val="393440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30456"/>
        <c:crosses val="autoZero"/>
        <c:auto val="1"/>
        <c:lblOffset val="100"/>
        <c:baseTimeUnit val="days"/>
      </c:dateAx>
      <c:valAx>
        <c:axId val="39343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4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B419B-9AE6-4AA4-BCC8-1A42996721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SOT Facebook In-Depth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E8252-C712-48FF-BF6E-9ED1ACB86E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Snap-on </a:t>
            </a:r>
          </a:p>
        </p:txBody>
      </p:sp>
    </p:spTree>
    <p:extLst>
      <p:ext uri="{BB962C8B-B14F-4D97-AF65-F5344CB8AC3E}">
        <p14:creationId xmlns:p14="http://schemas.microsoft.com/office/powerpoint/2010/main" val="2150910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8F01F-3C99-431C-A1C1-BDEC56DCB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Snap-on Tools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E55BC8-A480-4E17-B77F-91BF4E23D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458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5065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1172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34373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692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263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427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903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5656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0160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988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86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941885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120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508F1-3887-4036-871A-799BDE9A4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</p:spTree>
    <p:extLst>
      <p:ext uri="{BB962C8B-B14F-4D97-AF65-F5344CB8AC3E}">
        <p14:creationId xmlns:p14="http://schemas.microsoft.com/office/powerpoint/2010/main" val="1601665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41F43-049C-4691-AA56-A9C954FF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Snap-on Tools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DEFBDB-4BBC-4638-AF7E-4DCEA37C41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68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83973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7656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9225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9415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4713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2150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7650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0395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884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37642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6986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73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839921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698102.63157895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5087279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182992.45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271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E2990-A31E-4FB6-A2F1-8F9AB88D6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</p:spTree>
    <p:extLst>
      <p:ext uri="{BB962C8B-B14F-4D97-AF65-F5344CB8AC3E}">
        <p14:creationId xmlns:p14="http://schemas.microsoft.com/office/powerpoint/2010/main" val="2607414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DA939-F1FC-4BA9-B6AD-4651D935D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84DBB3-4BC8-46A8-8401-74312B74D0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9087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81176-D68D-4D65-AE19-17681283C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6D09D-E24C-4C46-9FE8-4D56750C4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68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D8F4D-6004-4467-A851-6768954CE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93DA92-48E7-439B-A7C0-CA2E270072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9120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FCF8E-1086-4B1E-94F1-B5A4F51A4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4E273-D1D6-4992-9523-90EDB516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916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1647E-71DC-482E-824D-9AE3D320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Snap-on Tools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7E70E1-86CC-49F5-8014-F7CC046DF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4644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960620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31670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97074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701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06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Snap-on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2675868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76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18C58-A71E-46C2-BBF1-C5F1239C5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</p:spTree>
    <p:extLst>
      <p:ext uri="{BB962C8B-B14F-4D97-AF65-F5344CB8AC3E}">
        <p14:creationId xmlns:p14="http://schemas.microsoft.com/office/powerpoint/2010/main" val="982906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5D4F4-7CA0-464A-A5F8-01FAE76A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548D64-7471-4255-86ED-6ADF483EAF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0029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DF9FF-5C50-438B-9619-C957B1286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F480B-52FF-45AE-A1DE-AB6618540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016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640AF-E9D2-4E73-8E40-B9F681D3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IR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A5AC7D-3FC1-45A4-916D-3B89CD646F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6499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2A980-D3EC-464F-88E0-68AF8F7E4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240B1-8249-4B94-9442-503028471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3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97FA4-F362-4BB6-AB7D-3B5CB929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IR by hour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58F3AC-8AF6-46C1-A790-55B582C0E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701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DF347-C2A1-45F8-A462-1C9699B55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45869-2D2B-4EB4-A2E0-15A91690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86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DDF75-A102-4AF6-B8FF-C7CA8DAD7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IR by Post Type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9557D7-3B28-4C7C-852D-FBA3047F2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9589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2AC27-6940-411D-8BCF-EDF604936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87C9B-1B0F-4823-A9E3-0F6C1F91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009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9313A-F387-4F41-A0BF-91D8FCE1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Interactions/Post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0962BF-F389-408A-AC4A-7770756BD6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2096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32B59-E736-4D77-870B-3FD035D96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87205-1864-4839-AF2B-D2D2E0B1E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21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3EDC5-1DB8-4277-A0A9-D04CDF6D2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BF5587-D9F4-46EC-8E76-59B953A46C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0374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E3B2F-510C-4CD7-A91E-82BAD5015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1EA57-B57E-4B45-9106-F3E4B6C1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BD56B-9342-4212-AA2D-722E5E74A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ER by Type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7DC279-DF4B-41E8-B21F-3741D9CC92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75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9822D-8677-447B-8CA3-8AA075940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16EE4-02A6-4EFD-8BD4-CC3C48F61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83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168E-8172-435E-BCE5-75815C2C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5817CA-9884-464D-B48B-AFD04CB0D3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197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6AAAF-CC34-43FC-8C5F-3842F14FB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5C4EB-F8FB-4E0F-B4BC-F54E65E32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87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C593F-713C-441B-80DB-3CBCE5E25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Snap-on Tools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EA687D-84AB-491A-8DB7-5DFDC245B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2207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D577A-AA16-4507-8E8C-468BAE627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10BF9-F5ED-4F0B-B2C1-353668BC1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816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084F8-50AE-4C6D-A528-FB79C3FC9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Snap-on Tools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2EADA-2E9A-4038-9467-9BDAE59D5C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111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54914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40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897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34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458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605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94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90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5560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492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84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https://quintly-image-storage.s3.amazonaws.com/5cab42c1fdea14c576dd3bf15ffe8c24/1b83e6019035c36cbcba4a95d4257ffa.jpg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50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https://quintly-image-storage.s3.amazonaws.com/5cab42c1fdea14c576dd3bf15ffe8c24/49c36d42281f84272ca6c3b4cd8c15e5.jpg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23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https://quintly-image-storage.s3.amazonaws.com/5cab42c1fdea14c576dd3bf15ffe8c24/f6fc712becba413287853f89f53a4b8c.jpg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55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https://quintly-image-storage.s3.amazonaws.com/5cab42c1fdea14c576dd3bf15ffe8c24/d91ef3ca95c98c413cc953986aa8e271.jpg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5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https://quintly-image-storage.s3.amazonaws.com/5cab42c1fdea14c576dd3bf15ffe8c24/ab793a5a67311446fff65b9b7bfbfa14.jpg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48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718FB-8E5C-4225-9A7E-5BC5ECDDB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</p:spTree>
    <p:extLst>
      <p:ext uri="{BB962C8B-B14F-4D97-AF65-F5344CB8AC3E}">
        <p14:creationId xmlns:p14="http://schemas.microsoft.com/office/powerpoint/2010/main" val="3383335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AFC0B-C5D4-4D40-A8C5-ADF9B51B8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Snap-on Tools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00065-5ABE-47C4-8C7B-71D2963BB0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1854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198083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832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858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515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6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018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791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4913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8554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099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3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https://quintly-image-storage.s3.amazonaws.com/5cab42c1fdea14c576dd3bf15ffe8c24/161b2b6ab748543466fa12951e23a31c.jpg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7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https://quintly-image-storage.s3.amazonaws.com/5cab42c1fdea14c576dd3bf15ffe8c24/a68c8b88721be88a1d566770cdb547d3.jpg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18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https://quintly-image-storage.s3.amazonaws.com/5cab42c1fdea14c576dd3bf15ffe8c24/4129c7822e2ea6476fafd0d79e6a9a21.jpg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8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https://quintly-image-storage.s3.amazonaws.com/5cab42c1fdea14c576dd3bf15ffe8c24/c6b8d8111fa24bf3f0a8e75de326e12d.jpg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209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48F28-0EAA-4E45-A7FE-EE8422B5B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10/01/2021 - 10/20/2021</a:t>
            </a:r>
          </a:p>
        </p:txBody>
      </p:sp>
    </p:spTree>
    <p:extLst>
      <p:ext uri="{BB962C8B-B14F-4D97-AF65-F5344CB8AC3E}">
        <p14:creationId xmlns:p14="http://schemas.microsoft.com/office/powerpoint/2010/main" val="36248313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531</Words>
  <Application>Microsoft Office PowerPoint</Application>
  <PresentationFormat>On-screen Show (4:3)</PresentationFormat>
  <Paragraphs>205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SOT Facebook In-Depth</vt:lpstr>
      <vt:lpstr>Facebook Key Metrics Table | Snap-on Tools</vt:lpstr>
      <vt:lpstr>Facebook Key Metrics Table | Snap-on Tools</vt:lpstr>
      <vt:lpstr>Facebook Reach | Snap-on Tools</vt:lpstr>
      <vt:lpstr>Facebook Reach by Post Type  | Snap-on Tools</vt:lpstr>
      <vt:lpstr>Facebook Page Post Reach Table | Snap-on Tools</vt:lpstr>
      <vt:lpstr>Facebook Page Likes Total | Snap-on Tools</vt:lpstr>
      <vt:lpstr>Facebook IR | Snap-on Tools</vt:lpstr>
      <vt:lpstr>Facebook IR by hour | Snap-on Tools</vt:lpstr>
      <vt:lpstr>Facebook IR by Post Type | Snap-on Tools</vt:lpstr>
      <vt:lpstr>Facebook Interactions/Post | Snap-on Tools</vt:lpstr>
      <vt:lpstr>Facebook Engagement Rate | Snap-on Tools</vt:lpstr>
      <vt:lpstr>Facebook ER by Type | Snap-on Tools</vt:lpstr>
      <vt:lpstr>Facebook Engaged Users | Snap-on Tools</vt:lpstr>
      <vt:lpstr>Facebook Average Comments Per Post | Snap-on Tools</vt:lpstr>
      <vt:lpstr>Facebook Published Posts Table | Snap-on Tools - 1 of 2</vt:lpstr>
      <vt:lpstr>Facebook Published Posts Table | Snap-on Tools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SOT Facebook In-Depth</dc:title>
  <dc:creator>Frederik Peiniger</dc:creator>
  <cp:lastModifiedBy>Frederik Peiniger</cp:lastModifiedBy>
  <cp:revision>1</cp:revision>
  <dcterms:created xsi:type="dcterms:W3CDTF">2021-10-21T18:31:16Z</dcterms:created>
  <dcterms:modified xsi:type="dcterms:W3CDTF">2021-10-21T18:31:52Z</dcterms:modified>
</cp:coreProperties>
</file>