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RTVE RTVE</c:v>
                </c:pt>
              </c:strCache>
            </c:strRef>
          </c:tx>
          <c:spPr>
            <a:ln w="28575" cap="rnd">
              <a:solidFill>
                <a:schemeClr val="accent1"/>
              </a:solidFill>
              <a:round/>
            </a:ln>
            <a:effectLst/>
          </c:spPr>
          <c:marker>
            <c:symbol val="none"/>
          </c:marker>
          <c:cat>
            <c:numRef>
              <c:f>Sheet1!$A$2:$A$341</c:f>
              <c:numCache>
                <c:formatCode>m/d/yyyy</c:formatCode>
                <c:ptCount val="340"/>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numCache>
            </c:numRef>
          </c:cat>
          <c:val>
            <c:numRef>
              <c:f>Sheet1!$B$2:$B$341</c:f>
              <c:numCache>
                <c:formatCode>General</c:formatCode>
                <c:ptCount val="340"/>
                <c:pt idx="0">
                  <c:v>2</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28</c:v>
                </c:pt>
                <c:pt idx="68">
                  <c:v>35</c:v>
                </c:pt>
                <c:pt idx="69">
                  <c:v>34</c:v>
                </c:pt>
                <c:pt idx="70">
                  <c:v>29</c:v>
                </c:pt>
                <c:pt idx="71">
                  <c:v>27</c:v>
                </c:pt>
                <c:pt idx="72">
                  <c:v>20</c:v>
                </c:pt>
                <c:pt idx="73">
                  <c:v>39</c:v>
                </c:pt>
                <c:pt idx="74">
                  <c:v>26</c:v>
                </c:pt>
                <c:pt idx="75">
                  <c:v>39</c:v>
                </c:pt>
                <c:pt idx="76">
                  <c:v>32</c:v>
                </c:pt>
                <c:pt idx="77">
                  <c:v>32</c:v>
                </c:pt>
                <c:pt idx="78">
                  <c:v>25</c:v>
                </c:pt>
                <c:pt idx="79">
                  <c:v>26</c:v>
                </c:pt>
                <c:pt idx="80">
                  <c:v>37</c:v>
                </c:pt>
                <c:pt idx="81">
                  <c:v>29</c:v>
                </c:pt>
                <c:pt idx="82">
                  <c:v>30</c:v>
                </c:pt>
                <c:pt idx="83">
                  <c:v>30</c:v>
                </c:pt>
                <c:pt idx="84">
                  <c:v>28</c:v>
                </c:pt>
                <c:pt idx="85">
                  <c:v>9</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31</c:v>
                </c:pt>
                <c:pt idx="160">
                  <c:v>40</c:v>
                </c:pt>
                <c:pt idx="161">
                  <c:v>30</c:v>
                </c:pt>
                <c:pt idx="162">
                  <c:v>26</c:v>
                </c:pt>
                <c:pt idx="163">
                  <c:v>25</c:v>
                </c:pt>
                <c:pt idx="164">
                  <c:v>40</c:v>
                </c:pt>
                <c:pt idx="165">
                  <c:v>34</c:v>
                </c:pt>
                <c:pt idx="166">
                  <c:v>29</c:v>
                </c:pt>
                <c:pt idx="167">
                  <c:v>37</c:v>
                </c:pt>
                <c:pt idx="168">
                  <c:v>25</c:v>
                </c:pt>
                <c:pt idx="169">
                  <c:v>17</c:v>
                </c:pt>
                <c:pt idx="170">
                  <c:v>18</c:v>
                </c:pt>
                <c:pt idx="171">
                  <c:v>31</c:v>
                </c:pt>
                <c:pt idx="172">
                  <c:v>35</c:v>
                </c:pt>
                <c:pt idx="173">
                  <c:v>32</c:v>
                </c:pt>
                <c:pt idx="174">
                  <c:v>25</c:v>
                </c:pt>
                <c:pt idx="175">
                  <c:v>25</c:v>
                </c:pt>
                <c:pt idx="176">
                  <c:v>23</c:v>
                </c:pt>
                <c:pt idx="177">
                  <c:v>34</c:v>
                </c:pt>
                <c:pt idx="178">
                  <c:v>28</c:v>
                </c:pt>
                <c:pt idx="179">
                  <c:v>2</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15</c:v>
                </c:pt>
                <c:pt idx="235">
                  <c:v>38</c:v>
                </c:pt>
                <c:pt idx="236">
                  <c:v>29</c:v>
                </c:pt>
                <c:pt idx="237">
                  <c:v>31</c:v>
                </c:pt>
                <c:pt idx="238">
                  <c:v>37</c:v>
                </c:pt>
                <c:pt idx="239">
                  <c:v>14</c:v>
                </c:pt>
                <c:pt idx="240">
                  <c:v>23</c:v>
                </c:pt>
                <c:pt idx="241">
                  <c:v>27</c:v>
                </c:pt>
                <c:pt idx="242">
                  <c:v>29</c:v>
                </c:pt>
                <c:pt idx="243">
                  <c:v>31</c:v>
                </c:pt>
                <c:pt idx="244">
                  <c:v>31</c:v>
                </c:pt>
                <c:pt idx="245">
                  <c:v>35</c:v>
                </c:pt>
                <c:pt idx="246">
                  <c:v>23</c:v>
                </c:pt>
                <c:pt idx="247">
                  <c:v>22</c:v>
                </c:pt>
                <c:pt idx="248">
                  <c:v>33</c:v>
                </c:pt>
                <c:pt idx="249">
                  <c:v>25</c:v>
                </c:pt>
                <c:pt idx="250">
                  <c:v>87</c:v>
                </c:pt>
                <c:pt idx="251">
                  <c:v>111</c:v>
                </c:pt>
                <c:pt idx="252">
                  <c:v>102</c:v>
                </c:pt>
                <c:pt idx="253">
                  <c:v>94</c:v>
                </c:pt>
                <c:pt idx="254">
                  <c:v>68</c:v>
                </c:pt>
                <c:pt idx="255">
                  <c:v>111</c:v>
                </c:pt>
                <c:pt idx="256">
                  <c:v>132</c:v>
                </c:pt>
                <c:pt idx="257">
                  <c:v>115</c:v>
                </c:pt>
                <c:pt idx="258">
                  <c:v>107</c:v>
                </c:pt>
                <c:pt idx="259">
                  <c:v>103</c:v>
                </c:pt>
                <c:pt idx="260">
                  <c:v>73</c:v>
                </c:pt>
                <c:pt idx="261">
                  <c:v>87</c:v>
                </c:pt>
                <c:pt idx="262">
                  <c:v>124</c:v>
                </c:pt>
                <c:pt idx="263">
                  <c:v>111</c:v>
                </c:pt>
                <c:pt idx="264">
                  <c:v>112</c:v>
                </c:pt>
                <c:pt idx="265">
                  <c:v>120</c:v>
                </c:pt>
                <c:pt idx="266">
                  <c:v>126</c:v>
                </c:pt>
                <c:pt idx="267">
                  <c:v>90</c:v>
                </c:pt>
                <c:pt idx="268">
                  <c:v>99</c:v>
                </c:pt>
                <c:pt idx="269">
                  <c:v>108</c:v>
                </c:pt>
                <c:pt idx="270">
                  <c:v>121</c:v>
                </c:pt>
                <c:pt idx="271">
                  <c:v>127</c:v>
                </c:pt>
                <c:pt idx="272">
                  <c:v>115</c:v>
                </c:pt>
                <c:pt idx="273">
                  <c:v>106</c:v>
                </c:pt>
                <c:pt idx="274">
                  <c:v>72</c:v>
                </c:pt>
                <c:pt idx="275">
                  <c:v>84</c:v>
                </c:pt>
                <c:pt idx="276">
                  <c:v>77</c:v>
                </c:pt>
                <c:pt idx="277">
                  <c:v>127</c:v>
                </c:pt>
                <c:pt idx="278">
                  <c:v>110</c:v>
                </c:pt>
                <c:pt idx="279">
                  <c:v>110</c:v>
                </c:pt>
                <c:pt idx="280">
                  <c:v>108</c:v>
                </c:pt>
                <c:pt idx="281">
                  <c:v>85</c:v>
                </c:pt>
                <c:pt idx="282">
                  <c:v>74</c:v>
                </c:pt>
                <c:pt idx="283">
                  <c:v>96</c:v>
                </c:pt>
                <c:pt idx="284">
                  <c:v>97</c:v>
                </c:pt>
                <c:pt idx="285">
                  <c:v>112</c:v>
                </c:pt>
                <c:pt idx="286">
                  <c:v>112</c:v>
                </c:pt>
                <c:pt idx="287">
                  <c:v>107</c:v>
                </c:pt>
                <c:pt idx="288">
                  <c:v>81</c:v>
                </c:pt>
                <c:pt idx="289">
                  <c:v>70</c:v>
                </c:pt>
                <c:pt idx="290">
                  <c:v>118</c:v>
                </c:pt>
                <c:pt idx="291">
                  <c:v>125</c:v>
                </c:pt>
                <c:pt idx="292">
                  <c:v>123</c:v>
                </c:pt>
                <c:pt idx="293">
                  <c:v>122</c:v>
                </c:pt>
                <c:pt idx="294">
                  <c:v>131</c:v>
                </c:pt>
                <c:pt idx="295">
                  <c:v>88</c:v>
                </c:pt>
                <c:pt idx="296">
                  <c:v>90</c:v>
                </c:pt>
                <c:pt idx="297">
                  <c:v>108</c:v>
                </c:pt>
                <c:pt idx="298">
                  <c:v>121</c:v>
                </c:pt>
                <c:pt idx="299">
                  <c:v>133</c:v>
                </c:pt>
                <c:pt idx="300">
                  <c:v>111</c:v>
                </c:pt>
                <c:pt idx="301">
                  <c:v>117</c:v>
                </c:pt>
                <c:pt idx="302">
                  <c:v>85</c:v>
                </c:pt>
                <c:pt idx="303">
                  <c:v>91</c:v>
                </c:pt>
                <c:pt idx="304">
                  <c:v>93</c:v>
                </c:pt>
                <c:pt idx="305">
                  <c:v>119</c:v>
                </c:pt>
                <c:pt idx="306">
                  <c:v>136</c:v>
                </c:pt>
                <c:pt idx="307">
                  <c:v>110</c:v>
                </c:pt>
                <c:pt idx="308">
                  <c:v>94</c:v>
                </c:pt>
                <c:pt idx="309">
                  <c:v>83</c:v>
                </c:pt>
                <c:pt idx="310">
                  <c:v>83</c:v>
                </c:pt>
                <c:pt idx="311">
                  <c:v>80</c:v>
                </c:pt>
                <c:pt idx="312">
                  <c:v>100</c:v>
                </c:pt>
                <c:pt idx="313">
                  <c:v>95</c:v>
                </c:pt>
                <c:pt idx="314">
                  <c:v>107</c:v>
                </c:pt>
                <c:pt idx="315">
                  <c:v>82</c:v>
                </c:pt>
                <c:pt idx="316">
                  <c:v>78</c:v>
                </c:pt>
                <c:pt idx="317">
                  <c:v>68</c:v>
                </c:pt>
                <c:pt idx="318">
                  <c:v>92</c:v>
                </c:pt>
                <c:pt idx="319">
                  <c:v>111</c:v>
                </c:pt>
                <c:pt idx="320">
                  <c:v>106</c:v>
                </c:pt>
                <c:pt idx="321">
                  <c:v>94</c:v>
                </c:pt>
                <c:pt idx="322">
                  <c:v>102</c:v>
                </c:pt>
                <c:pt idx="323">
                  <c:v>88</c:v>
                </c:pt>
                <c:pt idx="324">
                  <c:v>84</c:v>
                </c:pt>
                <c:pt idx="325">
                  <c:v>91</c:v>
                </c:pt>
                <c:pt idx="326">
                  <c:v>99</c:v>
                </c:pt>
                <c:pt idx="327">
                  <c:v>113</c:v>
                </c:pt>
                <c:pt idx="328">
                  <c:v>110</c:v>
                </c:pt>
                <c:pt idx="329">
                  <c:v>94</c:v>
                </c:pt>
                <c:pt idx="330">
                  <c:v>79</c:v>
                </c:pt>
                <c:pt idx="331">
                  <c:v>71</c:v>
                </c:pt>
                <c:pt idx="332">
                  <c:v>92</c:v>
                </c:pt>
                <c:pt idx="333">
                  <c:v>100</c:v>
                </c:pt>
                <c:pt idx="334">
                  <c:v>102</c:v>
                </c:pt>
                <c:pt idx="335">
                  <c:v>96</c:v>
                </c:pt>
                <c:pt idx="336">
                  <c:v>100</c:v>
                </c:pt>
                <c:pt idx="337">
                  <c:v>78</c:v>
                </c:pt>
                <c:pt idx="338">
                  <c:v>75</c:v>
                </c:pt>
                <c:pt idx="339">
                  <c:v>78</c:v>
                </c:pt>
              </c:numCache>
            </c:numRef>
          </c:val>
          <c:smooth val="0"/>
          <c:extLst>
            <c:ext xmlns:c16="http://schemas.microsoft.com/office/drawing/2014/chart" uri="{C3380CC4-5D6E-409C-BE32-E72D297353CC}">
              <c16:uniqueId val="{00000000-949F-480D-9F5E-7119367C4D4F}"/>
            </c:ext>
          </c:extLst>
        </c:ser>
        <c:ser>
          <c:idx val="1"/>
          <c:order val="1"/>
          <c:tx>
            <c:strRef>
              <c:f>Sheet1!$C$1</c:f>
              <c:strCache>
                <c:ptCount val="1"/>
                <c:pt idx="0">
                  <c:v>Teledeporte</c:v>
                </c:pt>
              </c:strCache>
            </c:strRef>
          </c:tx>
          <c:spPr>
            <a:ln w="28575" cap="rnd">
              <a:solidFill>
                <a:schemeClr val="accent2"/>
              </a:solidFill>
              <a:round/>
            </a:ln>
            <a:effectLst/>
          </c:spPr>
          <c:marker>
            <c:symbol val="none"/>
          </c:marker>
          <c:cat>
            <c:numRef>
              <c:f>Sheet1!$A$2:$A$341</c:f>
              <c:numCache>
                <c:formatCode>m/d/yyyy</c:formatCode>
                <c:ptCount val="340"/>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numCache>
            </c:numRef>
          </c:cat>
          <c:val>
            <c:numRef>
              <c:f>Sheet1!$C$2:$C$341</c:f>
              <c:numCache>
                <c:formatCode>General</c:formatCode>
                <c:ptCount val="340"/>
                <c:pt idx="0">
                  <c:v>1</c:v>
                </c:pt>
                <c:pt idx="1">
                  <c:v>4</c:v>
                </c:pt>
                <c:pt idx="2">
                  <c:v>4</c:v>
                </c:pt>
                <c:pt idx="3">
                  <c:v>4</c:v>
                </c:pt>
                <c:pt idx="4">
                  <c:v>2</c:v>
                </c:pt>
                <c:pt idx="5">
                  <c:v>4</c:v>
                </c:pt>
                <c:pt idx="6">
                  <c:v>2</c:v>
                </c:pt>
                <c:pt idx="7">
                  <c:v>6</c:v>
                </c:pt>
                <c:pt idx="8">
                  <c:v>9</c:v>
                </c:pt>
                <c:pt idx="9">
                  <c:v>8</c:v>
                </c:pt>
                <c:pt idx="10">
                  <c:v>1</c:v>
                </c:pt>
                <c:pt idx="11">
                  <c:v>3</c:v>
                </c:pt>
                <c:pt idx="12">
                  <c:v>7</c:v>
                </c:pt>
                <c:pt idx="13">
                  <c:v>3</c:v>
                </c:pt>
                <c:pt idx="14">
                  <c:v>7</c:v>
                </c:pt>
                <c:pt idx="15">
                  <c:v>7</c:v>
                </c:pt>
                <c:pt idx="16">
                  <c:v>7</c:v>
                </c:pt>
                <c:pt idx="17">
                  <c:v>6</c:v>
                </c:pt>
                <c:pt idx="18">
                  <c:v>1</c:v>
                </c:pt>
                <c:pt idx="19">
                  <c:v>4</c:v>
                </c:pt>
                <c:pt idx="20">
                  <c:v>3</c:v>
                </c:pt>
                <c:pt idx="21">
                  <c:v>8</c:v>
                </c:pt>
                <c:pt idx="22">
                  <c:v>12</c:v>
                </c:pt>
                <c:pt idx="23">
                  <c:v>5</c:v>
                </c:pt>
                <c:pt idx="24">
                  <c:v>3</c:v>
                </c:pt>
                <c:pt idx="25">
                  <c:v>7</c:v>
                </c:pt>
                <c:pt idx="26">
                  <c:v>4</c:v>
                </c:pt>
                <c:pt idx="27">
                  <c:v>7</c:v>
                </c:pt>
                <c:pt idx="28">
                  <c:v>4</c:v>
                </c:pt>
                <c:pt idx="29">
                  <c:v>6</c:v>
                </c:pt>
                <c:pt idx="30">
                  <c:v>11</c:v>
                </c:pt>
                <c:pt idx="31">
                  <c:v>5</c:v>
                </c:pt>
                <c:pt idx="32">
                  <c:v>4</c:v>
                </c:pt>
                <c:pt idx="33">
                  <c:v>6</c:v>
                </c:pt>
                <c:pt idx="34">
                  <c:v>6</c:v>
                </c:pt>
                <c:pt idx="35">
                  <c:v>7</c:v>
                </c:pt>
                <c:pt idx="36">
                  <c:v>14</c:v>
                </c:pt>
                <c:pt idx="37">
                  <c:v>3</c:v>
                </c:pt>
                <c:pt idx="38">
                  <c:v>3</c:v>
                </c:pt>
                <c:pt idx="39">
                  <c:v>3</c:v>
                </c:pt>
                <c:pt idx="40">
                  <c:v>8</c:v>
                </c:pt>
                <c:pt idx="41">
                  <c:v>10</c:v>
                </c:pt>
                <c:pt idx="42">
                  <c:v>2</c:v>
                </c:pt>
                <c:pt idx="43">
                  <c:v>11</c:v>
                </c:pt>
                <c:pt idx="44">
                  <c:v>7</c:v>
                </c:pt>
                <c:pt idx="45">
                  <c:v>1</c:v>
                </c:pt>
                <c:pt idx="46">
                  <c:v>7</c:v>
                </c:pt>
                <c:pt idx="47">
                  <c:v>4</c:v>
                </c:pt>
                <c:pt idx="48">
                  <c:v>6</c:v>
                </c:pt>
                <c:pt idx="49">
                  <c:v>2</c:v>
                </c:pt>
                <c:pt idx="50">
                  <c:v>4</c:v>
                </c:pt>
                <c:pt idx="51">
                  <c:v>7</c:v>
                </c:pt>
                <c:pt idx="52">
                  <c:v>4</c:v>
                </c:pt>
                <c:pt idx="53">
                  <c:v>2</c:v>
                </c:pt>
                <c:pt idx="54">
                  <c:v>5</c:v>
                </c:pt>
                <c:pt idx="55">
                  <c:v>2</c:v>
                </c:pt>
                <c:pt idx="56">
                  <c:v>6</c:v>
                </c:pt>
                <c:pt idx="57">
                  <c:v>5</c:v>
                </c:pt>
                <c:pt idx="58">
                  <c:v>4</c:v>
                </c:pt>
                <c:pt idx="59">
                  <c:v>8</c:v>
                </c:pt>
                <c:pt idx="60">
                  <c:v>5</c:v>
                </c:pt>
                <c:pt idx="61">
                  <c:v>2</c:v>
                </c:pt>
                <c:pt idx="62">
                  <c:v>2</c:v>
                </c:pt>
                <c:pt idx="63">
                  <c:v>6</c:v>
                </c:pt>
                <c:pt idx="64">
                  <c:v>9</c:v>
                </c:pt>
                <c:pt idx="65">
                  <c:v>5</c:v>
                </c:pt>
                <c:pt idx="66">
                  <c:v>6</c:v>
                </c:pt>
                <c:pt idx="67">
                  <c:v>2</c:v>
                </c:pt>
                <c:pt idx="68">
                  <c:v>7</c:v>
                </c:pt>
                <c:pt idx="69">
                  <c:v>5</c:v>
                </c:pt>
                <c:pt idx="70">
                  <c:v>3</c:v>
                </c:pt>
                <c:pt idx="71">
                  <c:v>7</c:v>
                </c:pt>
                <c:pt idx="72">
                  <c:v>5</c:v>
                </c:pt>
                <c:pt idx="73">
                  <c:v>3</c:v>
                </c:pt>
                <c:pt idx="74">
                  <c:v>6</c:v>
                </c:pt>
                <c:pt idx="75">
                  <c:v>2</c:v>
                </c:pt>
                <c:pt idx="76">
                  <c:v>1</c:v>
                </c:pt>
                <c:pt idx="77">
                  <c:v>9</c:v>
                </c:pt>
                <c:pt idx="78">
                  <c:v>6</c:v>
                </c:pt>
                <c:pt idx="79">
                  <c:v>7</c:v>
                </c:pt>
                <c:pt idx="80">
                  <c:v>1</c:v>
                </c:pt>
                <c:pt idx="81">
                  <c:v>1</c:v>
                </c:pt>
                <c:pt idx="82">
                  <c:v>4</c:v>
                </c:pt>
                <c:pt idx="83">
                  <c:v>5</c:v>
                </c:pt>
                <c:pt idx="84">
                  <c:v>2</c:v>
                </c:pt>
                <c:pt idx="85">
                  <c:v>8</c:v>
                </c:pt>
                <c:pt idx="86">
                  <c:v>8</c:v>
                </c:pt>
                <c:pt idx="87">
                  <c:v>7</c:v>
                </c:pt>
                <c:pt idx="88">
                  <c:v>5</c:v>
                </c:pt>
                <c:pt idx="89">
                  <c:v>4</c:v>
                </c:pt>
                <c:pt idx="90">
                  <c:v>5</c:v>
                </c:pt>
                <c:pt idx="91">
                  <c:v>5</c:v>
                </c:pt>
                <c:pt idx="92">
                  <c:v>6</c:v>
                </c:pt>
                <c:pt idx="93">
                  <c:v>10</c:v>
                </c:pt>
                <c:pt idx="94">
                  <c:v>4</c:v>
                </c:pt>
                <c:pt idx="95">
                  <c:v>6</c:v>
                </c:pt>
                <c:pt idx="96">
                  <c:v>3</c:v>
                </c:pt>
                <c:pt idx="97">
                  <c:v>2</c:v>
                </c:pt>
                <c:pt idx="98">
                  <c:v>6</c:v>
                </c:pt>
                <c:pt idx="99">
                  <c:v>2</c:v>
                </c:pt>
                <c:pt idx="100">
                  <c:v>4</c:v>
                </c:pt>
                <c:pt idx="101">
                  <c:v>7</c:v>
                </c:pt>
                <c:pt idx="102">
                  <c:v>3</c:v>
                </c:pt>
                <c:pt idx="103">
                  <c:v>3</c:v>
                </c:pt>
                <c:pt idx="104">
                  <c:v>7</c:v>
                </c:pt>
                <c:pt idx="105">
                  <c:v>5</c:v>
                </c:pt>
                <c:pt idx="106">
                  <c:v>7</c:v>
                </c:pt>
                <c:pt idx="107">
                  <c:v>2</c:v>
                </c:pt>
                <c:pt idx="108">
                  <c:v>4</c:v>
                </c:pt>
                <c:pt idx="109">
                  <c:v>3</c:v>
                </c:pt>
                <c:pt idx="110">
                  <c:v>5</c:v>
                </c:pt>
                <c:pt idx="111">
                  <c:v>4</c:v>
                </c:pt>
                <c:pt idx="112">
                  <c:v>4</c:v>
                </c:pt>
                <c:pt idx="113">
                  <c:v>7</c:v>
                </c:pt>
                <c:pt idx="114">
                  <c:v>7</c:v>
                </c:pt>
                <c:pt idx="115">
                  <c:v>5</c:v>
                </c:pt>
                <c:pt idx="116">
                  <c:v>7</c:v>
                </c:pt>
                <c:pt idx="117">
                  <c:v>3</c:v>
                </c:pt>
                <c:pt idx="118">
                  <c:v>5</c:v>
                </c:pt>
                <c:pt idx="119">
                  <c:v>6</c:v>
                </c:pt>
                <c:pt idx="120">
                  <c:v>2</c:v>
                </c:pt>
                <c:pt idx="121">
                  <c:v>6</c:v>
                </c:pt>
                <c:pt idx="122">
                  <c:v>3</c:v>
                </c:pt>
                <c:pt idx="123">
                  <c:v>2</c:v>
                </c:pt>
                <c:pt idx="124">
                  <c:v>3</c:v>
                </c:pt>
                <c:pt idx="125">
                  <c:v>3</c:v>
                </c:pt>
                <c:pt idx="126">
                  <c:v>6</c:v>
                </c:pt>
                <c:pt idx="127">
                  <c:v>5</c:v>
                </c:pt>
                <c:pt idx="128">
                  <c:v>4</c:v>
                </c:pt>
                <c:pt idx="129">
                  <c:v>2</c:v>
                </c:pt>
                <c:pt idx="130">
                  <c:v>3</c:v>
                </c:pt>
                <c:pt idx="131">
                  <c:v>12</c:v>
                </c:pt>
                <c:pt idx="132">
                  <c:v>6</c:v>
                </c:pt>
                <c:pt idx="133">
                  <c:v>3</c:v>
                </c:pt>
                <c:pt idx="134">
                  <c:v>3</c:v>
                </c:pt>
                <c:pt idx="135">
                  <c:v>0</c:v>
                </c:pt>
                <c:pt idx="136">
                  <c:v>0</c:v>
                </c:pt>
                <c:pt idx="137">
                  <c:v>2</c:v>
                </c:pt>
                <c:pt idx="138">
                  <c:v>3</c:v>
                </c:pt>
                <c:pt idx="139">
                  <c:v>7</c:v>
                </c:pt>
                <c:pt idx="140">
                  <c:v>7</c:v>
                </c:pt>
                <c:pt idx="141">
                  <c:v>3</c:v>
                </c:pt>
                <c:pt idx="142">
                  <c:v>11</c:v>
                </c:pt>
                <c:pt idx="143">
                  <c:v>3</c:v>
                </c:pt>
                <c:pt idx="144">
                  <c:v>4</c:v>
                </c:pt>
                <c:pt idx="145">
                  <c:v>3</c:v>
                </c:pt>
                <c:pt idx="146">
                  <c:v>7</c:v>
                </c:pt>
                <c:pt idx="147">
                  <c:v>3</c:v>
                </c:pt>
                <c:pt idx="148">
                  <c:v>3</c:v>
                </c:pt>
                <c:pt idx="149">
                  <c:v>5</c:v>
                </c:pt>
                <c:pt idx="150">
                  <c:v>4</c:v>
                </c:pt>
                <c:pt idx="151">
                  <c:v>9</c:v>
                </c:pt>
                <c:pt idx="152">
                  <c:v>5</c:v>
                </c:pt>
                <c:pt idx="153">
                  <c:v>6</c:v>
                </c:pt>
                <c:pt idx="154">
                  <c:v>4</c:v>
                </c:pt>
                <c:pt idx="155">
                  <c:v>10</c:v>
                </c:pt>
                <c:pt idx="156">
                  <c:v>11</c:v>
                </c:pt>
                <c:pt idx="157">
                  <c:v>5</c:v>
                </c:pt>
                <c:pt idx="158">
                  <c:v>5</c:v>
                </c:pt>
                <c:pt idx="159">
                  <c:v>6</c:v>
                </c:pt>
                <c:pt idx="160">
                  <c:v>2</c:v>
                </c:pt>
                <c:pt idx="161">
                  <c:v>10</c:v>
                </c:pt>
                <c:pt idx="162">
                  <c:v>9</c:v>
                </c:pt>
                <c:pt idx="163">
                  <c:v>12</c:v>
                </c:pt>
                <c:pt idx="164">
                  <c:v>6</c:v>
                </c:pt>
                <c:pt idx="165">
                  <c:v>5</c:v>
                </c:pt>
                <c:pt idx="166">
                  <c:v>5</c:v>
                </c:pt>
                <c:pt idx="167">
                  <c:v>6</c:v>
                </c:pt>
                <c:pt idx="168">
                  <c:v>10</c:v>
                </c:pt>
                <c:pt idx="169">
                  <c:v>6</c:v>
                </c:pt>
                <c:pt idx="170">
                  <c:v>6</c:v>
                </c:pt>
                <c:pt idx="171">
                  <c:v>11</c:v>
                </c:pt>
                <c:pt idx="172">
                  <c:v>8</c:v>
                </c:pt>
                <c:pt idx="173">
                  <c:v>5</c:v>
                </c:pt>
                <c:pt idx="174">
                  <c:v>3</c:v>
                </c:pt>
                <c:pt idx="175">
                  <c:v>2</c:v>
                </c:pt>
                <c:pt idx="176">
                  <c:v>5</c:v>
                </c:pt>
                <c:pt idx="177">
                  <c:v>7</c:v>
                </c:pt>
                <c:pt idx="178">
                  <c:v>10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11</c:v>
                </c:pt>
                <c:pt idx="208">
                  <c:v>9</c:v>
                </c:pt>
                <c:pt idx="209">
                  <c:v>9</c:v>
                </c:pt>
                <c:pt idx="210">
                  <c:v>18</c:v>
                </c:pt>
                <c:pt idx="211">
                  <c:v>14</c:v>
                </c:pt>
                <c:pt idx="212">
                  <c:v>13</c:v>
                </c:pt>
                <c:pt idx="213">
                  <c:v>13</c:v>
                </c:pt>
                <c:pt idx="214">
                  <c:v>14</c:v>
                </c:pt>
                <c:pt idx="215">
                  <c:v>16</c:v>
                </c:pt>
                <c:pt idx="216">
                  <c:v>10</c:v>
                </c:pt>
                <c:pt idx="217">
                  <c:v>20</c:v>
                </c:pt>
                <c:pt idx="218">
                  <c:v>14</c:v>
                </c:pt>
                <c:pt idx="219">
                  <c:v>15</c:v>
                </c:pt>
                <c:pt idx="220">
                  <c:v>5</c:v>
                </c:pt>
                <c:pt idx="221">
                  <c:v>6</c:v>
                </c:pt>
                <c:pt idx="222">
                  <c:v>4</c:v>
                </c:pt>
                <c:pt idx="223">
                  <c:v>7</c:v>
                </c:pt>
                <c:pt idx="224">
                  <c:v>13</c:v>
                </c:pt>
                <c:pt idx="225">
                  <c:v>7</c:v>
                </c:pt>
                <c:pt idx="226">
                  <c:v>6</c:v>
                </c:pt>
                <c:pt idx="227">
                  <c:v>9</c:v>
                </c:pt>
                <c:pt idx="228">
                  <c:v>7</c:v>
                </c:pt>
                <c:pt idx="229">
                  <c:v>6</c:v>
                </c:pt>
                <c:pt idx="230">
                  <c:v>8</c:v>
                </c:pt>
                <c:pt idx="231">
                  <c:v>11</c:v>
                </c:pt>
                <c:pt idx="232">
                  <c:v>2</c:v>
                </c:pt>
                <c:pt idx="233">
                  <c:v>4</c:v>
                </c:pt>
                <c:pt idx="234">
                  <c:v>9</c:v>
                </c:pt>
                <c:pt idx="235">
                  <c:v>7</c:v>
                </c:pt>
                <c:pt idx="236">
                  <c:v>10</c:v>
                </c:pt>
                <c:pt idx="237">
                  <c:v>11</c:v>
                </c:pt>
                <c:pt idx="238">
                  <c:v>11</c:v>
                </c:pt>
                <c:pt idx="239">
                  <c:v>11</c:v>
                </c:pt>
                <c:pt idx="240">
                  <c:v>13</c:v>
                </c:pt>
                <c:pt idx="241">
                  <c:v>7</c:v>
                </c:pt>
                <c:pt idx="242">
                  <c:v>8</c:v>
                </c:pt>
                <c:pt idx="243">
                  <c:v>6</c:v>
                </c:pt>
                <c:pt idx="244">
                  <c:v>7</c:v>
                </c:pt>
                <c:pt idx="245">
                  <c:v>9</c:v>
                </c:pt>
                <c:pt idx="246">
                  <c:v>8</c:v>
                </c:pt>
                <c:pt idx="247">
                  <c:v>12</c:v>
                </c:pt>
                <c:pt idx="248">
                  <c:v>7</c:v>
                </c:pt>
                <c:pt idx="249">
                  <c:v>10</c:v>
                </c:pt>
                <c:pt idx="250">
                  <c:v>10</c:v>
                </c:pt>
                <c:pt idx="251">
                  <c:v>7</c:v>
                </c:pt>
                <c:pt idx="252">
                  <c:v>1</c:v>
                </c:pt>
                <c:pt idx="253">
                  <c:v>2</c:v>
                </c:pt>
                <c:pt idx="254">
                  <c:v>2</c:v>
                </c:pt>
                <c:pt idx="255">
                  <c:v>0</c:v>
                </c:pt>
                <c:pt idx="256">
                  <c:v>4</c:v>
                </c:pt>
                <c:pt idx="257">
                  <c:v>3</c:v>
                </c:pt>
                <c:pt idx="258">
                  <c:v>5</c:v>
                </c:pt>
                <c:pt idx="259">
                  <c:v>5</c:v>
                </c:pt>
                <c:pt idx="260">
                  <c:v>2</c:v>
                </c:pt>
                <c:pt idx="261">
                  <c:v>2</c:v>
                </c:pt>
                <c:pt idx="262">
                  <c:v>3</c:v>
                </c:pt>
                <c:pt idx="263">
                  <c:v>2</c:v>
                </c:pt>
                <c:pt idx="264">
                  <c:v>5</c:v>
                </c:pt>
                <c:pt idx="265">
                  <c:v>7</c:v>
                </c:pt>
                <c:pt idx="266">
                  <c:v>4</c:v>
                </c:pt>
                <c:pt idx="267">
                  <c:v>2</c:v>
                </c:pt>
                <c:pt idx="268">
                  <c:v>5</c:v>
                </c:pt>
                <c:pt idx="269">
                  <c:v>8</c:v>
                </c:pt>
                <c:pt idx="270">
                  <c:v>5</c:v>
                </c:pt>
                <c:pt idx="271">
                  <c:v>4</c:v>
                </c:pt>
                <c:pt idx="272">
                  <c:v>4</c:v>
                </c:pt>
                <c:pt idx="273">
                  <c:v>4</c:v>
                </c:pt>
                <c:pt idx="274">
                  <c:v>3</c:v>
                </c:pt>
                <c:pt idx="275">
                  <c:v>7</c:v>
                </c:pt>
                <c:pt idx="276">
                  <c:v>3</c:v>
                </c:pt>
                <c:pt idx="277">
                  <c:v>6</c:v>
                </c:pt>
                <c:pt idx="278">
                  <c:v>6</c:v>
                </c:pt>
                <c:pt idx="279">
                  <c:v>6</c:v>
                </c:pt>
                <c:pt idx="280">
                  <c:v>3</c:v>
                </c:pt>
                <c:pt idx="281">
                  <c:v>8</c:v>
                </c:pt>
                <c:pt idx="282">
                  <c:v>4</c:v>
                </c:pt>
                <c:pt idx="283">
                  <c:v>6</c:v>
                </c:pt>
                <c:pt idx="284">
                  <c:v>4</c:v>
                </c:pt>
                <c:pt idx="285">
                  <c:v>6</c:v>
                </c:pt>
                <c:pt idx="286">
                  <c:v>1</c:v>
                </c:pt>
                <c:pt idx="287">
                  <c:v>6</c:v>
                </c:pt>
                <c:pt idx="288">
                  <c:v>3</c:v>
                </c:pt>
                <c:pt idx="289">
                  <c:v>4</c:v>
                </c:pt>
                <c:pt idx="290">
                  <c:v>5</c:v>
                </c:pt>
                <c:pt idx="291">
                  <c:v>6</c:v>
                </c:pt>
                <c:pt idx="292">
                  <c:v>4</c:v>
                </c:pt>
                <c:pt idx="293">
                  <c:v>7</c:v>
                </c:pt>
                <c:pt idx="294">
                  <c:v>5</c:v>
                </c:pt>
                <c:pt idx="295">
                  <c:v>4</c:v>
                </c:pt>
                <c:pt idx="296">
                  <c:v>2</c:v>
                </c:pt>
                <c:pt idx="297">
                  <c:v>4</c:v>
                </c:pt>
                <c:pt idx="298">
                  <c:v>6</c:v>
                </c:pt>
                <c:pt idx="299">
                  <c:v>2</c:v>
                </c:pt>
                <c:pt idx="300">
                  <c:v>6</c:v>
                </c:pt>
                <c:pt idx="301">
                  <c:v>4</c:v>
                </c:pt>
                <c:pt idx="302">
                  <c:v>3</c:v>
                </c:pt>
                <c:pt idx="303">
                  <c:v>1</c:v>
                </c:pt>
                <c:pt idx="304">
                  <c:v>4</c:v>
                </c:pt>
                <c:pt idx="305">
                  <c:v>4</c:v>
                </c:pt>
                <c:pt idx="306">
                  <c:v>6</c:v>
                </c:pt>
                <c:pt idx="307">
                  <c:v>4</c:v>
                </c:pt>
                <c:pt idx="308">
                  <c:v>6</c:v>
                </c:pt>
                <c:pt idx="309">
                  <c:v>3</c:v>
                </c:pt>
                <c:pt idx="310">
                  <c:v>7</c:v>
                </c:pt>
                <c:pt idx="311">
                  <c:v>3</c:v>
                </c:pt>
                <c:pt idx="312">
                  <c:v>11</c:v>
                </c:pt>
                <c:pt idx="313">
                  <c:v>23</c:v>
                </c:pt>
                <c:pt idx="314">
                  <c:v>13</c:v>
                </c:pt>
                <c:pt idx="315">
                  <c:v>22</c:v>
                </c:pt>
                <c:pt idx="316">
                  <c:v>15</c:v>
                </c:pt>
                <c:pt idx="317">
                  <c:v>14</c:v>
                </c:pt>
                <c:pt idx="318">
                  <c:v>24</c:v>
                </c:pt>
                <c:pt idx="319">
                  <c:v>19</c:v>
                </c:pt>
                <c:pt idx="320">
                  <c:v>18</c:v>
                </c:pt>
                <c:pt idx="321">
                  <c:v>18</c:v>
                </c:pt>
                <c:pt idx="322">
                  <c:v>19</c:v>
                </c:pt>
                <c:pt idx="323">
                  <c:v>15</c:v>
                </c:pt>
                <c:pt idx="324">
                  <c:v>16</c:v>
                </c:pt>
                <c:pt idx="325">
                  <c:v>19</c:v>
                </c:pt>
                <c:pt idx="326">
                  <c:v>18</c:v>
                </c:pt>
                <c:pt idx="327">
                  <c:v>18</c:v>
                </c:pt>
                <c:pt idx="328">
                  <c:v>22</c:v>
                </c:pt>
                <c:pt idx="329">
                  <c:v>19</c:v>
                </c:pt>
                <c:pt idx="330">
                  <c:v>10</c:v>
                </c:pt>
                <c:pt idx="331">
                  <c:v>12</c:v>
                </c:pt>
                <c:pt idx="332">
                  <c:v>11</c:v>
                </c:pt>
                <c:pt idx="333">
                  <c:v>16</c:v>
                </c:pt>
                <c:pt idx="334">
                  <c:v>21</c:v>
                </c:pt>
                <c:pt idx="335">
                  <c:v>19</c:v>
                </c:pt>
                <c:pt idx="336">
                  <c:v>17</c:v>
                </c:pt>
                <c:pt idx="337">
                  <c:v>9</c:v>
                </c:pt>
                <c:pt idx="338">
                  <c:v>10</c:v>
                </c:pt>
                <c:pt idx="339">
                  <c:v>15</c:v>
                </c:pt>
              </c:numCache>
            </c:numRef>
          </c:val>
          <c:smooth val="0"/>
          <c:extLst>
            <c:ext xmlns:c16="http://schemas.microsoft.com/office/drawing/2014/chart" uri="{C3380CC4-5D6E-409C-BE32-E72D297353CC}">
              <c16:uniqueId val="{00000001-949F-480D-9F5E-7119367C4D4F}"/>
            </c:ext>
          </c:extLst>
        </c:ser>
        <c:ser>
          <c:idx val="2"/>
          <c:order val="2"/>
          <c:tx>
            <c:strRef>
              <c:f>Sheet1!$D$1</c:f>
              <c:strCache>
                <c:ptCount val="1"/>
                <c:pt idx="0">
                  <c:v>playz Playz</c:v>
                </c:pt>
              </c:strCache>
            </c:strRef>
          </c:tx>
          <c:spPr>
            <a:ln w="28575" cap="rnd">
              <a:solidFill>
                <a:schemeClr val="accent3"/>
              </a:solidFill>
              <a:round/>
            </a:ln>
            <a:effectLst/>
          </c:spPr>
          <c:marker>
            <c:symbol val="none"/>
          </c:marker>
          <c:cat>
            <c:numRef>
              <c:f>Sheet1!$A$2:$A$341</c:f>
              <c:numCache>
                <c:formatCode>m/d/yyyy</c:formatCode>
                <c:ptCount val="340"/>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numCache>
            </c:numRef>
          </c:cat>
          <c:val>
            <c:numRef>
              <c:f>Sheet1!$D$2:$D$341</c:f>
              <c:numCache>
                <c:formatCode>General</c:formatCode>
                <c:ptCount val="340"/>
                <c:pt idx="0">
                  <c:v>4</c:v>
                </c:pt>
                <c:pt idx="1">
                  <c:v>4</c:v>
                </c:pt>
                <c:pt idx="2">
                  <c:v>4</c:v>
                </c:pt>
                <c:pt idx="3">
                  <c:v>5</c:v>
                </c:pt>
                <c:pt idx="4">
                  <c:v>7</c:v>
                </c:pt>
                <c:pt idx="5">
                  <c:v>5</c:v>
                </c:pt>
                <c:pt idx="6">
                  <c:v>7</c:v>
                </c:pt>
                <c:pt idx="7">
                  <c:v>6</c:v>
                </c:pt>
                <c:pt idx="8">
                  <c:v>4</c:v>
                </c:pt>
                <c:pt idx="9">
                  <c:v>3</c:v>
                </c:pt>
                <c:pt idx="10">
                  <c:v>5</c:v>
                </c:pt>
                <c:pt idx="11">
                  <c:v>3</c:v>
                </c:pt>
                <c:pt idx="12">
                  <c:v>5</c:v>
                </c:pt>
                <c:pt idx="13">
                  <c:v>5</c:v>
                </c:pt>
                <c:pt idx="14">
                  <c:v>6</c:v>
                </c:pt>
                <c:pt idx="15">
                  <c:v>4</c:v>
                </c:pt>
                <c:pt idx="16">
                  <c:v>4</c:v>
                </c:pt>
                <c:pt idx="17">
                  <c:v>8</c:v>
                </c:pt>
                <c:pt idx="18">
                  <c:v>9</c:v>
                </c:pt>
                <c:pt idx="19">
                  <c:v>7</c:v>
                </c:pt>
                <c:pt idx="20">
                  <c:v>7</c:v>
                </c:pt>
                <c:pt idx="21">
                  <c:v>4</c:v>
                </c:pt>
                <c:pt idx="22">
                  <c:v>5</c:v>
                </c:pt>
                <c:pt idx="23">
                  <c:v>5</c:v>
                </c:pt>
                <c:pt idx="24">
                  <c:v>6</c:v>
                </c:pt>
                <c:pt idx="25">
                  <c:v>10</c:v>
                </c:pt>
                <c:pt idx="26">
                  <c:v>7</c:v>
                </c:pt>
                <c:pt idx="27">
                  <c:v>8</c:v>
                </c:pt>
                <c:pt idx="28">
                  <c:v>5</c:v>
                </c:pt>
                <c:pt idx="29">
                  <c:v>5</c:v>
                </c:pt>
                <c:pt idx="30">
                  <c:v>5</c:v>
                </c:pt>
                <c:pt idx="31">
                  <c:v>7</c:v>
                </c:pt>
                <c:pt idx="32">
                  <c:v>9</c:v>
                </c:pt>
                <c:pt idx="33">
                  <c:v>8</c:v>
                </c:pt>
                <c:pt idx="34">
                  <c:v>8</c:v>
                </c:pt>
                <c:pt idx="35">
                  <c:v>5</c:v>
                </c:pt>
                <c:pt idx="36">
                  <c:v>5</c:v>
                </c:pt>
                <c:pt idx="37">
                  <c:v>4</c:v>
                </c:pt>
                <c:pt idx="38">
                  <c:v>5</c:v>
                </c:pt>
                <c:pt idx="39">
                  <c:v>7</c:v>
                </c:pt>
                <c:pt idx="40">
                  <c:v>8</c:v>
                </c:pt>
                <c:pt idx="41">
                  <c:v>9</c:v>
                </c:pt>
                <c:pt idx="42">
                  <c:v>10</c:v>
                </c:pt>
                <c:pt idx="43">
                  <c:v>6</c:v>
                </c:pt>
                <c:pt idx="44">
                  <c:v>4</c:v>
                </c:pt>
                <c:pt idx="45">
                  <c:v>5</c:v>
                </c:pt>
                <c:pt idx="46">
                  <c:v>5</c:v>
                </c:pt>
                <c:pt idx="47">
                  <c:v>4</c:v>
                </c:pt>
                <c:pt idx="48">
                  <c:v>7</c:v>
                </c:pt>
                <c:pt idx="49">
                  <c:v>7</c:v>
                </c:pt>
                <c:pt idx="50">
                  <c:v>5</c:v>
                </c:pt>
                <c:pt idx="51">
                  <c:v>6</c:v>
                </c:pt>
                <c:pt idx="52">
                  <c:v>7</c:v>
                </c:pt>
                <c:pt idx="53">
                  <c:v>8</c:v>
                </c:pt>
                <c:pt idx="54">
                  <c:v>4</c:v>
                </c:pt>
                <c:pt idx="55">
                  <c:v>9</c:v>
                </c:pt>
                <c:pt idx="56">
                  <c:v>6</c:v>
                </c:pt>
                <c:pt idx="57">
                  <c:v>6</c:v>
                </c:pt>
                <c:pt idx="58">
                  <c:v>6</c:v>
                </c:pt>
                <c:pt idx="59">
                  <c:v>7</c:v>
                </c:pt>
                <c:pt idx="60">
                  <c:v>6</c:v>
                </c:pt>
                <c:pt idx="61">
                  <c:v>6</c:v>
                </c:pt>
                <c:pt idx="62">
                  <c:v>5</c:v>
                </c:pt>
                <c:pt idx="63">
                  <c:v>3</c:v>
                </c:pt>
                <c:pt idx="64">
                  <c:v>5</c:v>
                </c:pt>
                <c:pt idx="65">
                  <c:v>4</c:v>
                </c:pt>
                <c:pt idx="66">
                  <c:v>7</c:v>
                </c:pt>
                <c:pt idx="67">
                  <c:v>10</c:v>
                </c:pt>
                <c:pt idx="68">
                  <c:v>7</c:v>
                </c:pt>
                <c:pt idx="69">
                  <c:v>8</c:v>
                </c:pt>
                <c:pt idx="70">
                  <c:v>9</c:v>
                </c:pt>
                <c:pt idx="71">
                  <c:v>5</c:v>
                </c:pt>
                <c:pt idx="72">
                  <c:v>5</c:v>
                </c:pt>
                <c:pt idx="73">
                  <c:v>4</c:v>
                </c:pt>
                <c:pt idx="74">
                  <c:v>5</c:v>
                </c:pt>
                <c:pt idx="75">
                  <c:v>4</c:v>
                </c:pt>
                <c:pt idx="76">
                  <c:v>6</c:v>
                </c:pt>
                <c:pt idx="77">
                  <c:v>6</c:v>
                </c:pt>
                <c:pt idx="78">
                  <c:v>3</c:v>
                </c:pt>
                <c:pt idx="79">
                  <c:v>3</c:v>
                </c:pt>
                <c:pt idx="80">
                  <c:v>7</c:v>
                </c:pt>
                <c:pt idx="81">
                  <c:v>9</c:v>
                </c:pt>
                <c:pt idx="82">
                  <c:v>5</c:v>
                </c:pt>
                <c:pt idx="83">
                  <c:v>8</c:v>
                </c:pt>
                <c:pt idx="84">
                  <c:v>10</c:v>
                </c:pt>
                <c:pt idx="85">
                  <c:v>6</c:v>
                </c:pt>
                <c:pt idx="86">
                  <c:v>4</c:v>
                </c:pt>
                <c:pt idx="87">
                  <c:v>10</c:v>
                </c:pt>
                <c:pt idx="88">
                  <c:v>7</c:v>
                </c:pt>
                <c:pt idx="89">
                  <c:v>6</c:v>
                </c:pt>
                <c:pt idx="90">
                  <c:v>3</c:v>
                </c:pt>
                <c:pt idx="91">
                  <c:v>3</c:v>
                </c:pt>
                <c:pt idx="92">
                  <c:v>3</c:v>
                </c:pt>
                <c:pt idx="93">
                  <c:v>3</c:v>
                </c:pt>
                <c:pt idx="94">
                  <c:v>6</c:v>
                </c:pt>
                <c:pt idx="95">
                  <c:v>8</c:v>
                </c:pt>
                <c:pt idx="96">
                  <c:v>9</c:v>
                </c:pt>
                <c:pt idx="97">
                  <c:v>4</c:v>
                </c:pt>
                <c:pt idx="98">
                  <c:v>6</c:v>
                </c:pt>
                <c:pt idx="99">
                  <c:v>6</c:v>
                </c:pt>
                <c:pt idx="100">
                  <c:v>4</c:v>
                </c:pt>
                <c:pt idx="101">
                  <c:v>4</c:v>
                </c:pt>
                <c:pt idx="102">
                  <c:v>6</c:v>
                </c:pt>
                <c:pt idx="103">
                  <c:v>7</c:v>
                </c:pt>
                <c:pt idx="104">
                  <c:v>7</c:v>
                </c:pt>
                <c:pt idx="105">
                  <c:v>6</c:v>
                </c:pt>
                <c:pt idx="106">
                  <c:v>0</c:v>
                </c:pt>
                <c:pt idx="107">
                  <c:v>4</c:v>
                </c:pt>
                <c:pt idx="108">
                  <c:v>8</c:v>
                </c:pt>
                <c:pt idx="109">
                  <c:v>9</c:v>
                </c:pt>
                <c:pt idx="110">
                  <c:v>8</c:v>
                </c:pt>
                <c:pt idx="111">
                  <c:v>6</c:v>
                </c:pt>
                <c:pt idx="112">
                  <c:v>8</c:v>
                </c:pt>
                <c:pt idx="113">
                  <c:v>0</c:v>
                </c:pt>
                <c:pt idx="114">
                  <c:v>2</c:v>
                </c:pt>
                <c:pt idx="115">
                  <c:v>7</c:v>
                </c:pt>
                <c:pt idx="116">
                  <c:v>6</c:v>
                </c:pt>
                <c:pt idx="117">
                  <c:v>7</c:v>
                </c:pt>
                <c:pt idx="118">
                  <c:v>5</c:v>
                </c:pt>
                <c:pt idx="119">
                  <c:v>3</c:v>
                </c:pt>
                <c:pt idx="120">
                  <c:v>0</c:v>
                </c:pt>
                <c:pt idx="121">
                  <c:v>0</c:v>
                </c:pt>
                <c:pt idx="122">
                  <c:v>1</c:v>
                </c:pt>
                <c:pt idx="123">
                  <c:v>7</c:v>
                </c:pt>
                <c:pt idx="124">
                  <c:v>7</c:v>
                </c:pt>
                <c:pt idx="125">
                  <c:v>5</c:v>
                </c:pt>
                <c:pt idx="126">
                  <c:v>6</c:v>
                </c:pt>
                <c:pt idx="127">
                  <c:v>1</c:v>
                </c:pt>
                <c:pt idx="128">
                  <c:v>0</c:v>
                </c:pt>
                <c:pt idx="129">
                  <c:v>10</c:v>
                </c:pt>
                <c:pt idx="130">
                  <c:v>8</c:v>
                </c:pt>
                <c:pt idx="131">
                  <c:v>4</c:v>
                </c:pt>
                <c:pt idx="132">
                  <c:v>3</c:v>
                </c:pt>
                <c:pt idx="133">
                  <c:v>4</c:v>
                </c:pt>
                <c:pt idx="134">
                  <c:v>0</c:v>
                </c:pt>
                <c:pt idx="135">
                  <c:v>0</c:v>
                </c:pt>
                <c:pt idx="136">
                  <c:v>6</c:v>
                </c:pt>
                <c:pt idx="137">
                  <c:v>5</c:v>
                </c:pt>
                <c:pt idx="138">
                  <c:v>9</c:v>
                </c:pt>
                <c:pt idx="139">
                  <c:v>4</c:v>
                </c:pt>
                <c:pt idx="140">
                  <c:v>0</c:v>
                </c:pt>
                <c:pt idx="141">
                  <c:v>5</c:v>
                </c:pt>
                <c:pt idx="142">
                  <c:v>0</c:v>
                </c:pt>
                <c:pt idx="143">
                  <c:v>7</c:v>
                </c:pt>
                <c:pt idx="144">
                  <c:v>6</c:v>
                </c:pt>
                <c:pt idx="145">
                  <c:v>9</c:v>
                </c:pt>
                <c:pt idx="146">
                  <c:v>4</c:v>
                </c:pt>
                <c:pt idx="147">
                  <c:v>3</c:v>
                </c:pt>
                <c:pt idx="148">
                  <c:v>0</c:v>
                </c:pt>
                <c:pt idx="149">
                  <c:v>0</c:v>
                </c:pt>
                <c:pt idx="150">
                  <c:v>4</c:v>
                </c:pt>
                <c:pt idx="151">
                  <c:v>4</c:v>
                </c:pt>
                <c:pt idx="152">
                  <c:v>6</c:v>
                </c:pt>
                <c:pt idx="153">
                  <c:v>6</c:v>
                </c:pt>
                <c:pt idx="154">
                  <c:v>0</c:v>
                </c:pt>
                <c:pt idx="155">
                  <c:v>0</c:v>
                </c:pt>
                <c:pt idx="156">
                  <c:v>0</c:v>
                </c:pt>
                <c:pt idx="157">
                  <c:v>5</c:v>
                </c:pt>
                <c:pt idx="158">
                  <c:v>1</c:v>
                </c:pt>
                <c:pt idx="159">
                  <c:v>1</c:v>
                </c:pt>
                <c:pt idx="160">
                  <c:v>2</c:v>
                </c:pt>
                <c:pt idx="161">
                  <c:v>0</c:v>
                </c:pt>
                <c:pt idx="162">
                  <c:v>0</c:v>
                </c:pt>
                <c:pt idx="163">
                  <c:v>0</c:v>
                </c:pt>
                <c:pt idx="164">
                  <c:v>6</c:v>
                </c:pt>
                <c:pt idx="165">
                  <c:v>4</c:v>
                </c:pt>
                <c:pt idx="166">
                  <c:v>3</c:v>
                </c:pt>
                <c:pt idx="167">
                  <c:v>6</c:v>
                </c:pt>
                <c:pt idx="168">
                  <c:v>4</c:v>
                </c:pt>
                <c:pt idx="169">
                  <c:v>0</c:v>
                </c:pt>
                <c:pt idx="170">
                  <c:v>0</c:v>
                </c:pt>
                <c:pt idx="171">
                  <c:v>0</c:v>
                </c:pt>
                <c:pt idx="172">
                  <c:v>2</c:v>
                </c:pt>
                <c:pt idx="173">
                  <c:v>0</c:v>
                </c:pt>
                <c:pt idx="174">
                  <c:v>0</c:v>
                </c:pt>
                <c:pt idx="175">
                  <c:v>1</c:v>
                </c:pt>
                <c:pt idx="176">
                  <c:v>0</c:v>
                </c:pt>
                <c:pt idx="177">
                  <c:v>0</c:v>
                </c:pt>
                <c:pt idx="178">
                  <c:v>2</c:v>
                </c:pt>
                <c:pt idx="179">
                  <c:v>1</c:v>
                </c:pt>
                <c:pt idx="180">
                  <c:v>2</c:v>
                </c:pt>
                <c:pt idx="181">
                  <c:v>2</c:v>
                </c:pt>
                <c:pt idx="182">
                  <c:v>1</c:v>
                </c:pt>
                <c:pt idx="183">
                  <c:v>0</c:v>
                </c:pt>
                <c:pt idx="184">
                  <c:v>0</c:v>
                </c:pt>
                <c:pt idx="185">
                  <c:v>0</c:v>
                </c:pt>
                <c:pt idx="186">
                  <c:v>0</c:v>
                </c:pt>
                <c:pt idx="187">
                  <c:v>0</c:v>
                </c:pt>
                <c:pt idx="188">
                  <c:v>2</c:v>
                </c:pt>
                <c:pt idx="189">
                  <c:v>1</c:v>
                </c:pt>
                <c:pt idx="190">
                  <c:v>0</c:v>
                </c:pt>
                <c:pt idx="191">
                  <c:v>0</c:v>
                </c:pt>
                <c:pt idx="192">
                  <c:v>5</c:v>
                </c:pt>
                <c:pt idx="193">
                  <c:v>3</c:v>
                </c:pt>
                <c:pt idx="194">
                  <c:v>3</c:v>
                </c:pt>
                <c:pt idx="195">
                  <c:v>5</c:v>
                </c:pt>
                <c:pt idx="196">
                  <c:v>2</c:v>
                </c:pt>
                <c:pt idx="197">
                  <c:v>0</c:v>
                </c:pt>
                <c:pt idx="198">
                  <c:v>0</c:v>
                </c:pt>
                <c:pt idx="199">
                  <c:v>6</c:v>
                </c:pt>
                <c:pt idx="200">
                  <c:v>0</c:v>
                </c:pt>
                <c:pt idx="201">
                  <c:v>3</c:v>
                </c:pt>
                <c:pt idx="202">
                  <c:v>4</c:v>
                </c:pt>
                <c:pt idx="203">
                  <c:v>3</c:v>
                </c:pt>
                <c:pt idx="204">
                  <c:v>3</c:v>
                </c:pt>
                <c:pt idx="205">
                  <c:v>3</c:v>
                </c:pt>
                <c:pt idx="206">
                  <c:v>5</c:v>
                </c:pt>
                <c:pt idx="207">
                  <c:v>5</c:v>
                </c:pt>
                <c:pt idx="208">
                  <c:v>5</c:v>
                </c:pt>
                <c:pt idx="209">
                  <c:v>7</c:v>
                </c:pt>
                <c:pt idx="210">
                  <c:v>6</c:v>
                </c:pt>
                <c:pt idx="211">
                  <c:v>4</c:v>
                </c:pt>
                <c:pt idx="212">
                  <c:v>4</c:v>
                </c:pt>
                <c:pt idx="213">
                  <c:v>5</c:v>
                </c:pt>
                <c:pt idx="214">
                  <c:v>5</c:v>
                </c:pt>
                <c:pt idx="215">
                  <c:v>5</c:v>
                </c:pt>
                <c:pt idx="216">
                  <c:v>6</c:v>
                </c:pt>
                <c:pt idx="217">
                  <c:v>4</c:v>
                </c:pt>
                <c:pt idx="218">
                  <c:v>3</c:v>
                </c:pt>
                <c:pt idx="219">
                  <c:v>3</c:v>
                </c:pt>
                <c:pt idx="220">
                  <c:v>0</c:v>
                </c:pt>
                <c:pt idx="221">
                  <c:v>0</c:v>
                </c:pt>
                <c:pt idx="222">
                  <c:v>8</c:v>
                </c:pt>
                <c:pt idx="223">
                  <c:v>1</c:v>
                </c:pt>
                <c:pt idx="224">
                  <c:v>3</c:v>
                </c:pt>
                <c:pt idx="225">
                  <c:v>0</c:v>
                </c:pt>
                <c:pt idx="226">
                  <c:v>0</c:v>
                </c:pt>
                <c:pt idx="227">
                  <c:v>3</c:v>
                </c:pt>
                <c:pt idx="228">
                  <c:v>3</c:v>
                </c:pt>
                <c:pt idx="229">
                  <c:v>4</c:v>
                </c:pt>
                <c:pt idx="230">
                  <c:v>5</c:v>
                </c:pt>
                <c:pt idx="231">
                  <c:v>3</c:v>
                </c:pt>
                <c:pt idx="232">
                  <c:v>0</c:v>
                </c:pt>
                <c:pt idx="233">
                  <c:v>0</c:v>
                </c:pt>
                <c:pt idx="234">
                  <c:v>6</c:v>
                </c:pt>
                <c:pt idx="235">
                  <c:v>5</c:v>
                </c:pt>
                <c:pt idx="236">
                  <c:v>5</c:v>
                </c:pt>
                <c:pt idx="237">
                  <c:v>4</c:v>
                </c:pt>
                <c:pt idx="238">
                  <c:v>6</c:v>
                </c:pt>
                <c:pt idx="239">
                  <c:v>0</c:v>
                </c:pt>
                <c:pt idx="240">
                  <c:v>0</c:v>
                </c:pt>
                <c:pt idx="241">
                  <c:v>5</c:v>
                </c:pt>
                <c:pt idx="242">
                  <c:v>6</c:v>
                </c:pt>
                <c:pt idx="243">
                  <c:v>8</c:v>
                </c:pt>
                <c:pt idx="244">
                  <c:v>6</c:v>
                </c:pt>
                <c:pt idx="245">
                  <c:v>1</c:v>
                </c:pt>
                <c:pt idx="246">
                  <c:v>0</c:v>
                </c:pt>
                <c:pt idx="247">
                  <c:v>0</c:v>
                </c:pt>
                <c:pt idx="248">
                  <c:v>2</c:v>
                </c:pt>
                <c:pt idx="249">
                  <c:v>2</c:v>
                </c:pt>
                <c:pt idx="250">
                  <c:v>2</c:v>
                </c:pt>
                <c:pt idx="251">
                  <c:v>1</c:v>
                </c:pt>
                <c:pt idx="252">
                  <c:v>0</c:v>
                </c:pt>
                <c:pt idx="253">
                  <c:v>0</c:v>
                </c:pt>
                <c:pt idx="254">
                  <c:v>0</c:v>
                </c:pt>
                <c:pt idx="255">
                  <c:v>4</c:v>
                </c:pt>
                <c:pt idx="256">
                  <c:v>1</c:v>
                </c:pt>
                <c:pt idx="257">
                  <c:v>2</c:v>
                </c:pt>
                <c:pt idx="258">
                  <c:v>3</c:v>
                </c:pt>
                <c:pt idx="259">
                  <c:v>5</c:v>
                </c:pt>
                <c:pt idx="260">
                  <c:v>4</c:v>
                </c:pt>
                <c:pt idx="261">
                  <c:v>3</c:v>
                </c:pt>
                <c:pt idx="262">
                  <c:v>5</c:v>
                </c:pt>
                <c:pt idx="263">
                  <c:v>4</c:v>
                </c:pt>
                <c:pt idx="264">
                  <c:v>5</c:v>
                </c:pt>
                <c:pt idx="265">
                  <c:v>6</c:v>
                </c:pt>
                <c:pt idx="266">
                  <c:v>6</c:v>
                </c:pt>
                <c:pt idx="267">
                  <c:v>3</c:v>
                </c:pt>
                <c:pt idx="268">
                  <c:v>0</c:v>
                </c:pt>
                <c:pt idx="269">
                  <c:v>8</c:v>
                </c:pt>
                <c:pt idx="270">
                  <c:v>7</c:v>
                </c:pt>
                <c:pt idx="271">
                  <c:v>7</c:v>
                </c:pt>
                <c:pt idx="272">
                  <c:v>6</c:v>
                </c:pt>
                <c:pt idx="273">
                  <c:v>6</c:v>
                </c:pt>
                <c:pt idx="274">
                  <c:v>3</c:v>
                </c:pt>
                <c:pt idx="275">
                  <c:v>2</c:v>
                </c:pt>
                <c:pt idx="276">
                  <c:v>4</c:v>
                </c:pt>
                <c:pt idx="277">
                  <c:v>6</c:v>
                </c:pt>
                <c:pt idx="278">
                  <c:v>8</c:v>
                </c:pt>
                <c:pt idx="279">
                  <c:v>9</c:v>
                </c:pt>
                <c:pt idx="280">
                  <c:v>8</c:v>
                </c:pt>
                <c:pt idx="281">
                  <c:v>2</c:v>
                </c:pt>
                <c:pt idx="282">
                  <c:v>0</c:v>
                </c:pt>
                <c:pt idx="283">
                  <c:v>8</c:v>
                </c:pt>
                <c:pt idx="284">
                  <c:v>3</c:v>
                </c:pt>
                <c:pt idx="285">
                  <c:v>4</c:v>
                </c:pt>
                <c:pt idx="286">
                  <c:v>2</c:v>
                </c:pt>
                <c:pt idx="287">
                  <c:v>4</c:v>
                </c:pt>
                <c:pt idx="288">
                  <c:v>4</c:v>
                </c:pt>
                <c:pt idx="289">
                  <c:v>1</c:v>
                </c:pt>
                <c:pt idx="290">
                  <c:v>5</c:v>
                </c:pt>
                <c:pt idx="291">
                  <c:v>5</c:v>
                </c:pt>
                <c:pt idx="292">
                  <c:v>7</c:v>
                </c:pt>
                <c:pt idx="293">
                  <c:v>6</c:v>
                </c:pt>
                <c:pt idx="294">
                  <c:v>7</c:v>
                </c:pt>
                <c:pt idx="295">
                  <c:v>2</c:v>
                </c:pt>
                <c:pt idx="296">
                  <c:v>2</c:v>
                </c:pt>
                <c:pt idx="297">
                  <c:v>8</c:v>
                </c:pt>
                <c:pt idx="298">
                  <c:v>7</c:v>
                </c:pt>
                <c:pt idx="299">
                  <c:v>8</c:v>
                </c:pt>
                <c:pt idx="300">
                  <c:v>8</c:v>
                </c:pt>
                <c:pt idx="301">
                  <c:v>8</c:v>
                </c:pt>
                <c:pt idx="302">
                  <c:v>3</c:v>
                </c:pt>
                <c:pt idx="303">
                  <c:v>2</c:v>
                </c:pt>
                <c:pt idx="304">
                  <c:v>1</c:v>
                </c:pt>
                <c:pt idx="305">
                  <c:v>4</c:v>
                </c:pt>
                <c:pt idx="306">
                  <c:v>5</c:v>
                </c:pt>
                <c:pt idx="307">
                  <c:v>4</c:v>
                </c:pt>
                <c:pt idx="308">
                  <c:v>4</c:v>
                </c:pt>
                <c:pt idx="309">
                  <c:v>2</c:v>
                </c:pt>
                <c:pt idx="310">
                  <c:v>0</c:v>
                </c:pt>
                <c:pt idx="311">
                  <c:v>7</c:v>
                </c:pt>
                <c:pt idx="312">
                  <c:v>8</c:v>
                </c:pt>
                <c:pt idx="313">
                  <c:v>7</c:v>
                </c:pt>
                <c:pt idx="314">
                  <c:v>7</c:v>
                </c:pt>
                <c:pt idx="315">
                  <c:v>9</c:v>
                </c:pt>
                <c:pt idx="316">
                  <c:v>2</c:v>
                </c:pt>
                <c:pt idx="317">
                  <c:v>0</c:v>
                </c:pt>
                <c:pt idx="318">
                  <c:v>8</c:v>
                </c:pt>
                <c:pt idx="319">
                  <c:v>7</c:v>
                </c:pt>
                <c:pt idx="320">
                  <c:v>10</c:v>
                </c:pt>
                <c:pt idx="321">
                  <c:v>9</c:v>
                </c:pt>
                <c:pt idx="322">
                  <c:v>10</c:v>
                </c:pt>
                <c:pt idx="323">
                  <c:v>2</c:v>
                </c:pt>
                <c:pt idx="324">
                  <c:v>0</c:v>
                </c:pt>
                <c:pt idx="325">
                  <c:v>7</c:v>
                </c:pt>
                <c:pt idx="326">
                  <c:v>7</c:v>
                </c:pt>
                <c:pt idx="327">
                  <c:v>6</c:v>
                </c:pt>
                <c:pt idx="328">
                  <c:v>8</c:v>
                </c:pt>
                <c:pt idx="329">
                  <c:v>9</c:v>
                </c:pt>
                <c:pt idx="330">
                  <c:v>3</c:v>
                </c:pt>
                <c:pt idx="331">
                  <c:v>0</c:v>
                </c:pt>
                <c:pt idx="332">
                  <c:v>7</c:v>
                </c:pt>
                <c:pt idx="333">
                  <c:v>5</c:v>
                </c:pt>
                <c:pt idx="334">
                  <c:v>4</c:v>
                </c:pt>
                <c:pt idx="335">
                  <c:v>4</c:v>
                </c:pt>
                <c:pt idx="336">
                  <c:v>5</c:v>
                </c:pt>
                <c:pt idx="337">
                  <c:v>1</c:v>
                </c:pt>
                <c:pt idx="338">
                  <c:v>0</c:v>
                </c:pt>
                <c:pt idx="339">
                  <c:v>0</c:v>
                </c:pt>
              </c:numCache>
            </c:numRef>
          </c:val>
          <c:smooth val="0"/>
          <c:extLst>
            <c:ext xmlns:c16="http://schemas.microsoft.com/office/drawing/2014/chart" uri="{C3380CC4-5D6E-409C-BE32-E72D297353CC}">
              <c16:uniqueId val="{00000002-949F-480D-9F5E-7119367C4D4F}"/>
            </c:ext>
          </c:extLst>
        </c:ser>
        <c:ser>
          <c:idx val="3"/>
          <c:order val="3"/>
          <c:tx>
            <c:strRef>
              <c:f>Sheet1!$E$1</c:f>
              <c:strCache>
                <c:ptCount val="1"/>
                <c:pt idx="0">
                  <c:v>Eurovisión RTVE Eurovisión</c:v>
                </c:pt>
              </c:strCache>
            </c:strRef>
          </c:tx>
          <c:spPr>
            <a:ln w="28575" cap="rnd">
              <a:solidFill>
                <a:schemeClr val="accent4"/>
              </a:solidFill>
              <a:round/>
            </a:ln>
            <a:effectLst/>
          </c:spPr>
          <c:marker>
            <c:symbol val="none"/>
          </c:marker>
          <c:cat>
            <c:numRef>
              <c:f>Sheet1!$A$2:$A$341</c:f>
              <c:numCache>
                <c:formatCode>m/d/yyyy</c:formatCode>
                <c:ptCount val="340"/>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pt idx="334">
                  <c:v>44531</c:v>
                </c:pt>
                <c:pt idx="335">
                  <c:v>44532</c:v>
                </c:pt>
                <c:pt idx="336">
                  <c:v>44533</c:v>
                </c:pt>
                <c:pt idx="337">
                  <c:v>44534</c:v>
                </c:pt>
                <c:pt idx="338">
                  <c:v>44535</c:v>
                </c:pt>
                <c:pt idx="339">
                  <c:v>44536</c:v>
                </c:pt>
              </c:numCache>
            </c:numRef>
          </c:cat>
          <c:val>
            <c:numRef>
              <c:f>Sheet1!$E$2:$E$341</c:f>
              <c:numCache>
                <c:formatCode>General</c:formatCode>
                <c:ptCount val="340"/>
                <c:pt idx="0">
                  <c:v>0</c:v>
                </c:pt>
                <c:pt idx="1">
                  <c:v>0</c:v>
                </c:pt>
                <c:pt idx="2">
                  <c:v>0</c:v>
                </c:pt>
                <c:pt idx="3">
                  <c:v>1</c:v>
                </c:pt>
                <c:pt idx="4">
                  <c:v>1</c:v>
                </c:pt>
                <c:pt idx="5">
                  <c:v>0</c:v>
                </c:pt>
                <c:pt idx="6">
                  <c:v>0</c:v>
                </c:pt>
                <c:pt idx="7">
                  <c:v>2</c:v>
                </c:pt>
                <c:pt idx="8">
                  <c:v>0</c:v>
                </c:pt>
                <c:pt idx="9">
                  <c:v>0</c:v>
                </c:pt>
                <c:pt idx="10">
                  <c:v>0</c:v>
                </c:pt>
                <c:pt idx="11">
                  <c:v>0</c:v>
                </c:pt>
                <c:pt idx="12">
                  <c:v>1</c:v>
                </c:pt>
                <c:pt idx="13">
                  <c:v>0</c:v>
                </c:pt>
                <c:pt idx="14">
                  <c:v>0</c:v>
                </c:pt>
                <c:pt idx="15">
                  <c:v>0</c:v>
                </c:pt>
                <c:pt idx="16">
                  <c:v>0</c:v>
                </c:pt>
                <c:pt idx="17">
                  <c:v>0</c:v>
                </c:pt>
                <c:pt idx="18">
                  <c:v>0</c:v>
                </c:pt>
                <c:pt idx="19">
                  <c:v>0</c:v>
                </c:pt>
                <c:pt idx="20">
                  <c:v>2</c:v>
                </c:pt>
                <c:pt idx="21">
                  <c:v>0</c:v>
                </c:pt>
                <c:pt idx="22">
                  <c:v>0</c:v>
                </c:pt>
                <c:pt idx="23">
                  <c:v>0</c:v>
                </c:pt>
                <c:pt idx="24">
                  <c:v>1</c:v>
                </c:pt>
                <c:pt idx="25">
                  <c:v>1</c:v>
                </c:pt>
                <c:pt idx="26">
                  <c:v>1</c:v>
                </c:pt>
                <c:pt idx="27">
                  <c:v>1</c:v>
                </c:pt>
                <c:pt idx="28">
                  <c:v>0</c:v>
                </c:pt>
                <c:pt idx="29">
                  <c:v>0</c:v>
                </c:pt>
                <c:pt idx="30">
                  <c:v>0</c:v>
                </c:pt>
                <c:pt idx="31">
                  <c:v>2</c:v>
                </c:pt>
                <c:pt idx="32">
                  <c:v>0</c:v>
                </c:pt>
                <c:pt idx="33">
                  <c:v>2</c:v>
                </c:pt>
                <c:pt idx="34">
                  <c:v>1</c:v>
                </c:pt>
                <c:pt idx="35">
                  <c:v>2</c:v>
                </c:pt>
                <c:pt idx="36">
                  <c:v>0</c:v>
                </c:pt>
                <c:pt idx="37">
                  <c:v>0</c:v>
                </c:pt>
                <c:pt idx="38">
                  <c:v>2</c:v>
                </c:pt>
                <c:pt idx="39">
                  <c:v>1</c:v>
                </c:pt>
                <c:pt idx="40">
                  <c:v>4</c:v>
                </c:pt>
                <c:pt idx="41">
                  <c:v>4</c:v>
                </c:pt>
                <c:pt idx="42">
                  <c:v>4</c:v>
                </c:pt>
                <c:pt idx="43">
                  <c:v>3</c:v>
                </c:pt>
                <c:pt idx="44">
                  <c:v>4</c:v>
                </c:pt>
                <c:pt idx="45">
                  <c:v>2</c:v>
                </c:pt>
                <c:pt idx="46">
                  <c:v>1</c:v>
                </c:pt>
                <c:pt idx="47">
                  <c:v>4</c:v>
                </c:pt>
                <c:pt idx="48">
                  <c:v>3</c:v>
                </c:pt>
                <c:pt idx="49">
                  <c:v>7</c:v>
                </c:pt>
                <c:pt idx="50">
                  <c:v>5</c:v>
                </c:pt>
                <c:pt idx="51">
                  <c:v>5</c:v>
                </c:pt>
                <c:pt idx="52">
                  <c:v>7</c:v>
                </c:pt>
                <c:pt idx="53">
                  <c:v>0</c:v>
                </c:pt>
                <c:pt idx="54">
                  <c:v>0</c:v>
                </c:pt>
                <c:pt idx="55">
                  <c:v>1</c:v>
                </c:pt>
                <c:pt idx="56">
                  <c:v>2</c:v>
                </c:pt>
                <c:pt idx="57">
                  <c:v>0</c:v>
                </c:pt>
                <c:pt idx="58">
                  <c:v>0</c:v>
                </c:pt>
                <c:pt idx="59">
                  <c:v>2</c:v>
                </c:pt>
                <c:pt idx="60">
                  <c:v>2</c:v>
                </c:pt>
                <c:pt idx="61">
                  <c:v>0</c:v>
                </c:pt>
                <c:pt idx="62">
                  <c:v>0</c:v>
                </c:pt>
                <c:pt idx="63">
                  <c:v>2</c:v>
                </c:pt>
                <c:pt idx="64">
                  <c:v>0</c:v>
                </c:pt>
                <c:pt idx="65">
                  <c:v>1</c:v>
                </c:pt>
                <c:pt idx="66">
                  <c:v>3</c:v>
                </c:pt>
                <c:pt idx="67">
                  <c:v>2</c:v>
                </c:pt>
                <c:pt idx="68">
                  <c:v>3</c:v>
                </c:pt>
                <c:pt idx="69">
                  <c:v>4</c:v>
                </c:pt>
                <c:pt idx="70">
                  <c:v>1</c:v>
                </c:pt>
                <c:pt idx="71">
                  <c:v>0</c:v>
                </c:pt>
                <c:pt idx="72">
                  <c:v>0</c:v>
                </c:pt>
                <c:pt idx="73">
                  <c:v>1</c:v>
                </c:pt>
                <c:pt idx="74">
                  <c:v>1</c:v>
                </c:pt>
                <c:pt idx="75">
                  <c:v>0</c:v>
                </c:pt>
                <c:pt idx="76">
                  <c:v>2</c:v>
                </c:pt>
                <c:pt idx="77">
                  <c:v>1</c:v>
                </c:pt>
                <c:pt idx="78">
                  <c:v>0</c:v>
                </c:pt>
                <c:pt idx="79">
                  <c:v>0</c:v>
                </c:pt>
                <c:pt idx="80">
                  <c:v>0</c:v>
                </c:pt>
                <c:pt idx="81">
                  <c:v>0</c:v>
                </c:pt>
                <c:pt idx="82">
                  <c:v>0</c:v>
                </c:pt>
                <c:pt idx="83">
                  <c:v>3</c:v>
                </c:pt>
                <c:pt idx="84">
                  <c:v>1</c:v>
                </c:pt>
                <c:pt idx="85">
                  <c:v>2</c:v>
                </c:pt>
                <c:pt idx="86">
                  <c:v>2</c:v>
                </c:pt>
                <c:pt idx="87">
                  <c:v>0</c:v>
                </c:pt>
                <c:pt idx="88">
                  <c:v>0</c:v>
                </c:pt>
                <c:pt idx="89">
                  <c:v>0</c:v>
                </c:pt>
                <c:pt idx="90">
                  <c:v>0</c:v>
                </c:pt>
                <c:pt idx="91">
                  <c:v>0</c:v>
                </c:pt>
                <c:pt idx="92">
                  <c:v>0</c:v>
                </c:pt>
                <c:pt idx="93">
                  <c:v>0</c:v>
                </c:pt>
                <c:pt idx="94">
                  <c:v>2</c:v>
                </c:pt>
                <c:pt idx="95">
                  <c:v>2</c:v>
                </c:pt>
                <c:pt idx="96">
                  <c:v>0</c:v>
                </c:pt>
                <c:pt idx="97">
                  <c:v>1</c:v>
                </c:pt>
                <c:pt idx="98">
                  <c:v>0</c:v>
                </c:pt>
                <c:pt idx="99">
                  <c:v>0</c:v>
                </c:pt>
                <c:pt idx="100">
                  <c:v>0</c:v>
                </c:pt>
                <c:pt idx="101">
                  <c:v>3</c:v>
                </c:pt>
                <c:pt idx="102">
                  <c:v>3</c:v>
                </c:pt>
                <c:pt idx="103">
                  <c:v>2</c:v>
                </c:pt>
                <c:pt idx="104">
                  <c:v>2</c:v>
                </c:pt>
                <c:pt idx="105">
                  <c:v>3</c:v>
                </c:pt>
                <c:pt idx="106">
                  <c:v>1</c:v>
                </c:pt>
                <c:pt idx="107">
                  <c:v>1</c:v>
                </c:pt>
                <c:pt idx="108">
                  <c:v>3</c:v>
                </c:pt>
                <c:pt idx="109">
                  <c:v>3</c:v>
                </c:pt>
                <c:pt idx="110">
                  <c:v>4</c:v>
                </c:pt>
                <c:pt idx="111">
                  <c:v>4</c:v>
                </c:pt>
                <c:pt idx="112">
                  <c:v>3</c:v>
                </c:pt>
                <c:pt idx="113">
                  <c:v>2</c:v>
                </c:pt>
                <c:pt idx="114">
                  <c:v>1</c:v>
                </c:pt>
                <c:pt idx="115">
                  <c:v>3</c:v>
                </c:pt>
                <c:pt idx="116">
                  <c:v>1</c:v>
                </c:pt>
                <c:pt idx="117">
                  <c:v>3</c:v>
                </c:pt>
                <c:pt idx="118">
                  <c:v>4</c:v>
                </c:pt>
                <c:pt idx="119">
                  <c:v>6</c:v>
                </c:pt>
                <c:pt idx="120">
                  <c:v>2</c:v>
                </c:pt>
                <c:pt idx="121">
                  <c:v>0</c:v>
                </c:pt>
                <c:pt idx="122">
                  <c:v>2</c:v>
                </c:pt>
                <c:pt idx="123">
                  <c:v>0</c:v>
                </c:pt>
                <c:pt idx="124">
                  <c:v>1</c:v>
                </c:pt>
                <c:pt idx="125">
                  <c:v>8</c:v>
                </c:pt>
                <c:pt idx="126">
                  <c:v>6</c:v>
                </c:pt>
                <c:pt idx="127">
                  <c:v>4</c:v>
                </c:pt>
                <c:pt idx="128">
                  <c:v>4</c:v>
                </c:pt>
                <c:pt idx="129">
                  <c:v>5</c:v>
                </c:pt>
                <c:pt idx="130">
                  <c:v>3</c:v>
                </c:pt>
                <c:pt idx="131">
                  <c:v>5</c:v>
                </c:pt>
                <c:pt idx="132">
                  <c:v>5</c:v>
                </c:pt>
                <c:pt idx="133">
                  <c:v>5</c:v>
                </c:pt>
                <c:pt idx="134">
                  <c:v>15</c:v>
                </c:pt>
                <c:pt idx="135">
                  <c:v>4</c:v>
                </c:pt>
                <c:pt idx="136">
                  <c:v>7</c:v>
                </c:pt>
                <c:pt idx="137">
                  <c:v>22</c:v>
                </c:pt>
                <c:pt idx="138">
                  <c:v>17</c:v>
                </c:pt>
                <c:pt idx="139">
                  <c:v>25</c:v>
                </c:pt>
                <c:pt idx="140">
                  <c:v>12</c:v>
                </c:pt>
                <c:pt idx="141">
                  <c:v>31</c:v>
                </c:pt>
                <c:pt idx="142">
                  <c:v>5</c:v>
                </c:pt>
                <c:pt idx="143">
                  <c:v>3</c:v>
                </c:pt>
                <c:pt idx="144">
                  <c:v>0</c:v>
                </c:pt>
                <c:pt idx="145">
                  <c:v>0</c:v>
                </c:pt>
                <c:pt idx="146">
                  <c:v>0</c:v>
                </c:pt>
                <c:pt idx="147">
                  <c:v>0</c:v>
                </c:pt>
                <c:pt idx="148">
                  <c:v>0</c:v>
                </c:pt>
                <c:pt idx="149">
                  <c:v>0</c:v>
                </c:pt>
                <c:pt idx="150">
                  <c:v>2</c:v>
                </c:pt>
                <c:pt idx="151">
                  <c:v>1</c:v>
                </c:pt>
                <c:pt idx="152">
                  <c:v>0</c:v>
                </c:pt>
                <c:pt idx="153">
                  <c:v>1</c:v>
                </c:pt>
                <c:pt idx="154">
                  <c:v>1</c:v>
                </c:pt>
                <c:pt idx="155">
                  <c:v>0</c:v>
                </c:pt>
                <c:pt idx="156">
                  <c:v>0</c:v>
                </c:pt>
                <c:pt idx="157">
                  <c:v>0</c:v>
                </c:pt>
                <c:pt idx="158">
                  <c:v>1</c:v>
                </c:pt>
                <c:pt idx="159">
                  <c:v>0</c:v>
                </c:pt>
                <c:pt idx="160">
                  <c:v>1</c:v>
                </c:pt>
                <c:pt idx="161">
                  <c:v>1</c:v>
                </c:pt>
                <c:pt idx="162">
                  <c:v>0</c:v>
                </c:pt>
                <c:pt idx="163">
                  <c:v>0</c:v>
                </c:pt>
                <c:pt idx="164">
                  <c:v>1</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1</c:v>
                </c:pt>
                <c:pt idx="186">
                  <c:v>2</c:v>
                </c:pt>
                <c:pt idx="187">
                  <c:v>1</c:v>
                </c:pt>
                <c:pt idx="188">
                  <c:v>0</c:v>
                </c:pt>
                <c:pt idx="189">
                  <c:v>0</c:v>
                </c:pt>
                <c:pt idx="190">
                  <c:v>0</c:v>
                </c:pt>
                <c:pt idx="191">
                  <c:v>0</c:v>
                </c:pt>
                <c:pt idx="192">
                  <c:v>2</c:v>
                </c:pt>
                <c:pt idx="193">
                  <c:v>1</c:v>
                </c:pt>
                <c:pt idx="194">
                  <c:v>0</c:v>
                </c:pt>
                <c:pt idx="195">
                  <c:v>0</c:v>
                </c:pt>
                <c:pt idx="196">
                  <c:v>1</c:v>
                </c:pt>
                <c:pt idx="197">
                  <c:v>0</c:v>
                </c:pt>
                <c:pt idx="198">
                  <c:v>0</c:v>
                </c:pt>
                <c:pt idx="199">
                  <c:v>0</c:v>
                </c:pt>
                <c:pt idx="200">
                  <c:v>0</c:v>
                </c:pt>
                <c:pt idx="201">
                  <c:v>1</c:v>
                </c:pt>
                <c:pt idx="202">
                  <c:v>4</c:v>
                </c:pt>
                <c:pt idx="203">
                  <c:v>3</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1</c:v>
                </c:pt>
                <c:pt idx="236">
                  <c:v>0</c:v>
                </c:pt>
                <c:pt idx="237">
                  <c:v>0</c:v>
                </c:pt>
                <c:pt idx="238">
                  <c:v>0</c:v>
                </c:pt>
                <c:pt idx="239">
                  <c:v>1</c:v>
                </c:pt>
                <c:pt idx="240">
                  <c:v>0</c:v>
                </c:pt>
                <c:pt idx="241">
                  <c:v>0</c:v>
                </c:pt>
                <c:pt idx="242">
                  <c:v>0</c:v>
                </c:pt>
                <c:pt idx="243">
                  <c:v>0</c:v>
                </c:pt>
                <c:pt idx="244">
                  <c:v>1</c:v>
                </c:pt>
                <c:pt idx="245">
                  <c:v>0</c:v>
                </c:pt>
                <c:pt idx="246">
                  <c:v>0</c:v>
                </c:pt>
                <c:pt idx="247">
                  <c:v>0</c:v>
                </c:pt>
                <c:pt idx="248">
                  <c:v>0</c:v>
                </c:pt>
                <c:pt idx="249">
                  <c:v>0</c:v>
                </c:pt>
                <c:pt idx="250">
                  <c:v>0</c:v>
                </c:pt>
                <c:pt idx="251">
                  <c:v>0</c:v>
                </c:pt>
                <c:pt idx="252">
                  <c:v>0</c:v>
                </c:pt>
                <c:pt idx="253">
                  <c:v>0</c:v>
                </c:pt>
                <c:pt idx="254">
                  <c:v>0</c:v>
                </c:pt>
                <c:pt idx="255">
                  <c:v>0</c:v>
                </c:pt>
                <c:pt idx="256">
                  <c:v>0</c:v>
                </c:pt>
                <c:pt idx="257">
                  <c:v>1</c:v>
                </c:pt>
                <c:pt idx="258">
                  <c:v>1</c:v>
                </c:pt>
                <c:pt idx="259">
                  <c:v>1</c:v>
                </c:pt>
                <c:pt idx="260">
                  <c:v>0</c:v>
                </c:pt>
                <c:pt idx="261">
                  <c:v>0</c:v>
                </c:pt>
                <c:pt idx="262">
                  <c:v>0</c:v>
                </c:pt>
                <c:pt idx="263">
                  <c:v>0</c:v>
                </c:pt>
                <c:pt idx="264">
                  <c:v>0</c:v>
                </c:pt>
                <c:pt idx="265">
                  <c:v>0</c:v>
                </c:pt>
                <c:pt idx="266">
                  <c:v>1</c:v>
                </c:pt>
                <c:pt idx="267">
                  <c:v>0</c:v>
                </c:pt>
                <c:pt idx="268">
                  <c:v>0</c:v>
                </c:pt>
                <c:pt idx="269">
                  <c:v>0</c:v>
                </c:pt>
                <c:pt idx="270">
                  <c:v>0</c:v>
                </c:pt>
                <c:pt idx="271">
                  <c:v>3</c:v>
                </c:pt>
                <c:pt idx="272">
                  <c:v>0</c:v>
                </c:pt>
                <c:pt idx="273">
                  <c:v>0</c:v>
                </c:pt>
                <c:pt idx="274">
                  <c:v>0</c:v>
                </c:pt>
                <c:pt idx="275">
                  <c:v>0</c:v>
                </c:pt>
                <c:pt idx="276">
                  <c:v>1</c:v>
                </c:pt>
                <c:pt idx="277">
                  <c:v>1</c:v>
                </c:pt>
                <c:pt idx="278">
                  <c:v>1</c:v>
                </c:pt>
                <c:pt idx="279">
                  <c:v>0</c:v>
                </c:pt>
                <c:pt idx="280">
                  <c:v>2</c:v>
                </c:pt>
                <c:pt idx="281">
                  <c:v>0</c:v>
                </c:pt>
                <c:pt idx="282">
                  <c:v>0</c:v>
                </c:pt>
                <c:pt idx="283">
                  <c:v>0</c:v>
                </c:pt>
                <c:pt idx="284">
                  <c:v>1</c:v>
                </c:pt>
                <c:pt idx="285">
                  <c:v>0</c:v>
                </c:pt>
                <c:pt idx="286">
                  <c:v>0</c:v>
                </c:pt>
                <c:pt idx="287">
                  <c:v>1</c:v>
                </c:pt>
                <c:pt idx="288">
                  <c:v>1</c:v>
                </c:pt>
                <c:pt idx="289">
                  <c:v>1</c:v>
                </c:pt>
                <c:pt idx="290">
                  <c:v>5</c:v>
                </c:pt>
                <c:pt idx="291">
                  <c:v>2</c:v>
                </c:pt>
                <c:pt idx="292">
                  <c:v>2</c:v>
                </c:pt>
                <c:pt idx="293">
                  <c:v>2</c:v>
                </c:pt>
                <c:pt idx="294">
                  <c:v>0</c:v>
                </c:pt>
                <c:pt idx="295">
                  <c:v>0</c:v>
                </c:pt>
                <c:pt idx="296">
                  <c:v>0</c:v>
                </c:pt>
                <c:pt idx="297">
                  <c:v>0</c:v>
                </c:pt>
                <c:pt idx="298">
                  <c:v>1</c:v>
                </c:pt>
                <c:pt idx="299">
                  <c:v>1</c:v>
                </c:pt>
                <c:pt idx="300">
                  <c:v>0</c:v>
                </c:pt>
                <c:pt idx="301">
                  <c:v>1</c:v>
                </c:pt>
                <c:pt idx="302">
                  <c:v>0</c:v>
                </c:pt>
                <c:pt idx="303">
                  <c:v>0</c:v>
                </c:pt>
                <c:pt idx="304">
                  <c:v>0</c:v>
                </c:pt>
                <c:pt idx="305">
                  <c:v>1</c:v>
                </c:pt>
                <c:pt idx="306">
                  <c:v>1</c:v>
                </c:pt>
                <c:pt idx="307">
                  <c:v>2</c:v>
                </c:pt>
                <c:pt idx="308">
                  <c:v>2</c:v>
                </c:pt>
                <c:pt idx="309">
                  <c:v>0</c:v>
                </c:pt>
                <c:pt idx="310">
                  <c:v>0</c:v>
                </c:pt>
                <c:pt idx="311">
                  <c:v>0</c:v>
                </c:pt>
                <c:pt idx="312">
                  <c:v>0</c:v>
                </c:pt>
                <c:pt idx="313">
                  <c:v>1</c:v>
                </c:pt>
                <c:pt idx="314">
                  <c:v>2</c:v>
                </c:pt>
                <c:pt idx="315">
                  <c:v>0</c:v>
                </c:pt>
                <c:pt idx="316">
                  <c:v>0</c:v>
                </c:pt>
                <c:pt idx="317">
                  <c:v>0</c:v>
                </c:pt>
                <c:pt idx="318">
                  <c:v>0</c:v>
                </c:pt>
                <c:pt idx="319">
                  <c:v>1</c:v>
                </c:pt>
                <c:pt idx="320">
                  <c:v>1</c:v>
                </c:pt>
                <c:pt idx="321">
                  <c:v>0</c:v>
                </c:pt>
                <c:pt idx="322">
                  <c:v>2</c:v>
                </c:pt>
                <c:pt idx="323">
                  <c:v>0</c:v>
                </c:pt>
                <c:pt idx="324">
                  <c:v>1</c:v>
                </c:pt>
                <c:pt idx="325">
                  <c:v>3</c:v>
                </c:pt>
                <c:pt idx="326">
                  <c:v>1</c:v>
                </c:pt>
                <c:pt idx="327">
                  <c:v>3</c:v>
                </c:pt>
                <c:pt idx="328">
                  <c:v>0</c:v>
                </c:pt>
                <c:pt idx="329">
                  <c:v>1</c:v>
                </c:pt>
                <c:pt idx="330">
                  <c:v>0</c:v>
                </c:pt>
                <c:pt idx="331">
                  <c:v>0</c:v>
                </c:pt>
                <c:pt idx="332">
                  <c:v>0</c:v>
                </c:pt>
                <c:pt idx="333">
                  <c:v>0</c:v>
                </c:pt>
                <c:pt idx="334">
                  <c:v>0</c:v>
                </c:pt>
                <c:pt idx="335">
                  <c:v>1</c:v>
                </c:pt>
                <c:pt idx="336">
                  <c:v>1</c:v>
                </c:pt>
                <c:pt idx="337">
                  <c:v>0</c:v>
                </c:pt>
                <c:pt idx="338">
                  <c:v>1</c:v>
                </c:pt>
                <c:pt idx="339">
                  <c:v>0</c:v>
                </c:pt>
              </c:numCache>
            </c:numRef>
          </c:val>
          <c:smooth val="0"/>
          <c:extLst>
            <c:ext xmlns:c16="http://schemas.microsoft.com/office/drawing/2014/chart" uri="{C3380CC4-5D6E-409C-BE32-E72D297353CC}">
              <c16:uniqueId val="{00000003-949F-480D-9F5E-7119367C4D4F}"/>
            </c:ext>
          </c:extLst>
        </c:ser>
        <c:dLbls>
          <c:showLegendKey val="0"/>
          <c:showVal val="0"/>
          <c:showCatName val="0"/>
          <c:showSerName val="0"/>
          <c:showPercent val="0"/>
          <c:showBubbleSize val="0"/>
        </c:dLbls>
        <c:smooth val="0"/>
        <c:axId val="376730440"/>
        <c:axId val="376729128"/>
      </c:lineChart>
      <c:dateAx>
        <c:axId val="376730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729128"/>
        <c:crosses val="autoZero"/>
        <c:auto val="1"/>
        <c:lblOffset val="100"/>
        <c:baseTimeUnit val="days"/>
      </c:dateAx>
      <c:valAx>
        <c:axId val="376729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730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41F39-9932-42C8-8C5D-B1B2A217B1AF}"/>
              </a:ext>
            </a:extLst>
          </p:cNvPr>
          <p:cNvSpPr>
            <a:spLocks noGrp="1"/>
          </p:cNvSpPr>
          <p:nvPr>
            <p:ph type="ctrTitle"/>
          </p:nvPr>
        </p:nvSpPr>
        <p:spPr/>
        <p:txBody>
          <a:bodyPr/>
          <a:lstStyle/>
          <a:p>
            <a:r>
              <a:rPr lang="en-US"/>
              <a:t>Pruebas subjetivas</a:t>
            </a:r>
          </a:p>
        </p:txBody>
      </p:sp>
      <p:sp>
        <p:nvSpPr>
          <p:cNvPr id="3" name="Subtitle 2">
            <a:extLst>
              <a:ext uri="{FF2B5EF4-FFF2-40B4-BE49-F238E27FC236}">
                <a16:creationId xmlns:a16="http://schemas.microsoft.com/office/drawing/2014/main" id="{23E0C390-C132-416B-B3E7-18EBCBB3ADC2}"/>
              </a:ext>
            </a:extLst>
          </p:cNvPr>
          <p:cNvSpPr>
            <a:spLocks noGrp="1"/>
          </p:cNvSpPr>
          <p:nvPr>
            <p:ph type="subTitle" idx="1"/>
          </p:nvPr>
        </p:nvSpPr>
        <p:spPr/>
        <p:txBody>
          <a:bodyPr/>
          <a:lstStyle/>
          <a:p>
            <a:r>
              <a:rPr lang="en-US"/>
              <a:t>RTVE</a:t>
            </a:r>
          </a:p>
        </p:txBody>
      </p:sp>
    </p:spTree>
    <p:extLst>
      <p:ext uri="{BB962C8B-B14F-4D97-AF65-F5344CB8AC3E}">
        <p14:creationId xmlns:p14="http://schemas.microsoft.com/office/powerpoint/2010/main" val="872641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9CD4F-BC33-407D-9537-CF35472F835D}"/>
              </a:ext>
            </a:extLst>
          </p:cNvPr>
          <p:cNvSpPr>
            <a:spLocks noGrp="1"/>
          </p:cNvSpPr>
          <p:nvPr>
            <p:ph type="title"/>
          </p:nvPr>
        </p:nvSpPr>
        <p:spPr/>
        <p:txBody>
          <a:bodyPr/>
          <a:lstStyle/>
          <a:p>
            <a:r>
              <a:rPr lang="en-US"/>
              <a:t>Facebook Own Posts | RTVE profiles</a:t>
            </a:r>
          </a:p>
        </p:txBody>
      </p:sp>
      <p:graphicFrame>
        <p:nvGraphicFramePr>
          <p:cNvPr id="6" name="Chart Placeholder 5">
            <a:extLst>
              <a:ext uri="{FF2B5EF4-FFF2-40B4-BE49-F238E27FC236}">
                <a16:creationId xmlns:a16="http://schemas.microsoft.com/office/drawing/2014/main" id="{8894059F-8EC7-4178-A1F9-EC505B5B35C2}"/>
              </a:ext>
            </a:extLst>
          </p:cNvPr>
          <p:cNvGraphicFramePr>
            <a:graphicFrameLocks noGrp="1"/>
          </p:cNvGraphicFramePr>
          <p:nvPr>
            <p:ph type="chart" sz="quarter" idx="13"/>
            <p:extLst>
              <p:ext uri="{D42A27DB-BD31-4B8C-83A1-F6EECF244321}">
                <p14:modId xmlns:p14="http://schemas.microsoft.com/office/powerpoint/2010/main" val="19743509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9B40BF-F1F9-46DF-BF19-D3C41596CE85}"/>
              </a:ext>
            </a:extLst>
          </p:cNvPr>
          <p:cNvSpPr>
            <a:spLocks noGrp="1"/>
          </p:cNvSpPr>
          <p:nvPr>
            <p:ph type="body" sz="quarter" idx="14"/>
          </p:nvPr>
        </p:nvSpPr>
        <p:spPr/>
        <p:txBody>
          <a:bodyPr/>
          <a:lstStyle/>
          <a:p>
            <a:r>
              <a:rPr lang="en-US"/>
              <a:t>01/01/2021 - 12/06/2021</a:t>
            </a:r>
          </a:p>
        </p:txBody>
      </p:sp>
      <p:sp>
        <p:nvSpPr>
          <p:cNvPr id="5" name="Footer Placeholder 4">
            <a:extLst>
              <a:ext uri="{FF2B5EF4-FFF2-40B4-BE49-F238E27FC236}">
                <a16:creationId xmlns:a16="http://schemas.microsoft.com/office/drawing/2014/main" id="{985695A0-5DDF-4F23-9DA7-1A38B71541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7009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FCC83-1084-4723-8707-14FD3AE9F648}"/>
              </a:ext>
            </a:extLst>
          </p:cNvPr>
          <p:cNvSpPr>
            <a:spLocks noGrp="1"/>
          </p:cNvSpPr>
          <p:nvPr>
            <p:ph type="title"/>
          </p:nvPr>
        </p:nvSpPr>
        <p:spPr/>
        <p:txBody>
          <a:bodyPr/>
          <a:lstStyle/>
          <a:p>
            <a:r>
              <a:rPr lang="en-US"/>
              <a:t>Facebook Key Metrics Table | RTVE profiles</a:t>
            </a:r>
          </a:p>
        </p:txBody>
      </p:sp>
      <p:graphicFrame>
        <p:nvGraphicFramePr>
          <p:cNvPr id="5" name="Table Placeholder 4">
            <a:extLst>
              <a:ext uri="{FF2B5EF4-FFF2-40B4-BE49-F238E27FC236}">
                <a16:creationId xmlns:a16="http://schemas.microsoft.com/office/drawing/2014/main" id="{CD5FA8F2-A88D-4119-900E-35520A24DDF4}"/>
              </a:ext>
            </a:extLst>
          </p:cNvPr>
          <p:cNvGraphicFramePr>
            <a:graphicFrameLocks noGrp="1"/>
          </p:cNvGraphicFramePr>
          <p:nvPr>
            <p:ph type="tbl" sz="quarter" idx="13"/>
            <p:extLst>
              <p:ext uri="{D42A27DB-BD31-4B8C-83A1-F6EECF244321}">
                <p14:modId xmlns:p14="http://schemas.microsoft.com/office/powerpoint/2010/main" val="4008649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823263660"/>
                    </a:ext>
                  </a:extLst>
                </a:gridCol>
                <a:gridCol w="740665">
                  <a:extLst>
                    <a:ext uri="{9D8B030D-6E8A-4147-A177-3AD203B41FA5}">
                      <a16:colId xmlns:a16="http://schemas.microsoft.com/office/drawing/2014/main" val="996645585"/>
                    </a:ext>
                  </a:extLst>
                </a:gridCol>
                <a:gridCol w="411480">
                  <a:extLst>
                    <a:ext uri="{9D8B030D-6E8A-4147-A177-3AD203B41FA5}">
                      <a16:colId xmlns:a16="http://schemas.microsoft.com/office/drawing/2014/main" val="3021670568"/>
                    </a:ext>
                  </a:extLst>
                </a:gridCol>
                <a:gridCol w="740665">
                  <a:extLst>
                    <a:ext uri="{9D8B030D-6E8A-4147-A177-3AD203B41FA5}">
                      <a16:colId xmlns:a16="http://schemas.microsoft.com/office/drawing/2014/main" val="600462408"/>
                    </a:ext>
                  </a:extLst>
                </a:gridCol>
                <a:gridCol w="411480">
                  <a:extLst>
                    <a:ext uri="{9D8B030D-6E8A-4147-A177-3AD203B41FA5}">
                      <a16:colId xmlns:a16="http://schemas.microsoft.com/office/drawing/2014/main" val="3888581619"/>
                    </a:ext>
                  </a:extLst>
                </a:gridCol>
                <a:gridCol w="411480">
                  <a:extLst>
                    <a:ext uri="{9D8B030D-6E8A-4147-A177-3AD203B41FA5}">
                      <a16:colId xmlns:a16="http://schemas.microsoft.com/office/drawing/2014/main" val="1709932089"/>
                    </a:ext>
                  </a:extLst>
                </a:gridCol>
                <a:gridCol w="411480">
                  <a:extLst>
                    <a:ext uri="{9D8B030D-6E8A-4147-A177-3AD203B41FA5}">
                      <a16:colId xmlns:a16="http://schemas.microsoft.com/office/drawing/2014/main" val="1228962228"/>
                    </a:ext>
                  </a:extLst>
                </a:gridCol>
                <a:gridCol w="411480">
                  <a:extLst>
                    <a:ext uri="{9D8B030D-6E8A-4147-A177-3AD203B41FA5}">
                      <a16:colId xmlns:a16="http://schemas.microsoft.com/office/drawing/2014/main" val="2587234625"/>
                    </a:ext>
                  </a:extLst>
                </a:gridCol>
                <a:gridCol w="411480">
                  <a:extLst>
                    <a:ext uri="{9D8B030D-6E8A-4147-A177-3AD203B41FA5}">
                      <a16:colId xmlns:a16="http://schemas.microsoft.com/office/drawing/2014/main" val="251211231"/>
                    </a:ext>
                  </a:extLst>
                </a:gridCol>
                <a:gridCol w="411480">
                  <a:extLst>
                    <a:ext uri="{9D8B030D-6E8A-4147-A177-3AD203B41FA5}">
                      <a16:colId xmlns:a16="http://schemas.microsoft.com/office/drawing/2014/main" val="4161785286"/>
                    </a:ext>
                  </a:extLst>
                </a:gridCol>
                <a:gridCol w="411480">
                  <a:extLst>
                    <a:ext uri="{9D8B030D-6E8A-4147-A177-3AD203B41FA5}">
                      <a16:colId xmlns:a16="http://schemas.microsoft.com/office/drawing/2014/main" val="1743110324"/>
                    </a:ext>
                  </a:extLst>
                </a:gridCol>
                <a:gridCol w="411480">
                  <a:extLst>
                    <a:ext uri="{9D8B030D-6E8A-4147-A177-3AD203B41FA5}">
                      <a16:colId xmlns:a16="http://schemas.microsoft.com/office/drawing/2014/main" val="99690767"/>
                    </a:ext>
                  </a:extLst>
                </a:gridCol>
                <a:gridCol w="411480">
                  <a:extLst>
                    <a:ext uri="{9D8B030D-6E8A-4147-A177-3AD203B41FA5}">
                      <a16:colId xmlns:a16="http://schemas.microsoft.com/office/drawing/2014/main" val="4070248153"/>
                    </a:ext>
                  </a:extLst>
                </a:gridCol>
                <a:gridCol w="411480">
                  <a:extLst>
                    <a:ext uri="{9D8B030D-6E8A-4147-A177-3AD203B41FA5}">
                      <a16:colId xmlns:a16="http://schemas.microsoft.com/office/drawing/2014/main" val="266625747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55162483"/>
                  </a:ext>
                </a:extLst>
              </a:tr>
              <a:tr h="370840">
                <a:tc>
                  <a:txBody>
                    <a:bodyPr/>
                    <a:lstStyle/>
                    <a:p>
                      <a:r>
                        <a:rPr lang="en-US" sz="1000"/>
                        <a:t>RTVE RTVE</a:t>
                      </a:r>
                    </a:p>
                  </a:txBody>
                  <a:tcPr/>
                </a:tc>
                <a:tc>
                  <a:txBody>
                    <a:bodyPr/>
                    <a:lstStyle/>
                    <a:p>
                      <a:r>
                        <a:rPr lang="en-US" sz="1000"/>
                        <a:t>789664</a:t>
                      </a:r>
                    </a:p>
                  </a:txBody>
                  <a:tcPr/>
                </a:tc>
                <a:tc>
                  <a:txBody>
                    <a:bodyPr/>
                    <a:lstStyle/>
                    <a:p>
                      <a:r>
                        <a:rPr lang="en-US" sz="1000"/>
                        <a:t>17116</a:t>
                      </a:r>
                    </a:p>
                  </a:txBody>
                  <a:tcPr/>
                </a:tc>
                <a:tc>
                  <a:txBody>
                    <a:bodyPr/>
                    <a:lstStyle/>
                    <a:p>
                      <a:r>
                        <a:rPr lang="en-US" sz="1000"/>
                        <a:t>894273</a:t>
                      </a:r>
                    </a:p>
                  </a:txBody>
                  <a:tcPr/>
                </a:tc>
                <a:tc>
                  <a:txBody>
                    <a:bodyPr/>
                    <a:lstStyle/>
                    <a:p>
                      <a:r>
                        <a:rPr lang="en-US" sz="1000"/>
                        <a:t>n/a</a:t>
                      </a:r>
                    </a:p>
                  </a:txBody>
                  <a:tcPr/>
                </a:tc>
                <a:tc>
                  <a:txBody>
                    <a:bodyPr/>
                    <a:lstStyle/>
                    <a:p>
                      <a:r>
                        <a:rPr lang="en-US" sz="1000"/>
                        <a:t>10604</a:t>
                      </a:r>
                    </a:p>
                  </a:txBody>
                  <a:tcPr/>
                </a:tc>
                <a:tc>
                  <a:txBody>
                    <a:bodyPr/>
                    <a:lstStyle/>
                    <a:p>
                      <a:r>
                        <a:rPr lang="en-US" sz="1000"/>
                        <a:t>999484</a:t>
                      </a:r>
                    </a:p>
                  </a:txBody>
                  <a:tcPr/>
                </a:tc>
                <a:tc>
                  <a:txBody>
                    <a:bodyPr/>
                    <a:lstStyle/>
                    <a:p>
                      <a:r>
                        <a:rPr lang="en-US" sz="1000"/>
                        <a:t>30675</a:t>
                      </a:r>
                    </a:p>
                  </a:txBody>
                  <a:tcPr/>
                </a:tc>
                <a:tc>
                  <a:txBody>
                    <a:bodyPr/>
                    <a:lstStyle/>
                    <a:p>
                      <a:r>
                        <a:rPr lang="en-US" sz="1000"/>
                        <a:t>202810</a:t>
                      </a:r>
                    </a:p>
                  </a:txBody>
                  <a:tcPr/>
                </a:tc>
                <a:tc>
                  <a:txBody>
                    <a:bodyPr/>
                    <a:lstStyle/>
                    <a:p>
                      <a:r>
                        <a:rPr lang="en-US" sz="1000"/>
                        <a:t>156371</a:t>
                      </a:r>
                    </a:p>
                  </a:txBody>
                  <a:tcPr/>
                </a:tc>
                <a:tc>
                  <a:txBody>
                    <a:bodyPr/>
                    <a:lstStyle/>
                    <a:p>
                      <a:r>
                        <a:rPr lang="en-US" sz="1000"/>
                        <a:t>0</a:t>
                      </a:r>
                    </a:p>
                  </a:txBody>
                  <a:tcPr/>
                </a:tc>
                <a:tc>
                  <a:txBody>
                    <a:bodyPr/>
                    <a:lstStyle/>
                    <a:p>
                      <a:r>
                        <a:rPr lang="en-US" sz="1000"/>
                        <a:t>0</a:t>
                      </a:r>
                    </a:p>
                  </a:txBody>
                  <a:tcPr/>
                </a:tc>
                <a:tc>
                  <a:txBody>
                    <a:bodyPr/>
                    <a:lstStyle/>
                    <a:p>
                      <a:r>
                        <a:rPr lang="en-US" sz="1000"/>
                        <a:t>0.0164 %</a:t>
                      </a:r>
                    </a:p>
                  </a:txBody>
                  <a:tcPr/>
                </a:tc>
                <a:tc>
                  <a:txBody>
                    <a:bodyPr/>
                    <a:lstStyle/>
                    <a:p>
                      <a:r>
                        <a:rPr lang="en-US" sz="1000"/>
                        <a:t>0.0 %</a:t>
                      </a:r>
                    </a:p>
                  </a:txBody>
                  <a:tcPr/>
                </a:tc>
                <a:extLst>
                  <a:ext uri="{0D108BD9-81ED-4DB2-BD59-A6C34878D82A}">
                    <a16:rowId xmlns:a16="http://schemas.microsoft.com/office/drawing/2014/main" val="1596258253"/>
                  </a:ext>
                </a:extLst>
              </a:tr>
              <a:tr h="370840">
                <a:tc>
                  <a:txBody>
                    <a:bodyPr/>
                    <a:lstStyle/>
                    <a:p>
                      <a:r>
                        <a:rPr lang="en-US" sz="1000"/>
                        <a:t>Eurovisión RTVE Eurovisión</a:t>
                      </a:r>
                    </a:p>
                  </a:txBody>
                  <a:tcPr/>
                </a:tc>
                <a:tc>
                  <a:txBody>
                    <a:bodyPr/>
                    <a:lstStyle/>
                    <a:p>
                      <a:r>
                        <a:rPr lang="en-US" sz="1000"/>
                        <a:t>167091</a:t>
                      </a:r>
                    </a:p>
                  </a:txBody>
                  <a:tcPr/>
                </a:tc>
                <a:tc>
                  <a:txBody>
                    <a:bodyPr/>
                    <a:lstStyle/>
                    <a:p>
                      <a:r>
                        <a:rPr lang="en-US" sz="1000"/>
                        <a:t>1906</a:t>
                      </a:r>
                    </a:p>
                  </a:txBody>
                  <a:tcPr/>
                </a:tc>
                <a:tc>
                  <a:txBody>
                    <a:bodyPr/>
                    <a:lstStyle/>
                    <a:p>
                      <a:r>
                        <a:rPr lang="en-US" sz="1000"/>
                        <a:t>171513</a:t>
                      </a:r>
                    </a:p>
                  </a:txBody>
                  <a:tcPr/>
                </a:tc>
                <a:tc>
                  <a:txBody>
                    <a:bodyPr/>
                    <a:lstStyle/>
                    <a:p>
                      <a:r>
                        <a:rPr lang="en-US" sz="1000"/>
                        <a:t>n/a</a:t>
                      </a:r>
                    </a:p>
                  </a:txBody>
                  <a:tcPr/>
                </a:tc>
                <a:tc>
                  <a:txBody>
                    <a:bodyPr/>
                    <a:lstStyle/>
                    <a:p>
                      <a:r>
                        <a:rPr lang="en-US" sz="1000"/>
                        <a:t>441</a:t>
                      </a:r>
                    </a:p>
                  </a:txBody>
                  <a:tcPr/>
                </a:tc>
                <a:tc>
                  <a:txBody>
                    <a:bodyPr/>
                    <a:lstStyle/>
                    <a:p>
                      <a:r>
                        <a:rPr lang="en-US" sz="1000"/>
                        <a:t>83144</a:t>
                      </a:r>
                    </a:p>
                  </a:txBody>
                  <a:tcPr/>
                </a:tc>
                <a:tc>
                  <a:txBody>
                    <a:bodyPr/>
                    <a:lstStyle/>
                    <a:p>
                      <a:r>
                        <a:rPr lang="en-US" sz="1000"/>
                        <a:t>1184</a:t>
                      </a:r>
                    </a:p>
                  </a:txBody>
                  <a:tcPr/>
                </a:tc>
                <a:tc>
                  <a:txBody>
                    <a:bodyPr/>
                    <a:lstStyle/>
                    <a:p>
                      <a:r>
                        <a:rPr lang="en-US" sz="1000"/>
                        <a:t>20376</a:t>
                      </a:r>
                    </a:p>
                  </a:txBody>
                  <a:tcPr/>
                </a:tc>
                <a:tc>
                  <a:txBody>
                    <a:bodyPr/>
                    <a:lstStyle/>
                    <a:p>
                      <a:r>
                        <a:rPr lang="en-US" sz="1000"/>
                        <a:t>7917</a:t>
                      </a:r>
                    </a:p>
                  </a:txBody>
                  <a:tcPr/>
                </a:tc>
                <a:tc>
                  <a:txBody>
                    <a:bodyPr/>
                    <a:lstStyle/>
                    <a:p>
                      <a:r>
                        <a:rPr lang="en-US" sz="1000"/>
                        <a:t>0</a:t>
                      </a:r>
                    </a:p>
                  </a:txBody>
                  <a:tcPr/>
                </a:tc>
                <a:tc>
                  <a:txBody>
                    <a:bodyPr/>
                    <a:lstStyle/>
                    <a:p>
                      <a:r>
                        <a:rPr lang="en-US" sz="1000"/>
                        <a:t>0</a:t>
                      </a:r>
                    </a:p>
                  </a:txBody>
                  <a:tcPr/>
                </a:tc>
                <a:tc>
                  <a:txBody>
                    <a:bodyPr/>
                    <a:lstStyle/>
                    <a:p>
                      <a:r>
                        <a:rPr lang="en-US" sz="1000"/>
                        <a:t>0.1521 %</a:t>
                      </a:r>
                    </a:p>
                  </a:txBody>
                  <a:tcPr/>
                </a:tc>
                <a:tc>
                  <a:txBody>
                    <a:bodyPr/>
                    <a:lstStyle/>
                    <a:p>
                      <a:r>
                        <a:rPr lang="en-US" sz="1000"/>
                        <a:t>0.0 %</a:t>
                      </a:r>
                    </a:p>
                  </a:txBody>
                  <a:tcPr/>
                </a:tc>
                <a:extLst>
                  <a:ext uri="{0D108BD9-81ED-4DB2-BD59-A6C34878D82A}">
                    <a16:rowId xmlns:a16="http://schemas.microsoft.com/office/drawing/2014/main" val="1404215257"/>
                  </a:ext>
                </a:extLst>
              </a:tr>
              <a:tr h="370840">
                <a:tc>
                  <a:txBody>
                    <a:bodyPr/>
                    <a:lstStyle/>
                    <a:p>
                      <a:r>
                        <a:rPr lang="en-US" sz="1000"/>
                        <a:t>Teledeporte</a:t>
                      </a:r>
                    </a:p>
                  </a:txBody>
                  <a:tcPr/>
                </a:tc>
                <a:tc>
                  <a:txBody>
                    <a:bodyPr/>
                    <a:lstStyle/>
                    <a:p>
                      <a:r>
                        <a:rPr lang="en-US" sz="1000"/>
                        <a:t>33300</a:t>
                      </a:r>
                    </a:p>
                  </a:txBody>
                  <a:tcPr/>
                </a:tc>
                <a:tc>
                  <a:txBody>
                    <a:bodyPr/>
                    <a:lstStyle/>
                    <a:p>
                      <a:r>
                        <a:rPr lang="en-US" sz="1000"/>
                        <a:t>n/a</a:t>
                      </a:r>
                    </a:p>
                  </a:txBody>
                  <a:tcPr/>
                </a:tc>
                <a:tc>
                  <a:txBody>
                    <a:bodyPr/>
                    <a:lstStyle/>
                    <a:p>
                      <a:r>
                        <a:rPr lang="en-US" sz="1000"/>
                        <a:t>37155</a:t>
                      </a:r>
                    </a:p>
                  </a:txBody>
                  <a:tcPr/>
                </a:tc>
                <a:tc>
                  <a:txBody>
                    <a:bodyPr/>
                    <a:lstStyle/>
                    <a:p>
                      <a:r>
                        <a:rPr lang="en-US" sz="1000"/>
                        <a:t>n/a</a:t>
                      </a:r>
                    </a:p>
                  </a:txBody>
                  <a:tcPr/>
                </a:tc>
                <a:tc>
                  <a:txBody>
                    <a:bodyPr/>
                    <a:lstStyle/>
                    <a:p>
                      <a:r>
                        <a:rPr lang="en-US" sz="1000"/>
                        <a:t>2071</a:t>
                      </a:r>
                    </a:p>
                  </a:txBody>
                  <a:tcPr/>
                </a:tc>
                <a:tc>
                  <a:txBody>
                    <a:bodyPr/>
                    <a:lstStyle/>
                    <a:p>
                      <a:r>
                        <a:rPr lang="en-US" sz="1000"/>
                        <a:t>160697</a:t>
                      </a:r>
                    </a:p>
                  </a:txBody>
                  <a:tcPr/>
                </a:tc>
                <a:tc>
                  <a:txBody>
                    <a:bodyPr/>
                    <a:lstStyle/>
                    <a:p>
                      <a:r>
                        <a:rPr lang="en-US" sz="1000"/>
                        <a:t>236</a:t>
                      </a:r>
                    </a:p>
                  </a:txBody>
                  <a:tcPr/>
                </a:tc>
                <a:tc>
                  <a:txBody>
                    <a:bodyPr/>
                    <a:lstStyle/>
                    <a:p>
                      <a:r>
                        <a:rPr lang="en-US" sz="1000"/>
                        <a:t>3858</a:t>
                      </a:r>
                    </a:p>
                  </a:txBody>
                  <a:tcPr/>
                </a:tc>
                <a:tc>
                  <a:txBody>
                    <a:bodyPr/>
                    <a:lstStyle/>
                    <a:p>
                      <a:r>
                        <a:rPr lang="en-US" sz="1000"/>
                        <a:t>10102</a:t>
                      </a:r>
                    </a:p>
                  </a:txBody>
                  <a:tcPr/>
                </a:tc>
                <a:tc>
                  <a:txBody>
                    <a:bodyPr/>
                    <a:lstStyle/>
                    <a:p>
                      <a:r>
                        <a:rPr lang="en-US" sz="1000"/>
                        <a:t>69</a:t>
                      </a:r>
                    </a:p>
                  </a:txBody>
                  <a:tcPr/>
                </a:tc>
                <a:tc>
                  <a:txBody>
                    <a:bodyPr/>
                    <a:lstStyle/>
                    <a:p>
                      <a:r>
                        <a:rPr lang="en-US" sz="1000"/>
                        <a:t>8</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899020869"/>
                  </a:ext>
                </a:extLst>
              </a:tr>
              <a:tr h="370840">
                <a:tc>
                  <a:txBody>
                    <a:bodyPr/>
                    <a:lstStyle/>
                    <a:p>
                      <a:r>
                        <a:rPr lang="en-US" sz="1000"/>
                        <a:t>playz Playz</a:t>
                      </a:r>
                    </a:p>
                  </a:txBody>
                  <a:tcPr/>
                </a:tc>
                <a:tc>
                  <a:txBody>
                    <a:bodyPr/>
                    <a:lstStyle/>
                    <a:p>
                      <a:r>
                        <a:rPr lang="en-US" sz="1000"/>
                        <a:t>14576</a:t>
                      </a:r>
                    </a:p>
                  </a:txBody>
                  <a:tcPr/>
                </a:tc>
                <a:tc>
                  <a:txBody>
                    <a:bodyPr/>
                    <a:lstStyle/>
                    <a:p>
                      <a:r>
                        <a:rPr lang="en-US" sz="1000"/>
                        <a:t>653</a:t>
                      </a:r>
                    </a:p>
                  </a:txBody>
                  <a:tcPr/>
                </a:tc>
                <a:tc>
                  <a:txBody>
                    <a:bodyPr/>
                    <a:lstStyle/>
                    <a:p>
                      <a:r>
                        <a:rPr lang="en-US" sz="1000"/>
                        <a:t>18025</a:t>
                      </a:r>
                    </a:p>
                  </a:txBody>
                  <a:tcPr/>
                </a:tc>
                <a:tc>
                  <a:txBody>
                    <a:bodyPr/>
                    <a:lstStyle/>
                    <a:p>
                      <a:r>
                        <a:rPr lang="en-US" sz="1000"/>
                        <a:t>n/a</a:t>
                      </a:r>
                    </a:p>
                  </a:txBody>
                  <a:tcPr/>
                </a:tc>
                <a:tc>
                  <a:txBody>
                    <a:bodyPr/>
                    <a:lstStyle/>
                    <a:p>
                      <a:r>
                        <a:rPr lang="en-US" sz="1000"/>
                        <a:t>1479</a:t>
                      </a:r>
                    </a:p>
                  </a:txBody>
                  <a:tcPr/>
                </a:tc>
                <a:tc>
                  <a:txBody>
                    <a:bodyPr/>
                    <a:lstStyle/>
                    <a:p>
                      <a:r>
                        <a:rPr lang="en-US" sz="1000"/>
                        <a:t>1063</a:t>
                      </a:r>
                    </a:p>
                  </a:txBody>
                  <a:tcPr/>
                </a:tc>
                <a:tc>
                  <a:txBody>
                    <a:bodyPr/>
                    <a:lstStyle/>
                    <a:p>
                      <a:r>
                        <a:rPr lang="en-US" sz="1000"/>
                        <a:t>3</a:t>
                      </a:r>
                    </a:p>
                  </a:txBody>
                  <a:tcPr/>
                </a:tc>
                <a:tc>
                  <a:txBody>
                    <a:bodyPr/>
                    <a:lstStyle/>
                    <a:p>
                      <a:r>
                        <a:rPr lang="en-US" sz="1000"/>
                        <a:t>92</a:t>
                      </a:r>
                    </a:p>
                  </a:txBody>
                  <a:tcPr/>
                </a:tc>
                <a:tc>
                  <a:txBody>
                    <a:bodyPr/>
                    <a:lstStyle/>
                    <a:p>
                      <a:r>
                        <a:rPr lang="en-US" sz="1000"/>
                        <a:t>513</a:t>
                      </a:r>
                    </a:p>
                  </a:txBody>
                  <a:tcPr/>
                </a:tc>
                <a:tc>
                  <a:txBody>
                    <a:bodyPr/>
                    <a:lstStyle/>
                    <a:p>
                      <a:r>
                        <a:rPr lang="en-US" sz="1000"/>
                        <a:t>43</a:t>
                      </a:r>
                    </a:p>
                  </a:txBody>
                  <a:tcPr/>
                </a:tc>
                <a:tc>
                  <a:txBody>
                    <a:bodyPr/>
                    <a:lstStyle/>
                    <a:p>
                      <a:r>
                        <a:rPr lang="en-US" sz="1000"/>
                        <a:t>9</a:t>
                      </a:r>
                    </a:p>
                  </a:txBody>
                  <a:tcPr/>
                </a:tc>
                <a:tc>
                  <a:txBody>
                    <a:bodyPr/>
                    <a:lstStyle/>
                    <a:p>
                      <a:r>
                        <a:rPr lang="en-US" sz="1000"/>
                        <a:t>0.0079 %</a:t>
                      </a:r>
                    </a:p>
                  </a:txBody>
                  <a:tcPr/>
                </a:tc>
                <a:tc>
                  <a:txBody>
                    <a:bodyPr/>
                    <a:lstStyle/>
                    <a:p>
                      <a:r>
                        <a:rPr lang="en-US" sz="1000"/>
                        <a:t>0.0 %</a:t>
                      </a:r>
                    </a:p>
                  </a:txBody>
                  <a:tcPr/>
                </a:tc>
                <a:extLst>
                  <a:ext uri="{0D108BD9-81ED-4DB2-BD59-A6C34878D82A}">
                    <a16:rowId xmlns:a16="http://schemas.microsoft.com/office/drawing/2014/main" val="3947603846"/>
                  </a:ext>
                </a:extLst>
              </a:tr>
            </a:tbl>
          </a:graphicData>
        </a:graphic>
      </p:graphicFrame>
      <p:sp>
        <p:nvSpPr>
          <p:cNvPr id="4" name="Text Placeholder 3">
            <a:extLst>
              <a:ext uri="{FF2B5EF4-FFF2-40B4-BE49-F238E27FC236}">
                <a16:creationId xmlns:a16="http://schemas.microsoft.com/office/drawing/2014/main" id="{BAE7AD75-3979-44A4-A749-2349AB9578AC}"/>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2175835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27300-BA71-4165-B090-CA6CDF63B581}"/>
              </a:ext>
            </a:extLst>
          </p:cNvPr>
          <p:cNvSpPr>
            <a:spLocks noGrp="1"/>
          </p:cNvSpPr>
          <p:nvPr>
            <p:ph type="title"/>
          </p:nvPr>
        </p:nvSpPr>
        <p:spPr/>
        <p:txBody>
          <a:bodyPr/>
          <a:lstStyle/>
          <a:p>
            <a:r>
              <a:rPr lang="en-US"/>
              <a:t>Facebook Own Posts Table | RTVE profiles - 1 of 11</a:t>
            </a:r>
          </a:p>
        </p:txBody>
      </p:sp>
      <p:graphicFrame>
        <p:nvGraphicFramePr>
          <p:cNvPr id="5" name="Table Placeholder 4">
            <a:extLst>
              <a:ext uri="{FF2B5EF4-FFF2-40B4-BE49-F238E27FC236}">
                <a16:creationId xmlns:a16="http://schemas.microsoft.com/office/drawing/2014/main" id="{51DC04C6-4B2A-4A18-8C2B-31BF9E9BBAE9}"/>
              </a:ext>
            </a:extLst>
          </p:cNvPr>
          <p:cNvGraphicFramePr>
            <a:graphicFrameLocks noGrp="1"/>
          </p:cNvGraphicFramePr>
          <p:nvPr>
            <p:ph type="tbl" sz="quarter" idx="13"/>
            <p:extLst>
              <p:ext uri="{D42A27DB-BD31-4B8C-83A1-F6EECF244321}">
                <p14:modId xmlns:p14="http://schemas.microsoft.com/office/powerpoint/2010/main" val="1290460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82752575"/>
                    </a:ext>
                  </a:extLst>
                </a:gridCol>
                <a:gridCol w="1481328">
                  <a:extLst>
                    <a:ext uri="{9D8B030D-6E8A-4147-A177-3AD203B41FA5}">
                      <a16:colId xmlns:a16="http://schemas.microsoft.com/office/drawing/2014/main" val="4188664724"/>
                    </a:ext>
                  </a:extLst>
                </a:gridCol>
                <a:gridCol w="493776">
                  <a:extLst>
                    <a:ext uri="{9D8B030D-6E8A-4147-A177-3AD203B41FA5}">
                      <a16:colId xmlns:a16="http://schemas.microsoft.com/office/drawing/2014/main" val="3823614119"/>
                    </a:ext>
                  </a:extLst>
                </a:gridCol>
                <a:gridCol w="493776">
                  <a:extLst>
                    <a:ext uri="{9D8B030D-6E8A-4147-A177-3AD203B41FA5}">
                      <a16:colId xmlns:a16="http://schemas.microsoft.com/office/drawing/2014/main" val="2246313456"/>
                    </a:ext>
                  </a:extLst>
                </a:gridCol>
                <a:gridCol w="493776">
                  <a:extLst>
                    <a:ext uri="{9D8B030D-6E8A-4147-A177-3AD203B41FA5}">
                      <a16:colId xmlns:a16="http://schemas.microsoft.com/office/drawing/2014/main" val="1919536146"/>
                    </a:ext>
                  </a:extLst>
                </a:gridCol>
                <a:gridCol w="493776">
                  <a:extLst>
                    <a:ext uri="{9D8B030D-6E8A-4147-A177-3AD203B41FA5}">
                      <a16:colId xmlns:a16="http://schemas.microsoft.com/office/drawing/2014/main" val="2436079875"/>
                    </a:ext>
                  </a:extLst>
                </a:gridCol>
                <a:gridCol w="493776">
                  <a:extLst>
                    <a:ext uri="{9D8B030D-6E8A-4147-A177-3AD203B41FA5}">
                      <a16:colId xmlns:a16="http://schemas.microsoft.com/office/drawing/2014/main" val="1557337914"/>
                    </a:ext>
                  </a:extLst>
                </a:gridCol>
                <a:gridCol w="493776">
                  <a:extLst>
                    <a:ext uri="{9D8B030D-6E8A-4147-A177-3AD203B41FA5}">
                      <a16:colId xmlns:a16="http://schemas.microsoft.com/office/drawing/2014/main" val="1202937330"/>
                    </a:ext>
                  </a:extLst>
                </a:gridCol>
                <a:gridCol w="493776">
                  <a:extLst>
                    <a:ext uri="{9D8B030D-6E8A-4147-A177-3AD203B41FA5}">
                      <a16:colId xmlns:a16="http://schemas.microsoft.com/office/drawing/2014/main" val="126566632"/>
                    </a:ext>
                  </a:extLst>
                </a:gridCol>
                <a:gridCol w="493776">
                  <a:extLst>
                    <a:ext uri="{9D8B030D-6E8A-4147-A177-3AD203B41FA5}">
                      <a16:colId xmlns:a16="http://schemas.microsoft.com/office/drawing/2014/main" val="2270296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2015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RTVE - 2021-12-06 23:44:16</a:t>
                      </a:r>
                      <a:r>
                        <a:rPr kumimoji="0" lang="es-ES" sz="1000" b="0" i="0" u="none" strike="noStrike" kern="1200" cap="none" spc="0" normalizeH="0" baseline="0" noProof="0">
                          <a:ln>
                            <a:noFill/>
                          </a:ln>
                          <a:solidFill>
                            <a:prstClr val="black"/>
                          </a:solidFill>
                          <a:effectLst/>
                          <a:uLnTx/>
                          <a:uFillTx/>
                          <a:latin typeface="+mn-lt"/>
                          <a:ea typeface="+mn-ea"/>
                          <a:cs typeface="+mn-cs"/>
                        </a:rPr>
                        <a:t>
 'Tras el cristal' (1986), una de las cintas de terror más espeluznantes del cine, se suma al catálogo #RTVEPlay. Una cinta de culto que dirige Agustín Villaronga y emite 'Historia de nuestro cine'.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27313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RTVE - 2021-12-06 23:31:30</a:t>
                      </a:r>
                      <a:r>
                        <a:rPr kumimoji="0" lang="es-ES" sz="1000" b="0" i="0" u="none" strike="noStrike" kern="1200" cap="none" spc="0" normalizeH="0" baseline="0" noProof="0">
                          <a:ln>
                            <a:noFill/>
                          </a:ln>
                          <a:solidFill>
                            <a:prstClr val="black"/>
                          </a:solidFill>
                          <a:effectLst/>
                          <a:uLnTx/>
                          <a:uFillTx/>
                          <a:latin typeface="+mn-lt"/>
                          <a:ea typeface="+mn-ea"/>
                          <a:cs typeface="+mn-cs"/>
                        </a:rPr>
                        <a:t>
 Diecinueve niños de toda Europa, con edades entre 9 y 14 años, participarán en la XIX edición de Eurovisión Junior que se celebra en París el 19 de diciembre. 
¡Te contamos todos los detalles!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79089675"/>
                  </a:ext>
                </a:extLst>
              </a:tr>
            </a:tbl>
          </a:graphicData>
        </a:graphic>
      </p:graphicFrame>
      <p:sp>
        <p:nvSpPr>
          <p:cNvPr id="4" name="Text Placeholder 3">
            <a:extLst>
              <a:ext uri="{FF2B5EF4-FFF2-40B4-BE49-F238E27FC236}">
                <a16:creationId xmlns:a16="http://schemas.microsoft.com/office/drawing/2014/main" id="{446B27AB-784A-43F2-A829-9F927B9F21A9}"/>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4253076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0D343-6A9B-49FF-9EEF-61C9B25FA087}"/>
              </a:ext>
            </a:extLst>
          </p:cNvPr>
          <p:cNvSpPr>
            <a:spLocks noGrp="1"/>
          </p:cNvSpPr>
          <p:nvPr>
            <p:ph type="title"/>
          </p:nvPr>
        </p:nvSpPr>
        <p:spPr/>
        <p:txBody>
          <a:bodyPr/>
          <a:lstStyle/>
          <a:p>
            <a:r>
              <a:rPr lang="en-US"/>
              <a:t>Facebook Own Posts Table | RTVE profiles - 2 of 11</a:t>
            </a:r>
          </a:p>
        </p:txBody>
      </p:sp>
      <p:graphicFrame>
        <p:nvGraphicFramePr>
          <p:cNvPr id="5" name="Table Placeholder 4">
            <a:extLst>
              <a:ext uri="{FF2B5EF4-FFF2-40B4-BE49-F238E27FC236}">
                <a16:creationId xmlns:a16="http://schemas.microsoft.com/office/drawing/2014/main" id="{87AA9BEC-6C4E-44B0-A981-B9E4FF7DBA19}"/>
              </a:ext>
            </a:extLst>
          </p:cNvPr>
          <p:cNvGraphicFramePr>
            <a:graphicFrameLocks noGrp="1"/>
          </p:cNvGraphicFramePr>
          <p:nvPr>
            <p:ph type="tbl" sz="quarter" idx="13"/>
            <p:extLst>
              <p:ext uri="{D42A27DB-BD31-4B8C-83A1-F6EECF244321}">
                <p14:modId xmlns:p14="http://schemas.microsoft.com/office/powerpoint/2010/main" val="867314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04790863"/>
                    </a:ext>
                  </a:extLst>
                </a:gridCol>
                <a:gridCol w="1481328">
                  <a:extLst>
                    <a:ext uri="{9D8B030D-6E8A-4147-A177-3AD203B41FA5}">
                      <a16:colId xmlns:a16="http://schemas.microsoft.com/office/drawing/2014/main" val="2438488086"/>
                    </a:ext>
                  </a:extLst>
                </a:gridCol>
                <a:gridCol w="493776">
                  <a:extLst>
                    <a:ext uri="{9D8B030D-6E8A-4147-A177-3AD203B41FA5}">
                      <a16:colId xmlns:a16="http://schemas.microsoft.com/office/drawing/2014/main" val="3196372550"/>
                    </a:ext>
                  </a:extLst>
                </a:gridCol>
                <a:gridCol w="493776">
                  <a:extLst>
                    <a:ext uri="{9D8B030D-6E8A-4147-A177-3AD203B41FA5}">
                      <a16:colId xmlns:a16="http://schemas.microsoft.com/office/drawing/2014/main" val="260547223"/>
                    </a:ext>
                  </a:extLst>
                </a:gridCol>
                <a:gridCol w="493776">
                  <a:extLst>
                    <a:ext uri="{9D8B030D-6E8A-4147-A177-3AD203B41FA5}">
                      <a16:colId xmlns:a16="http://schemas.microsoft.com/office/drawing/2014/main" val="1242764192"/>
                    </a:ext>
                  </a:extLst>
                </a:gridCol>
                <a:gridCol w="493776">
                  <a:extLst>
                    <a:ext uri="{9D8B030D-6E8A-4147-A177-3AD203B41FA5}">
                      <a16:colId xmlns:a16="http://schemas.microsoft.com/office/drawing/2014/main" val="520412633"/>
                    </a:ext>
                  </a:extLst>
                </a:gridCol>
                <a:gridCol w="493776">
                  <a:extLst>
                    <a:ext uri="{9D8B030D-6E8A-4147-A177-3AD203B41FA5}">
                      <a16:colId xmlns:a16="http://schemas.microsoft.com/office/drawing/2014/main" val="2645081173"/>
                    </a:ext>
                  </a:extLst>
                </a:gridCol>
                <a:gridCol w="493776">
                  <a:extLst>
                    <a:ext uri="{9D8B030D-6E8A-4147-A177-3AD203B41FA5}">
                      <a16:colId xmlns:a16="http://schemas.microsoft.com/office/drawing/2014/main" val="4208204483"/>
                    </a:ext>
                  </a:extLst>
                </a:gridCol>
                <a:gridCol w="493776">
                  <a:extLst>
                    <a:ext uri="{9D8B030D-6E8A-4147-A177-3AD203B41FA5}">
                      <a16:colId xmlns:a16="http://schemas.microsoft.com/office/drawing/2014/main" val="2266174244"/>
                    </a:ext>
                  </a:extLst>
                </a:gridCol>
                <a:gridCol w="493776">
                  <a:extLst>
                    <a:ext uri="{9D8B030D-6E8A-4147-A177-3AD203B41FA5}">
                      <a16:colId xmlns:a16="http://schemas.microsoft.com/office/drawing/2014/main" val="3739778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19832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RTVE - 2021-12-06 23:16:26</a:t>
                      </a:r>
                      <a:r>
                        <a:rPr kumimoji="0" lang="es-ES" sz="1000" b="0" i="0" u="none" strike="noStrike" kern="1200" cap="none" spc="0" normalizeH="0" baseline="0" noProof="0">
                          <a:ln>
                            <a:noFill/>
                          </a:ln>
                          <a:solidFill>
                            <a:prstClr val="black"/>
                          </a:solidFill>
                          <a:effectLst/>
                          <a:uLnTx/>
                          <a:uFillTx/>
                          <a:latin typeface="+mn-lt"/>
                          <a:ea typeface="+mn-ea"/>
                          <a:cs typeface="+mn-cs"/>
                        </a:rPr>
                        <a:t>
 Es uno de los musicales más aplaudidos de la historia y tras triunfar en los escenarios fue todo un éxito en la gran pantalla cuando se estrenó en 1961. 'West Side Story' tiene ahora nueva versión dirigida por Steven Spielberg que llega a los cines españoles el 22 de diciembre. Antes el director y sus protagonistas han hablado con el Telediario de TVE.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46320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RTVE - 2021-12-06 23:02:29</a:t>
                      </a:r>
                      <a:r>
                        <a:rPr kumimoji="0" lang="es-ES" sz="1000" b="0" i="0" u="none" strike="noStrike" kern="1200" cap="none" spc="0" normalizeH="0" baseline="0" noProof="0">
                          <a:ln>
                            <a:noFill/>
                          </a:ln>
                          <a:solidFill>
                            <a:prstClr val="black"/>
                          </a:solidFill>
                          <a:effectLst/>
                          <a:uLnTx/>
                          <a:uFillTx/>
                          <a:latin typeface="+mn-lt"/>
                          <a:ea typeface="+mn-ea"/>
                          <a:cs typeface="+mn-cs"/>
                        </a:rPr>
                        <a:t>
 Guía de restricciones frente al coronavirus en cada comunidad y municipio tras el estado de alarma. Consulta los confinamientos, toques de queda y otras medidas.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93083618"/>
                  </a:ext>
                </a:extLst>
              </a:tr>
            </a:tbl>
          </a:graphicData>
        </a:graphic>
      </p:graphicFrame>
      <p:sp>
        <p:nvSpPr>
          <p:cNvPr id="4" name="Text Placeholder 3">
            <a:extLst>
              <a:ext uri="{FF2B5EF4-FFF2-40B4-BE49-F238E27FC236}">
                <a16:creationId xmlns:a16="http://schemas.microsoft.com/office/drawing/2014/main" id="{A6C96B95-360E-4BA5-862C-6D0A3726225D}"/>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3491650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84278-7EDE-4CEB-BBEF-540E826A3E8C}"/>
              </a:ext>
            </a:extLst>
          </p:cNvPr>
          <p:cNvSpPr>
            <a:spLocks noGrp="1"/>
          </p:cNvSpPr>
          <p:nvPr>
            <p:ph type="title"/>
          </p:nvPr>
        </p:nvSpPr>
        <p:spPr/>
        <p:txBody>
          <a:bodyPr/>
          <a:lstStyle/>
          <a:p>
            <a:r>
              <a:rPr lang="en-US"/>
              <a:t>Facebook Own Posts Table | RTVE profiles - 3 of 11</a:t>
            </a:r>
          </a:p>
        </p:txBody>
      </p:sp>
      <p:graphicFrame>
        <p:nvGraphicFramePr>
          <p:cNvPr id="5" name="Table Placeholder 4">
            <a:extLst>
              <a:ext uri="{FF2B5EF4-FFF2-40B4-BE49-F238E27FC236}">
                <a16:creationId xmlns:a16="http://schemas.microsoft.com/office/drawing/2014/main" id="{58D29A60-399B-412C-BA60-4E9C3122AB45}"/>
              </a:ext>
            </a:extLst>
          </p:cNvPr>
          <p:cNvGraphicFramePr>
            <a:graphicFrameLocks noGrp="1"/>
          </p:cNvGraphicFramePr>
          <p:nvPr>
            <p:ph type="tbl" sz="quarter" idx="13"/>
            <p:extLst>
              <p:ext uri="{D42A27DB-BD31-4B8C-83A1-F6EECF244321}">
                <p14:modId xmlns:p14="http://schemas.microsoft.com/office/powerpoint/2010/main" val="1740766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43810617"/>
                    </a:ext>
                  </a:extLst>
                </a:gridCol>
                <a:gridCol w="1481328">
                  <a:extLst>
                    <a:ext uri="{9D8B030D-6E8A-4147-A177-3AD203B41FA5}">
                      <a16:colId xmlns:a16="http://schemas.microsoft.com/office/drawing/2014/main" val="35902313"/>
                    </a:ext>
                  </a:extLst>
                </a:gridCol>
                <a:gridCol w="493776">
                  <a:extLst>
                    <a:ext uri="{9D8B030D-6E8A-4147-A177-3AD203B41FA5}">
                      <a16:colId xmlns:a16="http://schemas.microsoft.com/office/drawing/2014/main" val="2626828794"/>
                    </a:ext>
                  </a:extLst>
                </a:gridCol>
                <a:gridCol w="493776">
                  <a:extLst>
                    <a:ext uri="{9D8B030D-6E8A-4147-A177-3AD203B41FA5}">
                      <a16:colId xmlns:a16="http://schemas.microsoft.com/office/drawing/2014/main" val="1087113211"/>
                    </a:ext>
                  </a:extLst>
                </a:gridCol>
                <a:gridCol w="493776">
                  <a:extLst>
                    <a:ext uri="{9D8B030D-6E8A-4147-A177-3AD203B41FA5}">
                      <a16:colId xmlns:a16="http://schemas.microsoft.com/office/drawing/2014/main" val="3532145346"/>
                    </a:ext>
                  </a:extLst>
                </a:gridCol>
                <a:gridCol w="493776">
                  <a:extLst>
                    <a:ext uri="{9D8B030D-6E8A-4147-A177-3AD203B41FA5}">
                      <a16:colId xmlns:a16="http://schemas.microsoft.com/office/drawing/2014/main" val="1148874238"/>
                    </a:ext>
                  </a:extLst>
                </a:gridCol>
                <a:gridCol w="493776">
                  <a:extLst>
                    <a:ext uri="{9D8B030D-6E8A-4147-A177-3AD203B41FA5}">
                      <a16:colId xmlns:a16="http://schemas.microsoft.com/office/drawing/2014/main" val="3423007355"/>
                    </a:ext>
                  </a:extLst>
                </a:gridCol>
                <a:gridCol w="493776">
                  <a:extLst>
                    <a:ext uri="{9D8B030D-6E8A-4147-A177-3AD203B41FA5}">
                      <a16:colId xmlns:a16="http://schemas.microsoft.com/office/drawing/2014/main" val="4048550870"/>
                    </a:ext>
                  </a:extLst>
                </a:gridCol>
                <a:gridCol w="493776">
                  <a:extLst>
                    <a:ext uri="{9D8B030D-6E8A-4147-A177-3AD203B41FA5}">
                      <a16:colId xmlns:a16="http://schemas.microsoft.com/office/drawing/2014/main" val="1052653844"/>
                    </a:ext>
                  </a:extLst>
                </a:gridCol>
                <a:gridCol w="493776">
                  <a:extLst>
                    <a:ext uri="{9D8B030D-6E8A-4147-A177-3AD203B41FA5}">
                      <a16:colId xmlns:a16="http://schemas.microsoft.com/office/drawing/2014/main" val="676992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12355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Teledeporte - 2021-12-06 22:49:46</a:t>
                      </a:r>
                      <a:r>
                        <a:rPr kumimoji="0" lang="es-ES" sz="1000" b="0" i="0" u="none" strike="noStrike" kern="1200" cap="none" spc="0" normalizeH="0" baseline="0" noProof="0">
                          <a:ln>
                            <a:noFill/>
                          </a:ln>
                          <a:solidFill>
                            <a:prstClr val="black"/>
                          </a:solidFill>
                          <a:effectLst/>
                          <a:uLnTx/>
                          <a:uFillTx/>
                          <a:latin typeface="+mn-lt"/>
                          <a:ea typeface="+mn-ea"/>
                          <a:cs typeface="+mn-cs"/>
                        </a:rPr>
                        <a:t>
 ⁉ ¿Te has perdido el PARTIDAZO de nuestras #GuerrerasRTVE ante Austria?
Ahora tienes la oportunidad de ver las mejores jugadas, goles y paradas en este resumen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99586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RTVE - 2021-12-06 22:48:05</a:t>
                      </a:r>
                      <a:r>
                        <a:rPr kumimoji="0" lang="es-ES" sz="1000" b="0" i="0" u="none" strike="noStrike" kern="1200" cap="none" spc="0" normalizeH="0" baseline="0" noProof="0">
                          <a:ln>
                            <a:noFill/>
                          </a:ln>
                          <a:solidFill>
                            <a:prstClr val="black"/>
                          </a:solidFill>
                          <a:effectLst/>
                          <a:uLnTx/>
                          <a:uFillTx/>
                          <a:latin typeface="+mn-lt"/>
                          <a:ea typeface="+mn-ea"/>
                          <a:cs typeface="+mn-cs"/>
                        </a:rPr>
                        <a:t>
 '¿Quién puede matar a un niño?' inventó el terror a pleno sol y buscó una respuesta al mundo adulto de la guerra y la violencia. ¿Por qué es un clásico? ¡Te lo contamos!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20674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Teledeporte - 2021-12-06 22:41:34</a:t>
                      </a:r>
                      <a:r>
                        <a:rPr kumimoji="0" lang="es-ES" sz="1000" b="0" i="0" u="none" strike="noStrike" kern="1200" cap="none" spc="0" normalizeH="0" baseline="0" noProof="0">
                          <a:ln>
                            <a:noFill/>
                          </a:ln>
                          <a:solidFill>
                            <a:prstClr val="black"/>
                          </a:solidFill>
                          <a:effectLst/>
                          <a:uLnTx/>
                          <a:uFillTx/>
                          <a:latin typeface="+mn-lt"/>
                          <a:ea typeface="+mn-ea"/>
                          <a:cs typeface="+mn-cs"/>
                        </a:rPr>
                        <a:t>
 📢 Carmen Martín: "Cada vez tenemos mejores sensaciones" 
🤾‍♀️ La jugadora española se ha mostrado muy contenta tras la victoria de las #GuerrerasRTVE ante Austria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32389710"/>
                  </a:ext>
                </a:extLst>
              </a:tr>
            </a:tbl>
          </a:graphicData>
        </a:graphic>
      </p:graphicFrame>
      <p:sp>
        <p:nvSpPr>
          <p:cNvPr id="4" name="Text Placeholder 3">
            <a:extLst>
              <a:ext uri="{FF2B5EF4-FFF2-40B4-BE49-F238E27FC236}">
                <a16:creationId xmlns:a16="http://schemas.microsoft.com/office/drawing/2014/main" id="{70FE1340-EB0E-4107-A06C-FFD583FF3CCF}"/>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918865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6A385-971D-4D0E-AE12-264CE221E111}"/>
              </a:ext>
            </a:extLst>
          </p:cNvPr>
          <p:cNvSpPr>
            <a:spLocks noGrp="1"/>
          </p:cNvSpPr>
          <p:nvPr>
            <p:ph type="title"/>
          </p:nvPr>
        </p:nvSpPr>
        <p:spPr/>
        <p:txBody>
          <a:bodyPr/>
          <a:lstStyle/>
          <a:p>
            <a:r>
              <a:rPr lang="en-US"/>
              <a:t>Facebook Own Posts Table | RTVE profiles - 4 of 11</a:t>
            </a:r>
          </a:p>
        </p:txBody>
      </p:sp>
      <p:graphicFrame>
        <p:nvGraphicFramePr>
          <p:cNvPr id="5" name="Table Placeholder 4">
            <a:extLst>
              <a:ext uri="{FF2B5EF4-FFF2-40B4-BE49-F238E27FC236}">
                <a16:creationId xmlns:a16="http://schemas.microsoft.com/office/drawing/2014/main" id="{98C60A62-DA38-4123-A6AD-79604C29F2CE}"/>
              </a:ext>
            </a:extLst>
          </p:cNvPr>
          <p:cNvGraphicFramePr>
            <a:graphicFrameLocks noGrp="1"/>
          </p:cNvGraphicFramePr>
          <p:nvPr>
            <p:ph type="tbl" sz="quarter" idx="13"/>
            <p:extLst>
              <p:ext uri="{D42A27DB-BD31-4B8C-83A1-F6EECF244321}">
                <p14:modId xmlns:p14="http://schemas.microsoft.com/office/powerpoint/2010/main" val="4098028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9531206"/>
                    </a:ext>
                  </a:extLst>
                </a:gridCol>
                <a:gridCol w="1481328">
                  <a:extLst>
                    <a:ext uri="{9D8B030D-6E8A-4147-A177-3AD203B41FA5}">
                      <a16:colId xmlns:a16="http://schemas.microsoft.com/office/drawing/2014/main" val="1939384170"/>
                    </a:ext>
                  </a:extLst>
                </a:gridCol>
                <a:gridCol w="493776">
                  <a:extLst>
                    <a:ext uri="{9D8B030D-6E8A-4147-A177-3AD203B41FA5}">
                      <a16:colId xmlns:a16="http://schemas.microsoft.com/office/drawing/2014/main" val="379996261"/>
                    </a:ext>
                  </a:extLst>
                </a:gridCol>
                <a:gridCol w="493776">
                  <a:extLst>
                    <a:ext uri="{9D8B030D-6E8A-4147-A177-3AD203B41FA5}">
                      <a16:colId xmlns:a16="http://schemas.microsoft.com/office/drawing/2014/main" val="2732927533"/>
                    </a:ext>
                  </a:extLst>
                </a:gridCol>
                <a:gridCol w="493776">
                  <a:extLst>
                    <a:ext uri="{9D8B030D-6E8A-4147-A177-3AD203B41FA5}">
                      <a16:colId xmlns:a16="http://schemas.microsoft.com/office/drawing/2014/main" val="980182537"/>
                    </a:ext>
                  </a:extLst>
                </a:gridCol>
                <a:gridCol w="493776">
                  <a:extLst>
                    <a:ext uri="{9D8B030D-6E8A-4147-A177-3AD203B41FA5}">
                      <a16:colId xmlns:a16="http://schemas.microsoft.com/office/drawing/2014/main" val="2629169539"/>
                    </a:ext>
                  </a:extLst>
                </a:gridCol>
                <a:gridCol w="493776">
                  <a:extLst>
                    <a:ext uri="{9D8B030D-6E8A-4147-A177-3AD203B41FA5}">
                      <a16:colId xmlns:a16="http://schemas.microsoft.com/office/drawing/2014/main" val="4042920300"/>
                    </a:ext>
                  </a:extLst>
                </a:gridCol>
                <a:gridCol w="493776">
                  <a:extLst>
                    <a:ext uri="{9D8B030D-6E8A-4147-A177-3AD203B41FA5}">
                      <a16:colId xmlns:a16="http://schemas.microsoft.com/office/drawing/2014/main" val="2219664680"/>
                    </a:ext>
                  </a:extLst>
                </a:gridCol>
                <a:gridCol w="493776">
                  <a:extLst>
                    <a:ext uri="{9D8B030D-6E8A-4147-A177-3AD203B41FA5}">
                      <a16:colId xmlns:a16="http://schemas.microsoft.com/office/drawing/2014/main" val="340986730"/>
                    </a:ext>
                  </a:extLst>
                </a:gridCol>
                <a:gridCol w="493776">
                  <a:extLst>
                    <a:ext uri="{9D8B030D-6E8A-4147-A177-3AD203B41FA5}">
                      <a16:colId xmlns:a16="http://schemas.microsoft.com/office/drawing/2014/main" val="2579686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83631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RTVE - 2021-12-06 22:34:42</a:t>
                      </a:r>
                      <a:r>
                        <a:rPr kumimoji="0" lang="es-ES" sz="1000" b="0" i="0" u="none" strike="noStrike" kern="1200" cap="none" spc="0" normalizeH="0" baseline="0" noProof="0">
                          <a:ln>
                            <a:noFill/>
                          </a:ln>
                          <a:solidFill>
                            <a:prstClr val="black"/>
                          </a:solidFill>
                          <a:effectLst/>
                          <a:uLnTx/>
                          <a:uFillTx/>
                          <a:latin typeface="+mn-lt"/>
                          <a:ea typeface="+mn-ea"/>
                          <a:cs typeface="+mn-cs"/>
                        </a:rPr>
                        <a:t>
 La compañía de teatro gestual Yllana cumple 30 años y lo celebra con un nuevo espectáculo, en el que el director de una orquesta complica seriamente los conciertos. En Royal Gag Orchestra, reúnen a 40 músicos profesionales en el escenario, que se han visto obligados a adaptarse al humor gamberro que les caracteriza.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58510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Teledeporte - 2021-12-06 22:33:20</a:t>
                      </a:r>
                      <a:r>
                        <a:rPr kumimoji="0" lang="es-ES" sz="1000" b="0" i="0" u="none" strike="noStrike" kern="1200" cap="none" spc="0" normalizeH="0" baseline="0" noProof="0">
                          <a:ln>
                            <a:noFill/>
                          </a:ln>
                          <a:solidFill>
                            <a:prstClr val="black"/>
                          </a:solidFill>
                          <a:effectLst/>
                          <a:uLnTx/>
                          <a:uFillTx/>
                          <a:latin typeface="+mn-lt"/>
                          <a:ea typeface="+mn-ea"/>
                          <a:cs typeface="+mn-cs"/>
                        </a:rPr>
                        <a:t>
 🗣 Alicia Fernández: "Ojalá nuestro techo esté mucho más alto" #GuerrerasRTVE 
📢 "Vienen tres partidos duros, pero intentaremos sacar los máximos puntos posibles y meternos en cuartos", ha dicho la internacional española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18522816"/>
                  </a:ext>
                </a:extLst>
              </a:tr>
            </a:tbl>
          </a:graphicData>
        </a:graphic>
      </p:graphicFrame>
      <p:sp>
        <p:nvSpPr>
          <p:cNvPr id="4" name="Text Placeholder 3">
            <a:extLst>
              <a:ext uri="{FF2B5EF4-FFF2-40B4-BE49-F238E27FC236}">
                <a16:creationId xmlns:a16="http://schemas.microsoft.com/office/drawing/2014/main" id="{A846E163-D28E-4334-B731-A5667171DD12}"/>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3941062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557D7-D256-4C5C-9412-042B6C90F2FC}"/>
              </a:ext>
            </a:extLst>
          </p:cNvPr>
          <p:cNvSpPr>
            <a:spLocks noGrp="1"/>
          </p:cNvSpPr>
          <p:nvPr>
            <p:ph type="title"/>
          </p:nvPr>
        </p:nvSpPr>
        <p:spPr/>
        <p:txBody>
          <a:bodyPr/>
          <a:lstStyle/>
          <a:p>
            <a:r>
              <a:rPr lang="en-US"/>
              <a:t>Facebook Own Posts Table | RTVE profiles - 5 of 11</a:t>
            </a:r>
          </a:p>
        </p:txBody>
      </p:sp>
      <p:graphicFrame>
        <p:nvGraphicFramePr>
          <p:cNvPr id="5" name="Table Placeholder 4">
            <a:extLst>
              <a:ext uri="{FF2B5EF4-FFF2-40B4-BE49-F238E27FC236}">
                <a16:creationId xmlns:a16="http://schemas.microsoft.com/office/drawing/2014/main" id="{382A906E-ED0B-42D0-B81B-D9126E323BA9}"/>
              </a:ext>
            </a:extLst>
          </p:cNvPr>
          <p:cNvGraphicFramePr>
            <a:graphicFrameLocks noGrp="1"/>
          </p:cNvGraphicFramePr>
          <p:nvPr>
            <p:ph type="tbl" sz="quarter" idx="13"/>
            <p:extLst>
              <p:ext uri="{D42A27DB-BD31-4B8C-83A1-F6EECF244321}">
                <p14:modId xmlns:p14="http://schemas.microsoft.com/office/powerpoint/2010/main" val="796752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94651126"/>
                    </a:ext>
                  </a:extLst>
                </a:gridCol>
                <a:gridCol w="1481328">
                  <a:extLst>
                    <a:ext uri="{9D8B030D-6E8A-4147-A177-3AD203B41FA5}">
                      <a16:colId xmlns:a16="http://schemas.microsoft.com/office/drawing/2014/main" val="942251542"/>
                    </a:ext>
                  </a:extLst>
                </a:gridCol>
                <a:gridCol w="493776">
                  <a:extLst>
                    <a:ext uri="{9D8B030D-6E8A-4147-A177-3AD203B41FA5}">
                      <a16:colId xmlns:a16="http://schemas.microsoft.com/office/drawing/2014/main" val="1517495283"/>
                    </a:ext>
                  </a:extLst>
                </a:gridCol>
                <a:gridCol w="493776">
                  <a:extLst>
                    <a:ext uri="{9D8B030D-6E8A-4147-A177-3AD203B41FA5}">
                      <a16:colId xmlns:a16="http://schemas.microsoft.com/office/drawing/2014/main" val="2956559475"/>
                    </a:ext>
                  </a:extLst>
                </a:gridCol>
                <a:gridCol w="493776">
                  <a:extLst>
                    <a:ext uri="{9D8B030D-6E8A-4147-A177-3AD203B41FA5}">
                      <a16:colId xmlns:a16="http://schemas.microsoft.com/office/drawing/2014/main" val="4115174691"/>
                    </a:ext>
                  </a:extLst>
                </a:gridCol>
                <a:gridCol w="493776">
                  <a:extLst>
                    <a:ext uri="{9D8B030D-6E8A-4147-A177-3AD203B41FA5}">
                      <a16:colId xmlns:a16="http://schemas.microsoft.com/office/drawing/2014/main" val="664660242"/>
                    </a:ext>
                  </a:extLst>
                </a:gridCol>
                <a:gridCol w="493776">
                  <a:extLst>
                    <a:ext uri="{9D8B030D-6E8A-4147-A177-3AD203B41FA5}">
                      <a16:colId xmlns:a16="http://schemas.microsoft.com/office/drawing/2014/main" val="3198366634"/>
                    </a:ext>
                  </a:extLst>
                </a:gridCol>
                <a:gridCol w="493776">
                  <a:extLst>
                    <a:ext uri="{9D8B030D-6E8A-4147-A177-3AD203B41FA5}">
                      <a16:colId xmlns:a16="http://schemas.microsoft.com/office/drawing/2014/main" val="2563105792"/>
                    </a:ext>
                  </a:extLst>
                </a:gridCol>
                <a:gridCol w="493776">
                  <a:extLst>
                    <a:ext uri="{9D8B030D-6E8A-4147-A177-3AD203B41FA5}">
                      <a16:colId xmlns:a16="http://schemas.microsoft.com/office/drawing/2014/main" val="1362540401"/>
                    </a:ext>
                  </a:extLst>
                </a:gridCol>
                <a:gridCol w="493776">
                  <a:extLst>
                    <a:ext uri="{9D8B030D-6E8A-4147-A177-3AD203B41FA5}">
                      <a16:colId xmlns:a16="http://schemas.microsoft.com/office/drawing/2014/main" val="380561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857056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RTVE - 2021-12-06 22:22:18</a:t>
                      </a:r>
                      <a:r>
                        <a:rPr kumimoji="0" lang="es-ES" sz="1000" b="0" i="0" u="none" strike="noStrike" kern="1200" cap="none" spc="0" normalizeH="0" baseline="0" noProof="0">
                          <a:ln>
                            <a:noFill/>
                          </a:ln>
                          <a:solidFill>
                            <a:prstClr val="black"/>
                          </a:solidFill>
                          <a:effectLst/>
                          <a:uLnTx/>
                          <a:uFillTx/>
                          <a:latin typeface="+mn-lt"/>
                          <a:ea typeface="+mn-ea"/>
                          <a:cs typeface="+mn-cs"/>
                        </a:rPr>
                        <a:t>
 La dirección del Partido Popular se reafirma en la estrategia abierta tras la moción de censura de Murcia. Insiste en aglutinar el voto de centroderecha en el 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70181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RTVE - 2021-12-06 22:17:10</a:t>
                      </a:r>
                      <a:r>
                        <a:rPr kumimoji="0" lang="es-ES" sz="1000" b="0" i="0" u="none" strike="noStrike" kern="1200" cap="none" spc="0" normalizeH="0" baseline="0" noProof="0">
                          <a:ln>
                            <a:noFill/>
                          </a:ln>
                          <a:solidFill>
                            <a:prstClr val="black"/>
                          </a:solidFill>
                          <a:effectLst/>
                          <a:uLnTx/>
                          <a:uFillTx/>
                          <a:latin typeface="+mn-lt"/>
                          <a:ea typeface="+mn-ea"/>
                          <a:cs typeface="+mn-cs"/>
                        </a:rPr>
                        <a:t>
 Cada vez es más frecuente que los restaurantes pidan una tarjeta de crédito para confirmar una reserva y cobren si no se cancela con antelación. Los hosteleros defienden que así evitan las pérdidas, pero las asociaciones de consumidores consideran abusivos los cobros en algunos casos.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3143013"/>
                  </a:ext>
                </a:extLst>
              </a:tr>
            </a:tbl>
          </a:graphicData>
        </a:graphic>
      </p:graphicFrame>
      <p:sp>
        <p:nvSpPr>
          <p:cNvPr id="4" name="Text Placeholder 3">
            <a:extLst>
              <a:ext uri="{FF2B5EF4-FFF2-40B4-BE49-F238E27FC236}">
                <a16:creationId xmlns:a16="http://schemas.microsoft.com/office/drawing/2014/main" id="{7F9DD88C-9702-4066-9BF0-9FF8DE128BE6}"/>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1765372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384DE-CD98-4F1B-9B0C-E0722AF41988}"/>
              </a:ext>
            </a:extLst>
          </p:cNvPr>
          <p:cNvSpPr>
            <a:spLocks noGrp="1"/>
          </p:cNvSpPr>
          <p:nvPr>
            <p:ph type="title"/>
          </p:nvPr>
        </p:nvSpPr>
        <p:spPr/>
        <p:txBody>
          <a:bodyPr/>
          <a:lstStyle/>
          <a:p>
            <a:r>
              <a:rPr lang="en-US"/>
              <a:t>Facebook Own Posts Table | RTVE profiles - 6 of 11</a:t>
            </a:r>
          </a:p>
        </p:txBody>
      </p:sp>
      <p:graphicFrame>
        <p:nvGraphicFramePr>
          <p:cNvPr id="5" name="Table Placeholder 4">
            <a:extLst>
              <a:ext uri="{FF2B5EF4-FFF2-40B4-BE49-F238E27FC236}">
                <a16:creationId xmlns:a16="http://schemas.microsoft.com/office/drawing/2014/main" id="{6AEFAAE4-2BB0-46AE-98D9-B5122ACA75D6}"/>
              </a:ext>
            </a:extLst>
          </p:cNvPr>
          <p:cNvGraphicFramePr>
            <a:graphicFrameLocks noGrp="1"/>
          </p:cNvGraphicFramePr>
          <p:nvPr>
            <p:ph type="tbl" sz="quarter" idx="13"/>
            <p:extLst>
              <p:ext uri="{D42A27DB-BD31-4B8C-83A1-F6EECF244321}">
                <p14:modId xmlns:p14="http://schemas.microsoft.com/office/powerpoint/2010/main" val="136468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29136297"/>
                    </a:ext>
                  </a:extLst>
                </a:gridCol>
                <a:gridCol w="1481328">
                  <a:extLst>
                    <a:ext uri="{9D8B030D-6E8A-4147-A177-3AD203B41FA5}">
                      <a16:colId xmlns:a16="http://schemas.microsoft.com/office/drawing/2014/main" val="1378462030"/>
                    </a:ext>
                  </a:extLst>
                </a:gridCol>
                <a:gridCol w="493776">
                  <a:extLst>
                    <a:ext uri="{9D8B030D-6E8A-4147-A177-3AD203B41FA5}">
                      <a16:colId xmlns:a16="http://schemas.microsoft.com/office/drawing/2014/main" val="3996914752"/>
                    </a:ext>
                  </a:extLst>
                </a:gridCol>
                <a:gridCol w="493776">
                  <a:extLst>
                    <a:ext uri="{9D8B030D-6E8A-4147-A177-3AD203B41FA5}">
                      <a16:colId xmlns:a16="http://schemas.microsoft.com/office/drawing/2014/main" val="1097281628"/>
                    </a:ext>
                  </a:extLst>
                </a:gridCol>
                <a:gridCol w="493776">
                  <a:extLst>
                    <a:ext uri="{9D8B030D-6E8A-4147-A177-3AD203B41FA5}">
                      <a16:colId xmlns:a16="http://schemas.microsoft.com/office/drawing/2014/main" val="39555468"/>
                    </a:ext>
                  </a:extLst>
                </a:gridCol>
                <a:gridCol w="493776">
                  <a:extLst>
                    <a:ext uri="{9D8B030D-6E8A-4147-A177-3AD203B41FA5}">
                      <a16:colId xmlns:a16="http://schemas.microsoft.com/office/drawing/2014/main" val="4071037625"/>
                    </a:ext>
                  </a:extLst>
                </a:gridCol>
                <a:gridCol w="493776">
                  <a:extLst>
                    <a:ext uri="{9D8B030D-6E8A-4147-A177-3AD203B41FA5}">
                      <a16:colId xmlns:a16="http://schemas.microsoft.com/office/drawing/2014/main" val="2488124657"/>
                    </a:ext>
                  </a:extLst>
                </a:gridCol>
                <a:gridCol w="493776">
                  <a:extLst>
                    <a:ext uri="{9D8B030D-6E8A-4147-A177-3AD203B41FA5}">
                      <a16:colId xmlns:a16="http://schemas.microsoft.com/office/drawing/2014/main" val="3588266653"/>
                    </a:ext>
                  </a:extLst>
                </a:gridCol>
                <a:gridCol w="493776">
                  <a:extLst>
                    <a:ext uri="{9D8B030D-6E8A-4147-A177-3AD203B41FA5}">
                      <a16:colId xmlns:a16="http://schemas.microsoft.com/office/drawing/2014/main" val="778663427"/>
                    </a:ext>
                  </a:extLst>
                </a:gridCol>
                <a:gridCol w="493776">
                  <a:extLst>
                    <a:ext uri="{9D8B030D-6E8A-4147-A177-3AD203B41FA5}">
                      <a16:colId xmlns:a16="http://schemas.microsoft.com/office/drawing/2014/main" val="1786895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35651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Teledeporte - 2021-12-06 22:11:41</a:t>
                      </a:r>
                      <a:r>
                        <a:rPr kumimoji="0" lang="es-ES" sz="1000" b="0" i="0" u="none" strike="noStrike" kern="1200" cap="none" spc="0" normalizeH="0" baseline="0" noProof="0">
                          <a:ln>
                            <a:noFill/>
                          </a:ln>
                          <a:solidFill>
                            <a:prstClr val="black"/>
                          </a:solidFill>
                          <a:effectLst/>
                          <a:uLnTx/>
                          <a:uFillTx/>
                          <a:latin typeface="+mn-lt"/>
                          <a:ea typeface="+mn-ea"/>
                          <a:cs typeface="+mn-cs"/>
                        </a:rPr>
                        <a:t>
 🔴 Las #GuerrerasRTVE acaban con Austria por 31-19 y viajan invictas a la 'Main Round' 
➡ Croacia, Japón y Brasil serán los próximos rivales de España 
✍️ La crónica de Rubén Heras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25761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RTVE - 2021-12-06 22:03:52</a:t>
                      </a:r>
                      <a:r>
                        <a:rPr kumimoji="0" lang="es-ES" sz="1000" b="0" i="0" u="none" strike="noStrike" kern="1200" cap="none" spc="0" normalizeH="0" baseline="0" noProof="0">
                          <a:ln>
                            <a:noFill/>
                          </a:ln>
                          <a:solidFill>
                            <a:prstClr val="black"/>
                          </a:solidFill>
                          <a:effectLst/>
                          <a:uLnTx/>
                          <a:uFillTx/>
                          <a:latin typeface="+mn-lt"/>
                          <a:ea typeface="+mn-ea"/>
                          <a:cs typeface="+mn-cs"/>
                        </a:rPr>
                        <a:t>
 Los velocirraptores eran más pequeños de lo que reflejan las películas. Además, tenían plumas. Este martes, Órbita Laika se adentra en el universo de los dinosaurios.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40691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Teledeporte - 2021-12-06 22:03:14</a:t>
                      </a:r>
                      <a:r>
                        <a:rPr kumimoji="0" lang="es-ES" sz="1000" b="0" i="0" u="none" strike="noStrike" kern="1200" cap="none" spc="0" normalizeH="0" baseline="0" noProof="0">
                          <a:ln>
                            <a:noFill/>
                          </a:ln>
                          <a:solidFill>
                            <a:prstClr val="black"/>
                          </a:solidFill>
                          <a:effectLst/>
                          <a:uLnTx/>
                          <a:uFillTx/>
                          <a:latin typeface="+mn-lt"/>
                          <a:ea typeface="+mn-ea"/>
                          <a:cs typeface="+mn-cs"/>
                        </a:rPr>
                        <a:t>
 Rumanía zarandeó ayer a Kazajistán por 38-17 
¿Tienes minuto y medio? Entonces puedes revivir los mejores momentos del choque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86885077"/>
                  </a:ext>
                </a:extLst>
              </a:tr>
            </a:tbl>
          </a:graphicData>
        </a:graphic>
      </p:graphicFrame>
      <p:sp>
        <p:nvSpPr>
          <p:cNvPr id="4" name="Text Placeholder 3">
            <a:extLst>
              <a:ext uri="{FF2B5EF4-FFF2-40B4-BE49-F238E27FC236}">
                <a16:creationId xmlns:a16="http://schemas.microsoft.com/office/drawing/2014/main" id="{B7F9CD52-BBD1-4EEA-8D88-91676B6A37B8}"/>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2973171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F73CD-530E-4F5B-8285-1CEB146E2228}"/>
              </a:ext>
            </a:extLst>
          </p:cNvPr>
          <p:cNvSpPr>
            <a:spLocks noGrp="1"/>
          </p:cNvSpPr>
          <p:nvPr>
            <p:ph type="title"/>
          </p:nvPr>
        </p:nvSpPr>
        <p:spPr/>
        <p:txBody>
          <a:bodyPr/>
          <a:lstStyle/>
          <a:p>
            <a:r>
              <a:rPr lang="en-US"/>
              <a:t>Facebook Own Posts Table | RTVE profiles - 7 of 11</a:t>
            </a:r>
          </a:p>
        </p:txBody>
      </p:sp>
      <p:graphicFrame>
        <p:nvGraphicFramePr>
          <p:cNvPr id="5" name="Table Placeholder 4">
            <a:extLst>
              <a:ext uri="{FF2B5EF4-FFF2-40B4-BE49-F238E27FC236}">
                <a16:creationId xmlns:a16="http://schemas.microsoft.com/office/drawing/2014/main" id="{54EB8926-C1EE-4BDC-90B0-F159A93E83AF}"/>
              </a:ext>
            </a:extLst>
          </p:cNvPr>
          <p:cNvGraphicFramePr>
            <a:graphicFrameLocks noGrp="1"/>
          </p:cNvGraphicFramePr>
          <p:nvPr>
            <p:ph type="tbl" sz="quarter" idx="13"/>
            <p:extLst>
              <p:ext uri="{D42A27DB-BD31-4B8C-83A1-F6EECF244321}">
                <p14:modId xmlns:p14="http://schemas.microsoft.com/office/powerpoint/2010/main" val="39166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92553666"/>
                    </a:ext>
                  </a:extLst>
                </a:gridCol>
                <a:gridCol w="1481328">
                  <a:extLst>
                    <a:ext uri="{9D8B030D-6E8A-4147-A177-3AD203B41FA5}">
                      <a16:colId xmlns:a16="http://schemas.microsoft.com/office/drawing/2014/main" val="4228593349"/>
                    </a:ext>
                  </a:extLst>
                </a:gridCol>
                <a:gridCol w="493776">
                  <a:extLst>
                    <a:ext uri="{9D8B030D-6E8A-4147-A177-3AD203B41FA5}">
                      <a16:colId xmlns:a16="http://schemas.microsoft.com/office/drawing/2014/main" val="299104535"/>
                    </a:ext>
                  </a:extLst>
                </a:gridCol>
                <a:gridCol w="493776">
                  <a:extLst>
                    <a:ext uri="{9D8B030D-6E8A-4147-A177-3AD203B41FA5}">
                      <a16:colId xmlns:a16="http://schemas.microsoft.com/office/drawing/2014/main" val="1681551000"/>
                    </a:ext>
                  </a:extLst>
                </a:gridCol>
                <a:gridCol w="493776">
                  <a:extLst>
                    <a:ext uri="{9D8B030D-6E8A-4147-A177-3AD203B41FA5}">
                      <a16:colId xmlns:a16="http://schemas.microsoft.com/office/drawing/2014/main" val="2505413445"/>
                    </a:ext>
                  </a:extLst>
                </a:gridCol>
                <a:gridCol w="493776">
                  <a:extLst>
                    <a:ext uri="{9D8B030D-6E8A-4147-A177-3AD203B41FA5}">
                      <a16:colId xmlns:a16="http://schemas.microsoft.com/office/drawing/2014/main" val="3091117053"/>
                    </a:ext>
                  </a:extLst>
                </a:gridCol>
                <a:gridCol w="493776">
                  <a:extLst>
                    <a:ext uri="{9D8B030D-6E8A-4147-A177-3AD203B41FA5}">
                      <a16:colId xmlns:a16="http://schemas.microsoft.com/office/drawing/2014/main" val="1325608943"/>
                    </a:ext>
                  </a:extLst>
                </a:gridCol>
                <a:gridCol w="493776">
                  <a:extLst>
                    <a:ext uri="{9D8B030D-6E8A-4147-A177-3AD203B41FA5}">
                      <a16:colId xmlns:a16="http://schemas.microsoft.com/office/drawing/2014/main" val="2637937952"/>
                    </a:ext>
                  </a:extLst>
                </a:gridCol>
                <a:gridCol w="493776">
                  <a:extLst>
                    <a:ext uri="{9D8B030D-6E8A-4147-A177-3AD203B41FA5}">
                      <a16:colId xmlns:a16="http://schemas.microsoft.com/office/drawing/2014/main" val="1725000055"/>
                    </a:ext>
                  </a:extLst>
                </a:gridCol>
                <a:gridCol w="493776">
                  <a:extLst>
                    <a:ext uri="{9D8B030D-6E8A-4147-A177-3AD203B41FA5}">
                      <a16:colId xmlns:a16="http://schemas.microsoft.com/office/drawing/2014/main" val="3002880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48653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RTVE - 2021-12-06 21:49:19</a:t>
                      </a:r>
                      <a:r>
                        <a:rPr kumimoji="0" lang="es-ES" sz="1000" b="0" i="0" u="none" strike="noStrike" kern="1200" cap="none" spc="0" normalizeH="0" baseline="0" noProof="0">
                          <a:ln>
                            <a:noFill/>
                          </a:ln>
                          <a:solidFill>
                            <a:prstClr val="black"/>
                          </a:solidFill>
                          <a:effectLst/>
                          <a:uLnTx/>
                          <a:uFillTx/>
                          <a:latin typeface="+mn-lt"/>
                          <a:ea typeface="+mn-ea"/>
                          <a:cs typeface="+mn-cs"/>
                        </a:rPr>
                        <a:t>
 Los abogados del rey emérito, Juan Carlos I, apelan a su inmunidad para que no se admita la demanda por acoso de Corinna ante el Tribunal Superior de Londres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84740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RTVE - 2021-12-06 21:49:12</a:t>
                      </a:r>
                      <a:r>
                        <a:rPr kumimoji="0" lang="es-ES" sz="1000" b="0" i="0" u="none" strike="noStrike" kern="1200" cap="none" spc="0" normalizeH="0" baseline="0" noProof="0">
                          <a:ln>
                            <a:noFill/>
                          </a:ln>
                          <a:solidFill>
                            <a:prstClr val="black"/>
                          </a:solidFill>
                          <a:effectLst/>
                          <a:uLnTx/>
                          <a:uFillTx/>
                          <a:latin typeface="+mn-lt"/>
                          <a:ea typeface="+mn-ea"/>
                          <a:cs typeface="+mn-cs"/>
                        </a:rPr>
                        <a:t>
 La Casa Blanca no enviará representación diplomática a los Juegos Olímpicos y Paralímpicos de Invierno 2022 en denuncia al "genocidio" de China en Xinjiang.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8460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RTVE - 2021-12-06 21:33:58</a:t>
                      </a:r>
                      <a:r>
                        <a:rPr kumimoji="0" lang="es-ES" sz="1000" b="0" i="0" u="none" strike="noStrike" kern="1200" cap="none" spc="0" normalizeH="0" baseline="0" noProof="0">
                          <a:ln>
                            <a:noFill/>
                          </a:ln>
                          <a:solidFill>
                            <a:prstClr val="black"/>
                          </a:solidFill>
                          <a:effectLst/>
                          <a:uLnTx/>
                          <a:uFillTx/>
                          <a:latin typeface="+mn-lt"/>
                          <a:ea typeface="+mn-ea"/>
                          <a:cs typeface="+mn-cs"/>
                        </a:rPr>
                        <a:t>
 Gipsy Chef comparte cocina con la presentadora de peleas de gallos Queen Mary con la que cocina un postre bestial: un milhojas de yogur y frutas dulce, fresco y delicioso. ¿Te vas a quedar sin probarlo?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38184797"/>
                  </a:ext>
                </a:extLst>
              </a:tr>
            </a:tbl>
          </a:graphicData>
        </a:graphic>
      </p:graphicFrame>
      <p:sp>
        <p:nvSpPr>
          <p:cNvPr id="4" name="Text Placeholder 3">
            <a:extLst>
              <a:ext uri="{FF2B5EF4-FFF2-40B4-BE49-F238E27FC236}">
                <a16:creationId xmlns:a16="http://schemas.microsoft.com/office/drawing/2014/main" id="{3B88E70F-2E78-4C47-8D6C-E1A8C5C87C14}"/>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875668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E350C-BD54-4955-8787-122CE222C610}"/>
              </a:ext>
            </a:extLst>
          </p:cNvPr>
          <p:cNvSpPr>
            <a:spLocks noGrp="1"/>
          </p:cNvSpPr>
          <p:nvPr>
            <p:ph type="title"/>
          </p:nvPr>
        </p:nvSpPr>
        <p:spPr/>
        <p:txBody>
          <a:bodyPr/>
          <a:lstStyle/>
          <a:p>
            <a:r>
              <a:rPr lang="en-US"/>
              <a:t>Facebook Own Posts Table | RTVE profiles - 8 of 11</a:t>
            </a:r>
          </a:p>
        </p:txBody>
      </p:sp>
      <p:graphicFrame>
        <p:nvGraphicFramePr>
          <p:cNvPr id="5" name="Table Placeholder 4">
            <a:extLst>
              <a:ext uri="{FF2B5EF4-FFF2-40B4-BE49-F238E27FC236}">
                <a16:creationId xmlns:a16="http://schemas.microsoft.com/office/drawing/2014/main" id="{666BD746-5A4D-4B20-98B4-D4F0CABD72D2}"/>
              </a:ext>
            </a:extLst>
          </p:cNvPr>
          <p:cNvGraphicFramePr>
            <a:graphicFrameLocks noGrp="1"/>
          </p:cNvGraphicFramePr>
          <p:nvPr>
            <p:ph type="tbl" sz="quarter" idx="13"/>
            <p:extLst>
              <p:ext uri="{D42A27DB-BD31-4B8C-83A1-F6EECF244321}">
                <p14:modId xmlns:p14="http://schemas.microsoft.com/office/powerpoint/2010/main" val="1096862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25676612"/>
                    </a:ext>
                  </a:extLst>
                </a:gridCol>
                <a:gridCol w="1481328">
                  <a:extLst>
                    <a:ext uri="{9D8B030D-6E8A-4147-A177-3AD203B41FA5}">
                      <a16:colId xmlns:a16="http://schemas.microsoft.com/office/drawing/2014/main" val="1536072105"/>
                    </a:ext>
                  </a:extLst>
                </a:gridCol>
                <a:gridCol w="493776">
                  <a:extLst>
                    <a:ext uri="{9D8B030D-6E8A-4147-A177-3AD203B41FA5}">
                      <a16:colId xmlns:a16="http://schemas.microsoft.com/office/drawing/2014/main" val="232788366"/>
                    </a:ext>
                  </a:extLst>
                </a:gridCol>
                <a:gridCol w="493776">
                  <a:extLst>
                    <a:ext uri="{9D8B030D-6E8A-4147-A177-3AD203B41FA5}">
                      <a16:colId xmlns:a16="http://schemas.microsoft.com/office/drawing/2014/main" val="651695508"/>
                    </a:ext>
                  </a:extLst>
                </a:gridCol>
                <a:gridCol w="493776">
                  <a:extLst>
                    <a:ext uri="{9D8B030D-6E8A-4147-A177-3AD203B41FA5}">
                      <a16:colId xmlns:a16="http://schemas.microsoft.com/office/drawing/2014/main" val="876267342"/>
                    </a:ext>
                  </a:extLst>
                </a:gridCol>
                <a:gridCol w="493776">
                  <a:extLst>
                    <a:ext uri="{9D8B030D-6E8A-4147-A177-3AD203B41FA5}">
                      <a16:colId xmlns:a16="http://schemas.microsoft.com/office/drawing/2014/main" val="3923081173"/>
                    </a:ext>
                  </a:extLst>
                </a:gridCol>
                <a:gridCol w="493776">
                  <a:extLst>
                    <a:ext uri="{9D8B030D-6E8A-4147-A177-3AD203B41FA5}">
                      <a16:colId xmlns:a16="http://schemas.microsoft.com/office/drawing/2014/main" val="2836457433"/>
                    </a:ext>
                  </a:extLst>
                </a:gridCol>
                <a:gridCol w="493776">
                  <a:extLst>
                    <a:ext uri="{9D8B030D-6E8A-4147-A177-3AD203B41FA5}">
                      <a16:colId xmlns:a16="http://schemas.microsoft.com/office/drawing/2014/main" val="4018146753"/>
                    </a:ext>
                  </a:extLst>
                </a:gridCol>
                <a:gridCol w="493776">
                  <a:extLst>
                    <a:ext uri="{9D8B030D-6E8A-4147-A177-3AD203B41FA5}">
                      <a16:colId xmlns:a16="http://schemas.microsoft.com/office/drawing/2014/main" val="2186796324"/>
                    </a:ext>
                  </a:extLst>
                </a:gridCol>
                <a:gridCol w="493776">
                  <a:extLst>
                    <a:ext uri="{9D8B030D-6E8A-4147-A177-3AD203B41FA5}">
                      <a16:colId xmlns:a16="http://schemas.microsoft.com/office/drawing/2014/main" val="3065868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74005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RTVE - 2021-12-06 21:15:44</a:t>
                      </a:r>
                      <a:r>
                        <a:rPr kumimoji="0" lang="es-ES" sz="1000" b="0" i="0" u="none" strike="noStrike" kern="1200" cap="none" spc="0" normalizeH="0" baseline="0" noProof="0">
                          <a:ln>
                            <a:noFill/>
                          </a:ln>
                          <a:solidFill>
                            <a:prstClr val="black"/>
                          </a:solidFill>
                          <a:effectLst/>
                          <a:uLnTx/>
                          <a:uFillTx/>
                          <a:latin typeface="+mn-lt"/>
                          <a:ea typeface="+mn-ea"/>
                          <a:cs typeface="+mn-cs"/>
                        </a:rPr>
                        <a:t>
 El debate de las armas en Estados Unidos ha salpicado la Navidad por la foto del congresista republicano Thomas Massie, que aparece con su familia en un posado navideño donde todos cargan armas. Algunas voces tildan la imagen de indignante y vergonzosa, pero otro sector más conservador aplaude la fotografía.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99177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RTVE - 2021-12-06 21:01:17</a:t>
                      </a:r>
                      <a:r>
                        <a:rPr kumimoji="0" lang="es-ES" sz="1000" b="0" i="0" u="none" strike="noStrike" kern="1200" cap="none" spc="0" normalizeH="0" baseline="0" noProof="0">
                          <a:ln>
                            <a:noFill/>
                          </a:ln>
                          <a:solidFill>
                            <a:prstClr val="black"/>
                          </a:solidFill>
                          <a:effectLst/>
                          <a:uLnTx/>
                          <a:uFillTx/>
                          <a:latin typeface="+mn-lt"/>
                          <a:ea typeface="+mn-ea"/>
                          <a:cs typeface="+mn-cs"/>
                        </a:rPr>
                        <a:t>
 'Página Dos' ahonda en un género literario nacido con el siglo, que experimenta con las fronteras de la ciencia ficción, lo fantástico y el terror: Literatura New Weird.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99026746"/>
                  </a:ext>
                </a:extLst>
              </a:tr>
            </a:tbl>
          </a:graphicData>
        </a:graphic>
      </p:graphicFrame>
      <p:sp>
        <p:nvSpPr>
          <p:cNvPr id="4" name="Text Placeholder 3">
            <a:extLst>
              <a:ext uri="{FF2B5EF4-FFF2-40B4-BE49-F238E27FC236}">
                <a16:creationId xmlns:a16="http://schemas.microsoft.com/office/drawing/2014/main" id="{2750F332-6C7C-44A8-8ECC-C88F78443E26}"/>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242389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EDF9A-5934-4693-A8B9-D8D871063B8D}"/>
              </a:ext>
            </a:extLst>
          </p:cNvPr>
          <p:cNvSpPr>
            <a:spLocks noGrp="1"/>
          </p:cNvSpPr>
          <p:nvPr>
            <p:ph type="title"/>
          </p:nvPr>
        </p:nvSpPr>
        <p:spPr/>
        <p:txBody>
          <a:bodyPr/>
          <a:lstStyle/>
          <a:p>
            <a:r>
              <a:rPr lang="en-US"/>
              <a:t>Facebook Own Posts Table | RTVE profiles - 9 of 11</a:t>
            </a:r>
          </a:p>
        </p:txBody>
      </p:sp>
      <p:graphicFrame>
        <p:nvGraphicFramePr>
          <p:cNvPr id="5" name="Table Placeholder 4">
            <a:extLst>
              <a:ext uri="{FF2B5EF4-FFF2-40B4-BE49-F238E27FC236}">
                <a16:creationId xmlns:a16="http://schemas.microsoft.com/office/drawing/2014/main" id="{3036FB7B-45A5-4CF4-A049-C80232DDCD95}"/>
              </a:ext>
            </a:extLst>
          </p:cNvPr>
          <p:cNvGraphicFramePr>
            <a:graphicFrameLocks noGrp="1"/>
          </p:cNvGraphicFramePr>
          <p:nvPr>
            <p:ph type="tbl" sz="quarter" idx="13"/>
            <p:extLst>
              <p:ext uri="{D42A27DB-BD31-4B8C-83A1-F6EECF244321}">
                <p14:modId xmlns:p14="http://schemas.microsoft.com/office/powerpoint/2010/main" val="2882586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94094881"/>
                    </a:ext>
                  </a:extLst>
                </a:gridCol>
                <a:gridCol w="1481328">
                  <a:extLst>
                    <a:ext uri="{9D8B030D-6E8A-4147-A177-3AD203B41FA5}">
                      <a16:colId xmlns:a16="http://schemas.microsoft.com/office/drawing/2014/main" val="2919272021"/>
                    </a:ext>
                  </a:extLst>
                </a:gridCol>
                <a:gridCol w="493776">
                  <a:extLst>
                    <a:ext uri="{9D8B030D-6E8A-4147-A177-3AD203B41FA5}">
                      <a16:colId xmlns:a16="http://schemas.microsoft.com/office/drawing/2014/main" val="302630533"/>
                    </a:ext>
                  </a:extLst>
                </a:gridCol>
                <a:gridCol w="493776">
                  <a:extLst>
                    <a:ext uri="{9D8B030D-6E8A-4147-A177-3AD203B41FA5}">
                      <a16:colId xmlns:a16="http://schemas.microsoft.com/office/drawing/2014/main" val="3207604806"/>
                    </a:ext>
                  </a:extLst>
                </a:gridCol>
                <a:gridCol w="493776">
                  <a:extLst>
                    <a:ext uri="{9D8B030D-6E8A-4147-A177-3AD203B41FA5}">
                      <a16:colId xmlns:a16="http://schemas.microsoft.com/office/drawing/2014/main" val="2881573343"/>
                    </a:ext>
                  </a:extLst>
                </a:gridCol>
                <a:gridCol w="493776">
                  <a:extLst>
                    <a:ext uri="{9D8B030D-6E8A-4147-A177-3AD203B41FA5}">
                      <a16:colId xmlns:a16="http://schemas.microsoft.com/office/drawing/2014/main" val="3907077014"/>
                    </a:ext>
                  </a:extLst>
                </a:gridCol>
                <a:gridCol w="493776">
                  <a:extLst>
                    <a:ext uri="{9D8B030D-6E8A-4147-A177-3AD203B41FA5}">
                      <a16:colId xmlns:a16="http://schemas.microsoft.com/office/drawing/2014/main" val="1363082044"/>
                    </a:ext>
                  </a:extLst>
                </a:gridCol>
                <a:gridCol w="493776">
                  <a:extLst>
                    <a:ext uri="{9D8B030D-6E8A-4147-A177-3AD203B41FA5}">
                      <a16:colId xmlns:a16="http://schemas.microsoft.com/office/drawing/2014/main" val="1978098378"/>
                    </a:ext>
                  </a:extLst>
                </a:gridCol>
                <a:gridCol w="493776">
                  <a:extLst>
                    <a:ext uri="{9D8B030D-6E8A-4147-A177-3AD203B41FA5}">
                      <a16:colId xmlns:a16="http://schemas.microsoft.com/office/drawing/2014/main" val="794547582"/>
                    </a:ext>
                  </a:extLst>
                </a:gridCol>
                <a:gridCol w="493776">
                  <a:extLst>
                    <a:ext uri="{9D8B030D-6E8A-4147-A177-3AD203B41FA5}">
                      <a16:colId xmlns:a16="http://schemas.microsoft.com/office/drawing/2014/main" val="2442255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06137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Teledeporte - 2021-12-06 20:52:04</a:t>
                      </a:r>
                      <a:r>
                        <a:rPr kumimoji="0" lang="es-ES" sz="1000" b="0" i="0" u="none" strike="noStrike" kern="1200" cap="none" spc="0" normalizeH="0" baseline="0" noProof="0">
                          <a:ln>
                            <a:noFill/>
                          </a:ln>
                          <a:solidFill>
                            <a:prstClr val="black"/>
                          </a:solidFill>
                          <a:effectLst/>
                          <a:uLnTx/>
                          <a:uFillTx/>
                          <a:latin typeface="+mn-lt"/>
                          <a:ea typeface="+mn-ea"/>
                          <a:cs typeface="+mn-cs"/>
                        </a:rPr>
                        <a:t>
 Estados Unidos confirma el boicot diplomático a los Juegos de Invierno de #Pekin2022
➡ La Casa Blanca no enviará representación diplomática en denuncia al "genocidio" contra los uigures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32633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RTVE - 2021-12-06 20:43:32</a:t>
                      </a:r>
                      <a:r>
                        <a:rPr kumimoji="0" lang="es-ES" sz="1000" b="0" i="0" u="none" strike="noStrike" kern="1200" cap="none" spc="0" normalizeH="0" baseline="0" noProof="0">
                          <a:ln>
                            <a:noFill/>
                          </a:ln>
                          <a:solidFill>
                            <a:prstClr val="black"/>
                          </a:solidFill>
                          <a:effectLst/>
                          <a:uLnTx/>
                          <a:uFillTx/>
                          <a:latin typeface="+mn-lt"/>
                          <a:ea typeface="+mn-ea"/>
                          <a:cs typeface="+mn-cs"/>
                        </a:rPr>
                        <a:t>
 Te damos varias razones por las que no puedes perderte #LucíaEnLaTelaraña, la serie documental sobre un crimen que desató una enorme investigación sobre tráfico de animales, narcotráfico y corrupción.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76425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RTVE - 2021-12-06 20:31:00</a:t>
                      </a:r>
                      <a:r>
                        <a:rPr kumimoji="0" lang="es-ES" sz="1000" b="0" i="0" u="none" strike="noStrike" kern="1200" cap="none" spc="0" normalizeH="0" baseline="0" noProof="0">
                          <a:ln>
                            <a:noFill/>
                          </a:ln>
                          <a:solidFill>
                            <a:prstClr val="black"/>
                          </a:solidFill>
                          <a:effectLst/>
                          <a:uLnTx/>
                          <a:uFillTx/>
                          <a:latin typeface="+mn-lt"/>
                          <a:ea typeface="+mn-ea"/>
                          <a:cs typeface="+mn-cs"/>
                        </a:rPr>
                        <a:t>
 Francia cierra discotecas durante un mes y pide potenciar el teletrabajo y limitar las fiestas para contener la COVID antes de Navidad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15769721"/>
                  </a:ext>
                </a:extLst>
              </a:tr>
            </a:tbl>
          </a:graphicData>
        </a:graphic>
      </p:graphicFrame>
      <p:sp>
        <p:nvSpPr>
          <p:cNvPr id="4" name="Text Placeholder 3">
            <a:extLst>
              <a:ext uri="{FF2B5EF4-FFF2-40B4-BE49-F238E27FC236}">
                <a16:creationId xmlns:a16="http://schemas.microsoft.com/office/drawing/2014/main" id="{8A30E1FD-3801-4B61-B4E3-14DB146BEC6A}"/>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808359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3F958-B013-43D5-9A69-02E2B3164401}"/>
              </a:ext>
            </a:extLst>
          </p:cNvPr>
          <p:cNvSpPr>
            <a:spLocks noGrp="1"/>
          </p:cNvSpPr>
          <p:nvPr>
            <p:ph type="title"/>
          </p:nvPr>
        </p:nvSpPr>
        <p:spPr/>
        <p:txBody>
          <a:bodyPr/>
          <a:lstStyle/>
          <a:p>
            <a:r>
              <a:rPr lang="en-US"/>
              <a:t>Facebook Own Posts Table | RTVE profiles - 10 of 11</a:t>
            </a:r>
          </a:p>
        </p:txBody>
      </p:sp>
      <p:graphicFrame>
        <p:nvGraphicFramePr>
          <p:cNvPr id="5" name="Table Placeholder 4">
            <a:extLst>
              <a:ext uri="{FF2B5EF4-FFF2-40B4-BE49-F238E27FC236}">
                <a16:creationId xmlns:a16="http://schemas.microsoft.com/office/drawing/2014/main" id="{D8035E1D-9F5B-42EA-8301-B28B8A0D6293}"/>
              </a:ext>
            </a:extLst>
          </p:cNvPr>
          <p:cNvGraphicFramePr>
            <a:graphicFrameLocks noGrp="1"/>
          </p:cNvGraphicFramePr>
          <p:nvPr>
            <p:ph type="tbl" sz="quarter" idx="13"/>
            <p:extLst>
              <p:ext uri="{D42A27DB-BD31-4B8C-83A1-F6EECF244321}">
                <p14:modId xmlns:p14="http://schemas.microsoft.com/office/powerpoint/2010/main" val="3374457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54263213"/>
                    </a:ext>
                  </a:extLst>
                </a:gridCol>
                <a:gridCol w="1481328">
                  <a:extLst>
                    <a:ext uri="{9D8B030D-6E8A-4147-A177-3AD203B41FA5}">
                      <a16:colId xmlns:a16="http://schemas.microsoft.com/office/drawing/2014/main" val="906264922"/>
                    </a:ext>
                  </a:extLst>
                </a:gridCol>
                <a:gridCol w="493776">
                  <a:extLst>
                    <a:ext uri="{9D8B030D-6E8A-4147-A177-3AD203B41FA5}">
                      <a16:colId xmlns:a16="http://schemas.microsoft.com/office/drawing/2014/main" val="3298518451"/>
                    </a:ext>
                  </a:extLst>
                </a:gridCol>
                <a:gridCol w="493776">
                  <a:extLst>
                    <a:ext uri="{9D8B030D-6E8A-4147-A177-3AD203B41FA5}">
                      <a16:colId xmlns:a16="http://schemas.microsoft.com/office/drawing/2014/main" val="556222597"/>
                    </a:ext>
                  </a:extLst>
                </a:gridCol>
                <a:gridCol w="493776">
                  <a:extLst>
                    <a:ext uri="{9D8B030D-6E8A-4147-A177-3AD203B41FA5}">
                      <a16:colId xmlns:a16="http://schemas.microsoft.com/office/drawing/2014/main" val="1296037449"/>
                    </a:ext>
                  </a:extLst>
                </a:gridCol>
                <a:gridCol w="493776">
                  <a:extLst>
                    <a:ext uri="{9D8B030D-6E8A-4147-A177-3AD203B41FA5}">
                      <a16:colId xmlns:a16="http://schemas.microsoft.com/office/drawing/2014/main" val="2536949529"/>
                    </a:ext>
                  </a:extLst>
                </a:gridCol>
                <a:gridCol w="493776">
                  <a:extLst>
                    <a:ext uri="{9D8B030D-6E8A-4147-A177-3AD203B41FA5}">
                      <a16:colId xmlns:a16="http://schemas.microsoft.com/office/drawing/2014/main" val="980252296"/>
                    </a:ext>
                  </a:extLst>
                </a:gridCol>
                <a:gridCol w="493776">
                  <a:extLst>
                    <a:ext uri="{9D8B030D-6E8A-4147-A177-3AD203B41FA5}">
                      <a16:colId xmlns:a16="http://schemas.microsoft.com/office/drawing/2014/main" val="2082562239"/>
                    </a:ext>
                  </a:extLst>
                </a:gridCol>
                <a:gridCol w="493776">
                  <a:extLst>
                    <a:ext uri="{9D8B030D-6E8A-4147-A177-3AD203B41FA5}">
                      <a16:colId xmlns:a16="http://schemas.microsoft.com/office/drawing/2014/main" val="853696091"/>
                    </a:ext>
                  </a:extLst>
                </a:gridCol>
                <a:gridCol w="493776">
                  <a:extLst>
                    <a:ext uri="{9D8B030D-6E8A-4147-A177-3AD203B41FA5}">
                      <a16:colId xmlns:a16="http://schemas.microsoft.com/office/drawing/2014/main" val="2959482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44506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RTVE - 2021-12-06 20:15:03</a:t>
                      </a:r>
                      <a:r>
                        <a:rPr kumimoji="0" lang="es-ES" sz="1000" b="0" i="0" u="none" strike="noStrike" kern="1200" cap="none" spc="0" normalizeH="0" baseline="0" noProof="0">
                          <a:ln>
                            <a:noFill/>
                          </a:ln>
                          <a:solidFill>
                            <a:prstClr val="black"/>
                          </a:solidFill>
                          <a:effectLst/>
                          <a:uLnTx/>
                          <a:uFillTx/>
                          <a:latin typeface="+mn-lt"/>
                          <a:ea typeface="+mn-ea"/>
                          <a:cs typeface="+mn-cs"/>
                        </a:rPr>
                        <a:t>
 Concha Velasco rompió con José Luis Sáenz de Heredia y fue activista democrática durante la Transición junto a Juan Diego. ¿Por qué abandonó la política?
Lo descubrimos en Imprescindibles TVE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61827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RTVE - 2021-12-06 20:02:03</a:t>
                      </a:r>
                      <a:r>
                        <a:rPr kumimoji="0" lang="es-ES" sz="1000" b="0" i="0" u="none" strike="noStrike" kern="1200" cap="none" spc="0" normalizeH="0" baseline="0" noProof="0">
                          <a:ln>
                            <a:noFill/>
                          </a:ln>
                          <a:solidFill>
                            <a:prstClr val="black"/>
                          </a:solidFill>
                          <a:effectLst/>
                          <a:uLnTx/>
                          <a:uFillTx/>
                          <a:latin typeface="+mn-lt"/>
                          <a:ea typeface="+mn-ea"/>
                          <a:cs typeface="+mn-cs"/>
                        </a:rPr>
                        <a:t>
 Un centro de mayores en La Palma organiza excursiones y ejercicio al aire libre para ayudar a los afectados por el volcán a "evadirse" tras casi 80 días de erupción.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Volcán de La Palma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2749552"/>
                  </a:ext>
                </a:extLst>
              </a:tr>
            </a:tbl>
          </a:graphicData>
        </a:graphic>
      </p:graphicFrame>
      <p:sp>
        <p:nvSpPr>
          <p:cNvPr id="4" name="Text Placeholder 3">
            <a:extLst>
              <a:ext uri="{FF2B5EF4-FFF2-40B4-BE49-F238E27FC236}">
                <a16:creationId xmlns:a16="http://schemas.microsoft.com/office/drawing/2014/main" id="{AB2A0FD1-DA34-4B8F-999A-D8DFC565DC9B}"/>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973616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1B28E-27CA-4E40-88CC-AFD208C4336C}"/>
              </a:ext>
            </a:extLst>
          </p:cNvPr>
          <p:cNvSpPr>
            <a:spLocks noGrp="1"/>
          </p:cNvSpPr>
          <p:nvPr>
            <p:ph type="title"/>
          </p:nvPr>
        </p:nvSpPr>
        <p:spPr/>
        <p:txBody>
          <a:bodyPr/>
          <a:lstStyle/>
          <a:p>
            <a:r>
              <a:rPr lang="en-US"/>
              <a:t>Facebook Own Posts Table | RTVE profiles - 11 of 11</a:t>
            </a:r>
          </a:p>
        </p:txBody>
      </p:sp>
      <p:graphicFrame>
        <p:nvGraphicFramePr>
          <p:cNvPr id="5" name="Table Placeholder 4">
            <a:extLst>
              <a:ext uri="{FF2B5EF4-FFF2-40B4-BE49-F238E27FC236}">
                <a16:creationId xmlns:a16="http://schemas.microsoft.com/office/drawing/2014/main" id="{5FBDD243-4D8E-43DB-B4F0-6620AC7977A3}"/>
              </a:ext>
            </a:extLst>
          </p:cNvPr>
          <p:cNvGraphicFramePr>
            <a:graphicFrameLocks noGrp="1"/>
          </p:cNvGraphicFramePr>
          <p:nvPr>
            <p:ph type="tbl" sz="quarter" idx="13"/>
            <p:extLst>
              <p:ext uri="{D42A27DB-BD31-4B8C-83A1-F6EECF244321}">
                <p14:modId xmlns:p14="http://schemas.microsoft.com/office/powerpoint/2010/main" val="2728225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5229393"/>
                    </a:ext>
                  </a:extLst>
                </a:gridCol>
                <a:gridCol w="1481328">
                  <a:extLst>
                    <a:ext uri="{9D8B030D-6E8A-4147-A177-3AD203B41FA5}">
                      <a16:colId xmlns:a16="http://schemas.microsoft.com/office/drawing/2014/main" val="1899871687"/>
                    </a:ext>
                  </a:extLst>
                </a:gridCol>
                <a:gridCol w="493776">
                  <a:extLst>
                    <a:ext uri="{9D8B030D-6E8A-4147-A177-3AD203B41FA5}">
                      <a16:colId xmlns:a16="http://schemas.microsoft.com/office/drawing/2014/main" val="2234521655"/>
                    </a:ext>
                  </a:extLst>
                </a:gridCol>
                <a:gridCol w="493776">
                  <a:extLst>
                    <a:ext uri="{9D8B030D-6E8A-4147-A177-3AD203B41FA5}">
                      <a16:colId xmlns:a16="http://schemas.microsoft.com/office/drawing/2014/main" val="388941310"/>
                    </a:ext>
                  </a:extLst>
                </a:gridCol>
                <a:gridCol w="493776">
                  <a:extLst>
                    <a:ext uri="{9D8B030D-6E8A-4147-A177-3AD203B41FA5}">
                      <a16:colId xmlns:a16="http://schemas.microsoft.com/office/drawing/2014/main" val="12402769"/>
                    </a:ext>
                  </a:extLst>
                </a:gridCol>
                <a:gridCol w="493776">
                  <a:extLst>
                    <a:ext uri="{9D8B030D-6E8A-4147-A177-3AD203B41FA5}">
                      <a16:colId xmlns:a16="http://schemas.microsoft.com/office/drawing/2014/main" val="466948284"/>
                    </a:ext>
                  </a:extLst>
                </a:gridCol>
                <a:gridCol w="493776">
                  <a:extLst>
                    <a:ext uri="{9D8B030D-6E8A-4147-A177-3AD203B41FA5}">
                      <a16:colId xmlns:a16="http://schemas.microsoft.com/office/drawing/2014/main" val="2398558638"/>
                    </a:ext>
                  </a:extLst>
                </a:gridCol>
                <a:gridCol w="493776">
                  <a:extLst>
                    <a:ext uri="{9D8B030D-6E8A-4147-A177-3AD203B41FA5}">
                      <a16:colId xmlns:a16="http://schemas.microsoft.com/office/drawing/2014/main" val="1892634987"/>
                    </a:ext>
                  </a:extLst>
                </a:gridCol>
                <a:gridCol w="493776">
                  <a:extLst>
                    <a:ext uri="{9D8B030D-6E8A-4147-A177-3AD203B41FA5}">
                      <a16:colId xmlns:a16="http://schemas.microsoft.com/office/drawing/2014/main" val="1971059656"/>
                    </a:ext>
                  </a:extLst>
                </a:gridCol>
                <a:gridCol w="493776">
                  <a:extLst>
                    <a:ext uri="{9D8B030D-6E8A-4147-A177-3AD203B41FA5}">
                      <a16:colId xmlns:a16="http://schemas.microsoft.com/office/drawing/2014/main" val="2409851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00458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RTVE - 2021-12-06 19:49:09</a:t>
                      </a:r>
                      <a:r>
                        <a:rPr kumimoji="0" lang="es-ES" sz="1000" b="0" i="0" u="none" strike="noStrike" kern="1200" cap="none" spc="0" normalizeH="0" baseline="0" noProof="0">
                          <a:ln>
                            <a:noFill/>
                          </a:ln>
                          <a:solidFill>
                            <a:prstClr val="black"/>
                          </a:solidFill>
                          <a:effectLst/>
                          <a:uLnTx/>
                          <a:uFillTx/>
                          <a:latin typeface="+mn-lt"/>
                          <a:ea typeface="+mn-ea"/>
                          <a:cs typeface="+mn-cs"/>
                        </a:rPr>
                        <a:t>
 Las autoridades buscan a personas desaparecidas tras la erupción del volcán del Monte Semeru en la isla de Java. Al menos 22 personas han muerto y 27 siguen desaparecidas, pero cada vez es más complicado encontrarlos porque la lluvia apelmaza la gran cantidad de ceniza que ha expulsado el Semeru.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Volcán de La Palma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82938736"/>
                  </a:ext>
                </a:extLst>
              </a:tr>
            </a:tbl>
          </a:graphicData>
        </a:graphic>
      </p:graphicFrame>
      <p:sp>
        <p:nvSpPr>
          <p:cNvPr id="4" name="Text Placeholder 3">
            <a:extLst>
              <a:ext uri="{FF2B5EF4-FFF2-40B4-BE49-F238E27FC236}">
                <a16:creationId xmlns:a16="http://schemas.microsoft.com/office/drawing/2014/main" id="{6F31031E-539A-4B75-B45F-DBDEEE50CF9A}"/>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319632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27CC4-2EEE-416D-9B3D-7C73306E5581}"/>
              </a:ext>
            </a:extLst>
          </p:cNvPr>
          <p:cNvSpPr>
            <a:spLocks noGrp="1"/>
          </p:cNvSpPr>
          <p:nvPr>
            <p:ph type="title"/>
          </p:nvPr>
        </p:nvSpPr>
        <p:spPr/>
        <p:txBody>
          <a:bodyPr/>
          <a:lstStyle/>
          <a:p>
            <a:r>
              <a:rPr lang="en-US"/>
              <a:t>Twitter Own Tweets Table | RTVE profiles - 1 of 16</a:t>
            </a:r>
          </a:p>
        </p:txBody>
      </p:sp>
      <p:graphicFrame>
        <p:nvGraphicFramePr>
          <p:cNvPr id="5" name="Table Placeholder 4">
            <a:extLst>
              <a:ext uri="{FF2B5EF4-FFF2-40B4-BE49-F238E27FC236}">
                <a16:creationId xmlns:a16="http://schemas.microsoft.com/office/drawing/2014/main" id="{0BD45F8E-DE5C-4BF2-A01C-7C4719256BEE}"/>
              </a:ext>
            </a:extLst>
          </p:cNvPr>
          <p:cNvGraphicFramePr>
            <a:graphicFrameLocks noGrp="1"/>
          </p:cNvGraphicFramePr>
          <p:nvPr>
            <p:ph type="tbl" sz="quarter" idx="13"/>
            <p:extLst>
              <p:ext uri="{D42A27DB-BD31-4B8C-83A1-F6EECF244321}">
                <p14:modId xmlns:p14="http://schemas.microsoft.com/office/powerpoint/2010/main" val="3036070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57561600"/>
                    </a:ext>
                  </a:extLst>
                </a:gridCol>
                <a:gridCol w="1316736">
                  <a:extLst>
                    <a:ext uri="{9D8B030D-6E8A-4147-A177-3AD203B41FA5}">
                      <a16:colId xmlns:a16="http://schemas.microsoft.com/office/drawing/2014/main" val="1485470157"/>
                    </a:ext>
                  </a:extLst>
                </a:gridCol>
                <a:gridCol w="411480">
                  <a:extLst>
                    <a:ext uri="{9D8B030D-6E8A-4147-A177-3AD203B41FA5}">
                      <a16:colId xmlns:a16="http://schemas.microsoft.com/office/drawing/2014/main" val="215631003"/>
                    </a:ext>
                  </a:extLst>
                </a:gridCol>
                <a:gridCol w="411480">
                  <a:extLst>
                    <a:ext uri="{9D8B030D-6E8A-4147-A177-3AD203B41FA5}">
                      <a16:colId xmlns:a16="http://schemas.microsoft.com/office/drawing/2014/main" val="3031654044"/>
                    </a:ext>
                  </a:extLst>
                </a:gridCol>
                <a:gridCol w="411480">
                  <a:extLst>
                    <a:ext uri="{9D8B030D-6E8A-4147-A177-3AD203B41FA5}">
                      <a16:colId xmlns:a16="http://schemas.microsoft.com/office/drawing/2014/main" val="1827068068"/>
                    </a:ext>
                  </a:extLst>
                </a:gridCol>
                <a:gridCol w="411480">
                  <a:extLst>
                    <a:ext uri="{9D8B030D-6E8A-4147-A177-3AD203B41FA5}">
                      <a16:colId xmlns:a16="http://schemas.microsoft.com/office/drawing/2014/main" val="3922044103"/>
                    </a:ext>
                  </a:extLst>
                </a:gridCol>
                <a:gridCol w="411480">
                  <a:extLst>
                    <a:ext uri="{9D8B030D-6E8A-4147-A177-3AD203B41FA5}">
                      <a16:colId xmlns:a16="http://schemas.microsoft.com/office/drawing/2014/main" val="2117450461"/>
                    </a:ext>
                  </a:extLst>
                </a:gridCol>
                <a:gridCol w="411480">
                  <a:extLst>
                    <a:ext uri="{9D8B030D-6E8A-4147-A177-3AD203B41FA5}">
                      <a16:colId xmlns:a16="http://schemas.microsoft.com/office/drawing/2014/main" val="1687282947"/>
                    </a:ext>
                  </a:extLst>
                </a:gridCol>
                <a:gridCol w="576072">
                  <a:extLst>
                    <a:ext uri="{9D8B030D-6E8A-4147-A177-3AD203B41FA5}">
                      <a16:colId xmlns:a16="http://schemas.microsoft.com/office/drawing/2014/main" val="1936721399"/>
                    </a:ext>
                  </a:extLst>
                </a:gridCol>
                <a:gridCol w="411480">
                  <a:extLst>
                    <a:ext uri="{9D8B030D-6E8A-4147-A177-3AD203B41FA5}">
                      <a16:colId xmlns:a16="http://schemas.microsoft.com/office/drawing/2014/main" val="3677293965"/>
                    </a:ext>
                  </a:extLst>
                </a:gridCol>
                <a:gridCol w="411480">
                  <a:extLst>
                    <a:ext uri="{9D8B030D-6E8A-4147-A177-3AD203B41FA5}">
                      <a16:colId xmlns:a16="http://schemas.microsoft.com/office/drawing/2014/main" val="2518626254"/>
                    </a:ext>
                  </a:extLst>
                </a:gridCol>
                <a:gridCol w="411480">
                  <a:extLst>
                    <a:ext uri="{9D8B030D-6E8A-4147-A177-3AD203B41FA5}">
                      <a16:colId xmlns:a16="http://schemas.microsoft.com/office/drawing/2014/main" val="4226113999"/>
                    </a:ext>
                  </a:extLst>
                </a:gridCol>
                <a:gridCol w="411480">
                  <a:extLst>
                    <a:ext uri="{9D8B030D-6E8A-4147-A177-3AD203B41FA5}">
                      <a16:colId xmlns:a16="http://schemas.microsoft.com/office/drawing/2014/main" val="1414029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898253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- 2021-12-06 23:46:14</a:t>
                      </a:r>
                      <a:r>
                        <a:rPr kumimoji="0" lang="es-ES" sz="1000" b="0" i="0" u="none" strike="noStrike" kern="1200" cap="none" spc="0" normalizeH="0" baseline="0" noProof="0">
                          <a:ln>
                            <a:noFill/>
                          </a:ln>
                          <a:solidFill>
                            <a:prstClr val="black"/>
                          </a:solidFill>
                          <a:effectLst/>
                          <a:uLnTx/>
                          <a:uFillTx/>
                          <a:latin typeface="+mn-lt"/>
                          <a:ea typeface="+mn-ea"/>
                          <a:cs typeface="+mn-cs"/>
                        </a:rPr>
                        <a:t>
 Una nueva erupción del volcán Semeru dificulta la búsqueda de supervivientes en Java
👁‍🗨 Ana Torrico Mediato  rtve.es/play/videos/te…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Volcán de La Palma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0.6444 %</a:t>
                      </a:r>
                    </a:p>
                  </a:txBody>
                  <a:tcPr/>
                </a:tc>
                <a:extLst>
                  <a:ext uri="{0D108BD9-81ED-4DB2-BD59-A6C34878D82A}">
                    <a16:rowId xmlns:a16="http://schemas.microsoft.com/office/drawing/2014/main" val="2819730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@rtvenoticias - 2021-12-06 23:46:06</a:t>
                      </a:r>
                      <a:r>
                        <a:rPr kumimoji="0" lang="es-ES" sz="1000" b="0" i="0" u="none" strike="noStrike" kern="1200" cap="none" spc="0" normalizeH="0" baseline="0" noProof="0">
                          <a:ln>
                            <a:noFill/>
                          </a:ln>
                          <a:solidFill>
                            <a:prstClr val="black"/>
                          </a:solidFill>
                          <a:effectLst/>
                          <a:uLnTx/>
                          <a:uFillTx/>
                          <a:latin typeface="+mn-lt"/>
                          <a:ea typeface="+mn-ea"/>
                          <a:cs typeface="+mn-cs"/>
                        </a:rPr>
                        <a:t>
 Nueva York impone la vacuna obligatoria en el sector privado 
👁‍🗨  @almuariza  rtve.es/play/videos/te…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0.5479 %</a:t>
                      </a:r>
                    </a:p>
                  </a:txBody>
                  <a:tcPr/>
                </a:tc>
                <a:extLst>
                  <a:ext uri="{0D108BD9-81ED-4DB2-BD59-A6C34878D82A}">
                    <a16:rowId xmlns:a16="http://schemas.microsoft.com/office/drawing/2014/main" val="3981562929"/>
                  </a:ext>
                </a:extLst>
              </a:tr>
            </a:tbl>
          </a:graphicData>
        </a:graphic>
      </p:graphicFrame>
      <p:sp>
        <p:nvSpPr>
          <p:cNvPr id="4" name="Text Placeholder 3">
            <a:extLst>
              <a:ext uri="{FF2B5EF4-FFF2-40B4-BE49-F238E27FC236}">
                <a16:creationId xmlns:a16="http://schemas.microsoft.com/office/drawing/2014/main" id="{EA81CB40-B158-4953-9515-64BAF99FC1EE}"/>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3750871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9FFD0-3055-4CF5-B6D3-72F07D611215}"/>
              </a:ext>
            </a:extLst>
          </p:cNvPr>
          <p:cNvSpPr>
            <a:spLocks noGrp="1"/>
          </p:cNvSpPr>
          <p:nvPr>
            <p:ph type="title"/>
          </p:nvPr>
        </p:nvSpPr>
        <p:spPr/>
        <p:txBody>
          <a:bodyPr/>
          <a:lstStyle/>
          <a:p>
            <a:r>
              <a:rPr lang="en-US"/>
              <a:t>Twitter Own Tweets Table | RTVE profiles - 2 of 16</a:t>
            </a:r>
          </a:p>
        </p:txBody>
      </p:sp>
      <p:graphicFrame>
        <p:nvGraphicFramePr>
          <p:cNvPr id="5" name="Table Placeholder 4">
            <a:extLst>
              <a:ext uri="{FF2B5EF4-FFF2-40B4-BE49-F238E27FC236}">
                <a16:creationId xmlns:a16="http://schemas.microsoft.com/office/drawing/2014/main" id="{BD90EBDF-4517-4358-91BE-9ABD44020F40}"/>
              </a:ext>
            </a:extLst>
          </p:cNvPr>
          <p:cNvGraphicFramePr>
            <a:graphicFrameLocks noGrp="1"/>
          </p:cNvGraphicFramePr>
          <p:nvPr>
            <p:ph type="tbl" sz="quarter" idx="13"/>
            <p:extLst>
              <p:ext uri="{D42A27DB-BD31-4B8C-83A1-F6EECF244321}">
                <p14:modId xmlns:p14="http://schemas.microsoft.com/office/powerpoint/2010/main" val="22617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18096157"/>
                    </a:ext>
                  </a:extLst>
                </a:gridCol>
                <a:gridCol w="1316736">
                  <a:extLst>
                    <a:ext uri="{9D8B030D-6E8A-4147-A177-3AD203B41FA5}">
                      <a16:colId xmlns:a16="http://schemas.microsoft.com/office/drawing/2014/main" val="4061643318"/>
                    </a:ext>
                  </a:extLst>
                </a:gridCol>
                <a:gridCol w="411480">
                  <a:extLst>
                    <a:ext uri="{9D8B030D-6E8A-4147-A177-3AD203B41FA5}">
                      <a16:colId xmlns:a16="http://schemas.microsoft.com/office/drawing/2014/main" val="2626276268"/>
                    </a:ext>
                  </a:extLst>
                </a:gridCol>
                <a:gridCol w="411480">
                  <a:extLst>
                    <a:ext uri="{9D8B030D-6E8A-4147-A177-3AD203B41FA5}">
                      <a16:colId xmlns:a16="http://schemas.microsoft.com/office/drawing/2014/main" val="3701796480"/>
                    </a:ext>
                  </a:extLst>
                </a:gridCol>
                <a:gridCol w="411480">
                  <a:extLst>
                    <a:ext uri="{9D8B030D-6E8A-4147-A177-3AD203B41FA5}">
                      <a16:colId xmlns:a16="http://schemas.microsoft.com/office/drawing/2014/main" val="2672562348"/>
                    </a:ext>
                  </a:extLst>
                </a:gridCol>
                <a:gridCol w="411480">
                  <a:extLst>
                    <a:ext uri="{9D8B030D-6E8A-4147-A177-3AD203B41FA5}">
                      <a16:colId xmlns:a16="http://schemas.microsoft.com/office/drawing/2014/main" val="2453214724"/>
                    </a:ext>
                  </a:extLst>
                </a:gridCol>
                <a:gridCol w="411480">
                  <a:extLst>
                    <a:ext uri="{9D8B030D-6E8A-4147-A177-3AD203B41FA5}">
                      <a16:colId xmlns:a16="http://schemas.microsoft.com/office/drawing/2014/main" val="991814494"/>
                    </a:ext>
                  </a:extLst>
                </a:gridCol>
                <a:gridCol w="411480">
                  <a:extLst>
                    <a:ext uri="{9D8B030D-6E8A-4147-A177-3AD203B41FA5}">
                      <a16:colId xmlns:a16="http://schemas.microsoft.com/office/drawing/2014/main" val="3643020721"/>
                    </a:ext>
                  </a:extLst>
                </a:gridCol>
                <a:gridCol w="576072">
                  <a:extLst>
                    <a:ext uri="{9D8B030D-6E8A-4147-A177-3AD203B41FA5}">
                      <a16:colId xmlns:a16="http://schemas.microsoft.com/office/drawing/2014/main" val="2248757473"/>
                    </a:ext>
                  </a:extLst>
                </a:gridCol>
                <a:gridCol w="411480">
                  <a:extLst>
                    <a:ext uri="{9D8B030D-6E8A-4147-A177-3AD203B41FA5}">
                      <a16:colId xmlns:a16="http://schemas.microsoft.com/office/drawing/2014/main" val="2452743910"/>
                    </a:ext>
                  </a:extLst>
                </a:gridCol>
                <a:gridCol w="411480">
                  <a:extLst>
                    <a:ext uri="{9D8B030D-6E8A-4147-A177-3AD203B41FA5}">
                      <a16:colId xmlns:a16="http://schemas.microsoft.com/office/drawing/2014/main" val="653056524"/>
                    </a:ext>
                  </a:extLst>
                </a:gridCol>
                <a:gridCol w="411480">
                  <a:extLst>
                    <a:ext uri="{9D8B030D-6E8A-4147-A177-3AD203B41FA5}">
                      <a16:colId xmlns:a16="http://schemas.microsoft.com/office/drawing/2014/main" val="1939569477"/>
                    </a:ext>
                  </a:extLst>
                </a:gridCol>
                <a:gridCol w="411480">
                  <a:extLst>
                    <a:ext uri="{9D8B030D-6E8A-4147-A177-3AD203B41FA5}">
                      <a16:colId xmlns:a16="http://schemas.microsoft.com/office/drawing/2014/main" val="2809166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057167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- 2021-12-06 23:31:12</a:t>
                      </a:r>
                      <a:r>
                        <a:rPr kumimoji="0" lang="es-ES" sz="1000" b="0" i="0" u="none" strike="noStrike" kern="1200" cap="none" spc="0" normalizeH="0" baseline="0" noProof="0">
                          <a:ln>
                            <a:noFill/>
                          </a:ln>
                          <a:solidFill>
                            <a:prstClr val="black"/>
                          </a:solidFill>
                          <a:effectLst/>
                          <a:uLnTx/>
                          <a:uFillTx/>
                          <a:latin typeface="+mn-lt"/>
                          <a:ea typeface="+mn-ea"/>
                          <a:cs typeface="+mn-cs"/>
                        </a:rPr>
                        <a:t>
 Series de televisión antes que películas 🖥🍿
En el aniversario del estreno de 'Star Trek: la película' hablamos de cintas basadas en series  rtve.es/television/202…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0.5126 %</a:t>
                      </a:r>
                    </a:p>
                  </a:txBody>
                  <a:tcPr/>
                </a:tc>
                <a:extLst>
                  <a:ext uri="{0D108BD9-81ED-4DB2-BD59-A6C34878D82A}">
                    <a16:rowId xmlns:a16="http://schemas.microsoft.com/office/drawing/2014/main" val="3692756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@rtvenoticias - 2021-12-06 23:31:00</a:t>
                      </a:r>
                      <a:r>
                        <a:rPr kumimoji="0" lang="es-ES" sz="1000" b="0" i="0" u="none" strike="noStrike" kern="1200" cap="none" spc="0" normalizeH="0" baseline="0" noProof="0">
                          <a:ln>
                            <a:noFill/>
                          </a:ln>
                          <a:solidFill>
                            <a:prstClr val="black"/>
                          </a:solidFill>
                          <a:effectLst/>
                          <a:uLnTx/>
                          <a:uFillTx/>
                          <a:latin typeface="+mn-lt"/>
                          <a:ea typeface="+mn-ea"/>
                          <a:cs typeface="+mn-cs"/>
                        </a:rPr>
                        <a:t>
 Los abogados del rey emérito apelan a su inmunidad para que no se admita la demanda por acoso de Corinna en Londres  rtve.es/play/videos/te…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0.8779 %</a:t>
                      </a:r>
                    </a:p>
                  </a:txBody>
                  <a:tcPr/>
                </a:tc>
                <a:extLst>
                  <a:ext uri="{0D108BD9-81ED-4DB2-BD59-A6C34878D82A}">
                    <a16:rowId xmlns:a16="http://schemas.microsoft.com/office/drawing/2014/main" val="117235530"/>
                  </a:ext>
                </a:extLst>
              </a:tr>
            </a:tbl>
          </a:graphicData>
        </a:graphic>
      </p:graphicFrame>
      <p:sp>
        <p:nvSpPr>
          <p:cNvPr id="4" name="Text Placeholder 3">
            <a:extLst>
              <a:ext uri="{FF2B5EF4-FFF2-40B4-BE49-F238E27FC236}">
                <a16:creationId xmlns:a16="http://schemas.microsoft.com/office/drawing/2014/main" id="{A62566A9-656C-4464-AC2C-86ED4BA7AB5C}"/>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516085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D0BF4-9474-4AE2-AA63-38833D39731E}"/>
              </a:ext>
            </a:extLst>
          </p:cNvPr>
          <p:cNvSpPr>
            <a:spLocks noGrp="1"/>
          </p:cNvSpPr>
          <p:nvPr>
            <p:ph type="title"/>
          </p:nvPr>
        </p:nvSpPr>
        <p:spPr/>
        <p:txBody>
          <a:bodyPr/>
          <a:lstStyle/>
          <a:p>
            <a:r>
              <a:rPr lang="en-US"/>
              <a:t>Twitter Own Tweets Table | RTVE profiles - 3 of 16</a:t>
            </a:r>
          </a:p>
        </p:txBody>
      </p:sp>
      <p:graphicFrame>
        <p:nvGraphicFramePr>
          <p:cNvPr id="5" name="Table Placeholder 4">
            <a:extLst>
              <a:ext uri="{FF2B5EF4-FFF2-40B4-BE49-F238E27FC236}">
                <a16:creationId xmlns:a16="http://schemas.microsoft.com/office/drawing/2014/main" id="{BE0BE2B8-BEA1-47C9-85CB-E826B517DF0F}"/>
              </a:ext>
            </a:extLst>
          </p:cNvPr>
          <p:cNvGraphicFramePr>
            <a:graphicFrameLocks noGrp="1"/>
          </p:cNvGraphicFramePr>
          <p:nvPr>
            <p:ph type="tbl" sz="quarter" idx="13"/>
            <p:extLst>
              <p:ext uri="{D42A27DB-BD31-4B8C-83A1-F6EECF244321}">
                <p14:modId xmlns:p14="http://schemas.microsoft.com/office/powerpoint/2010/main" val="3577028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64740039"/>
                    </a:ext>
                  </a:extLst>
                </a:gridCol>
                <a:gridCol w="1316736">
                  <a:extLst>
                    <a:ext uri="{9D8B030D-6E8A-4147-A177-3AD203B41FA5}">
                      <a16:colId xmlns:a16="http://schemas.microsoft.com/office/drawing/2014/main" val="2930179681"/>
                    </a:ext>
                  </a:extLst>
                </a:gridCol>
                <a:gridCol w="411480">
                  <a:extLst>
                    <a:ext uri="{9D8B030D-6E8A-4147-A177-3AD203B41FA5}">
                      <a16:colId xmlns:a16="http://schemas.microsoft.com/office/drawing/2014/main" val="778825070"/>
                    </a:ext>
                  </a:extLst>
                </a:gridCol>
                <a:gridCol w="411480">
                  <a:extLst>
                    <a:ext uri="{9D8B030D-6E8A-4147-A177-3AD203B41FA5}">
                      <a16:colId xmlns:a16="http://schemas.microsoft.com/office/drawing/2014/main" val="2564181915"/>
                    </a:ext>
                  </a:extLst>
                </a:gridCol>
                <a:gridCol w="411480">
                  <a:extLst>
                    <a:ext uri="{9D8B030D-6E8A-4147-A177-3AD203B41FA5}">
                      <a16:colId xmlns:a16="http://schemas.microsoft.com/office/drawing/2014/main" val="1949366031"/>
                    </a:ext>
                  </a:extLst>
                </a:gridCol>
                <a:gridCol w="411480">
                  <a:extLst>
                    <a:ext uri="{9D8B030D-6E8A-4147-A177-3AD203B41FA5}">
                      <a16:colId xmlns:a16="http://schemas.microsoft.com/office/drawing/2014/main" val="2799388713"/>
                    </a:ext>
                  </a:extLst>
                </a:gridCol>
                <a:gridCol w="411480">
                  <a:extLst>
                    <a:ext uri="{9D8B030D-6E8A-4147-A177-3AD203B41FA5}">
                      <a16:colId xmlns:a16="http://schemas.microsoft.com/office/drawing/2014/main" val="4280201996"/>
                    </a:ext>
                  </a:extLst>
                </a:gridCol>
                <a:gridCol w="411480">
                  <a:extLst>
                    <a:ext uri="{9D8B030D-6E8A-4147-A177-3AD203B41FA5}">
                      <a16:colId xmlns:a16="http://schemas.microsoft.com/office/drawing/2014/main" val="3061817275"/>
                    </a:ext>
                  </a:extLst>
                </a:gridCol>
                <a:gridCol w="576072">
                  <a:extLst>
                    <a:ext uri="{9D8B030D-6E8A-4147-A177-3AD203B41FA5}">
                      <a16:colId xmlns:a16="http://schemas.microsoft.com/office/drawing/2014/main" val="3320383401"/>
                    </a:ext>
                  </a:extLst>
                </a:gridCol>
                <a:gridCol w="411480">
                  <a:extLst>
                    <a:ext uri="{9D8B030D-6E8A-4147-A177-3AD203B41FA5}">
                      <a16:colId xmlns:a16="http://schemas.microsoft.com/office/drawing/2014/main" val="3025113373"/>
                    </a:ext>
                  </a:extLst>
                </a:gridCol>
                <a:gridCol w="411480">
                  <a:extLst>
                    <a:ext uri="{9D8B030D-6E8A-4147-A177-3AD203B41FA5}">
                      <a16:colId xmlns:a16="http://schemas.microsoft.com/office/drawing/2014/main" val="2042925546"/>
                    </a:ext>
                  </a:extLst>
                </a:gridCol>
                <a:gridCol w="411480">
                  <a:extLst>
                    <a:ext uri="{9D8B030D-6E8A-4147-A177-3AD203B41FA5}">
                      <a16:colId xmlns:a16="http://schemas.microsoft.com/office/drawing/2014/main" val="1218444990"/>
                    </a:ext>
                  </a:extLst>
                </a:gridCol>
                <a:gridCol w="411480">
                  <a:extLst>
                    <a:ext uri="{9D8B030D-6E8A-4147-A177-3AD203B41FA5}">
                      <a16:colId xmlns:a16="http://schemas.microsoft.com/office/drawing/2014/main" val="31976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358510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@rtvenoticias - 2021-12-06 23:16:25</a:t>
                      </a:r>
                      <a:r>
                        <a:rPr kumimoji="0" lang="es-ES" sz="1000" b="0" i="0" u="none" strike="noStrike" kern="1200" cap="none" spc="0" normalizeH="0" baseline="0" noProof="0">
                          <a:ln>
                            <a:noFill/>
                          </a:ln>
                          <a:solidFill>
                            <a:prstClr val="black"/>
                          </a:solidFill>
                          <a:effectLst/>
                          <a:uLnTx/>
                          <a:uFillTx/>
                          <a:latin typeface="+mn-lt"/>
                          <a:ea typeface="+mn-ea"/>
                          <a:cs typeface="+mn-cs"/>
                        </a:rPr>
                        <a:t>
 En 'El Reto Climático', @Divulgameteo nos habla de un estudio que relaciona las salpicaduras de las gotas de lluvia en los océanos con los microplásticos
@rne 🎙 rtve.es/play/audios/la…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0.2702 %</a:t>
                      </a:r>
                    </a:p>
                  </a:txBody>
                  <a:tcPr/>
                </a:tc>
                <a:extLst>
                  <a:ext uri="{0D108BD9-81ED-4DB2-BD59-A6C34878D82A}">
                    <a16:rowId xmlns:a16="http://schemas.microsoft.com/office/drawing/2014/main" val="3139104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@rtvenoticias - 2021-12-06 23:16:24</a:t>
                      </a:r>
                      <a:r>
                        <a:rPr kumimoji="0" lang="es-ES" sz="1000" b="0" i="0" u="none" strike="noStrike" kern="1200" cap="none" spc="0" normalizeH="0" baseline="0" noProof="0">
                          <a:ln>
                            <a:noFill/>
                          </a:ln>
                          <a:solidFill>
                            <a:prstClr val="black"/>
                          </a:solidFill>
                          <a:effectLst/>
                          <a:uLnTx/>
                          <a:uFillTx/>
                          <a:latin typeface="+mn-lt"/>
                          <a:ea typeface="+mn-ea"/>
                          <a:cs typeface="+mn-cs"/>
                        </a:rPr>
                        <a:t>
 La mortalidad materna está "infraestimada" en España: "Es imprescindible crear un registro nacional" rtve.es/noticias/20211…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0.3048 %</a:t>
                      </a:r>
                    </a:p>
                  </a:txBody>
                  <a:tcPr/>
                </a:tc>
                <a:extLst>
                  <a:ext uri="{0D108BD9-81ED-4DB2-BD59-A6C34878D82A}">
                    <a16:rowId xmlns:a16="http://schemas.microsoft.com/office/drawing/2014/main" val="1301772095"/>
                  </a:ext>
                </a:extLst>
              </a:tr>
            </a:tbl>
          </a:graphicData>
        </a:graphic>
      </p:graphicFrame>
      <p:sp>
        <p:nvSpPr>
          <p:cNvPr id="4" name="Text Placeholder 3">
            <a:extLst>
              <a:ext uri="{FF2B5EF4-FFF2-40B4-BE49-F238E27FC236}">
                <a16:creationId xmlns:a16="http://schemas.microsoft.com/office/drawing/2014/main" id="{1BB084D6-442E-42E2-BAEA-BFC2836699ED}"/>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1600070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27991-A02E-4741-89EE-209A829CADC2}"/>
              </a:ext>
            </a:extLst>
          </p:cNvPr>
          <p:cNvSpPr>
            <a:spLocks noGrp="1"/>
          </p:cNvSpPr>
          <p:nvPr>
            <p:ph type="title"/>
          </p:nvPr>
        </p:nvSpPr>
        <p:spPr/>
        <p:txBody>
          <a:bodyPr/>
          <a:lstStyle/>
          <a:p>
            <a:r>
              <a:rPr lang="en-US"/>
              <a:t>Twitter Own Tweets Table | RTVE profiles - 4 of 16</a:t>
            </a:r>
          </a:p>
        </p:txBody>
      </p:sp>
      <p:graphicFrame>
        <p:nvGraphicFramePr>
          <p:cNvPr id="5" name="Table Placeholder 4">
            <a:extLst>
              <a:ext uri="{FF2B5EF4-FFF2-40B4-BE49-F238E27FC236}">
                <a16:creationId xmlns:a16="http://schemas.microsoft.com/office/drawing/2014/main" id="{15F79265-9C10-4118-B6ED-CCC99AE7A69F}"/>
              </a:ext>
            </a:extLst>
          </p:cNvPr>
          <p:cNvGraphicFramePr>
            <a:graphicFrameLocks noGrp="1"/>
          </p:cNvGraphicFramePr>
          <p:nvPr>
            <p:ph type="tbl" sz="quarter" idx="13"/>
            <p:extLst>
              <p:ext uri="{D42A27DB-BD31-4B8C-83A1-F6EECF244321}">
                <p14:modId xmlns:p14="http://schemas.microsoft.com/office/powerpoint/2010/main" val="511953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46041651"/>
                    </a:ext>
                  </a:extLst>
                </a:gridCol>
                <a:gridCol w="1316736">
                  <a:extLst>
                    <a:ext uri="{9D8B030D-6E8A-4147-A177-3AD203B41FA5}">
                      <a16:colId xmlns:a16="http://schemas.microsoft.com/office/drawing/2014/main" val="945023172"/>
                    </a:ext>
                  </a:extLst>
                </a:gridCol>
                <a:gridCol w="411480">
                  <a:extLst>
                    <a:ext uri="{9D8B030D-6E8A-4147-A177-3AD203B41FA5}">
                      <a16:colId xmlns:a16="http://schemas.microsoft.com/office/drawing/2014/main" val="2653635609"/>
                    </a:ext>
                  </a:extLst>
                </a:gridCol>
                <a:gridCol w="411480">
                  <a:extLst>
                    <a:ext uri="{9D8B030D-6E8A-4147-A177-3AD203B41FA5}">
                      <a16:colId xmlns:a16="http://schemas.microsoft.com/office/drawing/2014/main" val="4275528718"/>
                    </a:ext>
                  </a:extLst>
                </a:gridCol>
                <a:gridCol w="411480">
                  <a:extLst>
                    <a:ext uri="{9D8B030D-6E8A-4147-A177-3AD203B41FA5}">
                      <a16:colId xmlns:a16="http://schemas.microsoft.com/office/drawing/2014/main" val="3887456907"/>
                    </a:ext>
                  </a:extLst>
                </a:gridCol>
                <a:gridCol w="411480">
                  <a:extLst>
                    <a:ext uri="{9D8B030D-6E8A-4147-A177-3AD203B41FA5}">
                      <a16:colId xmlns:a16="http://schemas.microsoft.com/office/drawing/2014/main" val="4205957527"/>
                    </a:ext>
                  </a:extLst>
                </a:gridCol>
                <a:gridCol w="411480">
                  <a:extLst>
                    <a:ext uri="{9D8B030D-6E8A-4147-A177-3AD203B41FA5}">
                      <a16:colId xmlns:a16="http://schemas.microsoft.com/office/drawing/2014/main" val="3004548008"/>
                    </a:ext>
                  </a:extLst>
                </a:gridCol>
                <a:gridCol w="411480">
                  <a:extLst>
                    <a:ext uri="{9D8B030D-6E8A-4147-A177-3AD203B41FA5}">
                      <a16:colId xmlns:a16="http://schemas.microsoft.com/office/drawing/2014/main" val="462162465"/>
                    </a:ext>
                  </a:extLst>
                </a:gridCol>
                <a:gridCol w="576072">
                  <a:extLst>
                    <a:ext uri="{9D8B030D-6E8A-4147-A177-3AD203B41FA5}">
                      <a16:colId xmlns:a16="http://schemas.microsoft.com/office/drawing/2014/main" val="725337217"/>
                    </a:ext>
                  </a:extLst>
                </a:gridCol>
                <a:gridCol w="411480">
                  <a:extLst>
                    <a:ext uri="{9D8B030D-6E8A-4147-A177-3AD203B41FA5}">
                      <a16:colId xmlns:a16="http://schemas.microsoft.com/office/drawing/2014/main" val="816634022"/>
                    </a:ext>
                  </a:extLst>
                </a:gridCol>
                <a:gridCol w="411480">
                  <a:extLst>
                    <a:ext uri="{9D8B030D-6E8A-4147-A177-3AD203B41FA5}">
                      <a16:colId xmlns:a16="http://schemas.microsoft.com/office/drawing/2014/main" val="3850012401"/>
                    </a:ext>
                  </a:extLst>
                </a:gridCol>
                <a:gridCol w="411480">
                  <a:extLst>
                    <a:ext uri="{9D8B030D-6E8A-4147-A177-3AD203B41FA5}">
                      <a16:colId xmlns:a16="http://schemas.microsoft.com/office/drawing/2014/main" val="3610173449"/>
                    </a:ext>
                  </a:extLst>
                </a:gridCol>
                <a:gridCol w="411480">
                  <a:extLst>
                    <a:ext uri="{9D8B030D-6E8A-4147-A177-3AD203B41FA5}">
                      <a16:colId xmlns:a16="http://schemas.microsoft.com/office/drawing/2014/main" val="3835495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250845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- 2021-12-06 23:16:18</a:t>
                      </a:r>
                      <a:r>
                        <a:rPr kumimoji="0" lang="es-ES" sz="1000" b="0" i="0" u="none" strike="noStrike" kern="1200" cap="none" spc="0" normalizeH="0" baseline="0" noProof="0">
                          <a:ln>
                            <a:noFill/>
                          </a:ln>
                          <a:solidFill>
                            <a:prstClr val="black"/>
                          </a:solidFill>
                          <a:effectLst/>
                          <a:uLnTx/>
                          <a:uFillTx/>
                          <a:latin typeface="+mn-lt"/>
                          <a:ea typeface="+mn-ea"/>
                          <a:cs typeface="+mn-cs"/>
                        </a:rPr>
                        <a:t>
 Con cine y a lo loco:
🎥🎶 @Okinfografia, nuestra experta en efectos visuales, nos explica cómo dentro de la música en el cine se distinguen dos tipos: la música diegética y la extradiegética  rtve.es/play/audios/el…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1.0318 %</a:t>
                      </a:r>
                    </a:p>
                  </a:txBody>
                  <a:tcPr/>
                </a:tc>
                <a:extLst>
                  <a:ext uri="{0D108BD9-81ED-4DB2-BD59-A6C34878D82A}">
                    <a16:rowId xmlns:a16="http://schemas.microsoft.com/office/drawing/2014/main" val="1581370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@la2_tve - 2021-12-06 23:07:46</a:t>
                      </a:r>
                      <a:r>
                        <a:rPr kumimoji="0" lang="es-ES" sz="1000" b="0" i="0" u="none" strike="noStrike" kern="1200" cap="none" spc="0" normalizeH="0" baseline="0" noProof="0">
                          <a:ln>
                            <a:noFill/>
                          </a:ln>
                          <a:solidFill>
                            <a:prstClr val="black"/>
                          </a:solidFill>
                          <a:effectLst/>
                          <a:uLnTx/>
                          <a:uFillTx/>
                          <a:latin typeface="+mn-lt"/>
                          <a:ea typeface="+mn-ea"/>
                          <a:cs typeface="+mn-cs"/>
                        </a:rPr>
                        <a:t>
 Somos documentales - Uno entre mil rtve.es/play/videos/so…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0.7656 %</a:t>
                      </a:r>
                    </a:p>
                  </a:txBody>
                  <a:tcPr/>
                </a:tc>
                <a:extLst>
                  <a:ext uri="{0D108BD9-81ED-4DB2-BD59-A6C34878D82A}">
                    <a16:rowId xmlns:a16="http://schemas.microsoft.com/office/drawing/2014/main" val="230235826"/>
                  </a:ext>
                </a:extLst>
              </a:tr>
            </a:tbl>
          </a:graphicData>
        </a:graphic>
      </p:graphicFrame>
      <p:sp>
        <p:nvSpPr>
          <p:cNvPr id="4" name="Text Placeholder 3">
            <a:extLst>
              <a:ext uri="{FF2B5EF4-FFF2-40B4-BE49-F238E27FC236}">
                <a16:creationId xmlns:a16="http://schemas.microsoft.com/office/drawing/2014/main" id="{57D6DA80-3F4D-4B68-A05C-E6C2D95417E7}"/>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35894350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A2569-0734-428C-934C-101D5C8693D8}"/>
              </a:ext>
            </a:extLst>
          </p:cNvPr>
          <p:cNvSpPr>
            <a:spLocks noGrp="1"/>
          </p:cNvSpPr>
          <p:nvPr>
            <p:ph type="title"/>
          </p:nvPr>
        </p:nvSpPr>
        <p:spPr/>
        <p:txBody>
          <a:bodyPr/>
          <a:lstStyle/>
          <a:p>
            <a:r>
              <a:rPr lang="en-US"/>
              <a:t>Twitter Own Tweets Table | RTVE profiles - 5 of 16</a:t>
            </a:r>
          </a:p>
        </p:txBody>
      </p:sp>
      <p:graphicFrame>
        <p:nvGraphicFramePr>
          <p:cNvPr id="5" name="Table Placeholder 4">
            <a:extLst>
              <a:ext uri="{FF2B5EF4-FFF2-40B4-BE49-F238E27FC236}">
                <a16:creationId xmlns:a16="http://schemas.microsoft.com/office/drawing/2014/main" id="{1608B9A3-C80B-47C0-9CCD-F92C30FF02A2}"/>
              </a:ext>
            </a:extLst>
          </p:cNvPr>
          <p:cNvGraphicFramePr>
            <a:graphicFrameLocks noGrp="1"/>
          </p:cNvGraphicFramePr>
          <p:nvPr>
            <p:ph type="tbl" sz="quarter" idx="13"/>
            <p:extLst>
              <p:ext uri="{D42A27DB-BD31-4B8C-83A1-F6EECF244321}">
                <p14:modId xmlns:p14="http://schemas.microsoft.com/office/powerpoint/2010/main" val="2401889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04751668"/>
                    </a:ext>
                  </a:extLst>
                </a:gridCol>
                <a:gridCol w="1316736">
                  <a:extLst>
                    <a:ext uri="{9D8B030D-6E8A-4147-A177-3AD203B41FA5}">
                      <a16:colId xmlns:a16="http://schemas.microsoft.com/office/drawing/2014/main" val="3928651692"/>
                    </a:ext>
                  </a:extLst>
                </a:gridCol>
                <a:gridCol w="411480">
                  <a:extLst>
                    <a:ext uri="{9D8B030D-6E8A-4147-A177-3AD203B41FA5}">
                      <a16:colId xmlns:a16="http://schemas.microsoft.com/office/drawing/2014/main" val="2187228371"/>
                    </a:ext>
                  </a:extLst>
                </a:gridCol>
                <a:gridCol w="411480">
                  <a:extLst>
                    <a:ext uri="{9D8B030D-6E8A-4147-A177-3AD203B41FA5}">
                      <a16:colId xmlns:a16="http://schemas.microsoft.com/office/drawing/2014/main" val="791961836"/>
                    </a:ext>
                  </a:extLst>
                </a:gridCol>
                <a:gridCol w="411480">
                  <a:extLst>
                    <a:ext uri="{9D8B030D-6E8A-4147-A177-3AD203B41FA5}">
                      <a16:colId xmlns:a16="http://schemas.microsoft.com/office/drawing/2014/main" val="3888403835"/>
                    </a:ext>
                  </a:extLst>
                </a:gridCol>
                <a:gridCol w="411480">
                  <a:extLst>
                    <a:ext uri="{9D8B030D-6E8A-4147-A177-3AD203B41FA5}">
                      <a16:colId xmlns:a16="http://schemas.microsoft.com/office/drawing/2014/main" val="910663596"/>
                    </a:ext>
                  </a:extLst>
                </a:gridCol>
                <a:gridCol w="411480">
                  <a:extLst>
                    <a:ext uri="{9D8B030D-6E8A-4147-A177-3AD203B41FA5}">
                      <a16:colId xmlns:a16="http://schemas.microsoft.com/office/drawing/2014/main" val="1605682190"/>
                    </a:ext>
                  </a:extLst>
                </a:gridCol>
                <a:gridCol w="411480">
                  <a:extLst>
                    <a:ext uri="{9D8B030D-6E8A-4147-A177-3AD203B41FA5}">
                      <a16:colId xmlns:a16="http://schemas.microsoft.com/office/drawing/2014/main" val="3671593256"/>
                    </a:ext>
                  </a:extLst>
                </a:gridCol>
                <a:gridCol w="576072">
                  <a:extLst>
                    <a:ext uri="{9D8B030D-6E8A-4147-A177-3AD203B41FA5}">
                      <a16:colId xmlns:a16="http://schemas.microsoft.com/office/drawing/2014/main" val="1074481301"/>
                    </a:ext>
                  </a:extLst>
                </a:gridCol>
                <a:gridCol w="411480">
                  <a:extLst>
                    <a:ext uri="{9D8B030D-6E8A-4147-A177-3AD203B41FA5}">
                      <a16:colId xmlns:a16="http://schemas.microsoft.com/office/drawing/2014/main" val="1992309523"/>
                    </a:ext>
                  </a:extLst>
                </a:gridCol>
                <a:gridCol w="411480">
                  <a:extLst>
                    <a:ext uri="{9D8B030D-6E8A-4147-A177-3AD203B41FA5}">
                      <a16:colId xmlns:a16="http://schemas.microsoft.com/office/drawing/2014/main" val="2879022130"/>
                    </a:ext>
                  </a:extLst>
                </a:gridCol>
                <a:gridCol w="411480">
                  <a:extLst>
                    <a:ext uri="{9D8B030D-6E8A-4147-A177-3AD203B41FA5}">
                      <a16:colId xmlns:a16="http://schemas.microsoft.com/office/drawing/2014/main" val="4206571929"/>
                    </a:ext>
                  </a:extLst>
                </a:gridCol>
                <a:gridCol w="411480">
                  <a:extLst>
                    <a:ext uri="{9D8B030D-6E8A-4147-A177-3AD203B41FA5}">
                      <a16:colId xmlns:a16="http://schemas.microsoft.com/office/drawing/2014/main" val="3783272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131070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- 2021-12-06 23:02:26</a:t>
                      </a:r>
                      <a:r>
                        <a:rPr kumimoji="0" lang="es-ES" sz="1000" b="0" i="0" u="none" strike="noStrike" kern="1200" cap="none" spc="0" normalizeH="0" baseline="0" noProof="0">
                          <a:ln>
                            <a:noFill/>
                          </a:ln>
                          <a:solidFill>
                            <a:prstClr val="black"/>
                          </a:solidFill>
                          <a:effectLst/>
                          <a:uLnTx/>
                          <a:uFillTx/>
                          <a:latin typeface="+mn-lt"/>
                          <a:ea typeface="+mn-ea"/>
                          <a:cs typeface="+mn-cs"/>
                        </a:rPr>
                        <a:t>
 La compañía Yllana estrena Royal Gag Orchestra: música clásica descompuesta con humor  rtve.es/play/videos/te…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0.6740 %</a:t>
                      </a:r>
                    </a:p>
                  </a:txBody>
                  <a:tcPr/>
                </a:tc>
                <a:extLst>
                  <a:ext uri="{0D108BD9-81ED-4DB2-BD59-A6C34878D82A}">
                    <a16:rowId xmlns:a16="http://schemas.microsoft.com/office/drawing/2014/main" val="1529725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@rtvenoticias - 2021-12-06 23:02:15</a:t>
                      </a:r>
                      <a:r>
                        <a:rPr kumimoji="0" lang="es-ES" sz="1000" b="0" i="0" u="none" strike="noStrike" kern="1200" cap="none" spc="0" normalizeH="0" baseline="0" noProof="0">
                          <a:ln>
                            <a:noFill/>
                          </a:ln>
                          <a:solidFill>
                            <a:prstClr val="black"/>
                          </a:solidFill>
                          <a:effectLst/>
                          <a:uLnTx/>
                          <a:uFillTx/>
                          <a:latin typeface="+mn-lt"/>
                          <a:ea typeface="+mn-ea"/>
                          <a:cs typeface="+mn-cs"/>
                        </a:rPr>
                        <a:t>
 Spielberg versiona 'West Side Story': "Es uno de mis mayores sueños hecho realidad"  rtve.es/play/videos/te…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0.6518 %</a:t>
                      </a:r>
                    </a:p>
                  </a:txBody>
                  <a:tcPr/>
                </a:tc>
                <a:extLst>
                  <a:ext uri="{0D108BD9-81ED-4DB2-BD59-A6C34878D82A}">
                    <a16:rowId xmlns:a16="http://schemas.microsoft.com/office/drawing/2014/main" val="3594640665"/>
                  </a:ext>
                </a:extLst>
              </a:tr>
            </a:tbl>
          </a:graphicData>
        </a:graphic>
      </p:graphicFrame>
      <p:sp>
        <p:nvSpPr>
          <p:cNvPr id="4" name="Text Placeholder 3">
            <a:extLst>
              <a:ext uri="{FF2B5EF4-FFF2-40B4-BE49-F238E27FC236}">
                <a16:creationId xmlns:a16="http://schemas.microsoft.com/office/drawing/2014/main" id="{40A9CBF6-6393-449F-BDC0-1EB1D1AE54EB}"/>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4067103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00C2E-9D61-4052-A002-00EAC8C9458B}"/>
              </a:ext>
            </a:extLst>
          </p:cNvPr>
          <p:cNvSpPr>
            <a:spLocks noGrp="1"/>
          </p:cNvSpPr>
          <p:nvPr>
            <p:ph type="title"/>
          </p:nvPr>
        </p:nvSpPr>
        <p:spPr/>
        <p:txBody>
          <a:bodyPr/>
          <a:lstStyle/>
          <a:p>
            <a:r>
              <a:rPr lang="en-US"/>
              <a:t>Twitter Own Tweets Table | RTVE profiles - 6 of 16</a:t>
            </a:r>
          </a:p>
        </p:txBody>
      </p:sp>
      <p:graphicFrame>
        <p:nvGraphicFramePr>
          <p:cNvPr id="5" name="Table Placeholder 4">
            <a:extLst>
              <a:ext uri="{FF2B5EF4-FFF2-40B4-BE49-F238E27FC236}">
                <a16:creationId xmlns:a16="http://schemas.microsoft.com/office/drawing/2014/main" id="{C0A8E788-980C-4EA1-986A-B0CC9FD5FE58}"/>
              </a:ext>
            </a:extLst>
          </p:cNvPr>
          <p:cNvGraphicFramePr>
            <a:graphicFrameLocks noGrp="1"/>
          </p:cNvGraphicFramePr>
          <p:nvPr>
            <p:ph type="tbl" sz="quarter" idx="13"/>
            <p:extLst>
              <p:ext uri="{D42A27DB-BD31-4B8C-83A1-F6EECF244321}">
                <p14:modId xmlns:p14="http://schemas.microsoft.com/office/powerpoint/2010/main" val="1345305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81192478"/>
                    </a:ext>
                  </a:extLst>
                </a:gridCol>
                <a:gridCol w="1316736">
                  <a:extLst>
                    <a:ext uri="{9D8B030D-6E8A-4147-A177-3AD203B41FA5}">
                      <a16:colId xmlns:a16="http://schemas.microsoft.com/office/drawing/2014/main" val="3762233906"/>
                    </a:ext>
                  </a:extLst>
                </a:gridCol>
                <a:gridCol w="411480">
                  <a:extLst>
                    <a:ext uri="{9D8B030D-6E8A-4147-A177-3AD203B41FA5}">
                      <a16:colId xmlns:a16="http://schemas.microsoft.com/office/drawing/2014/main" val="692438624"/>
                    </a:ext>
                  </a:extLst>
                </a:gridCol>
                <a:gridCol w="411480">
                  <a:extLst>
                    <a:ext uri="{9D8B030D-6E8A-4147-A177-3AD203B41FA5}">
                      <a16:colId xmlns:a16="http://schemas.microsoft.com/office/drawing/2014/main" val="2401455599"/>
                    </a:ext>
                  </a:extLst>
                </a:gridCol>
                <a:gridCol w="411480">
                  <a:extLst>
                    <a:ext uri="{9D8B030D-6E8A-4147-A177-3AD203B41FA5}">
                      <a16:colId xmlns:a16="http://schemas.microsoft.com/office/drawing/2014/main" val="936236168"/>
                    </a:ext>
                  </a:extLst>
                </a:gridCol>
                <a:gridCol w="411480">
                  <a:extLst>
                    <a:ext uri="{9D8B030D-6E8A-4147-A177-3AD203B41FA5}">
                      <a16:colId xmlns:a16="http://schemas.microsoft.com/office/drawing/2014/main" val="12901227"/>
                    </a:ext>
                  </a:extLst>
                </a:gridCol>
                <a:gridCol w="411480">
                  <a:extLst>
                    <a:ext uri="{9D8B030D-6E8A-4147-A177-3AD203B41FA5}">
                      <a16:colId xmlns:a16="http://schemas.microsoft.com/office/drawing/2014/main" val="2725205651"/>
                    </a:ext>
                  </a:extLst>
                </a:gridCol>
                <a:gridCol w="411480">
                  <a:extLst>
                    <a:ext uri="{9D8B030D-6E8A-4147-A177-3AD203B41FA5}">
                      <a16:colId xmlns:a16="http://schemas.microsoft.com/office/drawing/2014/main" val="1722160505"/>
                    </a:ext>
                  </a:extLst>
                </a:gridCol>
                <a:gridCol w="576072">
                  <a:extLst>
                    <a:ext uri="{9D8B030D-6E8A-4147-A177-3AD203B41FA5}">
                      <a16:colId xmlns:a16="http://schemas.microsoft.com/office/drawing/2014/main" val="3593502799"/>
                    </a:ext>
                  </a:extLst>
                </a:gridCol>
                <a:gridCol w="411480">
                  <a:extLst>
                    <a:ext uri="{9D8B030D-6E8A-4147-A177-3AD203B41FA5}">
                      <a16:colId xmlns:a16="http://schemas.microsoft.com/office/drawing/2014/main" val="2427556622"/>
                    </a:ext>
                  </a:extLst>
                </a:gridCol>
                <a:gridCol w="411480">
                  <a:extLst>
                    <a:ext uri="{9D8B030D-6E8A-4147-A177-3AD203B41FA5}">
                      <a16:colId xmlns:a16="http://schemas.microsoft.com/office/drawing/2014/main" val="3554943598"/>
                    </a:ext>
                  </a:extLst>
                </a:gridCol>
                <a:gridCol w="411480">
                  <a:extLst>
                    <a:ext uri="{9D8B030D-6E8A-4147-A177-3AD203B41FA5}">
                      <a16:colId xmlns:a16="http://schemas.microsoft.com/office/drawing/2014/main" val="1551421828"/>
                    </a:ext>
                  </a:extLst>
                </a:gridCol>
                <a:gridCol w="411480">
                  <a:extLst>
                    <a:ext uri="{9D8B030D-6E8A-4147-A177-3AD203B41FA5}">
                      <a16:colId xmlns:a16="http://schemas.microsoft.com/office/drawing/2014/main" val="2881340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983658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- 2021-12-06 22:46:12</a:t>
                      </a:r>
                      <a:r>
                        <a:rPr kumimoji="0" lang="es-ES" sz="1000" b="0" i="0" u="none" strike="noStrike" kern="1200" cap="none" spc="0" normalizeH="0" baseline="0" noProof="0">
                          <a:ln>
                            <a:noFill/>
                          </a:ln>
                          <a:solidFill>
                            <a:prstClr val="black"/>
                          </a:solidFill>
                          <a:effectLst/>
                          <a:uLnTx/>
                          <a:uFillTx/>
                          <a:latin typeface="+mn-lt"/>
                          <a:ea typeface="+mn-ea"/>
                          <a:cs typeface="+mn-cs"/>
                        </a:rPr>
                        <a:t>
 Carlos Briones: "Buscamos vida fuera de la Tierra porque puede haberla" 🌏
@JaSantaolalla entrevista al científico del @csic para saber si hay vida fuera de nuestro planeta  rtve.es/television/202…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0.9704 %</a:t>
                      </a:r>
                    </a:p>
                  </a:txBody>
                  <a:tcPr/>
                </a:tc>
                <a:extLst>
                  <a:ext uri="{0D108BD9-81ED-4DB2-BD59-A6C34878D82A}">
                    <a16:rowId xmlns:a16="http://schemas.microsoft.com/office/drawing/2014/main" val="2959775933"/>
                  </a:ext>
                </a:extLst>
              </a:tr>
            </a:tbl>
          </a:graphicData>
        </a:graphic>
      </p:graphicFrame>
      <p:sp>
        <p:nvSpPr>
          <p:cNvPr id="4" name="Text Placeholder 3">
            <a:extLst>
              <a:ext uri="{FF2B5EF4-FFF2-40B4-BE49-F238E27FC236}">
                <a16:creationId xmlns:a16="http://schemas.microsoft.com/office/drawing/2014/main" id="{58893939-A7CD-4C91-84D1-109A1B4DCD38}"/>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36675454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FBD66-FA6C-4C7A-9C89-ABFAB544FA8F}"/>
              </a:ext>
            </a:extLst>
          </p:cNvPr>
          <p:cNvSpPr>
            <a:spLocks noGrp="1"/>
          </p:cNvSpPr>
          <p:nvPr>
            <p:ph type="title"/>
          </p:nvPr>
        </p:nvSpPr>
        <p:spPr/>
        <p:txBody>
          <a:bodyPr/>
          <a:lstStyle/>
          <a:p>
            <a:r>
              <a:rPr lang="en-US"/>
              <a:t>Twitter Own Tweets Table | RTVE profiles - 7 of 16</a:t>
            </a:r>
          </a:p>
        </p:txBody>
      </p:sp>
      <p:graphicFrame>
        <p:nvGraphicFramePr>
          <p:cNvPr id="5" name="Table Placeholder 4">
            <a:extLst>
              <a:ext uri="{FF2B5EF4-FFF2-40B4-BE49-F238E27FC236}">
                <a16:creationId xmlns:a16="http://schemas.microsoft.com/office/drawing/2014/main" id="{A044CA9E-A04E-445B-8B98-67F3E444E903}"/>
              </a:ext>
            </a:extLst>
          </p:cNvPr>
          <p:cNvGraphicFramePr>
            <a:graphicFrameLocks noGrp="1"/>
          </p:cNvGraphicFramePr>
          <p:nvPr>
            <p:ph type="tbl" sz="quarter" idx="13"/>
            <p:extLst>
              <p:ext uri="{D42A27DB-BD31-4B8C-83A1-F6EECF244321}">
                <p14:modId xmlns:p14="http://schemas.microsoft.com/office/powerpoint/2010/main" val="4194060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35785002"/>
                    </a:ext>
                  </a:extLst>
                </a:gridCol>
                <a:gridCol w="1316736">
                  <a:extLst>
                    <a:ext uri="{9D8B030D-6E8A-4147-A177-3AD203B41FA5}">
                      <a16:colId xmlns:a16="http://schemas.microsoft.com/office/drawing/2014/main" val="301555228"/>
                    </a:ext>
                  </a:extLst>
                </a:gridCol>
                <a:gridCol w="411480">
                  <a:extLst>
                    <a:ext uri="{9D8B030D-6E8A-4147-A177-3AD203B41FA5}">
                      <a16:colId xmlns:a16="http://schemas.microsoft.com/office/drawing/2014/main" val="847189586"/>
                    </a:ext>
                  </a:extLst>
                </a:gridCol>
                <a:gridCol w="411480">
                  <a:extLst>
                    <a:ext uri="{9D8B030D-6E8A-4147-A177-3AD203B41FA5}">
                      <a16:colId xmlns:a16="http://schemas.microsoft.com/office/drawing/2014/main" val="410464124"/>
                    </a:ext>
                  </a:extLst>
                </a:gridCol>
                <a:gridCol w="411480">
                  <a:extLst>
                    <a:ext uri="{9D8B030D-6E8A-4147-A177-3AD203B41FA5}">
                      <a16:colId xmlns:a16="http://schemas.microsoft.com/office/drawing/2014/main" val="4159903709"/>
                    </a:ext>
                  </a:extLst>
                </a:gridCol>
                <a:gridCol w="411480">
                  <a:extLst>
                    <a:ext uri="{9D8B030D-6E8A-4147-A177-3AD203B41FA5}">
                      <a16:colId xmlns:a16="http://schemas.microsoft.com/office/drawing/2014/main" val="2710747380"/>
                    </a:ext>
                  </a:extLst>
                </a:gridCol>
                <a:gridCol w="411480">
                  <a:extLst>
                    <a:ext uri="{9D8B030D-6E8A-4147-A177-3AD203B41FA5}">
                      <a16:colId xmlns:a16="http://schemas.microsoft.com/office/drawing/2014/main" val="609312405"/>
                    </a:ext>
                  </a:extLst>
                </a:gridCol>
                <a:gridCol w="411480">
                  <a:extLst>
                    <a:ext uri="{9D8B030D-6E8A-4147-A177-3AD203B41FA5}">
                      <a16:colId xmlns:a16="http://schemas.microsoft.com/office/drawing/2014/main" val="1626105477"/>
                    </a:ext>
                  </a:extLst>
                </a:gridCol>
                <a:gridCol w="576072">
                  <a:extLst>
                    <a:ext uri="{9D8B030D-6E8A-4147-A177-3AD203B41FA5}">
                      <a16:colId xmlns:a16="http://schemas.microsoft.com/office/drawing/2014/main" val="1643702273"/>
                    </a:ext>
                  </a:extLst>
                </a:gridCol>
                <a:gridCol w="411480">
                  <a:extLst>
                    <a:ext uri="{9D8B030D-6E8A-4147-A177-3AD203B41FA5}">
                      <a16:colId xmlns:a16="http://schemas.microsoft.com/office/drawing/2014/main" val="222189496"/>
                    </a:ext>
                  </a:extLst>
                </a:gridCol>
                <a:gridCol w="411480">
                  <a:extLst>
                    <a:ext uri="{9D8B030D-6E8A-4147-A177-3AD203B41FA5}">
                      <a16:colId xmlns:a16="http://schemas.microsoft.com/office/drawing/2014/main" val="17354147"/>
                    </a:ext>
                  </a:extLst>
                </a:gridCol>
                <a:gridCol w="411480">
                  <a:extLst>
                    <a:ext uri="{9D8B030D-6E8A-4147-A177-3AD203B41FA5}">
                      <a16:colId xmlns:a16="http://schemas.microsoft.com/office/drawing/2014/main" val="3146563744"/>
                    </a:ext>
                  </a:extLst>
                </a:gridCol>
                <a:gridCol w="411480">
                  <a:extLst>
                    <a:ext uri="{9D8B030D-6E8A-4147-A177-3AD203B41FA5}">
                      <a16:colId xmlns:a16="http://schemas.microsoft.com/office/drawing/2014/main" val="233368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096828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@rtvenoticias - 2021-12-06 22:45:58</a:t>
                      </a:r>
                      <a:r>
                        <a:rPr kumimoji="0" lang="es-ES" sz="1000" b="0" i="0" u="none" strike="noStrike" kern="1200" cap="none" spc="0" normalizeH="0" baseline="0" noProof="0">
                          <a:ln>
                            <a:noFill/>
                          </a:ln>
                          <a:solidFill>
                            <a:prstClr val="black"/>
                          </a:solidFill>
                          <a:effectLst/>
                          <a:uLnTx/>
                          <a:uFillTx/>
                          <a:latin typeface="+mn-lt"/>
                          <a:ea typeface="+mn-ea"/>
                          <a:cs typeface="+mn-cs"/>
                        </a:rPr>
                        <a:t>
 La venta de armas no se resiente con la pandemia
Las cien mayores empresas del mundo cerraron en 2020 contratos por valor de unos 470.000 millones de euros  rtve.es/noticias/20211…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0.4302 %</a:t>
                      </a:r>
                    </a:p>
                  </a:txBody>
                  <a:tcPr/>
                </a:tc>
                <a:extLst>
                  <a:ext uri="{0D108BD9-81ED-4DB2-BD59-A6C34878D82A}">
                    <a16:rowId xmlns:a16="http://schemas.microsoft.com/office/drawing/2014/main" val="3562702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- 2021-12-06 22:31:12</a:t>
                      </a:r>
                      <a:r>
                        <a:rPr kumimoji="0" lang="es-ES" sz="1000" b="0" i="0" u="none" strike="noStrike" kern="1200" cap="none" spc="0" normalizeH="0" baseline="0" noProof="0">
                          <a:ln>
                            <a:noFill/>
                          </a:ln>
                          <a:solidFill>
                            <a:prstClr val="black"/>
                          </a:solidFill>
                          <a:effectLst/>
                          <a:uLnTx/>
                          <a:uFillTx/>
                          <a:latin typeface="+mn-lt"/>
                          <a:ea typeface="+mn-ea"/>
                          <a:cs typeface="+mn-cs"/>
                        </a:rPr>
                        <a:t>
 La luz vuelve a subir y se pagará este martes a 211,81€/MWh  rtve.es/noticias/20211…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0.5924 %</a:t>
                      </a:r>
                    </a:p>
                  </a:txBody>
                  <a:tcPr/>
                </a:tc>
                <a:extLst>
                  <a:ext uri="{0D108BD9-81ED-4DB2-BD59-A6C34878D82A}">
                    <a16:rowId xmlns:a16="http://schemas.microsoft.com/office/drawing/2014/main" val="161509566"/>
                  </a:ext>
                </a:extLst>
              </a:tr>
            </a:tbl>
          </a:graphicData>
        </a:graphic>
      </p:graphicFrame>
      <p:sp>
        <p:nvSpPr>
          <p:cNvPr id="4" name="Text Placeholder 3">
            <a:extLst>
              <a:ext uri="{FF2B5EF4-FFF2-40B4-BE49-F238E27FC236}">
                <a16:creationId xmlns:a16="http://schemas.microsoft.com/office/drawing/2014/main" id="{CC4C2658-79B8-488D-BA02-43672A02B0FA}"/>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2952567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04840-9EF6-4799-A2AD-6E26A758C794}"/>
              </a:ext>
            </a:extLst>
          </p:cNvPr>
          <p:cNvSpPr>
            <a:spLocks noGrp="1"/>
          </p:cNvSpPr>
          <p:nvPr>
            <p:ph type="title"/>
          </p:nvPr>
        </p:nvSpPr>
        <p:spPr/>
        <p:txBody>
          <a:bodyPr/>
          <a:lstStyle/>
          <a:p>
            <a:r>
              <a:rPr lang="en-US"/>
              <a:t>Twitter Own Tweets Table | RTVE profiles - 8 of 16</a:t>
            </a:r>
          </a:p>
        </p:txBody>
      </p:sp>
      <p:graphicFrame>
        <p:nvGraphicFramePr>
          <p:cNvPr id="5" name="Table Placeholder 4">
            <a:extLst>
              <a:ext uri="{FF2B5EF4-FFF2-40B4-BE49-F238E27FC236}">
                <a16:creationId xmlns:a16="http://schemas.microsoft.com/office/drawing/2014/main" id="{76CAA670-6AFE-44EA-AE24-269CA32E1B70}"/>
              </a:ext>
            </a:extLst>
          </p:cNvPr>
          <p:cNvGraphicFramePr>
            <a:graphicFrameLocks noGrp="1"/>
          </p:cNvGraphicFramePr>
          <p:nvPr>
            <p:ph type="tbl" sz="quarter" idx="13"/>
            <p:extLst>
              <p:ext uri="{D42A27DB-BD31-4B8C-83A1-F6EECF244321}">
                <p14:modId xmlns:p14="http://schemas.microsoft.com/office/powerpoint/2010/main" val="782801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33984861"/>
                    </a:ext>
                  </a:extLst>
                </a:gridCol>
                <a:gridCol w="1316736">
                  <a:extLst>
                    <a:ext uri="{9D8B030D-6E8A-4147-A177-3AD203B41FA5}">
                      <a16:colId xmlns:a16="http://schemas.microsoft.com/office/drawing/2014/main" val="2205699999"/>
                    </a:ext>
                  </a:extLst>
                </a:gridCol>
                <a:gridCol w="411480">
                  <a:extLst>
                    <a:ext uri="{9D8B030D-6E8A-4147-A177-3AD203B41FA5}">
                      <a16:colId xmlns:a16="http://schemas.microsoft.com/office/drawing/2014/main" val="1709312171"/>
                    </a:ext>
                  </a:extLst>
                </a:gridCol>
                <a:gridCol w="411480">
                  <a:extLst>
                    <a:ext uri="{9D8B030D-6E8A-4147-A177-3AD203B41FA5}">
                      <a16:colId xmlns:a16="http://schemas.microsoft.com/office/drawing/2014/main" val="770789141"/>
                    </a:ext>
                  </a:extLst>
                </a:gridCol>
                <a:gridCol w="411480">
                  <a:extLst>
                    <a:ext uri="{9D8B030D-6E8A-4147-A177-3AD203B41FA5}">
                      <a16:colId xmlns:a16="http://schemas.microsoft.com/office/drawing/2014/main" val="4030164682"/>
                    </a:ext>
                  </a:extLst>
                </a:gridCol>
                <a:gridCol w="411480">
                  <a:extLst>
                    <a:ext uri="{9D8B030D-6E8A-4147-A177-3AD203B41FA5}">
                      <a16:colId xmlns:a16="http://schemas.microsoft.com/office/drawing/2014/main" val="3225438667"/>
                    </a:ext>
                  </a:extLst>
                </a:gridCol>
                <a:gridCol w="411480">
                  <a:extLst>
                    <a:ext uri="{9D8B030D-6E8A-4147-A177-3AD203B41FA5}">
                      <a16:colId xmlns:a16="http://schemas.microsoft.com/office/drawing/2014/main" val="343326822"/>
                    </a:ext>
                  </a:extLst>
                </a:gridCol>
                <a:gridCol w="411480">
                  <a:extLst>
                    <a:ext uri="{9D8B030D-6E8A-4147-A177-3AD203B41FA5}">
                      <a16:colId xmlns:a16="http://schemas.microsoft.com/office/drawing/2014/main" val="1929089742"/>
                    </a:ext>
                  </a:extLst>
                </a:gridCol>
                <a:gridCol w="576072">
                  <a:extLst>
                    <a:ext uri="{9D8B030D-6E8A-4147-A177-3AD203B41FA5}">
                      <a16:colId xmlns:a16="http://schemas.microsoft.com/office/drawing/2014/main" val="1685227499"/>
                    </a:ext>
                  </a:extLst>
                </a:gridCol>
                <a:gridCol w="411480">
                  <a:extLst>
                    <a:ext uri="{9D8B030D-6E8A-4147-A177-3AD203B41FA5}">
                      <a16:colId xmlns:a16="http://schemas.microsoft.com/office/drawing/2014/main" val="294163289"/>
                    </a:ext>
                  </a:extLst>
                </a:gridCol>
                <a:gridCol w="411480">
                  <a:extLst>
                    <a:ext uri="{9D8B030D-6E8A-4147-A177-3AD203B41FA5}">
                      <a16:colId xmlns:a16="http://schemas.microsoft.com/office/drawing/2014/main" val="424157727"/>
                    </a:ext>
                  </a:extLst>
                </a:gridCol>
                <a:gridCol w="411480">
                  <a:extLst>
                    <a:ext uri="{9D8B030D-6E8A-4147-A177-3AD203B41FA5}">
                      <a16:colId xmlns:a16="http://schemas.microsoft.com/office/drawing/2014/main" val="1827288277"/>
                    </a:ext>
                  </a:extLst>
                </a:gridCol>
                <a:gridCol w="411480">
                  <a:extLst>
                    <a:ext uri="{9D8B030D-6E8A-4147-A177-3AD203B41FA5}">
                      <a16:colId xmlns:a16="http://schemas.microsoft.com/office/drawing/2014/main" val="3303213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80125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@rtvenoticias - 2021-12-06 22:31:11</a:t>
                      </a:r>
                      <a:r>
                        <a:rPr kumimoji="0" lang="es-ES" sz="1000" b="0" i="0" u="none" strike="noStrike" kern="1200" cap="none" spc="0" normalizeH="0" baseline="0" noProof="0">
                          <a:ln>
                            <a:noFill/>
                          </a:ln>
                          <a:solidFill>
                            <a:prstClr val="black"/>
                          </a:solidFill>
                          <a:effectLst/>
                          <a:uLnTx/>
                          <a:uFillTx/>
                          <a:latin typeface="+mn-lt"/>
                          <a:ea typeface="+mn-ea"/>
                          <a:cs typeface="+mn-cs"/>
                        </a:rPr>
                        <a:t>
 Investigan el hallazgo de trazas de cocaína en el Parlamento británico rtve.es/noticias/20211…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0.9431 %</a:t>
                      </a:r>
                    </a:p>
                  </a:txBody>
                  <a:tcPr/>
                </a:tc>
                <a:extLst>
                  <a:ext uri="{0D108BD9-81ED-4DB2-BD59-A6C34878D82A}">
                    <a16:rowId xmlns:a16="http://schemas.microsoft.com/office/drawing/2014/main" val="1696591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@rtvenoticias - 2021-12-06 22:17:18</a:t>
                      </a:r>
                      <a:r>
                        <a:rPr kumimoji="0" lang="es-ES" sz="1000" b="0" i="0" u="none" strike="noStrike" kern="1200" cap="none" spc="0" normalizeH="0" baseline="0" noProof="0">
                          <a:ln>
                            <a:noFill/>
                          </a:ln>
                          <a:solidFill>
                            <a:prstClr val="black"/>
                          </a:solidFill>
                          <a:effectLst/>
                          <a:uLnTx/>
                          <a:uFillTx/>
                          <a:latin typeface="+mn-lt"/>
                          <a:ea typeface="+mn-ea"/>
                          <a:cs typeface="+mn-cs"/>
                        </a:rPr>
                        <a:t>
 Estados Unidos confirma el boicot diplomático a los Juegos de Invierno de Pekín rtve.es/noticias/20211…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0.5660 %</a:t>
                      </a:r>
                    </a:p>
                  </a:txBody>
                  <a:tcPr/>
                </a:tc>
                <a:extLst>
                  <a:ext uri="{0D108BD9-81ED-4DB2-BD59-A6C34878D82A}">
                    <a16:rowId xmlns:a16="http://schemas.microsoft.com/office/drawing/2014/main" val="3356169609"/>
                  </a:ext>
                </a:extLst>
              </a:tr>
            </a:tbl>
          </a:graphicData>
        </a:graphic>
      </p:graphicFrame>
      <p:sp>
        <p:nvSpPr>
          <p:cNvPr id="4" name="Text Placeholder 3">
            <a:extLst>
              <a:ext uri="{FF2B5EF4-FFF2-40B4-BE49-F238E27FC236}">
                <a16:creationId xmlns:a16="http://schemas.microsoft.com/office/drawing/2014/main" id="{326A5157-D12F-4CD5-BD39-22CEDC8AC587}"/>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1363851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B99E4-1FD3-4643-9CBC-3ECB93F7D7BB}"/>
              </a:ext>
            </a:extLst>
          </p:cNvPr>
          <p:cNvSpPr>
            <a:spLocks noGrp="1"/>
          </p:cNvSpPr>
          <p:nvPr>
            <p:ph type="title"/>
          </p:nvPr>
        </p:nvSpPr>
        <p:spPr/>
        <p:txBody>
          <a:bodyPr/>
          <a:lstStyle/>
          <a:p>
            <a:r>
              <a:rPr lang="en-US"/>
              <a:t>Twitter Own Tweets Table | RTVE profiles - 9 of 16</a:t>
            </a:r>
          </a:p>
        </p:txBody>
      </p:sp>
      <p:graphicFrame>
        <p:nvGraphicFramePr>
          <p:cNvPr id="5" name="Table Placeholder 4">
            <a:extLst>
              <a:ext uri="{FF2B5EF4-FFF2-40B4-BE49-F238E27FC236}">
                <a16:creationId xmlns:a16="http://schemas.microsoft.com/office/drawing/2014/main" id="{814D17B0-6568-45D9-BE18-2E4023EEA728}"/>
              </a:ext>
            </a:extLst>
          </p:cNvPr>
          <p:cNvGraphicFramePr>
            <a:graphicFrameLocks noGrp="1"/>
          </p:cNvGraphicFramePr>
          <p:nvPr>
            <p:ph type="tbl" sz="quarter" idx="13"/>
            <p:extLst>
              <p:ext uri="{D42A27DB-BD31-4B8C-83A1-F6EECF244321}">
                <p14:modId xmlns:p14="http://schemas.microsoft.com/office/powerpoint/2010/main" val="2004447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30347157"/>
                    </a:ext>
                  </a:extLst>
                </a:gridCol>
                <a:gridCol w="1316736">
                  <a:extLst>
                    <a:ext uri="{9D8B030D-6E8A-4147-A177-3AD203B41FA5}">
                      <a16:colId xmlns:a16="http://schemas.microsoft.com/office/drawing/2014/main" val="2031545684"/>
                    </a:ext>
                  </a:extLst>
                </a:gridCol>
                <a:gridCol w="411480">
                  <a:extLst>
                    <a:ext uri="{9D8B030D-6E8A-4147-A177-3AD203B41FA5}">
                      <a16:colId xmlns:a16="http://schemas.microsoft.com/office/drawing/2014/main" val="3209317327"/>
                    </a:ext>
                  </a:extLst>
                </a:gridCol>
                <a:gridCol w="411480">
                  <a:extLst>
                    <a:ext uri="{9D8B030D-6E8A-4147-A177-3AD203B41FA5}">
                      <a16:colId xmlns:a16="http://schemas.microsoft.com/office/drawing/2014/main" val="3744289388"/>
                    </a:ext>
                  </a:extLst>
                </a:gridCol>
                <a:gridCol w="411480">
                  <a:extLst>
                    <a:ext uri="{9D8B030D-6E8A-4147-A177-3AD203B41FA5}">
                      <a16:colId xmlns:a16="http://schemas.microsoft.com/office/drawing/2014/main" val="2758601936"/>
                    </a:ext>
                  </a:extLst>
                </a:gridCol>
                <a:gridCol w="411480">
                  <a:extLst>
                    <a:ext uri="{9D8B030D-6E8A-4147-A177-3AD203B41FA5}">
                      <a16:colId xmlns:a16="http://schemas.microsoft.com/office/drawing/2014/main" val="1405097070"/>
                    </a:ext>
                  </a:extLst>
                </a:gridCol>
                <a:gridCol w="411480">
                  <a:extLst>
                    <a:ext uri="{9D8B030D-6E8A-4147-A177-3AD203B41FA5}">
                      <a16:colId xmlns:a16="http://schemas.microsoft.com/office/drawing/2014/main" val="1078208025"/>
                    </a:ext>
                  </a:extLst>
                </a:gridCol>
                <a:gridCol w="411480">
                  <a:extLst>
                    <a:ext uri="{9D8B030D-6E8A-4147-A177-3AD203B41FA5}">
                      <a16:colId xmlns:a16="http://schemas.microsoft.com/office/drawing/2014/main" val="710624679"/>
                    </a:ext>
                  </a:extLst>
                </a:gridCol>
                <a:gridCol w="576072">
                  <a:extLst>
                    <a:ext uri="{9D8B030D-6E8A-4147-A177-3AD203B41FA5}">
                      <a16:colId xmlns:a16="http://schemas.microsoft.com/office/drawing/2014/main" val="401824581"/>
                    </a:ext>
                  </a:extLst>
                </a:gridCol>
                <a:gridCol w="411480">
                  <a:extLst>
                    <a:ext uri="{9D8B030D-6E8A-4147-A177-3AD203B41FA5}">
                      <a16:colId xmlns:a16="http://schemas.microsoft.com/office/drawing/2014/main" val="3489986082"/>
                    </a:ext>
                  </a:extLst>
                </a:gridCol>
                <a:gridCol w="411480">
                  <a:extLst>
                    <a:ext uri="{9D8B030D-6E8A-4147-A177-3AD203B41FA5}">
                      <a16:colId xmlns:a16="http://schemas.microsoft.com/office/drawing/2014/main" val="2463214206"/>
                    </a:ext>
                  </a:extLst>
                </a:gridCol>
                <a:gridCol w="411480">
                  <a:extLst>
                    <a:ext uri="{9D8B030D-6E8A-4147-A177-3AD203B41FA5}">
                      <a16:colId xmlns:a16="http://schemas.microsoft.com/office/drawing/2014/main" val="303765111"/>
                    </a:ext>
                  </a:extLst>
                </a:gridCol>
                <a:gridCol w="411480">
                  <a:extLst>
                    <a:ext uri="{9D8B030D-6E8A-4147-A177-3AD203B41FA5}">
                      <a16:colId xmlns:a16="http://schemas.microsoft.com/office/drawing/2014/main" val="4075120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808823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- 2021-12-06 22:17:02</a:t>
                      </a:r>
                      <a:r>
                        <a:rPr kumimoji="0" lang="es-ES" sz="1000" b="0" i="0" u="none" strike="noStrike" kern="1200" cap="none" spc="0" normalizeH="0" baseline="0" noProof="0">
                          <a:ln>
                            <a:noFill/>
                          </a:ln>
                          <a:solidFill>
                            <a:prstClr val="black"/>
                          </a:solidFill>
                          <a:effectLst/>
                          <a:uLnTx/>
                          <a:uFillTx/>
                          <a:latin typeface="+mn-lt"/>
                          <a:ea typeface="+mn-ea"/>
                          <a:cs typeface="+mn-cs"/>
                        </a:rPr>
                        <a:t>
 Los abogados del rey emérito apelan a su inmunidad para que no se admita la demanda por acoso de Corinna en Londres  rtve.es/play/videos/te…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0.8213 %</a:t>
                      </a:r>
                    </a:p>
                  </a:txBody>
                  <a:tcPr/>
                </a:tc>
                <a:extLst>
                  <a:ext uri="{0D108BD9-81ED-4DB2-BD59-A6C34878D82A}">
                    <a16:rowId xmlns:a16="http://schemas.microsoft.com/office/drawing/2014/main" val="2384192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- 2021-12-06 22:02:00</a:t>
                      </a:r>
                      <a:r>
                        <a:rPr kumimoji="0" lang="es-ES" sz="1000" b="0" i="0" u="none" strike="noStrike" kern="1200" cap="none" spc="0" normalizeH="0" baseline="0" noProof="0">
                          <a:ln>
                            <a:noFill/>
                          </a:ln>
                          <a:solidFill>
                            <a:prstClr val="black"/>
                          </a:solidFill>
                          <a:effectLst/>
                          <a:uLnTx/>
                          <a:uFillTx/>
                          <a:latin typeface="+mn-lt"/>
                          <a:ea typeface="+mn-ea"/>
                          <a:cs typeface="+mn-cs"/>
                        </a:rPr>
                        <a:t>
 Llega la Navidad: así aprovechamos el puente para poner el belén y decorar el árbol  rtve.es/play/videos/te…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0.4025 %</a:t>
                      </a:r>
                    </a:p>
                  </a:txBody>
                  <a:tcPr/>
                </a:tc>
                <a:extLst>
                  <a:ext uri="{0D108BD9-81ED-4DB2-BD59-A6C34878D82A}">
                    <a16:rowId xmlns:a16="http://schemas.microsoft.com/office/drawing/2014/main" val="2392040203"/>
                  </a:ext>
                </a:extLst>
              </a:tr>
            </a:tbl>
          </a:graphicData>
        </a:graphic>
      </p:graphicFrame>
      <p:sp>
        <p:nvSpPr>
          <p:cNvPr id="4" name="Text Placeholder 3">
            <a:extLst>
              <a:ext uri="{FF2B5EF4-FFF2-40B4-BE49-F238E27FC236}">
                <a16:creationId xmlns:a16="http://schemas.microsoft.com/office/drawing/2014/main" id="{AF023DA2-9A21-4290-97A6-CE064130B8F1}"/>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37877529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83AF1-8FEE-4E73-BB62-0E43D74FFBF0}"/>
              </a:ext>
            </a:extLst>
          </p:cNvPr>
          <p:cNvSpPr>
            <a:spLocks noGrp="1"/>
          </p:cNvSpPr>
          <p:nvPr>
            <p:ph type="title"/>
          </p:nvPr>
        </p:nvSpPr>
        <p:spPr/>
        <p:txBody>
          <a:bodyPr/>
          <a:lstStyle/>
          <a:p>
            <a:r>
              <a:rPr lang="en-US"/>
              <a:t>Twitter Own Tweets Table | RTVE profiles - 10 of 16</a:t>
            </a:r>
          </a:p>
        </p:txBody>
      </p:sp>
      <p:graphicFrame>
        <p:nvGraphicFramePr>
          <p:cNvPr id="5" name="Table Placeholder 4">
            <a:extLst>
              <a:ext uri="{FF2B5EF4-FFF2-40B4-BE49-F238E27FC236}">
                <a16:creationId xmlns:a16="http://schemas.microsoft.com/office/drawing/2014/main" id="{6BD3EEBA-8369-432D-9EF5-447C03892391}"/>
              </a:ext>
            </a:extLst>
          </p:cNvPr>
          <p:cNvGraphicFramePr>
            <a:graphicFrameLocks noGrp="1"/>
          </p:cNvGraphicFramePr>
          <p:nvPr>
            <p:ph type="tbl" sz="quarter" idx="13"/>
            <p:extLst>
              <p:ext uri="{D42A27DB-BD31-4B8C-83A1-F6EECF244321}">
                <p14:modId xmlns:p14="http://schemas.microsoft.com/office/powerpoint/2010/main" val="3715665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44005513"/>
                    </a:ext>
                  </a:extLst>
                </a:gridCol>
                <a:gridCol w="1316736">
                  <a:extLst>
                    <a:ext uri="{9D8B030D-6E8A-4147-A177-3AD203B41FA5}">
                      <a16:colId xmlns:a16="http://schemas.microsoft.com/office/drawing/2014/main" val="242232650"/>
                    </a:ext>
                  </a:extLst>
                </a:gridCol>
                <a:gridCol w="411480">
                  <a:extLst>
                    <a:ext uri="{9D8B030D-6E8A-4147-A177-3AD203B41FA5}">
                      <a16:colId xmlns:a16="http://schemas.microsoft.com/office/drawing/2014/main" val="629180787"/>
                    </a:ext>
                  </a:extLst>
                </a:gridCol>
                <a:gridCol w="411480">
                  <a:extLst>
                    <a:ext uri="{9D8B030D-6E8A-4147-A177-3AD203B41FA5}">
                      <a16:colId xmlns:a16="http://schemas.microsoft.com/office/drawing/2014/main" val="951044660"/>
                    </a:ext>
                  </a:extLst>
                </a:gridCol>
                <a:gridCol w="411480">
                  <a:extLst>
                    <a:ext uri="{9D8B030D-6E8A-4147-A177-3AD203B41FA5}">
                      <a16:colId xmlns:a16="http://schemas.microsoft.com/office/drawing/2014/main" val="96529760"/>
                    </a:ext>
                  </a:extLst>
                </a:gridCol>
                <a:gridCol w="411480">
                  <a:extLst>
                    <a:ext uri="{9D8B030D-6E8A-4147-A177-3AD203B41FA5}">
                      <a16:colId xmlns:a16="http://schemas.microsoft.com/office/drawing/2014/main" val="3582310754"/>
                    </a:ext>
                  </a:extLst>
                </a:gridCol>
                <a:gridCol w="411480">
                  <a:extLst>
                    <a:ext uri="{9D8B030D-6E8A-4147-A177-3AD203B41FA5}">
                      <a16:colId xmlns:a16="http://schemas.microsoft.com/office/drawing/2014/main" val="779179944"/>
                    </a:ext>
                  </a:extLst>
                </a:gridCol>
                <a:gridCol w="411480">
                  <a:extLst>
                    <a:ext uri="{9D8B030D-6E8A-4147-A177-3AD203B41FA5}">
                      <a16:colId xmlns:a16="http://schemas.microsoft.com/office/drawing/2014/main" val="2246900917"/>
                    </a:ext>
                  </a:extLst>
                </a:gridCol>
                <a:gridCol w="576072">
                  <a:extLst>
                    <a:ext uri="{9D8B030D-6E8A-4147-A177-3AD203B41FA5}">
                      <a16:colId xmlns:a16="http://schemas.microsoft.com/office/drawing/2014/main" val="3836814000"/>
                    </a:ext>
                  </a:extLst>
                </a:gridCol>
                <a:gridCol w="411480">
                  <a:extLst>
                    <a:ext uri="{9D8B030D-6E8A-4147-A177-3AD203B41FA5}">
                      <a16:colId xmlns:a16="http://schemas.microsoft.com/office/drawing/2014/main" val="44358621"/>
                    </a:ext>
                  </a:extLst>
                </a:gridCol>
                <a:gridCol w="411480">
                  <a:extLst>
                    <a:ext uri="{9D8B030D-6E8A-4147-A177-3AD203B41FA5}">
                      <a16:colId xmlns:a16="http://schemas.microsoft.com/office/drawing/2014/main" val="2038219281"/>
                    </a:ext>
                  </a:extLst>
                </a:gridCol>
                <a:gridCol w="411480">
                  <a:extLst>
                    <a:ext uri="{9D8B030D-6E8A-4147-A177-3AD203B41FA5}">
                      <a16:colId xmlns:a16="http://schemas.microsoft.com/office/drawing/2014/main" val="1765828432"/>
                    </a:ext>
                  </a:extLst>
                </a:gridCol>
                <a:gridCol w="411480">
                  <a:extLst>
                    <a:ext uri="{9D8B030D-6E8A-4147-A177-3AD203B41FA5}">
                      <a16:colId xmlns:a16="http://schemas.microsoft.com/office/drawing/2014/main" val="584601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021946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@rtvenoticias - 2021-12-06 22:02:00</a:t>
                      </a:r>
                      <a:r>
                        <a:rPr kumimoji="0" lang="es-ES" sz="1000" b="0" i="0" u="none" strike="noStrike" kern="1200" cap="none" spc="0" normalizeH="0" baseline="0" noProof="0">
                          <a:ln>
                            <a:noFill/>
                          </a:ln>
                          <a:solidFill>
                            <a:prstClr val="black"/>
                          </a:solidFill>
                          <a:effectLst/>
                          <a:uLnTx/>
                          <a:uFillTx/>
                          <a:latin typeface="+mn-lt"/>
                          <a:ea typeface="+mn-ea"/>
                          <a:cs typeface="+mn-cs"/>
                        </a:rPr>
                        <a:t>
 El PP descarta aliarse con Ciudadanos en Andalucía: "No hay otras fórmulas ni otras vías" rtve.es/noticias/20211…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0.4422 %</a:t>
                      </a:r>
                    </a:p>
                  </a:txBody>
                  <a:tcPr/>
                </a:tc>
                <a:extLst>
                  <a:ext uri="{0D108BD9-81ED-4DB2-BD59-A6C34878D82A}">
                    <a16:rowId xmlns:a16="http://schemas.microsoft.com/office/drawing/2014/main" val="183501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@rtvenoticias - 2021-12-06 21:52:02</a:t>
                      </a:r>
                      <a:r>
                        <a:rPr kumimoji="0" lang="es-ES" sz="1000" b="0" i="0" u="none" strike="noStrike" kern="1200" cap="none" spc="0" normalizeH="0" baseline="0" noProof="0">
                          <a:ln>
                            <a:noFill/>
                          </a:ln>
                          <a:solidFill>
                            <a:prstClr val="black"/>
                          </a:solidFill>
                          <a:effectLst/>
                          <a:uLnTx/>
                          <a:uFillTx/>
                          <a:latin typeface="+mn-lt"/>
                          <a:ea typeface="+mn-ea"/>
                          <a:cs typeface="+mn-cs"/>
                        </a:rPr>
                        <a:t>
 Por segundo año consecutivo, los premios Nobel de Ciencias y Literatura se entregan en los países de los galardonados, debido a la pandemia
📺 rtve.es/directo/la-1/ twitter.com/telediario_tve…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0.2518 %</a:t>
                      </a:r>
                    </a:p>
                  </a:txBody>
                  <a:tcPr/>
                </a:tc>
                <a:extLst>
                  <a:ext uri="{0D108BD9-81ED-4DB2-BD59-A6C34878D82A}">
                    <a16:rowId xmlns:a16="http://schemas.microsoft.com/office/drawing/2014/main" val="370064191"/>
                  </a:ext>
                </a:extLst>
              </a:tr>
            </a:tbl>
          </a:graphicData>
        </a:graphic>
      </p:graphicFrame>
      <p:sp>
        <p:nvSpPr>
          <p:cNvPr id="4" name="Text Placeholder 3">
            <a:extLst>
              <a:ext uri="{FF2B5EF4-FFF2-40B4-BE49-F238E27FC236}">
                <a16:creationId xmlns:a16="http://schemas.microsoft.com/office/drawing/2014/main" id="{86A2883B-72B4-4057-800D-C77555CFE212}"/>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3030267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A3512-29E7-466D-80BD-0C47A813BF03}"/>
              </a:ext>
            </a:extLst>
          </p:cNvPr>
          <p:cNvSpPr>
            <a:spLocks noGrp="1"/>
          </p:cNvSpPr>
          <p:nvPr>
            <p:ph type="title"/>
          </p:nvPr>
        </p:nvSpPr>
        <p:spPr/>
        <p:txBody>
          <a:bodyPr/>
          <a:lstStyle/>
          <a:p>
            <a:r>
              <a:rPr lang="en-US"/>
              <a:t>Twitter Own Tweets Table | RTVE profiles - 11 of 16</a:t>
            </a:r>
          </a:p>
        </p:txBody>
      </p:sp>
      <p:graphicFrame>
        <p:nvGraphicFramePr>
          <p:cNvPr id="5" name="Table Placeholder 4">
            <a:extLst>
              <a:ext uri="{FF2B5EF4-FFF2-40B4-BE49-F238E27FC236}">
                <a16:creationId xmlns:a16="http://schemas.microsoft.com/office/drawing/2014/main" id="{AF3951DE-DEA8-42F2-944D-86B21791AA6B}"/>
              </a:ext>
            </a:extLst>
          </p:cNvPr>
          <p:cNvGraphicFramePr>
            <a:graphicFrameLocks noGrp="1"/>
          </p:cNvGraphicFramePr>
          <p:nvPr>
            <p:ph type="tbl" sz="quarter" idx="13"/>
            <p:extLst>
              <p:ext uri="{D42A27DB-BD31-4B8C-83A1-F6EECF244321}">
                <p14:modId xmlns:p14="http://schemas.microsoft.com/office/powerpoint/2010/main" val="4008131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77113526"/>
                    </a:ext>
                  </a:extLst>
                </a:gridCol>
                <a:gridCol w="1316736">
                  <a:extLst>
                    <a:ext uri="{9D8B030D-6E8A-4147-A177-3AD203B41FA5}">
                      <a16:colId xmlns:a16="http://schemas.microsoft.com/office/drawing/2014/main" val="3465770886"/>
                    </a:ext>
                  </a:extLst>
                </a:gridCol>
                <a:gridCol w="411480">
                  <a:extLst>
                    <a:ext uri="{9D8B030D-6E8A-4147-A177-3AD203B41FA5}">
                      <a16:colId xmlns:a16="http://schemas.microsoft.com/office/drawing/2014/main" val="4047843158"/>
                    </a:ext>
                  </a:extLst>
                </a:gridCol>
                <a:gridCol w="411480">
                  <a:extLst>
                    <a:ext uri="{9D8B030D-6E8A-4147-A177-3AD203B41FA5}">
                      <a16:colId xmlns:a16="http://schemas.microsoft.com/office/drawing/2014/main" val="663805475"/>
                    </a:ext>
                  </a:extLst>
                </a:gridCol>
                <a:gridCol w="411480">
                  <a:extLst>
                    <a:ext uri="{9D8B030D-6E8A-4147-A177-3AD203B41FA5}">
                      <a16:colId xmlns:a16="http://schemas.microsoft.com/office/drawing/2014/main" val="788891323"/>
                    </a:ext>
                  </a:extLst>
                </a:gridCol>
                <a:gridCol w="411480">
                  <a:extLst>
                    <a:ext uri="{9D8B030D-6E8A-4147-A177-3AD203B41FA5}">
                      <a16:colId xmlns:a16="http://schemas.microsoft.com/office/drawing/2014/main" val="3016861943"/>
                    </a:ext>
                  </a:extLst>
                </a:gridCol>
                <a:gridCol w="411480">
                  <a:extLst>
                    <a:ext uri="{9D8B030D-6E8A-4147-A177-3AD203B41FA5}">
                      <a16:colId xmlns:a16="http://schemas.microsoft.com/office/drawing/2014/main" val="2250388925"/>
                    </a:ext>
                  </a:extLst>
                </a:gridCol>
                <a:gridCol w="411480">
                  <a:extLst>
                    <a:ext uri="{9D8B030D-6E8A-4147-A177-3AD203B41FA5}">
                      <a16:colId xmlns:a16="http://schemas.microsoft.com/office/drawing/2014/main" val="765560251"/>
                    </a:ext>
                  </a:extLst>
                </a:gridCol>
                <a:gridCol w="576072">
                  <a:extLst>
                    <a:ext uri="{9D8B030D-6E8A-4147-A177-3AD203B41FA5}">
                      <a16:colId xmlns:a16="http://schemas.microsoft.com/office/drawing/2014/main" val="3954054400"/>
                    </a:ext>
                  </a:extLst>
                </a:gridCol>
                <a:gridCol w="411480">
                  <a:extLst>
                    <a:ext uri="{9D8B030D-6E8A-4147-A177-3AD203B41FA5}">
                      <a16:colId xmlns:a16="http://schemas.microsoft.com/office/drawing/2014/main" val="313412247"/>
                    </a:ext>
                  </a:extLst>
                </a:gridCol>
                <a:gridCol w="411480">
                  <a:extLst>
                    <a:ext uri="{9D8B030D-6E8A-4147-A177-3AD203B41FA5}">
                      <a16:colId xmlns:a16="http://schemas.microsoft.com/office/drawing/2014/main" val="249075619"/>
                    </a:ext>
                  </a:extLst>
                </a:gridCol>
                <a:gridCol w="411480">
                  <a:extLst>
                    <a:ext uri="{9D8B030D-6E8A-4147-A177-3AD203B41FA5}">
                      <a16:colId xmlns:a16="http://schemas.microsoft.com/office/drawing/2014/main" val="3765200073"/>
                    </a:ext>
                  </a:extLst>
                </a:gridCol>
                <a:gridCol w="411480">
                  <a:extLst>
                    <a:ext uri="{9D8B030D-6E8A-4147-A177-3AD203B41FA5}">
                      <a16:colId xmlns:a16="http://schemas.microsoft.com/office/drawing/2014/main" val="4251328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504064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- 2021-12-06 21:37:00</a:t>
                      </a:r>
                      <a:r>
                        <a:rPr kumimoji="0" lang="es-ES" sz="1000" b="0" i="0" u="none" strike="noStrike" kern="1200" cap="none" spc="0" normalizeH="0" baseline="0" noProof="0">
                          <a:ln>
                            <a:noFill/>
                          </a:ln>
                          <a:solidFill>
                            <a:prstClr val="black"/>
                          </a:solidFill>
                          <a:effectLst/>
                          <a:uLnTx/>
                          <a:uFillTx/>
                          <a:latin typeface="+mn-lt"/>
                          <a:ea typeface="+mn-ea"/>
                          <a:cs typeface="+mn-cs"/>
                        </a:rPr>
                        <a:t>
 Las coladas continúan alimentándose y fluyendo tras 11 semanas. Por lo menos dos voladas podrían estar circulando por tubos volcánicos 
📺 rtve.es/directo/la-1/ twitter.com/telediario_tve…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Volcán de La Palma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0.2739 %</a:t>
                      </a:r>
                    </a:p>
                  </a:txBody>
                  <a:tcPr/>
                </a:tc>
                <a:extLst>
                  <a:ext uri="{0D108BD9-81ED-4DB2-BD59-A6C34878D82A}">
                    <a16:rowId xmlns:a16="http://schemas.microsoft.com/office/drawing/2014/main" val="592115852"/>
                  </a:ext>
                </a:extLst>
              </a:tr>
            </a:tbl>
          </a:graphicData>
        </a:graphic>
      </p:graphicFrame>
      <p:sp>
        <p:nvSpPr>
          <p:cNvPr id="4" name="Text Placeholder 3">
            <a:extLst>
              <a:ext uri="{FF2B5EF4-FFF2-40B4-BE49-F238E27FC236}">
                <a16:creationId xmlns:a16="http://schemas.microsoft.com/office/drawing/2014/main" id="{73270026-A40A-4874-86AD-42998E95980A}"/>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7905178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CDFA3-3FE7-46C0-9540-EDC20F7BCA3A}"/>
              </a:ext>
            </a:extLst>
          </p:cNvPr>
          <p:cNvSpPr>
            <a:spLocks noGrp="1"/>
          </p:cNvSpPr>
          <p:nvPr>
            <p:ph type="title"/>
          </p:nvPr>
        </p:nvSpPr>
        <p:spPr/>
        <p:txBody>
          <a:bodyPr/>
          <a:lstStyle/>
          <a:p>
            <a:r>
              <a:rPr lang="en-US"/>
              <a:t>Twitter Own Tweets Table | RTVE profiles - 12 of 16</a:t>
            </a:r>
          </a:p>
        </p:txBody>
      </p:sp>
      <p:graphicFrame>
        <p:nvGraphicFramePr>
          <p:cNvPr id="5" name="Table Placeholder 4">
            <a:extLst>
              <a:ext uri="{FF2B5EF4-FFF2-40B4-BE49-F238E27FC236}">
                <a16:creationId xmlns:a16="http://schemas.microsoft.com/office/drawing/2014/main" id="{C29E82D9-24AA-4D12-9889-E58DCCA8AF1D}"/>
              </a:ext>
            </a:extLst>
          </p:cNvPr>
          <p:cNvGraphicFramePr>
            <a:graphicFrameLocks noGrp="1"/>
          </p:cNvGraphicFramePr>
          <p:nvPr>
            <p:ph type="tbl" sz="quarter" idx="13"/>
            <p:extLst>
              <p:ext uri="{D42A27DB-BD31-4B8C-83A1-F6EECF244321}">
                <p14:modId xmlns:p14="http://schemas.microsoft.com/office/powerpoint/2010/main" val="3931986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88492533"/>
                    </a:ext>
                  </a:extLst>
                </a:gridCol>
                <a:gridCol w="1316736">
                  <a:extLst>
                    <a:ext uri="{9D8B030D-6E8A-4147-A177-3AD203B41FA5}">
                      <a16:colId xmlns:a16="http://schemas.microsoft.com/office/drawing/2014/main" val="124026024"/>
                    </a:ext>
                  </a:extLst>
                </a:gridCol>
                <a:gridCol w="411480">
                  <a:extLst>
                    <a:ext uri="{9D8B030D-6E8A-4147-A177-3AD203B41FA5}">
                      <a16:colId xmlns:a16="http://schemas.microsoft.com/office/drawing/2014/main" val="3932206950"/>
                    </a:ext>
                  </a:extLst>
                </a:gridCol>
                <a:gridCol w="411480">
                  <a:extLst>
                    <a:ext uri="{9D8B030D-6E8A-4147-A177-3AD203B41FA5}">
                      <a16:colId xmlns:a16="http://schemas.microsoft.com/office/drawing/2014/main" val="3632278688"/>
                    </a:ext>
                  </a:extLst>
                </a:gridCol>
                <a:gridCol w="411480">
                  <a:extLst>
                    <a:ext uri="{9D8B030D-6E8A-4147-A177-3AD203B41FA5}">
                      <a16:colId xmlns:a16="http://schemas.microsoft.com/office/drawing/2014/main" val="2032557920"/>
                    </a:ext>
                  </a:extLst>
                </a:gridCol>
                <a:gridCol w="411480">
                  <a:extLst>
                    <a:ext uri="{9D8B030D-6E8A-4147-A177-3AD203B41FA5}">
                      <a16:colId xmlns:a16="http://schemas.microsoft.com/office/drawing/2014/main" val="561162484"/>
                    </a:ext>
                  </a:extLst>
                </a:gridCol>
                <a:gridCol w="411480">
                  <a:extLst>
                    <a:ext uri="{9D8B030D-6E8A-4147-A177-3AD203B41FA5}">
                      <a16:colId xmlns:a16="http://schemas.microsoft.com/office/drawing/2014/main" val="3512156059"/>
                    </a:ext>
                  </a:extLst>
                </a:gridCol>
                <a:gridCol w="411480">
                  <a:extLst>
                    <a:ext uri="{9D8B030D-6E8A-4147-A177-3AD203B41FA5}">
                      <a16:colId xmlns:a16="http://schemas.microsoft.com/office/drawing/2014/main" val="961886421"/>
                    </a:ext>
                  </a:extLst>
                </a:gridCol>
                <a:gridCol w="576072">
                  <a:extLst>
                    <a:ext uri="{9D8B030D-6E8A-4147-A177-3AD203B41FA5}">
                      <a16:colId xmlns:a16="http://schemas.microsoft.com/office/drawing/2014/main" val="2739054248"/>
                    </a:ext>
                  </a:extLst>
                </a:gridCol>
                <a:gridCol w="411480">
                  <a:extLst>
                    <a:ext uri="{9D8B030D-6E8A-4147-A177-3AD203B41FA5}">
                      <a16:colId xmlns:a16="http://schemas.microsoft.com/office/drawing/2014/main" val="2550335344"/>
                    </a:ext>
                  </a:extLst>
                </a:gridCol>
                <a:gridCol w="411480">
                  <a:extLst>
                    <a:ext uri="{9D8B030D-6E8A-4147-A177-3AD203B41FA5}">
                      <a16:colId xmlns:a16="http://schemas.microsoft.com/office/drawing/2014/main" val="1533327949"/>
                    </a:ext>
                  </a:extLst>
                </a:gridCol>
                <a:gridCol w="411480">
                  <a:extLst>
                    <a:ext uri="{9D8B030D-6E8A-4147-A177-3AD203B41FA5}">
                      <a16:colId xmlns:a16="http://schemas.microsoft.com/office/drawing/2014/main" val="1281162033"/>
                    </a:ext>
                  </a:extLst>
                </a:gridCol>
                <a:gridCol w="411480">
                  <a:extLst>
                    <a:ext uri="{9D8B030D-6E8A-4147-A177-3AD203B41FA5}">
                      <a16:colId xmlns:a16="http://schemas.microsoft.com/office/drawing/2014/main" val="2973457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714336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@rtvenoticias - 2021-12-06 21:27:00</a:t>
                      </a:r>
                      <a:r>
                        <a:rPr kumimoji="0" lang="es-ES" sz="1000" b="0" i="0" u="none" strike="noStrike" kern="1200" cap="none" spc="0" normalizeH="0" baseline="0" noProof="0">
                          <a:ln>
                            <a:noFill/>
                          </a:ln>
                          <a:solidFill>
                            <a:prstClr val="black"/>
                          </a:solidFill>
                          <a:effectLst/>
                          <a:uLnTx/>
                          <a:uFillTx/>
                          <a:latin typeface="+mn-lt"/>
                          <a:ea typeface="+mn-ea"/>
                          <a:cs typeface="+mn-cs"/>
                        </a:rPr>
                        <a:t>
 Los deportistas sí acudirán, pero, por el boicot diplomático que se ha decidido llevar a cabo, no irán acompañados de representación política 
📺 rtve.es/directo/la-1/ twitter.com/telediario_tve…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0.2337 %</a:t>
                      </a:r>
                    </a:p>
                  </a:txBody>
                  <a:tcPr/>
                </a:tc>
                <a:extLst>
                  <a:ext uri="{0D108BD9-81ED-4DB2-BD59-A6C34878D82A}">
                    <a16:rowId xmlns:a16="http://schemas.microsoft.com/office/drawing/2014/main" val="2322986875"/>
                  </a:ext>
                </a:extLst>
              </a:tr>
            </a:tbl>
          </a:graphicData>
        </a:graphic>
      </p:graphicFrame>
      <p:sp>
        <p:nvSpPr>
          <p:cNvPr id="4" name="Text Placeholder 3">
            <a:extLst>
              <a:ext uri="{FF2B5EF4-FFF2-40B4-BE49-F238E27FC236}">
                <a16:creationId xmlns:a16="http://schemas.microsoft.com/office/drawing/2014/main" id="{C63CBD1E-6163-48D3-97CC-353412D1F6FC}"/>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10389802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C56A5-CBA3-4337-BA58-93B121BB8D55}"/>
              </a:ext>
            </a:extLst>
          </p:cNvPr>
          <p:cNvSpPr>
            <a:spLocks noGrp="1"/>
          </p:cNvSpPr>
          <p:nvPr>
            <p:ph type="title"/>
          </p:nvPr>
        </p:nvSpPr>
        <p:spPr/>
        <p:txBody>
          <a:bodyPr/>
          <a:lstStyle/>
          <a:p>
            <a:r>
              <a:rPr lang="en-US"/>
              <a:t>Twitter Own Tweets Table | RTVE profiles - 13 of 16</a:t>
            </a:r>
          </a:p>
        </p:txBody>
      </p:sp>
      <p:graphicFrame>
        <p:nvGraphicFramePr>
          <p:cNvPr id="5" name="Table Placeholder 4">
            <a:extLst>
              <a:ext uri="{FF2B5EF4-FFF2-40B4-BE49-F238E27FC236}">
                <a16:creationId xmlns:a16="http://schemas.microsoft.com/office/drawing/2014/main" id="{92ED8478-8C26-4652-A258-25D5B2076851}"/>
              </a:ext>
            </a:extLst>
          </p:cNvPr>
          <p:cNvGraphicFramePr>
            <a:graphicFrameLocks noGrp="1"/>
          </p:cNvGraphicFramePr>
          <p:nvPr>
            <p:ph type="tbl" sz="quarter" idx="13"/>
            <p:extLst>
              <p:ext uri="{D42A27DB-BD31-4B8C-83A1-F6EECF244321}">
                <p14:modId xmlns:p14="http://schemas.microsoft.com/office/powerpoint/2010/main" val="2579909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18575775"/>
                    </a:ext>
                  </a:extLst>
                </a:gridCol>
                <a:gridCol w="1316736">
                  <a:extLst>
                    <a:ext uri="{9D8B030D-6E8A-4147-A177-3AD203B41FA5}">
                      <a16:colId xmlns:a16="http://schemas.microsoft.com/office/drawing/2014/main" val="2116120542"/>
                    </a:ext>
                  </a:extLst>
                </a:gridCol>
                <a:gridCol w="411480">
                  <a:extLst>
                    <a:ext uri="{9D8B030D-6E8A-4147-A177-3AD203B41FA5}">
                      <a16:colId xmlns:a16="http://schemas.microsoft.com/office/drawing/2014/main" val="1393415456"/>
                    </a:ext>
                  </a:extLst>
                </a:gridCol>
                <a:gridCol w="411480">
                  <a:extLst>
                    <a:ext uri="{9D8B030D-6E8A-4147-A177-3AD203B41FA5}">
                      <a16:colId xmlns:a16="http://schemas.microsoft.com/office/drawing/2014/main" val="3694595776"/>
                    </a:ext>
                  </a:extLst>
                </a:gridCol>
                <a:gridCol w="411480">
                  <a:extLst>
                    <a:ext uri="{9D8B030D-6E8A-4147-A177-3AD203B41FA5}">
                      <a16:colId xmlns:a16="http://schemas.microsoft.com/office/drawing/2014/main" val="2267423381"/>
                    </a:ext>
                  </a:extLst>
                </a:gridCol>
                <a:gridCol w="411480">
                  <a:extLst>
                    <a:ext uri="{9D8B030D-6E8A-4147-A177-3AD203B41FA5}">
                      <a16:colId xmlns:a16="http://schemas.microsoft.com/office/drawing/2014/main" val="2675233812"/>
                    </a:ext>
                  </a:extLst>
                </a:gridCol>
                <a:gridCol w="411480">
                  <a:extLst>
                    <a:ext uri="{9D8B030D-6E8A-4147-A177-3AD203B41FA5}">
                      <a16:colId xmlns:a16="http://schemas.microsoft.com/office/drawing/2014/main" val="2978091160"/>
                    </a:ext>
                  </a:extLst>
                </a:gridCol>
                <a:gridCol w="411480">
                  <a:extLst>
                    <a:ext uri="{9D8B030D-6E8A-4147-A177-3AD203B41FA5}">
                      <a16:colId xmlns:a16="http://schemas.microsoft.com/office/drawing/2014/main" val="1785727579"/>
                    </a:ext>
                  </a:extLst>
                </a:gridCol>
                <a:gridCol w="576072">
                  <a:extLst>
                    <a:ext uri="{9D8B030D-6E8A-4147-A177-3AD203B41FA5}">
                      <a16:colId xmlns:a16="http://schemas.microsoft.com/office/drawing/2014/main" val="3458352261"/>
                    </a:ext>
                  </a:extLst>
                </a:gridCol>
                <a:gridCol w="411480">
                  <a:extLst>
                    <a:ext uri="{9D8B030D-6E8A-4147-A177-3AD203B41FA5}">
                      <a16:colId xmlns:a16="http://schemas.microsoft.com/office/drawing/2014/main" val="1346232850"/>
                    </a:ext>
                  </a:extLst>
                </a:gridCol>
                <a:gridCol w="411480">
                  <a:extLst>
                    <a:ext uri="{9D8B030D-6E8A-4147-A177-3AD203B41FA5}">
                      <a16:colId xmlns:a16="http://schemas.microsoft.com/office/drawing/2014/main" val="3897990614"/>
                    </a:ext>
                  </a:extLst>
                </a:gridCol>
                <a:gridCol w="411480">
                  <a:extLst>
                    <a:ext uri="{9D8B030D-6E8A-4147-A177-3AD203B41FA5}">
                      <a16:colId xmlns:a16="http://schemas.microsoft.com/office/drawing/2014/main" val="3657940310"/>
                    </a:ext>
                  </a:extLst>
                </a:gridCol>
                <a:gridCol w="411480">
                  <a:extLst>
                    <a:ext uri="{9D8B030D-6E8A-4147-A177-3AD203B41FA5}">
                      <a16:colId xmlns:a16="http://schemas.microsoft.com/office/drawing/2014/main" val="3393519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833403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- 2021-12-06 21:18:00</a:t>
                      </a:r>
                      <a:r>
                        <a:rPr kumimoji="0" lang="es-ES" sz="1000" b="0" i="0" u="none" strike="noStrike" kern="1200" cap="none" spc="0" normalizeH="0" baseline="0" noProof="0">
                          <a:ln>
                            <a:noFill/>
                          </a:ln>
                          <a:solidFill>
                            <a:prstClr val="black"/>
                          </a:solidFill>
                          <a:effectLst/>
                          <a:uLnTx/>
                          <a:uFillTx/>
                          <a:latin typeface="+mn-lt"/>
                          <a:ea typeface="+mn-ea"/>
                          <a:cs typeface="+mn-cs"/>
                        </a:rPr>
                        <a:t>
 En las calles de grandes ciudades como Madrid, Barcelona o Alicante es complicado mantener la distancia, y se pide que se haga uso de las mascarillas 
📺 rtve.es/directo/la-1/ twitter.com/telediario_tve…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0.2695 %</a:t>
                      </a:r>
                    </a:p>
                  </a:txBody>
                  <a:tcPr/>
                </a:tc>
                <a:extLst>
                  <a:ext uri="{0D108BD9-81ED-4DB2-BD59-A6C34878D82A}">
                    <a16:rowId xmlns:a16="http://schemas.microsoft.com/office/drawing/2014/main" val="241097549"/>
                  </a:ext>
                </a:extLst>
              </a:tr>
            </a:tbl>
          </a:graphicData>
        </a:graphic>
      </p:graphicFrame>
      <p:sp>
        <p:nvSpPr>
          <p:cNvPr id="4" name="Text Placeholder 3">
            <a:extLst>
              <a:ext uri="{FF2B5EF4-FFF2-40B4-BE49-F238E27FC236}">
                <a16:creationId xmlns:a16="http://schemas.microsoft.com/office/drawing/2014/main" id="{D48D446D-71EA-4345-911C-8B4454B33107}"/>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32333779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56825-7CF0-4273-99DC-90DD3B24AC76}"/>
              </a:ext>
            </a:extLst>
          </p:cNvPr>
          <p:cNvSpPr>
            <a:spLocks noGrp="1"/>
          </p:cNvSpPr>
          <p:nvPr>
            <p:ph type="title"/>
          </p:nvPr>
        </p:nvSpPr>
        <p:spPr/>
        <p:txBody>
          <a:bodyPr/>
          <a:lstStyle/>
          <a:p>
            <a:r>
              <a:rPr lang="en-US"/>
              <a:t>Twitter Own Tweets Table | RTVE profiles - 14 of 16</a:t>
            </a:r>
          </a:p>
        </p:txBody>
      </p:sp>
      <p:graphicFrame>
        <p:nvGraphicFramePr>
          <p:cNvPr id="5" name="Table Placeholder 4">
            <a:extLst>
              <a:ext uri="{FF2B5EF4-FFF2-40B4-BE49-F238E27FC236}">
                <a16:creationId xmlns:a16="http://schemas.microsoft.com/office/drawing/2014/main" id="{764B9022-8180-4778-9151-808341FBC530}"/>
              </a:ext>
            </a:extLst>
          </p:cNvPr>
          <p:cNvGraphicFramePr>
            <a:graphicFrameLocks noGrp="1"/>
          </p:cNvGraphicFramePr>
          <p:nvPr>
            <p:ph type="tbl" sz="quarter" idx="13"/>
            <p:extLst>
              <p:ext uri="{D42A27DB-BD31-4B8C-83A1-F6EECF244321}">
                <p14:modId xmlns:p14="http://schemas.microsoft.com/office/powerpoint/2010/main" val="2206788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25238684"/>
                    </a:ext>
                  </a:extLst>
                </a:gridCol>
                <a:gridCol w="1316736">
                  <a:extLst>
                    <a:ext uri="{9D8B030D-6E8A-4147-A177-3AD203B41FA5}">
                      <a16:colId xmlns:a16="http://schemas.microsoft.com/office/drawing/2014/main" val="478884174"/>
                    </a:ext>
                  </a:extLst>
                </a:gridCol>
                <a:gridCol w="411480">
                  <a:extLst>
                    <a:ext uri="{9D8B030D-6E8A-4147-A177-3AD203B41FA5}">
                      <a16:colId xmlns:a16="http://schemas.microsoft.com/office/drawing/2014/main" val="927256571"/>
                    </a:ext>
                  </a:extLst>
                </a:gridCol>
                <a:gridCol w="411480">
                  <a:extLst>
                    <a:ext uri="{9D8B030D-6E8A-4147-A177-3AD203B41FA5}">
                      <a16:colId xmlns:a16="http://schemas.microsoft.com/office/drawing/2014/main" val="1870739783"/>
                    </a:ext>
                  </a:extLst>
                </a:gridCol>
                <a:gridCol w="411480">
                  <a:extLst>
                    <a:ext uri="{9D8B030D-6E8A-4147-A177-3AD203B41FA5}">
                      <a16:colId xmlns:a16="http://schemas.microsoft.com/office/drawing/2014/main" val="1856656757"/>
                    </a:ext>
                  </a:extLst>
                </a:gridCol>
                <a:gridCol w="411480">
                  <a:extLst>
                    <a:ext uri="{9D8B030D-6E8A-4147-A177-3AD203B41FA5}">
                      <a16:colId xmlns:a16="http://schemas.microsoft.com/office/drawing/2014/main" val="484003062"/>
                    </a:ext>
                  </a:extLst>
                </a:gridCol>
                <a:gridCol w="411480">
                  <a:extLst>
                    <a:ext uri="{9D8B030D-6E8A-4147-A177-3AD203B41FA5}">
                      <a16:colId xmlns:a16="http://schemas.microsoft.com/office/drawing/2014/main" val="2329210847"/>
                    </a:ext>
                  </a:extLst>
                </a:gridCol>
                <a:gridCol w="411480">
                  <a:extLst>
                    <a:ext uri="{9D8B030D-6E8A-4147-A177-3AD203B41FA5}">
                      <a16:colId xmlns:a16="http://schemas.microsoft.com/office/drawing/2014/main" val="2439945527"/>
                    </a:ext>
                  </a:extLst>
                </a:gridCol>
                <a:gridCol w="576072">
                  <a:extLst>
                    <a:ext uri="{9D8B030D-6E8A-4147-A177-3AD203B41FA5}">
                      <a16:colId xmlns:a16="http://schemas.microsoft.com/office/drawing/2014/main" val="2041558961"/>
                    </a:ext>
                  </a:extLst>
                </a:gridCol>
                <a:gridCol w="411480">
                  <a:extLst>
                    <a:ext uri="{9D8B030D-6E8A-4147-A177-3AD203B41FA5}">
                      <a16:colId xmlns:a16="http://schemas.microsoft.com/office/drawing/2014/main" val="217373122"/>
                    </a:ext>
                  </a:extLst>
                </a:gridCol>
                <a:gridCol w="411480">
                  <a:extLst>
                    <a:ext uri="{9D8B030D-6E8A-4147-A177-3AD203B41FA5}">
                      <a16:colId xmlns:a16="http://schemas.microsoft.com/office/drawing/2014/main" val="590172746"/>
                    </a:ext>
                  </a:extLst>
                </a:gridCol>
                <a:gridCol w="411480">
                  <a:extLst>
                    <a:ext uri="{9D8B030D-6E8A-4147-A177-3AD203B41FA5}">
                      <a16:colId xmlns:a16="http://schemas.microsoft.com/office/drawing/2014/main" val="1939748920"/>
                    </a:ext>
                  </a:extLst>
                </a:gridCol>
                <a:gridCol w="411480">
                  <a:extLst>
                    <a:ext uri="{9D8B030D-6E8A-4147-A177-3AD203B41FA5}">
                      <a16:colId xmlns:a16="http://schemas.microsoft.com/office/drawing/2014/main" val="292387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561103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@rtvenoticias - 2021-12-06 21:10:00</a:t>
                      </a:r>
                      <a:r>
                        <a:rPr kumimoji="0" lang="es-ES" sz="1000" b="0" i="0" u="none" strike="noStrike" kern="1200" cap="none" spc="0" normalizeH="0" baseline="0" noProof="0">
                          <a:ln>
                            <a:noFill/>
                          </a:ln>
                          <a:solidFill>
                            <a:prstClr val="black"/>
                          </a:solidFill>
                          <a:effectLst/>
                          <a:uLnTx/>
                          <a:uFillTx/>
                          <a:latin typeface="+mn-lt"/>
                          <a:ea typeface="+mn-ea"/>
                          <a:cs typeface="+mn-cs"/>
                        </a:rPr>
                        <a:t>
 Pedro Sánchez considera que es Pablo Casado quien la incumple por no pactar la renovación del poder judicial
📺 rtve.es/directo/la-1/ twitter.com/telediario_tve…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0.1130 %</a:t>
                      </a:r>
                    </a:p>
                  </a:txBody>
                  <a:tcPr/>
                </a:tc>
                <a:extLst>
                  <a:ext uri="{0D108BD9-81ED-4DB2-BD59-A6C34878D82A}">
                    <a16:rowId xmlns:a16="http://schemas.microsoft.com/office/drawing/2014/main" val="1963366440"/>
                  </a:ext>
                </a:extLst>
              </a:tr>
            </a:tbl>
          </a:graphicData>
        </a:graphic>
      </p:graphicFrame>
      <p:sp>
        <p:nvSpPr>
          <p:cNvPr id="4" name="Text Placeholder 3">
            <a:extLst>
              <a:ext uri="{FF2B5EF4-FFF2-40B4-BE49-F238E27FC236}">
                <a16:creationId xmlns:a16="http://schemas.microsoft.com/office/drawing/2014/main" id="{32582292-FD6F-4B32-B953-938F6359D6D5}"/>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9871494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95E9B-DBD6-4518-9221-327B45B56A32}"/>
              </a:ext>
            </a:extLst>
          </p:cNvPr>
          <p:cNvSpPr>
            <a:spLocks noGrp="1"/>
          </p:cNvSpPr>
          <p:nvPr>
            <p:ph type="title"/>
          </p:nvPr>
        </p:nvSpPr>
        <p:spPr/>
        <p:txBody>
          <a:bodyPr/>
          <a:lstStyle/>
          <a:p>
            <a:r>
              <a:rPr lang="en-US"/>
              <a:t>Twitter Own Tweets Table | RTVE profiles - 15 of 16</a:t>
            </a:r>
          </a:p>
        </p:txBody>
      </p:sp>
      <p:graphicFrame>
        <p:nvGraphicFramePr>
          <p:cNvPr id="5" name="Table Placeholder 4">
            <a:extLst>
              <a:ext uri="{FF2B5EF4-FFF2-40B4-BE49-F238E27FC236}">
                <a16:creationId xmlns:a16="http://schemas.microsoft.com/office/drawing/2014/main" id="{737A84AC-7796-4E53-9707-E6C00DCC8222}"/>
              </a:ext>
            </a:extLst>
          </p:cNvPr>
          <p:cNvGraphicFramePr>
            <a:graphicFrameLocks noGrp="1"/>
          </p:cNvGraphicFramePr>
          <p:nvPr>
            <p:ph type="tbl" sz="quarter" idx="13"/>
            <p:extLst>
              <p:ext uri="{D42A27DB-BD31-4B8C-83A1-F6EECF244321}">
                <p14:modId xmlns:p14="http://schemas.microsoft.com/office/powerpoint/2010/main" val="3532548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48999207"/>
                    </a:ext>
                  </a:extLst>
                </a:gridCol>
                <a:gridCol w="1316736">
                  <a:extLst>
                    <a:ext uri="{9D8B030D-6E8A-4147-A177-3AD203B41FA5}">
                      <a16:colId xmlns:a16="http://schemas.microsoft.com/office/drawing/2014/main" val="1690319515"/>
                    </a:ext>
                  </a:extLst>
                </a:gridCol>
                <a:gridCol w="411480">
                  <a:extLst>
                    <a:ext uri="{9D8B030D-6E8A-4147-A177-3AD203B41FA5}">
                      <a16:colId xmlns:a16="http://schemas.microsoft.com/office/drawing/2014/main" val="239308582"/>
                    </a:ext>
                  </a:extLst>
                </a:gridCol>
                <a:gridCol w="411480">
                  <a:extLst>
                    <a:ext uri="{9D8B030D-6E8A-4147-A177-3AD203B41FA5}">
                      <a16:colId xmlns:a16="http://schemas.microsoft.com/office/drawing/2014/main" val="2361686563"/>
                    </a:ext>
                  </a:extLst>
                </a:gridCol>
                <a:gridCol w="411480">
                  <a:extLst>
                    <a:ext uri="{9D8B030D-6E8A-4147-A177-3AD203B41FA5}">
                      <a16:colId xmlns:a16="http://schemas.microsoft.com/office/drawing/2014/main" val="170433877"/>
                    </a:ext>
                  </a:extLst>
                </a:gridCol>
                <a:gridCol w="411480">
                  <a:extLst>
                    <a:ext uri="{9D8B030D-6E8A-4147-A177-3AD203B41FA5}">
                      <a16:colId xmlns:a16="http://schemas.microsoft.com/office/drawing/2014/main" val="2981991882"/>
                    </a:ext>
                  </a:extLst>
                </a:gridCol>
                <a:gridCol w="411480">
                  <a:extLst>
                    <a:ext uri="{9D8B030D-6E8A-4147-A177-3AD203B41FA5}">
                      <a16:colId xmlns:a16="http://schemas.microsoft.com/office/drawing/2014/main" val="3440386940"/>
                    </a:ext>
                  </a:extLst>
                </a:gridCol>
                <a:gridCol w="411480">
                  <a:extLst>
                    <a:ext uri="{9D8B030D-6E8A-4147-A177-3AD203B41FA5}">
                      <a16:colId xmlns:a16="http://schemas.microsoft.com/office/drawing/2014/main" val="1467231811"/>
                    </a:ext>
                  </a:extLst>
                </a:gridCol>
                <a:gridCol w="576072">
                  <a:extLst>
                    <a:ext uri="{9D8B030D-6E8A-4147-A177-3AD203B41FA5}">
                      <a16:colId xmlns:a16="http://schemas.microsoft.com/office/drawing/2014/main" val="4144791379"/>
                    </a:ext>
                  </a:extLst>
                </a:gridCol>
                <a:gridCol w="411480">
                  <a:extLst>
                    <a:ext uri="{9D8B030D-6E8A-4147-A177-3AD203B41FA5}">
                      <a16:colId xmlns:a16="http://schemas.microsoft.com/office/drawing/2014/main" val="3997721943"/>
                    </a:ext>
                  </a:extLst>
                </a:gridCol>
                <a:gridCol w="411480">
                  <a:extLst>
                    <a:ext uri="{9D8B030D-6E8A-4147-A177-3AD203B41FA5}">
                      <a16:colId xmlns:a16="http://schemas.microsoft.com/office/drawing/2014/main" val="3004745543"/>
                    </a:ext>
                  </a:extLst>
                </a:gridCol>
                <a:gridCol w="411480">
                  <a:extLst>
                    <a:ext uri="{9D8B030D-6E8A-4147-A177-3AD203B41FA5}">
                      <a16:colId xmlns:a16="http://schemas.microsoft.com/office/drawing/2014/main" val="196526638"/>
                    </a:ext>
                  </a:extLst>
                </a:gridCol>
                <a:gridCol w="411480">
                  <a:extLst>
                    <a:ext uri="{9D8B030D-6E8A-4147-A177-3AD203B41FA5}">
                      <a16:colId xmlns:a16="http://schemas.microsoft.com/office/drawing/2014/main" val="1726872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819794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 - 2021-12-06 21:02:29</a:t>
                      </a:r>
                      <a:r>
                        <a:rPr kumimoji="0" lang="es-ES" sz="1000" b="0" i="0" u="none" strike="noStrike" kern="1200" cap="none" spc="0" normalizeH="0" baseline="0" noProof="0">
                          <a:ln>
                            <a:noFill/>
                          </a:ln>
                          <a:solidFill>
                            <a:prstClr val="black"/>
                          </a:solidFill>
                          <a:effectLst/>
                          <a:uLnTx/>
                          <a:uFillTx/>
                          <a:latin typeface="+mn-lt"/>
                          <a:ea typeface="+mn-ea"/>
                          <a:cs typeface="+mn-cs"/>
                        </a:rPr>
                        <a:t>
 Sigue la actualidad en el @telediario_tve, a través de @La1_tve y el #Canal24horas
📺 rtve.es/directo/la-1/
📺 rtve.es/directo/canal-… twitter.com/telediario_tve…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0.2198 %</a:t>
                      </a:r>
                    </a:p>
                  </a:txBody>
                  <a:tcPr/>
                </a:tc>
                <a:extLst>
                  <a:ext uri="{0D108BD9-81ED-4DB2-BD59-A6C34878D82A}">
                    <a16:rowId xmlns:a16="http://schemas.microsoft.com/office/drawing/2014/main" val="831237664"/>
                  </a:ext>
                </a:extLst>
              </a:tr>
            </a:tbl>
          </a:graphicData>
        </a:graphic>
      </p:graphicFrame>
      <p:sp>
        <p:nvSpPr>
          <p:cNvPr id="4" name="Text Placeholder 3">
            <a:extLst>
              <a:ext uri="{FF2B5EF4-FFF2-40B4-BE49-F238E27FC236}">
                <a16:creationId xmlns:a16="http://schemas.microsoft.com/office/drawing/2014/main" id="{D20FAD29-B3C7-43E4-A0DE-89FFE9A83986}"/>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1272673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B372B-FCE8-441E-873E-8CC80A5AA633}"/>
              </a:ext>
            </a:extLst>
          </p:cNvPr>
          <p:cNvSpPr>
            <a:spLocks noGrp="1"/>
          </p:cNvSpPr>
          <p:nvPr>
            <p:ph type="title"/>
          </p:nvPr>
        </p:nvSpPr>
        <p:spPr/>
        <p:txBody>
          <a:bodyPr/>
          <a:lstStyle/>
          <a:p>
            <a:r>
              <a:rPr lang="en-US"/>
              <a:t>Twitter Own Tweets Table | RTVE profiles - 16 of 16</a:t>
            </a:r>
          </a:p>
        </p:txBody>
      </p:sp>
      <p:graphicFrame>
        <p:nvGraphicFramePr>
          <p:cNvPr id="5" name="Table Placeholder 4">
            <a:extLst>
              <a:ext uri="{FF2B5EF4-FFF2-40B4-BE49-F238E27FC236}">
                <a16:creationId xmlns:a16="http://schemas.microsoft.com/office/drawing/2014/main" id="{5187F457-C348-400A-9530-E4ADE7DF71F2}"/>
              </a:ext>
            </a:extLst>
          </p:cNvPr>
          <p:cNvGraphicFramePr>
            <a:graphicFrameLocks noGrp="1"/>
          </p:cNvGraphicFramePr>
          <p:nvPr>
            <p:ph type="tbl" sz="quarter" idx="13"/>
            <p:extLst>
              <p:ext uri="{D42A27DB-BD31-4B8C-83A1-F6EECF244321}">
                <p14:modId xmlns:p14="http://schemas.microsoft.com/office/powerpoint/2010/main" val="3189700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94454866"/>
                    </a:ext>
                  </a:extLst>
                </a:gridCol>
                <a:gridCol w="1316736">
                  <a:extLst>
                    <a:ext uri="{9D8B030D-6E8A-4147-A177-3AD203B41FA5}">
                      <a16:colId xmlns:a16="http://schemas.microsoft.com/office/drawing/2014/main" val="1287367839"/>
                    </a:ext>
                  </a:extLst>
                </a:gridCol>
                <a:gridCol w="411480">
                  <a:extLst>
                    <a:ext uri="{9D8B030D-6E8A-4147-A177-3AD203B41FA5}">
                      <a16:colId xmlns:a16="http://schemas.microsoft.com/office/drawing/2014/main" val="2291187727"/>
                    </a:ext>
                  </a:extLst>
                </a:gridCol>
                <a:gridCol w="411480">
                  <a:extLst>
                    <a:ext uri="{9D8B030D-6E8A-4147-A177-3AD203B41FA5}">
                      <a16:colId xmlns:a16="http://schemas.microsoft.com/office/drawing/2014/main" val="3153376373"/>
                    </a:ext>
                  </a:extLst>
                </a:gridCol>
                <a:gridCol w="411480">
                  <a:extLst>
                    <a:ext uri="{9D8B030D-6E8A-4147-A177-3AD203B41FA5}">
                      <a16:colId xmlns:a16="http://schemas.microsoft.com/office/drawing/2014/main" val="1397319904"/>
                    </a:ext>
                  </a:extLst>
                </a:gridCol>
                <a:gridCol w="411480">
                  <a:extLst>
                    <a:ext uri="{9D8B030D-6E8A-4147-A177-3AD203B41FA5}">
                      <a16:colId xmlns:a16="http://schemas.microsoft.com/office/drawing/2014/main" val="2389447997"/>
                    </a:ext>
                  </a:extLst>
                </a:gridCol>
                <a:gridCol w="411480">
                  <a:extLst>
                    <a:ext uri="{9D8B030D-6E8A-4147-A177-3AD203B41FA5}">
                      <a16:colId xmlns:a16="http://schemas.microsoft.com/office/drawing/2014/main" val="317413570"/>
                    </a:ext>
                  </a:extLst>
                </a:gridCol>
                <a:gridCol w="411480">
                  <a:extLst>
                    <a:ext uri="{9D8B030D-6E8A-4147-A177-3AD203B41FA5}">
                      <a16:colId xmlns:a16="http://schemas.microsoft.com/office/drawing/2014/main" val="3951277339"/>
                    </a:ext>
                  </a:extLst>
                </a:gridCol>
                <a:gridCol w="576072">
                  <a:extLst>
                    <a:ext uri="{9D8B030D-6E8A-4147-A177-3AD203B41FA5}">
                      <a16:colId xmlns:a16="http://schemas.microsoft.com/office/drawing/2014/main" val="251332825"/>
                    </a:ext>
                  </a:extLst>
                </a:gridCol>
                <a:gridCol w="411480">
                  <a:extLst>
                    <a:ext uri="{9D8B030D-6E8A-4147-A177-3AD203B41FA5}">
                      <a16:colId xmlns:a16="http://schemas.microsoft.com/office/drawing/2014/main" val="2366561700"/>
                    </a:ext>
                  </a:extLst>
                </a:gridCol>
                <a:gridCol w="411480">
                  <a:extLst>
                    <a:ext uri="{9D8B030D-6E8A-4147-A177-3AD203B41FA5}">
                      <a16:colId xmlns:a16="http://schemas.microsoft.com/office/drawing/2014/main" val="2870626302"/>
                    </a:ext>
                  </a:extLst>
                </a:gridCol>
                <a:gridCol w="411480">
                  <a:extLst>
                    <a:ext uri="{9D8B030D-6E8A-4147-A177-3AD203B41FA5}">
                      <a16:colId xmlns:a16="http://schemas.microsoft.com/office/drawing/2014/main" val="897019624"/>
                    </a:ext>
                  </a:extLst>
                </a:gridCol>
                <a:gridCol w="411480">
                  <a:extLst>
                    <a:ext uri="{9D8B030D-6E8A-4147-A177-3AD203B41FA5}">
                      <a16:colId xmlns:a16="http://schemas.microsoft.com/office/drawing/2014/main" val="671428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808659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@rtvenoticias - 2021-12-06 21:01:15</a:t>
                      </a:r>
                      <a:r>
                        <a:rPr kumimoji="0" lang="es-ES" sz="1000" b="0" i="0" u="none" strike="noStrike" kern="1200" cap="none" spc="0" normalizeH="0" baseline="0" noProof="0">
                          <a:ln>
                            <a:noFill/>
                          </a:ln>
                          <a:solidFill>
                            <a:prstClr val="black"/>
                          </a:solidFill>
                          <a:effectLst/>
                          <a:uLnTx/>
                          <a:uFillTx/>
                          <a:latin typeface="+mn-lt"/>
                          <a:ea typeface="+mn-ea"/>
                          <a:cs typeface="+mn-cs"/>
                        </a:rPr>
                        <a:t>
 En 1867,  Alfred Nobel patentó un explosivo que transformó el mundo: la dinamita💥
Falleció el 10 de diciembre de 1896, y por ello le dedicamos este @MemoriaDelfin a él, los explosivos y a los técnicos especialistas en su desactivación, los Tedax
 rtve.es/television/202…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0.6348 %</a:t>
                      </a:r>
                    </a:p>
                  </a:txBody>
                  <a:tcPr/>
                </a:tc>
                <a:extLst>
                  <a:ext uri="{0D108BD9-81ED-4DB2-BD59-A6C34878D82A}">
                    <a16:rowId xmlns:a16="http://schemas.microsoft.com/office/drawing/2014/main" val="3348947281"/>
                  </a:ext>
                </a:extLst>
              </a:tr>
            </a:tbl>
          </a:graphicData>
        </a:graphic>
      </p:graphicFrame>
      <p:sp>
        <p:nvSpPr>
          <p:cNvPr id="4" name="Text Placeholder 3">
            <a:extLst>
              <a:ext uri="{FF2B5EF4-FFF2-40B4-BE49-F238E27FC236}">
                <a16:creationId xmlns:a16="http://schemas.microsoft.com/office/drawing/2014/main" id="{4F55BE78-9C53-42C6-8123-E0EA4FF00A3A}"/>
              </a:ext>
            </a:extLst>
          </p:cNvPr>
          <p:cNvSpPr>
            <a:spLocks noGrp="1"/>
          </p:cNvSpPr>
          <p:nvPr>
            <p:ph type="body" sz="quarter" idx="14"/>
          </p:nvPr>
        </p:nvSpPr>
        <p:spPr/>
        <p:txBody>
          <a:bodyPr/>
          <a:lstStyle/>
          <a:p>
            <a:r>
              <a:rPr lang="en-US"/>
              <a:t>01/01/2021 - 12/06/2021</a:t>
            </a:r>
          </a:p>
        </p:txBody>
      </p:sp>
    </p:spTree>
    <p:extLst>
      <p:ext uri="{BB962C8B-B14F-4D97-AF65-F5344CB8AC3E}">
        <p14:creationId xmlns:p14="http://schemas.microsoft.com/office/powerpoint/2010/main" val="16436954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1788</Words>
  <Application>Microsoft Office PowerPoint</Application>
  <PresentationFormat>On-screen Show (4:3)</PresentationFormat>
  <Paragraphs>978</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Pruebas subjetivas</vt:lpstr>
      <vt:lpstr>Facebook Own Posts | RTVE profiles</vt:lpstr>
      <vt:lpstr>Facebook Key Metrics Table | RTVE profiles</vt:lpstr>
      <vt:lpstr>Facebook Own Posts Table | RTVE profiles - 1 of 11</vt:lpstr>
      <vt:lpstr>Facebook Own Posts Table | RTVE profiles - 2 of 11</vt:lpstr>
      <vt:lpstr>Facebook Own Posts Table | RTVE profiles - 3 of 11</vt:lpstr>
      <vt:lpstr>Facebook Own Posts Table | RTVE profiles - 4 of 11</vt:lpstr>
      <vt:lpstr>Facebook Own Posts Table | RTVE profiles - 5 of 11</vt:lpstr>
      <vt:lpstr>Facebook Own Posts Table | RTVE profiles - 6 of 11</vt:lpstr>
      <vt:lpstr>Facebook Own Posts Table | RTVE profiles - 7 of 11</vt:lpstr>
      <vt:lpstr>Facebook Own Posts Table | RTVE profiles - 8 of 11</vt:lpstr>
      <vt:lpstr>Facebook Own Posts Table | RTVE profiles - 9 of 11</vt:lpstr>
      <vt:lpstr>Facebook Own Posts Table | RTVE profiles - 10 of 11</vt:lpstr>
      <vt:lpstr>Facebook Own Posts Table | RTVE profiles - 11 of 11</vt:lpstr>
      <vt:lpstr>Twitter Own Tweets Table | RTVE profiles - 1 of 16</vt:lpstr>
      <vt:lpstr>Twitter Own Tweets Table | RTVE profiles - 2 of 16</vt:lpstr>
      <vt:lpstr>Twitter Own Tweets Table | RTVE profiles - 3 of 16</vt:lpstr>
      <vt:lpstr>Twitter Own Tweets Table | RTVE profiles - 4 of 16</vt:lpstr>
      <vt:lpstr>Twitter Own Tweets Table | RTVE profiles - 5 of 16</vt:lpstr>
      <vt:lpstr>Twitter Own Tweets Table | RTVE profiles - 6 of 16</vt:lpstr>
      <vt:lpstr>Twitter Own Tweets Table | RTVE profiles - 7 of 16</vt:lpstr>
      <vt:lpstr>Twitter Own Tweets Table | RTVE profiles - 8 of 16</vt:lpstr>
      <vt:lpstr>Twitter Own Tweets Table | RTVE profiles - 9 of 16</vt:lpstr>
      <vt:lpstr>Twitter Own Tweets Table | RTVE profiles - 10 of 16</vt:lpstr>
      <vt:lpstr>Twitter Own Tweets Table | RTVE profiles - 11 of 16</vt:lpstr>
      <vt:lpstr>Twitter Own Tweets Table | RTVE profiles - 12 of 16</vt:lpstr>
      <vt:lpstr>Twitter Own Tweets Table | RTVE profiles - 13 of 16</vt:lpstr>
      <vt:lpstr>Twitter Own Tweets Table | RTVE profiles - 14 of 16</vt:lpstr>
      <vt:lpstr>Twitter Own Tweets Table | RTVE profiles - 15 of 16</vt:lpstr>
      <vt:lpstr>Twitter Own Tweets Table | RTVE profiles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Pruebas subjetivas</dc:title>
  <dc:creator>Frederik Peiniger</dc:creator>
  <cp:lastModifiedBy>Frederik Peiniger</cp:lastModifiedBy>
  <cp:revision>1</cp:revision>
  <dcterms:created xsi:type="dcterms:W3CDTF">2021-12-07T13:20:19Z</dcterms:created>
  <dcterms:modified xsi:type="dcterms:W3CDTF">2021-12-07T13:22:22Z</dcterms:modified>
</cp:coreProperties>
</file>