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Film- und Fernsehakademie Berlin (DFFB)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7577</c:v>
                </c:pt>
                <c:pt idx="1">
                  <c:v>7576</c:v>
                </c:pt>
                <c:pt idx="2">
                  <c:v>7577</c:v>
                </c:pt>
                <c:pt idx="3">
                  <c:v>7578</c:v>
                </c:pt>
                <c:pt idx="4">
                  <c:v>7580</c:v>
                </c:pt>
                <c:pt idx="5">
                  <c:v>7580</c:v>
                </c:pt>
                <c:pt idx="6">
                  <c:v>7580</c:v>
                </c:pt>
                <c:pt idx="7">
                  <c:v>7580</c:v>
                </c:pt>
                <c:pt idx="8">
                  <c:v>7581</c:v>
                </c:pt>
                <c:pt idx="9">
                  <c:v>7581</c:v>
                </c:pt>
                <c:pt idx="10">
                  <c:v>7581</c:v>
                </c:pt>
                <c:pt idx="11">
                  <c:v>7582</c:v>
                </c:pt>
                <c:pt idx="12">
                  <c:v>7584</c:v>
                </c:pt>
                <c:pt idx="13">
                  <c:v>7584</c:v>
                </c:pt>
                <c:pt idx="14">
                  <c:v>7584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9C-43ED-98AF-E0E567B74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037760"/>
        <c:axId val="381034152"/>
      </c:lineChart>
      <c:dateAx>
        <c:axId val="381037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34152"/>
        <c:crosses val="autoZero"/>
        <c:auto val="1"/>
        <c:lblOffset val="100"/>
        <c:baseTimeUnit val="days"/>
      </c:dateAx>
      <c:valAx>
        <c:axId val="38103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3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Film- und Fernsehakademie Berlin (DFFB)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3795</c:v>
                </c:pt>
                <c:pt idx="1">
                  <c:v>2929</c:v>
                </c:pt>
                <c:pt idx="2">
                  <c:v>3145</c:v>
                </c:pt>
                <c:pt idx="3">
                  <c:v>1180</c:v>
                </c:pt>
                <c:pt idx="4">
                  <c:v>37</c:v>
                </c:pt>
                <c:pt idx="5">
                  <c:v>21</c:v>
                </c:pt>
                <c:pt idx="6">
                  <c:v>26</c:v>
                </c:pt>
                <c:pt idx="7">
                  <c:v>24</c:v>
                </c:pt>
                <c:pt idx="8">
                  <c:v>31</c:v>
                </c:pt>
                <c:pt idx="9">
                  <c:v>284</c:v>
                </c:pt>
                <c:pt idx="10">
                  <c:v>113</c:v>
                </c:pt>
                <c:pt idx="11">
                  <c:v>41</c:v>
                </c:pt>
                <c:pt idx="12">
                  <c:v>50</c:v>
                </c:pt>
                <c:pt idx="13">
                  <c:v>35</c:v>
                </c:pt>
                <c:pt idx="14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C4-4CBA-8EC1-23F49E80C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033168"/>
        <c:axId val="381035464"/>
      </c:lineChart>
      <c:dateAx>
        <c:axId val="38103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35464"/>
        <c:crosses val="autoZero"/>
        <c:auto val="1"/>
        <c:lblOffset val="100"/>
        <c:baseTimeUnit val="days"/>
      </c:dateAx>
      <c:valAx>
        <c:axId val="38103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3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Film- und Fernsehakademie Berlin (DFFB)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5106</c:v>
                </c:pt>
                <c:pt idx="1">
                  <c:v>3741</c:v>
                </c:pt>
                <c:pt idx="2">
                  <c:v>4170</c:v>
                </c:pt>
                <c:pt idx="3">
                  <c:v>1304</c:v>
                </c:pt>
                <c:pt idx="4">
                  <c:v>113</c:v>
                </c:pt>
                <c:pt idx="5">
                  <c:v>27</c:v>
                </c:pt>
                <c:pt idx="6">
                  <c:v>40</c:v>
                </c:pt>
                <c:pt idx="7">
                  <c:v>58</c:v>
                </c:pt>
                <c:pt idx="8">
                  <c:v>86</c:v>
                </c:pt>
                <c:pt idx="9">
                  <c:v>362</c:v>
                </c:pt>
                <c:pt idx="10">
                  <c:v>176</c:v>
                </c:pt>
                <c:pt idx="11">
                  <c:v>76</c:v>
                </c:pt>
                <c:pt idx="12">
                  <c:v>67</c:v>
                </c:pt>
                <c:pt idx="13">
                  <c:v>55</c:v>
                </c:pt>
                <c:pt idx="14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79-4509-938E-CD1DA80908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075944"/>
        <c:axId val="55074960"/>
      </c:lineChart>
      <c:dateAx>
        <c:axId val="55075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074960"/>
        <c:crosses val="autoZero"/>
        <c:auto val="1"/>
        <c:lblOffset val="100"/>
        <c:baseTimeUnit val="days"/>
      </c:dateAx>
      <c:valAx>
        <c:axId val="5507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07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dffb_berlin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5469</c:v>
                </c:pt>
                <c:pt idx="1">
                  <c:v>5478</c:v>
                </c:pt>
                <c:pt idx="2">
                  <c:v>5481</c:v>
                </c:pt>
                <c:pt idx="3">
                  <c:v>5495</c:v>
                </c:pt>
                <c:pt idx="4">
                  <c:v>5505</c:v>
                </c:pt>
                <c:pt idx="5">
                  <c:v>5508</c:v>
                </c:pt>
                <c:pt idx="6">
                  <c:v>5514</c:v>
                </c:pt>
                <c:pt idx="7">
                  <c:v>5517</c:v>
                </c:pt>
                <c:pt idx="8">
                  <c:v>5525</c:v>
                </c:pt>
                <c:pt idx="9">
                  <c:v>5533</c:v>
                </c:pt>
                <c:pt idx="10">
                  <c:v>5539</c:v>
                </c:pt>
                <c:pt idx="11">
                  <c:v>5546</c:v>
                </c:pt>
                <c:pt idx="12">
                  <c:v>5556</c:v>
                </c:pt>
                <c:pt idx="13">
                  <c:v>5561</c:v>
                </c:pt>
                <c:pt idx="14">
                  <c:v>5561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0C-4C67-8BBF-532B77BC4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602800"/>
        <c:axId val="329606080"/>
      </c:lineChart>
      <c:dateAx>
        <c:axId val="329602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06080"/>
        <c:crosses val="autoZero"/>
        <c:auto val="1"/>
        <c:lblOffset val="100"/>
        <c:baseTimeUnit val="days"/>
      </c:dateAx>
      <c:valAx>
        <c:axId val="32960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0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Film- und Fernsehakademie Berlin (DFFB)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F7-40DE-9589-C793DFDC7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070368"/>
        <c:axId val="55072336"/>
      </c:lineChart>
      <c:dateAx>
        <c:axId val="55070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072336"/>
        <c:crosses val="autoZero"/>
        <c:auto val="1"/>
        <c:lblOffset val="100"/>
        <c:baseTimeUnit val="days"/>
      </c:dateAx>
      <c:valAx>
        <c:axId val="5507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07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Film- und Fernsehakademie Berlin (DFFB)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2.6381743833267399E-2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34-46D9-9048-E0306F637F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237048"/>
        <c:axId val="54230488"/>
      </c:lineChart>
      <c:dateAx>
        <c:axId val="54237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30488"/>
        <c:crosses val="autoZero"/>
        <c:auto val="1"/>
        <c:lblOffset val="100"/>
        <c:baseTimeUnit val="days"/>
      </c:dateAx>
      <c:valAx>
        <c:axId val="5423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3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dffb_berlin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39-4C86-ADFC-7DC364A249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236064"/>
        <c:axId val="54231472"/>
      </c:lineChart>
      <c:dateAx>
        <c:axId val="54236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31472"/>
        <c:crosses val="autoZero"/>
        <c:auto val="1"/>
        <c:lblOffset val="100"/>
        <c:baseTimeUnit val="days"/>
      </c:dateAx>
      <c:valAx>
        <c:axId val="5423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23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dffb_berlin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1.2072000000000001</c:v>
                </c:pt>
                <c:pt idx="1">
                  <c:v>0.2923</c:v>
                </c:pt>
                <c:pt idx="2">
                  <c:v>1.6244000000000001</c:v>
                </c:pt>
                <c:pt idx="3">
                  <c:v>1.4213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1.3055000000000001</c:v>
                </c:pt>
                <c:pt idx="8">
                  <c:v>1.3041</c:v>
                </c:pt>
                <c:pt idx="9">
                  <c:v>1.1756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EF-41C8-A92E-4C2306B66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986064"/>
        <c:axId val="328980816"/>
      </c:lineChart>
      <c:dateAx>
        <c:axId val="328986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80816"/>
        <c:crosses val="autoZero"/>
        <c:auto val="1"/>
        <c:lblOffset val="100"/>
        <c:baseTimeUnit val="days"/>
      </c:dateAx>
      <c:valAx>
        <c:axId val="32898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8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dffb_berlin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1527.5</c:v>
                </c:pt>
                <c:pt idx="2">
                  <c:v>1062.5</c:v>
                </c:pt>
                <c:pt idx="3">
                  <c:v>1602</c:v>
                </c:pt>
                <c:pt idx="4">
                  <c:v>1422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6A-4FB1-9907-49B2AB8C4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988360"/>
        <c:axId val="328980488"/>
      </c:barChart>
      <c:catAx>
        <c:axId val="32898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80488"/>
        <c:crosses val="autoZero"/>
        <c:auto val="1"/>
        <c:lblAlgn val="ctr"/>
        <c:lblOffset val="100"/>
        <c:noMultiLvlLbl val="0"/>
      </c:catAx>
      <c:valAx>
        <c:axId val="32898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8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dffb_berlin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10970</c:v>
                </c:pt>
                <c:pt idx="1">
                  <c:v>10893</c:v>
                </c:pt>
                <c:pt idx="2">
                  <c:v>11558</c:v>
                </c:pt>
                <c:pt idx="3">
                  <c:v>9094</c:v>
                </c:pt>
                <c:pt idx="4">
                  <c:v>5285</c:v>
                </c:pt>
                <c:pt idx="5">
                  <c:v>1954</c:v>
                </c:pt>
                <c:pt idx="6">
                  <c:v>377</c:v>
                </c:pt>
                <c:pt idx="7">
                  <c:v>1305</c:v>
                </c:pt>
                <c:pt idx="8">
                  <c:v>1240</c:v>
                </c:pt>
                <c:pt idx="9">
                  <c:v>2174</c:v>
                </c:pt>
                <c:pt idx="10">
                  <c:v>456</c:v>
                </c:pt>
                <c:pt idx="11">
                  <c:v>295</c:v>
                </c:pt>
                <c:pt idx="12">
                  <c:v>185</c:v>
                </c:pt>
                <c:pt idx="13">
                  <c:v>277</c:v>
                </c:pt>
                <c:pt idx="14">
                  <c:v>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CD-4A04-84C1-73775A33D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992296"/>
        <c:axId val="328991640"/>
      </c:lineChart>
      <c:dateAx>
        <c:axId val="328992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91640"/>
        <c:crosses val="autoZero"/>
        <c:auto val="1"/>
        <c:lblOffset val="100"/>
        <c:baseTimeUnit val="days"/>
      </c:dateAx>
      <c:valAx>
        <c:axId val="32899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9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7577</c:v>
                </c:pt>
                <c:pt idx="1">
                  <c:v>7576</c:v>
                </c:pt>
                <c:pt idx="2">
                  <c:v>7577</c:v>
                </c:pt>
                <c:pt idx="3">
                  <c:v>7578</c:v>
                </c:pt>
                <c:pt idx="4">
                  <c:v>7580</c:v>
                </c:pt>
                <c:pt idx="5">
                  <c:v>7580</c:v>
                </c:pt>
                <c:pt idx="6">
                  <c:v>7580</c:v>
                </c:pt>
                <c:pt idx="7">
                  <c:v>7580</c:v>
                </c:pt>
                <c:pt idx="8">
                  <c:v>7581</c:v>
                </c:pt>
                <c:pt idx="9">
                  <c:v>7581</c:v>
                </c:pt>
                <c:pt idx="10">
                  <c:v>7581</c:v>
                </c:pt>
                <c:pt idx="11">
                  <c:v>7582</c:v>
                </c:pt>
                <c:pt idx="12">
                  <c:v>7584</c:v>
                </c:pt>
                <c:pt idx="13">
                  <c:v>7584</c:v>
                </c:pt>
                <c:pt idx="14">
                  <c:v>7584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55-4D55-82C2-B71D01346D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55-4D55-82C2-B71D01346D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55-4D55-82C2-B71D01346D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843</c:v>
                </c:pt>
                <c:pt idx="1">
                  <c:v>847</c:v>
                </c:pt>
                <c:pt idx="2">
                  <c:v>850</c:v>
                </c:pt>
                <c:pt idx="3">
                  <c:v>851</c:v>
                </c:pt>
                <c:pt idx="4">
                  <c:v>851</c:v>
                </c:pt>
                <c:pt idx="5">
                  <c:v>852</c:v>
                </c:pt>
                <c:pt idx="6">
                  <c:v>854</c:v>
                </c:pt>
                <c:pt idx="7">
                  <c:v>855</c:v>
                </c:pt>
                <c:pt idx="8">
                  <c:v>855</c:v>
                </c:pt>
                <c:pt idx="9">
                  <c:v>856</c:v>
                </c:pt>
                <c:pt idx="10">
                  <c:v>857</c:v>
                </c:pt>
                <c:pt idx="11">
                  <c:v>857</c:v>
                </c:pt>
                <c:pt idx="12">
                  <c:v>859</c:v>
                </c:pt>
                <c:pt idx="13">
                  <c:v>859</c:v>
                </c:pt>
                <c:pt idx="14">
                  <c:v>861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F55-4D55-82C2-B71D01346D0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5469</c:v>
                </c:pt>
                <c:pt idx="1">
                  <c:v>5478</c:v>
                </c:pt>
                <c:pt idx="2">
                  <c:v>5481</c:v>
                </c:pt>
                <c:pt idx="3">
                  <c:v>5495</c:v>
                </c:pt>
                <c:pt idx="4">
                  <c:v>5505</c:v>
                </c:pt>
                <c:pt idx="5">
                  <c:v>5508</c:v>
                </c:pt>
                <c:pt idx="6">
                  <c:v>5514</c:v>
                </c:pt>
                <c:pt idx="7">
                  <c:v>5517</c:v>
                </c:pt>
                <c:pt idx="8">
                  <c:v>5525</c:v>
                </c:pt>
                <c:pt idx="9">
                  <c:v>5533</c:v>
                </c:pt>
                <c:pt idx="10">
                  <c:v>5539</c:v>
                </c:pt>
                <c:pt idx="11">
                  <c:v>5546</c:v>
                </c:pt>
                <c:pt idx="12">
                  <c:v>5556</c:v>
                </c:pt>
                <c:pt idx="13">
                  <c:v>5561</c:v>
                </c:pt>
                <c:pt idx="14">
                  <c:v>5561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F55-4D55-82C2-B71D01346D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337984"/>
        <c:axId val="390338968"/>
      </c:lineChart>
      <c:dateAx>
        <c:axId val="390337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38968"/>
        <c:crosses val="autoZero"/>
        <c:auto val="1"/>
        <c:lblOffset val="100"/>
        <c:baseTimeUnit val="days"/>
      </c:dateAx>
      <c:valAx>
        <c:axId val="39033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3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8E-45C6-BF57-5C7C9B0B20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8E-45C6-BF57-5C7C9B0B20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8E-45C6-BF57-5C7C9B0B20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18E-45C6-BF57-5C7C9B0B20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339296"/>
        <c:axId val="390336344"/>
      </c:lineChart>
      <c:dateAx>
        <c:axId val="390339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36344"/>
        <c:crosses val="autoZero"/>
        <c:auto val="1"/>
        <c:lblOffset val="100"/>
        <c:baseTimeUnit val="days"/>
      </c:dateAx>
      <c:valAx>
        <c:axId val="39033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3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dffb_berlin (IG)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10970</c:v>
                </c:pt>
                <c:pt idx="1">
                  <c:v>10893</c:v>
                </c:pt>
                <c:pt idx="2">
                  <c:v>11558</c:v>
                </c:pt>
                <c:pt idx="3">
                  <c:v>9094</c:v>
                </c:pt>
                <c:pt idx="4">
                  <c:v>5285</c:v>
                </c:pt>
                <c:pt idx="5">
                  <c:v>1954</c:v>
                </c:pt>
                <c:pt idx="6">
                  <c:v>377</c:v>
                </c:pt>
                <c:pt idx="7">
                  <c:v>1305</c:v>
                </c:pt>
                <c:pt idx="8">
                  <c:v>1240</c:v>
                </c:pt>
                <c:pt idx="9">
                  <c:v>2174</c:v>
                </c:pt>
                <c:pt idx="10">
                  <c:v>456</c:v>
                </c:pt>
                <c:pt idx="11">
                  <c:v>295</c:v>
                </c:pt>
                <c:pt idx="12">
                  <c:v>185</c:v>
                </c:pt>
                <c:pt idx="13">
                  <c:v>277</c:v>
                </c:pt>
                <c:pt idx="14">
                  <c:v>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D7-4CF1-8971-CEE09DFC13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Deutsche Film- und Fernsehakademie Berlin (DFFB) (FB)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44873</c:v>
                </c:pt>
                <c:pt idx="1">
                  <c:v>44874</c:v>
                </c:pt>
                <c:pt idx="2">
                  <c:v>44875</c:v>
                </c:pt>
                <c:pt idx="3">
                  <c:v>44876</c:v>
                </c:pt>
                <c:pt idx="4">
                  <c:v>44877</c:v>
                </c:pt>
                <c:pt idx="5">
                  <c:v>44878</c:v>
                </c:pt>
                <c:pt idx="6">
                  <c:v>44879</c:v>
                </c:pt>
                <c:pt idx="7">
                  <c:v>44880</c:v>
                </c:pt>
                <c:pt idx="8">
                  <c:v>44881</c:v>
                </c:pt>
                <c:pt idx="9">
                  <c:v>44882</c:v>
                </c:pt>
                <c:pt idx="10">
                  <c:v>44883</c:v>
                </c:pt>
                <c:pt idx="11">
                  <c:v>44884</c:v>
                </c:pt>
                <c:pt idx="12">
                  <c:v>44885</c:v>
                </c:pt>
                <c:pt idx="13">
                  <c:v>44886</c:v>
                </c:pt>
                <c:pt idx="14">
                  <c:v>44887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5106</c:v>
                </c:pt>
                <c:pt idx="1">
                  <c:v>3741</c:v>
                </c:pt>
                <c:pt idx="2">
                  <c:v>4170</c:v>
                </c:pt>
                <c:pt idx="3">
                  <c:v>1304</c:v>
                </c:pt>
                <c:pt idx="4">
                  <c:v>113</c:v>
                </c:pt>
                <c:pt idx="5">
                  <c:v>27</c:v>
                </c:pt>
                <c:pt idx="6">
                  <c:v>40</c:v>
                </c:pt>
                <c:pt idx="7">
                  <c:v>58</c:v>
                </c:pt>
                <c:pt idx="8">
                  <c:v>86</c:v>
                </c:pt>
                <c:pt idx="9">
                  <c:v>362</c:v>
                </c:pt>
                <c:pt idx="10">
                  <c:v>176</c:v>
                </c:pt>
                <c:pt idx="11">
                  <c:v>76</c:v>
                </c:pt>
                <c:pt idx="12">
                  <c:v>67</c:v>
                </c:pt>
                <c:pt idx="13">
                  <c:v>55</c:v>
                </c:pt>
                <c:pt idx="14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D7-4CF1-8971-CEE09DFC13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327160"/>
        <c:axId val="390329784"/>
      </c:lineChart>
      <c:dateAx>
        <c:axId val="390327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29784"/>
        <c:crosses val="autoZero"/>
        <c:auto val="1"/>
        <c:lblOffset val="100"/>
        <c:baseTimeUnit val="days"/>
      </c:dateAx>
      <c:valAx>
        <c:axId val="39032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27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E75AE-4BF8-4A1F-AD3E-DF7C713F80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 dffb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757439-03AA-480C-A00F-3F23D1CF19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contentbird GmbH</a:t>
            </a:r>
          </a:p>
        </p:txBody>
      </p:sp>
    </p:spTree>
    <p:extLst>
      <p:ext uri="{BB962C8B-B14F-4D97-AF65-F5344CB8AC3E}">
        <p14:creationId xmlns:p14="http://schemas.microsoft.com/office/powerpoint/2010/main" val="1169128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11092-FD41-4C86-9FD8-A3A6EE6A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9D8BC4-C638-4ECC-881D-ABE845021A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3835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7C1D4-F49E-45AD-95EB-C6661D332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EC3C0-1F7C-4D9C-8187-3C9E05A2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95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8F64A-9046-4318-9965-AE4E90768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BF2062-B893-43F6-89C8-098A30D953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0330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1698C-E50B-49E5-B22E-27CC121B2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D9464-133B-45B8-8000-0D9690112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878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11720-9D74-40B5-A6D1-36115721D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82CA40-5B6C-43B2-8FB8-821D366683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6120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8DD3B-563F-417F-A5E4-E73B558D4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A861F-6FCA-42BC-BD8E-034693A29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331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3BEF0-7C72-4D7D-95F2-C4D9D90B2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827079-3AF6-457F-9652-F9B57519A9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6875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83586-BCAF-4256-90D0-2DD354F21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88052-DE90-48F3-98CE-68FC6D9D7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784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5A89D-72AE-44D2-8F2F-1F0A51298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A6F585-479C-48E1-B0D3-ACDEB03718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5506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96DC6-A096-4BAB-8706-BFCCFE520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329A0-D2B6-4CDA-961F-978BFB267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6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06076-18E2-4EDC-8521-DBECBAFC6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CB6AA4-22A2-49E6-82D3-C8372FC585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8087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AAF2F-91CD-4126-8DC5-EE459CBCB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B285F-368B-47F0-9F95-071CBDE01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75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748F3-D4CD-491A-B0FC-DE1F776E7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87111A-715F-48B3-B636-795040A5B4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8509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FCE87-57CB-4A4B-B6DA-376CFEFCF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4304C-4AA1-4F02-960D-E1F770D59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768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5EDC9-AADD-461F-BDC8-A1B1DDA50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FCFE52-C0C7-4B9E-B5B7-085D509467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7443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8A495-5C9E-47A5-9B25-1AD951B7C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392FF-F7D7-44BC-8FA4-0932CE252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76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F609B-EDC4-4202-9B7E-16F02BB97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991466-48BF-494E-9D61-A933E41AA9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9547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801B8-624C-48A7-B5CC-EE286070F7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200FB-C4C6-4135-BC1B-0C005EE47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07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5C0C6-7C2F-4871-B3C3-F6E474C54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422F64-1727-496E-8EAA-75D4B375F6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6422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53A2C-FE16-4F80-82A5-4CE0F5604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7D9B7-29F1-4EEE-AF21-1A57770BC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999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AAEB6-7D65-42B5-A62B-E8A5D6E86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Mentioned Users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8AAC73-9729-42AA-B056-7C56348B28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353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17757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9517230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1006972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01159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Username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 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Reply 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45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life_of_germany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332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germany_community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76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Berlin_.Life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94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filmakademie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0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germany_cultures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51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matanr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887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BDEFE-A683-4E6A-8F9F-4399B0EA9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</p:spTree>
    <p:extLst>
      <p:ext uri="{BB962C8B-B14F-4D97-AF65-F5344CB8AC3E}">
        <p14:creationId xmlns:p14="http://schemas.microsoft.com/office/powerpoint/2010/main" val="3689281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D1A8E-613C-44CB-B682-2F7587EF4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EC5E7D-56DE-494F-9F91-217813933B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6689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2C265-8712-4E23-AE78-51878C5933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BDE06-2C8F-4B51-B849-485EBF4FD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487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A8FC2-D053-4572-83F4-AFA720FED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640338-A194-40E1-A2DF-7CE08074D5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3267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64812-2406-4EAA-9CF3-AF68BA322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0F951-896D-458C-A9BF-C39AD6153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601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0EC49-220F-440C-BB85-AD7B79C02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Impressions (FB &amp; IG)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230E42-E0BA-4397-8828-2DC5D01E31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3477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567D9-9287-44DF-BD20-24C9A2747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11/08/2022 - 11/22/2022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5BB23-818A-4653-931C-73C024A7B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6531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215</Words>
  <Application>Microsoft Office PowerPoint</Application>
  <PresentationFormat>On-screen Show (4:3)</PresentationFormat>
  <Paragraphs>71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Dashboard dffb</vt:lpstr>
      <vt:lpstr>Facebook Fans or Followers Total | All profiles</vt:lpstr>
      <vt:lpstr>Facebook Reach | All profiles</vt:lpstr>
      <vt:lpstr>Facebook Impressions | All profiles</vt:lpstr>
      <vt:lpstr>Instagram Followers Total | All profiles</vt:lpstr>
      <vt:lpstr>Facebook Own Posts | All profiles</vt:lpstr>
      <vt:lpstr>Facebook Interaction Rate | All profiles</vt:lpstr>
      <vt:lpstr>Instagram Posts | All profiles</vt:lpstr>
      <vt:lpstr>Instagram Interaction Rate | All profiles</vt:lpstr>
      <vt:lpstr>Instagram Organic Reach By Weekday | All profiles</vt:lpstr>
      <vt:lpstr>Instagram Impressions  | All profiles</vt:lpstr>
      <vt:lpstr>Instagram Top Mentioned Users | All profiles</vt:lpstr>
      <vt:lpstr>Overall Overall Audience | All profiles</vt:lpstr>
      <vt:lpstr>Overall Overall Posted Content | All profiles</vt:lpstr>
      <vt:lpstr>Overall Impressions (FB &amp; IG)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 dffb</dc:title>
  <dc:creator>Frederik Born</dc:creator>
  <cp:lastModifiedBy>Frederik Born</cp:lastModifiedBy>
  <cp:revision>1</cp:revision>
  <dcterms:created xsi:type="dcterms:W3CDTF">2023-07-24T12:53:29Z</dcterms:created>
  <dcterms:modified xsi:type="dcterms:W3CDTF">2023-07-24T12:53:58Z</dcterms:modified>
</cp:coreProperties>
</file>