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7" r:id="rId60"/>
    <p:sldId id="318" r:id="rId61"/>
    <p:sldId id="319" r:id="rId62"/>
    <p:sldId id="320" r:id="rId63"/>
    <p:sldId id="321" r:id="rId64"/>
    <p:sldId id="322"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4" r:id="rId86"/>
    <p:sldId id="345" r:id="rId87"/>
    <p:sldId id="346" r:id="rId88"/>
    <p:sldId id="347" r:id="rId89"/>
    <p:sldId id="348" r:id="rId90"/>
    <p:sldId id="349" r:id="rId91"/>
    <p:sldId id="350" r:id="rId92"/>
    <p:sldId id="351" r:id="rId93"/>
    <p:sldId id="352" r:id="rId94"/>
    <p:sldId id="353" r:id="rId95"/>
    <p:sldId id="354" r:id="rId96"/>
    <p:sldId id="355" r:id="rId97"/>
    <p:sldId id="356" r:id="rId98"/>
    <p:sldId id="357" r:id="rId99"/>
    <p:sldId id="358" r:id="rId100"/>
    <p:sldId id="359" r:id="rId101"/>
    <p:sldId id="360" r:id="rId102"/>
    <p:sldId id="361" r:id="rId103"/>
    <p:sldId id="362" r:id="rId104"/>
    <p:sldId id="363" r:id="rId105"/>
    <p:sldId id="364" r:id="rId106"/>
    <p:sldId id="365" r:id="rId107"/>
    <p:sldId id="366" r:id="rId108"/>
    <p:sldId id="367" r:id="rId109"/>
    <p:sldId id="368" r:id="rId110"/>
    <p:sldId id="370" r:id="rId111"/>
    <p:sldId id="371" r:id="rId112"/>
    <p:sldId id="372" r:id="rId113"/>
    <p:sldId id="373" r:id="rId114"/>
    <p:sldId id="374" r:id="rId115"/>
    <p:sldId id="375" r:id="rId116"/>
    <p:sldId id="376" r:id="rId117"/>
    <p:sldId id="377" r:id="rId118"/>
    <p:sldId id="378" r:id="rId119"/>
    <p:sldId id="379" r:id="rId120"/>
    <p:sldId id="380" r:id="rId121"/>
    <p:sldId id="381" r:id="rId122"/>
    <p:sldId id="382" r:id="rId123"/>
    <p:sldId id="383" r:id="rId124"/>
    <p:sldId id="384" r:id="rId125"/>
    <p:sldId id="385" r:id="rId126"/>
    <p:sldId id="386" r:id="rId127"/>
    <p:sldId id="387" r:id="rId128"/>
    <p:sldId id="388" r:id="rId129"/>
    <p:sldId id="389" r:id="rId130"/>
    <p:sldId id="390" r:id="rId131"/>
    <p:sldId id="391" r:id="rId132"/>
    <p:sldId id="393" r:id="rId133"/>
    <p:sldId id="394" r:id="rId134"/>
    <p:sldId id="395" r:id="rId135"/>
    <p:sldId id="396" r:id="rId136"/>
    <p:sldId id="397" r:id="rId137"/>
    <p:sldId id="398" r:id="rId138"/>
    <p:sldId id="399" r:id="rId139"/>
    <p:sldId id="400" r:id="rId140"/>
    <p:sldId id="401" r:id="rId141"/>
    <p:sldId id="402" r:id="rId142"/>
    <p:sldId id="403" r:id="rId143"/>
    <p:sldId id="404" r:id="rId144"/>
    <p:sldId id="405" r:id="rId145"/>
    <p:sldId id="406" r:id="rId146"/>
    <p:sldId id="407" r:id="rId147"/>
    <p:sldId id="408" r:id="rId148"/>
    <p:sldId id="409" r:id="rId149"/>
    <p:sldId id="410" r:id="rId150"/>
    <p:sldId id="411" r:id="rId151"/>
    <p:sldId id="412" r:id="rId152"/>
    <p:sldId id="413" r:id="rId153"/>
    <p:sldId id="414" r:id="rId154"/>
    <p:sldId id="415" r:id="rId155"/>
    <p:sldId id="416" r:id="rId156"/>
    <p:sldId id="417" r:id="rId157"/>
    <p:sldId id="418" r:id="rId158"/>
    <p:sldId id="419" r:id="rId159"/>
    <p:sldId id="420" r:id="rId160"/>
    <p:sldId id="421" r:id="rId161"/>
    <p:sldId id="423" r:id="rId162"/>
    <p:sldId id="424" r:id="rId163"/>
    <p:sldId id="425" r:id="rId164"/>
    <p:sldId id="426" r:id="rId165"/>
    <p:sldId id="427" r:id="rId166"/>
    <p:sldId id="428" r:id="rId167"/>
    <p:sldId id="429" r:id="rId168"/>
    <p:sldId id="430" r:id="rId169"/>
    <p:sldId id="431" r:id="rId170"/>
    <p:sldId id="432" r:id="rId171"/>
    <p:sldId id="433" r:id="rId172"/>
    <p:sldId id="434" r:id="rId173"/>
    <p:sldId id="435" r:id="rId174"/>
    <p:sldId id="436" r:id="rId175"/>
    <p:sldId id="437" r:id="rId176"/>
    <p:sldId id="438" r:id="rId177"/>
    <p:sldId id="439" r:id="rId178"/>
    <p:sldId id="440" r:id="rId179"/>
    <p:sldId id="441" r:id="rId180"/>
    <p:sldId id="442" r:id="rId181"/>
    <p:sldId id="443" r:id="rId182"/>
    <p:sldId id="444" r:id="rId183"/>
    <p:sldId id="445" r:id="rId184"/>
    <p:sldId id="446" r:id="rId185"/>
  </p:sldIdLst>
  <p:sldSz cx="9144000" cy="6858000" type="screen4x3"/>
  <p:notesSz cx="6858000" cy="9144000"/>
  <p:embeddedFontLst>
    <p:embeddedFont>
      <p:font typeface="Calibri" panose="020F0502020204030204" pitchFamily="34" charset="0"/>
      <p:regular r:id="rId186"/>
      <p:bold r:id="rId187"/>
      <p:italic r:id="rId188"/>
      <p:boldItalic r:id="rId18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font" Target="fonts/font1.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93"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font" Target="fonts/font4.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49549</c:v>
                </c:pt>
              </c:numCache>
            </c:numRef>
          </c:val>
          <c:extLst>
            <c:ext xmlns:c16="http://schemas.microsoft.com/office/drawing/2014/chart" uri="{C3380CC4-5D6E-409C-BE32-E72D297353CC}">
              <c16:uniqueId val="{00000000-6BC3-4232-B48E-A6B8F1C5E55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2067</c:v>
                </c:pt>
              </c:numCache>
            </c:numRef>
          </c:val>
          <c:extLst>
            <c:ext xmlns:c16="http://schemas.microsoft.com/office/drawing/2014/chart" uri="{C3380CC4-5D6E-409C-BE32-E72D297353CC}">
              <c16:uniqueId val="{00000001-6BC3-4232-B48E-A6B8F1C5E55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Governo do Estado do Ceará</c:v>
                </c:pt>
              </c:strCache>
            </c:strRef>
          </c:cat>
          <c:val>
            <c:numRef>
              <c:f>Sheet1!$D$2</c:f>
              <c:numCache>
                <c:formatCode>General</c:formatCode>
                <c:ptCount val="1"/>
                <c:pt idx="0">
                  <c:v>253</c:v>
                </c:pt>
              </c:numCache>
            </c:numRef>
          </c:val>
          <c:extLst>
            <c:ext xmlns:c16="http://schemas.microsoft.com/office/drawing/2014/chart" uri="{C3380CC4-5D6E-409C-BE32-E72D297353CC}">
              <c16:uniqueId val="{00000002-6BC3-4232-B48E-A6B8F1C5E55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Governo do Estado do Ceará</c:v>
                </c:pt>
              </c:strCache>
            </c:strRef>
          </c:cat>
          <c:val>
            <c:numRef>
              <c:f>Sheet1!$E$2</c:f>
              <c:numCache>
                <c:formatCode>General</c:formatCode>
                <c:ptCount val="1"/>
                <c:pt idx="0">
                  <c:v>80</c:v>
                </c:pt>
              </c:numCache>
            </c:numRef>
          </c:val>
          <c:extLst>
            <c:ext xmlns:c16="http://schemas.microsoft.com/office/drawing/2014/chart" uri="{C3380CC4-5D6E-409C-BE32-E72D297353CC}">
              <c16:uniqueId val="{00000003-6BC3-4232-B48E-A6B8F1C5E55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Governo do Estado do Ceará</c:v>
                </c:pt>
              </c:strCache>
            </c:strRef>
          </c:cat>
          <c:val>
            <c:numRef>
              <c:f>Sheet1!$F$2</c:f>
              <c:numCache>
                <c:formatCode>General</c:formatCode>
                <c:ptCount val="1"/>
                <c:pt idx="0">
                  <c:v>31</c:v>
                </c:pt>
              </c:numCache>
            </c:numRef>
          </c:val>
          <c:extLst>
            <c:ext xmlns:c16="http://schemas.microsoft.com/office/drawing/2014/chart" uri="{C3380CC4-5D6E-409C-BE32-E72D297353CC}">
              <c16:uniqueId val="{00000004-6BC3-4232-B48E-A6B8F1C5E55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Governo do Estado do Ceará</c:v>
                </c:pt>
              </c:strCache>
            </c:strRef>
          </c:cat>
          <c:val>
            <c:numRef>
              <c:f>Sheet1!$G$2</c:f>
              <c:numCache>
                <c:formatCode>General</c:formatCode>
                <c:ptCount val="1"/>
                <c:pt idx="0">
                  <c:v>86</c:v>
                </c:pt>
              </c:numCache>
            </c:numRef>
          </c:val>
          <c:extLst>
            <c:ext xmlns:c16="http://schemas.microsoft.com/office/drawing/2014/chart" uri="{C3380CC4-5D6E-409C-BE32-E72D297353CC}">
              <c16:uniqueId val="{00000005-6BC3-4232-B48E-A6B8F1C5E555}"/>
            </c:ext>
          </c:extLst>
        </c:ser>
        <c:dLbls>
          <c:showLegendKey val="0"/>
          <c:showVal val="0"/>
          <c:showCatName val="0"/>
          <c:showSerName val="0"/>
          <c:showPercent val="0"/>
          <c:showBubbleSize val="0"/>
        </c:dLbls>
        <c:gapWidth val="150"/>
        <c:overlap val="100"/>
        <c:axId val="380315168"/>
        <c:axId val="380314184"/>
      </c:barChart>
      <c:catAx>
        <c:axId val="380315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14184"/>
        <c:crosses val="autoZero"/>
        <c:auto val="1"/>
        <c:lblAlgn val="ctr"/>
        <c:lblOffset val="100"/>
        <c:noMultiLvlLbl val="0"/>
      </c:catAx>
      <c:valAx>
        <c:axId val="380314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15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64</c:v>
                </c:pt>
                <c:pt idx="1">
                  <c:v>1615</c:v>
                </c:pt>
                <c:pt idx="2">
                  <c:v>634</c:v>
                </c:pt>
                <c:pt idx="3">
                  <c:v>6233</c:v>
                </c:pt>
                <c:pt idx="4">
                  <c:v>5585</c:v>
                </c:pt>
                <c:pt idx="5">
                  <c:v>2586</c:v>
                </c:pt>
                <c:pt idx="6">
                  <c:v>0</c:v>
                </c:pt>
                <c:pt idx="7">
                  <c:v>31</c:v>
                </c:pt>
                <c:pt idx="8">
                  <c:v>959</c:v>
                </c:pt>
                <c:pt idx="9">
                  <c:v>5322</c:v>
                </c:pt>
                <c:pt idx="10">
                  <c:v>7213</c:v>
                </c:pt>
                <c:pt idx="11">
                  <c:v>2300</c:v>
                </c:pt>
                <c:pt idx="12">
                  <c:v>195</c:v>
                </c:pt>
                <c:pt idx="13">
                  <c:v>2075</c:v>
                </c:pt>
                <c:pt idx="14">
                  <c:v>0</c:v>
                </c:pt>
                <c:pt idx="15">
                  <c:v>7608</c:v>
                </c:pt>
                <c:pt idx="16">
                  <c:v>2571</c:v>
                </c:pt>
                <c:pt idx="17">
                  <c:v>5043</c:v>
                </c:pt>
                <c:pt idx="18">
                  <c:v>2037</c:v>
                </c:pt>
                <c:pt idx="19">
                  <c:v>288</c:v>
                </c:pt>
                <c:pt idx="20">
                  <c:v>0</c:v>
                </c:pt>
                <c:pt idx="21">
                  <c:v>0</c:v>
                </c:pt>
                <c:pt idx="22">
                  <c:v>1354</c:v>
                </c:pt>
                <c:pt idx="23">
                  <c:v>4411</c:v>
                </c:pt>
                <c:pt idx="24">
                  <c:v>325</c:v>
                </c:pt>
                <c:pt idx="25">
                  <c:v>839</c:v>
                </c:pt>
                <c:pt idx="26">
                  <c:v>1025</c:v>
                </c:pt>
                <c:pt idx="27">
                  <c:v>0</c:v>
                </c:pt>
                <c:pt idx="28">
                  <c:v>46</c:v>
                </c:pt>
                <c:pt idx="29">
                  <c:v>12</c:v>
                </c:pt>
              </c:numCache>
            </c:numRef>
          </c:val>
          <c:smooth val="0"/>
          <c:extLst>
            <c:ext xmlns:c16="http://schemas.microsoft.com/office/drawing/2014/chart" uri="{C3380CC4-5D6E-409C-BE32-E72D297353CC}">
              <c16:uniqueId val="{00000000-0EBA-4BEE-94BC-178F9E4BFEB1}"/>
            </c:ext>
          </c:extLst>
        </c:ser>
        <c:dLbls>
          <c:showLegendKey val="0"/>
          <c:showVal val="0"/>
          <c:showCatName val="0"/>
          <c:showSerName val="0"/>
          <c:showPercent val="0"/>
          <c:showBubbleSize val="0"/>
        </c:dLbls>
        <c:smooth val="0"/>
        <c:axId val="62403544"/>
        <c:axId val="62405184"/>
      </c:lineChart>
      <c:dateAx>
        <c:axId val="6240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05184"/>
        <c:crosses val="autoZero"/>
        <c:auto val="1"/>
        <c:lblOffset val="100"/>
        <c:baseTimeUnit val="days"/>
      </c:dateAx>
      <c:valAx>
        <c:axId val="6240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0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Angry</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0</c:v>
                </c:pt>
                <c:pt idx="1">
                  <c:v>9.0700000000000003E-2</c:v>
                </c:pt>
                <c:pt idx="2">
                  <c:v>0</c:v>
                </c:pt>
                <c:pt idx="3">
                  <c:v>0.25800000000000001</c:v>
                </c:pt>
                <c:pt idx="4">
                  <c:v>1.8800000000000001E-2</c:v>
                </c:pt>
                <c:pt idx="5">
                  <c:v>0</c:v>
                </c:pt>
                <c:pt idx="7">
                  <c:v>0</c:v>
                </c:pt>
                <c:pt idx="8">
                  <c:v>0.1701</c:v>
                </c:pt>
                <c:pt idx="9">
                  <c:v>6.4600000000000005E-2</c:v>
                </c:pt>
                <c:pt idx="10">
                  <c:v>0.32919999999999999</c:v>
                </c:pt>
                <c:pt idx="11">
                  <c:v>0.22090000000000001</c:v>
                </c:pt>
                <c:pt idx="12">
                  <c:v>0</c:v>
                </c:pt>
                <c:pt idx="13">
                  <c:v>0</c:v>
                </c:pt>
                <c:pt idx="15">
                  <c:v>0.29799999999999999</c:v>
                </c:pt>
                <c:pt idx="16">
                  <c:v>0.1696</c:v>
                </c:pt>
                <c:pt idx="17">
                  <c:v>0.10920000000000001</c:v>
                </c:pt>
                <c:pt idx="18">
                  <c:v>0.1179</c:v>
                </c:pt>
                <c:pt idx="19">
                  <c:v>0.39369999999999999</c:v>
                </c:pt>
                <c:pt idx="22">
                  <c:v>0.2959</c:v>
                </c:pt>
                <c:pt idx="23">
                  <c:v>0.15740000000000001</c:v>
                </c:pt>
                <c:pt idx="24">
                  <c:v>0</c:v>
                </c:pt>
                <c:pt idx="25">
                  <c:v>0.32050000000000001</c:v>
                </c:pt>
                <c:pt idx="26">
                  <c:v>0</c:v>
                </c:pt>
                <c:pt idx="28">
                  <c:v>0</c:v>
                </c:pt>
                <c:pt idx="29">
                  <c:v>0</c:v>
                </c:pt>
              </c:numCache>
            </c:numRef>
          </c:val>
          <c:smooth val="0"/>
          <c:extLst>
            <c:ext xmlns:c16="http://schemas.microsoft.com/office/drawing/2014/chart" uri="{C3380CC4-5D6E-409C-BE32-E72D297353CC}">
              <c16:uniqueId val="{00000000-D744-4088-97E9-8798124F0B5C}"/>
            </c:ext>
          </c:extLst>
        </c:ser>
        <c:ser>
          <c:idx val="1"/>
          <c:order val="1"/>
          <c:tx>
            <c:strRef>
              <c:f>Sheet1!$C$1</c:f>
              <c:strCache>
                <c:ptCount val="1"/>
                <c:pt idx="0">
                  <c:v>Haha</c:v>
                </c:pt>
              </c:strCache>
            </c:strRef>
          </c:tx>
          <c:spPr>
            <a:ln w="28575" cap="rnd">
              <a:solidFill>
                <a:schemeClr val="accent2"/>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Sheet1!$C$2:$C$31</c:f>
              <c:numCache>
                <c:formatCode>General</c:formatCode>
                <c:ptCount val="30"/>
                <c:pt idx="0">
                  <c:v>0</c:v>
                </c:pt>
                <c:pt idx="1">
                  <c:v>0.36299999999999999</c:v>
                </c:pt>
                <c:pt idx="2">
                  <c:v>0.21190000000000001</c:v>
                </c:pt>
                <c:pt idx="3">
                  <c:v>0.99519999999999997</c:v>
                </c:pt>
                <c:pt idx="4">
                  <c:v>9.3799999999999994E-2</c:v>
                </c:pt>
                <c:pt idx="5">
                  <c:v>0.2863</c:v>
                </c:pt>
                <c:pt idx="7">
                  <c:v>3.3332999999999999</c:v>
                </c:pt>
                <c:pt idx="8">
                  <c:v>0.51019999999999999</c:v>
                </c:pt>
                <c:pt idx="9">
                  <c:v>0.56000000000000005</c:v>
                </c:pt>
                <c:pt idx="10">
                  <c:v>0.58919999999999995</c:v>
                </c:pt>
                <c:pt idx="11">
                  <c:v>0.88349999999999995</c:v>
                </c:pt>
                <c:pt idx="12">
                  <c:v>1.2121</c:v>
                </c:pt>
                <c:pt idx="13">
                  <c:v>0.35070000000000001</c:v>
                </c:pt>
                <c:pt idx="15">
                  <c:v>0.20860000000000001</c:v>
                </c:pt>
                <c:pt idx="16">
                  <c:v>0.29670000000000002</c:v>
                </c:pt>
                <c:pt idx="17">
                  <c:v>0.24030000000000001</c:v>
                </c:pt>
                <c:pt idx="18">
                  <c:v>0.53029999999999999</c:v>
                </c:pt>
                <c:pt idx="19">
                  <c:v>1.1811</c:v>
                </c:pt>
                <c:pt idx="22">
                  <c:v>0.88759999999999994</c:v>
                </c:pt>
                <c:pt idx="23">
                  <c:v>0.34110000000000001</c:v>
                </c:pt>
                <c:pt idx="24">
                  <c:v>1.4652000000000001</c:v>
                </c:pt>
                <c:pt idx="25">
                  <c:v>2.5640999999999998</c:v>
                </c:pt>
                <c:pt idx="26">
                  <c:v>0.81489999999999996</c:v>
                </c:pt>
                <c:pt idx="28">
                  <c:v>0</c:v>
                </c:pt>
                <c:pt idx="29">
                  <c:v>0</c:v>
                </c:pt>
              </c:numCache>
            </c:numRef>
          </c:val>
          <c:smooth val="0"/>
          <c:extLst>
            <c:ext xmlns:c16="http://schemas.microsoft.com/office/drawing/2014/chart" uri="{C3380CC4-5D6E-409C-BE32-E72D297353CC}">
              <c16:uniqueId val="{00000001-D744-4088-97E9-8798124F0B5C}"/>
            </c:ext>
          </c:extLst>
        </c:ser>
        <c:ser>
          <c:idx val="2"/>
          <c:order val="2"/>
          <c:tx>
            <c:strRef>
              <c:f>Sheet1!$D$1</c:f>
              <c:strCache>
                <c:ptCount val="1"/>
                <c:pt idx="0">
                  <c:v>Like</c:v>
                </c:pt>
              </c:strCache>
            </c:strRef>
          </c:tx>
          <c:spPr>
            <a:ln w="28575" cap="rnd">
              <a:solidFill>
                <a:schemeClr val="accent3"/>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Sheet1!$D$2:$D$31</c:f>
              <c:numCache>
                <c:formatCode>General</c:formatCode>
                <c:ptCount val="30"/>
                <c:pt idx="0">
                  <c:v>94.827600000000004</c:v>
                </c:pt>
                <c:pt idx="1">
                  <c:v>93.012699999999995</c:v>
                </c:pt>
                <c:pt idx="2">
                  <c:v>97.457599999999999</c:v>
                </c:pt>
                <c:pt idx="3">
                  <c:v>97.032799999999995</c:v>
                </c:pt>
                <c:pt idx="4">
                  <c:v>98.087000000000003</c:v>
                </c:pt>
                <c:pt idx="5">
                  <c:v>98.118600000000001</c:v>
                </c:pt>
                <c:pt idx="7">
                  <c:v>93.333299999999994</c:v>
                </c:pt>
                <c:pt idx="8">
                  <c:v>91.666700000000006</c:v>
                </c:pt>
                <c:pt idx="9">
                  <c:v>95.821700000000007</c:v>
                </c:pt>
                <c:pt idx="10">
                  <c:v>91.231999999999999</c:v>
                </c:pt>
                <c:pt idx="11">
                  <c:v>88.680300000000003</c:v>
                </c:pt>
                <c:pt idx="12">
                  <c:v>92.7273</c:v>
                </c:pt>
                <c:pt idx="13">
                  <c:v>98.847700000000003</c:v>
                </c:pt>
                <c:pt idx="15">
                  <c:v>98.256900000000002</c:v>
                </c:pt>
                <c:pt idx="16">
                  <c:v>98.2196</c:v>
                </c:pt>
                <c:pt idx="17">
                  <c:v>96.810100000000006</c:v>
                </c:pt>
                <c:pt idx="18">
                  <c:v>95.462599999999995</c:v>
                </c:pt>
                <c:pt idx="19">
                  <c:v>96.063000000000002</c:v>
                </c:pt>
                <c:pt idx="22">
                  <c:v>91.715999999999994</c:v>
                </c:pt>
                <c:pt idx="23">
                  <c:v>87.457400000000007</c:v>
                </c:pt>
                <c:pt idx="24">
                  <c:v>94.139200000000002</c:v>
                </c:pt>
                <c:pt idx="25">
                  <c:v>90.384600000000006</c:v>
                </c:pt>
                <c:pt idx="26">
                  <c:v>89.289900000000003</c:v>
                </c:pt>
                <c:pt idx="28">
                  <c:v>94.736800000000002</c:v>
                </c:pt>
                <c:pt idx="29">
                  <c:v>88.888900000000007</c:v>
                </c:pt>
              </c:numCache>
            </c:numRef>
          </c:val>
          <c:smooth val="0"/>
          <c:extLst>
            <c:ext xmlns:c16="http://schemas.microsoft.com/office/drawing/2014/chart" uri="{C3380CC4-5D6E-409C-BE32-E72D297353CC}">
              <c16:uniqueId val="{00000002-D744-4088-97E9-8798124F0B5C}"/>
            </c:ext>
          </c:extLst>
        </c:ser>
        <c:ser>
          <c:idx val="3"/>
          <c:order val="3"/>
          <c:tx>
            <c:strRef>
              <c:f>Sheet1!$E$1</c:f>
              <c:strCache>
                <c:ptCount val="1"/>
                <c:pt idx="0">
                  <c:v>Love</c:v>
                </c:pt>
              </c:strCache>
            </c:strRef>
          </c:tx>
          <c:spPr>
            <a:ln w="28575" cap="rnd">
              <a:solidFill>
                <a:schemeClr val="accent4"/>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Sheet1!$E$2:$E$31</c:f>
              <c:numCache>
                <c:formatCode>General</c:formatCode>
                <c:ptCount val="30"/>
                <c:pt idx="0">
                  <c:v>3.4483000000000001</c:v>
                </c:pt>
                <c:pt idx="1">
                  <c:v>6.1706000000000003</c:v>
                </c:pt>
                <c:pt idx="2">
                  <c:v>2.1185999999999998</c:v>
                </c:pt>
                <c:pt idx="3">
                  <c:v>1.2717000000000001</c:v>
                </c:pt>
                <c:pt idx="4">
                  <c:v>1.7254</c:v>
                </c:pt>
                <c:pt idx="5">
                  <c:v>1.5133000000000001</c:v>
                </c:pt>
                <c:pt idx="7">
                  <c:v>3.3332999999999999</c:v>
                </c:pt>
                <c:pt idx="8">
                  <c:v>6.6326999999999998</c:v>
                </c:pt>
                <c:pt idx="9">
                  <c:v>3.4245000000000001</c:v>
                </c:pt>
                <c:pt idx="10">
                  <c:v>7.6242999999999999</c:v>
                </c:pt>
                <c:pt idx="11">
                  <c:v>9.9392999999999994</c:v>
                </c:pt>
                <c:pt idx="12">
                  <c:v>6.0606</c:v>
                </c:pt>
                <c:pt idx="13">
                  <c:v>0.65129999999999999</c:v>
                </c:pt>
                <c:pt idx="15">
                  <c:v>1.0578000000000001</c:v>
                </c:pt>
                <c:pt idx="16">
                  <c:v>0.93259999999999998</c:v>
                </c:pt>
                <c:pt idx="17">
                  <c:v>2.7528999999999999</c:v>
                </c:pt>
                <c:pt idx="18">
                  <c:v>3.8302999999999998</c:v>
                </c:pt>
                <c:pt idx="19">
                  <c:v>2.3622000000000001</c:v>
                </c:pt>
                <c:pt idx="22">
                  <c:v>6.9034000000000004</c:v>
                </c:pt>
                <c:pt idx="23">
                  <c:v>11.8079</c:v>
                </c:pt>
                <c:pt idx="24">
                  <c:v>4.3956</c:v>
                </c:pt>
                <c:pt idx="25">
                  <c:v>6.5705</c:v>
                </c:pt>
                <c:pt idx="26">
                  <c:v>9.4296000000000006</c:v>
                </c:pt>
                <c:pt idx="28">
                  <c:v>5.2632000000000003</c:v>
                </c:pt>
                <c:pt idx="29">
                  <c:v>11.1111</c:v>
                </c:pt>
              </c:numCache>
            </c:numRef>
          </c:val>
          <c:smooth val="0"/>
          <c:extLst>
            <c:ext xmlns:c16="http://schemas.microsoft.com/office/drawing/2014/chart" uri="{C3380CC4-5D6E-409C-BE32-E72D297353CC}">
              <c16:uniqueId val="{00000003-D744-4088-97E9-8798124F0B5C}"/>
            </c:ext>
          </c:extLst>
        </c:ser>
        <c:ser>
          <c:idx val="4"/>
          <c:order val="4"/>
          <c:tx>
            <c:strRef>
              <c:f>Sheet1!$F$1</c:f>
              <c:strCache>
                <c:ptCount val="1"/>
                <c:pt idx="0">
                  <c:v>Sad</c:v>
                </c:pt>
              </c:strCache>
            </c:strRef>
          </c:tx>
          <c:spPr>
            <a:ln w="28575" cap="rnd">
              <a:solidFill>
                <a:schemeClr val="accent5"/>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Sheet1!$F$2:$F$31</c:f>
              <c:numCache>
                <c:formatCode>General</c:formatCode>
                <c:ptCount val="30"/>
                <c:pt idx="0">
                  <c:v>0</c:v>
                </c:pt>
                <c:pt idx="1">
                  <c:v>0.18149999999999999</c:v>
                </c:pt>
                <c:pt idx="2">
                  <c:v>0</c:v>
                </c:pt>
                <c:pt idx="3">
                  <c:v>0.16589999999999999</c:v>
                </c:pt>
                <c:pt idx="4">
                  <c:v>0</c:v>
                </c:pt>
                <c:pt idx="5">
                  <c:v>0</c:v>
                </c:pt>
                <c:pt idx="7">
                  <c:v>0</c:v>
                </c:pt>
                <c:pt idx="8">
                  <c:v>0.1701</c:v>
                </c:pt>
                <c:pt idx="9">
                  <c:v>0</c:v>
                </c:pt>
                <c:pt idx="10">
                  <c:v>3.4700000000000002E-2</c:v>
                </c:pt>
                <c:pt idx="11">
                  <c:v>5.5199999999999999E-2</c:v>
                </c:pt>
                <c:pt idx="12">
                  <c:v>0</c:v>
                </c:pt>
                <c:pt idx="13">
                  <c:v>5.0099999999999999E-2</c:v>
                </c:pt>
                <c:pt idx="15">
                  <c:v>4.4699999999999997E-2</c:v>
                </c:pt>
                <c:pt idx="16">
                  <c:v>0.29670000000000002</c:v>
                </c:pt>
                <c:pt idx="17">
                  <c:v>4.3700000000000003E-2</c:v>
                </c:pt>
                <c:pt idx="18">
                  <c:v>5.8900000000000001E-2</c:v>
                </c:pt>
                <c:pt idx="19">
                  <c:v>0</c:v>
                </c:pt>
                <c:pt idx="22">
                  <c:v>0</c:v>
                </c:pt>
                <c:pt idx="23">
                  <c:v>5.2499999999999998E-2</c:v>
                </c:pt>
                <c:pt idx="24">
                  <c:v>0</c:v>
                </c:pt>
                <c:pt idx="25">
                  <c:v>0</c:v>
                </c:pt>
                <c:pt idx="26">
                  <c:v>0</c:v>
                </c:pt>
                <c:pt idx="28">
                  <c:v>0</c:v>
                </c:pt>
                <c:pt idx="29">
                  <c:v>0</c:v>
                </c:pt>
              </c:numCache>
            </c:numRef>
          </c:val>
          <c:smooth val="0"/>
          <c:extLst>
            <c:ext xmlns:c16="http://schemas.microsoft.com/office/drawing/2014/chart" uri="{C3380CC4-5D6E-409C-BE32-E72D297353CC}">
              <c16:uniqueId val="{00000004-D744-4088-97E9-8798124F0B5C}"/>
            </c:ext>
          </c:extLst>
        </c:ser>
        <c:ser>
          <c:idx val="5"/>
          <c:order val="5"/>
          <c:tx>
            <c:strRef>
              <c:f>Sheet1!$G$1</c:f>
              <c:strCache>
                <c:ptCount val="1"/>
                <c:pt idx="0">
                  <c:v>Wow</c:v>
                </c:pt>
              </c:strCache>
            </c:strRef>
          </c:tx>
          <c:spPr>
            <a:ln w="28575" cap="rnd">
              <a:solidFill>
                <a:schemeClr val="accent6"/>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Sheet1!$G$2:$G$31</c:f>
              <c:numCache>
                <c:formatCode>General</c:formatCode>
                <c:ptCount val="30"/>
                <c:pt idx="0">
                  <c:v>1.7241</c:v>
                </c:pt>
                <c:pt idx="1">
                  <c:v>0.18149999999999999</c:v>
                </c:pt>
                <c:pt idx="2">
                  <c:v>0.21190000000000001</c:v>
                </c:pt>
                <c:pt idx="3">
                  <c:v>0.27639999999999998</c:v>
                </c:pt>
                <c:pt idx="4">
                  <c:v>7.4999999999999997E-2</c:v>
                </c:pt>
                <c:pt idx="5">
                  <c:v>8.1799999999999998E-2</c:v>
                </c:pt>
                <c:pt idx="7">
                  <c:v>0</c:v>
                </c:pt>
                <c:pt idx="8">
                  <c:v>0.85029999999999994</c:v>
                </c:pt>
                <c:pt idx="9">
                  <c:v>0.12920000000000001</c:v>
                </c:pt>
                <c:pt idx="10">
                  <c:v>0.19059999999999999</c:v>
                </c:pt>
                <c:pt idx="11">
                  <c:v>0.22090000000000001</c:v>
                </c:pt>
                <c:pt idx="12">
                  <c:v>0</c:v>
                </c:pt>
                <c:pt idx="13">
                  <c:v>0.1002</c:v>
                </c:pt>
                <c:pt idx="15">
                  <c:v>0.1341</c:v>
                </c:pt>
                <c:pt idx="16">
                  <c:v>8.48E-2</c:v>
                </c:pt>
                <c:pt idx="17">
                  <c:v>4.3700000000000003E-2</c:v>
                </c:pt>
                <c:pt idx="18">
                  <c:v>0</c:v>
                </c:pt>
                <c:pt idx="19">
                  <c:v>0</c:v>
                </c:pt>
                <c:pt idx="22">
                  <c:v>0.19719999999999999</c:v>
                </c:pt>
                <c:pt idx="23">
                  <c:v>0.1837</c:v>
                </c:pt>
                <c:pt idx="24">
                  <c:v>0</c:v>
                </c:pt>
                <c:pt idx="25">
                  <c:v>0.1603</c:v>
                </c:pt>
                <c:pt idx="26">
                  <c:v>0.4657</c:v>
                </c:pt>
                <c:pt idx="28">
                  <c:v>0</c:v>
                </c:pt>
                <c:pt idx="29">
                  <c:v>0</c:v>
                </c:pt>
              </c:numCache>
            </c:numRef>
          </c:val>
          <c:smooth val="0"/>
          <c:extLst>
            <c:ext xmlns:c16="http://schemas.microsoft.com/office/drawing/2014/chart" uri="{C3380CC4-5D6E-409C-BE32-E72D297353CC}">
              <c16:uniqueId val="{00000005-D744-4088-97E9-8798124F0B5C}"/>
            </c:ext>
          </c:extLst>
        </c:ser>
        <c:dLbls>
          <c:showLegendKey val="0"/>
          <c:showVal val="0"/>
          <c:showCatName val="0"/>
          <c:showSerName val="0"/>
          <c:showPercent val="0"/>
          <c:showBubbleSize val="0"/>
        </c:dLbls>
        <c:smooth val="0"/>
        <c:axId val="62404200"/>
        <c:axId val="328533904"/>
      </c:lineChart>
      <c:dateAx>
        <c:axId val="6240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33904"/>
        <c:crosses val="autoZero"/>
        <c:auto val="1"/>
        <c:lblOffset val="100"/>
        <c:baseTimeUnit val="days"/>
      </c:dateAx>
      <c:valAx>
        <c:axId val="32853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0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8417</c:v>
                </c:pt>
              </c:numCache>
            </c:numRef>
          </c:val>
          <c:extLst>
            <c:ext xmlns:c16="http://schemas.microsoft.com/office/drawing/2014/chart" uri="{C3380CC4-5D6E-409C-BE32-E72D297353CC}">
              <c16:uniqueId val="{00000000-AF04-49BB-8DB8-D307ADBEB725}"/>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6345</c:v>
                </c:pt>
              </c:numCache>
            </c:numRef>
          </c:val>
          <c:extLst>
            <c:ext xmlns:c16="http://schemas.microsoft.com/office/drawing/2014/chart" uri="{C3380CC4-5D6E-409C-BE32-E72D297353CC}">
              <c16:uniqueId val="{00000001-AF04-49BB-8DB8-D307ADBEB72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Governo do Estado do Ceará</c:v>
                </c:pt>
              </c:strCache>
            </c:strRef>
          </c:cat>
          <c:val>
            <c:numRef>
              <c:f>Sheet1!$D$2</c:f>
              <c:numCache>
                <c:formatCode>General</c:formatCode>
                <c:ptCount val="1"/>
                <c:pt idx="0">
                  <c:v>45150</c:v>
                </c:pt>
              </c:numCache>
            </c:numRef>
          </c:val>
          <c:extLst>
            <c:ext xmlns:c16="http://schemas.microsoft.com/office/drawing/2014/chart" uri="{C3380CC4-5D6E-409C-BE32-E72D297353CC}">
              <c16:uniqueId val="{00000002-AF04-49BB-8DB8-D307ADBEB72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Governo do Estado do Ceará</c:v>
                </c:pt>
              </c:strCache>
            </c:strRef>
          </c:cat>
          <c:val>
            <c:numRef>
              <c:f>Sheet1!$E$2</c:f>
              <c:numCache>
                <c:formatCode>General</c:formatCode>
                <c:ptCount val="1"/>
                <c:pt idx="0">
                  <c:v>459</c:v>
                </c:pt>
              </c:numCache>
            </c:numRef>
          </c:val>
          <c:extLst>
            <c:ext xmlns:c16="http://schemas.microsoft.com/office/drawing/2014/chart" uri="{C3380CC4-5D6E-409C-BE32-E72D297353CC}">
              <c16:uniqueId val="{00000003-AF04-49BB-8DB8-D307ADBEB725}"/>
            </c:ext>
          </c:extLst>
        </c:ser>
        <c:dLbls>
          <c:showLegendKey val="0"/>
          <c:showVal val="0"/>
          <c:showCatName val="0"/>
          <c:showSerName val="0"/>
          <c:showPercent val="0"/>
          <c:showBubbleSize val="0"/>
        </c:dLbls>
        <c:gapWidth val="150"/>
        <c:overlap val="100"/>
        <c:axId val="62387752"/>
        <c:axId val="62388080"/>
      </c:barChart>
      <c:catAx>
        <c:axId val="6238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88080"/>
        <c:crosses val="autoZero"/>
        <c:auto val="1"/>
        <c:lblAlgn val="ctr"/>
        <c:lblOffset val="100"/>
        <c:noMultiLvlLbl val="0"/>
      </c:catAx>
      <c:valAx>
        <c:axId val="62388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8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Negative Reactions</c:v>
                </c:pt>
              </c:strCache>
            </c:strRef>
          </c:tx>
          <c:spPr>
            <a:solidFill>
              <a:schemeClr val="accent1"/>
            </a:solidFill>
            <a:ln>
              <a:noFill/>
            </a:ln>
            <a:effectLst/>
          </c:spPr>
          <c:invertIfNegative val="0"/>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0</c:v>
                </c:pt>
                <c:pt idx="1">
                  <c:v>0.27223230490018102</c:v>
                </c:pt>
                <c:pt idx="2">
                  <c:v>0</c:v>
                </c:pt>
                <c:pt idx="3">
                  <c:v>0.42388499815702202</c:v>
                </c:pt>
                <c:pt idx="4">
                  <c:v>1.8754688672168E-2</c:v>
                </c:pt>
                <c:pt idx="5">
                  <c:v>0</c:v>
                </c:pt>
                <c:pt idx="6">
                  <c:v>0</c:v>
                </c:pt>
                <c:pt idx="7">
                  <c:v>0</c:v>
                </c:pt>
                <c:pt idx="8">
                  <c:v>0.34013605442176897</c:v>
                </c:pt>
                <c:pt idx="9">
                  <c:v>6.4613396510876595E-2</c:v>
                </c:pt>
                <c:pt idx="10">
                  <c:v>0.363888407555016</c:v>
                </c:pt>
                <c:pt idx="11">
                  <c:v>0.27609055770292701</c:v>
                </c:pt>
                <c:pt idx="12">
                  <c:v>0</c:v>
                </c:pt>
                <c:pt idx="13">
                  <c:v>5.0100200400801598E-2</c:v>
                </c:pt>
                <c:pt idx="14">
                  <c:v>0</c:v>
                </c:pt>
                <c:pt idx="15">
                  <c:v>0.34266984505363501</c:v>
                </c:pt>
                <c:pt idx="16">
                  <c:v>0.46629927935565901</c:v>
                </c:pt>
                <c:pt idx="17">
                  <c:v>0.15293860607384699</c:v>
                </c:pt>
                <c:pt idx="18">
                  <c:v>0.176782557454331</c:v>
                </c:pt>
                <c:pt idx="19">
                  <c:v>0.39370078740157499</c:v>
                </c:pt>
                <c:pt idx="20">
                  <c:v>0</c:v>
                </c:pt>
                <c:pt idx="21">
                  <c:v>0</c:v>
                </c:pt>
                <c:pt idx="22">
                  <c:v>0.29585798816567999</c:v>
                </c:pt>
                <c:pt idx="23">
                  <c:v>0.20991865652059799</c:v>
                </c:pt>
                <c:pt idx="24">
                  <c:v>0</c:v>
                </c:pt>
                <c:pt idx="25">
                  <c:v>0.32051282051282098</c:v>
                </c:pt>
                <c:pt idx="26">
                  <c:v>0</c:v>
                </c:pt>
                <c:pt idx="27">
                  <c:v>0</c:v>
                </c:pt>
                <c:pt idx="28">
                  <c:v>0</c:v>
                </c:pt>
                <c:pt idx="29">
                  <c:v>0</c:v>
                </c:pt>
              </c:numCache>
            </c:numRef>
          </c:val>
          <c:extLst>
            <c:ext xmlns:c16="http://schemas.microsoft.com/office/drawing/2014/chart" uri="{C3380CC4-5D6E-409C-BE32-E72D297353CC}">
              <c16:uniqueId val="{00000000-240E-45F1-97F3-F88F330970CD}"/>
            </c:ext>
          </c:extLst>
        </c:ser>
        <c:ser>
          <c:idx val="1"/>
          <c:order val="1"/>
          <c:tx>
            <c:strRef>
              <c:f>Sheet1!$C$1</c:f>
              <c:strCache>
                <c:ptCount val="1"/>
                <c:pt idx="0">
                  <c:v>Positive Reactions</c:v>
                </c:pt>
              </c:strCache>
            </c:strRef>
          </c:tx>
          <c:spPr>
            <a:solidFill>
              <a:schemeClr val="accent2"/>
            </a:solidFill>
            <a:ln>
              <a:noFill/>
            </a:ln>
            <a:effectLst/>
          </c:spPr>
          <c:invertIfNegative val="0"/>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Sheet1!$C$2:$C$31</c:f>
              <c:numCache>
                <c:formatCode>General</c:formatCode>
                <c:ptCount val="30"/>
                <c:pt idx="0">
                  <c:v>100</c:v>
                </c:pt>
                <c:pt idx="1">
                  <c:v>99.7277676950998</c:v>
                </c:pt>
                <c:pt idx="2">
                  <c:v>100</c:v>
                </c:pt>
                <c:pt idx="3">
                  <c:v>99.576115001842993</c:v>
                </c:pt>
                <c:pt idx="4">
                  <c:v>99.981245311327797</c:v>
                </c:pt>
                <c:pt idx="5">
                  <c:v>100</c:v>
                </c:pt>
                <c:pt idx="6">
                  <c:v>0</c:v>
                </c:pt>
                <c:pt idx="7">
                  <c:v>100</c:v>
                </c:pt>
                <c:pt idx="8">
                  <c:v>99.659863945578195</c:v>
                </c:pt>
                <c:pt idx="9">
                  <c:v>99.935386603489107</c:v>
                </c:pt>
                <c:pt idx="10">
                  <c:v>99.636111592445005</c:v>
                </c:pt>
                <c:pt idx="11">
                  <c:v>99.723909442297099</c:v>
                </c:pt>
                <c:pt idx="12">
                  <c:v>100</c:v>
                </c:pt>
                <c:pt idx="13">
                  <c:v>99.949899799599194</c:v>
                </c:pt>
                <c:pt idx="14">
                  <c:v>0</c:v>
                </c:pt>
                <c:pt idx="15">
                  <c:v>99.657330154946393</c:v>
                </c:pt>
                <c:pt idx="16">
                  <c:v>99.533700720644305</c:v>
                </c:pt>
                <c:pt idx="17">
                  <c:v>99.847061393926197</c:v>
                </c:pt>
                <c:pt idx="18">
                  <c:v>99.823217442545698</c:v>
                </c:pt>
                <c:pt idx="19">
                  <c:v>99.606299212598401</c:v>
                </c:pt>
                <c:pt idx="20">
                  <c:v>0</c:v>
                </c:pt>
                <c:pt idx="21">
                  <c:v>0</c:v>
                </c:pt>
                <c:pt idx="22">
                  <c:v>99.704142011834307</c:v>
                </c:pt>
                <c:pt idx="23">
                  <c:v>99.7900813434794</c:v>
                </c:pt>
                <c:pt idx="24">
                  <c:v>100</c:v>
                </c:pt>
                <c:pt idx="25">
                  <c:v>99.679487179487197</c:v>
                </c:pt>
                <c:pt idx="26">
                  <c:v>100</c:v>
                </c:pt>
                <c:pt idx="27">
                  <c:v>0</c:v>
                </c:pt>
                <c:pt idx="28">
                  <c:v>100</c:v>
                </c:pt>
                <c:pt idx="29">
                  <c:v>100</c:v>
                </c:pt>
              </c:numCache>
            </c:numRef>
          </c:val>
          <c:extLst>
            <c:ext xmlns:c16="http://schemas.microsoft.com/office/drawing/2014/chart" uri="{C3380CC4-5D6E-409C-BE32-E72D297353CC}">
              <c16:uniqueId val="{00000001-240E-45F1-97F3-F88F330970CD}"/>
            </c:ext>
          </c:extLst>
        </c:ser>
        <c:dLbls>
          <c:showLegendKey val="0"/>
          <c:showVal val="0"/>
          <c:showCatName val="0"/>
          <c:showSerName val="0"/>
          <c:showPercent val="0"/>
          <c:showBubbleSize val="0"/>
        </c:dLbls>
        <c:gapWidth val="182"/>
        <c:axId val="62392016"/>
        <c:axId val="62389720"/>
      </c:barChart>
      <c:dateAx>
        <c:axId val="623920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89720"/>
        <c:crosses val="autoZero"/>
        <c:auto val="1"/>
        <c:lblOffset val="100"/>
        <c:baseTimeUnit val="days"/>
      </c:dateAx>
      <c:valAx>
        <c:axId val="623897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39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12113</c:v>
                </c:pt>
                <c:pt idx="1">
                  <c:v>63625</c:v>
                </c:pt>
                <c:pt idx="2">
                  <c:v>60486</c:v>
                </c:pt>
                <c:pt idx="3">
                  <c:v>72434</c:v>
                </c:pt>
                <c:pt idx="4">
                  <c:v>43410</c:v>
                </c:pt>
                <c:pt idx="5">
                  <c:v>36872</c:v>
                </c:pt>
                <c:pt idx="6">
                  <c:v>15985</c:v>
                </c:pt>
                <c:pt idx="7">
                  <c:v>10598</c:v>
                </c:pt>
                <c:pt idx="8">
                  <c:v>458660</c:v>
                </c:pt>
                <c:pt idx="9">
                  <c:v>813448</c:v>
                </c:pt>
                <c:pt idx="10">
                  <c:v>786638</c:v>
                </c:pt>
                <c:pt idx="11">
                  <c:v>515946</c:v>
                </c:pt>
                <c:pt idx="12">
                  <c:v>560672</c:v>
                </c:pt>
                <c:pt idx="13">
                  <c:v>424273</c:v>
                </c:pt>
                <c:pt idx="14">
                  <c:v>723093</c:v>
                </c:pt>
                <c:pt idx="15">
                  <c:v>909415</c:v>
                </c:pt>
                <c:pt idx="16">
                  <c:v>175152</c:v>
                </c:pt>
                <c:pt idx="17">
                  <c:v>317058</c:v>
                </c:pt>
                <c:pt idx="18">
                  <c:v>332615</c:v>
                </c:pt>
                <c:pt idx="19">
                  <c:v>346224</c:v>
                </c:pt>
                <c:pt idx="20">
                  <c:v>178171</c:v>
                </c:pt>
                <c:pt idx="21">
                  <c:v>162229</c:v>
                </c:pt>
                <c:pt idx="22">
                  <c:v>106045</c:v>
                </c:pt>
                <c:pt idx="23">
                  <c:v>283534</c:v>
                </c:pt>
                <c:pt idx="24">
                  <c:v>351643</c:v>
                </c:pt>
                <c:pt idx="25">
                  <c:v>574899</c:v>
                </c:pt>
                <c:pt idx="26">
                  <c:v>535898</c:v>
                </c:pt>
                <c:pt idx="27">
                  <c:v>552498</c:v>
                </c:pt>
                <c:pt idx="28">
                  <c:v>470106</c:v>
                </c:pt>
                <c:pt idx="29">
                  <c:v>54800</c:v>
                </c:pt>
              </c:numCache>
            </c:numRef>
          </c:val>
          <c:smooth val="0"/>
          <c:extLst>
            <c:ext xmlns:c16="http://schemas.microsoft.com/office/drawing/2014/chart" uri="{C3380CC4-5D6E-409C-BE32-E72D297353CC}">
              <c16:uniqueId val="{00000000-4F03-4751-BE58-8DABFFAC6E14}"/>
            </c:ext>
          </c:extLst>
        </c:ser>
        <c:dLbls>
          <c:showLegendKey val="0"/>
          <c:showVal val="0"/>
          <c:showCatName val="0"/>
          <c:showSerName val="0"/>
          <c:showPercent val="0"/>
          <c:showBubbleSize val="0"/>
        </c:dLbls>
        <c:smooth val="0"/>
        <c:axId val="62408464"/>
        <c:axId val="380308936"/>
      </c:lineChart>
      <c:dateAx>
        <c:axId val="6240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08936"/>
        <c:crosses val="autoZero"/>
        <c:auto val="1"/>
        <c:lblOffset val="100"/>
        <c:baseTimeUnit val="days"/>
      </c:dateAx>
      <c:valAx>
        <c:axId val="3803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240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Live Video</c:v>
                </c:pt>
                <c:pt idx="2">
                  <c:v>Photo</c:v>
                </c:pt>
                <c:pt idx="3">
                  <c:v>Video</c:v>
                </c:pt>
              </c:strCache>
            </c:strRef>
          </c:cat>
          <c:val>
            <c:numRef>
              <c:f>Sheet1!$A$2:$D$2</c:f>
              <c:numCache>
                <c:formatCode>General</c:formatCode>
                <c:ptCount val="4"/>
                <c:pt idx="0">
                  <c:v>21</c:v>
                </c:pt>
                <c:pt idx="1">
                  <c:v>18</c:v>
                </c:pt>
                <c:pt idx="2">
                  <c:v>43</c:v>
                </c:pt>
                <c:pt idx="3">
                  <c:v>5</c:v>
                </c:pt>
              </c:numCache>
            </c:numRef>
          </c:val>
          <c:extLst>
            <c:ext xmlns:c16="http://schemas.microsoft.com/office/drawing/2014/chart" uri="{C3380CC4-5D6E-409C-BE32-E72D297353CC}">
              <c16:uniqueId val="{00000000-53F4-4AE1-9B39-7F4C2A5BA1C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Governo do Estado do Ceará</c:v>
                </c:pt>
              </c:strCache>
            </c:strRef>
          </c:tx>
          <c:spPr>
            <a:solidFill>
              <a:schemeClr val="accent1"/>
            </a:solidFill>
            <a:ln>
              <a:noFill/>
            </a:ln>
            <a:effectLst/>
          </c:spPr>
          <c:invertIfNegative val="0"/>
          <c:cat>
            <c:strRef>
              <c:f>Sheet1!$A$2:$A$5</c:f>
              <c:strCache>
                <c:ptCount val="4"/>
                <c:pt idx="0">
                  <c:v>Album</c:v>
                </c:pt>
                <c:pt idx="1">
                  <c:v>Live Video</c:v>
                </c:pt>
                <c:pt idx="2">
                  <c:v>Photo</c:v>
                </c:pt>
                <c:pt idx="3">
                  <c:v>Video</c:v>
                </c:pt>
              </c:strCache>
            </c:strRef>
          </c:cat>
          <c:val>
            <c:numRef>
              <c:f>Sheet1!$B$2:$B$5</c:f>
              <c:numCache>
                <c:formatCode>General</c:formatCode>
                <c:ptCount val="4"/>
                <c:pt idx="0">
                  <c:v>401</c:v>
                </c:pt>
                <c:pt idx="1">
                  <c:v>353</c:v>
                </c:pt>
                <c:pt idx="2">
                  <c:v>1050</c:v>
                </c:pt>
                <c:pt idx="3">
                  <c:v>92</c:v>
                </c:pt>
              </c:numCache>
            </c:numRef>
          </c:val>
          <c:extLst>
            <c:ext xmlns:c16="http://schemas.microsoft.com/office/drawing/2014/chart" uri="{C3380CC4-5D6E-409C-BE32-E72D297353CC}">
              <c16:uniqueId val="{00000000-A704-453C-9B33-FA2DAD64A33F}"/>
            </c:ext>
          </c:extLst>
        </c:ser>
        <c:dLbls>
          <c:showLegendKey val="0"/>
          <c:showVal val="0"/>
          <c:showCatName val="0"/>
          <c:showSerName val="0"/>
          <c:showPercent val="0"/>
          <c:showBubbleSize val="0"/>
        </c:dLbls>
        <c:gapWidth val="219"/>
        <c:overlap val="-27"/>
        <c:axId val="500944360"/>
        <c:axId val="500940752"/>
      </c:barChart>
      <c:catAx>
        <c:axId val="50094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40752"/>
        <c:crosses val="autoZero"/>
        <c:auto val="1"/>
        <c:lblAlgn val="ctr"/>
        <c:lblOffset val="100"/>
        <c:noMultiLvlLbl val="0"/>
      </c:catAx>
      <c:valAx>
        <c:axId val="50094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4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0</c:v>
                </c:pt>
                <c:pt idx="1">
                  <c:v>0</c:v>
                </c:pt>
                <c:pt idx="2">
                  <c:v>-1</c:v>
                </c:pt>
                <c:pt idx="3">
                  <c:v>-2</c:v>
                </c:pt>
                <c:pt idx="4">
                  <c:v>2</c:v>
                </c:pt>
                <c:pt idx="5">
                  <c:v>1</c:v>
                </c:pt>
                <c:pt idx="6">
                  <c:v>0</c:v>
                </c:pt>
                <c:pt idx="7">
                  <c:v>0</c:v>
                </c:pt>
                <c:pt idx="8">
                  <c:v>0</c:v>
                </c:pt>
                <c:pt idx="9">
                  <c:v>6</c:v>
                </c:pt>
                <c:pt idx="10">
                  <c:v>0</c:v>
                </c:pt>
                <c:pt idx="11">
                  <c:v>1</c:v>
                </c:pt>
                <c:pt idx="12">
                  <c:v>-2</c:v>
                </c:pt>
                <c:pt idx="13">
                  <c:v>-1</c:v>
                </c:pt>
                <c:pt idx="14">
                  <c:v>-1</c:v>
                </c:pt>
                <c:pt idx="15">
                  <c:v>0</c:v>
                </c:pt>
                <c:pt idx="16">
                  <c:v>-1</c:v>
                </c:pt>
                <c:pt idx="17">
                  <c:v>2</c:v>
                </c:pt>
                <c:pt idx="18">
                  <c:v>0</c:v>
                </c:pt>
                <c:pt idx="19">
                  <c:v>0</c:v>
                </c:pt>
                <c:pt idx="20">
                  <c:v>1</c:v>
                </c:pt>
                <c:pt idx="21">
                  <c:v>-1</c:v>
                </c:pt>
                <c:pt idx="22">
                  <c:v>0</c:v>
                </c:pt>
                <c:pt idx="23">
                  <c:v>1</c:v>
                </c:pt>
                <c:pt idx="24">
                  <c:v>1</c:v>
                </c:pt>
                <c:pt idx="25">
                  <c:v>0</c:v>
                </c:pt>
                <c:pt idx="26">
                  <c:v>0</c:v>
                </c:pt>
                <c:pt idx="27">
                  <c:v>0</c:v>
                </c:pt>
                <c:pt idx="28">
                  <c:v>0</c:v>
                </c:pt>
                <c:pt idx="29">
                  <c:v>1</c:v>
                </c:pt>
              </c:numCache>
            </c:numRef>
          </c:val>
          <c:smooth val="0"/>
          <c:extLst>
            <c:ext xmlns:c16="http://schemas.microsoft.com/office/drawing/2014/chart" uri="{C3380CC4-5D6E-409C-BE32-E72D297353CC}">
              <c16:uniqueId val="{00000000-FB11-4093-83EC-80AB841741A1}"/>
            </c:ext>
          </c:extLst>
        </c:ser>
        <c:dLbls>
          <c:showLegendKey val="0"/>
          <c:showVal val="0"/>
          <c:showCatName val="0"/>
          <c:showSerName val="0"/>
          <c:showPercent val="0"/>
          <c:showBubbleSize val="0"/>
        </c:dLbls>
        <c:smooth val="0"/>
        <c:axId val="500942720"/>
        <c:axId val="500947968"/>
      </c:lineChart>
      <c:dateAx>
        <c:axId val="50094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47968"/>
        <c:crosses val="autoZero"/>
        <c:auto val="1"/>
        <c:lblOffset val="100"/>
        <c:baseTimeUnit val="days"/>
      </c:dateAx>
      <c:valAx>
        <c:axId val="50094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4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6A5-45CD-9A0B-1ED1C7111E4A}"/>
            </c:ext>
          </c:extLst>
        </c:ser>
        <c:dLbls>
          <c:showLegendKey val="0"/>
          <c:showVal val="0"/>
          <c:showCatName val="0"/>
          <c:showSerName val="0"/>
          <c:showPercent val="0"/>
          <c:showBubbleSize val="0"/>
        </c:dLbls>
        <c:smooth val="0"/>
        <c:axId val="515396344"/>
        <c:axId val="515395688"/>
      </c:lineChart>
      <c:catAx>
        <c:axId val="515396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95688"/>
        <c:crosses val="autoZero"/>
        <c:auto val="1"/>
        <c:lblAlgn val="ctr"/>
        <c:lblOffset val="100"/>
        <c:noMultiLvlLbl val="0"/>
      </c:catAx>
      <c:valAx>
        <c:axId val="51539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39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18</c:v>
                </c:pt>
              </c:numCache>
            </c:numRef>
          </c:val>
          <c:extLst>
            <c:ext xmlns:c16="http://schemas.microsoft.com/office/drawing/2014/chart" uri="{C3380CC4-5D6E-409C-BE32-E72D297353CC}">
              <c16:uniqueId val="{00000000-E8F4-42E0-B3C0-073CF6ED53E2}"/>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5</c:v>
                </c:pt>
              </c:numCache>
            </c:numRef>
          </c:val>
          <c:extLst>
            <c:ext xmlns:c16="http://schemas.microsoft.com/office/drawing/2014/chart" uri="{C3380CC4-5D6E-409C-BE32-E72D297353CC}">
              <c16:uniqueId val="{00000001-E8F4-42E0-B3C0-073CF6ED53E2}"/>
            </c:ext>
          </c:extLst>
        </c:ser>
        <c:dLbls>
          <c:showLegendKey val="0"/>
          <c:showVal val="0"/>
          <c:showCatName val="0"/>
          <c:showSerName val="0"/>
          <c:showPercent val="0"/>
          <c:showBubbleSize val="0"/>
        </c:dLbls>
        <c:gapWidth val="219"/>
        <c:overlap val="-27"/>
        <c:axId val="515403232"/>
        <c:axId val="515404216"/>
      </c:barChart>
      <c:catAx>
        <c:axId val="515403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04216"/>
        <c:crosses val="autoZero"/>
        <c:auto val="1"/>
        <c:lblAlgn val="ctr"/>
        <c:lblOffset val="100"/>
        <c:noMultiLvlLbl val="0"/>
      </c:catAx>
      <c:valAx>
        <c:axId val="515404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03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Governo do Estado do Ceará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B63B-4A51-A252-285F77E908D3}"/>
            </c:ext>
          </c:extLst>
        </c:ser>
        <c:dLbls>
          <c:showLegendKey val="0"/>
          <c:showVal val="0"/>
          <c:showCatName val="0"/>
          <c:showSerName val="0"/>
          <c:showPercent val="0"/>
          <c:showBubbleSize val="0"/>
        </c:dLbls>
        <c:gapWidth val="219"/>
        <c:overlap val="-27"/>
        <c:axId val="515409464"/>
        <c:axId val="515410448"/>
      </c:barChart>
      <c:catAx>
        <c:axId val="51540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10448"/>
        <c:crosses val="autoZero"/>
        <c:auto val="1"/>
        <c:lblAlgn val="ctr"/>
        <c:lblOffset val="100"/>
        <c:noMultiLvlLbl val="0"/>
      </c:catAx>
      <c:valAx>
        <c:axId val="51541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0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3ADF-4DBD-BCBD-B9D40F8A3A1F}"/>
            </c:ext>
          </c:extLst>
        </c:ser>
        <c:dLbls>
          <c:showLegendKey val="0"/>
          <c:showVal val="0"/>
          <c:showCatName val="0"/>
          <c:showSerName val="0"/>
          <c:showPercent val="0"/>
          <c:showBubbleSize val="0"/>
        </c:dLbls>
        <c:smooth val="0"/>
        <c:axId val="515403560"/>
        <c:axId val="515406840"/>
      </c:lineChart>
      <c:dateAx>
        <c:axId val="515403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06840"/>
        <c:crosses val="autoZero"/>
        <c:auto val="1"/>
        <c:lblOffset val="100"/>
        <c:baseTimeUnit val="days"/>
      </c:dateAx>
      <c:valAx>
        <c:axId val="51540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03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0</c:v>
                </c:pt>
                <c:pt idx="1">
                  <c:v>2</c:v>
                </c:pt>
                <c:pt idx="2">
                  <c:v>0</c:v>
                </c:pt>
                <c:pt idx="3">
                  <c:v>1</c:v>
                </c:pt>
                <c:pt idx="4">
                  <c:v>0</c:v>
                </c:pt>
                <c:pt idx="5">
                  <c:v>1</c:v>
                </c:pt>
                <c:pt idx="6">
                  <c:v>0</c:v>
                </c:pt>
                <c:pt idx="7">
                  <c:v>0</c:v>
                </c:pt>
                <c:pt idx="8">
                  <c:v>1</c:v>
                </c:pt>
                <c:pt idx="9">
                  <c:v>2</c:v>
                </c:pt>
                <c:pt idx="10">
                  <c:v>2</c:v>
                </c:pt>
                <c:pt idx="11">
                  <c:v>2</c:v>
                </c:pt>
                <c:pt idx="12">
                  <c:v>1</c:v>
                </c:pt>
                <c:pt idx="13">
                  <c:v>0</c:v>
                </c:pt>
                <c:pt idx="14">
                  <c:v>0</c:v>
                </c:pt>
                <c:pt idx="15">
                  <c:v>0</c:v>
                </c:pt>
                <c:pt idx="16">
                  <c:v>1</c:v>
                </c:pt>
                <c:pt idx="17">
                  <c:v>2</c:v>
                </c:pt>
                <c:pt idx="18">
                  <c:v>3</c:v>
                </c:pt>
                <c:pt idx="19">
                  <c:v>0</c:v>
                </c:pt>
                <c:pt idx="20">
                  <c:v>0</c:v>
                </c:pt>
                <c:pt idx="21">
                  <c:v>0</c:v>
                </c:pt>
                <c:pt idx="22">
                  <c:v>1</c:v>
                </c:pt>
                <c:pt idx="23">
                  <c:v>1</c:v>
                </c:pt>
                <c:pt idx="24">
                  <c:v>1</c:v>
                </c:pt>
                <c:pt idx="25">
                  <c:v>1</c:v>
                </c:pt>
                <c:pt idx="26">
                  <c:v>1</c:v>
                </c:pt>
                <c:pt idx="27">
                  <c:v>0</c:v>
                </c:pt>
                <c:pt idx="28">
                  <c:v>0</c:v>
                </c:pt>
                <c:pt idx="29">
                  <c:v>0</c:v>
                </c:pt>
              </c:numCache>
            </c:numRef>
          </c:val>
          <c:smooth val="0"/>
          <c:extLst>
            <c:ext xmlns:c16="http://schemas.microsoft.com/office/drawing/2014/chart" uri="{C3380CC4-5D6E-409C-BE32-E72D297353CC}">
              <c16:uniqueId val="{00000000-6E6B-4654-AD94-C56B3F8FB663}"/>
            </c:ext>
          </c:extLst>
        </c:ser>
        <c:dLbls>
          <c:showLegendKey val="0"/>
          <c:showVal val="0"/>
          <c:showCatName val="0"/>
          <c:showSerName val="0"/>
          <c:showPercent val="0"/>
          <c:showBubbleSize val="0"/>
        </c:dLbls>
        <c:smooth val="0"/>
        <c:axId val="515416024"/>
        <c:axId val="515414384"/>
      </c:lineChart>
      <c:dateAx>
        <c:axId val="515416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14384"/>
        <c:crosses val="autoZero"/>
        <c:auto val="1"/>
        <c:lblOffset val="100"/>
        <c:baseTimeUnit val="days"/>
      </c:dateAx>
      <c:valAx>
        <c:axId val="51541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16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58</c:v>
                </c:pt>
                <c:pt idx="1">
                  <c:v>183</c:v>
                </c:pt>
                <c:pt idx="2">
                  <c:v>118</c:v>
                </c:pt>
                <c:pt idx="3">
                  <c:v>1356</c:v>
                </c:pt>
                <c:pt idx="4">
                  <c:v>1333</c:v>
                </c:pt>
                <c:pt idx="5">
                  <c:v>815</c:v>
                </c:pt>
                <c:pt idx="6">
                  <c:v>0</c:v>
                </c:pt>
                <c:pt idx="7">
                  <c:v>30</c:v>
                </c:pt>
                <c:pt idx="8">
                  <c:v>147</c:v>
                </c:pt>
                <c:pt idx="9">
                  <c:v>663</c:v>
                </c:pt>
                <c:pt idx="10">
                  <c:v>1154</c:v>
                </c:pt>
                <c:pt idx="11">
                  <c:v>301</c:v>
                </c:pt>
                <c:pt idx="12">
                  <c:v>82</c:v>
                </c:pt>
                <c:pt idx="13">
                  <c:v>1996</c:v>
                </c:pt>
                <c:pt idx="14">
                  <c:v>0</c:v>
                </c:pt>
                <c:pt idx="15">
                  <c:v>1678</c:v>
                </c:pt>
                <c:pt idx="16">
                  <c:v>589</c:v>
                </c:pt>
                <c:pt idx="17">
                  <c:v>1525</c:v>
                </c:pt>
                <c:pt idx="18">
                  <c:v>424</c:v>
                </c:pt>
                <c:pt idx="19">
                  <c:v>84</c:v>
                </c:pt>
                <c:pt idx="20">
                  <c:v>0</c:v>
                </c:pt>
                <c:pt idx="21">
                  <c:v>0</c:v>
                </c:pt>
                <c:pt idx="22">
                  <c:v>202</c:v>
                </c:pt>
                <c:pt idx="23">
                  <c:v>1270</c:v>
                </c:pt>
                <c:pt idx="24">
                  <c:v>136</c:v>
                </c:pt>
                <c:pt idx="25">
                  <c:v>124</c:v>
                </c:pt>
                <c:pt idx="26">
                  <c:v>214</c:v>
                </c:pt>
                <c:pt idx="27">
                  <c:v>0</c:v>
                </c:pt>
                <c:pt idx="28">
                  <c:v>38</c:v>
                </c:pt>
                <c:pt idx="29">
                  <c:v>9</c:v>
                </c:pt>
              </c:numCache>
            </c:numRef>
          </c:val>
          <c:smooth val="0"/>
          <c:extLst>
            <c:ext xmlns:c16="http://schemas.microsoft.com/office/drawing/2014/chart" uri="{C3380CC4-5D6E-409C-BE32-E72D297353CC}">
              <c16:uniqueId val="{00000000-5C6E-4056-AE78-1B1EA72CE7EA}"/>
            </c:ext>
          </c:extLst>
        </c:ser>
        <c:dLbls>
          <c:showLegendKey val="0"/>
          <c:showVal val="0"/>
          <c:showCatName val="0"/>
          <c:showSerName val="0"/>
          <c:showPercent val="0"/>
          <c:showBubbleSize val="0"/>
        </c:dLbls>
        <c:smooth val="0"/>
        <c:axId val="515418976"/>
        <c:axId val="515415696"/>
      </c:lineChart>
      <c:dateAx>
        <c:axId val="515418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15696"/>
        <c:crosses val="autoZero"/>
        <c:auto val="1"/>
        <c:lblOffset val="100"/>
        <c:baseTimeUnit val="days"/>
      </c:dateAx>
      <c:valAx>
        <c:axId val="51541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1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5</c:v>
                </c:pt>
                <c:pt idx="1">
                  <c:v>40</c:v>
                </c:pt>
                <c:pt idx="2">
                  <c:v>24</c:v>
                </c:pt>
                <c:pt idx="3">
                  <c:v>68</c:v>
                </c:pt>
                <c:pt idx="4">
                  <c:v>49</c:v>
                </c:pt>
                <c:pt idx="5">
                  <c:v>23</c:v>
                </c:pt>
                <c:pt idx="6">
                  <c:v>0</c:v>
                </c:pt>
                <c:pt idx="7">
                  <c:v>0</c:v>
                </c:pt>
                <c:pt idx="8">
                  <c:v>33</c:v>
                </c:pt>
                <c:pt idx="9">
                  <c:v>65</c:v>
                </c:pt>
                <c:pt idx="10">
                  <c:v>137</c:v>
                </c:pt>
                <c:pt idx="11">
                  <c:v>46</c:v>
                </c:pt>
                <c:pt idx="12">
                  <c:v>9</c:v>
                </c:pt>
                <c:pt idx="13">
                  <c:v>55</c:v>
                </c:pt>
                <c:pt idx="14">
                  <c:v>0</c:v>
                </c:pt>
                <c:pt idx="15">
                  <c:v>156</c:v>
                </c:pt>
                <c:pt idx="16">
                  <c:v>30</c:v>
                </c:pt>
                <c:pt idx="17">
                  <c:v>88</c:v>
                </c:pt>
                <c:pt idx="18">
                  <c:v>45</c:v>
                </c:pt>
                <c:pt idx="19">
                  <c:v>7</c:v>
                </c:pt>
                <c:pt idx="20">
                  <c:v>0</c:v>
                </c:pt>
                <c:pt idx="21">
                  <c:v>0</c:v>
                </c:pt>
                <c:pt idx="22">
                  <c:v>25</c:v>
                </c:pt>
                <c:pt idx="23">
                  <c:v>118</c:v>
                </c:pt>
                <c:pt idx="24">
                  <c:v>5</c:v>
                </c:pt>
                <c:pt idx="25">
                  <c:v>18</c:v>
                </c:pt>
                <c:pt idx="26">
                  <c:v>24</c:v>
                </c:pt>
                <c:pt idx="27">
                  <c:v>0</c:v>
                </c:pt>
                <c:pt idx="28">
                  <c:v>4</c:v>
                </c:pt>
                <c:pt idx="29">
                  <c:v>3</c:v>
                </c:pt>
              </c:numCache>
            </c:numRef>
          </c:val>
          <c:smooth val="0"/>
          <c:extLst>
            <c:ext xmlns:c16="http://schemas.microsoft.com/office/drawing/2014/chart" uri="{C3380CC4-5D6E-409C-BE32-E72D297353CC}">
              <c16:uniqueId val="{00000000-9120-4450-9772-080E28C0B420}"/>
            </c:ext>
          </c:extLst>
        </c:ser>
        <c:dLbls>
          <c:showLegendKey val="0"/>
          <c:showVal val="0"/>
          <c:showCatName val="0"/>
          <c:showSerName val="0"/>
          <c:showPercent val="0"/>
          <c:showBubbleSize val="0"/>
        </c:dLbls>
        <c:smooth val="0"/>
        <c:axId val="515412088"/>
        <c:axId val="515412416"/>
      </c:lineChart>
      <c:dateAx>
        <c:axId val="515412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12416"/>
        <c:crosses val="autoZero"/>
        <c:auto val="1"/>
        <c:lblOffset val="100"/>
        <c:baseTimeUnit val="days"/>
      </c:dateAx>
      <c:valAx>
        <c:axId val="51541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1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EAC8-498F-97BA-0FE0CD1F2771}"/>
            </c:ext>
          </c:extLst>
        </c:ser>
        <c:dLbls>
          <c:showLegendKey val="0"/>
          <c:showVal val="0"/>
          <c:showCatName val="0"/>
          <c:showSerName val="0"/>
          <c:showPercent val="0"/>
          <c:showBubbleSize val="0"/>
        </c:dLbls>
        <c:smooth val="0"/>
        <c:axId val="385265344"/>
        <c:axId val="385272560"/>
      </c:lineChart>
      <c:dateAx>
        <c:axId val="38526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72560"/>
        <c:crosses val="autoZero"/>
        <c:auto val="1"/>
        <c:lblOffset val="100"/>
        <c:baseTimeUnit val="days"/>
      </c:dateAx>
      <c:valAx>
        <c:axId val="385272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6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1</c:v>
                </c:pt>
                <c:pt idx="1">
                  <c:v>45</c:v>
                </c:pt>
                <c:pt idx="2">
                  <c:v>15</c:v>
                </c:pt>
                <c:pt idx="3">
                  <c:v>133</c:v>
                </c:pt>
                <c:pt idx="4">
                  <c:v>14</c:v>
                </c:pt>
                <c:pt idx="5">
                  <c:v>23</c:v>
                </c:pt>
                <c:pt idx="6">
                  <c:v>0</c:v>
                </c:pt>
                <c:pt idx="7">
                  <c:v>1</c:v>
                </c:pt>
                <c:pt idx="8">
                  <c:v>59</c:v>
                </c:pt>
                <c:pt idx="9">
                  <c:v>31</c:v>
                </c:pt>
                <c:pt idx="10">
                  <c:v>151</c:v>
                </c:pt>
                <c:pt idx="11">
                  <c:v>35</c:v>
                </c:pt>
                <c:pt idx="12">
                  <c:v>5</c:v>
                </c:pt>
                <c:pt idx="13">
                  <c:v>24</c:v>
                </c:pt>
                <c:pt idx="14">
                  <c:v>0</c:v>
                </c:pt>
                <c:pt idx="15">
                  <c:v>67</c:v>
                </c:pt>
                <c:pt idx="16">
                  <c:v>22</c:v>
                </c:pt>
                <c:pt idx="17">
                  <c:v>67</c:v>
                </c:pt>
                <c:pt idx="18">
                  <c:v>39</c:v>
                </c:pt>
                <c:pt idx="19">
                  <c:v>3</c:v>
                </c:pt>
                <c:pt idx="20">
                  <c:v>0</c:v>
                </c:pt>
                <c:pt idx="21">
                  <c:v>0</c:v>
                </c:pt>
                <c:pt idx="22">
                  <c:v>43</c:v>
                </c:pt>
                <c:pt idx="23">
                  <c:v>82</c:v>
                </c:pt>
                <c:pt idx="24">
                  <c:v>21</c:v>
                </c:pt>
                <c:pt idx="25">
                  <c:v>24</c:v>
                </c:pt>
                <c:pt idx="26">
                  <c:v>16</c:v>
                </c:pt>
                <c:pt idx="27">
                  <c:v>0</c:v>
                </c:pt>
                <c:pt idx="28">
                  <c:v>4</c:v>
                </c:pt>
                <c:pt idx="29">
                  <c:v>0</c:v>
                </c:pt>
              </c:numCache>
            </c:numRef>
          </c:val>
          <c:smooth val="0"/>
          <c:extLst>
            <c:ext xmlns:c16="http://schemas.microsoft.com/office/drawing/2014/chart" uri="{C3380CC4-5D6E-409C-BE32-E72D297353CC}">
              <c16:uniqueId val="{00000000-0CB1-41A7-AD17-F63341189CAA}"/>
            </c:ext>
          </c:extLst>
        </c:ser>
        <c:dLbls>
          <c:showLegendKey val="0"/>
          <c:showVal val="0"/>
          <c:showCatName val="0"/>
          <c:showSerName val="0"/>
          <c:showPercent val="0"/>
          <c:showBubbleSize val="0"/>
        </c:dLbls>
        <c:smooth val="0"/>
        <c:axId val="385262392"/>
        <c:axId val="385266000"/>
      </c:lineChart>
      <c:dateAx>
        <c:axId val="385262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66000"/>
        <c:crosses val="autoZero"/>
        <c:auto val="1"/>
        <c:lblOffset val="100"/>
        <c:baseTimeUnit val="days"/>
      </c:dateAx>
      <c:valAx>
        <c:axId val="38526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262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2</c:v>
                </c:pt>
                <c:pt idx="9">
                  <c:v>10</c:v>
                </c:pt>
                <c:pt idx="10">
                  <c:v>11</c:v>
                </c:pt>
                <c:pt idx="11">
                  <c:v>5</c:v>
                </c:pt>
                <c:pt idx="12">
                  <c:v>4</c:v>
                </c:pt>
                <c:pt idx="13">
                  <c:v>4</c:v>
                </c:pt>
                <c:pt idx="14">
                  <c:v>9</c:v>
                </c:pt>
                <c:pt idx="15">
                  <c:v>7</c:v>
                </c:pt>
                <c:pt idx="16">
                  <c:v>11</c:v>
                </c:pt>
                <c:pt idx="17">
                  <c:v>13</c:v>
                </c:pt>
                <c:pt idx="18">
                  <c:v>3</c:v>
                </c:pt>
                <c:pt idx="19">
                  <c:v>5</c:v>
                </c:pt>
                <c:pt idx="20">
                  <c:v>2</c:v>
                </c:pt>
                <c:pt idx="21">
                  <c:v>1</c:v>
                </c:pt>
                <c:pt idx="22">
                  <c:v>0</c:v>
                </c:pt>
                <c:pt idx="23">
                  <c:v>0</c:v>
                </c:pt>
              </c:numCache>
            </c:numRef>
          </c:val>
          <c:smooth val="0"/>
          <c:extLst>
            <c:ext xmlns:c16="http://schemas.microsoft.com/office/drawing/2014/chart" uri="{C3380CC4-5D6E-409C-BE32-E72D297353CC}">
              <c16:uniqueId val="{00000000-47E3-4362-A074-579F54189572}"/>
            </c:ext>
          </c:extLst>
        </c:ser>
        <c:dLbls>
          <c:showLegendKey val="0"/>
          <c:showVal val="0"/>
          <c:showCatName val="0"/>
          <c:showSerName val="0"/>
          <c:showPercent val="0"/>
          <c:showBubbleSize val="0"/>
        </c:dLbls>
        <c:smooth val="0"/>
        <c:axId val="531884248"/>
        <c:axId val="531885560"/>
      </c:lineChart>
      <c:catAx>
        <c:axId val="53188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85560"/>
        <c:crosses val="autoZero"/>
        <c:auto val="1"/>
        <c:lblAlgn val="ctr"/>
        <c:lblOffset val="100"/>
        <c:noMultiLvlLbl val="0"/>
      </c:catAx>
      <c:valAx>
        <c:axId val="531885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8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9950</c:v>
                </c:pt>
                <c:pt idx="1">
                  <c:v>9950</c:v>
                </c:pt>
                <c:pt idx="2">
                  <c:v>9949</c:v>
                </c:pt>
                <c:pt idx="3">
                  <c:v>9947</c:v>
                </c:pt>
                <c:pt idx="4">
                  <c:v>9949</c:v>
                </c:pt>
                <c:pt idx="5">
                  <c:v>9950</c:v>
                </c:pt>
                <c:pt idx="6">
                  <c:v>9950</c:v>
                </c:pt>
                <c:pt idx="7">
                  <c:v>9950</c:v>
                </c:pt>
                <c:pt idx="8">
                  <c:v>9950</c:v>
                </c:pt>
                <c:pt idx="9">
                  <c:v>9956</c:v>
                </c:pt>
                <c:pt idx="10">
                  <c:v>9956</c:v>
                </c:pt>
                <c:pt idx="11">
                  <c:v>9957</c:v>
                </c:pt>
                <c:pt idx="12">
                  <c:v>9955</c:v>
                </c:pt>
                <c:pt idx="13">
                  <c:v>9954</c:v>
                </c:pt>
                <c:pt idx="14">
                  <c:v>9953</c:v>
                </c:pt>
                <c:pt idx="15">
                  <c:v>9953</c:v>
                </c:pt>
                <c:pt idx="16">
                  <c:v>9952</c:v>
                </c:pt>
                <c:pt idx="17">
                  <c:v>9954</c:v>
                </c:pt>
                <c:pt idx="18">
                  <c:v>9954</c:v>
                </c:pt>
                <c:pt idx="19">
                  <c:v>9954</c:v>
                </c:pt>
                <c:pt idx="20">
                  <c:v>9955</c:v>
                </c:pt>
                <c:pt idx="21">
                  <c:v>9954</c:v>
                </c:pt>
                <c:pt idx="22">
                  <c:v>9954</c:v>
                </c:pt>
                <c:pt idx="23">
                  <c:v>9955</c:v>
                </c:pt>
                <c:pt idx="24">
                  <c:v>9956</c:v>
                </c:pt>
                <c:pt idx="25">
                  <c:v>9956</c:v>
                </c:pt>
                <c:pt idx="26">
                  <c:v>9956</c:v>
                </c:pt>
                <c:pt idx="27">
                  <c:v>9956</c:v>
                </c:pt>
                <c:pt idx="28">
                  <c:v>9956</c:v>
                </c:pt>
                <c:pt idx="29">
                  <c:v>9957</c:v>
                </c:pt>
              </c:numCache>
            </c:numRef>
          </c:val>
          <c:smooth val="0"/>
          <c:extLst>
            <c:ext xmlns:c16="http://schemas.microsoft.com/office/drawing/2014/chart" uri="{C3380CC4-5D6E-409C-BE32-E72D297353CC}">
              <c16:uniqueId val="{00000000-B0C8-479C-90F5-0758FC00F81B}"/>
            </c:ext>
          </c:extLst>
        </c:ser>
        <c:dLbls>
          <c:showLegendKey val="0"/>
          <c:showVal val="0"/>
          <c:showCatName val="0"/>
          <c:showSerName val="0"/>
          <c:showPercent val="0"/>
          <c:showBubbleSize val="0"/>
        </c:dLbls>
        <c:smooth val="0"/>
        <c:axId val="531827504"/>
        <c:axId val="531820616"/>
      </c:lineChart>
      <c:dateAx>
        <c:axId val="53182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20616"/>
        <c:crosses val="autoZero"/>
        <c:auto val="1"/>
        <c:lblOffset val="100"/>
        <c:baseTimeUnit val="days"/>
      </c:dateAx>
      <c:valAx>
        <c:axId val="53182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2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7.1520526391074197E-3</c:v>
                </c:pt>
                <c:pt idx="9">
                  <c:v>0.12573308539550901</c:v>
                </c:pt>
                <c:pt idx="10">
                  <c:v>0.137839559953707</c:v>
                </c:pt>
                <c:pt idx="11">
                  <c:v>6.1622085538549601E-2</c:v>
                </c:pt>
                <c:pt idx="12">
                  <c:v>0.35288227721356002</c:v>
                </c:pt>
                <c:pt idx="13">
                  <c:v>8.7112001144328405E-2</c:v>
                </c:pt>
                <c:pt idx="14">
                  <c:v>0.406713393410576</c:v>
                </c:pt>
                <c:pt idx="15">
                  <c:v>0.23266648956822</c:v>
                </c:pt>
                <c:pt idx="16">
                  <c:v>7.3913213092157495E-2</c:v>
                </c:pt>
                <c:pt idx="17">
                  <c:v>0.33454001298372599</c:v>
                </c:pt>
                <c:pt idx="18">
                  <c:v>9.6695751680732397E-2</c:v>
                </c:pt>
                <c:pt idx="19">
                  <c:v>7.8844228293520294E-2</c:v>
                </c:pt>
                <c:pt idx="20">
                  <c:v>0.34301244457159202</c:v>
                </c:pt>
                <c:pt idx="21">
                  <c:v>0.59362036904591597</c:v>
                </c:pt>
                <c:pt idx="22">
                  <c:v>0</c:v>
                </c:pt>
                <c:pt idx="23">
                  <c:v>0</c:v>
                </c:pt>
              </c:numCache>
            </c:numRef>
          </c:val>
          <c:smooth val="0"/>
          <c:extLst>
            <c:ext xmlns:c16="http://schemas.microsoft.com/office/drawing/2014/chart" uri="{C3380CC4-5D6E-409C-BE32-E72D297353CC}">
              <c16:uniqueId val="{00000000-6A57-4B1F-81FA-C3D77091ABEE}"/>
            </c:ext>
          </c:extLst>
        </c:ser>
        <c:dLbls>
          <c:showLegendKey val="0"/>
          <c:showVal val="0"/>
          <c:showCatName val="0"/>
          <c:showSerName val="0"/>
          <c:showPercent val="0"/>
          <c:showBubbleSize val="0"/>
        </c:dLbls>
        <c:smooth val="0"/>
        <c:axId val="531827176"/>
        <c:axId val="531822584"/>
      </c:lineChart>
      <c:catAx>
        <c:axId val="53182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22584"/>
        <c:crosses val="autoZero"/>
        <c:auto val="1"/>
        <c:lblAlgn val="ctr"/>
        <c:lblOffset val="100"/>
        <c:noMultiLvlLbl val="0"/>
      </c:catAx>
      <c:valAx>
        <c:axId val="53182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2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Governo do Estado do Ceará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0.16518428031549201</c:v>
                </c:pt>
                <c:pt idx="1">
                  <c:v>0.205630048370265</c:v>
                </c:pt>
                <c:pt idx="2">
                  <c:v>0.384454580861952</c:v>
                </c:pt>
                <c:pt idx="3">
                  <c:v>0.16202833395393301</c:v>
                </c:pt>
                <c:pt idx="4">
                  <c:v>9.7601957570087897E-2</c:v>
                </c:pt>
                <c:pt idx="5">
                  <c:v>0.59362206729242495</c:v>
                </c:pt>
                <c:pt idx="6">
                  <c:v>1.34458974278284E-2</c:v>
                </c:pt>
              </c:numCache>
            </c:numRef>
          </c:val>
          <c:extLst>
            <c:ext xmlns:c16="http://schemas.microsoft.com/office/drawing/2014/chart" uri="{C3380CC4-5D6E-409C-BE32-E72D297353CC}">
              <c16:uniqueId val="{00000000-169E-4D17-B470-8A37A87F80F9}"/>
            </c:ext>
          </c:extLst>
        </c:ser>
        <c:dLbls>
          <c:showLegendKey val="0"/>
          <c:showVal val="0"/>
          <c:showCatName val="0"/>
          <c:showSerName val="0"/>
          <c:showPercent val="0"/>
          <c:showBubbleSize val="0"/>
        </c:dLbls>
        <c:gapWidth val="219"/>
        <c:overlap val="-27"/>
        <c:axId val="531820944"/>
        <c:axId val="531825864"/>
      </c:barChart>
      <c:catAx>
        <c:axId val="53182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25864"/>
        <c:crosses val="autoZero"/>
        <c:auto val="1"/>
        <c:lblAlgn val="ctr"/>
        <c:lblOffset val="100"/>
        <c:noMultiLvlLbl val="0"/>
      </c:catAx>
      <c:valAx>
        <c:axId val="53182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2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Governo do Estado do Ceará</c:v>
                </c:pt>
              </c:strCache>
            </c:strRef>
          </c:tx>
          <c:spPr>
            <a:solidFill>
              <a:schemeClr val="accent1"/>
            </a:solidFill>
            <a:ln>
              <a:noFill/>
            </a:ln>
            <a:effectLst/>
          </c:spP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349385</c:v>
                </c:pt>
                <c:pt idx="1">
                  <c:v>349414</c:v>
                </c:pt>
                <c:pt idx="2">
                  <c:v>349427</c:v>
                </c:pt>
                <c:pt idx="3">
                  <c:v>349436</c:v>
                </c:pt>
                <c:pt idx="4">
                  <c:v>349433</c:v>
                </c:pt>
                <c:pt idx="5">
                  <c:v>349423</c:v>
                </c:pt>
                <c:pt idx="6">
                  <c:v>349409</c:v>
                </c:pt>
                <c:pt idx="7">
                  <c:v>349399</c:v>
                </c:pt>
                <c:pt idx="8">
                  <c:v>349407</c:v>
                </c:pt>
                <c:pt idx="9">
                  <c:v>349419</c:v>
                </c:pt>
                <c:pt idx="10">
                  <c:v>349451</c:v>
                </c:pt>
                <c:pt idx="11">
                  <c:v>349486</c:v>
                </c:pt>
                <c:pt idx="12">
                  <c:v>349515</c:v>
                </c:pt>
                <c:pt idx="13">
                  <c:v>349519</c:v>
                </c:pt>
                <c:pt idx="14">
                  <c:v>349510</c:v>
                </c:pt>
                <c:pt idx="15">
                  <c:v>349522</c:v>
                </c:pt>
                <c:pt idx="16">
                  <c:v>349531</c:v>
                </c:pt>
                <c:pt idx="17">
                  <c:v>349541</c:v>
                </c:pt>
                <c:pt idx="18">
                  <c:v>349566</c:v>
                </c:pt>
                <c:pt idx="19">
                  <c:v>349595</c:v>
                </c:pt>
                <c:pt idx="20">
                  <c:v>349576</c:v>
                </c:pt>
                <c:pt idx="21">
                  <c:v>349565</c:v>
                </c:pt>
                <c:pt idx="22">
                  <c:v>349576</c:v>
                </c:pt>
                <c:pt idx="23">
                  <c:v>349587</c:v>
                </c:pt>
                <c:pt idx="24">
                  <c:v>349613</c:v>
                </c:pt>
                <c:pt idx="25">
                  <c:v>349657</c:v>
                </c:pt>
                <c:pt idx="26">
                  <c:v>349689</c:v>
                </c:pt>
                <c:pt idx="27">
                  <c:v>349710</c:v>
                </c:pt>
                <c:pt idx="28">
                  <c:v>349703</c:v>
                </c:pt>
                <c:pt idx="29">
                  <c:v>349713</c:v>
                </c:pt>
              </c:numCache>
            </c:numRef>
          </c:val>
          <c:extLst>
            <c:ext xmlns:c16="http://schemas.microsoft.com/office/drawing/2014/chart" uri="{C3380CC4-5D6E-409C-BE32-E72D297353CC}">
              <c16:uniqueId val="{00000000-7723-4C21-8B2A-36CD144BC9D3}"/>
            </c:ext>
          </c:extLst>
        </c:ser>
        <c:dLbls>
          <c:showLegendKey val="0"/>
          <c:showVal val="0"/>
          <c:showCatName val="0"/>
          <c:showSerName val="0"/>
          <c:showPercent val="0"/>
          <c:showBubbleSize val="0"/>
        </c:dLbls>
        <c:axId val="531837672"/>
        <c:axId val="531838000"/>
      </c:areaChart>
      <c:dateAx>
        <c:axId val="53183767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38000"/>
        <c:crosses val="autoZero"/>
        <c:auto val="1"/>
        <c:lblOffset val="100"/>
        <c:baseTimeUnit val="days"/>
      </c:dateAx>
      <c:valAx>
        <c:axId val="531838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3767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Governo do Estado do Ceará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18</c:v>
                </c:pt>
                <c:pt idx="2">
                  <c:v>14</c:v>
                </c:pt>
                <c:pt idx="3">
                  <c:v>19</c:v>
                </c:pt>
                <c:pt idx="4">
                  <c:v>12</c:v>
                </c:pt>
                <c:pt idx="5">
                  <c:v>1</c:v>
                </c:pt>
                <c:pt idx="6">
                  <c:v>3</c:v>
                </c:pt>
              </c:numCache>
            </c:numRef>
          </c:val>
          <c:extLst>
            <c:ext xmlns:c16="http://schemas.microsoft.com/office/drawing/2014/chart" uri="{C3380CC4-5D6E-409C-BE32-E72D297353CC}">
              <c16:uniqueId val="{00000000-700D-4A74-909C-C6EF1704DDD6}"/>
            </c:ext>
          </c:extLst>
        </c:ser>
        <c:dLbls>
          <c:showLegendKey val="0"/>
          <c:showVal val="0"/>
          <c:showCatName val="0"/>
          <c:showSerName val="0"/>
          <c:showPercent val="0"/>
          <c:showBubbleSize val="0"/>
        </c:dLbls>
        <c:gapWidth val="219"/>
        <c:overlap val="-27"/>
        <c:axId val="531834392"/>
        <c:axId val="531840296"/>
      </c:barChart>
      <c:catAx>
        <c:axId val="53183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40296"/>
        <c:crosses val="autoZero"/>
        <c:auto val="1"/>
        <c:lblAlgn val="ctr"/>
        <c:lblOffset val="100"/>
        <c:noMultiLvlLbl val="0"/>
      </c:catAx>
      <c:valAx>
        <c:axId val="53184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3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21</c:v>
                </c:pt>
              </c:numCache>
            </c:numRef>
          </c:val>
          <c:extLst>
            <c:ext xmlns:c16="http://schemas.microsoft.com/office/drawing/2014/chart" uri="{C3380CC4-5D6E-409C-BE32-E72D297353CC}">
              <c16:uniqueId val="{00000000-BE50-4B3F-90E8-051A9F70F281}"/>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18</c:v>
                </c:pt>
              </c:numCache>
            </c:numRef>
          </c:val>
          <c:extLst>
            <c:ext xmlns:c16="http://schemas.microsoft.com/office/drawing/2014/chart" uri="{C3380CC4-5D6E-409C-BE32-E72D297353CC}">
              <c16:uniqueId val="{00000001-BE50-4B3F-90E8-051A9F70F28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Governo do Estado do Ceará</c:v>
                </c:pt>
              </c:strCache>
            </c:strRef>
          </c:cat>
          <c:val>
            <c:numRef>
              <c:f>Sheet1!$D$2</c:f>
              <c:numCache>
                <c:formatCode>General</c:formatCode>
                <c:ptCount val="1"/>
                <c:pt idx="0">
                  <c:v>43</c:v>
                </c:pt>
              </c:numCache>
            </c:numRef>
          </c:val>
          <c:extLst>
            <c:ext xmlns:c16="http://schemas.microsoft.com/office/drawing/2014/chart" uri="{C3380CC4-5D6E-409C-BE32-E72D297353CC}">
              <c16:uniqueId val="{00000002-BE50-4B3F-90E8-051A9F70F281}"/>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Governo do Estado do Ceará</c:v>
                </c:pt>
              </c:strCache>
            </c:strRef>
          </c:cat>
          <c:val>
            <c:numRef>
              <c:f>Sheet1!$E$2</c:f>
              <c:numCache>
                <c:formatCode>General</c:formatCode>
                <c:ptCount val="1"/>
                <c:pt idx="0">
                  <c:v>5</c:v>
                </c:pt>
              </c:numCache>
            </c:numRef>
          </c:val>
          <c:extLst>
            <c:ext xmlns:c16="http://schemas.microsoft.com/office/drawing/2014/chart" uri="{C3380CC4-5D6E-409C-BE32-E72D297353CC}">
              <c16:uniqueId val="{00000003-BE50-4B3F-90E8-051A9F70F281}"/>
            </c:ext>
          </c:extLst>
        </c:ser>
        <c:dLbls>
          <c:showLegendKey val="0"/>
          <c:showVal val="0"/>
          <c:showCatName val="0"/>
          <c:showSerName val="0"/>
          <c:showPercent val="0"/>
          <c:showBubbleSize val="0"/>
        </c:dLbls>
        <c:gapWidth val="150"/>
        <c:overlap val="100"/>
        <c:axId val="531847184"/>
        <c:axId val="531844560"/>
      </c:barChart>
      <c:catAx>
        <c:axId val="53184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44560"/>
        <c:crosses val="autoZero"/>
        <c:auto val="1"/>
        <c:lblAlgn val="ctr"/>
        <c:lblOffset val="100"/>
        <c:noMultiLvlLbl val="0"/>
      </c:catAx>
      <c:valAx>
        <c:axId val="531844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4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64</c:v>
                </c:pt>
                <c:pt idx="1">
                  <c:v>269</c:v>
                </c:pt>
                <c:pt idx="2">
                  <c:v>158</c:v>
                </c:pt>
                <c:pt idx="3">
                  <c:v>1558</c:v>
                </c:pt>
                <c:pt idx="4">
                  <c:v>1396</c:v>
                </c:pt>
                <c:pt idx="5">
                  <c:v>862</c:v>
                </c:pt>
                <c:pt idx="6">
                  <c:v>0</c:v>
                </c:pt>
                <c:pt idx="7">
                  <c:v>31</c:v>
                </c:pt>
                <c:pt idx="8">
                  <c:v>239</c:v>
                </c:pt>
                <c:pt idx="9">
                  <c:v>760</c:v>
                </c:pt>
                <c:pt idx="10">
                  <c:v>1442</c:v>
                </c:pt>
                <c:pt idx="11">
                  <c:v>383</c:v>
                </c:pt>
                <c:pt idx="12">
                  <c:v>97</c:v>
                </c:pt>
                <c:pt idx="13">
                  <c:v>2075</c:v>
                </c:pt>
                <c:pt idx="14">
                  <c:v>0</c:v>
                </c:pt>
                <c:pt idx="15">
                  <c:v>1902</c:v>
                </c:pt>
                <c:pt idx="16">
                  <c:v>642</c:v>
                </c:pt>
                <c:pt idx="17">
                  <c:v>1681</c:v>
                </c:pt>
                <c:pt idx="18">
                  <c:v>509</c:v>
                </c:pt>
                <c:pt idx="19">
                  <c:v>96</c:v>
                </c:pt>
                <c:pt idx="20">
                  <c:v>0</c:v>
                </c:pt>
                <c:pt idx="21">
                  <c:v>0</c:v>
                </c:pt>
                <c:pt idx="22">
                  <c:v>270</c:v>
                </c:pt>
                <c:pt idx="23">
                  <c:v>1470</c:v>
                </c:pt>
                <c:pt idx="24">
                  <c:v>162</c:v>
                </c:pt>
                <c:pt idx="25">
                  <c:v>167</c:v>
                </c:pt>
                <c:pt idx="26">
                  <c:v>256</c:v>
                </c:pt>
                <c:pt idx="27">
                  <c:v>0</c:v>
                </c:pt>
                <c:pt idx="28">
                  <c:v>46</c:v>
                </c:pt>
                <c:pt idx="29">
                  <c:v>12</c:v>
                </c:pt>
              </c:numCache>
            </c:numRef>
          </c:val>
          <c:smooth val="0"/>
          <c:extLst>
            <c:ext xmlns:c16="http://schemas.microsoft.com/office/drawing/2014/chart" uri="{C3380CC4-5D6E-409C-BE32-E72D297353CC}">
              <c16:uniqueId val="{00000000-E493-4DB6-AFE9-8C4D0BA56B5F}"/>
            </c:ext>
          </c:extLst>
        </c:ser>
        <c:dLbls>
          <c:showLegendKey val="0"/>
          <c:showVal val="0"/>
          <c:showCatName val="0"/>
          <c:showSerName val="0"/>
          <c:showPercent val="0"/>
          <c:showBubbleSize val="0"/>
        </c:dLbls>
        <c:smooth val="0"/>
        <c:axId val="531845216"/>
        <c:axId val="531851120"/>
      </c:lineChart>
      <c:dateAx>
        <c:axId val="531845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51120"/>
        <c:crosses val="autoZero"/>
        <c:auto val="1"/>
        <c:lblOffset val="100"/>
        <c:baseTimeUnit val="days"/>
      </c:dateAx>
      <c:valAx>
        <c:axId val="531851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4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60371</c:v>
                </c:pt>
              </c:numCache>
            </c:numRef>
          </c:val>
          <c:extLst>
            <c:ext xmlns:c16="http://schemas.microsoft.com/office/drawing/2014/chart" uri="{C3380CC4-5D6E-409C-BE32-E72D297353CC}">
              <c16:uniqueId val="{00000000-12A5-428E-802D-9C40C43CD446}"/>
            </c:ext>
          </c:extLst>
        </c:ser>
        <c:dLbls>
          <c:showLegendKey val="0"/>
          <c:showVal val="0"/>
          <c:showCatName val="0"/>
          <c:showSerName val="0"/>
          <c:showPercent val="0"/>
          <c:showBubbleSize val="0"/>
        </c:dLbls>
        <c:gapWidth val="219"/>
        <c:overlap val="-27"/>
        <c:axId val="531844232"/>
        <c:axId val="531845544"/>
      </c:barChart>
      <c:catAx>
        <c:axId val="531844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45544"/>
        <c:crosses val="autoZero"/>
        <c:auto val="1"/>
        <c:lblAlgn val="ctr"/>
        <c:lblOffset val="100"/>
        <c:noMultiLvlLbl val="0"/>
      </c:catAx>
      <c:valAx>
        <c:axId val="53184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4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Governo do Estado do Ceará</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11</c:v>
                </c:pt>
                <c:pt idx="2">
                  <c:v>19</c:v>
                </c:pt>
                <c:pt idx="3">
                  <c:v>25</c:v>
                </c:pt>
                <c:pt idx="4">
                  <c:v>20</c:v>
                </c:pt>
                <c:pt idx="5">
                  <c:v>-2</c:v>
                </c:pt>
                <c:pt idx="6">
                  <c:v>-8</c:v>
                </c:pt>
              </c:numCache>
            </c:numRef>
          </c:val>
          <c:extLst>
            <c:ext xmlns:c16="http://schemas.microsoft.com/office/drawing/2014/chart" uri="{C3380CC4-5D6E-409C-BE32-E72D297353CC}">
              <c16:uniqueId val="{00000000-25E7-4CAE-8DA4-809DAA284C34}"/>
            </c:ext>
          </c:extLst>
        </c:ser>
        <c:dLbls>
          <c:showLegendKey val="0"/>
          <c:showVal val="0"/>
          <c:showCatName val="0"/>
          <c:showSerName val="0"/>
          <c:showPercent val="0"/>
          <c:showBubbleSize val="0"/>
        </c:dLbls>
        <c:gapWidth val="219"/>
        <c:overlap val="-27"/>
        <c:axId val="531853744"/>
        <c:axId val="531856696"/>
      </c:barChart>
      <c:catAx>
        <c:axId val="53185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56696"/>
        <c:crosses val="autoZero"/>
        <c:auto val="1"/>
        <c:lblAlgn val="ctr"/>
        <c:lblOffset val="100"/>
        <c:noMultiLvlLbl val="0"/>
      </c:catAx>
      <c:valAx>
        <c:axId val="53185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5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cat>
            <c:strRef>
              <c:f>Sheet1!$A$1</c:f>
              <c:strCache>
                <c:ptCount val="1"/>
                <c:pt idx="0">
                  <c:v>Governo do Estado do Ceará</c:v>
                </c:pt>
              </c:strCache>
            </c:strRef>
          </c:cat>
          <c:val>
            <c:numRef>
              <c:f>Sheet1!$A$2</c:f>
              <c:numCache>
                <c:formatCode>General</c:formatCode>
                <c:ptCount val="1"/>
                <c:pt idx="0">
                  <c:v>349713</c:v>
                </c:pt>
              </c:numCache>
            </c:numRef>
          </c:val>
          <c:extLst>
            <c:ext xmlns:c16="http://schemas.microsoft.com/office/drawing/2014/chart" uri="{C3380CC4-5D6E-409C-BE32-E72D297353CC}">
              <c16:uniqueId val="{00000000-AC57-4BC2-8213-46738C1C256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-1</c:v>
                </c:pt>
                <c:pt idx="1">
                  <c:v>29</c:v>
                </c:pt>
                <c:pt idx="2">
                  <c:v>13</c:v>
                </c:pt>
                <c:pt idx="3">
                  <c:v>9</c:v>
                </c:pt>
                <c:pt idx="4">
                  <c:v>-3</c:v>
                </c:pt>
                <c:pt idx="5">
                  <c:v>-10</c:v>
                </c:pt>
                <c:pt idx="6">
                  <c:v>-14</c:v>
                </c:pt>
                <c:pt idx="7">
                  <c:v>-10</c:v>
                </c:pt>
                <c:pt idx="8">
                  <c:v>8</c:v>
                </c:pt>
                <c:pt idx="9">
                  <c:v>12</c:v>
                </c:pt>
                <c:pt idx="10">
                  <c:v>32</c:v>
                </c:pt>
                <c:pt idx="11">
                  <c:v>35</c:v>
                </c:pt>
                <c:pt idx="12">
                  <c:v>29</c:v>
                </c:pt>
                <c:pt idx="13">
                  <c:v>4</c:v>
                </c:pt>
                <c:pt idx="14">
                  <c:v>-9</c:v>
                </c:pt>
                <c:pt idx="15">
                  <c:v>12</c:v>
                </c:pt>
                <c:pt idx="16">
                  <c:v>9</c:v>
                </c:pt>
                <c:pt idx="17">
                  <c:v>10</c:v>
                </c:pt>
                <c:pt idx="18">
                  <c:v>25</c:v>
                </c:pt>
                <c:pt idx="19">
                  <c:v>29</c:v>
                </c:pt>
                <c:pt idx="20">
                  <c:v>-19</c:v>
                </c:pt>
                <c:pt idx="21">
                  <c:v>-11</c:v>
                </c:pt>
                <c:pt idx="22">
                  <c:v>11</c:v>
                </c:pt>
                <c:pt idx="23">
                  <c:v>11</c:v>
                </c:pt>
                <c:pt idx="24">
                  <c:v>26</c:v>
                </c:pt>
                <c:pt idx="25">
                  <c:v>44</c:v>
                </c:pt>
                <c:pt idx="26">
                  <c:v>32</c:v>
                </c:pt>
                <c:pt idx="27">
                  <c:v>21</c:v>
                </c:pt>
                <c:pt idx="28">
                  <c:v>-7</c:v>
                </c:pt>
                <c:pt idx="29">
                  <c:v>10</c:v>
                </c:pt>
              </c:numCache>
            </c:numRef>
          </c:val>
          <c:smooth val="0"/>
          <c:extLst>
            <c:ext xmlns:c16="http://schemas.microsoft.com/office/drawing/2014/chart" uri="{C3380CC4-5D6E-409C-BE32-E72D297353CC}">
              <c16:uniqueId val="{00000000-2368-4620-8E2B-FDC0D59299F0}"/>
            </c:ext>
          </c:extLst>
        </c:ser>
        <c:dLbls>
          <c:showLegendKey val="0"/>
          <c:showVal val="0"/>
          <c:showCatName val="0"/>
          <c:showSerName val="0"/>
          <c:showPercent val="0"/>
          <c:showBubbleSize val="0"/>
        </c:dLbls>
        <c:smooth val="0"/>
        <c:axId val="531871128"/>
        <c:axId val="531863584"/>
      </c:lineChart>
      <c:dateAx>
        <c:axId val="53187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63584"/>
        <c:crosses val="autoZero"/>
        <c:auto val="1"/>
        <c:lblOffset val="100"/>
        <c:baseTimeUnit val="days"/>
      </c:dateAx>
      <c:valAx>
        <c:axId val="53186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7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-2.8621639104028202E-4</c:v>
                </c:pt>
                <c:pt idx="1">
                  <c:v>8.3002990969847004E-3</c:v>
                </c:pt>
                <c:pt idx="2">
                  <c:v>3.7205149192648299E-3</c:v>
                </c:pt>
                <c:pt idx="3">
                  <c:v>2.5756452706860102E-3</c:v>
                </c:pt>
                <c:pt idx="4">
                  <c:v>-8.5852631096967696E-4</c:v>
                </c:pt>
                <c:pt idx="5">
                  <c:v>-2.86177893902408E-3</c:v>
                </c:pt>
                <c:pt idx="6">
                  <c:v>-4.0066051748167703E-3</c:v>
                </c:pt>
                <c:pt idx="7">
                  <c:v>-2.8619755072136102E-3</c:v>
                </c:pt>
                <c:pt idx="8">
                  <c:v>2.2896459348767501E-3</c:v>
                </c:pt>
                <c:pt idx="9">
                  <c:v>3.4343902669379798E-3</c:v>
                </c:pt>
                <c:pt idx="10">
                  <c:v>9.1580595216630995E-3</c:v>
                </c:pt>
                <c:pt idx="11">
                  <c:v>1.0015710357103001E-2</c:v>
                </c:pt>
                <c:pt idx="12">
                  <c:v>8.2979003450782008E-3</c:v>
                </c:pt>
                <c:pt idx="13">
                  <c:v>1.14444301389068E-3</c:v>
                </c:pt>
                <c:pt idx="14">
                  <c:v>-2.5749673122205099E-3</c:v>
                </c:pt>
                <c:pt idx="15">
                  <c:v>3.4333781579926198E-3</c:v>
                </c:pt>
                <c:pt idx="16">
                  <c:v>2.5749452108880101E-3</c:v>
                </c:pt>
                <c:pt idx="17">
                  <c:v>2.8609765657409501E-3</c:v>
                </c:pt>
                <c:pt idx="18">
                  <c:v>7.1522367905338703E-3</c:v>
                </c:pt>
                <c:pt idx="19">
                  <c:v>8.2960013273602091E-3</c:v>
                </c:pt>
                <c:pt idx="20">
                  <c:v>-5.4348603383915697E-3</c:v>
                </c:pt>
                <c:pt idx="21">
                  <c:v>-3.1466691077190602E-3</c:v>
                </c:pt>
                <c:pt idx="22">
                  <c:v>3.1467681260995799E-3</c:v>
                </c:pt>
                <c:pt idx="23">
                  <c:v>3.1466691077190602E-3</c:v>
                </c:pt>
                <c:pt idx="24">
                  <c:v>7.4373474986198004E-3</c:v>
                </c:pt>
                <c:pt idx="25">
                  <c:v>1.25853443664852E-2</c:v>
                </c:pt>
                <c:pt idx="26">
                  <c:v>9.1518259322707698E-3</c:v>
                </c:pt>
                <c:pt idx="27">
                  <c:v>6.0053361701397504E-3</c:v>
                </c:pt>
                <c:pt idx="28">
                  <c:v>-2.00165851705699E-3</c:v>
                </c:pt>
                <c:pt idx="29">
                  <c:v>2.8595694060388399E-3</c:v>
                </c:pt>
              </c:numCache>
            </c:numRef>
          </c:val>
          <c:smooth val="0"/>
          <c:extLst>
            <c:ext xmlns:c16="http://schemas.microsoft.com/office/drawing/2014/chart" uri="{C3380CC4-5D6E-409C-BE32-E72D297353CC}">
              <c16:uniqueId val="{00000000-31E8-4563-8E6F-F9228B74C7E2}"/>
            </c:ext>
          </c:extLst>
        </c:ser>
        <c:dLbls>
          <c:showLegendKey val="0"/>
          <c:showVal val="0"/>
          <c:showCatName val="0"/>
          <c:showSerName val="0"/>
          <c:showPercent val="0"/>
          <c:showBubbleSize val="0"/>
        </c:dLbls>
        <c:smooth val="0"/>
        <c:axId val="531876376"/>
        <c:axId val="531873096"/>
      </c:lineChart>
      <c:dateAx>
        <c:axId val="531876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73096"/>
        <c:crosses val="autoZero"/>
        <c:auto val="1"/>
        <c:lblOffset val="100"/>
        <c:baseTimeUnit val="days"/>
      </c:dateAx>
      <c:valAx>
        <c:axId val="53187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7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49549</c:v>
                </c:pt>
              </c:numCache>
            </c:numRef>
          </c:val>
          <c:extLst>
            <c:ext xmlns:c16="http://schemas.microsoft.com/office/drawing/2014/chart" uri="{C3380CC4-5D6E-409C-BE32-E72D297353CC}">
              <c16:uniqueId val="{00000000-8710-42BE-830D-1C05CD04130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2067</c:v>
                </c:pt>
              </c:numCache>
            </c:numRef>
          </c:val>
          <c:extLst>
            <c:ext xmlns:c16="http://schemas.microsoft.com/office/drawing/2014/chart" uri="{C3380CC4-5D6E-409C-BE32-E72D297353CC}">
              <c16:uniqueId val="{00000001-8710-42BE-830D-1C05CD04130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Governo do Estado do Ceará</c:v>
                </c:pt>
              </c:strCache>
            </c:strRef>
          </c:cat>
          <c:val>
            <c:numRef>
              <c:f>Sheet1!$D$2</c:f>
              <c:numCache>
                <c:formatCode>General</c:formatCode>
                <c:ptCount val="1"/>
                <c:pt idx="0">
                  <c:v>253</c:v>
                </c:pt>
              </c:numCache>
            </c:numRef>
          </c:val>
          <c:extLst>
            <c:ext xmlns:c16="http://schemas.microsoft.com/office/drawing/2014/chart" uri="{C3380CC4-5D6E-409C-BE32-E72D297353CC}">
              <c16:uniqueId val="{00000002-8710-42BE-830D-1C05CD04130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Governo do Estado do Ceará</c:v>
                </c:pt>
              </c:strCache>
            </c:strRef>
          </c:cat>
          <c:val>
            <c:numRef>
              <c:f>Sheet1!$E$2</c:f>
              <c:numCache>
                <c:formatCode>General</c:formatCode>
                <c:ptCount val="1"/>
                <c:pt idx="0">
                  <c:v>80</c:v>
                </c:pt>
              </c:numCache>
            </c:numRef>
          </c:val>
          <c:extLst>
            <c:ext xmlns:c16="http://schemas.microsoft.com/office/drawing/2014/chart" uri="{C3380CC4-5D6E-409C-BE32-E72D297353CC}">
              <c16:uniqueId val="{00000003-8710-42BE-830D-1C05CD04130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Governo do Estado do Ceará</c:v>
                </c:pt>
              </c:strCache>
            </c:strRef>
          </c:cat>
          <c:val>
            <c:numRef>
              <c:f>Sheet1!$F$2</c:f>
              <c:numCache>
                <c:formatCode>General</c:formatCode>
                <c:ptCount val="1"/>
                <c:pt idx="0">
                  <c:v>31</c:v>
                </c:pt>
              </c:numCache>
            </c:numRef>
          </c:val>
          <c:extLst>
            <c:ext xmlns:c16="http://schemas.microsoft.com/office/drawing/2014/chart" uri="{C3380CC4-5D6E-409C-BE32-E72D297353CC}">
              <c16:uniqueId val="{00000004-8710-42BE-830D-1C05CD04130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Governo do Estado do Ceará</c:v>
                </c:pt>
              </c:strCache>
            </c:strRef>
          </c:cat>
          <c:val>
            <c:numRef>
              <c:f>Sheet1!$G$2</c:f>
              <c:numCache>
                <c:formatCode>General</c:formatCode>
                <c:ptCount val="1"/>
                <c:pt idx="0">
                  <c:v>86</c:v>
                </c:pt>
              </c:numCache>
            </c:numRef>
          </c:val>
          <c:extLst>
            <c:ext xmlns:c16="http://schemas.microsoft.com/office/drawing/2014/chart" uri="{C3380CC4-5D6E-409C-BE32-E72D297353CC}">
              <c16:uniqueId val="{00000005-8710-42BE-830D-1C05CD04130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Governo do Estado do Ceará</c:v>
                </c:pt>
              </c:strCache>
            </c:strRef>
          </c:cat>
          <c:val>
            <c:numRef>
              <c:f>Sheet1!$H$2</c:f>
              <c:numCache>
                <c:formatCode>General</c:formatCode>
                <c:ptCount val="1"/>
                <c:pt idx="0">
                  <c:v>3885</c:v>
                </c:pt>
              </c:numCache>
            </c:numRef>
          </c:val>
          <c:extLst>
            <c:ext xmlns:c16="http://schemas.microsoft.com/office/drawing/2014/chart" uri="{C3380CC4-5D6E-409C-BE32-E72D297353CC}">
              <c16:uniqueId val="{00000006-8710-42BE-830D-1C05CD04130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Governo do Estado do Ceará</c:v>
                </c:pt>
              </c:strCache>
            </c:strRef>
          </c:cat>
          <c:val>
            <c:numRef>
              <c:f>Sheet1!$I$2</c:f>
              <c:numCache>
                <c:formatCode>General</c:formatCode>
                <c:ptCount val="1"/>
                <c:pt idx="0">
                  <c:v>4420</c:v>
                </c:pt>
              </c:numCache>
            </c:numRef>
          </c:val>
          <c:extLst>
            <c:ext xmlns:c16="http://schemas.microsoft.com/office/drawing/2014/chart" uri="{C3380CC4-5D6E-409C-BE32-E72D297353CC}">
              <c16:uniqueId val="{00000007-8710-42BE-830D-1C05CD041305}"/>
            </c:ext>
          </c:extLst>
        </c:ser>
        <c:dLbls>
          <c:showLegendKey val="0"/>
          <c:showVal val="0"/>
          <c:showCatName val="0"/>
          <c:showSerName val="0"/>
          <c:showPercent val="0"/>
          <c:showBubbleSize val="0"/>
        </c:dLbls>
        <c:gapWidth val="150"/>
        <c:overlap val="100"/>
        <c:axId val="531877032"/>
        <c:axId val="531873752"/>
      </c:barChart>
      <c:catAx>
        <c:axId val="531877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73752"/>
        <c:crosses val="autoZero"/>
        <c:auto val="1"/>
        <c:lblAlgn val="ctr"/>
        <c:lblOffset val="100"/>
        <c:noMultiLvlLbl val="0"/>
      </c:catAx>
      <c:valAx>
        <c:axId val="531873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187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1.8317901455414499E-2</c:v>
                </c:pt>
                <c:pt idx="1">
                  <c:v>7.7037045517207206E-2</c:v>
                </c:pt>
                <c:pt idx="2">
                  <c:v>4.5360883750214603E-2</c:v>
                </c:pt>
                <c:pt idx="3">
                  <c:v>0.44593925553256603</c:v>
                </c:pt>
                <c:pt idx="4">
                  <c:v>0.39957474086665901</c:v>
                </c:pt>
                <c:pt idx="5">
                  <c:v>0.246688874389001</c:v>
                </c:pt>
                <c:pt idx="6">
                  <c:v>0</c:v>
                </c:pt>
                <c:pt idx="7">
                  <c:v>8.8722510331879396E-3</c:v>
                </c:pt>
                <c:pt idx="8">
                  <c:v>6.8617041067191797E-2</c:v>
                </c:pt>
                <c:pt idx="9">
                  <c:v>0.21758941833466799</c:v>
                </c:pt>
                <c:pt idx="10">
                  <c:v>0.41283786684218798</c:v>
                </c:pt>
                <c:pt idx="11">
                  <c:v>0.10969053914330699</c:v>
                </c:pt>
                <c:pt idx="12">
                  <c:v>2.7896995708154501E-2</c:v>
                </c:pt>
                <c:pt idx="13">
                  <c:v>0.59367641631165302</c:v>
                </c:pt>
                <c:pt idx="14">
                  <c:v>0</c:v>
                </c:pt>
                <c:pt idx="15">
                  <c:v>0.54418109614438204</c:v>
                </c:pt>
                <c:pt idx="16">
                  <c:v>0.18389189931507199</c:v>
                </c:pt>
                <c:pt idx="17">
                  <c:v>0.48092328114986699</c:v>
                </c:pt>
                <c:pt idx="18">
                  <c:v>0.14568606191335801</c:v>
                </c:pt>
                <c:pt idx="19">
                  <c:v>2.74615252588821E-2</c:v>
                </c:pt>
                <c:pt idx="20">
                  <c:v>0</c:v>
                </c:pt>
                <c:pt idx="21">
                  <c:v>0</c:v>
                </c:pt>
                <c:pt idx="22">
                  <c:v>7.7466601825099402E-2</c:v>
                </c:pt>
                <c:pt idx="23">
                  <c:v>0.42059875489037801</c:v>
                </c:pt>
                <c:pt idx="24">
                  <c:v>4.6481693363844397E-2</c:v>
                </c:pt>
                <c:pt idx="25">
                  <c:v>4.7992906888612401E-2</c:v>
                </c:pt>
                <c:pt idx="26">
                  <c:v>7.3282752743277293E-2</c:v>
                </c:pt>
                <c:pt idx="27">
                  <c:v>0</c:v>
                </c:pt>
                <c:pt idx="28">
                  <c:v>1.31539064242535E-2</c:v>
                </c:pt>
                <c:pt idx="29">
                  <c:v>3.43143422512496E-3</c:v>
                </c:pt>
              </c:numCache>
            </c:numRef>
          </c:val>
          <c:smooth val="0"/>
          <c:extLst>
            <c:ext xmlns:c16="http://schemas.microsoft.com/office/drawing/2014/chart" uri="{C3380CC4-5D6E-409C-BE32-E72D297353CC}">
              <c16:uniqueId val="{00000000-4222-4E7B-B678-805190EFEAAA}"/>
            </c:ext>
          </c:extLst>
        </c:ser>
        <c:dLbls>
          <c:showLegendKey val="0"/>
          <c:showVal val="0"/>
          <c:showCatName val="0"/>
          <c:showSerName val="0"/>
          <c:showPercent val="0"/>
          <c:showBubbleSize val="0"/>
        </c:dLbls>
        <c:smooth val="0"/>
        <c:axId val="500946328"/>
        <c:axId val="500946656"/>
      </c:lineChart>
      <c:dateAx>
        <c:axId val="50094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46656"/>
        <c:crosses val="autoZero"/>
        <c:auto val="1"/>
        <c:lblOffset val="100"/>
        <c:baseTimeUnit val="days"/>
      </c:dateAx>
      <c:valAx>
        <c:axId val="50094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4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255C-44C4-BC97-955925C7C75E}"/>
            </c:ext>
          </c:extLst>
        </c:ser>
        <c:dLbls>
          <c:showLegendKey val="0"/>
          <c:showVal val="0"/>
          <c:showCatName val="0"/>
          <c:showSerName val="0"/>
          <c:showPercent val="0"/>
          <c:showBubbleSize val="0"/>
        </c:dLbls>
        <c:axId val="500954528"/>
        <c:axId val="500955512"/>
      </c:radarChart>
      <c:catAx>
        <c:axId val="50095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55512"/>
        <c:crosses val="autoZero"/>
        <c:auto val="1"/>
        <c:lblAlgn val="ctr"/>
        <c:lblOffset val="100"/>
        <c:noMultiLvlLbl val="0"/>
      </c:catAx>
      <c:valAx>
        <c:axId val="50095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5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Governo do Estado do Ceará</c:v>
                </c:pt>
              </c:strCache>
            </c:strRef>
          </c:tx>
          <c:spPr>
            <a:solidFill>
              <a:schemeClr val="accent1"/>
            </a:solidFill>
            <a:ln>
              <a:noFill/>
            </a:ln>
            <a:effectLst/>
          </c:spPr>
          <c:invertIfNegative val="0"/>
          <c:cat>
            <c:strRef>
              <c:f>Sheet1!$A$2:$A$5</c:f>
              <c:strCache>
                <c:ptCount val="4"/>
                <c:pt idx="0">
                  <c:v>Album</c:v>
                </c:pt>
                <c:pt idx="1">
                  <c:v>Live Video</c:v>
                </c:pt>
                <c:pt idx="2">
                  <c:v>Photo</c:v>
                </c:pt>
                <c:pt idx="3">
                  <c:v>Video</c:v>
                </c:pt>
              </c:strCache>
            </c:strRef>
          </c:cat>
          <c:val>
            <c:numRef>
              <c:f>Sheet1!$B$2:$B$5</c:f>
              <c:numCache>
                <c:formatCode>General</c:formatCode>
                <c:ptCount val="4"/>
                <c:pt idx="0">
                  <c:v>0.114670744837575</c:v>
                </c:pt>
                <c:pt idx="1">
                  <c:v>0.10085843700350999</c:v>
                </c:pt>
                <c:pt idx="2">
                  <c:v>0.300444535541527</c:v>
                </c:pt>
                <c:pt idx="3">
                  <c:v>2.6267230173396501E-2</c:v>
                </c:pt>
              </c:numCache>
            </c:numRef>
          </c:val>
          <c:extLst>
            <c:ext xmlns:c16="http://schemas.microsoft.com/office/drawing/2014/chart" uri="{C3380CC4-5D6E-409C-BE32-E72D297353CC}">
              <c16:uniqueId val="{00000000-DF60-42A9-A70A-D07C40F18FFB}"/>
            </c:ext>
          </c:extLst>
        </c:ser>
        <c:dLbls>
          <c:showLegendKey val="0"/>
          <c:showVal val="0"/>
          <c:showCatName val="0"/>
          <c:showSerName val="0"/>
          <c:showPercent val="0"/>
          <c:showBubbleSize val="0"/>
        </c:dLbls>
        <c:gapWidth val="219"/>
        <c:overlap val="-27"/>
        <c:axId val="500955840"/>
        <c:axId val="500952888"/>
      </c:barChart>
      <c:catAx>
        <c:axId val="50095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52888"/>
        <c:crosses val="autoZero"/>
        <c:auto val="1"/>
        <c:lblAlgn val="ctr"/>
        <c:lblOffset val="100"/>
        <c:noMultiLvlLbl val="0"/>
      </c:catAx>
      <c:valAx>
        <c:axId val="50095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5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1</c:v>
                </c:pt>
                <c:pt idx="1">
                  <c:v>6</c:v>
                </c:pt>
                <c:pt idx="2">
                  <c:v>4</c:v>
                </c:pt>
                <c:pt idx="3">
                  <c:v>4</c:v>
                </c:pt>
                <c:pt idx="4">
                  <c:v>4</c:v>
                </c:pt>
                <c:pt idx="5">
                  <c:v>3</c:v>
                </c:pt>
                <c:pt idx="6">
                  <c:v>0</c:v>
                </c:pt>
                <c:pt idx="7">
                  <c:v>1</c:v>
                </c:pt>
                <c:pt idx="8">
                  <c:v>4</c:v>
                </c:pt>
                <c:pt idx="9">
                  <c:v>7</c:v>
                </c:pt>
                <c:pt idx="10">
                  <c:v>5</c:v>
                </c:pt>
                <c:pt idx="11">
                  <c:v>6</c:v>
                </c:pt>
                <c:pt idx="12">
                  <c:v>2</c:v>
                </c:pt>
                <c:pt idx="13">
                  <c:v>1</c:v>
                </c:pt>
                <c:pt idx="14">
                  <c:v>0</c:v>
                </c:pt>
                <c:pt idx="15">
                  <c:v>4</c:v>
                </c:pt>
                <c:pt idx="16">
                  <c:v>4</c:v>
                </c:pt>
                <c:pt idx="17">
                  <c:v>3</c:v>
                </c:pt>
                <c:pt idx="18">
                  <c:v>4</c:v>
                </c:pt>
                <c:pt idx="19">
                  <c:v>3</c:v>
                </c:pt>
                <c:pt idx="20">
                  <c:v>0</c:v>
                </c:pt>
                <c:pt idx="21">
                  <c:v>0</c:v>
                </c:pt>
                <c:pt idx="22">
                  <c:v>5</c:v>
                </c:pt>
                <c:pt idx="23">
                  <c:v>3</c:v>
                </c:pt>
                <c:pt idx="24">
                  <c:v>2</c:v>
                </c:pt>
                <c:pt idx="25">
                  <c:v>5</c:v>
                </c:pt>
                <c:pt idx="26">
                  <c:v>4</c:v>
                </c:pt>
                <c:pt idx="27">
                  <c:v>0</c:v>
                </c:pt>
                <c:pt idx="28">
                  <c:v>1</c:v>
                </c:pt>
                <c:pt idx="29">
                  <c:v>1</c:v>
                </c:pt>
              </c:numCache>
            </c:numRef>
          </c:val>
          <c:smooth val="0"/>
          <c:extLst>
            <c:ext xmlns:c16="http://schemas.microsoft.com/office/drawing/2014/chart" uri="{C3380CC4-5D6E-409C-BE32-E72D297353CC}">
              <c16:uniqueId val="{00000000-3C04-47DA-B55F-978A10FFBB23}"/>
            </c:ext>
          </c:extLst>
        </c:ser>
        <c:dLbls>
          <c:showLegendKey val="0"/>
          <c:showVal val="0"/>
          <c:showCatName val="0"/>
          <c:showSerName val="0"/>
          <c:showPercent val="0"/>
          <c:showBubbleSize val="0"/>
        </c:dLbls>
        <c:smooth val="0"/>
        <c:axId val="500951248"/>
        <c:axId val="500951904"/>
      </c:lineChart>
      <c:dateAx>
        <c:axId val="500951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51904"/>
        <c:crosses val="autoZero"/>
        <c:auto val="1"/>
        <c:lblOffset val="100"/>
        <c:baseTimeUnit val="days"/>
      </c:dateAx>
      <c:valAx>
        <c:axId val="50095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95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349385</c:v>
                </c:pt>
                <c:pt idx="1">
                  <c:v>349414</c:v>
                </c:pt>
                <c:pt idx="2">
                  <c:v>349427</c:v>
                </c:pt>
                <c:pt idx="3">
                  <c:v>349436</c:v>
                </c:pt>
                <c:pt idx="4">
                  <c:v>349433</c:v>
                </c:pt>
                <c:pt idx="5">
                  <c:v>349423</c:v>
                </c:pt>
                <c:pt idx="6">
                  <c:v>349409</c:v>
                </c:pt>
                <c:pt idx="7">
                  <c:v>349399</c:v>
                </c:pt>
                <c:pt idx="8">
                  <c:v>349407</c:v>
                </c:pt>
                <c:pt idx="9">
                  <c:v>349419</c:v>
                </c:pt>
                <c:pt idx="10">
                  <c:v>349451</c:v>
                </c:pt>
                <c:pt idx="11">
                  <c:v>349486</c:v>
                </c:pt>
                <c:pt idx="12">
                  <c:v>349515</c:v>
                </c:pt>
                <c:pt idx="13">
                  <c:v>349519</c:v>
                </c:pt>
                <c:pt idx="14">
                  <c:v>349510</c:v>
                </c:pt>
                <c:pt idx="15">
                  <c:v>349522</c:v>
                </c:pt>
                <c:pt idx="16">
                  <c:v>349531</c:v>
                </c:pt>
                <c:pt idx="17">
                  <c:v>349541</c:v>
                </c:pt>
                <c:pt idx="18">
                  <c:v>349566</c:v>
                </c:pt>
                <c:pt idx="19">
                  <c:v>349595</c:v>
                </c:pt>
                <c:pt idx="20">
                  <c:v>349576</c:v>
                </c:pt>
                <c:pt idx="21">
                  <c:v>349565</c:v>
                </c:pt>
                <c:pt idx="22">
                  <c:v>349576</c:v>
                </c:pt>
                <c:pt idx="23">
                  <c:v>349587</c:v>
                </c:pt>
                <c:pt idx="24">
                  <c:v>349613</c:v>
                </c:pt>
                <c:pt idx="25">
                  <c:v>349657</c:v>
                </c:pt>
                <c:pt idx="26">
                  <c:v>349689</c:v>
                </c:pt>
                <c:pt idx="27">
                  <c:v>349710</c:v>
                </c:pt>
                <c:pt idx="28">
                  <c:v>349703</c:v>
                </c:pt>
                <c:pt idx="29">
                  <c:v>349713</c:v>
                </c:pt>
              </c:numCache>
            </c:numRef>
          </c:val>
          <c:smooth val="0"/>
          <c:extLst>
            <c:ext xmlns:c16="http://schemas.microsoft.com/office/drawing/2014/chart" uri="{C3380CC4-5D6E-409C-BE32-E72D297353CC}">
              <c16:uniqueId val="{00000000-D023-4C28-A1D8-6DE908E35721}"/>
            </c:ext>
          </c:extLst>
        </c:ser>
        <c:dLbls>
          <c:showLegendKey val="0"/>
          <c:showVal val="0"/>
          <c:showCatName val="0"/>
          <c:showSerName val="0"/>
          <c:showPercent val="0"/>
          <c:showBubbleSize val="0"/>
        </c:dLbls>
        <c:smooth val="0"/>
        <c:axId val="500899096"/>
        <c:axId val="500899424"/>
      </c:lineChart>
      <c:dateAx>
        <c:axId val="500899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99424"/>
        <c:crosses val="autoZero"/>
        <c:auto val="1"/>
        <c:lblOffset val="100"/>
        <c:baseTimeUnit val="days"/>
      </c:dateAx>
      <c:valAx>
        <c:axId val="50089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899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1D6E-4004-A8F3-DFBCE9C9A35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1D6E-4004-A8F3-DFBCE9C9A354}"/>
            </c:ext>
          </c:extLst>
        </c:ser>
        <c:dLbls>
          <c:showLegendKey val="0"/>
          <c:showVal val="0"/>
          <c:showCatName val="0"/>
          <c:showSerName val="0"/>
          <c:showPercent val="0"/>
          <c:showBubbleSize val="0"/>
        </c:dLbls>
        <c:gapWidth val="219"/>
        <c:overlap val="-27"/>
        <c:axId val="538025464"/>
        <c:axId val="538030056"/>
      </c:barChart>
      <c:catAx>
        <c:axId val="53802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30056"/>
        <c:crosses val="autoZero"/>
        <c:auto val="1"/>
        <c:lblAlgn val="ctr"/>
        <c:lblOffset val="100"/>
        <c:noMultiLvlLbl val="0"/>
      </c:catAx>
      <c:valAx>
        <c:axId val="538030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2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Governo do Estado do Ceará</c:v>
                </c:pt>
              </c:strCache>
            </c:strRef>
          </c:tx>
          <c:spPr>
            <a:solidFill>
              <a:schemeClr val="accent1"/>
            </a:solidFill>
            <a:ln>
              <a:noFill/>
            </a:ln>
            <a:effectLst/>
          </c:spPr>
          <c:invertIfNegative val="0"/>
          <c:cat>
            <c:strRef>
              <c:f>Sheet1!$A$2:$A$5</c:f>
              <c:strCache>
                <c:ptCount val="4"/>
                <c:pt idx="0">
                  <c:v>Album</c:v>
                </c:pt>
                <c:pt idx="1">
                  <c:v>Live Video</c:v>
                </c:pt>
                <c:pt idx="2">
                  <c:v>Photo</c:v>
                </c:pt>
                <c:pt idx="3">
                  <c:v>Video</c:v>
                </c:pt>
              </c:strCache>
            </c:strRef>
          </c:cat>
          <c:val>
            <c:numRef>
              <c:f>Sheet1!$B$2:$B$5</c:f>
              <c:numCache>
                <c:formatCode>General</c:formatCode>
                <c:ptCount val="4"/>
                <c:pt idx="0">
                  <c:v>1.82792274760683</c:v>
                </c:pt>
                <c:pt idx="1">
                  <c:v>7.7363098186161396</c:v>
                </c:pt>
                <c:pt idx="2">
                  <c:v>2.4546339888925601</c:v>
                </c:pt>
                <c:pt idx="3">
                  <c:v>2.9829636393705701</c:v>
                </c:pt>
              </c:numCache>
            </c:numRef>
          </c:val>
          <c:extLst>
            <c:ext xmlns:c16="http://schemas.microsoft.com/office/drawing/2014/chart" uri="{C3380CC4-5D6E-409C-BE32-E72D297353CC}">
              <c16:uniqueId val="{00000000-9862-457B-93ED-385F1085D793}"/>
            </c:ext>
          </c:extLst>
        </c:ser>
        <c:dLbls>
          <c:showLegendKey val="0"/>
          <c:showVal val="0"/>
          <c:showCatName val="0"/>
          <c:showSerName val="0"/>
          <c:showPercent val="0"/>
          <c:showBubbleSize val="0"/>
        </c:dLbls>
        <c:gapWidth val="219"/>
        <c:overlap val="-27"/>
        <c:axId val="538025136"/>
        <c:axId val="538031040"/>
      </c:barChart>
      <c:catAx>
        <c:axId val="53802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31040"/>
        <c:crosses val="autoZero"/>
        <c:auto val="1"/>
        <c:lblAlgn val="ctr"/>
        <c:lblOffset val="100"/>
        <c:noMultiLvlLbl val="0"/>
      </c:catAx>
      <c:valAx>
        <c:axId val="53803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2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58637</c:v>
                </c:pt>
              </c:numCache>
            </c:numRef>
          </c:val>
          <c:extLst>
            <c:ext xmlns:c16="http://schemas.microsoft.com/office/drawing/2014/chart" uri="{C3380CC4-5D6E-409C-BE32-E72D297353CC}">
              <c16:uniqueId val="{00000000-627C-41F5-A9F1-DF269547971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3657</c:v>
                </c:pt>
              </c:numCache>
            </c:numRef>
          </c:val>
          <c:extLst>
            <c:ext xmlns:c16="http://schemas.microsoft.com/office/drawing/2014/chart" uri="{C3380CC4-5D6E-409C-BE32-E72D297353CC}">
              <c16:uniqueId val="{00000001-627C-41F5-A9F1-DF2695479713}"/>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Governo do Estado do Ceará</c:v>
                </c:pt>
              </c:strCache>
            </c:strRef>
          </c:cat>
          <c:val>
            <c:numRef>
              <c:f>Sheet1!$D$2</c:f>
              <c:numCache>
                <c:formatCode>General</c:formatCode>
                <c:ptCount val="1"/>
                <c:pt idx="0">
                  <c:v>119</c:v>
                </c:pt>
              </c:numCache>
            </c:numRef>
          </c:val>
          <c:extLst>
            <c:ext xmlns:c16="http://schemas.microsoft.com/office/drawing/2014/chart" uri="{C3380CC4-5D6E-409C-BE32-E72D297353CC}">
              <c16:uniqueId val="{00000002-627C-41F5-A9F1-DF2695479713}"/>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Governo do Estado do Ceará</c:v>
                </c:pt>
              </c:strCache>
            </c:strRef>
          </c:cat>
          <c:val>
            <c:numRef>
              <c:f>Sheet1!$E$2</c:f>
              <c:numCache>
                <c:formatCode>General</c:formatCode>
                <c:ptCount val="1"/>
                <c:pt idx="0">
                  <c:v>304</c:v>
                </c:pt>
              </c:numCache>
            </c:numRef>
          </c:val>
          <c:extLst>
            <c:ext xmlns:c16="http://schemas.microsoft.com/office/drawing/2014/chart" uri="{C3380CC4-5D6E-409C-BE32-E72D297353CC}">
              <c16:uniqueId val="{00000003-627C-41F5-A9F1-DF269547971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Governo do Estado do Ceará</c:v>
                </c:pt>
              </c:strCache>
            </c:strRef>
          </c:cat>
          <c:val>
            <c:numRef>
              <c:f>Sheet1!$F$2</c:f>
              <c:numCache>
                <c:formatCode>General</c:formatCode>
                <c:ptCount val="1"/>
                <c:pt idx="0">
                  <c:v>57</c:v>
                </c:pt>
              </c:numCache>
            </c:numRef>
          </c:val>
          <c:extLst>
            <c:ext xmlns:c16="http://schemas.microsoft.com/office/drawing/2014/chart" uri="{C3380CC4-5D6E-409C-BE32-E72D297353CC}">
              <c16:uniqueId val="{00000004-627C-41F5-A9F1-DF269547971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Governo do Estado do Ceará</c:v>
                </c:pt>
              </c:strCache>
            </c:strRef>
          </c:cat>
          <c:val>
            <c:numRef>
              <c:f>Sheet1!$G$2</c:f>
              <c:numCache>
                <c:formatCode>General</c:formatCode>
                <c:ptCount val="1"/>
                <c:pt idx="0">
                  <c:v>136</c:v>
                </c:pt>
              </c:numCache>
            </c:numRef>
          </c:val>
          <c:extLst>
            <c:ext xmlns:c16="http://schemas.microsoft.com/office/drawing/2014/chart" uri="{C3380CC4-5D6E-409C-BE32-E72D297353CC}">
              <c16:uniqueId val="{00000005-627C-41F5-A9F1-DF2695479713}"/>
            </c:ext>
          </c:extLst>
        </c:ser>
        <c:dLbls>
          <c:showLegendKey val="0"/>
          <c:showVal val="0"/>
          <c:showCatName val="0"/>
          <c:showSerName val="0"/>
          <c:showPercent val="0"/>
          <c:showBubbleSize val="0"/>
        </c:dLbls>
        <c:gapWidth val="150"/>
        <c:overlap val="100"/>
        <c:axId val="538048096"/>
        <c:axId val="538045144"/>
      </c:barChart>
      <c:catAx>
        <c:axId val="53804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45144"/>
        <c:crosses val="autoZero"/>
        <c:auto val="1"/>
        <c:lblAlgn val="ctr"/>
        <c:lblOffset val="100"/>
        <c:noMultiLvlLbl val="0"/>
      </c:catAx>
      <c:valAx>
        <c:axId val="538045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4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Sheet1!$A$2:$A$11</c:f>
              <c:strCache>
                <c:ptCount val="10"/>
                <c:pt idx="0">
                  <c:v>Your Page</c:v>
                </c:pt>
                <c:pt idx="1">
                  <c:v>Restored Likes from Reactivated Accounts</c:v>
                </c:pt>
                <c:pt idx="2">
                  <c:v>Search</c:v>
                </c:pt>
                <c:pt idx="3">
                  <c:v>News Feed</c:v>
                </c:pt>
                <c:pt idx="4">
                  <c:v>Other</c:v>
                </c:pt>
                <c:pt idx="5">
                  <c:v>Page Suggestions</c:v>
                </c:pt>
                <c:pt idx="6">
                  <c:v>Unlikes from Search</c:v>
                </c:pt>
                <c:pt idx="7">
                  <c:v>Suspicious Account Removals</c:v>
                </c:pt>
                <c:pt idx="8">
                  <c:v>Unlikes from Page, Posts, or News Feed</c:v>
                </c:pt>
                <c:pt idx="9">
                  <c:v>Deactivated or Memorialized Account Removals</c:v>
                </c:pt>
              </c:strCache>
            </c:strRef>
          </c:cat>
          <c:val>
            <c:numRef>
              <c:f>Sheet1!$B$2:$B$11</c:f>
              <c:numCache>
                <c:formatCode>General</c:formatCode>
                <c:ptCount val="10"/>
                <c:pt idx="0">
                  <c:v>650</c:v>
                </c:pt>
                <c:pt idx="1">
                  <c:v>472</c:v>
                </c:pt>
                <c:pt idx="2">
                  <c:v>142</c:v>
                </c:pt>
                <c:pt idx="3">
                  <c:v>73</c:v>
                </c:pt>
                <c:pt idx="4">
                  <c:v>49</c:v>
                </c:pt>
                <c:pt idx="5">
                  <c:v>10</c:v>
                </c:pt>
                <c:pt idx="6">
                  <c:v>-5</c:v>
                </c:pt>
                <c:pt idx="7">
                  <c:v>-41</c:v>
                </c:pt>
                <c:pt idx="8">
                  <c:v>-75</c:v>
                </c:pt>
                <c:pt idx="9">
                  <c:v>-865</c:v>
                </c:pt>
              </c:numCache>
            </c:numRef>
          </c:val>
          <c:extLst>
            <c:ext xmlns:c16="http://schemas.microsoft.com/office/drawing/2014/chart" uri="{C3380CC4-5D6E-409C-BE32-E72D297353CC}">
              <c16:uniqueId val="{00000000-88DA-4561-9E79-43A90B0D44AB}"/>
            </c:ext>
          </c:extLst>
        </c:ser>
        <c:dLbls>
          <c:showLegendKey val="0"/>
          <c:showVal val="0"/>
          <c:showCatName val="0"/>
          <c:showSerName val="0"/>
          <c:showPercent val="0"/>
          <c:showBubbleSize val="0"/>
        </c:dLbls>
        <c:gapWidth val="219"/>
        <c:overlap val="-27"/>
        <c:axId val="538050064"/>
        <c:axId val="538051704"/>
      </c:barChart>
      <c:catAx>
        <c:axId val="538050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51704"/>
        <c:crosses val="autoZero"/>
        <c:auto val="1"/>
        <c:lblAlgn val="ctr"/>
        <c:lblOffset val="100"/>
        <c:noMultiLvlLbl val="0"/>
      </c:catAx>
      <c:valAx>
        <c:axId val="538051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50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348777</c:v>
                </c:pt>
                <c:pt idx="1">
                  <c:v>348810</c:v>
                </c:pt>
                <c:pt idx="2">
                  <c:v>348828</c:v>
                </c:pt>
                <c:pt idx="3">
                  <c:v>348835</c:v>
                </c:pt>
                <c:pt idx="4">
                  <c:v>348825</c:v>
                </c:pt>
                <c:pt idx="5">
                  <c:v>348804</c:v>
                </c:pt>
                <c:pt idx="6">
                  <c:v>348790</c:v>
                </c:pt>
                <c:pt idx="7">
                  <c:v>348781</c:v>
                </c:pt>
                <c:pt idx="8">
                  <c:v>348785</c:v>
                </c:pt>
                <c:pt idx="9">
                  <c:v>348794</c:v>
                </c:pt>
                <c:pt idx="10">
                  <c:v>348825</c:v>
                </c:pt>
                <c:pt idx="11">
                  <c:v>348869</c:v>
                </c:pt>
                <c:pt idx="12">
                  <c:v>348891</c:v>
                </c:pt>
                <c:pt idx="13">
                  <c:v>348887</c:v>
                </c:pt>
                <c:pt idx="14">
                  <c:v>348874</c:v>
                </c:pt>
                <c:pt idx="15">
                  <c:v>348888</c:v>
                </c:pt>
                <c:pt idx="16">
                  <c:v>348886</c:v>
                </c:pt>
                <c:pt idx="17">
                  <c:v>348912</c:v>
                </c:pt>
                <c:pt idx="18">
                  <c:v>348926</c:v>
                </c:pt>
                <c:pt idx="19">
                  <c:v>348948</c:v>
                </c:pt>
                <c:pt idx="20">
                  <c:v>348924</c:v>
                </c:pt>
                <c:pt idx="21">
                  <c:v>348922</c:v>
                </c:pt>
                <c:pt idx="22">
                  <c:v>348921</c:v>
                </c:pt>
                <c:pt idx="23">
                  <c:v>348938</c:v>
                </c:pt>
                <c:pt idx="24">
                  <c:v>348963</c:v>
                </c:pt>
                <c:pt idx="25">
                  <c:v>349013</c:v>
                </c:pt>
                <c:pt idx="26">
                  <c:v>349046</c:v>
                </c:pt>
                <c:pt idx="27">
                  <c:v>349056</c:v>
                </c:pt>
                <c:pt idx="28">
                  <c:v>349057</c:v>
                </c:pt>
                <c:pt idx="29">
                  <c:v>349713</c:v>
                </c:pt>
              </c:numCache>
            </c:numRef>
          </c:val>
          <c:smooth val="0"/>
          <c:extLst>
            <c:ext xmlns:c16="http://schemas.microsoft.com/office/drawing/2014/chart" uri="{C3380CC4-5D6E-409C-BE32-E72D297353CC}">
              <c16:uniqueId val="{00000000-6456-4FBF-9E27-094F609A29BE}"/>
            </c:ext>
          </c:extLst>
        </c:ser>
        <c:dLbls>
          <c:showLegendKey val="0"/>
          <c:showVal val="0"/>
          <c:showCatName val="0"/>
          <c:showSerName val="0"/>
          <c:showPercent val="0"/>
          <c:showBubbleSize val="0"/>
        </c:dLbls>
        <c:smooth val="0"/>
        <c:axId val="537972328"/>
        <c:axId val="537976920"/>
      </c:lineChart>
      <c:dateAx>
        <c:axId val="53797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76920"/>
        <c:crosses val="autoZero"/>
        <c:auto val="1"/>
        <c:lblOffset val="100"/>
        <c:baseTimeUnit val="days"/>
      </c:dateAx>
      <c:valAx>
        <c:axId val="53797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7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375</c:v>
                </c:pt>
                <c:pt idx="1">
                  <c:v>4211</c:v>
                </c:pt>
                <c:pt idx="2">
                  <c:v>1505</c:v>
                </c:pt>
                <c:pt idx="3">
                  <c:v>2341</c:v>
                </c:pt>
                <c:pt idx="4">
                  <c:v>987</c:v>
                </c:pt>
                <c:pt idx="5">
                  <c:v>782</c:v>
                </c:pt>
                <c:pt idx="6">
                  <c:v>341</c:v>
                </c:pt>
                <c:pt idx="7">
                  <c:v>179</c:v>
                </c:pt>
                <c:pt idx="8">
                  <c:v>3329</c:v>
                </c:pt>
                <c:pt idx="9">
                  <c:v>6542</c:v>
                </c:pt>
                <c:pt idx="10">
                  <c:v>12082</c:v>
                </c:pt>
                <c:pt idx="11">
                  <c:v>18563</c:v>
                </c:pt>
                <c:pt idx="12">
                  <c:v>12987</c:v>
                </c:pt>
                <c:pt idx="13">
                  <c:v>5405</c:v>
                </c:pt>
                <c:pt idx="14">
                  <c:v>3140</c:v>
                </c:pt>
                <c:pt idx="15">
                  <c:v>5772</c:v>
                </c:pt>
                <c:pt idx="16">
                  <c:v>6764</c:v>
                </c:pt>
                <c:pt idx="17">
                  <c:v>10277</c:v>
                </c:pt>
                <c:pt idx="18">
                  <c:v>10474</c:v>
                </c:pt>
                <c:pt idx="19">
                  <c:v>9862</c:v>
                </c:pt>
                <c:pt idx="20">
                  <c:v>3887</c:v>
                </c:pt>
                <c:pt idx="21">
                  <c:v>2535</c:v>
                </c:pt>
                <c:pt idx="22">
                  <c:v>2847</c:v>
                </c:pt>
                <c:pt idx="23">
                  <c:v>6771</c:v>
                </c:pt>
                <c:pt idx="24">
                  <c:v>18922</c:v>
                </c:pt>
                <c:pt idx="25">
                  <c:v>24933</c:v>
                </c:pt>
                <c:pt idx="26">
                  <c:v>23258</c:v>
                </c:pt>
                <c:pt idx="27">
                  <c:v>21705</c:v>
                </c:pt>
                <c:pt idx="28">
                  <c:v>7222</c:v>
                </c:pt>
                <c:pt idx="29">
                  <c:v>685</c:v>
                </c:pt>
              </c:numCache>
            </c:numRef>
          </c:val>
          <c:smooth val="0"/>
          <c:extLst>
            <c:ext xmlns:c16="http://schemas.microsoft.com/office/drawing/2014/chart" uri="{C3380CC4-5D6E-409C-BE32-E72D297353CC}">
              <c16:uniqueId val="{00000000-43EC-4D61-ACED-2CF76BFF5BB7}"/>
            </c:ext>
          </c:extLst>
        </c:ser>
        <c:dLbls>
          <c:showLegendKey val="0"/>
          <c:showVal val="0"/>
          <c:showCatName val="0"/>
          <c:showSerName val="0"/>
          <c:showPercent val="0"/>
          <c:showBubbleSize val="0"/>
        </c:dLbls>
        <c:smooth val="0"/>
        <c:axId val="537990040"/>
        <c:axId val="537989712"/>
      </c:lineChart>
      <c:dateAx>
        <c:axId val="537990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89712"/>
        <c:crosses val="autoZero"/>
        <c:auto val="1"/>
        <c:lblOffset val="100"/>
        <c:baseTimeUnit val="days"/>
      </c:dateAx>
      <c:valAx>
        <c:axId val="53798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9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18789</c:v>
                </c:pt>
                <c:pt idx="1">
                  <c:v>130076</c:v>
                </c:pt>
                <c:pt idx="2">
                  <c:v>115535</c:v>
                </c:pt>
                <c:pt idx="3">
                  <c:v>111561</c:v>
                </c:pt>
                <c:pt idx="4">
                  <c:v>72331</c:v>
                </c:pt>
                <c:pt idx="5">
                  <c:v>52782</c:v>
                </c:pt>
                <c:pt idx="6">
                  <c:v>24992</c:v>
                </c:pt>
                <c:pt idx="7">
                  <c:v>15514</c:v>
                </c:pt>
                <c:pt idx="8">
                  <c:v>520032</c:v>
                </c:pt>
                <c:pt idx="9">
                  <c:v>974210</c:v>
                </c:pt>
                <c:pt idx="10">
                  <c:v>984281</c:v>
                </c:pt>
                <c:pt idx="11">
                  <c:v>701417</c:v>
                </c:pt>
                <c:pt idx="12">
                  <c:v>678341</c:v>
                </c:pt>
                <c:pt idx="13">
                  <c:v>496859</c:v>
                </c:pt>
                <c:pt idx="14">
                  <c:v>835102</c:v>
                </c:pt>
                <c:pt idx="15">
                  <c:v>1081238</c:v>
                </c:pt>
                <c:pt idx="16">
                  <c:v>257396</c:v>
                </c:pt>
                <c:pt idx="17">
                  <c:v>425298</c:v>
                </c:pt>
                <c:pt idx="18">
                  <c:v>418568</c:v>
                </c:pt>
                <c:pt idx="19">
                  <c:v>448562</c:v>
                </c:pt>
                <c:pt idx="20">
                  <c:v>229447</c:v>
                </c:pt>
                <c:pt idx="21">
                  <c:v>190309</c:v>
                </c:pt>
                <c:pt idx="22">
                  <c:v>160925</c:v>
                </c:pt>
                <c:pt idx="23">
                  <c:v>382587</c:v>
                </c:pt>
                <c:pt idx="24">
                  <c:v>458791</c:v>
                </c:pt>
                <c:pt idx="25">
                  <c:v>822623</c:v>
                </c:pt>
                <c:pt idx="26">
                  <c:v>728101</c:v>
                </c:pt>
                <c:pt idx="27">
                  <c:v>679507</c:v>
                </c:pt>
                <c:pt idx="28">
                  <c:v>518979</c:v>
                </c:pt>
                <c:pt idx="29">
                  <c:v>70708</c:v>
                </c:pt>
              </c:numCache>
            </c:numRef>
          </c:val>
          <c:smooth val="0"/>
          <c:extLst>
            <c:ext xmlns:c16="http://schemas.microsoft.com/office/drawing/2014/chart" uri="{C3380CC4-5D6E-409C-BE32-E72D297353CC}">
              <c16:uniqueId val="{00000000-6969-4A84-8FD2-A349DED55B59}"/>
            </c:ext>
          </c:extLst>
        </c:ser>
        <c:dLbls>
          <c:showLegendKey val="0"/>
          <c:showVal val="0"/>
          <c:showCatName val="0"/>
          <c:showSerName val="0"/>
          <c:showPercent val="0"/>
          <c:showBubbleSize val="0"/>
        </c:dLbls>
        <c:smooth val="0"/>
        <c:axId val="537981840"/>
        <c:axId val="537987744"/>
      </c:lineChart>
      <c:dateAx>
        <c:axId val="53798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87744"/>
        <c:crosses val="autoZero"/>
        <c:auto val="1"/>
        <c:lblOffset val="100"/>
        <c:baseTimeUnit val="days"/>
      </c:dateAx>
      <c:valAx>
        <c:axId val="53798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8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37</c:v>
                </c:pt>
                <c:pt idx="1">
                  <c:v>35</c:v>
                </c:pt>
                <c:pt idx="2">
                  <c:v>27</c:v>
                </c:pt>
                <c:pt idx="3">
                  <c:v>34</c:v>
                </c:pt>
                <c:pt idx="4">
                  <c:v>38</c:v>
                </c:pt>
                <c:pt idx="5">
                  <c:v>37</c:v>
                </c:pt>
                <c:pt idx="6">
                  <c:v>42</c:v>
                </c:pt>
                <c:pt idx="7">
                  <c:v>37</c:v>
                </c:pt>
                <c:pt idx="8">
                  <c:v>41</c:v>
                </c:pt>
                <c:pt idx="9">
                  <c:v>35</c:v>
                </c:pt>
                <c:pt idx="10">
                  <c:v>35</c:v>
                </c:pt>
                <c:pt idx="11">
                  <c:v>39</c:v>
                </c:pt>
                <c:pt idx="12">
                  <c:v>29</c:v>
                </c:pt>
                <c:pt idx="13">
                  <c:v>47</c:v>
                </c:pt>
                <c:pt idx="14">
                  <c:v>29</c:v>
                </c:pt>
                <c:pt idx="15">
                  <c:v>28</c:v>
                </c:pt>
                <c:pt idx="16">
                  <c:v>34</c:v>
                </c:pt>
                <c:pt idx="17">
                  <c:v>43</c:v>
                </c:pt>
                <c:pt idx="18">
                  <c:v>38</c:v>
                </c:pt>
                <c:pt idx="19">
                  <c:v>38</c:v>
                </c:pt>
                <c:pt idx="20">
                  <c:v>49</c:v>
                </c:pt>
                <c:pt idx="21">
                  <c:v>28</c:v>
                </c:pt>
                <c:pt idx="22">
                  <c:v>30</c:v>
                </c:pt>
                <c:pt idx="23">
                  <c:v>31</c:v>
                </c:pt>
                <c:pt idx="24">
                  <c:v>33</c:v>
                </c:pt>
                <c:pt idx="25">
                  <c:v>51</c:v>
                </c:pt>
                <c:pt idx="26">
                  <c:v>33</c:v>
                </c:pt>
                <c:pt idx="27">
                  <c:v>41</c:v>
                </c:pt>
                <c:pt idx="28">
                  <c:v>34</c:v>
                </c:pt>
                <c:pt idx="29">
                  <c:v>3</c:v>
                </c:pt>
              </c:numCache>
            </c:numRef>
          </c:val>
          <c:smooth val="0"/>
          <c:extLst>
            <c:ext xmlns:c16="http://schemas.microsoft.com/office/drawing/2014/chart" uri="{C3380CC4-5D6E-409C-BE32-E72D297353CC}">
              <c16:uniqueId val="{00000000-7509-4B8D-A3F1-1108A76C340B}"/>
            </c:ext>
          </c:extLst>
        </c:ser>
        <c:dLbls>
          <c:showLegendKey val="0"/>
          <c:showVal val="0"/>
          <c:showCatName val="0"/>
          <c:showSerName val="0"/>
          <c:showPercent val="0"/>
          <c:showBubbleSize val="0"/>
        </c:dLbls>
        <c:smooth val="0"/>
        <c:axId val="538042192"/>
        <c:axId val="538035632"/>
      </c:lineChart>
      <c:dateAx>
        <c:axId val="538042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35632"/>
        <c:crosses val="autoZero"/>
        <c:auto val="1"/>
        <c:lblOffset val="100"/>
        <c:baseTimeUnit val="days"/>
      </c:dateAx>
      <c:valAx>
        <c:axId val="53803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4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254</c:v>
                </c:pt>
                <c:pt idx="1">
                  <c:v>1077</c:v>
                </c:pt>
                <c:pt idx="2">
                  <c:v>470</c:v>
                </c:pt>
                <c:pt idx="3">
                  <c:v>1185</c:v>
                </c:pt>
                <c:pt idx="4">
                  <c:v>478</c:v>
                </c:pt>
                <c:pt idx="5">
                  <c:v>285</c:v>
                </c:pt>
                <c:pt idx="6">
                  <c:v>173</c:v>
                </c:pt>
                <c:pt idx="7">
                  <c:v>149</c:v>
                </c:pt>
                <c:pt idx="8">
                  <c:v>664</c:v>
                </c:pt>
                <c:pt idx="9">
                  <c:v>476</c:v>
                </c:pt>
                <c:pt idx="10">
                  <c:v>1010</c:v>
                </c:pt>
                <c:pt idx="11">
                  <c:v>1075</c:v>
                </c:pt>
                <c:pt idx="12">
                  <c:v>521</c:v>
                </c:pt>
                <c:pt idx="13">
                  <c:v>283</c:v>
                </c:pt>
                <c:pt idx="14">
                  <c:v>280</c:v>
                </c:pt>
                <c:pt idx="15">
                  <c:v>647</c:v>
                </c:pt>
                <c:pt idx="16">
                  <c:v>561</c:v>
                </c:pt>
                <c:pt idx="17">
                  <c:v>847</c:v>
                </c:pt>
                <c:pt idx="18">
                  <c:v>614</c:v>
                </c:pt>
                <c:pt idx="19">
                  <c:v>452</c:v>
                </c:pt>
                <c:pt idx="20">
                  <c:v>201</c:v>
                </c:pt>
                <c:pt idx="21">
                  <c:v>207</c:v>
                </c:pt>
                <c:pt idx="22">
                  <c:v>428</c:v>
                </c:pt>
                <c:pt idx="23">
                  <c:v>519</c:v>
                </c:pt>
                <c:pt idx="24">
                  <c:v>520</c:v>
                </c:pt>
                <c:pt idx="25">
                  <c:v>1365</c:v>
                </c:pt>
                <c:pt idx="26">
                  <c:v>959</c:v>
                </c:pt>
                <c:pt idx="27">
                  <c:v>529</c:v>
                </c:pt>
                <c:pt idx="28">
                  <c:v>358</c:v>
                </c:pt>
                <c:pt idx="29">
                  <c:v>187</c:v>
                </c:pt>
              </c:numCache>
            </c:numRef>
          </c:val>
          <c:smooth val="0"/>
          <c:extLst>
            <c:ext xmlns:c16="http://schemas.microsoft.com/office/drawing/2014/chart" uri="{C3380CC4-5D6E-409C-BE32-E72D297353CC}">
              <c16:uniqueId val="{00000000-0A26-4A0A-83CF-338C0F5DB43B}"/>
            </c:ext>
          </c:extLst>
        </c:ser>
        <c:dLbls>
          <c:showLegendKey val="0"/>
          <c:showVal val="0"/>
          <c:showCatName val="0"/>
          <c:showSerName val="0"/>
          <c:showPercent val="0"/>
          <c:showBubbleSize val="0"/>
        </c:dLbls>
        <c:smooth val="0"/>
        <c:axId val="538041208"/>
        <c:axId val="538041536"/>
      </c:lineChart>
      <c:dateAx>
        <c:axId val="53804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41536"/>
        <c:crosses val="autoZero"/>
        <c:auto val="1"/>
        <c:lblOffset val="100"/>
        <c:baseTimeUnit val="days"/>
      </c:dateAx>
      <c:valAx>
        <c:axId val="53804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4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315231</c:v>
                </c:pt>
              </c:numCache>
            </c:numRef>
          </c:val>
          <c:extLst>
            <c:ext xmlns:c16="http://schemas.microsoft.com/office/drawing/2014/chart" uri="{C3380CC4-5D6E-409C-BE32-E72D297353CC}">
              <c16:uniqueId val="{00000000-0708-4044-ADA3-622565CDA57D}"/>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145396</c:v>
                </c:pt>
              </c:numCache>
            </c:numRef>
          </c:val>
          <c:extLst>
            <c:ext xmlns:c16="http://schemas.microsoft.com/office/drawing/2014/chart" uri="{C3380CC4-5D6E-409C-BE32-E72D297353CC}">
              <c16:uniqueId val="{00000001-0708-4044-ADA3-622565CDA57D}"/>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Governo do Estado do Ceará</c:v>
                </c:pt>
              </c:strCache>
            </c:strRef>
          </c:cat>
          <c:val>
            <c:numRef>
              <c:f>Sheet1!$D$2</c:f>
              <c:numCache>
                <c:formatCode>General</c:formatCode>
                <c:ptCount val="1"/>
                <c:pt idx="0">
                  <c:v>2670811</c:v>
                </c:pt>
              </c:numCache>
            </c:numRef>
          </c:val>
          <c:extLst>
            <c:ext xmlns:c16="http://schemas.microsoft.com/office/drawing/2014/chart" uri="{C3380CC4-5D6E-409C-BE32-E72D297353CC}">
              <c16:uniqueId val="{00000002-0708-4044-ADA3-622565CDA57D}"/>
            </c:ext>
          </c:extLst>
        </c:ser>
        <c:dLbls>
          <c:showLegendKey val="0"/>
          <c:showVal val="0"/>
          <c:showCatName val="0"/>
          <c:showSerName val="0"/>
          <c:showPercent val="0"/>
          <c:showBubbleSize val="0"/>
        </c:dLbls>
        <c:gapWidth val="219"/>
        <c:overlap val="-27"/>
        <c:axId val="538046784"/>
        <c:axId val="538047112"/>
      </c:barChart>
      <c:catAx>
        <c:axId val="538046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47112"/>
        <c:crosses val="autoZero"/>
        <c:auto val="1"/>
        <c:lblAlgn val="ctr"/>
        <c:lblOffset val="100"/>
        <c:noMultiLvlLbl val="0"/>
      </c:catAx>
      <c:valAx>
        <c:axId val="53804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46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525300</c:v>
                </c:pt>
              </c:numCache>
            </c:numRef>
          </c:val>
          <c:extLst>
            <c:ext xmlns:c16="http://schemas.microsoft.com/office/drawing/2014/chart" uri="{C3380CC4-5D6E-409C-BE32-E72D297353CC}">
              <c16:uniqueId val="{00000000-DF0E-4397-9C43-A429316B9DC9}"/>
            </c:ext>
          </c:extLst>
        </c:ser>
        <c:ser>
          <c:idx val="1"/>
          <c:order val="1"/>
          <c:tx>
            <c:strRef>
              <c:f>Sheet1!$C$1</c:f>
              <c:strCache>
                <c:ptCount val="1"/>
                <c:pt idx="0">
                  <c:v>Non-viral Impressions</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11579089</c:v>
                </c:pt>
              </c:numCache>
            </c:numRef>
          </c:val>
          <c:extLst>
            <c:ext xmlns:c16="http://schemas.microsoft.com/office/drawing/2014/chart" uri="{C3380CC4-5D6E-409C-BE32-E72D297353CC}">
              <c16:uniqueId val="{00000001-DF0E-4397-9C43-A429316B9DC9}"/>
            </c:ext>
          </c:extLst>
        </c:ser>
        <c:dLbls>
          <c:showLegendKey val="0"/>
          <c:showVal val="0"/>
          <c:showCatName val="0"/>
          <c:showSerName val="0"/>
          <c:showPercent val="0"/>
          <c:showBubbleSize val="0"/>
        </c:dLbls>
        <c:gapWidth val="150"/>
        <c:overlap val="100"/>
        <c:axId val="538062856"/>
        <c:axId val="538063184"/>
      </c:barChart>
      <c:catAx>
        <c:axId val="538062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63184"/>
        <c:crosses val="autoZero"/>
        <c:auto val="1"/>
        <c:lblAlgn val="ctr"/>
        <c:lblOffset val="100"/>
        <c:noMultiLvlLbl val="0"/>
      </c:catAx>
      <c:valAx>
        <c:axId val="538063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6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3.0958474366383202</c:v>
                </c:pt>
                <c:pt idx="1">
                  <c:v>6.6184675834970497</c:v>
                </c:pt>
                <c:pt idx="2">
                  <c:v>2.48817908276295</c:v>
                </c:pt>
                <c:pt idx="3">
                  <c:v>3.2319076676698799</c:v>
                </c:pt>
                <c:pt idx="4">
                  <c:v>2.2736696613683498</c:v>
                </c:pt>
                <c:pt idx="5">
                  <c:v>2.1208505098719899</c:v>
                </c:pt>
                <c:pt idx="6">
                  <c:v>2.1332499218016898</c:v>
                </c:pt>
                <c:pt idx="7">
                  <c:v>1.68899792413663</c:v>
                </c:pt>
                <c:pt idx="8">
                  <c:v>0.72580996816814203</c:v>
                </c:pt>
                <c:pt idx="9">
                  <c:v>0.80423087892526601</c:v>
                </c:pt>
                <c:pt idx="10">
                  <c:v>1.5359034269892899</c:v>
                </c:pt>
                <c:pt idx="11">
                  <c:v>3.5978571400882999</c:v>
                </c:pt>
                <c:pt idx="12">
                  <c:v>2.3163275497973901</c:v>
                </c:pt>
                <c:pt idx="13">
                  <c:v>1.27394389932897</c:v>
                </c:pt>
                <c:pt idx="14">
                  <c:v>0.43424566411236198</c:v>
                </c:pt>
                <c:pt idx="15">
                  <c:v>0.63469373168465404</c:v>
                </c:pt>
                <c:pt idx="16">
                  <c:v>3.8617886178861802</c:v>
                </c:pt>
                <c:pt idx="17">
                  <c:v>3.24136277904989</c:v>
                </c:pt>
                <c:pt idx="18">
                  <c:v>3.1489860649700101</c:v>
                </c:pt>
                <c:pt idx="19">
                  <c:v>2.8484449373815801</c:v>
                </c:pt>
                <c:pt idx="20">
                  <c:v>2.18161204685387</c:v>
                </c:pt>
                <c:pt idx="21">
                  <c:v>1.56260594591596</c:v>
                </c:pt>
                <c:pt idx="22">
                  <c:v>2.68470932151445</c:v>
                </c:pt>
                <c:pt idx="23">
                  <c:v>2.3880733880240101</c:v>
                </c:pt>
                <c:pt idx="24">
                  <c:v>5.3810256424840004</c:v>
                </c:pt>
                <c:pt idx="25">
                  <c:v>4.3369357052282203</c:v>
                </c:pt>
                <c:pt idx="26">
                  <c:v>4.3400050009516704</c:v>
                </c:pt>
                <c:pt idx="27">
                  <c:v>3.9285210082208399</c:v>
                </c:pt>
                <c:pt idx="28">
                  <c:v>1.5362492714409099</c:v>
                </c:pt>
                <c:pt idx="29">
                  <c:v>1.25</c:v>
                </c:pt>
              </c:numCache>
            </c:numRef>
          </c:val>
          <c:smooth val="0"/>
          <c:extLst>
            <c:ext xmlns:c16="http://schemas.microsoft.com/office/drawing/2014/chart" uri="{C3380CC4-5D6E-409C-BE32-E72D297353CC}">
              <c16:uniqueId val="{00000000-1F99-4F13-8CED-176E295BEE83}"/>
            </c:ext>
          </c:extLst>
        </c:ser>
        <c:dLbls>
          <c:showLegendKey val="0"/>
          <c:showVal val="0"/>
          <c:showCatName val="0"/>
          <c:showSerName val="0"/>
          <c:showPercent val="0"/>
          <c:showBubbleSize val="0"/>
        </c:dLbls>
        <c:smooth val="0"/>
        <c:axId val="538058264"/>
        <c:axId val="538058592"/>
      </c:lineChart>
      <c:dateAx>
        <c:axId val="53805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58592"/>
        <c:crosses val="autoZero"/>
        <c:auto val="1"/>
        <c:lblOffset val="100"/>
        <c:baseTimeUnit val="days"/>
      </c:dateAx>
      <c:valAx>
        <c:axId val="53805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805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29485</c:v>
                </c:pt>
              </c:numCache>
            </c:numRef>
          </c:val>
          <c:extLst>
            <c:ext xmlns:c16="http://schemas.microsoft.com/office/drawing/2014/chart" uri="{C3380CC4-5D6E-409C-BE32-E72D297353CC}">
              <c16:uniqueId val="{00000000-0CF8-40BE-B81C-45C3F2FC8CDD}"/>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16517</c:v>
                </c:pt>
              </c:numCache>
            </c:numRef>
          </c:val>
          <c:extLst>
            <c:ext xmlns:c16="http://schemas.microsoft.com/office/drawing/2014/chart" uri="{C3380CC4-5D6E-409C-BE32-E72D297353CC}">
              <c16:uniqueId val="{00000001-0CF8-40BE-B81C-45C3F2FC8CDD}"/>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Governo do Estado do Ceará</c:v>
                </c:pt>
              </c:strCache>
            </c:strRef>
          </c:cat>
          <c:val>
            <c:numRef>
              <c:f>Sheet1!$D$2</c:f>
              <c:numCache>
                <c:formatCode>General</c:formatCode>
                <c:ptCount val="1"/>
                <c:pt idx="0">
                  <c:v>66811</c:v>
                </c:pt>
              </c:numCache>
            </c:numRef>
          </c:val>
          <c:extLst>
            <c:ext xmlns:c16="http://schemas.microsoft.com/office/drawing/2014/chart" uri="{C3380CC4-5D6E-409C-BE32-E72D297353CC}">
              <c16:uniqueId val="{00000002-0CF8-40BE-B81C-45C3F2FC8CDD}"/>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Governo do Estado do Ceará</c:v>
                </c:pt>
              </c:strCache>
            </c:strRef>
          </c:cat>
          <c:val>
            <c:numRef>
              <c:f>Sheet1!$E$2</c:f>
              <c:numCache>
                <c:formatCode>General</c:formatCode>
                <c:ptCount val="1"/>
                <c:pt idx="0">
                  <c:v>4100</c:v>
                </c:pt>
              </c:numCache>
            </c:numRef>
          </c:val>
          <c:extLst>
            <c:ext xmlns:c16="http://schemas.microsoft.com/office/drawing/2014/chart" uri="{C3380CC4-5D6E-409C-BE32-E72D297353CC}">
              <c16:uniqueId val="{00000003-0CF8-40BE-B81C-45C3F2FC8CDD}"/>
            </c:ext>
          </c:extLst>
        </c:ser>
        <c:dLbls>
          <c:showLegendKey val="0"/>
          <c:showVal val="0"/>
          <c:showCatName val="0"/>
          <c:showSerName val="0"/>
          <c:showPercent val="0"/>
          <c:showBubbleSize val="0"/>
        </c:dLbls>
        <c:gapWidth val="219"/>
        <c:overlap val="-27"/>
        <c:axId val="537985448"/>
        <c:axId val="537988072"/>
      </c:barChart>
      <c:catAx>
        <c:axId val="537985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88072"/>
        <c:crosses val="autoZero"/>
        <c:auto val="1"/>
        <c:lblAlgn val="ctr"/>
        <c:lblOffset val="100"/>
        <c:noMultiLvlLbl val="0"/>
      </c:catAx>
      <c:valAx>
        <c:axId val="53798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85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911</c:v>
                </c:pt>
                <c:pt idx="1">
                  <c:v>16774</c:v>
                </c:pt>
                <c:pt idx="2">
                  <c:v>2714</c:v>
                </c:pt>
                <c:pt idx="3">
                  <c:v>4964</c:v>
                </c:pt>
                <c:pt idx="4">
                  <c:v>1336</c:v>
                </c:pt>
                <c:pt idx="5">
                  <c:v>1956</c:v>
                </c:pt>
                <c:pt idx="6">
                  <c:v>1353</c:v>
                </c:pt>
                <c:pt idx="7">
                  <c:v>645</c:v>
                </c:pt>
                <c:pt idx="8">
                  <c:v>7870</c:v>
                </c:pt>
                <c:pt idx="9">
                  <c:v>97</c:v>
                </c:pt>
                <c:pt idx="10">
                  <c:v>18221</c:v>
                </c:pt>
                <c:pt idx="11">
                  <c:v>8805</c:v>
                </c:pt>
                <c:pt idx="12">
                  <c:v>2510</c:v>
                </c:pt>
                <c:pt idx="13">
                  <c:v>1569</c:v>
                </c:pt>
                <c:pt idx="14">
                  <c:v>1138</c:v>
                </c:pt>
                <c:pt idx="15">
                  <c:v>711</c:v>
                </c:pt>
                <c:pt idx="16">
                  <c:v>1806</c:v>
                </c:pt>
                <c:pt idx="17">
                  <c:v>6158</c:v>
                </c:pt>
                <c:pt idx="18">
                  <c:v>7674</c:v>
                </c:pt>
                <c:pt idx="19">
                  <c:v>1751</c:v>
                </c:pt>
                <c:pt idx="20">
                  <c:v>1037</c:v>
                </c:pt>
                <c:pt idx="21">
                  <c:v>1064</c:v>
                </c:pt>
                <c:pt idx="22">
                  <c:v>3099</c:v>
                </c:pt>
                <c:pt idx="23">
                  <c:v>2986</c:v>
                </c:pt>
                <c:pt idx="24">
                  <c:v>28888</c:v>
                </c:pt>
                <c:pt idx="25">
                  <c:v>52217</c:v>
                </c:pt>
                <c:pt idx="26">
                  <c:v>37123</c:v>
                </c:pt>
                <c:pt idx="27">
                  <c:v>30460</c:v>
                </c:pt>
                <c:pt idx="28">
                  <c:v>5256</c:v>
                </c:pt>
                <c:pt idx="29">
                  <c:v>2008</c:v>
                </c:pt>
              </c:numCache>
            </c:numRef>
          </c:val>
          <c:smooth val="0"/>
          <c:extLst>
            <c:ext xmlns:c16="http://schemas.microsoft.com/office/drawing/2014/chart" uri="{C3380CC4-5D6E-409C-BE32-E72D297353CC}">
              <c16:uniqueId val="{00000000-9A8E-453B-BAA3-5411C22A8837}"/>
            </c:ext>
          </c:extLst>
        </c:ser>
        <c:dLbls>
          <c:showLegendKey val="0"/>
          <c:showVal val="0"/>
          <c:showCatName val="0"/>
          <c:showSerName val="0"/>
          <c:showPercent val="0"/>
          <c:showBubbleSize val="0"/>
        </c:dLbls>
        <c:smooth val="0"/>
        <c:axId val="537993976"/>
        <c:axId val="537998896"/>
      </c:lineChart>
      <c:dateAx>
        <c:axId val="537993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98896"/>
        <c:crosses val="autoZero"/>
        <c:auto val="1"/>
        <c:lblOffset val="100"/>
        <c:baseTimeUnit val="days"/>
      </c:dateAx>
      <c:valAx>
        <c:axId val="53799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9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 Organic Reach</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12058</c:v>
                </c:pt>
                <c:pt idx="1">
                  <c:v>63625</c:v>
                </c:pt>
                <c:pt idx="2">
                  <c:v>60486</c:v>
                </c:pt>
                <c:pt idx="3">
                  <c:v>72346</c:v>
                </c:pt>
                <c:pt idx="4">
                  <c:v>43410</c:v>
                </c:pt>
                <c:pt idx="5">
                  <c:v>36830</c:v>
                </c:pt>
                <c:pt idx="6">
                  <c:v>15944</c:v>
                </c:pt>
                <c:pt idx="7">
                  <c:v>10590</c:v>
                </c:pt>
                <c:pt idx="8">
                  <c:v>41255</c:v>
                </c:pt>
                <c:pt idx="9">
                  <c:v>45677</c:v>
                </c:pt>
                <c:pt idx="10">
                  <c:v>76736</c:v>
                </c:pt>
                <c:pt idx="11">
                  <c:v>58988</c:v>
                </c:pt>
                <c:pt idx="12">
                  <c:v>40518</c:v>
                </c:pt>
                <c:pt idx="13">
                  <c:v>32887</c:v>
                </c:pt>
                <c:pt idx="14">
                  <c:v>21596</c:v>
                </c:pt>
                <c:pt idx="15">
                  <c:v>47367</c:v>
                </c:pt>
                <c:pt idx="16">
                  <c:v>36574</c:v>
                </c:pt>
                <c:pt idx="17">
                  <c:v>40045</c:v>
                </c:pt>
                <c:pt idx="18">
                  <c:v>43441</c:v>
                </c:pt>
                <c:pt idx="19">
                  <c:v>30436</c:v>
                </c:pt>
                <c:pt idx="20">
                  <c:v>21398</c:v>
                </c:pt>
                <c:pt idx="21">
                  <c:v>14530</c:v>
                </c:pt>
                <c:pt idx="22">
                  <c:v>32645</c:v>
                </c:pt>
                <c:pt idx="23">
                  <c:v>110265</c:v>
                </c:pt>
                <c:pt idx="24">
                  <c:v>83791</c:v>
                </c:pt>
                <c:pt idx="25">
                  <c:v>70019</c:v>
                </c:pt>
                <c:pt idx="26">
                  <c:v>46091</c:v>
                </c:pt>
                <c:pt idx="27">
                  <c:v>27084</c:v>
                </c:pt>
                <c:pt idx="28">
                  <c:v>23634</c:v>
                </c:pt>
                <c:pt idx="29">
                  <c:v>17031</c:v>
                </c:pt>
              </c:numCache>
            </c:numRef>
          </c:val>
          <c:smooth val="0"/>
          <c:extLst>
            <c:ext xmlns:c16="http://schemas.microsoft.com/office/drawing/2014/chart" uri="{C3380CC4-5D6E-409C-BE32-E72D297353CC}">
              <c16:uniqueId val="{00000000-5445-45C2-A290-A4224F269996}"/>
            </c:ext>
          </c:extLst>
        </c:ser>
        <c:ser>
          <c:idx val="1"/>
          <c:order val="1"/>
          <c:tx>
            <c:strRef>
              <c:f>Sheet1!$C$1</c:f>
              <c:strCache>
                <c:ptCount val="1"/>
                <c:pt idx="0">
                  <c:v>Governo do Estado do Ceará Paid Reach</c:v>
                </c:pt>
              </c:strCache>
            </c:strRef>
          </c:tx>
          <c:spPr>
            <a:ln w="28575" cap="rnd">
              <a:solidFill>
                <a:schemeClr val="accent2"/>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Sheet1!$C$2:$C$31</c:f>
              <c:numCache>
                <c:formatCode>General</c:formatCode>
                <c:ptCount val="30"/>
                <c:pt idx="0">
                  <c:v>0</c:v>
                </c:pt>
                <c:pt idx="1">
                  <c:v>0</c:v>
                </c:pt>
                <c:pt idx="2">
                  <c:v>0</c:v>
                </c:pt>
                <c:pt idx="3">
                  <c:v>0</c:v>
                </c:pt>
                <c:pt idx="4">
                  <c:v>0</c:v>
                </c:pt>
                <c:pt idx="5">
                  <c:v>0</c:v>
                </c:pt>
                <c:pt idx="6">
                  <c:v>0</c:v>
                </c:pt>
                <c:pt idx="7">
                  <c:v>0</c:v>
                </c:pt>
                <c:pt idx="8">
                  <c:v>421810</c:v>
                </c:pt>
                <c:pt idx="9">
                  <c:v>778692</c:v>
                </c:pt>
                <c:pt idx="10">
                  <c:v>731311</c:v>
                </c:pt>
                <c:pt idx="11">
                  <c:v>470273</c:v>
                </c:pt>
                <c:pt idx="12">
                  <c:v>532477</c:v>
                </c:pt>
                <c:pt idx="13">
                  <c:v>400177</c:v>
                </c:pt>
                <c:pt idx="14">
                  <c:v>713168</c:v>
                </c:pt>
                <c:pt idx="15">
                  <c:v>875582</c:v>
                </c:pt>
                <c:pt idx="16">
                  <c:v>144298</c:v>
                </c:pt>
                <c:pt idx="17">
                  <c:v>279732</c:v>
                </c:pt>
                <c:pt idx="18">
                  <c:v>297665</c:v>
                </c:pt>
                <c:pt idx="19">
                  <c:v>318275</c:v>
                </c:pt>
                <c:pt idx="20">
                  <c:v>162317</c:v>
                </c:pt>
                <c:pt idx="21">
                  <c:v>149127</c:v>
                </c:pt>
                <c:pt idx="22">
                  <c:v>75239</c:v>
                </c:pt>
                <c:pt idx="23">
                  <c:v>180234</c:v>
                </c:pt>
                <c:pt idx="24">
                  <c:v>275137</c:v>
                </c:pt>
                <c:pt idx="25">
                  <c:v>525391</c:v>
                </c:pt>
                <c:pt idx="26">
                  <c:v>501722</c:v>
                </c:pt>
                <c:pt idx="27">
                  <c:v>529476</c:v>
                </c:pt>
                <c:pt idx="28">
                  <c:v>451722</c:v>
                </c:pt>
                <c:pt idx="29">
                  <c:v>38150</c:v>
                </c:pt>
              </c:numCache>
            </c:numRef>
          </c:val>
          <c:smooth val="0"/>
          <c:extLst>
            <c:ext xmlns:c16="http://schemas.microsoft.com/office/drawing/2014/chart" uri="{C3380CC4-5D6E-409C-BE32-E72D297353CC}">
              <c16:uniqueId val="{00000001-5445-45C2-A290-A4224F269996}"/>
            </c:ext>
          </c:extLst>
        </c:ser>
        <c:ser>
          <c:idx val="2"/>
          <c:order val="2"/>
          <c:tx>
            <c:strRef>
              <c:f>Sheet1!$D$1</c:f>
              <c:strCache>
                <c:ptCount val="1"/>
                <c:pt idx="0">
                  <c:v>Governo do Estado do Ceará Viral Reach</c:v>
                </c:pt>
              </c:strCache>
            </c:strRef>
          </c:tx>
          <c:spPr>
            <a:ln w="28575" cap="rnd">
              <a:solidFill>
                <a:schemeClr val="accent3"/>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Sheet1!$D$2:$D$31</c:f>
              <c:numCache>
                <c:formatCode>General</c:formatCode>
                <c:ptCount val="30"/>
                <c:pt idx="0">
                  <c:v>5197</c:v>
                </c:pt>
                <c:pt idx="1">
                  <c:v>38350</c:v>
                </c:pt>
                <c:pt idx="2">
                  <c:v>40580</c:v>
                </c:pt>
                <c:pt idx="3">
                  <c:v>28635</c:v>
                </c:pt>
                <c:pt idx="4">
                  <c:v>13262</c:v>
                </c:pt>
                <c:pt idx="5">
                  <c:v>11114</c:v>
                </c:pt>
                <c:pt idx="6">
                  <c:v>4924</c:v>
                </c:pt>
                <c:pt idx="7">
                  <c:v>3477</c:v>
                </c:pt>
                <c:pt idx="8">
                  <c:v>23615</c:v>
                </c:pt>
                <c:pt idx="9">
                  <c:v>18381</c:v>
                </c:pt>
                <c:pt idx="10">
                  <c:v>45152</c:v>
                </c:pt>
                <c:pt idx="11">
                  <c:v>35124</c:v>
                </c:pt>
                <c:pt idx="12">
                  <c:v>23861</c:v>
                </c:pt>
                <c:pt idx="13">
                  <c:v>16153</c:v>
                </c:pt>
                <c:pt idx="14">
                  <c:v>9798</c:v>
                </c:pt>
                <c:pt idx="15">
                  <c:v>17434</c:v>
                </c:pt>
                <c:pt idx="16">
                  <c:v>14209</c:v>
                </c:pt>
                <c:pt idx="17">
                  <c:v>22910</c:v>
                </c:pt>
                <c:pt idx="18">
                  <c:v>31315</c:v>
                </c:pt>
                <c:pt idx="19">
                  <c:v>15585</c:v>
                </c:pt>
                <c:pt idx="20">
                  <c:v>10370</c:v>
                </c:pt>
                <c:pt idx="21">
                  <c:v>8710</c:v>
                </c:pt>
                <c:pt idx="22">
                  <c:v>10010</c:v>
                </c:pt>
                <c:pt idx="23">
                  <c:v>62820</c:v>
                </c:pt>
                <c:pt idx="24">
                  <c:v>68358</c:v>
                </c:pt>
                <c:pt idx="25">
                  <c:v>55260</c:v>
                </c:pt>
                <c:pt idx="26">
                  <c:v>24253</c:v>
                </c:pt>
                <c:pt idx="27">
                  <c:v>17760</c:v>
                </c:pt>
                <c:pt idx="28">
                  <c:v>14901</c:v>
                </c:pt>
                <c:pt idx="29">
                  <c:v>4120</c:v>
                </c:pt>
              </c:numCache>
            </c:numRef>
          </c:val>
          <c:smooth val="0"/>
          <c:extLst>
            <c:ext xmlns:c16="http://schemas.microsoft.com/office/drawing/2014/chart" uri="{C3380CC4-5D6E-409C-BE32-E72D297353CC}">
              <c16:uniqueId val="{00000002-5445-45C2-A290-A4224F269996}"/>
            </c:ext>
          </c:extLst>
        </c:ser>
        <c:dLbls>
          <c:showLegendKey val="0"/>
          <c:showVal val="0"/>
          <c:showCatName val="0"/>
          <c:showSerName val="0"/>
          <c:showPercent val="0"/>
          <c:showBubbleSize val="0"/>
        </c:dLbls>
        <c:smooth val="0"/>
        <c:axId val="537978232"/>
        <c:axId val="537978888"/>
      </c:lineChart>
      <c:dateAx>
        <c:axId val="53797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78888"/>
        <c:crosses val="autoZero"/>
        <c:auto val="1"/>
        <c:lblOffset val="100"/>
        <c:baseTimeUnit val="days"/>
      </c:dateAx>
      <c:valAx>
        <c:axId val="53797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7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5197</c:v>
                </c:pt>
                <c:pt idx="1">
                  <c:v>38350</c:v>
                </c:pt>
                <c:pt idx="2">
                  <c:v>40580</c:v>
                </c:pt>
                <c:pt idx="3">
                  <c:v>28635</c:v>
                </c:pt>
                <c:pt idx="4">
                  <c:v>13262</c:v>
                </c:pt>
                <c:pt idx="5">
                  <c:v>11114</c:v>
                </c:pt>
                <c:pt idx="6">
                  <c:v>4924</c:v>
                </c:pt>
                <c:pt idx="7">
                  <c:v>3477</c:v>
                </c:pt>
                <c:pt idx="8">
                  <c:v>23615</c:v>
                </c:pt>
                <c:pt idx="9">
                  <c:v>18381</c:v>
                </c:pt>
                <c:pt idx="10">
                  <c:v>45152</c:v>
                </c:pt>
                <c:pt idx="11">
                  <c:v>35124</c:v>
                </c:pt>
                <c:pt idx="12">
                  <c:v>23861</c:v>
                </c:pt>
                <c:pt idx="13">
                  <c:v>16153</c:v>
                </c:pt>
                <c:pt idx="14">
                  <c:v>9798</c:v>
                </c:pt>
                <c:pt idx="15">
                  <c:v>17434</c:v>
                </c:pt>
                <c:pt idx="16">
                  <c:v>14209</c:v>
                </c:pt>
                <c:pt idx="17">
                  <c:v>22910</c:v>
                </c:pt>
                <c:pt idx="18">
                  <c:v>31315</c:v>
                </c:pt>
                <c:pt idx="19">
                  <c:v>15585</c:v>
                </c:pt>
                <c:pt idx="20">
                  <c:v>10370</c:v>
                </c:pt>
                <c:pt idx="21">
                  <c:v>8710</c:v>
                </c:pt>
                <c:pt idx="22">
                  <c:v>10010</c:v>
                </c:pt>
                <c:pt idx="23">
                  <c:v>62820</c:v>
                </c:pt>
                <c:pt idx="24">
                  <c:v>68358</c:v>
                </c:pt>
                <c:pt idx="25">
                  <c:v>55260</c:v>
                </c:pt>
                <c:pt idx="26">
                  <c:v>24253</c:v>
                </c:pt>
                <c:pt idx="27">
                  <c:v>17760</c:v>
                </c:pt>
                <c:pt idx="28">
                  <c:v>14901</c:v>
                </c:pt>
                <c:pt idx="29">
                  <c:v>4120</c:v>
                </c:pt>
              </c:numCache>
            </c:numRef>
          </c:val>
          <c:smooth val="0"/>
          <c:extLst>
            <c:ext xmlns:c16="http://schemas.microsoft.com/office/drawing/2014/chart" uri="{C3380CC4-5D6E-409C-BE32-E72D297353CC}">
              <c16:uniqueId val="{00000000-7155-46C1-AEDC-38D2D3F9C7C5}"/>
            </c:ext>
          </c:extLst>
        </c:ser>
        <c:dLbls>
          <c:showLegendKey val="0"/>
          <c:showVal val="0"/>
          <c:showCatName val="0"/>
          <c:showSerName val="0"/>
          <c:showPercent val="0"/>
          <c:showBubbleSize val="0"/>
        </c:dLbls>
        <c:smooth val="0"/>
        <c:axId val="537978560"/>
        <c:axId val="537979216"/>
      </c:lineChart>
      <c:dateAx>
        <c:axId val="537978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79216"/>
        <c:crosses val="autoZero"/>
        <c:auto val="1"/>
        <c:lblOffset val="100"/>
        <c:baseTimeUnit val="days"/>
      </c:dateAx>
      <c:valAx>
        <c:axId val="53797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978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CFF4-4B43-8F42-6B0DE7354CA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Female</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40395.15</c:v>
                </c:pt>
              </c:numCache>
            </c:numRef>
          </c:val>
          <c:extLst>
            <c:ext xmlns:c16="http://schemas.microsoft.com/office/drawing/2014/chart" uri="{C3380CC4-5D6E-409C-BE32-E72D297353CC}">
              <c16:uniqueId val="{00000000-3EC8-486B-AB50-A49C15A738E6}"/>
            </c:ext>
          </c:extLst>
        </c:ser>
        <c:ser>
          <c:idx val="1"/>
          <c:order val="1"/>
          <c:tx>
            <c:strRef>
              <c:f>Sheet1!$C$1</c:f>
              <c:strCache>
                <c:ptCount val="1"/>
                <c:pt idx="0">
                  <c:v>Male</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39088.32</c:v>
                </c:pt>
              </c:numCache>
            </c:numRef>
          </c:val>
          <c:extLst>
            <c:ext xmlns:c16="http://schemas.microsoft.com/office/drawing/2014/chart" uri="{C3380CC4-5D6E-409C-BE32-E72D297353CC}">
              <c16:uniqueId val="{00000001-3EC8-486B-AB50-A49C15A738E6}"/>
            </c:ext>
          </c:extLst>
        </c:ser>
        <c:ser>
          <c:idx val="2"/>
          <c:order val="2"/>
          <c:tx>
            <c:strRef>
              <c:f>Sheet1!$D$1</c:f>
              <c:strCache>
                <c:ptCount val="1"/>
                <c:pt idx="0">
                  <c:v>Unknown</c:v>
                </c:pt>
              </c:strCache>
            </c:strRef>
          </c:tx>
          <c:spPr>
            <a:solidFill>
              <a:schemeClr val="accent3"/>
            </a:solidFill>
            <a:ln>
              <a:noFill/>
            </a:ln>
            <a:effectLst/>
          </c:spPr>
          <c:invertIfNegative val="0"/>
          <c:cat>
            <c:strRef>
              <c:f>Sheet1!$A$2</c:f>
              <c:strCache>
                <c:ptCount val="1"/>
                <c:pt idx="0">
                  <c:v>Governo do Estado do Ceará</c:v>
                </c:pt>
              </c:strCache>
            </c:strRef>
          </c:cat>
          <c:val>
            <c:numRef>
              <c:f>Sheet1!$D$2</c:f>
              <c:numCache>
                <c:formatCode>General</c:formatCode>
                <c:ptCount val="1"/>
                <c:pt idx="0">
                  <c:v>94.29</c:v>
                </c:pt>
              </c:numCache>
            </c:numRef>
          </c:val>
          <c:extLst>
            <c:ext xmlns:c16="http://schemas.microsoft.com/office/drawing/2014/chart" uri="{C3380CC4-5D6E-409C-BE32-E72D297353CC}">
              <c16:uniqueId val="{00000002-3EC8-486B-AB50-A49C15A738E6}"/>
            </c:ext>
          </c:extLst>
        </c:ser>
        <c:dLbls>
          <c:showLegendKey val="0"/>
          <c:showVal val="0"/>
          <c:showCatName val="0"/>
          <c:showSerName val="0"/>
          <c:showPercent val="0"/>
          <c:showBubbleSize val="0"/>
        </c:dLbls>
        <c:gapWidth val="150"/>
        <c:overlap val="100"/>
        <c:axId val="384114272"/>
        <c:axId val="384114928"/>
      </c:barChart>
      <c:catAx>
        <c:axId val="38411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14928"/>
        <c:crosses val="autoZero"/>
        <c:auto val="1"/>
        <c:lblAlgn val="ctr"/>
        <c:lblOffset val="100"/>
        <c:noMultiLvlLbl val="0"/>
      </c:catAx>
      <c:valAx>
        <c:axId val="384114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1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1292.76</c:v>
                </c:pt>
              </c:numCache>
            </c:numRef>
          </c:val>
          <c:extLst>
            <c:ext xmlns:c16="http://schemas.microsoft.com/office/drawing/2014/chart" uri="{C3380CC4-5D6E-409C-BE32-E72D297353CC}">
              <c16:uniqueId val="{00000000-4949-49EF-8A7C-2971DB6986B7}"/>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Governo do Estado do Ceará</c:v>
                </c:pt>
              </c:strCache>
            </c:strRef>
          </c:cat>
          <c:val>
            <c:numRef>
              <c:f>Sheet1!$C$2</c:f>
              <c:numCache>
                <c:formatCode>General</c:formatCode>
                <c:ptCount val="1"/>
                <c:pt idx="0">
                  <c:v>7127.44</c:v>
                </c:pt>
              </c:numCache>
            </c:numRef>
          </c:val>
          <c:extLst>
            <c:ext xmlns:c16="http://schemas.microsoft.com/office/drawing/2014/chart" uri="{C3380CC4-5D6E-409C-BE32-E72D297353CC}">
              <c16:uniqueId val="{00000001-4949-49EF-8A7C-2971DB6986B7}"/>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Governo do Estado do Ceará</c:v>
                </c:pt>
              </c:strCache>
            </c:strRef>
          </c:cat>
          <c:val>
            <c:numRef>
              <c:f>Sheet1!$D$2</c:f>
              <c:numCache>
                <c:formatCode>General</c:formatCode>
                <c:ptCount val="1"/>
                <c:pt idx="0">
                  <c:v>22016.52</c:v>
                </c:pt>
              </c:numCache>
            </c:numRef>
          </c:val>
          <c:extLst>
            <c:ext xmlns:c16="http://schemas.microsoft.com/office/drawing/2014/chart" uri="{C3380CC4-5D6E-409C-BE32-E72D297353CC}">
              <c16:uniqueId val="{00000002-4949-49EF-8A7C-2971DB6986B7}"/>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Governo do Estado do Ceará</c:v>
                </c:pt>
              </c:strCache>
            </c:strRef>
          </c:cat>
          <c:val>
            <c:numRef>
              <c:f>Sheet1!$E$2</c:f>
              <c:numCache>
                <c:formatCode>General</c:formatCode>
                <c:ptCount val="1"/>
                <c:pt idx="0">
                  <c:v>21827.78</c:v>
                </c:pt>
              </c:numCache>
            </c:numRef>
          </c:val>
          <c:extLst>
            <c:ext xmlns:c16="http://schemas.microsoft.com/office/drawing/2014/chart" uri="{C3380CC4-5D6E-409C-BE32-E72D297353CC}">
              <c16:uniqueId val="{00000003-4949-49EF-8A7C-2971DB6986B7}"/>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Governo do Estado do Ceará</c:v>
                </c:pt>
              </c:strCache>
            </c:strRef>
          </c:cat>
          <c:val>
            <c:numRef>
              <c:f>Sheet1!$F$2</c:f>
              <c:numCache>
                <c:formatCode>General</c:formatCode>
                <c:ptCount val="1"/>
                <c:pt idx="0">
                  <c:v>14807.66</c:v>
                </c:pt>
              </c:numCache>
            </c:numRef>
          </c:val>
          <c:extLst>
            <c:ext xmlns:c16="http://schemas.microsoft.com/office/drawing/2014/chart" uri="{C3380CC4-5D6E-409C-BE32-E72D297353CC}">
              <c16:uniqueId val="{00000004-4949-49EF-8A7C-2971DB6986B7}"/>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Governo do Estado do Ceará</c:v>
                </c:pt>
              </c:strCache>
            </c:strRef>
          </c:cat>
          <c:val>
            <c:numRef>
              <c:f>Sheet1!$G$2</c:f>
              <c:numCache>
                <c:formatCode>General</c:formatCode>
                <c:ptCount val="1"/>
                <c:pt idx="0">
                  <c:v>9242.48</c:v>
                </c:pt>
              </c:numCache>
            </c:numRef>
          </c:val>
          <c:extLst>
            <c:ext xmlns:c16="http://schemas.microsoft.com/office/drawing/2014/chart" uri="{C3380CC4-5D6E-409C-BE32-E72D297353CC}">
              <c16:uniqueId val="{00000005-4949-49EF-8A7C-2971DB6986B7}"/>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Governo do Estado do Ceará</c:v>
                </c:pt>
              </c:strCache>
            </c:strRef>
          </c:cat>
          <c:val>
            <c:numRef>
              <c:f>Sheet1!$H$2</c:f>
              <c:numCache>
                <c:formatCode>General</c:formatCode>
                <c:ptCount val="1"/>
                <c:pt idx="0">
                  <c:v>3263.12</c:v>
                </c:pt>
              </c:numCache>
            </c:numRef>
          </c:val>
          <c:extLst>
            <c:ext xmlns:c16="http://schemas.microsoft.com/office/drawing/2014/chart" uri="{C3380CC4-5D6E-409C-BE32-E72D297353CC}">
              <c16:uniqueId val="{00000006-4949-49EF-8A7C-2971DB6986B7}"/>
            </c:ext>
          </c:extLst>
        </c:ser>
        <c:dLbls>
          <c:showLegendKey val="0"/>
          <c:showVal val="0"/>
          <c:showCatName val="0"/>
          <c:showSerName val="0"/>
          <c:showPercent val="0"/>
          <c:showBubbleSize val="0"/>
        </c:dLbls>
        <c:gapWidth val="150"/>
        <c:overlap val="100"/>
        <c:axId val="384126736"/>
        <c:axId val="384128048"/>
      </c:barChart>
      <c:catAx>
        <c:axId val="38412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8048"/>
        <c:crosses val="autoZero"/>
        <c:auto val="1"/>
        <c:lblAlgn val="ctr"/>
        <c:lblOffset val="100"/>
        <c:noMultiLvlLbl val="0"/>
      </c:catAx>
      <c:valAx>
        <c:axId val="384128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12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Governo do Estado do Ceará</c:v>
                </c:pt>
              </c:strCache>
            </c:strRef>
          </c:tx>
          <c:spPr>
            <a:ln w="28575" cap="rnd">
              <a:solidFill>
                <a:schemeClr val="accent1"/>
              </a:solidFill>
              <a:round/>
            </a:ln>
            <a:effectLst/>
          </c:spPr>
          <c:marker>
            <c:symbol val="none"/>
          </c:marker>
          <c:cat>
            <c:numRef>
              <c:f>Sheet1!$A$2:$A$31</c:f>
              <c:numCache>
                <c:formatCode>m/d/yyyy</c:formatCode>
                <c:ptCount val="30"/>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numCache>
            </c:numRef>
          </c:cat>
          <c:val>
            <c:numRef>
              <c:f>Sheet1!$B$2:$B$31</c:f>
              <c:numCache>
                <c:formatCode>General</c:formatCode>
                <c:ptCount val="30"/>
                <c:pt idx="0">
                  <c:v>364886</c:v>
                </c:pt>
                <c:pt idx="1">
                  <c:v>364960</c:v>
                </c:pt>
                <c:pt idx="2">
                  <c:v>364981</c:v>
                </c:pt>
                <c:pt idx="3">
                  <c:v>365010</c:v>
                </c:pt>
                <c:pt idx="4">
                  <c:v>365000</c:v>
                </c:pt>
                <c:pt idx="5">
                  <c:v>364982</c:v>
                </c:pt>
                <c:pt idx="6">
                  <c:v>364969</c:v>
                </c:pt>
                <c:pt idx="7">
                  <c:v>364959</c:v>
                </c:pt>
                <c:pt idx="8">
                  <c:v>364983</c:v>
                </c:pt>
                <c:pt idx="9">
                  <c:v>365007</c:v>
                </c:pt>
                <c:pt idx="10">
                  <c:v>365074</c:v>
                </c:pt>
                <c:pt idx="11">
                  <c:v>365146</c:v>
                </c:pt>
                <c:pt idx="12">
                  <c:v>365178</c:v>
                </c:pt>
                <c:pt idx="13">
                  <c:v>365173</c:v>
                </c:pt>
                <c:pt idx="14">
                  <c:v>365165</c:v>
                </c:pt>
                <c:pt idx="15">
                  <c:v>365185</c:v>
                </c:pt>
                <c:pt idx="16">
                  <c:v>365191</c:v>
                </c:pt>
                <c:pt idx="17">
                  <c:v>365230</c:v>
                </c:pt>
                <c:pt idx="18">
                  <c:v>365261</c:v>
                </c:pt>
                <c:pt idx="19">
                  <c:v>365288</c:v>
                </c:pt>
                <c:pt idx="20">
                  <c:v>365265</c:v>
                </c:pt>
                <c:pt idx="21">
                  <c:v>365265</c:v>
                </c:pt>
                <c:pt idx="22">
                  <c:v>365277</c:v>
                </c:pt>
                <c:pt idx="23">
                  <c:v>365306</c:v>
                </c:pt>
                <c:pt idx="24">
                  <c:v>365343</c:v>
                </c:pt>
                <c:pt idx="25">
                  <c:v>365398</c:v>
                </c:pt>
                <c:pt idx="26">
                  <c:v>365440</c:v>
                </c:pt>
                <c:pt idx="27">
                  <c:v>365460</c:v>
                </c:pt>
                <c:pt idx="28">
                  <c:v>365467</c:v>
                </c:pt>
                <c:pt idx="29">
                  <c:v>372708</c:v>
                </c:pt>
              </c:numCache>
            </c:numRef>
          </c:val>
          <c:smooth val="0"/>
          <c:extLst>
            <c:ext xmlns:c16="http://schemas.microsoft.com/office/drawing/2014/chart" uri="{C3380CC4-5D6E-409C-BE32-E72D297353CC}">
              <c16:uniqueId val="{00000000-3A2C-45FE-94A9-EBE3EFBB211B}"/>
            </c:ext>
          </c:extLst>
        </c:ser>
        <c:dLbls>
          <c:showLegendKey val="0"/>
          <c:showVal val="0"/>
          <c:showCatName val="0"/>
          <c:showSerName val="0"/>
          <c:showPercent val="0"/>
          <c:showBubbleSize val="0"/>
        </c:dLbls>
        <c:smooth val="0"/>
        <c:axId val="863105392"/>
        <c:axId val="863104736"/>
      </c:lineChart>
      <c:dateAx>
        <c:axId val="863105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104736"/>
        <c:crosses val="autoZero"/>
        <c:auto val="1"/>
        <c:lblOffset val="100"/>
        <c:baseTimeUnit val="days"/>
      </c:dateAx>
      <c:valAx>
        <c:axId val="86310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10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Governo do Estado do Ceará</c:v>
                </c:pt>
              </c:strCache>
            </c:strRef>
          </c:tx>
          <c:spPr>
            <a:solidFill>
              <a:schemeClr val="accent1"/>
            </a:solidFill>
            <a:ln>
              <a:noFill/>
            </a:ln>
            <a:effectLst/>
          </c:spPr>
          <c:invertIfNegative val="0"/>
          <c:cat>
            <c:numRef>
              <c:f>Sheet1!$A$2:$A$58</c:f>
              <c:numCache>
                <c:formatCode>General</c:formatCode>
                <c:ptCount val="57"/>
                <c:pt idx="0">
                  <c:v>12</c:v>
                </c:pt>
                <c:pt idx="1">
                  <c:v>13</c:v>
                </c:pt>
                <c:pt idx="2">
                  <c:v>14</c:v>
                </c:pt>
                <c:pt idx="3">
                  <c:v>15</c:v>
                </c:pt>
                <c:pt idx="4">
                  <c:v>29</c:v>
                </c:pt>
                <c:pt idx="5">
                  <c:v>32</c:v>
                </c:pt>
                <c:pt idx="6">
                  <c:v>33</c:v>
                </c:pt>
                <c:pt idx="7">
                  <c:v>39</c:v>
                </c:pt>
                <c:pt idx="8">
                  <c:v>40</c:v>
                </c:pt>
                <c:pt idx="9">
                  <c:v>41</c:v>
                </c:pt>
                <c:pt idx="10">
                  <c:v>48</c:v>
                </c:pt>
                <c:pt idx="11">
                  <c:v>49</c:v>
                </c:pt>
                <c:pt idx="12">
                  <c:v>50</c:v>
                </c:pt>
                <c:pt idx="13">
                  <c:v>51</c:v>
                </c:pt>
                <c:pt idx="14">
                  <c:v>53</c:v>
                </c:pt>
                <c:pt idx="15">
                  <c:v>54</c:v>
                </c:pt>
                <c:pt idx="16">
                  <c:v>57</c:v>
                </c:pt>
                <c:pt idx="17">
                  <c:v>59</c:v>
                </c:pt>
                <c:pt idx="18">
                  <c:v>60</c:v>
                </c:pt>
                <c:pt idx="19">
                  <c:v>61</c:v>
                </c:pt>
                <c:pt idx="20">
                  <c:v>62</c:v>
                </c:pt>
                <c:pt idx="21">
                  <c:v>67</c:v>
                </c:pt>
                <c:pt idx="22">
                  <c:v>68</c:v>
                </c:pt>
                <c:pt idx="23">
                  <c:v>69</c:v>
                </c:pt>
                <c:pt idx="24">
                  <c:v>72</c:v>
                </c:pt>
                <c:pt idx="25">
                  <c:v>73</c:v>
                </c:pt>
                <c:pt idx="26">
                  <c:v>74</c:v>
                </c:pt>
                <c:pt idx="27">
                  <c:v>75</c:v>
                </c:pt>
                <c:pt idx="28">
                  <c:v>76</c:v>
                </c:pt>
                <c:pt idx="29">
                  <c:v>78</c:v>
                </c:pt>
                <c:pt idx="30">
                  <c:v>79</c:v>
                </c:pt>
                <c:pt idx="31">
                  <c:v>80</c:v>
                </c:pt>
                <c:pt idx="32">
                  <c:v>83</c:v>
                </c:pt>
                <c:pt idx="33">
                  <c:v>85</c:v>
                </c:pt>
                <c:pt idx="34">
                  <c:v>86</c:v>
                </c:pt>
                <c:pt idx="35">
                  <c:v>87</c:v>
                </c:pt>
                <c:pt idx="36">
                  <c:v>88</c:v>
                </c:pt>
                <c:pt idx="37">
                  <c:v>89</c:v>
                </c:pt>
                <c:pt idx="38">
                  <c:v>90</c:v>
                </c:pt>
                <c:pt idx="39">
                  <c:v>94</c:v>
                </c:pt>
                <c:pt idx="40">
                  <c:v>95</c:v>
                </c:pt>
                <c:pt idx="41">
                  <c:v>97</c:v>
                </c:pt>
                <c:pt idx="42">
                  <c:v>99</c:v>
                </c:pt>
                <c:pt idx="43">
                  <c:v>101</c:v>
                </c:pt>
                <c:pt idx="44">
                  <c:v>102</c:v>
                </c:pt>
                <c:pt idx="45">
                  <c:v>103</c:v>
                </c:pt>
                <c:pt idx="46">
                  <c:v>105</c:v>
                </c:pt>
                <c:pt idx="47">
                  <c:v>106</c:v>
                </c:pt>
                <c:pt idx="48">
                  <c:v>109</c:v>
                </c:pt>
                <c:pt idx="49">
                  <c:v>110</c:v>
                </c:pt>
                <c:pt idx="50">
                  <c:v>114</c:v>
                </c:pt>
                <c:pt idx="51">
                  <c:v>122</c:v>
                </c:pt>
                <c:pt idx="52">
                  <c:v>136</c:v>
                </c:pt>
                <c:pt idx="53">
                  <c:v>142</c:v>
                </c:pt>
                <c:pt idx="54">
                  <c:v>149</c:v>
                </c:pt>
                <c:pt idx="55">
                  <c:v>211</c:v>
                </c:pt>
                <c:pt idx="56">
                  <c:v>240</c:v>
                </c:pt>
              </c:numCache>
            </c:numRef>
          </c:cat>
          <c:val>
            <c:numRef>
              <c:f>Sheet1!$B$2:$B$58</c:f>
              <c:numCache>
                <c:formatCode>General</c:formatCode>
                <c:ptCount val="57"/>
                <c:pt idx="0">
                  <c:v>446</c:v>
                </c:pt>
                <c:pt idx="1">
                  <c:v>307</c:v>
                </c:pt>
                <c:pt idx="2">
                  <c:v>757</c:v>
                </c:pt>
                <c:pt idx="3">
                  <c:v>1033</c:v>
                </c:pt>
                <c:pt idx="4">
                  <c:v>547</c:v>
                </c:pt>
                <c:pt idx="5">
                  <c:v>32</c:v>
                </c:pt>
                <c:pt idx="6">
                  <c:v>883</c:v>
                </c:pt>
                <c:pt idx="7">
                  <c:v>6973</c:v>
                </c:pt>
                <c:pt idx="8">
                  <c:v>37</c:v>
                </c:pt>
                <c:pt idx="9">
                  <c:v>56</c:v>
                </c:pt>
                <c:pt idx="10">
                  <c:v>518</c:v>
                </c:pt>
                <c:pt idx="11">
                  <c:v>57</c:v>
                </c:pt>
                <c:pt idx="12">
                  <c:v>396</c:v>
                </c:pt>
                <c:pt idx="13">
                  <c:v>104</c:v>
                </c:pt>
                <c:pt idx="14">
                  <c:v>89</c:v>
                </c:pt>
                <c:pt idx="15">
                  <c:v>153</c:v>
                </c:pt>
                <c:pt idx="16">
                  <c:v>1317.5</c:v>
                </c:pt>
                <c:pt idx="17">
                  <c:v>200</c:v>
                </c:pt>
                <c:pt idx="18">
                  <c:v>197.5</c:v>
                </c:pt>
                <c:pt idx="19">
                  <c:v>356</c:v>
                </c:pt>
                <c:pt idx="20">
                  <c:v>66</c:v>
                </c:pt>
                <c:pt idx="21">
                  <c:v>452.5</c:v>
                </c:pt>
                <c:pt idx="22">
                  <c:v>1083.5</c:v>
                </c:pt>
                <c:pt idx="23">
                  <c:v>151.666666666667</c:v>
                </c:pt>
                <c:pt idx="24">
                  <c:v>59.5</c:v>
                </c:pt>
                <c:pt idx="25">
                  <c:v>1308.3333333333301</c:v>
                </c:pt>
                <c:pt idx="26">
                  <c:v>112</c:v>
                </c:pt>
                <c:pt idx="27">
                  <c:v>207</c:v>
                </c:pt>
                <c:pt idx="28">
                  <c:v>149</c:v>
                </c:pt>
                <c:pt idx="29">
                  <c:v>1523</c:v>
                </c:pt>
                <c:pt idx="30">
                  <c:v>3366</c:v>
                </c:pt>
                <c:pt idx="31">
                  <c:v>527</c:v>
                </c:pt>
                <c:pt idx="32">
                  <c:v>2273.5</c:v>
                </c:pt>
                <c:pt idx="33">
                  <c:v>1088</c:v>
                </c:pt>
                <c:pt idx="34">
                  <c:v>277</c:v>
                </c:pt>
                <c:pt idx="35">
                  <c:v>615.79999999999995</c:v>
                </c:pt>
                <c:pt idx="36">
                  <c:v>2126.6666666666702</c:v>
                </c:pt>
                <c:pt idx="37">
                  <c:v>135</c:v>
                </c:pt>
                <c:pt idx="38">
                  <c:v>997.5</c:v>
                </c:pt>
                <c:pt idx="39">
                  <c:v>105</c:v>
                </c:pt>
                <c:pt idx="40">
                  <c:v>1500</c:v>
                </c:pt>
                <c:pt idx="41">
                  <c:v>535</c:v>
                </c:pt>
                <c:pt idx="42">
                  <c:v>139.5</c:v>
                </c:pt>
                <c:pt idx="43">
                  <c:v>4613</c:v>
                </c:pt>
                <c:pt idx="44">
                  <c:v>88</c:v>
                </c:pt>
                <c:pt idx="45">
                  <c:v>902</c:v>
                </c:pt>
                <c:pt idx="46">
                  <c:v>147</c:v>
                </c:pt>
                <c:pt idx="47">
                  <c:v>106</c:v>
                </c:pt>
                <c:pt idx="48">
                  <c:v>5898</c:v>
                </c:pt>
                <c:pt idx="49">
                  <c:v>130</c:v>
                </c:pt>
                <c:pt idx="50">
                  <c:v>134</c:v>
                </c:pt>
                <c:pt idx="51">
                  <c:v>198.666666666667</c:v>
                </c:pt>
                <c:pt idx="52">
                  <c:v>927</c:v>
                </c:pt>
                <c:pt idx="53">
                  <c:v>166</c:v>
                </c:pt>
                <c:pt idx="54">
                  <c:v>136</c:v>
                </c:pt>
                <c:pt idx="55">
                  <c:v>37</c:v>
                </c:pt>
                <c:pt idx="56">
                  <c:v>32</c:v>
                </c:pt>
              </c:numCache>
            </c:numRef>
          </c:val>
          <c:extLst>
            <c:ext xmlns:c16="http://schemas.microsoft.com/office/drawing/2014/chart" uri="{C3380CC4-5D6E-409C-BE32-E72D297353CC}">
              <c16:uniqueId val="{00000000-07DE-4362-9EAD-EA76C0475C32}"/>
            </c:ext>
          </c:extLst>
        </c:ser>
        <c:dLbls>
          <c:showLegendKey val="0"/>
          <c:showVal val="0"/>
          <c:showCatName val="0"/>
          <c:showSerName val="0"/>
          <c:showPercent val="0"/>
          <c:showBubbleSize val="0"/>
        </c:dLbls>
        <c:gapWidth val="182"/>
        <c:axId val="863098176"/>
        <c:axId val="863104080"/>
      </c:barChart>
      <c:catAx>
        <c:axId val="863098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104080"/>
        <c:crosses val="autoZero"/>
        <c:auto val="1"/>
        <c:lblAlgn val="ctr"/>
        <c:lblOffset val="100"/>
        <c:noMultiLvlLbl val="0"/>
      </c:catAx>
      <c:valAx>
        <c:axId val="8631040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09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Governo do Estado do Ceará</c:v>
                </c:pt>
              </c:strCache>
            </c:strRef>
          </c:cat>
          <c:val>
            <c:numRef>
              <c:f>Sheet1!$B$2</c:f>
              <c:numCache>
                <c:formatCode>General</c:formatCode>
                <c:ptCount val="1"/>
                <c:pt idx="0">
                  <c:v>103224</c:v>
                </c:pt>
              </c:numCache>
            </c:numRef>
          </c:val>
          <c:extLst>
            <c:ext xmlns:c16="http://schemas.microsoft.com/office/drawing/2014/chart" uri="{C3380CC4-5D6E-409C-BE32-E72D297353CC}">
              <c16:uniqueId val="{00000000-7A66-4969-9FE1-66D65B1D452B}"/>
            </c:ext>
          </c:extLst>
        </c:ser>
        <c:dLbls>
          <c:showLegendKey val="0"/>
          <c:showVal val="0"/>
          <c:showCatName val="0"/>
          <c:showSerName val="0"/>
          <c:showPercent val="0"/>
          <c:showBubbleSize val="0"/>
        </c:dLbls>
        <c:gapWidth val="219"/>
        <c:overlap val="-27"/>
        <c:axId val="863114904"/>
        <c:axId val="863116216"/>
      </c:barChart>
      <c:catAx>
        <c:axId val="86311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116216"/>
        <c:crosses val="autoZero"/>
        <c:auto val="1"/>
        <c:lblAlgn val="ctr"/>
        <c:lblOffset val="100"/>
        <c:noMultiLvlLbl val="0"/>
      </c:catAx>
      <c:valAx>
        <c:axId val="86311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311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chart" Target="../charts/chart38.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chart" Target="../charts/chart4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chart" Target="../charts/chart4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chart" Target="../charts/chart4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chart" Target="../charts/chart49.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chart" Target="../charts/chart50.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chart" Target="../charts/chart51.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chart" Target="../charts/chart5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chart" Target="../charts/chart53.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chart" Target="../charts/chart54.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chart" Target="../charts/chart55.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chart" Target="../charts/chart56.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2" Type="http://schemas.openxmlformats.org/officeDocument/2006/relationships/chart" Target="../charts/chart57.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chart" Target="../charts/chart58.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chart" Target="../charts/chart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30DB5-7A36-4F07-A7FA-3DB046474079}"/>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26A62CC8-BC27-4F65-9B6B-8BA79E17FC98}"/>
              </a:ext>
            </a:extLst>
          </p:cNvPr>
          <p:cNvSpPr>
            <a:spLocks noGrp="1"/>
          </p:cNvSpPr>
          <p:nvPr>
            <p:ph type="subTitle" idx="1"/>
          </p:nvPr>
        </p:nvSpPr>
        <p:spPr/>
        <p:txBody>
          <a:bodyPr/>
          <a:lstStyle/>
          <a:p>
            <a:r>
              <a:rPr lang="en-US"/>
              <a:t>EBMQUINTTO</a:t>
            </a:r>
          </a:p>
        </p:txBody>
      </p:sp>
    </p:spTree>
    <p:extLst>
      <p:ext uri="{BB962C8B-B14F-4D97-AF65-F5344CB8AC3E}">
        <p14:creationId xmlns:p14="http://schemas.microsoft.com/office/powerpoint/2010/main" val="3713650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DB1BA-DFFE-4236-81FD-9C1E57C42C09}"/>
              </a:ext>
            </a:extLst>
          </p:cNvPr>
          <p:cNvSpPr>
            <a:spLocks noGrp="1"/>
          </p:cNvSpPr>
          <p:nvPr>
            <p:ph type="title"/>
          </p:nvPr>
        </p:nvSpPr>
        <p:spPr/>
        <p:txBody>
          <a:bodyPr/>
          <a:lstStyle/>
          <a:p>
            <a:r>
              <a:rPr lang="pt-BR"/>
              <a:t>Facebook Reactions Distribution | Governo do Estado do Ceará</a:t>
            </a:r>
            <a:endParaRPr lang="en-US"/>
          </a:p>
        </p:txBody>
      </p:sp>
      <p:graphicFrame>
        <p:nvGraphicFramePr>
          <p:cNvPr id="6" name="Chart Placeholder 5">
            <a:extLst>
              <a:ext uri="{FF2B5EF4-FFF2-40B4-BE49-F238E27FC236}">
                <a16:creationId xmlns:a16="http://schemas.microsoft.com/office/drawing/2014/main" id="{35AEBE2D-806A-4084-B6DB-F0455365CD51}"/>
              </a:ext>
            </a:extLst>
          </p:cNvPr>
          <p:cNvGraphicFramePr>
            <a:graphicFrameLocks noGrp="1"/>
          </p:cNvGraphicFramePr>
          <p:nvPr>
            <p:ph type="chart" sz="quarter" idx="13"/>
            <p:extLst>
              <p:ext uri="{D42A27DB-BD31-4B8C-83A1-F6EECF244321}">
                <p14:modId xmlns:p14="http://schemas.microsoft.com/office/powerpoint/2010/main" val="1695095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048322-C9CC-4002-A2EA-AFE5AF5085CB}"/>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86C90115-3464-4D48-97F8-5C745E62E9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2387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0E6B0-2DFC-406F-90AF-310BD84003E8}"/>
              </a:ext>
            </a:extLst>
          </p:cNvPr>
          <p:cNvSpPr>
            <a:spLocks noGrp="1"/>
          </p:cNvSpPr>
          <p:nvPr>
            <p:ph type="title"/>
          </p:nvPr>
        </p:nvSpPr>
        <p:spPr/>
        <p:txBody>
          <a:bodyPr/>
          <a:lstStyle/>
          <a:p>
            <a:r>
              <a:rPr lang="pt-BR"/>
              <a:t>Facebook Total Interactions | Governo do Estado do Ceará</a:t>
            </a:r>
            <a:endParaRPr lang="en-US"/>
          </a:p>
        </p:txBody>
      </p:sp>
      <p:graphicFrame>
        <p:nvGraphicFramePr>
          <p:cNvPr id="6" name="Chart Placeholder 5">
            <a:extLst>
              <a:ext uri="{FF2B5EF4-FFF2-40B4-BE49-F238E27FC236}">
                <a16:creationId xmlns:a16="http://schemas.microsoft.com/office/drawing/2014/main" id="{E864AEB8-8F1E-417B-A245-D97375AA9DA4}"/>
              </a:ext>
            </a:extLst>
          </p:cNvPr>
          <p:cNvGraphicFramePr>
            <a:graphicFrameLocks noGrp="1"/>
          </p:cNvGraphicFramePr>
          <p:nvPr>
            <p:ph type="chart" sz="quarter" idx="13"/>
            <p:extLst>
              <p:ext uri="{D42A27DB-BD31-4B8C-83A1-F6EECF244321}">
                <p14:modId xmlns:p14="http://schemas.microsoft.com/office/powerpoint/2010/main" val="1307700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3C0DDF-8DD1-4367-AFC6-5EB40586C041}"/>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E44A03C6-2049-4005-AB0F-EEAC4E92D5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2160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63BE8-3D8F-4B43-953C-685871DFCDEB}"/>
              </a:ext>
            </a:extLst>
          </p:cNvPr>
          <p:cNvSpPr>
            <a:spLocks noGrp="1"/>
          </p:cNvSpPr>
          <p:nvPr>
            <p:ph type="title"/>
          </p:nvPr>
        </p:nvSpPr>
        <p:spPr/>
        <p:txBody>
          <a:bodyPr/>
          <a:lstStyle/>
          <a:p>
            <a:r>
              <a:rPr lang="pt-BR"/>
              <a:t>Facebook Reaction Percentage | Governo do Estado do Ceará</a:t>
            </a:r>
            <a:endParaRPr lang="en-US"/>
          </a:p>
        </p:txBody>
      </p:sp>
      <p:graphicFrame>
        <p:nvGraphicFramePr>
          <p:cNvPr id="6" name="Chart Placeholder 5">
            <a:extLst>
              <a:ext uri="{FF2B5EF4-FFF2-40B4-BE49-F238E27FC236}">
                <a16:creationId xmlns:a16="http://schemas.microsoft.com/office/drawing/2014/main" id="{F14D2E33-6070-4B0B-81CD-697BA4E10944}"/>
              </a:ext>
            </a:extLst>
          </p:cNvPr>
          <p:cNvGraphicFramePr>
            <a:graphicFrameLocks noGrp="1"/>
          </p:cNvGraphicFramePr>
          <p:nvPr>
            <p:ph type="chart" sz="quarter" idx="13"/>
            <p:extLst>
              <p:ext uri="{D42A27DB-BD31-4B8C-83A1-F6EECF244321}">
                <p14:modId xmlns:p14="http://schemas.microsoft.com/office/powerpoint/2010/main" val="503110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BA6C7D-ABF2-4DFE-B849-51D572339C81}"/>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A5A4D108-7A95-477E-BCC2-677E7DAECF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5552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D94A8-2027-4943-862D-3E1C6D32E2F9}"/>
              </a:ext>
            </a:extLst>
          </p:cNvPr>
          <p:cNvSpPr>
            <a:spLocks noGrp="1"/>
          </p:cNvSpPr>
          <p:nvPr>
            <p:ph type="title"/>
          </p:nvPr>
        </p:nvSpPr>
        <p:spPr/>
        <p:txBody>
          <a:bodyPr/>
          <a:lstStyle/>
          <a:p>
            <a:r>
              <a:rPr lang="en-US"/>
              <a:t>Facebook Interactions by Post Type | Governo do Estado do Ceará</a:t>
            </a:r>
          </a:p>
        </p:txBody>
      </p:sp>
      <p:graphicFrame>
        <p:nvGraphicFramePr>
          <p:cNvPr id="6" name="Chart Placeholder 5">
            <a:extLst>
              <a:ext uri="{FF2B5EF4-FFF2-40B4-BE49-F238E27FC236}">
                <a16:creationId xmlns:a16="http://schemas.microsoft.com/office/drawing/2014/main" id="{F806D27B-4988-472F-BB2F-D07588BC1612}"/>
              </a:ext>
            </a:extLst>
          </p:cNvPr>
          <p:cNvGraphicFramePr>
            <a:graphicFrameLocks noGrp="1"/>
          </p:cNvGraphicFramePr>
          <p:nvPr>
            <p:ph type="chart" sz="quarter" idx="13"/>
            <p:extLst>
              <p:ext uri="{D42A27DB-BD31-4B8C-83A1-F6EECF244321}">
                <p14:modId xmlns:p14="http://schemas.microsoft.com/office/powerpoint/2010/main" val="2568851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75048E-C32A-40CB-9C18-D686D3281C5C}"/>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F2E2A797-FA58-4650-90E5-539A920FF0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384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3F475-A141-4872-BC05-E93EC1C50786}"/>
              </a:ext>
            </a:extLst>
          </p:cNvPr>
          <p:cNvSpPr>
            <a:spLocks noGrp="1"/>
          </p:cNvSpPr>
          <p:nvPr>
            <p:ph type="title"/>
          </p:nvPr>
        </p:nvSpPr>
        <p:spPr/>
        <p:txBody>
          <a:bodyPr/>
          <a:lstStyle/>
          <a:p>
            <a:r>
              <a:rPr lang="pt-BR"/>
              <a:t>Facebook Positive/Negative Reaction Distribution | Governo do Estado do Ceará</a:t>
            </a:r>
            <a:endParaRPr lang="en-US"/>
          </a:p>
        </p:txBody>
      </p:sp>
      <p:graphicFrame>
        <p:nvGraphicFramePr>
          <p:cNvPr id="6" name="Chart Placeholder 5">
            <a:extLst>
              <a:ext uri="{FF2B5EF4-FFF2-40B4-BE49-F238E27FC236}">
                <a16:creationId xmlns:a16="http://schemas.microsoft.com/office/drawing/2014/main" id="{0BF68776-32E5-42AC-93C1-CE59F1E2A0A2}"/>
              </a:ext>
            </a:extLst>
          </p:cNvPr>
          <p:cNvGraphicFramePr>
            <a:graphicFrameLocks noGrp="1"/>
          </p:cNvGraphicFramePr>
          <p:nvPr>
            <p:ph type="chart" sz="quarter" idx="13"/>
            <p:extLst>
              <p:ext uri="{D42A27DB-BD31-4B8C-83A1-F6EECF244321}">
                <p14:modId xmlns:p14="http://schemas.microsoft.com/office/powerpoint/2010/main" val="2816344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FD54AB-5F80-4FC6-B59C-5557B90806A3}"/>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7B06B2C6-80E0-4A34-8FB0-43219F9771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5753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6D79D-F46B-43EF-8875-8C7D3E6C49DC}"/>
              </a:ext>
            </a:extLst>
          </p:cNvPr>
          <p:cNvSpPr>
            <a:spLocks noGrp="1"/>
          </p:cNvSpPr>
          <p:nvPr>
            <p:ph type="title"/>
          </p:nvPr>
        </p:nvSpPr>
        <p:spPr/>
        <p:txBody>
          <a:bodyPr/>
          <a:lstStyle/>
          <a:p>
            <a:r>
              <a:rPr lang="pt-BR"/>
              <a:t>Facebook Reach | Governo do Estado do Ceará</a:t>
            </a:r>
            <a:endParaRPr lang="en-US"/>
          </a:p>
        </p:txBody>
      </p:sp>
      <p:graphicFrame>
        <p:nvGraphicFramePr>
          <p:cNvPr id="6" name="Chart Placeholder 5">
            <a:extLst>
              <a:ext uri="{FF2B5EF4-FFF2-40B4-BE49-F238E27FC236}">
                <a16:creationId xmlns:a16="http://schemas.microsoft.com/office/drawing/2014/main" id="{59BE7D46-C0EC-4B09-B97E-1B1C76027BE6}"/>
              </a:ext>
            </a:extLst>
          </p:cNvPr>
          <p:cNvGraphicFramePr>
            <a:graphicFrameLocks noGrp="1"/>
          </p:cNvGraphicFramePr>
          <p:nvPr>
            <p:ph type="chart" sz="quarter" idx="13"/>
            <p:extLst>
              <p:ext uri="{D42A27DB-BD31-4B8C-83A1-F6EECF244321}">
                <p14:modId xmlns:p14="http://schemas.microsoft.com/office/powerpoint/2010/main" val="3165658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E58CC9-7D61-4892-BB8A-0A0B67B85ABB}"/>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32E0E5A5-22FE-4687-8407-FD7E9081FB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3302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92A7D-933E-4055-ABDA-0D5B5EA7FC2B}"/>
              </a:ext>
            </a:extLst>
          </p:cNvPr>
          <p:cNvSpPr>
            <a:spLocks noGrp="1"/>
          </p:cNvSpPr>
          <p:nvPr>
            <p:ph type="title"/>
          </p:nvPr>
        </p:nvSpPr>
        <p:spPr/>
        <p:txBody>
          <a:bodyPr/>
          <a:lstStyle/>
          <a:p>
            <a:r>
              <a:rPr lang="pt-BR"/>
              <a:t>Facebook Own Posts Table | Governo do Estado do Ceará - 1 of 25</a:t>
            </a:r>
            <a:endParaRPr lang="en-US"/>
          </a:p>
        </p:txBody>
      </p:sp>
      <p:graphicFrame>
        <p:nvGraphicFramePr>
          <p:cNvPr id="5" name="Table Placeholder 4">
            <a:extLst>
              <a:ext uri="{FF2B5EF4-FFF2-40B4-BE49-F238E27FC236}">
                <a16:creationId xmlns:a16="http://schemas.microsoft.com/office/drawing/2014/main" id="{E69F7F21-1B10-47F1-80C4-566132F75FC6}"/>
              </a:ext>
            </a:extLst>
          </p:cNvPr>
          <p:cNvGraphicFramePr>
            <a:graphicFrameLocks noGrp="1"/>
          </p:cNvGraphicFramePr>
          <p:nvPr>
            <p:ph type="tbl" sz="quarter" idx="13"/>
            <p:extLst>
              <p:ext uri="{D42A27DB-BD31-4B8C-83A1-F6EECF244321}">
                <p14:modId xmlns:p14="http://schemas.microsoft.com/office/powerpoint/2010/main" val="990728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86871439"/>
                    </a:ext>
                  </a:extLst>
                </a:gridCol>
                <a:gridCol w="1481328">
                  <a:extLst>
                    <a:ext uri="{9D8B030D-6E8A-4147-A177-3AD203B41FA5}">
                      <a16:colId xmlns:a16="http://schemas.microsoft.com/office/drawing/2014/main" val="879809013"/>
                    </a:ext>
                  </a:extLst>
                </a:gridCol>
                <a:gridCol w="493776">
                  <a:extLst>
                    <a:ext uri="{9D8B030D-6E8A-4147-A177-3AD203B41FA5}">
                      <a16:colId xmlns:a16="http://schemas.microsoft.com/office/drawing/2014/main" val="979495011"/>
                    </a:ext>
                  </a:extLst>
                </a:gridCol>
                <a:gridCol w="493776">
                  <a:extLst>
                    <a:ext uri="{9D8B030D-6E8A-4147-A177-3AD203B41FA5}">
                      <a16:colId xmlns:a16="http://schemas.microsoft.com/office/drawing/2014/main" val="3160710721"/>
                    </a:ext>
                  </a:extLst>
                </a:gridCol>
                <a:gridCol w="493776">
                  <a:extLst>
                    <a:ext uri="{9D8B030D-6E8A-4147-A177-3AD203B41FA5}">
                      <a16:colId xmlns:a16="http://schemas.microsoft.com/office/drawing/2014/main" val="2660877064"/>
                    </a:ext>
                  </a:extLst>
                </a:gridCol>
                <a:gridCol w="493776">
                  <a:extLst>
                    <a:ext uri="{9D8B030D-6E8A-4147-A177-3AD203B41FA5}">
                      <a16:colId xmlns:a16="http://schemas.microsoft.com/office/drawing/2014/main" val="3098777762"/>
                    </a:ext>
                  </a:extLst>
                </a:gridCol>
                <a:gridCol w="493776">
                  <a:extLst>
                    <a:ext uri="{9D8B030D-6E8A-4147-A177-3AD203B41FA5}">
                      <a16:colId xmlns:a16="http://schemas.microsoft.com/office/drawing/2014/main" val="4293876154"/>
                    </a:ext>
                  </a:extLst>
                </a:gridCol>
                <a:gridCol w="493776">
                  <a:extLst>
                    <a:ext uri="{9D8B030D-6E8A-4147-A177-3AD203B41FA5}">
                      <a16:colId xmlns:a16="http://schemas.microsoft.com/office/drawing/2014/main" val="1724696393"/>
                    </a:ext>
                  </a:extLst>
                </a:gridCol>
                <a:gridCol w="493776">
                  <a:extLst>
                    <a:ext uri="{9D8B030D-6E8A-4147-A177-3AD203B41FA5}">
                      <a16:colId xmlns:a16="http://schemas.microsoft.com/office/drawing/2014/main" val="1124075810"/>
                    </a:ext>
                  </a:extLst>
                </a:gridCol>
                <a:gridCol w="493776">
                  <a:extLst>
                    <a:ext uri="{9D8B030D-6E8A-4147-A177-3AD203B41FA5}">
                      <a16:colId xmlns:a16="http://schemas.microsoft.com/office/drawing/2014/main" val="1321794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0657402"/>
                  </a:ext>
                </a:extLst>
              </a:tr>
            </a:tbl>
          </a:graphicData>
        </a:graphic>
      </p:graphicFrame>
      <p:sp>
        <p:nvSpPr>
          <p:cNvPr id="4" name="Text Placeholder 3">
            <a:extLst>
              <a:ext uri="{FF2B5EF4-FFF2-40B4-BE49-F238E27FC236}">
                <a16:creationId xmlns:a16="http://schemas.microsoft.com/office/drawing/2014/main" id="{3F042327-40C4-451A-BF1B-ABFEA4506D70}"/>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919566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788BD-50E7-47DF-8FFD-BDD4AA585BA8}"/>
              </a:ext>
            </a:extLst>
          </p:cNvPr>
          <p:cNvSpPr>
            <a:spLocks noGrp="1"/>
          </p:cNvSpPr>
          <p:nvPr>
            <p:ph type="title"/>
          </p:nvPr>
        </p:nvSpPr>
        <p:spPr/>
        <p:txBody>
          <a:bodyPr/>
          <a:lstStyle/>
          <a:p>
            <a:r>
              <a:rPr lang="pt-BR"/>
              <a:t>Facebook Own Posts Table | Governo do Estado do Ceará - 2 of 25</a:t>
            </a:r>
            <a:endParaRPr lang="en-US"/>
          </a:p>
        </p:txBody>
      </p:sp>
      <p:graphicFrame>
        <p:nvGraphicFramePr>
          <p:cNvPr id="5" name="Table Placeholder 4">
            <a:extLst>
              <a:ext uri="{FF2B5EF4-FFF2-40B4-BE49-F238E27FC236}">
                <a16:creationId xmlns:a16="http://schemas.microsoft.com/office/drawing/2014/main" id="{D0EAEA84-653E-4BFE-A883-87ACCDB15482}"/>
              </a:ext>
            </a:extLst>
          </p:cNvPr>
          <p:cNvGraphicFramePr>
            <a:graphicFrameLocks noGrp="1"/>
          </p:cNvGraphicFramePr>
          <p:nvPr>
            <p:ph type="tbl" sz="quarter" idx="13"/>
            <p:extLst>
              <p:ext uri="{D42A27DB-BD31-4B8C-83A1-F6EECF244321}">
                <p14:modId xmlns:p14="http://schemas.microsoft.com/office/powerpoint/2010/main" val="2902144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3641914"/>
                    </a:ext>
                  </a:extLst>
                </a:gridCol>
                <a:gridCol w="1481328">
                  <a:extLst>
                    <a:ext uri="{9D8B030D-6E8A-4147-A177-3AD203B41FA5}">
                      <a16:colId xmlns:a16="http://schemas.microsoft.com/office/drawing/2014/main" val="2829260563"/>
                    </a:ext>
                  </a:extLst>
                </a:gridCol>
                <a:gridCol w="493776">
                  <a:extLst>
                    <a:ext uri="{9D8B030D-6E8A-4147-A177-3AD203B41FA5}">
                      <a16:colId xmlns:a16="http://schemas.microsoft.com/office/drawing/2014/main" val="3853078940"/>
                    </a:ext>
                  </a:extLst>
                </a:gridCol>
                <a:gridCol w="493776">
                  <a:extLst>
                    <a:ext uri="{9D8B030D-6E8A-4147-A177-3AD203B41FA5}">
                      <a16:colId xmlns:a16="http://schemas.microsoft.com/office/drawing/2014/main" val="1047571290"/>
                    </a:ext>
                  </a:extLst>
                </a:gridCol>
                <a:gridCol w="493776">
                  <a:extLst>
                    <a:ext uri="{9D8B030D-6E8A-4147-A177-3AD203B41FA5}">
                      <a16:colId xmlns:a16="http://schemas.microsoft.com/office/drawing/2014/main" val="1389597328"/>
                    </a:ext>
                  </a:extLst>
                </a:gridCol>
                <a:gridCol w="493776">
                  <a:extLst>
                    <a:ext uri="{9D8B030D-6E8A-4147-A177-3AD203B41FA5}">
                      <a16:colId xmlns:a16="http://schemas.microsoft.com/office/drawing/2014/main" val="2903762452"/>
                    </a:ext>
                  </a:extLst>
                </a:gridCol>
                <a:gridCol w="493776">
                  <a:extLst>
                    <a:ext uri="{9D8B030D-6E8A-4147-A177-3AD203B41FA5}">
                      <a16:colId xmlns:a16="http://schemas.microsoft.com/office/drawing/2014/main" val="1409674974"/>
                    </a:ext>
                  </a:extLst>
                </a:gridCol>
                <a:gridCol w="493776">
                  <a:extLst>
                    <a:ext uri="{9D8B030D-6E8A-4147-A177-3AD203B41FA5}">
                      <a16:colId xmlns:a16="http://schemas.microsoft.com/office/drawing/2014/main" val="2239506770"/>
                    </a:ext>
                  </a:extLst>
                </a:gridCol>
                <a:gridCol w="493776">
                  <a:extLst>
                    <a:ext uri="{9D8B030D-6E8A-4147-A177-3AD203B41FA5}">
                      <a16:colId xmlns:a16="http://schemas.microsoft.com/office/drawing/2014/main" val="1630000754"/>
                    </a:ext>
                  </a:extLst>
                </a:gridCol>
                <a:gridCol w="493776">
                  <a:extLst>
                    <a:ext uri="{9D8B030D-6E8A-4147-A177-3AD203B41FA5}">
                      <a16:colId xmlns:a16="http://schemas.microsoft.com/office/drawing/2014/main" val="619345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2459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- 2021-08-30 08:50:42</a:t>
                      </a:r>
                      <a:r>
                        <a:rPr kumimoji="0" lang="pt-BR" sz="1000" b="0" i="0" u="none" strike="noStrike" kern="1200" cap="none" spc="0" normalizeH="0" baseline="0" noProof="0">
                          <a:ln>
                            <a:noFill/>
                          </a:ln>
                          <a:solidFill>
                            <a:prstClr val="black"/>
                          </a:solidFill>
                          <a:effectLst/>
                          <a:uLnTx/>
                          <a:uFillTx/>
                          <a:latin typeface="+mn-lt"/>
                          <a:ea typeface="+mn-ea"/>
                          <a:cs typeface="+mn-cs"/>
                        </a:rPr>
                        <a:t>
 É mais notícia boa para o nosso estado! O cadastro do público de jovens a partir de 12 anos para vacinação contra a Covid-19 está liberado na plataforma Saúde Digital da Secretaria da Saúde. Siga o nosso passo a passo para cadastrar os jovens no site digital.saude.ce.gov.br. 
Governo do Ceará, nossa prioridade é salvar vidas.
#covid19geral #vacinação #governodoceará #pracegover #pratodosverem 
O post tem a imagem de uma jovem estudante em destaque. O texto diz: Eita! Esse é pra juventude cearense: o cadastro ooooooooon! Adolescentes a partir dos 12 anos já devem se cadastrar no Saúde Digital para tomar a vacina contra a Covid-19. Se liga. Para se cadastrar, é simples: 1. Basta acessar digital.saude.ce.gov.br 2. Clicar em cadastramento de vacinação. 3. Escolher a opção Ainda não tenho cadastro. 4. Preencher os dados corretamente e finalizar o cadastro no final da página. 5. Após o agendamento, o jovem deve comparecer, na hora e local marcados, com a documentação necessária para se vacinar. *menores de 18 anos devem comparecer acompanhados de um responsável legal. Vacinada ou ainda não, nossa juventude deve continuar tomando todos os cuidados contra a Covid-19: lavando bem as mãos com água e sabão, passando álcool em gel 70%, usando máscara, evitando aglomerações. Governo do Ceará, nossa prioridade é salvar vidas.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18698408"/>
                  </a:ext>
                </a:extLst>
              </a:tr>
            </a:tbl>
          </a:graphicData>
        </a:graphic>
      </p:graphicFrame>
      <p:sp>
        <p:nvSpPr>
          <p:cNvPr id="4" name="Text Placeholder 3">
            <a:extLst>
              <a:ext uri="{FF2B5EF4-FFF2-40B4-BE49-F238E27FC236}">
                <a16:creationId xmlns:a16="http://schemas.microsoft.com/office/drawing/2014/main" id="{C9235E6A-6C3D-40D6-B969-312C982CC4C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712934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ED7E2-9D23-451A-BC5A-9B61EEDDA844}"/>
              </a:ext>
            </a:extLst>
          </p:cNvPr>
          <p:cNvSpPr>
            <a:spLocks noGrp="1"/>
          </p:cNvSpPr>
          <p:nvPr>
            <p:ph type="title"/>
          </p:nvPr>
        </p:nvSpPr>
        <p:spPr/>
        <p:txBody>
          <a:bodyPr/>
          <a:lstStyle/>
          <a:p>
            <a:r>
              <a:rPr lang="pt-BR"/>
              <a:t>Facebook Own Posts Table | Governo do Estado do Ceará - 3 of 25</a:t>
            </a:r>
            <a:endParaRPr lang="en-US"/>
          </a:p>
        </p:txBody>
      </p:sp>
      <p:graphicFrame>
        <p:nvGraphicFramePr>
          <p:cNvPr id="5" name="Table Placeholder 4">
            <a:extLst>
              <a:ext uri="{FF2B5EF4-FFF2-40B4-BE49-F238E27FC236}">
                <a16:creationId xmlns:a16="http://schemas.microsoft.com/office/drawing/2014/main" id="{108E5F02-B215-46BE-BEEA-1A99A2A24677}"/>
              </a:ext>
            </a:extLst>
          </p:cNvPr>
          <p:cNvGraphicFramePr>
            <a:graphicFrameLocks noGrp="1"/>
          </p:cNvGraphicFramePr>
          <p:nvPr>
            <p:ph type="tbl" sz="quarter" idx="13"/>
            <p:extLst>
              <p:ext uri="{D42A27DB-BD31-4B8C-83A1-F6EECF244321}">
                <p14:modId xmlns:p14="http://schemas.microsoft.com/office/powerpoint/2010/main" val="696107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69536420"/>
                    </a:ext>
                  </a:extLst>
                </a:gridCol>
                <a:gridCol w="1481328">
                  <a:extLst>
                    <a:ext uri="{9D8B030D-6E8A-4147-A177-3AD203B41FA5}">
                      <a16:colId xmlns:a16="http://schemas.microsoft.com/office/drawing/2014/main" val="2871837725"/>
                    </a:ext>
                  </a:extLst>
                </a:gridCol>
                <a:gridCol w="493776">
                  <a:extLst>
                    <a:ext uri="{9D8B030D-6E8A-4147-A177-3AD203B41FA5}">
                      <a16:colId xmlns:a16="http://schemas.microsoft.com/office/drawing/2014/main" val="1972059792"/>
                    </a:ext>
                  </a:extLst>
                </a:gridCol>
                <a:gridCol w="493776">
                  <a:extLst>
                    <a:ext uri="{9D8B030D-6E8A-4147-A177-3AD203B41FA5}">
                      <a16:colId xmlns:a16="http://schemas.microsoft.com/office/drawing/2014/main" val="1357118834"/>
                    </a:ext>
                  </a:extLst>
                </a:gridCol>
                <a:gridCol w="493776">
                  <a:extLst>
                    <a:ext uri="{9D8B030D-6E8A-4147-A177-3AD203B41FA5}">
                      <a16:colId xmlns:a16="http://schemas.microsoft.com/office/drawing/2014/main" val="2165435451"/>
                    </a:ext>
                  </a:extLst>
                </a:gridCol>
                <a:gridCol w="493776">
                  <a:extLst>
                    <a:ext uri="{9D8B030D-6E8A-4147-A177-3AD203B41FA5}">
                      <a16:colId xmlns:a16="http://schemas.microsoft.com/office/drawing/2014/main" val="637974632"/>
                    </a:ext>
                  </a:extLst>
                </a:gridCol>
                <a:gridCol w="493776">
                  <a:extLst>
                    <a:ext uri="{9D8B030D-6E8A-4147-A177-3AD203B41FA5}">
                      <a16:colId xmlns:a16="http://schemas.microsoft.com/office/drawing/2014/main" val="2733597531"/>
                    </a:ext>
                  </a:extLst>
                </a:gridCol>
                <a:gridCol w="493776">
                  <a:extLst>
                    <a:ext uri="{9D8B030D-6E8A-4147-A177-3AD203B41FA5}">
                      <a16:colId xmlns:a16="http://schemas.microsoft.com/office/drawing/2014/main" val="3697640086"/>
                    </a:ext>
                  </a:extLst>
                </a:gridCol>
                <a:gridCol w="493776">
                  <a:extLst>
                    <a:ext uri="{9D8B030D-6E8A-4147-A177-3AD203B41FA5}">
                      <a16:colId xmlns:a16="http://schemas.microsoft.com/office/drawing/2014/main" val="2719685489"/>
                    </a:ext>
                  </a:extLst>
                </a:gridCol>
                <a:gridCol w="493776">
                  <a:extLst>
                    <a:ext uri="{9D8B030D-6E8A-4147-A177-3AD203B41FA5}">
                      <a16:colId xmlns:a16="http://schemas.microsoft.com/office/drawing/2014/main" val="1803817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4489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- 2021-08-29 10:00:46</a:t>
                      </a:r>
                      <a:r>
                        <a:rPr kumimoji="0" lang="pt-BR" sz="1000" b="0" i="0" u="none" strike="noStrike" kern="1200" cap="none" spc="0" normalizeH="0" baseline="0" noProof="0">
                          <a:ln>
                            <a:noFill/>
                          </a:ln>
                          <a:solidFill>
                            <a:prstClr val="black"/>
                          </a:solidFill>
                          <a:effectLst/>
                          <a:uLnTx/>
                          <a:uFillTx/>
                          <a:latin typeface="+mn-lt"/>
                          <a:ea typeface="+mn-ea"/>
                          <a:cs typeface="+mn-cs"/>
                        </a:rPr>
                        <a:t>
 Hoje é aniversário do Porto Iracema das Artes, escola que incentiva a arte e a cultura. O equipamento é uma instituição da Secretaria da Cultura, em parceria com o Instituto Dragão do Mar. 
Os cursos, oficinas e eventos gratuitos são para jovens que concluíram o Ensino Fundamental, vão muito além da teoria, mas também não se resumem à prática, e podem ser de curta, média ou longa duração. A sede é na Praia de Iracema, na rua Dragão do Mar.
Para entrar em um dos cursos, fique de olho no site e espere as novas inscrições. 💻  Acesse: portoiracemadasartes.org.br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400184"/>
                  </a:ext>
                </a:extLst>
              </a:tr>
            </a:tbl>
          </a:graphicData>
        </a:graphic>
      </p:graphicFrame>
      <p:sp>
        <p:nvSpPr>
          <p:cNvPr id="4" name="Text Placeholder 3">
            <a:extLst>
              <a:ext uri="{FF2B5EF4-FFF2-40B4-BE49-F238E27FC236}">
                <a16:creationId xmlns:a16="http://schemas.microsoft.com/office/drawing/2014/main" id="{E2CD1441-5C04-481E-829E-1C48B75CEA0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816996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EDDB4-577C-4EE9-87DE-BCB32CCF99BF}"/>
              </a:ext>
            </a:extLst>
          </p:cNvPr>
          <p:cNvSpPr>
            <a:spLocks noGrp="1"/>
          </p:cNvSpPr>
          <p:nvPr>
            <p:ph type="title"/>
          </p:nvPr>
        </p:nvSpPr>
        <p:spPr/>
        <p:txBody>
          <a:bodyPr/>
          <a:lstStyle/>
          <a:p>
            <a:r>
              <a:rPr lang="pt-BR"/>
              <a:t>Facebook Own Posts Table | Governo do Estado do Ceará - 4 of 25</a:t>
            </a:r>
            <a:endParaRPr lang="en-US"/>
          </a:p>
        </p:txBody>
      </p:sp>
      <p:graphicFrame>
        <p:nvGraphicFramePr>
          <p:cNvPr id="5" name="Table Placeholder 4">
            <a:extLst>
              <a:ext uri="{FF2B5EF4-FFF2-40B4-BE49-F238E27FC236}">
                <a16:creationId xmlns:a16="http://schemas.microsoft.com/office/drawing/2014/main" id="{DD560F41-7F0A-4B58-969A-DE74388B0EAA}"/>
              </a:ext>
            </a:extLst>
          </p:cNvPr>
          <p:cNvGraphicFramePr>
            <a:graphicFrameLocks noGrp="1"/>
          </p:cNvGraphicFramePr>
          <p:nvPr>
            <p:ph type="tbl" sz="quarter" idx="13"/>
            <p:extLst>
              <p:ext uri="{D42A27DB-BD31-4B8C-83A1-F6EECF244321}">
                <p14:modId xmlns:p14="http://schemas.microsoft.com/office/powerpoint/2010/main" val="328859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03774676"/>
                    </a:ext>
                  </a:extLst>
                </a:gridCol>
                <a:gridCol w="1481328">
                  <a:extLst>
                    <a:ext uri="{9D8B030D-6E8A-4147-A177-3AD203B41FA5}">
                      <a16:colId xmlns:a16="http://schemas.microsoft.com/office/drawing/2014/main" val="3055028586"/>
                    </a:ext>
                  </a:extLst>
                </a:gridCol>
                <a:gridCol w="493776">
                  <a:extLst>
                    <a:ext uri="{9D8B030D-6E8A-4147-A177-3AD203B41FA5}">
                      <a16:colId xmlns:a16="http://schemas.microsoft.com/office/drawing/2014/main" val="2732861469"/>
                    </a:ext>
                  </a:extLst>
                </a:gridCol>
                <a:gridCol w="493776">
                  <a:extLst>
                    <a:ext uri="{9D8B030D-6E8A-4147-A177-3AD203B41FA5}">
                      <a16:colId xmlns:a16="http://schemas.microsoft.com/office/drawing/2014/main" val="1258493762"/>
                    </a:ext>
                  </a:extLst>
                </a:gridCol>
                <a:gridCol w="493776">
                  <a:extLst>
                    <a:ext uri="{9D8B030D-6E8A-4147-A177-3AD203B41FA5}">
                      <a16:colId xmlns:a16="http://schemas.microsoft.com/office/drawing/2014/main" val="2098116681"/>
                    </a:ext>
                  </a:extLst>
                </a:gridCol>
                <a:gridCol w="493776">
                  <a:extLst>
                    <a:ext uri="{9D8B030D-6E8A-4147-A177-3AD203B41FA5}">
                      <a16:colId xmlns:a16="http://schemas.microsoft.com/office/drawing/2014/main" val="1013383067"/>
                    </a:ext>
                  </a:extLst>
                </a:gridCol>
                <a:gridCol w="493776">
                  <a:extLst>
                    <a:ext uri="{9D8B030D-6E8A-4147-A177-3AD203B41FA5}">
                      <a16:colId xmlns:a16="http://schemas.microsoft.com/office/drawing/2014/main" val="3745207362"/>
                    </a:ext>
                  </a:extLst>
                </a:gridCol>
                <a:gridCol w="493776">
                  <a:extLst>
                    <a:ext uri="{9D8B030D-6E8A-4147-A177-3AD203B41FA5}">
                      <a16:colId xmlns:a16="http://schemas.microsoft.com/office/drawing/2014/main" val="3196867773"/>
                    </a:ext>
                  </a:extLst>
                </a:gridCol>
                <a:gridCol w="493776">
                  <a:extLst>
                    <a:ext uri="{9D8B030D-6E8A-4147-A177-3AD203B41FA5}">
                      <a16:colId xmlns:a16="http://schemas.microsoft.com/office/drawing/2014/main" val="3932075266"/>
                    </a:ext>
                  </a:extLst>
                </a:gridCol>
                <a:gridCol w="493776">
                  <a:extLst>
                    <a:ext uri="{9D8B030D-6E8A-4147-A177-3AD203B41FA5}">
                      <a16:colId xmlns:a16="http://schemas.microsoft.com/office/drawing/2014/main" val="28544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50430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16:39:35</a:t>
                      </a:r>
                      <a:r>
                        <a:rPr kumimoji="0" lang="pt-BR" sz="1000" b="0" i="0" u="none" strike="noStrike" kern="1200" cap="none" spc="0" normalizeH="0" baseline="0" noProof="0">
                          <a:ln>
                            <a:noFill/>
                          </a:ln>
                          <a:solidFill>
                            <a:prstClr val="black"/>
                          </a:solidFill>
                          <a:effectLst/>
                          <a:uLnTx/>
                          <a:uFillTx/>
                          <a:latin typeface="+mn-lt"/>
                          <a:ea typeface="+mn-ea"/>
                          <a:cs typeface="+mn-cs"/>
                        </a:rPr>
                        <a:t>
 O programa Ceará Educa Mais tem o objetivo de aumentar o desempenho dos estudantes do Ensino Fundamental e Médio da rede pública estadual de ensino.
Com a superação dos desafios, conseguimos proporcionar condições cada vez melhores para nossos jovens e professores. 
Saiba mais sobre todas as 25 ações em: https://abre.ai/educa-mais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517754"/>
                  </a:ext>
                </a:extLst>
              </a:tr>
            </a:tbl>
          </a:graphicData>
        </a:graphic>
      </p:graphicFrame>
      <p:sp>
        <p:nvSpPr>
          <p:cNvPr id="4" name="Text Placeholder 3">
            <a:extLst>
              <a:ext uri="{FF2B5EF4-FFF2-40B4-BE49-F238E27FC236}">
                <a16:creationId xmlns:a16="http://schemas.microsoft.com/office/drawing/2014/main" id="{CA8FDCF0-5AA6-4AB0-AB08-F1BC8EDDA0ED}"/>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615502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9E6EB-39F4-4831-AEFE-7FFF6A68BABD}"/>
              </a:ext>
            </a:extLst>
          </p:cNvPr>
          <p:cNvSpPr>
            <a:spLocks noGrp="1"/>
          </p:cNvSpPr>
          <p:nvPr>
            <p:ph type="title"/>
          </p:nvPr>
        </p:nvSpPr>
        <p:spPr/>
        <p:txBody>
          <a:bodyPr/>
          <a:lstStyle/>
          <a:p>
            <a:r>
              <a:rPr lang="pt-BR"/>
              <a:t>Facebook Own Posts Table | Governo do Estado do Ceará - 5 of 25</a:t>
            </a:r>
            <a:endParaRPr lang="en-US"/>
          </a:p>
        </p:txBody>
      </p:sp>
      <p:graphicFrame>
        <p:nvGraphicFramePr>
          <p:cNvPr id="5" name="Table Placeholder 4">
            <a:extLst>
              <a:ext uri="{FF2B5EF4-FFF2-40B4-BE49-F238E27FC236}">
                <a16:creationId xmlns:a16="http://schemas.microsoft.com/office/drawing/2014/main" id="{81895241-A556-4EBE-B189-897352EADAD7}"/>
              </a:ext>
            </a:extLst>
          </p:cNvPr>
          <p:cNvGraphicFramePr>
            <a:graphicFrameLocks noGrp="1"/>
          </p:cNvGraphicFramePr>
          <p:nvPr>
            <p:ph type="tbl" sz="quarter" idx="13"/>
            <p:extLst>
              <p:ext uri="{D42A27DB-BD31-4B8C-83A1-F6EECF244321}">
                <p14:modId xmlns:p14="http://schemas.microsoft.com/office/powerpoint/2010/main" val="2075444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89274936"/>
                    </a:ext>
                  </a:extLst>
                </a:gridCol>
                <a:gridCol w="1481328">
                  <a:extLst>
                    <a:ext uri="{9D8B030D-6E8A-4147-A177-3AD203B41FA5}">
                      <a16:colId xmlns:a16="http://schemas.microsoft.com/office/drawing/2014/main" val="4173530574"/>
                    </a:ext>
                  </a:extLst>
                </a:gridCol>
                <a:gridCol w="493776">
                  <a:extLst>
                    <a:ext uri="{9D8B030D-6E8A-4147-A177-3AD203B41FA5}">
                      <a16:colId xmlns:a16="http://schemas.microsoft.com/office/drawing/2014/main" val="3238439779"/>
                    </a:ext>
                  </a:extLst>
                </a:gridCol>
                <a:gridCol w="493776">
                  <a:extLst>
                    <a:ext uri="{9D8B030D-6E8A-4147-A177-3AD203B41FA5}">
                      <a16:colId xmlns:a16="http://schemas.microsoft.com/office/drawing/2014/main" val="3632911759"/>
                    </a:ext>
                  </a:extLst>
                </a:gridCol>
                <a:gridCol w="493776">
                  <a:extLst>
                    <a:ext uri="{9D8B030D-6E8A-4147-A177-3AD203B41FA5}">
                      <a16:colId xmlns:a16="http://schemas.microsoft.com/office/drawing/2014/main" val="2274585363"/>
                    </a:ext>
                  </a:extLst>
                </a:gridCol>
                <a:gridCol w="493776">
                  <a:extLst>
                    <a:ext uri="{9D8B030D-6E8A-4147-A177-3AD203B41FA5}">
                      <a16:colId xmlns:a16="http://schemas.microsoft.com/office/drawing/2014/main" val="4239488090"/>
                    </a:ext>
                  </a:extLst>
                </a:gridCol>
                <a:gridCol w="493776">
                  <a:extLst>
                    <a:ext uri="{9D8B030D-6E8A-4147-A177-3AD203B41FA5}">
                      <a16:colId xmlns:a16="http://schemas.microsoft.com/office/drawing/2014/main" val="34947690"/>
                    </a:ext>
                  </a:extLst>
                </a:gridCol>
                <a:gridCol w="493776">
                  <a:extLst>
                    <a:ext uri="{9D8B030D-6E8A-4147-A177-3AD203B41FA5}">
                      <a16:colId xmlns:a16="http://schemas.microsoft.com/office/drawing/2014/main" val="3690849432"/>
                    </a:ext>
                  </a:extLst>
                </a:gridCol>
                <a:gridCol w="493776">
                  <a:extLst>
                    <a:ext uri="{9D8B030D-6E8A-4147-A177-3AD203B41FA5}">
                      <a16:colId xmlns:a16="http://schemas.microsoft.com/office/drawing/2014/main" val="1666235463"/>
                    </a:ext>
                  </a:extLst>
                </a:gridCol>
                <a:gridCol w="493776">
                  <a:extLst>
                    <a:ext uri="{9D8B030D-6E8A-4147-A177-3AD203B41FA5}">
                      <a16:colId xmlns:a16="http://schemas.microsoft.com/office/drawing/2014/main" val="3454588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3766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15:20:06</a:t>
                      </a:r>
                      <a:r>
                        <a:rPr kumimoji="0" lang="pt-BR" sz="1000" b="0" i="0" u="none" strike="noStrike" kern="1200" cap="none" spc="0" normalizeH="0" baseline="0" noProof="0">
                          <a:ln>
                            <a:noFill/>
                          </a:ln>
                          <a:solidFill>
                            <a:prstClr val="black"/>
                          </a:solidFill>
                          <a:effectLst/>
                          <a:uLnTx/>
                          <a:uFillTx/>
                          <a:latin typeface="+mn-lt"/>
                          <a:ea typeface="+mn-ea"/>
                          <a:cs typeface="+mn-cs"/>
                        </a:rPr>
                        <a:t>
 A Amazon anunciou que vai inaugurar um Centro de Distribuição na Região Metropolitana de Fortaleza. Localizado em Itaitinga, o empreendimento vai gerar oportunidades de empregos para os cearenses. A empresa multinacional busca aumentar a capilaridade logística no Brasil, melhorando a experiência dos clientes, reduzindo o tempo de entrega dos produtos em nível nacional. Depois de quase dois anos de conversas com o Governo do Ceará, a Amazon vai agregar, gerar empregos e riquezas para nosso estado.
#governodoceara #amazon #itaitinga #emprego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3993233"/>
                  </a:ext>
                </a:extLst>
              </a:tr>
            </a:tbl>
          </a:graphicData>
        </a:graphic>
      </p:graphicFrame>
      <p:sp>
        <p:nvSpPr>
          <p:cNvPr id="4" name="Text Placeholder 3">
            <a:extLst>
              <a:ext uri="{FF2B5EF4-FFF2-40B4-BE49-F238E27FC236}">
                <a16:creationId xmlns:a16="http://schemas.microsoft.com/office/drawing/2014/main" id="{6DE8F86A-02E8-43C1-B946-F98B1DDA7B8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825492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49D22-A53C-48E5-B759-8E2C536AD3DB}"/>
              </a:ext>
            </a:extLst>
          </p:cNvPr>
          <p:cNvSpPr>
            <a:spLocks noGrp="1"/>
          </p:cNvSpPr>
          <p:nvPr>
            <p:ph type="title"/>
          </p:nvPr>
        </p:nvSpPr>
        <p:spPr/>
        <p:txBody>
          <a:bodyPr/>
          <a:lstStyle/>
          <a:p>
            <a:r>
              <a:rPr lang="pt-BR"/>
              <a:t>Facebook Own Posts Table | Governo do Estado do Ceará - 6 of 25</a:t>
            </a:r>
            <a:endParaRPr lang="en-US"/>
          </a:p>
        </p:txBody>
      </p:sp>
      <p:graphicFrame>
        <p:nvGraphicFramePr>
          <p:cNvPr id="5" name="Table Placeholder 4">
            <a:extLst>
              <a:ext uri="{FF2B5EF4-FFF2-40B4-BE49-F238E27FC236}">
                <a16:creationId xmlns:a16="http://schemas.microsoft.com/office/drawing/2014/main" id="{C3CCD93C-776C-4369-A210-8807584A857B}"/>
              </a:ext>
            </a:extLst>
          </p:cNvPr>
          <p:cNvGraphicFramePr>
            <a:graphicFrameLocks noGrp="1"/>
          </p:cNvGraphicFramePr>
          <p:nvPr>
            <p:ph type="tbl" sz="quarter" idx="13"/>
            <p:extLst>
              <p:ext uri="{D42A27DB-BD31-4B8C-83A1-F6EECF244321}">
                <p14:modId xmlns:p14="http://schemas.microsoft.com/office/powerpoint/2010/main" val="180287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17929750"/>
                    </a:ext>
                  </a:extLst>
                </a:gridCol>
                <a:gridCol w="1481328">
                  <a:extLst>
                    <a:ext uri="{9D8B030D-6E8A-4147-A177-3AD203B41FA5}">
                      <a16:colId xmlns:a16="http://schemas.microsoft.com/office/drawing/2014/main" val="1397971730"/>
                    </a:ext>
                  </a:extLst>
                </a:gridCol>
                <a:gridCol w="493776">
                  <a:extLst>
                    <a:ext uri="{9D8B030D-6E8A-4147-A177-3AD203B41FA5}">
                      <a16:colId xmlns:a16="http://schemas.microsoft.com/office/drawing/2014/main" val="120147960"/>
                    </a:ext>
                  </a:extLst>
                </a:gridCol>
                <a:gridCol w="493776">
                  <a:extLst>
                    <a:ext uri="{9D8B030D-6E8A-4147-A177-3AD203B41FA5}">
                      <a16:colId xmlns:a16="http://schemas.microsoft.com/office/drawing/2014/main" val="2405802611"/>
                    </a:ext>
                  </a:extLst>
                </a:gridCol>
                <a:gridCol w="493776">
                  <a:extLst>
                    <a:ext uri="{9D8B030D-6E8A-4147-A177-3AD203B41FA5}">
                      <a16:colId xmlns:a16="http://schemas.microsoft.com/office/drawing/2014/main" val="2550041876"/>
                    </a:ext>
                  </a:extLst>
                </a:gridCol>
                <a:gridCol w="493776">
                  <a:extLst>
                    <a:ext uri="{9D8B030D-6E8A-4147-A177-3AD203B41FA5}">
                      <a16:colId xmlns:a16="http://schemas.microsoft.com/office/drawing/2014/main" val="154408417"/>
                    </a:ext>
                  </a:extLst>
                </a:gridCol>
                <a:gridCol w="493776">
                  <a:extLst>
                    <a:ext uri="{9D8B030D-6E8A-4147-A177-3AD203B41FA5}">
                      <a16:colId xmlns:a16="http://schemas.microsoft.com/office/drawing/2014/main" val="665142597"/>
                    </a:ext>
                  </a:extLst>
                </a:gridCol>
                <a:gridCol w="493776">
                  <a:extLst>
                    <a:ext uri="{9D8B030D-6E8A-4147-A177-3AD203B41FA5}">
                      <a16:colId xmlns:a16="http://schemas.microsoft.com/office/drawing/2014/main" val="1463064096"/>
                    </a:ext>
                  </a:extLst>
                </a:gridCol>
                <a:gridCol w="493776">
                  <a:extLst>
                    <a:ext uri="{9D8B030D-6E8A-4147-A177-3AD203B41FA5}">
                      <a16:colId xmlns:a16="http://schemas.microsoft.com/office/drawing/2014/main" val="2999821707"/>
                    </a:ext>
                  </a:extLst>
                </a:gridCol>
                <a:gridCol w="493776">
                  <a:extLst>
                    <a:ext uri="{9D8B030D-6E8A-4147-A177-3AD203B41FA5}">
                      <a16:colId xmlns:a16="http://schemas.microsoft.com/office/drawing/2014/main" val="1748976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6994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12:36:08</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abre processo seletivo para dez Cozinhas Sociais 
Governo do Ceará lança o edital do processo seletivo da 2ª edição do programa Cozinhas Sociais. A formação visa apoiar dez instituições que já realizam trabalhos sociais em comunidades vulneráveis. 
Os representantes selecionados participarão de forma híbrida (online e presencial) de atividades como formação em empreendedorismo social, cozinha básica e boas práticas, tutoria, acompanhamento, além de receber ajuda de custo, insumos e utensílios para fornecer alimentação nas áreas que atendem. 
A iniciativa será realizada pelo Estado, por meio da Escola de Gastronomia Social Ivens Dias Branco, instituição da Secretaria da Cultura do Estado Ceará (Secult), gerida pelo Instituto Dragão do Mar (IDM) e o Mais Nutrição, ação do Programa Mais Infância 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8776400"/>
                  </a:ext>
                </a:extLst>
              </a:tr>
            </a:tbl>
          </a:graphicData>
        </a:graphic>
      </p:graphicFrame>
      <p:sp>
        <p:nvSpPr>
          <p:cNvPr id="4" name="Text Placeholder 3">
            <a:extLst>
              <a:ext uri="{FF2B5EF4-FFF2-40B4-BE49-F238E27FC236}">
                <a16:creationId xmlns:a16="http://schemas.microsoft.com/office/drawing/2014/main" id="{03D96973-EB8B-4B90-B738-68FAE5196FC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6925432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D13CC-5F02-4C57-921A-274B50CF84E7}"/>
              </a:ext>
            </a:extLst>
          </p:cNvPr>
          <p:cNvSpPr>
            <a:spLocks noGrp="1"/>
          </p:cNvSpPr>
          <p:nvPr>
            <p:ph type="title"/>
          </p:nvPr>
        </p:nvSpPr>
        <p:spPr/>
        <p:txBody>
          <a:bodyPr/>
          <a:lstStyle/>
          <a:p>
            <a:r>
              <a:rPr lang="pt-BR"/>
              <a:t>Facebook Own Posts Table | Governo do Estado do Ceará - 7 of 25</a:t>
            </a:r>
            <a:endParaRPr lang="en-US"/>
          </a:p>
        </p:txBody>
      </p:sp>
      <p:graphicFrame>
        <p:nvGraphicFramePr>
          <p:cNvPr id="5" name="Table Placeholder 4">
            <a:extLst>
              <a:ext uri="{FF2B5EF4-FFF2-40B4-BE49-F238E27FC236}">
                <a16:creationId xmlns:a16="http://schemas.microsoft.com/office/drawing/2014/main" id="{14AF53E0-5624-4276-8654-74CB528DDE47}"/>
              </a:ext>
            </a:extLst>
          </p:cNvPr>
          <p:cNvGraphicFramePr>
            <a:graphicFrameLocks noGrp="1"/>
          </p:cNvGraphicFramePr>
          <p:nvPr>
            <p:ph type="tbl" sz="quarter" idx="13"/>
            <p:extLst>
              <p:ext uri="{D42A27DB-BD31-4B8C-83A1-F6EECF244321}">
                <p14:modId xmlns:p14="http://schemas.microsoft.com/office/powerpoint/2010/main" val="2321970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3201896"/>
                    </a:ext>
                  </a:extLst>
                </a:gridCol>
                <a:gridCol w="1481328">
                  <a:extLst>
                    <a:ext uri="{9D8B030D-6E8A-4147-A177-3AD203B41FA5}">
                      <a16:colId xmlns:a16="http://schemas.microsoft.com/office/drawing/2014/main" val="1754924837"/>
                    </a:ext>
                  </a:extLst>
                </a:gridCol>
                <a:gridCol w="493776">
                  <a:extLst>
                    <a:ext uri="{9D8B030D-6E8A-4147-A177-3AD203B41FA5}">
                      <a16:colId xmlns:a16="http://schemas.microsoft.com/office/drawing/2014/main" val="1411315377"/>
                    </a:ext>
                  </a:extLst>
                </a:gridCol>
                <a:gridCol w="493776">
                  <a:extLst>
                    <a:ext uri="{9D8B030D-6E8A-4147-A177-3AD203B41FA5}">
                      <a16:colId xmlns:a16="http://schemas.microsoft.com/office/drawing/2014/main" val="1326815193"/>
                    </a:ext>
                  </a:extLst>
                </a:gridCol>
                <a:gridCol w="493776">
                  <a:extLst>
                    <a:ext uri="{9D8B030D-6E8A-4147-A177-3AD203B41FA5}">
                      <a16:colId xmlns:a16="http://schemas.microsoft.com/office/drawing/2014/main" val="1027399823"/>
                    </a:ext>
                  </a:extLst>
                </a:gridCol>
                <a:gridCol w="493776">
                  <a:extLst>
                    <a:ext uri="{9D8B030D-6E8A-4147-A177-3AD203B41FA5}">
                      <a16:colId xmlns:a16="http://schemas.microsoft.com/office/drawing/2014/main" val="1339529679"/>
                    </a:ext>
                  </a:extLst>
                </a:gridCol>
                <a:gridCol w="493776">
                  <a:extLst>
                    <a:ext uri="{9D8B030D-6E8A-4147-A177-3AD203B41FA5}">
                      <a16:colId xmlns:a16="http://schemas.microsoft.com/office/drawing/2014/main" val="1513459858"/>
                    </a:ext>
                  </a:extLst>
                </a:gridCol>
                <a:gridCol w="493776">
                  <a:extLst>
                    <a:ext uri="{9D8B030D-6E8A-4147-A177-3AD203B41FA5}">
                      <a16:colId xmlns:a16="http://schemas.microsoft.com/office/drawing/2014/main" val="1528447671"/>
                    </a:ext>
                  </a:extLst>
                </a:gridCol>
                <a:gridCol w="493776">
                  <a:extLst>
                    <a:ext uri="{9D8B030D-6E8A-4147-A177-3AD203B41FA5}">
                      <a16:colId xmlns:a16="http://schemas.microsoft.com/office/drawing/2014/main" val="27696458"/>
                    </a:ext>
                  </a:extLst>
                </a:gridCol>
                <a:gridCol w="493776">
                  <a:extLst>
                    <a:ext uri="{9D8B030D-6E8A-4147-A177-3AD203B41FA5}">
                      <a16:colId xmlns:a16="http://schemas.microsoft.com/office/drawing/2014/main" val="20126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6127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10:45:07</a:t>
                      </a:r>
                      <a:r>
                        <a:rPr kumimoji="0" lang="pt-BR" sz="1000" b="0" i="0" u="none" strike="noStrike" kern="1200" cap="none" spc="0" normalizeH="0" baseline="0" noProof="0">
                          <a:ln>
                            <a:noFill/>
                          </a:ln>
                          <a:solidFill>
                            <a:prstClr val="black"/>
                          </a:solidFill>
                          <a:effectLst/>
                          <a:uLnTx/>
                          <a:uFillTx/>
                          <a:latin typeface="+mn-lt"/>
                          <a:ea typeface="+mn-ea"/>
                          <a:cs typeface="+mn-cs"/>
                        </a:rPr>
                        <a:t>
 A Unidade de Conservação (UC) estadual Parque Estadual Marinho da Pedra da Risca do Meio completa 24 anos e recebe de presente a sua ampliação. Nesta quarta (25), a Assembleia Legislativa aprovou a Mensagem de expansão da UC, enviada pelo Governo do Ceará, que aumenta a área de preservação ambiental em 44%, passando dos atuais 3.320 para 4.790,16 hectares.
A medida vai contribuir ainda mais para a manutenção desse santuário, totalmente submerso, criado em 1997, abrigo de uma grande diversidade biológica e o único parque marinho do Estado. Ganha o Ceará, mas sobretudo, ganha a sociedade e a biodiversidade.
#governodoceara #boletimdenoticias #imprensa
📸 Ascom Sema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6521779"/>
                  </a:ext>
                </a:extLst>
              </a:tr>
            </a:tbl>
          </a:graphicData>
        </a:graphic>
      </p:graphicFrame>
      <p:sp>
        <p:nvSpPr>
          <p:cNvPr id="4" name="Text Placeholder 3">
            <a:extLst>
              <a:ext uri="{FF2B5EF4-FFF2-40B4-BE49-F238E27FC236}">
                <a16:creationId xmlns:a16="http://schemas.microsoft.com/office/drawing/2014/main" id="{1DFC230F-C5ED-44E4-9231-081E7A315670}"/>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544250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52889-D9CB-46AF-B423-0917F3DEF44D}"/>
              </a:ext>
            </a:extLst>
          </p:cNvPr>
          <p:cNvSpPr>
            <a:spLocks noGrp="1"/>
          </p:cNvSpPr>
          <p:nvPr>
            <p:ph type="title"/>
          </p:nvPr>
        </p:nvSpPr>
        <p:spPr/>
        <p:txBody>
          <a:bodyPr/>
          <a:lstStyle/>
          <a:p>
            <a:r>
              <a:rPr lang="pt-BR"/>
              <a:t>Facebook Own Posts Table | Governo do Estado do Ceará - 8 of 25</a:t>
            </a:r>
            <a:endParaRPr lang="en-US"/>
          </a:p>
        </p:txBody>
      </p:sp>
      <p:graphicFrame>
        <p:nvGraphicFramePr>
          <p:cNvPr id="5" name="Table Placeholder 4">
            <a:extLst>
              <a:ext uri="{FF2B5EF4-FFF2-40B4-BE49-F238E27FC236}">
                <a16:creationId xmlns:a16="http://schemas.microsoft.com/office/drawing/2014/main" id="{0A81A247-D1F2-4576-8738-5E6F8BAB7386}"/>
              </a:ext>
            </a:extLst>
          </p:cNvPr>
          <p:cNvGraphicFramePr>
            <a:graphicFrameLocks noGrp="1"/>
          </p:cNvGraphicFramePr>
          <p:nvPr>
            <p:ph type="tbl" sz="quarter" idx="13"/>
            <p:extLst>
              <p:ext uri="{D42A27DB-BD31-4B8C-83A1-F6EECF244321}">
                <p14:modId xmlns:p14="http://schemas.microsoft.com/office/powerpoint/2010/main" val="2382812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94219800"/>
                    </a:ext>
                  </a:extLst>
                </a:gridCol>
                <a:gridCol w="1481328">
                  <a:extLst>
                    <a:ext uri="{9D8B030D-6E8A-4147-A177-3AD203B41FA5}">
                      <a16:colId xmlns:a16="http://schemas.microsoft.com/office/drawing/2014/main" val="51629642"/>
                    </a:ext>
                  </a:extLst>
                </a:gridCol>
                <a:gridCol w="493776">
                  <a:extLst>
                    <a:ext uri="{9D8B030D-6E8A-4147-A177-3AD203B41FA5}">
                      <a16:colId xmlns:a16="http://schemas.microsoft.com/office/drawing/2014/main" val="1441604056"/>
                    </a:ext>
                  </a:extLst>
                </a:gridCol>
                <a:gridCol w="493776">
                  <a:extLst>
                    <a:ext uri="{9D8B030D-6E8A-4147-A177-3AD203B41FA5}">
                      <a16:colId xmlns:a16="http://schemas.microsoft.com/office/drawing/2014/main" val="2489795115"/>
                    </a:ext>
                  </a:extLst>
                </a:gridCol>
                <a:gridCol w="493776">
                  <a:extLst>
                    <a:ext uri="{9D8B030D-6E8A-4147-A177-3AD203B41FA5}">
                      <a16:colId xmlns:a16="http://schemas.microsoft.com/office/drawing/2014/main" val="1546181650"/>
                    </a:ext>
                  </a:extLst>
                </a:gridCol>
                <a:gridCol w="493776">
                  <a:extLst>
                    <a:ext uri="{9D8B030D-6E8A-4147-A177-3AD203B41FA5}">
                      <a16:colId xmlns:a16="http://schemas.microsoft.com/office/drawing/2014/main" val="2672840360"/>
                    </a:ext>
                  </a:extLst>
                </a:gridCol>
                <a:gridCol w="493776">
                  <a:extLst>
                    <a:ext uri="{9D8B030D-6E8A-4147-A177-3AD203B41FA5}">
                      <a16:colId xmlns:a16="http://schemas.microsoft.com/office/drawing/2014/main" val="883883262"/>
                    </a:ext>
                  </a:extLst>
                </a:gridCol>
                <a:gridCol w="493776">
                  <a:extLst>
                    <a:ext uri="{9D8B030D-6E8A-4147-A177-3AD203B41FA5}">
                      <a16:colId xmlns:a16="http://schemas.microsoft.com/office/drawing/2014/main" val="3392764933"/>
                    </a:ext>
                  </a:extLst>
                </a:gridCol>
                <a:gridCol w="493776">
                  <a:extLst>
                    <a:ext uri="{9D8B030D-6E8A-4147-A177-3AD203B41FA5}">
                      <a16:colId xmlns:a16="http://schemas.microsoft.com/office/drawing/2014/main" val="3953367723"/>
                    </a:ext>
                  </a:extLst>
                </a:gridCol>
                <a:gridCol w="493776">
                  <a:extLst>
                    <a:ext uri="{9D8B030D-6E8A-4147-A177-3AD203B41FA5}">
                      <a16:colId xmlns:a16="http://schemas.microsoft.com/office/drawing/2014/main" val="824361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9109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17:00:06</a:t>
                      </a:r>
                      <a:r>
                        <a:rPr kumimoji="0" lang="pt-BR" sz="1000" b="0" i="0" u="none" strike="noStrike" kern="1200" cap="none" spc="0" normalizeH="0" baseline="0" noProof="0">
                          <a:ln>
                            <a:noFill/>
                          </a:ln>
                          <a:solidFill>
                            <a:prstClr val="black"/>
                          </a:solidFill>
                          <a:effectLst/>
                          <a:uLnTx/>
                          <a:uFillTx/>
                          <a:latin typeface="+mn-lt"/>
                          <a:ea typeface="+mn-ea"/>
                          <a:cs typeface="+mn-cs"/>
                        </a:rPr>
                        <a:t>
 Com a retomada da economia cearense, o emprego celetista no Ceará apresentou expansão de 13.420 postos de trabalho, em julho de 2021. O saldo representa o melhor resultado do Nordeste. Os dados são do Cadastro Geral de Empregados e Desempregados (Caged) e foram divulgados hoje (26/8).
Em 2021, o Ceará acumula um saldo positivo de 46.129 empregos celetistas gerados. Já em termos territoriais, a geração de empregos continua concentrada na Capital Cearense, Fortaleza (6.034 empregos ou 45,0% do total), seguida de Juazeiro do Norte (1.060 ou 17,9%), Eusébio (737 ou 5,5%), Caucaia (548 ou 4,1%) e Sobral (534 ou 4,0%).
#governodoceara #imprensa #boletimdenoticias #emprego
📸 Ascom Casa Civil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69923724"/>
                  </a:ext>
                </a:extLst>
              </a:tr>
            </a:tbl>
          </a:graphicData>
        </a:graphic>
      </p:graphicFrame>
      <p:sp>
        <p:nvSpPr>
          <p:cNvPr id="4" name="Text Placeholder 3">
            <a:extLst>
              <a:ext uri="{FF2B5EF4-FFF2-40B4-BE49-F238E27FC236}">
                <a16:creationId xmlns:a16="http://schemas.microsoft.com/office/drawing/2014/main" id="{5001BBF8-2F03-4966-8989-48D2D74B208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575590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BAAE6-B037-4661-B63A-45BB1BE1E0A1}"/>
              </a:ext>
            </a:extLst>
          </p:cNvPr>
          <p:cNvSpPr>
            <a:spLocks noGrp="1"/>
          </p:cNvSpPr>
          <p:nvPr>
            <p:ph type="title"/>
          </p:nvPr>
        </p:nvSpPr>
        <p:spPr/>
        <p:txBody>
          <a:bodyPr/>
          <a:lstStyle/>
          <a:p>
            <a:r>
              <a:rPr lang="pt-BR"/>
              <a:t>Facebook Own Posts Table | Governo do Estado do Ceará - 9 of 25</a:t>
            </a:r>
            <a:endParaRPr lang="en-US"/>
          </a:p>
        </p:txBody>
      </p:sp>
      <p:graphicFrame>
        <p:nvGraphicFramePr>
          <p:cNvPr id="5" name="Table Placeholder 4">
            <a:extLst>
              <a:ext uri="{FF2B5EF4-FFF2-40B4-BE49-F238E27FC236}">
                <a16:creationId xmlns:a16="http://schemas.microsoft.com/office/drawing/2014/main" id="{103700A2-D859-4A6D-A35D-2EBD3358850C}"/>
              </a:ext>
            </a:extLst>
          </p:cNvPr>
          <p:cNvGraphicFramePr>
            <a:graphicFrameLocks noGrp="1"/>
          </p:cNvGraphicFramePr>
          <p:nvPr>
            <p:ph type="tbl" sz="quarter" idx="13"/>
            <p:extLst>
              <p:ext uri="{D42A27DB-BD31-4B8C-83A1-F6EECF244321}">
                <p14:modId xmlns:p14="http://schemas.microsoft.com/office/powerpoint/2010/main" val="2640909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13582817"/>
                    </a:ext>
                  </a:extLst>
                </a:gridCol>
                <a:gridCol w="1481328">
                  <a:extLst>
                    <a:ext uri="{9D8B030D-6E8A-4147-A177-3AD203B41FA5}">
                      <a16:colId xmlns:a16="http://schemas.microsoft.com/office/drawing/2014/main" val="605779229"/>
                    </a:ext>
                  </a:extLst>
                </a:gridCol>
                <a:gridCol w="493776">
                  <a:extLst>
                    <a:ext uri="{9D8B030D-6E8A-4147-A177-3AD203B41FA5}">
                      <a16:colId xmlns:a16="http://schemas.microsoft.com/office/drawing/2014/main" val="3438685855"/>
                    </a:ext>
                  </a:extLst>
                </a:gridCol>
                <a:gridCol w="493776">
                  <a:extLst>
                    <a:ext uri="{9D8B030D-6E8A-4147-A177-3AD203B41FA5}">
                      <a16:colId xmlns:a16="http://schemas.microsoft.com/office/drawing/2014/main" val="529940554"/>
                    </a:ext>
                  </a:extLst>
                </a:gridCol>
                <a:gridCol w="493776">
                  <a:extLst>
                    <a:ext uri="{9D8B030D-6E8A-4147-A177-3AD203B41FA5}">
                      <a16:colId xmlns:a16="http://schemas.microsoft.com/office/drawing/2014/main" val="442831853"/>
                    </a:ext>
                  </a:extLst>
                </a:gridCol>
                <a:gridCol w="493776">
                  <a:extLst>
                    <a:ext uri="{9D8B030D-6E8A-4147-A177-3AD203B41FA5}">
                      <a16:colId xmlns:a16="http://schemas.microsoft.com/office/drawing/2014/main" val="1236875855"/>
                    </a:ext>
                  </a:extLst>
                </a:gridCol>
                <a:gridCol w="493776">
                  <a:extLst>
                    <a:ext uri="{9D8B030D-6E8A-4147-A177-3AD203B41FA5}">
                      <a16:colId xmlns:a16="http://schemas.microsoft.com/office/drawing/2014/main" val="2465123825"/>
                    </a:ext>
                  </a:extLst>
                </a:gridCol>
                <a:gridCol w="493776">
                  <a:extLst>
                    <a:ext uri="{9D8B030D-6E8A-4147-A177-3AD203B41FA5}">
                      <a16:colId xmlns:a16="http://schemas.microsoft.com/office/drawing/2014/main" val="2846460554"/>
                    </a:ext>
                  </a:extLst>
                </a:gridCol>
                <a:gridCol w="493776">
                  <a:extLst>
                    <a:ext uri="{9D8B030D-6E8A-4147-A177-3AD203B41FA5}">
                      <a16:colId xmlns:a16="http://schemas.microsoft.com/office/drawing/2014/main" val="1669579433"/>
                    </a:ext>
                  </a:extLst>
                </a:gridCol>
                <a:gridCol w="493776">
                  <a:extLst>
                    <a:ext uri="{9D8B030D-6E8A-4147-A177-3AD203B41FA5}">
                      <a16:colId xmlns:a16="http://schemas.microsoft.com/office/drawing/2014/main" val="1600330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8097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15:00:08</a:t>
                      </a:r>
                      <a:r>
                        <a:rPr kumimoji="0" lang="pt-BR" sz="1000" b="0" i="0" u="none" strike="noStrike" kern="1200" cap="none" spc="0" normalizeH="0" baseline="0" noProof="0">
                          <a:ln>
                            <a:noFill/>
                          </a:ln>
                          <a:solidFill>
                            <a:prstClr val="black"/>
                          </a:solidFill>
                          <a:effectLst/>
                          <a:uLnTx/>
                          <a:uFillTx/>
                          <a:latin typeface="+mn-lt"/>
                          <a:ea typeface="+mn-ea"/>
                          <a:cs typeface="+mn-cs"/>
                        </a:rPr>
                        <a:t>
 As ações para a Educação no Ceará não param! 👏🏻😍
Mais de 910 mil estudantes cearenses que cursam o Ensino Fundamental na rede pública serão beneficiados com o Pacto pela Aprendizagem no Estado do Ceará, lançado pelo Governo do Ceará, hoje (26). O Pacto fortalece a colaboração entre o Governo do Ceará e os 184 municípios para recuperar a aprendizagem dos estudantes do Ensino Fundamental diante do contexto de pandemia da Covid-19.
#governodoceara #educação #boletimdenoticias #imprensa #estudantes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77783287"/>
                  </a:ext>
                </a:extLst>
              </a:tr>
            </a:tbl>
          </a:graphicData>
        </a:graphic>
      </p:graphicFrame>
      <p:sp>
        <p:nvSpPr>
          <p:cNvPr id="4" name="Text Placeholder 3">
            <a:extLst>
              <a:ext uri="{FF2B5EF4-FFF2-40B4-BE49-F238E27FC236}">
                <a16:creationId xmlns:a16="http://schemas.microsoft.com/office/drawing/2014/main" id="{97525AD4-DCE8-4CFA-8389-243D3478200E}"/>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7022036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D086A-05DC-42F9-B680-E8E3202051D9}"/>
              </a:ext>
            </a:extLst>
          </p:cNvPr>
          <p:cNvSpPr>
            <a:spLocks noGrp="1"/>
          </p:cNvSpPr>
          <p:nvPr>
            <p:ph type="title"/>
          </p:nvPr>
        </p:nvSpPr>
        <p:spPr/>
        <p:txBody>
          <a:bodyPr/>
          <a:lstStyle/>
          <a:p>
            <a:r>
              <a:rPr lang="pt-BR"/>
              <a:t>Facebook Own Posts Table | Governo do Estado do Ceará - 10 of 25</a:t>
            </a:r>
            <a:endParaRPr lang="en-US"/>
          </a:p>
        </p:txBody>
      </p:sp>
      <p:graphicFrame>
        <p:nvGraphicFramePr>
          <p:cNvPr id="5" name="Table Placeholder 4">
            <a:extLst>
              <a:ext uri="{FF2B5EF4-FFF2-40B4-BE49-F238E27FC236}">
                <a16:creationId xmlns:a16="http://schemas.microsoft.com/office/drawing/2014/main" id="{26353CAF-0462-41C9-A4D1-B77F92AD8EA5}"/>
              </a:ext>
            </a:extLst>
          </p:cNvPr>
          <p:cNvGraphicFramePr>
            <a:graphicFrameLocks noGrp="1"/>
          </p:cNvGraphicFramePr>
          <p:nvPr>
            <p:ph type="tbl" sz="quarter" idx="13"/>
            <p:extLst>
              <p:ext uri="{D42A27DB-BD31-4B8C-83A1-F6EECF244321}">
                <p14:modId xmlns:p14="http://schemas.microsoft.com/office/powerpoint/2010/main" val="3526718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079768"/>
                    </a:ext>
                  </a:extLst>
                </a:gridCol>
                <a:gridCol w="1481328">
                  <a:extLst>
                    <a:ext uri="{9D8B030D-6E8A-4147-A177-3AD203B41FA5}">
                      <a16:colId xmlns:a16="http://schemas.microsoft.com/office/drawing/2014/main" val="2279803936"/>
                    </a:ext>
                  </a:extLst>
                </a:gridCol>
                <a:gridCol w="493776">
                  <a:extLst>
                    <a:ext uri="{9D8B030D-6E8A-4147-A177-3AD203B41FA5}">
                      <a16:colId xmlns:a16="http://schemas.microsoft.com/office/drawing/2014/main" val="1529098817"/>
                    </a:ext>
                  </a:extLst>
                </a:gridCol>
                <a:gridCol w="493776">
                  <a:extLst>
                    <a:ext uri="{9D8B030D-6E8A-4147-A177-3AD203B41FA5}">
                      <a16:colId xmlns:a16="http://schemas.microsoft.com/office/drawing/2014/main" val="1517959573"/>
                    </a:ext>
                  </a:extLst>
                </a:gridCol>
                <a:gridCol w="493776">
                  <a:extLst>
                    <a:ext uri="{9D8B030D-6E8A-4147-A177-3AD203B41FA5}">
                      <a16:colId xmlns:a16="http://schemas.microsoft.com/office/drawing/2014/main" val="4147338260"/>
                    </a:ext>
                  </a:extLst>
                </a:gridCol>
                <a:gridCol w="493776">
                  <a:extLst>
                    <a:ext uri="{9D8B030D-6E8A-4147-A177-3AD203B41FA5}">
                      <a16:colId xmlns:a16="http://schemas.microsoft.com/office/drawing/2014/main" val="602472875"/>
                    </a:ext>
                  </a:extLst>
                </a:gridCol>
                <a:gridCol w="493776">
                  <a:extLst>
                    <a:ext uri="{9D8B030D-6E8A-4147-A177-3AD203B41FA5}">
                      <a16:colId xmlns:a16="http://schemas.microsoft.com/office/drawing/2014/main" val="131141703"/>
                    </a:ext>
                  </a:extLst>
                </a:gridCol>
                <a:gridCol w="493776">
                  <a:extLst>
                    <a:ext uri="{9D8B030D-6E8A-4147-A177-3AD203B41FA5}">
                      <a16:colId xmlns:a16="http://schemas.microsoft.com/office/drawing/2014/main" val="3530453014"/>
                    </a:ext>
                  </a:extLst>
                </a:gridCol>
                <a:gridCol w="493776">
                  <a:extLst>
                    <a:ext uri="{9D8B030D-6E8A-4147-A177-3AD203B41FA5}">
                      <a16:colId xmlns:a16="http://schemas.microsoft.com/office/drawing/2014/main" val="533361732"/>
                    </a:ext>
                  </a:extLst>
                </a:gridCol>
                <a:gridCol w="493776">
                  <a:extLst>
                    <a:ext uri="{9D8B030D-6E8A-4147-A177-3AD203B41FA5}">
                      <a16:colId xmlns:a16="http://schemas.microsoft.com/office/drawing/2014/main" val="296556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8607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13:28:02</a:t>
                      </a:r>
                      <a:r>
                        <a:rPr kumimoji="0" lang="pt-BR" sz="1000" b="0" i="0" u="none" strike="noStrike" kern="1200" cap="none" spc="0" normalizeH="0" baseline="0" noProof="0">
                          <a:ln>
                            <a:noFill/>
                          </a:ln>
                          <a:solidFill>
                            <a:prstClr val="black"/>
                          </a:solidFill>
                          <a:effectLst/>
                          <a:uLnTx/>
                          <a:uFillTx/>
                          <a:latin typeface="+mn-lt"/>
                          <a:ea typeface="+mn-ea"/>
                          <a:cs typeface="+mn-cs"/>
                        </a:rPr>
                        <a:t>
 O Ceará possui hoje o mais completo programa na área da infância desse país. E, ao completar seis anos de existência, o Programa Mais Infância Ceará ganha anúncios importantes. Vamos investir R$ 38,8 milhões para a implantação de 250 brinquedopraças e vamos implementar a Cidade Mais Infância, equipamento que será instalado no Centro de Eventos, em Fortaleza, e que vai agregar diversos ambientes, simulando uma cidade em escala infantil, com bancos, correios, polícia, bombeiros, escolas e outros serviços. Assim, a criança é estimulada a exercer sua cidadania escolhendo uma profissão a ser vivenciada de forma educativa dentro do parque. 👏🏻
#governodoceara #boletimdenoticias #imprensa #infancia
📸 Ariel Gomes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64005494"/>
                  </a:ext>
                </a:extLst>
              </a:tr>
            </a:tbl>
          </a:graphicData>
        </a:graphic>
      </p:graphicFrame>
      <p:sp>
        <p:nvSpPr>
          <p:cNvPr id="4" name="Text Placeholder 3">
            <a:extLst>
              <a:ext uri="{FF2B5EF4-FFF2-40B4-BE49-F238E27FC236}">
                <a16:creationId xmlns:a16="http://schemas.microsoft.com/office/drawing/2014/main" id="{9E0FF551-5F4C-4655-A712-6FE5467EF57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455903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80B9A-E270-4C92-9D73-0700CDD5A1D5}"/>
              </a:ext>
            </a:extLst>
          </p:cNvPr>
          <p:cNvSpPr>
            <a:spLocks noGrp="1"/>
          </p:cNvSpPr>
          <p:nvPr>
            <p:ph type="title"/>
          </p:nvPr>
        </p:nvSpPr>
        <p:spPr/>
        <p:txBody>
          <a:bodyPr/>
          <a:lstStyle/>
          <a:p>
            <a:r>
              <a:rPr lang="pt-BR"/>
              <a:t>Facebook Own Posts Table | Governo do Estado do Ceará - 11 of 25</a:t>
            </a:r>
            <a:endParaRPr lang="en-US"/>
          </a:p>
        </p:txBody>
      </p:sp>
      <p:graphicFrame>
        <p:nvGraphicFramePr>
          <p:cNvPr id="5" name="Table Placeholder 4">
            <a:extLst>
              <a:ext uri="{FF2B5EF4-FFF2-40B4-BE49-F238E27FC236}">
                <a16:creationId xmlns:a16="http://schemas.microsoft.com/office/drawing/2014/main" id="{F93CAB9F-A2D3-4B74-A7EC-814296E9A1BA}"/>
              </a:ext>
            </a:extLst>
          </p:cNvPr>
          <p:cNvGraphicFramePr>
            <a:graphicFrameLocks noGrp="1"/>
          </p:cNvGraphicFramePr>
          <p:nvPr>
            <p:ph type="tbl" sz="quarter" idx="13"/>
            <p:extLst>
              <p:ext uri="{D42A27DB-BD31-4B8C-83A1-F6EECF244321}">
                <p14:modId xmlns:p14="http://schemas.microsoft.com/office/powerpoint/2010/main" val="1950167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88436123"/>
                    </a:ext>
                  </a:extLst>
                </a:gridCol>
                <a:gridCol w="1481328">
                  <a:extLst>
                    <a:ext uri="{9D8B030D-6E8A-4147-A177-3AD203B41FA5}">
                      <a16:colId xmlns:a16="http://schemas.microsoft.com/office/drawing/2014/main" val="1510035484"/>
                    </a:ext>
                  </a:extLst>
                </a:gridCol>
                <a:gridCol w="493776">
                  <a:extLst>
                    <a:ext uri="{9D8B030D-6E8A-4147-A177-3AD203B41FA5}">
                      <a16:colId xmlns:a16="http://schemas.microsoft.com/office/drawing/2014/main" val="3786209654"/>
                    </a:ext>
                  </a:extLst>
                </a:gridCol>
                <a:gridCol w="493776">
                  <a:extLst>
                    <a:ext uri="{9D8B030D-6E8A-4147-A177-3AD203B41FA5}">
                      <a16:colId xmlns:a16="http://schemas.microsoft.com/office/drawing/2014/main" val="3147458025"/>
                    </a:ext>
                  </a:extLst>
                </a:gridCol>
                <a:gridCol w="493776">
                  <a:extLst>
                    <a:ext uri="{9D8B030D-6E8A-4147-A177-3AD203B41FA5}">
                      <a16:colId xmlns:a16="http://schemas.microsoft.com/office/drawing/2014/main" val="941902197"/>
                    </a:ext>
                  </a:extLst>
                </a:gridCol>
                <a:gridCol w="493776">
                  <a:extLst>
                    <a:ext uri="{9D8B030D-6E8A-4147-A177-3AD203B41FA5}">
                      <a16:colId xmlns:a16="http://schemas.microsoft.com/office/drawing/2014/main" val="3492648344"/>
                    </a:ext>
                  </a:extLst>
                </a:gridCol>
                <a:gridCol w="493776">
                  <a:extLst>
                    <a:ext uri="{9D8B030D-6E8A-4147-A177-3AD203B41FA5}">
                      <a16:colId xmlns:a16="http://schemas.microsoft.com/office/drawing/2014/main" val="419875040"/>
                    </a:ext>
                  </a:extLst>
                </a:gridCol>
                <a:gridCol w="493776">
                  <a:extLst>
                    <a:ext uri="{9D8B030D-6E8A-4147-A177-3AD203B41FA5}">
                      <a16:colId xmlns:a16="http://schemas.microsoft.com/office/drawing/2014/main" val="3590731537"/>
                    </a:ext>
                  </a:extLst>
                </a:gridCol>
                <a:gridCol w="493776">
                  <a:extLst>
                    <a:ext uri="{9D8B030D-6E8A-4147-A177-3AD203B41FA5}">
                      <a16:colId xmlns:a16="http://schemas.microsoft.com/office/drawing/2014/main" val="478563355"/>
                    </a:ext>
                  </a:extLst>
                </a:gridCol>
                <a:gridCol w="493776">
                  <a:extLst>
                    <a:ext uri="{9D8B030D-6E8A-4147-A177-3AD203B41FA5}">
                      <a16:colId xmlns:a16="http://schemas.microsoft.com/office/drawing/2014/main" val="4166695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55153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10:03:53</a:t>
                      </a:r>
                      <a:r>
                        <a:rPr kumimoji="0" lang="pt-BR" sz="1000" b="0" i="0" u="none" strike="noStrike" kern="1200" cap="none" spc="0" normalizeH="0" baseline="0" noProof="0">
                          <a:ln>
                            <a:noFill/>
                          </a:ln>
                          <a:solidFill>
                            <a:prstClr val="black"/>
                          </a:solidFill>
                          <a:effectLst/>
                          <a:uLnTx/>
                          <a:uFillTx/>
                          <a:latin typeface="+mn-lt"/>
                          <a:ea typeface="+mn-ea"/>
                          <a:cs typeface="+mn-cs"/>
                        </a:rPr>
                        <a:t>
 É hora de entrar para o mercado de trabalho! Confira as oportunidades de emprego que estão disponíveis em todo o Ceará no site do @idtsine.⠀⠀
⠀⠀⠀
Faça seu cadastro e agende o seu atendimento em: http://www.idt.org.br/saa4/Login.aspx.⠀⠀
⠀⠀
Consulte as vagas disponíveis em: http://www.idt.org.br/vagas-disponiveis.⠀⠀
⠀⠀⠀
#vagas #vagasceará #empregosceará #PraCegoVer #PraTodosVerem⠀#emprego
⠀⠀⠀
O post tem foco no texto, que diz: aqui tem oportunidade de emprego. IDT/SINE está com 1293 vagas para garçom, marceneiro, servente de obras, instalador-reparador de rede elétrica, entre outras.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33352551"/>
                  </a:ext>
                </a:extLst>
              </a:tr>
            </a:tbl>
          </a:graphicData>
        </a:graphic>
      </p:graphicFrame>
      <p:sp>
        <p:nvSpPr>
          <p:cNvPr id="4" name="Text Placeholder 3">
            <a:extLst>
              <a:ext uri="{FF2B5EF4-FFF2-40B4-BE49-F238E27FC236}">
                <a16:creationId xmlns:a16="http://schemas.microsoft.com/office/drawing/2014/main" id="{67FB1584-D017-4B78-9AE2-D2F53B9D2C8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806152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90EC9-9D89-4862-85E8-8E2A884E4A31}"/>
              </a:ext>
            </a:extLst>
          </p:cNvPr>
          <p:cNvSpPr>
            <a:spLocks noGrp="1"/>
          </p:cNvSpPr>
          <p:nvPr>
            <p:ph type="title"/>
          </p:nvPr>
        </p:nvSpPr>
        <p:spPr/>
        <p:txBody>
          <a:bodyPr/>
          <a:lstStyle/>
          <a:p>
            <a:r>
              <a:rPr lang="pt-BR"/>
              <a:t>Facebook Own Posts Table | Governo do Estado do Ceará - 12 of 25</a:t>
            </a:r>
            <a:endParaRPr lang="en-US"/>
          </a:p>
        </p:txBody>
      </p:sp>
      <p:graphicFrame>
        <p:nvGraphicFramePr>
          <p:cNvPr id="5" name="Table Placeholder 4">
            <a:extLst>
              <a:ext uri="{FF2B5EF4-FFF2-40B4-BE49-F238E27FC236}">
                <a16:creationId xmlns:a16="http://schemas.microsoft.com/office/drawing/2014/main" id="{3FF9C5BB-E139-403A-BFB2-6D4B5BAF8FE9}"/>
              </a:ext>
            </a:extLst>
          </p:cNvPr>
          <p:cNvGraphicFramePr>
            <a:graphicFrameLocks noGrp="1"/>
          </p:cNvGraphicFramePr>
          <p:nvPr>
            <p:ph type="tbl" sz="quarter" idx="13"/>
            <p:extLst>
              <p:ext uri="{D42A27DB-BD31-4B8C-83A1-F6EECF244321}">
                <p14:modId xmlns:p14="http://schemas.microsoft.com/office/powerpoint/2010/main" val="2504205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76291099"/>
                    </a:ext>
                  </a:extLst>
                </a:gridCol>
                <a:gridCol w="1481328">
                  <a:extLst>
                    <a:ext uri="{9D8B030D-6E8A-4147-A177-3AD203B41FA5}">
                      <a16:colId xmlns:a16="http://schemas.microsoft.com/office/drawing/2014/main" val="3664724994"/>
                    </a:ext>
                  </a:extLst>
                </a:gridCol>
                <a:gridCol w="493776">
                  <a:extLst>
                    <a:ext uri="{9D8B030D-6E8A-4147-A177-3AD203B41FA5}">
                      <a16:colId xmlns:a16="http://schemas.microsoft.com/office/drawing/2014/main" val="1568211785"/>
                    </a:ext>
                  </a:extLst>
                </a:gridCol>
                <a:gridCol w="493776">
                  <a:extLst>
                    <a:ext uri="{9D8B030D-6E8A-4147-A177-3AD203B41FA5}">
                      <a16:colId xmlns:a16="http://schemas.microsoft.com/office/drawing/2014/main" val="773006235"/>
                    </a:ext>
                  </a:extLst>
                </a:gridCol>
                <a:gridCol w="493776">
                  <a:extLst>
                    <a:ext uri="{9D8B030D-6E8A-4147-A177-3AD203B41FA5}">
                      <a16:colId xmlns:a16="http://schemas.microsoft.com/office/drawing/2014/main" val="578661874"/>
                    </a:ext>
                  </a:extLst>
                </a:gridCol>
                <a:gridCol w="493776">
                  <a:extLst>
                    <a:ext uri="{9D8B030D-6E8A-4147-A177-3AD203B41FA5}">
                      <a16:colId xmlns:a16="http://schemas.microsoft.com/office/drawing/2014/main" val="3276133481"/>
                    </a:ext>
                  </a:extLst>
                </a:gridCol>
                <a:gridCol w="493776">
                  <a:extLst>
                    <a:ext uri="{9D8B030D-6E8A-4147-A177-3AD203B41FA5}">
                      <a16:colId xmlns:a16="http://schemas.microsoft.com/office/drawing/2014/main" val="2984764640"/>
                    </a:ext>
                  </a:extLst>
                </a:gridCol>
                <a:gridCol w="493776">
                  <a:extLst>
                    <a:ext uri="{9D8B030D-6E8A-4147-A177-3AD203B41FA5}">
                      <a16:colId xmlns:a16="http://schemas.microsoft.com/office/drawing/2014/main" val="2379438194"/>
                    </a:ext>
                  </a:extLst>
                </a:gridCol>
                <a:gridCol w="493776">
                  <a:extLst>
                    <a:ext uri="{9D8B030D-6E8A-4147-A177-3AD203B41FA5}">
                      <a16:colId xmlns:a16="http://schemas.microsoft.com/office/drawing/2014/main" val="2390170337"/>
                    </a:ext>
                  </a:extLst>
                </a:gridCol>
                <a:gridCol w="493776">
                  <a:extLst>
                    <a:ext uri="{9D8B030D-6E8A-4147-A177-3AD203B41FA5}">
                      <a16:colId xmlns:a16="http://schemas.microsoft.com/office/drawing/2014/main" val="3151136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5499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10:00:17</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lança o Pacto pela Aprendizagem no Estado do Ceará! Confira ao vivo!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9196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- 2021-08-25 17:08:20</a:t>
                      </a:r>
                      <a:r>
                        <a:rPr kumimoji="0" lang="pt-BR" sz="1000" b="0" i="0" u="none" strike="noStrike" kern="1200" cap="none" spc="0" normalizeH="0" baseline="0" noProof="0">
                          <a:ln>
                            <a:noFill/>
                          </a:ln>
                          <a:solidFill>
                            <a:prstClr val="black"/>
                          </a:solidFill>
                          <a:effectLst/>
                          <a:uLnTx/>
                          <a:uFillTx/>
                          <a:latin typeface="+mn-lt"/>
                          <a:ea typeface="+mn-ea"/>
                          <a:cs typeface="+mn-cs"/>
                        </a:rPr>
                        <a:t>
 Anúncio de 250 brinquedopraças e Assinatura da Ordem de Serviço da Cidade Mais Infância!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23782557"/>
                  </a:ext>
                </a:extLst>
              </a:tr>
            </a:tbl>
          </a:graphicData>
        </a:graphic>
      </p:graphicFrame>
      <p:sp>
        <p:nvSpPr>
          <p:cNvPr id="4" name="Text Placeholder 3">
            <a:extLst>
              <a:ext uri="{FF2B5EF4-FFF2-40B4-BE49-F238E27FC236}">
                <a16:creationId xmlns:a16="http://schemas.microsoft.com/office/drawing/2014/main" id="{99A3A3B6-CB8E-4E8D-99E6-43E1E4957AB9}"/>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4787470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F7E53-D82B-4CF3-B4AF-F4D50ADF361B}"/>
              </a:ext>
            </a:extLst>
          </p:cNvPr>
          <p:cNvSpPr>
            <a:spLocks noGrp="1"/>
          </p:cNvSpPr>
          <p:nvPr>
            <p:ph type="title"/>
          </p:nvPr>
        </p:nvSpPr>
        <p:spPr/>
        <p:txBody>
          <a:bodyPr/>
          <a:lstStyle/>
          <a:p>
            <a:r>
              <a:rPr lang="pt-BR"/>
              <a:t>Facebook Own Posts Table | Governo do Estado do Ceará - 13 of 25</a:t>
            </a:r>
            <a:endParaRPr lang="en-US"/>
          </a:p>
        </p:txBody>
      </p:sp>
      <p:graphicFrame>
        <p:nvGraphicFramePr>
          <p:cNvPr id="5" name="Table Placeholder 4">
            <a:extLst>
              <a:ext uri="{FF2B5EF4-FFF2-40B4-BE49-F238E27FC236}">
                <a16:creationId xmlns:a16="http://schemas.microsoft.com/office/drawing/2014/main" id="{29A70185-0B59-4EC5-A66A-F2BEBCEFD49F}"/>
              </a:ext>
            </a:extLst>
          </p:cNvPr>
          <p:cNvGraphicFramePr>
            <a:graphicFrameLocks noGrp="1"/>
          </p:cNvGraphicFramePr>
          <p:nvPr>
            <p:ph type="tbl" sz="quarter" idx="13"/>
            <p:extLst>
              <p:ext uri="{D42A27DB-BD31-4B8C-83A1-F6EECF244321}">
                <p14:modId xmlns:p14="http://schemas.microsoft.com/office/powerpoint/2010/main" val="2862107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28743616"/>
                    </a:ext>
                  </a:extLst>
                </a:gridCol>
                <a:gridCol w="1481328">
                  <a:extLst>
                    <a:ext uri="{9D8B030D-6E8A-4147-A177-3AD203B41FA5}">
                      <a16:colId xmlns:a16="http://schemas.microsoft.com/office/drawing/2014/main" val="3475189566"/>
                    </a:ext>
                  </a:extLst>
                </a:gridCol>
                <a:gridCol w="493776">
                  <a:extLst>
                    <a:ext uri="{9D8B030D-6E8A-4147-A177-3AD203B41FA5}">
                      <a16:colId xmlns:a16="http://schemas.microsoft.com/office/drawing/2014/main" val="3335653839"/>
                    </a:ext>
                  </a:extLst>
                </a:gridCol>
                <a:gridCol w="493776">
                  <a:extLst>
                    <a:ext uri="{9D8B030D-6E8A-4147-A177-3AD203B41FA5}">
                      <a16:colId xmlns:a16="http://schemas.microsoft.com/office/drawing/2014/main" val="3261632183"/>
                    </a:ext>
                  </a:extLst>
                </a:gridCol>
                <a:gridCol w="493776">
                  <a:extLst>
                    <a:ext uri="{9D8B030D-6E8A-4147-A177-3AD203B41FA5}">
                      <a16:colId xmlns:a16="http://schemas.microsoft.com/office/drawing/2014/main" val="3042876062"/>
                    </a:ext>
                  </a:extLst>
                </a:gridCol>
                <a:gridCol w="493776">
                  <a:extLst>
                    <a:ext uri="{9D8B030D-6E8A-4147-A177-3AD203B41FA5}">
                      <a16:colId xmlns:a16="http://schemas.microsoft.com/office/drawing/2014/main" val="2377416611"/>
                    </a:ext>
                  </a:extLst>
                </a:gridCol>
                <a:gridCol w="493776">
                  <a:extLst>
                    <a:ext uri="{9D8B030D-6E8A-4147-A177-3AD203B41FA5}">
                      <a16:colId xmlns:a16="http://schemas.microsoft.com/office/drawing/2014/main" val="3434611416"/>
                    </a:ext>
                  </a:extLst>
                </a:gridCol>
                <a:gridCol w="493776">
                  <a:extLst>
                    <a:ext uri="{9D8B030D-6E8A-4147-A177-3AD203B41FA5}">
                      <a16:colId xmlns:a16="http://schemas.microsoft.com/office/drawing/2014/main" val="3593957246"/>
                    </a:ext>
                  </a:extLst>
                </a:gridCol>
                <a:gridCol w="493776">
                  <a:extLst>
                    <a:ext uri="{9D8B030D-6E8A-4147-A177-3AD203B41FA5}">
                      <a16:colId xmlns:a16="http://schemas.microsoft.com/office/drawing/2014/main" val="3814733349"/>
                    </a:ext>
                  </a:extLst>
                </a:gridCol>
                <a:gridCol w="493776">
                  <a:extLst>
                    <a:ext uri="{9D8B030D-6E8A-4147-A177-3AD203B41FA5}">
                      <a16:colId xmlns:a16="http://schemas.microsoft.com/office/drawing/2014/main" val="572670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3211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- 2021-08-25 14:26:27</a:t>
                      </a:r>
                      <a:r>
                        <a:rPr kumimoji="0" lang="pt-BR" sz="1000" b="0" i="0" u="none" strike="noStrike" kern="1200" cap="none" spc="0" normalizeH="0" baseline="0" noProof="0">
                          <a:ln>
                            <a:noFill/>
                          </a:ln>
                          <a:solidFill>
                            <a:prstClr val="black"/>
                          </a:solidFill>
                          <a:effectLst/>
                          <a:uLnTx/>
                          <a:uFillTx/>
                          <a:latin typeface="+mn-lt"/>
                          <a:ea typeface="+mn-ea"/>
                          <a:cs typeface="+mn-cs"/>
                        </a:rPr>
                        <a:t>
 Hoje, 25 de agosto, é celebrado o Dia do Soldado. Mais que amor e coragem inerentes à profissão, esses guerreiros e guerreiras mostram que são vocacionados para cumprirem suas missões de levar segurança para a população.
O Governo do Ceará parabeniza todos os soldados pelo seu dia!
#datascomemorativas #governodoceará #diadosoldado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81611226"/>
                  </a:ext>
                </a:extLst>
              </a:tr>
            </a:tbl>
          </a:graphicData>
        </a:graphic>
      </p:graphicFrame>
      <p:sp>
        <p:nvSpPr>
          <p:cNvPr id="4" name="Text Placeholder 3">
            <a:extLst>
              <a:ext uri="{FF2B5EF4-FFF2-40B4-BE49-F238E27FC236}">
                <a16:creationId xmlns:a16="http://schemas.microsoft.com/office/drawing/2014/main" id="{43636B0B-F56D-4D5C-B808-5EDE50ABD7E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986771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38971-D642-4EFA-A61E-9ACEFFB2FC47}"/>
              </a:ext>
            </a:extLst>
          </p:cNvPr>
          <p:cNvSpPr>
            <a:spLocks noGrp="1"/>
          </p:cNvSpPr>
          <p:nvPr>
            <p:ph type="title"/>
          </p:nvPr>
        </p:nvSpPr>
        <p:spPr/>
        <p:txBody>
          <a:bodyPr/>
          <a:lstStyle/>
          <a:p>
            <a:r>
              <a:rPr lang="pt-BR"/>
              <a:t>Facebook Own Posts Table | Governo do Estado do Ceará - 14 of 25</a:t>
            </a:r>
            <a:endParaRPr lang="en-US"/>
          </a:p>
        </p:txBody>
      </p:sp>
      <p:graphicFrame>
        <p:nvGraphicFramePr>
          <p:cNvPr id="5" name="Table Placeholder 4">
            <a:extLst>
              <a:ext uri="{FF2B5EF4-FFF2-40B4-BE49-F238E27FC236}">
                <a16:creationId xmlns:a16="http://schemas.microsoft.com/office/drawing/2014/main" id="{D89FDC6F-08B9-4E1D-9496-90295E761B41}"/>
              </a:ext>
            </a:extLst>
          </p:cNvPr>
          <p:cNvGraphicFramePr>
            <a:graphicFrameLocks noGrp="1"/>
          </p:cNvGraphicFramePr>
          <p:nvPr>
            <p:ph type="tbl" sz="quarter" idx="13"/>
            <p:extLst>
              <p:ext uri="{D42A27DB-BD31-4B8C-83A1-F6EECF244321}">
                <p14:modId xmlns:p14="http://schemas.microsoft.com/office/powerpoint/2010/main" val="2272247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5568870"/>
                    </a:ext>
                  </a:extLst>
                </a:gridCol>
                <a:gridCol w="1481328">
                  <a:extLst>
                    <a:ext uri="{9D8B030D-6E8A-4147-A177-3AD203B41FA5}">
                      <a16:colId xmlns:a16="http://schemas.microsoft.com/office/drawing/2014/main" val="2738254421"/>
                    </a:ext>
                  </a:extLst>
                </a:gridCol>
                <a:gridCol w="493776">
                  <a:extLst>
                    <a:ext uri="{9D8B030D-6E8A-4147-A177-3AD203B41FA5}">
                      <a16:colId xmlns:a16="http://schemas.microsoft.com/office/drawing/2014/main" val="2620920817"/>
                    </a:ext>
                  </a:extLst>
                </a:gridCol>
                <a:gridCol w="493776">
                  <a:extLst>
                    <a:ext uri="{9D8B030D-6E8A-4147-A177-3AD203B41FA5}">
                      <a16:colId xmlns:a16="http://schemas.microsoft.com/office/drawing/2014/main" val="1075201497"/>
                    </a:ext>
                  </a:extLst>
                </a:gridCol>
                <a:gridCol w="493776">
                  <a:extLst>
                    <a:ext uri="{9D8B030D-6E8A-4147-A177-3AD203B41FA5}">
                      <a16:colId xmlns:a16="http://schemas.microsoft.com/office/drawing/2014/main" val="350298953"/>
                    </a:ext>
                  </a:extLst>
                </a:gridCol>
                <a:gridCol w="493776">
                  <a:extLst>
                    <a:ext uri="{9D8B030D-6E8A-4147-A177-3AD203B41FA5}">
                      <a16:colId xmlns:a16="http://schemas.microsoft.com/office/drawing/2014/main" val="2228608346"/>
                    </a:ext>
                  </a:extLst>
                </a:gridCol>
                <a:gridCol w="493776">
                  <a:extLst>
                    <a:ext uri="{9D8B030D-6E8A-4147-A177-3AD203B41FA5}">
                      <a16:colId xmlns:a16="http://schemas.microsoft.com/office/drawing/2014/main" val="4044696239"/>
                    </a:ext>
                  </a:extLst>
                </a:gridCol>
                <a:gridCol w="493776">
                  <a:extLst>
                    <a:ext uri="{9D8B030D-6E8A-4147-A177-3AD203B41FA5}">
                      <a16:colId xmlns:a16="http://schemas.microsoft.com/office/drawing/2014/main" val="855262587"/>
                    </a:ext>
                  </a:extLst>
                </a:gridCol>
                <a:gridCol w="493776">
                  <a:extLst>
                    <a:ext uri="{9D8B030D-6E8A-4147-A177-3AD203B41FA5}">
                      <a16:colId xmlns:a16="http://schemas.microsoft.com/office/drawing/2014/main" val="307518048"/>
                    </a:ext>
                  </a:extLst>
                </a:gridCol>
                <a:gridCol w="493776">
                  <a:extLst>
                    <a:ext uri="{9D8B030D-6E8A-4147-A177-3AD203B41FA5}">
                      <a16:colId xmlns:a16="http://schemas.microsoft.com/office/drawing/2014/main" val="3307082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2642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18:08:19</a:t>
                      </a:r>
                      <a:r>
                        <a:rPr kumimoji="0" lang="pt-BR" sz="1000" b="0" i="0" u="none" strike="noStrike" kern="1200" cap="none" spc="0" normalizeH="0" baseline="0" noProof="0">
                          <a:ln>
                            <a:noFill/>
                          </a:ln>
                          <a:solidFill>
                            <a:prstClr val="black"/>
                          </a:solidFill>
                          <a:effectLst/>
                          <a:uLnTx/>
                          <a:uFillTx/>
                          <a:latin typeface="+mn-lt"/>
                          <a:ea typeface="+mn-ea"/>
                          <a:cs typeface="+mn-cs"/>
                        </a:rPr>
                        <a:t>
 No dia 11 de agosto, Dia do Estudante, o Governo entregou o Campus da Universidade Estadual Vale do Acaraú (UVA) em São Benedito. Agora, estudantes das cidades de Carnaubal, Croatá, Guaraciaba do Norte, Ibiapina, Ipu, Tianguá, Ubajara e Viçosa do Ceará também contam com uma opção muito mais próxima. 
As provas para o vestibular já possuem data prevista para o dia 03 de outubro e início das aulas para o dia 25 do mesmo mês. 
Acesse vestibular.uvanet.br/apps/view/index.php e inscreva-se! 
É o Ceará gerando cada vez mais oportunidade a todos os alunos, incentivando na educação de qualidade desde a primeira infância ao ensino superior.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19307080"/>
                  </a:ext>
                </a:extLst>
              </a:tr>
            </a:tbl>
          </a:graphicData>
        </a:graphic>
      </p:graphicFrame>
      <p:sp>
        <p:nvSpPr>
          <p:cNvPr id="4" name="Text Placeholder 3">
            <a:extLst>
              <a:ext uri="{FF2B5EF4-FFF2-40B4-BE49-F238E27FC236}">
                <a16:creationId xmlns:a16="http://schemas.microsoft.com/office/drawing/2014/main" id="{5F61B0AA-4FE3-4769-B7CA-E83189619EC3}"/>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4410500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A5199-AA64-4A03-9C93-669432DC8E3F}"/>
              </a:ext>
            </a:extLst>
          </p:cNvPr>
          <p:cNvSpPr>
            <a:spLocks noGrp="1"/>
          </p:cNvSpPr>
          <p:nvPr>
            <p:ph type="title"/>
          </p:nvPr>
        </p:nvSpPr>
        <p:spPr/>
        <p:txBody>
          <a:bodyPr/>
          <a:lstStyle/>
          <a:p>
            <a:r>
              <a:rPr lang="pt-BR"/>
              <a:t>Facebook Own Posts Table | Governo do Estado do Ceará - 15 of 25</a:t>
            </a:r>
            <a:endParaRPr lang="en-US"/>
          </a:p>
        </p:txBody>
      </p:sp>
      <p:graphicFrame>
        <p:nvGraphicFramePr>
          <p:cNvPr id="5" name="Table Placeholder 4">
            <a:extLst>
              <a:ext uri="{FF2B5EF4-FFF2-40B4-BE49-F238E27FC236}">
                <a16:creationId xmlns:a16="http://schemas.microsoft.com/office/drawing/2014/main" id="{40248784-D285-4C27-8E41-E4D44DB8957F}"/>
              </a:ext>
            </a:extLst>
          </p:cNvPr>
          <p:cNvGraphicFramePr>
            <a:graphicFrameLocks noGrp="1"/>
          </p:cNvGraphicFramePr>
          <p:nvPr>
            <p:ph type="tbl" sz="quarter" idx="13"/>
            <p:extLst>
              <p:ext uri="{D42A27DB-BD31-4B8C-83A1-F6EECF244321}">
                <p14:modId xmlns:p14="http://schemas.microsoft.com/office/powerpoint/2010/main" val="2597445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65041518"/>
                    </a:ext>
                  </a:extLst>
                </a:gridCol>
                <a:gridCol w="1481328">
                  <a:extLst>
                    <a:ext uri="{9D8B030D-6E8A-4147-A177-3AD203B41FA5}">
                      <a16:colId xmlns:a16="http://schemas.microsoft.com/office/drawing/2014/main" val="3528100620"/>
                    </a:ext>
                  </a:extLst>
                </a:gridCol>
                <a:gridCol w="493776">
                  <a:extLst>
                    <a:ext uri="{9D8B030D-6E8A-4147-A177-3AD203B41FA5}">
                      <a16:colId xmlns:a16="http://schemas.microsoft.com/office/drawing/2014/main" val="3079781576"/>
                    </a:ext>
                  </a:extLst>
                </a:gridCol>
                <a:gridCol w="493776">
                  <a:extLst>
                    <a:ext uri="{9D8B030D-6E8A-4147-A177-3AD203B41FA5}">
                      <a16:colId xmlns:a16="http://schemas.microsoft.com/office/drawing/2014/main" val="3800347188"/>
                    </a:ext>
                  </a:extLst>
                </a:gridCol>
                <a:gridCol w="493776">
                  <a:extLst>
                    <a:ext uri="{9D8B030D-6E8A-4147-A177-3AD203B41FA5}">
                      <a16:colId xmlns:a16="http://schemas.microsoft.com/office/drawing/2014/main" val="118472602"/>
                    </a:ext>
                  </a:extLst>
                </a:gridCol>
                <a:gridCol w="493776">
                  <a:extLst>
                    <a:ext uri="{9D8B030D-6E8A-4147-A177-3AD203B41FA5}">
                      <a16:colId xmlns:a16="http://schemas.microsoft.com/office/drawing/2014/main" val="2438669279"/>
                    </a:ext>
                  </a:extLst>
                </a:gridCol>
                <a:gridCol w="493776">
                  <a:extLst>
                    <a:ext uri="{9D8B030D-6E8A-4147-A177-3AD203B41FA5}">
                      <a16:colId xmlns:a16="http://schemas.microsoft.com/office/drawing/2014/main" val="1993178303"/>
                    </a:ext>
                  </a:extLst>
                </a:gridCol>
                <a:gridCol w="493776">
                  <a:extLst>
                    <a:ext uri="{9D8B030D-6E8A-4147-A177-3AD203B41FA5}">
                      <a16:colId xmlns:a16="http://schemas.microsoft.com/office/drawing/2014/main" val="921909537"/>
                    </a:ext>
                  </a:extLst>
                </a:gridCol>
                <a:gridCol w="493776">
                  <a:extLst>
                    <a:ext uri="{9D8B030D-6E8A-4147-A177-3AD203B41FA5}">
                      <a16:colId xmlns:a16="http://schemas.microsoft.com/office/drawing/2014/main" val="468808553"/>
                    </a:ext>
                  </a:extLst>
                </a:gridCol>
                <a:gridCol w="493776">
                  <a:extLst>
                    <a:ext uri="{9D8B030D-6E8A-4147-A177-3AD203B41FA5}">
                      <a16:colId xmlns:a16="http://schemas.microsoft.com/office/drawing/2014/main" val="1851288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916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16:55:52</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realiza, nesta terça-feira (24), a entrega de brinquedopraça e academias ao ar livre no município de Horizonte, na Grande Fortaleza. A solenidade será virtual e transmitida ao vivo pelas redes sociais do Governo do Ceará, com a presença da primeira-dama Onélia Santana e da secretária da Proteção Social, Justiça, Cidadania, Mulheres e Direitos Humanos (SPS), Socorro França. O investimento total é de mais de R$ 155,5 mil. Por meio do Programa Mais Infância Ceará, já são 291 equipamentos voltados ao desenvolvimento infantil, sendo 151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8839086"/>
                  </a:ext>
                </a:extLst>
              </a:tr>
            </a:tbl>
          </a:graphicData>
        </a:graphic>
      </p:graphicFrame>
      <p:sp>
        <p:nvSpPr>
          <p:cNvPr id="4" name="Text Placeholder 3">
            <a:extLst>
              <a:ext uri="{FF2B5EF4-FFF2-40B4-BE49-F238E27FC236}">
                <a16:creationId xmlns:a16="http://schemas.microsoft.com/office/drawing/2014/main" id="{32E0933F-AD89-48EC-9B4E-D22212A0B25A}"/>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169170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9C70-82AE-4947-8AFA-713E1049A2AD}"/>
              </a:ext>
            </a:extLst>
          </p:cNvPr>
          <p:cNvSpPr>
            <a:spLocks noGrp="1"/>
          </p:cNvSpPr>
          <p:nvPr>
            <p:ph type="title"/>
          </p:nvPr>
        </p:nvSpPr>
        <p:spPr/>
        <p:txBody>
          <a:bodyPr/>
          <a:lstStyle/>
          <a:p>
            <a:r>
              <a:rPr lang="pt-BR"/>
              <a:t>Facebook Own Posts Table | Governo do Estado do Ceará - 16 of 25</a:t>
            </a:r>
            <a:endParaRPr lang="en-US"/>
          </a:p>
        </p:txBody>
      </p:sp>
      <p:graphicFrame>
        <p:nvGraphicFramePr>
          <p:cNvPr id="5" name="Table Placeholder 4">
            <a:extLst>
              <a:ext uri="{FF2B5EF4-FFF2-40B4-BE49-F238E27FC236}">
                <a16:creationId xmlns:a16="http://schemas.microsoft.com/office/drawing/2014/main" id="{0385E0B0-0B4D-418F-99C6-870AF8C3286B}"/>
              </a:ext>
            </a:extLst>
          </p:cNvPr>
          <p:cNvGraphicFramePr>
            <a:graphicFrameLocks noGrp="1"/>
          </p:cNvGraphicFramePr>
          <p:nvPr>
            <p:ph type="tbl" sz="quarter" idx="13"/>
            <p:extLst>
              <p:ext uri="{D42A27DB-BD31-4B8C-83A1-F6EECF244321}">
                <p14:modId xmlns:p14="http://schemas.microsoft.com/office/powerpoint/2010/main" val="277133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9115215"/>
                    </a:ext>
                  </a:extLst>
                </a:gridCol>
                <a:gridCol w="1481328">
                  <a:extLst>
                    <a:ext uri="{9D8B030D-6E8A-4147-A177-3AD203B41FA5}">
                      <a16:colId xmlns:a16="http://schemas.microsoft.com/office/drawing/2014/main" val="2363488767"/>
                    </a:ext>
                  </a:extLst>
                </a:gridCol>
                <a:gridCol w="493776">
                  <a:extLst>
                    <a:ext uri="{9D8B030D-6E8A-4147-A177-3AD203B41FA5}">
                      <a16:colId xmlns:a16="http://schemas.microsoft.com/office/drawing/2014/main" val="3273172465"/>
                    </a:ext>
                  </a:extLst>
                </a:gridCol>
                <a:gridCol w="493776">
                  <a:extLst>
                    <a:ext uri="{9D8B030D-6E8A-4147-A177-3AD203B41FA5}">
                      <a16:colId xmlns:a16="http://schemas.microsoft.com/office/drawing/2014/main" val="3263811885"/>
                    </a:ext>
                  </a:extLst>
                </a:gridCol>
                <a:gridCol w="493776">
                  <a:extLst>
                    <a:ext uri="{9D8B030D-6E8A-4147-A177-3AD203B41FA5}">
                      <a16:colId xmlns:a16="http://schemas.microsoft.com/office/drawing/2014/main" val="75698678"/>
                    </a:ext>
                  </a:extLst>
                </a:gridCol>
                <a:gridCol w="493776">
                  <a:extLst>
                    <a:ext uri="{9D8B030D-6E8A-4147-A177-3AD203B41FA5}">
                      <a16:colId xmlns:a16="http://schemas.microsoft.com/office/drawing/2014/main" val="16404465"/>
                    </a:ext>
                  </a:extLst>
                </a:gridCol>
                <a:gridCol w="493776">
                  <a:extLst>
                    <a:ext uri="{9D8B030D-6E8A-4147-A177-3AD203B41FA5}">
                      <a16:colId xmlns:a16="http://schemas.microsoft.com/office/drawing/2014/main" val="698604269"/>
                    </a:ext>
                  </a:extLst>
                </a:gridCol>
                <a:gridCol w="493776">
                  <a:extLst>
                    <a:ext uri="{9D8B030D-6E8A-4147-A177-3AD203B41FA5}">
                      <a16:colId xmlns:a16="http://schemas.microsoft.com/office/drawing/2014/main" val="1872077231"/>
                    </a:ext>
                  </a:extLst>
                </a:gridCol>
                <a:gridCol w="493776">
                  <a:extLst>
                    <a:ext uri="{9D8B030D-6E8A-4147-A177-3AD203B41FA5}">
                      <a16:colId xmlns:a16="http://schemas.microsoft.com/office/drawing/2014/main" val="1123601995"/>
                    </a:ext>
                  </a:extLst>
                </a:gridCol>
                <a:gridCol w="493776">
                  <a:extLst>
                    <a:ext uri="{9D8B030D-6E8A-4147-A177-3AD203B41FA5}">
                      <a16:colId xmlns:a16="http://schemas.microsoft.com/office/drawing/2014/main" val="654540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94170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10:30:06</a:t>
                      </a:r>
                      <a:r>
                        <a:rPr kumimoji="0" lang="pt-BR" sz="1000" b="0" i="0" u="none" strike="noStrike" kern="1200" cap="none" spc="0" normalizeH="0" baseline="0" noProof="0">
                          <a:ln>
                            <a:noFill/>
                          </a:ln>
                          <a:solidFill>
                            <a:prstClr val="black"/>
                          </a:solidFill>
                          <a:effectLst/>
                          <a:uLnTx/>
                          <a:uFillTx/>
                          <a:latin typeface="+mn-lt"/>
                          <a:ea typeface="+mn-ea"/>
                          <a:cs typeface="+mn-cs"/>
                        </a:rPr>
                        <a:t>
 Tem de 12 a 17 anos? A única forma de garantir a sua vacinação contra a Covid-19 é fazendo cadastro no site Saúde Digital. Acesse agora: https://vacinacaocovid.saude.ce.gov.br
O início da imunização deste grupo está previsto para o fim de agosto. Segundo o IBGE, existem 1.049.462 jovens nesta faixa etária no Ceará. Até sexta (20), 386.377 mil pessoas deste perfil realizaram o cadastro.
Então, se você não fez ainda seu cadastro, é bom agilizar!
📸 Thiara Montefusco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03603390"/>
                  </a:ext>
                </a:extLst>
              </a:tr>
            </a:tbl>
          </a:graphicData>
        </a:graphic>
      </p:graphicFrame>
      <p:sp>
        <p:nvSpPr>
          <p:cNvPr id="4" name="Text Placeholder 3">
            <a:extLst>
              <a:ext uri="{FF2B5EF4-FFF2-40B4-BE49-F238E27FC236}">
                <a16:creationId xmlns:a16="http://schemas.microsoft.com/office/drawing/2014/main" id="{DB096ED5-BB81-4C56-B9AF-F37B304CB86E}"/>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208210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6AA74-685B-4AEE-BDBF-C2EC38ADBF04}"/>
              </a:ext>
            </a:extLst>
          </p:cNvPr>
          <p:cNvSpPr>
            <a:spLocks noGrp="1"/>
          </p:cNvSpPr>
          <p:nvPr>
            <p:ph type="title"/>
          </p:nvPr>
        </p:nvSpPr>
        <p:spPr/>
        <p:txBody>
          <a:bodyPr/>
          <a:lstStyle/>
          <a:p>
            <a:r>
              <a:rPr lang="pt-BR"/>
              <a:t>Facebook Own Posts Table | Governo do Estado do Ceará - 17 of 25</a:t>
            </a:r>
            <a:endParaRPr lang="en-US"/>
          </a:p>
        </p:txBody>
      </p:sp>
      <p:graphicFrame>
        <p:nvGraphicFramePr>
          <p:cNvPr id="5" name="Table Placeholder 4">
            <a:extLst>
              <a:ext uri="{FF2B5EF4-FFF2-40B4-BE49-F238E27FC236}">
                <a16:creationId xmlns:a16="http://schemas.microsoft.com/office/drawing/2014/main" id="{47765D02-6834-484E-AF99-2AB1A787640F}"/>
              </a:ext>
            </a:extLst>
          </p:cNvPr>
          <p:cNvGraphicFramePr>
            <a:graphicFrameLocks noGrp="1"/>
          </p:cNvGraphicFramePr>
          <p:nvPr>
            <p:ph type="tbl" sz="quarter" idx="13"/>
            <p:extLst>
              <p:ext uri="{D42A27DB-BD31-4B8C-83A1-F6EECF244321}">
                <p14:modId xmlns:p14="http://schemas.microsoft.com/office/powerpoint/2010/main" val="3708356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39606461"/>
                    </a:ext>
                  </a:extLst>
                </a:gridCol>
                <a:gridCol w="1481328">
                  <a:extLst>
                    <a:ext uri="{9D8B030D-6E8A-4147-A177-3AD203B41FA5}">
                      <a16:colId xmlns:a16="http://schemas.microsoft.com/office/drawing/2014/main" val="1009008736"/>
                    </a:ext>
                  </a:extLst>
                </a:gridCol>
                <a:gridCol w="493776">
                  <a:extLst>
                    <a:ext uri="{9D8B030D-6E8A-4147-A177-3AD203B41FA5}">
                      <a16:colId xmlns:a16="http://schemas.microsoft.com/office/drawing/2014/main" val="1891514937"/>
                    </a:ext>
                  </a:extLst>
                </a:gridCol>
                <a:gridCol w="493776">
                  <a:extLst>
                    <a:ext uri="{9D8B030D-6E8A-4147-A177-3AD203B41FA5}">
                      <a16:colId xmlns:a16="http://schemas.microsoft.com/office/drawing/2014/main" val="416659583"/>
                    </a:ext>
                  </a:extLst>
                </a:gridCol>
                <a:gridCol w="493776">
                  <a:extLst>
                    <a:ext uri="{9D8B030D-6E8A-4147-A177-3AD203B41FA5}">
                      <a16:colId xmlns:a16="http://schemas.microsoft.com/office/drawing/2014/main" val="695615304"/>
                    </a:ext>
                  </a:extLst>
                </a:gridCol>
                <a:gridCol w="493776">
                  <a:extLst>
                    <a:ext uri="{9D8B030D-6E8A-4147-A177-3AD203B41FA5}">
                      <a16:colId xmlns:a16="http://schemas.microsoft.com/office/drawing/2014/main" val="3352426753"/>
                    </a:ext>
                  </a:extLst>
                </a:gridCol>
                <a:gridCol w="493776">
                  <a:extLst>
                    <a:ext uri="{9D8B030D-6E8A-4147-A177-3AD203B41FA5}">
                      <a16:colId xmlns:a16="http://schemas.microsoft.com/office/drawing/2014/main" val="1603111012"/>
                    </a:ext>
                  </a:extLst>
                </a:gridCol>
                <a:gridCol w="493776">
                  <a:extLst>
                    <a:ext uri="{9D8B030D-6E8A-4147-A177-3AD203B41FA5}">
                      <a16:colId xmlns:a16="http://schemas.microsoft.com/office/drawing/2014/main" val="17497303"/>
                    </a:ext>
                  </a:extLst>
                </a:gridCol>
                <a:gridCol w="493776">
                  <a:extLst>
                    <a:ext uri="{9D8B030D-6E8A-4147-A177-3AD203B41FA5}">
                      <a16:colId xmlns:a16="http://schemas.microsoft.com/office/drawing/2014/main" val="1055091837"/>
                    </a:ext>
                  </a:extLst>
                </a:gridCol>
                <a:gridCol w="493776">
                  <a:extLst>
                    <a:ext uri="{9D8B030D-6E8A-4147-A177-3AD203B41FA5}">
                      <a16:colId xmlns:a16="http://schemas.microsoft.com/office/drawing/2014/main" val="224478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0165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19:00:08</a:t>
                      </a:r>
                      <a:r>
                        <a:rPr kumimoji="0" lang="pt-BR" sz="1000" b="0" i="0" u="none" strike="noStrike" kern="1200" cap="none" spc="0" normalizeH="0" baseline="0" noProof="0">
                          <a:ln>
                            <a:noFill/>
                          </a:ln>
                          <a:solidFill>
                            <a:prstClr val="black"/>
                          </a:solidFill>
                          <a:effectLst/>
                          <a:uLnTx/>
                          <a:uFillTx/>
                          <a:latin typeface="+mn-lt"/>
                          <a:ea typeface="+mn-ea"/>
                          <a:cs typeface="+mn-cs"/>
                        </a:rPr>
                        <a:t>
 O Auxílio Cesta Básica é mais um benefício criado pelo Governo do Ceará para ajudar profissionais que tiveram prejuízo de renda com a pandemia. E hoje (23), o Estado creditou mais R$ 2.736.700, em beneficio de 26.607 profissionais autônomos. O crédito refere-se ao pagamento da segunda parcela de R$ 100 para as pessoas beneficiadas nos seis primeiros lotes; e à entrega dos cartões de 560 beneficiados no sétimo lote, já com a primeira e segunda parcelas, ou seja, com o valor integral de R$ 200.
📸 Tiago Stille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13840085"/>
                  </a:ext>
                </a:extLst>
              </a:tr>
            </a:tbl>
          </a:graphicData>
        </a:graphic>
      </p:graphicFrame>
      <p:sp>
        <p:nvSpPr>
          <p:cNvPr id="4" name="Text Placeholder 3">
            <a:extLst>
              <a:ext uri="{FF2B5EF4-FFF2-40B4-BE49-F238E27FC236}">
                <a16:creationId xmlns:a16="http://schemas.microsoft.com/office/drawing/2014/main" id="{A2A36740-DD7F-4F6D-9D14-29BBE9F9424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8927747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A74E1-28DB-4A01-8690-5AA7E0DC5C1F}"/>
              </a:ext>
            </a:extLst>
          </p:cNvPr>
          <p:cNvSpPr>
            <a:spLocks noGrp="1"/>
          </p:cNvSpPr>
          <p:nvPr>
            <p:ph type="title"/>
          </p:nvPr>
        </p:nvSpPr>
        <p:spPr/>
        <p:txBody>
          <a:bodyPr/>
          <a:lstStyle/>
          <a:p>
            <a:r>
              <a:rPr lang="pt-BR"/>
              <a:t>Facebook Own Posts Table | Governo do Estado do Ceará - 18 of 25</a:t>
            </a:r>
            <a:endParaRPr lang="en-US"/>
          </a:p>
        </p:txBody>
      </p:sp>
      <p:graphicFrame>
        <p:nvGraphicFramePr>
          <p:cNvPr id="5" name="Table Placeholder 4">
            <a:extLst>
              <a:ext uri="{FF2B5EF4-FFF2-40B4-BE49-F238E27FC236}">
                <a16:creationId xmlns:a16="http://schemas.microsoft.com/office/drawing/2014/main" id="{2888B3E6-4257-4EAA-868B-E84994068A97}"/>
              </a:ext>
            </a:extLst>
          </p:cNvPr>
          <p:cNvGraphicFramePr>
            <a:graphicFrameLocks noGrp="1"/>
          </p:cNvGraphicFramePr>
          <p:nvPr>
            <p:ph type="tbl" sz="quarter" idx="13"/>
            <p:extLst>
              <p:ext uri="{D42A27DB-BD31-4B8C-83A1-F6EECF244321}">
                <p14:modId xmlns:p14="http://schemas.microsoft.com/office/powerpoint/2010/main" val="2292715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2622436"/>
                    </a:ext>
                  </a:extLst>
                </a:gridCol>
                <a:gridCol w="1481328">
                  <a:extLst>
                    <a:ext uri="{9D8B030D-6E8A-4147-A177-3AD203B41FA5}">
                      <a16:colId xmlns:a16="http://schemas.microsoft.com/office/drawing/2014/main" val="3591361110"/>
                    </a:ext>
                  </a:extLst>
                </a:gridCol>
                <a:gridCol w="493776">
                  <a:extLst>
                    <a:ext uri="{9D8B030D-6E8A-4147-A177-3AD203B41FA5}">
                      <a16:colId xmlns:a16="http://schemas.microsoft.com/office/drawing/2014/main" val="2356984450"/>
                    </a:ext>
                  </a:extLst>
                </a:gridCol>
                <a:gridCol w="493776">
                  <a:extLst>
                    <a:ext uri="{9D8B030D-6E8A-4147-A177-3AD203B41FA5}">
                      <a16:colId xmlns:a16="http://schemas.microsoft.com/office/drawing/2014/main" val="289367142"/>
                    </a:ext>
                  </a:extLst>
                </a:gridCol>
                <a:gridCol w="493776">
                  <a:extLst>
                    <a:ext uri="{9D8B030D-6E8A-4147-A177-3AD203B41FA5}">
                      <a16:colId xmlns:a16="http://schemas.microsoft.com/office/drawing/2014/main" val="3342025658"/>
                    </a:ext>
                  </a:extLst>
                </a:gridCol>
                <a:gridCol w="493776">
                  <a:extLst>
                    <a:ext uri="{9D8B030D-6E8A-4147-A177-3AD203B41FA5}">
                      <a16:colId xmlns:a16="http://schemas.microsoft.com/office/drawing/2014/main" val="4171961509"/>
                    </a:ext>
                  </a:extLst>
                </a:gridCol>
                <a:gridCol w="493776">
                  <a:extLst>
                    <a:ext uri="{9D8B030D-6E8A-4147-A177-3AD203B41FA5}">
                      <a16:colId xmlns:a16="http://schemas.microsoft.com/office/drawing/2014/main" val="2499554167"/>
                    </a:ext>
                  </a:extLst>
                </a:gridCol>
                <a:gridCol w="493776">
                  <a:extLst>
                    <a:ext uri="{9D8B030D-6E8A-4147-A177-3AD203B41FA5}">
                      <a16:colId xmlns:a16="http://schemas.microsoft.com/office/drawing/2014/main" val="2686452561"/>
                    </a:ext>
                  </a:extLst>
                </a:gridCol>
                <a:gridCol w="493776">
                  <a:extLst>
                    <a:ext uri="{9D8B030D-6E8A-4147-A177-3AD203B41FA5}">
                      <a16:colId xmlns:a16="http://schemas.microsoft.com/office/drawing/2014/main" val="778731433"/>
                    </a:ext>
                  </a:extLst>
                </a:gridCol>
                <a:gridCol w="493776">
                  <a:extLst>
                    <a:ext uri="{9D8B030D-6E8A-4147-A177-3AD203B41FA5}">
                      <a16:colId xmlns:a16="http://schemas.microsoft.com/office/drawing/2014/main" val="2512327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10983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17:30:38</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entrega, nesta segunda-feira (23), as brinquedopraças e academias ao ar livre nos municípios de Icapuí e Pacajus. A solenidade virtual será transmitida ao vivo pelas redes sociais do Governo do Ceará, com a presença da primeira-dama Onélia Santana e da secretária da Proteção Social, Justiça, Cidadania, Mulheres e Direitos Humanos (SPS), Socorro França. O investimento total é de mais de R$ 318 mil. Por meio do Programa Mais Infância Ceará, já são 296 equipamentos voltados ao desenvolvimento infantil, sendo 150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97052914"/>
                  </a:ext>
                </a:extLst>
              </a:tr>
            </a:tbl>
          </a:graphicData>
        </a:graphic>
      </p:graphicFrame>
      <p:sp>
        <p:nvSpPr>
          <p:cNvPr id="4" name="Text Placeholder 3">
            <a:extLst>
              <a:ext uri="{FF2B5EF4-FFF2-40B4-BE49-F238E27FC236}">
                <a16:creationId xmlns:a16="http://schemas.microsoft.com/office/drawing/2014/main" id="{33422BE2-9D57-43F1-9D0D-F8D5F29C538E}"/>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616223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460004-805F-4C30-9CEB-BB131767FFFD}"/>
              </a:ext>
            </a:extLst>
          </p:cNvPr>
          <p:cNvSpPr>
            <a:spLocks noGrp="1"/>
          </p:cNvSpPr>
          <p:nvPr>
            <p:ph type="title"/>
          </p:nvPr>
        </p:nvSpPr>
        <p:spPr/>
        <p:txBody>
          <a:bodyPr/>
          <a:lstStyle/>
          <a:p>
            <a:r>
              <a:rPr lang="pt-BR"/>
              <a:t>Facebook Own Posts Table | Governo do Estado do Ceará - 19 of 25</a:t>
            </a:r>
            <a:endParaRPr lang="en-US"/>
          </a:p>
        </p:txBody>
      </p:sp>
      <p:graphicFrame>
        <p:nvGraphicFramePr>
          <p:cNvPr id="5" name="Table Placeholder 4">
            <a:extLst>
              <a:ext uri="{FF2B5EF4-FFF2-40B4-BE49-F238E27FC236}">
                <a16:creationId xmlns:a16="http://schemas.microsoft.com/office/drawing/2014/main" id="{78653C49-BC00-41E0-AD63-29305DD1B19E}"/>
              </a:ext>
            </a:extLst>
          </p:cNvPr>
          <p:cNvGraphicFramePr>
            <a:graphicFrameLocks noGrp="1"/>
          </p:cNvGraphicFramePr>
          <p:nvPr>
            <p:ph type="tbl" sz="quarter" idx="13"/>
            <p:extLst>
              <p:ext uri="{D42A27DB-BD31-4B8C-83A1-F6EECF244321}">
                <p14:modId xmlns:p14="http://schemas.microsoft.com/office/powerpoint/2010/main" val="3824870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1196268"/>
                    </a:ext>
                  </a:extLst>
                </a:gridCol>
                <a:gridCol w="1481328">
                  <a:extLst>
                    <a:ext uri="{9D8B030D-6E8A-4147-A177-3AD203B41FA5}">
                      <a16:colId xmlns:a16="http://schemas.microsoft.com/office/drawing/2014/main" val="156459903"/>
                    </a:ext>
                  </a:extLst>
                </a:gridCol>
                <a:gridCol w="493776">
                  <a:extLst>
                    <a:ext uri="{9D8B030D-6E8A-4147-A177-3AD203B41FA5}">
                      <a16:colId xmlns:a16="http://schemas.microsoft.com/office/drawing/2014/main" val="1494512191"/>
                    </a:ext>
                  </a:extLst>
                </a:gridCol>
                <a:gridCol w="493776">
                  <a:extLst>
                    <a:ext uri="{9D8B030D-6E8A-4147-A177-3AD203B41FA5}">
                      <a16:colId xmlns:a16="http://schemas.microsoft.com/office/drawing/2014/main" val="2956296323"/>
                    </a:ext>
                  </a:extLst>
                </a:gridCol>
                <a:gridCol w="493776">
                  <a:extLst>
                    <a:ext uri="{9D8B030D-6E8A-4147-A177-3AD203B41FA5}">
                      <a16:colId xmlns:a16="http://schemas.microsoft.com/office/drawing/2014/main" val="2365425532"/>
                    </a:ext>
                  </a:extLst>
                </a:gridCol>
                <a:gridCol w="493776">
                  <a:extLst>
                    <a:ext uri="{9D8B030D-6E8A-4147-A177-3AD203B41FA5}">
                      <a16:colId xmlns:a16="http://schemas.microsoft.com/office/drawing/2014/main" val="485238193"/>
                    </a:ext>
                  </a:extLst>
                </a:gridCol>
                <a:gridCol w="493776">
                  <a:extLst>
                    <a:ext uri="{9D8B030D-6E8A-4147-A177-3AD203B41FA5}">
                      <a16:colId xmlns:a16="http://schemas.microsoft.com/office/drawing/2014/main" val="958311917"/>
                    </a:ext>
                  </a:extLst>
                </a:gridCol>
                <a:gridCol w="493776">
                  <a:extLst>
                    <a:ext uri="{9D8B030D-6E8A-4147-A177-3AD203B41FA5}">
                      <a16:colId xmlns:a16="http://schemas.microsoft.com/office/drawing/2014/main" val="3406137953"/>
                    </a:ext>
                  </a:extLst>
                </a:gridCol>
                <a:gridCol w="493776">
                  <a:extLst>
                    <a:ext uri="{9D8B030D-6E8A-4147-A177-3AD203B41FA5}">
                      <a16:colId xmlns:a16="http://schemas.microsoft.com/office/drawing/2014/main" val="2307819180"/>
                    </a:ext>
                  </a:extLst>
                </a:gridCol>
                <a:gridCol w="493776">
                  <a:extLst>
                    <a:ext uri="{9D8B030D-6E8A-4147-A177-3AD203B41FA5}">
                      <a16:colId xmlns:a16="http://schemas.microsoft.com/office/drawing/2014/main" val="2546446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26292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16:05:04</a:t>
                      </a:r>
                      <a:r>
                        <a:rPr kumimoji="0" lang="pt-BR" sz="1000" b="0" i="0" u="none" strike="noStrike" kern="1200" cap="none" spc="0" normalizeH="0" baseline="0" noProof="0">
                          <a:ln>
                            <a:noFill/>
                          </a:ln>
                          <a:solidFill>
                            <a:prstClr val="black"/>
                          </a:solidFill>
                          <a:effectLst/>
                          <a:uLnTx/>
                          <a:uFillTx/>
                          <a:latin typeface="+mn-lt"/>
                          <a:ea typeface="+mn-ea"/>
                          <a:cs typeface="+mn-cs"/>
                        </a:rPr>
                        <a:t>
 Chegou ao Ceará, hoje (23), um lote com 152.420 doses da AstraZeneca, que serão destinadas para aplicação da segunda dose (D2) na imunização da população cearense. No domingo (22), o Estado recebeu 194.510 doses de imunizantes, sendo 97.400 CoronaVac e 97.110 Pfizer. Até o momento, o Ceará recebeu um total de 9.183.188 doses (CoronaVac, AstraZeneca, Pfizer e Janssen).
📸 Helene Santos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68500119"/>
                  </a:ext>
                </a:extLst>
              </a:tr>
            </a:tbl>
          </a:graphicData>
        </a:graphic>
      </p:graphicFrame>
      <p:sp>
        <p:nvSpPr>
          <p:cNvPr id="4" name="Text Placeholder 3">
            <a:extLst>
              <a:ext uri="{FF2B5EF4-FFF2-40B4-BE49-F238E27FC236}">
                <a16:creationId xmlns:a16="http://schemas.microsoft.com/office/drawing/2014/main" id="{47BFEEDF-9F57-4879-B2A6-CA96C69A9A5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3515994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DD5EFF-EA97-41FB-9838-0AFE2D8A2105}"/>
              </a:ext>
            </a:extLst>
          </p:cNvPr>
          <p:cNvSpPr>
            <a:spLocks noGrp="1"/>
          </p:cNvSpPr>
          <p:nvPr>
            <p:ph type="title"/>
          </p:nvPr>
        </p:nvSpPr>
        <p:spPr/>
        <p:txBody>
          <a:bodyPr/>
          <a:lstStyle/>
          <a:p>
            <a:r>
              <a:rPr lang="pt-BR"/>
              <a:t>Facebook Own Posts Table | Governo do Estado do Ceará - 20 of 25</a:t>
            </a:r>
            <a:endParaRPr lang="en-US"/>
          </a:p>
        </p:txBody>
      </p:sp>
      <p:graphicFrame>
        <p:nvGraphicFramePr>
          <p:cNvPr id="5" name="Table Placeholder 4">
            <a:extLst>
              <a:ext uri="{FF2B5EF4-FFF2-40B4-BE49-F238E27FC236}">
                <a16:creationId xmlns:a16="http://schemas.microsoft.com/office/drawing/2014/main" id="{72E1510F-15E0-4FCD-84FC-B19F0AE804A2}"/>
              </a:ext>
            </a:extLst>
          </p:cNvPr>
          <p:cNvGraphicFramePr>
            <a:graphicFrameLocks noGrp="1"/>
          </p:cNvGraphicFramePr>
          <p:nvPr>
            <p:ph type="tbl" sz="quarter" idx="13"/>
            <p:extLst>
              <p:ext uri="{D42A27DB-BD31-4B8C-83A1-F6EECF244321}">
                <p14:modId xmlns:p14="http://schemas.microsoft.com/office/powerpoint/2010/main" val="422950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08887499"/>
                    </a:ext>
                  </a:extLst>
                </a:gridCol>
                <a:gridCol w="1481328">
                  <a:extLst>
                    <a:ext uri="{9D8B030D-6E8A-4147-A177-3AD203B41FA5}">
                      <a16:colId xmlns:a16="http://schemas.microsoft.com/office/drawing/2014/main" val="2082241222"/>
                    </a:ext>
                  </a:extLst>
                </a:gridCol>
                <a:gridCol w="493776">
                  <a:extLst>
                    <a:ext uri="{9D8B030D-6E8A-4147-A177-3AD203B41FA5}">
                      <a16:colId xmlns:a16="http://schemas.microsoft.com/office/drawing/2014/main" val="444883937"/>
                    </a:ext>
                  </a:extLst>
                </a:gridCol>
                <a:gridCol w="493776">
                  <a:extLst>
                    <a:ext uri="{9D8B030D-6E8A-4147-A177-3AD203B41FA5}">
                      <a16:colId xmlns:a16="http://schemas.microsoft.com/office/drawing/2014/main" val="3618427621"/>
                    </a:ext>
                  </a:extLst>
                </a:gridCol>
                <a:gridCol w="493776">
                  <a:extLst>
                    <a:ext uri="{9D8B030D-6E8A-4147-A177-3AD203B41FA5}">
                      <a16:colId xmlns:a16="http://schemas.microsoft.com/office/drawing/2014/main" val="1827451337"/>
                    </a:ext>
                  </a:extLst>
                </a:gridCol>
                <a:gridCol w="493776">
                  <a:extLst>
                    <a:ext uri="{9D8B030D-6E8A-4147-A177-3AD203B41FA5}">
                      <a16:colId xmlns:a16="http://schemas.microsoft.com/office/drawing/2014/main" val="2939104150"/>
                    </a:ext>
                  </a:extLst>
                </a:gridCol>
                <a:gridCol w="493776">
                  <a:extLst>
                    <a:ext uri="{9D8B030D-6E8A-4147-A177-3AD203B41FA5}">
                      <a16:colId xmlns:a16="http://schemas.microsoft.com/office/drawing/2014/main" val="944585606"/>
                    </a:ext>
                  </a:extLst>
                </a:gridCol>
                <a:gridCol w="493776">
                  <a:extLst>
                    <a:ext uri="{9D8B030D-6E8A-4147-A177-3AD203B41FA5}">
                      <a16:colId xmlns:a16="http://schemas.microsoft.com/office/drawing/2014/main" val="1901300079"/>
                    </a:ext>
                  </a:extLst>
                </a:gridCol>
                <a:gridCol w="493776">
                  <a:extLst>
                    <a:ext uri="{9D8B030D-6E8A-4147-A177-3AD203B41FA5}">
                      <a16:colId xmlns:a16="http://schemas.microsoft.com/office/drawing/2014/main" val="2274375373"/>
                    </a:ext>
                  </a:extLst>
                </a:gridCol>
                <a:gridCol w="493776">
                  <a:extLst>
                    <a:ext uri="{9D8B030D-6E8A-4147-A177-3AD203B41FA5}">
                      <a16:colId xmlns:a16="http://schemas.microsoft.com/office/drawing/2014/main" val="1584181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6985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13:44:02</a:t>
                      </a:r>
                      <a:r>
                        <a:rPr kumimoji="0" lang="pt-BR" sz="1000" b="0" i="0" u="none" strike="noStrike" kern="1200" cap="none" spc="0" normalizeH="0" baseline="0" noProof="0">
                          <a:ln>
                            <a:noFill/>
                          </a:ln>
                          <a:solidFill>
                            <a:prstClr val="black"/>
                          </a:solidFill>
                          <a:effectLst/>
                          <a:uLnTx/>
                          <a:uFillTx/>
                          <a:latin typeface="+mn-lt"/>
                          <a:ea typeface="+mn-ea"/>
                          <a:cs typeface="+mn-cs"/>
                        </a:rPr>
                        <a:t>
 O Programa Ceará Conectado vai democratizar o acesso da população de todos os municípios cearenses à internet gratuita em espaços públicos. As redes de internet que serão criadas pelo programa também devem conectar escolas, além de outros equipamentos e serviços públicos.
Atualmente, o Governo do Ceará oferece tablets e notebooks aos professores e estudantes, além de internet nas escolas e o Cinturão Digital, maior rede pública de banda larga do Brasil com a qual a população cearense se beneficia com aplicações de telemedicina e educação a distância, por exemplo.
Thiara Montefusco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81339517"/>
                  </a:ext>
                </a:extLst>
              </a:tr>
            </a:tbl>
          </a:graphicData>
        </a:graphic>
      </p:graphicFrame>
      <p:sp>
        <p:nvSpPr>
          <p:cNvPr id="4" name="Text Placeholder 3">
            <a:extLst>
              <a:ext uri="{FF2B5EF4-FFF2-40B4-BE49-F238E27FC236}">
                <a16:creationId xmlns:a16="http://schemas.microsoft.com/office/drawing/2014/main" id="{F98FD723-9909-4FCB-BF44-99630D2C1B23}"/>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896302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F5ED7-523A-4B91-8C38-1D09DCC231F7}"/>
              </a:ext>
            </a:extLst>
          </p:cNvPr>
          <p:cNvSpPr>
            <a:spLocks noGrp="1"/>
          </p:cNvSpPr>
          <p:nvPr>
            <p:ph type="title"/>
          </p:nvPr>
        </p:nvSpPr>
        <p:spPr/>
        <p:txBody>
          <a:bodyPr/>
          <a:lstStyle/>
          <a:p>
            <a:r>
              <a:rPr lang="pt-BR"/>
              <a:t>Facebook Own Posts Table | Governo do Estado do Ceará - 21 of 25</a:t>
            </a:r>
            <a:endParaRPr lang="en-US"/>
          </a:p>
        </p:txBody>
      </p:sp>
      <p:graphicFrame>
        <p:nvGraphicFramePr>
          <p:cNvPr id="5" name="Table Placeholder 4">
            <a:extLst>
              <a:ext uri="{FF2B5EF4-FFF2-40B4-BE49-F238E27FC236}">
                <a16:creationId xmlns:a16="http://schemas.microsoft.com/office/drawing/2014/main" id="{ED64E3AC-57EF-4D90-8CE6-969AFAF8AF6F}"/>
              </a:ext>
            </a:extLst>
          </p:cNvPr>
          <p:cNvGraphicFramePr>
            <a:graphicFrameLocks noGrp="1"/>
          </p:cNvGraphicFramePr>
          <p:nvPr>
            <p:ph type="tbl" sz="quarter" idx="13"/>
            <p:extLst>
              <p:ext uri="{D42A27DB-BD31-4B8C-83A1-F6EECF244321}">
                <p14:modId xmlns:p14="http://schemas.microsoft.com/office/powerpoint/2010/main" val="2710499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25756827"/>
                    </a:ext>
                  </a:extLst>
                </a:gridCol>
                <a:gridCol w="1481328">
                  <a:extLst>
                    <a:ext uri="{9D8B030D-6E8A-4147-A177-3AD203B41FA5}">
                      <a16:colId xmlns:a16="http://schemas.microsoft.com/office/drawing/2014/main" val="3105013245"/>
                    </a:ext>
                  </a:extLst>
                </a:gridCol>
                <a:gridCol w="493776">
                  <a:extLst>
                    <a:ext uri="{9D8B030D-6E8A-4147-A177-3AD203B41FA5}">
                      <a16:colId xmlns:a16="http://schemas.microsoft.com/office/drawing/2014/main" val="3992430309"/>
                    </a:ext>
                  </a:extLst>
                </a:gridCol>
                <a:gridCol w="493776">
                  <a:extLst>
                    <a:ext uri="{9D8B030D-6E8A-4147-A177-3AD203B41FA5}">
                      <a16:colId xmlns:a16="http://schemas.microsoft.com/office/drawing/2014/main" val="2683236630"/>
                    </a:ext>
                  </a:extLst>
                </a:gridCol>
                <a:gridCol w="493776">
                  <a:extLst>
                    <a:ext uri="{9D8B030D-6E8A-4147-A177-3AD203B41FA5}">
                      <a16:colId xmlns:a16="http://schemas.microsoft.com/office/drawing/2014/main" val="1817101644"/>
                    </a:ext>
                  </a:extLst>
                </a:gridCol>
                <a:gridCol w="493776">
                  <a:extLst>
                    <a:ext uri="{9D8B030D-6E8A-4147-A177-3AD203B41FA5}">
                      <a16:colId xmlns:a16="http://schemas.microsoft.com/office/drawing/2014/main" val="421942270"/>
                    </a:ext>
                  </a:extLst>
                </a:gridCol>
                <a:gridCol w="493776">
                  <a:extLst>
                    <a:ext uri="{9D8B030D-6E8A-4147-A177-3AD203B41FA5}">
                      <a16:colId xmlns:a16="http://schemas.microsoft.com/office/drawing/2014/main" val="1277867572"/>
                    </a:ext>
                  </a:extLst>
                </a:gridCol>
                <a:gridCol w="493776">
                  <a:extLst>
                    <a:ext uri="{9D8B030D-6E8A-4147-A177-3AD203B41FA5}">
                      <a16:colId xmlns:a16="http://schemas.microsoft.com/office/drawing/2014/main" val="2352536381"/>
                    </a:ext>
                  </a:extLst>
                </a:gridCol>
                <a:gridCol w="493776">
                  <a:extLst>
                    <a:ext uri="{9D8B030D-6E8A-4147-A177-3AD203B41FA5}">
                      <a16:colId xmlns:a16="http://schemas.microsoft.com/office/drawing/2014/main" val="1089497133"/>
                    </a:ext>
                  </a:extLst>
                </a:gridCol>
                <a:gridCol w="493776">
                  <a:extLst>
                    <a:ext uri="{9D8B030D-6E8A-4147-A177-3AD203B41FA5}">
                      <a16:colId xmlns:a16="http://schemas.microsoft.com/office/drawing/2014/main" val="35704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84463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11:06:26</a:t>
                      </a:r>
                      <a:r>
                        <a:rPr kumimoji="0" lang="pt-BR" sz="1000" b="0" i="0" u="none" strike="noStrike" kern="1200" cap="none" spc="0" normalizeH="0" baseline="0" noProof="0">
                          <a:ln>
                            <a:noFill/>
                          </a:ln>
                          <a:solidFill>
                            <a:prstClr val="black"/>
                          </a:solidFill>
                          <a:effectLst/>
                          <a:uLnTx/>
                          <a:uFillTx/>
                          <a:latin typeface="+mn-lt"/>
                          <a:ea typeface="+mn-ea"/>
                          <a:cs typeface="+mn-cs"/>
                        </a:rPr>
                        <a:t>
 A Biblioteca Pública Estadual do Ceará (BECE) está de cara nova. A nossa biblioteca conta com labs de leitura, oficina de lazer, acesso gratuito ao acervo de livros e muito mais! 
Para agendamento de visitas, acesse: bece.cultura.ce.gov.br. 
#biblioteca #leitura #equipamentos #governodoceará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28513698"/>
                  </a:ext>
                </a:extLst>
              </a:tr>
            </a:tbl>
          </a:graphicData>
        </a:graphic>
      </p:graphicFrame>
      <p:sp>
        <p:nvSpPr>
          <p:cNvPr id="4" name="Text Placeholder 3">
            <a:extLst>
              <a:ext uri="{FF2B5EF4-FFF2-40B4-BE49-F238E27FC236}">
                <a16:creationId xmlns:a16="http://schemas.microsoft.com/office/drawing/2014/main" id="{470A1ACA-0DCF-4F3E-8569-732BF2937643}"/>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9291165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CFE6D-E51C-4FD2-A59A-72FFC5063557}"/>
              </a:ext>
            </a:extLst>
          </p:cNvPr>
          <p:cNvSpPr>
            <a:spLocks noGrp="1"/>
          </p:cNvSpPr>
          <p:nvPr>
            <p:ph type="title"/>
          </p:nvPr>
        </p:nvSpPr>
        <p:spPr/>
        <p:txBody>
          <a:bodyPr/>
          <a:lstStyle/>
          <a:p>
            <a:r>
              <a:rPr lang="pt-BR"/>
              <a:t>Facebook Own Posts Table | Governo do Estado do Ceará - 22 of 25</a:t>
            </a:r>
            <a:endParaRPr lang="en-US"/>
          </a:p>
        </p:txBody>
      </p:sp>
      <p:graphicFrame>
        <p:nvGraphicFramePr>
          <p:cNvPr id="5" name="Table Placeholder 4">
            <a:extLst>
              <a:ext uri="{FF2B5EF4-FFF2-40B4-BE49-F238E27FC236}">
                <a16:creationId xmlns:a16="http://schemas.microsoft.com/office/drawing/2014/main" id="{FA21BA48-2909-48B7-A3B7-A0F73AF5E4AE}"/>
              </a:ext>
            </a:extLst>
          </p:cNvPr>
          <p:cNvGraphicFramePr>
            <a:graphicFrameLocks noGrp="1"/>
          </p:cNvGraphicFramePr>
          <p:nvPr>
            <p:ph type="tbl" sz="quarter" idx="13"/>
            <p:extLst>
              <p:ext uri="{D42A27DB-BD31-4B8C-83A1-F6EECF244321}">
                <p14:modId xmlns:p14="http://schemas.microsoft.com/office/powerpoint/2010/main" val="4057084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98350584"/>
                    </a:ext>
                  </a:extLst>
                </a:gridCol>
                <a:gridCol w="1481328">
                  <a:extLst>
                    <a:ext uri="{9D8B030D-6E8A-4147-A177-3AD203B41FA5}">
                      <a16:colId xmlns:a16="http://schemas.microsoft.com/office/drawing/2014/main" val="1205993168"/>
                    </a:ext>
                  </a:extLst>
                </a:gridCol>
                <a:gridCol w="493776">
                  <a:extLst>
                    <a:ext uri="{9D8B030D-6E8A-4147-A177-3AD203B41FA5}">
                      <a16:colId xmlns:a16="http://schemas.microsoft.com/office/drawing/2014/main" val="3838119843"/>
                    </a:ext>
                  </a:extLst>
                </a:gridCol>
                <a:gridCol w="493776">
                  <a:extLst>
                    <a:ext uri="{9D8B030D-6E8A-4147-A177-3AD203B41FA5}">
                      <a16:colId xmlns:a16="http://schemas.microsoft.com/office/drawing/2014/main" val="256652815"/>
                    </a:ext>
                  </a:extLst>
                </a:gridCol>
                <a:gridCol w="493776">
                  <a:extLst>
                    <a:ext uri="{9D8B030D-6E8A-4147-A177-3AD203B41FA5}">
                      <a16:colId xmlns:a16="http://schemas.microsoft.com/office/drawing/2014/main" val="1002958702"/>
                    </a:ext>
                  </a:extLst>
                </a:gridCol>
                <a:gridCol w="493776">
                  <a:extLst>
                    <a:ext uri="{9D8B030D-6E8A-4147-A177-3AD203B41FA5}">
                      <a16:colId xmlns:a16="http://schemas.microsoft.com/office/drawing/2014/main" val="2196395741"/>
                    </a:ext>
                  </a:extLst>
                </a:gridCol>
                <a:gridCol w="493776">
                  <a:extLst>
                    <a:ext uri="{9D8B030D-6E8A-4147-A177-3AD203B41FA5}">
                      <a16:colId xmlns:a16="http://schemas.microsoft.com/office/drawing/2014/main" val="592516288"/>
                    </a:ext>
                  </a:extLst>
                </a:gridCol>
                <a:gridCol w="493776">
                  <a:extLst>
                    <a:ext uri="{9D8B030D-6E8A-4147-A177-3AD203B41FA5}">
                      <a16:colId xmlns:a16="http://schemas.microsoft.com/office/drawing/2014/main" val="2362362784"/>
                    </a:ext>
                  </a:extLst>
                </a:gridCol>
                <a:gridCol w="493776">
                  <a:extLst>
                    <a:ext uri="{9D8B030D-6E8A-4147-A177-3AD203B41FA5}">
                      <a16:colId xmlns:a16="http://schemas.microsoft.com/office/drawing/2014/main" val="2227756809"/>
                    </a:ext>
                  </a:extLst>
                </a:gridCol>
                <a:gridCol w="493776">
                  <a:extLst>
                    <a:ext uri="{9D8B030D-6E8A-4147-A177-3AD203B41FA5}">
                      <a16:colId xmlns:a16="http://schemas.microsoft.com/office/drawing/2014/main" val="257634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2121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- 2021-08-20 19:06:03</a:t>
                      </a:r>
                      <a:r>
                        <a:rPr kumimoji="0" lang="pt-BR" sz="1000" b="0" i="0" u="none" strike="noStrike" kern="1200" cap="none" spc="0" normalizeH="0" baseline="0" noProof="0">
                          <a:ln>
                            <a:noFill/>
                          </a:ln>
                          <a:solidFill>
                            <a:prstClr val="black"/>
                          </a:solidFill>
                          <a:effectLst/>
                          <a:uLnTx/>
                          <a:uFillTx/>
                          <a:latin typeface="+mn-lt"/>
                          <a:ea typeface="+mn-ea"/>
                          <a:cs typeface="+mn-cs"/>
                        </a:rPr>
                        <a:t>
 O novo decreto de combate à pandemia de Covid-19 tem poucas alterações. A principal delas é a extensão do horário de funcionamento dos bares e restaurantes, que antes ia até às 23h, para até meia-noite. Com isso, o toque de recolher passa para 1h. O decreto será válido por 15 dias, a contar da próxima segunda (23).
📸 Nivia Uchoa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7958533"/>
                  </a:ext>
                </a:extLst>
              </a:tr>
            </a:tbl>
          </a:graphicData>
        </a:graphic>
      </p:graphicFrame>
      <p:sp>
        <p:nvSpPr>
          <p:cNvPr id="4" name="Text Placeholder 3">
            <a:extLst>
              <a:ext uri="{FF2B5EF4-FFF2-40B4-BE49-F238E27FC236}">
                <a16:creationId xmlns:a16="http://schemas.microsoft.com/office/drawing/2014/main" id="{2F0A41B5-6131-4BEF-ADA3-64424E75462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211566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FCC0C-9053-41B8-9CEB-8103ABCD07DC}"/>
              </a:ext>
            </a:extLst>
          </p:cNvPr>
          <p:cNvSpPr>
            <a:spLocks noGrp="1"/>
          </p:cNvSpPr>
          <p:nvPr>
            <p:ph type="title"/>
          </p:nvPr>
        </p:nvSpPr>
        <p:spPr/>
        <p:txBody>
          <a:bodyPr/>
          <a:lstStyle/>
          <a:p>
            <a:r>
              <a:rPr lang="pt-BR"/>
              <a:t>Facebook Own Posts Table | Governo do Estado do Ceará - 23 of 25</a:t>
            </a:r>
            <a:endParaRPr lang="en-US"/>
          </a:p>
        </p:txBody>
      </p:sp>
      <p:graphicFrame>
        <p:nvGraphicFramePr>
          <p:cNvPr id="5" name="Table Placeholder 4">
            <a:extLst>
              <a:ext uri="{FF2B5EF4-FFF2-40B4-BE49-F238E27FC236}">
                <a16:creationId xmlns:a16="http://schemas.microsoft.com/office/drawing/2014/main" id="{D56BD182-542C-429B-BD68-2AF25FE16B78}"/>
              </a:ext>
            </a:extLst>
          </p:cNvPr>
          <p:cNvGraphicFramePr>
            <a:graphicFrameLocks noGrp="1"/>
          </p:cNvGraphicFramePr>
          <p:nvPr>
            <p:ph type="tbl" sz="quarter" idx="13"/>
            <p:extLst>
              <p:ext uri="{D42A27DB-BD31-4B8C-83A1-F6EECF244321}">
                <p14:modId xmlns:p14="http://schemas.microsoft.com/office/powerpoint/2010/main" val="3211065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49695367"/>
                    </a:ext>
                  </a:extLst>
                </a:gridCol>
                <a:gridCol w="1481328">
                  <a:extLst>
                    <a:ext uri="{9D8B030D-6E8A-4147-A177-3AD203B41FA5}">
                      <a16:colId xmlns:a16="http://schemas.microsoft.com/office/drawing/2014/main" val="3573123061"/>
                    </a:ext>
                  </a:extLst>
                </a:gridCol>
                <a:gridCol w="493776">
                  <a:extLst>
                    <a:ext uri="{9D8B030D-6E8A-4147-A177-3AD203B41FA5}">
                      <a16:colId xmlns:a16="http://schemas.microsoft.com/office/drawing/2014/main" val="1992336258"/>
                    </a:ext>
                  </a:extLst>
                </a:gridCol>
                <a:gridCol w="493776">
                  <a:extLst>
                    <a:ext uri="{9D8B030D-6E8A-4147-A177-3AD203B41FA5}">
                      <a16:colId xmlns:a16="http://schemas.microsoft.com/office/drawing/2014/main" val="3445470728"/>
                    </a:ext>
                  </a:extLst>
                </a:gridCol>
                <a:gridCol w="493776">
                  <a:extLst>
                    <a:ext uri="{9D8B030D-6E8A-4147-A177-3AD203B41FA5}">
                      <a16:colId xmlns:a16="http://schemas.microsoft.com/office/drawing/2014/main" val="3425234272"/>
                    </a:ext>
                  </a:extLst>
                </a:gridCol>
                <a:gridCol w="493776">
                  <a:extLst>
                    <a:ext uri="{9D8B030D-6E8A-4147-A177-3AD203B41FA5}">
                      <a16:colId xmlns:a16="http://schemas.microsoft.com/office/drawing/2014/main" val="3288072341"/>
                    </a:ext>
                  </a:extLst>
                </a:gridCol>
                <a:gridCol w="493776">
                  <a:extLst>
                    <a:ext uri="{9D8B030D-6E8A-4147-A177-3AD203B41FA5}">
                      <a16:colId xmlns:a16="http://schemas.microsoft.com/office/drawing/2014/main" val="2456792490"/>
                    </a:ext>
                  </a:extLst>
                </a:gridCol>
                <a:gridCol w="493776">
                  <a:extLst>
                    <a:ext uri="{9D8B030D-6E8A-4147-A177-3AD203B41FA5}">
                      <a16:colId xmlns:a16="http://schemas.microsoft.com/office/drawing/2014/main" val="1724043166"/>
                    </a:ext>
                  </a:extLst>
                </a:gridCol>
                <a:gridCol w="493776">
                  <a:extLst>
                    <a:ext uri="{9D8B030D-6E8A-4147-A177-3AD203B41FA5}">
                      <a16:colId xmlns:a16="http://schemas.microsoft.com/office/drawing/2014/main" val="4081799670"/>
                    </a:ext>
                  </a:extLst>
                </a:gridCol>
                <a:gridCol w="493776">
                  <a:extLst>
                    <a:ext uri="{9D8B030D-6E8A-4147-A177-3AD203B41FA5}">
                      <a16:colId xmlns:a16="http://schemas.microsoft.com/office/drawing/2014/main" val="2311643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4677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- 2021-08-20 17:58:11</a:t>
                      </a:r>
                      <a:r>
                        <a:rPr kumimoji="0" lang="pt-BR" sz="1000" b="0" i="0" u="none" strike="noStrike" kern="1200" cap="none" spc="0" normalizeH="0" baseline="0" noProof="0">
                          <a:ln>
                            <a:noFill/>
                          </a:ln>
                          <a:solidFill>
                            <a:prstClr val="black"/>
                          </a:solidFill>
                          <a:effectLst/>
                          <a:uLnTx/>
                          <a:uFillTx/>
                          <a:latin typeface="+mn-lt"/>
                          <a:ea typeface="+mn-ea"/>
                          <a:cs typeface="+mn-cs"/>
                        </a:rPr>
                        <a:t>
 O folclore do Ceará é rico, diverso e tem suas raízes na combinação de crenças e povos que habitaram nossa região.
Ele faz parte da nossa identidade, e nesse Dia do Folclore Brasileiro, relembramos nossas origens culturais e manifestações folclóricas marcantes em nosso estado.
#diadofolclorebrasileiro #folclorecearense #folclorenordestino #datascomemorativas #pracegover #pratodosverem  
O post mostra figuras do nosso folclore: dança do coco, bumba-meu-boi e maracatu.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627018"/>
                  </a:ext>
                </a:extLst>
              </a:tr>
            </a:tbl>
          </a:graphicData>
        </a:graphic>
      </p:graphicFrame>
      <p:sp>
        <p:nvSpPr>
          <p:cNvPr id="4" name="Text Placeholder 3">
            <a:extLst>
              <a:ext uri="{FF2B5EF4-FFF2-40B4-BE49-F238E27FC236}">
                <a16:creationId xmlns:a16="http://schemas.microsoft.com/office/drawing/2014/main" id="{18E7A934-E8D2-4307-9C45-00246B1CE01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698849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8A6BD-8EA1-4612-8923-3C27079EE555}"/>
              </a:ext>
            </a:extLst>
          </p:cNvPr>
          <p:cNvSpPr>
            <a:spLocks noGrp="1"/>
          </p:cNvSpPr>
          <p:nvPr>
            <p:ph type="title"/>
          </p:nvPr>
        </p:nvSpPr>
        <p:spPr/>
        <p:txBody>
          <a:bodyPr/>
          <a:lstStyle/>
          <a:p>
            <a:r>
              <a:rPr lang="pt-BR"/>
              <a:t>Facebook Own Posts Table | Governo do Estado do Ceará - 24 of 25</a:t>
            </a:r>
            <a:endParaRPr lang="en-US"/>
          </a:p>
        </p:txBody>
      </p:sp>
      <p:graphicFrame>
        <p:nvGraphicFramePr>
          <p:cNvPr id="5" name="Table Placeholder 4">
            <a:extLst>
              <a:ext uri="{FF2B5EF4-FFF2-40B4-BE49-F238E27FC236}">
                <a16:creationId xmlns:a16="http://schemas.microsoft.com/office/drawing/2014/main" id="{FF9FA1E3-A917-41AF-885C-9FD5E0A8D395}"/>
              </a:ext>
            </a:extLst>
          </p:cNvPr>
          <p:cNvGraphicFramePr>
            <a:graphicFrameLocks noGrp="1"/>
          </p:cNvGraphicFramePr>
          <p:nvPr>
            <p:ph type="tbl" sz="quarter" idx="13"/>
            <p:extLst>
              <p:ext uri="{D42A27DB-BD31-4B8C-83A1-F6EECF244321}">
                <p14:modId xmlns:p14="http://schemas.microsoft.com/office/powerpoint/2010/main" val="4104187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36854646"/>
                    </a:ext>
                  </a:extLst>
                </a:gridCol>
                <a:gridCol w="1481328">
                  <a:extLst>
                    <a:ext uri="{9D8B030D-6E8A-4147-A177-3AD203B41FA5}">
                      <a16:colId xmlns:a16="http://schemas.microsoft.com/office/drawing/2014/main" val="603705519"/>
                    </a:ext>
                  </a:extLst>
                </a:gridCol>
                <a:gridCol w="493776">
                  <a:extLst>
                    <a:ext uri="{9D8B030D-6E8A-4147-A177-3AD203B41FA5}">
                      <a16:colId xmlns:a16="http://schemas.microsoft.com/office/drawing/2014/main" val="2768223437"/>
                    </a:ext>
                  </a:extLst>
                </a:gridCol>
                <a:gridCol w="493776">
                  <a:extLst>
                    <a:ext uri="{9D8B030D-6E8A-4147-A177-3AD203B41FA5}">
                      <a16:colId xmlns:a16="http://schemas.microsoft.com/office/drawing/2014/main" val="3715103257"/>
                    </a:ext>
                  </a:extLst>
                </a:gridCol>
                <a:gridCol w="493776">
                  <a:extLst>
                    <a:ext uri="{9D8B030D-6E8A-4147-A177-3AD203B41FA5}">
                      <a16:colId xmlns:a16="http://schemas.microsoft.com/office/drawing/2014/main" val="1982424087"/>
                    </a:ext>
                  </a:extLst>
                </a:gridCol>
                <a:gridCol w="493776">
                  <a:extLst>
                    <a:ext uri="{9D8B030D-6E8A-4147-A177-3AD203B41FA5}">
                      <a16:colId xmlns:a16="http://schemas.microsoft.com/office/drawing/2014/main" val="921118845"/>
                    </a:ext>
                  </a:extLst>
                </a:gridCol>
                <a:gridCol w="493776">
                  <a:extLst>
                    <a:ext uri="{9D8B030D-6E8A-4147-A177-3AD203B41FA5}">
                      <a16:colId xmlns:a16="http://schemas.microsoft.com/office/drawing/2014/main" val="1503329183"/>
                    </a:ext>
                  </a:extLst>
                </a:gridCol>
                <a:gridCol w="493776">
                  <a:extLst>
                    <a:ext uri="{9D8B030D-6E8A-4147-A177-3AD203B41FA5}">
                      <a16:colId xmlns:a16="http://schemas.microsoft.com/office/drawing/2014/main" val="3723344629"/>
                    </a:ext>
                  </a:extLst>
                </a:gridCol>
                <a:gridCol w="493776">
                  <a:extLst>
                    <a:ext uri="{9D8B030D-6E8A-4147-A177-3AD203B41FA5}">
                      <a16:colId xmlns:a16="http://schemas.microsoft.com/office/drawing/2014/main" val="574366753"/>
                    </a:ext>
                  </a:extLst>
                </a:gridCol>
                <a:gridCol w="493776">
                  <a:extLst>
                    <a:ext uri="{9D8B030D-6E8A-4147-A177-3AD203B41FA5}">
                      <a16:colId xmlns:a16="http://schemas.microsoft.com/office/drawing/2014/main" val="1030737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66698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- 2021-08-20 08:52:02</a:t>
                      </a:r>
                      <a:r>
                        <a:rPr kumimoji="0" lang="pt-BR" sz="1000" b="0" i="0" u="none" strike="noStrike" kern="1200" cap="none" spc="0" normalizeH="0" baseline="0" noProof="0">
                          <a:ln>
                            <a:noFill/>
                          </a:ln>
                          <a:solidFill>
                            <a:prstClr val="black"/>
                          </a:solidFill>
                          <a:effectLst/>
                          <a:uLnTx/>
                          <a:uFillTx/>
                          <a:latin typeface="+mn-lt"/>
                          <a:ea typeface="+mn-ea"/>
                          <a:cs typeface="+mn-cs"/>
                        </a:rPr>
                        <a:t>
 A vida ficou mais prática e rápida para mais de 300 mil cearenses que baixaram o Ceará App.
Além de dezenas de serviços já existentes no aplicativo, agora você tem acesso aos serviços da Procuradoria-Geral do Estado do Ceará (PGE) na palma da sua mão.
É o Governo do Estado cada vez mais digital. 
📲 Baixe já o aplicativo para o seu celular:
📍Android https://abre.ai/android-ceara 
📍iOS https://abre.ai/ios-ceara
#digital #aplicativo #cearáapp #tecnologia #serviços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46381368"/>
                  </a:ext>
                </a:extLst>
              </a:tr>
            </a:tbl>
          </a:graphicData>
        </a:graphic>
      </p:graphicFrame>
      <p:sp>
        <p:nvSpPr>
          <p:cNvPr id="4" name="Text Placeholder 3">
            <a:extLst>
              <a:ext uri="{FF2B5EF4-FFF2-40B4-BE49-F238E27FC236}">
                <a16:creationId xmlns:a16="http://schemas.microsoft.com/office/drawing/2014/main" id="{A9104EC4-E302-4922-830F-13197F4DDDFA}"/>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6723738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E2F9B-37ED-4592-B19C-56CDE2FA0442}"/>
              </a:ext>
            </a:extLst>
          </p:cNvPr>
          <p:cNvSpPr>
            <a:spLocks noGrp="1"/>
          </p:cNvSpPr>
          <p:nvPr>
            <p:ph type="title"/>
          </p:nvPr>
        </p:nvSpPr>
        <p:spPr/>
        <p:txBody>
          <a:bodyPr/>
          <a:lstStyle/>
          <a:p>
            <a:r>
              <a:rPr lang="pt-BR"/>
              <a:t>Facebook Own Posts Table | Governo do Estado do Ceará - 25 of 25</a:t>
            </a:r>
            <a:endParaRPr lang="en-US"/>
          </a:p>
        </p:txBody>
      </p:sp>
      <p:graphicFrame>
        <p:nvGraphicFramePr>
          <p:cNvPr id="5" name="Table Placeholder 4">
            <a:extLst>
              <a:ext uri="{FF2B5EF4-FFF2-40B4-BE49-F238E27FC236}">
                <a16:creationId xmlns:a16="http://schemas.microsoft.com/office/drawing/2014/main" id="{FD526F9D-CBE4-4BBC-B148-A786221CD890}"/>
              </a:ext>
            </a:extLst>
          </p:cNvPr>
          <p:cNvGraphicFramePr>
            <a:graphicFrameLocks noGrp="1"/>
          </p:cNvGraphicFramePr>
          <p:nvPr>
            <p:ph type="tbl" sz="quarter" idx="13"/>
            <p:extLst>
              <p:ext uri="{D42A27DB-BD31-4B8C-83A1-F6EECF244321}">
                <p14:modId xmlns:p14="http://schemas.microsoft.com/office/powerpoint/2010/main" val="3340539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83166150"/>
                    </a:ext>
                  </a:extLst>
                </a:gridCol>
                <a:gridCol w="1481328">
                  <a:extLst>
                    <a:ext uri="{9D8B030D-6E8A-4147-A177-3AD203B41FA5}">
                      <a16:colId xmlns:a16="http://schemas.microsoft.com/office/drawing/2014/main" val="4158110216"/>
                    </a:ext>
                  </a:extLst>
                </a:gridCol>
                <a:gridCol w="493776">
                  <a:extLst>
                    <a:ext uri="{9D8B030D-6E8A-4147-A177-3AD203B41FA5}">
                      <a16:colId xmlns:a16="http://schemas.microsoft.com/office/drawing/2014/main" val="1334501251"/>
                    </a:ext>
                  </a:extLst>
                </a:gridCol>
                <a:gridCol w="493776">
                  <a:extLst>
                    <a:ext uri="{9D8B030D-6E8A-4147-A177-3AD203B41FA5}">
                      <a16:colId xmlns:a16="http://schemas.microsoft.com/office/drawing/2014/main" val="3380090088"/>
                    </a:ext>
                  </a:extLst>
                </a:gridCol>
                <a:gridCol w="493776">
                  <a:extLst>
                    <a:ext uri="{9D8B030D-6E8A-4147-A177-3AD203B41FA5}">
                      <a16:colId xmlns:a16="http://schemas.microsoft.com/office/drawing/2014/main" val="731305666"/>
                    </a:ext>
                  </a:extLst>
                </a:gridCol>
                <a:gridCol w="493776">
                  <a:extLst>
                    <a:ext uri="{9D8B030D-6E8A-4147-A177-3AD203B41FA5}">
                      <a16:colId xmlns:a16="http://schemas.microsoft.com/office/drawing/2014/main" val="1524420046"/>
                    </a:ext>
                  </a:extLst>
                </a:gridCol>
                <a:gridCol w="493776">
                  <a:extLst>
                    <a:ext uri="{9D8B030D-6E8A-4147-A177-3AD203B41FA5}">
                      <a16:colId xmlns:a16="http://schemas.microsoft.com/office/drawing/2014/main" val="2728782804"/>
                    </a:ext>
                  </a:extLst>
                </a:gridCol>
                <a:gridCol w="493776">
                  <a:extLst>
                    <a:ext uri="{9D8B030D-6E8A-4147-A177-3AD203B41FA5}">
                      <a16:colId xmlns:a16="http://schemas.microsoft.com/office/drawing/2014/main" val="495379300"/>
                    </a:ext>
                  </a:extLst>
                </a:gridCol>
                <a:gridCol w="493776">
                  <a:extLst>
                    <a:ext uri="{9D8B030D-6E8A-4147-A177-3AD203B41FA5}">
                      <a16:colId xmlns:a16="http://schemas.microsoft.com/office/drawing/2014/main" val="3263737586"/>
                    </a:ext>
                  </a:extLst>
                </a:gridCol>
                <a:gridCol w="493776">
                  <a:extLst>
                    <a:ext uri="{9D8B030D-6E8A-4147-A177-3AD203B41FA5}">
                      <a16:colId xmlns:a16="http://schemas.microsoft.com/office/drawing/2014/main" val="274245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34591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- 2021-08-19 15:37:17</a:t>
                      </a:r>
                      <a:r>
                        <a:rPr kumimoji="0" lang="pt-BR" sz="1000" b="0" i="0" u="none" strike="noStrike" kern="1200" cap="none" spc="0" normalizeH="0" baseline="0" noProof="0">
                          <a:ln>
                            <a:noFill/>
                          </a:ln>
                          <a:solidFill>
                            <a:prstClr val="black"/>
                          </a:solidFill>
                          <a:effectLst/>
                          <a:uLnTx/>
                          <a:uFillTx/>
                          <a:latin typeface="+mn-lt"/>
                          <a:ea typeface="+mn-ea"/>
                          <a:cs typeface="+mn-cs"/>
                        </a:rPr>
                        <a:t>
 🔊 Tem episódio novo do Cearenseando no ar! O episódio de hoje destaca os cearenses que são motivos de orgulho no esporte brasileiro.
Como convidados, temos Oliveira Neto, que atua como servidor da Sejuv e preparador físico, e Davi Andrade, que é servidor do Detran Ceará e paratleta mesatenista. Eles conversaram com a nossa equipe sobre suas participações e conquistas em jogos olímpicos.
Conecta o fone de ouvido e dá o play aí!
#governodoceara #podcast #cearenseando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7209921"/>
                  </a:ext>
                </a:extLst>
              </a:tr>
            </a:tbl>
          </a:graphicData>
        </a:graphic>
      </p:graphicFrame>
      <p:sp>
        <p:nvSpPr>
          <p:cNvPr id="4" name="Text Placeholder 3">
            <a:extLst>
              <a:ext uri="{FF2B5EF4-FFF2-40B4-BE49-F238E27FC236}">
                <a16:creationId xmlns:a16="http://schemas.microsoft.com/office/drawing/2014/main" id="{F2D3CBA8-B8CA-4BA6-9DCB-E217061A6776}"/>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051196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A7740-0173-4957-95B7-3B712CA14299}"/>
              </a:ext>
            </a:extLst>
          </p:cNvPr>
          <p:cNvSpPr>
            <a:spLocks noGrp="1"/>
          </p:cNvSpPr>
          <p:nvPr>
            <p:ph type="title"/>
          </p:nvPr>
        </p:nvSpPr>
        <p:spPr/>
        <p:txBody>
          <a:bodyPr/>
          <a:lstStyle/>
          <a:p>
            <a:r>
              <a:rPr lang="pt-BR"/>
              <a:t>Facebook Post Type Distribution | Governo do Estado do Ceará</a:t>
            </a:r>
            <a:endParaRPr lang="en-US"/>
          </a:p>
        </p:txBody>
      </p:sp>
      <p:graphicFrame>
        <p:nvGraphicFramePr>
          <p:cNvPr id="6" name="Chart Placeholder 5">
            <a:extLst>
              <a:ext uri="{FF2B5EF4-FFF2-40B4-BE49-F238E27FC236}">
                <a16:creationId xmlns:a16="http://schemas.microsoft.com/office/drawing/2014/main" id="{35CE07F6-E7BB-4444-B565-8A80588CD95D}"/>
              </a:ext>
            </a:extLst>
          </p:cNvPr>
          <p:cNvGraphicFramePr>
            <a:graphicFrameLocks noGrp="1"/>
          </p:cNvGraphicFramePr>
          <p:nvPr>
            <p:ph type="chart" sz="quarter" idx="13"/>
            <p:extLst>
              <p:ext uri="{D42A27DB-BD31-4B8C-83A1-F6EECF244321}">
                <p14:modId xmlns:p14="http://schemas.microsoft.com/office/powerpoint/2010/main" val="1504583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97D8A8-255D-4C99-8017-882173F2824A}"/>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FB09E978-6802-491A-8254-DDA8A3F6C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3181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E91CA-33DB-4DAD-96EE-641C2963867B}"/>
              </a:ext>
            </a:extLst>
          </p:cNvPr>
          <p:cNvSpPr>
            <a:spLocks noGrp="1"/>
          </p:cNvSpPr>
          <p:nvPr>
            <p:ph type="title"/>
          </p:nvPr>
        </p:nvSpPr>
        <p:spPr/>
        <p:txBody>
          <a:bodyPr/>
          <a:lstStyle/>
          <a:p>
            <a:r>
              <a:rPr lang="en-US"/>
              <a:t>Facebook Interactions Per Post By Post Type | Governo do Estado do Ceará</a:t>
            </a:r>
          </a:p>
        </p:txBody>
      </p:sp>
      <p:graphicFrame>
        <p:nvGraphicFramePr>
          <p:cNvPr id="6" name="Chart Placeholder 5">
            <a:extLst>
              <a:ext uri="{FF2B5EF4-FFF2-40B4-BE49-F238E27FC236}">
                <a16:creationId xmlns:a16="http://schemas.microsoft.com/office/drawing/2014/main" id="{ED146AF0-2235-4544-8532-BB795D1163DF}"/>
              </a:ext>
            </a:extLst>
          </p:cNvPr>
          <p:cNvGraphicFramePr>
            <a:graphicFrameLocks noGrp="1"/>
          </p:cNvGraphicFramePr>
          <p:nvPr>
            <p:ph type="chart" sz="quarter" idx="13"/>
            <p:extLst>
              <p:ext uri="{D42A27DB-BD31-4B8C-83A1-F6EECF244321}">
                <p14:modId xmlns:p14="http://schemas.microsoft.com/office/powerpoint/2010/main" val="1317228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1DFCC8-23A9-431C-9901-03E78F52B5A0}"/>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5B4C656A-4B26-42A7-A838-1EE0B0B715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71111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5E6B2-1692-447E-80A4-93703B042296}"/>
              </a:ext>
            </a:extLst>
          </p:cNvPr>
          <p:cNvSpPr>
            <a:spLocks noGrp="1"/>
          </p:cNvSpPr>
          <p:nvPr>
            <p:ph type="title"/>
          </p:nvPr>
        </p:nvSpPr>
        <p:spPr/>
        <p:txBody>
          <a:bodyPr/>
          <a:lstStyle/>
          <a:p>
            <a:r>
              <a:rPr lang="pt-BR"/>
              <a:t>Facebook Check Ins Change | Governo do Estado do Ceará</a:t>
            </a:r>
            <a:endParaRPr lang="en-US"/>
          </a:p>
        </p:txBody>
      </p:sp>
      <p:graphicFrame>
        <p:nvGraphicFramePr>
          <p:cNvPr id="6" name="Chart Placeholder 5">
            <a:extLst>
              <a:ext uri="{FF2B5EF4-FFF2-40B4-BE49-F238E27FC236}">
                <a16:creationId xmlns:a16="http://schemas.microsoft.com/office/drawing/2014/main" id="{2D0E16F3-7776-4F42-8AE9-BEE4D59A4ECF}"/>
              </a:ext>
            </a:extLst>
          </p:cNvPr>
          <p:cNvGraphicFramePr>
            <a:graphicFrameLocks noGrp="1"/>
          </p:cNvGraphicFramePr>
          <p:nvPr>
            <p:ph type="chart" sz="quarter" idx="13"/>
            <p:extLst>
              <p:ext uri="{D42A27DB-BD31-4B8C-83A1-F6EECF244321}">
                <p14:modId xmlns:p14="http://schemas.microsoft.com/office/powerpoint/2010/main" val="1065015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FBE6A9-A4D2-4C15-A00E-274F1AA33DEE}"/>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52311D72-D3C1-4EFF-AE5A-E8953ADE21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04907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87E80-AC47-45A4-BBB5-3CE62ADF8435}"/>
              </a:ext>
            </a:extLst>
          </p:cNvPr>
          <p:cNvSpPr>
            <a:spLocks noGrp="1"/>
          </p:cNvSpPr>
          <p:nvPr>
            <p:ph type="title"/>
          </p:nvPr>
        </p:nvSpPr>
        <p:spPr/>
        <p:txBody>
          <a:bodyPr/>
          <a:lstStyle/>
          <a:p>
            <a:r>
              <a:rPr lang="pt-BR"/>
              <a:t>Facebook Comments Table | Governo do Estado do Ceará - 1 of 16</a:t>
            </a:r>
            <a:endParaRPr lang="en-US"/>
          </a:p>
        </p:txBody>
      </p:sp>
      <p:graphicFrame>
        <p:nvGraphicFramePr>
          <p:cNvPr id="5" name="Table Placeholder 4">
            <a:extLst>
              <a:ext uri="{FF2B5EF4-FFF2-40B4-BE49-F238E27FC236}">
                <a16:creationId xmlns:a16="http://schemas.microsoft.com/office/drawing/2014/main" id="{E5C26C63-7C8D-4CB7-803B-174F982B9006}"/>
              </a:ext>
            </a:extLst>
          </p:cNvPr>
          <p:cNvGraphicFramePr>
            <a:graphicFrameLocks noGrp="1"/>
          </p:cNvGraphicFramePr>
          <p:nvPr>
            <p:ph type="tbl" sz="quarter" idx="13"/>
            <p:extLst>
              <p:ext uri="{D42A27DB-BD31-4B8C-83A1-F6EECF244321}">
                <p14:modId xmlns:p14="http://schemas.microsoft.com/office/powerpoint/2010/main" val="2071193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77383976"/>
                    </a:ext>
                  </a:extLst>
                </a:gridCol>
                <a:gridCol w="4114800">
                  <a:extLst>
                    <a:ext uri="{9D8B030D-6E8A-4147-A177-3AD203B41FA5}">
                      <a16:colId xmlns:a16="http://schemas.microsoft.com/office/drawing/2014/main" val="1549516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760312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- 2021-08-30 06:19:31</a:t>
                      </a:r>
                      <a:r>
                        <a:rPr kumimoji="0" lang="pt-BR" sz="1000" b="0" i="0" u="none" strike="noStrike" kern="1200" cap="none" spc="0" normalizeH="0" baseline="0" noProof="0">
                          <a:ln>
                            <a:noFill/>
                          </a:ln>
                          <a:solidFill>
                            <a:prstClr val="black"/>
                          </a:solidFill>
                          <a:effectLst/>
                          <a:uLnTx/>
                          <a:uFillTx/>
                          <a:latin typeface="+mn-lt"/>
                          <a:ea typeface="+mn-ea"/>
                          <a:cs typeface="+mn-cs"/>
                        </a:rPr>
                        <a:t>
 Absurdo Meu FILHOS NÃO IRAM ESSE ANO PARA ESCOLA E SE INSERIREM EVÃO ESCOLA NÃO VAI TER NENHUMA OU REPORTAGEM IMUNDA QUE OBRIGUE #FORAESCOLADETEMPOINTEGRALIMORALIDADE🤬"Abrir escola agora é genocídio", diz especialista da FGV
Para Eduardo Massad, professor titular da Escola de Matemática Aplicada da Fundação Getulio Vargas (FGV), voltar às aulas em breve significa grave risco à saúde pública, colocando professores, estudantes e toda a comunidade em perigo. "Abrir as escolas agora é genocídio", afirma o médico e doutor em patologia experimental. Brinca de roleta russa com Vida não vale nada pois meus FILHOS PERDEM O ANO MAS NÃO VÃO COLOCAR  RISCO LOUCO RETARDADO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 Ceará possui hoje o mais completo programa na área da infância desse país. E, ao completar seis anos de existência, o Programa Mais Infância Ceará ganha anúncios importantes. Vamos investir R$ 38,8 milhões para a implantação de 250 brinquedopraças e vamos implementar a Cidade Mais Infância, equipamento que será instalado no Centro de Eventos, em Fortaleza, e que vai agregar diversos ambientes, simulando uma cidade em escala infantil, com bancos, correios, polícia, bombeiros, escolas e outros serviços. Assim, a criança é estimulada a exercer sua cidadania escolhendo uma profissão a ser vivenciada de forma educativa dentro do parque. 👏🏻
#governodoceara #boletimdenoticias #imprensa #infancia
📸 Ariel Gomes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98665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- 2021-08-30 06:19:14</a:t>
                      </a:r>
                      <a:r>
                        <a:rPr kumimoji="0" lang="pt-BR" sz="1000" b="0" i="0" u="none" strike="noStrike" kern="1200" cap="none" spc="0" normalizeH="0" baseline="0" noProof="0">
                          <a:ln>
                            <a:noFill/>
                          </a:ln>
                          <a:solidFill>
                            <a:prstClr val="black"/>
                          </a:solidFill>
                          <a:effectLst/>
                          <a:uLnTx/>
                          <a:uFillTx/>
                          <a:latin typeface="+mn-lt"/>
                          <a:ea typeface="+mn-ea"/>
                          <a:cs typeface="+mn-cs"/>
                        </a:rPr>
                        <a:t>
 Absurdo Meu FILHOS NÃO IRAM ESSE ANO PARA ESCOLA E SE INSERIREM EVÃO ESCOLA NÃO VAI TER NENHUMA OU REPORTAGEM IMUNDA QUE OBRIGUE #FORAESCOLADETEMPOINTEGRALIMORALIDADE🤬"Abrir escola agora é genocídio", diz especialista da FGV
Para Eduardo Massad, professor titular da Escola de Matemática Aplicada da Fundação Getulio Vargas (FGV), voltar às aulas em breve significa grave risco à saúde pública, colocando professores, estudantes e toda a comunidade em perigo. "Abrir as escolas agora é genocídio", afirma o médico e doutor em patologia experimental. Brinca de roleta russa com Vida não vale nada pois meus FILHOS PERDEM O ANO MAS NÃO VÃO COLOCAR  RISCO LOUCO RETARDADO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As ações para a Educação no Ceará não param! 👏🏻😍
Mais de 910 mil estudantes cearenses que cursam o Ensino Fundamental na rede pública serão beneficiados com o Pacto pela Aprendizagem no Estado do Ceará, lançado pelo Governo do Ceará, hoje (26). O Pacto fortalece a colaboração entre o Governo do Ceará e os 184 municípios para recuperar a aprendizagem dos estudantes do Ensino Fundamental diante do contexto de pandemia da Covid-19.
#governodoceara #educação #boletimdenoticias #imprensa #estudantes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02853300"/>
                  </a:ext>
                </a:extLst>
              </a:tr>
            </a:tbl>
          </a:graphicData>
        </a:graphic>
      </p:graphicFrame>
      <p:sp>
        <p:nvSpPr>
          <p:cNvPr id="4" name="Text Placeholder 3">
            <a:extLst>
              <a:ext uri="{FF2B5EF4-FFF2-40B4-BE49-F238E27FC236}">
                <a16:creationId xmlns:a16="http://schemas.microsoft.com/office/drawing/2014/main" id="{B8007FD1-55F4-4B7C-A0C2-C8D9AE092FA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5623815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01D43-4070-4C8D-956F-2ABCE2DB84E2}"/>
              </a:ext>
            </a:extLst>
          </p:cNvPr>
          <p:cNvSpPr>
            <a:spLocks noGrp="1"/>
          </p:cNvSpPr>
          <p:nvPr>
            <p:ph type="title"/>
          </p:nvPr>
        </p:nvSpPr>
        <p:spPr/>
        <p:txBody>
          <a:bodyPr/>
          <a:lstStyle/>
          <a:p>
            <a:r>
              <a:rPr lang="pt-BR"/>
              <a:t>Facebook Comments Table | Governo do Estado do Ceará - 2 of 16</a:t>
            </a:r>
            <a:endParaRPr lang="en-US"/>
          </a:p>
        </p:txBody>
      </p:sp>
      <p:graphicFrame>
        <p:nvGraphicFramePr>
          <p:cNvPr id="5" name="Table Placeholder 4">
            <a:extLst>
              <a:ext uri="{FF2B5EF4-FFF2-40B4-BE49-F238E27FC236}">
                <a16:creationId xmlns:a16="http://schemas.microsoft.com/office/drawing/2014/main" id="{AB4B0161-0F91-4ED7-AE3D-D9C8A8726937}"/>
              </a:ext>
            </a:extLst>
          </p:cNvPr>
          <p:cNvGraphicFramePr>
            <a:graphicFrameLocks noGrp="1"/>
          </p:cNvGraphicFramePr>
          <p:nvPr>
            <p:ph type="tbl" sz="quarter" idx="13"/>
            <p:extLst>
              <p:ext uri="{D42A27DB-BD31-4B8C-83A1-F6EECF244321}">
                <p14:modId xmlns:p14="http://schemas.microsoft.com/office/powerpoint/2010/main" val="2071239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65821841"/>
                    </a:ext>
                  </a:extLst>
                </a:gridCol>
                <a:gridCol w="4114800">
                  <a:extLst>
                    <a:ext uri="{9D8B030D-6E8A-4147-A177-3AD203B41FA5}">
                      <a16:colId xmlns:a16="http://schemas.microsoft.com/office/drawing/2014/main" val="439938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524105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- 2021-08-30 06:19:03</a:t>
                      </a:r>
                      <a:r>
                        <a:rPr kumimoji="0" lang="pt-BR" sz="1000" b="0" i="0" u="none" strike="noStrike" kern="1200" cap="none" spc="0" normalizeH="0" baseline="0" noProof="0">
                          <a:ln>
                            <a:noFill/>
                          </a:ln>
                          <a:solidFill>
                            <a:prstClr val="black"/>
                          </a:solidFill>
                          <a:effectLst/>
                          <a:uLnTx/>
                          <a:uFillTx/>
                          <a:latin typeface="+mn-lt"/>
                          <a:ea typeface="+mn-ea"/>
                          <a:cs typeface="+mn-cs"/>
                        </a:rPr>
                        <a:t>
 Absurdo Meu FILHOS NÃO IRAM ESSE ANO PARA ESCOLA E SE INSERIREM EVÃO ESCOLA NÃO VAI TER NENHUMA OU REPORTAGEM IMUNDA QUE OBRIGUE #FORAESCOLADETEMPOINTEGRALIMORALIDADE🤬"Abrir escola agora é genocídio", diz especialista da FGV
Para Eduardo Massad, professor titular da Escola de Matemática Aplicada da Fundação Getulio Vargas (FGV), voltar às aulas em breve significa grave risco à saúde pública, colocando professores, estudantes e toda a comunidade em perigo. "Abrir as escolas agora é genocídio", afirma o médico e doutor em patologia experimental. Brinca de roleta russa com Vida não vale nada pois meus FILHOS PERDEM O ANO MAS NÃO VÃO COLOCAR  RISCO LOUCO RETARDADO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Com a retomada da economia cearense, o emprego celetista no Ceará apresentou expansão de 13.420 postos de trabalho, em julho de 2021. O saldo representa o melhor resultado do Nordeste. Os dados são do Cadastro Geral de Empregados e Desempregados (Caged) e foram divulgados hoje (26/8).
Em 2021, o Ceará acumula um saldo positivo de 46.129 empregos celetistas gerados. Já em termos territoriais, a geração de empregos continua concentrada na Capital Cearense, Fortaleza (6.034 empregos ou 45,0% do total), seguida de Juazeiro do Norte (1.060 ou 17,9%), Eusébio (737 ou 5,5%), Caucaia (548 ou 4,1%) e Sobral (534 ou 4,0%).
#governodoceara #imprensa #boletimdenoticias #emprego
📸 Ascom Casa Civil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83186027"/>
                  </a:ext>
                </a:extLst>
              </a:tr>
            </a:tbl>
          </a:graphicData>
        </a:graphic>
      </p:graphicFrame>
      <p:sp>
        <p:nvSpPr>
          <p:cNvPr id="4" name="Text Placeholder 3">
            <a:extLst>
              <a:ext uri="{FF2B5EF4-FFF2-40B4-BE49-F238E27FC236}">
                <a16:creationId xmlns:a16="http://schemas.microsoft.com/office/drawing/2014/main" id="{67880E1D-5E6C-4DA3-86CA-06A85012D05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1385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F7B37-4F94-49FB-9D3E-25E75EEBBD96}"/>
              </a:ext>
            </a:extLst>
          </p:cNvPr>
          <p:cNvSpPr>
            <a:spLocks noGrp="1"/>
          </p:cNvSpPr>
          <p:nvPr>
            <p:ph type="title"/>
          </p:nvPr>
        </p:nvSpPr>
        <p:spPr/>
        <p:txBody>
          <a:bodyPr/>
          <a:lstStyle/>
          <a:p>
            <a:r>
              <a:rPr lang="pt-BR"/>
              <a:t>Facebook Comments Table | Governo do Estado do Ceará - 3 of 16</a:t>
            </a:r>
            <a:endParaRPr lang="en-US"/>
          </a:p>
        </p:txBody>
      </p:sp>
      <p:graphicFrame>
        <p:nvGraphicFramePr>
          <p:cNvPr id="5" name="Table Placeholder 4">
            <a:extLst>
              <a:ext uri="{FF2B5EF4-FFF2-40B4-BE49-F238E27FC236}">
                <a16:creationId xmlns:a16="http://schemas.microsoft.com/office/drawing/2014/main" id="{EB2B167A-291E-4583-A46F-AC8EA3CDDDB0}"/>
              </a:ext>
            </a:extLst>
          </p:cNvPr>
          <p:cNvGraphicFramePr>
            <a:graphicFrameLocks noGrp="1"/>
          </p:cNvGraphicFramePr>
          <p:nvPr>
            <p:ph type="tbl" sz="quarter" idx="13"/>
            <p:extLst>
              <p:ext uri="{D42A27DB-BD31-4B8C-83A1-F6EECF244321}">
                <p14:modId xmlns:p14="http://schemas.microsoft.com/office/powerpoint/2010/main" val="1991258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53662563"/>
                    </a:ext>
                  </a:extLst>
                </a:gridCol>
                <a:gridCol w="4114800">
                  <a:extLst>
                    <a:ext uri="{9D8B030D-6E8A-4147-A177-3AD203B41FA5}">
                      <a16:colId xmlns:a16="http://schemas.microsoft.com/office/drawing/2014/main" val="935622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876202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- 2021-08-30 06:18:43</a:t>
                      </a:r>
                      <a:r>
                        <a:rPr kumimoji="0" lang="pt-BR" sz="1000" b="0" i="0" u="none" strike="noStrike" kern="1200" cap="none" spc="0" normalizeH="0" baseline="0" noProof="0">
                          <a:ln>
                            <a:noFill/>
                          </a:ln>
                          <a:solidFill>
                            <a:prstClr val="black"/>
                          </a:solidFill>
                          <a:effectLst/>
                          <a:uLnTx/>
                          <a:uFillTx/>
                          <a:latin typeface="+mn-lt"/>
                          <a:ea typeface="+mn-ea"/>
                          <a:cs typeface="+mn-cs"/>
                        </a:rPr>
                        <a:t>
 Absurdo Meu FILHOS NÃO IRAM ESSE ANO PARA ESCOLA E SE INSERIREM EVÃO ESCOLA NÃO VAI TER NENHUMA OU REPORTAGEM IMUNDA QUE OBRIGUE #FORAESCOLADETEMPOINTEGRALIMORALIDADE🤬"Abrir escola agora é genocídio", diz especialista da FGV
Para Eduardo Massad, professor titular da Escola de Matemática Aplicada da Fundação Getulio Vargas (FGV), voltar às aulas em breve significa grave risco à saúde pública, colocando professores, estudantes e toda a comunidade em perigo. "Abrir as escolas agora é genocídio", afirma o médico e doutor em patologia experimental. Brinca de roleta russa com Vida não vale nada pois meus FILHOS PERDEM O ANO MAS NÃO VÃO COLOCAR  RISCO LOUCO RETARDADO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 programa Ceará Educa Mais tem o objetivo de aumentar o desempenho dos estudantes do Ensino Fundamental e Médio da rede pública estadual de ensino.
Com a superação dos desafios, conseguimos proporcionar condições cada vez melhores para nossos jovens e professores. 
Saiba mais sobre todas as 25 ações em: https://abre.ai/educa-mais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47819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- 2021-08-30 06:18:28</a:t>
                      </a:r>
                      <a:r>
                        <a:rPr kumimoji="0" lang="pt-BR" sz="1000" b="0" i="0" u="none" strike="noStrike" kern="1200" cap="none" spc="0" normalizeH="0" baseline="0" noProof="0">
                          <a:ln>
                            <a:noFill/>
                          </a:ln>
                          <a:solidFill>
                            <a:prstClr val="black"/>
                          </a:solidFill>
                          <a:effectLst/>
                          <a:uLnTx/>
                          <a:uFillTx/>
                          <a:latin typeface="+mn-lt"/>
                          <a:ea typeface="+mn-ea"/>
                          <a:cs typeface="+mn-cs"/>
                        </a:rPr>
                        <a:t>
 Quem não paga imposto ladrão acabando com Pais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Hoje é aniversário do Porto Iracema das Artes, escola que incentiva a arte e a cultura. O equipamento é uma instituição da Secretaria da Cultura, em parceria com o Instituto Dragão do Mar. 
Os cursos, oficinas e eventos gratuitos são para jovens que concluíram o Ensino Fundamental, vão muito além da teoria, mas também não se resumem à prática, e podem ser de curta, média ou longa duração. A sede é na Praia de Iracema, na rua Dragão do Mar.
Para entrar em um dos cursos, fique de olho no site e espere as novas inscrições. 💻  Acesse: portoiracemadasartes.org.br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66969414"/>
                  </a:ext>
                </a:extLst>
              </a:tr>
            </a:tbl>
          </a:graphicData>
        </a:graphic>
      </p:graphicFrame>
      <p:sp>
        <p:nvSpPr>
          <p:cNvPr id="4" name="Text Placeholder 3">
            <a:extLst>
              <a:ext uri="{FF2B5EF4-FFF2-40B4-BE49-F238E27FC236}">
                <a16:creationId xmlns:a16="http://schemas.microsoft.com/office/drawing/2014/main" id="{00D32F16-FDF1-4383-8A6E-F4D302B662E3}"/>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4422228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A4B62-37F6-4F0D-A715-03AF7DAA4E7B}"/>
              </a:ext>
            </a:extLst>
          </p:cNvPr>
          <p:cNvSpPr>
            <a:spLocks noGrp="1"/>
          </p:cNvSpPr>
          <p:nvPr>
            <p:ph type="title"/>
          </p:nvPr>
        </p:nvSpPr>
        <p:spPr/>
        <p:txBody>
          <a:bodyPr/>
          <a:lstStyle/>
          <a:p>
            <a:r>
              <a:rPr lang="pt-BR"/>
              <a:t>Facebook Comments Table | Governo do Estado do Ceará - 4 of 16</a:t>
            </a:r>
            <a:endParaRPr lang="en-US"/>
          </a:p>
        </p:txBody>
      </p:sp>
      <p:graphicFrame>
        <p:nvGraphicFramePr>
          <p:cNvPr id="5" name="Table Placeholder 4">
            <a:extLst>
              <a:ext uri="{FF2B5EF4-FFF2-40B4-BE49-F238E27FC236}">
                <a16:creationId xmlns:a16="http://schemas.microsoft.com/office/drawing/2014/main" id="{7172EEE5-E982-4CF4-9A95-A53E74051CBD}"/>
              </a:ext>
            </a:extLst>
          </p:cNvPr>
          <p:cNvGraphicFramePr>
            <a:graphicFrameLocks noGrp="1"/>
          </p:cNvGraphicFramePr>
          <p:nvPr>
            <p:ph type="tbl" sz="quarter" idx="13"/>
            <p:extLst>
              <p:ext uri="{D42A27DB-BD31-4B8C-83A1-F6EECF244321}">
                <p14:modId xmlns:p14="http://schemas.microsoft.com/office/powerpoint/2010/main" val="27027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31595764"/>
                    </a:ext>
                  </a:extLst>
                </a:gridCol>
                <a:gridCol w="4114800">
                  <a:extLst>
                    <a:ext uri="{9D8B030D-6E8A-4147-A177-3AD203B41FA5}">
                      <a16:colId xmlns:a16="http://schemas.microsoft.com/office/drawing/2014/main" val="3666364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04721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- 2021-08-30 06:18:07</a:t>
                      </a:r>
                      <a:r>
                        <a:rPr kumimoji="0" lang="pt-BR" sz="1000" b="0" i="0" u="none" strike="noStrike" kern="1200" cap="none" spc="0" normalizeH="0" baseline="0" noProof="0">
                          <a:ln>
                            <a:noFill/>
                          </a:ln>
                          <a:solidFill>
                            <a:prstClr val="black"/>
                          </a:solidFill>
                          <a:effectLst/>
                          <a:uLnTx/>
                          <a:uFillTx/>
                          <a:latin typeface="+mn-lt"/>
                          <a:ea typeface="+mn-ea"/>
                          <a:cs typeface="+mn-cs"/>
                        </a:rPr>
                        <a:t>
 Absurdo Meu FILHOS NÃO IRAM ESSE ANO PARA ESCOLA E SE INSERIREM EVÃO ESCOLA NÃO VAI TER NENHUMA OU REPORTAGEM IMUNDA QUE OBRIGUE #FORAESCOLADETEMPOINTEGRALIMORALIDADE🤬"Abrir escola agora é genocídio", diz especialista da FGV
Para Eduardo Massad, professor titular da Escola de Matemática Aplicada da Fundação Getulio Vargas (FGV), voltar às aulas em breve significa grave risco à saúde pública, colocando professores, estudantes e toda a comunidade em perigo. "Abrir as escolas agora é genocídio", afirma o médico e doutor em patologia experimental. Brinca de roleta russa com Vida não vale nada pois meus FILHOS PERDEM O ANO MAS NÃO VÃO COLOCAR  RISCO LOUCO RETARDADO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Hoje é aniversário do Porto Iracema das Artes, escola que incentiva a arte e a cultura. O equipamento é uma instituição da Secretaria da Cultura, em parceria com o Instituto Dragão do Mar. 
Os cursos, oficinas e eventos gratuitos são para jovens que concluíram o Ensino Fundamental, vão muito além da teoria, mas também não se resumem à prática, e podem ser de curta, média ou longa duração. A sede é na Praia de Iracema, na rua Dragão do Mar.
Para entrar em um dos cursos, fique de olho no site e espere as novas inscrições. 💻  Acesse: portoiracemadasartes.org.br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75436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- 2021-08-30 03:41:50</a:t>
                      </a:r>
                      <a:r>
                        <a:rPr kumimoji="0" lang="pt-BR" sz="1000" b="0" i="0" u="none" strike="noStrike" kern="1200" cap="none" spc="0" normalizeH="0" baseline="0" noProof="0">
                          <a:ln>
                            <a:noFill/>
                          </a:ln>
                          <a:solidFill>
                            <a:prstClr val="black"/>
                          </a:solidFill>
                          <a:effectLst/>
                          <a:uLnTx/>
                          <a:uFillTx/>
                          <a:latin typeface="+mn-lt"/>
                          <a:ea typeface="+mn-ea"/>
                          <a:cs typeface="+mn-cs"/>
                        </a:rPr>
                        <a:t>
 Porto Iracema discriminação dos que tem idade avançada...não há Justiça 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Hoje é aniversário do Porto Iracema das Artes, escola que incentiva a arte e a cultura. O equipamento é uma instituição da Secretaria da Cultura, em parceria com o Instituto Dragão do Mar. 
Os cursos, oficinas e eventos gratuitos são para jovens que concluíram o Ensino Fundamental, vão muito além da teoria, mas também não se resumem à prática, e podem ser de curta, média ou longa duração. A sede é na Praia de Iracema, na rua Dragão do Mar.
Para entrar em um dos cursos, fique de olho no site e espere as novas inscrições. 💻  Acesse: portoiracemadasartes.org.br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1603643"/>
                  </a:ext>
                </a:extLst>
              </a:tr>
            </a:tbl>
          </a:graphicData>
        </a:graphic>
      </p:graphicFrame>
      <p:sp>
        <p:nvSpPr>
          <p:cNvPr id="4" name="Text Placeholder 3">
            <a:extLst>
              <a:ext uri="{FF2B5EF4-FFF2-40B4-BE49-F238E27FC236}">
                <a16:creationId xmlns:a16="http://schemas.microsoft.com/office/drawing/2014/main" id="{9E19799D-8335-463E-8B9F-421A9ACF743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6434338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E1A5D-BBBC-43EF-A96B-E687D80B0DF2}"/>
              </a:ext>
            </a:extLst>
          </p:cNvPr>
          <p:cNvSpPr>
            <a:spLocks noGrp="1"/>
          </p:cNvSpPr>
          <p:nvPr>
            <p:ph type="title"/>
          </p:nvPr>
        </p:nvSpPr>
        <p:spPr/>
        <p:txBody>
          <a:bodyPr/>
          <a:lstStyle/>
          <a:p>
            <a:r>
              <a:rPr lang="pt-BR"/>
              <a:t>Facebook Comments Table | Governo do Estado do Ceará - 5 of 16</a:t>
            </a:r>
            <a:endParaRPr lang="en-US"/>
          </a:p>
        </p:txBody>
      </p:sp>
      <p:graphicFrame>
        <p:nvGraphicFramePr>
          <p:cNvPr id="5" name="Table Placeholder 4">
            <a:extLst>
              <a:ext uri="{FF2B5EF4-FFF2-40B4-BE49-F238E27FC236}">
                <a16:creationId xmlns:a16="http://schemas.microsoft.com/office/drawing/2014/main" id="{49DBAB23-AA3E-4F5C-8877-D635AC312ACE}"/>
              </a:ext>
            </a:extLst>
          </p:cNvPr>
          <p:cNvGraphicFramePr>
            <a:graphicFrameLocks noGrp="1"/>
          </p:cNvGraphicFramePr>
          <p:nvPr>
            <p:ph type="tbl" sz="quarter" idx="13"/>
            <p:extLst>
              <p:ext uri="{D42A27DB-BD31-4B8C-83A1-F6EECF244321}">
                <p14:modId xmlns:p14="http://schemas.microsoft.com/office/powerpoint/2010/main" val="3642934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37798982"/>
                    </a:ext>
                  </a:extLst>
                </a:gridCol>
                <a:gridCol w="4114800">
                  <a:extLst>
                    <a:ext uri="{9D8B030D-6E8A-4147-A177-3AD203B41FA5}">
                      <a16:colId xmlns:a16="http://schemas.microsoft.com/office/drawing/2014/main" val="3252245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389164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- 2021-08-30 00:21:48</a:t>
                      </a:r>
                      <a:r>
                        <a:rPr kumimoji="0" lang="pt-BR" sz="1000" b="0" i="0" u="none" strike="noStrike" kern="1200" cap="none" spc="0" normalizeH="0" baseline="0" noProof="0">
                          <a:ln>
                            <a:noFill/>
                          </a:ln>
                          <a:solidFill>
                            <a:prstClr val="black"/>
                          </a:solidFill>
                          <a:effectLst/>
                          <a:uLnTx/>
                          <a:uFillTx/>
                          <a:latin typeface="+mn-lt"/>
                          <a:ea typeface="+mn-ea"/>
                          <a:cs typeface="+mn-cs"/>
                        </a:rPr>
                        <a:t>
 Up cho pro nổi bài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Tem de 12 a 17 anos? A única forma de garantir a sua vacinação contra a Covid-19 é fazendo cadastro no site Saúde Digital. Acesse agora: https://vacinacaocovid.saude.ce.gov.br
O início da imunização deste grupo está previsto para o fim de agosto. Segundo o IBGE, existem 1.049.462 jovens nesta faixa etária no Ceará. Até sexta (20), 386.377 mil pessoas deste perfil realizaram o cadastro.
Então, se você não fez ainda seu cadastro, é bom agilizar!
📸 Thiara Montefusco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59570956"/>
                  </a:ext>
                </a:extLst>
              </a:tr>
            </a:tbl>
          </a:graphicData>
        </a:graphic>
      </p:graphicFrame>
      <p:sp>
        <p:nvSpPr>
          <p:cNvPr id="4" name="Text Placeholder 3">
            <a:extLst>
              <a:ext uri="{FF2B5EF4-FFF2-40B4-BE49-F238E27FC236}">
                <a16:creationId xmlns:a16="http://schemas.microsoft.com/office/drawing/2014/main" id="{A6414A48-C5A1-4A81-90E2-B4E4A5789AA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1259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A6B2-F411-471E-8D05-44B35D91B579}"/>
              </a:ext>
            </a:extLst>
          </p:cNvPr>
          <p:cNvSpPr>
            <a:spLocks noGrp="1"/>
          </p:cNvSpPr>
          <p:nvPr>
            <p:ph type="title"/>
          </p:nvPr>
        </p:nvSpPr>
        <p:spPr/>
        <p:txBody>
          <a:bodyPr/>
          <a:lstStyle/>
          <a:p>
            <a:r>
              <a:rPr lang="pt-BR"/>
              <a:t>Facebook Comments Table | Governo do Estado do Ceará - 6 of 16</a:t>
            </a:r>
            <a:endParaRPr lang="en-US"/>
          </a:p>
        </p:txBody>
      </p:sp>
      <p:graphicFrame>
        <p:nvGraphicFramePr>
          <p:cNvPr id="5" name="Table Placeholder 4">
            <a:extLst>
              <a:ext uri="{FF2B5EF4-FFF2-40B4-BE49-F238E27FC236}">
                <a16:creationId xmlns:a16="http://schemas.microsoft.com/office/drawing/2014/main" id="{F030EB6F-9E70-4828-917C-FEFB75297F3E}"/>
              </a:ext>
            </a:extLst>
          </p:cNvPr>
          <p:cNvGraphicFramePr>
            <a:graphicFrameLocks noGrp="1"/>
          </p:cNvGraphicFramePr>
          <p:nvPr>
            <p:ph type="tbl" sz="quarter" idx="13"/>
            <p:extLst>
              <p:ext uri="{D42A27DB-BD31-4B8C-83A1-F6EECF244321}">
                <p14:modId xmlns:p14="http://schemas.microsoft.com/office/powerpoint/2010/main" val="2638332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38912409"/>
                    </a:ext>
                  </a:extLst>
                </a:gridCol>
                <a:gridCol w="4114800">
                  <a:extLst>
                    <a:ext uri="{9D8B030D-6E8A-4147-A177-3AD203B41FA5}">
                      <a16:colId xmlns:a16="http://schemas.microsoft.com/office/drawing/2014/main" val="308857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364896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22:40:27</a:t>
                      </a:r>
                      <a:r>
                        <a:rPr kumimoji="0" lang="pt-BR" sz="1000" b="0" i="0" u="none" strike="noStrike" kern="1200" cap="none" spc="0" normalizeH="0" baseline="0" noProof="0">
                          <a:ln>
                            <a:noFill/>
                          </a:ln>
                          <a:solidFill>
                            <a:prstClr val="black"/>
                          </a:solidFill>
                          <a:effectLst/>
                          <a:uLnTx/>
                          <a:uFillTx/>
                          <a:latin typeface="+mn-lt"/>
                          <a:ea typeface="+mn-ea"/>
                          <a:cs typeface="+mn-cs"/>
                        </a:rPr>
                        <a:t>
 Eu Quero trab.em uma dessas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Governo do Ceará abre processo seletivo para dez Cozinhas Sociais 
Governo do Ceará lança o edital do processo seletivo da 2ª edição do programa Cozinhas Sociais. A formação visa apoiar dez instituições que já realizam trabalhos sociais em comunidades vulneráveis. 
Os representantes selecionados participarão de forma híbrida (online e presencial) de atividades como formação em empreendedorismo social, cozinha básica e boas práticas, tutoria, acompanhamento, além de receber ajuda de custo, insumos e utensílios para fornecer alimentação nas áreas que atendem. 
A iniciativa será realizada pelo Estado, por meio da Escola de Gastronomia Social Ivens Dias Branco, instituição da Secretaria da Cultura do Estado Ceará (Secult), gerida pelo Instituto Dragão do Mar (IDM) e o Mais Nutrição, ação do Programa Mais Infância 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44716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22:38:36</a:t>
                      </a:r>
                      <a:r>
                        <a:rPr kumimoji="0" lang="pt-BR" sz="1000" b="0" i="0" u="none" strike="noStrike" kern="1200" cap="none" spc="0" normalizeH="0" baseline="0" noProof="0">
                          <a:ln>
                            <a:noFill/>
                          </a:ln>
                          <a:solidFill>
                            <a:prstClr val="black"/>
                          </a:solidFill>
                          <a:effectLst/>
                          <a:uLnTx/>
                          <a:uFillTx/>
                          <a:latin typeface="+mn-lt"/>
                          <a:ea typeface="+mn-ea"/>
                          <a:cs typeface="+mn-cs"/>
                        </a:rPr>
                        <a:t>
 Eu quero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 programa Ceará Educa Mais tem o objetivo de aumentar o desempenho dos estudantes do Ensino Fundamental e Médio da rede pública estadual de ensino.
Com a superação dos desafios, conseguimos proporcionar condições cada vez melhores para nossos jovens e professores. 
Saiba mais sobre todas as 25 ações em: https://abre.ai/educa-mais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37677787"/>
                  </a:ext>
                </a:extLst>
              </a:tr>
            </a:tbl>
          </a:graphicData>
        </a:graphic>
      </p:graphicFrame>
      <p:sp>
        <p:nvSpPr>
          <p:cNvPr id="4" name="Text Placeholder 3">
            <a:extLst>
              <a:ext uri="{FF2B5EF4-FFF2-40B4-BE49-F238E27FC236}">
                <a16:creationId xmlns:a16="http://schemas.microsoft.com/office/drawing/2014/main" id="{5A7ECD36-F157-4E1A-B9A5-C851E2DD90ED}"/>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019919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F5A68-5F92-4A05-B30D-2952D6B7AE8D}"/>
              </a:ext>
            </a:extLst>
          </p:cNvPr>
          <p:cNvSpPr>
            <a:spLocks noGrp="1"/>
          </p:cNvSpPr>
          <p:nvPr>
            <p:ph type="title"/>
          </p:nvPr>
        </p:nvSpPr>
        <p:spPr/>
        <p:txBody>
          <a:bodyPr/>
          <a:lstStyle/>
          <a:p>
            <a:r>
              <a:rPr lang="pt-BR"/>
              <a:t>Facebook Comments Table | Governo do Estado do Ceará - 7 of 16</a:t>
            </a:r>
            <a:endParaRPr lang="en-US"/>
          </a:p>
        </p:txBody>
      </p:sp>
      <p:graphicFrame>
        <p:nvGraphicFramePr>
          <p:cNvPr id="5" name="Table Placeholder 4">
            <a:extLst>
              <a:ext uri="{FF2B5EF4-FFF2-40B4-BE49-F238E27FC236}">
                <a16:creationId xmlns:a16="http://schemas.microsoft.com/office/drawing/2014/main" id="{12DB809F-0D8B-44E9-9FFF-6BDCBC7D0528}"/>
              </a:ext>
            </a:extLst>
          </p:cNvPr>
          <p:cNvGraphicFramePr>
            <a:graphicFrameLocks noGrp="1"/>
          </p:cNvGraphicFramePr>
          <p:nvPr>
            <p:ph type="tbl" sz="quarter" idx="13"/>
            <p:extLst>
              <p:ext uri="{D42A27DB-BD31-4B8C-83A1-F6EECF244321}">
                <p14:modId xmlns:p14="http://schemas.microsoft.com/office/powerpoint/2010/main" val="4169447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48984706"/>
                    </a:ext>
                  </a:extLst>
                </a:gridCol>
                <a:gridCol w="4114800">
                  <a:extLst>
                    <a:ext uri="{9D8B030D-6E8A-4147-A177-3AD203B41FA5}">
                      <a16:colId xmlns:a16="http://schemas.microsoft.com/office/drawing/2014/main" val="2575466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12048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17:47:36</a:t>
                      </a:r>
                      <a:r>
                        <a:rPr kumimoji="0" lang="pt-BR" sz="1000" b="0" i="0" u="none" strike="noStrike" kern="1200" cap="none" spc="0" normalizeH="0" baseline="0" noProof="0">
                          <a:ln>
                            <a:noFill/>
                          </a:ln>
                          <a:solidFill>
                            <a:prstClr val="black"/>
                          </a:solidFill>
                          <a:effectLst/>
                          <a:uLnTx/>
                          <a:uFillTx/>
                          <a:latin typeface="+mn-lt"/>
                          <a:ea typeface="+mn-ea"/>
                          <a:cs typeface="+mn-cs"/>
                        </a:rPr>
                        <a:t>
 Kkkkk 13mil... não fala do número dos outros estados pra mostrar como esse número é um lixo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Com a retomada da economia cearense, o emprego celetista no Ceará apresentou expansão de 13.420 postos de trabalho, em julho de 2021. O saldo representa o melhor resultado do Nordeste. Os dados são do Cadastro Geral de Empregados e Desempregados (Caged) e foram divulgados hoje (26/8).
Em 2021, o Ceará acumula um saldo positivo de 46.129 empregos celetistas gerados. Já em termos territoriais, a geração de empregos continua concentrada na Capital Cearense, Fortaleza (6.034 empregos ou 45,0% do total), seguida de Juazeiro do Norte (1.060 ou 17,9%), Eusébio (737 ou 5,5%), Caucaia (548 ou 4,1%) e Sobral (534 ou 4,0%).
#governodoceara #imprensa #boletimdenoticias #emprego
📸 Ascom Casa Civil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0830512"/>
                  </a:ext>
                </a:extLst>
              </a:tr>
            </a:tbl>
          </a:graphicData>
        </a:graphic>
      </p:graphicFrame>
      <p:sp>
        <p:nvSpPr>
          <p:cNvPr id="4" name="Text Placeholder 3">
            <a:extLst>
              <a:ext uri="{FF2B5EF4-FFF2-40B4-BE49-F238E27FC236}">
                <a16:creationId xmlns:a16="http://schemas.microsoft.com/office/drawing/2014/main" id="{E2CCBF98-5E41-40BC-A535-BD1E1F4A619A}"/>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1613190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FF722-A85C-48CC-BCC9-1AC2A326D2FC}"/>
              </a:ext>
            </a:extLst>
          </p:cNvPr>
          <p:cNvSpPr>
            <a:spLocks noGrp="1"/>
          </p:cNvSpPr>
          <p:nvPr>
            <p:ph type="title"/>
          </p:nvPr>
        </p:nvSpPr>
        <p:spPr/>
        <p:txBody>
          <a:bodyPr/>
          <a:lstStyle/>
          <a:p>
            <a:r>
              <a:rPr lang="pt-BR"/>
              <a:t>Facebook Comments Table | Governo do Estado do Ceará - 8 of 16</a:t>
            </a:r>
            <a:endParaRPr lang="en-US"/>
          </a:p>
        </p:txBody>
      </p:sp>
      <p:graphicFrame>
        <p:nvGraphicFramePr>
          <p:cNvPr id="5" name="Table Placeholder 4">
            <a:extLst>
              <a:ext uri="{FF2B5EF4-FFF2-40B4-BE49-F238E27FC236}">
                <a16:creationId xmlns:a16="http://schemas.microsoft.com/office/drawing/2014/main" id="{A3058BC3-0BE0-4D29-92D2-A3268F0E4A1A}"/>
              </a:ext>
            </a:extLst>
          </p:cNvPr>
          <p:cNvGraphicFramePr>
            <a:graphicFrameLocks noGrp="1"/>
          </p:cNvGraphicFramePr>
          <p:nvPr>
            <p:ph type="tbl" sz="quarter" idx="13"/>
            <p:extLst>
              <p:ext uri="{D42A27DB-BD31-4B8C-83A1-F6EECF244321}">
                <p14:modId xmlns:p14="http://schemas.microsoft.com/office/powerpoint/2010/main" val="326975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14340724"/>
                    </a:ext>
                  </a:extLst>
                </a:gridCol>
                <a:gridCol w="4114800">
                  <a:extLst>
                    <a:ext uri="{9D8B030D-6E8A-4147-A177-3AD203B41FA5}">
                      <a16:colId xmlns:a16="http://schemas.microsoft.com/office/drawing/2014/main" val="1015731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74109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13:43:55</a:t>
                      </a:r>
                      <a:r>
                        <a:rPr kumimoji="0" lang="pt-BR" sz="1000" b="0" i="0" u="none" strike="noStrike" kern="1200" cap="none" spc="0" normalizeH="0" baseline="0" noProof="0">
                          <a:ln>
                            <a:noFill/>
                          </a:ln>
                          <a:solidFill>
                            <a:prstClr val="black"/>
                          </a:solidFill>
                          <a:effectLst/>
                          <a:uLnTx/>
                          <a:uFillTx/>
                          <a:latin typeface="+mn-lt"/>
                          <a:ea typeface="+mn-ea"/>
                          <a:cs typeface="+mn-cs"/>
                        </a:rPr>
                        <a:t>
 Abram o olho , vêm como santinho depois viram demônios!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 Ceará possui hoje o mais completo programa na área da infância desse país. E, ao completar seis anos de existência, o Programa Mais Infância Ceará ganha anúncios importantes. Vamos investir R$ 38,8 milhões para a implantação de 250 brinquedopraças e vamos implementar a Cidade Mais Infância, equipamento que será instalado no Centro de Eventos, em Fortaleza, e que vai agregar diversos ambientes, simulando uma cidade em escala infantil, com bancos, correios, polícia, bombeiros, escolas e outros serviços. Assim, a criança é estimulada a exercer sua cidadania escolhendo uma profissão a ser vivenciada de forma educativa dentro do parque. 👏🏻
#governodoceara #boletimdenoticias #imprensa #infancia
📸 Ariel Gomes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01362713"/>
                  </a:ext>
                </a:extLst>
              </a:tr>
            </a:tbl>
          </a:graphicData>
        </a:graphic>
      </p:graphicFrame>
      <p:sp>
        <p:nvSpPr>
          <p:cNvPr id="4" name="Text Placeholder 3">
            <a:extLst>
              <a:ext uri="{FF2B5EF4-FFF2-40B4-BE49-F238E27FC236}">
                <a16:creationId xmlns:a16="http://schemas.microsoft.com/office/drawing/2014/main" id="{9F26AAE1-C409-46EF-AB21-33E8E689298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7618695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05CCE-93AD-4FAE-8387-E141FADF0673}"/>
              </a:ext>
            </a:extLst>
          </p:cNvPr>
          <p:cNvSpPr>
            <a:spLocks noGrp="1"/>
          </p:cNvSpPr>
          <p:nvPr>
            <p:ph type="title"/>
          </p:nvPr>
        </p:nvSpPr>
        <p:spPr/>
        <p:txBody>
          <a:bodyPr/>
          <a:lstStyle/>
          <a:p>
            <a:r>
              <a:rPr lang="pt-BR"/>
              <a:t>Facebook Comments Table | Governo do Estado do Ceará - 9 of 16</a:t>
            </a:r>
            <a:endParaRPr lang="en-US"/>
          </a:p>
        </p:txBody>
      </p:sp>
      <p:graphicFrame>
        <p:nvGraphicFramePr>
          <p:cNvPr id="5" name="Table Placeholder 4">
            <a:extLst>
              <a:ext uri="{FF2B5EF4-FFF2-40B4-BE49-F238E27FC236}">
                <a16:creationId xmlns:a16="http://schemas.microsoft.com/office/drawing/2014/main" id="{CB3E0813-D3A0-4007-8F16-BED238B1EC5B}"/>
              </a:ext>
            </a:extLst>
          </p:cNvPr>
          <p:cNvGraphicFramePr>
            <a:graphicFrameLocks noGrp="1"/>
          </p:cNvGraphicFramePr>
          <p:nvPr>
            <p:ph type="tbl" sz="quarter" idx="13"/>
            <p:extLst>
              <p:ext uri="{D42A27DB-BD31-4B8C-83A1-F6EECF244321}">
                <p14:modId xmlns:p14="http://schemas.microsoft.com/office/powerpoint/2010/main" val="3701129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99666273"/>
                    </a:ext>
                  </a:extLst>
                </a:gridCol>
                <a:gridCol w="4114800">
                  <a:extLst>
                    <a:ext uri="{9D8B030D-6E8A-4147-A177-3AD203B41FA5}">
                      <a16:colId xmlns:a16="http://schemas.microsoft.com/office/drawing/2014/main" val="177758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00598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13:40:40</a:t>
                      </a:r>
                      <a:r>
                        <a:rPr kumimoji="0" lang="pt-BR" sz="1000" b="0" i="0" u="none" strike="noStrike" kern="1200" cap="none" spc="0" normalizeH="0" baseline="0" noProof="0">
                          <a:ln>
                            <a:noFill/>
                          </a:ln>
                          <a:solidFill>
                            <a:prstClr val="black"/>
                          </a:solidFill>
                          <a:effectLst/>
                          <a:uLnTx/>
                          <a:uFillTx/>
                          <a:latin typeface="+mn-lt"/>
                          <a:ea typeface="+mn-ea"/>
                          <a:cs typeface="+mn-cs"/>
                        </a:rPr>
                        <a:t>
 Obras pulitiqueira,ate as eleição do ano que vem vocês vão ver muitas!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 Ceará possui hoje o mais completo programa na área da infância desse país. E, ao completar seis anos de existência, o Programa Mais Infância Ceará ganha anúncios importantes. Vamos investir R$ 38,8 milhões para a implantação de 250 brinquedopraças e vamos implementar a Cidade Mais Infância, equipamento que será instalado no Centro de Eventos, em Fortaleza, e que vai agregar diversos ambientes, simulando uma cidade em escala infantil, com bancos, correios, polícia, bombeiros, escolas e outros serviços. Assim, a criança é estimulada a exercer sua cidadania escolhendo uma profissão a ser vivenciada de forma educativa dentro do parque. 👏🏻
#governodoceara #boletimdenoticias #imprensa #infancia
📸 Ariel Gomes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0160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13:24:49</a:t>
                      </a:r>
                      <a:r>
                        <a:rPr kumimoji="0" lang="pt-BR" sz="1000" b="0" i="0" u="none" strike="noStrike" kern="1200" cap="none" spc="0" normalizeH="0" baseline="0" noProof="0">
                          <a:ln>
                            <a:noFill/>
                          </a:ln>
                          <a:solidFill>
                            <a:prstClr val="black"/>
                          </a:solidFill>
                          <a:effectLst/>
                          <a:uLnTx/>
                          <a:uFillTx/>
                          <a:latin typeface="+mn-lt"/>
                          <a:ea typeface="+mn-ea"/>
                          <a:cs typeface="+mn-cs"/>
                        </a:rPr>
                        <a:t>
 Icms dos serviços ta muito Alto 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Hoje é aniversário do Porto Iracema das Artes, escola que incentiva a arte e a cultura. O equipamento é uma instituição da Secretaria da Cultura, em parceria com o Instituto Dragão do Mar. 
Os cursos, oficinas e eventos gratuitos são para jovens que concluíram o Ensino Fundamental, vão muito além da teoria, mas também não se resumem à prática, e podem ser de curta, média ou longa duração. A sede é na Praia de Iracema, na rua Dragão do Mar.
Para entrar em um dos cursos, fique de olho no site e espere as novas inscrições. 💻  Acesse: portoiracemadasartes.org.br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79880450"/>
                  </a:ext>
                </a:extLst>
              </a:tr>
            </a:tbl>
          </a:graphicData>
        </a:graphic>
      </p:graphicFrame>
      <p:sp>
        <p:nvSpPr>
          <p:cNvPr id="4" name="Text Placeholder 3">
            <a:extLst>
              <a:ext uri="{FF2B5EF4-FFF2-40B4-BE49-F238E27FC236}">
                <a16:creationId xmlns:a16="http://schemas.microsoft.com/office/drawing/2014/main" id="{0E3F0029-CDBD-482E-BFF3-FBA4DAACF5B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6637763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9F09-F43F-4711-BEAC-CA7B3D3D30CB}"/>
              </a:ext>
            </a:extLst>
          </p:cNvPr>
          <p:cNvSpPr>
            <a:spLocks noGrp="1"/>
          </p:cNvSpPr>
          <p:nvPr>
            <p:ph type="title"/>
          </p:nvPr>
        </p:nvSpPr>
        <p:spPr/>
        <p:txBody>
          <a:bodyPr/>
          <a:lstStyle/>
          <a:p>
            <a:r>
              <a:rPr lang="pt-BR"/>
              <a:t>Facebook Comments Table | Governo do Estado do Ceará - 10 of 16</a:t>
            </a:r>
            <a:endParaRPr lang="en-US"/>
          </a:p>
        </p:txBody>
      </p:sp>
      <p:graphicFrame>
        <p:nvGraphicFramePr>
          <p:cNvPr id="5" name="Table Placeholder 4">
            <a:extLst>
              <a:ext uri="{FF2B5EF4-FFF2-40B4-BE49-F238E27FC236}">
                <a16:creationId xmlns:a16="http://schemas.microsoft.com/office/drawing/2014/main" id="{33FAA65E-1A54-43FB-9110-02FF06BC15C6}"/>
              </a:ext>
            </a:extLst>
          </p:cNvPr>
          <p:cNvGraphicFramePr>
            <a:graphicFrameLocks noGrp="1"/>
          </p:cNvGraphicFramePr>
          <p:nvPr>
            <p:ph type="tbl" sz="quarter" idx="13"/>
            <p:extLst>
              <p:ext uri="{D42A27DB-BD31-4B8C-83A1-F6EECF244321}">
                <p14:modId xmlns:p14="http://schemas.microsoft.com/office/powerpoint/2010/main" val="3904693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79716314"/>
                    </a:ext>
                  </a:extLst>
                </a:gridCol>
                <a:gridCol w="4114800">
                  <a:extLst>
                    <a:ext uri="{9D8B030D-6E8A-4147-A177-3AD203B41FA5}">
                      <a16:colId xmlns:a16="http://schemas.microsoft.com/office/drawing/2014/main" val="449146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793214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07:30:17</a:t>
                      </a:r>
                      <a:r>
                        <a:rPr kumimoji="0" lang="pt-BR" sz="1000" b="0" i="0" u="none" strike="noStrike" kern="1200" cap="none" spc="0" normalizeH="0" baseline="0" noProof="0">
                          <a:ln>
                            <a:noFill/>
                          </a:ln>
                          <a:solidFill>
                            <a:prstClr val="black"/>
                          </a:solidFill>
                          <a:effectLst/>
                          <a:uLnTx/>
                          <a:uFillTx/>
                          <a:latin typeface="+mn-lt"/>
                          <a:ea typeface="+mn-ea"/>
                          <a:cs typeface="+mn-cs"/>
                        </a:rPr>
                        <a:t>
 Naiara Dias já fiz meu cadastro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Tem de 12 a 17 anos? A única forma de garantir a sua vacinação contra a Covid-19 é fazendo cadastro no site Saúde Digital. Acesse agora: https://vacinacaocovid.saude.ce.gov.br
O início da imunização deste grupo está previsto para o fim de agosto. Segundo o IBGE, existem 1.049.462 jovens nesta faixa etária no Ceará. Até sexta (20), 386.377 mil pessoas deste perfil realizaram o cadastro.
Então, se você não fez ainda seu cadastro, é bom agilizar!
📸 Thiara Montefusco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82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02:20:54</a:t>
                      </a:r>
                      <a:r>
                        <a:rPr kumimoji="0" lang="pt-BR" sz="1000" b="0" i="0" u="none" strike="noStrike" kern="1200" cap="none" spc="0" normalizeH="0" baseline="0" noProof="0">
                          <a:ln>
                            <a:noFill/>
                          </a:ln>
                          <a:solidFill>
                            <a:prstClr val="black"/>
                          </a:solidFill>
                          <a:effectLst/>
                          <a:uLnTx/>
                          <a:uFillTx/>
                          <a:latin typeface="+mn-lt"/>
                          <a:ea typeface="+mn-ea"/>
                          <a:cs typeface="+mn-cs"/>
                        </a:rPr>
                        <a:t>
 outra mentira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Governo do Ceará lança o Pacto pela Aprendizagem no Estado do Ceará! Confira ao vivo!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69014488"/>
                  </a:ext>
                </a:extLst>
              </a:tr>
            </a:tbl>
          </a:graphicData>
        </a:graphic>
      </p:graphicFrame>
      <p:sp>
        <p:nvSpPr>
          <p:cNvPr id="4" name="Text Placeholder 3">
            <a:extLst>
              <a:ext uri="{FF2B5EF4-FFF2-40B4-BE49-F238E27FC236}">
                <a16:creationId xmlns:a16="http://schemas.microsoft.com/office/drawing/2014/main" id="{9880288F-96C9-42A0-8E86-20A5470ED3BA}"/>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2206872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40983-CC83-44CC-8973-46B10B49BB29}"/>
              </a:ext>
            </a:extLst>
          </p:cNvPr>
          <p:cNvSpPr>
            <a:spLocks noGrp="1"/>
          </p:cNvSpPr>
          <p:nvPr>
            <p:ph type="title"/>
          </p:nvPr>
        </p:nvSpPr>
        <p:spPr/>
        <p:txBody>
          <a:bodyPr/>
          <a:lstStyle/>
          <a:p>
            <a:r>
              <a:rPr lang="pt-BR"/>
              <a:t>Facebook Comments Table | Governo do Estado do Ceará - 11 of 16</a:t>
            </a:r>
            <a:endParaRPr lang="en-US"/>
          </a:p>
        </p:txBody>
      </p:sp>
      <p:graphicFrame>
        <p:nvGraphicFramePr>
          <p:cNvPr id="5" name="Table Placeholder 4">
            <a:extLst>
              <a:ext uri="{FF2B5EF4-FFF2-40B4-BE49-F238E27FC236}">
                <a16:creationId xmlns:a16="http://schemas.microsoft.com/office/drawing/2014/main" id="{6844A395-1879-49F7-AD1D-66DDF947E167}"/>
              </a:ext>
            </a:extLst>
          </p:cNvPr>
          <p:cNvGraphicFramePr>
            <a:graphicFrameLocks noGrp="1"/>
          </p:cNvGraphicFramePr>
          <p:nvPr>
            <p:ph type="tbl" sz="quarter" idx="13"/>
            <p:extLst>
              <p:ext uri="{D42A27DB-BD31-4B8C-83A1-F6EECF244321}">
                <p14:modId xmlns:p14="http://schemas.microsoft.com/office/powerpoint/2010/main" val="2589294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2632057"/>
                    </a:ext>
                  </a:extLst>
                </a:gridCol>
                <a:gridCol w="4114800">
                  <a:extLst>
                    <a:ext uri="{9D8B030D-6E8A-4147-A177-3AD203B41FA5}">
                      <a16:colId xmlns:a16="http://schemas.microsoft.com/office/drawing/2014/main" val="690808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4164293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02:20:35</a:t>
                      </a:r>
                      <a:r>
                        <a:rPr kumimoji="0" lang="pt-BR" sz="1000" b="0" i="0" u="none" strike="noStrike" kern="1200" cap="none" spc="0" normalizeH="0" baseline="0" noProof="0">
                          <a:ln>
                            <a:noFill/>
                          </a:ln>
                          <a:solidFill>
                            <a:prstClr val="black"/>
                          </a:solidFill>
                          <a:effectLst/>
                          <a:uLnTx/>
                          <a:uFillTx/>
                          <a:latin typeface="+mn-lt"/>
                          <a:ea typeface="+mn-ea"/>
                          <a:cs typeface="+mn-cs"/>
                        </a:rPr>
                        <a:t>
 outra mentira #ficaemcasasepuder quebrou a economia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É hora de entrar para o mercado de trabalho! Confira as oportunidades de emprego que estão disponíveis em todo o Ceará no site do @idtsine.⠀⠀
⠀⠀⠀
Faça seu cadastro e agende o seu atendimento em: http://www.idt.org.br/saa4/Login.aspx.⠀⠀
⠀⠀
Consulte as vagas disponíveis em: http://www.idt.org.br/vagas-disponiveis.⠀⠀
⠀⠀⠀
#vagas #vagasceará #empregosceará #PraCegoVer #PraTodosVerem⠀#emprego
⠀⠀⠀
O post tem foco no texto, que diz: aqui tem oportunidade de emprego. IDT/SINE está com 1293 vagas para garçom, marceneiro, servente de obras, instalador-reparador de rede elétrica, entre outras.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51440452"/>
                  </a:ext>
                </a:extLst>
              </a:tr>
            </a:tbl>
          </a:graphicData>
        </a:graphic>
      </p:graphicFrame>
      <p:sp>
        <p:nvSpPr>
          <p:cNvPr id="4" name="Text Placeholder 3">
            <a:extLst>
              <a:ext uri="{FF2B5EF4-FFF2-40B4-BE49-F238E27FC236}">
                <a16:creationId xmlns:a16="http://schemas.microsoft.com/office/drawing/2014/main" id="{32F02AD8-52BF-4438-96E4-8CDD6B8B39F7}"/>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6200085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B5F1D-F6F0-4352-9AD2-624425A784AF}"/>
              </a:ext>
            </a:extLst>
          </p:cNvPr>
          <p:cNvSpPr>
            <a:spLocks noGrp="1"/>
          </p:cNvSpPr>
          <p:nvPr>
            <p:ph type="title"/>
          </p:nvPr>
        </p:nvSpPr>
        <p:spPr/>
        <p:txBody>
          <a:bodyPr/>
          <a:lstStyle/>
          <a:p>
            <a:r>
              <a:rPr lang="pt-BR"/>
              <a:t>Facebook Comments Table | Governo do Estado do Ceará - 12 of 16</a:t>
            </a:r>
            <a:endParaRPr lang="en-US"/>
          </a:p>
        </p:txBody>
      </p:sp>
      <p:graphicFrame>
        <p:nvGraphicFramePr>
          <p:cNvPr id="5" name="Table Placeholder 4">
            <a:extLst>
              <a:ext uri="{FF2B5EF4-FFF2-40B4-BE49-F238E27FC236}">
                <a16:creationId xmlns:a16="http://schemas.microsoft.com/office/drawing/2014/main" id="{2E62D375-B0C2-488A-9310-2071F6DE9BAB}"/>
              </a:ext>
            </a:extLst>
          </p:cNvPr>
          <p:cNvGraphicFramePr>
            <a:graphicFrameLocks noGrp="1"/>
          </p:cNvGraphicFramePr>
          <p:nvPr>
            <p:ph type="tbl" sz="quarter" idx="13"/>
            <p:extLst>
              <p:ext uri="{D42A27DB-BD31-4B8C-83A1-F6EECF244321}">
                <p14:modId xmlns:p14="http://schemas.microsoft.com/office/powerpoint/2010/main" val="2341293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04561960"/>
                    </a:ext>
                  </a:extLst>
                </a:gridCol>
                <a:gridCol w="4114800">
                  <a:extLst>
                    <a:ext uri="{9D8B030D-6E8A-4147-A177-3AD203B41FA5}">
                      <a16:colId xmlns:a16="http://schemas.microsoft.com/office/drawing/2014/main" val="919876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411822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02:19:43</a:t>
                      </a:r>
                      <a:r>
                        <a:rPr kumimoji="0" lang="pt-BR" sz="1000" b="0" i="0" u="none" strike="noStrike" kern="1200" cap="none" spc="0" normalizeH="0" baseline="0" noProof="0">
                          <a:ln>
                            <a:noFill/>
                          </a:ln>
                          <a:solidFill>
                            <a:prstClr val="black"/>
                          </a:solidFill>
                          <a:effectLst/>
                          <a:uLnTx/>
                          <a:uFillTx/>
                          <a:latin typeface="+mn-lt"/>
                          <a:ea typeface="+mn-ea"/>
                          <a:cs typeface="+mn-cs"/>
                        </a:rPr>
                        <a:t>
 construir e desviar recursos na licitação e abandonar depois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 Ceará possui hoje o mais completo programa na área da infância desse país. E, ao completar seis anos de existência, o Programa Mais Infância Ceará ganha anúncios importantes. Vamos investir R$ 38,8 milhões para a implantação de 250 brinquedopraças e vamos implementar a Cidade Mais Infância, equipamento que será instalado no Centro de Eventos, em Fortaleza, e que vai agregar diversos ambientes, simulando uma cidade em escala infantil, com bancos, correios, polícia, bombeiros, escolas e outros serviços. Assim, a criança é estimulada a exercer sua cidadania escolhendo uma profissão a ser vivenciada de forma educativa dentro do parque. 👏🏻
#governodoceara #boletimdenoticias #imprensa #infancia
📸 Ariel Gomes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49281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02:19:03</a:t>
                      </a:r>
                      <a:r>
                        <a:rPr kumimoji="0" lang="pt-BR" sz="1000" b="0" i="0" u="none" strike="noStrike" kern="1200" cap="none" spc="0" normalizeH="0" baseline="0" noProof="0">
                          <a:ln>
                            <a:noFill/>
                          </a:ln>
                          <a:solidFill>
                            <a:prstClr val="black"/>
                          </a:solidFill>
                          <a:effectLst/>
                          <a:uLnTx/>
                          <a:uFillTx/>
                          <a:latin typeface="+mn-lt"/>
                          <a:ea typeface="+mn-ea"/>
                          <a:cs typeface="+mn-cs"/>
                        </a:rPr>
                        <a:t>
 outra mentira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As ações para a Educação no Ceará não param! 👏🏻😍
Mais de 910 mil estudantes cearenses que cursam o Ensino Fundamental na rede pública serão beneficiados com o Pacto pela Aprendizagem no Estado do Ceará, lançado pelo Governo do Ceará, hoje (26). O Pacto fortalece a colaboração entre o Governo do Ceará e os 184 municípios para recuperar a aprendizagem dos estudantes do Ensino Fundamental diante do contexto de pandemia da Covid-19.
#governodoceara #educação #boletimdenoticias #imprensa #estudantes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6100203"/>
                  </a:ext>
                </a:extLst>
              </a:tr>
            </a:tbl>
          </a:graphicData>
        </a:graphic>
      </p:graphicFrame>
      <p:sp>
        <p:nvSpPr>
          <p:cNvPr id="4" name="Text Placeholder 3">
            <a:extLst>
              <a:ext uri="{FF2B5EF4-FFF2-40B4-BE49-F238E27FC236}">
                <a16:creationId xmlns:a16="http://schemas.microsoft.com/office/drawing/2014/main" id="{E7FCD33C-243C-4FBF-86F9-DBDC44588460}"/>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8897091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A433B-7AFB-43E3-93EF-58D2E6058512}"/>
              </a:ext>
            </a:extLst>
          </p:cNvPr>
          <p:cNvSpPr>
            <a:spLocks noGrp="1"/>
          </p:cNvSpPr>
          <p:nvPr>
            <p:ph type="title"/>
          </p:nvPr>
        </p:nvSpPr>
        <p:spPr/>
        <p:txBody>
          <a:bodyPr/>
          <a:lstStyle/>
          <a:p>
            <a:r>
              <a:rPr lang="pt-BR"/>
              <a:t>Facebook Comments Table | Governo do Estado do Ceará - 13 of 16</a:t>
            </a:r>
            <a:endParaRPr lang="en-US"/>
          </a:p>
        </p:txBody>
      </p:sp>
      <p:graphicFrame>
        <p:nvGraphicFramePr>
          <p:cNvPr id="5" name="Table Placeholder 4">
            <a:extLst>
              <a:ext uri="{FF2B5EF4-FFF2-40B4-BE49-F238E27FC236}">
                <a16:creationId xmlns:a16="http://schemas.microsoft.com/office/drawing/2014/main" id="{1BE5D873-4E61-461D-8B4B-12DE39D04DA5}"/>
              </a:ext>
            </a:extLst>
          </p:cNvPr>
          <p:cNvGraphicFramePr>
            <a:graphicFrameLocks noGrp="1"/>
          </p:cNvGraphicFramePr>
          <p:nvPr>
            <p:ph type="tbl" sz="quarter" idx="13"/>
            <p:extLst>
              <p:ext uri="{D42A27DB-BD31-4B8C-83A1-F6EECF244321}">
                <p14:modId xmlns:p14="http://schemas.microsoft.com/office/powerpoint/2010/main" val="2691865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74111498"/>
                    </a:ext>
                  </a:extLst>
                </a:gridCol>
                <a:gridCol w="4114800">
                  <a:extLst>
                    <a:ext uri="{9D8B030D-6E8A-4147-A177-3AD203B41FA5}">
                      <a16:colId xmlns:a16="http://schemas.microsoft.com/office/drawing/2014/main" val="865469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75086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02:16:59</a:t>
                      </a:r>
                      <a:r>
                        <a:rPr kumimoji="0" lang="pt-BR" sz="1000" b="0" i="0" u="none" strike="noStrike" kern="1200" cap="none" spc="0" normalizeH="0" baseline="0" noProof="0">
                          <a:ln>
                            <a:noFill/>
                          </a:ln>
                          <a:solidFill>
                            <a:prstClr val="black"/>
                          </a:solidFill>
                          <a:effectLst/>
                          <a:uLnTx/>
                          <a:uFillTx/>
                          <a:latin typeface="+mn-lt"/>
                          <a:ea typeface="+mn-ea"/>
                          <a:cs typeface="+mn-cs"/>
                        </a:rPr>
                        <a:t>
 todo dia uma mentira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Com a retomada da economia cearense, o emprego celetista no Ceará apresentou expansão de 13.420 postos de trabalho, em julho de 2021. O saldo representa o melhor resultado do Nordeste. Os dados são do Cadastro Geral de Empregados e Desempregados (Caged) e foram divulgados hoje (26/8).
Em 2021, o Ceará acumula um saldo positivo de 46.129 empregos celetistas gerados. Já em termos territoriais, a geração de empregos continua concentrada na Capital Cearense, Fortaleza (6.034 empregos ou 45,0% do total), seguida de Juazeiro do Norte (1.060 ou 17,9%), Eusébio (737 ou 5,5%), Caucaia (548 ou 4,1%) e Sobral (534 ou 4,0%).
#governodoceara #imprensa #boletimdenoticias #emprego
📸 Ascom Casa Civil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61386492"/>
                  </a:ext>
                </a:extLst>
              </a:tr>
            </a:tbl>
          </a:graphicData>
        </a:graphic>
      </p:graphicFrame>
      <p:sp>
        <p:nvSpPr>
          <p:cNvPr id="4" name="Text Placeholder 3">
            <a:extLst>
              <a:ext uri="{FF2B5EF4-FFF2-40B4-BE49-F238E27FC236}">
                <a16:creationId xmlns:a16="http://schemas.microsoft.com/office/drawing/2014/main" id="{F624C710-863A-4A83-B385-A7E2C815FC3A}"/>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2243070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93081-0473-4258-B28F-9DA6AF235DC0}"/>
              </a:ext>
            </a:extLst>
          </p:cNvPr>
          <p:cNvSpPr>
            <a:spLocks noGrp="1"/>
          </p:cNvSpPr>
          <p:nvPr>
            <p:ph type="title"/>
          </p:nvPr>
        </p:nvSpPr>
        <p:spPr/>
        <p:txBody>
          <a:bodyPr/>
          <a:lstStyle/>
          <a:p>
            <a:r>
              <a:rPr lang="pt-BR"/>
              <a:t>Facebook Comments Table | Governo do Estado do Ceará - 14 of 16</a:t>
            </a:r>
            <a:endParaRPr lang="en-US"/>
          </a:p>
        </p:txBody>
      </p:sp>
      <p:graphicFrame>
        <p:nvGraphicFramePr>
          <p:cNvPr id="5" name="Table Placeholder 4">
            <a:extLst>
              <a:ext uri="{FF2B5EF4-FFF2-40B4-BE49-F238E27FC236}">
                <a16:creationId xmlns:a16="http://schemas.microsoft.com/office/drawing/2014/main" id="{B71565E7-8C4F-4A59-B9D8-266682B91E0F}"/>
              </a:ext>
            </a:extLst>
          </p:cNvPr>
          <p:cNvGraphicFramePr>
            <a:graphicFrameLocks noGrp="1"/>
          </p:cNvGraphicFramePr>
          <p:nvPr>
            <p:ph type="tbl" sz="quarter" idx="13"/>
            <p:extLst>
              <p:ext uri="{D42A27DB-BD31-4B8C-83A1-F6EECF244321}">
                <p14:modId xmlns:p14="http://schemas.microsoft.com/office/powerpoint/2010/main" val="3001394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75323386"/>
                    </a:ext>
                  </a:extLst>
                </a:gridCol>
                <a:gridCol w="4114800">
                  <a:extLst>
                    <a:ext uri="{9D8B030D-6E8A-4147-A177-3AD203B41FA5}">
                      <a16:colId xmlns:a16="http://schemas.microsoft.com/office/drawing/2014/main" val="1885346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545482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02:15:57</a:t>
                      </a:r>
                      <a:r>
                        <a:rPr kumimoji="0" lang="pt-BR" sz="1000" b="0" i="0" u="none" strike="noStrike" kern="1200" cap="none" spc="0" normalizeH="0" baseline="0" noProof="0">
                          <a:ln>
                            <a:noFill/>
                          </a:ln>
                          <a:solidFill>
                            <a:prstClr val="black"/>
                          </a:solidFill>
                          <a:effectLst/>
                          <a:uLnTx/>
                          <a:uFillTx/>
                          <a:latin typeface="+mn-lt"/>
                          <a:ea typeface="+mn-ea"/>
                          <a:cs typeface="+mn-cs"/>
                        </a:rPr>
                        <a:t>
 todo dia mentira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Governo do Ceará abre processo seletivo para dez Cozinhas Sociais 
Governo do Ceará lança o edital do processo seletivo da 2ª edição do programa Cozinhas Sociais. A formação visa apoiar dez instituições que já realizam trabalhos sociais em comunidades vulneráveis. 
Os representantes selecionados participarão de forma híbrida (online e presencial) de atividades como formação em empreendedorismo social, cozinha básica e boas práticas, tutoria, acompanhamento, além de receber ajuda de custo, insumos e utensílios para fornecer alimentação nas áreas que atendem. 
A iniciativa será realizada pelo Estado, por meio da Escola de Gastronomia Social Ivens Dias Branco, instituição da Secretaria da Cultura do Estado Ceará (Secult), gerida pelo Instituto Dragão do Mar (IDM) e o Mais Nutrição, ação do Programa Mais Infância 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47699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- 2021-08-29 02:15:31</a:t>
                      </a:r>
                      <a:r>
                        <a:rPr kumimoji="0" lang="pt-BR" sz="1000" b="0" i="0" u="none" strike="noStrike" kern="1200" cap="none" spc="0" normalizeH="0" baseline="0" noProof="0">
                          <a:ln>
                            <a:noFill/>
                          </a:ln>
                          <a:solidFill>
                            <a:prstClr val="black"/>
                          </a:solidFill>
                          <a:effectLst/>
                          <a:uLnTx/>
                          <a:uFillTx/>
                          <a:latin typeface="+mn-lt"/>
                          <a:ea typeface="+mn-ea"/>
                          <a:cs typeface="+mn-cs"/>
                        </a:rPr>
                        <a:t>
 agora ICMS dispara melhor Shoppe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 Amazon anunciou que vai inaugurar um Centro de Distribuição na Região Metropolitana de Fortaleza. Localizado em Itaitinga, o empreendimento vai gerar oportunidades de empregos para os cearenses. A empresa multinacional busca aumentar a capilaridade logística no Brasil, melhorando a experiência dos clientes, reduzindo o tempo de entrega dos produtos em nível nacional. Depois de quase dois anos de conversas com o Governo do Ceará, a Amazon vai agregar, gerar empregos e riquezas para nosso estado.
#governodoceara #amazon #itaitinga #emprego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54758189"/>
                  </a:ext>
                </a:extLst>
              </a:tr>
            </a:tbl>
          </a:graphicData>
        </a:graphic>
      </p:graphicFrame>
      <p:sp>
        <p:nvSpPr>
          <p:cNvPr id="4" name="Text Placeholder 3">
            <a:extLst>
              <a:ext uri="{FF2B5EF4-FFF2-40B4-BE49-F238E27FC236}">
                <a16:creationId xmlns:a16="http://schemas.microsoft.com/office/drawing/2014/main" id="{633602B7-F2B7-499A-A46F-83C2D6A7F11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4173563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CE97D-18D7-4C36-B621-141F7508C91B}"/>
              </a:ext>
            </a:extLst>
          </p:cNvPr>
          <p:cNvSpPr>
            <a:spLocks noGrp="1"/>
          </p:cNvSpPr>
          <p:nvPr>
            <p:ph type="title"/>
          </p:nvPr>
        </p:nvSpPr>
        <p:spPr/>
        <p:txBody>
          <a:bodyPr/>
          <a:lstStyle/>
          <a:p>
            <a:r>
              <a:rPr lang="pt-BR"/>
              <a:t>Facebook Comments Table | Governo do Estado do Ceará - 15 of 16</a:t>
            </a:r>
            <a:endParaRPr lang="en-US"/>
          </a:p>
        </p:txBody>
      </p:sp>
      <p:graphicFrame>
        <p:nvGraphicFramePr>
          <p:cNvPr id="5" name="Table Placeholder 4">
            <a:extLst>
              <a:ext uri="{FF2B5EF4-FFF2-40B4-BE49-F238E27FC236}">
                <a16:creationId xmlns:a16="http://schemas.microsoft.com/office/drawing/2014/main" id="{7F808F77-0DAB-418A-AB60-8BF2296A5630}"/>
              </a:ext>
            </a:extLst>
          </p:cNvPr>
          <p:cNvGraphicFramePr>
            <a:graphicFrameLocks noGrp="1"/>
          </p:cNvGraphicFramePr>
          <p:nvPr>
            <p:ph type="tbl" sz="quarter" idx="13"/>
            <p:extLst>
              <p:ext uri="{D42A27DB-BD31-4B8C-83A1-F6EECF244321}">
                <p14:modId xmlns:p14="http://schemas.microsoft.com/office/powerpoint/2010/main" val="1964117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47424016"/>
                    </a:ext>
                  </a:extLst>
                </a:gridCol>
                <a:gridCol w="4114800">
                  <a:extLst>
                    <a:ext uri="{9D8B030D-6E8A-4147-A177-3AD203B41FA5}">
                      <a16:colId xmlns:a16="http://schemas.microsoft.com/office/drawing/2014/main" val="4263216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62380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- 2021-08-28 23:06:39</a:t>
                      </a:r>
                      <a:r>
                        <a:rPr kumimoji="0" lang="pt-BR" sz="1000" b="0" i="0" u="none" strike="noStrike" kern="1200" cap="none" spc="0" normalizeH="0" baseline="0" noProof="0">
                          <a:ln>
                            <a:noFill/>
                          </a:ln>
                          <a:solidFill>
                            <a:prstClr val="black"/>
                          </a:solidFill>
                          <a:effectLst/>
                          <a:uLnTx/>
                          <a:uFillTx/>
                          <a:latin typeface="+mn-lt"/>
                          <a:ea typeface="+mn-ea"/>
                          <a:cs typeface="+mn-cs"/>
                        </a:rPr>
                        <a:t>
 Samara Martins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Tem de 12 a 17 anos? A única forma de garantir a sua vacinação contra a Covid-19 é fazendo cadastro no site Saúde Digital. Acesse agora: https://vacinacaocovid.saude.ce.gov.br
O início da imunização deste grupo está previsto para o fim de agosto. Segundo o IBGE, existem 1.049.462 jovens nesta faixa etária no Ceará. Até sexta (20), 386.377 mil pessoas deste perfil realizaram o cadastro.
Então, se você não fez ainda seu cadastro, é bom agilizar!
📸 Thiara Montefusco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95585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- 2021-08-28 22:30:41</a:t>
                      </a:r>
                      <a:r>
                        <a:rPr kumimoji="0" lang="pt-BR" sz="1000" b="0" i="0" u="none" strike="noStrike" kern="1200" cap="none" spc="0" normalizeH="0" baseline="0" noProof="0">
                          <a:ln>
                            <a:noFill/>
                          </a:ln>
                          <a:solidFill>
                            <a:prstClr val="black"/>
                          </a:solidFill>
                          <a:effectLst/>
                          <a:uLnTx/>
                          <a:uFillTx/>
                          <a:latin typeface="+mn-lt"/>
                          <a:ea typeface="+mn-ea"/>
                          <a:cs typeface="+mn-cs"/>
                        </a:rPr>
                        <a:t>
 Janaina Silva Pereira boa pergunta?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Governo do Ceará lança 3 mil bolsas para alunos da rede pública estadual que forem selecionados para monitoria de Busca Ativa Escolar. O lançamento será transmitido pelas redes sociais e contará com a presença da vice-governadora Izolda Cela e da secretária da Educação, Eliana Estrela.
As ações serão implantadas em toda a rede pública estadual de ensino médio e os selecionados receberão benefício mensal no valor de R$ 200.
Com a medida, o governo estadual busca fortalecer a aprendizagem e a permanência dos jovens na escola, ao mesmo tempo em que apoia o orçamento familiar dos alunos.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17444583"/>
                  </a:ext>
                </a:extLst>
              </a:tr>
            </a:tbl>
          </a:graphicData>
        </a:graphic>
      </p:graphicFrame>
      <p:sp>
        <p:nvSpPr>
          <p:cNvPr id="4" name="Text Placeholder 3">
            <a:extLst>
              <a:ext uri="{FF2B5EF4-FFF2-40B4-BE49-F238E27FC236}">
                <a16:creationId xmlns:a16="http://schemas.microsoft.com/office/drawing/2014/main" id="{A038F045-E252-4B41-A531-F019B002731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448174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060AE-5511-4BF3-B135-EF0D7FFFA19C}"/>
              </a:ext>
            </a:extLst>
          </p:cNvPr>
          <p:cNvSpPr>
            <a:spLocks noGrp="1"/>
          </p:cNvSpPr>
          <p:nvPr>
            <p:ph type="title"/>
          </p:nvPr>
        </p:nvSpPr>
        <p:spPr/>
        <p:txBody>
          <a:bodyPr/>
          <a:lstStyle/>
          <a:p>
            <a:r>
              <a:rPr lang="pt-BR"/>
              <a:t>Facebook Comments Table | Governo do Estado do Ceará - 16 of 16</a:t>
            </a:r>
            <a:endParaRPr lang="en-US"/>
          </a:p>
        </p:txBody>
      </p:sp>
      <p:graphicFrame>
        <p:nvGraphicFramePr>
          <p:cNvPr id="5" name="Table Placeholder 4">
            <a:extLst>
              <a:ext uri="{FF2B5EF4-FFF2-40B4-BE49-F238E27FC236}">
                <a16:creationId xmlns:a16="http://schemas.microsoft.com/office/drawing/2014/main" id="{2F42AACC-676A-40BD-AA3F-4A1097E12DB1}"/>
              </a:ext>
            </a:extLst>
          </p:cNvPr>
          <p:cNvGraphicFramePr>
            <a:graphicFrameLocks noGrp="1"/>
          </p:cNvGraphicFramePr>
          <p:nvPr>
            <p:ph type="tbl" sz="quarter" idx="13"/>
            <p:extLst>
              <p:ext uri="{D42A27DB-BD31-4B8C-83A1-F6EECF244321}">
                <p14:modId xmlns:p14="http://schemas.microsoft.com/office/powerpoint/2010/main" val="1378887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124099"/>
                    </a:ext>
                  </a:extLst>
                </a:gridCol>
                <a:gridCol w="4114800">
                  <a:extLst>
                    <a:ext uri="{9D8B030D-6E8A-4147-A177-3AD203B41FA5}">
                      <a16:colId xmlns:a16="http://schemas.microsoft.com/office/drawing/2014/main" val="893577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30436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a:t>
                      </a:r>
                      <a:r>
                        <a:rPr kumimoji="0" lang="pt-BR" sz="1000" b="0" i="0" u="none" strike="noStrike" kern="1200" cap="none" spc="0" normalizeH="0" baseline="0" noProof="0">
                          <a:ln>
                            <a:noFill/>
                          </a:ln>
                          <a:solidFill>
                            <a:prstClr val="black"/>
                          </a:solidFill>
                          <a:effectLst/>
                          <a:uLnTx/>
                          <a:uFillTx/>
                          <a:latin typeface="+mn-lt"/>
                          <a:ea typeface="+mn-ea"/>
                          <a:cs typeface="+mn-cs"/>
                        </a:rPr>
                        <a:t> got a comment by </a:t>
                      </a:r>
                      <a:r>
                        <a:rPr kumimoji="0" lang="pt-BR" sz="1000" b="1" i="0" u="none" strike="noStrike" kern="1200" cap="none" spc="0" normalizeH="0" baseline="0" noProof="0">
                          <a:ln>
                            <a:noFill/>
                          </a:ln>
                          <a:solidFill>
                            <a:prstClr val="black"/>
                          </a:solidFill>
                          <a:effectLst/>
                          <a:uLnTx/>
                          <a:uFillTx/>
                          <a:latin typeface="+mn-lt"/>
                          <a:ea typeface="+mn-ea"/>
                          <a:cs typeface="+mn-cs"/>
                        </a:rPr>
                        <a:t>n/a - 2021-08-28 21:12:54</a:t>
                      </a:r>
                      <a:r>
                        <a:rPr kumimoji="0" lang="pt-BR" sz="1000" b="0" i="0" u="none" strike="noStrike" kern="1200" cap="none" spc="0" normalizeH="0" baseline="0" noProof="0">
                          <a:ln>
                            <a:noFill/>
                          </a:ln>
                          <a:solidFill>
                            <a:prstClr val="black"/>
                          </a:solidFill>
                          <a:effectLst/>
                          <a:uLnTx/>
                          <a:uFillTx/>
                          <a:latin typeface="+mn-lt"/>
                          <a:ea typeface="+mn-ea"/>
                          <a:cs typeface="+mn-cs"/>
                        </a:rPr>
                        <a:t>
 VIVA LULA PRESIDENTE 2O22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Governo do Ceará abre processo seletivo para dez Cozinhas Sociais 
Governo do Ceará lança o edital do processo seletivo da 2ª edição do programa Cozinhas Sociais. A formação visa apoiar dez instituições que já realizam trabalhos sociais em comunidades vulneráveis. 
Os representantes selecionados participarão de forma híbrida (online e presencial) de atividades como formação em empreendedorismo social, cozinha básica e boas práticas, tutoria, acompanhamento, além de receber ajuda de custo, insumos e utensílios para fornecer alimentação nas áreas que atendem. 
A iniciativa será realizada pelo Estado, por meio da Escola de Gastronomia Social Ivens Dias Branco, instituição da Secretaria da Cultura do Estado Ceará (Secult), gerida pelo Instituto Dragão do Mar (IDM) e o Mais Nutrição, ação do Programa Mais Infância 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31505921"/>
                  </a:ext>
                </a:extLst>
              </a:tr>
            </a:tbl>
          </a:graphicData>
        </a:graphic>
      </p:graphicFrame>
      <p:sp>
        <p:nvSpPr>
          <p:cNvPr id="4" name="Text Placeholder 3">
            <a:extLst>
              <a:ext uri="{FF2B5EF4-FFF2-40B4-BE49-F238E27FC236}">
                <a16:creationId xmlns:a16="http://schemas.microsoft.com/office/drawing/2014/main" id="{4BB778DC-8D55-428F-A9D5-2963C4CCF735}"/>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1542296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D90CF-9F4E-42E9-BE46-640B6C696AAF}"/>
              </a:ext>
            </a:extLst>
          </p:cNvPr>
          <p:cNvSpPr>
            <a:spLocks noGrp="1"/>
          </p:cNvSpPr>
          <p:nvPr>
            <p:ph type="title"/>
          </p:nvPr>
        </p:nvSpPr>
        <p:spPr/>
        <p:txBody>
          <a:bodyPr/>
          <a:lstStyle/>
          <a:p>
            <a:r>
              <a:rPr lang="pt-BR"/>
              <a:t>Facebook User Posts By Hour | Governo do Estado do Ceará</a:t>
            </a:r>
            <a:endParaRPr lang="en-US"/>
          </a:p>
        </p:txBody>
      </p:sp>
      <p:graphicFrame>
        <p:nvGraphicFramePr>
          <p:cNvPr id="6" name="Chart Placeholder 5">
            <a:extLst>
              <a:ext uri="{FF2B5EF4-FFF2-40B4-BE49-F238E27FC236}">
                <a16:creationId xmlns:a16="http://schemas.microsoft.com/office/drawing/2014/main" id="{29B10B7D-F4BA-4E46-A028-BF98978F2659}"/>
              </a:ext>
            </a:extLst>
          </p:cNvPr>
          <p:cNvGraphicFramePr>
            <a:graphicFrameLocks noGrp="1"/>
          </p:cNvGraphicFramePr>
          <p:nvPr>
            <p:ph type="chart" sz="quarter" idx="13"/>
            <p:extLst>
              <p:ext uri="{D42A27DB-BD31-4B8C-83A1-F6EECF244321}">
                <p14:modId xmlns:p14="http://schemas.microsoft.com/office/powerpoint/2010/main" val="2356688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584C63-FD3F-4F18-8B05-CE4A4A202E9B}"/>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EC0E5C38-019D-4F70-B8FF-F126024EC1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10589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82374-F137-4C59-8138-8CD4EA6DD554}"/>
              </a:ext>
            </a:extLst>
          </p:cNvPr>
          <p:cNvSpPr>
            <a:spLocks noGrp="1"/>
          </p:cNvSpPr>
          <p:nvPr>
            <p:ph type="title"/>
          </p:nvPr>
        </p:nvSpPr>
        <p:spPr/>
        <p:txBody>
          <a:bodyPr/>
          <a:lstStyle/>
          <a:p>
            <a:r>
              <a:rPr lang="pt-BR"/>
              <a:t>Facebook Video Type Distribution | Governo do Estado do Ceará</a:t>
            </a:r>
            <a:endParaRPr lang="en-US"/>
          </a:p>
        </p:txBody>
      </p:sp>
      <p:graphicFrame>
        <p:nvGraphicFramePr>
          <p:cNvPr id="6" name="Chart Placeholder 5">
            <a:extLst>
              <a:ext uri="{FF2B5EF4-FFF2-40B4-BE49-F238E27FC236}">
                <a16:creationId xmlns:a16="http://schemas.microsoft.com/office/drawing/2014/main" id="{668D66EC-B801-4E76-903B-B1C8294A6CD8}"/>
              </a:ext>
            </a:extLst>
          </p:cNvPr>
          <p:cNvGraphicFramePr>
            <a:graphicFrameLocks noGrp="1"/>
          </p:cNvGraphicFramePr>
          <p:nvPr>
            <p:ph type="chart" sz="quarter" idx="13"/>
            <p:extLst>
              <p:ext uri="{D42A27DB-BD31-4B8C-83A1-F6EECF244321}">
                <p14:modId xmlns:p14="http://schemas.microsoft.com/office/powerpoint/2010/main" val="2395299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8F1AAF-CA03-4B97-AB2E-ABB7FB14CC7F}"/>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4F4AAE2F-4350-42A3-A4DB-49886B8D2B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992646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6F82C-497F-4E4B-84E8-956B7553C7B0}"/>
              </a:ext>
            </a:extLst>
          </p:cNvPr>
          <p:cNvSpPr>
            <a:spLocks noGrp="1"/>
          </p:cNvSpPr>
          <p:nvPr>
            <p:ph type="title"/>
          </p:nvPr>
        </p:nvSpPr>
        <p:spPr/>
        <p:txBody>
          <a:bodyPr/>
          <a:lstStyle/>
          <a:p>
            <a:r>
              <a:rPr lang="pt-BR"/>
              <a:t>Facebook User Posts By Weekday | Governo do Estado do Ceará</a:t>
            </a:r>
            <a:endParaRPr lang="en-US"/>
          </a:p>
        </p:txBody>
      </p:sp>
      <p:graphicFrame>
        <p:nvGraphicFramePr>
          <p:cNvPr id="6" name="Chart Placeholder 5">
            <a:extLst>
              <a:ext uri="{FF2B5EF4-FFF2-40B4-BE49-F238E27FC236}">
                <a16:creationId xmlns:a16="http://schemas.microsoft.com/office/drawing/2014/main" id="{4ABA5C39-09F9-4D20-A5B6-D4F0943564B6}"/>
              </a:ext>
            </a:extLst>
          </p:cNvPr>
          <p:cNvGraphicFramePr>
            <a:graphicFrameLocks noGrp="1"/>
          </p:cNvGraphicFramePr>
          <p:nvPr>
            <p:ph type="chart" sz="quarter" idx="13"/>
            <p:extLst>
              <p:ext uri="{D42A27DB-BD31-4B8C-83A1-F6EECF244321}">
                <p14:modId xmlns:p14="http://schemas.microsoft.com/office/powerpoint/2010/main" val="2692428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FB28E4-0FDC-46FA-8E99-C5C4577C58BB}"/>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C444D4B4-604F-417C-A1B0-56AAC78C7B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7197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1CE79-738D-4C0F-B40F-BF53B3709323}"/>
              </a:ext>
            </a:extLst>
          </p:cNvPr>
          <p:cNvSpPr>
            <a:spLocks noGrp="1"/>
          </p:cNvSpPr>
          <p:nvPr>
            <p:ph type="title"/>
          </p:nvPr>
        </p:nvSpPr>
        <p:spPr/>
        <p:txBody>
          <a:bodyPr/>
          <a:lstStyle/>
          <a:p>
            <a:r>
              <a:rPr lang="pt-BR"/>
              <a:t>Facebook User Questions | Governo do Estado do Ceará</a:t>
            </a:r>
            <a:endParaRPr lang="en-US"/>
          </a:p>
        </p:txBody>
      </p:sp>
      <p:graphicFrame>
        <p:nvGraphicFramePr>
          <p:cNvPr id="6" name="Chart Placeholder 5">
            <a:extLst>
              <a:ext uri="{FF2B5EF4-FFF2-40B4-BE49-F238E27FC236}">
                <a16:creationId xmlns:a16="http://schemas.microsoft.com/office/drawing/2014/main" id="{D9F9FDBA-97FF-43A4-B027-0932E8373CDE}"/>
              </a:ext>
            </a:extLst>
          </p:cNvPr>
          <p:cNvGraphicFramePr>
            <a:graphicFrameLocks noGrp="1"/>
          </p:cNvGraphicFramePr>
          <p:nvPr>
            <p:ph type="chart" sz="quarter" idx="13"/>
            <p:extLst>
              <p:ext uri="{D42A27DB-BD31-4B8C-83A1-F6EECF244321}">
                <p14:modId xmlns:p14="http://schemas.microsoft.com/office/powerpoint/2010/main" val="3014914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7C608D-7C78-49A0-99AA-CA4B32F93DD5}"/>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0055E705-D28D-4F84-83F1-2269CA8770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772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B1C9A-E19F-47AC-BF52-43540529FC2F}"/>
              </a:ext>
            </a:extLst>
          </p:cNvPr>
          <p:cNvSpPr>
            <a:spLocks noGrp="1"/>
          </p:cNvSpPr>
          <p:nvPr>
            <p:ph type="title"/>
          </p:nvPr>
        </p:nvSpPr>
        <p:spPr/>
        <p:txBody>
          <a:bodyPr/>
          <a:lstStyle/>
          <a:p>
            <a:r>
              <a:rPr lang="pt-BR"/>
              <a:t>Facebook Own Video Posts | Governo do Estado do Ceará</a:t>
            </a:r>
            <a:endParaRPr lang="en-US"/>
          </a:p>
        </p:txBody>
      </p:sp>
      <p:graphicFrame>
        <p:nvGraphicFramePr>
          <p:cNvPr id="6" name="Chart Placeholder 5">
            <a:extLst>
              <a:ext uri="{FF2B5EF4-FFF2-40B4-BE49-F238E27FC236}">
                <a16:creationId xmlns:a16="http://schemas.microsoft.com/office/drawing/2014/main" id="{1CD78149-CC2B-48DD-A71C-066E1296DFFB}"/>
              </a:ext>
            </a:extLst>
          </p:cNvPr>
          <p:cNvGraphicFramePr>
            <a:graphicFrameLocks noGrp="1"/>
          </p:cNvGraphicFramePr>
          <p:nvPr>
            <p:ph type="chart" sz="quarter" idx="13"/>
            <p:extLst>
              <p:ext uri="{D42A27DB-BD31-4B8C-83A1-F6EECF244321}">
                <p14:modId xmlns:p14="http://schemas.microsoft.com/office/powerpoint/2010/main" val="2210524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8B6B2F-E62F-42B6-BAB8-7813FBD88505}"/>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DD4411C0-F129-48B3-933E-1AF90296E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45557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61AA2-BBFC-41C6-A85C-5601D841810F}"/>
              </a:ext>
            </a:extLst>
          </p:cNvPr>
          <p:cNvSpPr>
            <a:spLocks noGrp="1"/>
          </p:cNvSpPr>
          <p:nvPr>
            <p:ph type="title"/>
          </p:nvPr>
        </p:nvSpPr>
        <p:spPr/>
        <p:txBody>
          <a:bodyPr/>
          <a:lstStyle/>
          <a:p>
            <a:r>
              <a:rPr lang="pt-BR"/>
              <a:t>Facebook Average Reactions Per Post | Governo do Estado do Ceará</a:t>
            </a:r>
            <a:endParaRPr lang="en-US"/>
          </a:p>
        </p:txBody>
      </p:sp>
      <p:graphicFrame>
        <p:nvGraphicFramePr>
          <p:cNvPr id="6" name="Chart Placeholder 5">
            <a:extLst>
              <a:ext uri="{FF2B5EF4-FFF2-40B4-BE49-F238E27FC236}">
                <a16:creationId xmlns:a16="http://schemas.microsoft.com/office/drawing/2014/main" id="{EB94B856-5E32-4E09-B4E2-49408542F06F}"/>
              </a:ext>
            </a:extLst>
          </p:cNvPr>
          <p:cNvGraphicFramePr>
            <a:graphicFrameLocks noGrp="1"/>
          </p:cNvGraphicFramePr>
          <p:nvPr>
            <p:ph type="chart" sz="quarter" idx="13"/>
            <p:extLst>
              <p:ext uri="{D42A27DB-BD31-4B8C-83A1-F6EECF244321}">
                <p14:modId xmlns:p14="http://schemas.microsoft.com/office/powerpoint/2010/main" val="928067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A19840-D247-4B78-8094-5F01CAA9EC5E}"/>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29330B52-8602-4E3D-81E0-33FBDADEDD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14011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BBAA-F49B-4C67-8039-4ECA15DE2894}"/>
              </a:ext>
            </a:extLst>
          </p:cNvPr>
          <p:cNvSpPr>
            <a:spLocks noGrp="1"/>
          </p:cNvSpPr>
          <p:nvPr>
            <p:ph type="title"/>
          </p:nvPr>
        </p:nvSpPr>
        <p:spPr/>
        <p:txBody>
          <a:bodyPr/>
          <a:lstStyle/>
          <a:p>
            <a:r>
              <a:rPr lang="pt-BR"/>
              <a:t>Facebook Average Shares Per Post | Governo do Estado do Ceará</a:t>
            </a:r>
            <a:endParaRPr lang="en-US"/>
          </a:p>
        </p:txBody>
      </p:sp>
      <p:graphicFrame>
        <p:nvGraphicFramePr>
          <p:cNvPr id="6" name="Chart Placeholder 5">
            <a:extLst>
              <a:ext uri="{FF2B5EF4-FFF2-40B4-BE49-F238E27FC236}">
                <a16:creationId xmlns:a16="http://schemas.microsoft.com/office/drawing/2014/main" id="{59B48CBC-526F-4429-B3F0-C7B305F63A7A}"/>
              </a:ext>
            </a:extLst>
          </p:cNvPr>
          <p:cNvGraphicFramePr>
            <a:graphicFrameLocks noGrp="1"/>
          </p:cNvGraphicFramePr>
          <p:nvPr>
            <p:ph type="chart" sz="quarter" idx="13"/>
            <p:extLst>
              <p:ext uri="{D42A27DB-BD31-4B8C-83A1-F6EECF244321}">
                <p14:modId xmlns:p14="http://schemas.microsoft.com/office/powerpoint/2010/main" val="3110699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2297AB-BA21-4E09-98A9-8C9DE7E46B91}"/>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7DE5BEE8-6089-4AC9-A8B4-C3661B7705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37615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120A5-318C-4632-8A0A-2DB6078E5201}"/>
              </a:ext>
            </a:extLst>
          </p:cNvPr>
          <p:cNvSpPr>
            <a:spLocks noGrp="1"/>
          </p:cNvSpPr>
          <p:nvPr>
            <p:ph type="title"/>
          </p:nvPr>
        </p:nvSpPr>
        <p:spPr/>
        <p:txBody>
          <a:bodyPr/>
          <a:lstStyle/>
          <a:p>
            <a:r>
              <a:rPr lang="pt-BR"/>
              <a:t>Facebook Hashtag Detection | Governo do Estado do Ceará - 1 of 3</a:t>
            </a:r>
            <a:endParaRPr lang="en-US"/>
          </a:p>
        </p:txBody>
      </p:sp>
      <p:graphicFrame>
        <p:nvGraphicFramePr>
          <p:cNvPr id="5" name="Table Placeholder 4">
            <a:extLst>
              <a:ext uri="{FF2B5EF4-FFF2-40B4-BE49-F238E27FC236}">
                <a16:creationId xmlns:a16="http://schemas.microsoft.com/office/drawing/2014/main" id="{A78042C6-A7EF-46D9-BF58-2DDA843984B5}"/>
              </a:ext>
            </a:extLst>
          </p:cNvPr>
          <p:cNvGraphicFramePr>
            <a:graphicFrameLocks noGrp="1"/>
          </p:cNvGraphicFramePr>
          <p:nvPr>
            <p:ph type="tbl" sz="quarter" idx="13"/>
            <p:extLst>
              <p:ext uri="{D42A27DB-BD31-4B8C-83A1-F6EECF244321}">
                <p14:modId xmlns:p14="http://schemas.microsoft.com/office/powerpoint/2010/main" val="109625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510880"/>
                    </a:ext>
                  </a:extLst>
                </a:gridCol>
                <a:gridCol w="1152144">
                  <a:extLst>
                    <a:ext uri="{9D8B030D-6E8A-4147-A177-3AD203B41FA5}">
                      <a16:colId xmlns:a16="http://schemas.microsoft.com/office/drawing/2014/main" val="3812588702"/>
                    </a:ext>
                  </a:extLst>
                </a:gridCol>
                <a:gridCol w="1152144">
                  <a:extLst>
                    <a:ext uri="{9D8B030D-6E8A-4147-A177-3AD203B41FA5}">
                      <a16:colId xmlns:a16="http://schemas.microsoft.com/office/drawing/2014/main" val="1902817511"/>
                    </a:ext>
                  </a:extLst>
                </a:gridCol>
                <a:gridCol w="1152144">
                  <a:extLst>
                    <a:ext uri="{9D8B030D-6E8A-4147-A177-3AD203B41FA5}">
                      <a16:colId xmlns:a16="http://schemas.microsoft.com/office/drawing/2014/main" val="3513537906"/>
                    </a:ext>
                  </a:extLst>
                </a:gridCol>
                <a:gridCol w="1152144">
                  <a:extLst>
                    <a:ext uri="{9D8B030D-6E8A-4147-A177-3AD203B41FA5}">
                      <a16:colId xmlns:a16="http://schemas.microsoft.com/office/drawing/2014/main" val="149861857"/>
                    </a:ext>
                  </a:extLst>
                </a:gridCol>
                <a:gridCol w="1152144">
                  <a:extLst>
                    <a:ext uri="{9D8B030D-6E8A-4147-A177-3AD203B41FA5}">
                      <a16:colId xmlns:a16="http://schemas.microsoft.com/office/drawing/2014/main" val="2782290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6225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#governodoceara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1357.0625</a:t>
                      </a:r>
                    </a:p>
                  </a:txBody>
                  <a:tcPr/>
                </a:tc>
                <a:extLst>
                  <a:ext uri="{0D108BD9-81ED-4DB2-BD59-A6C34878D82A}">
                    <a16:rowId xmlns:a16="http://schemas.microsoft.com/office/drawing/2014/main" val="4210593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#governodoceará</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443.81818181818</a:t>
                      </a:r>
                    </a:p>
                  </a:txBody>
                  <a:tcPr/>
                </a:tc>
                <a:extLst>
                  <a:ext uri="{0D108BD9-81ED-4DB2-BD59-A6C34878D82A}">
                    <a16:rowId xmlns:a16="http://schemas.microsoft.com/office/drawing/2014/main" val="3999457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#pracegover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661.28571428571</a:t>
                      </a:r>
                    </a:p>
                  </a:txBody>
                  <a:tcPr/>
                </a:tc>
                <a:extLst>
                  <a:ext uri="{0D108BD9-81ED-4DB2-BD59-A6C34878D82A}">
                    <a16:rowId xmlns:a16="http://schemas.microsoft.com/office/drawing/2014/main" val="4263060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#pratodosverem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661.28571428571</a:t>
                      </a:r>
                    </a:p>
                  </a:txBody>
                  <a:tcPr/>
                </a:tc>
                <a:extLst>
                  <a:ext uri="{0D108BD9-81ED-4DB2-BD59-A6C34878D82A}">
                    <a16:rowId xmlns:a16="http://schemas.microsoft.com/office/drawing/2014/main" val="15278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#educação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999.2</a:t>
                      </a:r>
                    </a:p>
                  </a:txBody>
                  <a:tcPr/>
                </a:tc>
                <a:extLst>
                  <a:ext uri="{0D108BD9-81ED-4DB2-BD59-A6C34878D82A}">
                    <a16:rowId xmlns:a16="http://schemas.microsoft.com/office/drawing/2014/main" val="3383780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#boletimdenoticias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extLst>
                  <a:ext uri="{0D108BD9-81ED-4DB2-BD59-A6C34878D82A}">
                    <a16:rowId xmlns:a16="http://schemas.microsoft.com/office/drawing/2014/main" val="3589080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#imprensa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979.2</a:t>
                      </a:r>
                    </a:p>
                  </a:txBody>
                  <a:tcPr/>
                </a:tc>
                <a:extLst>
                  <a:ext uri="{0D108BD9-81ED-4DB2-BD59-A6C34878D82A}">
                    <a16:rowId xmlns:a16="http://schemas.microsoft.com/office/drawing/2014/main" val="355501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#Cultura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59.75</a:t>
                      </a:r>
                    </a:p>
                  </a:txBody>
                  <a:tcPr/>
                </a:tc>
                <a:extLst>
                  <a:ext uri="{0D108BD9-81ED-4DB2-BD59-A6C34878D82A}">
                    <a16:rowId xmlns:a16="http://schemas.microsoft.com/office/drawing/2014/main" val="1847480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#vagas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a:t>
                      </a:r>
                    </a:p>
                  </a:txBody>
                  <a:tcPr/>
                </a:tc>
                <a:extLst>
                  <a:ext uri="{0D108BD9-81ED-4DB2-BD59-A6C34878D82A}">
                    <a16:rowId xmlns:a16="http://schemas.microsoft.com/office/drawing/2014/main" val="1422653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#vagasceará</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a:t>
                      </a:r>
                    </a:p>
                  </a:txBody>
                  <a:tcPr/>
                </a:tc>
                <a:extLst>
                  <a:ext uri="{0D108BD9-81ED-4DB2-BD59-A6C34878D82A}">
                    <a16:rowId xmlns:a16="http://schemas.microsoft.com/office/drawing/2014/main" val="3590940057"/>
                  </a:ext>
                </a:extLst>
              </a:tr>
            </a:tbl>
          </a:graphicData>
        </a:graphic>
      </p:graphicFrame>
      <p:sp>
        <p:nvSpPr>
          <p:cNvPr id="4" name="Text Placeholder 3">
            <a:extLst>
              <a:ext uri="{FF2B5EF4-FFF2-40B4-BE49-F238E27FC236}">
                <a16:creationId xmlns:a16="http://schemas.microsoft.com/office/drawing/2014/main" id="{DABE82D0-5373-4F1B-86FD-85F82516149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9972349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18279-5D85-4A22-97CB-AD53042FD979}"/>
              </a:ext>
            </a:extLst>
          </p:cNvPr>
          <p:cNvSpPr>
            <a:spLocks noGrp="1"/>
          </p:cNvSpPr>
          <p:nvPr>
            <p:ph type="title"/>
          </p:nvPr>
        </p:nvSpPr>
        <p:spPr/>
        <p:txBody>
          <a:bodyPr/>
          <a:lstStyle/>
          <a:p>
            <a:r>
              <a:rPr lang="pt-BR"/>
              <a:t>Facebook Hashtag Detection | Governo do Estado do Ceará - 2 of 3</a:t>
            </a:r>
            <a:endParaRPr lang="en-US"/>
          </a:p>
        </p:txBody>
      </p:sp>
      <p:graphicFrame>
        <p:nvGraphicFramePr>
          <p:cNvPr id="5" name="Table Placeholder 4">
            <a:extLst>
              <a:ext uri="{FF2B5EF4-FFF2-40B4-BE49-F238E27FC236}">
                <a16:creationId xmlns:a16="http://schemas.microsoft.com/office/drawing/2014/main" id="{AAE0103D-BBDC-4E1A-83B7-6936C9A53E49}"/>
              </a:ext>
            </a:extLst>
          </p:cNvPr>
          <p:cNvGraphicFramePr>
            <a:graphicFrameLocks noGrp="1"/>
          </p:cNvGraphicFramePr>
          <p:nvPr>
            <p:ph type="tbl" sz="quarter" idx="13"/>
            <p:extLst>
              <p:ext uri="{D42A27DB-BD31-4B8C-83A1-F6EECF244321}">
                <p14:modId xmlns:p14="http://schemas.microsoft.com/office/powerpoint/2010/main" val="243820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9248306"/>
                    </a:ext>
                  </a:extLst>
                </a:gridCol>
                <a:gridCol w="1152144">
                  <a:extLst>
                    <a:ext uri="{9D8B030D-6E8A-4147-A177-3AD203B41FA5}">
                      <a16:colId xmlns:a16="http://schemas.microsoft.com/office/drawing/2014/main" val="2426802325"/>
                    </a:ext>
                  </a:extLst>
                </a:gridCol>
                <a:gridCol w="1152144">
                  <a:extLst>
                    <a:ext uri="{9D8B030D-6E8A-4147-A177-3AD203B41FA5}">
                      <a16:colId xmlns:a16="http://schemas.microsoft.com/office/drawing/2014/main" val="1936161459"/>
                    </a:ext>
                  </a:extLst>
                </a:gridCol>
                <a:gridCol w="1152144">
                  <a:extLst>
                    <a:ext uri="{9D8B030D-6E8A-4147-A177-3AD203B41FA5}">
                      <a16:colId xmlns:a16="http://schemas.microsoft.com/office/drawing/2014/main" val="3864220271"/>
                    </a:ext>
                  </a:extLst>
                </a:gridCol>
                <a:gridCol w="1152144">
                  <a:extLst>
                    <a:ext uri="{9D8B030D-6E8A-4147-A177-3AD203B41FA5}">
                      <a16:colId xmlns:a16="http://schemas.microsoft.com/office/drawing/2014/main" val="3286179481"/>
                    </a:ext>
                  </a:extLst>
                </a:gridCol>
                <a:gridCol w="1152144">
                  <a:extLst>
                    <a:ext uri="{9D8B030D-6E8A-4147-A177-3AD203B41FA5}">
                      <a16:colId xmlns:a16="http://schemas.microsoft.com/office/drawing/2014/main" val="1825671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8816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#empregosceará</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a:t>
                      </a:r>
                    </a:p>
                  </a:txBody>
                  <a:tcPr/>
                </a:tc>
                <a:extLst>
                  <a:ext uri="{0D108BD9-81ED-4DB2-BD59-A6C34878D82A}">
                    <a16:rowId xmlns:a16="http://schemas.microsoft.com/office/drawing/2014/main" val="130801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#PraTodosVerem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92.25</a:t>
                      </a:r>
                    </a:p>
                  </a:txBody>
                  <a:tcPr/>
                </a:tc>
                <a:extLst>
                  <a:ext uri="{0D108BD9-81ED-4DB2-BD59-A6C34878D82A}">
                    <a16:rowId xmlns:a16="http://schemas.microsoft.com/office/drawing/2014/main" val="1882498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#datascomemorativas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62.75</a:t>
                      </a:r>
                    </a:p>
                  </a:txBody>
                  <a:tcPr/>
                </a:tc>
                <a:extLst>
                  <a:ext uri="{0D108BD9-81ED-4DB2-BD59-A6C34878D82A}">
                    <a16:rowId xmlns:a16="http://schemas.microsoft.com/office/drawing/2014/main" val="1205425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#secretarias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48.333333333333</a:t>
                      </a:r>
                    </a:p>
                  </a:txBody>
                  <a:tcPr/>
                </a:tc>
                <a:extLst>
                  <a:ext uri="{0D108BD9-81ED-4DB2-BD59-A6C34878D82A}">
                    <a16:rowId xmlns:a16="http://schemas.microsoft.com/office/drawing/2014/main" val="198532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#covid19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extLst>
                  <a:ext uri="{0D108BD9-81ED-4DB2-BD59-A6C34878D82A}">
                    <a16:rowId xmlns:a16="http://schemas.microsoft.com/office/drawing/2014/main" val="362902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#saúde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814.66666666667</a:t>
                      </a:r>
                    </a:p>
                  </a:txBody>
                  <a:tcPr/>
                </a:tc>
                <a:extLst>
                  <a:ext uri="{0D108BD9-81ED-4DB2-BD59-A6C34878D82A}">
                    <a16:rowId xmlns:a16="http://schemas.microsoft.com/office/drawing/2014/main" val="261294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#PraCegoVer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4046869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#serviços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76.666666666667</a:t>
                      </a:r>
                    </a:p>
                  </a:txBody>
                  <a:tcPr/>
                </a:tc>
                <a:extLst>
                  <a:ext uri="{0D108BD9-81ED-4DB2-BD59-A6C34878D82A}">
                    <a16:rowId xmlns:a16="http://schemas.microsoft.com/office/drawing/2014/main" val="125488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#covidgeral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1199.5</a:t>
                      </a:r>
                    </a:p>
                  </a:txBody>
                  <a:tcPr/>
                </a:tc>
                <a:extLst>
                  <a:ext uri="{0D108BD9-81ED-4DB2-BD59-A6C34878D82A}">
                    <a16:rowId xmlns:a16="http://schemas.microsoft.com/office/drawing/2014/main" val="18593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#vacinaçãocovid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1199.5</a:t>
                      </a:r>
                    </a:p>
                  </a:txBody>
                  <a:tcPr/>
                </a:tc>
                <a:extLst>
                  <a:ext uri="{0D108BD9-81ED-4DB2-BD59-A6C34878D82A}">
                    <a16:rowId xmlns:a16="http://schemas.microsoft.com/office/drawing/2014/main" val="3591943231"/>
                  </a:ext>
                </a:extLst>
              </a:tr>
            </a:tbl>
          </a:graphicData>
        </a:graphic>
      </p:graphicFrame>
      <p:sp>
        <p:nvSpPr>
          <p:cNvPr id="4" name="Text Placeholder 3">
            <a:extLst>
              <a:ext uri="{FF2B5EF4-FFF2-40B4-BE49-F238E27FC236}">
                <a16:creationId xmlns:a16="http://schemas.microsoft.com/office/drawing/2014/main" id="{5042B72E-8786-4099-A5D2-7FF7A391B90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0884579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0520-B5E2-4B0D-B1F2-EE8EAEBDD159}"/>
              </a:ext>
            </a:extLst>
          </p:cNvPr>
          <p:cNvSpPr>
            <a:spLocks noGrp="1"/>
          </p:cNvSpPr>
          <p:nvPr>
            <p:ph type="title"/>
          </p:nvPr>
        </p:nvSpPr>
        <p:spPr/>
        <p:txBody>
          <a:bodyPr/>
          <a:lstStyle/>
          <a:p>
            <a:r>
              <a:rPr lang="pt-BR"/>
              <a:t>Facebook Hashtag Detection | Governo do Estado do Ceará - 3 of 3</a:t>
            </a:r>
            <a:endParaRPr lang="en-US"/>
          </a:p>
        </p:txBody>
      </p:sp>
      <p:graphicFrame>
        <p:nvGraphicFramePr>
          <p:cNvPr id="5" name="Table Placeholder 4">
            <a:extLst>
              <a:ext uri="{FF2B5EF4-FFF2-40B4-BE49-F238E27FC236}">
                <a16:creationId xmlns:a16="http://schemas.microsoft.com/office/drawing/2014/main" id="{3079ED06-917D-43D2-874E-5B768E6C3F0F}"/>
              </a:ext>
            </a:extLst>
          </p:cNvPr>
          <p:cNvGraphicFramePr>
            <a:graphicFrameLocks noGrp="1"/>
          </p:cNvGraphicFramePr>
          <p:nvPr>
            <p:ph type="tbl" sz="quarter" idx="13"/>
            <p:extLst>
              <p:ext uri="{D42A27DB-BD31-4B8C-83A1-F6EECF244321}">
                <p14:modId xmlns:p14="http://schemas.microsoft.com/office/powerpoint/2010/main" val="354146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4550613"/>
                    </a:ext>
                  </a:extLst>
                </a:gridCol>
                <a:gridCol w="1152144">
                  <a:extLst>
                    <a:ext uri="{9D8B030D-6E8A-4147-A177-3AD203B41FA5}">
                      <a16:colId xmlns:a16="http://schemas.microsoft.com/office/drawing/2014/main" val="1546317209"/>
                    </a:ext>
                  </a:extLst>
                </a:gridCol>
                <a:gridCol w="1152144">
                  <a:extLst>
                    <a:ext uri="{9D8B030D-6E8A-4147-A177-3AD203B41FA5}">
                      <a16:colId xmlns:a16="http://schemas.microsoft.com/office/drawing/2014/main" val="4251802872"/>
                    </a:ext>
                  </a:extLst>
                </a:gridCol>
                <a:gridCol w="1152144">
                  <a:extLst>
                    <a:ext uri="{9D8B030D-6E8A-4147-A177-3AD203B41FA5}">
                      <a16:colId xmlns:a16="http://schemas.microsoft.com/office/drawing/2014/main" val="2881529226"/>
                    </a:ext>
                  </a:extLst>
                </a:gridCol>
                <a:gridCol w="1152144">
                  <a:extLst>
                    <a:ext uri="{9D8B030D-6E8A-4147-A177-3AD203B41FA5}">
                      <a16:colId xmlns:a16="http://schemas.microsoft.com/office/drawing/2014/main" val="1572879649"/>
                    </a:ext>
                  </a:extLst>
                </a:gridCol>
                <a:gridCol w="1152144">
                  <a:extLst>
                    <a:ext uri="{9D8B030D-6E8A-4147-A177-3AD203B41FA5}">
                      <a16:colId xmlns:a16="http://schemas.microsoft.com/office/drawing/2014/main" val="846364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78507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#saúdeceará</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1199.5</a:t>
                      </a:r>
                    </a:p>
                  </a:txBody>
                  <a:tcPr/>
                </a:tc>
                <a:extLst>
                  <a:ext uri="{0D108BD9-81ED-4DB2-BD59-A6C34878D82A}">
                    <a16:rowId xmlns:a16="http://schemas.microsoft.com/office/drawing/2014/main" val="555329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#GovernoDoCeará</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extLst>
                  <a:ext uri="{0D108BD9-81ED-4DB2-BD59-A6C34878D82A}">
                    <a16:rowId xmlns:a16="http://schemas.microsoft.com/office/drawing/2014/main" val="346348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#saude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2975</a:t>
                      </a:r>
                    </a:p>
                  </a:txBody>
                  <a:tcPr/>
                </a:tc>
                <a:extLst>
                  <a:ext uri="{0D108BD9-81ED-4DB2-BD59-A6C34878D82A}">
                    <a16:rowId xmlns:a16="http://schemas.microsoft.com/office/drawing/2014/main" val="280898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#vacinação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34445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#equipamentos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extLst>
                  <a:ext uri="{0D108BD9-81ED-4DB2-BD59-A6C34878D82A}">
                    <a16:rowId xmlns:a16="http://schemas.microsoft.com/office/drawing/2014/main" val="3299694257"/>
                  </a:ext>
                </a:extLst>
              </a:tr>
            </a:tbl>
          </a:graphicData>
        </a:graphic>
      </p:graphicFrame>
      <p:sp>
        <p:nvSpPr>
          <p:cNvPr id="4" name="Text Placeholder 3">
            <a:extLst>
              <a:ext uri="{FF2B5EF4-FFF2-40B4-BE49-F238E27FC236}">
                <a16:creationId xmlns:a16="http://schemas.microsoft.com/office/drawing/2014/main" id="{6AFC10F1-EFF0-418A-ACEA-8AFD2A1BC078}"/>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00044823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7965-EBB0-4335-AE45-FF33AC280B5B}"/>
              </a:ext>
            </a:extLst>
          </p:cNvPr>
          <p:cNvSpPr>
            <a:spLocks noGrp="1"/>
          </p:cNvSpPr>
          <p:nvPr>
            <p:ph type="title"/>
          </p:nvPr>
        </p:nvSpPr>
        <p:spPr/>
        <p:txBody>
          <a:bodyPr/>
          <a:lstStyle/>
          <a:p>
            <a:r>
              <a:rPr lang="pt-BR"/>
              <a:t>Facebook User Posts | Governo do Estado do Ceará</a:t>
            </a:r>
            <a:endParaRPr lang="en-US"/>
          </a:p>
        </p:txBody>
      </p:sp>
      <p:graphicFrame>
        <p:nvGraphicFramePr>
          <p:cNvPr id="6" name="Chart Placeholder 5">
            <a:extLst>
              <a:ext uri="{FF2B5EF4-FFF2-40B4-BE49-F238E27FC236}">
                <a16:creationId xmlns:a16="http://schemas.microsoft.com/office/drawing/2014/main" id="{C0FC2451-9B6D-4C07-A25A-F5E7EA3225CB}"/>
              </a:ext>
            </a:extLst>
          </p:cNvPr>
          <p:cNvGraphicFramePr>
            <a:graphicFrameLocks noGrp="1"/>
          </p:cNvGraphicFramePr>
          <p:nvPr>
            <p:ph type="chart" sz="quarter" idx="13"/>
            <p:extLst>
              <p:ext uri="{D42A27DB-BD31-4B8C-83A1-F6EECF244321}">
                <p14:modId xmlns:p14="http://schemas.microsoft.com/office/powerpoint/2010/main" val="3310090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DB4390-30CC-4918-A8CF-629B14A58377}"/>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06CD7B8B-8B8F-480A-B603-3359126870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05528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FCD6D-4367-45B8-9C0F-54FEA2795A77}"/>
              </a:ext>
            </a:extLst>
          </p:cNvPr>
          <p:cNvSpPr>
            <a:spLocks noGrp="1"/>
          </p:cNvSpPr>
          <p:nvPr>
            <p:ph type="title"/>
          </p:nvPr>
        </p:nvSpPr>
        <p:spPr/>
        <p:txBody>
          <a:bodyPr/>
          <a:lstStyle/>
          <a:p>
            <a:r>
              <a:rPr lang="pt-BR"/>
              <a:t>Facebook Average Comments Per Post | Governo do Estado do Ceará</a:t>
            </a:r>
            <a:endParaRPr lang="en-US"/>
          </a:p>
        </p:txBody>
      </p:sp>
      <p:graphicFrame>
        <p:nvGraphicFramePr>
          <p:cNvPr id="6" name="Chart Placeholder 5">
            <a:extLst>
              <a:ext uri="{FF2B5EF4-FFF2-40B4-BE49-F238E27FC236}">
                <a16:creationId xmlns:a16="http://schemas.microsoft.com/office/drawing/2014/main" id="{3BE9265A-BCC2-4C52-9D47-BCB9E702379A}"/>
              </a:ext>
            </a:extLst>
          </p:cNvPr>
          <p:cNvGraphicFramePr>
            <a:graphicFrameLocks noGrp="1"/>
          </p:cNvGraphicFramePr>
          <p:nvPr>
            <p:ph type="chart" sz="quarter" idx="13"/>
            <p:extLst>
              <p:ext uri="{D42A27DB-BD31-4B8C-83A1-F6EECF244321}">
                <p14:modId xmlns:p14="http://schemas.microsoft.com/office/powerpoint/2010/main" val="4059487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4C8BAC-8BF9-421C-9067-61F022CCD266}"/>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F038C542-705A-4414-9AE5-104BF70F72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51409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97263-0C80-4190-B662-39AE477CA82D}"/>
              </a:ext>
            </a:extLst>
          </p:cNvPr>
          <p:cNvSpPr>
            <a:spLocks noGrp="1"/>
          </p:cNvSpPr>
          <p:nvPr>
            <p:ph type="title"/>
          </p:nvPr>
        </p:nvSpPr>
        <p:spPr/>
        <p:txBody>
          <a:bodyPr/>
          <a:lstStyle/>
          <a:p>
            <a:r>
              <a:rPr lang="en-US"/>
              <a:t>Facebook Own Posts By Hour | Governo do Estado do Ceará</a:t>
            </a:r>
          </a:p>
        </p:txBody>
      </p:sp>
      <p:graphicFrame>
        <p:nvGraphicFramePr>
          <p:cNvPr id="6" name="Chart Placeholder 5">
            <a:extLst>
              <a:ext uri="{FF2B5EF4-FFF2-40B4-BE49-F238E27FC236}">
                <a16:creationId xmlns:a16="http://schemas.microsoft.com/office/drawing/2014/main" id="{2194FC91-040D-4553-B22E-312B1A586FC2}"/>
              </a:ext>
            </a:extLst>
          </p:cNvPr>
          <p:cNvGraphicFramePr>
            <a:graphicFrameLocks noGrp="1"/>
          </p:cNvGraphicFramePr>
          <p:nvPr>
            <p:ph type="chart" sz="quarter" idx="13"/>
            <p:extLst>
              <p:ext uri="{D42A27DB-BD31-4B8C-83A1-F6EECF244321}">
                <p14:modId xmlns:p14="http://schemas.microsoft.com/office/powerpoint/2010/main" val="845488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84CC2B-E285-48BD-B573-D85CFE1897A4}"/>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5B1329B2-338A-47A2-AA0D-4FC807E532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81360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0DEBE-CBE5-4B58-ADBE-25A83D94D49D}"/>
              </a:ext>
            </a:extLst>
          </p:cNvPr>
          <p:cNvSpPr>
            <a:spLocks noGrp="1"/>
          </p:cNvSpPr>
          <p:nvPr>
            <p:ph type="title"/>
          </p:nvPr>
        </p:nvSpPr>
        <p:spPr/>
        <p:txBody>
          <a:bodyPr/>
          <a:lstStyle/>
          <a:p>
            <a:r>
              <a:rPr lang="pt-BR"/>
              <a:t>Facebook Check Ins | Governo do Estado do Ceará</a:t>
            </a:r>
            <a:endParaRPr lang="en-US"/>
          </a:p>
        </p:txBody>
      </p:sp>
      <p:graphicFrame>
        <p:nvGraphicFramePr>
          <p:cNvPr id="6" name="Chart Placeholder 5">
            <a:extLst>
              <a:ext uri="{FF2B5EF4-FFF2-40B4-BE49-F238E27FC236}">
                <a16:creationId xmlns:a16="http://schemas.microsoft.com/office/drawing/2014/main" id="{AE762F77-3AB5-47F7-910E-8D83E8E59EAE}"/>
              </a:ext>
            </a:extLst>
          </p:cNvPr>
          <p:cNvGraphicFramePr>
            <a:graphicFrameLocks noGrp="1"/>
          </p:cNvGraphicFramePr>
          <p:nvPr>
            <p:ph type="chart" sz="quarter" idx="13"/>
            <p:extLst>
              <p:ext uri="{D42A27DB-BD31-4B8C-83A1-F6EECF244321}">
                <p14:modId xmlns:p14="http://schemas.microsoft.com/office/powerpoint/2010/main" val="1138978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8E7C59-C53D-4FB7-9432-68A4EA9A159E}"/>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0E6C49AC-9132-476D-94D9-98839BB23B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951314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00A5D-C0A0-4B7A-9886-2DA802C54E1C}"/>
              </a:ext>
            </a:extLst>
          </p:cNvPr>
          <p:cNvSpPr>
            <a:spLocks noGrp="1"/>
          </p:cNvSpPr>
          <p:nvPr>
            <p:ph type="title"/>
          </p:nvPr>
        </p:nvSpPr>
        <p:spPr/>
        <p:txBody>
          <a:bodyPr/>
          <a:lstStyle/>
          <a:p>
            <a:r>
              <a:rPr lang="en-US"/>
              <a:t>Facebook Interaction Rate By Hour | Governo do Estado do Ceará</a:t>
            </a:r>
          </a:p>
        </p:txBody>
      </p:sp>
      <p:graphicFrame>
        <p:nvGraphicFramePr>
          <p:cNvPr id="6" name="Chart Placeholder 5">
            <a:extLst>
              <a:ext uri="{FF2B5EF4-FFF2-40B4-BE49-F238E27FC236}">
                <a16:creationId xmlns:a16="http://schemas.microsoft.com/office/drawing/2014/main" id="{0921107A-39E8-476E-89A2-C267CBD1D055}"/>
              </a:ext>
            </a:extLst>
          </p:cNvPr>
          <p:cNvGraphicFramePr>
            <a:graphicFrameLocks noGrp="1"/>
          </p:cNvGraphicFramePr>
          <p:nvPr>
            <p:ph type="chart" sz="quarter" idx="13"/>
            <p:extLst>
              <p:ext uri="{D42A27DB-BD31-4B8C-83A1-F6EECF244321}">
                <p14:modId xmlns:p14="http://schemas.microsoft.com/office/powerpoint/2010/main" val="4188297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1AD33C-AE03-4828-ACC4-3CEDFF905E9A}"/>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DC81507E-B81D-4197-A3AF-98A6EDFA12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34414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A98FD-9AFE-4306-81F5-151A4EC4A91F}"/>
              </a:ext>
            </a:extLst>
          </p:cNvPr>
          <p:cNvSpPr>
            <a:spLocks noGrp="1"/>
          </p:cNvSpPr>
          <p:nvPr>
            <p:ph type="title"/>
          </p:nvPr>
        </p:nvSpPr>
        <p:spPr/>
        <p:txBody>
          <a:bodyPr/>
          <a:lstStyle/>
          <a:p>
            <a:r>
              <a:rPr lang="en-US"/>
              <a:t>Facebook Interaction Rate By Weekday | Governo do Estado do Ceará</a:t>
            </a:r>
          </a:p>
        </p:txBody>
      </p:sp>
      <p:graphicFrame>
        <p:nvGraphicFramePr>
          <p:cNvPr id="6" name="Chart Placeholder 5">
            <a:extLst>
              <a:ext uri="{FF2B5EF4-FFF2-40B4-BE49-F238E27FC236}">
                <a16:creationId xmlns:a16="http://schemas.microsoft.com/office/drawing/2014/main" id="{5303E6B1-E8AB-47D4-9ADE-7D39BE23B0D1}"/>
              </a:ext>
            </a:extLst>
          </p:cNvPr>
          <p:cNvGraphicFramePr>
            <a:graphicFrameLocks noGrp="1"/>
          </p:cNvGraphicFramePr>
          <p:nvPr>
            <p:ph type="chart" sz="quarter" idx="13"/>
            <p:extLst>
              <p:ext uri="{D42A27DB-BD31-4B8C-83A1-F6EECF244321}">
                <p14:modId xmlns:p14="http://schemas.microsoft.com/office/powerpoint/2010/main" val="2171206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4D95F9-0BE2-48F7-B28A-CDE830BF9EDF}"/>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712AFBB8-AA9D-4D74-B40B-7EF2C9CB12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6664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6FC3D-9F0A-412D-800E-E0AA3865C5A3}"/>
              </a:ext>
            </a:extLst>
          </p:cNvPr>
          <p:cNvSpPr>
            <a:spLocks noGrp="1"/>
          </p:cNvSpPr>
          <p:nvPr>
            <p:ph type="title"/>
          </p:nvPr>
        </p:nvSpPr>
        <p:spPr/>
        <p:txBody>
          <a:bodyPr/>
          <a:lstStyle/>
          <a:p>
            <a:r>
              <a:rPr lang="pt-BR"/>
              <a:t>Facebook Fan Distribution Development | Governo do Estado do Ceará</a:t>
            </a:r>
            <a:endParaRPr lang="en-US"/>
          </a:p>
        </p:txBody>
      </p:sp>
      <p:graphicFrame>
        <p:nvGraphicFramePr>
          <p:cNvPr id="6" name="Chart Placeholder 5">
            <a:extLst>
              <a:ext uri="{FF2B5EF4-FFF2-40B4-BE49-F238E27FC236}">
                <a16:creationId xmlns:a16="http://schemas.microsoft.com/office/drawing/2014/main" id="{536432C7-CD3F-4812-8164-9FA33C9C1EB2}"/>
              </a:ext>
            </a:extLst>
          </p:cNvPr>
          <p:cNvGraphicFramePr>
            <a:graphicFrameLocks noGrp="1"/>
          </p:cNvGraphicFramePr>
          <p:nvPr>
            <p:ph type="chart" sz="quarter" idx="13"/>
            <p:extLst>
              <p:ext uri="{D42A27DB-BD31-4B8C-83A1-F6EECF244321}">
                <p14:modId xmlns:p14="http://schemas.microsoft.com/office/powerpoint/2010/main" val="3486264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D750B7-1869-46D5-942C-27E86E2B0C99}"/>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D0A2A851-004F-4070-8474-188818DDC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80179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072A3-4E57-4DED-A257-8D92FC857154}"/>
              </a:ext>
            </a:extLst>
          </p:cNvPr>
          <p:cNvSpPr>
            <a:spLocks noGrp="1"/>
          </p:cNvSpPr>
          <p:nvPr>
            <p:ph type="title"/>
          </p:nvPr>
        </p:nvSpPr>
        <p:spPr/>
        <p:txBody>
          <a:bodyPr/>
          <a:lstStyle/>
          <a:p>
            <a:r>
              <a:rPr lang="en-US"/>
              <a:t>Facebook Own Posts By Weekday | Governo do Estado do Ceará</a:t>
            </a:r>
          </a:p>
        </p:txBody>
      </p:sp>
      <p:graphicFrame>
        <p:nvGraphicFramePr>
          <p:cNvPr id="6" name="Chart Placeholder 5">
            <a:extLst>
              <a:ext uri="{FF2B5EF4-FFF2-40B4-BE49-F238E27FC236}">
                <a16:creationId xmlns:a16="http://schemas.microsoft.com/office/drawing/2014/main" id="{0DABA543-5E39-4C94-B6C0-52B99ECF2BD0}"/>
              </a:ext>
            </a:extLst>
          </p:cNvPr>
          <p:cNvGraphicFramePr>
            <a:graphicFrameLocks noGrp="1"/>
          </p:cNvGraphicFramePr>
          <p:nvPr>
            <p:ph type="chart" sz="quarter" idx="13"/>
            <p:extLst>
              <p:ext uri="{D42A27DB-BD31-4B8C-83A1-F6EECF244321}">
                <p14:modId xmlns:p14="http://schemas.microsoft.com/office/powerpoint/2010/main" val="800232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88CD90-58D9-48B0-B714-A5D88BB2AE61}"/>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530C68E9-29C1-4C08-B45F-5C286BB44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97219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B50C-3827-4F10-BD32-DEA2AF84054F}"/>
              </a:ext>
            </a:extLst>
          </p:cNvPr>
          <p:cNvSpPr>
            <a:spLocks noGrp="1"/>
          </p:cNvSpPr>
          <p:nvPr>
            <p:ph type="title"/>
          </p:nvPr>
        </p:nvSpPr>
        <p:spPr/>
        <p:txBody>
          <a:bodyPr/>
          <a:lstStyle/>
          <a:p>
            <a:r>
              <a:rPr lang="pt-BR"/>
              <a:t>Facebook Post Type Distribution Per Profile | Governo do Estado do Ceará</a:t>
            </a:r>
            <a:endParaRPr lang="en-US"/>
          </a:p>
        </p:txBody>
      </p:sp>
      <p:graphicFrame>
        <p:nvGraphicFramePr>
          <p:cNvPr id="6" name="Chart Placeholder 5">
            <a:extLst>
              <a:ext uri="{FF2B5EF4-FFF2-40B4-BE49-F238E27FC236}">
                <a16:creationId xmlns:a16="http://schemas.microsoft.com/office/drawing/2014/main" id="{25450832-7E6A-4856-9338-9D7CB18E1059}"/>
              </a:ext>
            </a:extLst>
          </p:cNvPr>
          <p:cNvGraphicFramePr>
            <a:graphicFrameLocks noGrp="1"/>
          </p:cNvGraphicFramePr>
          <p:nvPr>
            <p:ph type="chart" sz="quarter" idx="13"/>
            <p:extLst>
              <p:ext uri="{D42A27DB-BD31-4B8C-83A1-F6EECF244321}">
                <p14:modId xmlns:p14="http://schemas.microsoft.com/office/powerpoint/2010/main" val="271171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C24E95-24CE-4973-8A10-86C328F020B2}"/>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BB6AB86A-B60E-4E0D-9381-1F70E538D9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80582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D574A-9DB5-4AE2-8B93-9258E6302049}"/>
              </a:ext>
            </a:extLst>
          </p:cNvPr>
          <p:cNvSpPr>
            <a:spLocks noGrp="1"/>
          </p:cNvSpPr>
          <p:nvPr>
            <p:ph type="title"/>
          </p:nvPr>
        </p:nvSpPr>
        <p:spPr/>
        <p:txBody>
          <a:bodyPr/>
          <a:lstStyle/>
          <a:p>
            <a:r>
              <a:rPr lang="pt-BR"/>
              <a:t>Facebook Average Interactions Per Post | Governo do Estado do Ceará</a:t>
            </a:r>
            <a:endParaRPr lang="en-US"/>
          </a:p>
        </p:txBody>
      </p:sp>
      <p:graphicFrame>
        <p:nvGraphicFramePr>
          <p:cNvPr id="6" name="Chart Placeholder 5">
            <a:extLst>
              <a:ext uri="{FF2B5EF4-FFF2-40B4-BE49-F238E27FC236}">
                <a16:creationId xmlns:a16="http://schemas.microsoft.com/office/drawing/2014/main" id="{558BC696-D893-4DC3-8906-7E19BA15374E}"/>
              </a:ext>
            </a:extLst>
          </p:cNvPr>
          <p:cNvGraphicFramePr>
            <a:graphicFrameLocks noGrp="1"/>
          </p:cNvGraphicFramePr>
          <p:nvPr>
            <p:ph type="chart" sz="quarter" idx="13"/>
            <p:extLst>
              <p:ext uri="{D42A27DB-BD31-4B8C-83A1-F6EECF244321}">
                <p14:modId xmlns:p14="http://schemas.microsoft.com/office/powerpoint/2010/main" val="3232544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DC6A8A-3156-448F-B861-382C905D3281}"/>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C1BC7C3C-36ED-4342-B54B-4D0997D1B5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498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325C7-5B4C-45DC-9865-523AA27EB84D}"/>
              </a:ext>
            </a:extLst>
          </p:cNvPr>
          <p:cNvSpPr>
            <a:spLocks noGrp="1"/>
          </p:cNvSpPr>
          <p:nvPr>
            <p:ph type="title"/>
          </p:nvPr>
        </p:nvSpPr>
        <p:spPr/>
        <p:txBody>
          <a:bodyPr/>
          <a:lstStyle/>
          <a:p>
            <a:r>
              <a:rPr lang="pt-BR"/>
              <a:t>Facebook Total Interactions | Governo do Estado do Ceará</a:t>
            </a:r>
            <a:endParaRPr lang="en-US"/>
          </a:p>
        </p:txBody>
      </p:sp>
      <p:graphicFrame>
        <p:nvGraphicFramePr>
          <p:cNvPr id="6" name="Chart Placeholder 5">
            <a:extLst>
              <a:ext uri="{FF2B5EF4-FFF2-40B4-BE49-F238E27FC236}">
                <a16:creationId xmlns:a16="http://schemas.microsoft.com/office/drawing/2014/main" id="{F2C1511F-BCD3-4210-BB04-1F7FE15501E2}"/>
              </a:ext>
            </a:extLst>
          </p:cNvPr>
          <p:cNvGraphicFramePr>
            <a:graphicFrameLocks noGrp="1"/>
          </p:cNvGraphicFramePr>
          <p:nvPr>
            <p:ph type="chart" sz="quarter" idx="13"/>
            <p:extLst>
              <p:ext uri="{D42A27DB-BD31-4B8C-83A1-F6EECF244321}">
                <p14:modId xmlns:p14="http://schemas.microsoft.com/office/powerpoint/2010/main" val="3241627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61E077-B039-4CE6-AD31-CB028BB191E2}"/>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20DBB864-8883-4A29-A473-A16AF1BE66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73725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BC4A5-63F4-4636-B683-1B1481451266}"/>
              </a:ext>
            </a:extLst>
          </p:cNvPr>
          <p:cNvSpPr>
            <a:spLocks noGrp="1"/>
          </p:cNvSpPr>
          <p:nvPr>
            <p:ph type="title"/>
          </p:nvPr>
        </p:nvSpPr>
        <p:spPr/>
        <p:txBody>
          <a:bodyPr/>
          <a:lstStyle/>
          <a:p>
            <a:r>
              <a:rPr lang="pt-BR"/>
              <a:t>Facebook Fans Change Per Weekday | Governo do Estado do Ceará</a:t>
            </a:r>
            <a:endParaRPr lang="en-US"/>
          </a:p>
        </p:txBody>
      </p:sp>
      <p:graphicFrame>
        <p:nvGraphicFramePr>
          <p:cNvPr id="6" name="Chart Placeholder 5">
            <a:extLst>
              <a:ext uri="{FF2B5EF4-FFF2-40B4-BE49-F238E27FC236}">
                <a16:creationId xmlns:a16="http://schemas.microsoft.com/office/drawing/2014/main" id="{E7096AFB-C1FA-47D4-AD95-7B089400B687}"/>
              </a:ext>
            </a:extLst>
          </p:cNvPr>
          <p:cNvGraphicFramePr>
            <a:graphicFrameLocks noGrp="1"/>
          </p:cNvGraphicFramePr>
          <p:nvPr>
            <p:ph type="chart" sz="quarter" idx="13"/>
            <p:extLst>
              <p:ext uri="{D42A27DB-BD31-4B8C-83A1-F6EECF244321}">
                <p14:modId xmlns:p14="http://schemas.microsoft.com/office/powerpoint/2010/main" val="1365821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85975D-C055-496D-85D7-E909CEA97348}"/>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0F2974E4-44FE-4A90-BEDC-1184B385BD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843266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7B2E2-A0BD-412E-96D7-7C13B0B69629}"/>
              </a:ext>
            </a:extLst>
          </p:cNvPr>
          <p:cNvSpPr>
            <a:spLocks noGrp="1"/>
          </p:cNvSpPr>
          <p:nvPr>
            <p:ph type="title"/>
          </p:nvPr>
        </p:nvSpPr>
        <p:spPr/>
        <p:txBody>
          <a:bodyPr/>
          <a:lstStyle/>
          <a:p>
            <a:r>
              <a:rPr lang="pt-BR"/>
              <a:t>Facebook Fan Distribution | Governo do Estado do Ceará</a:t>
            </a:r>
            <a:endParaRPr lang="en-US"/>
          </a:p>
        </p:txBody>
      </p:sp>
      <p:graphicFrame>
        <p:nvGraphicFramePr>
          <p:cNvPr id="6" name="Chart Placeholder 5">
            <a:extLst>
              <a:ext uri="{FF2B5EF4-FFF2-40B4-BE49-F238E27FC236}">
                <a16:creationId xmlns:a16="http://schemas.microsoft.com/office/drawing/2014/main" id="{E0CCDF57-9D2E-438B-B085-7AB472115CBC}"/>
              </a:ext>
            </a:extLst>
          </p:cNvPr>
          <p:cNvGraphicFramePr>
            <a:graphicFrameLocks noGrp="1"/>
          </p:cNvGraphicFramePr>
          <p:nvPr>
            <p:ph type="chart" sz="quarter" idx="13"/>
            <p:extLst>
              <p:ext uri="{D42A27DB-BD31-4B8C-83A1-F6EECF244321}">
                <p14:modId xmlns:p14="http://schemas.microsoft.com/office/powerpoint/2010/main" val="36961289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3733F6-FC6B-4FB4-BDA7-54315873883C}"/>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4927686D-6BE9-4D53-9C61-6613C2A7D6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10766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A9AB9-2A28-48C3-AB23-EC9E3B222081}"/>
              </a:ext>
            </a:extLst>
          </p:cNvPr>
          <p:cNvSpPr>
            <a:spLocks noGrp="1"/>
          </p:cNvSpPr>
          <p:nvPr>
            <p:ph type="title"/>
          </p:nvPr>
        </p:nvSpPr>
        <p:spPr/>
        <p:txBody>
          <a:bodyPr/>
          <a:lstStyle/>
          <a:p>
            <a:r>
              <a:rPr lang="pt-BR"/>
              <a:t>Facebook Key Metrics Table | Governo do Estado do Ceará</a:t>
            </a:r>
            <a:endParaRPr lang="en-US"/>
          </a:p>
        </p:txBody>
      </p:sp>
      <p:graphicFrame>
        <p:nvGraphicFramePr>
          <p:cNvPr id="5" name="Table Placeholder 4">
            <a:extLst>
              <a:ext uri="{FF2B5EF4-FFF2-40B4-BE49-F238E27FC236}">
                <a16:creationId xmlns:a16="http://schemas.microsoft.com/office/drawing/2014/main" id="{715F8F75-31AE-4D70-BCD4-DEFB2E57861E}"/>
              </a:ext>
            </a:extLst>
          </p:cNvPr>
          <p:cNvGraphicFramePr>
            <a:graphicFrameLocks noGrp="1"/>
          </p:cNvGraphicFramePr>
          <p:nvPr>
            <p:ph type="tbl" sz="quarter" idx="13"/>
            <p:extLst>
              <p:ext uri="{D42A27DB-BD31-4B8C-83A1-F6EECF244321}">
                <p14:modId xmlns:p14="http://schemas.microsoft.com/office/powerpoint/2010/main" val="962768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646335169"/>
                    </a:ext>
                  </a:extLst>
                </a:gridCol>
                <a:gridCol w="740665">
                  <a:extLst>
                    <a:ext uri="{9D8B030D-6E8A-4147-A177-3AD203B41FA5}">
                      <a16:colId xmlns:a16="http://schemas.microsoft.com/office/drawing/2014/main" val="1478696407"/>
                    </a:ext>
                  </a:extLst>
                </a:gridCol>
                <a:gridCol w="411480">
                  <a:extLst>
                    <a:ext uri="{9D8B030D-6E8A-4147-A177-3AD203B41FA5}">
                      <a16:colId xmlns:a16="http://schemas.microsoft.com/office/drawing/2014/main" val="524808092"/>
                    </a:ext>
                  </a:extLst>
                </a:gridCol>
                <a:gridCol w="740665">
                  <a:extLst>
                    <a:ext uri="{9D8B030D-6E8A-4147-A177-3AD203B41FA5}">
                      <a16:colId xmlns:a16="http://schemas.microsoft.com/office/drawing/2014/main" val="1266616283"/>
                    </a:ext>
                  </a:extLst>
                </a:gridCol>
                <a:gridCol w="411480">
                  <a:extLst>
                    <a:ext uri="{9D8B030D-6E8A-4147-A177-3AD203B41FA5}">
                      <a16:colId xmlns:a16="http://schemas.microsoft.com/office/drawing/2014/main" val="212890971"/>
                    </a:ext>
                  </a:extLst>
                </a:gridCol>
                <a:gridCol w="411480">
                  <a:extLst>
                    <a:ext uri="{9D8B030D-6E8A-4147-A177-3AD203B41FA5}">
                      <a16:colId xmlns:a16="http://schemas.microsoft.com/office/drawing/2014/main" val="3270129260"/>
                    </a:ext>
                  </a:extLst>
                </a:gridCol>
                <a:gridCol w="411480">
                  <a:extLst>
                    <a:ext uri="{9D8B030D-6E8A-4147-A177-3AD203B41FA5}">
                      <a16:colId xmlns:a16="http://schemas.microsoft.com/office/drawing/2014/main" val="1489965312"/>
                    </a:ext>
                  </a:extLst>
                </a:gridCol>
                <a:gridCol w="411480">
                  <a:extLst>
                    <a:ext uri="{9D8B030D-6E8A-4147-A177-3AD203B41FA5}">
                      <a16:colId xmlns:a16="http://schemas.microsoft.com/office/drawing/2014/main" val="1277399560"/>
                    </a:ext>
                  </a:extLst>
                </a:gridCol>
                <a:gridCol w="411480">
                  <a:extLst>
                    <a:ext uri="{9D8B030D-6E8A-4147-A177-3AD203B41FA5}">
                      <a16:colId xmlns:a16="http://schemas.microsoft.com/office/drawing/2014/main" val="991144810"/>
                    </a:ext>
                  </a:extLst>
                </a:gridCol>
                <a:gridCol w="411480">
                  <a:extLst>
                    <a:ext uri="{9D8B030D-6E8A-4147-A177-3AD203B41FA5}">
                      <a16:colId xmlns:a16="http://schemas.microsoft.com/office/drawing/2014/main" val="1620022181"/>
                    </a:ext>
                  </a:extLst>
                </a:gridCol>
                <a:gridCol w="411480">
                  <a:extLst>
                    <a:ext uri="{9D8B030D-6E8A-4147-A177-3AD203B41FA5}">
                      <a16:colId xmlns:a16="http://schemas.microsoft.com/office/drawing/2014/main" val="849479732"/>
                    </a:ext>
                  </a:extLst>
                </a:gridCol>
                <a:gridCol w="411480">
                  <a:extLst>
                    <a:ext uri="{9D8B030D-6E8A-4147-A177-3AD203B41FA5}">
                      <a16:colId xmlns:a16="http://schemas.microsoft.com/office/drawing/2014/main" val="2365823281"/>
                    </a:ext>
                  </a:extLst>
                </a:gridCol>
                <a:gridCol w="411480">
                  <a:extLst>
                    <a:ext uri="{9D8B030D-6E8A-4147-A177-3AD203B41FA5}">
                      <a16:colId xmlns:a16="http://schemas.microsoft.com/office/drawing/2014/main" val="138975690"/>
                    </a:ext>
                  </a:extLst>
                </a:gridCol>
                <a:gridCol w="411480">
                  <a:extLst>
                    <a:ext uri="{9D8B030D-6E8A-4147-A177-3AD203B41FA5}">
                      <a16:colId xmlns:a16="http://schemas.microsoft.com/office/drawing/2014/main" val="34725014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84084278"/>
                  </a:ext>
                </a:extLst>
              </a:tr>
              <a:tr h="370840">
                <a:tc>
                  <a:txBody>
                    <a:bodyPr/>
                    <a:lstStyle/>
                    <a:p>
                      <a:r>
                        <a:rPr lang="pt-BR" sz="1000"/>
                        <a:t>Governo do Estado do Ceará</a:t>
                      </a:r>
                      <a:endParaRPr lang="en-US" sz="1000"/>
                    </a:p>
                  </a:txBody>
                  <a:tcPr/>
                </a:tc>
                <a:tc>
                  <a:txBody>
                    <a:bodyPr/>
                    <a:lstStyle/>
                    <a:p>
                      <a:r>
                        <a:rPr lang="en-US" sz="1000"/>
                        <a:t>349713</a:t>
                      </a:r>
                    </a:p>
                  </a:txBody>
                  <a:tcPr/>
                </a:tc>
                <a:tc>
                  <a:txBody>
                    <a:bodyPr/>
                    <a:lstStyle/>
                    <a:p>
                      <a:r>
                        <a:rPr lang="en-US" sz="1000"/>
                        <a:t>327</a:t>
                      </a:r>
                    </a:p>
                  </a:txBody>
                  <a:tcPr/>
                </a:tc>
                <a:tc>
                  <a:txBody>
                    <a:bodyPr/>
                    <a:lstStyle/>
                    <a:p>
                      <a:r>
                        <a:rPr lang="en-US" sz="1000"/>
                        <a:t>372708</a:t>
                      </a:r>
                    </a:p>
                  </a:txBody>
                  <a:tcPr/>
                </a:tc>
                <a:tc>
                  <a:txBody>
                    <a:bodyPr/>
                    <a:lstStyle/>
                    <a:p>
                      <a:r>
                        <a:rPr lang="en-US" sz="1000"/>
                        <a:t>703</a:t>
                      </a:r>
                    </a:p>
                  </a:txBody>
                  <a:tcPr/>
                </a:tc>
                <a:tc>
                  <a:txBody>
                    <a:bodyPr/>
                    <a:lstStyle/>
                    <a:p>
                      <a:r>
                        <a:rPr lang="en-US" sz="1000"/>
                        <a:t>87</a:t>
                      </a:r>
                    </a:p>
                  </a:txBody>
                  <a:tcPr/>
                </a:tc>
                <a:tc>
                  <a:txBody>
                    <a:bodyPr/>
                    <a:lstStyle/>
                    <a:p>
                      <a:r>
                        <a:rPr lang="en-US" sz="1000"/>
                        <a:t>52066</a:t>
                      </a:r>
                    </a:p>
                  </a:txBody>
                  <a:tcPr/>
                </a:tc>
                <a:tc>
                  <a:txBody>
                    <a:bodyPr/>
                    <a:lstStyle/>
                    <a:p>
                      <a:r>
                        <a:rPr lang="en-US" sz="1000"/>
                        <a:t>86</a:t>
                      </a:r>
                    </a:p>
                  </a:txBody>
                  <a:tcPr/>
                </a:tc>
                <a:tc>
                  <a:txBody>
                    <a:bodyPr/>
                    <a:lstStyle/>
                    <a:p>
                      <a:r>
                        <a:rPr lang="en-US" sz="1000"/>
                        <a:t>3885</a:t>
                      </a:r>
                    </a:p>
                  </a:txBody>
                  <a:tcPr/>
                </a:tc>
                <a:tc>
                  <a:txBody>
                    <a:bodyPr/>
                    <a:lstStyle/>
                    <a:p>
                      <a:r>
                        <a:rPr lang="en-US" sz="1000"/>
                        <a:t>4420</a:t>
                      </a:r>
                    </a:p>
                  </a:txBody>
                  <a:tcPr/>
                </a:tc>
                <a:tc>
                  <a:txBody>
                    <a:bodyPr/>
                    <a:lstStyle/>
                    <a:p>
                      <a:r>
                        <a:rPr lang="en-US" sz="1000"/>
                        <a:t>0</a:t>
                      </a:r>
                    </a:p>
                  </a:txBody>
                  <a:tcPr/>
                </a:tc>
                <a:tc>
                  <a:txBody>
                    <a:bodyPr/>
                    <a:lstStyle/>
                    <a:p>
                      <a:r>
                        <a:rPr lang="en-US" sz="1000"/>
                        <a:t>0</a:t>
                      </a:r>
                    </a:p>
                  </a:txBody>
                  <a:tcPr/>
                </a:tc>
                <a:tc>
                  <a:txBody>
                    <a:bodyPr/>
                    <a:lstStyle/>
                    <a:p>
                      <a:r>
                        <a:rPr lang="en-US" sz="1000"/>
                        <a:t>0.1985 %</a:t>
                      </a:r>
                    </a:p>
                  </a:txBody>
                  <a:tcPr/>
                </a:tc>
                <a:tc>
                  <a:txBody>
                    <a:bodyPr/>
                    <a:lstStyle/>
                    <a:p>
                      <a:r>
                        <a:rPr lang="en-US" sz="1000"/>
                        <a:t>0.0 %</a:t>
                      </a:r>
                    </a:p>
                  </a:txBody>
                  <a:tcPr/>
                </a:tc>
                <a:extLst>
                  <a:ext uri="{0D108BD9-81ED-4DB2-BD59-A6C34878D82A}">
                    <a16:rowId xmlns:a16="http://schemas.microsoft.com/office/drawing/2014/main" val="365690561"/>
                  </a:ext>
                </a:extLst>
              </a:tr>
            </a:tbl>
          </a:graphicData>
        </a:graphic>
      </p:graphicFrame>
      <p:sp>
        <p:nvSpPr>
          <p:cNvPr id="4" name="Text Placeholder 3">
            <a:extLst>
              <a:ext uri="{FF2B5EF4-FFF2-40B4-BE49-F238E27FC236}">
                <a16:creationId xmlns:a16="http://schemas.microsoft.com/office/drawing/2014/main" id="{B09E684A-29E8-4C47-8F31-B038CA8A4E6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6231481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F6DF3-F021-433C-A0D4-AB637B83FAA9}"/>
              </a:ext>
            </a:extLst>
          </p:cNvPr>
          <p:cNvSpPr>
            <a:spLocks noGrp="1"/>
          </p:cNvSpPr>
          <p:nvPr>
            <p:ph type="title"/>
          </p:nvPr>
        </p:nvSpPr>
        <p:spPr/>
        <p:txBody>
          <a:bodyPr/>
          <a:lstStyle/>
          <a:p>
            <a:r>
              <a:rPr lang="pt-BR"/>
              <a:t>Facebook Fans Change | Governo do Estado do Ceará</a:t>
            </a:r>
            <a:endParaRPr lang="en-US"/>
          </a:p>
        </p:txBody>
      </p:sp>
      <p:graphicFrame>
        <p:nvGraphicFramePr>
          <p:cNvPr id="6" name="Chart Placeholder 5">
            <a:extLst>
              <a:ext uri="{FF2B5EF4-FFF2-40B4-BE49-F238E27FC236}">
                <a16:creationId xmlns:a16="http://schemas.microsoft.com/office/drawing/2014/main" id="{C6C3A029-1105-479D-B46D-B3D5A62FBF41}"/>
              </a:ext>
            </a:extLst>
          </p:cNvPr>
          <p:cNvGraphicFramePr>
            <a:graphicFrameLocks noGrp="1"/>
          </p:cNvGraphicFramePr>
          <p:nvPr>
            <p:ph type="chart" sz="quarter" idx="13"/>
            <p:extLst>
              <p:ext uri="{D42A27DB-BD31-4B8C-83A1-F6EECF244321}">
                <p14:modId xmlns:p14="http://schemas.microsoft.com/office/powerpoint/2010/main" val="3545447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AFEA60-4827-4D68-A540-866FBB6253BC}"/>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5DD60B1B-826E-4158-B621-2EE0F8D128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876351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BC7C7-76E7-49D4-8792-BE77D43A62F5}"/>
              </a:ext>
            </a:extLst>
          </p:cNvPr>
          <p:cNvSpPr>
            <a:spLocks noGrp="1"/>
          </p:cNvSpPr>
          <p:nvPr>
            <p:ph type="title"/>
          </p:nvPr>
        </p:nvSpPr>
        <p:spPr/>
        <p:txBody>
          <a:bodyPr/>
          <a:lstStyle/>
          <a:p>
            <a:r>
              <a:rPr lang="pt-BR"/>
              <a:t>Facebook Fans Change Rate | Governo do Estado do Ceará</a:t>
            </a:r>
            <a:endParaRPr lang="en-US"/>
          </a:p>
        </p:txBody>
      </p:sp>
      <p:graphicFrame>
        <p:nvGraphicFramePr>
          <p:cNvPr id="6" name="Chart Placeholder 5">
            <a:extLst>
              <a:ext uri="{FF2B5EF4-FFF2-40B4-BE49-F238E27FC236}">
                <a16:creationId xmlns:a16="http://schemas.microsoft.com/office/drawing/2014/main" id="{20B81048-D170-4C02-A6FF-7A92314D356A}"/>
              </a:ext>
            </a:extLst>
          </p:cNvPr>
          <p:cNvGraphicFramePr>
            <a:graphicFrameLocks noGrp="1"/>
          </p:cNvGraphicFramePr>
          <p:nvPr>
            <p:ph type="chart" sz="quarter" idx="13"/>
            <p:extLst>
              <p:ext uri="{D42A27DB-BD31-4B8C-83A1-F6EECF244321}">
                <p14:modId xmlns:p14="http://schemas.microsoft.com/office/powerpoint/2010/main" val="2581807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D2B738-1976-4D88-B126-9E28A3CF8232}"/>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E294E305-A65E-43FE-BB4E-9404095E71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5050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8A908-46FB-4BE5-BBB3-BF70F1F185E7}"/>
              </a:ext>
            </a:extLst>
          </p:cNvPr>
          <p:cNvSpPr>
            <a:spLocks noGrp="1"/>
          </p:cNvSpPr>
          <p:nvPr>
            <p:ph type="title"/>
          </p:nvPr>
        </p:nvSpPr>
        <p:spPr/>
        <p:txBody>
          <a:bodyPr/>
          <a:lstStyle/>
          <a:p>
            <a:r>
              <a:rPr lang="pt-BR"/>
              <a:t>Facebook Interactions Distribution | Governo do Estado do Ceará</a:t>
            </a:r>
            <a:endParaRPr lang="en-US"/>
          </a:p>
        </p:txBody>
      </p:sp>
      <p:graphicFrame>
        <p:nvGraphicFramePr>
          <p:cNvPr id="6" name="Chart Placeholder 5">
            <a:extLst>
              <a:ext uri="{FF2B5EF4-FFF2-40B4-BE49-F238E27FC236}">
                <a16:creationId xmlns:a16="http://schemas.microsoft.com/office/drawing/2014/main" id="{E820CAC1-B03B-4AD9-8D8C-3A46D8B4F044}"/>
              </a:ext>
            </a:extLst>
          </p:cNvPr>
          <p:cNvGraphicFramePr>
            <a:graphicFrameLocks noGrp="1"/>
          </p:cNvGraphicFramePr>
          <p:nvPr>
            <p:ph type="chart" sz="quarter" idx="13"/>
            <p:extLst>
              <p:ext uri="{D42A27DB-BD31-4B8C-83A1-F6EECF244321}">
                <p14:modId xmlns:p14="http://schemas.microsoft.com/office/powerpoint/2010/main" val="134178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8A6645-762A-4201-B64F-45341EE145EC}"/>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8A627CB5-6F6F-467C-8587-22297864FA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313329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0166B-88A3-4B42-AA03-0B2FDA3F3C1C}"/>
              </a:ext>
            </a:extLst>
          </p:cNvPr>
          <p:cNvSpPr>
            <a:spLocks noGrp="1"/>
          </p:cNvSpPr>
          <p:nvPr>
            <p:ph type="title"/>
          </p:nvPr>
        </p:nvSpPr>
        <p:spPr/>
        <p:txBody>
          <a:bodyPr/>
          <a:lstStyle/>
          <a:p>
            <a:r>
              <a:rPr lang="pt-BR"/>
              <a:t>Facebook Fans Table | Governo do Estado do Ceará</a:t>
            </a:r>
            <a:endParaRPr lang="en-US"/>
          </a:p>
        </p:txBody>
      </p:sp>
      <p:graphicFrame>
        <p:nvGraphicFramePr>
          <p:cNvPr id="5" name="Table Placeholder 4">
            <a:extLst>
              <a:ext uri="{FF2B5EF4-FFF2-40B4-BE49-F238E27FC236}">
                <a16:creationId xmlns:a16="http://schemas.microsoft.com/office/drawing/2014/main" id="{8F4E1E48-5420-4773-9870-3DA0407BCF90}"/>
              </a:ext>
            </a:extLst>
          </p:cNvPr>
          <p:cNvGraphicFramePr>
            <a:graphicFrameLocks noGrp="1"/>
          </p:cNvGraphicFramePr>
          <p:nvPr>
            <p:ph type="tbl" sz="quarter" idx="13"/>
            <p:extLst>
              <p:ext uri="{D42A27DB-BD31-4B8C-83A1-F6EECF244321}">
                <p14:modId xmlns:p14="http://schemas.microsoft.com/office/powerpoint/2010/main" val="1341765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525675"/>
                    </a:ext>
                  </a:extLst>
                </a:gridCol>
                <a:gridCol w="1234440">
                  <a:extLst>
                    <a:ext uri="{9D8B030D-6E8A-4147-A177-3AD203B41FA5}">
                      <a16:colId xmlns:a16="http://schemas.microsoft.com/office/drawing/2014/main" val="1519160600"/>
                    </a:ext>
                  </a:extLst>
                </a:gridCol>
                <a:gridCol w="822960">
                  <a:extLst>
                    <a:ext uri="{9D8B030D-6E8A-4147-A177-3AD203B41FA5}">
                      <a16:colId xmlns:a16="http://schemas.microsoft.com/office/drawing/2014/main" val="3363511917"/>
                    </a:ext>
                  </a:extLst>
                </a:gridCol>
                <a:gridCol w="822960">
                  <a:extLst>
                    <a:ext uri="{9D8B030D-6E8A-4147-A177-3AD203B41FA5}">
                      <a16:colId xmlns:a16="http://schemas.microsoft.com/office/drawing/2014/main" val="3754730212"/>
                    </a:ext>
                  </a:extLst>
                </a:gridCol>
                <a:gridCol w="822960">
                  <a:extLst>
                    <a:ext uri="{9D8B030D-6E8A-4147-A177-3AD203B41FA5}">
                      <a16:colId xmlns:a16="http://schemas.microsoft.com/office/drawing/2014/main" val="2469125782"/>
                    </a:ext>
                  </a:extLst>
                </a:gridCol>
                <a:gridCol w="822960">
                  <a:extLst>
                    <a:ext uri="{9D8B030D-6E8A-4147-A177-3AD203B41FA5}">
                      <a16:colId xmlns:a16="http://schemas.microsoft.com/office/drawing/2014/main" val="1961835979"/>
                    </a:ext>
                  </a:extLst>
                </a:gridCol>
                <a:gridCol w="822960">
                  <a:extLst>
                    <a:ext uri="{9D8B030D-6E8A-4147-A177-3AD203B41FA5}">
                      <a16:colId xmlns:a16="http://schemas.microsoft.com/office/drawing/2014/main" val="1291545338"/>
                    </a:ext>
                  </a:extLst>
                </a:gridCol>
                <a:gridCol w="822960">
                  <a:extLst>
                    <a:ext uri="{9D8B030D-6E8A-4147-A177-3AD203B41FA5}">
                      <a16:colId xmlns:a16="http://schemas.microsoft.com/office/drawing/2014/main" val="40849746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745431322"/>
                  </a:ext>
                </a:extLst>
              </a:tr>
              <a:tr h="370840">
                <a:tc>
                  <a:txBody>
                    <a:bodyPr/>
                    <a:lstStyle/>
                    <a:p>
                      <a:r>
                        <a:rPr lang="pt-BR" sz="1000"/>
                        <a:t>Governo do Estado do Ceará</a:t>
                      </a:r>
                      <a:endParaRPr lang="en-US" sz="1000"/>
                    </a:p>
                  </a:txBody>
                  <a:tcPr/>
                </a:tc>
                <a:tc>
                  <a:txBody>
                    <a:bodyPr/>
                    <a:lstStyle/>
                    <a:p>
                      <a:r>
                        <a:rPr lang="en-US" sz="1000"/>
                        <a:t>349713</a:t>
                      </a:r>
                    </a:p>
                  </a:txBody>
                  <a:tcPr/>
                </a:tc>
                <a:tc>
                  <a:txBody>
                    <a:bodyPr/>
                    <a:lstStyle/>
                    <a:p>
                      <a:r>
                        <a:rPr lang="en-US" sz="1000"/>
                        <a:t>24</a:t>
                      </a:r>
                    </a:p>
                  </a:txBody>
                  <a:tcPr/>
                </a:tc>
                <a:tc>
                  <a:txBody>
                    <a:bodyPr/>
                    <a:lstStyle/>
                    <a:p>
                      <a:r>
                        <a:rPr lang="en-US" sz="1000"/>
                        <a:t>0.0 %</a:t>
                      </a:r>
                    </a:p>
                  </a:txBody>
                  <a:tcPr/>
                </a:tc>
                <a:tc>
                  <a:txBody>
                    <a:bodyPr/>
                    <a:lstStyle/>
                    <a:p>
                      <a:r>
                        <a:rPr lang="en-US" sz="1000"/>
                        <a:t>137</a:t>
                      </a:r>
                    </a:p>
                  </a:txBody>
                  <a:tcPr/>
                </a:tc>
                <a:tc>
                  <a:txBody>
                    <a:bodyPr/>
                    <a:lstStyle/>
                    <a:p>
                      <a:r>
                        <a:rPr lang="en-US" sz="1000"/>
                        <a:t>0.0 %</a:t>
                      </a:r>
                    </a:p>
                  </a:txBody>
                  <a:tcPr/>
                </a:tc>
                <a:tc>
                  <a:txBody>
                    <a:bodyPr/>
                    <a:lstStyle/>
                    <a:p>
                      <a:r>
                        <a:rPr lang="en-US" sz="1000"/>
                        <a:t>327</a:t>
                      </a:r>
                    </a:p>
                  </a:txBody>
                  <a:tcPr/>
                </a:tc>
                <a:tc>
                  <a:txBody>
                    <a:bodyPr/>
                    <a:lstStyle/>
                    <a:p>
                      <a:r>
                        <a:rPr lang="en-US" sz="1000"/>
                        <a:t>0.1 %</a:t>
                      </a:r>
                    </a:p>
                  </a:txBody>
                  <a:tcPr/>
                </a:tc>
                <a:extLst>
                  <a:ext uri="{0D108BD9-81ED-4DB2-BD59-A6C34878D82A}">
                    <a16:rowId xmlns:a16="http://schemas.microsoft.com/office/drawing/2014/main" val="303078671"/>
                  </a:ext>
                </a:extLst>
              </a:tr>
            </a:tbl>
          </a:graphicData>
        </a:graphic>
      </p:graphicFrame>
      <p:sp>
        <p:nvSpPr>
          <p:cNvPr id="4" name="Text Placeholder 3">
            <a:extLst>
              <a:ext uri="{FF2B5EF4-FFF2-40B4-BE49-F238E27FC236}">
                <a16:creationId xmlns:a16="http://schemas.microsoft.com/office/drawing/2014/main" id="{D33F33BE-0673-4614-BFA7-1E435EF881C3}"/>
              </a:ext>
            </a:extLst>
          </p:cNvPr>
          <p:cNvSpPr>
            <a:spLocks noGrp="1"/>
          </p:cNvSpPr>
          <p:nvPr>
            <p:ph type="body" sz="quarter" idx="14"/>
          </p:nvPr>
        </p:nvSpPr>
        <p:spPr/>
        <p:txBody>
          <a:bodyPr/>
          <a:lstStyle/>
          <a:p>
            <a:r>
              <a:rPr lang="en-US"/>
              <a:t>07/31/2021 - 08/30/2021</a:t>
            </a:r>
          </a:p>
        </p:txBody>
      </p:sp>
    </p:spTree>
    <p:extLst>
      <p:ext uri="{BB962C8B-B14F-4D97-AF65-F5344CB8AC3E}">
        <p14:creationId xmlns:p14="http://schemas.microsoft.com/office/powerpoint/2010/main" val="59176815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7F899-6F4D-42BA-8CB2-26ADD6F8A67E}"/>
              </a:ext>
            </a:extLst>
          </p:cNvPr>
          <p:cNvSpPr>
            <a:spLocks noGrp="1"/>
          </p:cNvSpPr>
          <p:nvPr>
            <p:ph type="title"/>
          </p:nvPr>
        </p:nvSpPr>
        <p:spPr/>
        <p:txBody>
          <a:bodyPr/>
          <a:lstStyle/>
          <a:p>
            <a:r>
              <a:rPr lang="pt-BR"/>
              <a:t>Facebook Interaction Rate | Governo do Estado do Ceará</a:t>
            </a:r>
            <a:endParaRPr lang="en-US"/>
          </a:p>
        </p:txBody>
      </p:sp>
      <p:graphicFrame>
        <p:nvGraphicFramePr>
          <p:cNvPr id="6" name="Chart Placeholder 5">
            <a:extLst>
              <a:ext uri="{FF2B5EF4-FFF2-40B4-BE49-F238E27FC236}">
                <a16:creationId xmlns:a16="http://schemas.microsoft.com/office/drawing/2014/main" id="{D5B01092-895D-473F-A4F8-026B5FB1593B}"/>
              </a:ext>
            </a:extLst>
          </p:cNvPr>
          <p:cNvGraphicFramePr>
            <a:graphicFrameLocks noGrp="1"/>
          </p:cNvGraphicFramePr>
          <p:nvPr>
            <p:ph type="chart" sz="quarter" idx="13"/>
            <p:extLst>
              <p:ext uri="{D42A27DB-BD31-4B8C-83A1-F6EECF244321}">
                <p14:modId xmlns:p14="http://schemas.microsoft.com/office/powerpoint/2010/main" val="2382401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9B140C-63D7-4DBB-ACD9-F7901D3D36F1}"/>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C41119E0-0313-4AB9-818C-237AFBC15A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96507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A436C-B8DC-4257-A003-9EF8E7859B50}"/>
              </a:ext>
            </a:extLst>
          </p:cNvPr>
          <p:cNvSpPr>
            <a:spLocks noGrp="1"/>
          </p:cNvSpPr>
          <p:nvPr>
            <p:ph type="title"/>
          </p:nvPr>
        </p:nvSpPr>
        <p:spPr/>
        <p:txBody>
          <a:bodyPr/>
          <a:lstStyle/>
          <a:p>
            <a:r>
              <a:rPr lang="pt-BR"/>
              <a:t>Facebook Key Metrics Radar | Governo do Estado do Ceará</a:t>
            </a:r>
            <a:endParaRPr lang="en-US"/>
          </a:p>
        </p:txBody>
      </p:sp>
      <p:graphicFrame>
        <p:nvGraphicFramePr>
          <p:cNvPr id="6" name="Chart Placeholder 5">
            <a:extLst>
              <a:ext uri="{FF2B5EF4-FFF2-40B4-BE49-F238E27FC236}">
                <a16:creationId xmlns:a16="http://schemas.microsoft.com/office/drawing/2014/main" id="{3F0CB8D1-3D8E-4BB3-BCE8-326470349770}"/>
              </a:ext>
            </a:extLst>
          </p:cNvPr>
          <p:cNvGraphicFramePr>
            <a:graphicFrameLocks noGrp="1"/>
          </p:cNvGraphicFramePr>
          <p:nvPr>
            <p:ph type="chart" sz="quarter" idx="13"/>
            <p:extLst>
              <p:ext uri="{D42A27DB-BD31-4B8C-83A1-F6EECF244321}">
                <p14:modId xmlns:p14="http://schemas.microsoft.com/office/powerpoint/2010/main" val="3096535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D48996-E87F-4A12-BBAA-B611D2B2632B}"/>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F002D53A-F007-4DDB-8E39-6F7067A1D3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99168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82E7A-2459-4718-9259-C7811EBC0929}"/>
              </a:ext>
            </a:extLst>
          </p:cNvPr>
          <p:cNvSpPr>
            <a:spLocks noGrp="1"/>
          </p:cNvSpPr>
          <p:nvPr>
            <p:ph type="title"/>
          </p:nvPr>
        </p:nvSpPr>
        <p:spPr/>
        <p:txBody>
          <a:bodyPr/>
          <a:lstStyle/>
          <a:p>
            <a:r>
              <a:rPr lang="en-US"/>
              <a:t>Facebook Interaction Rate By Post Type | Governo do Estado do Ceará</a:t>
            </a:r>
          </a:p>
        </p:txBody>
      </p:sp>
      <p:graphicFrame>
        <p:nvGraphicFramePr>
          <p:cNvPr id="6" name="Chart Placeholder 5">
            <a:extLst>
              <a:ext uri="{FF2B5EF4-FFF2-40B4-BE49-F238E27FC236}">
                <a16:creationId xmlns:a16="http://schemas.microsoft.com/office/drawing/2014/main" id="{3C064C9B-6CCB-4459-A752-9C0115A543AF}"/>
              </a:ext>
            </a:extLst>
          </p:cNvPr>
          <p:cNvGraphicFramePr>
            <a:graphicFrameLocks noGrp="1"/>
          </p:cNvGraphicFramePr>
          <p:nvPr>
            <p:ph type="chart" sz="quarter" idx="13"/>
            <p:extLst>
              <p:ext uri="{D42A27DB-BD31-4B8C-83A1-F6EECF244321}">
                <p14:modId xmlns:p14="http://schemas.microsoft.com/office/powerpoint/2010/main" val="3810693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11B3F1-C976-4F16-96C3-A39106BEB24E}"/>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DCD20FF3-0FEB-4D0E-AC9B-D85C47DFEB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60517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CAB75-357C-42C4-B5CB-858AED0FB003}"/>
              </a:ext>
            </a:extLst>
          </p:cNvPr>
          <p:cNvSpPr>
            <a:spLocks noGrp="1"/>
          </p:cNvSpPr>
          <p:nvPr>
            <p:ph type="title"/>
          </p:nvPr>
        </p:nvSpPr>
        <p:spPr/>
        <p:txBody>
          <a:bodyPr/>
          <a:lstStyle/>
          <a:p>
            <a:r>
              <a:rPr lang="pt-BR"/>
              <a:t>Facebook Own Posts | Governo do Estado do Ceará</a:t>
            </a:r>
            <a:endParaRPr lang="en-US"/>
          </a:p>
        </p:txBody>
      </p:sp>
      <p:graphicFrame>
        <p:nvGraphicFramePr>
          <p:cNvPr id="6" name="Chart Placeholder 5">
            <a:extLst>
              <a:ext uri="{FF2B5EF4-FFF2-40B4-BE49-F238E27FC236}">
                <a16:creationId xmlns:a16="http://schemas.microsoft.com/office/drawing/2014/main" id="{D18CC6BA-965D-4D1F-A1E8-2E50299B6321}"/>
              </a:ext>
            </a:extLst>
          </p:cNvPr>
          <p:cNvGraphicFramePr>
            <a:graphicFrameLocks noGrp="1"/>
          </p:cNvGraphicFramePr>
          <p:nvPr>
            <p:ph type="chart" sz="quarter" idx="13"/>
            <p:extLst>
              <p:ext uri="{D42A27DB-BD31-4B8C-83A1-F6EECF244321}">
                <p14:modId xmlns:p14="http://schemas.microsoft.com/office/powerpoint/2010/main" val="3477865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7EDD4D-CA48-4EB4-B7A1-E747AE218C48}"/>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C1130C99-DAA1-4181-A8F0-7D3864CB06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69219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E021D-4538-4D41-B6EA-3DBD076332F7}"/>
              </a:ext>
            </a:extLst>
          </p:cNvPr>
          <p:cNvSpPr>
            <a:spLocks noGrp="1"/>
          </p:cNvSpPr>
          <p:nvPr>
            <p:ph type="title"/>
          </p:nvPr>
        </p:nvSpPr>
        <p:spPr/>
        <p:txBody>
          <a:bodyPr/>
          <a:lstStyle/>
          <a:p>
            <a:r>
              <a:rPr lang="pt-BR"/>
              <a:t>Facebook Page Likes Total | Governo do Estado do Ceará</a:t>
            </a:r>
            <a:endParaRPr lang="en-US"/>
          </a:p>
        </p:txBody>
      </p:sp>
      <p:graphicFrame>
        <p:nvGraphicFramePr>
          <p:cNvPr id="6" name="Chart Placeholder 5">
            <a:extLst>
              <a:ext uri="{FF2B5EF4-FFF2-40B4-BE49-F238E27FC236}">
                <a16:creationId xmlns:a16="http://schemas.microsoft.com/office/drawing/2014/main" id="{BD6F763D-0501-4B81-A528-741966640C0F}"/>
              </a:ext>
            </a:extLst>
          </p:cNvPr>
          <p:cNvGraphicFramePr>
            <a:graphicFrameLocks noGrp="1"/>
          </p:cNvGraphicFramePr>
          <p:nvPr>
            <p:ph type="chart" sz="quarter" idx="13"/>
            <p:extLst>
              <p:ext uri="{D42A27DB-BD31-4B8C-83A1-F6EECF244321}">
                <p14:modId xmlns:p14="http://schemas.microsoft.com/office/powerpoint/2010/main" val="3067049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8A1BC1-1B76-4B6F-9E5A-1F4B2B9D8E9E}"/>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E3729BB6-F5BF-41CB-BD86-DB25579CD4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9336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11420-2E47-418D-90CE-7305B4A02484}"/>
              </a:ext>
            </a:extLst>
          </p:cNvPr>
          <p:cNvSpPr>
            <a:spLocks noGrp="1"/>
          </p:cNvSpPr>
          <p:nvPr>
            <p:ph type="title"/>
          </p:nvPr>
        </p:nvSpPr>
        <p:spPr/>
        <p:txBody>
          <a:bodyPr/>
          <a:lstStyle/>
          <a:p>
            <a:r>
              <a:rPr lang="en-US"/>
              <a:t>Overall All Taggable Posts Table | Governo do Estado do Ceará - 1 of 20</a:t>
            </a:r>
          </a:p>
        </p:txBody>
      </p:sp>
      <p:graphicFrame>
        <p:nvGraphicFramePr>
          <p:cNvPr id="5" name="Table Placeholder 4">
            <a:extLst>
              <a:ext uri="{FF2B5EF4-FFF2-40B4-BE49-F238E27FC236}">
                <a16:creationId xmlns:a16="http://schemas.microsoft.com/office/drawing/2014/main" id="{B436AE23-F7C0-4944-992D-4E17D88CD995}"/>
              </a:ext>
            </a:extLst>
          </p:cNvPr>
          <p:cNvGraphicFramePr>
            <a:graphicFrameLocks noGrp="1"/>
          </p:cNvGraphicFramePr>
          <p:nvPr>
            <p:ph type="tbl" sz="quarter" idx="13"/>
            <p:extLst>
              <p:ext uri="{D42A27DB-BD31-4B8C-83A1-F6EECF244321}">
                <p14:modId xmlns:p14="http://schemas.microsoft.com/office/powerpoint/2010/main" val="82858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76498356"/>
                    </a:ext>
                  </a:extLst>
                </a:gridCol>
                <a:gridCol w="2962656">
                  <a:extLst>
                    <a:ext uri="{9D8B030D-6E8A-4147-A177-3AD203B41FA5}">
                      <a16:colId xmlns:a16="http://schemas.microsoft.com/office/drawing/2014/main" val="4227065409"/>
                    </a:ext>
                  </a:extLst>
                </a:gridCol>
                <a:gridCol w="1728216">
                  <a:extLst>
                    <a:ext uri="{9D8B030D-6E8A-4147-A177-3AD203B41FA5}">
                      <a16:colId xmlns:a16="http://schemas.microsoft.com/office/drawing/2014/main" val="1487986367"/>
                    </a:ext>
                  </a:extLst>
                </a:gridCol>
                <a:gridCol w="2551176">
                  <a:extLst>
                    <a:ext uri="{9D8B030D-6E8A-4147-A177-3AD203B41FA5}">
                      <a16:colId xmlns:a16="http://schemas.microsoft.com/office/drawing/2014/main" val="3384079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82630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- 2021-08-30 14:20:05</a:t>
                      </a:r>
                      <a:r>
                        <a:rPr kumimoji="0" lang="pt-BR" sz="1000" b="0" i="0" u="none" strike="noStrike" kern="1200" cap="none" spc="0" normalizeH="0" baseline="0" noProof="0">
                          <a:ln>
                            <a:noFill/>
                          </a:ln>
                          <a:solidFill>
                            <a:prstClr val="black"/>
                          </a:solidFill>
                          <a:effectLst/>
                          <a:uLnTx/>
                          <a:uFillTx/>
                          <a:latin typeface="+mn-lt"/>
                          <a:ea typeface="+mn-ea"/>
                          <a:cs typeface="+mn-cs"/>
                        </a:rPr>
                        <a:t>
 A Associação Brasileira dos Reitores das Universidades Estaduais e Municipais (Abruem) publicou o relatório da atuação das universidades estaduais e municipais na oferta de cursos na modalidade de educação a distância em parceria com a Universidade Aberta do Brasil (UAB) – Capes. Das 30 instituições estaduais e municipais que ofertam cursos pela UAB, a Uece ocupa o 1º lugar em número de cursos.
Além dessa liderança, com 12 cursos ofertados, a Uece está em 2º lugar em número de alunos frequentando os cursos em 2021, com 3.233 estudantes, o que corresponde a 16,5% do total de alunos no Nordeste. A Universidade ocupa a 4ª posição em quantidade de polos em que atua, sendo 32 em todo o Ceará.
#governodoceara #boletimdenoticias #imprensa #uece
📸 Davi Pinheiro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https://quintly-image-storage.s3.amazonaws.com/43659956cf408113a5104db8472b8a0f/edcf963d78deae1a335c4516c0642c80.png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23574525"/>
                  </a:ext>
                </a:extLst>
              </a:tr>
            </a:tbl>
          </a:graphicData>
        </a:graphic>
      </p:graphicFrame>
      <p:sp>
        <p:nvSpPr>
          <p:cNvPr id="4" name="Text Placeholder 3">
            <a:extLst>
              <a:ext uri="{FF2B5EF4-FFF2-40B4-BE49-F238E27FC236}">
                <a16:creationId xmlns:a16="http://schemas.microsoft.com/office/drawing/2014/main" id="{97B337EE-2288-4BA2-9D82-896451F78C9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60296196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3C5B6-F0D1-4796-9508-5BF5D575B70A}"/>
              </a:ext>
            </a:extLst>
          </p:cNvPr>
          <p:cNvSpPr>
            <a:spLocks noGrp="1"/>
          </p:cNvSpPr>
          <p:nvPr>
            <p:ph type="title"/>
          </p:nvPr>
        </p:nvSpPr>
        <p:spPr/>
        <p:txBody>
          <a:bodyPr/>
          <a:lstStyle/>
          <a:p>
            <a:r>
              <a:rPr lang="en-US"/>
              <a:t>Overall All Taggable Posts Table | Governo do Estado do Ceará - 2 of 20</a:t>
            </a:r>
          </a:p>
        </p:txBody>
      </p:sp>
      <p:graphicFrame>
        <p:nvGraphicFramePr>
          <p:cNvPr id="5" name="Table Placeholder 4">
            <a:extLst>
              <a:ext uri="{FF2B5EF4-FFF2-40B4-BE49-F238E27FC236}">
                <a16:creationId xmlns:a16="http://schemas.microsoft.com/office/drawing/2014/main" id="{93FBEFB3-B972-4D25-94C5-86EA0AE8D253}"/>
              </a:ext>
            </a:extLst>
          </p:cNvPr>
          <p:cNvGraphicFramePr>
            <a:graphicFrameLocks noGrp="1"/>
          </p:cNvGraphicFramePr>
          <p:nvPr>
            <p:ph type="tbl" sz="quarter" idx="13"/>
            <p:extLst>
              <p:ext uri="{D42A27DB-BD31-4B8C-83A1-F6EECF244321}">
                <p14:modId xmlns:p14="http://schemas.microsoft.com/office/powerpoint/2010/main" val="2380438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72554843"/>
                    </a:ext>
                  </a:extLst>
                </a:gridCol>
                <a:gridCol w="2962656">
                  <a:extLst>
                    <a:ext uri="{9D8B030D-6E8A-4147-A177-3AD203B41FA5}">
                      <a16:colId xmlns:a16="http://schemas.microsoft.com/office/drawing/2014/main" val="3435715356"/>
                    </a:ext>
                  </a:extLst>
                </a:gridCol>
                <a:gridCol w="1728216">
                  <a:extLst>
                    <a:ext uri="{9D8B030D-6E8A-4147-A177-3AD203B41FA5}">
                      <a16:colId xmlns:a16="http://schemas.microsoft.com/office/drawing/2014/main" val="3275080355"/>
                    </a:ext>
                  </a:extLst>
                </a:gridCol>
                <a:gridCol w="2551176">
                  <a:extLst>
                    <a:ext uri="{9D8B030D-6E8A-4147-A177-3AD203B41FA5}">
                      <a16:colId xmlns:a16="http://schemas.microsoft.com/office/drawing/2014/main" val="190283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76397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- 2021-08-30 11:00:08</a:t>
                      </a:r>
                      <a:r>
                        <a:rPr kumimoji="0" lang="pt-BR" sz="1000" b="0" i="0" u="none" strike="noStrike" kern="1200" cap="none" spc="0" normalizeH="0" baseline="0" noProof="0">
                          <a:ln>
                            <a:noFill/>
                          </a:ln>
                          <a:solidFill>
                            <a:prstClr val="black"/>
                          </a:solidFill>
                          <a:effectLst/>
                          <a:uLnTx/>
                          <a:uFillTx/>
                          <a:latin typeface="+mn-lt"/>
                          <a:ea typeface="+mn-ea"/>
                          <a:cs typeface="+mn-cs"/>
                        </a:rPr>
                        <a:t>
 Com a entrega pelo Governo do Ceará da duplicação da CE-354, que contorna a sede do município de Itapipoca, a população agora conta com 9 km de estrada que facilita bastante o fluxo de veículos na região, sobretudo os de grande porte, que agora não vão mais passar por dentro da sede. A obra teve investimento de R$ 24 milhões, oriundos do Programa Ceará de Ponta a Ponta, por meio da Superintendência de Obras Públicas (SOP).
Outros investimentos importantes para a cidade também foram anunciados: a liberação de recursos para iluminação do Contorno de Itapipoca e a ordem de serviço para pavimentação do trecho que liga Contorno de Itapipoca à CE-085 na localidade de Parra, em Trairi.
#governodoceara #boletimdenoticias #imprensa #estrada #itapipoca
📸 Helene Santos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https://quintly-image-storage.s3.amazonaws.com/43659956cf408113a5104db8472b8a0f/2877c60f7aa996373ac596c4e135f83b.jpg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74407447"/>
                  </a:ext>
                </a:extLst>
              </a:tr>
            </a:tbl>
          </a:graphicData>
        </a:graphic>
      </p:graphicFrame>
      <p:sp>
        <p:nvSpPr>
          <p:cNvPr id="4" name="Text Placeholder 3">
            <a:extLst>
              <a:ext uri="{FF2B5EF4-FFF2-40B4-BE49-F238E27FC236}">
                <a16:creationId xmlns:a16="http://schemas.microsoft.com/office/drawing/2014/main" id="{1D869C5C-FF98-4177-930F-D38190CA54B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60473726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E5CFD-C323-469F-98C1-28710C13319A}"/>
              </a:ext>
            </a:extLst>
          </p:cNvPr>
          <p:cNvSpPr>
            <a:spLocks noGrp="1"/>
          </p:cNvSpPr>
          <p:nvPr>
            <p:ph type="title"/>
          </p:nvPr>
        </p:nvSpPr>
        <p:spPr/>
        <p:txBody>
          <a:bodyPr/>
          <a:lstStyle/>
          <a:p>
            <a:r>
              <a:rPr lang="en-US"/>
              <a:t>Overall All Taggable Posts Table | Governo do Estado do Ceará - 3 of 20</a:t>
            </a:r>
          </a:p>
        </p:txBody>
      </p:sp>
      <p:graphicFrame>
        <p:nvGraphicFramePr>
          <p:cNvPr id="5" name="Table Placeholder 4">
            <a:extLst>
              <a:ext uri="{FF2B5EF4-FFF2-40B4-BE49-F238E27FC236}">
                <a16:creationId xmlns:a16="http://schemas.microsoft.com/office/drawing/2014/main" id="{1A7CE43A-081A-4464-8C7E-7560FDCEAFC3}"/>
              </a:ext>
            </a:extLst>
          </p:cNvPr>
          <p:cNvGraphicFramePr>
            <a:graphicFrameLocks noGrp="1"/>
          </p:cNvGraphicFramePr>
          <p:nvPr>
            <p:ph type="tbl" sz="quarter" idx="13"/>
            <p:extLst>
              <p:ext uri="{D42A27DB-BD31-4B8C-83A1-F6EECF244321}">
                <p14:modId xmlns:p14="http://schemas.microsoft.com/office/powerpoint/2010/main" val="345117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96960273"/>
                    </a:ext>
                  </a:extLst>
                </a:gridCol>
                <a:gridCol w="2962656">
                  <a:extLst>
                    <a:ext uri="{9D8B030D-6E8A-4147-A177-3AD203B41FA5}">
                      <a16:colId xmlns:a16="http://schemas.microsoft.com/office/drawing/2014/main" val="2825566294"/>
                    </a:ext>
                  </a:extLst>
                </a:gridCol>
                <a:gridCol w="1728216">
                  <a:extLst>
                    <a:ext uri="{9D8B030D-6E8A-4147-A177-3AD203B41FA5}">
                      <a16:colId xmlns:a16="http://schemas.microsoft.com/office/drawing/2014/main" val="91037839"/>
                    </a:ext>
                  </a:extLst>
                </a:gridCol>
                <a:gridCol w="2551176">
                  <a:extLst>
                    <a:ext uri="{9D8B030D-6E8A-4147-A177-3AD203B41FA5}">
                      <a16:colId xmlns:a16="http://schemas.microsoft.com/office/drawing/2014/main" val="1796137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10157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- 2021-08-30 08:50:42</a:t>
                      </a:r>
                      <a:r>
                        <a:rPr kumimoji="0" lang="pt-BR" sz="1000" b="0" i="0" u="none" strike="noStrike" kern="1200" cap="none" spc="0" normalizeH="0" baseline="0" noProof="0">
                          <a:ln>
                            <a:noFill/>
                          </a:ln>
                          <a:solidFill>
                            <a:prstClr val="black"/>
                          </a:solidFill>
                          <a:effectLst/>
                          <a:uLnTx/>
                          <a:uFillTx/>
                          <a:latin typeface="+mn-lt"/>
                          <a:ea typeface="+mn-ea"/>
                          <a:cs typeface="+mn-cs"/>
                        </a:rPr>
                        <a:t>
 É mais notícia boa para o nosso estado! O cadastro do público de jovens a partir de 12 anos para vacinação contra a Covid-19 está liberado na plataforma Saúde Digital da Secretaria da Saúde. Siga o nosso passo a passo para cadastrar os jovens no site digital.saude.ce.gov.br. 
Governo do Ceará, nossa prioridade é salvar vidas.
#covid19geral #vacinação #governodoceará #pracegover #pratodosverem 
O post tem a imagem de uma jovem estudante em destaque. O texto diz: Eita! Esse é pra juventude cearense: o cadastro ooooooooon! Adolescentes a partir dos 12 anos já devem se cadastrar no Saúde Digital para tomar a vacina contra a Covid-19. Se liga. Para se cadastrar, é simples: 1. Basta acessar digital.saude.ce.gov.br 2. Clicar em cadastramento de vacinação. 3. Escolher a opção Ainda não tenho cadastro. 4. Preencher os dados corretamente e finalizar o cadastro no final da página. 5. Após o agendamento, o jovem deve comparecer, na hora e local marcados, com a documentação necessária para se vacinar. *menores de 18 anos devem comparecer acompanhados de um responsável legal. Vacinada ou ainda não, nossa juventude deve continuar tomando todos os cuidados contra a Covid-19: lavando bem as mãos com água e sabão, passando álcool em gel 70%, usando máscara, evitando aglomerações. Governo do Ceará, nossa prioridade é salvar vidas.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https://quintly-image-storage.s3.amazonaws.com/43659956cf408113a5104db8472b8a0f/a6d12bff5f3023dae5589e0a3294e891.jpg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10687946"/>
                  </a:ext>
                </a:extLst>
              </a:tr>
            </a:tbl>
          </a:graphicData>
        </a:graphic>
      </p:graphicFrame>
      <p:sp>
        <p:nvSpPr>
          <p:cNvPr id="4" name="Text Placeholder 3">
            <a:extLst>
              <a:ext uri="{FF2B5EF4-FFF2-40B4-BE49-F238E27FC236}">
                <a16:creationId xmlns:a16="http://schemas.microsoft.com/office/drawing/2014/main" id="{0B43B5C7-B6B3-4F0D-99DD-7923311C677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6012900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A1829-AF7A-4CBF-9B26-8A5104A39FA9}"/>
              </a:ext>
            </a:extLst>
          </p:cNvPr>
          <p:cNvSpPr>
            <a:spLocks noGrp="1"/>
          </p:cNvSpPr>
          <p:nvPr>
            <p:ph type="title"/>
          </p:nvPr>
        </p:nvSpPr>
        <p:spPr/>
        <p:txBody>
          <a:bodyPr/>
          <a:lstStyle/>
          <a:p>
            <a:r>
              <a:rPr lang="en-US"/>
              <a:t>Overall All Taggable Posts Table | Governo do Estado do Ceará - 4 of 20</a:t>
            </a:r>
          </a:p>
        </p:txBody>
      </p:sp>
      <p:graphicFrame>
        <p:nvGraphicFramePr>
          <p:cNvPr id="5" name="Table Placeholder 4">
            <a:extLst>
              <a:ext uri="{FF2B5EF4-FFF2-40B4-BE49-F238E27FC236}">
                <a16:creationId xmlns:a16="http://schemas.microsoft.com/office/drawing/2014/main" id="{DDF604AC-3F59-45F7-A170-7A90001D0246}"/>
              </a:ext>
            </a:extLst>
          </p:cNvPr>
          <p:cNvGraphicFramePr>
            <a:graphicFrameLocks noGrp="1"/>
          </p:cNvGraphicFramePr>
          <p:nvPr>
            <p:ph type="tbl" sz="quarter" idx="13"/>
            <p:extLst>
              <p:ext uri="{D42A27DB-BD31-4B8C-83A1-F6EECF244321}">
                <p14:modId xmlns:p14="http://schemas.microsoft.com/office/powerpoint/2010/main" val="1332131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93087318"/>
                    </a:ext>
                  </a:extLst>
                </a:gridCol>
                <a:gridCol w="2962656">
                  <a:extLst>
                    <a:ext uri="{9D8B030D-6E8A-4147-A177-3AD203B41FA5}">
                      <a16:colId xmlns:a16="http://schemas.microsoft.com/office/drawing/2014/main" val="3298963626"/>
                    </a:ext>
                  </a:extLst>
                </a:gridCol>
                <a:gridCol w="1728216">
                  <a:extLst>
                    <a:ext uri="{9D8B030D-6E8A-4147-A177-3AD203B41FA5}">
                      <a16:colId xmlns:a16="http://schemas.microsoft.com/office/drawing/2014/main" val="3625405159"/>
                    </a:ext>
                  </a:extLst>
                </a:gridCol>
                <a:gridCol w="2551176">
                  <a:extLst>
                    <a:ext uri="{9D8B030D-6E8A-4147-A177-3AD203B41FA5}">
                      <a16:colId xmlns:a16="http://schemas.microsoft.com/office/drawing/2014/main" val="2575927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00268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- 2021-08-29 10:00:46</a:t>
                      </a:r>
                      <a:r>
                        <a:rPr kumimoji="0" lang="pt-BR" sz="1000" b="0" i="0" u="none" strike="noStrike" kern="1200" cap="none" spc="0" normalizeH="0" baseline="0" noProof="0">
                          <a:ln>
                            <a:noFill/>
                          </a:ln>
                          <a:solidFill>
                            <a:prstClr val="black"/>
                          </a:solidFill>
                          <a:effectLst/>
                          <a:uLnTx/>
                          <a:uFillTx/>
                          <a:latin typeface="+mn-lt"/>
                          <a:ea typeface="+mn-ea"/>
                          <a:cs typeface="+mn-cs"/>
                        </a:rPr>
                        <a:t>
 Hoje é aniversário do Porto Iracema das Artes, escola que incentiva a arte e a cultura. O equipamento é uma instituição da Secretaria da Cultura, em parceria com o Instituto Dragão do Mar. 
Os cursos, oficinas e eventos gratuitos são para jovens que concluíram o Ensino Fundamental, vão muito além da teoria, mas também não se resumem à prática, e podem ser de curta, média ou longa duração. A sede é na Praia de Iracema, na rua Dragão do Mar.
Para entrar em um dos cursos, fique de olho no site e espere as novas inscrições. 💻  Acesse: portoiracemadasartes.org.br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https://quintly-image-storage.s3.amazonaws.com/43659956cf408113a5104db8472b8a0f/bfb41efb41fa6a40eeea3d6fedbf9506.jpg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35604893"/>
                  </a:ext>
                </a:extLst>
              </a:tr>
            </a:tbl>
          </a:graphicData>
        </a:graphic>
      </p:graphicFrame>
      <p:sp>
        <p:nvSpPr>
          <p:cNvPr id="4" name="Text Placeholder 3">
            <a:extLst>
              <a:ext uri="{FF2B5EF4-FFF2-40B4-BE49-F238E27FC236}">
                <a16:creationId xmlns:a16="http://schemas.microsoft.com/office/drawing/2014/main" id="{3DCD7849-A944-409B-A4DE-F134B8AE16E0}"/>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33045797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CFBD5-31DF-4053-90C5-78359AF15FAC}"/>
              </a:ext>
            </a:extLst>
          </p:cNvPr>
          <p:cNvSpPr>
            <a:spLocks noGrp="1"/>
          </p:cNvSpPr>
          <p:nvPr>
            <p:ph type="title"/>
          </p:nvPr>
        </p:nvSpPr>
        <p:spPr/>
        <p:txBody>
          <a:bodyPr/>
          <a:lstStyle/>
          <a:p>
            <a:r>
              <a:rPr lang="en-US"/>
              <a:t>Overall All Taggable Posts Table | Governo do Estado do Ceará - 5 of 20</a:t>
            </a:r>
          </a:p>
        </p:txBody>
      </p:sp>
      <p:graphicFrame>
        <p:nvGraphicFramePr>
          <p:cNvPr id="5" name="Table Placeholder 4">
            <a:extLst>
              <a:ext uri="{FF2B5EF4-FFF2-40B4-BE49-F238E27FC236}">
                <a16:creationId xmlns:a16="http://schemas.microsoft.com/office/drawing/2014/main" id="{0CF94425-3B4B-48B0-B3AF-93CC4DB38870}"/>
              </a:ext>
            </a:extLst>
          </p:cNvPr>
          <p:cNvGraphicFramePr>
            <a:graphicFrameLocks noGrp="1"/>
          </p:cNvGraphicFramePr>
          <p:nvPr>
            <p:ph type="tbl" sz="quarter" idx="13"/>
            <p:extLst>
              <p:ext uri="{D42A27DB-BD31-4B8C-83A1-F6EECF244321}">
                <p14:modId xmlns:p14="http://schemas.microsoft.com/office/powerpoint/2010/main" val="250557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67810457"/>
                    </a:ext>
                  </a:extLst>
                </a:gridCol>
                <a:gridCol w="2962656">
                  <a:extLst>
                    <a:ext uri="{9D8B030D-6E8A-4147-A177-3AD203B41FA5}">
                      <a16:colId xmlns:a16="http://schemas.microsoft.com/office/drawing/2014/main" val="3088313971"/>
                    </a:ext>
                  </a:extLst>
                </a:gridCol>
                <a:gridCol w="1728216">
                  <a:extLst>
                    <a:ext uri="{9D8B030D-6E8A-4147-A177-3AD203B41FA5}">
                      <a16:colId xmlns:a16="http://schemas.microsoft.com/office/drawing/2014/main" val="1766260448"/>
                    </a:ext>
                  </a:extLst>
                </a:gridCol>
                <a:gridCol w="2551176">
                  <a:extLst>
                    <a:ext uri="{9D8B030D-6E8A-4147-A177-3AD203B41FA5}">
                      <a16:colId xmlns:a16="http://schemas.microsoft.com/office/drawing/2014/main" val="3980593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00927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16:39:35</a:t>
                      </a:r>
                      <a:r>
                        <a:rPr kumimoji="0" lang="pt-BR" sz="1000" b="0" i="0" u="none" strike="noStrike" kern="1200" cap="none" spc="0" normalizeH="0" baseline="0" noProof="0">
                          <a:ln>
                            <a:noFill/>
                          </a:ln>
                          <a:solidFill>
                            <a:prstClr val="black"/>
                          </a:solidFill>
                          <a:effectLst/>
                          <a:uLnTx/>
                          <a:uFillTx/>
                          <a:latin typeface="+mn-lt"/>
                          <a:ea typeface="+mn-ea"/>
                          <a:cs typeface="+mn-cs"/>
                        </a:rPr>
                        <a:t>
 O programa Ceará Educa Mais tem o objetivo de aumentar o desempenho dos estudantes do Ensino Fundamental e Médio da rede pública estadual de ensino.
Com a superação dos desafios, conseguimos proporcionar condições cada vez melhores para nossos jovens e professores. 
Saiba mais sobre todas as 25 ações em: https://abre.ai/educa-mais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https://quintly-image-storage.s3.amazonaws.com/43659956cf408113a5104db8472b8a0f/1cf1640667e3d9fed26b0f51aba3d67d.jpg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631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15:20:06</a:t>
                      </a:r>
                      <a:r>
                        <a:rPr kumimoji="0" lang="pt-BR" sz="1000" b="0" i="0" u="none" strike="noStrike" kern="1200" cap="none" spc="0" normalizeH="0" baseline="0" noProof="0">
                          <a:ln>
                            <a:noFill/>
                          </a:ln>
                          <a:solidFill>
                            <a:prstClr val="black"/>
                          </a:solidFill>
                          <a:effectLst/>
                          <a:uLnTx/>
                          <a:uFillTx/>
                          <a:latin typeface="+mn-lt"/>
                          <a:ea typeface="+mn-ea"/>
                          <a:cs typeface="+mn-cs"/>
                        </a:rPr>
                        <a:t>
 A Amazon anunciou que vai inaugurar um Centro de Distribuição na Região Metropolitana de Fortaleza. Localizado em Itaitinga, o empreendimento vai gerar oportunidades de empregos para os cearenses. A empresa multinacional busca aumentar a capilaridade logística no Brasil, melhorando a experiência dos clientes, reduzindo o tempo de entrega dos produtos em nível nacional. Depois de quase dois anos de conversas com o Governo do Ceará, a Amazon vai agregar, gerar empregos e riquezas para nosso estado.
#governodoceara #amazon #itaitinga #emprego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https://quintly-image-storage.s3.amazonaws.com/43659956cf408113a5104db8472b8a0f/a57f03c6ac1eae65bb6ad17b4ad68eb3.png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52194928"/>
                  </a:ext>
                </a:extLst>
              </a:tr>
            </a:tbl>
          </a:graphicData>
        </a:graphic>
      </p:graphicFrame>
      <p:sp>
        <p:nvSpPr>
          <p:cNvPr id="4" name="Text Placeholder 3">
            <a:extLst>
              <a:ext uri="{FF2B5EF4-FFF2-40B4-BE49-F238E27FC236}">
                <a16:creationId xmlns:a16="http://schemas.microsoft.com/office/drawing/2014/main" id="{6DF51A24-756B-47B3-A841-925AAC7252ED}"/>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23599768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2F6F-150E-43E5-81C0-C5E90F01DD75}"/>
              </a:ext>
            </a:extLst>
          </p:cNvPr>
          <p:cNvSpPr>
            <a:spLocks noGrp="1"/>
          </p:cNvSpPr>
          <p:nvPr>
            <p:ph type="title"/>
          </p:nvPr>
        </p:nvSpPr>
        <p:spPr/>
        <p:txBody>
          <a:bodyPr/>
          <a:lstStyle/>
          <a:p>
            <a:r>
              <a:rPr lang="en-US"/>
              <a:t>Overall All Taggable Posts Table | Governo do Estado do Ceará - 6 of 20</a:t>
            </a:r>
          </a:p>
        </p:txBody>
      </p:sp>
      <p:graphicFrame>
        <p:nvGraphicFramePr>
          <p:cNvPr id="5" name="Table Placeholder 4">
            <a:extLst>
              <a:ext uri="{FF2B5EF4-FFF2-40B4-BE49-F238E27FC236}">
                <a16:creationId xmlns:a16="http://schemas.microsoft.com/office/drawing/2014/main" id="{ECED6327-7D80-494D-AE75-D86D0A8E3966}"/>
              </a:ext>
            </a:extLst>
          </p:cNvPr>
          <p:cNvGraphicFramePr>
            <a:graphicFrameLocks noGrp="1"/>
          </p:cNvGraphicFramePr>
          <p:nvPr>
            <p:ph type="tbl" sz="quarter" idx="13"/>
            <p:extLst>
              <p:ext uri="{D42A27DB-BD31-4B8C-83A1-F6EECF244321}">
                <p14:modId xmlns:p14="http://schemas.microsoft.com/office/powerpoint/2010/main" val="155991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56115671"/>
                    </a:ext>
                  </a:extLst>
                </a:gridCol>
                <a:gridCol w="2962656">
                  <a:extLst>
                    <a:ext uri="{9D8B030D-6E8A-4147-A177-3AD203B41FA5}">
                      <a16:colId xmlns:a16="http://schemas.microsoft.com/office/drawing/2014/main" val="3252632564"/>
                    </a:ext>
                  </a:extLst>
                </a:gridCol>
                <a:gridCol w="1728216">
                  <a:extLst>
                    <a:ext uri="{9D8B030D-6E8A-4147-A177-3AD203B41FA5}">
                      <a16:colId xmlns:a16="http://schemas.microsoft.com/office/drawing/2014/main" val="4099777914"/>
                    </a:ext>
                  </a:extLst>
                </a:gridCol>
                <a:gridCol w="2551176">
                  <a:extLst>
                    <a:ext uri="{9D8B030D-6E8A-4147-A177-3AD203B41FA5}">
                      <a16:colId xmlns:a16="http://schemas.microsoft.com/office/drawing/2014/main" val="2786632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45547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12:36:08</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abre processo seletivo para dez Cozinhas Sociais 
Governo do Ceará lança o edital do processo seletivo da 2ª edição do programa Cozinhas Sociais. A formação visa apoiar dez instituições que já realizam trabalhos sociais em comunidades vulneráveis. 
Os representantes selecionados participarão de forma híbrida (online e presencial) de atividades como formação em empreendedorismo social, cozinha básica e boas práticas, tutoria, acompanhamento, além de receber ajuda de custo, insumos e utensílios para fornecer alimentação nas áreas que atendem. 
A iniciativa será realizada pelo Estado, por meio da Escola de Gastronomia Social Ivens Dias Branco, instituição da Secretaria da Cultura do Estado Ceará (Secult), gerida pelo Instituto Dragão do Mar (IDM) e o Mais Nutrição, ação do Programa Mais Infância 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https://quintly-image-storage.s3.amazonaws.com/43659956cf408113a5104db8472b8a0f/833eecaa74310a753d728907a64d4b06.jpg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71785281"/>
                  </a:ext>
                </a:extLst>
              </a:tr>
            </a:tbl>
          </a:graphicData>
        </a:graphic>
      </p:graphicFrame>
      <p:sp>
        <p:nvSpPr>
          <p:cNvPr id="4" name="Text Placeholder 3">
            <a:extLst>
              <a:ext uri="{FF2B5EF4-FFF2-40B4-BE49-F238E27FC236}">
                <a16:creationId xmlns:a16="http://schemas.microsoft.com/office/drawing/2014/main" id="{5D150F02-8DFA-40ED-AF3F-848BDA7B31C7}"/>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556791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6BC59-1C04-4665-BC32-A5FE8D7A7BDF}"/>
              </a:ext>
            </a:extLst>
          </p:cNvPr>
          <p:cNvSpPr>
            <a:spLocks noGrp="1"/>
          </p:cNvSpPr>
          <p:nvPr>
            <p:ph type="title"/>
          </p:nvPr>
        </p:nvSpPr>
        <p:spPr/>
        <p:txBody>
          <a:bodyPr/>
          <a:lstStyle/>
          <a:p>
            <a:r>
              <a:rPr lang="en-US"/>
              <a:t>Overall All Taggable Posts Table | Governo do Estado do Ceará - 7 of 20</a:t>
            </a:r>
          </a:p>
        </p:txBody>
      </p:sp>
      <p:graphicFrame>
        <p:nvGraphicFramePr>
          <p:cNvPr id="5" name="Table Placeholder 4">
            <a:extLst>
              <a:ext uri="{FF2B5EF4-FFF2-40B4-BE49-F238E27FC236}">
                <a16:creationId xmlns:a16="http://schemas.microsoft.com/office/drawing/2014/main" id="{4FD638A8-C498-4037-B8E7-6C97D36B3BCA}"/>
              </a:ext>
            </a:extLst>
          </p:cNvPr>
          <p:cNvGraphicFramePr>
            <a:graphicFrameLocks noGrp="1"/>
          </p:cNvGraphicFramePr>
          <p:nvPr>
            <p:ph type="tbl" sz="quarter" idx="13"/>
            <p:extLst>
              <p:ext uri="{D42A27DB-BD31-4B8C-83A1-F6EECF244321}">
                <p14:modId xmlns:p14="http://schemas.microsoft.com/office/powerpoint/2010/main" val="1130028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243154045"/>
                    </a:ext>
                  </a:extLst>
                </a:gridCol>
                <a:gridCol w="2962656">
                  <a:extLst>
                    <a:ext uri="{9D8B030D-6E8A-4147-A177-3AD203B41FA5}">
                      <a16:colId xmlns:a16="http://schemas.microsoft.com/office/drawing/2014/main" val="446493810"/>
                    </a:ext>
                  </a:extLst>
                </a:gridCol>
                <a:gridCol w="1728216">
                  <a:extLst>
                    <a:ext uri="{9D8B030D-6E8A-4147-A177-3AD203B41FA5}">
                      <a16:colId xmlns:a16="http://schemas.microsoft.com/office/drawing/2014/main" val="1660585304"/>
                    </a:ext>
                  </a:extLst>
                </a:gridCol>
                <a:gridCol w="2551176">
                  <a:extLst>
                    <a:ext uri="{9D8B030D-6E8A-4147-A177-3AD203B41FA5}">
                      <a16:colId xmlns:a16="http://schemas.microsoft.com/office/drawing/2014/main" val="1608838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02552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12:29:45</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abre processo seletivo para dez Cozinhas Sociais 
Governo do Ceará lança o edital do processo seletivo da 2ª edição do programa Cozinhas Sociais. A formação visa apoiar dez instituições que já realizam trabalhos sociais em comunidades vulneráveis. 
Os representantes selecionados participarão de forma híbrida (online e presencial) de atividades como formação em empreendedorismo social, cozinha básica e boas práticas, tutoria, acompanhamento, além de receber ajuda de custo, insumos e utensílios para fornecer alimentação nas áreas que atendem. 
A iniciativa será realizada pelo Estado, por meio da Escola de Gastronomia Social Ivens Dias Branco, instituição da Secretaria da Cultura do Estado Ceará (Secult), gerida pelo Instituto Dragão do Mar (IDM) e o Mais Nutrição, ação do Programa Mais Infância 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https://scontent-iad3-2.xx.fbcdn.net/v/t15.5256-10/s240x240/236666734_400368101513485_3563420153468790053_n.jpg?_nc_cat=101&amp;ccb=1-5&amp;_nc_sid=08861d&amp;_nc_ohc=mzJmx7XVlzUAX-3AYXx&amp;_nc_ht=scontent-iad3-2.xx&amp;oh=3c1c3459ba0226cffd3186941d83ad15&amp;oe=613295F5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98859255"/>
                  </a:ext>
                </a:extLst>
              </a:tr>
            </a:tbl>
          </a:graphicData>
        </a:graphic>
      </p:graphicFrame>
      <p:sp>
        <p:nvSpPr>
          <p:cNvPr id="4" name="Text Placeholder 3">
            <a:extLst>
              <a:ext uri="{FF2B5EF4-FFF2-40B4-BE49-F238E27FC236}">
                <a16:creationId xmlns:a16="http://schemas.microsoft.com/office/drawing/2014/main" id="{F0F5EC71-6A4E-489A-BB73-BB90A9015110}"/>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8072754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2F8CF-DC90-44D1-8564-55A0923DB212}"/>
              </a:ext>
            </a:extLst>
          </p:cNvPr>
          <p:cNvSpPr>
            <a:spLocks noGrp="1"/>
          </p:cNvSpPr>
          <p:nvPr>
            <p:ph type="title"/>
          </p:nvPr>
        </p:nvSpPr>
        <p:spPr/>
        <p:txBody>
          <a:bodyPr/>
          <a:lstStyle/>
          <a:p>
            <a:r>
              <a:rPr lang="en-US"/>
              <a:t>Overall All Taggable Posts Table | Governo do Estado do Ceará - 8 of 20</a:t>
            </a:r>
          </a:p>
        </p:txBody>
      </p:sp>
      <p:graphicFrame>
        <p:nvGraphicFramePr>
          <p:cNvPr id="5" name="Table Placeholder 4">
            <a:extLst>
              <a:ext uri="{FF2B5EF4-FFF2-40B4-BE49-F238E27FC236}">
                <a16:creationId xmlns:a16="http://schemas.microsoft.com/office/drawing/2014/main" id="{E035D0DC-2FF7-497A-98F3-EF91FB13CFC7}"/>
              </a:ext>
            </a:extLst>
          </p:cNvPr>
          <p:cNvGraphicFramePr>
            <a:graphicFrameLocks noGrp="1"/>
          </p:cNvGraphicFramePr>
          <p:nvPr>
            <p:ph type="tbl" sz="quarter" idx="13"/>
            <p:extLst>
              <p:ext uri="{D42A27DB-BD31-4B8C-83A1-F6EECF244321}">
                <p14:modId xmlns:p14="http://schemas.microsoft.com/office/powerpoint/2010/main" val="109397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10581514"/>
                    </a:ext>
                  </a:extLst>
                </a:gridCol>
                <a:gridCol w="2962656">
                  <a:extLst>
                    <a:ext uri="{9D8B030D-6E8A-4147-A177-3AD203B41FA5}">
                      <a16:colId xmlns:a16="http://schemas.microsoft.com/office/drawing/2014/main" val="1648894222"/>
                    </a:ext>
                  </a:extLst>
                </a:gridCol>
                <a:gridCol w="1728216">
                  <a:extLst>
                    <a:ext uri="{9D8B030D-6E8A-4147-A177-3AD203B41FA5}">
                      <a16:colId xmlns:a16="http://schemas.microsoft.com/office/drawing/2014/main" val="2851247002"/>
                    </a:ext>
                  </a:extLst>
                </a:gridCol>
                <a:gridCol w="2551176">
                  <a:extLst>
                    <a:ext uri="{9D8B030D-6E8A-4147-A177-3AD203B41FA5}">
                      <a16:colId xmlns:a16="http://schemas.microsoft.com/office/drawing/2014/main" val="3372096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08044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10:45:07</a:t>
                      </a:r>
                      <a:r>
                        <a:rPr kumimoji="0" lang="pt-BR" sz="1000" b="0" i="0" u="none" strike="noStrike" kern="1200" cap="none" spc="0" normalizeH="0" baseline="0" noProof="0">
                          <a:ln>
                            <a:noFill/>
                          </a:ln>
                          <a:solidFill>
                            <a:prstClr val="black"/>
                          </a:solidFill>
                          <a:effectLst/>
                          <a:uLnTx/>
                          <a:uFillTx/>
                          <a:latin typeface="+mn-lt"/>
                          <a:ea typeface="+mn-ea"/>
                          <a:cs typeface="+mn-cs"/>
                        </a:rPr>
                        <a:t>
 A Unidade de Conservação (UC) estadual Parque Estadual Marinho da Pedra da Risca do Meio completa 24 anos e recebe de presente a sua ampliação. Nesta quarta (25), a Assembleia Legislativa aprovou a Mensagem de expansão da UC, enviada pelo Governo do Ceará, que aumenta a área de preservação ambiental em 44%, passando dos atuais 3.320 para 4.790,16 hectares.
A medida vai contribuir ainda mais para a manutenção desse santuário, totalmente submerso, criado em 1997, abrigo de uma grande diversidade biológica e o único parque marinho do Estado. Ganha o Ceará, mas sobretudo, ganha a sociedade e a biodiversidade.
#governodoceara #boletimdenoticias #imprensa
📸 Ascom Sema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https://quintly-image-storage.s3.amazonaws.com/43659956cf408113a5104db8472b8a0f/f91bb64fdf5536ea1f61220985bf4395.jpg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0253241"/>
                  </a:ext>
                </a:extLst>
              </a:tr>
            </a:tbl>
          </a:graphicData>
        </a:graphic>
      </p:graphicFrame>
      <p:sp>
        <p:nvSpPr>
          <p:cNvPr id="4" name="Text Placeholder 3">
            <a:extLst>
              <a:ext uri="{FF2B5EF4-FFF2-40B4-BE49-F238E27FC236}">
                <a16:creationId xmlns:a16="http://schemas.microsoft.com/office/drawing/2014/main" id="{02A19A36-5DB3-4783-A65A-9DA987FFCC7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7570594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F82CF-BFFA-4A2D-BD53-EE67C98FF4A5}"/>
              </a:ext>
            </a:extLst>
          </p:cNvPr>
          <p:cNvSpPr>
            <a:spLocks noGrp="1"/>
          </p:cNvSpPr>
          <p:nvPr>
            <p:ph type="title"/>
          </p:nvPr>
        </p:nvSpPr>
        <p:spPr/>
        <p:txBody>
          <a:bodyPr/>
          <a:lstStyle/>
          <a:p>
            <a:r>
              <a:rPr lang="en-US"/>
              <a:t>Overall All Taggable Posts Table | Governo do Estado do Ceará - 9 of 20</a:t>
            </a:r>
          </a:p>
        </p:txBody>
      </p:sp>
      <p:graphicFrame>
        <p:nvGraphicFramePr>
          <p:cNvPr id="5" name="Table Placeholder 4">
            <a:extLst>
              <a:ext uri="{FF2B5EF4-FFF2-40B4-BE49-F238E27FC236}">
                <a16:creationId xmlns:a16="http://schemas.microsoft.com/office/drawing/2014/main" id="{9954CED6-C2C2-4921-912E-6A0BC1BCFB3B}"/>
              </a:ext>
            </a:extLst>
          </p:cNvPr>
          <p:cNvGraphicFramePr>
            <a:graphicFrameLocks noGrp="1"/>
          </p:cNvGraphicFramePr>
          <p:nvPr>
            <p:ph type="tbl" sz="quarter" idx="13"/>
            <p:extLst>
              <p:ext uri="{D42A27DB-BD31-4B8C-83A1-F6EECF244321}">
                <p14:modId xmlns:p14="http://schemas.microsoft.com/office/powerpoint/2010/main" val="4149671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83481839"/>
                    </a:ext>
                  </a:extLst>
                </a:gridCol>
                <a:gridCol w="2962656">
                  <a:extLst>
                    <a:ext uri="{9D8B030D-6E8A-4147-A177-3AD203B41FA5}">
                      <a16:colId xmlns:a16="http://schemas.microsoft.com/office/drawing/2014/main" val="2143567895"/>
                    </a:ext>
                  </a:extLst>
                </a:gridCol>
                <a:gridCol w="1728216">
                  <a:extLst>
                    <a:ext uri="{9D8B030D-6E8A-4147-A177-3AD203B41FA5}">
                      <a16:colId xmlns:a16="http://schemas.microsoft.com/office/drawing/2014/main" val="2433940274"/>
                    </a:ext>
                  </a:extLst>
                </a:gridCol>
                <a:gridCol w="2551176">
                  <a:extLst>
                    <a:ext uri="{9D8B030D-6E8A-4147-A177-3AD203B41FA5}">
                      <a16:colId xmlns:a16="http://schemas.microsoft.com/office/drawing/2014/main" val="946319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65191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17:00:06</a:t>
                      </a:r>
                      <a:r>
                        <a:rPr kumimoji="0" lang="pt-BR" sz="1000" b="0" i="0" u="none" strike="noStrike" kern="1200" cap="none" spc="0" normalizeH="0" baseline="0" noProof="0">
                          <a:ln>
                            <a:noFill/>
                          </a:ln>
                          <a:solidFill>
                            <a:prstClr val="black"/>
                          </a:solidFill>
                          <a:effectLst/>
                          <a:uLnTx/>
                          <a:uFillTx/>
                          <a:latin typeface="+mn-lt"/>
                          <a:ea typeface="+mn-ea"/>
                          <a:cs typeface="+mn-cs"/>
                        </a:rPr>
                        <a:t>
 Com a retomada da economia cearense, o emprego celetista no Ceará apresentou expansão de 13.420 postos de trabalho, em julho de 2021. O saldo representa o melhor resultado do Nordeste. Os dados são do Cadastro Geral de Empregados e Desempregados (Caged) e foram divulgados hoje (26/8).
Em 2021, o Ceará acumula um saldo positivo de 46.129 empregos celetistas gerados. Já em termos territoriais, a geração de empregos continua concentrada na Capital Cearense, Fortaleza (6.034 empregos ou 45,0% do total), seguida de Juazeiro do Norte (1.060 ou 17,9%), Eusébio (737 ou 5,5%), Caucaia (548 ou 4,1%) e Sobral (534 ou 4,0%).
#governodoceara #imprensa #boletimdenoticias #emprego
📸 Ascom Casa Civil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https://quintly-image-storage.s3.amazonaws.com/43659956cf408113a5104db8472b8a0f/f4dcb8469c326f8dc0bb4dee6b060fc1.png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91637293"/>
                  </a:ext>
                </a:extLst>
              </a:tr>
            </a:tbl>
          </a:graphicData>
        </a:graphic>
      </p:graphicFrame>
      <p:sp>
        <p:nvSpPr>
          <p:cNvPr id="4" name="Text Placeholder 3">
            <a:extLst>
              <a:ext uri="{FF2B5EF4-FFF2-40B4-BE49-F238E27FC236}">
                <a16:creationId xmlns:a16="http://schemas.microsoft.com/office/drawing/2014/main" id="{D907502F-C0C3-4D40-B3A5-BBD9A609FD58}"/>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94503869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4BB98-2481-432D-BF09-9C11BFE322D2}"/>
              </a:ext>
            </a:extLst>
          </p:cNvPr>
          <p:cNvSpPr>
            <a:spLocks noGrp="1"/>
          </p:cNvSpPr>
          <p:nvPr>
            <p:ph type="title"/>
          </p:nvPr>
        </p:nvSpPr>
        <p:spPr/>
        <p:txBody>
          <a:bodyPr/>
          <a:lstStyle/>
          <a:p>
            <a:r>
              <a:rPr lang="en-US"/>
              <a:t>Overall All Taggable Posts Table | Governo do Estado do Ceará - 10 of 20</a:t>
            </a:r>
          </a:p>
        </p:txBody>
      </p:sp>
      <p:graphicFrame>
        <p:nvGraphicFramePr>
          <p:cNvPr id="5" name="Table Placeholder 4">
            <a:extLst>
              <a:ext uri="{FF2B5EF4-FFF2-40B4-BE49-F238E27FC236}">
                <a16:creationId xmlns:a16="http://schemas.microsoft.com/office/drawing/2014/main" id="{6F2589EA-7238-4F00-8A6C-7F9CE311C806}"/>
              </a:ext>
            </a:extLst>
          </p:cNvPr>
          <p:cNvGraphicFramePr>
            <a:graphicFrameLocks noGrp="1"/>
          </p:cNvGraphicFramePr>
          <p:nvPr>
            <p:ph type="tbl" sz="quarter" idx="13"/>
            <p:extLst>
              <p:ext uri="{D42A27DB-BD31-4B8C-83A1-F6EECF244321}">
                <p14:modId xmlns:p14="http://schemas.microsoft.com/office/powerpoint/2010/main" val="2613193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18848040"/>
                    </a:ext>
                  </a:extLst>
                </a:gridCol>
                <a:gridCol w="2962656">
                  <a:extLst>
                    <a:ext uri="{9D8B030D-6E8A-4147-A177-3AD203B41FA5}">
                      <a16:colId xmlns:a16="http://schemas.microsoft.com/office/drawing/2014/main" val="861647193"/>
                    </a:ext>
                  </a:extLst>
                </a:gridCol>
                <a:gridCol w="1728216">
                  <a:extLst>
                    <a:ext uri="{9D8B030D-6E8A-4147-A177-3AD203B41FA5}">
                      <a16:colId xmlns:a16="http://schemas.microsoft.com/office/drawing/2014/main" val="3503240344"/>
                    </a:ext>
                  </a:extLst>
                </a:gridCol>
                <a:gridCol w="2551176">
                  <a:extLst>
                    <a:ext uri="{9D8B030D-6E8A-4147-A177-3AD203B41FA5}">
                      <a16:colId xmlns:a16="http://schemas.microsoft.com/office/drawing/2014/main" val="3267953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58844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15:00:08</a:t>
                      </a:r>
                      <a:r>
                        <a:rPr kumimoji="0" lang="pt-BR" sz="1000" b="0" i="0" u="none" strike="noStrike" kern="1200" cap="none" spc="0" normalizeH="0" baseline="0" noProof="0">
                          <a:ln>
                            <a:noFill/>
                          </a:ln>
                          <a:solidFill>
                            <a:prstClr val="black"/>
                          </a:solidFill>
                          <a:effectLst/>
                          <a:uLnTx/>
                          <a:uFillTx/>
                          <a:latin typeface="+mn-lt"/>
                          <a:ea typeface="+mn-ea"/>
                          <a:cs typeface="+mn-cs"/>
                        </a:rPr>
                        <a:t>
 As ações para a Educação no Ceará não param! 👏🏻😍
Mais de 910 mil estudantes cearenses que cursam o Ensino Fundamental na rede pública serão beneficiados com o Pacto pela Aprendizagem no Estado do Ceará, lançado pelo Governo do Ceará, hoje (26). O Pacto fortalece a colaboração entre o Governo do Ceará e os 184 municípios para recuperar a aprendizagem dos estudantes do Ensino Fundamental diante do contexto de pandemia da Covid-19.
#governodoceara #educação #boletimdenoticias #imprensa #estudantes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https://quintly-image-storage.s3.amazonaws.com/43659956cf408113a5104db8472b8a0f/cb3b64824591e803d3f7f8b5cbc09124.jpg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24121200"/>
                  </a:ext>
                </a:extLst>
              </a:tr>
            </a:tbl>
          </a:graphicData>
        </a:graphic>
      </p:graphicFrame>
      <p:sp>
        <p:nvSpPr>
          <p:cNvPr id="4" name="Text Placeholder 3">
            <a:extLst>
              <a:ext uri="{FF2B5EF4-FFF2-40B4-BE49-F238E27FC236}">
                <a16:creationId xmlns:a16="http://schemas.microsoft.com/office/drawing/2014/main" id="{972B577E-F95C-450E-900C-4F6B7B6DF04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95017535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373B-FAF4-47BE-9EC8-3F73B02CF60D}"/>
              </a:ext>
            </a:extLst>
          </p:cNvPr>
          <p:cNvSpPr>
            <a:spLocks noGrp="1"/>
          </p:cNvSpPr>
          <p:nvPr>
            <p:ph type="title"/>
          </p:nvPr>
        </p:nvSpPr>
        <p:spPr/>
        <p:txBody>
          <a:bodyPr/>
          <a:lstStyle/>
          <a:p>
            <a:r>
              <a:rPr lang="en-US"/>
              <a:t>Overall All Taggable Posts Table | Governo do Estado do Ceará - 11 of 20</a:t>
            </a:r>
          </a:p>
        </p:txBody>
      </p:sp>
      <p:graphicFrame>
        <p:nvGraphicFramePr>
          <p:cNvPr id="5" name="Table Placeholder 4">
            <a:extLst>
              <a:ext uri="{FF2B5EF4-FFF2-40B4-BE49-F238E27FC236}">
                <a16:creationId xmlns:a16="http://schemas.microsoft.com/office/drawing/2014/main" id="{1851A787-3212-4BF5-87CE-B9EE8116B9DC}"/>
              </a:ext>
            </a:extLst>
          </p:cNvPr>
          <p:cNvGraphicFramePr>
            <a:graphicFrameLocks noGrp="1"/>
          </p:cNvGraphicFramePr>
          <p:nvPr>
            <p:ph type="tbl" sz="quarter" idx="13"/>
            <p:extLst>
              <p:ext uri="{D42A27DB-BD31-4B8C-83A1-F6EECF244321}">
                <p14:modId xmlns:p14="http://schemas.microsoft.com/office/powerpoint/2010/main" val="2906630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28625586"/>
                    </a:ext>
                  </a:extLst>
                </a:gridCol>
                <a:gridCol w="2962656">
                  <a:extLst>
                    <a:ext uri="{9D8B030D-6E8A-4147-A177-3AD203B41FA5}">
                      <a16:colId xmlns:a16="http://schemas.microsoft.com/office/drawing/2014/main" val="3519626362"/>
                    </a:ext>
                  </a:extLst>
                </a:gridCol>
                <a:gridCol w="1728216">
                  <a:extLst>
                    <a:ext uri="{9D8B030D-6E8A-4147-A177-3AD203B41FA5}">
                      <a16:colId xmlns:a16="http://schemas.microsoft.com/office/drawing/2014/main" val="1440817898"/>
                    </a:ext>
                  </a:extLst>
                </a:gridCol>
                <a:gridCol w="2551176">
                  <a:extLst>
                    <a:ext uri="{9D8B030D-6E8A-4147-A177-3AD203B41FA5}">
                      <a16:colId xmlns:a16="http://schemas.microsoft.com/office/drawing/2014/main" val="2686091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99430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13:28:02</a:t>
                      </a:r>
                      <a:r>
                        <a:rPr kumimoji="0" lang="pt-BR" sz="1000" b="0" i="0" u="none" strike="noStrike" kern="1200" cap="none" spc="0" normalizeH="0" baseline="0" noProof="0">
                          <a:ln>
                            <a:noFill/>
                          </a:ln>
                          <a:solidFill>
                            <a:prstClr val="black"/>
                          </a:solidFill>
                          <a:effectLst/>
                          <a:uLnTx/>
                          <a:uFillTx/>
                          <a:latin typeface="+mn-lt"/>
                          <a:ea typeface="+mn-ea"/>
                          <a:cs typeface="+mn-cs"/>
                        </a:rPr>
                        <a:t>
 O Ceará possui hoje o mais completo programa na área da infância desse país. E, ao completar seis anos de existência, o Programa Mais Infância Ceará ganha anúncios importantes. Vamos investir R$ 38,8 milhões para a implantação de 250 brinquedopraças e vamos implementar a Cidade Mais Infância, equipamento que será instalado no Centro de Eventos, em Fortaleza, e que vai agregar diversos ambientes, simulando uma cidade em escala infantil, com bancos, correios, polícia, bombeiros, escolas e outros serviços. Assim, a criança é estimulada a exercer sua cidadania escolhendo uma profissão a ser vivenciada de forma educativa dentro do parque. 👏🏻
#governodoceara #boletimdenoticias #imprensa #infancia
📸 Ariel Gomes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https://quintly-image-storage.s3.amazonaws.com/43659956cf408113a5104db8472b8a0f/58c5814c465ac16ecdbf6121f9e1893f.jpg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98141334"/>
                  </a:ext>
                </a:extLst>
              </a:tr>
            </a:tbl>
          </a:graphicData>
        </a:graphic>
      </p:graphicFrame>
      <p:sp>
        <p:nvSpPr>
          <p:cNvPr id="4" name="Text Placeholder 3">
            <a:extLst>
              <a:ext uri="{FF2B5EF4-FFF2-40B4-BE49-F238E27FC236}">
                <a16:creationId xmlns:a16="http://schemas.microsoft.com/office/drawing/2014/main" id="{8A694828-8848-4D15-8244-476585D8490E}"/>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1733174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2BE76-6114-4385-8A69-2377DD518171}"/>
              </a:ext>
            </a:extLst>
          </p:cNvPr>
          <p:cNvSpPr>
            <a:spLocks noGrp="1"/>
          </p:cNvSpPr>
          <p:nvPr>
            <p:ph type="title"/>
          </p:nvPr>
        </p:nvSpPr>
        <p:spPr/>
        <p:txBody>
          <a:bodyPr/>
          <a:lstStyle/>
          <a:p>
            <a:r>
              <a:rPr lang="en-US"/>
              <a:t>Overall All Taggable Posts Table | Governo do Estado do Ceará - 12 of 20</a:t>
            </a:r>
          </a:p>
        </p:txBody>
      </p:sp>
      <p:graphicFrame>
        <p:nvGraphicFramePr>
          <p:cNvPr id="5" name="Table Placeholder 4">
            <a:extLst>
              <a:ext uri="{FF2B5EF4-FFF2-40B4-BE49-F238E27FC236}">
                <a16:creationId xmlns:a16="http://schemas.microsoft.com/office/drawing/2014/main" id="{46E3CB2A-8E71-4461-8497-D4741FD9D5F6}"/>
              </a:ext>
            </a:extLst>
          </p:cNvPr>
          <p:cNvGraphicFramePr>
            <a:graphicFrameLocks noGrp="1"/>
          </p:cNvGraphicFramePr>
          <p:nvPr>
            <p:ph type="tbl" sz="quarter" idx="13"/>
            <p:extLst>
              <p:ext uri="{D42A27DB-BD31-4B8C-83A1-F6EECF244321}">
                <p14:modId xmlns:p14="http://schemas.microsoft.com/office/powerpoint/2010/main" val="1085274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21614588"/>
                    </a:ext>
                  </a:extLst>
                </a:gridCol>
                <a:gridCol w="2962656">
                  <a:extLst>
                    <a:ext uri="{9D8B030D-6E8A-4147-A177-3AD203B41FA5}">
                      <a16:colId xmlns:a16="http://schemas.microsoft.com/office/drawing/2014/main" val="109997153"/>
                    </a:ext>
                  </a:extLst>
                </a:gridCol>
                <a:gridCol w="1728216">
                  <a:extLst>
                    <a:ext uri="{9D8B030D-6E8A-4147-A177-3AD203B41FA5}">
                      <a16:colId xmlns:a16="http://schemas.microsoft.com/office/drawing/2014/main" val="2264790543"/>
                    </a:ext>
                  </a:extLst>
                </a:gridCol>
                <a:gridCol w="2551176">
                  <a:extLst>
                    <a:ext uri="{9D8B030D-6E8A-4147-A177-3AD203B41FA5}">
                      <a16:colId xmlns:a16="http://schemas.microsoft.com/office/drawing/2014/main" val="3548553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13717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10:03:53</a:t>
                      </a:r>
                      <a:r>
                        <a:rPr kumimoji="0" lang="pt-BR" sz="1000" b="0" i="0" u="none" strike="noStrike" kern="1200" cap="none" spc="0" normalizeH="0" baseline="0" noProof="0">
                          <a:ln>
                            <a:noFill/>
                          </a:ln>
                          <a:solidFill>
                            <a:prstClr val="black"/>
                          </a:solidFill>
                          <a:effectLst/>
                          <a:uLnTx/>
                          <a:uFillTx/>
                          <a:latin typeface="+mn-lt"/>
                          <a:ea typeface="+mn-ea"/>
                          <a:cs typeface="+mn-cs"/>
                        </a:rPr>
                        <a:t>
 É hora de entrar para o mercado de trabalho! Confira as oportunidades de emprego que estão disponíveis em todo o Ceará no site do @idtsine.⠀⠀
⠀⠀⠀
Faça seu cadastro e agende o seu atendimento em: http://www.idt.org.br/saa4/Login.aspx.⠀⠀
⠀⠀
Consulte as vagas disponíveis em: http://www.idt.org.br/vagas-disponiveis.⠀⠀
⠀⠀⠀
#vagas #vagasceará #empregosceará #PraCegoVer #PraTodosVerem⠀#emprego
⠀⠀⠀
O post tem foco no texto, que diz: aqui tem oportunidade de emprego. IDT/SINE está com 1293 vagas para garçom, marceneiro, servente de obras, instalador-reparador de rede elétrica, entre outras.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https://quintly-image-storage.s3.amazonaws.com/43659956cf408113a5104db8472b8a0f/83c6bddafc2be5c127ccefbbbb42d62c.png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44350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10:00:17</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lança o Pacto pela Aprendizagem no Estado do Ceará! Confira ao vivo!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https://quintly-image-storage.s3.amazonaws.com/43659956cf408113a5104db8472b8a0f/10552fcb79bd76c1cd3c3924a5c44267.jpg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85394860"/>
                  </a:ext>
                </a:extLst>
              </a:tr>
            </a:tbl>
          </a:graphicData>
        </a:graphic>
      </p:graphicFrame>
      <p:sp>
        <p:nvSpPr>
          <p:cNvPr id="4" name="Text Placeholder 3">
            <a:extLst>
              <a:ext uri="{FF2B5EF4-FFF2-40B4-BE49-F238E27FC236}">
                <a16:creationId xmlns:a16="http://schemas.microsoft.com/office/drawing/2014/main" id="{B31CE83A-A69F-4947-9FE6-F7A235965C9E}"/>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54380489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2BCA0-1F01-492E-A547-0C1B802F826A}"/>
              </a:ext>
            </a:extLst>
          </p:cNvPr>
          <p:cNvSpPr>
            <a:spLocks noGrp="1"/>
          </p:cNvSpPr>
          <p:nvPr>
            <p:ph type="title"/>
          </p:nvPr>
        </p:nvSpPr>
        <p:spPr/>
        <p:txBody>
          <a:bodyPr/>
          <a:lstStyle/>
          <a:p>
            <a:r>
              <a:rPr lang="en-US"/>
              <a:t>Overall All Taggable Posts Table | Governo do Estado do Ceará - 13 of 20</a:t>
            </a:r>
          </a:p>
        </p:txBody>
      </p:sp>
      <p:graphicFrame>
        <p:nvGraphicFramePr>
          <p:cNvPr id="5" name="Table Placeholder 4">
            <a:extLst>
              <a:ext uri="{FF2B5EF4-FFF2-40B4-BE49-F238E27FC236}">
                <a16:creationId xmlns:a16="http://schemas.microsoft.com/office/drawing/2014/main" id="{A46CBD05-8A32-456D-8AF3-7877D1EA7F4A}"/>
              </a:ext>
            </a:extLst>
          </p:cNvPr>
          <p:cNvGraphicFramePr>
            <a:graphicFrameLocks noGrp="1"/>
          </p:cNvGraphicFramePr>
          <p:nvPr>
            <p:ph type="tbl" sz="quarter" idx="13"/>
            <p:extLst>
              <p:ext uri="{D42A27DB-BD31-4B8C-83A1-F6EECF244321}">
                <p14:modId xmlns:p14="http://schemas.microsoft.com/office/powerpoint/2010/main" val="1646239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868639348"/>
                    </a:ext>
                  </a:extLst>
                </a:gridCol>
                <a:gridCol w="2962656">
                  <a:extLst>
                    <a:ext uri="{9D8B030D-6E8A-4147-A177-3AD203B41FA5}">
                      <a16:colId xmlns:a16="http://schemas.microsoft.com/office/drawing/2014/main" val="4146810598"/>
                    </a:ext>
                  </a:extLst>
                </a:gridCol>
                <a:gridCol w="1728216">
                  <a:extLst>
                    <a:ext uri="{9D8B030D-6E8A-4147-A177-3AD203B41FA5}">
                      <a16:colId xmlns:a16="http://schemas.microsoft.com/office/drawing/2014/main" val="705970673"/>
                    </a:ext>
                  </a:extLst>
                </a:gridCol>
                <a:gridCol w="2551176">
                  <a:extLst>
                    <a:ext uri="{9D8B030D-6E8A-4147-A177-3AD203B41FA5}">
                      <a16:colId xmlns:a16="http://schemas.microsoft.com/office/drawing/2014/main" val="764477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29874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08:07:17</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lança o Pacto pela Aprendizagem no Estado do Ceará! Confira ao vivo!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239304257_240937974579394_4667576586577565898_n.jpg?_nc_cat=101&amp;ccb=1-5&amp;_nc_sid=08861d&amp;_nc_ohc=kacqUBxdaYsAX-7EGMK&amp;_nc_ht=scontent-iad3-2.xx&amp;edm=AGz5Y0wEAAAA&amp;oh=41d86b8aec381a32f479157e8f011d53&amp;oe=6131F67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7047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- 2021-08-25 17:08:20</a:t>
                      </a:r>
                      <a:r>
                        <a:rPr kumimoji="0" lang="pt-BR" sz="1000" b="0" i="0" u="none" strike="noStrike" kern="1200" cap="none" spc="0" normalizeH="0" baseline="0" noProof="0">
                          <a:ln>
                            <a:noFill/>
                          </a:ln>
                          <a:solidFill>
                            <a:prstClr val="black"/>
                          </a:solidFill>
                          <a:effectLst/>
                          <a:uLnTx/>
                          <a:uFillTx/>
                          <a:latin typeface="+mn-lt"/>
                          <a:ea typeface="+mn-ea"/>
                          <a:cs typeface="+mn-cs"/>
                        </a:rPr>
                        <a:t>
 Anúncio de 250 brinquedopraças e Assinatura da Ordem de Serviço da Cidade Mais Infância!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https://quintly-image-storage.s3.amazonaws.com/43659956cf408113a5104db8472b8a0f/7353fdb9fa95ec9fe2a5792941e05da4.jpg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46272706"/>
                  </a:ext>
                </a:extLst>
              </a:tr>
            </a:tbl>
          </a:graphicData>
        </a:graphic>
      </p:graphicFrame>
      <p:sp>
        <p:nvSpPr>
          <p:cNvPr id="4" name="Text Placeholder 3">
            <a:extLst>
              <a:ext uri="{FF2B5EF4-FFF2-40B4-BE49-F238E27FC236}">
                <a16:creationId xmlns:a16="http://schemas.microsoft.com/office/drawing/2014/main" id="{C8906C58-FE2F-48AA-8CD9-A115F2DA995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72961825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BAFD7-3643-4346-A13F-F98BEE4F31BE}"/>
              </a:ext>
            </a:extLst>
          </p:cNvPr>
          <p:cNvSpPr>
            <a:spLocks noGrp="1"/>
          </p:cNvSpPr>
          <p:nvPr>
            <p:ph type="title"/>
          </p:nvPr>
        </p:nvSpPr>
        <p:spPr/>
        <p:txBody>
          <a:bodyPr/>
          <a:lstStyle/>
          <a:p>
            <a:r>
              <a:rPr lang="en-US"/>
              <a:t>Overall All Taggable Posts Table | Governo do Estado do Ceará - 14 of 20</a:t>
            </a:r>
          </a:p>
        </p:txBody>
      </p:sp>
      <p:graphicFrame>
        <p:nvGraphicFramePr>
          <p:cNvPr id="5" name="Table Placeholder 4">
            <a:extLst>
              <a:ext uri="{FF2B5EF4-FFF2-40B4-BE49-F238E27FC236}">
                <a16:creationId xmlns:a16="http://schemas.microsoft.com/office/drawing/2014/main" id="{B34B0B84-09A7-48EC-B36C-13CC049677AB}"/>
              </a:ext>
            </a:extLst>
          </p:cNvPr>
          <p:cNvGraphicFramePr>
            <a:graphicFrameLocks noGrp="1"/>
          </p:cNvGraphicFramePr>
          <p:nvPr>
            <p:ph type="tbl" sz="quarter" idx="13"/>
            <p:extLst>
              <p:ext uri="{D42A27DB-BD31-4B8C-83A1-F6EECF244321}">
                <p14:modId xmlns:p14="http://schemas.microsoft.com/office/powerpoint/2010/main" val="895455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98845824"/>
                    </a:ext>
                  </a:extLst>
                </a:gridCol>
                <a:gridCol w="2962656">
                  <a:extLst>
                    <a:ext uri="{9D8B030D-6E8A-4147-A177-3AD203B41FA5}">
                      <a16:colId xmlns:a16="http://schemas.microsoft.com/office/drawing/2014/main" val="1760352745"/>
                    </a:ext>
                  </a:extLst>
                </a:gridCol>
                <a:gridCol w="1728216">
                  <a:extLst>
                    <a:ext uri="{9D8B030D-6E8A-4147-A177-3AD203B41FA5}">
                      <a16:colId xmlns:a16="http://schemas.microsoft.com/office/drawing/2014/main" val="3950141573"/>
                    </a:ext>
                  </a:extLst>
                </a:gridCol>
                <a:gridCol w="2551176">
                  <a:extLst>
                    <a:ext uri="{9D8B030D-6E8A-4147-A177-3AD203B41FA5}">
                      <a16:colId xmlns:a16="http://schemas.microsoft.com/office/drawing/2014/main" val="28591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0255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- 2021-08-25 15:37:26</a:t>
                      </a:r>
                      <a:r>
                        <a:rPr kumimoji="0" lang="pt-BR" sz="1000" b="0" i="0" u="none" strike="noStrike" kern="1200" cap="none" spc="0" normalizeH="0" baseline="0" noProof="0">
                          <a:ln>
                            <a:noFill/>
                          </a:ln>
                          <a:solidFill>
                            <a:prstClr val="black"/>
                          </a:solidFill>
                          <a:effectLst/>
                          <a:uLnTx/>
                          <a:uFillTx/>
                          <a:latin typeface="+mn-lt"/>
                          <a:ea typeface="+mn-ea"/>
                          <a:cs typeface="+mn-cs"/>
                        </a:rPr>
                        <a:t>
 Anúncio de 250 brinquedopraças e Assinatura da Ordem de Serviço da Cidade Mais Infância!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233570252_4246149398754874_5250624847981624923_n.jpg?_nc_cat=106&amp;ccb=1-5&amp;_nc_sid=08861d&amp;_nc_ohc=sfJHmMy4F88AX-E-G-o&amp;_nc_ht=scontent-iad3-2.xx&amp;edm=AGz5Y0wEAAAA&amp;oh=90c86f5250ed84bb28f48d38e1030032&amp;oe=61315F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2019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- 2021-08-25 14:26:27</a:t>
                      </a:r>
                      <a:r>
                        <a:rPr kumimoji="0" lang="pt-BR" sz="1000" b="0" i="0" u="none" strike="noStrike" kern="1200" cap="none" spc="0" normalizeH="0" baseline="0" noProof="0">
                          <a:ln>
                            <a:noFill/>
                          </a:ln>
                          <a:solidFill>
                            <a:prstClr val="black"/>
                          </a:solidFill>
                          <a:effectLst/>
                          <a:uLnTx/>
                          <a:uFillTx/>
                          <a:latin typeface="+mn-lt"/>
                          <a:ea typeface="+mn-ea"/>
                          <a:cs typeface="+mn-cs"/>
                        </a:rPr>
                        <a:t>
 Hoje, 25 de agosto, é celebrado o Dia do Soldado. Mais que amor e coragem inerentes à profissão, esses guerreiros e guerreiras mostram que são vocacionados para cumprirem suas missões de levar segurança para a população.
O Governo do Ceará parabeniza todos os soldados pelo seu dia!
#datascomemorativas #governodoceará #diadosoldado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https://quintly-image-storage.s3.amazonaws.com/43659956cf408113a5104db8472b8a0f/95a5a433b33d876968eb98aa80ce4f75.jpg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21740890"/>
                  </a:ext>
                </a:extLst>
              </a:tr>
            </a:tbl>
          </a:graphicData>
        </a:graphic>
      </p:graphicFrame>
      <p:sp>
        <p:nvSpPr>
          <p:cNvPr id="4" name="Text Placeholder 3">
            <a:extLst>
              <a:ext uri="{FF2B5EF4-FFF2-40B4-BE49-F238E27FC236}">
                <a16:creationId xmlns:a16="http://schemas.microsoft.com/office/drawing/2014/main" id="{8B3D215F-B587-499F-BBEC-DF70438E1CB1}"/>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10951915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FD58C-046B-4F9B-B671-F253688FDF01}"/>
              </a:ext>
            </a:extLst>
          </p:cNvPr>
          <p:cNvSpPr>
            <a:spLocks noGrp="1"/>
          </p:cNvSpPr>
          <p:nvPr>
            <p:ph type="title"/>
          </p:nvPr>
        </p:nvSpPr>
        <p:spPr/>
        <p:txBody>
          <a:bodyPr/>
          <a:lstStyle/>
          <a:p>
            <a:r>
              <a:rPr lang="en-US"/>
              <a:t>Overall All Taggable Posts Table | Governo do Estado do Ceará - 15 of 20</a:t>
            </a:r>
          </a:p>
        </p:txBody>
      </p:sp>
      <p:graphicFrame>
        <p:nvGraphicFramePr>
          <p:cNvPr id="5" name="Table Placeholder 4">
            <a:extLst>
              <a:ext uri="{FF2B5EF4-FFF2-40B4-BE49-F238E27FC236}">
                <a16:creationId xmlns:a16="http://schemas.microsoft.com/office/drawing/2014/main" id="{3DED2109-75AF-4431-80BD-4CF2B9FADE68}"/>
              </a:ext>
            </a:extLst>
          </p:cNvPr>
          <p:cNvGraphicFramePr>
            <a:graphicFrameLocks noGrp="1"/>
          </p:cNvGraphicFramePr>
          <p:nvPr>
            <p:ph type="tbl" sz="quarter" idx="13"/>
            <p:extLst>
              <p:ext uri="{D42A27DB-BD31-4B8C-83A1-F6EECF244321}">
                <p14:modId xmlns:p14="http://schemas.microsoft.com/office/powerpoint/2010/main" val="1562425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45129895"/>
                    </a:ext>
                  </a:extLst>
                </a:gridCol>
                <a:gridCol w="2962656">
                  <a:extLst>
                    <a:ext uri="{9D8B030D-6E8A-4147-A177-3AD203B41FA5}">
                      <a16:colId xmlns:a16="http://schemas.microsoft.com/office/drawing/2014/main" val="4188252437"/>
                    </a:ext>
                  </a:extLst>
                </a:gridCol>
                <a:gridCol w="1728216">
                  <a:extLst>
                    <a:ext uri="{9D8B030D-6E8A-4147-A177-3AD203B41FA5}">
                      <a16:colId xmlns:a16="http://schemas.microsoft.com/office/drawing/2014/main" val="2313549904"/>
                    </a:ext>
                  </a:extLst>
                </a:gridCol>
                <a:gridCol w="2551176">
                  <a:extLst>
                    <a:ext uri="{9D8B030D-6E8A-4147-A177-3AD203B41FA5}">
                      <a16:colId xmlns:a16="http://schemas.microsoft.com/office/drawing/2014/main" val="931640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68280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18:08:19</a:t>
                      </a:r>
                      <a:r>
                        <a:rPr kumimoji="0" lang="pt-BR" sz="1000" b="0" i="0" u="none" strike="noStrike" kern="1200" cap="none" spc="0" normalizeH="0" baseline="0" noProof="0">
                          <a:ln>
                            <a:noFill/>
                          </a:ln>
                          <a:solidFill>
                            <a:prstClr val="black"/>
                          </a:solidFill>
                          <a:effectLst/>
                          <a:uLnTx/>
                          <a:uFillTx/>
                          <a:latin typeface="+mn-lt"/>
                          <a:ea typeface="+mn-ea"/>
                          <a:cs typeface="+mn-cs"/>
                        </a:rPr>
                        <a:t>
 No dia 11 de agosto, Dia do Estudante, o Governo entregou o Campus da Universidade Estadual Vale do Acaraú (UVA) em São Benedito. Agora, estudantes das cidades de Carnaubal, Croatá, Guaraciaba do Norte, Ibiapina, Ipu, Tianguá, Ubajara e Viçosa do Ceará também contam com uma opção muito mais próxima. 
As provas para o vestibular já possuem data prevista para o dia 03 de outubro e início das aulas para o dia 25 do mesmo mês. 
Acesse vestibular.uvanet.br/apps/view/index.php e inscreva-se! 
É o Ceará gerando cada vez mais oportunidade a todos os alunos, incentivando na educação de qualidade desde a primeira infância ao ensino superior.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https://quintly-image-storage.s3.amazonaws.com/43659956cf408113a5104db8472b8a0f/ec82c3bcd36fb8874db5b60e2ef54aa0.jpg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69616499"/>
                  </a:ext>
                </a:extLst>
              </a:tr>
            </a:tbl>
          </a:graphicData>
        </a:graphic>
      </p:graphicFrame>
      <p:sp>
        <p:nvSpPr>
          <p:cNvPr id="4" name="Text Placeholder 3">
            <a:extLst>
              <a:ext uri="{FF2B5EF4-FFF2-40B4-BE49-F238E27FC236}">
                <a16:creationId xmlns:a16="http://schemas.microsoft.com/office/drawing/2014/main" id="{1E99FCE2-B587-4721-9A4E-BD7BC15CFC9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2038505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E2EAB-214D-4B28-AB44-EC5C14971015}"/>
              </a:ext>
            </a:extLst>
          </p:cNvPr>
          <p:cNvSpPr>
            <a:spLocks noGrp="1"/>
          </p:cNvSpPr>
          <p:nvPr>
            <p:ph type="title"/>
          </p:nvPr>
        </p:nvSpPr>
        <p:spPr/>
        <p:txBody>
          <a:bodyPr/>
          <a:lstStyle/>
          <a:p>
            <a:r>
              <a:rPr lang="en-US"/>
              <a:t>Overall All Taggable Posts Table | Governo do Estado do Ceará - 16 of 20</a:t>
            </a:r>
          </a:p>
        </p:txBody>
      </p:sp>
      <p:graphicFrame>
        <p:nvGraphicFramePr>
          <p:cNvPr id="5" name="Table Placeholder 4">
            <a:extLst>
              <a:ext uri="{FF2B5EF4-FFF2-40B4-BE49-F238E27FC236}">
                <a16:creationId xmlns:a16="http://schemas.microsoft.com/office/drawing/2014/main" id="{093CC12C-ADD3-4A8B-915F-761D956483B4}"/>
              </a:ext>
            </a:extLst>
          </p:cNvPr>
          <p:cNvGraphicFramePr>
            <a:graphicFrameLocks noGrp="1"/>
          </p:cNvGraphicFramePr>
          <p:nvPr>
            <p:ph type="tbl" sz="quarter" idx="13"/>
            <p:extLst>
              <p:ext uri="{D42A27DB-BD31-4B8C-83A1-F6EECF244321}">
                <p14:modId xmlns:p14="http://schemas.microsoft.com/office/powerpoint/2010/main" val="267704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77184584"/>
                    </a:ext>
                  </a:extLst>
                </a:gridCol>
                <a:gridCol w="2962656">
                  <a:extLst>
                    <a:ext uri="{9D8B030D-6E8A-4147-A177-3AD203B41FA5}">
                      <a16:colId xmlns:a16="http://schemas.microsoft.com/office/drawing/2014/main" val="2212493736"/>
                    </a:ext>
                  </a:extLst>
                </a:gridCol>
                <a:gridCol w="1728216">
                  <a:extLst>
                    <a:ext uri="{9D8B030D-6E8A-4147-A177-3AD203B41FA5}">
                      <a16:colId xmlns:a16="http://schemas.microsoft.com/office/drawing/2014/main" val="2668572784"/>
                    </a:ext>
                  </a:extLst>
                </a:gridCol>
                <a:gridCol w="2551176">
                  <a:extLst>
                    <a:ext uri="{9D8B030D-6E8A-4147-A177-3AD203B41FA5}">
                      <a16:colId xmlns:a16="http://schemas.microsoft.com/office/drawing/2014/main" val="2276996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90533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16:55:52</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realiza, nesta terça-feira (24), a entrega de brinquedopraça e academias ao ar livre no município de Horizonte, na Grande Fortaleza. A solenidade será virtual e transmitida ao vivo pelas redes sociais do Governo do Ceará, com a presença da primeira-dama Onélia Santana e da secretária da Proteção Social, Justiça, Cidadania, Mulheres e Direitos Humanos (SPS), Socorro França. O investimento total é de mais de R$ 155,5 mil. Por meio do Programa Mais Infância Ceará, já são 291 equipamentos voltados ao desenvolvimento infantil, sendo 151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https://quintly-image-storage.s3.amazonaws.com/43659956cf408113a5104db8472b8a0f/004757d32118fbc3bbff3994e48350de.jpg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65338381"/>
                  </a:ext>
                </a:extLst>
              </a:tr>
            </a:tbl>
          </a:graphicData>
        </a:graphic>
      </p:graphicFrame>
      <p:sp>
        <p:nvSpPr>
          <p:cNvPr id="4" name="Text Placeholder 3">
            <a:extLst>
              <a:ext uri="{FF2B5EF4-FFF2-40B4-BE49-F238E27FC236}">
                <a16:creationId xmlns:a16="http://schemas.microsoft.com/office/drawing/2014/main" id="{389D3504-AAAD-49C3-AC89-624555996AB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82830701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47699-080B-4E57-8B0D-D924FD6E4755}"/>
              </a:ext>
            </a:extLst>
          </p:cNvPr>
          <p:cNvSpPr>
            <a:spLocks noGrp="1"/>
          </p:cNvSpPr>
          <p:nvPr>
            <p:ph type="title"/>
          </p:nvPr>
        </p:nvSpPr>
        <p:spPr/>
        <p:txBody>
          <a:bodyPr/>
          <a:lstStyle/>
          <a:p>
            <a:r>
              <a:rPr lang="en-US"/>
              <a:t>Overall All Taggable Posts Table | Governo do Estado do Ceará - 17 of 20</a:t>
            </a:r>
          </a:p>
        </p:txBody>
      </p:sp>
      <p:graphicFrame>
        <p:nvGraphicFramePr>
          <p:cNvPr id="5" name="Table Placeholder 4">
            <a:extLst>
              <a:ext uri="{FF2B5EF4-FFF2-40B4-BE49-F238E27FC236}">
                <a16:creationId xmlns:a16="http://schemas.microsoft.com/office/drawing/2014/main" id="{6605C8A0-9F16-474E-AF5B-BC34341310CE}"/>
              </a:ext>
            </a:extLst>
          </p:cNvPr>
          <p:cNvGraphicFramePr>
            <a:graphicFrameLocks noGrp="1"/>
          </p:cNvGraphicFramePr>
          <p:nvPr>
            <p:ph type="tbl" sz="quarter" idx="13"/>
            <p:extLst>
              <p:ext uri="{D42A27DB-BD31-4B8C-83A1-F6EECF244321}">
                <p14:modId xmlns:p14="http://schemas.microsoft.com/office/powerpoint/2010/main" val="18253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78557636"/>
                    </a:ext>
                  </a:extLst>
                </a:gridCol>
                <a:gridCol w="2962656">
                  <a:extLst>
                    <a:ext uri="{9D8B030D-6E8A-4147-A177-3AD203B41FA5}">
                      <a16:colId xmlns:a16="http://schemas.microsoft.com/office/drawing/2014/main" val="1869201775"/>
                    </a:ext>
                  </a:extLst>
                </a:gridCol>
                <a:gridCol w="1728216">
                  <a:extLst>
                    <a:ext uri="{9D8B030D-6E8A-4147-A177-3AD203B41FA5}">
                      <a16:colId xmlns:a16="http://schemas.microsoft.com/office/drawing/2014/main" val="2839204648"/>
                    </a:ext>
                  </a:extLst>
                </a:gridCol>
                <a:gridCol w="2551176">
                  <a:extLst>
                    <a:ext uri="{9D8B030D-6E8A-4147-A177-3AD203B41FA5}">
                      <a16:colId xmlns:a16="http://schemas.microsoft.com/office/drawing/2014/main" val="2314413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070875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15:22:11</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realiza, nesta terça-feira (24), a entrega de brinquedopraça e academias ao ar livre no município de Horizonte, na Grande Fortaleza. A solenidade será virtual e transmitida ao vivo pelas redes sociais do Governo do Ceará, com a presença da primeira-dama Onélia Santana e da secretária da Proteção Social, Justiça, Cidadania, Mulheres e Direitos Humanos (SPS), Socorro França. O investimento total é de mais de R$ 155,5 mil. Por meio do Programa Mais Infância Ceará, já são 291 equipamentos voltados ao desenvolvimento infantil, sendo 151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p168x128/201459895_220576676670739_8879577329633904481_n.jpg?_nc_cat=100&amp;ccb=1-5&amp;_nc_sid=08861d&amp;_nc_ohc=2QHxW36xPRsAX8YWFrx&amp;_nc_ht=scontent-bos3-1.xx&amp;edm=AGz5Y0wEAAAA&amp;oh=fa49dd21eea37a68e547c3f53828daf3&amp;oe=613300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87075243"/>
                  </a:ext>
                </a:extLst>
              </a:tr>
            </a:tbl>
          </a:graphicData>
        </a:graphic>
      </p:graphicFrame>
      <p:sp>
        <p:nvSpPr>
          <p:cNvPr id="4" name="Text Placeholder 3">
            <a:extLst>
              <a:ext uri="{FF2B5EF4-FFF2-40B4-BE49-F238E27FC236}">
                <a16:creationId xmlns:a16="http://schemas.microsoft.com/office/drawing/2014/main" id="{559FB493-421E-439F-B521-7833BFD647D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656919612"/>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50DB7-7563-441A-AA2E-52624EA3EBF1}"/>
              </a:ext>
            </a:extLst>
          </p:cNvPr>
          <p:cNvSpPr>
            <a:spLocks noGrp="1"/>
          </p:cNvSpPr>
          <p:nvPr>
            <p:ph type="title"/>
          </p:nvPr>
        </p:nvSpPr>
        <p:spPr/>
        <p:txBody>
          <a:bodyPr/>
          <a:lstStyle/>
          <a:p>
            <a:r>
              <a:rPr lang="en-US"/>
              <a:t>Overall All Taggable Posts Table | Governo do Estado do Ceará - 18 of 20</a:t>
            </a:r>
          </a:p>
        </p:txBody>
      </p:sp>
      <p:graphicFrame>
        <p:nvGraphicFramePr>
          <p:cNvPr id="5" name="Table Placeholder 4">
            <a:extLst>
              <a:ext uri="{FF2B5EF4-FFF2-40B4-BE49-F238E27FC236}">
                <a16:creationId xmlns:a16="http://schemas.microsoft.com/office/drawing/2014/main" id="{D584EAA6-0A80-41D3-A7B0-21830B81D3AF}"/>
              </a:ext>
            </a:extLst>
          </p:cNvPr>
          <p:cNvGraphicFramePr>
            <a:graphicFrameLocks noGrp="1"/>
          </p:cNvGraphicFramePr>
          <p:nvPr>
            <p:ph type="tbl" sz="quarter" idx="13"/>
            <p:extLst>
              <p:ext uri="{D42A27DB-BD31-4B8C-83A1-F6EECF244321}">
                <p14:modId xmlns:p14="http://schemas.microsoft.com/office/powerpoint/2010/main" val="229811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83463045"/>
                    </a:ext>
                  </a:extLst>
                </a:gridCol>
                <a:gridCol w="2962656">
                  <a:extLst>
                    <a:ext uri="{9D8B030D-6E8A-4147-A177-3AD203B41FA5}">
                      <a16:colId xmlns:a16="http://schemas.microsoft.com/office/drawing/2014/main" val="1487668790"/>
                    </a:ext>
                  </a:extLst>
                </a:gridCol>
                <a:gridCol w="1728216">
                  <a:extLst>
                    <a:ext uri="{9D8B030D-6E8A-4147-A177-3AD203B41FA5}">
                      <a16:colId xmlns:a16="http://schemas.microsoft.com/office/drawing/2014/main" val="1477623055"/>
                    </a:ext>
                  </a:extLst>
                </a:gridCol>
                <a:gridCol w="2551176">
                  <a:extLst>
                    <a:ext uri="{9D8B030D-6E8A-4147-A177-3AD203B41FA5}">
                      <a16:colId xmlns:a16="http://schemas.microsoft.com/office/drawing/2014/main" val="1285479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653287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10:30:06</a:t>
                      </a:r>
                      <a:r>
                        <a:rPr kumimoji="0" lang="pt-BR" sz="1000" b="0" i="0" u="none" strike="noStrike" kern="1200" cap="none" spc="0" normalizeH="0" baseline="0" noProof="0">
                          <a:ln>
                            <a:noFill/>
                          </a:ln>
                          <a:solidFill>
                            <a:prstClr val="black"/>
                          </a:solidFill>
                          <a:effectLst/>
                          <a:uLnTx/>
                          <a:uFillTx/>
                          <a:latin typeface="+mn-lt"/>
                          <a:ea typeface="+mn-ea"/>
                          <a:cs typeface="+mn-cs"/>
                        </a:rPr>
                        <a:t>
 Tem de 12 a 17 anos? A única forma de garantir a sua vacinação contra a Covid-19 é fazendo cadastro no site Saúde Digital. Acesse agora: https://vacinacaocovid.saude.ce.gov.br
O início da imunização deste grupo está previsto para o fim de agosto. Segundo o IBGE, existem 1.049.462 jovens nesta faixa etária no Ceará. Até sexta (20), 386.377 mil pessoas deste perfil realizaram o cadastro.
Então, se você não fez ainda seu cadastro, é bom agilizar!
📸 Thiara Montefusco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https://quintly-image-storage.s3.amazonaws.com/43659956cf408113a5104db8472b8a0f/6903f43362fca85bfb3f39152b23d1b6.jpg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09857461"/>
                  </a:ext>
                </a:extLst>
              </a:tr>
            </a:tbl>
          </a:graphicData>
        </a:graphic>
      </p:graphicFrame>
      <p:sp>
        <p:nvSpPr>
          <p:cNvPr id="4" name="Text Placeholder 3">
            <a:extLst>
              <a:ext uri="{FF2B5EF4-FFF2-40B4-BE49-F238E27FC236}">
                <a16:creationId xmlns:a16="http://schemas.microsoft.com/office/drawing/2014/main" id="{818B32F0-6CC6-4D36-8D2C-8B953573F1B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8257768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F4B8B-541D-46A2-A69A-C1285C009310}"/>
              </a:ext>
            </a:extLst>
          </p:cNvPr>
          <p:cNvSpPr>
            <a:spLocks noGrp="1"/>
          </p:cNvSpPr>
          <p:nvPr>
            <p:ph type="title"/>
          </p:nvPr>
        </p:nvSpPr>
        <p:spPr/>
        <p:txBody>
          <a:bodyPr/>
          <a:lstStyle/>
          <a:p>
            <a:r>
              <a:rPr lang="en-US"/>
              <a:t>Overall All Taggable Posts Table | Governo do Estado do Ceará - 19 of 20</a:t>
            </a:r>
          </a:p>
        </p:txBody>
      </p:sp>
      <p:graphicFrame>
        <p:nvGraphicFramePr>
          <p:cNvPr id="5" name="Table Placeholder 4">
            <a:extLst>
              <a:ext uri="{FF2B5EF4-FFF2-40B4-BE49-F238E27FC236}">
                <a16:creationId xmlns:a16="http://schemas.microsoft.com/office/drawing/2014/main" id="{7D250BF8-0459-45B6-95FB-662071BC5723}"/>
              </a:ext>
            </a:extLst>
          </p:cNvPr>
          <p:cNvGraphicFramePr>
            <a:graphicFrameLocks noGrp="1"/>
          </p:cNvGraphicFramePr>
          <p:nvPr>
            <p:ph type="tbl" sz="quarter" idx="13"/>
            <p:extLst>
              <p:ext uri="{D42A27DB-BD31-4B8C-83A1-F6EECF244321}">
                <p14:modId xmlns:p14="http://schemas.microsoft.com/office/powerpoint/2010/main" val="22352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63578935"/>
                    </a:ext>
                  </a:extLst>
                </a:gridCol>
                <a:gridCol w="2962656">
                  <a:extLst>
                    <a:ext uri="{9D8B030D-6E8A-4147-A177-3AD203B41FA5}">
                      <a16:colId xmlns:a16="http://schemas.microsoft.com/office/drawing/2014/main" val="3302004725"/>
                    </a:ext>
                  </a:extLst>
                </a:gridCol>
                <a:gridCol w="1728216">
                  <a:extLst>
                    <a:ext uri="{9D8B030D-6E8A-4147-A177-3AD203B41FA5}">
                      <a16:colId xmlns:a16="http://schemas.microsoft.com/office/drawing/2014/main" val="1341060400"/>
                    </a:ext>
                  </a:extLst>
                </a:gridCol>
                <a:gridCol w="2551176">
                  <a:extLst>
                    <a:ext uri="{9D8B030D-6E8A-4147-A177-3AD203B41FA5}">
                      <a16:colId xmlns:a16="http://schemas.microsoft.com/office/drawing/2014/main" val="1232906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23100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19:00:08</a:t>
                      </a:r>
                      <a:r>
                        <a:rPr kumimoji="0" lang="pt-BR" sz="1000" b="0" i="0" u="none" strike="noStrike" kern="1200" cap="none" spc="0" normalizeH="0" baseline="0" noProof="0">
                          <a:ln>
                            <a:noFill/>
                          </a:ln>
                          <a:solidFill>
                            <a:prstClr val="black"/>
                          </a:solidFill>
                          <a:effectLst/>
                          <a:uLnTx/>
                          <a:uFillTx/>
                          <a:latin typeface="+mn-lt"/>
                          <a:ea typeface="+mn-ea"/>
                          <a:cs typeface="+mn-cs"/>
                        </a:rPr>
                        <a:t>
 O Auxílio Cesta Básica é mais um benefício criado pelo Governo do Ceará para ajudar profissionais que tiveram prejuízo de renda com a pandemia. E hoje (23), o Estado creditou mais R$ 2.736.700, em beneficio de 26.607 profissionais autônomos. O crédito refere-se ao pagamento da segunda parcela de R$ 100 para as pessoas beneficiadas nos seis primeiros lotes; e à entrega dos cartões de 560 beneficiados no sétimo lote, já com a primeira e segunda parcelas, ou seja, com o valor integral de R$ 200.
📸 Tiago Stille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https://quintly-image-storage.s3.amazonaws.com/43659956cf408113a5104db8472b8a0f/e4091d44dec3fa1820ecb7a9db49cd76.png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29913062"/>
                  </a:ext>
                </a:extLst>
              </a:tr>
            </a:tbl>
          </a:graphicData>
        </a:graphic>
      </p:graphicFrame>
      <p:sp>
        <p:nvSpPr>
          <p:cNvPr id="4" name="Text Placeholder 3">
            <a:extLst>
              <a:ext uri="{FF2B5EF4-FFF2-40B4-BE49-F238E27FC236}">
                <a16:creationId xmlns:a16="http://schemas.microsoft.com/office/drawing/2014/main" id="{08CB6C92-DB9B-44F6-A613-E2D588AF5079}"/>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8462287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C8E78-58B7-4D0D-9DA3-77D364F66E64}"/>
              </a:ext>
            </a:extLst>
          </p:cNvPr>
          <p:cNvSpPr>
            <a:spLocks noGrp="1"/>
          </p:cNvSpPr>
          <p:nvPr>
            <p:ph type="title"/>
          </p:nvPr>
        </p:nvSpPr>
        <p:spPr/>
        <p:txBody>
          <a:bodyPr/>
          <a:lstStyle/>
          <a:p>
            <a:r>
              <a:rPr lang="en-US"/>
              <a:t>Overall All Taggable Posts Table | Governo do Estado do Ceará - 20 of 20</a:t>
            </a:r>
          </a:p>
        </p:txBody>
      </p:sp>
      <p:graphicFrame>
        <p:nvGraphicFramePr>
          <p:cNvPr id="5" name="Table Placeholder 4">
            <a:extLst>
              <a:ext uri="{FF2B5EF4-FFF2-40B4-BE49-F238E27FC236}">
                <a16:creationId xmlns:a16="http://schemas.microsoft.com/office/drawing/2014/main" id="{26294875-5ACE-47F4-998A-48B99FA5F73F}"/>
              </a:ext>
            </a:extLst>
          </p:cNvPr>
          <p:cNvGraphicFramePr>
            <a:graphicFrameLocks noGrp="1"/>
          </p:cNvGraphicFramePr>
          <p:nvPr>
            <p:ph type="tbl" sz="quarter" idx="13"/>
            <p:extLst>
              <p:ext uri="{D42A27DB-BD31-4B8C-83A1-F6EECF244321}">
                <p14:modId xmlns:p14="http://schemas.microsoft.com/office/powerpoint/2010/main" val="257936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84328531"/>
                    </a:ext>
                  </a:extLst>
                </a:gridCol>
                <a:gridCol w="2962656">
                  <a:extLst>
                    <a:ext uri="{9D8B030D-6E8A-4147-A177-3AD203B41FA5}">
                      <a16:colId xmlns:a16="http://schemas.microsoft.com/office/drawing/2014/main" val="545682203"/>
                    </a:ext>
                  </a:extLst>
                </a:gridCol>
                <a:gridCol w="1728216">
                  <a:extLst>
                    <a:ext uri="{9D8B030D-6E8A-4147-A177-3AD203B41FA5}">
                      <a16:colId xmlns:a16="http://schemas.microsoft.com/office/drawing/2014/main" val="887691132"/>
                    </a:ext>
                  </a:extLst>
                </a:gridCol>
                <a:gridCol w="2551176">
                  <a:extLst>
                    <a:ext uri="{9D8B030D-6E8A-4147-A177-3AD203B41FA5}">
                      <a16:colId xmlns:a16="http://schemas.microsoft.com/office/drawing/2014/main" val="3881746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66931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17:30:38</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entrega, nesta segunda-feira (23), as brinquedopraças e academias ao ar livre nos municípios de Icapuí e Pacajus. A solenidade virtual será transmitida ao vivo pelas redes sociais do Governo do Ceará, com a presença da primeira-dama Onélia Santana e da secretária da Proteção Social, Justiça, Cidadania, Mulheres e Direitos Humanos (SPS), Socorro França. O investimento total é de mais de R$ 318 mil. Por meio do Programa Mais Infância Ceará, já são 296 equipamentos voltados ao desenvolvimento infantil, sendo 150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https://quintly-image-storage.s3.amazonaws.com/43659956cf408113a5104db8472b8a0f/7044dedbf7306a3dcfc1f92882f05688.jpg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5802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16:05:04</a:t>
                      </a:r>
                      <a:r>
                        <a:rPr kumimoji="0" lang="pt-BR" sz="1000" b="0" i="0" u="none" strike="noStrike" kern="1200" cap="none" spc="0" normalizeH="0" baseline="0" noProof="0">
                          <a:ln>
                            <a:noFill/>
                          </a:ln>
                          <a:solidFill>
                            <a:prstClr val="black"/>
                          </a:solidFill>
                          <a:effectLst/>
                          <a:uLnTx/>
                          <a:uFillTx/>
                          <a:latin typeface="+mn-lt"/>
                          <a:ea typeface="+mn-ea"/>
                          <a:cs typeface="+mn-cs"/>
                        </a:rPr>
                        <a:t>
 Chegou ao Ceará, hoje (23), um lote com 152.420 doses da AstraZeneca, que serão destinadas para aplicação da segunda dose (D2) na imunização da população cearense. No domingo (22), o Estado recebeu 194.510 doses de imunizantes, sendo 97.400 CoronaVac e 97.110 Pfizer. Até o momento, o Ceará recebeu um total de 9.183.188 doses (CoronaVac, AstraZeneca, Pfizer e Janssen).
📸 Helene Santos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https://quintly-image-storage.s3.amazonaws.com/43659956cf408113a5104db8472b8a0f/859659e3ac29521c1a2e829c505e557c.png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50085179"/>
                  </a:ext>
                </a:extLst>
              </a:tr>
            </a:tbl>
          </a:graphicData>
        </a:graphic>
      </p:graphicFrame>
      <p:sp>
        <p:nvSpPr>
          <p:cNvPr id="4" name="Text Placeholder 3">
            <a:extLst>
              <a:ext uri="{FF2B5EF4-FFF2-40B4-BE49-F238E27FC236}">
                <a16:creationId xmlns:a16="http://schemas.microsoft.com/office/drawing/2014/main" id="{8E24EA8C-A10A-42E6-8156-14933E6613A9}"/>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05283676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8626A-6D98-42C0-8E86-B01536007653}"/>
              </a:ext>
            </a:extLst>
          </p:cNvPr>
          <p:cNvSpPr>
            <a:spLocks noGrp="1"/>
          </p:cNvSpPr>
          <p:nvPr>
            <p:ph type="title"/>
          </p:nvPr>
        </p:nvSpPr>
        <p:spPr/>
        <p:txBody>
          <a:bodyPr/>
          <a:lstStyle/>
          <a:p>
            <a:r>
              <a:rPr lang="pt-BR"/>
              <a:t>Facebook Fans Table | Governo do Estado do Ceará</a:t>
            </a:r>
            <a:endParaRPr lang="en-US"/>
          </a:p>
        </p:txBody>
      </p:sp>
      <p:graphicFrame>
        <p:nvGraphicFramePr>
          <p:cNvPr id="5" name="Table Placeholder 4">
            <a:extLst>
              <a:ext uri="{FF2B5EF4-FFF2-40B4-BE49-F238E27FC236}">
                <a16:creationId xmlns:a16="http://schemas.microsoft.com/office/drawing/2014/main" id="{FD8B1E44-C041-4729-8AA9-F5C25A504D93}"/>
              </a:ext>
            </a:extLst>
          </p:cNvPr>
          <p:cNvGraphicFramePr>
            <a:graphicFrameLocks noGrp="1"/>
          </p:cNvGraphicFramePr>
          <p:nvPr>
            <p:ph type="tbl" sz="quarter" idx="13"/>
            <p:extLst>
              <p:ext uri="{D42A27DB-BD31-4B8C-83A1-F6EECF244321}">
                <p14:modId xmlns:p14="http://schemas.microsoft.com/office/powerpoint/2010/main" val="2817407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8396604"/>
                    </a:ext>
                  </a:extLst>
                </a:gridCol>
                <a:gridCol w="1234440">
                  <a:extLst>
                    <a:ext uri="{9D8B030D-6E8A-4147-A177-3AD203B41FA5}">
                      <a16:colId xmlns:a16="http://schemas.microsoft.com/office/drawing/2014/main" val="2057550874"/>
                    </a:ext>
                  </a:extLst>
                </a:gridCol>
                <a:gridCol w="822960">
                  <a:extLst>
                    <a:ext uri="{9D8B030D-6E8A-4147-A177-3AD203B41FA5}">
                      <a16:colId xmlns:a16="http://schemas.microsoft.com/office/drawing/2014/main" val="3707752830"/>
                    </a:ext>
                  </a:extLst>
                </a:gridCol>
                <a:gridCol w="822960">
                  <a:extLst>
                    <a:ext uri="{9D8B030D-6E8A-4147-A177-3AD203B41FA5}">
                      <a16:colId xmlns:a16="http://schemas.microsoft.com/office/drawing/2014/main" val="3017860171"/>
                    </a:ext>
                  </a:extLst>
                </a:gridCol>
                <a:gridCol w="822960">
                  <a:extLst>
                    <a:ext uri="{9D8B030D-6E8A-4147-A177-3AD203B41FA5}">
                      <a16:colId xmlns:a16="http://schemas.microsoft.com/office/drawing/2014/main" val="2480082550"/>
                    </a:ext>
                  </a:extLst>
                </a:gridCol>
                <a:gridCol w="822960">
                  <a:extLst>
                    <a:ext uri="{9D8B030D-6E8A-4147-A177-3AD203B41FA5}">
                      <a16:colId xmlns:a16="http://schemas.microsoft.com/office/drawing/2014/main" val="3008138067"/>
                    </a:ext>
                  </a:extLst>
                </a:gridCol>
                <a:gridCol w="822960">
                  <a:extLst>
                    <a:ext uri="{9D8B030D-6E8A-4147-A177-3AD203B41FA5}">
                      <a16:colId xmlns:a16="http://schemas.microsoft.com/office/drawing/2014/main" val="2842987636"/>
                    </a:ext>
                  </a:extLst>
                </a:gridCol>
                <a:gridCol w="822960">
                  <a:extLst>
                    <a:ext uri="{9D8B030D-6E8A-4147-A177-3AD203B41FA5}">
                      <a16:colId xmlns:a16="http://schemas.microsoft.com/office/drawing/2014/main" val="41514705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649004715"/>
                  </a:ext>
                </a:extLst>
              </a:tr>
              <a:tr h="370840">
                <a:tc>
                  <a:txBody>
                    <a:bodyPr/>
                    <a:lstStyle/>
                    <a:p>
                      <a:r>
                        <a:rPr lang="pt-BR" sz="1000"/>
                        <a:t>Governo do Estado do Ceará</a:t>
                      </a:r>
                      <a:endParaRPr lang="en-US" sz="1000"/>
                    </a:p>
                  </a:txBody>
                  <a:tcPr/>
                </a:tc>
                <a:tc>
                  <a:txBody>
                    <a:bodyPr/>
                    <a:lstStyle/>
                    <a:p>
                      <a:r>
                        <a:rPr lang="en-US" sz="1000"/>
                        <a:t>349713</a:t>
                      </a:r>
                    </a:p>
                  </a:txBody>
                  <a:tcPr/>
                </a:tc>
                <a:tc>
                  <a:txBody>
                    <a:bodyPr/>
                    <a:lstStyle/>
                    <a:p>
                      <a:r>
                        <a:rPr lang="en-US" sz="1000"/>
                        <a:t>24</a:t>
                      </a:r>
                    </a:p>
                  </a:txBody>
                  <a:tcPr/>
                </a:tc>
                <a:tc>
                  <a:txBody>
                    <a:bodyPr/>
                    <a:lstStyle/>
                    <a:p>
                      <a:r>
                        <a:rPr lang="en-US" sz="1000"/>
                        <a:t>0.0 %</a:t>
                      </a:r>
                    </a:p>
                  </a:txBody>
                  <a:tcPr/>
                </a:tc>
                <a:tc>
                  <a:txBody>
                    <a:bodyPr/>
                    <a:lstStyle/>
                    <a:p>
                      <a:r>
                        <a:rPr lang="en-US" sz="1000"/>
                        <a:t>137</a:t>
                      </a:r>
                    </a:p>
                  </a:txBody>
                  <a:tcPr/>
                </a:tc>
                <a:tc>
                  <a:txBody>
                    <a:bodyPr/>
                    <a:lstStyle/>
                    <a:p>
                      <a:r>
                        <a:rPr lang="en-US" sz="1000"/>
                        <a:t>0.0 %</a:t>
                      </a:r>
                    </a:p>
                  </a:txBody>
                  <a:tcPr/>
                </a:tc>
                <a:tc>
                  <a:txBody>
                    <a:bodyPr/>
                    <a:lstStyle/>
                    <a:p>
                      <a:r>
                        <a:rPr lang="en-US" sz="1000"/>
                        <a:t>327</a:t>
                      </a:r>
                    </a:p>
                  </a:txBody>
                  <a:tcPr/>
                </a:tc>
                <a:tc>
                  <a:txBody>
                    <a:bodyPr/>
                    <a:lstStyle/>
                    <a:p>
                      <a:r>
                        <a:rPr lang="en-US" sz="1000"/>
                        <a:t>0.1 %</a:t>
                      </a:r>
                    </a:p>
                  </a:txBody>
                  <a:tcPr/>
                </a:tc>
                <a:extLst>
                  <a:ext uri="{0D108BD9-81ED-4DB2-BD59-A6C34878D82A}">
                    <a16:rowId xmlns:a16="http://schemas.microsoft.com/office/drawing/2014/main" val="1924236961"/>
                  </a:ext>
                </a:extLst>
              </a:tr>
            </a:tbl>
          </a:graphicData>
        </a:graphic>
      </p:graphicFrame>
      <p:sp>
        <p:nvSpPr>
          <p:cNvPr id="4" name="Text Placeholder 3">
            <a:extLst>
              <a:ext uri="{FF2B5EF4-FFF2-40B4-BE49-F238E27FC236}">
                <a16:creationId xmlns:a16="http://schemas.microsoft.com/office/drawing/2014/main" id="{F8CCDCF8-40CC-4DE4-9F1E-4AA03CF124C4}"/>
              </a:ext>
            </a:extLst>
          </p:cNvPr>
          <p:cNvSpPr>
            <a:spLocks noGrp="1"/>
          </p:cNvSpPr>
          <p:nvPr>
            <p:ph type="body" sz="quarter" idx="14"/>
          </p:nvPr>
        </p:nvSpPr>
        <p:spPr/>
        <p:txBody>
          <a:bodyPr/>
          <a:lstStyle/>
          <a:p>
            <a:r>
              <a:rPr lang="en-US"/>
              <a:t>07/31/2021 - 08/30/2021</a:t>
            </a:r>
          </a:p>
        </p:txBody>
      </p:sp>
    </p:spTree>
    <p:extLst>
      <p:ext uri="{BB962C8B-B14F-4D97-AF65-F5344CB8AC3E}">
        <p14:creationId xmlns:p14="http://schemas.microsoft.com/office/powerpoint/2010/main" val="424822992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534A7-849A-449C-96D9-4C74A99773F7}"/>
              </a:ext>
            </a:extLst>
          </p:cNvPr>
          <p:cNvSpPr>
            <a:spLocks noGrp="1"/>
          </p:cNvSpPr>
          <p:nvPr>
            <p:ph type="title"/>
          </p:nvPr>
        </p:nvSpPr>
        <p:spPr/>
        <p:txBody>
          <a:bodyPr/>
          <a:lstStyle/>
          <a:p>
            <a:r>
              <a:rPr lang="pt-BR"/>
              <a:t>Facebook Fan Demographics | Governo do Estado do Ceará</a:t>
            </a:r>
            <a:endParaRPr lang="en-US"/>
          </a:p>
        </p:txBody>
      </p:sp>
      <p:graphicFrame>
        <p:nvGraphicFramePr>
          <p:cNvPr id="6" name="Chart Placeholder 5">
            <a:extLst>
              <a:ext uri="{FF2B5EF4-FFF2-40B4-BE49-F238E27FC236}">
                <a16:creationId xmlns:a16="http://schemas.microsoft.com/office/drawing/2014/main" id="{D2A5D433-4434-42CE-95F4-0ABAD031CB42}"/>
              </a:ext>
            </a:extLst>
          </p:cNvPr>
          <p:cNvGraphicFramePr>
            <a:graphicFrameLocks noGrp="1"/>
          </p:cNvGraphicFramePr>
          <p:nvPr>
            <p:ph type="chart" sz="quarter" idx="13"/>
            <p:extLst>
              <p:ext uri="{D42A27DB-BD31-4B8C-83A1-F6EECF244321}">
                <p14:modId xmlns:p14="http://schemas.microsoft.com/office/powerpoint/2010/main" val="2738147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A72B9D-8973-480E-8263-870A50E456A4}"/>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FD5156DC-976A-4367-B58A-07387CC405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483904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C1E5-53A4-4DDA-83DD-C3543F79D0BB}"/>
              </a:ext>
            </a:extLst>
          </p:cNvPr>
          <p:cNvSpPr>
            <a:spLocks noGrp="1"/>
          </p:cNvSpPr>
          <p:nvPr>
            <p:ph type="title"/>
          </p:nvPr>
        </p:nvSpPr>
        <p:spPr/>
        <p:txBody>
          <a:bodyPr/>
          <a:lstStyle/>
          <a:p>
            <a:r>
              <a:rPr lang="en-US"/>
              <a:t>Facebook Engagement Rate By Post Type | Governo do Estado do Ceará</a:t>
            </a:r>
          </a:p>
        </p:txBody>
      </p:sp>
      <p:graphicFrame>
        <p:nvGraphicFramePr>
          <p:cNvPr id="6" name="Chart Placeholder 5">
            <a:extLst>
              <a:ext uri="{FF2B5EF4-FFF2-40B4-BE49-F238E27FC236}">
                <a16:creationId xmlns:a16="http://schemas.microsoft.com/office/drawing/2014/main" id="{2F2774A1-EE96-479F-9B62-D35619DED037}"/>
              </a:ext>
            </a:extLst>
          </p:cNvPr>
          <p:cNvGraphicFramePr>
            <a:graphicFrameLocks noGrp="1"/>
          </p:cNvGraphicFramePr>
          <p:nvPr>
            <p:ph type="chart" sz="quarter" idx="13"/>
            <p:extLst>
              <p:ext uri="{D42A27DB-BD31-4B8C-83A1-F6EECF244321}">
                <p14:modId xmlns:p14="http://schemas.microsoft.com/office/powerpoint/2010/main" val="1435208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92C8FE-D481-4FEC-A37D-C30A8444B53A}"/>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021BF1FD-5287-4D05-93B1-35529C0671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42186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3BAD4-85ED-42E8-B17C-E7D7792BBFA1}"/>
              </a:ext>
            </a:extLst>
          </p:cNvPr>
          <p:cNvSpPr>
            <a:spLocks noGrp="1"/>
          </p:cNvSpPr>
          <p:nvPr>
            <p:ph type="title"/>
          </p:nvPr>
        </p:nvSpPr>
        <p:spPr/>
        <p:txBody>
          <a:bodyPr/>
          <a:lstStyle/>
          <a:p>
            <a:r>
              <a:rPr lang="pt-BR"/>
              <a:t>Facebook Reactions Distribution | Governo do Estado do Ceará</a:t>
            </a:r>
            <a:endParaRPr lang="en-US"/>
          </a:p>
        </p:txBody>
      </p:sp>
      <p:graphicFrame>
        <p:nvGraphicFramePr>
          <p:cNvPr id="6" name="Chart Placeholder 5">
            <a:extLst>
              <a:ext uri="{FF2B5EF4-FFF2-40B4-BE49-F238E27FC236}">
                <a16:creationId xmlns:a16="http://schemas.microsoft.com/office/drawing/2014/main" id="{97350308-EE01-4081-A400-123E040CCFA9}"/>
              </a:ext>
            </a:extLst>
          </p:cNvPr>
          <p:cNvGraphicFramePr>
            <a:graphicFrameLocks noGrp="1"/>
          </p:cNvGraphicFramePr>
          <p:nvPr>
            <p:ph type="chart" sz="quarter" idx="13"/>
            <p:extLst>
              <p:ext uri="{D42A27DB-BD31-4B8C-83A1-F6EECF244321}">
                <p14:modId xmlns:p14="http://schemas.microsoft.com/office/powerpoint/2010/main" val="1486746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197E84-2058-40F7-BA2F-776E80F5B862}"/>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94736C37-AE94-456A-ABBA-8D03EBAEEF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452380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BFDC8-A819-4119-A0E5-DCA4E4D42E67}"/>
              </a:ext>
            </a:extLst>
          </p:cNvPr>
          <p:cNvSpPr>
            <a:spLocks noGrp="1"/>
          </p:cNvSpPr>
          <p:nvPr>
            <p:ph type="title"/>
          </p:nvPr>
        </p:nvSpPr>
        <p:spPr/>
        <p:txBody>
          <a:bodyPr/>
          <a:lstStyle/>
          <a:p>
            <a:r>
              <a:rPr lang="en-US"/>
              <a:t>Facebook Page Likes Change by Like/Unlike Source | Governo do Estado do Ceará</a:t>
            </a:r>
          </a:p>
        </p:txBody>
      </p:sp>
      <p:graphicFrame>
        <p:nvGraphicFramePr>
          <p:cNvPr id="6" name="Chart Placeholder 5">
            <a:extLst>
              <a:ext uri="{FF2B5EF4-FFF2-40B4-BE49-F238E27FC236}">
                <a16:creationId xmlns:a16="http://schemas.microsoft.com/office/drawing/2014/main" id="{2EED886C-B10C-4897-87BA-EB76F04ACF2C}"/>
              </a:ext>
            </a:extLst>
          </p:cNvPr>
          <p:cNvGraphicFramePr>
            <a:graphicFrameLocks noGrp="1"/>
          </p:cNvGraphicFramePr>
          <p:nvPr>
            <p:ph type="chart" sz="quarter" idx="13"/>
            <p:extLst>
              <p:ext uri="{D42A27DB-BD31-4B8C-83A1-F6EECF244321}">
                <p14:modId xmlns:p14="http://schemas.microsoft.com/office/powerpoint/2010/main" val="3257950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03BB40-3F16-4D11-BE4C-8F586DFBB17A}"/>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4EE25CF4-946E-4E5D-9409-E53503E51D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9340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956DC-933C-4EE7-8D8F-8995EEEFDBCD}"/>
              </a:ext>
            </a:extLst>
          </p:cNvPr>
          <p:cNvSpPr>
            <a:spLocks noGrp="1"/>
          </p:cNvSpPr>
          <p:nvPr>
            <p:ph type="title"/>
          </p:nvPr>
        </p:nvSpPr>
        <p:spPr/>
        <p:txBody>
          <a:bodyPr/>
          <a:lstStyle/>
          <a:p>
            <a:r>
              <a:rPr lang="en-US"/>
              <a:t>Facebook Reach By Country Table | Governo do Estado do Ceará - 1 of 3</a:t>
            </a:r>
          </a:p>
        </p:txBody>
      </p:sp>
      <p:graphicFrame>
        <p:nvGraphicFramePr>
          <p:cNvPr id="5" name="Table Placeholder 4">
            <a:extLst>
              <a:ext uri="{FF2B5EF4-FFF2-40B4-BE49-F238E27FC236}">
                <a16:creationId xmlns:a16="http://schemas.microsoft.com/office/drawing/2014/main" id="{4801EC59-0777-4827-A6FF-E53052431038}"/>
              </a:ext>
            </a:extLst>
          </p:cNvPr>
          <p:cNvGraphicFramePr>
            <a:graphicFrameLocks noGrp="1"/>
          </p:cNvGraphicFramePr>
          <p:nvPr>
            <p:ph type="tbl" sz="quarter" idx="13"/>
            <p:extLst>
              <p:ext uri="{D42A27DB-BD31-4B8C-83A1-F6EECF244321}">
                <p14:modId xmlns:p14="http://schemas.microsoft.com/office/powerpoint/2010/main" val="231626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83692951"/>
                    </a:ext>
                  </a:extLst>
                </a:gridCol>
                <a:gridCol w="3291840">
                  <a:extLst>
                    <a:ext uri="{9D8B030D-6E8A-4147-A177-3AD203B41FA5}">
                      <a16:colId xmlns:a16="http://schemas.microsoft.com/office/drawing/2014/main" val="1858858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944109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288791</a:t>
                      </a:r>
                    </a:p>
                  </a:txBody>
                  <a:tcPr/>
                </a:tc>
                <a:extLst>
                  <a:ext uri="{0D108BD9-81ED-4DB2-BD59-A6C34878D82A}">
                    <a16:rowId xmlns:a16="http://schemas.microsoft.com/office/drawing/2014/main" val="307446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19475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52077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787163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379882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950438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226841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139511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164421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774534961"/>
                  </a:ext>
                </a:extLst>
              </a:tr>
            </a:tbl>
          </a:graphicData>
        </a:graphic>
      </p:graphicFrame>
      <p:sp>
        <p:nvSpPr>
          <p:cNvPr id="4" name="Text Placeholder 3">
            <a:extLst>
              <a:ext uri="{FF2B5EF4-FFF2-40B4-BE49-F238E27FC236}">
                <a16:creationId xmlns:a16="http://schemas.microsoft.com/office/drawing/2014/main" id="{74123E01-7708-43C6-8537-A9070157C56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9487896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972A1-9B86-453A-8B9E-BBF46C1BF1E2}"/>
              </a:ext>
            </a:extLst>
          </p:cNvPr>
          <p:cNvSpPr>
            <a:spLocks noGrp="1"/>
          </p:cNvSpPr>
          <p:nvPr>
            <p:ph type="title"/>
          </p:nvPr>
        </p:nvSpPr>
        <p:spPr/>
        <p:txBody>
          <a:bodyPr/>
          <a:lstStyle/>
          <a:p>
            <a:r>
              <a:rPr lang="en-US"/>
              <a:t>Facebook Reach By Country Table | Governo do Estado do Ceará - 2 of 3</a:t>
            </a:r>
          </a:p>
        </p:txBody>
      </p:sp>
      <p:graphicFrame>
        <p:nvGraphicFramePr>
          <p:cNvPr id="5" name="Table Placeholder 4">
            <a:extLst>
              <a:ext uri="{FF2B5EF4-FFF2-40B4-BE49-F238E27FC236}">
                <a16:creationId xmlns:a16="http://schemas.microsoft.com/office/drawing/2014/main" id="{4B55EF7C-B41A-4D9A-B02F-16E5D5B7378A}"/>
              </a:ext>
            </a:extLst>
          </p:cNvPr>
          <p:cNvGraphicFramePr>
            <a:graphicFrameLocks noGrp="1"/>
          </p:cNvGraphicFramePr>
          <p:nvPr>
            <p:ph type="tbl" sz="quarter" idx="13"/>
            <p:extLst>
              <p:ext uri="{D42A27DB-BD31-4B8C-83A1-F6EECF244321}">
                <p14:modId xmlns:p14="http://schemas.microsoft.com/office/powerpoint/2010/main" val="2110756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43327992"/>
                    </a:ext>
                  </a:extLst>
                </a:gridCol>
                <a:gridCol w="3291840">
                  <a:extLst>
                    <a:ext uri="{9D8B030D-6E8A-4147-A177-3AD203B41FA5}">
                      <a16:colId xmlns:a16="http://schemas.microsoft.com/office/drawing/2014/main" val="1867654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23967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Ethiopia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577379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89113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Philippines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2701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400341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69011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993474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Mozambique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433145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63502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18360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720012026"/>
                  </a:ext>
                </a:extLst>
              </a:tr>
            </a:tbl>
          </a:graphicData>
        </a:graphic>
      </p:graphicFrame>
      <p:sp>
        <p:nvSpPr>
          <p:cNvPr id="4" name="Text Placeholder 3">
            <a:extLst>
              <a:ext uri="{FF2B5EF4-FFF2-40B4-BE49-F238E27FC236}">
                <a16:creationId xmlns:a16="http://schemas.microsoft.com/office/drawing/2014/main" id="{860AE880-9A67-49BB-832F-04B1CD5AD23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03566461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84F83-80AB-46CF-B154-B972E141907C}"/>
              </a:ext>
            </a:extLst>
          </p:cNvPr>
          <p:cNvSpPr>
            <a:spLocks noGrp="1"/>
          </p:cNvSpPr>
          <p:nvPr>
            <p:ph type="title"/>
          </p:nvPr>
        </p:nvSpPr>
        <p:spPr/>
        <p:txBody>
          <a:bodyPr/>
          <a:lstStyle/>
          <a:p>
            <a:r>
              <a:rPr lang="en-US"/>
              <a:t>Facebook Reach By Country Table | Governo do Estado do Ceará - 3 of 3</a:t>
            </a:r>
          </a:p>
        </p:txBody>
      </p:sp>
      <p:graphicFrame>
        <p:nvGraphicFramePr>
          <p:cNvPr id="5" name="Table Placeholder 4">
            <a:extLst>
              <a:ext uri="{FF2B5EF4-FFF2-40B4-BE49-F238E27FC236}">
                <a16:creationId xmlns:a16="http://schemas.microsoft.com/office/drawing/2014/main" id="{CE99583A-85C1-4E29-8DD6-2E37CD6F3A3C}"/>
              </a:ext>
            </a:extLst>
          </p:cNvPr>
          <p:cNvGraphicFramePr>
            <a:graphicFrameLocks noGrp="1"/>
          </p:cNvGraphicFramePr>
          <p:nvPr>
            <p:ph type="tbl" sz="quarter" idx="13"/>
            <p:extLst>
              <p:ext uri="{D42A27DB-BD31-4B8C-83A1-F6EECF244321}">
                <p14:modId xmlns:p14="http://schemas.microsoft.com/office/powerpoint/2010/main" val="4219454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7579892"/>
                    </a:ext>
                  </a:extLst>
                </a:gridCol>
                <a:gridCol w="3291840">
                  <a:extLst>
                    <a:ext uri="{9D8B030D-6E8A-4147-A177-3AD203B41FA5}">
                      <a16:colId xmlns:a16="http://schemas.microsoft.com/office/drawing/2014/main" val="1267075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85592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Guinea - Bissau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12865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74685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84258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9205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Morocco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94475866"/>
                  </a:ext>
                </a:extLst>
              </a:tr>
            </a:tbl>
          </a:graphicData>
        </a:graphic>
      </p:graphicFrame>
      <p:sp>
        <p:nvSpPr>
          <p:cNvPr id="4" name="Text Placeholder 3">
            <a:extLst>
              <a:ext uri="{FF2B5EF4-FFF2-40B4-BE49-F238E27FC236}">
                <a16:creationId xmlns:a16="http://schemas.microsoft.com/office/drawing/2014/main" id="{B1572DBB-DEC8-47EB-8F34-1A514D1881D3}"/>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8999438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42DB9-E494-4DE2-B7D6-AC2F030ABF07}"/>
              </a:ext>
            </a:extLst>
          </p:cNvPr>
          <p:cNvSpPr>
            <a:spLocks noGrp="1"/>
          </p:cNvSpPr>
          <p:nvPr>
            <p:ph type="title"/>
          </p:nvPr>
        </p:nvSpPr>
        <p:spPr/>
        <p:txBody>
          <a:bodyPr/>
          <a:lstStyle/>
          <a:p>
            <a:r>
              <a:rPr lang="pt-BR"/>
              <a:t>Facebook Fans Total | Governo do Estado do Ceará</a:t>
            </a:r>
            <a:endParaRPr lang="en-US"/>
          </a:p>
        </p:txBody>
      </p:sp>
      <p:graphicFrame>
        <p:nvGraphicFramePr>
          <p:cNvPr id="6" name="Chart Placeholder 5">
            <a:extLst>
              <a:ext uri="{FF2B5EF4-FFF2-40B4-BE49-F238E27FC236}">
                <a16:creationId xmlns:a16="http://schemas.microsoft.com/office/drawing/2014/main" id="{394F0698-1979-4B7C-8873-ACCA01F2D608}"/>
              </a:ext>
            </a:extLst>
          </p:cNvPr>
          <p:cNvGraphicFramePr>
            <a:graphicFrameLocks noGrp="1"/>
          </p:cNvGraphicFramePr>
          <p:nvPr>
            <p:ph type="chart" sz="quarter" idx="13"/>
            <p:extLst>
              <p:ext uri="{D42A27DB-BD31-4B8C-83A1-F6EECF244321}">
                <p14:modId xmlns:p14="http://schemas.microsoft.com/office/powerpoint/2010/main" val="2175869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E496E3-40A7-434C-B2E6-08B33EEA0C85}"/>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CA274068-B240-4201-AFC7-2AFA0FD788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191313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4CF94-A9EB-424B-833B-E6FD99419CF2}"/>
              </a:ext>
            </a:extLst>
          </p:cNvPr>
          <p:cNvSpPr>
            <a:spLocks noGrp="1"/>
          </p:cNvSpPr>
          <p:nvPr>
            <p:ph type="title"/>
          </p:nvPr>
        </p:nvSpPr>
        <p:spPr/>
        <p:txBody>
          <a:bodyPr/>
          <a:lstStyle/>
          <a:p>
            <a:r>
              <a:rPr lang="pt-BR"/>
              <a:t>Facebook Engaged Users | Governo do Estado do Ceará</a:t>
            </a:r>
            <a:endParaRPr lang="en-US"/>
          </a:p>
        </p:txBody>
      </p:sp>
      <p:graphicFrame>
        <p:nvGraphicFramePr>
          <p:cNvPr id="6" name="Chart Placeholder 5">
            <a:extLst>
              <a:ext uri="{FF2B5EF4-FFF2-40B4-BE49-F238E27FC236}">
                <a16:creationId xmlns:a16="http://schemas.microsoft.com/office/drawing/2014/main" id="{790301F0-AE55-4257-BA7A-7F16C2222071}"/>
              </a:ext>
            </a:extLst>
          </p:cNvPr>
          <p:cNvGraphicFramePr>
            <a:graphicFrameLocks noGrp="1"/>
          </p:cNvGraphicFramePr>
          <p:nvPr>
            <p:ph type="chart" sz="quarter" idx="13"/>
            <p:extLst>
              <p:ext uri="{D42A27DB-BD31-4B8C-83A1-F6EECF244321}">
                <p14:modId xmlns:p14="http://schemas.microsoft.com/office/powerpoint/2010/main" val="116748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69DEDF-3E35-4005-874A-0BF941F3E04C}"/>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6BAC59B3-D0AE-40D4-B5A7-5BE18BA927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53919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19202-FFA1-4C23-A568-72005F637E4F}"/>
              </a:ext>
            </a:extLst>
          </p:cNvPr>
          <p:cNvSpPr>
            <a:spLocks noGrp="1"/>
          </p:cNvSpPr>
          <p:nvPr>
            <p:ph type="title"/>
          </p:nvPr>
        </p:nvSpPr>
        <p:spPr/>
        <p:txBody>
          <a:bodyPr/>
          <a:lstStyle/>
          <a:p>
            <a:r>
              <a:rPr lang="pt-BR"/>
              <a:t>Facebook Impressions | Governo do Estado do Ceará</a:t>
            </a:r>
            <a:endParaRPr lang="en-US"/>
          </a:p>
        </p:txBody>
      </p:sp>
      <p:graphicFrame>
        <p:nvGraphicFramePr>
          <p:cNvPr id="6" name="Chart Placeholder 5">
            <a:extLst>
              <a:ext uri="{FF2B5EF4-FFF2-40B4-BE49-F238E27FC236}">
                <a16:creationId xmlns:a16="http://schemas.microsoft.com/office/drawing/2014/main" id="{DF66EDA8-36F6-4F3D-81B5-56ABDE18A704}"/>
              </a:ext>
            </a:extLst>
          </p:cNvPr>
          <p:cNvGraphicFramePr>
            <a:graphicFrameLocks noGrp="1"/>
          </p:cNvGraphicFramePr>
          <p:nvPr>
            <p:ph type="chart" sz="quarter" idx="13"/>
            <p:extLst>
              <p:ext uri="{D42A27DB-BD31-4B8C-83A1-F6EECF244321}">
                <p14:modId xmlns:p14="http://schemas.microsoft.com/office/powerpoint/2010/main" val="1231180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D0723A-032E-422A-8847-91C3828A61CF}"/>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C419F7C4-2512-40BF-99B4-E685440448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55318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771E1-7DBA-49E2-A883-3BA96DF9B971}"/>
              </a:ext>
            </a:extLst>
          </p:cNvPr>
          <p:cNvSpPr>
            <a:spLocks noGrp="1"/>
          </p:cNvSpPr>
          <p:nvPr>
            <p:ph type="title"/>
          </p:nvPr>
        </p:nvSpPr>
        <p:spPr/>
        <p:txBody>
          <a:bodyPr/>
          <a:lstStyle/>
          <a:p>
            <a:r>
              <a:rPr lang="pt-BR"/>
              <a:t>Facebook Fans Lost | Governo do Estado do Ceará</a:t>
            </a:r>
            <a:endParaRPr lang="en-US"/>
          </a:p>
        </p:txBody>
      </p:sp>
      <p:graphicFrame>
        <p:nvGraphicFramePr>
          <p:cNvPr id="6" name="Chart Placeholder 5">
            <a:extLst>
              <a:ext uri="{FF2B5EF4-FFF2-40B4-BE49-F238E27FC236}">
                <a16:creationId xmlns:a16="http://schemas.microsoft.com/office/drawing/2014/main" id="{00F8DB93-A062-4B25-AC4F-CEBD76718184}"/>
              </a:ext>
            </a:extLst>
          </p:cNvPr>
          <p:cNvGraphicFramePr>
            <a:graphicFrameLocks noGrp="1"/>
          </p:cNvGraphicFramePr>
          <p:nvPr>
            <p:ph type="chart" sz="quarter" idx="13"/>
            <p:extLst>
              <p:ext uri="{D42A27DB-BD31-4B8C-83A1-F6EECF244321}">
                <p14:modId xmlns:p14="http://schemas.microsoft.com/office/powerpoint/2010/main" val="2600547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F06DBC-F9D5-4111-A3A0-6A39145E8F1D}"/>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433282B7-BC35-4AA9-AFD8-2DF92B896D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556795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804D1-2358-455E-A298-6BF2D70AE480}"/>
              </a:ext>
            </a:extLst>
          </p:cNvPr>
          <p:cNvSpPr>
            <a:spLocks noGrp="1"/>
          </p:cNvSpPr>
          <p:nvPr>
            <p:ph type="title"/>
          </p:nvPr>
        </p:nvSpPr>
        <p:spPr/>
        <p:txBody>
          <a:bodyPr/>
          <a:lstStyle/>
          <a:p>
            <a:r>
              <a:rPr lang="pt-BR"/>
              <a:t>Facebook Page Post Reach Table | Governo do Estado do Ceará</a:t>
            </a:r>
            <a:endParaRPr lang="en-US"/>
          </a:p>
        </p:txBody>
      </p:sp>
      <p:graphicFrame>
        <p:nvGraphicFramePr>
          <p:cNvPr id="5" name="Table Placeholder 4">
            <a:extLst>
              <a:ext uri="{FF2B5EF4-FFF2-40B4-BE49-F238E27FC236}">
                <a16:creationId xmlns:a16="http://schemas.microsoft.com/office/drawing/2014/main" id="{FD37C476-FB35-4608-AF8C-7235EF1A9E66}"/>
              </a:ext>
            </a:extLst>
          </p:cNvPr>
          <p:cNvGraphicFramePr>
            <a:graphicFrameLocks noGrp="1"/>
          </p:cNvGraphicFramePr>
          <p:nvPr>
            <p:ph type="tbl" sz="quarter" idx="13"/>
            <p:extLst>
              <p:ext uri="{D42A27DB-BD31-4B8C-83A1-F6EECF244321}">
                <p14:modId xmlns:p14="http://schemas.microsoft.com/office/powerpoint/2010/main" val="3744478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532891"/>
                    </a:ext>
                  </a:extLst>
                </a:gridCol>
                <a:gridCol w="1645920">
                  <a:extLst>
                    <a:ext uri="{9D8B030D-6E8A-4147-A177-3AD203B41FA5}">
                      <a16:colId xmlns:a16="http://schemas.microsoft.com/office/drawing/2014/main" val="842332727"/>
                    </a:ext>
                  </a:extLst>
                </a:gridCol>
                <a:gridCol w="1645920">
                  <a:extLst>
                    <a:ext uri="{9D8B030D-6E8A-4147-A177-3AD203B41FA5}">
                      <a16:colId xmlns:a16="http://schemas.microsoft.com/office/drawing/2014/main" val="755311327"/>
                    </a:ext>
                  </a:extLst>
                </a:gridCol>
                <a:gridCol w="1645920">
                  <a:extLst>
                    <a:ext uri="{9D8B030D-6E8A-4147-A177-3AD203B41FA5}">
                      <a16:colId xmlns:a16="http://schemas.microsoft.com/office/drawing/2014/main" val="1648558885"/>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715017448"/>
                  </a:ext>
                </a:extLst>
              </a:tr>
              <a:tr h="370840">
                <a:tc>
                  <a:txBody>
                    <a:bodyPr/>
                    <a:lstStyle/>
                    <a:p>
                      <a:r>
                        <a:rPr lang="pt-BR" sz="1000"/>
                        <a:t>Governo do Estado do Ceará</a:t>
                      </a:r>
                      <a:endParaRPr lang="en-US" sz="1000"/>
                    </a:p>
                  </a:txBody>
                  <a:tcPr/>
                </a:tc>
                <a:tc>
                  <a:txBody>
                    <a:bodyPr/>
                    <a:lstStyle/>
                    <a:p>
                      <a:r>
                        <a:rPr lang="en-US" sz="1000"/>
                        <a:t>53970</a:t>
                      </a:r>
                    </a:p>
                  </a:txBody>
                  <a:tcPr/>
                </a:tc>
                <a:tc>
                  <a:txBody>
                    <a:bodyPr/>
                    <a:lstStyle/>
                    <a:p>
                      <a:r>
                        <a:rPr lang="en-US" sz="1000"/>
                        <a:t>1496567</a:t>
                      </a:r>
                    </a:p>
                  </a:txBody>
                  <a:tcPr/>
                </a:tc>
                <a:tc>
                  <a:txBody>
                    <a:bodyPr/>
                    <a:lstStyle/>
                    <a:p>
                      <a:r>
                        <a:rPr lang="en-US" sz="1000"/>
                        <a:t>2893424</a:t>
                      </a:r>
                    </a:p>
                  </a:txBody>
                  <a:tcPr/>
                </a:tc>
                <a:extLst>
                  <a:ext uri="{0D108BD9-81ED-4DB2-BD59-A6C34878D82A}">
                    <a16:rowId xmlns:a16="http://schemas.microsoft.com/office/drawing/2014/main" val="1090633851"/>
                  </a:ext>
                </a:extLst>
              </a:tr>
            </a:tbl>
          </a:graphicData>
        </a:graphic>
      </p:graphicFrame>
      <p:sp>
        <p:nvSpPr>
          <p:cNvPr id="4" name="Text Placeholder 3">
            <a:extLst>
              <a:ext uri="{FF2B5EF4-FFF2-40B4-BE49-F238E27FC236}">
                <a16:creationId xmlns:a16="http://schemas.microsoft.com/office/drawing/2014/main" id="{9E5871BE-B1EF-4472-976A-ED65F4CB6FF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84540433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FD410-6750-4357-9F4C-2AB17490B295}"/>
              </a:ext>
            </a:extLst>
          </p:cNvPr>
          <p:cNvSpPr>
            <a:spLocks noGrp="1"/>
          </p:cNvSpPr>
          <p:nvPr>
            <p:ph type="title"/>
          </p:nvPr>
        </p:nvSpPr>
        <p:spPr/>
        <p:txBody>
          <a:bodyPr/>
          <a:lstStyle/>
          <a:p>
            <a:r>
              <a:rPr lang="pt-BR"/>
              <a:t>Facebook Page Views | Governo do Estado do Ceará</a:t>
            </a:r>
            <a:endParaRPr lang="en-US"/>
          </a:p>
        </p:txBody>
      </p:sp>
      <p:graphicFrame>
        <p:nvGraphicFramePr>
          <p:cNvPr id="6" name="Chart Placeholder 5">
            <a:extLst>
              <a:ext uri="{FF2B5EF4-FFF2-40B4-BE49-F238E27FC236}">
                <a16:creationId xmlns:a16="http://schemas.microsoft.com/office/drawing/2014/main" id="{83F5D3AA-00C0-4DB7-AE39-2FF87E862B03}"/>
              </a:ext>
            </a:extLst>
          </p:cNvPr>
          <p:cNvGraphicFramePr>
            <a:graphicFrameLocks noGrp="1"/>
          </p:cNvGraphicFramePr>
          <p:nvPr>
            <p:ph type="chart" sz="quarter" idx="13"/>
            <p:extLst>
              <p:ext uri="{D42A27DB-BD31-4B8C-83A1-F6EECF244321}">
                <p14:modId xmlns:p14="http://schemas.microsoft.com/office/powerpoint/2010/main" val="819955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D4933-8821-42E1-A514-E5868FA3F31F}"/>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1253C9AC-9555-47F4-A81E-DEA4ADFFEE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209290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FB4E4-1F0A-43C5-8793-5B6B4AC31FE7}"/>
              </a:ext>
            </a:extLst>
          </p:cNvPr>
          <p:cNvSpPr>
            <a:spLocks noGrp="1"/>
          </p:cNvSpPr>
          <p:nvPr>
            <p:ph type="title"/>
          </p:nvPr>
        </p:nvSpPr>
        <p:spPr/>
        <p:txBody>
          <a:bodyPr/>
          <a:lstStyle/>
          <a:p>
            <a:r>
              <a:rPr lang="en-US"/>
              <a:t>Facebook Reach Type Distribution (last 28 days) | Governo do Estado do Ceará</a:t>
            </a:r>
          </a:p>
        </p:txBody>
      </p:sp>
      <p:graphicFrame>
        <p:nvGraphicFramePr>
          <p:cNvPr id="6" name="Chart Placeholder 5">
            <a:extLst>
              <a:ext uri="{FF2B5EF4-FFF2-40B4-BE49-F238E27FC236}">
                <a16:creationId xmlns:a16="http://schemas.microsoft.com/office/drawing/2014/main" id="{F10C762D-69A5-4D0F-8C30-0E79093E94DD}"/>
              </a:ext>
            </a:extLst>
          </p:cNvPr>
          <p:cNvGraphicFramePr>
            <a:graphicFrameLocks noGrp="1"/>
          </p:cNvGraphicFramePr>
          <p:nvPr>
            <p:ph type="chart" sz="quarter" idx="13"/>
            <p:extLst>
              <p:ext uri="{D42A27DB-BD31-4B8C-83A1-F6EECF244321}">
                <p14:modId xmlns:p14="http://schemas.microsoft.com/office/powerpoint/2010/main" val="1045473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B295B3-F856-453E-A5C2-C8274234D3FE}"/>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F811084B-BF62-4858-9C1F-8094952256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73543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4144D-32E9-4CE3-AA34-6106B109A9E6}"/>
              </a:ext>
            </a:extLst>
          </p:cNvPr>
          <p:cNvSpPr>
            <a:spLocks noGrp="1"/>
          </p:cNvSpPr>
          <p:nvPr>
            <p:ph type="title"/>
          </p:nvPr>
        </p:nvSpPr>
        <p:spPr/>
        <p:txBody>
          <a:bodyPr/>
          <a:lstStyle/>
          <a:p>
            <a:r>
              <a:rPr lang="pt-BR"/>
              <a:t>Facebook Page Content Virality | Governo do Estado do Ceará</a:t>
            </a:r>
            <a:endParaRPr lang="en-US"/>
          </a:p>
        </p:txBody>
      </p:sp>
      <p:graphicFrame>
        <p:nvGraphicFramePr>
          <p:cNvPr id="6" name="Chart Placeholder 5">
            <a:extLst>
              <a:ext uri="{FF2B5EF4-FFF2-40B4-BE49-F238E27FC236}">
                <a16:creationId xmlns:a16="http://schemas.microsoft.com/office/drawing/2014/main" id="{9435E437-DAAA-4968-8953-FCB82B0F794B}"/>
              </a:ext>
            </a:extLst>
          </p:cNvPr>
          <p:cNvGraphicFramePr>
            <a:graphicFrameLocks noGrp="1"/>
          </p:cNvGraphicFramePr>
          <p:nvPr>
            <p:ph type="chart" sz="quarter" idx="13"/>
            <p:extLst>
              <p:ext uri="{D42A27DB-BD31-4B8C-83A1-F6EECF244321}">
                <p14:modId xmlns:p14="http://schemas.microsoft.com/office/powerpoint/2010/main" val="1178320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28AD08-7939-4DBC-A3C7-D1AB70B25CD7}"/>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D962558F-BE73-4418-BCC2-1CAF3F5B3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4904803"/>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7B7DA-CD61-43C8-927D-98618BB01102}"/>
              </a:ext>
            </a:extLst>
          </p:cNvPr>
          <p:cNvSpPr>
            <a:spLocks noGrp="1"/>
          </p:cNvSpPr>
          <p:nvPr>
            <p:ph type="title"/>
          </p:nvPr>
        </p:nvSpPr>
        <p:spPr/>
        <p:txBody>
          <a:bodyPr/>
          <a:lstStyle/>
          <a:p>
            <a:r>
              <a:rPr lang="pt-BR"/>
              <a:t>Facebook Engagement Rate | Governo do Estado do Ceará</a:t>
            </a:r>
            <a:endParaRPr lang="en-US"/>
          </a:p>
        </p:txBody>
      </p:sp>
      <p:graphicFrame>
        <p:nvGraphicFramePr>
          <p:cNvPr id="6" name="Chart Placeholder 5">
            <a:extLst>
              <a:ext uri="{FF2B5EF4-FFF2-40B4-BE49-F238E27FC236}">
                <a16:creationId xmlns:a16="http://schemas.microsoft.com/office/drawing/2014/main" id="{3277AFDB-79E8-408F-B51D-8972A57438FB}"/>
              </a:ext>
            </a:extLst>
          </p:cNvPr>
          <p:cNvGraphicFramePr>
            <a:graphicFrameLocks noGrp="1"/>
          </p:cNvGraphicFramePr>
          <p:nvPr>
            <p:ph type="chart" sz="quarter" idx="13"/>
            <p:extLst>
              <p:ext uri="{D42A27DB-BD31-4B8C-83A1-F6EECF244321}">
                <p14:modId xmlns:p14="http://schemas.microsoft.com/office/powerpoint/2010/main" val="4257690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AFA237-6D3A-4920-B911-22F6BA523E02}"/>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F45100A6-F7E3-41B1-91D5-5E04FDC25E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371059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D1A01-EF1B-42BC-97AA-4ADD930F66F9}"/>
              </a:ext>
            </a:extLst>
          </p:cNvPr>
          <p:cNvSpPr>
            <a:spLocks noGrp="1"/>
          </p:cNvSpPr>
          <p:nvPr>
            <p:ph type="title"/>
          </p:nvPr>
        </p:nvSpPr>
        <p:spPr/>
        <p:txBody>
          <a:bodyPr/>
          <a:lstStyle/>
          <a:p>
            <a:r>
              <a:rPr lang="pt-BR"/>
              <a:t>Facebook Reach by Post Type  | Governo do Estado do Ceará</a:t>
            </a:r>
            <a:endParaRPr lang="en-US"/>
          </a:p>
        </p:txBody>
      </p:sp>
      <p:graphicFrame>
        <p:nvGraphicFramePr>
          <p:cNvPr id="6" name="Chart Placeholder 5">
            <a:extLst>
              <a:ext uri="{FF2B5EF4-FFF2-40B4-BE49-F238E27FC236}">
                <a16:creationId xmlns:a16="http://schemas.microsoft.com/office/drawing/2014/main" id="{52804413-1E66-41E9-9058-0B067BBB8F56}"/>
              </a:ext>
            </a:extLst>
          </p:cNvPr>
          <p:cNvGraphicFramePr>
            <a:graphicFrameLocks noGrp="1"/>
          </p:cNvGraphicFramePr>
          <p:nvPr>
            <p:ph type="chart" sz="quarter" idx="13"/>
            <p:extLst>
              <p:ext uri="{D42A27DB-BD31-4B8C-83A1-F6EECF244321}">
                <p14:modId xmlns:p14="http://schemas.microsoft.com/office/powerpoint/2010/main" val="1111203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235839-CB1C-472D-90FE-68539B87BDBB}"/>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5BC6C048-C5F0-4F5A-8E75-D7E6A226C1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192274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2B7C0-70EA-4113-9F21-2C1AE8D154B3}"/>
              </a:ext>
            </a:extLst>
          </p:cNvPr>
          <p:cNvSpPr>
            <a:spLocks noGrp="1"/>
          </p:cNvSpPr>
          <p:nvPr>
            <p:ph type="title"/>
          </p:nvPr>
        </p:nvSpPr>
        <p:spPr/>
        <p:txBody>
          <a:bodyPr/>
          <a:lstStyle/>
          <a:p>
            <a:r>
              <a:rPr lang="pt-BR"/>
              <a:t>Facebook Video Views | Governo do Estado do Ceará</a:t>
            </a:r>
            <a:endParaRPr lang="en-US"/>
          </a:p>
        </p:txBody>
      </p:sp>
      <p:graphicFrame>
        <p:nvGraphicFramePr>
          <p:cNvPr id="6" name="Chart Placeholder 5">
            <a:extLst>
              <a:ext uri="{FF2B5EF4-FFF2-40B4-BE49-F238E27FC236}">
                <a16:creationId xmlns:a16="http://schemas.microsoft.com/office/drawing/2014/main" id="{B8037560-0670-4A94-9E73-A8B1C98D349E}"/>
              </a:ext>
            </a:extLst>
          </p:cNvPr>
          <p:cNvGraphicFramePr>
            <a:graphicFrameLocks noGrp="1"/>
          </p:cNvGraphicFramePr>
          <p:nvPr>
            <p:ph type="chart" sz="quarter" idx="13"/>
            <p:extLst>
              <p:ext uri="{D42A27DB-BD31-4B8C-83A1-F6EECF244321}">
                <p14:modId xmlns:p14="http://schemas.microsoft.com/office/powerpoint/2010/main" val="28413611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272D12-CC19-442E-8962-C06265497E7B}"/>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60111E98-3850-4A06-984F-83B74C8B09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81948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71969-6743-4E82-B383-108BAAA7CDF3}"/>
              </a:ext>
            </a:extLst>
          </p:cNvPr>
          <p:cNvSpPr>
            <a:spLocks noGrp="1"/>
          </p:cNvSpPr>
          <p:nvPr>
            <p:ph type="title"/>
          </p:nvPr>
        </p:nvSpPr>
        <p:spPr/>
        <p:txBody>
          <a:bodyPr/>
          <a:lstStyle/>
          <a:p>
            <a:r>
              <a:rPr lang="pt-BR"/>
              <a:t>Facebook Video Views Table | Governo do Estado do Ceará</a:t>
            </a:r>
            <a:endParaRPr lang="en-US"/>
          </a:p>
        </p:txBody>
      </p:sp>
      <p:graphicFrame>
        <p:nvGraphicFramePr>
          <p:cNvPr id="5" name="Table Placeholder 4">
            <a:extLst>
              <a:ext uri="{FF2B5EF4-FFF2-40B4-BE49-F238E27FC236}">
                <a16:creationId xmlns:a16="http://schemas.microsoft.com/office/drawing/2014/main" id="{8306AFD9-FD7E-4F7F-B30D-8213A65673CC}"/>
              </a:ext>
            </a:extLst>
          </p:cNvPr>
          <p:cNvGraphicFramePr>
            <a:graphicFrameLocks noGrp="1"/>
          </p:cNvGraphicFramePr>
          <p:nvPr>
            <p:ph type="tbl" sz="quarter" idx="13"/>
            <p:extLst>
              <p:ext uri="{D42A27DB-BD31-4B8C-83A1-F6EECF244321}">
                <p14:modId xmlns:p14="http://schemas.microsoft.com/office/powerpoint/2010/main" val="41706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73310366"/>
                    </a:ext>
                  </a:extLst>
                </a:gridCol>
                <a:gridCol w="822960">
                  <a:extLst>
                    <a:ext uri="{9D8B030D-6E8A-4147-A177-3AD203B41FA5}">
                      <a16:colId xmlns:a16="http://schemas.microsoft.com/office/drawing/2014/main" val="233808273"/>
                    </a:ext>
                  </a:extLst>
                </a:gridCol>
                <a:gridCol w="822960">
                  <a:extLst>
                    <a:ext uri="{9D8B030D-6E8A-4147-A177-3AD203B41FA5}">
                      <a16:colId xmlns:a16="http://schemas.microsoft.com/office/drawing/2014/main" val="477499089"/>
                    </a:ext>
                  </a:extLst>
                </a:gridCol>
                <a:gridCol w="822960">
                  <a:extLst>
                    <a:ext uri="{9D8B030D-6E8A-4147-A177-3AD203B41FA5}">
                      <a16:colId xmlns:a16="http://schemas.microsoft.com/office/drawing/2014/main" val="3338571948"/>
                    </a:ext>
                  </a:extLst>
                </a:gridCol>
                <a:gridCol w="822960">
                  <a:extLst>
                    <a:ext uri="{9D8B030D-6E8A-4147-A177-3AD203B41FA5}">
                      <a16:colId xmlns:a16="http://schemas.microsoft.com/office/drawing/2014/main" val="1389832171"/>
                    </a:ext>
                  </a:extLst>
                </a:gridCol>
                <a:gridCol w="822960">
                  <a:extLst>
                    <a:ext uri="{9D8B030D-6E8A-4147-A177-3AD203B41FA5}">
                      <a16:colId xmlns:a16="http://schemas.microsoft.com/office/drawing/2014/main" val="988904375"/>
                    </a:ext>
                  </a:extLst>
                </a:gridCol>
                <a:gridCol w="822960">
                  <a:extLst>
                    <a:ext uri="{9D8B030D-6E8A-4147-A177-3AD203B41FA5}">
                      <a16:colId xmlns:a16="http://schemas.microsoft.com/office/drawing/2014/main" val="1793736477"/>
                    </a:ext>
                  </a:extLst>
                </a:gridCol>
                <a:gridCol w="822960">
                  <a:extLst>
                    <a:ext uri="{9D8B030D-6E8A-4147-A177-3AD203B41FA5}">
                      <a16:colId xmlns:a16="http://schemas.microsoft.com/office/drawing/2014/main" val="3633454269"/>
                    </a:ext>
                  </a:extLst>
                </a:gridCol>
                <a:gridCol w="822960">
                  <a:extLst>
                    <a:ext uri="{9D8B030D-6E8A-4147-A177-3AD203B41FA5}">
                      <a16:colId xmlns:a16="http://schemas.microsoft.com/office/drawing/2014/main" val="937318598"/>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tc>
                  <a:txBody>
                    <a:bodyPr/>
                    <a:lstStyle/>
                    <a:p>
                      <a:r>
                        <a:rPr lang="en-US" sz="1000"/>
                        <a:t>Click-to-Play Video Views</a:t>
                      </a:r>
                    </a:p>
                  </a:txBody>
                  <a:tcPr/>
                </a:tc>
                <a:tc>
                  <a:txBody>
                    <a:bodyPr/>
                    <a:lstStyle/>
                    <a:p>
                      <a:r>
                        <a:rPr lang="en-US" sz="1000"/>
                        <a:t>Repeat Views</a:t>
                      </a:r>
                    </a:p>
                  </a:txBody>
                  <a:tcPr/>
                </a:tc>
                <a:extLst>
                  <a:ext uri="{0D108BD9-81ED-4DB2-BD59-A6C34878D82A}">
                    <a16:rowId xmlns:a16="http://schemas.microsoft.com/office/drawing/2014/main" val="1614701976"/>
                  </a:ext>
                </a:extLst>
              </a:tr>
              <a:tr h="370840">
                <a:tc>
                  <a:txBody>
                    <a:bodyPr/>
                    <a:lstStyle/>
                    <a:p>
                      <a:r>
                        <a:rPr lang="pt-BR" sz="1000"/>
                        <a:t>Governo do Estado do Ceará</a:t>
                      </a:r>
                      <a:endParaRPr lang="en-US" sz="1000"/>
                    </a:p>
                  </a:txBody>
                  <a:tcPr/>
                </a:tc>
                <a:tc>
                  <a:txBody>
                    <a:bodyPr/>
                    <a:lstStyle/>
                    <a:p>
                      <a:r>
                        <a:rPr lang="en-US" sz="1000"/>
                        <a:t>253101</a:t>
                      </a:r>
                    </a:p>
                  </a:txBody>
                  <a:tcPr/>
                </a:tc>
                <a:tc>
                  <a:txBody>
                    <a:bodyPr/>
                    <a:lstStyle/>
                    <a:p>
                      <a:r>
                        <a:rPr lang="en-US" sz="1000"/>
                        <a:t>141130</a:t>
                      </a:r>
                    </a:p>
                  </a:txBody>
                  <a:tcPr/>
                </a:tc>
                <a:tc>
                  <a:txBody>
                    <a:bodyPr/>
                    <a:lstStyle/>
                    <a:p>
                      <a:r>
                        <a:rPr lang="en-US" sz="1000"/>
                        <a:t>49438</a:t>
                      </a:r>
                    </a:p>
                  </a:txBody>
                  <a:tcPr/>
                </a:tc>
                <a:tc>
                  <a:txBody>
                    <a:bodyPr/>
                    <a:lstStyle/>
                    <a:p>
                      <a:r>
                        <a:rPr lang="en-US" sz="1000"/>
                        <a:t>142038</a:t>
                      </a:r>
                    </a:p>
                  </a:txBody>
                  <a:tcPr/>
                </a:tc>
                <a:tc>
                  <a:txBody>
                    <a:bodyPr/>
                    <a:lstStyle/>
                    <a:p>
                      <a:r>
                        <a:rPr lang="en-US" sz="1000"/>
                        <a:t>111063</a:t>
                      </a:r>
                    </a:p>
                  </a:txBody>
                  <a:tcPr/>
                </a:tc>
                <a:tc>
                  <a:txBody>
                    <a:bodyPr/>
                    <a:lstStyle/>
                    <a:p>
                      <a:r>
                        <a:rPr lang="en-US" sz="1000"/>
                        <a:t>212220</a:t>
                      </a:r>
                    </a:p>
                  </a:txBody>
                  <a:tcPr/>
                </a:tc>
                <a:tc>
                  <a:txBody>
                    <a:bodyPr/>
                    <a:lstStyle/>
                    <a:p>
                      <a:r>
                        <a:rPr lang="en-US" sz="1000"/>
                        <a:t>40881</a:t>
                      </a:r>
                    </a:p>
                  </a:txBody>
                  <a:tcPr/>
                </a:tc>
                <a:tc>
                  <a:txBody>
                    <a:bodyPr/>
                    <a:lstStyle/>
                    <a:p>
                      <a:r>
                        <a:rPr lang="en-US" sz="1000"/>
                        <a:t>38668</a:t>
                      </a:r>
                    </a:p>
                  </a:txBody>
                  <a:tcPr/>
                </a:tc>
                <a:extLst>
                  <a:ext uri="{0D108BD9-81ED-4DB2-BD59-A6C34878D82A}">
                    <a16:rowId xmlns:a16="http://schemas.microsoft.com/office/drawing/2014/main" val="1928940404"/>
                  </a:ext>
                </a:extLst>
              </a:tr>
            </a:tbl>
          </a:graphicData>
        </a:graphic>
      </p:graphicFrame>
      <p:sp>
        <p:nvSpPr>
          <p:cNvPr id="4" name="Text Placeholder 3">
            <a:extLst>
              <a:ext uri="{FF2B5EF4-FFF2-40B4-BE49-F238E27FC236}">
                <a16:creationId xmlns:a16="http://schemas.microsoft.com/office/drawing/2014/main" id="{1559FE9C-B6E0-476D-BCD2-F5C34E6B974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26738517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2FB3F-BD11-49E7-B569-46EF69A503C4}"/>
              </a:ext>
            </a:extLst>
          </p:cNvPr>
          <p:cNvSpPr>
            <a:spLocks noGrp="1"/>
          </p:cNvSpPr>
          <p:nvPr>
            <p:ph type="title"/>
          </p:nvPr>
        </p:nvSpPr>
        <p:spPr/>
        <p:txBody>
          <a:bodyPr/>
          <a:lstStyle/>
          <a:p>
            <a:r>
              <a:rPr lang="en-US"/>
              <a:t>Facebook Key Metrics by Month | Governo do Estado do Ceará</a:t>
            </a:r>
          </a:p>
        </p:txBody>
      </p:sp>
      <p:graphicFrame>
        <p:nvGraphicFramePr>
          <p:cNvPr id="5" name="Table Placeholder 4">
            <a:extLst>
              <a:ext uri="{FF2B5EF4-FFF2-40B4-BE49-F238E27FC236}">
                <a16:creationId xmlns:a16="http://schemas.microsoft.com/office/drawing/2014/main" id="{6CE2FC2D-D42F-47EA-903C-929B5B7A4E9F}"/>
              </a:ext>
            </a:extLst>
          </p:cNvPr>
          <p:cNvGraphicFramePr>
            <a:graphicFrameLocks noGrp="1"/>
          </p:cNvGraphicFramePr>
          <p:nvPr>
            <p:ph type="tbl" sz="quarter" idx="13"/>
            <p:extLst>
              <p:ext uri="{D42A27DB-BD31-4B8C-83A1-F6EECF244321}">
                <p14:modId xmlns:p14="http://schemas.microsoft.com/office/powerpoint/2010/main" val="4211731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16926488"/>
                    </a:ext>
                  </a:extLst>
                </a:gridCol>
                <a:gridCol w="1234440">
                  <a:extLst>
                    <a:ext uri="{9D8B030D-6E8A-4147-A177-3AD203B41FA5}">
                      <a16:colId xmlns:a16="http://schemas.microsoft.com/office/drawing/2014/main" val="1020913172"/>
                    </a:ext>
                  </a:extLst>
                </a:gridCol>
                <a:gridCol w="740664">
                  <a:extLst>
                    <a:ext uri="{9D8B030D-6E8A-4147-A177-3AD203B41FA5}">
                      <a16:colId xmlns:a16="http://schemas.microsoft.com/office/drawing/2014/main" val="1125773417"/>
                    </a:ext>
                  </a:extLst>
                </a:gridCol>
                <a:gridCol w="740664">
                  <a:extLst>
                    <a:ext uri="{9D8B030D-6E8A-4147-A177-3AD203B41FA5}">
                      <a16:colId xmlns:a16="http://schemas.microsoft.com/office/drawing/2014/main" val="3216198807"/>
                    </a:ext>
                  </a:extLst>
                </a:gridCol>
                <a:gridCol w="740664">
                  <a:extLst>
                    <a:ext uri="{9D8B030D-6E8A-4147-A177-3AD203B41FA5}">
                      <a16:colId xmlns:a16="http://schemas.microsoft.com/office/drawing/2014/main" val="3134557275"/>
                    </a:ext>
                  </a:extLst>
                </a:gridCol>
                <a:gridCol w="740664">
                  <a:extLst>
                    <a:ext uri="{9D8B030D-6E8A-4147-A177-3AD203B41FA5}">
                      <a16:colId xmlns:a16="http://schemas.microsoft.com/office/drawing/2014/main" val="1697874159"/>
                    </a:ext>
                  </a:extLst>
                </a:gridCol>
                <a:gridCol w="740664">
                  <a:extLst>
                    <a:ext uri="{9D8B030D-6E8A-4147-A177-3AD203B41FA5}">
                      <a16:colId xmlns:a16="http://schemas.microsoft.com/office/drawing/2014/main" val="894954291"/>
                    </a:ext>
                  </a:extLst>
                </a:gridCol>
                <a:gridCol w="740664">
                  <a:extLst>
                    <a:ext uri="{9D8B030D-6E8A-4147-A177-3AD203B41FA5}">
                      <a16:colId xmlns:a16="http://schemas.microsoft.com/office/drawing/2014/main" val="1361121862"/>
                    </a:ext>
                  </a:extLst>
                </a:gridCol>
                <a:gridCol w="740664">
                  <a:extLst>
                    <a:ext uri="{9D8B030D-6E8A-4147-A177-3AD203B41FA5}">
                      <a16:colId xmlns:a16="http://schemas.microsoft.com/office/drawing/2014/main" val="300947917"/>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114578062"/>
                  </a:ext>
                </a:extLst>
              </a:tr>
              <a:tr h="370840">
                <a:tc>
                  <a:txBody>
                    <a:bodyPr/>
                    <a:lstStyle/>
                    <a:p>
                      <a:r>
                        <a:rPr lang="pt-BR" sz="1000"/>
                        <a:t>Governo do Estado do Ceará</a:t>
                      </a:r>
                      <a:endParaRPr lang="en-US" sz="1000"/>
                    </a:p>
                  </a:txBody>
                  <a:tcPr/>
                </a:tc>
                <a:tc>
                  <a:txBody>
                    <a:bodyPr/>
                    <a:lstStyle/>
                    <a:p>
                      <a:r>
                        <a:rPr lang="en-US" sz="1000"/>
                        <a:t>2021 - 08</a:t>
                      </a:r>
                    </a:p>
                  </a:txBody>
                  <a:tcPr/>
                </a:tc>
                <a:tc>
                  <a:txBody>
                    <a:bodyPr/>
                    <a:lstStyle/>
                    <a:p>
                      <a:r>
                        <a:rPr lang="en-US" sz="1000"/>
                        <a:t>2922009</a:t>
                      </a:r>
                    </a:p>
                  </a:txBody>
                  <a:tcPr/>
                </a:tc>
                <a:tc>
                  <a:txBody>
                    <a:bodyPr/>
                    <a:lstStyle/>
                    <a:p>
                      <a:r>
                        <a:rPr lang="en-US" sz="1000"/>
                        <a:t>17.1 %</a:t>
                      </a:r>
                    </a:p>
                  </a:txBody>
                  <a:tcPr/>
                </a:tc>
                <a:tc>
                  <a:txBody>
                    <a:bodyPr/>
                    <a:lstStyle/>
                    <a:p>
                      <a:r>
                        <a:rPr lang="en-US" sz="1000"/>
                        <a:t>2888363</a:t>
                      </a:r>
                    </a:p>
                  </a:txBody>
                  <a:tcPr/>
                </a:tc>
                <a:tc>
                  <a:txBody>
                    <a:bodyPr/>
                    <a:lstStyle/>
                    <a:p>
                      <a:r>
                        <a:rPr lang="en-US" sz="1000"/>
                        <a:t>7.5 %</a:t>
                      </a:r>
                    </a:p>
                  </a:txBody>
                  <a:tcPr/>
                </a:tc>
                <a:tc>
                  <a:txBody>
                    <a:bodyPr/>
                    <a:lstStyle/>
                    <a:p>
                      <a:r>
                        <a:rPr lang="en-US" sz="1000"/>
                        <a:t>127186</a:t>
                      </a:r>
                    </a:p>
                  </a:txBody>
                  <a:tcPr/>
                </a:tc>
                <a:tc>
                  <a:txBody>
                    <a:bodyPr/>
                    <a:lstStyle/>
                    <a:p>
                      <a:r>
                        <a:rPr lang="en-US" sz="1000"/>
                        <a:t>154529</a:t>
                      </a:r>
                    </a:p>
                  </a:txBody>
                  <a:tcPr/>
                </a:tc>
                <a:tc>
                  <a:txBody>
                    <a:bodyPr/>
                    <a:lstStyle/>
                    <a:p>
                      <a:r>
                        <a:rPr lang="en-US" sz="1000"/>
                        <a:t>5.2885 %</a:t>
                      </a:r>
                    </a:p>
                  </a:txBody>
                  <a:tcPr/>
                </a:tc>
                <a:extLst>
                  <a:ext uri="{0D108BD9-81ED-4DB2-BD59-A6C34878D82A}">
                    <a16:rowId xmlns:a16="http://schemas.microsoft.com/office/drawing/2014/main" val="3164327171"/>
                  </a:ext>
                </a:extLst>
              </a:tr>
            </a:tbl>
          </a:graphicData>
        </a:graphic>
      </p:graphicFrame>
      <p:sp>
        <p:nvSpPr>
          <p:cNvPr id="4" name="Text Placeholder 3">
            <a:extLst>
              <a:ext uri="{FF2B5EF4-FFF2-40B4-BE49-F238E27FC236}">
                <a16:creationId xmlns:a16="http://schemas.microsoft.com/office/drawing/2014/main" id="{26E8313B-2835-497D-8B78-24F54435B17A}"/>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87384196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CE116-E6BE-4087-A6B4-C55C18E269F2}"/>
              </a:ext>
            </a:extLst>
          </p:cNvPr>
          <p:cNvSpPr>
            <a:spLocks noGrp="1"/>
          </p:cNvSpPr>
          <p:nvPr>
            <p:ph type="title"/>
          </p:nvPr>
        </p:nvSpPr>
        <p:spPr/>
        <p:txBody>
          <a:bodyPr/>
          <a:lstStyle/>
          <a:p>
            <a:r>
              <a:rPr lang="en-US"/>
              <a:t>Facebook Organic, Viral &amp; Paid Reach over Time | Governo do Estado do Ceará</a:t>
            </a:r>
          </a:p>
        </p:txBody>
      </p:sp>
      <p:graphicFrame>
        <p:nvGraphicFramePr>
          <p:cNvPr id="6" name="Chart Placeholder 5">
            <a:extLst>
              <a:ext uri="{FF2B5EF4-FFF2-40B4-BE49-F238E27FC236}">
                <a16:creationId xmlns:a16="http://schemas.microsoft.com/office/drawing/2014/main" id="{7C7B9952-130D-41B1-B4B0-7FC4A6F95A5E}"/>
              </a:ext>
            </a:extLst>
          </p:cNvPr>
          <p:cNvGraphicFramePr>
            <a:graphicFrameLocks noGrp="1"/>
          </p:cNvGraphicFramePr>
          <p:nvPr>
            <p:ph type="chart" sz="quarter" idx="13"/>
            <p:extLst>
              <p:ext uri="{D42A27DB-BD31-4B8C-83A1-F6EECF244321}">
                <p14:modId xmlns:p14="http://schemas.microsoft.com/office/powerpoint/2010/main" val="3137804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B1A163-E79B-4DFE-9D14-A408B813E7B1}"/>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08353EC9-A1C1-4363-95C7-A910ECCEA3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0353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A41C6-73FA-4486-8716-0D33CBF48890}"/>
              </a:ext>
            </a:extLst>
          </p:cNvPr>
          <p:cNvSpPr>
            <a:spLocks noGrp="1"/>
          </p:cNvSpPr>
          <p:nvPr>
            <p:ph type="title"/>
          </p:nvPr>
        </p:nvSpPr>
        <p:spPr/>
        <p:txBody>
          <a:bodyPr/>
          <a:lstStyle/>
          <a:p>
            <a:r>
              <a:rPr lang="pt-BR"/>
              <a:t>Facebook Viral Reach | Governo do Estado do Ceará</a:t>
            </a:r>
            <a:endParaRPr lang="en-US"/>
          </a:p>
        </p:txBody>
      </p:sp>
      <p:graphicFrame>
        <p:nvGraphicFramePr>
          <p:cNvPr id="6" name="Chart Placeholder 5">
            <a:extLst>
              <a:ext uri="{FF2B5EF4-FFF2-40B4-BE49-F238E27FC236}">
                <a16:creationId xmlns:a16="http://schemas.microsoft.com/office/drawing/2014/main" id="{17CB5445-7DD3-401A-874C-E0EAB08C271D}"/>
              </a:ext>
            </a:extLst>
          </p:cNvPr>
          <p:cNvGraphicFramePr>
            <a:graphicFrameLocks noGrp="1"/>
          </p:cNvGraphicFramePr>
          <p:nvPr>
            <p:ph type="chart" sz="quarter" idx="13"/>
            <p:extLst>
              <p:ext uri="{D42A27DB-BD31-4B8C-83A1-F6EECF244321}">
                <p14:modId xmlns:p14="http://schemas.microsoft.com/office/powerpoint/2010/main" val="941208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0AF374-015C-4DB6-B7CE-06ED4B3EA1E2}"/>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CEDCB86F-8765-4B66-B251-345868CC1C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018117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5259B-FD5F-45A8-945D-9DDCFE0D8B32}"/>
              </a:ext>
            </a:extLst>
          </p:cNvPr>
          <p:cNvSpPr>
            <a:spLocks noGrp="1"/>
          </p:cNvSpPr>
          <p:nvPr>
            <p:ph type="title"/>
          </p:nvPr>
        </p:nvSpPr>
        <p:spPr/>
        <p:txBody>
          <a:bodyPr/>
          <a:lstStyle/>
          <a:p>
            <a:r>
              <a:rPr lang="pt-BR"/>
              <a:t>Facebook Fan Age Distribution | Governo do Estado do Ceará</a:t>
            </a:r>
            <a:endParaRPr lang="en-US"/>
          </a:p>
        </p:txBody>
      </p:sp>
      <p:graphicFrame>
        <p:nvGraphicFramePr>
          <p:cNvPr id="6" name="Chart Placeholder 5">
            <a:extLst>
              <a:ext uri="{FF2B5EF4-FFF2-40B4-BE49-F238E27FC236}">
                <a16:creationId xmlns:a16="http://schemas.microsoft.com/office/drawing/2014/main" id="{E142AA24-1A32-464C-A242-75CF623352B2}"/>
              </a:ext>
            </a:extLst>
          </p:cNvPr>
          <p:cNvGraphicFramePr>
            <a:graphicFrameLocks noGrp="1"/>
          </p:cNvGraphicFramePr>
          <p:nvPr>
            <p:ph type="chart" sz="quarter" idx="13"/>
            <p:extLst>
              <p:ext uri="{D42A27DB-BD31-4B8C-83A1-F6EECF244321}">
                <p14:modId xmlns:p14="http://schemas.microsoft.com/office/powerpoint/2010/main" val="3549983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D576AC-CE96-4774-8020-980C4D71584F}"/>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CBE455BB-2C8C-4218-B9B5-3965CCECB0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082006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108C3-B0F5-46D4-A984-1B88C14D53BA}"/>
              </a:ext>
            </a:extLst>
          </p:cNvPr>
          <p:cNvSpPr>
            <a:spLocks noGrp="1"/>
          </p:cNvSpPr>
          <p:nvPr>
            <p:ph type="title"/>
          </p:nvPr>
        </p:nvSpPr>
        <p:spPr/>
        <p:txBody>
          <a:bodyPr/>
          <a:lstStyle/>
          <a:p>
            <a:r>
              <a:rPr lang="pt-BR"/>
              <a:t>Facebook Key Metrics Table | Governo do Estado do Ceará</a:t>
            </a:r>
            <a:endParaRPr lang="en-US"/>
          </a:p>
        </p:txBody>
      </p:sp>
      <p:graphicFrame>
        <p:nvGraphicFramePr>
          <p:cNvPr id="5" name="Table Placeholder 4">
            <a:extLst>
              <a:ext uri="{FF2B5EF4-FFF2-40B4-BE49-F238E27FC236}">
                <a16:creationId xmlns:a16="http://schemas.microsoft.com/office/drawing/2014/main" id="{30AF2510-7E19-4982-9A1D-5E984649BC32}"/>
              </a:ext>
            </a:extLst>
          </p:cNvPr>
          <p:cNvGraphicFramePr>
            <a:graphicFrameLocks noGrp="1"/>
          </p:cNvGraphicFramePr>
          <p:nvPr>
            <p:ph type="tbl" sz="quarter" idx="13"/>
            <p:extLst>
              <p:ext uri="{D42A27DB-BD31-4B8C-83A1-F6EECF244321}">
                <p14:modId xmlns:p14="http://schemas.microsoft.com/office/powerpoint/2010/main" val="248358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95600723"/>
                    </a:ext>
                  </a:extLst>
                </a:gridCol>
                <a:gridCol w="411480">
                  <a:extLst>
                    <a:ext uri="{9D8B030D-6E8A-4147-A177-3AD203B41FA5}">
                      <a16:colId xmlns:a16="http://schemas.microsoft.com/office/drawing/2014/main" val="1107021603"/>
                    </a:ext>
                  </a:extLst>
                </a:gridCol>
                <a:gridCol w="411480">
                  <a:extLst>
                    <a:ext uri="{9D8B030D-6E8A-4147-A177-3AD203B41FA5}">
                      <a16:colId xmlns:a16="http://schemas.microsoft.com/office/drawing/2014/main" val="3866458854"/>
                    </a:ext>
                  </a:extLst>
                </a:gridCol>
                <a:gridCol w="411480">
                  <a:extLst>
                    <a:ext uri="{9D8B030D-6E8A-4147-A177-3AD203B41FA5}">
                      <a16:colId xmlns:a16="http://schemas.microsoft.com/office/drawing/2014/main" val="1087368602"/>
                    </a:ext>
                  </a:extLst>
                </a:gridCol>
                <a:gridCol w="411480">
                  <a:extLst>
                    <a:ext uri="{9D8B030D-6E8A-4147-A177-3AD203B41FA5}">
                      <a16:colId xmlns:a16="http://schemas.microsoft.com/office/drawing/2014/main" val="1654901956"/>
                    </a:ext>
                  </a:extLst>
                </a:gridCol>
                <a:gridCol w="411480">
                  <a:extLst>
                    <a:ext uri="{9D8B030D-6E8A-4147-A177-3AD203B41FA5}">
                      <a16:colId xmlns:a16="http://schemas.microsoft.com/office/drawing/2014/main" val="500352028"/>
                    </a:ext>
                  </a:extLst>
                </a:gridCol>
                <a:gridCol w="411480">
                  <a:extLst>
                    <a:ext uri="{9D8B030D-6E8A-4147-A177-3AD203B41FA5}">
                      <a16:colId xmlns:a16="http://schemas.microsoft.com/office/drawing/2014/main" val="2879798417"/>
                    </a:ext>
                  </a:extLst>
                </a:gridCol>
                <a:gridCol w="411480">
                  <a:extLst>
                    <a:ext uri="{9D8B030D-6E8A-4147-A177-3AD203B41FA5}">
                      <a16:colId xmlns:a16="http://schemas.microsoft.com/office/drawing/2014/main" val="384106221"/>
                    </a:ext>
                  </a:extLst>
                </a:gridCol>
                <a:gridCol w="411480">
                  <a:extLst>
                    <a:ext uri="{9D8B030D-6E8A-4147-A177-3AD203B41FA5}">
                      <a16:colId xmlns:a16="http://schemas.microsoft.com/office/drawing/2014/main" val="1923497828"/>
                    </a:ext>
                  </a:extLst>
                </a:gridCol>
                <a:gridCol w="411480">
                  <a:extLst>
                    <a:ext uri="{9D8B030D-6E8A-4147-A177-3AD203B41FA5}">
                      <a16:colId xmlns:a16="http://schemas.microsoft.com/office/drawing/2014/main" val="2643449136"/>
                    </a:ext>
                  </a:extLst>
                </a:gridCol>
                <a:gridCol w="411480">
                  <a:extLst>
                    <a:ext uri="{9D8B030D-6E8A-4147-A177-3AD203B41FA5}">
                      <a16:colId xmlns:a16="http://schemas.microsoft.com/office/drawing/2014/main" val="868767634"/>
                    </a:ext>
                  </a:extLst>
                </a:gridCol>
                <a:gridCol w="411480">
                  <a:extLst>
                    <a:ext uri="{9D8B030D-6E8A-4147-A177-3AD203B41FA5}">
                      <a16:colId xmlns:a16="http://schemas.microsoft.com/office/drawing/2014/main" val="2044807025"/>
                    </a:ext>
                  </a:extLst>
                </a:gridCol>
                <a:gridCol w="411480">
                  <a:extLst>
                    <a:ext uri="{9D8B030D-6E8A-4147-A177-3AD203B41FA5}">
                      <a16:colId xmlns:a16="http://schemas.microsoft.com/office/drawing/2014/main" val="3186006161"/>
                    </a:ext>
                  </a:extLst>
                </a:gridCol>
                <a:gridCol w="411480">
                  <a:extLst>
                    <a:ext uri="{9D8B030D-6E8A-4147-A177-3AD203B41FA5}">
                      <a16:colId xmlns:a16="http://schemas.microsoft.com/office/drawing/2014/main" val="2238818578"/>
                    </a:ext>
                  </a:extLst>
                </a:gridCol>
                <a:gridCol w="411480">
                  <a:extLst>
                    <a:ext uri="{9D8B030D-6E8A-4147-A177-3AD203B41FA5}">
                      <a16:colId xmlns:a16="http://schemas.microsoft.com/office/drawing/2014/main" val="1199488187"/>
                    </a:ext>
                  </a:extLst>
                </a:gridCol>
                <a:gridCol w="411480">
                  <a:extLst>
                    <a:ext uri="{9D8B030D-6E8A-4147-A177-3AD203B41FA5}">
                      <a16:colId xmlns:a16="http://schemas.microsoft.com/office/drawing/2014/main" val="3947183170"/>
                    </a:ext>
                  </a:extLst>
                </a:gridCol>
                <a:gridCol w="411480">
                  <a:extLst>
                    <a:ext uri="{9D8B030D-6E8A-4147-A177-3AD203B41FA5}">
                      <a16:colId xmlns:a16="http://schemas.microsoft.com/office/drawing/2014/main" val="30066166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Post Engagements</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Positive Feedback</a:t>
                      </a:r>
                    </a:p>
                  </a:txBody>
                  <a:tcPr/>
                </a:tc>
                <a:tc>
                  <a:txBody>
                    <a:bodyPr/>
                    <a:lstStyle/>
                    <a:p>
                      <a:r>
                        <a:rPr lang="en-US" sz="1000"/>
                        <a:t>Negative Feedback</a:t>
                      </a:r>
                    </a:p>
                  </a:txBody>
                  <a:tcPr/>
                </a:tc>
                <a:extLst>
                  <a:ext uri="{0D108BD9-81ED-4DB2-BD59-A6C34878D82A}">
                    <a16:rowId xmlns:a16="http://schemas.microsoft.com/office/drawing/2014/main" val="1533971586"/>
                  </a:ext>
                </a:extLst>
              </a:tr>
              <a:tr h="370840">
                <a:tc>
                  <a:txBody>
                    <a:bodyPr/>
                    <a:lstStyle/>
                    <a:p>
                      <a:r>
                        <a:rPr lang="pt-BR" sz="1000"/>
                        <a:t>Governo do Estado do Ceará</a:t>
                      </a:r>
                      <a:endParaRPr lang="en-US" sz="1000"/>
                    </a:p>
                  </a:txBody>
                  <a:tcPr/>
                </a:tc>
                <a:tc>
                  <a:txBody>
                    <a:bodyPr/>
                    <a:lstStyle/>
                    <a:p>
                      <a:r>
                        <a:rPr lang="en-US" sz="1000"/>
                        <a:t>349713</a:t>
                      </a:r>
                    </a:p>
                  </a:txBody>
                  <a:tcPr/>
                </a:tc>
                <a:tc>
                  <a:txBody>
                    <a:bodyPr/>
                    <a:lstStyle/>
                    <a:p>
                      <a:r>
                        <a:rPr lang="en-US" sz="1000"/>
                        <a:t>1422</a:t>
                      </a:r>
                    </a:p>
                  </a:txBody>
                  <a:tcPr/>
                </a:tc>
                <a:tc>
                  <a:txBody>
                    <a:bodyPr/>
                    <a:lstStyle/>
                    <a:p>
                      <a:r>
                        <a:rPr lang="en-US" sz="1000"/>
                        <a:t>1056</a:t>
                      </a:r>
                    </a:p>
                  </a:txBody>
                  <a:tcPr/>
                </a:tc>
                <a:tc>
                  <a:txBody>
                    <a:bodyPr/>
                    <a:lstStyle/>
                    <a:p>
                      <a:r>
                        <a:rPr lang="en-US" sz="1000"/>
                        <a:t>271194.57142857</a:t>
                      </a:r>
                    </a:p>
                  </a:txBody>
                  <a:tcPr/>
                </a:tc>
                <a:tc>
                  <a:txBody>
                    <a:bodyPr/>
                    <a:lstStyle/>
                    <a:p>
                      <a:r>
                        <a:rPr lang="en-US" sz="1000"/>
                        <a:t>372708</a:t>
                      </a:r>
                    </a:p>
                  </a:txBody>
                  <a:tcPr/>
                </a:tc>
                <a:tc>
                  <a:txBody>
                    <a:bodyPr/>
                    <a:lstStyle/>
                    <a:p>
                      <a:r>
                        <a:rPr lang="en-US" sz="1000"/>
                        <a:t>89</a:t>
                      </a:r>
                    </a:p>
                  </a:txBody>
                  <a:tcPr/>
                </a:tc>
                <a:tc>
                  <a:txBody>
                    <a:bodyPr/>
                    <a:lstStyle/>
                    <a:p>
                      <a:r>
                        <a:rPr lang="en-US" sz="1000"/>
                        <a:t>12604861</a:t>
                      </a:r>
                    </a:p>
                  </a:txBody>
                  <a:tcPr/>
                </a:tc>
                <a:tc>
                  <a:txBody>
                    <a:bodyPr/>
                    <a:lstStyle/>
                    <a:p>
                      <a:r>
                        <a:rPr lang="en-US" sz="1000"/>
                        <a:t>331618</a:t>
                      </a:r>
                    </a:p>
                  </a:txBody>
                  <a:tcPr/>
                </a:tc>
                <a:tc>
                  <a:txBody>
                    <a:bodyPr/>
                    <a:lstStyle/>
                    <a:p>
                      <a:r>
                        <a:rPr lang="en-US" sz="1000"/>
                        <a:t>293445</a:t>
                      </a:r>
                    </a:p>
                  </a:txBody>
                  <a:tcPr/>
                </a:tc>
                <a:tc>
                  <a:txBody>
                    <a:bodyPr/>
                    <a:lstStyle/>
                    <a:p>
                      <a:r>
                        <a:rPr lang="en-US" sz="1000"/>
                        <a:t>4.34 %</a:t>
                      </a:r>
                    </a:p>
                  </a:txBody>
                  <a:tcPr/>
                </a:tc>
                <a:tc>
                  <a:txBody>
                    <a:bodyPr/>
                    <a:lstStyle/>
                    <a:p>
                      <a:r>
                        <a:rPr lang="en-US" sz="1000"/>
                        <a:t>253101</a:t>
                      </a:r>
                    </a:p>
                  </a:txBody>
                  <a:tcPr/>
                </a:tc>
                <a:tc>
                  <a:txBody>
                    <a:bodyPr/>
                    <a:lstStyle/>
                    <a:p>
                      <a:r>
                        <a:rPr lang="en-US" sz="1000"/>
                        <a:t>121267</a:t>
                      </a:r>
                    </a:p>
                  </a:txBody>
                  <a:tcPr/>
                </a:tc>
                <a:tc>
                  <a:txBody>
                    <a:bodyPr/>
                    <a:lstStyle/>
                    <a:p>
                      <a:r>
                        <a:rPr lang="en-US" sz="1000"/>
                        <a:t>0</a:t>
                      </a:r>
                    </a:p>
                  </a:txBody>
                  <a:tcPr/>
                </a:tc>
                <a:tc>
                  <a:txBody>
                    <a:bodyPr/>
                    <a:lstStyle/>
                    <a:p>
                      <a:r>
                        <a:rPr lang="en-US" sz="1000"/>
                        <a:t>190221</a:t>
                      </a:r>
                    </a:p>
                  </a:txBody>
                  <a:tcPr/>
                </a:tc>
                <a:tc>
                  <a:txBody>
                    <a:bodyPr/>
                    <a:lstStyle/>
                    <a:p>
                      <a:r>
                        <a:rPr lang="en-US" sz="1000"/>
                        <a:t>103224</a:t>
                      </a:r>
                    </a:p>
                  </a:txBody>
                  <a:tcPr/>
                </a:tc>
                <a:tc>
                  <a:txBody>
                    <a:bodyPr/>
                    <a:lstStyle/>
                    <a:p>
                      <a:r>
                        <a:rPr lang="en-US" sz="1000"/>
                        <a:t>167</a:t>
                      </a:r>
                    </a:p>
                  </a:txBody>
                  <a:tcPr/>
                </a:tc>
                <a:extLst>
                  <a:ext uri="{0D108BD9-81ED-4DB2-BD59-A6C34878D82A}">
                    <a16:rowId xmlns:a16="http://schemas.microsoft.com/office/drawing/2014/main" val="1436707197"/>
                  </a:ext>
                </a:extLst>
              </a:tr>
            </a:tbl>
          </a:graphicData>
        </a:graphic>
      </p:graphicFrame>
      <p:sp>
        <p:nvSpPr>
          <p:cNvPr id="4" name="Text Placeholder 3">
            <a:extLst>
              <a:ext uri="{FF2B5EF4-FFF2-40B4-BE49-F238E27FC236}">
                <a16:creationId xmlns:a16="http://schemas.microsoft.com/office/drawing/2014/main" id="{B6073C6E-8E38-4366-85F1-D450E8DFEA53}"/>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13543239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BD70A-CEE1-4350-B7C8-6F0151E6D350}"/>
              </a:ext>
            </a:extLst>
          </p:cNvPr>
          <p:cNvSpPr>
            <a:spLocks noGrp="1"/>
          </p:cNvSpPr>
          <p:nvPr>
            <p:ph type="title"/>
          </p:nvPr>
        </p:nvSpPr>
        <p:spPr/>
        <p:txBody>
          <a:bodyPr/>
          <a:lstStyle/>
          <a:p>
            <a:r>
              <a:rPr lang="en-US"/>
              <a:t>Facebook Total Video View Time by Gender | Governo do Estado do Ceará</a:t>
            </a:r>
          </a:p>
        </p:txBody>
      </p:sp>
      <p:graphicFrame>
        <p:nvGraphicFramePr>
          <p:cNvPr id="6" name="Chart Placeholder 5">
            <a:extLst>
              <a:ext uri="{FF2B5EF4-FFF2-40B4-BE49-F238E27FC236}">
                <a16:creationId xmlns:a16="http://schemas.microsoft.com/office/drawing/2014/main" id="{F2111907-1744-4CDA-BA1A-1C5A43BBEACC}"/>
              </a:ext>
            </a:extLst>
          </p:cNvPr>
          <p:cNvGraphicFramePr>
            <a:graphicFrameLocks noGrp="1"/>
          </p:cNvGraphicFramePr>
          <p:nvPr>
            <p:ph type="chart" sz="quarter" idx="13"/>
            <p:extLst>
              <p:ext uri="{D42A27DB-BD31-4B8C-83A1-F6EECF244321}">
                <p14:modId xmlns:p14="http://schemas.microsoft.com/office/powerpoint/2010/main" val="3210475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94BB6D-EA94-48FA-B5CE-8DBC3E1E0580}"/>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A1E5CA6F-0FB7-495A-A993-BFD8F8C3C1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818315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07D81-E40D-4A16-8523-DF4EA2722FE5}"/>
              </a:ext>
            </a:extLst>
          </p:cNvPr>
          <p:cNvSpPr>
            <a:spLocks noGrp="1"/>
          </p:cNvSpPr>
          <p:nvPr>
            <p:ph type="title"/>
          </p:nvPr>
        </p:nvSpPr>
        <p:spPr/>
        <p:txBody>
          <a:bodyPr/>
          <a:lstStyle/>
          <a:p>
            <a:r>
              <a:rPr lang="en-US"/>
              <a:t>Facebook Total Video View Time by Age Group | Governo do Estado do Ceará</a:t>
            </a:r>
          </a:p>
        </p:txBody>
      </p:sp>
      <p:graphicFrame>
        <p:nvGraphicFramePr>
          <p:cNvPr id="6" name="Chart Placeholder 5">
            <a:extLst>
              <a:ext uri="{FF2B5EF4-FFF2-40B4-BE49-F238E27FC236}">
                <a16:creationId xmlns:a16="http://schemas.microsoft.com/office/drawing/2014/main" id="{823FBBDE-10A6-416E-9ADB-526948D85E30}"/>
              </a:ext>
            </a:extLst>
          </p:cNvPr>
          <p:cNvGraphicFramePr>
            <a:graphicFrameLocks noGrp="1"/>
          </p:cNvGraphicFramePr>
          <p:nvPr>
            <p:ph type="chart" sz="quarter" idx="13"/>
            <p:extLst>
              <p:ext uri="{D42A27DB-BD31-4B8C-83A1-F6EECF244321}">
                <p14:modId xmlns:p14="http://schemas.microsoft.com/office/powerpoint/2010/main" val="2313578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7044DE-1693-4C9F-9C32-1730D7EF91DE}"/>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8DF9A922-CE5F-44B0-9647-5D1961F5F4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030636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B1AD3-5C86-4F23-BA9D-4F08668288E0}"/>
              </a:ext>
            </a:extLst>
          </p:cNvPr>
          <p:cNvSpPr>
            <a:spLocks noGrp="1"/>
          </p:cNvSpPr>
          <p:nvPr>
            <p:ph type="title"/>
          </p:nvPr>
        </p:nvSpPr>
        <p:spPr/>
        <p:txBody>
          <a:bodyPr/>
          <a:lstStyle/>
          <a:p>
            <a:r>
              <a:rPr lang="pt-BR"/>
              <a:t>Facebook Original Own Posts Table | Governo do Estado do Ceará - 1 of 25</a:t>
            </a:r>
            <a:endParaRPr lang="en-US"/>
          </a:p>
        </p:txBody>
      </p:sp>
      <p:graphicFrame>
        <p:nvGraphicFramePr>
          <p:cNvPr id="5" name="Table Placeholder 4">
            <a:extLst>
              <a:ext uri="{FF2B5EF4-FFF2-40B4-BE49-F238E27FC236}">
                <a16:creationId xmlns:a16="http://schemas.microsoft.com/office/drawing/2014/main" id="{9A9774BA-66C8-4023-8055-FED320CC0EAF}"/>
              </a:ext>
            </a:extLst>
          </p:cNvPr>
          <p:cNvGraphicFramePr>
            <a:graphicFrameLocks noGrp="1"/>
          </p:cNvGraphicFramePr>
          <p:nvPr>
            <p:ph type="tbl" sz="quarter" idx="13"/>
            <p:extLst>
              <p:ext uri="{D42A27DB-BD31-4B8C-83A1-F6EECF244321}">
                <p14:modId xmlns:p14="http://schemas.microsoft.com/office/powerpoint/2010/main" val="2684307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36017794"/>
                    </a:ext>
                  </a:extLst>
                </a:gridCol>
                <a:gridCol w="905256">
                  <a:extLst>
                    <a:ext uri="{9D8B030D-6E8A-4147-A177-3AD203B41FA5}">
                      <a16:colId xmlns:a16="http://schemas.microsoft.com/office/drawing/2014/main" val="996751470"/>
                    </a:ext>
                  </a:extLst>
                </a:gridCol>
                <a:gridCol w="329184">
                  <a:extLst>
                    <a:ext uri="{9D8B030D-6E8A-4147-A177-3AD203B41FA5}">
                      <a16:colId xmlns:a16="http://schemas.microsoft.com/office/drawing/2014/main" val="750357146"/>
                    </a:ext>
                  </a:extLst>
                </a:gridCol>
                <a:gridCol w="329184">
                  <a:extLst>
                    <a:ext uri="{9D8B030D-6E8A-4147-A177-3AD203B41FA5}">
                      <a16:colId xmlns:a16="http://schemas.microsoft.com/office/drawing/2014/main" val="1600157906"/>
                    </a:ext>
                  </a:extLst>
                </a:gridCol>
                <a:gridCol w="329184">
                  <a:extLst>
                    <a:ext uri="{9D8B030D-6E8A-4147-A177-3AD203B41FA5}">
                      <a16:colId xmlns:a16="http://schemas.microsoft.com/office/drawing/2014/main" val="3598299094"/>
                    </a:ext>
                  </a:extLst>
                </a:gridCol>
                <a:gridCol w="329184">
                  <a:extLst>
                    <a:ext uri="{9D8B030D-6E8A-4147-A177-3AD203B41FA5}">
                      <a16:colId xmlns:a16="http://schemas.microsoft.com/office/drawing/2014/main" val="312550430"/>
                    </a:ext>
                  </a:extLst>
                </a:gridCol>
                <a:gridCol w="329184">
                  <a:extLst>
                    <a:ext uri="{9D8B030D-6E8A-4147-A177-3AD203B41FA5}">
                      <a16:colId xmlns:a16="http://schemas.microsoft.com/office/drawing/2014/main" val="3450503875"/>
                    </a:ext>
                  </a:extLst>
                </a:gridCol>
                <a:gridCol w="329184">
                  <a:extLst>
                    <a:ext uri="{9D8B030D-6E8A-4147-A177-3AD203B41FA5}">
                      <a16:colId xmlns:a16="http://schemas.microsoft.com/office/drawing/2014/main" val="2524744472"/>
                    </a:ext>
                  </a:extLst>
                </a:gridCol>
                <a:gridCol w="329184">
                  <a:extLst>
                    <a:ext uri="{9D8B030D-6E8A-4147-A177-3AD203B41FA5}">
                      <a16:colId xmlns:a16="http://schemas.microsoft.com/office/drawing/2014/main" val="4009586348"/>
                    </a:ext>
                  </a:extLst>
                </a:gridCol>
                <a:gridCol w="329184">
                  <a:extLst>
                    <a:ext uri="{9D8B030D-6E8A-4147-A177-3AD203B41FA5}">
                      <a16:colId xmlns:a16="http://schemas.microsoft.com/office/drawing/2014/main" val="1415759310"/>
                    </a:ext>
                  </a:extLst>
                </a:gridCol>
                <a:gridCol w="329184">
                  <a:extLst>
                    <a:ext uri="{9D8B030D-6E8A-4147-A177-3AD203B41FA5}">
                      <a16:colId xmlns:a16="http://schemas.microsoft.com/office/drawing/2014/main" val="2209088406"/>
                    </a:ext>
                  </a:extLst>
                </a:gridCol>
                <a:gridCol w="329184">
                  <a:extLst>
                    <a:ext uri="{9D8B030D-6E8A-4147-A177-3AD203B41FA5}">
                      <a16:colId xmlns:a16="http://schemas.microsoft.com/office/drawing/2014/main" val="3271000775"/>
                    </a:ext>
                  </a:extLst>
                </a:gridCol>
                <a:gridCol w="329184">
                  <a:extLst>
                    <a:ext uri="{9D8B030D-6E8A-4147-A177-3AD203B41FA5}">
                      <a16:colId xmlns:a16="http://schemas.microsoft.com/office/drawing/2014/main" val="2882868157"/>
                    </a:ext>
                  </a:extLst>
                </a:gridCol>
                <a:gridCol w="329184">
                  <a:extLst>
                    <a:ext uri="{9D8B030D-6E8A-4147-A177-3AD203B41FA5}">
                      <a16:colId xmlns:a16="http://schemas.microsoft.com/office/drawing/2014/main" val="192570950"/>
                    </a:ext>
                  </a:extLst>
                </a:gridCol>
                <a:gridCol w="329184">
                  <a:extLst>
                    <a:ext uri="{9D8B030D-6E8A-4147-A177-3AD203B41FA5}">
                      <a16:colId xmlns:a16="http://schemas.microsoft.com/office/drawing/2014/main" val="941074254"/>
                    </a:ext>
                  </a:extLst>
                </a:gridCol>
                <a:gridCol w="329184">
                  <a:extLst>
                    <a:ext uri="{9D8B030D-6E8A-4147-A177-3AD203B41FA5}">
                      <a16:colId xmlns:a16="http://schemas.microsoft.com/office/drawing/2014/main" val="1747105098"/>
                    </a:ext>
                  </a:extLst>
                </a:gridCol>
                <a:gridCol w="329184">
                  <a:extLst>
                    <a:ext uri="{9D8B030D-6E8A-4147-A177-3AD203B41FA5}">
                      <a16:colId xmlns:a16="http://schemas.microsoft.com/office/drawing/2014/main" val="1155187156"/>
                    </a:ext>
                  </a:extLst>
                </a:gridCol>
                <a:gridCol w="329184">
                  <a:extLst>
                    <a:ext uri="{9D8B030D-6E8A-4147-A177-3AD203B41FA5}">
                      <a16:colId xmlns:a16="http://schemas.microsoft.com/office/drawing/2014/main" val="1511989559"/>
                    </a:ext>
                  </a:extLst>
                </a:gridCol>
                <a:gridCol w="329184">
                  <a:extLst>
                    <a:ext uri="{9D8B030D-6E8A-4147-A177-3AD203B41FA5}">
                      <a16:colId xmlns:a16="http://schemas.microsoft.com/office/drawing/2014/main" val="127688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78412115"/>
                  </a:ext>
                </a:extLst>
              </a:tr>
            </a:tbl>
          </a:graphicData>
        </a:graphic>
      </p:graphicFrame>
      <p:sp>
        <p:nvSpPr>
          <p:cNvPr id="4" name="Text Placeholder 3">
            <a:extLst>
              <a:ext uri="{FF2B5EF4-FFF2-40B4-BE49-F238E27FC236}">
                <a16:creationId xmlns:a16="http://schemas.microsoft.com/office/drawing/2014/main" id="{8F1A2457-9BD2-4C91-94D8-0FD620428039}"/>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56332420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57998-16AC-489F-8306-30D10B1095E6}"/>
              </a:ext>
            </a:extLst>
          </p:cNvPr>
          <p:cNvSpPr>
            <a:spLocks noGrp="1"/>
          </p:cNvSpPr>
          <p:nvPr>
            <p:ph type="title"/>
          </p:nvPr>
        </p:nvSpPr>
        <p:spPr/>
        <p:txBody>
          <a:bodyPr/>
          <a:lstStyle/>
          <a:p>
            <a:r>
              <a:rPr lang="pt-BR"/>
              <a:t>Facebook Original Own Posts Table | Governo do Estado do Ceará - 2 of 25</a:t>
            </a:r>
            <a:endParaRPr lang="en-US"/>
          </a:p>
        </p:txBody>
      </p:sp>
      <p:graphicFrame>
        <p:nvGraphicFramePr>
          <p:cNvPr id="5" name="Table Placeholder 4">
            <a:extLst>
              <a:ext uri="{FF2B5EF4-FFF2-40B4-BE49-F238E27FC236}">
                <a16:creationId xmlns:a16="http://schemas.microsoft.com/office/drawing/2014/main" id="{A3C57EA6-0A23-4865-995F-AD088563B994}"/>
              </a:ext>
            </a:extLst>
          </p:cNvPr>
          <p:cNvGraphicFramePr>
            <a:graphicFrameLocks noGrp="1"/>
          </p:cNvGraphicFramePr>
          <p:nvPr>
            <p:ph type="tbl" sz="quarter" idx="13"/>
            <p:extLst>
              <p:ext uri="{D42A27DB-BD31-4B8C-83A1-F6EECF244321}">
                <p14:modId xmlns:p14="http://schemas.microsoft.com/office/powerpoint/2010/main" val="1591513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007329423"/>
                    </a:ext>
                  </a:extLst>
                </a:gridCol>
                <a:gridCol w="905256">
                  <a:extLst>
                    <a:ext uri="{9D8B030D-6E8A-4147-A177-3AD203B41FA5}">
                      <a16:colId xmlns:a16="http://schemas.microsoft.com/office/drawing/2014/main" val="3593350741"/>
                    </a:ext>
                  </a:extLst>
                </a:gridCol>
                <a:gridCol w="329184">
                  <a:extLst>
                    <a:ext uri="{9D8B030D-6E8A-4147-A177-3AD203B41FA5}">
                      <a16:colId xmlns:a16="http://schemas.microsoft.com/office/drawing/2014/main" val="4243153286"/>
                    </a:ext>
                  </a:extLst>
                </a:gridCol>
                <a:gridCol w="329184">
                  <a:extLst>
                    <a:ext uri="{9D8B030D-6E8A-4147-A177-3AD203B41FA5}">
                      <a16:colId xmlns:a16="http://schemas.microsoft.com/office/drawing/2014/main" val="2926999736"/>
                    </a:ext>
                  </a:extLst>
                </a:gridCol>
                <a:gridCol w="329184">
                  <a:extLst>
                    <a:ext uri="{9D8B030D-6E8A-4147-A177-3AD203B41FA5}">
                      <a16:colId xmlns:a16="http://schemas.microsoft.com/office/drawing/2014/main" val="3656571884"/>
                    </a:ext>
                  </a:extLst>
                </a:gridCol>
                <a:gridCol w="329184">
                  <a:extLst>
                    <a:ext uri="{9D8B030D-6E8A-4147-A177-3AD203B41FA5}">
                      <a16:colId xmlns:a16="http://schemas.microsoft.com/office/drawing/2014/main" val="252914242"/>
                    </a:ext>
                  </a:extLst>
                </a:gridCol>
                <a:gridCol w="329184">
                  <a:extLst>
                    <a:ext uri="{9D8B030D-6E8A-4147-A177-3AD203B41FA5}">
                      <a16:colId xmlns:a16="http://schemas.microsoft.com/office/drawing/2014/main" val="696505998"/>
                    </a:ext>
                  </a:extLst>
                </a:gridCol>
                <a:gridCol w="329184">
                  <a:extLst>
                    <a:ext uri="{9D8B030D-6E8A-4147-A177-3AD203B41FA5}">
                      <a16:colId xmlns:a16="http://schemas.microsoft.com/office/drawing/2014/main" val="1938135176"/>
                    </a:ext>
                  </a:extLst>
                </a:gridCol>
                <a:gridCol w="329184">
                  <a:extLst>
                    <a:ext uri="{9D8B030D-6E8A-4147-A177-3AD203B41FA5}">
                      <a16:colId xmlns:a16="http://schemas.microsoft.com/office/drawing/2014/main" val="3201599810"/>
                    </a:ext>
                  </a:extLst>
                </a:gridCol>
                <a:gridCol w="329184">
                  <a:extLst>
                    <a:ext uri="{9D8B030D-6E8A-4147-A177-3AD203B41FA5}">
                      <a16:colId xmlns:a16="http://schemas.microsoft.com/office/drawing/2014/main" val="3091568678"/>
                    </a:ext>
                  </a:extLst>
                </a:gridCol>
                <a:gridCol w="329184">
                  <a:extLst>
                    <a:ext uri="{9D8B030D-6E8A-4147-A177-3AD203B41FA5}">
                      <a16:colId xmlns:a16="http://schemas.microsoft.com/office/drawing/2014/main" val="4268281525"/>
                    </a:ext>
                  </a:extLst>
                </a:gridCol>
                <a:gridCol w="329184">
                  <a:extLst>
                    <a:ext uri="{9D8B030D-6E8A-4147-A177-3AD203B41FA5}">
                      <a16:colId xmlns:a16="http://schemas.microsoft.com/office/drawing/2014/main" val="2133454016"/>
                    </a:ext>
                  </a:extLst>
                </a:gridCol>
                <a:gridCol w="329184">
                  <a:extLst>
                    <a:ext uri="{9D8B030D-6E8A-4147-A177-3AD203B41FA5}">
                      <a16:colId xmlns:a16="http://schemas.microsoft.com/office/drawing/2014/main" val="4023177204"/>
                    </a:ext>
                  </a:extLst>
                </a:gridCol>
                <a:gridCol w="329184">
                  <a:extLst>
                    <a:ext uri="{9D8B030D-6E8A-4147-A177-3AD203B41FA5}">
                      <a16:colId xmlns:a16="http://schemas.microsoft.com/office/drawing/2014/main" val="4008777340"/>
                    </a:ext>
                  </a:extLst>
                </a:gridCol>
                <a:gridCol w="329184">
                  <a:extLst>
                    <a:ext uri="{9D8B030D-6E8A-4147-A177-3AD203B41FA5}">
                      <a16:colId xmlns:a16="http://schemas.microsoft.com/office/drawing/2014/main" val="3560114103"/>
                    </a:ext>
                  </a:extLst>
                </a:gridCol>
                <a:gridCol w="329184">
                  <a:extLst>
                    <a:ext uri="{9D8B030D-6E8A-4147-A177-3AD203B41FA5}">
                      <a16:colId xmlns:a16="http://schemas.microsoft.com/office/drawing/2014/main" val="1340371542"/>
                    </a:ext>
                  </a:extLst>
                </a:gridCol>
                <a:gridCol w="329184">
                  <a:extLst>
                    <a:ext uri="{9D8B030D-6E8A-4147-A177-3AD203B41FA5}">
                      <a16:colId xmlns:a16="http://schemas.microsoft.com/office/drawing/2014/main" val="2788642736"/>
                    </a:ext>
                  </a:extLst>
                </a:gridCol>
                <a:gridCol w="329184">
                  <a:extLst>
                    <a:ext uri="{9D8B030D-6E8A-4147-A177-3AD203B41FA5}">
                      <a16:colId xmlns:a16="http://schemas.microsoft.com/office/drawing/2014/main" val="2047486765"/>
                    </a:ext>
                  </a:extLst>
                </a:gridCol>
                <a:gridCol w="329184">
                  <a:extLst>
                    <a:ext uri="{9D8B030D-6E8A-4147-A177-3AD203B41FA5}">
                      <a16:colId xmlns:a16="http://schemas.microsoft.com/office/drawing/2014/main" val="3353815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6708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- 2021-08-30 14:20:05</a:t>
                      </a:r>
                      <a:r>
                        <a:rPr kumimoji="0" lang="pt-BR" sz="1000" b="0" i="0" u="none" strike="noStrike" kern="1200" cap="none" spc="0" normalizeH="0" baseline="0" noProof="0">
                          <a:ln>
                            <a:noFill/>
                          </a:ln>
                          <a:solidFill>
                            <a:prstClr val="black"/>
                          </a:solidFill>
                          <a:effectLst/>
                          <a:uLnTx/>
                          <a:uFillTx/>
                          <a:latin typeface="+mn-lt"/>
                          <a:ea typeface="+mn-ea"/>
                          <a:cs typeface="+mn-cs"/>
                        </a:rPr>
                        <a:t>
 A Associação Brasileira dos Reitores das Universidades Estaduais e Municipais (Abruem) publicou o relatório da atuação das universidades estaduais e municipais na oferta de cursos na modalidade de educação a distância em parceria com a Universidade Aberta do Brasil (UAB) – Capes. Das 30 instituições estaduais e municipais que ofertam cursos pela UAB, a Uece ocupa o 1º lugar em número de cursos.
Além dessa liderança, com 12 cursos ofertados, a Uece está em 2º lugar em número de alunos frequentando os cursos em 2021, com 3.233 estudantes, o que corresponde a 16,5% do total de alunos no Nordeste. A Universidade ocupa a 4ª posição em quantidade de polos em que atua, sendo 32 em todo o Ceará.
#governodoceara #boletimdenoticias #imprensa #uece
📸 Davi Pinheiro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0616322"/>
                  </a:ext>
                </a:extLst>
              </a:tr>
            </a:tbl>
          </a:graphicData>
        </a:graphic>
      </p:graphicFrame>
      <p:sp>
        <p:nvSpPr>
          <p:cNvPr id="4" name="Text Placeholder 3">
            <a:extLst>
              <a:ext uri="{FF2B5EF4-FFF2-40B4-BE49-F238E27FC236}">
                <a16:creationId xmlns:a16="http://schemas.microsoft.com/office/drawing/2014/main" id="{8BA8DE5B-3D0D-480A-9A15-043A45B8394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15200172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D416B-1BB9-4D53-A7F7-E0C8715DF901}"/>
              </a:ext>
            </a:extLst>
          </p:cNvPr>
          <p:cNvSpPr>
            <a:spLocks noGrp="1"/>
          </p:cNvSpPr>
          <p:nvPr>
            <p:ph type="title"/>
          </p:nvPr>
        </p:nvSpPr>
        <p:spPr/>
        <p:txBody>
          <a:bodyPr/>
          <a:lstStyle/>
          <a:p>
            <a:r>
              <a:rPr lang="pt-BR"/>
              <a:t>Facebook Original Own Posts Table | Governo do Estado do Ceará - 3 of 25</a:t>
            </a:r>
            <a:endParaRPr lang="en-US"/>
          </a:p>
        </p:txBody>
      </p:sp>
      <p:graphicFrame>
        <p:nvGraphicFramePr>
          <p:cNvPr id="5" name="Table Placeholder 4">
            <a:extLst>
              <a:ext uri="{FF2B5EF4-FFF2-40B4-BE49-F238E27FC236}">
                <a16:creationId xmlns:a16="http://schemas.microsoft.com/office/drawing/2014/main" id="{4F555786-1DA9-46F7-809D-46193E4FB37A}"/>
              </a:ext>
            </a:extLst>
          </p:cNvPr>
          <p:cNvGraphicFramePr>
            <a:graphicFrameLocks noGrp="1"/>
          </p:cNvGraphicFramePr>
          <p:nvPr>
            <p:ph type="tbl" sz="quarter" idx="13"/>
            <p:extLst>
              <p:ext uri="{D42A27DB-BD31-4B8C-83A1-F6EECF244321}">
                <p14:modId xmlns:p14="http://schemas.microsoft.com/office/powerpoint/2010/main" val="2899538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46696882"/>
                    </a:ext>
                  </a:extLst>
                </a:gridCol>
                <a:gridCol w="905256">
                  <a:extLst>
                    <a:ext uri="{9D8B030D-6E8A-4147-A177-3AD203B41FA5}">
                      <a16:colId xmlns:a16="http://schemas.microsoft.com/office/drawing/2014/main" val="4047664254"/>
                    </a:ext>
                  </a:extLst>
                </a:gridCol>
                <a:gridCol w="329184">
                  <a:extLst>
                    <a:ext uri="{9D8B030D-6E8A-4147-A177-3AD203B41FA5}">
                      <a16:colId xmlns:a16="http://schemas.microsoft.com/office/drawing/2014/main" val="2356271585"/>
                    </a:ext>
                  </a:extLst>
                </a:gridCol>
                <a:gridCol w="329184">
                  <a:extLst>
                    <a:ext uri="{9D8B030D-6E8A-4147-A177-3AD203B41FA5}">
                      <a16:colId xmlns:a16="http://schemas.microsoft.com/office/drawing/2014/main" val="2876266824"/>
                    </a:ext>
                  </a:extLst>
                </a:gridCol>
                <a:gridCol w="329184">
                  <a:extLst>
                    <a:ext uri="{9D8B030D-6E8A-4147-A177-3AD203B41FA5}">
                      <a16:colId xmlns:a16="http://schemas.microsoft.com/office/drawing/2014/main" val="1644530194"/>
                    </a:ext>
                  </a:extLst>
                </a:gridCol>
                <a:gridCol w="329184">
                  <a:extLst>
                    <a:ext uri="{9D8B030D-6E8A-4147-A177-3AD203B41FA5}">
                      <a16:colId xmlns:a16="http://schemas.microsoft.com/office/drawing/2014/main" val="2058265938"/>
                    </a:ext>
                  </a:extLst>
                </a:gridCol>
                <a:gridCol w="329184">
                  <a:extLst>
                    <a:ext uri="{9D8B030D-6E8A-4147-A177-3AD203B41FA5}">
                      <a16:colId xmlns:a16="http://schemas.microsoft.com/office/drawing/2014/main" val="3637135418"/>
                    </a:ext>
                  </a:extLst>
                </a:gridCol>
                <a:gridCol w="329184">
                  <a:extLst>
                    <a:ext uri="{9D8B030D-6E8A-4147-A177-3AD203B41FA5}">
                      <a16:colId xmlns:a16="http://schemas.microsoft.com/office/drawing/2014/main" val="790398735"/>
                    </a:ext>
                  </a:extLst>
                </a:gridCol>
                <a:gridCol w="329184">
                  <a:extLst>
                    <a:ext uri="{9D8B030D-6E8A-4147-A177-3AD203B41FA5}">
                      <a16:colId xmlns:a16="http://schemas.microsoft.com/office/drawing/2014/main" val="2809851746"/>
                    </a:ext>
                  </a:extLst>
                </a:gridCol>
                <a:gridCol w="329184">
                  <a:extLst>
                    <a:ext uri="{9D8B030D-6E8A-4147-A177-3AD203B41FA5}">
                      <a16:colId xmlns:a16="http://schemas.microsoft.com/office/drawing/2014/main" val="1828407710"/>
                    </a:ext>
                  </a:extLst>
                </a:gridCol>
                <a:gridCol w="329184">
                  <a:extLst>
                    <a:ext uri="{9D8B030D-6E8A-4147-A177-3AD203B41FA5}">
                      <a16:colId xmlns:a16="http://schemas.microsoft.com/office/drawing/2014/main" val="3691845881"/>
                    </a:ext>
                  </a:extLst>
                </a:gridCol>
                <a:gridCol w="329184">
                  <a:extLst>
                    <a:ext uri="{9D8B030D-6E8A-4147-A177-3AD203B41FA5}">
                      <a16:colId xmlns:a16="http://schemas.microsoft.com/office/drawing/2014/main" val="3371495041"/>
                    </a:ext>
                  </a:extLst>
                </a:gridCol>
                <a:gridCol w="329184">
                  <a:extLst>
                    <a:ext uri="{9D8B030D-6E8A-4147-A177-3AD203B41FA5}">
                      <a16:colId xmlns:a16="http://schemas.microsoft.com/office/drawing/2014/main" val="3313172039"/>
                    </a:ext>
                  </a:extLst>
                </a:gridCol>
                <a:gridCol w="329184">
                  <a:extLst>
                    <a:ext uri="{9D8B030D-6E8A-4147-A177-3AD203B41FA5}">
                      <a16:colId xmlns:a16="http://schemas.microsoft.com/office/drawing/2014/main" val="2547486139"/>
                    </a:ext>
                  </a:extLst>
                </a:gridCol>
                <a:gridCol w="329184">
                  <a:extLst>
                    <a:ext uri="{9D8B030D-6E8A-4147-A177-3AD203B41FA5}">
                      <a16:colId xmlns:a16="http://schemas.microsoft.com/office/drawing/2014/main" val="2532731320"/>
                    </a:ext>
                  </a:extLst>
                </a:gridCol>
                <a:gridCol w="329184">
                  <a:extLst>
                    <a:ext uri="{9D8B030D-6E8A-4147-A177-3AD203B41FA5}">
                      <a16:colId xmlns:a16="http://schemas.microsoft.com/office/drawing/2014/main" val="3992089322"/>
                    </a:ext>
                  </a:extLst>
                </a:gridCol>
                <a:gridCol w="329184">
                  <a:extLst>
                    <a:ext uri="{9D8B030D-6E8A-4147-A177-3AD203B41FA5}">
                      <a16:colId xmlns:a16="http://schemas.microsoft.com/office/drawing/2014/main" val="3010844284"/>
                    </a:ext>
                  </a:extLst>
                </a:gridCol>
                <a:gridCol w="329184">
                  <a:extLst>
                    <a:ext uri="{9D8B030D-6E8A-4147-A177-3AD203B41FA5}">
                      <a16:colId xmlns:a16="http://schemas.microsoft.com/office/drawing/2014/main" val="2631723602"/>
                    </a:ext>
                  </a:extLst>
                </a:gridCol>
                <a:gridCol w="329184">
                  <a:extLst>
                    <a:ext uri="{9D8B030D-6E8A-4147-A177-3AD203B41FA5}">
                      <a16:colId xmlns:a16="http://schemas.microsoft.com/office/drawing/2014/main" val="223316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76863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- 2021-08-30 11:00:08</a:t>
                      </a:r>
                      <a:r>
                        <a:rPr kumimoji="0" lang="pt-BR" sz="1000" b="0" i="0" u="none" strike="noStrike" kern="1200" cap="none" spc="0" normalizeH="0" baseline="0" noProof="0">
                          <a:ln>
                            <a:noFill/>
                          </a:ln>
                          <a:solidFill>
                            <a:prstClr val="black"/>
                          </a:solidFill>
                          <a:effectLst/>
                          <a:uLnTx/>
                          <a:uFillTx/>
                          <a:latin typeface="+mn-lt"/>
                          <a:ea typeface="+mn-ea"/>
                          <a:cs typeface="+mn-cs"/>
                        </a:rPr>
                        <a:t>
 Com a entrega pelo Governo do Ceará da duplicação da CE-354, que contorna a sede do município de Itapipoca, a população agora conta com 9 km de estrada que facilita bastante o fluxo de veículos na região, sobretudo os de grande porte, que agora não vão mais passar por dentro da sede. A obra teve investimento de R$ 24 milhões, oriundos do Programa Ceará de Ponta a Ponta, por meio da Superintendência de Obras Públicas (SOP).
Outros investimentos importantes para a cidade também foram anunciados: a liberação de recursos para iluminação do Contorno de Itapipoca e a ordem de serviço para pavimentação do trecho que liga Contorno de Itapipoca à CE-085 na localidade de Parra, em Trairi.
#governodoceara #boletimdenoticias #imprensa #estrada #itapipoca
📸 Helene Santos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59690696"/>
                  </a:ext>
                </a:extLst>
              </a:tr>
            </a:tbl>
          </a:graphicData>
        </a:graphic>
      </p:graphicFrame>
      <p:sp>
        <p:nvSpPr>
          <p:cNvPr id="4" name="Text Placeholder 3">
            <a:extLst>
              <a:ext uri="{FF2B5EF4-FFF2-40B4-BE49-F238E27FC236}">
                <a16:creationId xmlns:a16="http://schemas.microsoft.com/office/drawing/2014/main" id="{B1C33ACD-22A2-4E0C-B000-28A813F818BA}"/>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658946349"/>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B86AE-5FB5-4BCB-83C6-5E0F706BCC60}"/>
              </a:ext>
            </a:extLst>
          </p:cNvPr>
          <p:cNvSpPr>
            <a:spLocks noGrp="1"/>
          </p:cNvSpPr>
          <p:nvPr>
            <p:ph type="title"/>
          </p:nvPr>
        </p:nvSpPr>
        <p:spPr/>
        <p:txBody>
          <a:bodyPr/>
          <a:lstStyle/>
          <a:p>
            <a:r>
              <a:rPr lang="pt-BR"/>
              <a:t>Facebook Original Own Posts Table | Governo do Estado do Ceará - 4 of 25</a:t>
            </a:r>
            <a:endParaRPr lang="en-US"/>
          </a:p>
        </p:txBody>
      </p:sp>
      <p:graphicFrame>
        <p:nvGraphicFramePr>
          <p:cNvPr id="5" name="Table Placeholder 4">
            <a:extLst>
              <a:ext uri="{FF2B5EF4-FFF2-40B4-BE49-F238E27FC236}">
                <a16:creationId xmlns:a16="http://schemas.microsoft.com/office/drawing/2014/main" id="{E1F42E9D-E2DA-46F7-9661-E0FA1B3881B5}"/>
              </a:ext>
            </a:extLst>
          </p:cNvPr>
          <p:cNvGraphicFramePr>
            <a:graphicFrameLocks noGrp="1"/>
          </p:cNvGraphicFramePr>
          <p:nvPr>
            <p:ph type="tbl" sz="quarter" idx="13"/>
            <p:extLst>
              <p:ext uri="{D42A27DB-BD31-4B8C-83A1-F6EECF244321}">
                <p14:modId xmlns:p14="http://schemas.microsoft.com/office/powerpoint/2010/main" val="3190357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84913203"/>
                    </a:ext>
                  </a:extLst>
                </a:gridCol>
                <a:gridCol w="905256">
                  <a:extLst>
                    <a:ext uri="{9D8B030D-6E8A-4147-A177-3AD203B41FA5}">
                      <a16:colId xmlns:a16="http://schemas.microsoft.com/office/drawing/2014/main" val="1393403383"/>
                    </a:ext>
                  </a:extLst>
                </a:gridCol>
                <a:gridCol w="329184">
                  <a:extLst>
                    <a:ext uri="{9D8B030D-6E8A-4147-A177-3AD203B41FA5}">
                      <a16:colId xmlns:a16="http://schemas.microsoft.com/office/drawing/2014/main" val="150750283"/>
                    </a:ext>
                  </a:extLst>
                </a:gridCol>
                <a:gridCol w="329184">
                  <a:extLst>
                    <a:ext uri="{9D8B030D-6E8A-4147-A177-3AD203B41FA5}">
                      <a16:colId xmlns:a16="http://schemas.microsoft.com/office/drawing/2014/main" val="775530281"/>
                    </a:ext>
                  </a:extLst>
                </a:gridCol>
                <a:gridCol w="329184">
                  <a:extLst>
                    <a:ext uri="{9D8B030D-6E8A-4147-A177-3AD203B41FA5}">
                      <a16:colId xmlns:a16="http://schemas.microsoft.com/office/drawing/2014/main" val="1707171130"/>
                    </a:ext>
                  </a:extLst>
                </a:gridCol>
                <a:gridCol w="329184">
                  <a:extLst>
                    <a:ext uri="{9D8B030D-6E8A-4147-A177-3AD203B41FA5}">
                      <a16:colId xmlns:a16="http://schemas.microsoft.com/office/drawing/2014/main" val="44581934"/>
                    </a:ext>
                  </a:extLst>
                </a:gridCol>
                <a:gridCol w="329184">
                  <a:extLst>
                    <a:ext uri="{9D8B030D-6E8A-4147-A177-3AD203B41FA5}">
                      <a16:colId xmlns:a16="http://schemas.microsoft.com/office/drawing/2014/main" val="164822054"/>
                    </a:ext>
                  </a:extLst>
                </a:gridCol>
                <a:gridCol w="329184">
                  <a:extLst>
                    <a:ext uri="{9D8B030D-6E8A-4147-A177-3AD203B41FA5}">
                      <a16:colId xmlns:a16="http://schemas.microsoft.com/office/drawing/2014/main" val="3919671892"/>
                    </a:ext>
                  </a:extLst>
                </a:gridCol>
                <a:gridCol w="329184">
                  <a:extLst>
                    <a:ext uri="{9D8B030D-6E8A-4147-A177-3AD203B41FA5}">
                      <a16:colId xmlns:a16="http://schemas.microsoft.com/office/drawing/2014/main" val="3127109321"/>
                    </a:ext>
                  </a:extLst>
                </a:gridCol>
                <a:gridCol w="329184">
                  <a:extLst>
                    <a:ext uri="{9D8B030D-6E8A-4147-A177-3AD203B41FA5}">
                      <a16:colId xmlns:a16="http://schemas.microsoft.com/office/drawing/2014/main" val="1144147564"/>
                    </a:ext>
                  </a:extLst>
                </a:gridCol>
                <a:gridCol w="329184">
                  <a:extLst>
                    <a:ext uri="{9D8B030D-6E8A-4147-A177-3AD203B41FA5}">
                      <a16:colId xmlns:a16="http://schemas.microsoft.com/office/drawing/2014/main" val="2930932481"/>
                    </a:ext>
                  </a:extLst>
                </a:gridCol>
                <a:gridCol w="329184">
                  <a:extLst>
                    <a:ext uri="{9D8B030D-6E8A-4147-A177-3AD203B41FA5}">
                      <a16:colId xmlns:a16="http://schemas.microsoft.com/office/drawing/2014/main" val="2925877738"/>
                    </a:ext>
                  </a:extLst>
                </a:gridCol>
                <a:gridCol w="329184">
                  <a:extLst>
                    <a:ext uri="{9D8B030D-6E8A-4147-A177-3AD203B41FA5}">
                      <a16:colId xmlns:a16="http://schemas.microsoft.com/office/drawing/2014/main" val="3087986168"/>
                    </a:ext>
                  </a:extLst>
                </a:gridCol>
                <a:gridCol w="329184">
                  <a:extLst>
                    <a:ext uri="{9D8B030D-6E8A-4147-A177-3AD203B41FA5}">
                      <a16:colId xmlns:a16="http://schemas.microsoft.com/office/drawing/2014/main" val="3194161696"/>
                    </a:ext>
                  </a:extLst>
                </a:gridCol>
                <a:gridCol w="329184">
                  <a:extLst>
                    <a:ext uri="{9D8B030D-6E8A-4147-A177-3AD203B41FA5}">
                      <a16:colId xmlns:a16="http://schemas.microsoft.com/office/drawing/2014/main" val="732569526"/>
                    </a:ext>
                  </a:extLst>
                </a:gridCol>
                <a:gridCol w="329184">
                  <a:extLst>
                    <a:ext uri="{9D8B030D-6E8A-4147-A177-3AD203B41FA5}">
                      <a16:colId xmlns:a16="http://schemas.microsoft.com/office/drawing/2014/main" val="264262428"/>
                    </a:ext>
                  </a:extLst>
                </a:gridCol>
                <a:gridCol w="329184">
                  <a:extLst>
                    <a:ext uri="{9D8B030D-6E8A-4147-A177-3AD203B41FA5}">
                      <a16:colId xmlns:a16="http://schemas.microsoft.com/office/drawing/2014/main" val="3146293212"/>
                    </a:ext>
                  </a:extLst>
                </a:gridCol>
                <a:gridCol w="329184">
                  <a:extLst>
                    <a:ext uri="{9D8B030D-6E8A-4147-A177-3AD203B41FA5}">
                      <a16:colId xmlns:a16="http://schemas.microsoft.com/office/drawing/2014/main" val="2849323960"/>
                    </a:ext>
                  </a:extLst>
                </a:gridCol>
                <a:gridCol w="329184">
                  <a:extLst>
                    <a:ext uri="{9D8B030D-6E8A-4147-A177-3AD203B41FA5}">
                      <a16:colId xmlns:a16="http://schemas.microsoft.com/office/drawing/2014/main" val="3683629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05343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- 2021-08-30 08:50:42</a:t>
                      </a:r>
                      <a:r>
                        <a:rPr kumimoji="0" lang="pt-BR" sz="1000" b="0" i="0" u="none" strike="noStrike" kern="1200" cap="none" spc="0" normalizeH="0" baseline="0" noProof="0">
                          <a:ln>
                            <a:noFill/>
                          </a:ln>
                          <a:solidFill>
                            <a:prstClr val="black"/>
                          </a:solidFill>
                          <a:effectLst/>
                          <a:uLnTx/>
                          <a:uFillTx/>
                          <a:latin typeface="+mn-lt"/>
                          <a:ea typeface="+mn-ea"/>
                          <a:cs typeface="+mn-cs"/>
                        </a:rPr>
                        <a:t>
 É mais notícia boa para o nosso estado! O cadastro do público de jovens a partir de 12 anos para vacinação contra a Covid-19 está liberado na plataforma Saúde Digital da Secretaria da Saúde. Siga o nosso passo a passo para cadastrar os jovens no site digital.saude.ce.gov.br. 
Governo do Ceará, nossa prioridade é salvar vidas.
#covid19geral #vacinação #governodoceará #pracegover #pratodosverem 
O post tem a imagem de uma jovem estudante em destaque. O texto diz: Eita! Esse é pra juventude cearense: o cadastro ooooooooon! Adolescentes a partir dos 12 anos já devem se cadastrar no Saúde Digital para tomar a vacina contra a Covid-19. Se liga. Para se cadastrar, é simples: 1. Basta acessar digital.saude.ce.gov.br 2. Clicar em cadastramento de vacinação. 3. Escolher a opção Ainda não tenho cadastro. 4. Preencher os dados corretamente e finalizar o cadastro no final da página. 5. Após o agendamento, o jovem deve comparecer, na hora e local marcados, com a documentação necessária para se vacinar. *menores de 18 anos devem comparecer acompanhados de um responsável legal. Vacinada ou ainda não, nossa juventude deve continuar tomando todos os cuidados contra a Covid-19: lavando bem as mãos com água e sabão, passando álcool em gel 70%, usando máscara, evitando aglomerações. Governo do Ceará, nossa prioridade é salvar vidas.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55034638"/>
                  </a:ext>
                </a:extLst>
              </a:tr>
            </a:tbl>
          </a:graphicData>
        </a:graphic>
      </p:graphicFrame>
      <p:sp>
        <p:nvSpPr>
          <p:cNvPr id="4" name="Text Placeholder 3">
            <a:extLst>
              <a:ext uri="{FF2B5EF4-FFF2-40B4-BE49-F238E27FC236}">
                <a16:creationId xmlns:a16="http://schemas.microsoft.com/office/drawing/2014/main" id="{74556DFB-A56A-40D2-9229-38F34FBF5237}"/>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71055365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DC3E1-FD7D-45D3-9315-925CFEB6572F}"/>
              </a:ext>
            </a:extLst>
          </p:cNvPr>
          <p:cNvSpPr>
            <a:spLocks noGrp="1"/>
          </p:cNvSpPr>
          <p:nvPr>
            <p:ph type="title"/>
          </p:nvPr>
        </p:nvSpPr>
        <p:spPr/>
        <p:txBody>
          <a:bodyPr/>
          <a:lstStyle/>
          <a:p>
            <a:r>
              <a:rPr lang="pt-BR"/>
              <a:t>Facebook Original Own Posts Table | Governo do Estado do Ceará - 5 of 25</a:t>
            </a:r>
            <a:endParaRPr lang="en-US"/>
          </a:p>
        </p:txBody>
      </p:sp>
      <p:graphicFrame>
        <p:nvGraphicFramePr>
          <p:cNvPr id="5" name="Table Placeholder 4">
            <a:extLst>
              <a:ext uri="{FF2B5EF4-FFF2-40B4-BE49-F238E27FC236}">
                <a16:creationId xmlns:a16="http://schemas.microsoft.com/office/drawing/2014/main" id="{BB47BF3B-1F83-4CC9-A2A9-0F9A1ED072F1}"/>
              </a:ext>
            </a:extLst>
          </p:cNvPr>
          <p:cNvGraphicFramePr>
            <a:graphicFrameLocks noGrp="1"/>
          </p:cNvGraphicFramePr>
          <p:nvPr>
            <p:ph type="tbl" sz="quarter" idx="13"/>
            <p:extLst>
              <p:ext uri="{D42A27DB-BD31-4B8C-83A1-F6EECF244321}">
                <p14:modId xmlns:p14="http://schemas.microsoft.com/office/powerpoint/2010/main" val="3625259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234597140"/>
                    </a:ext>
                  </a:extLst>
                </a:gridCol>
                <a:gridCol w="905256">
                  <a:extLst>
                    <a:ext uri="{9D8B030D-6E8A-4147-A177-3AD203B41FA5}">
                      <a16:colId xmlns:a16="http://schemas.microsoft.com/office/drawing/2014/main" val="3930036606"/>
                    </a:ext>
                  </a:extLst>
                </a:gridCol>
                <a:gridCol w="329184">
                  <a:extLst>
                    <a:ext uri="{9D8B030D-6E8A-4147-A177-3AD203B41FA5}">
                      <a16:colId xmlns:a16="http://schemas.microsoft.com/office/drawing/2014/main" val="1453553361"/>
                    </a:ext>
                  </a:extLst>
                </a:gridCol>
                <a:gridCol w="329184">
                  <a:extLst>
                    <a:ext uri="{9D8B030D-6E8A-4147-A177-3AD203B41FA5}">
                      <a16:colId xmlns:a16="http://schemas.microsoft.com/office/drawing/2014/main" val="1196265701"/>
                    </a:ext>
                  </a:extLst>
                </a:gridCol>
                <a:gridCol w="329184">
                  <a:extLst>
                    <a:ext uri="{9D8B030D-6E8A-4147-A177-3AD203B41FA5}">
                      <a16:colId xmlns:a16="http://schemas.microsoft.com/office/drawing/2014/main" val="427323914"/>
                    </a:ext>
                  </a:extLst>
                </a:gridCol>
                <a:gridCol w="329184">
                  <a:extLst>
                    <a:ext uri="{9D8B030D-6E8A-4147-A177-3AD203B41FA5}">
                      <a16:colId xmlns:a16="http://schemas.microsoft.com/office/drawing/2014/main" val="2693712854"/>
                    </a:ext>
                  </a:extLst>
                </a:gridCol>
                <a:gridCol w="329184">
                  <a:extLst>
                    <a:ext uri="{9D8B030D-6E8A-4147-A177-3AD203B41FA5}">
                      <a16:colId xmlns:a16="http://schemas.microsoft.com/office/drawing/2014/main" val="1632313069"/>
                    </a:ext>
                  </a:extLst>
                </a:gridCol>
                <a:gridCol w="329184">
                  <a:extLst>
                    <a:ext uri="{9D8B030D-6E8A-4147-A177-3AD203B41FA5}">
                      <a16:colId xmlns:a16="http://schemas.microsoft.com/office/drawing/2014/main" val="2409355585"/>
                    </a:ext>
                  </a:extLst>
                </a:gridCol>
                <a:gridCol w="329184">
                  <a:extLst>
                    <a:ext uri="{9D8B030D-6E8A-4147-A177-3AD203B41FA5}">
                      <a16:colId xmlns:a16="http://schemas.microsoft.com/office/drawing/2014/main" val="1069093661"/>
                    </a:ext>
                  </a:extLst>
                </a:gridCol>
                <a:gridCol w="329184">
                  <a:extLst>
                    <a:ext uri="{9D8B030D-6E8A-4147-A177-3AD203B41FA5}">
                      <a16:colId xmlns:a16="http://schemas.microsoft.com/office/drawing/2014/main" val="1870044755"/>
                    </a:ext>
                  </a:extLst>
                </a:gridCol>
                <a:gridCol w="329184">
                  <a:extLst>
                    <a:ext uri="{9D8B030D-6E8A-4147-A177-3AD203B41FA5}">
                      <a16:colId xmlns:a16="http://schemas.microsoft.com/office/drawing/2014/main" val="3832217057"/>
                    </a:ext>
                  </a:extLst>
                </a:gridCol>
                <a:gridCol w="329184">
                  <a:extLst>
                    <a:ext uri="{9D8B030D-6E8A-4147-A177-3AD203B41FA5}">
                      <a16:colId xmlns:a16="http://schemas.microsoft.com/office/drawing/2014/main" val="3249488041"/>
                    </a:ext>
                  </a:extLst>
                </a:gridCol>
                <a:gridCol w="329184">
                  <a:extLst>
                    <a:ext uri="{9D8B030D-6E8A-4147-A177-3AD203B41FA5}">
                      <a16:colId xmlns:a16="http://schemas.microsoft.com/office/drawing/2014/main" val="1249677721"/>
                    </a:ext>
                  </a:extLst>
                </a:gridCol>
                <a:gridCol w="329184">
                  <a:extLst>
                    <a:ext uri="{9D8B030D-6E8A-4147-A177-3AD203B41FA5}">
                      <a16:colId xmlns:a16="http://schemas.microsoft.com/office/drawing/2014/main" val="1416936510"/>
                    </a:ext>
                  </a:extLst>
                </a:gridCol>
                <a:gridCol w="329184">
                  <a:extLst>
                    <a:ext uri="{9D8B030D-6E8A-4147-A177-3AD203B41FA5}">
                      <a16:colId xmlns:a16="http://schemas.microsoft.com/office/drawing/2014/main" val="347604805"/>
                    </a:ext>
                  </a:extLst>
                </a:gridCol>
                <a:gridCol w="329184">
                  <a:extLst>
                    <a:ext uri="{9D8B030D-6E8A-4147-A177-3AD203B41FA5}">
                      <a16:colId xmlns:a16="http://schemas.microsoft.com/office/drawing/2014/main" val="2810727333"/>
                    </a:ext>
                  </a:extLst>
                </a:gridCol>
                <a:gridCol w="329184">
                  <a:extLst>
                    <a:ext uri="{9D8B030D-6E8A-4147-A177-3AD203B41FA5}">
                      <a16:colId xmlns:a16="http://schemas.microsoft.com/office/drawing/2014/main" val="1665216469"/>
                    </a:ext>
                  </a:extLst>
                </a:gridCol>
                <a:gridCol w="329184">
                  <a:extLst>
                    <a:ext uri="{9D8B030D-6E8A-4147-A177-3AD203B41FA5}">
                      <a16:colId xmlns:a16="http://schemas.microsoft.com/office/drawing/2014/main" val="2509455174"/>
                    </a:ext>
                  </a:extLst>
                </a:gridCol>
                <a:gridCol w="329184">
                  <a:extLst>
                    <a:ext uri="{9D8B030D-6E8A-4147-A177-3AD203B41FA5}">
                      <a16:colId xmlns:a16="http://schemas.microsoft.com/office/drawing/2014/main" val="139104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2021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- 2021-08-29 10:00:46</a:t>
                      </a:r>
                      <a:r>
                        <a:rPr kumimoji="0" lang="pt-BR" sz="1000" b="0" i="0" u="none" strike="noStrike" kern="1200" cap="none" spc="0" normalizeH="0" baseline="0" noProof="0">
                          <a:ln>
                            <a:noFill/>
                          </a:ln>
                          <a:solidFill>
                            <a:prstClr val="black"/>
                          </a:solidFill>
                          <a:effectLst/>
                          <a:uLnTx/>
                          <a:uFillTx/>
                          <a:latin typeface="+mn-lt"/>
                          <a:ea typeface="+mn-ea"/>
                          <a:cs typeface="+mn-cs"/>
                        </a:rPr>
                        <a:t>
 Hoje é aniversário do Porto Iracema das Artes, escola que incentiva a arte e a cultura. O equipamento é uma instituição da Secretaria da Cultura, em parceria com o Instituto Dragão do Mar. 
Os cursos, oficinas e eventos gratuitos são para jovens que concluíram o Ensino Fundamental, vão muito além da teoria, mas também não se resumem à prática, e podem ser de curta, média ou longa duração. A sede é na Praia de Iracema, na rua Dragão do Mar.
Para entrar em um dos cursos, fique de olho no site e espere as novas inscrições. 💻  Acesse: portoiracemadasartes.org.br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84437575"/>
                  </a:ext>
                </a:extLst>
              </a:tr>
            </a:tbl>
          </a:graphicData>
        </a:graphic>
      </p:graphicFrame>
      <p:sp>
        <p:nvSpPr>
          <p:cNvPr id="4" name="Text Placeholder 3">
            <a:extLst>
              <a:ext uri="{FF2B5EF4-FFF2-40B4-BE49-F238E27FC236}">
                <a16:creationId xmlns:a16="http://schemas.microsoft.com/office/drawing/2014/main" id="{C3CE9865-DCD8-4543-9A10-A20D718C5A05}"/>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173285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16552-036A-48DE-A920-DC3611BE4B86}"/>
              </a:ext>
            </a:extLst>
          </p:cNvPr>
          <p:cNvSpPr>
            <a:spLocks noGrp="1"/>
          </p:cNvSpPr>
          <p:nvPr>
            <p:ph type="title"/>
          </p:nvPr>
        </p:nvSpPr>
        <p:spPr/>
        <p:txBody>
          <a:bodyPr/>
          <a:lstStyle/>
          <a:p>
            <a:r>
              <a:rPr lang="pt-BR"/>
              <a:t>Facebook Original Own Posts Table | Governo do Estado do Ceará - 6 of 25</a:t>
            </a:r>
            <a:endParaRPr lang="en-US"/>
          </a:p>
        </p:txBody>
      </p:sp>
      <p:graphicFrame>
        <p:nvGraphicFramePr>
          <p:cNvPr id="5" name="Table Placeholder 4">
            <a:extLst>
              <a:ext uri="{FF2B5EF4-FFF2-40B4-BE49-F238E27FC236}">
                <a16:creationId xmlns:a16="http://schemas.microsoft.com/office/drawing/2014/main" id="{C329418B-4716-4CEA-A491-2129462F99B2}"/>
              </a:ext>
            </a:extLst>
          </p:cNvPr>
          <p:cNvGraphicFramePr>
            <a:graphicFrameLocks noGrp="1"/>
          </p:cNvGraphicFramePr>
          <p:nvPr>
            <p:ph type="tbl" sz="quarter" idx="13"/>
            <p:extLst>
              <p:ext uri="{D42A27DB-BD31-4B8C-83A1-F6EECF244321}">
                <p14:modId xmlns:p14="http://schemas.microsoft.com/office/powerpoint/2010/main" val="432557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79924776"/>
                    </a:ext>
                  </a:extLst>
                </a:gridCol>
                <a:gridCol w="905256">
                  <a:extLst>
                    <a:ext uri="{9D8B030D-6E8A-4147-A177-3AD203B41FA5}">
                      <a16:colId xmlns:a16="http://schemas.microsoft.com/office/drawing/2014/main" val="4030439192"/>
                    </a:ext>
                  </a:extLst>
                </a:gridCol>
                <a:gridCol w="329184">
                  <a:extLst>
                    <a:ext uri="{9D8B030D-6E8A-4147-A177-3AD203B41FA5}">
                      <a16:colId xmlns:a16="http://schemas.microsoft.com/office/drawing/2014/main" val="158743780"/>
                    </a:ext>
                  </a:extLst>
                </a:gridCol>
                <a:gridCol w="329184">
                  <a:extLst>
                    <a:ext uri="{9D8B030D-6E8A-4147-A177-3AD203B41FA5}">
                      <a16:colId xmlns:a16="http://schemas.microsoft.com/office/drawing/2014/main" val="3441961985"/>
                    </a:ext>
                  </a:extLst>
                </a:gridCol>
                <a:gridCol w="329184">
                  <a:extLst>
                    <a:ext uri="{9D8B030D-6E8A-4147-A177-3AD203B41FA5}">
                      <a16:colId xmlns:a16="http://schemas.microsoft.com/office/drawing/2014/main" val="371825380"/>
                    </a:ext>
                  </a:extLst>
                </a:gridCol>
                <a:gridCol w="329184">
                  <a:extLst>
                    <a:ext uri="{9D8B030D-6E8A-4147-A177-3AD203B41FA5}">
                      <a16:colId xmlns:a16="http://schemas.microsoft.com/office/drawing/2014/main" val="3942096483"/>
                    </a:ext>
                  </a:extLst>
                </a:gridCol>
                <a:gridCol w="329184">
                  <a:extLst>
                    <a:ext uri="{9D8B030D-6E8A-4147-A177-3AD203B41FA5}">
                      <a16:colId xmlns:a16="http://schemas.microsoft.com/office/drawing/2014/main" val="51491394"/>
                    </a:ext>
                  </a:extLst>
                </a:gridCol>
                <a:gridCol w="329184">
                  <a:extLst>
                    <a:ext uri="{9D8B030D-6E8A-4147-A177-3AD203B41FA5}">
                      <a16:colId xmlns:a16="http://schemas.microsoft.com/office/drawing/2014/main" val="4016821779"/>
                    </a:ext>
                  </a:extLst>
                </a:gridCol>
                <a:gridCol w="329184">
                  <a:extLst>
                    <a:ext uri="{9D8B030D-6E8A-4147-A177-3AD203B41FA5}">
                      <a16:colId xmlns:a16="http://schemas.microsoft.com/office/drawing/2014/main" val="2614552397"/>
                    </a:ext>
                  </a:extLst>
                </a:gridCol>
                <a:gridCol w="329184">
                  <a:extLst>
                    <a:ext uri="{9D8B030D-6E8A-4147-A177-3AD203B41FA5}">
                      <a16:colId xmlns:a16="http://schemas.microsoft.com/office/drawing/2014/main" val="4259308666"/>
                    </a:ext>
                  </a:extLst>
                </a:gridCol>
                <a:gridCol w="329184">
                  <a:extLst>
                    <a:ext uri="{9D8B030D-6E8A-4147-A177-3AD203B41FA5}">
                      <a16:colId xmlns:a16="http://schemas.microsoft.com/office/drawing/2014/main" val="1371795610"/>
                    </a:ext>
                  </a:extLst>
                </a:gridCol>
                <a:gridCol w="329184">
                  <a:extLst>
                    <a:ext uri="{9D8B030D-6E8A-4147-A177-3AD203B41FA5}">
                      <a16:colId xmlns:a16="http://schemas.microsoft.com/office/drawing/2014/main" val="1501757183"/>
                    </a:ext>
                  </a:extLst>
                </a:gridCol>
                <a:gridCol w="329184">
                  <a:extLst>
                    <a:ext uri="{9D8B030D-6E8A-4147-A177-3AD203B41FA5}">
                      <a16:colId xmlns:a16="http://schemas.microsoft.com/office/drawing/2014/main" val="977028283"/>
                    </a:ext>
                  </a:extLst>
                </a:gridCol>
                <a:gridCol w="329184">
                  <a:extLst>
                    <a:ext uri="{9D8B030D-6E8A-4147-A177-3AD203B41FA5}">
                      <a16:colId xmlns:a16="http://schemas.microsoft.com/office/drawing/2014/main" val="384621792"/>
                    </a:ext>
                  </a:extLst>
                </a:gridCol>
                <a:gridCol w="329184">
                  <a:extLst>
                    <a:ext uri="{9D8B030D-6E8A-4147-A177-3AD203B41FA5}">
                      <a16:colId xmlns:a16="http://schemas.microsoft.com/office/drawing/2014/main" val="3956834776"/>
                    </a:ext>
                  </a:extLst>
                </a:gridCol>
                <a:gridCol w="329184">
                  <a:extLst>
                    <a:ext uri="{9D8B030D-6E8A-4147-A177-3AD203B41FA5}">
                      <a16:colId xmlns:a16="http://schemas.microsoft.com/office/drawing/2014/main" val="96703272"/>
                    </a:ext>
                  </a:extLst>
                </a:gridCol>
                <a:gridCol w="329184">
                  <a:extLst>
                    <a:ext uri="{9D8B030D-6E8A-4147-A177-3AD203B41FA5}">
                      <a16:colId xmlns:a16="http://schemas.microsoft.com/office/drawing/2014/main" val="2754007958"/>
                    </a:ext>
                  </a:extLst>
                </a:gridCol>
                <a:gridCol w="329184">
                  <a:extLst>
                    <a:ext uri="{9D8B030D-6E8A-4147-A177-3AD203B41FA5}">
                      <a16:colId xmlns:a16="http://schemas.microsoft.com/office/drawing/2014/main" val="172448544"/>
                    </a:ext>
                  </a:extLst>
                </a:gridCol>
                <a:gridCol w="329184">
                  <a:extLst>
                    <a:ext uri="{9D8B030D-6E8A-4147-A177-3AD203B41FA5}">
                      <a16:colId xmlns:a16="http://schemas.microsoft.com/office/drawing/2014/main" val="2931725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46303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16:39:35</a:t>
                      </a:r>
                      <a:r>
                        <a:rPr kumimoji="0" lang="pt-BR" sz="1000" b="0" i="0" u="none" strike="noStrike" kern="1200" cap="none" spc="0" normalizeH="0" baseline="0" noProof="0">
                          <a:ln>
                            <a:noFill/>
                          </a:ln>
                          <a:solidFill>
                            <a:prstClr val="black"/>
                          </a:solidFill>
                          <a:effectLst/>
                          <a:uLnTx/>
                          <a:uFillTx/>
                          <a:latin typeface="+mn-lt"/>
                          <a:ea typeface="+mn-ea"/>
                          <a:cs typeface="+mn-cs"/>
                        </a:rPr>
                        <a:t>
 O programa Ceará Educa Mais tem o objetivo de aumentar o desempenho dos estudantes do Ensino Fundamental e Médio da rede pública estadual de ensino.
Com a superação dos desafios, conseguimos proporcionar condições cada vez melhores para nossos jovens e professores. 
Saiba mais sobre todas as 25 ações em: https://abre.ai/educa-mais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13724835"/>
                  </a:ext>
                </a:extLst>
              </a:tr>
            </a:tbl>
          </a:graphicData>
        </a:graphic>
      </p:graphicFrame>
      <p:sp>
        <p:nvSpPr>
          <p:cNvPr id="4" name="Text Placeholder 3">
            <a:extLst>
              <a:ext uri="{FF2B5EF4-FFF2-40B4-BE49-F238E27FC236}">
                <a16:creationId xmlns:a16="http://schemas.microsoft.com/office/drawing/2014/main" id="{94DEA723-F761-40CB-84DA-18ED45B60C59}"/>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17096217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6399F-F765-475E-BC77-88E54146BBE1}"/>
              </a:ext>
            </a:extLst>
          </p:cNvPr>
          <p:cNvSpPr>
            <a:spLocks noGrp="1"/>
          </p:cNvSpPr>
          <p:nvPr>
            <p:ph type="title"/>
          </p:nvPr>
        </p:nvSpPr>
        <p:spPr/>
        <p:txBody>
          <a:bodyPr/>
          <a:lstStyle/>
          <a:p>
            <a:r>
              <a:rPr lang="pt-BR"/>
              <a:t>Facebook Original Own Posts Table | Governo do Estado do Ceará - 7 of 25</a:t>
            </a:r>
            <a:endParaRPr lang="en-US"/>
          </a:p>
        </p:txBody>
      </p:sp>
      <p:graphicFrame>
        <p:nvGraphicFramePr>
          <p:cNvPr id="5" name="Table Placeholder 4">
            <a:extLst>
              <a:ext uri="{FF2B5EF4-FFF2-40B4-BE49-F238E27FC236}">
                <a16:creationId xmlns:a16="http://schemas.microsoft.com/office/drawing/2014/main" id="{A2C98A93-5A4A-4164-B5C2-E73DA21E82F8}"/>
              </a:ext>
            </a:extLst>
          </p:cNvPr>
          <p:cNvGraphicFramePr>
            <a:graphicFrameLocks noGrp="1"/>
          </p:cNvGraphicFramePr>
          <p:nvPr>
            <p:ph type="tbl" sz="quarter" idx="13"/>
            <p:extLst>
              <p:ext uri="{D42A27DB-BD31-4B8C-83A1-F6EECF244321}">
                <p14:modId xmlns:p14="http://schemas.microsoft.com/office/powerpoint/2010/main" val="3832794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12092701"/>
                    </a:ext>
                  </a:extLst>
                </a:gridCol>
                <a:gridCol w="905256">
                  <a:extLst>
                    <a:ext uri="{9D8B030D-6E8A-4147-A177-3AD203B41FA5}">
                      <a16:colId xmlns:a16="http://schemas.microsoft.com/office/drawing/2014/main" val="2235685014"/>
                    </a:ext>
                  </a:extLst>
                </a:gridCol>
                <a:gridCol w="329184">
                  <a:extLst>
                    <a:ext uri="{9D8B030D-6E8A-4147-A177-3AD203B41FA5}">
                      <a16:colId xmlns:a16="http://schemas.microsoft.com/office/drawing/2014/main" val="2681331833"/>
                    </a:ext>
                  </a:extLst>
                </a:gridCol>
                <a:gridCol w="329184">
                  <a:extLst>
                    <a:ext uri="{9D8B030D-6E8A-4147-A177-3AD203B41FA5}">
                      <a16:colId xmlns:a16="http://schemas.microsoft.com/office/drawing/2014/main" val="3330898199"/>
                    </a:ext>
                  </a:extLst>
                </a:gridCol>
                <a:gridCol w="329184">
                  <a:extLst>
                    <a:ext uri="{9D8B030D-6E8A-4147-A177-3AD203B41FA5}">
                      <a16:colId xmlns:a16="http://schemas.microsoft.com/office/drawing/2014/main" val="2416018722"/>
                    </a:ext>
                  </a:extLst>
                </a:gridCol>
                <a:gridCol w="329184">
                  <a:extLst>
                    <a:ext uri="{9D8B030D-6E8A-4147-A177-3AD203B41FA5}">
                      <a16:colId xmlns:a16="http://schemas.microsoft.com/office/drawing/2014/main" val="3241251893"/>
                    </a:ext>
                  </a:extLst>
                </a:gridCol>
                <a:gridCol w="329184">
                  <a:extLst>
                    <a:ext uri="{9D8B030D-6E8A-4147-A177-3AD203B41FA5}">
                      <a16:colId xmlns:a16="http://schemas.microsoft.com/office/drawing/2014/main" val="1621491723"/>
                    </a:ext>
                  </a:extLst>
                </a:gridCol>
                <a:gridCol w="329184">
                  <a:extLst>
                    <a:ext uri="{9D8B030D-6E8A-4147-A177-3AD203B41FA5}">
                      <a16:colId xmlns:a16="http://schemas.microsoft.com/office/drawing/2014/main" val="2284741640"/>
                    </a:ext>
                  </a:extLst>
                </a:gridCol>
                <a:gridCol w="329184">
                  <a:extLst>
                    <a:ext uri="{9D8B030D-6E8A-4147-A177-3AD203B41FA5}">
                      <a16:colId xmlns:a16="http://schemas.microsoft.com/office/drawing/2014/main" val="201245118"/>
                    </a:ext>
                  </a:extLst>
                </a:gridCol>
                <a:gridCol w="329184">
                  <a:extLst>
                    <a:ext uri="{9D8B030D-6E8A-4147-A177-3AD203B41FA5}">
                      <a16:colId xmlns:a16="http://schemas.microsoft.com/office/drawing/2014/main" val="2860317626"/>
                    </a:ext>
                  </a:extLst>
                </a:gridCol>
                <a:gridCol w="329184">
                  <a:extLst>
                    <a:ext uri="{9D8B030D-6E8A-4147-A177-3AD203B41FA5}">
                      <a16:colId xmlns:a16="http://schemas.microsoft.com/office/drawing/2014/main" val="216711992"/>
                    </a:ext>
                  </a:extLst>
                </a:gridCol>
                <a:gridCol w="329184">
                  <a:extLst>
                    <a:ext uri="{9D8B030D-6E8A-4147-A177-3AD203B41FA5}">
                      <a16:colId xmlns:a16="http://schemas.microsoft.com/office/drawing/2014/main" val="3815607013"/>
                    </a:ext>
                  </a:extLst>
                </a:gridCol>
                <a:gridCol w="329184">
                  <a:extLst>
                    <a:ext uri="{9D8B030D-6E8A-4147-A177-3AD203B41FA5}">
                      <a16:colId xmlns:a16="http://schemas.microsoft.com/office/drawing/2014/main" val="4042565606"/>
                    </a:ext>
                  </a:extLst>
                </a:gridCol>
                <a:gridCol w="329184">
                  <a:extLst>
                    <a:ext uri="{9D8B030D-6E8A-4147-A177-3AD203B41FA5}">
                      <a16:colId xmlns:a16="http://schemas.microsoft.com/office/drawing/2014/main" val="562832183"/>
                    </a:ext>
                  </a:extLst>
                </a:gridCol>
                <a:gridCol w="329184">
                  <a:extLst>
                    <a:ext uri="{9D8B030D-6E8A-4147-A177-3AD203B41FA5}">
                      <a16:colId xmlns:a16="http://schemas.microsoft.com/office/drawing/2014/main" val="3309964971"/>
                    </a:ext>
                  </a:extLst>
                </a:gridCol>
                <a:gridCol w="329184">
                  <a:extLst>
                    <a:ext uri="{9D8B030D-6E8A-4147-A177-3AD203B41FA5}">
                      <a16:colId xmlns:a16="http://schemas.microsoft.com/office/drawing/2014/main" val="3274514653"/>
                    </a:ext>
                  </a:extLst>
                </a:gridCol>
                <a:gridCol w="329184">
                  <a:extLst>
                    <a:ext uri="{9D8B030D-6E8A-4147-A177-3AD203B41FA5}">
                      <a16:colId xmlns:a16="http://schemas.microsoft.com/office/drawing/2014/main" val="2440212572"/>
                    </a:ext>
                  </a:extLst>
                </a:gridCol>
                <a:gridCol w="329184">
                  <a:extLst>
                    <a:ext uri="{9D8B030D-6E8A-4147-A177-3AD203B41FA5}">
                      <a16:colId xmlns:a16="http://schemas.microsoft.com/office/drawing/2014/main" val="2502317447"/>
                    </a:ext>
                  </a:extLst>
                </a:gridCol>
                <a:gridCol w="329184">
                  <a:extLst>
                    <a:ext uri="{9D8B030D-6E8A-4147-A177-3AD203B41FA5}">
                      <a16:colId xmlns:a16="http://schemas.microsoft.com/office/drawing/2014/main" val="920299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8354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15:20:06</a:t>
                      </a:r>
                      <a:r>
                        <a:rPr kumimoji="0" lang="pt-BR" sz="1000" b="0" i="0" u="none" strike="noStrike" kern="1200" cap="none" spc="0" normalizeH="0" baseline="0" noProof="0">
                          <a:ln>
                            <a:noFill/>
                          </a:ln>
                          <a:solidFill>
                            <a:prstClr val="black"/>
                          </a:solidFill>
                          <a:effectLst/>
                          <a:uLnTx/>
                          <a:uFillTx/>
                          <a:latin typeface="+mn-lt"/>
                          <a:ea typeface="+mn-ea"/>
                          <a:cs typeface="+mn-cs"/>
                        </a:rPr>
                        <a:t>
 A Amazon anunciou que vai inaugurar um Centro de Distribuição na Região Metropolitana de Fortaleza. Localizado em Itaitinga, o empreendimento vai gerar oportunidades de empregos para os cearenses. A empresa multinacional busca aumentar a capilaridade logística no Brasil, melhorando a experiência dos clientes, reduzindo o tempo de entrega dos produtos em nível nacional. Depois de quase dois anos de conversas com o Governo do Ceará, a Amazon vai agregar, gerar empregos e riquezas para nosso estado.
#governodoceara #amazon #itaitinga #emprego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0045923"/>
                  </a:ext>
                </a:extLst>
              </a:tr>
            </a:tbl>
          </a:graphicData>
        </a:graphic>
      </p:graphicFrame>
      <p:sp>
        <p:nvSpPr>
          <p:cNvPr id="4" name="Text Placeholder 3">
            <a:extLst>
              <a:ext uri="{FF2B5EF4-FFF2-40B4-BE49-F238E27FC236}">
                <a16:creationId xmlns:a16="http://schemas.microsoft.com/office/drawing/2014/main" id="{876C665B-5A7A-422A-91CA-E7FC5FA3B10A}"/>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63047504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41A9F-C50D-4F53-9101-EDA99A3FBD82}"/>
              </a:ext>
            </a:extLst>
          </p:cNvPr>
          <p:cNvSpPr>
            <a:spLocks noGrp="1"/>
          </p:cNvSpPr>
          <p:nvPr>
            <p:ph type="title"/>
          </p:nvPr>
        </p:nvSpPr>
        <p:spPr/>
        <p:txBody>
          <a:bodyPr/>
          <a:lstStyle/>
          <a:p>
            <a:r>
              <a:rPr lang="pt-BR"/>
              <a:t>Facebook Original Own Posts Table | Governo do Estado do Ceará - 8 of 25</a:t>
            </a:r>
            <a:endParaRPr lang="en-US"/>
          </a:p>
        </p:txBody>
      </p:sp>
      <p:graphicFrame>
        <p:nvGraphicFramePr>
          <p:cNvPr id="5" name="Table Placeholder 4">
            <a:extLst>
              <a:ext uri="{FF2B5EF4-FFF2-40B4-BE49-F238E27FC236}">
                <a16:creationId xmlns:a16="http://schemas.microsoft.com/office/drawing/2014/main" id="{A6666C41-6FFB-4E70-A444-E48D6DCF5FB7}"/>
              </a:ext>
            </a:extLst>
          </p:cNvPr>
          <p:cNvGraphicFramePr>
            <a:graphicFrameLocks noGrp="1"/>
          </p:cNvGraphicFramePr>
          <p:nvPr>
            <p:ph type="tbl" sz="quarter" idx="13"/>
            <p:extLst>
              <p:ext uri="{D42A27DB-BD31-4B8C-83A1-F6EECF244321}">
                <p14:modId xmlns:p14="http://schemas.microsoft.com/office/powerpoint/2010/main" val="4164622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70505978"/>
                    </a:ext>
                  </a:extLst>
                </a:gridCol>
                <a:gridCol w="905256">
                  <a:extLst>
                    <a:ext uri="{9D8B030D-6E8A-4147-A177-3AD203B41FA5}">
                      <a16:colId xmlns:a16="http://schemas.microsoft.com/office/drawing/2014/main" val="2815047908"/>
                    </a:ext>
                  </a:extLst>
                </a:gridCol>
                <a:gridCol w="329184">
                  <a:extLst>
                    <a:ext uri="{9D8B030D-6E8A-4147-A177-3AD203B41FA5}">
                      <a16:colId xmlns:a16="http://schemas.microsoft.com/office/drawing/2014/main" val="176718121"/>
                    </a:ext>
                  </a:extLst>
                </a:gridCol>
                <a:gridCol w="329184">
                  <a:extLst>
                    <a:ext uri="{9D8B030D-6E8A-4147-A177-3AD203B41FA5}">
                      <a16:colId xmlns:a16="http://schemas.microsoft.com/office/drawing/2014/main" val="233375498"/>
                    </a:ext>
                  </a:extLst>
                </a:gridCol>
                <a:gridCol w="329184">
                  <a:extLst>
                    <a:ext uri="{9D8B030D-6E8A-4147-A177-3AD203B41FA5}">
                      <a16:colId xmlns:a16="http://schemas.microsoft.com/office/drawing/2014/main" val="1141173583"/>
                    </a:ext>
                  </a:extLst>
                </a:gridCol>
                <a:gridCol w="329184">
                  <a:extLst>
                    <a:ext uri="{9D8B030D-6E8A-4147-A177-3AD203B41FA5}">
                      <a16:colId xmlns:a16="http://schemas.microsoft.com/office/drawing/2014/main" val="2272424317"/>
                    </a:ext>
                  </a:extLst>
                </a:gridCol>
                <a:gridCol w="329184">
                  <a:extLst>
                    <a:ext uri="{9D8B030D-6E8A-4147-A177-3AD203B41FA5}">
                      <a16:colId xmlns:a16="http://schemas.microsoft.com/office/drawing/2014/main" val="1626678331"/>
                    </a:ext>
                  </a:extLst>
                </a:gridCol>
                <a:gridCol w="329184">
                  <a:extLst>
                    <a:ext uri="{9D8B030D-6E8A-4147-A177-3AD203B41FA5}">
                      <a16:colId xmlns:a16="http://schemas.microsoft.com/office/drawing/2014/main" val="2852944203"/>
                    </a:ext>
                  </a:extLst>
                </a:gridCol>
                <a:gridCol w="329184">
                  <a:extLst>
                    <a:ext uri="{9D8B030D-6E8A-4147-A177-3AD203B41FA5}">
                      <a16:colId xmlns:a16="http://schemas.microsoft.com/office/drawing/2014/main" val="3168973414"/>
                    </a:ext>
                  </a:extLst>
                </a:gridCol>
                <a:gridCol w="329184">
                  <a:extLst>
                    <a:ext uri="{9D8B030D-6E8A-4147-A177-3AD203B41FA5}">
                      <a16:colId xmlns:a16="http://schemas.microsoft.com/office/drawing/2014/main" val="538991847"/>
                    </a:ext>
                  </a:extLst>
                </a:gridCol>
                <a:gridCol w="329184">
                  <a:extLst>
                    <a:ext uri="{9D8B030D-6E8A-4147-A177-3AD203B41FA5}">
                      <a16:colId xmlns:a16="http://schemas.microsoft.com/office/drawing/2014/main" val="509323959"/>
                    </a:ext>
                  </a:extLst>
                </a:gridCol>
                <a:gridCol w="329184">
                  <a:extLst>
                    <a:ext uri="{9D8B030D-6E8A-4147-A177-3AD203B41FA5}">
                      <a16:colId xmlns:a16="http://schemas.microsoft.com/office/drawing/2014/main" val="4097883149"/>
                    </a:ext>
                  </a:extLst>
                </a:gridCol>
                <a:gridCol w="329184">
                  <a:extLst>
                    <a:ext uri="{9D8B030D-6E8A-4147-A177-3AD203B41FA5}">
                      <a16:colId xmlns:a16="http://schemas.microsoft.com/office/drawing/2014/main" val="1644429708"/>
                    </a:ext>
                  </a:extLst>
                </a:gridCol>
                <a:gridCol w="329184">
                  <a:extLst>
                    <a:ext uri="{9D8B030D-6E8A-4147-A177-3AD203B41FA5}">
                      <a16:colId xmlns:a16="http://schemas.microsoft.com/office/drawing/2014/main" val="1547762801"/>
                    </a:ext>
                  </a:extLst>
                </a:gridCol>
                <a:gridCol w="329184">
                  <a:extLst>
                    <a:ext uri="{9D8B030D-6E8A-4147-A177-3AD203B41FA5}">
                      <a16:colId xmlns:a16="http://schemas.microsoft.com/office/drawing/2014/main" val="2099582441"/>
                    </a:ext>
                  </a:extLst>
                </a:gridCol>
                <a:gridCol w="329184">
                  <a:extLst>
                    <a:ext uri="{9D8B030D-6E8A-4147-A177-3AD203B41FA5}">
                      <a16:colId xmlns:a16="http://schemas.microsoft.com/office/drawing/2014/main" val="3133862653"/>
                    </a:ext>
                  </a:extLst>
                </a:gridCol>
                <a:gridCol w="329184">
                  <a:extLst>
                    <a:ext uri="{9D8B030D-6E8A-4147-A177-3AD203B41FA5}">
                      <a16:colId xmlns:a16="http://schemas.microsoft.com/office/drawing/2014/main" val="2651197727"/>
                    </a:ext>
                  </a:extLst>
                </a:gridCol>
                <a:gridCol w="329184">
                  <a:extLst>
                    <a:ext uri="{9D8B030D-6E8A-4147-A177-3AD203B41FA5}">
                      <a16:colId xmlns:a16="http://schemas.microsoft.com/office/drawing/2014/main" val="756788817"/>
                    </a:ext>
                  </a:extLst>
                </a:gridCol>
                <a:gridCol w="329184">
                  <a:extLst>
                    <a:ext uri="{9D8B030D-6E8A-4147-A177-3AD203B41FA5}">
                      <a16:colId xmlns:a16="http://schemas.microsoft.com/office/drawing/2014/main" val="3142119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8121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12:36:08</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abre processo seletivo para dez Cozinhas Sociais 
Governo do Ceará lança o edital do processo seletivo da 2ª edição do programa Cozinhas Sociais. A formação visa apoiar dez instituições que já realizam trabalhos sociais em comunidades vulneráveis. 
Os representantes selecionados participarão de forma híbrida (online e presencial) de atividades como formação em empreendedorismo social, cozinha básica e boas práticas, tutoria, acompanhamento, além de receber ajuda de custo, insumos e utensílios para fornecer alimentação nas áreas que atendem. 
A iniciativa será realizada pelo Estado, por meio da Escola de Gastronomia Social Ivens Dias Branco, instituição da Secretaria da Cultura do Estado Ceará (Secult), gerida pelo Instituto Dragão do Mar (IDM) e o Mais Nutrição, ação do Programa Mais Infância 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31584353"/>
                  </a:ext>
                </a:extLst>
              </a:tr>
            </a:tbl>
          </a:graphicData>
        </a:graphic>
      </p:graphicFrame>
      <p:sp>
        <p:nvSpPr>
          <p:cNvPr id="4" name="Text Placeholder 3">
            <a:extLst>
              <a:ext uri="{FF2B5EF4-FFF2-40B4-BE49-F238E27FC236}">
                <a16:creationId xmlns:a16="http://schemas.microsoft.com/office/drawing/2014/main" id="{3F5AAB04-D32B-494F-BDE0-532B19260681}"/>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59743344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7F8D7-B0C1-4BA4-B0E4-E27EF8497164}"/>
              </a:ext>
            </a:extLst>
          </p:cNvPr>
          <p:cNvSpPr>
            <a:spLocks noGrp="1"/>
          </p:cNvSpPr>
          <p:nvPr>
            <p:ph type="title"/>
          </p:nvPr>
        </p:nvSpPr>
        <p:spPr/>
        <p:txBody>
          <a:bodyPr/>
          <a:lstStyle/>
          <a:p>
            <a:r>
              <a:rPr lang="pt-BR"/>
              <a:t>Facebook Original Own Posts Table | Governo do Estado do Ceará - 9 of 25</a:t>
            </a:r>
            <a:endParaRPr lang="en-US"/>
          </a:p>
        </p:txBody>
      </p:sp>
      <p:graphicFrame>
        <p:nvGraphicFramePr>
          <p:cNvPr id="5" name="Table Placeholder 4">
            <a:extLst>
              <a:ext uri="{FF2B5EF4-FFF2-40B4-BE49-F238E27FC236}">
                <a16:creationId xmlns:a16="http://schemas.microsoft.com/office/drawing/2014/main" id="{B0066B48-0D91-43BB-8E99-9192063A51DC}"/>
              </a:ext>
            </a:extLst>
          </p:cNvPr>
          <p:cNvGraphicFramePr>
            <a:graphicFrameLocks noGrp="1"/>
          </p:cNvGraphicFramePr>
          <p:nvPr>
            <p:ph type="tbl" sz="quarter" idx="13"/>
            <p:extLst>
              <p:ext uri="{D42A27DB-BD31-4B8C-83A1-F6EECF244321}">
                <p14:modId xmlns:p14="http://schemas.microsoft.com/office/powerpoint/2010/main" val="1723022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94650780"/>
                    </a:ext>
                  </a:extLst>
                </a:gridCol>
                <a:gridCol w="905256">
                  <a:extLst>
                    <a:ext uri="{9D8B030D-6E8A-4147-A177-3AD203B41FA5}">
                      <a16:colId xmlns:a16="http://schemas.microsoft.com/office/drawing/2014/main" val="3719136122"/>
                    </a:ext>
                  </a:extLst>
                </a:gridCol>
                <a:gridCol w="329184">
                  <a:extLst>
                    <a:ext uri="{9D8B030D-6E8A-4147-A177-3AD203B41FA5}">
                      <a16:colId xmlns:a16="http://schemas.microsoft.com/office/drawing/2014/main" val="152678098"/>
                    </a:ext>
                  </a:extLst>
                </a:gridCol>
                <a:gridCol w="329184">
                  <a:extLst>
                    <a:ext uri="{9D8B030D-6E8A-4147-A177-3AD203B41FA5}">
                      <a16:colId xmlns:a16="http://schemas.microsoft.com/office/drawing/2014/main" val="2401800591"/>
                    </a:ext>
                  </a:extLst>
                </a:gridCol>
                <a:gridCol w="329184">
                  <a:extLst>
                    <a:ext uri="{9D8B030D-6E8A-4147-A177-3AD203B41FA5}">
                      <a16:colId xmlns:a16="http://schemas.microsoft.com/office/drawing/2014/main" val="3403981160"/>
                    </a:ext>
                  </a:extLst>
                </a:gridCol>
                <a:gridCol w="329184">
                  <a:extLst>
                    <a:ext uri="{9D8B030D-6E8A-4147-A177-3AD203B41FA5}">
                      <a16:colId xmlns:a16="http://schemas.microsoft.com/office/drawing/2014/main" val="394915849"/>
                    </a:ext>
                  </a:extLst>
                </a:gridCol>
                <a:gridCol w="329184">
                  <a:extLst>
                    <a:ext uri="{9D8B030D-6E8A-4147-A177-3AD203B41FA5}">
                      <a16:colId xmlns:a16="http://schemas.microsoft.com/office/drawing/2014/main" val="84355039"/>
                    </a:ext>
                  </a:extLst>
                </a:gridCol>
                <a:gridCol w="329184">
                  <a:extLst>
                    <a:ext uri="{9D8B030D-6E8A-4147-A177-3AD203B41FA5}">
                      <a16:colId xmlns:a16="http://schemas.microsoft.com/office/drawing/2014/main" val="43193864"/>
                    </a:ext>
                  </a:extLst>
                </a:gridCol>
                <a:gridCol w="329184">
                  <a:extLst>
                    <a:ext uri="{9D8B030D-6E8A-4147-A177-3AD203B41FA5}">
                      <a16:colId xmlns:a16="http://schemas.microsoft.com/office/drawing/2014/main" val="1280695585"/>
                    </a:ext>
                  </a:extLst>
                </a:gridCol>
                <a:gridCol w="329184">
                  <a:extLst>
                    <a:ext uri="{9D8B030D-6E8A-4147-A177-3AD203B41FA5}">
                      <a16:colId xmlns:a16="http://schemas.microsoft.com/office/drawing/2014/main" val="4286843185"/>
                    </a:ext>
                  </a:extLst>
                </a:gridCol>
                <a:gridCol w="329184">
                  <a:extLst>
                    <a:ext uri="{9D8B030D-6E8A-4147-A177-3AD203B41FA5}">
                      <a16:colId xmlns:a16="http://schemas.microsoft.com/office/drawing/2014/main" val="3041669102"/>
                    </a:ext>
                  </a:extLst>
                </a:gridCol>
                <a:gridCol w="329184">
                  <a:extLst>
                    <a:ext uri="{9D8B030D-6E8A-4147-A177-3AD203B41FA5}">
                      <a16:colId xmlns:a16="http://schemas.microsoft.com/office/drawing/2014/main" val="3816987618"/>
                    </a:ext>
                  </a:extLst>
                </a:gridCol>
                <a:gridCol w="329184">
                  <a:extLst>
                    <a:ext uri="{9D8B030D-6E8A-4147-A177-3AD203B41FA5}">
                      <a16:colId xmlns:a16="http://schemas.microsoft.com/office/drawing/2014/main" val="3416976777"/>
                    </a:ext>
                  </a:extLst>
                </a:gridCol>
                <a:gridCol w="329184">
                  <a:extLst>
                    <a:ext uri="{9D8B030D-6E8A-4147-A177-3AD203B41FA5}">
                      <a16:colId xmlns:a16="http://schemas.microsoft.com/office/drawing/2014/main" val="4231688305"/>
                    </a:ext>
                  </a:extLst>
                </a:gridCol>
                <a:gridCol w="329184">
                  <a:extLst>
                    <a:ext uri="{9D8B030D-6E8A-4147-A177-3AD203B41FA5}">
                      <a16:colId xmlns:a16="http://schemas.microsoft.com/office/drawing/2014/main" val="1316689713"/>
                    </a:ext>
                  </a:extLst>
                </a:gridCol>
                <a:gridCol w="329184">
                  <a:extLst>
                    <a:ext uri="{9D8B030D-6E8A-4147-A177-3AD203B41FA5}">
                      <a16:colId xmlns:a16="http://schemas.microsoft.com/office/drawing/2014/main" val="3165473313"/>
                    </a:ext>
                  </a:extLst>
                </a:gridCol>
                <a:gridCol w="329184">
                  <a:extLst>
                    <a:ext uri="{9D8B030D-6E8A-4147-A177-3AD203B41FA5}">
                      <a16:colId xmlns:a16="http://schemas.microsoft.com/office/drawing/2014/main" val="977940452"/>
                    </a:ext>
                  </a:extLst>
                </a:gridCol>
                <a:gridCol w="329184">
                  <a:extLst>
                    <a:ext uri="{9D8B030D-6E8A-4147-A177-3AD203B41FA5}">
                      <a16:colId xmlns:a16="http://schemas.microsoft.com/office/drawing/2014/main" val="3314033917"/>
                    </a:ext>
                  </a:extLst>
                </a:gridCol>
                <a:gridCol w="329184">
                  <a:extLst>
                    <a:ext uri="{9D8B030D-6E8A-4147-A177-3AD203B41FA5}">
                      <a16:colId xmlns:a16="http://schemas.microsoft.com/office/drawing/2014/main" val="2880305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2403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10:45:07</a:t>
                      </a:r>
                      <a:r>
                        <a:rPr kumimoji="0" lang="pt-BR" sz="1000" b="0" i="0" u="none" strike="noStrike" kern="1200" cap="none" spc="0" normalizeH="0" baseline="0" noProof="0">
                          <a:ln>
                            <a:noFill/>
                          </a:ln>
                          <a:solidFill>
                            <a:prstClr val="black"/>
                          </a:solidFill>
                          <a:effectLst/>
                          <a:uLnTx/>
                          <a:uFillTx/>
                          <a:latin typeface="+mn-lt"/>
                          <a:ea typeface="+mn-ea"/>
                          <a:cs typeface="+mn-cs"/>
                        </a:rPr>
                        <a:t>
 A Unidade de Conservação (UC) estadual Parque Estadual Marinho da Pedra da Risca do Meio completa 24 anos e recebe de presente a sua ampliação. Nesta quarta (25), a Assembleia Legislativa aprovou a Mensagem de expansão da UC, enviada pelo Governo do Ceará, que aumenta a área de preservação ambiental em 44%, passando dos atuais 3.320 para 4.790,16 hectares.
A medida vai contribuir ainda mais para a manutenção desse santuário, totalmente submerso, criado em 1997, abrigo de uma grande diversidade biológica e o único parque marinho do Estado. Ganha o Ceará, mas sobretudo, ganha a sociedade e a biodiversidade.
#governodoceara #boletimdenoticias #imprensa
📸 Ascom Sema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71271453"/>
                  </a:ext>
                </a:extLst>
              </a:tr>
            </a:tbl>
          </a:graphicData>
        </a:graphic>
      </p:graphicFrame>
      <p:sp>
        <p:nvSpPr>
          <p:cNvPr id="4" name="Text Placeholder 3">
            <a:extLst>
              <a:ext uri="{FF2B5EF4-FFF2-40B4-BE49-F238E27FC236}">
                <a16:creationId xmlns:a16="http://schemas.microsoft.com/office/drawing/2014/main" id="{0696B148-B187-48A7-BF00-B193A0AD91FA}"/>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76075305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8D03F-6AFC-4852-91F6-CC7BB2ADF0FF}"/>
              </a:ext>
            </a:extLst>
          </p:cNvPr>
          <p:cNvSpPr>
            <a:spLocks noGrp="1"/>
          </p:cNvSpPr>
          <p:nvPr>
            <p:ph type="title"/>
          </p:nvPr>
        </p:nvSpPr>
        <p:spPr/>
        <p:txBody>
          <a:bodyPr/>
          <a:lstStyle/>
          <a:p>
            <a:r>
              <a:rPr lang="pt-BR"/>
              <a:t>Facebook Original Own Posts Table | Governo do Estado do Ceará - 10 of 25</a:t>
            </a:r>
            <a:endParaRPr lang="en-US"/>
          </a:p>
        </p:txBody>
      </p:sp>
      <p:graphicFrame>
        <p:nvGraphicFramePr>
          <p:cNvPr id="5" name="Table Placeholder 4">
            <a:extLst>
              <a:ext uri="{FF2B5EF4-FFF2-40B4-BE49-F238E27FC236}">
                <a16:creationId xmlns:a16="http://schemas.microsoft.com/office/drawing/2014/main" id="{442CD441-6C90-49BE-AE1B-FA8E7D11781D}"/>
              </a:ext>
            </a:extLst>
          </p:cNvPr>
          <p:cNvGraphicFramePr>
            <a:graphicFrameLocks noGrp="1"/>
          </p:cNvGraphicFramePr>
          <p:nvPr>
            <p:ph type="tbl" sz="quarter" idx="13"/>
            <p:extLst>
              <p:ext uri="{D42A27DB-BD31-4B8C-83A1-F6EECF244321}">
                <p14:modId xmlns:p14="http://schemas.microsoft.com/office/powerpoint/2010/main" val="2674344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86973401"/>
                    </a:ext>
                  </a:extLst>
                </a:gridCol>
                <a:gridCol w="905256">
                  <a:extLst>
                    <a:ext uri="{9D8B030D-6E8A-4147-A177-3AD203B41FA5}">
                      <a16:colId xmlns:a16="http://schemas.microsoft.com/office/drawing/2014/main" val="473181862"/>
                    </a:ext>
                  </a:extLst>
                </a:gridCol>
                <a:gridCol w="329184">
                  <a:extLst>
                    <a:ext uri="{9D8B030D-6E8A-4147-A177-3AD203B41FA5}">
                      <a16:colId xmlns:a16="http://schemas.microsoft.com/office/drawing/2014/main" val="432614182"/>
                    </a:ext>
                  </a:extLst>
                </a:gridCol>
                <a:gridCol w="329184">
                  <a:extLst>
                    <a:ext uri="{9D8B030D-6E8A-4147-A177-3AD203B41FA5}">
                      <a16:colId xmlns:a16="http://schemas.microsoft.com/office/drawing/2014/main" val="2467463866"/>
                    </a:ext>
                  </a:extLst>
                </a:gridCol>
                <a:gridCol w="329184">
                  <a:extLst>
                    <a:ext uri="{9D8B030D-6E8A-4147-A177-3AD203B41FA5}">
                      <a16:colId xmlns:a16="http://schemas.microsoft.com/office/drawing/2014/main" val="866882774"/>
                    </a:ext>
                  </a:extLst>
                </a:gridCol>
                <a:gridCol w="329184">
                  <a:extLst>
                    <a:ext uri="{9D8B030D-6E8A-4147-A177-3AD203B41FA5}">
                      <a16:colId xmlns:a16="http://schemas.microsoft.com/office/drawing/2014/main" val="660773215"/>
                    </a:ext>
                  </a:extLst>
                </a:gridCol>
                <a:gridCol w="329184">
                  <a:extLst>
                    <a:ext uri="{9D8B030D-6E8A-4147-A177-3AD203B41FA5}">
                      <a16:colId xmlns:a16="http://schemas.microsoft.com/office/drawing/2014/main" val="2509623229"/>
                    </a:ext>
                  </a:extLst>
                </a:gridCol>
                <a:gridCol w="329184">
                  <a:extLst>
                    <a:ext uri="{9D8B030D-6E8A-4147-A177-3AD203B41FA5}">
                      <a16:colId xmlns:a16="http://schemas.microsoft.com/office/drawing/2014/main" val="2431207011"/>
                    </a:ext>
                  </a:extLst>
                </a:gridCol>
                <a:gridCol w="329184">
                  <a:extLst>
                    <a:ext uri="{9D8B030D-6E8A-4147-A177-3AD203B41FA5}">
                      <a16:colId xmlns:a16="http://schemas.microsoft.com/office/drawing/2014/main" val="727582987"/>
                    </a:ext>
                  </a:extLst>
                </a:gridCol>
                <a:gridCol w="329184">
                  <a:extLst>
                    <a:ext uri="{9D8B030D-6E8A-4147-A177-3AD203B41FA5}">
                      <a16:colId xmlns:a16="http://schemas.microsoft.com/office/drawing/2014/main" val="3986630151"/>
                    </a:ext>
                  </a:extLst>
                </a:gridCol>
                <a:gridCol w="329184">
                  <a:extLst>
                    <a:ext uri="{9D8B030D-6E8A-4147-A177-3AD203B41FA5}">
                      <a16:colId xmlns:a16="http://schemas.microsoft.com/office/drawing/2014/main" val="701139347"/>
                    </a:ext>
                  </a:extLst>
                </a:gridCol>
                <a:gridCol w="329184">
                  <a:extLst>
                    <a:ext uri="{9D8B030D-6E8A-4147-A177-3AD203B41FA5}">
                      <a16:colId xmlns:a16="http://schemas.microsoft.com/office/drawing/2014/main" val="2642842525"/>
                    </a:ext>
                  </a:extLst>
                </a:gridCol>
                <a:gridCol w="329184">
                  <a:extLst>
                    <a:ext uri="{9D8B030D-6E8A-4147-A177-3AD203B41FA5}">
                      <a16:colId xmlns:a16="http://schemas.microsoft.com/office/drawing/2014/main" val="351530269"/>
                    </a:ext>
                  </a:extLst>
                </a:gridCol>
                <a:gridCol w="329184">
                  <a:extLst>
                    <a:ext uri="{9D8B030D-6E8A-4147-A177-3AD203B41FA5}">
                      <a16:colId xmlns:a16="http://schemas.microsoft.com/office/drawing/2014/main" val="3108986580"/>
                    </a:ext>
                  </a:extLst>
                </a:gridCol>
                <a:gridCol w="329184">
                  <a:extLst>
                    <a:ext uri="{9D8B030D-6E8A-4147-A177-3AD203B41FA5}">
                      <a16:colId xmlns:a16="http://schemas.microsoft.com/office/drawing/2014/main" val="3089953055"/>
                    </a:ext>
                  </a:extLst>
                </a:gridCol>
                <a:gridCol w="329184">
                  <a:extLst>
                    <a:ext uri="{9D8B030D-6E8A-4147-A177-3AD203B41FA5}">
                      <a16:colId xmlns:a16="http://schemas.microsoft.com/office/drawing/2014/main" val="366576662"/>
                    </a:ext>
                  </a:extLst>
                </a:gridCol>
                <a:gridCol w="329184">
                  <a:extLst>
                    <a:ext uri="{9D8B030D-6E8A-4147-A177-3AD203B41FA5}">
                      <a16:colId xmlns:a16="http://schemas.microsoft.com/office/drawing/2014/main" val="3999477239"/>
                    </a:ext>
                  </a:extLst>
                </a:gridCol>
                <a:gridCol w="329184">
                  <a:extLst>
                    <a:ext uri="{9D8B030D-6E8A-4147-A177-3AD203B41FA5}">
                      <a16:colId xmlns:a16="http://schemas.microsoft.com/office/drawing/2014/main" val="3040569112"/>
                    </a:ext>
                  </a:extLst>
                </a:gridCol>
                <a:gridCol w="329184">
                  <a:extLst>
                    <a:ext uri="{9D8B030D-6E8A-4147-A177-3AD203B41FA5}">
                      <a16:colId xmlns:a16="http://schemas.microsoft.com/office/drawing/2014/main" val="1261667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6672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17:00:06</a:t>
                      </a:r>
                      <a:r>
                        <a:rPr kumimoji="0" lang="pt-BR" sz="1000" b="0" i="0" u="none" strike="noStrike" kern="1200" cap="none" spc="0" normalizeH="0" baseline="0" noProof="0">
                          <a:ln>
                            <a:noFill/>
                          </a:ln>
                          <a:solidFill>
                            <a:prstClr val="black"/>
                          </a:solidFill>
                          <a:effectLst/>
                          <a:uLnTx/>
                          <a:uFillTx/>
                          <a:latin typeface="+mn-lt"/>
                          <a:ea typeface="+mn-ea"/>
                          <a:cs typeface="+mn-cs"/>
                        </a:rPr>
                        <a:t>
 Com a retomada da economia cearense, o emprego celetista no Ceará apresentou expansão de 13.420 postos de trabalho, em julho de 2021. O saldo representa o melhor resultado do Nordeste. Os dados são do Cadastro Geral de Empregados e Desempregados (Caged) e foram divulgados hoje (26/8).
Em 2021, o Ceará acumula um saldo positivo de 46.129 empregos celetistas gerados. Já em termos territoriais, a geração de empregos continua concentrada na Capital Cearense, Fortaleza (6.034 empregos ou 45,0% do total), seguida de Juazeiro do Norte (1.060 ou 17,9%), Eusébio (737 ou 5,5%), Caucaia (548 ou 4,1%) e Sobral (534 ou 4,0%).
#governodoceara #imprensa #boletimdenoticias #emprego
📸 Ascom Casa Civil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4934405"/>
                  </a:ext>
                </a:extLst>
              </a:tr>
            </a:tbl>
          </a:graphicData>
        </a:graphic>
      </p:graphicFrame>
      <p:sp>
        <p:nvSpPr>
          <p:cNvPr id="4" name="Text Placeholder 3">
            <a:extLst>
              <a:ext uri="{FF2B5EF4-FFF2-40B4-BE49-F238E27FC236}">
                <a16:creationId xmlns:a16="http://schemas.microsoft.com/office/drawing/2014/main" id="{F3244627-F5C1-435D-B8AC-CEF108114CD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680547285"/>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4EC7E-F439-46B8-9464-3C12CB25182C}"/>
              </a:ext>
            </a:extLst>
          </p:cNvPr>
          <p:cNvSpPr>
            <a:spLocks noGrp="1"/>
          </p:cNvSpPr>
          <p:nvPr>
            <p:ph type="title"/>
          </p:nvPr>
        </p:nvSpPr>
        <p:spPr/>
        <p:txBody>
          <a:bodyPr/>
          <a:lstStyle/>
          <a:p>
            <a:r>
              <a:rPr lang="pt-BR"/>
              <a:t>Facebook Original Own Posts Table | Governo do Estado do Ceará - 11 of 25</a:t>
            </a:r>
            <a:endParaRPr lang="en-US"/>
          </a:p>
        </p:txBody>
      </p:sp>
      <p:graphicFrame>
        <p:nvGraphicFramePr>
          <p:cNvPr id="5" name="Table Placeholder 4">
            <a:extLst>
              <a:ext uri="{FF2B5EF4-FFF2-40B4-BE49-F238E27FC236}">
                <a16:creationId xmlns:a16="http://schemas.microsoft.com/office/drawing/2014/main" id="{90EE0DCF-35C6-4C77-BE7D-A2685FEECB1D}"/>
              </a:ext>
            </a:extLst>
          </p:cNvPr>
          <p:cNvGraphicFramePr>
            <a:graphicFrameLocks noGrp="1"/>
          </p:cNvGraphicFramePr>
          <p:nvPr>
            <p:ph type="tbl" sz="quarter" idx="13"/>
            <p:extLst>
              <p:ext uri="{D42A27DB-BD31-4B8C-83A1-F6EECF244321}">
                <p14:modId xmlns:p14="http://schemas.microsoft.com/office/powerpoint/2010/main" val="276276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647924531"/>
                    </a:ext>
                  </a:extLst>
                </a:gridCol>
                <a:gridCol w="905256">
                  <a:extLst>
                    <a:ext uri="{9D8B030D-6E8A-4147-A177-3AD203B41FA5}">
                      <a16:colId xmlns:a16="http://schemas.microsoft.com/office/drawing/2014/main" val="2421597389"/>
                    </a:ext>
                  </a:extLst>
                </a:gridCol>
                <a:gridCol w="329184">
                  <a:extLst>
                    <a:ext uri="{9D8B030D-6E8A-4147-A177-3AD203B41FA5}">
                      <a16:colId xmlns:a16="http://schemas.microsoft.com/office/drawing/2014/main" val="471226781"/>
                    </a:ext>
                  </a:extLst>
                </a:gridCol>
                <a:gridCol w="329184">
                  <a:extLst>
                    <a:ext uri="{9D8B030D-6E8A-4147-A177-3AD203B41FA5}">
                      <a16:colId xmlns:a16="http://schemas.microsoft.com/office/drawing/2014/main" val="217801009"/>
                    </a:ext>
                  </a:extLst>
                </a:gridCol>
                <a:gridCol w="329184">
                  <a:extLst>
                    <a:ext uri="{9D8B030D-6E8A-4147-A177-3AD203B41FA5}">
                      <a16:colId xmlns:a16="http://schemas.microsoft.com/office/drawing/2014/main" val="1537372099"/>
                    </a:ext>
                  </a:extLst>
                </a:gridCol>
                <a:gridCol w="329184">
                  <a:extLst>
                    <a:ext uri="{9D8B030D-6E8A-4147-A177-3AD203B41FA5}">
                      <a16:colId xmlns:a16="http://schemas.microsoft.com/office/drawing/2014/main" val="1722406324"/>
                    </a:ext>
                  </a:extLst>
                </a:gridCol>
                <a:gridCol w="329184">
                  <a:extLst>
                    <a:ext uri="{9D8B030D-6E8A-4147-A177-3AD203B41FA5}">
                      <a16:colId xmlns:a16="http://schemas.microsoft.com/office/drawing/2014/main" val="1877142343"/>
                    </a:ext>
                  </a:extLst>
                </a:gridCol>
                <a:gridCol w="329184">
                  <a:extLst>
                    <a:ext uri="{9D8B030D-6E8A-4147-A177-3AD203B41FA5}">
                      <a16:colId xmlns:a16="http://schemas.microsoft.com/office/drawing/2014/main" val="3024950328"/>
                    </a:ext>
                  </a:extLst>
                </a:gridCol>
                <a:gridCol w="329184">
                  <a:extLst>
                    <a:ext uri="{9D8B030D-6E8A-4147-A177-3AD203B41FA5}">
                      <a16:colId xmlns:a16="http://schemas.microsoft.com/office/drawing/2014/main" val="2996226724"/>
                    </a:ext>
                  </a:extLst>
                </a:gridCol>
                <a:gridCol w="329184">
                  <a:extLst>
                    <a:ext uri="{9D8B030D-6E8A-4147-A177-3AD203B41FA5}">
                      <a16:colId xmlns:a16="http://schemas.microsoft.com/office/drawing/2014/main" val="1454877226"/>
                    </a:ext>
                  </a:extLst>
                </a:gridCol>
                <a:gridCol w="329184">
                  <a:extLst>
                    <a:ext uri="{9D8B030D-6E8A-4147-A177-3AD203B41FA5}">
                      <a16:colId xmlns:a16="http://schemas.microsoft.com/office/drawing/2014/main" val="2111137992"/>
                    </a:ext>
                  </a:extLst>
                </a:gridCol>
                <a:gridCol w="329184">
                  <a:extLst>
                    <a:ext uri="{9D8B030D-6E8A-4147-A177-3AD203B41FA5}">
                      <a16:colId xmlns:a16="http://schemas.microsoft.com/office/drawing/2014/main" val="541854029"/>
                    </a:ext>
                  </a:extLst>
                </a:gridCol>
                <a:gridCol w="329184">
                  <a:extLst>
                    <a:ext uri="{9D8B030D-6E8A-4147-A177-3AD203B41FA5}">
                      <a16:colId xmlns:a16="http://schemas.microsoft.com/office/drawing/2014/main" val="3932960198"/>
                    </a:ext>
                  </a:extLst>
                </a:gridCol>
                <a:gridCol w="329184">
                  <a:extLst>
                    <a:ext uri="{9D8B030D-6E8A-4147-A177-3AD203B41FA5}">
                      <a16:colId xmlns:a16="http://schemas.microsoft.com/office/drawing/2014/main" val="1936745861"/>
                    </a:ext>
                  </a:extLst>
                </a:gridCol>
                <a:gridCol w="329184">
                  <a:extLst>
                    <a:ext uri="{9D8B030D-6E8A-4147-A177-3AD203B41FA5}">
                      <a16:colId xmlns:a16="http://schemas.microsoft.com/office/drawing/2014/main" val="362517354"/>
                    </a:ext>
                  </a:extLst>
                </a:gridCol>
                <a:gridCol w="329184">
                  <a:extLst>
                    <a:ext uri="{9D8B030D-6E8A-4147-A177-3AD203B41FA5}">
                      <a16:colId xmlns:a16="http://schemas.microsoft.com/office/drawing/2014/main" val="1056108248"/>
                    </a:ext>
                  </a:extLst>
                </a:gridCol>
                <a:gridCol w="329184">
                  <a:extLst>
                    <a:ext uri="{9D8B030D-6E8A-4147-A177-3AD203B41FA5}">
                      <a16:colId xmlns:a16="http://schemas.microsoft.com/office/drawing/2014/main" val="940095758"/>
                    </a:ext>
                  </a:extLst>
                </a:gridCol>
                <a:gridCol w="329184">
                  <a:extLst>
                    <a:ext uri="{9D8B030D-6E8A-4147-A177-3AD203B41FA5}">
                      <a16:colId xmlns:a16="http://schemas.microsoft.com/office/drawing/2014/main" val="718019693"/>
                    </a:ext>
                  </a:extLst>
                </a:gridCol>
                <a:gridCol w="329184">
                  <a:extLst>
                    <a:ext uri="{9D8B030D-6E8A-4147-A177-3AD203B41FA5}">
                      <a16:colId xmlns:a16="http://schemas.microsoft.com/office/drawing/2014/main" val="1941285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359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15:00:08</a:t>
                      </a:r>
                      <a:r>
                        <a:rPr kumimoji="0" lang="pt-BR" sz="1000" b="0" i="0" u="none" strike="noStrike" kern="1200" cap="none" spc="0" normalizeH="0" baseline="0" noProof="0">
                          <a:ln>
                            <a:noFill/>
                          </a:ln>
                          <a:solidFill>
                            <a:prstClr val="black"/>
                          </a:solidFill>
                          <a:effectLst/>
                          <a:uLnTx/>
                          <a:uFillTx/>
                          <a:latin typeface="+mn-lt"/>
                          <a:ea typeface="+mn-ea"/>
                          <a:cs typeface="+mn-cs"/>
                        </a:rPr>
                        <a:t>
 As ações para a Educação no Ceará não param! 👏🏻😍
Mais de 910 mil estudantes cearenses que cursam o Ensino Fundamental na rede pública serão beneficiados com o Pacto pela Aprendizagem no Estado do Ceará, lançado pelo Governo do Ceará, hoje (26). O Pacto fortalece a colaboração entre o Governo do Ceará e os 184 municípios para recuperar a aprendizagem dos estudantes do Ensino Fundamental diante do contexto de pandemia da Covid-19.
#governodoceara #educação #boletimdenoticias #imprensa #estudantes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9749018"/>
                  </a:ext>
                </a:extLst>
              </a:tr>
            </a:tbl>
          </a:graphicData>
        </a:graphic>
      </p:graphicFrame>
      <p:sp>
        <p:nvSpPr>
          <p:cNvPr id="4" name="Text Placeholder 3">
            <a:extLst>
              <a:ext uri="{FF2B5EF4-FFF2-40B4-BE49-F238E27FC236}">
                <a16:creationId xmlns:a16="http://schemas.microsoft.com/office/drawing/2014/main" id="{94B3B0B9-DBFD-4C9B-880A-ACBB29F1A8F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30741265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FC071-A9C9-496D-B0E8-D1E5CA393DEF}"/>
              </a:ext>
            </a:extLst>
          </p:cNvPr>
          <p:cNvSpPr>
            <a:spLocks noGrp="1"/>
          </p:cNvSpPr>
          <p:nvPr>
            <p:ph type="title"/>
          </p:nvPr>
        </p:nvSpPr>
        <p:spPr/>
        <p:txBody>
          <a:bodyPr/>
          <a:lstStyle/>
          <a:p>
            <a:r>
              <a:rPr lang="pt-BR"/>
              <a:t>Facebook Original Own Posts Table | Governo do Estado do Ceará - 12 of 25</a:t>
            </a:r>
            <a:endParaRPr lang="en-US"/>
          </a:p>
        </p:txBody>
      </p:sp>
      <p:graphicFrame>
        <p:nvGraphicFramePr>
          <p:cNvPr id="5" name="Table Placeholder 4">
            <a:extLst>
              <a:ext uri="{FF2B5EF4-FFF2-40B4-BE49-F238E27FC236}">
                <a16:creationId xmlns:a16="http://schemas.microsoft.com/office/drawing/2014/main" id="{05917AA4-42B6-4F52-9C0D-1A322ABBB1E4}"/>
              </a:ext>
            </a:extLst>
          </p:cNvPr>
          <p:cNvGraphicFramePr>
            <a:graphicFrameLocks noGrp="1"/>
          </p:cNvGraphicFramePr>
          <p:nvPr>
            <p:ph type="tbl" sz="quarter" idx="13"/>
            <p:extLst>
              <p:ext uri="{D42A27DB-BD31-4B8C-83A1-F6EECF244321}">
                <p14:modId xmlns:p14="http://schemas.microsoft.com/office/powerpoint/2010/main" val="2127249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61304466"/>
                    </a:ext>
                  </a:extLst>
                </a:gridCol>
                <a:gridCol w="905256">
                  <a:extLst>
                    <a:ext uri="{9D8B030D-6E8A-4147-A177-3AD203B41FA5}">
                      <a16:colId xmlns:a16="http://schemas.microsoft.com/office/drawing/2014/main" val="860087502"/>
                    </a:ext>
                  </a:extLst>
                </a:gridCol>
                <a:gridCol w="329184">
                  <a:extLst>
                    <a:ext uri="{9D8B030D-6E8A-4147-A177-3AD203B41FA5}">
                      <a16:colId xmlns:a16="http://schemas.microsoft.com/office/drawing/2014/main" val="1635357037"/>
                    </a:ext>
                  </a:extLst>
                </a:gridCol>
                <a:gridCol w="329184">
                  <a:extLst>
                    <a:ext uri="{9D8B030D-6E8A-4147-A177-3AD203B41FA5}">
                      <a16:colId xmlns:a16="http://schemas.microsoft.com/office/drawing/2014/main" val="3888320761"/>
                    </a:ext>
                  </a:extLst>
                </a:gridCol>
                <a:gridCol w="329184">
                  <a:extLst>
                    <a:ext uri="{9D8B030D-6E8A-4147-A177-3AD203B41FA5}">
                      <a16:colId xmlns:a16="http://schemas.microsoft.com/office/drawing/2014/main" val="2913197039"/>
                    </a:ext>
                  </a:extLst>
                </a:gridCol>
                <a:gridCol w="329184">
                  <a:extLst>
                    <a:ext uri="{9D8B030D-6E8A-4147-A177-3AD203B41FA5}">
                      <a16:colId xmlns:a16="http://schemas.microsoft.com/office/drawing/2014/main" val="22409502"/>
                    </a:ext>
                  </a:extLst>
                </a:gridCol>
                <a:gridCol w="329184">
                  <a:extLst>
                    <a:ext uri="{9D8B030D-6E8A-4147-A177-3AD203B41FA5}">
                      <a16:colId xmlns:a16="http://schemas.microsoft.com/office/drawing/2014/main" val="3567650479"/>
                    </a:ext>
                  </a:extLst>
                </a:gridCol>
                <a:gridCol w="329184">
                  <a:extLst>
                    <a:ext uri="{9D8B030D-6E8A-4147-A177-3AD203B41FA5}">
                      <a16:colId xmlns:a16="http://schemas.microsoft.com/office/drawing/2014/main" val="1845512778"/>
                    </a:ext>
                  </a:extLst>
                </a:gridCol>
                <a:gridCol w="329184">
                  <a:extLst>
                    <a:ext uri="{9D8B030D-6E8A-4147-A177-3AD203B41FA5}">
                      <a16:colId xmlns:a16="http://schemas.microsoft.com/office/drawing/2014/main" val="3685408578"/>
                    </a:ext>
                  </a:extLst>
                </a:gridCol>
                <a:gridCol w="329184">
                  <a:extLst>
                    <a:ext uri="{9D8B030D-6E8A-4147-A177-3AD203B41FA5}">
                      <a16:colId xmlns:a16="http://schemas.microsoft.com/office/drawing/2014/main" val="686320637"/>
                    </a:ext>
                  </a:extLst>
                </a:gridCol>
                <a:gridCol w="329184">
                  <a:extLst>
                    <a:ext uri="{9D8B030D-6E8A-4147-A177-3AD203B41FA5}">
                      <a16:colId xmlns:a16="http://schemas.microsoft.com/office/drawing/2014/main" val="2223689007"/>
                    </a:ext>
                  </a:extLst>
                </a:gridCol>
                <a:gridCol w="329184">
                  <a:extLst>
                    <a:ext uri="{9D8B030D-6E8A-4147-A177-3AD203B41FA5}">
                      <a16:colId xmlns:a16="http://schemas.microsoft.com/office/drawing/2014/main" val="853601090"/>
                    </a:ext>
                  </a:extLst>
                </a:gridCol>
                <a:gridCol w="329184">
                  <a:extLst>
                    <a:ext uri="{9D8B030D-6E8A-4147-A177-3AD203B41FA5}">
                      <a16:colId xmlns:a16="http://schemas.microsoft.com/office/drawing/2014/main" val="784372907"/>
                    </a:ext>
                  </a:extLst>
                </a:gridCol>
                <a:gridCol w="329184">
                  <a:extLst>
                    <a:ext uri="{9D8B030D-6E8A-4147-A177-3AD203B41FA5}">
                      <a16:colId xmlns:a16="http://schemas.microsoft.com/office/drawing/2014/main" val="70648193"/>
                    </a:ext>
                  </a:extLst>
                </a:gridCol>
                <a:gridCol w="329184">
                  <a:extLst>
                    <a:ext uri="{9D8B030D-6E8A-4147-A177-3AD203B41FA5}">
                      <a16:colId xmlns:a16="http://schemas.microsoft.com/office/drawing/2014/main" val="633977681"/>
                    </a:ext>
                  </a:extLst>
                </a:gridCol>
                <a:gridCol w="329184">
                  <a:extLst>
                    <a:ext uri="{9D8B030D-6E8A-4147-A177-3AD203B41FA5}">
                      <a16:colId xmlns:a16="http://schemas.microsoft.com/office/drawing/2014/main" val="1771599964"/>
                    </a:ext>
                  </a:extLst>
                </a:gridCol>
                <a:gridCol w="329184">
                  <a:extLst>
                    <a:ext uri="{9D8B030D-6E8A-4147-A177-3AD203B41FA5}">
                      <a16:colId xmlns:a16="http://schemas.microsoft.com/office/drawing/2014/main" val="3313259119"/>
                    </a:ext>
                  </a:extLst>
                </a:gridCol>
                <a:gridCol w="329184">
                  <a:extLst>
                    <a:ext uri="{9D8B030D-6E8A-4147-A177-3AD203B41FA5}">
                      <a16:colId xmlns:a16="http://schemas.microsoft.com/office/drawing/2014/main" val="759808744"/>
                    </a:ext>
                  </a:extLst>
                </a:gridCol>
                <a:gridCol w="329184">
                  <a:extLst>
                    <a:ext uri="{9D8B030D-6E8A-4147-A177-3AD203B41FA5}">
                      <a16:colId xmlns:a16="http://schemas.microsoft.com/office/drawing/2014/main" val="2829635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8484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13:28:02</a:t>
                      </a:r>
                      <a:r>
                        <a:rPr kumimoji="0" lang="pt-BR" sz="1000" b="0" i="0" u="none" strike="noStrike" kern="1200" cap="none" spc="0" normalizeH="0" baseline="0" noProof="0">
                          <a:ln>
                            <a:noFill/>
                          </a:ln>
                          <a:solidFill>
                            <a:prstClr val="black"/>
                          </a:solidFill>
                          <a:effectLst/>
                          <a:uLnTx/>
                          <a:uFillTx/>
                          <a:latin typeface="+mn-lt"/>
                          <a:ea typeface="+mn-ea"/>
                          <a:cs typeface="+mn-cs"/>
                        </a:rPr>
                        <a:t>
 O Ceará possui hoje o mais completo programa na área da infância desse país. E, ao completar seis anos de existência, o Programa Mais Infância Ceará ganha anúncios importantes. Vamos investir R$ 38,8 milhões para a implantação de 250 brinquedopraças e vamos implementar a Cidade Mais Infância, equipamento que será instalado no Centro de Eventos, em Fortaleza, e que vai agregar diversos ambientes, simulando uma cidade em escala infantil, com bancos, correios, polícia, bombeiros, escolas e outros serviços. Assim, a criança é estimulada a exercer sua cidadania escolhendo uma profissão a ser vivenciada de forma educativa dentro do parque. 👏🏻
#governodoceara #boletimdenoticias #imprensa #infancia
📸 Ariel Gomes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80804418"/>
                  </a:ext>
                </a:extLst>
              </a:tr>
            </a:tbl>
          </a:graphicData>
        </a:graphic>
      </p:graphicFrame>
      <p:sp>
        <p:nvSpPr>
          <p:cNvPr id="4" name="Text Placeholder 3">
            <a:extLst>
              <a:ext uri="{FF2B5EF4-FFF2-40B4-BE49-F238E27FC236}">
                <a16:creationId xmlns:a16="http://schemas.microsoft.com/office/drawing/2014/main" id="{4C439979-8BCC-4317-BD61-DA8723D553A0}"/>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39863902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44DEF-7E03-4090-ABDC-607A7087C943}"/>
              </a:ext>
            </a:extLst>
          </p:cNvPr>
          <p:cNvSpPr>
            <a:spLocks noGrp="1"/>
          </p:cNvSpPr>
          <p:nvPr>
            <p:ph type="title"/>
          </p:nvPr>
        </p:nvSpPr>
        <p:spPr/>
        <p:txBody>
          <a:bodyPr/>
          <a:lstStyle/>
          <a:p>
            <a:r>
              <a:rPr lang="pt-BR"/>
              <a:t>Facebook Original Own Posts Table | Governo do Estado do Ceará - 13 of 25</a:t>
            </a:r>
            <a:endParaRPr lang="en-US"/>
          </a:p>
        </p:txBody>
      </p:sp>
      <p:graphicFrame>
        <p:nvGraphicFramePr>
          <p:cNvPr id="5" name="Table Placeholder 4">
            <a:extLst>
              <a:ext uri="{FF2B5EF4-FFF2-40B4-BE49-F238E27FC236}">
                <a16:creationId xmlns:a16="http://schemas.microsoft.com/office/drawing/2014/main" id="{BD432C32-5938-4BA0-AEF6-B40B46243FE7}"/>
              </a:ext>
            </a:extLst>
          </p:cNvPr>
          <p:cNvGraphicFramePr>
            <a:graphicFrameLocks noGrp="1"/>
          </p:cNvGraphicFramePr>
          <p:nvPr>
            <p:ph type="tbl" sz="quarter" idx="13"/>
            <p:extLst>
              <p:ext uri="{D42A27DB-BD31-4B8C-83A1-F6EECF244321}">
                <p14:modId xmlns:p14="http://schemas.microsoft.com/office/powerpoint/2010/main" val="3638982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69103183"/>
                    </a:ext>
                  </a:extLst>
                </a:gridCol>
                <a:gridCol w="905256">
                  <a:extLst>
                    <a:ext uri="{9D8B030D-6E8A-4147-A177-3AD203B41FA5}">
                      <a16:colId xmlns:a16="http://schemas.microsoft.com/office/drawing/2014/main" val="2561152057"/>
                    </a:ext>
                  </a:extLst>
                </a:gridCol>
                <a:gridCol w="329184">
                  <a:extLst>
                    <a:ext uri="{9D8B030D-6E8A-4147-A177-3AD203B41FA5}">
                      <a16:colId xmlns:a16="http://schemas.microsoft.com/office/drawing/2014/main" val="3849740331"/>
                    </a:ext>
                  </a:extLst>
                </a:gridCol>
                <a:gridCol w="329184">
                  <a:extLst>
                    <a:ext uri="{9D8B030D-6E8A-4147-A177-3AD203B41FA5}">
                      <a16:colId xmlns:a16="http://schemas.microsoft.com/office/drawing/2014/main" val="1975089037"/>
                    </a:ext>
                  </a:extLst>
                </a:gridCol>
                <a:gridCol w="329184">
                  <a:extLst>
                    <a:ext uri="{9D8B030D-6E8A-4147-A177-3AD203B41FA5}">
                      <a16:colId xmlns:a16="http://schemas.microsoft.com/office/drawing/2014/main" val="1979625658"/>
                    </a:ext>
                  </a:extLst>
                </a:gridCol>
                <a:gridCol w="329184">
                  <a:extLst>
                    <a:ext uri="{9D8B030D-6E8A-4147-A177-3AD203B41FA5}">
                      <a16:colId xmlns:a16="http://schemas.microsoft.com/office/drawing/2014/main" val="3004172217"/>
                    </a:ext>
                  </a:extLst>
                </a:gridCol>
                <a:gridCol w="329184">
                  <a:extLst>
                    <a:ext uri="{9D8B030D-6E8A-4147-A177-3AD203B41FA5}">
                      <a16:colId xmlns:a16="http://schemas.microsoft.com/office/drawing/2014/main" val="3363668847"/>
                    </a:ext>
                  </a:extLst>
                </a:gridCol>
                <a:gridCol w="329184">
                  <a:extLst>
                    <a:ext uri="{9D8B030D-6E8A-4147-A177-3AD203B41FA5}">
                      <a16:colId xmlns:a16="http://schemas.microsoft.com/office/drawing/2014/main" val="4046885596"/>
                    </a:ext>
                  </a:extLst>
                </a:gridCol>
                <a:gridCol w="329184">
                  <a:extLst>
                    <a:ext uri="{9D8B030D-6E8A-4147-A177-3AD203B41FA5}">
                      <a16:colId xmlns:a16="http://schemas.microsoft.com/office/drawing/2014/main" val="753104094"/>
                    </a:ext>
                  </a:extLst>
                </a:gridCol>
                <a:gridCol w="329184">
                  <a:extLst>
                    <a:ext uri="{9D8B030D-6E8A-4147-A177-3AD203B41FA5}">
                      <a16:colId xmlns:a16="http://schemas.microsoft.com/office/drawing/2014/main" val="1218220180"/>
                    </a:ext>
                  </a:extLst>
                </a:gridCol>
                <a:gridCol w="329184">
                  <a:extLst>
                    <a:ext uri="{9D8B030D-6E8A-4147-A177-3AD203B41FA5}">
                      <a16:colId xmlns:a16="http://schemas.microsoft.com/office/drawing/2014/main" val="1563147460"/>
                    </a:ext>
                  </a:extLst>
                </a:gridCol>
                <a:gridCol w="329184">
                  <a:extLst>
                    <a:ext uri="{9D8B030D-6E8A-4147-A177-3AD203B41FA5}">
                      <a16:colId xmlns:a16="http://schemas.microsoft.com/office/drawing/2014/main" val="3457769912"/>
                    </a:ext>
                  </a:extLst>
                </a:gridCol>
                <a:gridCol w="329184">
                  <a:extLst>
                    <a:ext uri="{9D8B030D-6E8A-4147-A177-3AD203B41FA5}">
                      <a16:colId xmlns:a16="http://schemas.microsoft.com/office/drawing/2014/main" val="3590357537"/>
                    </a:ext>
                  </a:extLst>
                </a:gridCol>
                <a:gridCol w="329184">
                  <a:extLst>
                    <a:ext uri="{9D8B030D-6E8A-4147-A177-3AD203B41FA5}">
                      <a16:colId xmlns:a16="http://schemas.microsoft.com/office/drawing/2014/main" val="512833197"/>
                    </a:ext>
                  </a:extLst>
                </a:gridCol>
                <a:gridCol w="329184">
                  <a:extLst>
                    <a:ext uri="{9D8B030D-6E8A-4147-A177-3AD203B41FA5}">
                      <a16:colId xmlns:a16="http://schemas.microsoft.com/office/drawing/2014/main" val="4075996584"/>
                    </a:ext>
                  </a:extLst>
                </a:gridCol>
                <a:gridCol w="329184">
                  <a:extLst>
                    <a:ext uri="{9D8B030D-6E8A-4147-A177-3AD203B41FA5}">
                      <a16:colId xmlns:a16="http://schemas.microsoft.com/office/drawing/2014/main" val="451382375"/>
                    </a:ext>
                  </a:extLst>
                </a:gridCol>
                <a:gridCol w="329184">
                  <a:extLst>
                    <a:ext uri="{9D8B030D-6E8A-4147-A177-3AD203B41FA5}">
                      <a16:colId xmlns:a16="http://schemas.microsoft.com/office/drawing/2014/main" val="2021380948"/>
                    </a:ext>
                  </a:extLst>
                </a:gridCol>
                <a:gridCol w="329184">
                  <a:extLst>
                    <a:ext uri="{9D8B030D-6E8A-4147-A177-3AD203B41FA5}">
                      <a16:colId xmlns:a16="http://schemas.microsoft.com/office/drawing/2014/main" val="2021440243"/>
                    </a:ext>
                  </a:extLst>
                </a:gridCol>
                <a:gridCol w="329184">
                  <a:extLst>
                    <a:ext uri="{9D8B030D-6E8A-4147-A177-3AD203B41FA5}">
                      <a16:colId xmlns:a16="http://schemas.microsoft.com/office/drawing/2014/main" val="1526627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2962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10:03:53</a:t>
                      </a:r>
                      <a:r>
                        <a:rPr kumimoji="0" lang="pt-BR" sz="1000" b="0" i="0" u="none" strike="noStrike" kern="1200" cap="none" spc="0" normalizeH="0" baseline="0" noProof="0">
                          <a:ln>
                            <a:noFill/>
                          </a:ln>
                          <a:solidFill>
                            <a:prstClr val="black"/>
                          </a:solidFill>
                          <a:effectLst/>
                          <a:uLnTx/>
                          <a:uFillTx/>
                          <a:latin typeface="+mn-lt"/>
                          <a:ea typeface="+mn-ea"/>
                          <a:cs typeface="+mn-cs"/>
                        </a:rPr>
                        <a:t>
 É hora de entrar para o mercado de trabalho! Confira as oportunidades de emprego que estão disponíveis em todo o Ceará no site do @idtsine.⠀⠀
⠀⠀⠀
Faça seu cadastro e agende o seu atendimento em: http://www.idt.org.br/saa4/Login.aspx.⠀⠀
⠀⠀
Consulte as vagas disponíveis em: http://www.idt.org.br/vagas-disponiveis.⠀⠀
⠀⠀⠀
#vagas #vagasceará #empregosceará #PraCegoVer #PraTodosVerem⠀#emprego
⠀⠀⠀
O post tem foco no texto, que diz: aqui tem oportunidade de emprego. IDT/SINE está com 1293 vagas para garçom, marceneiro, servente de obras, instalador-reparador de rede elétrica, entre outras.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55672285"/>
                  </a:ext>
                </a:extLst>
              </a:tr>
            </a:tbl>
          </a:graphicData>
        </a:graphic>
      </p:graphicFrame>
      <p:sp>
        <p:nvSpPr>
          <p:cNvPr id="4" name="Text Placeholder 3">
            <a:extLst>
              <a:ext uri="{FF2B5EF4-FFF2-40B4-BE49-F238E27FC236}">
                <a16:creationId xmlns:a16="http://schemas.microsoft.com/office/drawing/2014/main" id="{F73DA61B-601C-443C-9096-B5E3D09B602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105230226"/>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1734D-DF4F-4BAB-B249-C1F802E7DB80}"/>
              </a:ext>
            </a:extLst>
          </p:cNvPr>
          <p:cNvSpPr>
            <a:spLocks noGrp="1"/>
          </p:cNvSpPr>
          <p:nvPr>
            <p:ph type="title"/>
          </p:nvPr>
        </p:nvSpPr>
        <p:spPr/>
        <p:txBody>
          <a:bodyPr/>
          <a:lstStyle/>
          <a:p>
            <a:r>
              <a:rPr lang="pt-BR"/>
              <a:t>Facebook Original Own Posts Table | Governo do Estado do Ceará - 14 of 25</a:t>
            </a:r>
            <a:endParaRPr lang="en-US"/>
          </a:p>
        </p:txBody>
      </p:sp>
      <p:graphicFrame>
        <p:nvGraphicFramePr>
          <p:cNvPr id="5" name="Table Placeholder 4">
            <a:extLst>
              <a:ext uri="{FF2B5EF4-FFF2-40B4-BE49-F238E27FC236}">
                <a16:creationId xmlns:a16="http://schemas.microsoft.com/office/drawing/2014/main" id="{D634A5DB-3FDA-43F3-BC04-C6D87445617B}"/>
              </a:ext>
            </a:extLst>
          </p:cNvPr>
          <p:cNvGraphicFramePr>
            <a:graphicFrameLocks noGrp="1"/>
          </p:cNvGraphicFramePr>
          <p:nvPr>
            <p:ph type="tbl" sz="quarter" idx="13"/>
            <p:extLst>
              <p:ext uri="{D42A27DB-BD31-4B8C-83A1-F6EECF244321}">
                <p14:modId xmlns:p14="http://schemas.microsoft.com/office/powerpoint/2010/main" val="2783122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47260221"/>
                    </a:ext>
                  </a:extLst>
                </a:gridCol>
                <a:gridCol w="905256">
                  <a:extLst>
                    <a:ext uri="{9D8B030D-6E8A-4147-A177-3AD203B41FA5}">
                      <a16:colId xmlns:a16="http://schemas.microsoft.com/office/drawing/2014/main" val="951048861"/>
                    </a:ext>
                  </a:extLst>
                </a:gridCol>
                <a:gridCol w="329184">
                  <a:extLst>
                    <a:ext uri="{9D8B030D-6E8A-4147-A177-3AD203B41FA5}">
                      <a16:colId xmlns:a16="http://schemas.microsoft.com/office/drawing/2014/main" val="776268836"/>
                    </a:ext>
                  </a:extLst>
                </a:gridCol>
                <a:gridCol w="329184">
                  <a:extLst>
                    <a:ext uri="{9D8B030D-6E8A-4147-A177-3AD203B41FA5}">
                      <a16:colId xmlns:a16="http://schemas.microsoft.com/office/drawing/2014/main" val="3234850237"/>
                    </a:ext>
                  </a:extLst>
                </a:gridCol>
                <a:gridCol w="329184">
                  <a:extLst>
                    <a:ext uri="{9D8B030D-6E8A-4147-A177-3AD203B41FA5}">
                      <a16:colId xmlns:a16="http://schemas.microsoft.com/office/drawing/2014/main" val="3379546522"/>
                    </a:ext>
                  </a:extLst>
                </a:gridCol>
                <a:gridCol w="329184">
                  <a:extLst>
                    <a:ext uri="{9D8B030D-6E8A-4147-A177-3AD203B41FA5}">
                      <a16:colId xmlns:a16="http://schemas.microsoft.com/office/drawing/2014/main" val="4203281289"/>
                    </a:ext>
                  </a:extLst>
                </a:gridCol>
                <a:gridCol w="329184">
                  <a:extLst>
                    <a:ext uri="{9D8B030D-6E8A-4147-A177-3AD203B41FA5}">
                      <a16:colId xmlns:a16="http://schemas.microsoft.com/office/drawing/2014/main" val="1163293407"/>
                    </a:ext>
                  </a:extLst>
                </a:gridCol>
                <a:gridCol w="329184">
                  <a:extLst>
                    <a:ext uri="{9D8B030D-6E8A-4147-A177-3AD203B41FA5}">
                      <a16:colId xmlns:a16="http://schemas.microsoft.com/office/drawing/2014/main" val="2097400613"/>
                    </a:ext>
                  </a:extLst>
                </a:gridCol>
                <a:gridCol w="329184">
                  <a:extLst>
                    <a:ext uri="{9D8B030D-6E8A-4147-A177-3AD203B41FA5}">
                      <a16:colId xmlns:a16="http://schemas.microsoft.com/office/drawing/2014/main" val="531329560"/>
                    </a:ext>
                  </a:extLst>
                </a:gridCol>
                <a:gridCol w="329184">
                  <a:extLst>
                    <a:ext uri="{9D8B030D-6E8A-4147-A177-3AD203B41FA5}">
                      <a16:colId xmlns:a16="http://schemas.microsoft.com/office/drawing/2014/main" val="2003782191"/>
                    </a:ext>
                  </a:extLst>
                </a:gridCol>
                <a:gridCol w="329184">
                  <a:extLst>
                    <a:ext uri="{9D8B030D-6E8A-4147-A177-3AD203B41FA5}">
                      <a16:colId xmlns:a16="http://schemas.microsoft.com/office/drawing/2014/main" val="3827713146"/>
                    </a:ext>
                  </a:extLst>
                </a:gridCol>
                <a:gridCol w="329184">
                  <a:extLst>
                    <a:ext uri="{9D8B030D-6E8A-4147-A177-3AD203B41FA5}">
                      <a16:colId xmlns:a16="http://schemas.microsoft.com/office/drawing/2014/main" val="1066808558"/>
                    </a:ext>
                  </a:extLst>
                </a:gridCol>
                <a:gridCol w="329184">
                  <a:extLst>
                    <a:ext uri="{9D8B030D-6E8A-4147-A177-3AD203B41FA5}">
                      <a16:colId xmlns:a16="http://schemas.microsoft.com/office/drawing/2014/main" val="996852111"/>
                    </a:ext>
                  </a:extLst>
                </a:gridCol>
                <a:gridCol w="329184">
                  <a:extLst>
                    <a:ext uri="{9D8B030D-6E8A-4147-A177-3AD203B41FA5}">
                      <a16:colId xmlns:a16="http://schemas.microsoft.com/office/drawing/2014/main" val="2781905206"/>
                    </a:ext>
                  </a:extLst>
                </a:gridCol>
                <a:gridCol w="329184">
                  <a:extLst>
                    <a:ext uri="{9D8B030D-6E8A-4147-A177-3AD203B41FA5}">
                      <a16:colId xmlns:a16="http://schemas.microsoft.com/office/drawing/2014/main" val="3811339105"/>
                    </a:ext>
                  </a:extLst>
                </a:gridCol>
                <a:gridCol w="329184">
                  <a:extLst>
                    <a:ext uri="{9D8B030D-6E8A-4147-A177-3AD203B41FA5}">
                      <a16:colId xmlns:a16="http://schemas.microsoft.com/office/drawing/2014/main" val="794537365"/>
                    </a:ext>
                  </a:extLst>
                </a:gridCol>
                <a:gridCol w="329184">
                  <a:extLst>
                    <a:ext uri="{9D8B030D-6E8A-4147-A177-3AD203B41FA5}">
                      <a16:colId xmlns:a16="http://schemas.microsoft.com/office/drawing/2014/main" val="956081449"/>
                    </a:ext>
                  </a:extLst>
                </a:gridCol>
                <a:gridCol w="329184">
                  <a:extLst>
                    <a:ext uri="{9D8B030D-6E8A-4147-A177-3AD203B41FA5}">
                      <a16:colId xmlns:a16="http://schemas.microsoft.com/office/drawing/2014/main" val="594058250"/>
                    </a:ext>
                  </a:extLst>
                </a:gridCol>
                <a:gridCol w="329184">
                  <a:extLst>
                    <a:ext uri="{9D8B030D-6E8A-4147-A177-3AD203B41FA5}">
                      <a16:colId xmlns:a16="http://schemas.microsoft.com/office/drawing/2014/main" val="997084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96085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10:00:17</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lança o Pacto pela Aprendizagem no Estado do Ceará! Confira ao vivo!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95144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- 2021-08-25 17:08:20</a:t>
                      </a:r>
                      <a:r>
                        <a:rPr kumimoji="0" lang="pt-BR" sz="1000" b="0" i="0" u="none" strike="noStrike" kern="1200" cap="none" spc="0" normalizeH="0" baseline="0" noProof="0">
                          <a:ln>
                            <a:noFill/>
                          </a:ln>
                          <a:solidFill>
                            <a:prstClr val="black"/>
                          </a:solidFill>
                          <a:effectLst/>
                          <a:uLnTx/>
                          <a:uFillTx/>
                          <a:latin typeface="+mn-lt"/>
                          <a:ea typeface="+mn-ea"/>
                          <a:cs typeface="+mn-cs"/>
                        </a:rPr>
                        <a:t>
 Anúncio de 250 brinquedopraças e Assinatura da Ordem de Serviço da Cidade Mais Infância!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552604291"/>
                  </a:ext>
                </a:extLst>
              </a:tr>
            </a:tbl>
          </a:graphicData>
        </a:graphic>
      </p:graphicFrame>
      <p:sp>
        <p:nvSpPr>
          <p:cNvPr id="4" name="Text Placeholder 3">
            <a:extLst>
              <a:ext uri="{FF2B5EF4-FFF2-40B4-BE49-F238E27FC236}">
                <a16:creationId xmlns:a16="http://schemas.microsoft.com/office/drawing/2014/main" id="{86A667A7-2EDE-4E98-8C87-E7C3202EDB51}"/>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754196887"/>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4521C-F657-4075-ACD0-35470ECEEAE2}"/>
              </a:ext>
            </a:extLst>
          </p:cNvPr>
          <p:cNvSpPr>
            <a:spLocks noGrp="1"/>
          </p:cNvSpPr>
          <p:nvPr>
            <p:ph type="title"/>
          </p:nvPr>
        </p:nvSpPr>
        <p:spPr/>
        <p:txBody>
          <a:bodyPr/>
          <a:lstStyle/>
          <a:p>
            <a:r>
              <a:rPr lang="pt-BR"/>
              <a:t>Facebook Original Own Posts Table | Governo do Estado do Ceará - 15 of 25</a:t>
            </a:r>
            <a:endParaRPr lang="en-US"/>
          </a:p>
        </p:txBody>
      </p:sp>
      <p:graphicFrame>
        <p:nvGraphicFramePr>
          <p:cNvPr id="5" name="Table Placeholder 4">
            <a:extLst>
              <a:ext uri="{FF2B5EF4-FFF2-40B4-BE49-F238E27FC236}">
                <a16:creationId xmlns:a16="http://schemas.microsoft.com/office/drawing/2014/main" id="{1103E45D-59D2-4315-8F1A-214BC49EB6D8}"/>
              </a:ext>
            </a:extLst>
          </p:cNvPr>
          <p:cNvGraphicFramePr>
            <a:graphicFrameLocks noGrp="1"/>
          </p:cNvGraphicFramePr>
          <p:nvPr>
            <p:ph type="tbl" sz="quarter" idx="13"/>
            <p:extLst>
              <p:ext uri="{D42A27DB-BD31-4B8C-83A1-F6EECF244321}">
                <p14:modId xmlns:p14="http://schemas.microsoft.com/office/powerpoint/2010/main" val="382871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03535246"/>
                    </a:ext>
                  </a:extLst>
                </a:gridCol>
                <a:gridCol w="905256">
                  <a:extLst>
                    <a:ext uri="{9D8B030D-6E8A-4147-A177-3AD203B41FA5}">
                      <a16:colId xmlns:a16="http://schemas.microsoft.com/office/drawing/2014/main" val="1173463429"/>
                    </a:ext>
                  </a:extLst>
                </a:gridCol>
                <a:gridCol w="329184">
                  <a:extLst>
                    <a:ext uri="{9D8B030D-6E8A-4147-A177-3AD203B41FA5}">
                      <a16:colId xmlns:a16="http://schemas.microsoft.com/office/drawing/2014/main" val="385822081"/>
                    </a:ext>
                  </a:extLst>
                </a:gridCol>
                <a:gridCol w="329184">
                  <a:extLst>
                    <a:ext uri="{9D8B030D-6E8A-4147-A177-3AD203B41FA5}">
                      <a16:colId xmlns:a16="http://schemas.microsoft.com/office/drawing/2014/main" val="1471312381"/>
                    </a:ext>
                  </a:extLst>
                </a:gridCol>
                <a:gridCol w="329184">
                  <a:extLst>
                    <a:ext uri="{9D8B030D-6E8A-4147-A177-3AD203B41FA5}">
                      <a16:colId xmlns:a16="http://schemas.microsoft.com/office/drawing/2014/main" val="2972408524"/>
                    </a:ext>
                  </a:extLst>
                </a:gridCol>
                <a:gridCol w="329184">
                  <a:extLst>
                    <a:ext uri="{9D8B030D-6E8A-4147-A177-3AD203B41FA5}">
                      <a16:colId xmlns:a16="http://schemas.microsoft.com/office/drawing/2014/main" val="1042259777"/>
                    </a:ext>
                  </a:extLst>
                </a:gridCol>
                <a:gridCol w="329184">
                  <a:extLst>
                    <a:ext uri="{9D8B030D-6E8A-4147-A177-3AD203B41FA5}">
                      <a16:colId xmlns:a16="http://schemas.microsoft.com/office/drawing/2014/main" val="2336835906"/>
                    </a:ext>
                  </a:extLst>
                </a:gridCol>
                <a:gridCol w="329184">
                  <a:extLst>
                    <a:ext uri="{9D8B030D-6E8A-4147-A177-3AD203B41FA5}">
                      <a16:colId xmlns:a16="http://schemas.microsoft.com/office/drawing/2014/main" val="2649078843"/>
                    </a:ext>
                  </a:extLst>
                </a:gridCol>
                <a:gridCol w="329184">
                  <a:extLst>
                    <a:ext uri="{9D8B030D-6E8A-4147-A177-3AD203B41FA5}">
                      <a16:colId xmlns:a16="http://schemas.microsoft.com/office/drawing/2014/main" val="1769153686"/>
                    </a:ext>
                  </a:extLst>
                </a:gridCol>
                <a:gridCol w="329184">
                  <a:extLst>
                    <a:ext uri="{9D8B030D-6E8A-4147-A177-3AD203B41FA5}">
                      <a16:colId xmlns:a16="http://schemas.microsoft.com/office/drawing/2014/main" val="2029312483"/>
                    </a:ext>
                  </a:extLst>
                </a:gridCol>
                <a:gridCol w="329184">
                  <a:extLst>
                    <a:ext uri="{9D8B030D-6E8A-4147-A177-3AD203B41FA5}">
                      <a16:colId xmlns:a16="http://schemas.microsoft.com/office/drawing/2014/main" val="2418725135"/>
                    </a:ext>
                  </a:extLst>
                </a:gridCol>
                <a:gridCol w="329184">
                  <a:extLst>
                    <a:ext uri="{9D8B030D-6E8A-4147-A177-3AD203B41FA5}">
                      <a16:colId xmlns:a16="http://schemas.microsoft.com/office/drawing/2014/main" val="1082076130"/>
                    </a:ext>
                  </a:extLst>
                </a:gridCol>
                <a:gridCol w="329184">
                  <a:extLst>
                    <a:ext uri="{9D8B030D-6E8A-4147-A177-3AD203B41FA5}">
                      <a16:colId xmlns:a16="http://schemas.microsoft.com/office/drawing/2014/main" val="3959488729"/>
                    </a:ext>
                  </a:extLst>
                </a:gridCol>
                <a:gridCol w="329184">
                  <a:extLst>
                    <a:ext uri="{9D8B030D-6E8A-4147-A177-3AD203B41FA5}">
                      <a16:colId xmlns:a16="http://schemas.microsoft.com/office/drawing/2014/main" val="457786204"/>
                    </a:ext>
                  </a:extLst>
                </a:gridCol>
                <a:gridCol w="329184">
                  <a:extLst>
                    <a:ext uri="{9D8B030D-6E8A-4147-A177-3AD203B41FA5}">
                      <a16:colId xmlns:a16="http://schemas.microsoft.com/office/drawing/2014/main" val="2621018122"/>
                    </a:ext>
                  </a:extLst>
                </a:gridCol>
                <a:gridCol w="329184">
                  <a:extLst>
                    <a:ext uri="{9D8B030D-6E8A-4147-A177-3AD203B41FA5}">
                      <a16:colId xmlns:a16="http://schemas.microsoft.com/office/drawing/2014/main" val="2723831054"/>
                    </a:ext>
                  </a:extLst>
                </a:gridCol>
                <a:gridCol w="329184">
                  <a:extLst>
                    <a:ext uri="{9D8B030D-6E8A-4147-A177-3AD203B41FA5}">
                      <a16:colId xmlns:a16="http://schemas.microsoft.com/office/drawing/2014/main" val="844470323"/>
                    </a:ext>
                  </a:extLst>
                </a:gridCol>
                <a:gridCol w="329184">
                  <a:extLst>
                    <a:ext uri="{9D8B030D-6E8A-4147-A177-3AD203B41FA5}">
                      <a16:colId xmlns:a16="http://schemas.microsoft.com/office/drawing/2014/main" val="2694215287"/>
                    </a:ext>
                  </a:extLst>
                </a:gridCol>
                <a:gridCol w="329184">
                  <a:extLst>
                    <a:ext uri="{9D8B030D-6E8A-4147-A177-3AD203B41FA5}">
                      <a16:colId xmlns:a16="http://schemas.microsoft.com/office/drawing/2014/main" val="1861072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86339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- 2021-08-25 14:26:27</a:t>
                      </a:r>
                      <a:r>
                        <a:rPr kumimoji="0" lang="pt-BR" sz="1000" b="0" i="0" u="none" strike="noStrike" kern="1200" cap="none" spc="0" normalizeH="0" baseline="0" noProof="0">
                          <a:ln>
                            <a:noFill/>
                          </a:ln>
                          <a:solidFill>
                            <a:prstClr val="black"/>
                          </a:solidFill>
                          <a:effectLst/>
                          <a:uLnTx/>
                          <a:uFillTx/>
                          <a:latin typeface="+mn-lt"/>
                          <a:ea typeface="+mn-ea"/>
                          <a:cs typeface="+mn-cs"/>
                        </a:rPr>
                        <a:t>
 Hoje, 25 de agosto, é celebrado o Dia do Soldado. Mais que amor e coragem inerentes à profissão, esses guerreiros e guerreiras mostram que são vocacionados para cumprirem suas missões de levar segurança para a população.
O Governo do Ceará parabeniza todos os soldados pelo seu dia!
#datascomemorativas #governodoceará #diadosoldado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1580300"/>
                  </a:ext>
                </a:extLst>
              </a:tr>
            </a:tbl>
          </a:graphicData>
        </a:graphic>
      </p:graphicFrame>
      <p:sp>
        <p:nvSpPr>
          <p:cNvPr id="4" name="Text Placeholder 3">
            <a:extLst>
              <a:ext uri="{FF2B5EF4-FFF2-40B4-BE49-F238E27FC236}">
                <a16:creationId xmlns:a16="http://schemas.microsoft.com/office/drawing/2014/main" id="{C562A479-513D-455B-BCC8-DF74D50777D7}"/>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51882717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C7645-6D49-44EB-BEAC-4F6DD4A1DF63}"/>
              </a:ext>
            </a:extLst>
          </p:cNvPr>
          <p:cNvSpPr>
            <a:spLocks noGrp="1"/>
          </p:cNvSpPr>
          <p:nvPr>
            <p:ph type="title"/>
          </p:nvPr>
        </p:nvSpPr>
        <p:spPr/>
        <p:txBody>
          <a:bodyPr/>
          <a:lstStyle/>
          <a:p>
            <a:r>
              <a:rPr lang="pt-BR"/>
              <a:t>Facebook Original Own Posts Table | Governo do Estado do Ceará - 16 of 25</a:t>
            </a:r>
            <a:endParaRPr lang="en-US"/>
          </a:p>
        </p:txBody>
      </p:sp>
      <p:graphicFrame>
        <p:nvGraphicFramePr>
          <p:cNvPr id="5" name="Table Placeholder 4">
            <a:extLst>
              <a:ext uri="{FF2B5EF4-FFF2-40B4-BE49-F238E27FC236}">
                <a16:creationId xmlns:a16="http://schemas.microsoft.com/office/drawing/2014/main" id="{C05D1858-DA20-4B4F-85E0-CE0C375CBED9}"/>
              </a:ext>
            </a:extLst>
          </p:cNvPr>
          <p:cNvGraphicFramePr>
            <a:graphicFrameLocks noGrp="1"/>
          </p:cNvGraphicFramePr>
          <p:nvPr>
            <p:ph type="tbl" sz="quarter" idx="13"/>
            <p:extLst>
              <p:ext uri="{D42A27DB-BD31-4B8C-83A1-F6EECF244321}">
                <p14:modId xmlns:p14="http://schemas.microsoft.com/office/powerpoint/2010/main" val="3092844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19727605"/>
                    </a:ext>
                  </a:extLst>
                </a:gridCol>
                <a:gridCol w="905256">
                  <a:extLst>
                    <a:ext uri="{9D8B030D-6E8A-4147-A177-3AD203B41FA5}">
                      <a16:colId xmlns:a16="http://schemas.microsoft.com/office/drawing/2014/main" val="1684311350"/>
                    </a:ext>
                  </a:extLst>
                </a:gridCol>
                <a:gridCol w="329184">
                  <a:extLst>
                    <a:ext uri="{9D8B030D-6E8A-4147-A177-3AD203B41FA5}">
                      <a16:colId xmlns:a16="http://schemas.microsoft.com/office/drawing/2014/main" val="2732329773"/>
                    </a:ext>
                  </a:extLst>
                </a:gridCol>
                <a:gridCol w="329184">
                  <a:extLst>
                    <a:ext uri="{9D8B030D-6E8A-4147-A177-3AD203B41FA5}">
                      <a16:colId xmlns:a16="http://schemas.microsoft.com/office/drawing/2014/main" val="3623675030"/>
                    </a:ext>
                  </a:extLst>
                </a:gridCol>
                <a:gridCol w="329184">
                  <a:extLst>
                    <a:ext uri="{9D8B030D-6E8A-4147-A177-3AD203B41FA5}">
                      <a16:colId xmlns:a16="http://schemas.microsoft.com/office/drawing/2014/main" val="2393584816"/>
                    </a:ext>
                  </a:extLst>
                </a:gridCol>
                <a:gridCol w="329184">
                  <a:extLst>
                    <a:ext uri="{9D8B030D-6E8A-4147-A177-3AD203B41FA5}">
                      <a16:colId xmlns:a16="http://schemas.microsoft.com/office/drawing/2014/main" val="1674845097"/>
                    </a:ext>
                  </a:extLst>
                </a:gridCol>
                <a:gridCol w="329184">
                  <a:extLst>
                    <a:ext uri="{9D8B030D-6E8A-4147-A177-3AD203B41FA5}">
                      <a16:colId xmlns:a16="http://schemas.microsoft.com/office/drawing/2014/main" val="578494185"/>
                    </a:ext>
                  </a:extLst>
                </a:gridCol>
                <a:gridCol w="329184">
                  <a:extLst>
                    <a:ext uri="{9D8B030D-6E8A-4147-A177-3AD203B41FA5}">
                      <a16:colId xmlns:a16="http://schemas.microsoft.com/office/drawing/2014/main" val="2918276833"/>
                    </a:ext>
                  </a:extLst>
                </a:gridCol>
                <a:gridCol w="329184">
                  <a:extLst>
                    <a:ext uri="{9D8B030D-6E8A-4147-A177-3AD203B41FA5}">
                      <a16:colId xmlns:a16="http://schemas.microsoft.com/office/drawing/2014/main" val="2680692142"/>
                    </a:ext>
                  </a:extLst>
                </a:gridCol>
                <a:gridCol w="329184">
                  <a:extLst>
                    <a:ext uri="{9D8B030D-6E8A-4147-A177-3AD203B41FA5}">
                      <a16:colId xmlns:a16="http://schemas.microsoft.com/office/drawing/2014/main" val="2543302742"/>
                    </a:ext>
                  </a:extLst>
                </a:gridCol>
                <a:gridCol w="329184">
                  <a:extLst>
                    <a:ext uri="{9D8B030D-6E8A-4147-A177-3AD203B41FA5}">
                      <a16:colId xmlns:a16="http://schemas.microsoft.com/office/drawing/2014/main" val="2389252647"/>
                    </a:ext>
                  </a:extLst>
                </a:gridCol>
                <a:gridCol w="329184">
                  <a:extLst>
                    <a:ext uri="{9D8B030D-6E8A-4147-A177-3AD203B41FA5}">
                      <a16:colId xmlns:a16="http://schemas.microsoft.com/office/drawing/2014/main" val="2034868869"/>
                    </a:ext>
                  </a:extLst>
                </a:gridCol>
                <a:gridCol w="329184">
                  <a:extLst>
                    <a:ext uri="{9D8B030D-6E8A-4147-A177-3AD203B41FA5}">
                      <a16:colId xmlns:a16="http://schemas.microsoft.com/office/drawing/2014/main" val="23639917"/>
                    </a:ext>
                  </a:extLst>
                </a:gridCol>
                <a:gridCol w="329184">
                  <a:extLst>
                    <a:ext uri="{9D8B030D-6E8A-4147-A177-3AD203B41FA5}">
                      <a16:colId xmlns:a16="http://schemas.microsoft.com/office/drawing/2014/main" val="1756627892"/>
                    </a:ext>
                  </a:extLst>
                </a:gridCol>
                <a:gridCol w="329184">
                  <a:extLst>
                    <a:ext uri="{9D8B030D-6E8A-4147-A177-3AD203B41FA5}">
                      <a16:colId xmlns:a16="http://schemas.microsoft.com/office/drawing/2014/main" val="1034936199"/>
                    </a:ext>
                  </a:extLst>
                </a:gridCol>
                <a:gridCol w="329184">
                  <a:extLst>
                    <a:ext uri="{9D8B030D-6E8A-4147-A177-3AD203B41FA5}">
                      <a16:colId xmlns:a16="http://schemas.microsoft.com/office/drawing/2014/main" val="1356261817"/>
                    </a:ext>
                  </a:extLst>
                </a:gridCol>
                <a:gridCol w="329184">
                  <a:extLst>
                    <a:ext uri="{9D8B030D-6E8A-4147-A177-3AD203B41FA5}">
                      <a16:colId xmlns:a16="http://schemas.microsoft.com/office/drawing/2014/main" val="2824049670"/>
                    </a:ext>
                  </a:extLst>
                </a:gridCol>
                <a:gridCol w="329184">
                  <a:extLst>
                    <a:ext uri="{9D8B030D-6E8A-4147-A177-3AD203B41FA5}">
                      <a16:colId xmlns:a16="http://schemas.microsoft.com/office/drawing/2014/main" val="80304807"/>
                    </a:ext>
                  </a:extLst>
                </a:gridCol>
                <a:gridCol w="329184">
                  <a:extLst>
                    <a:ext uri="{9D8B030D-6E8A-4147-A177-3AD203B41FA5}">
                      <a16:colId xmlns:a16="http://schemas.microsoft.com/office/drawing/2014/main" val="1775863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1546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18:08:19</a:t>
                      </a:r>
                      <a:r>
                        <a:rPr kumimoji="0" lang="pt-BR" sz="1000" b="0" i="0" u="none" strike="noStrike" kern="1200" cap="none" spc="0" normalizeH="0" baseline="0" noProof="0">
                          <a:ln>
                            <a:noFill/>
                          </a:ln>
                          <a:solidFill>
                            <a:prstClr val="black"/>
                          </a:solidFill>
                          <a:effectLst/>
                          <a:uLnTx/>
                          <a:uFillTx/>
                          <a:latin typeface="+mn-lt"/>
                          <a:ea typeface="+mn-ea"/>
                          <a:cs typeface="+mn-cs"/>
                        </a:rPr>
                        <a:t>
 No dia 11 de agosto, Dia do Estudante, o Governo entregou o Campus da Universidade Estadual Vale do Acaraú (UVA) em São Benedito. Agora, estudantes das cidades de Carnaubal, Croatá, Guaraciaba do Norte, Ibiapina, Ipu, Tianguá, Ubajara e Viçosa do Ceará também contam com uma opção muito mais próxima. 
As provas para o vestibular já possuem data prevista para o dia 03 de outubro e início das aulas para o dia 25 do mesmo mês. 
Acesse vestibular.uvanet.br/apps/view/index.php e inscreva-se! 
É o Ceará gerando cada vez mais oportunidade a todos os alunos, incentivando na educação de qualidade desde a primeira infância ao ensino superior.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84747737"/>
                  </a:ext>
                </a:extLst>
              </a:tr>
            </a:tbl>
          </a:graphicData>
        </a:graphic>
      </p:graphicFrame>
      <p:sp>
        <p:nvSpPr>
          <p:cNvPr id="4" name="Text Placeholder 3">
            <a:extLst>
              <a:ext uri="{FF2B5EF4-FFF2-40B4-BE49-F238E27FC236}">
                <a16:creationId xmlns:a16="http://schemas.microsoft.com/office/drawing/2014/main" id="{295D7DCD-1B23-4EED-BDB0-20BDE38F9B78}"/>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026091109"/>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C8DCF-874F-4DEF-B443-3D81F23DE11A}"/>
              </a:ext>
            </a:extLst>
          </p:cNvPr>
          <p:cNvSpPr>
            <a:spLocks noGrp="1"/>
          </p:cNvSpPr>
          <p:nvPr>
            <p:ph type="title"/>
          </p:nvPr>
        </p:nvSpPr>
        <p:spPr/>
        <p:txBody>
          <a:bodyPr/>
          <a:lstStyle/>
          <a:p>
            <a:r>
              <a:rPr lang="pt-BR"/>
              <a:t>Facebook Original Own Posts Table | Governo do Estado do Ceará - 17 of 25</a:t>
            </a:r>
            <a:endParaRPr lang="en-US"/>
          </a:p>
        </p:txBody>
      </p:sp>
      <p:graphicFrame>
        <p:nvGraphicFramePr>
          <p:cNvPr id="5" name="Table Placeholder 4">
            <a:extLst>
              <a:ext uri="{FF2B5EF4-FFF2-40B4-BE49-F238E27FC236}">
                <a16:creationId xmlns:a16="http://schemas.microsoft.com/office/drawing/2014/main" id="{0B9320FE-3E14-45ED-9E28-11D0E629AE96}"/>
              </a:ext>
            </a:extLst>
          </p:cNvPr>
          <p:cNvGraphicFramePr>
            <a:graphicFrameLocks noGrp="1"/>
          </p:cNvGraphicFramePr>
          <p:nvPr>
            <p:ph type="tbl" sz="quarter" idx="13"/>
            <p:extLst>
              <p:ext uri="{D42A27DB-BD31-4B8C-83A1-F6EECF244321}">
                <p14:modId xmlns:p14="http://schemas.microsoft.com/office/powerpoint/2010/main" val="975551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55541311"/>
                    </a:ext>
                  </a:extLst>
                </a:gridCol>
                <a:gridCol w="905256">
                  <a:extLst>
                    <a:ext uri="{9D8B030D-6E8A-4147-A177-3AD203B41FA5}">
                      <a16:colId xmlns:a16="http://schemas.microsoft.com/office/drawing/2014/main" val="999913417"/>
                    </a:ext>
                  </a:extLst>
                </a:gridCol>
                <a:gridCol w="329184">
                  <a:extLst>
                    <a:ext uri="{9D8B030D-6E8A-4147-A177-3AD203B41FA5}">
                      <a16:colId xmlns:a16="http://schemas.microsoft.com/office/drawing/2014/main" val="969323338"/>
                    </a:ext>
                  </a:extLst>
                </a:gridCol>
                <a:gridCol w="329184">
                  <a:extLst>
                    <a:ext uri="{9D8B030D-6E8A-4147-A177-3AD203B41FA5}">
                      <a16:colId xmlns:a16="http://schemas.microsoft.com/office/drawing/2014/main" val="3454783738"/>
                    </a:ext>
                  </a:extLst>
                </a:gridCol>
                <a:gridCol w="329184">
                  <a:extLst>
                    <a:ext uri="{9D8B030D-6E8A-4147-A177-3AD203B41FA5}">
                      <a16:colId xmlns:a16="http://schemas.microsoft.com/office/drawing/2014/main" val="3958082544"/>
                    </a:ext>
                  </a:extLst>
                </a:gridCol>
                <a:gridCol w="329184">
                  <a:extLst>
                    <a:ext uri="{9D8B030D-6E8A-4147-A177-3AD203B41FA5}">
                      <a16:colId xmlns:a16="http://schemas.microsoft.com/office/drawing/2014/main" val="855700759"/>
                    </a:ext>
                  </a:extLst>
                </a:gridCol>
                <a:gridCol w="329184">
                  <a:extLst>
                    <a:ext uri="{9D8B030D-6E8A-4147-A177-3AD203B41FA5}">
                      <a16:colId xmlns:a16="http://schemas.microsoft.com/office/drawing/2014/main" val="3446641662"/>
                    </a:ext>
                  </a:extLst>
                </a:gridCol>
                <a:gridCol w="329184">
                  <a:extLst>
                    <a:ext uri="{9D8B030D-6E8A-4147-A177-3AD203B41FA5}">
                      <a16:colId xmlns:a16="http://schemas.microsoft.com/office/drawing/2014/main" val="2134362289"/>
                    </a:ext>
                  </a:extLst>
                </a:gridCol>
                <a:gridCol w="329184">
                  <a:extLst>
                    <a:ext uri="{9D8B030D-6E8A-4147-A177-3AD203B41FA5}">
                      <a16:colId xmlns:a16="http://schemas.microsoft.com/office/drawing/2014/main" val="2963986656"/>
                    </a:ext>
                  </a:extLst>
                </a:gridCol>
                <a:gridCol w="329184">
                  <a:extLst>
                    <a:ext uri="{9D8B030D-6E8A-4147-A177-3AD203B41FA5}">
                      <a16:colId xmlns:a16="http://schemas.microsoft.com/office/drawing/2014/main" val="2645533567"/>
                    </a:ext>
                  </a:extLst>
                </a:gridCol>
                <a:gridCol w="329184">
                  <a:extLst>
                    <a:ext uri="{9D8B030D-6E8A-4147-A177-3AD203B41FA5}">
                      <a16:colId xmlns:a16="http://schemas.microsoft.com/office/drawing/2014/main" val="506728147"/>
                    </a:ext>
                  </a:extLst>
                </a:gridCol>
                <a:gridCol w="329184">
                  <a:extLst>
                    <a:ext uri="{9D8B030D-6E8A-4147-A177-3AD203B41FA5}">
                      <a16:colId xmlns:a16="http://schemas.microsoft.com/office/drawing/2014/main" val="3568555140"/>
                    </a:ext>
                  </a:extLst>
                </a:gridCol>
                <a:gridCol w="329184">
                  <a:extLst>
                    <a:ext uri="{9D8B030D-6E8A-4147-A177-3AD203B41FA5}">
                      <a16:colId xmlns:a16="http://schemas.microsoft.com/office/drawing/2014/main" val="3342038954"/>
                    </a:ext>
                  </a:extLst>
                </a:gridCol>
                <a:gridCol w="329184">
                  <a:extLst>
                    <a:ext uri="{9D8B030D-6E8A-4147-A177-3AD203B41FA5}">
                      <a16:colId xmlns:a16="http://schemas.microsoft.com/office/drawing/2014/main" val="412841206"/>
                    </a:ext>
                  </a:extLst>
                </a:gridCol>
                <a:gridCol w="329184">
                  <a:extLst>
                    <a:ext uri="{9D8B030D-6E8A-4147-A177-3AD203B41FA5}">
                      <a16:colId xmlns:a16="http://schemas.microsoft.com/office/drawing/2014/main" val="3162595170"/>
                    </a:ext>
                  </a:extLst>
                </a:gridCol>
                <a:gridCol w="329184">
                  <a:extLst>
                    <a:ext uri="{9D8B030D-6E8A-4147-A177-3AD203B41FA5}">
                      <a16:colId xmlns:a16="http://schemas.microsoft.com/office/drawing/2014/main" val="4121873919"/>
                    </a:ext>
                  </a:extLst>
                </a:gridCol>
                <a:gridCol w="329184">
                  <a:extLst>
                    <a:ext uri="{9D8B030D-6E8A-4147-A177-3AD203B41FA5}">
                      <a16:colId xmlns:a16="http://schemas.microsoft.com/office/drawing/2014/main" val="837316386"/>
                    </a:ext>
                  </a:extLst>
                </a:gridCol>
                <a:gridCol w="329184">
                  <a:extLst>
                    <a:ext uri="{9D8B030D-6E8A-4147-A177-3AD203B41FA5}">
                      <a16:colId xmlns:a16="http://schemas.microsoft.com/office/drawing/2014/main" val="2324544926"/>
                    </a:ext>
                  </a:extLst>
                </a:gridCol>
                <a:gridCol w="329184">
                  <a:extLst>
                    <a:ext uri="{9D8B030D-6E8A-4147-A177-3AD203B41FA5}">
                      <a16:colId xmlns:a16="http://schemas.microsoft.com/office/drawing/2014/main" val="1768711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6056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16:55:52</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realiza, nesta terça-feira (24), a entrega de brinquedopraça e academias ao ar livre no município de Horizonte, na Grande Fortaleza. A solenidade será virtual e transmitida ao vivo pelas redes sociais do Governo do Ceará, com a presença da primeira-dama Onélia Santana e da secretária da Proteção Social, Justiça, Cidadania, Mulheres e Direitos Humanos (SPS), Socorro França. O investimento total é de mais de R$ 155,5 mil. Por meio do Programa Mais Infância Ceará, já são 291 equipamentos voltados ao desenvolvimento infantil, sendo 151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62952600"/>
                  </a:ext>
                </a:extLst>
              </a:tr>
            </a:tbl>
          </a:graphicData>
        </a:graphic>
      </p:graphicFrame>
      <p:sp>
        <p:nvSpPr>
          <p:cNvPr id="4" name="Text Placeholder 3">
            <a:extLst>
              <a:ext uri="{FF2B5EF4-FFF2-40B4-BE49-F238E27FC236}">
                <a16:creationId xmlns:a16="http://schemas.microsoft.com/office/drawing/2014/main" id="{997B7B39-9266-48FE-9B6A-5A4D953292E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25085911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56C9B-F25C-4821-87C5-485F3972AD86}"/>
              </a:ext>
            </a:extLst>
          </p:cNvPr>
          <p:cNvSpPr>
            <a:spLocks noGrp="1"/>
          </p:cNvSpPr>
          <p:nvPr>
            <p:ph type="title"/>
          </p:nvPr>
        </p:nvSpPr>
        <p:spPr/>
        <p:txBody>
          <a:bodyPr/>
          <a:lstStyle/>
          <a:p>
            <a:r>
              <a:rPr lang="pt-BR"/>
              <a:t>Facebook Original Own Posts Table | Governo do Estado do Ceará - 18 of 25</a:t>
            </a:r>
            <a:endParaRPr lang="en-US"/>
          </a:p>
        </p:txBody>
      </p:sp>
      <p:graphicFrame>
        <p:nvGraphicFramePr>
          <p:cNvPr id="5" name="Table Placeholder 4">
            <a:extLst>
              <a:ext uri="{FF2B5EF4-FFF2-40B4-BE49-F238E27FC236}">
                <a16:creationId xmlns:a16="http://schemas.microsoft.com/office/drawing/2014/main" id="{5910B281-7143-4B86-B569-E38C74C938A2}"/>
              </a:ext>
            </a:extLst>
          </p:cNvPr>
          <p:cNvGraphicFramePr>
            <a:graphicFrameLocks noGrp="1"/>
          </p:cNvGraphicFramePr>
          <p:nvPr>
            <p:ph type="tbl" sz="quarter" idx="13"/>
            <p:extLst>
              <p:ext uri="{D42A27DB-BD31-4B8C-83A1-F6EECF244321}">
                <p14:modId xmlns:p14="http://schemas.microsoft.com/office/powerpoint/2010/main" val="1013874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32904407"/>
                    </a:ext>
                  </a:extLst>
                </a:gridCol>
                <a:gridCol w="905256">
                  <a:extLst>
                    <a:ext uri="{9D8B030D-6E8A-4147-A177-3AD203B41FA5}">
                      <a16:colId xmlns:a16="http://schemas.microsoft.com/office/drawing/2014/main" val="2314231640"/>
                    </a:ext>
                  </a:extLst>
                </a:gridCol>
                <a:gridCol w="329184">
                  <a:extLst>
                    <a:ext uri="{9D8B030D-6E8A-4147-A177-3AD203B41FA5}">
                      <a16:colId xmlns:a16="http://schemas.microsoft.com/office/drawing/2014/main" val="1128622417"/>
                    </a:ext>
                  </a:extLst>
                </a:gridCol>
                <a:gridCol w="329184">
                  <a:extLst>
                    <a:ext uri="{9D8B030D-6E8A-4147-A177-3AD203B41FA5}">
                      <a16:colId xmlns:a16="http://schemas.microsoft.com/office/drawing/2014/main" val="2270692070"/>
                    </a:ext>
                  </a:extLst>
                </a:gridCol>
                <a:gridCol w="329184">
                  <a:extLst>
                    <a:ext uri="{9D8B030D-6E8A-4147-A177-3AD203B41FA5}">
                      <a16:colId xmlns:a16="http://schemas.microsoft.com/office/drawing/2014/main" val="159539067"/>
                    </a:ext>
                  </a:extLst>
                </a:gridCol>
                <a:gridCol w="329184">
                  <a:extLst>
                    <a:ext uri="{9D8B030D-6E8A-4147-A177-3AD203B41FA5}">
                      <a16:colId xmlns:a16="http://schemas.microsoft.com/office/drawing/2014/main" val="2178067026"/>
                    </a:ext>
                  </a:extLst>
                </a:gridCol>
                <a:gridCol w="329184">
                  <a:extLst>
                    <a:ext uri="{9D8B030D-6E8A-4147-A177-3AD203B41FA5}">
                      <a16:colId xmlns:a16="http://schemas.microsoft.com/office/drawing/2014/main" val="817187154"/>
                    </a:ext>
                  </a:extLst>
                </a:gridCol>
                <a:gridCol w="329184">
                  <a:extLst>
                    <a:ext uri="{9D8B030D-6E8A-4147-A177-3AD203B41FA5}">
                      <a16:colId xmlns:a16="http://schemas.microsoft.com/office/drawing/2014/main" val="2155017743"/>
                    </a:ext>
                  </a:extLst>
                </a:gridCol>
                <a:gridCol w="329184">
                  <a:extLst>
                    <a:ext uri="{9D8B030D-6E8A-4147-A177-3AD203B41FA5}">
                      <a16:colId xmlns:a16="http://schemas.microsoft.com/office/drawing/2014/main" val="804390473"/>
                    </a:ext>
                  </a:extLst>
                </a:gridCol>
                <a:gridCol w="329184">
                  <a:extLst>
                    <a:ext uri="{9D8B030D-6E8A-4147-A177-3AD203B41FA5}">
                      <a16:colId xmlns:a16="http://schemas.microsoft.com/office/drawing/2014/main" val="812197626"/>
                    </a:ext>
                  </a:extLst>
                </a:gridCol>
                <a:gridCol w="329184">
                  <a:extLst>
                    <a:ext uri="{9D8B030D-6E8A-4147-A177-3AD203B41FA5}">
                      <a16:colId xmlns:a16="http://schemas.microsoft.com/office/drawing/2014/main" val="2089736094"/>
                    </a:ext>
                  </a:extLst>
                </a:gridCol>
                <a:gridCol w="329184">
                  <a:extLst>
                    <a:ext uri="{9D8B030D-6E8A-4147-A177-3AD203B41FA5}">
                      <a16:colId xmlns:a16="http://schemas.microsoft.com/office/drawing/2014/main" val="1500072219"/>
                    </a:ext>
                  </a:extLst>
                </a:gridCol>
                <a:gridCol w="329184">
                  <a:extLst>
                    <a:ext uri="{9D8B030D-6E8A-4147-A177-3AD203B41FA5}">
                      <a16:colId xmlns:a16="http://schemas.microsoft.com/office/drawing/2014/main" val="264984773"/>
                    </a:ext>
                  </a:extLst>
                </a:gridCol>
                <a:gridCol w="329184">
                  <a:extLst>
                    <a:ext uri="{9D8B030D-6E8A-4147-A177-3AD203B41FA5}">
                      <a16:colId xmlns:a16="http://schemas.microsoft.com/office/drawing/2014/main" val="1062017054"/>
                    </a:ext>
                  </a:extLst>
                </a:gridCol>
                <a:gridCol w="329184">
                  <a:extLst>
                    <a:ext uri="{9D8B030D-6E8A-4147-A177-3AD203B41FA5}">
                      <a16:colId xmlns:a16="http://schemas.microsoft.com/office/drawing/2014/main" val="2678011232"/>
                    </a:ext>
                  </a:extLst>
                </a:gridCol>
                <a:gridCol w="329184">
                  <a:extLst>
                    <a:ext uri="{9D8B030D-6E8A-4147-A177-3AD203B41FA5}">
                      <a16:colId xmlns:a16="http://schemas.microsoft.com/office/drawing/2014/main" val="3941278876"/>
                    </a:ext>
                  </a:extLst>
                </a:gridCol>
                <a:gridCol w="329184">
                  <a:extLst>
                    <a:ext uri="{9D8B030D-6E8A-4147-A177-3AD203B41FA5}">
                      <a16:colId xmlns:a16="http://schemas.microsoft.com/office/drawing/2014/main" val="1599713680"/>
                    </a:ext>
                  </a:extLst>
                </a:gridCol>
                <a:gridCol w="329184">
                  <a:extLst>
                    <a:ext uri="{9D8B030D-6E8A-4147-A177-3AD203B41FA5}">
                      <a16:colId xmlns:a16="http://schemas.microsoft.com/office/drawing/2014/main" val="882781661"/>
                    </a:ext>
                  </a:extLst>
                </a:gridCol>
                <a:gridCol w="329184">
                  <a:extLst>
                    <a:ext uri="{9D8B030D-6E8A-4147-A177-3AD203B41FA5}">
                      <a16:colId xmlns:a16="http://schemas.microsoft.com/office/drawing/2014/main" val="38536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97997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10:30:06</a:t>
                      </a:r>
                      <a:r>
                        <a:rPr kumimoji="0" lang="pt-BR" sz="1000" b="0" i="0" u="none" strike="noStrike" kern="1200" cap="none" spc="0" normalizeH="0" baseline="0" noProof="0">
                          <a:ln>
                            <a:noFill/>
                          </a:ln>
                          <a:solidFill>
                            <a:prstClr val="black"/>
                          </a:solidFill>
                          <a:effectLst/>
                          <a:uLnTx/>
                          <a:uFillTx/>
                          <a:latin typeface="+mn-lt"/>
                          <a:ea typeface="+mn-ea"/>
                          <a:cs typeface="+mn-cs"/>
                        </a:rPr>
                        <a:t>
 Tem de 12 a 17 anos? A única forma de garantir a sua vacinação contra a Covid-19 é fazendo cadastro no site Saúde Digital. Acesse agora: https://vacinacaocovid.saude.ce.gov.br
O início da imunização deste grupo está previsto para o fim de agosto. Segundo o IBGE, existem 1.049.462 jovens nesta faixa etária no Ceará. Até sexta (20), 386.377 mil pessoas deste perfil realizaram o cadastro.
Então, se você não fez ainda seu cadastro, é bom agilizar!
📸 Thiara Montefusco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07583887"/>
                  </a:ext>
                </a:extLst>
              </a:tr>
            </a:tbl>
          </a:graphicData>
        </a:graphic>
      </p:graphicFrame>
      <p:sp>
        <p:nvSpPr>
          <p:cNvPr id="4" name="Text Placeholder 3">
            <a:extLst>
              <a:ext uri="{FF2B5EF4-FFF2-40B4-BE49-F238E27FC236}">
                <a16:creationId xmlns:a16="http://schemas.microsoft.com/office/drawing/2014/main" id="{03CA8F7E-8940-4EE5-89D6-4B574727278E}"/>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08158274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5B0B-C762-488E-ACD5-5FACF277D24C}"/>
              </a:ext>
            </a:extLst>
          </p:cNvPr>
          <p:cNvSpPr>
            <a:spLocks noGrp="1"/>
          </p:cNvSpPr>
          <p:nvPr>
            <p:ph type="title"/>
          </p:nvPr>
        </p:nvSpPr>
        <p:spPr/>
        <p:txBody>
          <a:bodyPr/>
          <a:lstStyle/>
          <a:p>
            <a:r>
              <a:rPr lang="pt-BR"/>
              <a:t>Facebook Original Own Posts Table | Governo do Estado do Ceará - 19 of 25</a:t>
            </a:r>
            <a:endParaRPr lang="en-US"/>
          </a:p>
        </p:txBody>
      </p:sp>
      <p:graphicFrame>
        <p:nvGraphicFramePr>
          <p:cNvPr id="5" name="Table Placeholder 4">
            <a:extLst>
              <a:ext uri="{FF2B5EF4-FFF2-40B4-BE49-F238E27FC236}">
                <a16:creationId xmlns:a16="http://schemas.microsoft.com/office/drawing/2014/main" id="{779C7425-45B7-46EB-9EF9-407498BA8227}"/>
              </a:ext>
            </a:extLst>
          </p:cNvPr>
          <p:cNvGraphicFramePr>
            <a:graphicFrameLocks noGrp="1"/>
          </p:cNvGraphicFramePr>
          <p:nvPr>
            <p:ph type="tbl" sz="quarter" idx="13"/>
            <p:extLst>
              <p:ext uri="{D42A27DB-BD31-4B8C-83A1-F6EECF244321}">
                <p14:modId xmlns:p14="http://schemas.microsoft.com/office/powerpoint/2010/main" val="2637757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95703833"/>
                    </a:ext>
                  </a:extLst>
                </a:gridCol>
                <a:gridCol w="905256">
                  <a:extLst>
                    <a:ext uri="{9D8B030D-6E8A-4147-A177-3AD203B41FA5}">
                      <a16:colId xmlns:a16="http://schemas.microsoft.com/office/drawing/2014/main" val="1042281747"/>
                    </a:ext>
                  </a:extLst>
                </a:gridCol>
                <a:gridCol w="329184">
                  <a:extLst>
                    <a:ext uri="{9D8B030D-6E8A-4147-A177-3AD203B41FA5}">
                      <a16:colId xmlns:a16="http://schemas.microsoft.com/office/drawing/2014/main" val="1927546965"/>
                    </a:ext>
                  </a:extLst>
                </a:gridCol>
                <a:gridCol w="329184">
                  <a:extLst>
                    <a:ext uri="{9D8B030D-6E8A-4147-A177-3AD203B41FA5}">
                      <a16:colId xmlns:a16="http://schemas.microsoft.com/office/drawing/2014/main" val="170652740"/>
                    </a:ext>
                  </a:extLst>
                </a:gridCol>
                <a:gridCol w="329184">
                  <a:extLst>
                    <a:ext uri="{9D8B030D-6E8A-4147-A177-3AD203B41FA5}">
                      <a16:colId xmlns:a16="http://schemas.microsoft.com/office/drawing/2014/main" val="3816806652"/>
                    </a:ext>
                  </a:extLst>
                </a:gridCol>
                <a:gridCol w="329184">
                  <a:extLst>
                    <a:ext uri="{9D8B030D-6E8A-4147-A177-3AD203B41FA5}">
                      <a16:colId xmlns:a16="http://schemas.microsoft.com/office/drawing/2014/main" val="605028597"/>
                    </a:ext>
                  </a:extLst>
                </a:gridCol>
                <a:gridCol w="329184">
                  <a:extLst>
                    <a:ext uri="{9D8B030D-6E8A-4147-A177-3AD203B41FA5}">
                      <a16:colId xmlns:a16="http://schemas.microsoft.com/office/drawing/2014/main" val="80926605"/>
                    </a:ext>
                  </a:extLst>
                </a:gridCol>
                <a:gridCol w="329184">
                  <a:extLst>
                    <a:ext uri="{9D8B030D-6E8A-4147-A177-3AD203B41FA5}">
                      <a16:colId xmlns:a16="http://schemas.microsoft.com/office/drawing/2014/main" val="200421176"/>
                    </a:ext>
                  </a:extLst>
                </a:gridCol>
                <a:gridCol w="329184">
                  <a:extLst>
                    <a:ext uri="{9D8B030D-6E8A-4147-A177-3AD203B41FA5}">
                      <a16:colId xmlns:a16="http://schemas.microsoft.com/office/drawing/2014/main" val="2403121936"/>
                    </a:ext>
                  </a:extLst>
                </a:gridCol>
                <a:gridCol w="329184">
                  <a:extLst>
                    <a:ext uri="{9D8B030D-6E8A-4147-A177-3AD203B41FA5}">
                      <a16:colId xmlns:a16="http://schemas.microsoft.com/office/drawing/2014/main" val="2177188383"/>
                    </a:ext>
                  </a:extLst>
                </a:gridCol>
                <a:gridCol w="329184">
                  <a:extLst>
                    <a:ext uri="{9D8B030D-6E8A-4147-A177-3AD203B41FA5}">
                      <a16:colId xmlns:a16="http://schemas.microsoft.com/office/drawing/2014/main" val="478622986"/>
                    </a:ext>
                  </a:extLst>
                </a:gridCol>
                <a:gridCol w="329184">
                  <a:extLst>
                    <a:ext uri="{9D8B030D-6E8A-4147-A177-3AD203B41FA5}">
                      <a16:colId xmlns:a16="http://schemas.microsoft.com/office/drawing/2014/main" val="2132347563"/>
                    </a:ext>
                  </a:extLst>
                </a:gridCol>
                <a:gridCol w="329184">
                  <a:extLst>
                    <a:ext uri="{9D8B030D-6E8A-4147-A177-3AD203B41FA5}">
                      <a16:colId xmlns:a16="http://schemas.microsoft.com/office/drawing/2014/main" val="2519191443"/>
                    </a:ext>
                  </a:extLst>
                </a:gridCol>
                <a:gridCol w="329184">
                  <a:extLst>
                    <a:ext uri="{9D8B030D-6E8A-4147-A177-3AD203B41FA5}">
                      <a16:colId xmlns:a16="http://schemas.microsoft.com/office/drawing/2014/main" val="219538861"/>
                    </a:ext>
                  </a:extLst>
                </a:gridCol>
                <a:gridCol w="329184">
                  <a:extLst>
                    <a:ext uri="{9D8B030D-6E8A-4147-A177-3AD203B41FA5}">
                      <a16:colId xmlns:a16="http://schemas.microsoft.com/office/drawing/2014/main" val="3764732428"/>
                    </a:ext>
                  </a:extLst>
                </a:gridCol>
                <a:gridCol w="329184">
                  <a:extLst>
                    <a:ext uri="{9D8B030D-6E8A-4147-A177-3AD203B41FA5}">
                      <a16:colId xmlns:a16="http://schemas.microsoft.com/office/drawing/2014/main" val="1245048345"/>
                    </a:ext>
                  </a:extLst>
                </a:gridCol>
                <a:gridCol w="329184">
                  <a:extLst>
                    <a:ext uri="{9D8B030D-6E8A-4147-A177-3AD203B41FA5}">
                      <a16:colId xmlns:a16="http://schemas.microsoft.com/office/drawing/2014/main" val="2834442969"/>
                    </a:ext>
                  </a:extLst>
                </a:gridCol>
                <a:gridCol w="329184">
                  <a:extLst>
                    <a:ext uri="{9D8B030D-6E8A-4147-A177-3AD203B41FA5}">
                      <a16:colId xmlns:a16="http://schemas.microsoft.com/office/drawing/2014/main" val="3140448062"/>
                    </a:ext>
                  </a:extLst>
                </a:gridCol>
                <a:gridCol w="329184">
                  <a:extLst>
                    <a:ext uri="{9D8B030D-6E8A-4147-A177-3AD203B41FA5}">
                      <a16:colId xmlns:a16="http://schemas.microsoft.com/office/drawing/2014/main" val="810640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02130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19:00:08</a:t>
                      </a:r>
                      <a:r>
                        <a:rPr kumimoji="0" lang="pt-BR" sz="1000" b="0" i="0" u="none" strike="noStrike" kern="1200" cap="none" spc="0" normalizeH="0" baseline="0" noProof="0">
                          <a:ln>
                            <a:noFill/>
                          </a:ln>
                          <a:solidFill>
                            <a:prstClr val="black"/>
                          </a:solidFill>
                          <a:effectLst/>
                          <a:uLnTx/>
                          <a:uFillTx/>
                          <a:latin typeface="+mn-lt"/>
                          <a:ea typeface="+mn-ea"/>
                          <a:cs typeface="+mn-cs"/>
                        </a:rPr>
                        <a:t>
 O Auxílio Cesta Básica é mais um benefício criado pelo Governo do Ceará para ajudar profissionais que tiveram prejuízo de renda com a pandemia. E hoje (23), o Estado creditou mais R$ 2.736.700, em beneficio de 26.607 profissionais autônomos. O crédito refere-se ao pagamento da segunda parcela de R$ 100 para as pessoas beneficiadas nos seis primeiros lotes; e à entrega dos cartões de 560 beneficiados no sétimo lote, já com a primeira e segunda parcelas, ou seja, com o valor integral de R$ 200.
📸 Tiago Stille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4104281"/>
                  </a:ext>
                </a:extLst>
              </a:tr>
            </a:tbl>
          </a:graphicData>
        </a:graphic>
      </p:graphicFrame>
      <p:sp>
        <p:nvSpPr>
          <p:cNvPr id="4" name="Text Placeholder 3">
            <a:extLst>
              <a:ext uri="{FF2B5EF4-FFF2-40B4-BE49-F238E27FC236}">
                <a16:creationId xmlns:a16="http://schemas.microsoft.com/office/drawing/2014/main" id="{87C57720-63B4-476E-9490-1E29E2E38517}"/>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29301495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FA6E0-FE9D-4030-8FED-A77DADACF88A}"/>
              </a:ext>
            </a:extLst>
          </p:cNvPr>
          <p:cNvSpPr>
            <a:spLocks noGrp="1"/>
          </p:cNvSpPr>
          <p:nvPr>
            <p:ph type="title"/>
          </p:nvPr>
        </p:nvSpPr>
        <p:spPr/>
        <p:txBody>
          <a:bodyPr/>
          <a:lstStyle/>
          <a:p>
            <a:r>
              <a:rPr lang="pt-BR"/>
              <a:t>Facebook Original Own Posts Table | Governo do Estado do Ceará - 20 of 25</a:t>
            </a:r>
            <a:endParaRPr lang="en-US"/>
          </a:p>
        </p:txBody>
      </p:sp>
      <p:graphicFrame>
        <p:nvGraphicFramePr>
          <p:cNvPr id="5" name="Table Placeholder 4">
            <a:extLst>
              <a:ext uri="{FF2B5EF4-FFF2-40B4-BE49-F238E27FC236}">
                <a16:creationId xmlns:a16="http://schemas.microsoft.com/office/drawing/2014/main" id="{D7527D4D-B811-4296-AED0-1F6346E21CDF}"/>
              </a:ext>
            </a:extLst>
          </p:cNvPr>
          <p:cNvGraphicFramePr>
            <a:graphicFrameLocks noGrp="1"/>
          </p:cNvGraphicFramePr>
          <p:nvPr>
            <p:ph type="tbl" sz="quarter" idx="13"/>
            <p:extLst>
              <p:ext uri="{D42A27DB-BD31-4B8C-83A1-F6EECF244321}">
                <p14:modId xmlns:p14="http://schemas.microsoft.com/office/powerpoint/2010/main" val="1673446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32775406"/>
                    </a:ext>
                  </a:extLst>
                </a:gridCol>
                <a:gridCol w="905256">
                  <a:extLst>
                    <a:ext uri="{9D8B030D-6E8A-4147-A177-3AD203B41FA5}">
                      <a16:colId xmlns:a16="http://schemas.microsoft.com/office/drawing/2014/main" val="2628170820"/>
                    </a:ext>
                  </a:extLst>
                </a:gridCol>
                <a:gridCol w="329184">
                  <a:extLst>
                    <a:ext uri="{9D8B030D-6E8A-4147-A177-3AD203B41FA5}">
                      <a16:colId xmlns:a16="http://schemas.microsoft.com/office/drawing/2014/main" val="806603390"/>
                    </a:ext>
                  </a:extLst>
                </a:gridCol>
                <a:gridCol w="329184">
                  <a:extLst>
                    <a:ext uri="{9D8B030D-6E8A-4147-A177-3AD203B41FA5}">
                      <a16:colId xmlns:a16="http://schemas.microsoft.com/office/drawing/2014/main" val="3816242728"/>
                    </a:ext>
                  </a:extLst>
                </a:gridCol>
                <a:gridCol w="329184">
                  <a:extLst>
                    <a:ext uri="{9D8B030D-6E8A-4147-A177-3AD203B41FA5}">
                      <a16:colId xmlns:a16="http://schemas.microsoft.com/office/drawing/2014/main" val="2247894244"/>
                    </a:ext>
                  </a:extLst>
                </a:gridCol>
                <a:gridCol w="329184">
                  <a:extLst>
                    <a:ext uri="{9D8B030D-6E8A-4147-A177-3AD203B41FA5}">
                      <a16:colId xmlns:a16="http://schemas.microsoft.com/office/drawing/2014/main" val="1406490492"/>
                    </a:ext>
                  </a:extLst>
                </a:gridCol>
                <a:gridCol w="329184">
                  <a:extLst>
                    <a:ext uri="{9D8B030D-6E8A-4147-A177-3AD203B41FA5}">
                      <a16:colId xmlns:a16="http://schemas.microsoft.com/office/drawing/2014/main" val="3880757868"/>
                    </a:ext>
                  </a:extLst>
                </a:gridCol>
                <a:gridCol w="329184">
                  <a:extLst>
                    <a:ext uri="{9D8B030D-6E8A-4147-A177-3AD203B41FA5}">
                      <a16:colId xmlns:a16="http://schemas.microsoft.com/office/drawing/2014/main" val="2762181627"/>
                    </a:ext>
                  </a:extLst>
                </a:gridCol>
                <a:gridCol w="329184">
                  <a:extLst>
                    <a:ext uri="{9D8B030D-6E8A-4147-A177-3AD203B41FA5}">
                      <a16:colId xmlns:a16="http://schemas.microsoft.com/office/drawing/2014/main" val="991491244"/>
                    </a:ext>
                  </a:extLst>
                </a:gridCol>
                <a:gridCol w="329184">
                  <a:extLst>
                    <a:ext uri="{9D8B030D-6E8A-4147-A177-3AD203B41FA5}">
                      <a16:colId xmlns:a16="http://schemas.microsoft.com/office/drawing/2014/main" val="1932812922"/>
                    </a:ext>
                  </a:extLst>
                </a:gridCol>
                <a:gridCol w="329184">
                  <a:extLst>
                    <a:ext uri="{9D8B030D-6E8A-4147-A177-3AD203B41FA5}">
                      <a16:colId xmlns:a16="http://schemas.microsoft.com/office/drawing/2014/main" val="3350753776"/>
                    </a:ext>
                  </a:extLst>
                </a:gridCol>
                <a:gridCol w="329184">
                  <a:extLst>
                    <a:ext uri="{9D8B030D-6E8A-4147-A177-3AD203B41FA5}">
                      <a16:colId xmlns:a16="http://schemas.microsoft.com/office/drawing/2014/main" val="1535368442"/>
                    </a:ext>
                  </a:extLst>
                </a:gridCol>
                <a:gridCol w="329184">
                  <a:extLst>
                    <a:ext uri="{9D8B030D-6E8A-4147-A177-3AD203B41FA5}">
                      <a16:colId xmlns:a16="http://schemas.microsoft.com/office/drawing/2014/main" val="1477046943"/>
                    </a:ext>
                  </a:extLst>
                </a:gridCol>
                <a:gridCol w="329184">
                  <a:extLst>
                    <a:ext uri="{9D8B030D-6E8A-4147-A177-3AD203B41FA5}">
                      <a16:colId xmlns:a16="http://schemas.microsoft.com/office/drawing/2014/main" val="3501559910"/>
                    </a:ext>
                  </a:extLst>
                </a:gridCol>
                <a:gridCol w="329184">
                  <a:extLst>
                    <a:ext uri="{9D8B030D-6E8A-4147-A177-3AD203B41FA5}">
                      <a16:colId xmlns:a16="http://schemas.microsoft.com/office/drawing/2014/main" val="2693366405"/>
                    </a:ext>
                  </a:extLst>
                </a:gridCol>
                <a:gridCol w="329184">
                  <a:extLst>
                    <a:ext uri="{9D8B030D-6E8A-4147-A177-3AD203B41FA5}">
                      <a16:colId xmlns:a16="http://schemas.microsoft.com/office/drawing/2014/main" val="2076037860"/>
                    </a:ext>
                  </a:extLst>
                </a:gridCol>
                <a:gridCol w="329184">
                  <a:extLst>
                    <a:ext uri="{9D8B030D-6E8A-4147-A177-3AD203B41FA5}">
                      <a16:colId xmlns:a16="http://schemas.microsoft.com/office/drawing/2014/main" val="2740499861"/>
                    </a:ext>
                  </a:extLst>
                </a:gridCol>
                <a:gridCol w="329184">
                  <a:extLst>
                    <a:ext uri="{9D8B030D-6E8A-4147-A177-3AD203B41FA5}">
                      <a16:colId xmlns:a16="http://schemas.microsoft.com/office/drawing/2014/main" val="367501974"/>
                    </a:ext>
                  </a:extLst>
                </a:gridCol>
                <a:gridCol w="329184">
                  <a:extLst>
                    <a:ext uri="{9D8B030D-6E8A-4147-A177-3AD203B41FA5}">
                      <a16:colId xmlns:a16="http://schemas.microsoft.com/office/drawing/2014/main" val="3685094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89987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17:30:38</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entrega, nesta segunda-feira (23), as brinquedopraças e academias ao ar livre nos municípios de Icapuí e Pacajus. A solenidade virtual será transmitida ao vivo pelas redes sociais do Governo do Ceará, com a presença da primeira-dama Onélia Santana e da secretária da Proteção Social, Justiça, Cidadania, Mulheres e Direitos Humanos (SPS), Socorro França. O investimento total é de mais de R$ 318 mil. Por meio do Programa Mais Infância Ceará, já são 296 equipamentos voltados ao desenvolvimento infantil, sendo 150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36583102"/>
                  </a:ext>
                </a:extLst>
              </a:tr>
            </a:tbl>
          </a:graphicData>
        </a:graphic>
      </p:graphicFrame>
      <p:sp>
        <p:nvSpPr>
          <p:cNvPr id="4" name="Text Placeholder 3">
            <a:extLst>
              <a:ext uri="{FF2B5EF4-FFF2-40B4-BE49-F238E27FC236}">
                <a16:creationId xmlns:a16="http://schemas.microsoft.com/office/drawing/2014/main" id="{084A4EC8-F6FA-423C-99D4-D0428EDF6AC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94966218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C6CD-1943-4896-8A57-32D33BC135AF}"/>
              </a:ext>
            </a:extLst>
          </p:cNvPr>
          <p:cNvSpPr>
            <a:spLocks noGrp="1"/>
          </p:cNvSpPr>
          <p:nvPr>
            <p:ph type="title"/>
          </p:nvPr>
        </p:nvSpPr>
        <p:spPr/>
        <p:txBody>
          <a:bodyPr/>
          <a:lstStyle/>
          <a:p>
            <a:r>
              <a:rPr lang="pt-BR"/>
              <a:t>Facebook Original Own Posts Table | Governo do Estado do Ceará - 21 of 25</a:t>
            </a:r>
            <a:endParaRPr lang="en-US"/>
          </a:p>
        </p:txBody>
      </p:sp>
      <p:graphicFrame>
        <p:nvGraphicFramePr>
          <p:cNvPr id="5" name="Table Placeholder 4">
            <a:extLst>
              <a:ext uri="{FF2B5EF4-FFF2-40B4-BE49-F238E27FC236}">
                <a16:creationId xmlns:a16="http://schemas.microsoft.com/office/drawing/2014/main" id="{42E42D2A-699B-4AE8-BBF9-1F7E55A206FB}"/>
              </a:ext>
            </a:extLst>
          </p:cNvPr>
          <p:cNvGraphicFramePr>
            <a:graphicFrameLocks noGrp="1"/>
          </p:cNvGraphicFramePr>
          <p:nvPr>
            <p:ph type="tbl" sz="quarter" idx="13"/>
            <p:extLst>
              <p:ext uri="{D42A27DB-BD31-4B8C-83A1-F6EECF244321}">
                <p14:modId xmlns:p14="http://schemas.microsoft.com/office/powerpoint/2010/main" val="3062985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004756542"/>
                    </a:ext>
                  </a:extLst>
                </a:gridCol>
                <a:gridCol w="905256">
                  <a:extLst>
                    <a:ext uri="{9D8B030D-6E8A-4147-A177-3AD203B41FA5}">
                      <a16:colId xmlns:a16="http://schemas.microsoft.com/office/drawing/2014/main" val="506514053"/>
                    </a:ext>
                  </a:extLst>
                </a:gridCol>
                <a:gridCol w="329184">
                  <a:extLst>
                    <a:ext uri="{9D8B030D-6E8A-4147-A177-3AD203B41FA5}">
                      <a16:colId xmlns:a16="http://schemas.microsoft.com/office/drawing/2014/main" val="2872283231"/>
                    </a:ext>
                  </a:extLst>
                </a:gridCol>
                <a:gridCol w="329184">
                  <a:extLst>
                    <a:ext uri="{9D8B030D-6E8A-4147-A177-3AD203B41FA5}">
                      <a16:colId xmlns:a16="http://schemas.microsoft.com/office/drawing/2014/main" val="889033199"/>
                    </a:ext>
                  </a:extLst>
                </a:gridCol>
                <a:gridCol w="329184">
                  <a:extLst>
                    <a:ext uri="{9D8B030D-6E8A-4147-A177-3AD203B41FA5}">
                      <a16:colId xmlns:a16="http://schemas.microsoft.com/office/drawing/2014/main" val="1026271363"/>
                    </a:ext>
                  </a:extLst>
                </a:gridCol>
                <a:gridCol w="329184">
                  <a:extLst>
                    <a:ext uri="{9D8B030D-6E8A-4147-A177-3AD203B41FA5}">
                      <a16:colId xmlns:a16="http://schemas.microsoft.com/office/drawing/2014/main" val="2940354493"/>
                    </a:ext>
                  </a:extLst>
                </a:gridCol>
                <a:gridCol w="329184">
                  <a:extLst>
                    <a:ext uri="{9D8B030D-6E8A-4147-A177-3AD203B41FA5}">
                      <a16:colId xmlns:a16="http://schemas.microsoft.com/office/drawing/2014/main" val="1724101692"/>
                    </a:ext>
                  </a:extLst>
                </a:gridCol>
                <a:gridCol w="329184">
                  <a:extLst>
                    <a:ext uri="{9D8B030D-6E8A-4147-A177-3AD203B41FA5}">
                      <a16:colId xmlns:a16="http://schemas.microsoft.com/office/drawing/2014/main" val="3415015713"/>
                    </a:ext>
                  </a:extLst>
                </a:gridCol>
                <a:gridCol w="329184">
                  <a:extLst>
                    <a:ext uri="{9D8B030D-6E8A-4147-A177-3AD203B41FA5}">
                      <a16:colId xmlns:a16="http://schemas.microsoft.com/office/drawing/2014/main" val="3641588481"/>
                    </a:ext>
                  </a:extLst>
                </a:gridCol>
                <a:gridCol w="329184">
                  <a:extLst>
                    <a:ext uri="{9D8B030D-6E8A-4147-A177-3AD203B41FA5}">
                      <a16:colId xmlns:a16="http://schemas.microsoft.com/office/drawing/2014/main" val="1210743938"/>
                    </a:ext>
                  </a:extLst>
                </a:gridCol>
                <a:gridCol w="329184">
                  <a:extLst>
                    <a:ext uri="{9D8B030D-6E8A-4147-A177-3AD203B41FA5}">
                      <a16:colId xmlns:a16="http://schemas.microsoft.com/office/drawing/2014/main" val="2441165792"/>
                    </a:ext>
                  </a:extLst>
                </a:gridCol>
                <a:gridCol w="329184">
                  <a:extLst>
                    <a:ext uri="{9D8B030D-6E8A-4147-A177-3AD203B41FA5}">
                      <a16:colId xmlns:a16="http://schemas.microsoft.com/office/drawing/2014/main" val="2157752095"/>
                    </a:ext>
                  </a:extLst>
                </a:gridCol>
                <a:gridCol w="329184">
                  <a:extLst>
                    <a:ext uri="{9D8B030D-6E8A-4147-A177-3AD203B41FA5}">
                      <a16:colId xmlns:a16="http://schemas.microsoft.com/office/drawing/2014/main" val="980344685"/>
                    </a:ext>
                  </a:extLst>
                </a:gridCol>
                <a:gridCol w="329184">
                  <a:extLst>
                    <a:ext uri="{9D8B030D-6E8A-4147-A177-3AD203B41FA5}">
                      <a16:colId xmlns:a16="http://schemas.microsoft.com/office/drawing/2014/main" val="3726696974"/>
                    </a:ext>
                  </a:extLst>
                </a:gridCol>
                <a:gridCol w="329184">
                  <a:extLst>
                    <a:ext uri="{9D8B030D-6E8A-4147-A177-3AD203B41FA5}">
                      <a16:colId xmlns:a16="http://schemas.microsoft.com/office/drawing/2014/main" val="809450813"/>
                    </a:ext>
                  </a:extLst>
                </a:gridCol>
                <a:gridCol w="329184">
                  <a:extLst>
                    <a:ext uri="{9D8B030D-6E8A-4147-A177-3AD203B41FA5}">
                      <a16:colId xmlns:a16="http://schemas.microsoft.com/office/drawing/2014/main" val="3844870283"/>
                    </a:ext>
                  </a:extLst>
                </a:gridCol>
                <a:gridCol w="329184">
                  <a:extLst>
                    <a:ext uri="{9D8B030D-6E8A-4147-A177-3AD203B41FA5}">
                      <a16:colId xmlns:a16="http://schemas.microsoft.com/office/drawing/2014/main" val="2019048709"/>
                    </a:ext>
                  </a:extLst>
                </a:gridCol>
                <a:gridCol w="329184">
                  <a:extLst>
                    <a:ext uri="{9D8B030D-6E8A-4147-A177-3AD203B41FA5}">
                      <a16:colId xmlns:a16="http://schemas.microsoft.com/office/drawing/2014/main" val="2199054553"/>
                    </a:ext>
                  </a:extLst>
                </a:gridCol>
                <a:gridCol w="329184">
                  <a:extLst>
                    <a:ext uri="{9D8B030D-6E8A-4147-A177-3AD203B41FA5}">
                      <a16:colId xmlns:a16="http://schemas.microsoft.com/office/drawing/2014/main" val="1551905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47905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16:05:04</a:t>
                      </a:r>
                      <a:r>
                        <a:rPr kumimoji="0" lang="pt-BR" sz="1000" b="0" i="0" u="none" strike="noStrike" kern="1200" cap="none" spc="0" normalizeH="0" baseline="0" noProof="0">
                          <a:ln>
                            <a:noFill/>
                          </a:ln>
                          <a:solidFill>
                            <a:prstClr val="black"/>
                          </a:solidFill>
                          <a:effectLst/>
                          <a:uLnTx/>
                          <a:uFillTx/>
                          <a:latin typeface="+mn-lt"/>
                          <a:ea typeface="+mn-ea"/>
                          <a:cs typeface="+mn-cs"/>
                        </a:rPr>
                        <a:t>
 Chegou ao Ceará, hoje (23), um lote com 152.420 doses da AstraZeneca, que serão destinadas para aplicação da segunda dose (D2) na imunização da população cearense. No domingo (22), o Estado recebeu 194.510 doses de imunizantes, sendo 97.400 CoronaVac e 97.110 Pfizer. Até o momento, o Ceará recebeu um total de 9.183.188 doses (CoronaVac, AstraZeneca, Pfizer e Janssen).
📸 Helene Santos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44274688"/>
                  </a:ext>
                </a:extLst>
              </a:tr>
            </a:tbl>
          </a:graphicData>
        </a:graphic>
      </p:graphicFrame>
      <p:sp>
        <p:nvSpPr>
          <p:cNvPr id="4" name="Text Placeholder 3">
            <a:extLst>
              <a:ext uri="{FF2B5EF4-FFF2-40B4-BE49-F238E27FC236}">
                <a16:creationId xmlns:a16="http://schemas.microsoft.com/office/drawing/2014/main" id="{EC70A18D-59F3-42D3-9190-0BFC9F56A92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12844216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FB09B-02A8-414C-9BC1-1A621C5CAAD9}"/>
              </a:ext>
            </a:extLst>
          </p:cNvPr>
          <p:cNvSpPr>
            <a:spLocks noGrp="1"/>
          </p:cNvSpPr>
          <p:nvPr>
            <p:ph type="title"/>
          </p:nvPr>
        </p:nvSpPr>
        <p:spPr/>
        <p:txBody>
          <a:bodyPr/>
          <a:lstStyle/>
          <a:p>
            <a:r>
              <a:rPr lang="pt-BR"/>
              <a:t>Facebook Original Own Posts Table | Governo do Estado do Ceará - 22 of 25</a:t>
            </a:r>
            <a:endParaRPr lang="en-US"/>
          </a:p>
        </p:txBody>
      </p:sp>
      <p:graphicFrame>
        <p:nvGraphicFramePr>
          <p:cNvPr id="5" name="Table Placeholder 4">
            <a:extLst>
              <a:ext uri="{FF2B5EF4-FFF2-40B4-BE49-F238E27FC236}">
                <a16:creationId xmlns:a16="http://schemas.microsoft.com/office/drawing/2014/main" id="{40A67A00-9510-4A30-A6C9-EF4D421E9A2A}"/>
              </a:ext>
            </a:extLst>
          </p:cNvPr>
          <p:cNvGraphicFramePr>
            <a:graphicFrameLocks noGrp="1"/>
          </p:cNvGraphicFramePr>
          <p:nvPr>
            <p:ph type="tbl" sz="quarter" idx="13"/>
            <p:extLst>
              <p:ext uri="{D42A27DB-BD31-4B8C-83A1-F6EECF244321}">
                <p14:modId xmlns:p14="http://schemas.microsoft.com/office/powerpoint/2010/main" val="253429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46559423"/>
                    </a:ext>
                  </a:extLst>
                </a:gridCol>
                <a:gridCol w="905256">
                  <a:extLst>
                    <a:ext uri="{9D8B030D-6E8A-4147-A177-3AD203B41FA5}">
                      <a16:colId xmlns:a16="http://schemas.microsoft.com/office/drawing/2014/main" val="471510994"/>
                    </a:ext>
                  </a:extLst>
                </a:gridCol>
                <a:gridCol w="329184">
                  <a:extLst>
                    <a:ext uri="{9D8B030D-6E8A-4147-A177-3AD203B41FA5}">
                      <a16:colId xmlns:a16="http://schemas.microsoft.com/office/drawing/2014/main" val="493300378"/>
                    </a:ext>
                  </a:extLst>
                </a:gridCol>
                <a:gridCol w="329184">
                  <a:extLst>
                    <a:ext uri="{9D8B030D-6E8A-4147-A177-3AD203B41FA5}">
                      <a16:colId xmlns:a16="http://schemas.microsoft.com/office/drawing/2014/main" val="2582418427"/>
                    </a:ext>
                  </a:extLst>
                </a:gridCol>
                <a:gridCol w="329184">
                  <a:extLst>
                    <a:ext uri="{9D8B030D-6E8A-4147-A177-3AD203B41FA5}">
                      <a16:colId xmlns:a16="http://schemas.microsoft.com/office/drawing/2014/main" val="1307850035"/>
                    </a:ext>
                  </a:extLst>
                </a:gridCol>
                <a:gridCol w="329184">
                  <a:extLst>
                    <a:ext uri="{9D8B030D-6E8A-4147-A177-3AD203B41FA5}">
                      <a16:colId xmlns:a16="http://schemas.microsoft.com/office/drawing/2014/main" val="2502938162"/>
                    </a:ext>
                  </a:extLst>
                </a:gridCol>
                <a:gridCol w="329184">
                  <a:extLst>
                    <a:ext uri="{9D8B030D-6E8A-4147-A177-3AD203B41FA5}">
                      <a16:colId xmlns:a16="http://schemas.microsoft.com/office/drawing/2014/main" val="4091049387"/>
                    </a:ext>
                  </a:extLst>
                </a:gridCol>
                <a:gridCol w="329184">
                  <a:extLst>
                    <a:ext uri="{9D8B030D-6E8A-4147-A177-3AD203B41FA5}">
                      <a16:colId xmlns:a16="http://schemas.microsoft.com/office/drawing/2014/main" val="35826388"/>
                    </a:ext>
                  </a:extLst>
                </a:gridCol>
                <a:gridCol w="329184">
                  <a:extLst>
                    <a:ext uri="{9D8B030D-6E8A-4147-A177-3AD203B41FA5}">
                      <a16:colId xmlns:a16="http://schemas.microsoft.com/office/drawing/2014/main" val="65304303"/>
                    </a:ext>
                  </a:extLst>
                </a:gridCol>
                <a:gridCol w="329184">
                  <a:extLst>
                    <a:ext uri="{9D8B030D-6E8A-4147-A177-3AD203B41FA5}">
                      <a16:colId xmlns:a16="http://schemas.microsoft.com/office/drawing/2014/main" val="1989435336"/>
                    </a:ext>
                  </a:extLst>
                </a:gridCol>
                <a:gridCol w="329184">
                  <a:extLst>
                    <a:ext uri="{9D8B030D-6E8A-4147-A177-3AD203B41FA5}">
                      <a16:colId xmlns:a16="http://schemas.microsoft.com/office/drawing/2014/main" val="209756211"/>
                    </a:ext>
                  </a:extLst>
                </a:gridCol>
                <a:gridCol w="329184">
                  <a:extLst>
                    <a:ext uri="{9D8B030D-6E8A-4147-A177-3AD203B41FA5}">
                      <a16:colId xmlns:a16="http://schemas.microsoft.com/office/drawing/2014/main" val="1818036472"/>
                    </a:ext>
                  </a:extLst>
                </a:gridCol>
                <a:gridCol w="329184">
                  <a:extLst>
                    <a:ext uri="{9D8B030D-6E8A-4147-A177-3AD203B41FA5}">
                      <a16:colId xmlns:a16="http://schemas.microsoft.com/office/drawing/2014/main" val="178346488"/>
                    </a:ext>
                  </a:extLst>
                </a:gridCol>
                <a:gridCol w="329184">
                  <a:extLst>
                    <a:ext uri="{9D8B030D-6E8A-4147-A177-3AD203B41FA5}">
                      <a16:colId xmlns:a16="http://schemas.microsoft.com/office/drawing/2014/main" val="1977455971"/>
                    </a:ext>
                  </a:extLst>
                </a:gridCol>
                <a:gridCol w="329184">
                  <a:extLst>
                    <a:ext uri="{9D8B030D-6E8A-4147-A177-3AD203B41FA5}">
                      <a16:colId xmlns:a16="http://schemas.microsoft.com/office/drawing/2014/main" val="1453169987"/>
                    </a:ext>
                  </a:extLst>
                </a:gridCol>
                <a:gridCol w="329184">
                  <a:extLst>
                    <a:ext uri="{9D8B030D-6E8A-4147-A177-3AD203B41FA5}">
                      <a16:colId xmlns:a16="http://schemas.microsoft.com/office/drawing/2014/main" val="2143846174"/>
                    </a:ext>
                  </a:extLst>
                </a:gridCol>
                <a:gridCol w="329184">
                  <a:extLst>
                    <a:ext uri="{9D8B030D-6E8A-4147-A177-3AD203B41FA5}">
                      <a16:colId xmlns:a16="http://schemas.microsoft.com/office/drawing/2014/main" val="2044025457"/>
                    </a:ext>
                  </a:extLst>
                </a:gridCol>
                <a:gridCol w="329184">
                  <a:extLst>
                    <a:ext uri="{9D8B030D-6E8A-4147-A177-3AD203B41FA5}">
                      <a16:colId xmlns:a16="http://schemas.microsoft.com/office/drawing/2014/main" val="2798077753"/>
                    </a:ext>
                  </a:extLst>
                </a:gridCol>
                <a:gridCol w="329184">
                  <a:extLst>
                    <a:ext uri="{9D8B030D-6E8A-4147-A177-3AD203B41FA5}">
                      <a16:colId xmlns:a16="http://schemas.microsoft.com/office/drawing/2014/main" val="1397165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56176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13:44:02</a:t>
                      </a:r>
                      <a:r>
                        <a:rPr kumimoji="0" lang="pt-BR" sz="1000" b="0" i="0" u="none" strike="noStrike" kern="1200" cap="none" spc="0" normalizeH="0" baseline="0" noProof="0">
                          <a:ln>
                            <a:noFill/>
                          </a:ln>
                          <a:solidFill>
                            <a:prstClr val="black"/>
                          </a:solidFill>
                          <a:effectLst/>
                          <a:uLnTx/>
                          <a:uFillTx/>
                          <a:latin typeface="+mn-lt"/>
                          <a:ea typeface="+mn-ea"/>
                          <a:cs typeface="+mn-cs"/>
                        </a:rPr>
                        <a:t>
 O Programa Ceará Conectado vai democratizar o acesso da população de todos os municípios cearenses à internet gratuita em espaços públicos. As redes de internet que serão criadas pelo programa também devem conectar escolas, além de outros equipamentos e serviços públicos.
Atualmente, o Governo do Ceará oferece tablets e notebooks aos professores e estudantes, além de internet nas escolas e o Cinturão Digital, maior rede pública de banda larga do Brasil com a qual a população cearense se beneficia com aplicações de telemedicina e educação a distância, por exemplo.
Thiara Montefusco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05992468"/>
                  </a:ext>
                </a:extLst>
              </a:tr>
            </a:tbl>
          </a:graphicData>
        </a:graphic>
      </p:graphicFrame>
      <p:sp>
        <p:nvSpPr>
          <p:cNvPr id="4" name="Text Placeholder 3">
            <a:extLst>
              <a:ext uri="{FF2B5EF4-FFF2-40B4-BE49-F238E27FC236}">
                <a16:creationId xmlns:a16="http://schemas.microsoft.com/office/drawing/2014/main" id="{52CE105B-3F72-4533-9BB3-7D4436E487B7}"/>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916805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B571A-DACA-49D8-9E66-5027596CE24B}"/>
              </a:ext>
            </a:extLst>
          </p:cNvPr>
          <p:cNvSpPr>
            <a:spLocks noGrp="1"/>
          </p:cNvSpPr>
          <p:nvPr>
            <p:ph type="title"/>
          </p:nvPr>
        </p:nvSpPr>
        <p:spPr/>
        <p:txBody>
          <a:bodyPr/>
          <a:lstStyle/>
          <a:p>
            <a:r>
              <a:rPr lang="pt-BR"/>
              <a:t>Facebook Original Own Posts Table | Governo do Estado do Ceará - 23 of 25</a:t>
            </a:r>
            <a:endParaRPr lang="en-US"/>
          </a:p>
        </p:txBody>
      </p:sp>
      <p:graphicFrame>
        <p:nvGraphicFramePr>
          <p:cNvPr id="5" name="Table Placeholder 4">
            <a:extLst>
              <a:ext uri="{FF2B5EF4-FFF2-40B4-BE49-F238E27FC236}">
                <a16:creationId xmlns:a16="http://schemas.microsoft.com/office/drawing/2014/main" id="{BC196EE2-B08A-458A-8A02-669AD78F83A9}"/>
              </a:ext>
            </a:extLst>
          </p:cNvPr>
          <p:cNvGraphicFramePr>
            <a:graphicFrameLocks noGrp="1"/>
          </p:cNvGraphicFramePr>
          <p:nvPr>
            <p:ph type="tbl" sz="quarter" idx="13"/>
            <p:extLst>
              <p:ext uri="{D42A27DB-BD31-4B8C-83A1-F6EECF244321}">
                <p14:modId xmlns:p14="http://schemas.microsoft.com/office/powerpoint/2010/main" val="463074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56077596"/>
                    </a:ext>
                  </a:extLst>
                </a:gridCol>
                <a:gridCol w="905256">
                  <a:extLst>
                    <a:ext uri="{9D8B030D-6E8A-4147-A177-3AD203B41FA5}">
                      <a16:colId xmlns:a16="http://schemas.microsoft.com/office/drawing/2014/main" val="4270437765"/>
                    </a:ext>
                  </a:extLst>
                </a:gridCol>
                <a:gridCol w="329184">
                  <a:extLst>
                    <a:ext uri="{9D8B030D-6E8A-4147-A177-3AD203B41FA5}">
                      <a16:colId xmlns:a16="http://schemas.microsoft.com/office/drawing/2014/main" val="1517652365"/>
                    </a:ext>
                  </a:extLst>
                </a:gridCol>
                <a:gridCol w="329184">
                  <a:extLst>
                    <a:ext uri="{9D8B030D-6E8A-4147-A177-3AD203B41FA5}">
                      <a16:colId xmlns:a16="http://schemas.microsoft.com/office/drawing/2014/main" val="4037594448"/>
                    </a:ext>
                  </a:extLst>
                </a:gridCol>
                <a:gridCol w="329184">
                  <a:extLst>
                    <a:ext uri="{9D8B030D-6E8A-4147-A177-3AD203B41FA5}">
                      <a16:colId xmlns:a16="http://schemas.microsoft.com/office/drawing/2014/main" val="1352414391"/>
                    </a:ext>
                  </a:extLst>
                </a:gridCol>
                <a:gridCol w="329184">
                  <a:extLst>
                    <a:ext uri="{9D8B030D-6E8A-4147-A177-3AD203B41FA5}">
                      <a16:colId xmlns:a16="http://schemas.microsoft.com/office/drawing/2014/main" val="843492835"/>
                    </a:ext>
                  </a:extLst>
                </a:gridCol>
                <a:gridCol w="329184">
                  <a:extLst>
                    <a:ext uri="{9D8B030D-6E8A-4147-A177-3AD203B41FA5}">
                      <a16:colId xmlns:a16="http://schemas.microsoft.com/office/drawing/2014/main" val="3243989586"/>
                    </a:ext>
                  </a:extLst>
                </a:gridCol>
                <a:gridCol w="329184">
                  <a:extLst>
                    <a:ext uri="{9D8B030D-6E8A-4147-A177-3AD203B41FA5}">
                      <a16:colId xmlns:a16="http://schemas.microsoft.com/office/drawing/2014/main" val="1960724062"/>
                    </a:ext>
                  </a:extLst>
                </a:gridCol>
                <a:gridCol w="329184">
                  <a:extLst>
                    <a:ext uri="{9D8B030D-6E8A-4147-A177-3AD203B41FA5}">
                      <a16:colId xmlns:a16="http://schemas.microsoft.com/office/drawing/2014/main" val="3997769273"/>
                    </a:ext>
                  </a:extLst>
                </a:gridCol>
                <a:gridCol w="329184">
                  <a:extLst>
                    <a:ext uri="{9D8B030D-6E8A-4147-A177-3AD203B41FA5}">
                      <a16:colId xmlns:a16="http://schemas.microsoft.com/office/drawing/2014/main" val="2259138512"/>
                    </a:ext>
                  </a:extLst>
                </a:gridCol>
                <a:gridCol w="329184">
                  <a:extLst>
                    <a:ext uri="{9D8B030D-6E8A-4147-A177-3AD203B41FA5}">
                      <a16:colId xmlns:a16="http://schemas.microsoft.com/office/drawing/2014/main" val="1167231365"/>
                    </a:ext>
                  </a:extLst>
                </a:gridCol>
                <a:gridCol w="329184">
                  <a:extLst>
                    <a:ext uri="{9D8B030D-6E8A-4147-A177-3AD203B41FA5}">
                      <a16:colId xmlns:a16="http://schemas.microsoft.com/office/drawing/2014/main" val="102067109"/>
                    </a:ext>
                  </a:extLst>
                </a:gridCol>
                <a:gridCol w="329184">
                  <a:extLst>
                    <a:ext uri="{9D8B030D-6E8A-4147-A177-3AD203B41FA5}">
                      <a16:colId xmlns:a16="http://schemas.microsoft.com/office/drawing/2014/main" val="1595826610"/>
                    </a:ext>
                  </a:extLst>
                </a:gridCol>
                <a:gridCol w="329184">
                  <a:extLst>
                    <a:ext uri="{9D8B030D-6E8A-4147-A177-3AD203B41FA5}">
                      <a16:colId xmlns:a16="http://schemas.microsoft.com/office/drawing/2014/main" val="3037047528"/>
                    </a:ext>
                  </a:extLst>
                </a:gridCol>
                <a:gridCol w="329184">
                  <a:extLst>
                    <a:ext uri="{9D8B030D-6E8A-4147-A177-3AD203B41FA5}">
                      <a16:colId xmlns:a16="http://schemas.microsoft.com/office/drawing/2014/main" val="1604645456"/>
                    </a:ext>
                  </a:extLst>
                </a:gridCol>
                <a:gridCol w="329184">
                  <a:extLst>
                    <a:ext uri="{9D8B030D-6E8A-4147-A177-3AD203B41FA5}">
                      <a16:colId xmlns:a16="http://schemas.microsoft.com/office/drawing/2014/main" val="2034118114"/>
                    </a:ext>
                  </a:extLst>
                </a:gridCol>
                <a:gridCol w="329184">
                  <a:extLst>
                    <a:ext uri="{9D8B030D-6E8A-4147-A177-3AD203B41FA5}">
                      <a16:colId xmlns:a16="http://schemas.microsoft.com/office/drawing/2014/main" val="321351197"/>
                    </a:ext>
                  </a:extLst>
                </a:gridCol>
                <a:gridCol w="329184">
                  <a:extLst>
                    <a:ext uri="{9D8B030D-6E8A-4147-A177-3AD203B41FA5}">
                      <a16:colId xmlns:a16="http://schemas.microsoft.com/office/drawing/2014/main" val="2655543660"/>
                    </a:ext>
                  </a:extLst>
                </a:gridCol>
                <a:gridCol w="329184">
                  <a:extLst>
                    <a:ext uri="{9D8B030D-6E8A-4147-A177-3AD203B41FA5}">
                      <a16:colId xmlns:a16="http://schemas.microsoft.com/office/drawing/2014/main" val="371794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7940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11:06:26</a:t>
                      </a:r>
                      <a:r>
                        <a:rPr kumimoji="0" lang="pt-BR" sz="1000" b="0" i="0" u="none" strike="noStrike" kern="1200" cap="none" spc="0" normalizeH="0" baseline="0" noProof="0">
                          <a:ln>
                            <a:noFill/>
                          </a:ln>
                          <a:solidFill>
                            <a:prstClr val="black"/>
                          </a:solidFill>
                          <a:effectLst/>
                          <a:uLnTx/>
                          <a:uFillTx/>
                          <a:latin typeface="+mn-lt"/>
                          <a:ea typeface="+mn-ea"/>
                          <a:cs typeface="+mn-cs"/>
                        </a:rPr>
                        <a:t>
 A Biblioteca Pública Estadual do Ceará (BECE) está de cara nova. A nossa biblioteca conta com labs de leitura, oficina de lazer, acesso gratuito ao acervo de livros e muito mais! 
Para agendamento de visitas, acesse: bece.cultura.ce.gov.br. 
#biblioteca #leitura #equipamentos #governodoceará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1400998"/>
                  </a:ext>
                </a:extLst>
              </a:tr>
            </a:tbl>
          </a:graphicData>
        </a:graphic>
      </p:graphicFrame>
      <p:sp>
        <p:nvSpPr>
          <p:cNvPr id="4" name="Text Placeholder 3">
            <a:extLst>
              <a:ext uri="{FF2B5EF4-FFF2-40B4-BE49-F238E27FC236}">
                <a16:creationId xmlns:a16="http://schemas.microsoft.com/office/drawing/2014/main" id="{8D8B5D18-3734-4A49-BE1E-976867D1FB66}"/>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89690167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53BE9-CD84-491D-81A7-FEF839CF4D25}"/>
              </a:ext>
            </a:extLst>
          </p:cNvPr>
          <p:cNvSpPr>
            <a:spLocks noGrp="1"/>
          </p:cNvSpPr>
          <p:nvPr>
            <p:ph type="title"/>
          </p:nvPr>
        </p:nvSpPr>
        <p:spPr/>
        <p:txBody>
          <a:bodyPr/>
          <a:lstStyle/>
          <a:p>
            <a:r>
              <a:rPr lang="pt-BR"/>
              <a:t>Facebook Original Own Posts Table | Governo do Estado do Ceará - 24 of 25</a:t>
            </a:r>
            <a:endParaRPr lang="en-US"/>
          </a:p>
        </p:txBody>
      </p:sp>
      <p:graphicFrame>
        <p:nvGraphicFramePr>
          <p:cNvPr id="5" name="Table Placeholder 4">
            <a:extLst>
              <a:ext uri="{FF2B5EF4-FFF2-40B4-BE49-F238E27FC236}">
                <a16:creationId xmlns:a16="http://schemas.microsoft.com/office/drawing/2014/main" id="{14BB7517-8811-4734-AE1A-AD6673E8E33A}"/>
              </a:ext>
            </a:extLst>
          </p:cNvPr>
          <p:cNvGraphicFramePr>
            <a:graphicFrameLocks noGrp="1"/>
          </p:cNvGraphicFramePr>
          <p:nvPr>
            <p:ph type="tbl" sz="quarter" idx="13"/>
            <p:extLst>
              <p:ext uri="{D42A27DB-BD31-4B8C-83A1-F6EECF244321}">
                <p14:modId xmlns:p14="http://schemas.microsoft.com/office/powerpoint/2010/main" val="3503569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4609180"/>
                    </a:ext>
                  </a:extLst>
                </a:gridCol>
                <a:gridCol w="905256">
                  <a:extLst>
                    <a:ext uri="{9D8B030D-6E8A-4147-A177-3AD203B41FA5}">
                      <a16:colId xmlns:a16="http://schemas.microsoft.com/office/drawing/2014/main" val="1661722021"/>
                    </a:ext>
                  </a:extLst>
                </a:gridCol>
                <a:gridCol w="329184">
                  <a:extLst>
                    <a:ext uri="{9D8B030D-6E8A-4147-A177-3AD203B41FA5}">
                      <a16:colId xmlns:a16="http://schemas.microsoft.com/office/drawing/2014/main" val="1302145655"/>
                    </a:ext>
                  </a:extLst>
                </a:gridCol>
                <a:gridCol w="329184">
                  <a:extLst>
                    <a:ext uri="{9D8B030D-6E8A-4147-A177-3AD203B41FA5}">
                      <a16:colId xmlns:a16="http://schemas.microsoft.com/office/drawing/2014/main" val="4250078478"/>
                    </a:ext>
                  </a:extLst>
                </a:gridCol>
                <a:gridCol w="329184">
                  <a:extLst>
                    <a:ext uri="{9D8B030D-6E8A-4147-A177-3AD203B41FA5}">
                      <a16:colId xmlns:a16="http://schemas.microsoft.com/office/drawing/2014/main" val="4237202896"/>
                    </a:ext>
                  </a:extLst>
                </a:gridCol>
                <a:gridCol w="329184">
                  <a:extLst>
                    <a:ext uri="{9D8B030D-6E8A-4147-A177-3AD203B41FA5}">
                      <a16:colId xmlns:a16="http://schemas.microsoft.com/office/drawing/2014/main" val="3214652692"/>
                    </a:ext>
                  </a:extLst>
                </a:gridCol>
                <a:gridCol w="329184">
                  <a:extLst>
                    <a:ext uri="{9D8B030D-6E8A-4147-A177-3AD203B41FA5}">
                      <a16:colId xmlns:a16="http://schemas.microsoft.com/office/drawing/2014/main" val="905536956"/>
                    </a:ext>
                  </a:extLst>
                </a:gridCol>
                <a:gridCol w="329184">
                  <a:extLst>
                    <a:ext uri="{9D8B030D-6E8A-4147-A177-3AD203B41FA5}">
                      <a16:colId xmlns:a16="http://schemas.microsoft.com/office/drawing/2014/main" val="3466467595"/>
                    </a:ext>
                  </a:extLst>
                </a:gridCol>
                <a:gridCol w="329184">
                  <a:extLst>
                    <a:ext uri="{9D8B030D-6E8A-4147-A177-3AD203B41FA5}">
                      <a16:colId xmlns:a16="http://schemas.microsoft.com/office/drawing/2014/main" val="1848934008"/>
                    </a:ext>
                  </a:extLst>
                </a:gridCol>
                <a:gridCol w="329184">
                  <a:extLst>
                    <a:ext uri="{9D8B030D-6E8A-4147-A177-3AD203B41FA5}">
                      <a16:colId xmlns:a16="http://schemas.microsoft.com/office/drawing/2014/main" val="226423751"/>
                    </a:ext>
                  </a:extLst>
                </a:gridCol>
                <a:gridCol w="329184">
                  <a:extLst>
                    <a:ext uri="{9D8B030D-6E8A-4147-A177-3AD203B41FA5}">
                      <a16:colId xmlns:a16="http://schemas.microsoft.com/office/drawing/2014/main" val="224981391"/>
                    </a:ext>
                  </a:extLst>
                </a:gridCol>
                <a:gridCol w="329184">
                  <a:extLst>
                    <a:ext uri="{9D8B030D-6E8A-4147-A177-3AD203B41FA5}">
                      <a16:colId xmlns:a16="http://schemas.microsoft.com/office/drawing/2014/main" val="2656638765"/>
                    </a:ext>
                  </a:extLst>
                </a:gridCol>
                <a:gridCol w="329184">
                  <a:extLst>
                    <a:ext uri="{9D8B030D-6E8A-4147-A177-3AD203B41FA5}">
                      <a16:colId xmlns:a16="http://schemas.microsoft.com/office/drawing/2014/main" val="2814714359"/>
                    </a:ext>
                  </a:extLst>
                </a:gridCol>
                <a:gridCol w="329184">
                  <a:extLst>
                    <a:ext uri="{9D8B030D-6E8A-4147-A177-3AD203B41FA5}">
                      <a16:colId xmlns:a16="http://schemas.microsoft.com/office/drawing/2014/main" val="2257387867"/>
                    </a:ext>
                  </a:extLst>
                </a:gridCol>
                <a:gridCol w="329184">
                  <a:extLst>
                    <a:ext uri="{9D8B030D-6E8A-4147-A177-3AD203B41FA5}">
                      <a16:colId xmlns:a16="http://schemas.microsoft.com/office/drawing/2014/main" val="651200346"/>
                    </a:ext>
                  </a:extLst>
                </a:gridCol>
                <a:gridCol w="329184">
                  <a:extLst>
                    <a:ext uri="{9D8B030D-6E8A-4147-A177-3AD203B41FA5}">
                      <a16:colId xmlns:a16="http://schemas.microsoft.com/office/drawing/2014/main" val="1480265780"/>
                    </a:ext>
                  </a:extLst>
                </a:gridCol>
                <a:gridCol w="329184">
                  <a:extLst>
                    <a:ext uri="{9D8B030D-6E8A-4147-A177-3AD203B41FA5}">
                      <a16:colId xmlns:a16="http://schemas.microsoft.com/office/drawing/2014/main" val="2782624224"/>
                    </a:ext>
                  </a:extLst>
                </a:gridCol>
                <a:gridCol w="329184">
                  <a:extLst>
                    <a:ext uri="{9D8B030D-6E8A-4147-A177-3AD203B41FA5}">
                      <a16:colId xmlns:a16="http://schemas.microsoft.com/office/drawing/2014/main" val="2025069500"/>
                    </a:ext>
                  </a:extLst>
                </a:gridCol>
                <a:gridCol w="329184">
                  <a:extLst>
                    <a:ext uri="{9D8B030D-6E8A-4147-A177-3AD203B41FA5}">
                      <a16:colId xmlns:a16="http://schemas.microsoft.com/office/drawing/2014/main" val="3658345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99540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- 2021-08-20 19:06:03</a:t>
                      </a:r>
                      <a:r>
                        <a:rPr kumimoji="0" lang="pt-BR" sz="1000" b="0" i="0" u="none" strike="noStrike" kern="1200" cap="none" spc="0" normalizeH="0" baseline="0" noProof="0">
                          <a:ln>
                            <a:noFill/>
                          </a:ln>
                          <a:solidFill>
                            <a:prstClr val="black"/>
                          </a:solidFill>
                          <a:effectLst/>
                          <a:uLnTx/>
                          <a:uFillTx/>
                          <a:latin typeface="+mn-lt"/>
                          <a:ea typeface="+mn-ea"/>
                          <a:cs typeface="+mn-cs"/>
                        </a:rPr>
                        <a:t>
 O novo decreto de combate à pandemia de Covid-19 tem poucas alterações. A principal delas é a extensão do horário de funcionamento dos bares e restaurantes, que antes ia até às 23h, para até meia-noite. Com isso, o toque de recolher passa para 1h. O decreto será válido por 15 dias, a contar da próxima segunda (23).
📸 Nivia Uchoa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8227954"/>
                  </a:ext>
                </a:extLst>
              </a:tr>
            </a:tbl>
          </a:graphicData>
        </a:graphic>
      </p:graphicFrame>
      <p:sp>
        <p:nvSpPr>
          <p:cNvPr id="4" name="Text Placeholder 3">
            <a:extLst>
              <a:ext uri="{FF2B5EF4-FFF2-40B4-BE49-F238E27FC236}">
                <a16:creationId xmlns:a16="http://schemas.microsoft.com/office/drawing/2014/main" id="{4E6F8FF0-F7F3-4804-AE5D-ACF3D95F9B4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52897557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9BFB1-29E1-461B-91E0-66A53E5A55AC}"/>
              </a:ext>
            </a:extLst>
          </p:cNvPr>
          <p:cNvSpPr>
            <a:spLocks noGrp="1"/>
          </p:cNvSpPr>
          <p:nvPr>
            <p:ph type="title"/>
          </p:nvPr>
        </p:nvSpPr>
        <p:spPr/>
        <p:txBody>
          <a:bodyPr/>
          <a:lstStyle/>
          <a:p>
            <a:r>
              <a:rPr lang="pt-BR"/>
              <a:t>Facebook Original Own Posts Table | Governo do Estado do Ceará - 25 of 25</a:t>
            </a:r>
            <a:endParaRPr lang="en-US"/>
          </a:p>
        </p:txBody>
      </p:sp>
      <p:graphicFrame>
        <p:nvGraphicFramePr>
          <p:cNvPr id="5" name="Table Placeholder 4">
            <a:extLst>
              <a:ext uri="{FF2B5EF4-FFF2-40B4-BE49-F238E27FC236}">
                <a16:creationId xmlns:a16="http://schemas.microsoft.com/office/drawing/2014/main" id="{9C5C9270-611E-4F93-B788-838378C097DB}"/>
              </a:ext>
            </a:extLst>
          </p:cNvPr>
          <p:cNvGraphicFramePr>
            <a:graphicFrameLocks noGrp="1"/>
          </p:cNvGraphicFramePr>
          <p:nvPr>
            <p:ph type="tbl" sz="quarter" idx="13"/>
            <p:extLst>
              <p:ext uri="{D42A27DB-BD31-4B8C-83A1-F6EECF244321}">
                <p14:modId xmlns:p14="http://schemas.microsoft.com/office/powerpoint/2010/main" val="275888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23723238"/>
                    </a:ext>
                  </a:extLst>
                </a:gridCol>
                <a:gridCol w="905256">
                  <a:extLst>
                    <a:ext uri="{9D8B030D-6E8A-4147-A177-3AD203B41FA5}">
                      <a16:colId xmlns:a16="http://schemas.microsoft.com/office/drawing/2014/main" val="290545833"/>
                    </a:ext>
                  </a:extLst>
                </a:gridCol>
                <a:gridCol w="329184">
                  <a:extLst>
                    <a:ext uri="{9D8B030D-6E8A-4147-A177-3AD203B41FA5}">
                      <a16:colId xmlns:a16="http://schemas.microsoft.com/office/drawing/2014/main" val="1402420635"/>
                    </a:ext>
                  </a:extLst>
                </a:gridCol>
                <a:gridCol w="329184">
                  <a:extLst>
                    <a:ext uri="{9D8B030D-6E8A-4147-A177-3AD203B41FA5}">
                      <a16:colId xmlns:a16="http://schemas.microsoft.com/office/drawing/2014/main" val="241583605"/>
                    </a:ext>
                  </a:extLst>
                </a:gridCol>
                <a:gridCol w="329184">
                  <a:extLst>
                    <a:ext uri="{9D8B030D-6E8A-4147-A177-3AD203B41FA5}">
                      <a16:colId xmlns:a16="http://schemas.microsoft.com/office/drawing/2014/main" val="1344018149"/>
                    </a:ext>
                  </a:extLst>
                </a:gridCol>
                <a:gridCol w="329184">
                  <a:extLst>
                    <a:ext uri="{9D8B030D-6E8A-4147-A177-3AD203B41FA5}">
                      <a16:colId xmlns:a16="http://schemas.microsoft.com/office/drawing/2014/main" val="115290656"/>
                    </a:ext>
                  </a:extLst>
                </a:gridCol>
                <a:gridCol w="329184">
                  <a:extLst>
                    <a:ext uri="{9D8B030D-6E8A-4147-A177-3AD203B41FA5}">
                      <a16:colId xmlns:a16="http://schemas.microsoft.com/office/drawing/2014/main" val="2192497450"/>
                    </a:ext>
                  </a:extLst>
                </a:gridCol>
                <a:gridCol w="329184">
                  <a:extLst>
                    <a:ext uri="{9D8B030D-6E8A-4147-A177-3AD203B41FA5}">
                      <a16:colId xmlns:a16="http://schemas.microsoft.com/office/drawing/2014/main" val="3688319296"/>
                    </a:ext>
                  </a:extLst>
                </a:gridCol>
                <a:gridCol w="329184">
                  <a:extLst>
                    <a:ext uri="{9D8B030D-6E8A-4147-A177-3AD203B41FA5}">
                      <a16:colId xmlns:a16="http://schemas.microsoft.com/office/drawing/2014/main" val="3833835305"/>
                    </a:ext>
                  </a:extLst>
                </a:gridCol>
                <a:gridCol w="329184">
                  <a:extLst>
                    <a:ext uri="{9D8B030D-6E8A-4147-A177-3AD203B41FA5}">
                      <a16:colId xmlns:a16="http://schemas.microsoft.com/office/drawing/2014/main" val="4046347609"/>
                    </a:ext>
                  </a:extLst>
                </a:gridCol>
                <a:gridCol w="329184">
                  <a:extLst>
                    <a:ext uri="{9D8B030D-6E8A-4147-A177-3AD203B41FA5}">
                      <a16:colId xmlns:a16="http://schemas.microsoft.com/office/drawing/2014/main" val="2713081502"/>
                    </a:ext>
                  </a:extLst>
                </a:gridCol>
                <a:gridCol w="329184">
                  <a:extLst>
                    <a:ext uri="{9D8B030D-6E8A-4147-A177-3AD203B41FA5}">
                      <a16:colId xmlns:a16="http://schemas.microsoft.com/office/drawing/2014/main" val="1696782693"/>
                    </a:ext>
                  </a:extLst>
                </a:gridCol>
                <a:gridCol w="329184">
                  <a:extLst>
                    <a:ext uri="{9D8B030D-6E8A-4147-A177-3AD203B41FA5}">
                      <a16:colId xmlns:a16="http://schemas.microsoft.com/office/drawing/2014/main" val="1255404924"/>
                    </a:ext>
                  </a:extLst>
                </a:gridCol>
                <a:gridCol w="329184">
                  <a:extLst>
                    <a:ext uri="{9D8B030D-6E8A-4147-A177-3AD203B41FA5}">
                      <a16:colId xmlns:a16="http://schemas.microsoft.com/office/drawing/2014/main" val="3442387643"/>
                    </a:ext>
                  </a:extLst>
                </a:gridCol>
                <a:gridCol w="329184">
                  <a:extLst>
                    <a:ext uri="{9D8B030D-6E8A-4147-A177-3AD203B41FA5}">
                      <a16:colId xmlns:a16="http://schemas.microsoft.com/office/drawing/2014/main" val="2877681844"/>
                    </a:ext>
                  </a:extLst>
                </a:gridCol>
                <a:gridCol w="329184">
                  <a:extLst>
                    <a:ext uri="{9D8B030D-6E8A-4147-A177-3AD203B41FA5}">
                      <a16:colId xmlns:a16="http://schemas.microsoft.com/office/drawing/2014/main" val="3786034877"/>
                    </a:ext>
                  </a:extLst>
                </a:gridCol>
                <a:gridCol w="329184">
                  <a:extLst>
                    <a:ext uri="{9D8B030D-6E8A-4147-A177-3AD203B41FA5}">
                      <a16:colId xmlns:a16="http://schemas.microsoft.com/office/drawing/2014/main" val="4019821833"/>
                    </a:ext>
                  </a:extLst>
                </a:gridCol>
                <a:gridCol w="329184">
                  <a:extLst>
                    <a:ext uri="{9D8B030D-6E8A-4147-A177-3AD203B41FA5}">
                      <a16:colId xmlns:a16="http://schemas.microsoft.com/office/drawing/2014/main" val="3617210353"/>
                    </a:ext>
                  </a:extLst>
                </a:gridCol>
                <a:gridCol w="329184">
                  <a:extLst>
                    <a:ext uri="{9D8B030D-6E8A-4147-A177-3AD203B41FA5}">
                      <a16:colId xmlns:a16="http://schemas.microsoft.com/office/drawing/2014/main" val="2954161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01673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- 2021-08-20 17:58:11</a:t>
                      </a:r>
                      <a:r>
                        <a:rPr kumimoji="0" lang="pt-BR" sz="1000" b="0" i="0" u="none" strike="noStrike" kern="1200" cap="none" spc="0" normalizeH="0" baseline="0" noProof="0">
                          <a:ln>
                            <a:noFill/>
                          </a:ln>
                          <a:solidFill>
                            <a:prstClr val="black"/>
                          </a:solidFill>
                          <a:effectLst/>
                          <a:uLnTx/>
                          <a:uFillTx/>
                          <a:latin typeface="+mn-lt"/>
                          <a:ea typeface="+mn-ea"/>
                          <a:cs typeface="+mn-cs"/>
                        </a:rPr>
                        <a:t>
 O folclore do Ceará é rico, diverso e tem suas raízes na combinação de crenças e povos que habitaram nossa região.
Ele faz parte da nossa identidade, e nesse Dia do Folclore Brasileiro, relembramos nossas origens culturais e manifestações folclóricas marcantes em nosso estado.
#diadofolclorebrasileiro #folclorecearense #folclorenordestino #datascomemorativas #pracegover #pratodosverem  
O post mostra figuras do nosso folclore: dança do coco, bumba-meu-boi e maracatu.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57776772"/>
                  </a:ext>
                </a:extLst>
              </a:tr>
            </a:tbl>
          </a:graphicData>
        </a:graphic>
      </p:graphicFrame>
      <p:sp>
        <p:nvSpPr>
          <p:cNvPr id="4" name="Text Placeholder 3">
            <a:extLst>
              <a:ext uri="{FF2B5EF4-FFF2-40B4-BE49-F238E27FC236}">
                <a16:creationId xmlns:a16="http://schemas.microsoft.com/office/drawing/2014/main" id="{3007F251-EAD5-4BE7-BF85-F582468CBF51}"/>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25887913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C5C51-7AAD-4CF4-A82F-CF32DF0596C4}"/>
              </a:ext>
            </a:extLst>
          </p:cNvPr>
          <p:cNvSpPr>
            <a:spLocks noGrp="1"/>
          </p:cNvSpPr>
          <p:nvPr>
            <p:ph type="title"/>
          </p:nvPr>
        </p:nvSpPr>
        <p:spPr/>
        <p:txBody>
          <a:bodyPr/>
          <a:lstStyle/>
          <a:p>
            <a:r>
              <a:rPr lang="pt-BR"/>
              <a:t>Facebook Followers Total | Governo do Estado do Ceará</a:t>
            </a:r>
            <a:endParaRPr lang="en-US"/>
          </a:p>
        </p:txBody>
      </p:sp>
      <p:graphicFrame>
        <p:nvGraphicFramePr>
          <p:cNvPr id="6" name="Chart Placeholder 5">
            <a:extLst>
              <a:ext uri="{FF2B5EF4-FFF2-40B4-BE49-F238E27FC236}">
                <a16:creationId xmlns:a16="http://schemas.microsoft.com/office/drawing/2014/main" id="{9302A3ED-734A-42E2-B00E-B3817BD71709}"/>
              </a:ext>
            </a:extLst>
          </p:cNvPr>
          <p:cNvGraphicFramePr>
            <a:graphicFrameLocks noGrp="1"/>
          </p:cNvGraphicFramePr>
          <p:nvPr>
            <p:ph type="chart" sz="quarter" idx="13"/>
            <p:extLst>
              <p:ext uri="{D42A27DB-BD31-4B8C-83A1-F6EECF244321}">
                <p14:modId xmlns:p14="http://schemas.microsoft.com/office/powerpoint/2010/main" val="2257073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79D1E9-48FE-4781-AEE7-3E74827D6837}"/>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8E26EEB0-6A20-4C7F-AB3E-FF0CFA0189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0539294"/>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B6D2E-04BC-4DB5-A212-29DF54B690A7}"/>
              </a:ext>
            </a:extLst>
          </p:cNvPr>
          <p:cNvSpPr>
            <a:spLocks noGrp="1"/>
          </p:cNvSpPr>
          <p:nvPr>
            <p:ph type="title"/>
          </p:nvPr>
        </p:nvSpPr>
        <p:spPr/>
        <p:txBody>
          <a:bodyPr/>
          <a:lstStyle/>
          <a:p>
            <a:r>
              <a:rPr lang="pt-BR"/>
              <a:t>Facebook Post Length Efficiency | Governo do Estado do Ceará</a:t>
            </a:r>
            <a:endParaRPr lang="en-US"/>
          </a:p>
        </p:txBody>
      </p:sp>
      <p:graphicFrame>
        <p:nvGraphicFramePr>
          <p:cNvPr id="6" name="Chart Placeholder 5">
            <a:extLst>
              <a:ext uri="{FF2B5EF4-FFF2-40B4-BE49-F238E27FC236}">
                <a16:creationId xmlns:a16="http://schemas.microsoft.com/office/drawing/2014/main" id="{9BEEA9CB-404B-48B7-9360-F9CFC05EE783}"/>
              </a:ext>
            </a:extLst>
          </p:cNvPr>
          <p:cNvGraphicFramePr>
            <a:graphicFrameLocks noGrp="1"/>
          </p:cNvGraphicFramePr>
          <p:nvPr>
            <p:ph type="chart" sz="quarter" idx="13"/>
            <p:extLst>
              <p:ext uri="{D42A27DB-BD31-4B8C-83A1-F6EECF244321}">
                <p14:modId xmlns:p14="http://schemas.microsoft.com/office/powerpoint/2010/main" val="2814867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029EBF-B125-4A98-ABEF-18BACDBAF398}"/>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955BBE96-670F-4FA1-ACF3-3EE34DCAB0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553917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FE25A-DFF1-4DCC-885E-3E335A329D90}"/>
              </a:ext>
            </a:extLst>
          </p:cNvPr>
          <p:cNvSpPr>
            <a:spLocks noGrp="1"/>
          </p:cNvSpPr>
          <p:nvPr>
            <p:ph type="title"/>
          </p:nvPr>
        </p:nvSpPr>
        <p:spPr/>
        <p:txBody>
          <a:bodyPr/>
          <a:lstStyle/>
          <a:p>
            <a:r>
              <a:rPr lang="pt-BR"/>
              <a:t>Facebook Total Interactions | Governo do Estado do Ceará</a:t>
            </a:r>
            <a:endParaRPr lang="en-US"/>
          </a:p>
        </p:txBody>
      </p:sp>
      <p:graphicFrame>
        <p:nvGraphicFramePr>
          <p:cNvPr id="6" name="Chart Placeholder 5">
            <a:extLst>
              <a:ext uri="{FF2B5EF4-FFF2-40B4-BE49-F238E27FC236}">
                <a16:creationId xmlns:a16="http://schemas.microsoft.com/office/drawing/2014/main" id="{7A103B41-EFF6-428C-A5C5-9818553657E9}"/>
              </a:ext>
            </a:extLst>
          </p:cNvPr>
          <p:cNvGraphicFramePr>
            <a:graphicFrameLocks noGrp="1"/>
          </p:cNvGraphicFramePr>
          <p:nvPr>
            <p:ph type="chart" sz="quarter" idx="13"/>
            <p:extLst>
              <p:ext uri="{D42A27DB-BD31-4B8C-83A1-F6EECF244321}">
                <p14:modId xmlns:p14="http://schemas.microsoft.com/office/powerpoint/2010/main" val="2681779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B07B08-3E9E-4923-8AAA-A09C553CD803}"/>
              </a:ext>
            </a:extLst>
          </p:cNvPr>
          <p:cNvSpPr>
            <a:spLocks noGrp="1"/>
          </p:cNvSpPr>
          <p:nvPr>
            <p:ph type="body" sz="quarter" idx="14"/>
          </p:nvPr>
        </p:nvSpPr>
        <p:spPr/>
        <p:txBody>
          <a:bodyPr/>
          <a:lstStyle/>
          <a:p>
            <a:r>
              <a:rPr lang="en-US"/>
              <a:t>08/01/2021 - 08/30/2021</a:t>
            </a:r>
          </a:p>
        </p:txBody>
      </p:sp>
      <p:sp>
        <p:nvSpPr>
          <p:cNvPr id="5" name="Footer Placeholder 4">
            <a:extLst>
              <a:ext uri="{FF2B5EF4-FFF2-40B4-BE49-F238E27FC236}">
                <a16:creationId xmlns:a16="http://schemas.microsoft.com/office/drawing/2014/main" id="{5327166A-B442-4222-AED7-A8383EA5E1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9364997"/>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F5FA5-0CD8-491B-BAF3-9192172C9AEC}"/>
              </a:ext>
            </a:extLst>
          </p:cNvPr>
          <p:cNvSpPr>
            <a:spLocks noGrp="1"/>
          </p:cNvSpPr>
          <p:nvPr>
            <p:ph type="title"/>
          </p:nvPr>
        </p:nvSpPr>
        <p:spPr/>
        <p:txBody>
          <a:bodyPr/>
          <a:lstStyle/>
          <a:p>
            <a:r>
              <a:rPr lang="pt-BR"/>
              <a:t>Facebook Page Reach Table | Governo do Estado do Ceará</a:t>
            </a:r>
            <a:endParaRPr lang="en-US"/>
          </a:p>
        </p:txBody>
      </p:sp>
      <p:graphicFrame>
        <p:nvGraphicFramePr>
          <p:cNvPr id="5" name="Table Placeholder 4">
            <a:extLst>
              <a:ext uri="{FF2B5EF4-FFF2-40B4-BE49-F238E27FC236}">
                <a16:creationId xmlns:a16="http://schemas.microsoft.com/office/drawing/2014/main" id="{76E8EA4E-B53C-4BD5-AC9D-FE1954D6CCFF}"/>
              </a:ext>
            </a:extLst>
          </p:cNvPr>
          <p:cNvGraphicFramePr>
            <a:graphicFrameLocks noGrp="1"/>
          </p:cNvGraphicFramePr>
          <p:nvPr>
            <p:ph type="tbl" sz="quarter" idx="13"/>
            <p:extLst>
              <p:ext uri="{D42A27DB-BD31-4B8C-83A1-F6EECF244321}">
                <p14:modId xmlns:p14="http://schemas.microsoft.com/office/powerpoint/2010/main" val="1763487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3794755"/>
                    </a:ext>
                  </a:extLst>
                </a:gridCol>
                <a:gridCol w="1645920">
                  <a:extLst>
                    <a:ext uri="{9D8B030D-6E8A-4147-A177-3AD203B41FA5}">
                      <a16:colId xmlns:a16="http://schemas.microsoft.com/office/drawing/2014/main" val="3838165597"/>
                    </a:ext>
                  </a:extLst>
                </a:gridCol>
                <a:gridCol w="1645920">
                  <a:extLst>
                    <a:ext uri="{9D8B030D-6E8A-4147-A177-3AD203B41FA5}">
                      <a16:colId xmlns:a16="http://schemas.microsoft.com/office/drawing/2014/main" val="984374950"/>
                    </a:ext>
                  </a:extLst>
                </a:gridCol>
                <a:gridCol w="1645920">
                  <a:extLst>
                    <a:ext uri="{9D8B030D-6E8A-4147-A177-3AD203B41FA5}">
                      <a16:colId xmlns:a16="http://schemas.microsoft.com/office/drawing/2014/main" val="1406596034"/>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569897397"/>
                  </a:ext>
                </a:extLst>
              </a:tr>
              <a:tr h="370840">
                <a:tc>
                  <a:txBody>
                    <a:bodyPr/>
                    <a:lstStyle/>
                    <a:p>
                      <a:r>
                        <a:rPr lang="pt-BR" sz="1000"/>
                        <a:t>Governo do Estado do Ceará</a:t>
                      </a:r>
                      <a:endParaRPr lang="en-US" sz="1000"/>
                    </a:p>
                  </a:txBody>
                  <a:tcPr/>
                </a:tc>
                <a:tc>
                  <a:txBody>
                    <a:bodyPr/>
                    <a:lstStyle/>
                    <a:p>
                      <a:r>
                        <a:rPr lang="en-US" sz="1000"/>
                        <a:t>54800</a:t>
                      </a:r>
                    </a:p>
                  </a:txBody>
                  <a:tcPr/>
                </a:tc>
                <a:tc>
                  <a:txBody>
                    <a:bodyPr/>
                    <a:lstStyle/>
                    <a:p>
                      <a:r>
                        <a:rPr lang="en-US" sz="1000"/>
                        <a:t>1546741</a:t>
                      </a:r>
                    </a:p>
                  </a:txBody>
                  <a:tcPr/>
                </a:tc>
                <a:tc>
                  <a:txBody>
                    <a:bodyPr/>
                    <a:lstStyle/>
                    <a:p>
                      <a:r>
                        <a:rPr lang="en-US" sz="1000"/>
                        <a:t>2934124</a:t>
                      </a:r>
                    </a:p>
                  </a:txBody>
                  <a:tcPr/>
                </a:tc>
                <a:extLst>
                  <a:ext uri="{0D108BD9-81ED-4DB2-BD59-A6C34878D82A}">
                    <a16:rowId xmlns:a16="http://schemas.microsoft.com/office/drawing/2014/main" val="2802147565"/>
                  </a:ext>
                </a:extLst>
              </a:tr>
            </a:tbl>
          </a:graphicData>
        </a:graphic>
      </p:graphicFrame>
      <p:sp>
        <p:nvSpPr>
          <p:cNvPr id="4" name="Text Placeholder 3">
            <a:extLst>
              <a:ext uri="{FF2B5EF4-FFF2-40B4-BE49-F238E27FC236}">
                <a16:creationId xmlns:a16="http://schemas.microsoft.com/office/drawing/2014/main" id="{E5D7FB00-7A33-41D0-A46E-954DBAEAD30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85451912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41B1E-1AC5-451C-8F88-4CBC04AFC367}"/>
              </a:ext>
            </a:extLst>
          </p:cNvPr>
          <p:cNvSpPr>
            <a:spLocks noGrp="1"/>
          </p:cNvSpPr>
          <p:nvPr>
            <p:ph type="title"/>
          </p:nvPr>
        </p:nvSpPr>
        <p:spPr/>
        <p:txBody>
          <a:bodyPr/>
          <a:lstStyle/>
          <a:p>
            <a:r>
              <a:rPr lang="pt-BR"/>
              <a:t>Facebook Own Videos Demographics Table | Governo do Estado do Ceará - 1 of 24</a:t>
            </a:r>
            <a:endParaRPr lang="en-US"/>
          </a:p>
        </p:txBody>
      </p:sp>
      <p:graphicFrame>
        <p:nvGraphicFramePr>
          <p:cNvPr id="5" name="Table Placeholder 4">
            <a:extLst>
              <a:ext uri="{FF2B5EF4-FFF2-40B4-BE49-F238E27FC236}">
                <a16:creationId xmlns:a16="http://schemas.microsoft.com/office/drawing/2014/main" id="{D2C724BA-AAC9-482C-95D2-80E4DFB60269}"/>
              </a:ext>
            </a:extLst>
          </p:cNvPr>
          <p:cNvGraphicFramePr>
            <a:graphicFrameLocks noGrp="1"/>
          </p:cNvGraphicFramePr>
          <p:nvPr>
            <p:ph type="tbl" sz="quarter" idx="13"/>
            <p:extLst>
              <p:ext uri="{D42A27DB-BD31-4B8C-83A1-F6EECF244321}">
                <p14:modId xmlns:p14="http://schemas.microsoft.com/office/powerpoint/2010/main" val="3124456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608808074"/>
                    </a:ext>
                  </a:extLst>
                </a:gridCol>
                <a:gridCol w="658367">
                  <a:extLst>
                    <a:ext uri="{9D8B030D-6E8A-4147-A177-3AD203B41FA5}">
                      <a16:colId xmlns:a16="http://schemas.microsoft.com/office/drawing/2014/main" val="1949445006"/>
                    </a:ext>
                  </a:extLst>
                </a:gridCol>
                <a:gridCol w="658367">
                  <a:extLst>
                    <a:ext uri="{9D8B030D-6E8A-4147-A177-3AD203B41FA5}">
                      <a16:colId xmlns:a16="http://schemas.microsoft.com/office/drawing/2014/main" val="3670564769"/>
                    </a:ext>
                  </a:extLst>
                </a:gridCol>
                <a:gridCol w="208280">
                  <a:extLst>
                    <a:ext uri="{9D8B030D-6E8A-4147-A177-3AD203B41FA5}">
                      <a16:colId xmlns:a16="http://schemas.microsoft.com/office/drawing/2014/main" val="2071748329"/>
                    </a:ext>
                  </a:extLst>
                </a:gridCol>
                <a:gridCol w="208280">
                  <a:extLst>
                    <a:ext uri="{9D8B030D-6E8A-4147-A177-3AD203B41FA5}">
                      <a16:colId xmlns:a16="http://schemas.microsoft.com/office/drawing/2014/main" val="4045110297"/>
                    </a:ext>
                  </a:extLst>
                </a:gridCol>
                <a:gridCol w="208280">
                  <a:extLst>
                    <a:ext uri="{9D8B030D-6E8A-4147-A177-3AD203B41FA5}">
                      <a16:colId xmlns:a16="http://schemas.microsoft.com/office/drawing/2014/main" val="3485022953"/>
                    </a:ext>
                  </a:extLst>
                </a:gridCol>
                <a:gridCol w="208280">
                  <a:extLst>
                    <a:ext uri="{9D8B030D-6E8A-4147-A177-3AD203B41FA5}">
                      <a16:colId xmlns:a16="http://schemas.microsoft.com/office/drawing/2014/main" val="3406596665"/>
                    </a:ext>
                  </a:extLst>
                </a:gridCol>
                <a:gridCol w="208280">
                  <a:extLst>
                    <a:ext uri="{9D8B030D-6E8A-4147-A177-3AD203B41FA5}">
                      <a16:colId xmlns:a16="http://schemas.microsoft.com/office/drawing/2014/main" val="3161356898"/>
                    </a:ext>
                  </a:extLst>
                </a:gridCol>
                <a:gridCol w="208280">
                  <a:extLst>
                    <a:ext uri="{9D8B030D-6E8A-4147-A177-3AD203B41FA5}">
                      <a16:colId xmlns:a16="http://schemas.microsoft.com/office/drawing/2014/main" val="1809073726"/>
                    </a:ext>
                  </a:extLst>
                </a:gridCol>
                <a:gridCol w="208280">
                  <a:extLst>
                    <a:ext uri="{9D8B030D-6E8A-4147-A177-3AD203B41FA5}">
                      <a16:colId xmlns:a16="http://schemas.microsoft.com/office/drawing/2014/main" val="370089012"/>
                    </a:ext>
                  </a:extLst>
                </a:gridCol>
                <a:gridCol w="208280">
                  <a:extLst>
                    <a:ext uri="{9D8B030D-6E8A-4147-A177-3AD203B41FA5}">
                      <a16:colId xmlns:a16="http://schemas.microsoft.com/office/drawing/2014/main" val="1922448389"/>
                    </a:ext>
                  </a:extLst>
                </a:gridCol>
                <a:gridCol w="208280">
                  <a:extLst>
                    <a:ext uri="{9D8B030D-6E8A-4147-A177-3AD203B41FA5}">
                      <a16:colId xmlns:a16="http://schemas.microsoft.com/office/drawing/2014/main" val="1518698914"/>
                    </a:ext>
                  </a:extLst>
                </a:gridCol>
                <a:gridCol w="208280">
                  <a:extLst>
                    <a:ext uri="{9D8B030D-6E8A-4147-A177-3AD203B41FA5}">
                      <a16:colId xmlns:a16="http://schemas.microsoft.com/office/drawing/2014/main" val="1322135138"/>
                    </a:ext>
                  </a:extLst>
                </a:gridCol>
                <a:gridCol w="208280">
                  <a:extLst>
                    <a:ext uri="{9D8B030D-6E8A-4147-A177-3AD203B41FA5}">
                      <a16:colId xmlns:a16="http://schemas.microsoft.com/office/drawing/2014/main" val="2037413493"/>
                    </a:ext>
                  </a:extLst>
                </a:gridCol>
                <a:gridCol w="208280">
                  <a:extLst>
                    <a:ext uri="{9D8B030D-6E8A-4147-A177-3AD203B41FA5}">
                      <a16:colId xmlns:a16="http://schemas.microsoft.com/office/drawing/2014/main" val="848331077"/>
                    </a:ext>
                  </a:extLst>
                </a:gridCol>
                <a:gridCol w="208280">
                  <a:extLst>
                    <a:ext uri="{9D8B030D-6E8A-4147-A177-3AD203B41FA5}">
                      <a16:colId xmlns:a16="http://schemas.microsoft.com/office/drawing/2014/main" val="1021244295"/>
                    </a:ext>
                  </a:extLst>
                </a:gridCol>
                <a:gridCol w="208280">
                  <a:extLst>
                    <a:ext uri="{9D8B030D-6E8A-4147-A177-3AD203B41FA5}">
                      <a16:colId xmlns:a16="http://schemas.microsoft.com/office/drawing/2014/main" val="1930058452"/>
                    </a:ext>
                  </a:extLst>
                </a:gridCol>
                <a:gridCol w="208280">
                  <a:extLst>
                    <a:ext uri="{9D8B030D-6E8A-4147-A177-3AD203B41FA5}">
                      <a16:colId xmlns:a16="http://schemas.microsoft.com/office/drawing/2014/main" val="1260487899"/>
                    </a:ext>
                  </a:extLst>
                </a:gridCol>
                <a:gridCol w="208280">
                  <a:extLst>
                    <a:ext uri="{9D8B030D-6E8A-4147-A177-3AD203B41FA5}">
                      <a16:colId xmlns:a16="http://schemas.microsoft.com/office/drawing/2014/main" val="3468300815"/>
                    </a:ext>
                  </a:extLst>
                </a:gridCol>
                <a:gridCol w="208280">
                  <a:extLst>
                    <a:ext uri="{9D8B030D-6E8A-4147-A177-3AD203B41FA5}">
                      <a16:colId xmlns:a16="http://schemas.microsoft.com/office/drawing/2014/main" val="3288202356"/>
                    </a:ext>
                  </a:extLst>
                </a:gridCol>
                <a:gridCol w="208280">
                  <a:extLst>
                    <a:ext uri="{9D8B030D-6E8A-4147-A177-3AD203B41FA5}">
                      <a16:colId xmlns:a16="http://schemas.microsoft.com/office/drawing/2014/main" val="3503576600"/>
                    </a:ext>
                  </a:extLst>
                </a:gridCol>
                <a:gridCol w="208280">
                  <a:extLst>
                    <a:ext uri="{9D8B030D-6E8A-4147-A177-3AD203B41FA5}">
                      <a16:colId xmlns:a16="http://schemas.microsoft.com/office/drawing/2014/main" val="3640702059"/>
                    </a:ext>
                  </a:extLst>
                </a:gridCol>
                <a:gridCol w="208280">
                  <a:extLst>
                    <a:ext uri="{9D8B030D-6E8A-4147-A177-3AD203B41FA5}">
                      <a16:colId xmlns:a16="http://schemas.microsoft.com/office/drawing/2014/main" val="2061133723"/>
                    </a:ext>
                  </a:extLst>
                </a:gridCol>
                <a:gridCol w="208280">
                  <a:extLst>
                    <a:ext uri="{9D8B030D-6E8A-4147-A177-3AD203B41FA5}">
                      <a16:colId xmlns:a16="http://schemas.microsoft.com/office/drawing/2014/main" val="1073921039"/>
                    </a:ext>
                  </a:extLst>
                </a:gridCol>
                <a:gridCol w="208280">
                  <a:extLst>
                    <a:ext uri="{9D8B030D-6E8A-4147-A177-3AD203B41FA5}">
                      <a16:colId xmlns:a16="http://schemas.microsoft.com/office/drawing/2014/main" val="2116436285"/>
                    </a:ext>
                  </a:extLst>
                </a:gridCol>
                <a:gridCol w="208280">
                  <a:extLst>
                    <a:ext uri="{9D8B030D-6E8A-4147-A177-3AD203B41FA5}">
                      <a16:colId xmlns:a16="http://schemas.microsoft.com/office/drawing/2014/main" val="848039364"/>
                    </a:ext>
                  </a:extLst>
                </a:gridCol>
                <a:gridCol w="208280">
                  <a:extLst>
                    <a:ext uri="{9D8B030D-6E8A-4147-A177-3AD203B41FA5}">
                      <a16:colId xmlns:a16="http://schemas.microsoft.com/office/drawing/2014/main" val="1151958017"/>
                    </a:ext>
                  </a:extLst>
                </a:gridCol>
                <a:gridCol w="208280">
                  <a:extLst>
                    <a:ext uri="{9D8B030D-6E8A-4147-A177-3AD203B41FA5}">
                      <a16:colId xmlns:a16="http://schemas.microsoft.com/office/drawing/2014/main" val="358561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527331020"/>
                  </a:ext>
                </a:extLst>
              </a:tr>
            </a:tbl>
          </a:graphicData>
        </a:graphic>
      </p:graphicFrame>
      <p:sp>
        <p:nvSpPr>
          <p:cNvPr id="4" name="Text Placeholder 3">
            <a:extLst>
              <a:ext uri="{FF2B5EF4-FFF2-40B4-BE49-F238E27FC236}">
                <a16:creationId xmlns:a16="http://schemas.microsoft.com/office/drawing/2014/main" id="{D3394576-E453-4337-A02F-FBACE9B1119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218362059"/>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A547D-6437-433D-9FA0-7F848052DAB0}"/>
              </a:ext>
            </a:extLst>
          </p:cNvPr>
          <p:cNvSpPr>
            <a:spLocks noGrp="1"/>
          </p:cNvSpPr>
          <p:nvPr>
            <p:ph type="title"/>
          </p:nvPr>
        </p:nvSpPr>
        <p:spPr/>
        <p:txBody>
          <a:bodyPr/>
          <a:lstStyle/>
          <a:p>
            <a:r>
              <a:rPr lang="pt-BR"/>
              <a:t>Facebook Own Videos Demographics Table | Governo do Estado do Ceará - 2 of 24</a:t>
            </a:r>
            <a:endParaRPr lang="en-US"/>
          </a:p>
        </p:txBody>
      </p:sp>
      <p:graphicFrame>
        <p:nvGraphicFramePr>
          <p:cNvPr id="5" name="Table Placeholder 4">
            <a:extLst>
              <a:ext uri="{FF2B5EF4-FFF2-40B4-BE49-F238E27FC236}">
                <a16:creationId xmlns:a16="http://schemas.microsoft.com/office/drawing/2014/main" id="{E4F2E946-6127-4D53-86F8-45C1B69749D8}"/>
              </a:ext>
            </a:extLst>
          </p:cNvPr>
          <p:cNvGraphicFramePr>
            <a:graphicFrameLocks noGrp="1"/>
          </p:cNvGraphicFramePr>
          <p:nvPr>
            <p:ph type="tbl" sz="quarter" idx="13"/>
            <p:extLst>
              <p:ext uri="{D42A27DB-BD31-4B8C-83A1-F6EECF244321}">
                <p14:modId xmlns:p14="http://schemas.microsoft.com/office/powerpoint/2010/main" val="1801722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1398688"/>
                    </a:ext>
                  </a:extLst>
                </a:gridCol>
                <a:gridCol w="658367">
                  <a:extLst>
                    <a:ext uri="{9D8B030D-6E8A-4147-A177-3AD203B41FA5}">
                      <a16:colId xmlns:a16="http://schemas.microsoft.com/office/drawing/2014/main" val="4019511982"/>
                    </a:ext>
                  </a:extLst>
                </a:gridCol>
                <a:gridCol w="658367">
                  <a:extLst>
                    <a:ext uri="{9D8B030D-6E8A-4147-A177-3AD203B41FA5}">
                      <a16:colId xmlns:a16="http://schemas.microsoft.com/office/drawing/2014/main" val="1744586160"/>
                    </a:ext>
                  </a:extLst>
                </a:gridCol>
                <a:gridCol w="208280">
                  <a:extLst>
                    <a:ext uri="{9D8B030D-6E8A-4147-A177-3AD203B41FA5}">
                      <a16:colId xmlns:a16="http://schemas.microsoft.com/office/drawing/2014/main" val="147215655"/>
                    </a:ext>
                  </a:extLst>
                </a:gridCol>
                <a:gridCol w="208280">
                  <a:extLst>
                    <a:ext uri="{9D8B030D-6E8A-4147-A177-3AD203B41FA5}">
                      <a16:colId xmlns:a16="http://schemas.microsoft.com/office/drawing/2014/main" val="2249871460"/>
                    </a:ext>
                  </a:extLst>
                </a:gridCol>
                <a:gridCol w="208280">
                  <a:extLst>
                    <a:ext uri="{9D8B030D-6E8A-4147-A177-3AD203B41FA5}">
                      <a16:colId xmlns:a16="http://schemas.microsoft.com/office/drawing/2014/main" val="2277549472"/>
                    </a:ext>
                  </a:extLst>
                </a:gridCol>
                <a:gridCol w="208280">
                  <a:extLst>
                    <a:ext uri="{9D8B030D-6E8A-4147-A177-3AD203B41FA5}">
                      <a16:colId xmlns:a16="http://schemas.microsoft.com/office/drawing/2014/main" val="2328282958"/>
                    </a:ext>
                  </a:extLst>
                </a:gridCol>
                <a:gridCol w="208280">
                  <a:extLst>
                    <a:ext uri="{9D8B030D-6E8A-4147-A177-3AD203B41FA5}">
                      <a16:colId xmlns:a16="http://schemas.microsoft.com/office/drawing/2014/main" val="2222654772"/>
                    </a:ext>
                  </a:extLst>
                </a:gridCol>
                <a:gridCol w="208280">
                  <a:extLst>
                    <a:ext uri="{9D8B030D-6E8A-4147-A177-3AD203B41FA5}">
                      <a16:colId xmlns:a16="http://schemas.microsoft.com/office/drawing/2014/main" val="3032042322"/>
                    </a:ext>
                  </a:extLst>
                </a:gridCol>
                <a:gridCol w="208280">
                  <a:extLst>
                    <a:ext uri="{9D8B030D-6E8A-4147-A177-3AD203B41FA5}">
                      <a16:colId xmlns:a16="http://schemas.microsoft.com/office/drawing/2014/main" val="555022346"/>
                    </a:ext>
                  </a:extLst>
                </a:gridCol>
                <a:gridCol w="208280">
                  <a:extLst>
                    <a:ext uri="{9D8B030D-6E8A-4147-A177-3AD203B41FA5}">
                      <a16:colId xmlns:a16="http://schemas.microsoft.com/office/drawing/2014/main" val="12361661"/>
                    </a:ext>
                  </a:extLst>
                </a:gridCol>
                <a:gridCol w="208280">
                  <a:extLst>
                    <a:ext uri="{9D8B030D-6E8A-4147-A177-3AD203B41FA5}">
                      <a16:colId xmlns:a16="http://schemas.microsoft.com/office/drawing/2014/main" val="1037981069"/>
                    </a:ext>
                  </a:extLst>
                </a:gridCol>
                <a:gridCol w="208280">
                  <a:extLst>
                    <a:ext uri="{9D8B030D-6E8A-4147-A177-3AD203B41FA5}">
                      <a16:colId xmlns:a16="http://schemas.microsoft.com/office/drawing/2014/main" val="2024977590"/>
                    </a:ext>
                  </a:extLst>
                </a:gridCol>
                <a:gridCol w="208280">
                  <a:extLst>
                    <a:ext uri="{9D8B030D-6E8A-4147-A177-3AD203B41FA5}">
                      <a16:colId xmlns:a16="http://schemas.microsoft.com/office/drawing/2014/main" val="451120806"/>
                    </a:ext>
                  </a:extLst>
                </a:gridCol>
                <a:gridCol w="208280">
                  <a:extLst>
                    <a:ext uri="{9D8B030D-6E8A-4147-A177-3AD203B41FA5}">
                      <a16:colId xmlns:a16="http://schemas.microsoft.com/office/drawing/2014/main" val="247966655"/>
                    </a:ext>
                  </a:extLst>
                </a:gridCol>
                <a:gridCol w="208280">
                  <a:extLst>
                    <a:ext uri="{9D8B030D-6E8A-4147-A177-3AD203B41FA5}">
                      <a16:colId xmlns:a16="http://schemas.microsoft.com/office/drawing/2014/main" val="3871043027"/>
                    </a:ext>
                  </a:extLst>
                </a:gridCol>
                <a:gridCol w="208280">
                  <a:extLst>
                    <a:ext uri="{9D8B030D-6E8A-4147-A177-3AD203B41FA5}">
                      <a16:colId xmlns:a16="http://schemas.microsoft.com/office/drawing/2014/main" val="2144325464"/>
                    </a:ext>
                  </a:extLst>
                </a:gridCol>
                <a:gridCol w="208280">
                  <a:extLst>
                    <a:ext uri="{9D8B030D-6E8A-4147-A177-3AD203B41FA5}">
                      <a16:colId xmlns:a16="http://schemas.microsoft.com/office/drawing/2014/main" val="1130546909"/>
                    </a:ext>
                  </a:extLst>
                </a:gridCol>
                <a:gridCol w="208280">
                  <a:extLst>
                    <a:ext uri="{9D8B030D-6E8A-4147-A177-3AD203B41FA5}">
                      <a16:colId xmlns:a16="http://schemas.microsoft.com/office/drawing/2014/main" val="3021286275"/>
                    </a:ext>
                  </a:extLst>
                </a:gridCol>
                <a:gridCol w="208280">
                  <a:extLst>
                    <a:ext uri="{9D8B030D-6E8A-4147-A177-3AD203B41FA5}">
                      <a16:colId xmlns:a16="http://schemas.microsoft.com/office/drawing/2014/main" val="1286647292"/>
                    </a:ext>
                  </a:extLst>
                </a:gridCol>
                <a:gridCol w="208280">
                  <a:extLst>
                    <a:ext uri="{9D8B030D-6E8A-4147-A177-3AD203B41FA5}">
                      <a16:colId xmlns:a16="http://schemas.microsoft.com/office/drawing/2014/main" val="2160755172"/>
                    </a:ext>
                  </a:extLst>
                </a:gridCol>
                <a:gridCol w="208280">
                  <a:extLst>
                    <a:ext uri="{9D8B030D-6E8A-4147-A177-3AD203B41FA5}">
                      <a16:colId xmlns:a16="http://schemas.microsoft.com/office/drawing/2014/main" val="2719673890"/>
                    </a:ext>
                  </a:extLst>
                </a:gridCol>
                <a:gridCol w="208280">
                  <a:extLst>
                    <a:ext uri="{9D8B030D-6E8A-4147-A177-3AD203B41FA5}">
                      <a16:colId xmlns:a16="http://schemas.microsoft.com/office/drawing/2014/main" val="3891610503"/>
                    </a:ext>
                  </a:extLst>
                </a:gridCol>
                <a:gridCol w="208280">
                  <a:extLst>
                    <a:ext uri="{9D8B030D-6E8A-4147-A177-3AD203B41FA5}">
                      <a16:colId xmlns:a16="http://schemas.microsoft.com/office/drawing/2014/main" val="2064277057"/>
                    </a:ext>
                  </a:extLst>
                </a:gridCol>
                <a:gridCol w="208280">
                  <a:extLst>
                    <a:ext uri="{9D8B030D-6E8A-4147-A177-3AD203B41FA5}">
                      <a16:colId xmlns:a16="http://schemas.microsoft.com/office/drawing/2014/main" val="3495053888"/>
                    </a:ext>
                  </a:extLst>
                </a:gridCol>
                <a:gridCol w="208280">
                  <a:extLst>
                    <a:ext uri="{9D8B030D-6E8A-4147-A177-3AD203B41FA5}">
                      <a16:colId xmlns:a16="http://schemas.microsoft.com/office/drawing/2014/main" val="3315844541"/>
                    </a:ext>
                  </a:extLst>
                </a:gridCol>
                <a:gridCol w="208280">
                  <a:extLst>
                    <a:ext uri="{9D8B030D-6E8A-4147-A177-3AD203B41FA5}">
                      <a16:colId xmlns:a16="http://schemas.microsoft.com/office/drawing/2014/main" val="964304750"/>
                    </a:ext>
                  </a:extLst>
                </a:gridCol>
                <a:gridCol w="208280">
                  <a:extLst>
                    <a:ext uri="{9D8B030D-6E8A-4147-A177-3AD203B41FA5}">
                      <a16:colId xmlns:a16="http://schemas.microsoft.com/office/drawing/2014/main" val="3978210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28461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- 2021-08-27 12:29:45</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abre processo seletivo para dez Cozinhas Sociais 
Governo do Ceará lança o edital do processo seletivo da 2ª edição do programa Cozinhas Sociais. A formação visa apoiar dez instituições que já realizam trabalhos sociais em comunidades vulneráveis. 
Os representantes selecionados participarão de forma híbrida (online e presencial) de atividades como formação em empreendedorismo social, cozinha básica e boas práticas, tutoria, acompanhamento, além de receber ajuda de custo, insumos e utensílios para fornecer alimentação nas áreas que atendem. 
A iniciativa será realizada pelo Estado, por meio da Escola de Gastronomia Social Ivens Dias Branco, instituição da Secretaria da Cultura do Estado Ceará (Secult), gerida pelo Instituto Dragão do Mar (IDM) e o Mais Nutrição, ação do Programa Mais Infância Ceará.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https://scontent-iad3-2.xx.fbcdn.net/v/t15.5256-10/s240x240/236666734_400368101513485_3563420153468790053_n.jpg?_nc_cat=101&amp;ccb=1-5&amp;_nc_sid=08861d&amp;_nc_ohc=mzJmx7XVlzUAX-3AYXx&amp;_nc_ht=scontent-iad3-2.xx&amp;oh=3c1c3459ba0226cffd3186941d83ad15&amp;oe=613295F5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15:18:24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35.804783333333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51.21685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164.96628333333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281.95925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142.91458333333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226.16006666667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25.640866666667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91.059983333333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166.29418333333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54.419133333333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9111532"/>
                  </a:ext>
                </a:extLst>
              </a:tr>
            </a:tbl>
          </a:graphicData>
        </a:graphic>
      </p:graphicFrame>
      <p:sp>
        <p:nvSpPr>
          <p:cNvPr id="4" name="Text Placeholder 3">
            <a:extLst>
              <a:ext uri="{FF2B5EF4-FFF2-40B4-BE49-F238E27FC236}">
                <a16:creationId xmlns:a16="http://schemas.microsoft.com/office/drawing/2014/main" id="{BBCDB038-6810-4BF7-AE76-7D3EE6639E81}"/>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83016719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04872-08E6-4740-A987-7FC0184E0442}"/>
              </a:ext>
            </a:extLst>
          </p:cNvPr>
          <p:cNvSpPr>
            <a:spLocks noGrp="1"/>
          </p:cNvSpPr>
          <p:nvPr>
            <p:ph type="title"/>
          </p:nvPr>
        </p:nvSpPr>
        <p:spPr/>
        <p:txBody>
          <a:bodyPr/>
          <a:lstStyle/>
          <a:p>
            <a:r>
              <a:rPr lang="pt-BR"/>
              <a:t>Facebook Own Videos Demographics Table | Governo do Estado do Ceará - 3 of 24</a:t>
            </a:r>
            <a:endParaRPr lang="en-US"/>
          </a:p>
        </p:txBody>
      </p:sp>
      <p:graphicFrame>
        <p:nvGraphicFramePr>
          <p:cNvPr id="5" name="Table Placeholder 4">
            <a:extLst>
              <a:ext uri="{FF2B5EF4-FFF2-40B4-BE49-F238E27FC236}">
                <a16:creationId xmlns:a16="http://schemas.microsoft.com/office/drawing/2014/main" id="{AB18C24F-E6CE-464D-ACF1-7904B9DE2AFD}"/>
              </a:ext>
            </a:extLst>
          </p:cNvPr>
          <p:cNvGraphicFramePr>
            <a:graphicFrameLocks noGrp="1"/>
          </p:cNvGraphicFramePr>
          <p:nvPr>
            <p:ph type="tbl" sz="quarter" idx="13"/>
            <p:extLst>
              <p:ext uri="{D42A27DB-BD31-4B8C-83A1-F6EECF244321}">
                <p14:modId xmlns:p14="http://schemas.microsoft.com/office/powerpoint/2010/main" val="1073312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714758116"/>
                    </a:ext>
                  </a:extLst>
                </a:gridCol>
                <a:gridCol w="658367">
                  <a:extLst>
                    <a:ext uri="{9D8B030D-6E8A-4147-A177-3AD203B41FA5}">
                      <a16:colId xmlns:a16="http://schemas.microsoft.com/office/drawing/2014/main" val="2521915339"/>
                    </a:ext>
                  </a:extLst>
                </a:gridCol>
                <a:gridCol w="658367">
                  <a:extLst>
                    <a:ext uri="{9D8B030D-6E8A-4147-A177-3AD203B41FA5}">
                      <a16:colId xmlns:a16="http://schemas.microsoft.com/office/drawing/2014/main" val="3583571307"/>
                    </a:ext>
                  </a:extLst>
                </a:gridCol>
                <a:gridCol w="208280">
                  <a:extLst>
                    <a:ext uri="{9D8B030D-6E8A-4147-A177-3AD203B41FA5}">
                      <a16:colId xmlns:a16="http://schemas.microsoft.com/office/drawing/2014/main" val="4028129175"/>
                    </a:ext>
                  </a:extLst>
                </a:gridCol>
                <a:gridCol w="208280">
                  <a:extLst>
                    <a:ext uri="{9D8B030D-6E8A-4147-A177-3AD203B41FA5}">
                      <a16:colId xmlns:a16="http://schemas.microsoft.com/office/drawing/2014/main" val="4206319885"/>
                    </a:ext>
                  </a:extLst>
                </a:gridCol>
                <a:gridCol w="208280">
                  <a:extLst>
                    <a:ext uri="{9D8B030D-6E8A-4147-A177-3AD203B41FA5}">
                      <a16:colId xmlns:a16="http://schemas.microsoft.com/office/drawing/2014/main" val="1806636731"/>
                    </a:ext>
                  </a:extLst>
                </a:gridCol>
                <a:gridCol w="208280">
                  <a:extLst>
                    <a:ext uri="{9D8B030D-6E8A-4147-A177-3AD203B41FA5}">
                      <a16:colId xmlns:a16="http://schemas.microsoft.com/office/drawing/2014/main" val="3327198030"/>
                    </a:ext>
                  </a:extLst>
                </a:gridCol>
                <a:gridCol w="208280">
                  <a:extLst>
                    <a:ext uri="{9D8B030D-6E8A-4147-A177-3AD203B41FA5}">
                      <a16:colId xmlns:a16="http://schemas.microsoft.com/office/drawing/2014/main" val="2304083884"/>
                    </a:ext>
                  </a:extLst>
                </a:gridCol>
                <a:gridCol w="208280">
                  <a:extLst>
                    <a:ext uri="{9D8B030D-6E8A-4147-A177-3AD203B41FA5}">
                      <a16:colId xmlns:a16="http://schemas.microsoft.com/office/drawing/2014/main" val="885949910"/>
                    </a:ext>
                  </a:extLst>
                </a:gridCol>
                <a:gridCol w="208280">
                  <a:extLst>
                    <a:ext uri="{9D8B030D-6E8A-4147-A177-3AD203B41FA5}">
                      <a16:colId xmlns:a16="http://schemas.microsoft.com/office/drawing/2014/main" val="3767535041"/>
                    </a:ext>
                  </a:extLst>
                </a:gridCol>
                <a:gridCol w="208280">
                  <a:extLst>
                    <a:ext uri="{9D8B030D-6E8A-4147-A177-3AD203B41FA5}">
                      <a16:colId xmlns:a16="http://schemas.microsoft.com/office/drawing/2014/main" val="122213489"/>
                    </a:ext>
                  </a:extLst>
                </a:gridCol>
                <a:gridCol w="208280">
                  <a:extLst>
                    <a:ext uri="{9D8B030D-6E8A-4147-A177-3AD203B41FA5}">
                      <a16:colId xmlns:a16="http://schemas.microsoft.com/office/drawing/2014/main" val="1219705127"/>
                    </a:ext>
                  </a:extLst>
                </a:gridCol>
                <a:gridCol w="208280">
                  <a:extLst>
                    <a:ext uri="{9D8B030D-6E8A-4147-A177-3AD203B41FA5}">
                      <a16:colId xmlns:a16="http://schemas.microsoft.com/office/drawing/2014/main" val="1494467856"/>
                    </a:ext>
                  </a:extLst>
                </a:gridCol>
                <a:gridCol w="208280">
                  <a:extLst>
                    <a:ext uri="{9D8B030D-6E8A-4147-A177-3AD203B41FA5}">
                      <a16:colId xmlns:a16="http://schemas.microsoft.com/office/drawing/2014/main" val="3911092144"/>
                    </a:ext>
                  </a:extLst>
                </a:gridCol>
                <a:gridCol w="208280">
                  <a:extLst>
                    <a:ext uri="{9D8B030D-6E8A-4147-A177-3AD203B41FA5}">
                      <a16:colId xmlns:a16="http://schemas.microsoft.com/office/drawing/2014/main" val="2800798080"/>
                    </a:ext>
                  </a:extLst>
                </a:gridCol>
                <a:gridCol w="208280">
                  <a:extLst>
                    <a:ext uri="{9D8B030D-6E8A-4147-A177-3AD203B41FA5}">
                      <a16:colId xmlns:a16="http://schemas.microsoft.com/office/drawing/2014/main" val="1544264639"/>
                    </a:ext>
                  </a:extLst>
                </a:gridCol>
                <a:gridCol w="208280">
                  <a:extLst>
                    <a:ext uri="{9D8B030D-6E8A-4147-A177-3AD203B41FA5}">
                      <a16:colId xmlns:a16="http://schemas.microsoft.com/office/drawing/2014/main" val="3751009174"/>
                    </a:ext>
                  </a:extLst>
                </a:gridCol>
                <a:gridCol w="208280">
                  <a:extLst>
                    <a:ext uri="{9D8B030D-6E8A-4147-A177-3AD203B41FA5}">
                      <a16:colId xmlns:a16="http://schemas.microsoft.com/office/drawing/2014/main" val="2064311152"/>
                    </a:ext>
                  </a:extLst>
                </a:gridCol>
                <a:gridCol w="208280">
                  <a:extLst>
                    <a:ext uri="{9D8B030D-6E8A-4147-A177-3AD203B41FA5}">
                      <a16:colId xmlns:a16="http://schemas.microsoft.com/office/drawing/2014/main" val="3926713048"/>
                    </a:ext>
                  </a:extLst>
                </a:gridCol>
                <a:gridCol w="208280">
                  <a:extLst>
                    <a:ext uri="{9D8B030D-6E8A-4147-A177-3AD203B41FA5}">
                      <a16:colId xmlns:a16="http://schemas.microsoft.com/office/drawing/2014/main" val="488786833"/>
                    </a:ext>
                  </a:extLst>
                </a:gridCol>
                <a:gridCol w="208280">
                  <a:extLst>
                    <a:ext uri="{9D8B030D-6E8A-4147-A177-3AD203B41FA5}">
                      <a16:colId xmlns:a16="http://schemas.microsoft.com/office/drawing/2014/main" val="16684160"/>
                    </a:ext>
                  </a:extLst>
                </a:gridCol>
                <a:gridCol w="208280">
                  <a:extLst>
                    <a:ext uri="{9D8B030D-6E8A-4147-A177-3AD203B41FA5}">
                      <a16:colId xmlns:a16="http://schemas.microsoft.com/office/drawing/2014/main" val="402954212"/>
                    </a:ext>
                  </a:extLst>
                </a:gridCol>
                <a:gridCol w="208280">
                  <a:extLst>
                    <a:ext uri="{9D8B030D-6E8A-4147-A177-3AD203B41FA5}">
                      <a16:colId xmlns:a16="http://schemas.microsoft.com/office/drawing/2014/main" val="3111013419"/>
                    </a:ext>
                  </a:extLst>
                </a:gridCol>
                <a:gridCol w="208280">
                  <a:extLst>
                    <a:ext uri="{9D8B030D-6E8A-4147-A177-3AD203B41FA5}">
                      <a16:colId xmlns:a16="http://schemas.microsoft.com/office/drawing/2014/main" val="2261469702"/>
                    </a:ext>
                  </a:extLst>
                </a:gridCol>
                <a:gridCol w="208280">
                  <a:extLst>
                    <a:ext uri="{9D8B030D-6E8A-4147-A177-3AD203B41FA5}">
                      <a16:colId xmlns:a16="http://schemas.microsoft.com/office/drawing/2014/main" val="2765075154"/>
                    </a:ext>
                  </a:extLst>
                </a:gridCol>
                <a:gridCol w="208280">
                  <a:extLst>
                    <a:ext uri="{9D8B030D-6E8A-4147-A177-3AD203B41FA5}">
                      <a16:colId xmlns:a16="http://schemas.microsoft.com/office/drawing/2014/main" val="2528905473"/>
                    </a:ext>
                  </a:extLst>
                </a:gridCol>
                <a:gridCol w="208280">
                  <a:extLst>
                    <a:ext uri="{9D8B030D-6E8A-4147-A177-3AD203B41FA5}">
                      <a16:colId xmlns:a16="http://schemas.microsoft.com/office/drawing/2014/main" val="1452145251"/>
                    </a:ext>
                  </a:extLst>
                </a:gridCol>
                <a:gridCol w="208280">
                  <a:extLst>
                    <a:ext uri="{9D8B030D-6E8A-4147-A177-3AD203B41FA5}">
                      <a16:colId xmlns:a16="http://schemas.microsoft.com/office/drawing/2014/main" val="283190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2635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- 2021-08-26 08:07:17</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lança o Pacto pela Aprendizagem no Estado do Ceará! Confira ao vivo!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239304257_240937974579394_4667576586577565898_n.jpg?_nc_cat=101&amp;ccb=1-5&amp;_nc_sid=08861d&amp;_nc_ohc=kacqUBxdaYsAX-7EGMK&amp;_nc_ht=scontent-iad3-2.xx&amp;edm=AGz5Y0wEAAAA&amp;oh=41d86b8aec381a32f479157e8f011d53&amp;oe=6131F67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15:18:24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62.568416666667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356.56701666667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847.05023333333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1480.06475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1183.1834166667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484.19406666667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95.360533333333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1234.2391166667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963.19298333333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587.11243333333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264.95753333333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0.62993333333333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04831474"/>
                  </a:ext>
                </a:extLst>
              </a:tr>
            </a:tbl>
          </a:graphicData>
        </a:graphic>
      </p:graphicFrame>
      <p:sp>
        <p:nvSpPr>
          <p:cNvPr id="4" name="Text Placeholder 3">
            <a:extLst>
              <a:ext uri="{FF2B5EF4-FFF2-40B4-BE49-F238E27FC236}">
                <a16:creationId xmlns:a16="http://schemas.microsoft.com/office/drawing/2014/main" id="{4CB19999-B735-4FDE-99EF-436877AE948D}"/>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90350182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29D88-359A-4CA7-95BA-782044F02D2E}"/>
              </a:ext>
            </a:extLst>
          </p:cNvPr>
          <p:cNvSpPr>
            <a:spLocks noGrp="1"/>
          </p:cNvSpPr>
          <p:nvPr>
            <p:ph type="title"/>
          </p:nvPr>
        </p:nvSpPr>
        <p:spPr/>
        <p:txBody>
          <a:bodyPr/>
          <a:lstStyle/>
          <a:p>
            <a:r>
              <a:rPr lang="pt-BR"/>
              <a:t>Facebook Own Videos Demographics Table | Governo do Estado do Ceará - 4 of 24</a:t>
            </a:r>
            <a:endParaRPr lang="en-US"/>
          </a:p>
        </p:txBody>
      </p:sp>
      <p:graphicFrame>
        <p:nvGraphicFramePr>
          <p:cNvPr id="5" name="Table Placeholder 4">
            <a:extLst>
              <a:ext uri="{FF2B5EF4-FFF2-40B4-BE49-F238E27FC236}">
                <a16:creationId xmlns:a16="http://schemas.microsoft.com/office/drawing/2014/main" id="{36E9348F-F251-49BB-89DE-537F17A8A993}"/>
              </a:ext>
            </a:extLst>
          </p:cNvPr>
          <p:cNvGraphicFramePr>
            <a:graphicFrameLocks noGrp="1"/>
          </p:cNvGraphicFramePr>
          <p:nvPr>
            <p:ph type="tbl" sz="quarter" idx="13"/>
            <p:extLst>
              <p:ext uri="{D42A27DB-BD31-4B8C-83A1-F6EECF244321}">
                <p14:modId xmlns:p14="http://schemas.microsoft.com/office/powerpoint/2010/main" val="2515723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740221058"/>
                    </a:ext>
                  </a:extLst>
                </a:gridCol>
                <a:gridCol w="658367">
                  <a:extLst>
                    <a:ext uri="{9D8B030D-6E8A-4147-A177-3AD203B41FA5}">
                      <a16:colId xmlns:a16="http://schemas.microsoft.com/office/drawing/2014/main" val="3089984618"/>
                    </a:ext>
                  </a:extLst>
                </a:gridCol>
                <a:gridCol w="658367">
                  <a:extLst>
                    <a:ext uri="{9D8B030D-6E8A-4147-A177-3AD203B41FA5}">
                      <a16:colId xmlns:a16="http://schemas.microsoft.com/office/drawing/2014/main" val="492437234"/>
                    </a:ext>
                  </a:extLst>
                </a:gridCol>
                <a:gridCol w="208280">
                  <a:extLst>
                    <a:ext uri="{9D8B030D-6E8A-4147-A177-3AD203B41FA5}">
                      <a16:colId xmlns:a16="http://schemas.microsoft.com/office/drawing/2014/main" val="2497495693"/>
                    </a:ext>
                  </a:extLst>
                </a:gridCol>
                <a:gridCol w="208280">
                  <a:extLst>
                    <a:ext uri="{9D8B030D-6E8A-4147-A177-3AD203B41FA5}">
                      <a16:colId xmlns:a16="http://schemas.microsoft.com/office/drawing/2014/main" val="2921905414"/>
                    </a:ext>
                  </a:extLst>
                </a:gridCol>
                <a:gridCol w="208280">
                  <a:extLst>
                    <a:ext uri="{9D8B030D-6E8A-4147-A177-3AD203B41FA5}">
                      <a16:colId xmlns:a16="http://schemas.microsoft.com/office/drawing/2014/main" val="4087870981"/>
                    </a:ext>
                  </a:extLst>
                </a:gridCol>
                <a:gridCol w="208280">
                  <a:extLst>
                    <a:ext uri="{9D8B030D-6E8A-4147-A177-3AD203B41FA5}">
                      <a16:colId xmlns:a16="http://schemas.microsoft.com/office/drawing/2014/main" val="655330590"/>
                    </a:ext>
                  </a:extLst>
                </a:gridCol>
                <a:gridCol w="208280">
                  <a:extLst>
                    <a:ext uri="{9D8B030D-6E8A-4147-A177-3AD203B41FA5}">
                      <a16:colId xmlns:a16="http://schemas.microsoft.com/office/drawing/2014/main" val="278833183"/>
                    </a:ext>
                  </a:extLst>
                </a:gridCol>
                <a:gridCol w="208280">
                  <a:extLst>
                    <a:ext uri="{9D8B030D-6E8A-4147-A177-3AD203B41FA5}">
                      <a16:colId xmlns:a16="http://schemas.microsoft.com/office/drawing/2014/main" val="3507847845"/>
                    </a:ext>
                  </a:extLst>
                </a:gridCol>
                <a:gridCol w="208280">
                  <a:extLst>
                    <a:ext uri="{9D8B030D-6E8A-4147-A177-3AD203B41FA5}">
                      <a16:colId xmlns:a16="http://schemas.microsoft.com/office/drawing/2014/main" val="453489069"/>
                    </a:ext>
                  </a:extLst>
                </a:gridCol>
                <a:gridCol w="208280">
                  <a:extLst>
                    <a:ext uri="{9D8B030D-6E8A-4147-A177-3AD203B41FA5}">
                      <a16:colId xmlns:a16="http://schemas.microsoft.com/office/drawing/2014/main" val="1054205237"/>
                    </a:ext>
                  </a:extLst>
                </a:gridCol>
                <a:gridCol w="208280">
                  <a:extLst>
                    <a:ext uri="{9D8B030D-6E8A-4147-A177-3AD203B41FA5}">
                      <a16:colId xmlns:a16="http://schemas.microsoft.com/office/drawing/2014/main" val="306242418"/>
                    </a:ext>
                  </a:extLst>
                </a:gridCol>
                <a:gridCol w="208280">
                  <a:extLst>
                    <a:ext uri="{9D8B030D-6E8A-4147-A177-3AD203B41FA5}">
                      <a16:colId xmlns:a16="http://schemas.microsoft.com/office/drawing/2014/main" val="817576276"/>
                    </a:ext>
                  </a:extLst>
                </a:gridCol>
                <a:gridCol w="208280">
                  <a:extLst>
                    <a:ext uri="{9D8B030D-6E8A-4147-A177-3AD203B41FA5}">
                      <a16:colId xmlns:a16="http://schemas.microsoft.com/office/drawing/2014/main" val="3238655163"/>
                    </a:ext>
                  </a:extLst>
                </a:gridCol>
                <a:gridCol w="208280">
                  <a:extLst>
                    <a:ext uri="{9D8B030D-6E8A-4147-A177-3AD203B41FA5}">
                      <a16:colId xmlns:a16="http://schemas.microsoft.com/office/drawing/2014/main" val="3803257165"/>
                    </a:ext>
                  </a:extLst>
                </a:gridCol>
                <a:gridCol w="208280">
                  <a:extLst>
                    <a:ext uri="{9D8B030D-6E8A-4147-A177-3AD203B41FA5}">
                      <a16:colId xmlns:a16="http://schemas.microsoft.com/office/drawing/2014/main" val="2648102668"/>
                    </a:ext>
                  </a:extLst>
                </a:gridCol>
                <a:gridCol w="208280">
                  <a:extLst>
                    <a:ext uri="{9D8B030D-6E8A-4147-A177-3AD203B41FA5}">
                      <a16:colId xmlns:a16="http://schemas.microsoft.com/office/drawing/2014/main" val="456051127"/>
                    </a:ext>
                  </a:extLst>
                </a:gridCol>
                <a:gridCol w="208280">
                  <a:extLst>
                    <a:ext uri="{9D8B030D-6E8A-4147-A177-3AD203B41FA5}">
                      <a16:colId xmlns:a16="http://schemas.microsoft.com/office/drawing/2014/main" val="173471073"/>
                    </a:ext>
                  </a:extLst>
                </a:gridCol>
                <a:gridCol w="208280">
                  <a:extLst>
                    <a:ext uri="{9D8B030D-6E8A-4147-A177-3AD203B41FA5}">
                      <a16:colId xmlns:a16="http://schemas.microsoft.com/office/drawing/2014/main" val="3568417129"/>
                    </a:ext>
                  </a:extLst>
                </a:gridCol>
                <a:gridCol w="208280">
                  <a:extLst>
                    <a:ext uri="{9D8B030D-6E8A-4147-A177-3AD203B41FA5}">
                      <a16:colId xmlns:a16="http://schemas.microsoft.com/office/drawing/2014/main" val="3403924826"/>
                    </a:ext>
                  </a:extLst>
                </a:gridCol>
                <a:gridCol w="208280">
                  <a:extLst>
                    <a:ext uri="{9D8B030D-6E8A-4147-A177-3AD203B41FA5}">
                      <a16:colId xmlns:a16="http://schemas.microsoft.com/office/drawing/2014/main" val="2120829259"/>
                    </a:ext>
                  </a:extLst>
                </a:gridCol>
                <a:gridCol w="208280">
                  <a:extLst>
                    <a:ext uri="{9D8B030D-6E8A-4147-A177-3AD203B41FA5}">
                      <a16:colId xmlns:a16="http://schemas.microsoft.com/office/drawing/2014/main" val="1194266545"/>
                    </a:ext>
                  </a:extLst>
                </a:gridCol>
                <a:gridCol w="208280">
                  <a:extLst>
                    <a:ext uri="{9D8B030D-6E8A-4147-A177-3AD203B41FA5}">
                      <a16:colId xmlns:a16="http://schemas.microsoft.com/office/drawing/2014/main" val="3340960852"/>
                    </a:ext>
                  </a:extLst>
                </a:gridCol>
                <a:gridCol w="208280">
                  <a:extLst>
                    <a:ext uri="{9D8B030D-6E8A-4147-A177-3AD203B41FA5}">
                      <a16:colId xmlns:a16="http://schemas.microsoft.com/office/drawing/2014/main" val="529904720"/>
                    </a:ext>
                  </a:extLst>
                </a:gridCol>
                <a:gridCol w="208280">
                  <a:extLst>
                    <a:ext uri="{9D8B030D-6E8A-4147-A177-3AD203B41FA5}">
                      <a16:colId xmlns:a16="http://schemas.microsoft.com/office/drawing/2014/main" val="968686995"/>
                    </a:ext>
                  </a:extLst>
                </a:gridCol>
                <a:gridCol w="208280">
                  <a:extLst>
                    <a:ext uri="{9D8B030D-6E8A-4147-A177-3AD203B41FA5}">
                      <a16:colId xmlns:a16="http://schemas.microsoft.com/office/drawing/2014/main" val="2801055854"/>
                    </a:ext>
                  </a:extLst>
                </a:gridCol>
                <a:gridCol w="208280">
                  <a:extLst>
                    <a:ext uri="{9D8B030D-6E8A-4147-A177-3AD203B41FA5}">
                      <a16:colId xmlns:a16="http://schemas.microsoft.com/office/drawing/2014/main" val="3367906330"/>
                    </a:ext>
                  </a:extLst>
                </a:gridCol>
                <a:gridCol w="208280">
                  <a:extLst>
                    <a:ext uri="{9D8B030D-6E8A-4147-A177-3AD203B41FA5}">
                      <a16:colId xmlns:a16="http://schemas.microsoft.com/office/drawing/2014/main" val="18503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709018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- 2021-08-25 15:37:26</a:t>
                      </a:r>
                      <a:r>
                        <a:rPr kumimoji="0" lang="pt-BR" sz="1000" b="0" i="0" u="none" strike="noStrike" kern="1200" cap="none" spc="0" normalizeH="0" baseline="0" noProof="0">
                          <a:ln>
                            <a:noFill/>
                          </a:ln>
                          <a:solidFill>
                            <a:prstClr val="black"/>
                          </a:solidFill>
                          <a:effectLst/>
                          <a:uLnTx/>
                          <a:uFillTx/>
                          <a:latin typeface="+mn-lt"/>
                          <a:ea typeface="+mn-ea"/>
                          <a:cs typeface="+mn-cs"/>
                        </a:rPr>
                        <a:t>
 Anúncio de 250 brinquedopraças e Assinatura da Ordem de Serviço da Cidade Mais Infância!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233570252_4246149398754874_5250624847981624923_n.jpg?_nc_cat=106&amp;ccb=1-5&amp;_nc_sid=08861d&amp;_nc_ohc=sfJHmMy4F88AX-E-G-o&amp;_nc_ht=scontent-iad3-2.xx&amp;edm=AGz5Y0wEAAAA&amp;oh=90c86f5250ed84bb28f48d38e1030032&amp;oe=61315F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15:18:24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3.5637833333333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114.01141666667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245.25965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173.43638333333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122.61388333333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35.609466666667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9.5096166666667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274.14045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119.08946666667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57.506766666667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34.860466666667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23.951133333333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0.17298333333333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0606197"/>
                  </a:ext>
                </a:extLst>
              </a:tr>
            </a:tbl>
          </a:graphicData>
        </a:graphic>
      </p:graphicFrame>
      <p:sp>
        <p:nvSpPr>
          <p:cNvPr id="4" name="Text Placeholder 3">
            <a:extLst>
              <a:ext uri="{FF2B5EF4-FFF2-40B4-BE49-F238E27FC236}">
                <a16:creationId xmlns:a16="http://schemas.microsoft.com/office/drawing/2014/main" id="{5237A90F-C125-48EB-8A04-1D3B7663C3AF}"/>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58186998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31F59-F308-4B56-861A-C10A127721B7}"/>
              </a:ext>
            </a:extLst>
          </p:cNvPr>
          <p:cNvSpPr>
            <a:spLocks noGrp="1"/>
          </p:cNvSpPr>
          <p:nvPr>
            <p:ph type="title"/>
          </p:nvPr>
        </p:nvSpPr>
        <p:spPr/>
        <p:txBody>
          <a:bodyPr/>
          <a:lstStyle/>
          <a:p>
            <a:r>
              <a:rPr lang="pt-BR"/>
              <a:t>Facebook Own Videos Demographics Table | Governo do Estado do Ceará - 5 of 24</a:t>
            </a:r>
            <a:endParaRPr lang="en-US"/>
          </a:p>
        </p:txBody>
      </p:sp>
      <p:graphicFrame>
        <p:nvGraphicFramePr>
          <p:cNvPr id="5" name="Table Placeholder 4">
            <a:extLst>
              <a:ext uri="{FF2B5EF4-FFF2-40B4-BE49-F238E27FC236}">
                <a16:creationId xmlns:a16="http://schemas.microsoft.com/office/drawing/2014/main" id="{ADD484EC-8A73-408E-AD2E-87D650BDA288}"/>
              </a:ext>
            </a:extLst>
          </p:cNvPr>
          <p:cNvGraphicFramePr>
            <a:graphicFrameLocks noGrp="1"/>
          </p:cNvGraphicFramePr>
          <p:nvPr>
            <p:ph type="tbl" sz="quarter" idx="13"/>
            <p:extLst>
              <p:ext uri="{D42A27DB-BD31-4B8C-83A1-F6EECF244321}">
                <p14:modId xmlns:p14="http://schemas.microsoft.com/office/powerpoint/2010/main" val="3780942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1630179802"/>
                    </a:ext>
                  </a:extLst>
                </a:gridCol>
                <a:gridCol w="658367">
                  <a:extLst>
                    <a:ext uri="{9D8B030D-6E8A-4147-A177-3AD203B41FA5}">
                      <a16:colId xmlns:a16="http://schemas.microsoft.com/office/drawing/2014/main" val="577157494"/>
                    </a:ext>
                  </a:extLst>
                </a:gridCol>
                <a:gridCol w="658367">
                  <a:extLst>
                    <a:ext uri="{9D8B030D-6E8A-4147-A177-3AD203B41FA5}">
                      <a16:colId xmlns:a16="http://schemas.microsoft.com/office/drawing/2014/main" val="3468591063"/>
                    </a:ext>
                  </a:extLst>
                </a:gridCol>
                <a:gridCol w="208280">
                  <a:extLst>
                    <a:ext uri="{9D8B030D-6E8A-4147-A177-3AD203B41FA5}">
                      <a16:colId xmlns:a16="http://schemas.microsoft.com/office/drawing/2014/main" val="1305364789"/>
                    </a:ext>
                  </a:extLst>
                </a:gridCol>
                <a:gridCol w="208280">
                  <a:extLst>
                    <a:ext uri="{9D8B030D-6E8A-4147-A177-3AD203B41FA5}">
                      <a16:colId xmlns:a16="http://schemas.microsoft.com/office/drawing/2014/main" val="1535298632"/>
                    </a:ext>
                  </a:extLst>
                </a:gridCol>
                <a:gridCol w="208280">
                  <a:extLst>
                    <a:ext uri="{9D8B030D-6E8A-4147-A177-3AD203B41FA5}">
                      <a16:colId xmlns:a16="http://schemas.microsoft.com/office/drawing/2014/main" val="3444719805"/>
                    </a:ext>
                  </a:extLst>
                </a:gridCol>
                <a:gridCol w="208280">
                  <a:extLst>
                    <a:ext uri="{9D8B030D-6E8A-4147-A177-3AD203B41FA5}">
                      <a16:colId xmlns:a16="http://schemas.microsoft.com/office/drawing/2014/main" val="3473721489"/>
                    </a:ext>
                  </a:extLst>
                </a:gridCol>
                <a:gridCol w="208280">
                  <a:extLst>
                    <a:ext uri="{9D8B030D-6E8A-4147-A177-3AD203B41FA5}">
                      <a16:colId xmlns:a16="http://schemas.microsoft.com/office/drawing/2014/main" val="1366002212"/>
                    </a:ext>
                  </a:extLst>
                </a:gridCol>
                <a:gridCol w="208280">
                  <a:extLst>
                    <a:ext uri="{9D8B030D-6E8A-4147-A177-3AD203B41FA5}">
                      <a16:colId xmlns:a16="http://schemas.microsoft.com/office/drawing/2014/main" val="2230622282"/>
                    </a:ext>
                  </a:extLst>
                </a:gridCol>
                <a:gridCol w="208280">
                  <a:extLst>
                    <a:ext uri="{9D8B030D-6E8A-4147-A177-3AD203B41FA5}">
                      <a16:colId xmlns:a16="http://schemas.microsoft.com/office/drawing/2014/main" val="3187350046"/>
                    </a:ext>
                  </a:extLst>
                </a:gridCol>
                <a:gridCol w="208280">
                  <a:extLst>
                    <a:ext uri="{9D8B030D-6E8A-4147-A177-3AD203B41FA5}">
                      <a16:colId xmlns:a16="http://schemas.microsoft.com/office/drawing/2014/main" val="3994864568"/>
                    </a:ext>
                  </a:extLst>
                </a:gridCol>
                <a:gridCol w="208280">
                  <a:extLst>
                    <a:ext uri="{9D8B030D-6E8A-4147-A177-3AD203B41FA5}">
                      <a16:colId xmlns:a16="http://schemas.microsoft.com/office/drawing/2014/main" val="373599479"/>
                    </a:ext>
                  </a:extLst>
                </a:gridCol>
                <a:gridCol w="208280">
                  <a:extLst>
                    <a:ext uri="{9D8B030D-6E8A-4147-A177-3AD203B41FA5}">
                      <a16:colId xmlns:a16="http://schemas.microsoft.com/office/drawing/2014/main" val="1899295316"/>
                    </a:ext>
                  </a:extLst>
                </a:gridCol>
                <a:gridCol w="208280">
                  <a:extLst>
                    <a:ext uri="{9D8B030D-6E8A-4147-A177-3AD203B41FA5}">
                      <a16:colId xmlns:a16="http://schemas.microsoft.com/office/drawing/2014/main" val="403531434"/>
                    </a:ext>
                  </a:extLst>
                </a:gridCol>
                <a:gridCol w="208280">
                  <a:extLst>
                    <a:ext uri="{9D8B030D-6E8A-4147-A177-3AD203B41FA5}">
                      <a16:colId xmlns:a16="http://schemas.microsoft.com/office/drawing/2014/main" val="2685853835"/>
                    </a:ext>
                  </a:extLst>
                </a:gridCol>
                <a:gridCol w="208280">
                  <a:extLst>
                    <a:ext uri="{9D8B030D-6E8A-4147-A177-3AD203B41FA5}">
                      <a16:colId xmlns:a16="http://schemas.microsoft.com/office/drawing/2014/main" val="1885100978"/>
                    </a:ext>
                  </a:extLst>
                </a:gridCol>
                <a:gridCol w="208280">
                  <a:extLst>
                    <a:ext uri="{9D8B030D-6E8A-4147-A177-3AD203B41FA5}">
                      <a16:colId xmlns:a16="http://schemas.microsoft.com/office/drawing/2014/main" val="501582804"/>
                    </a:ext>
                  </a:extLst>
                </a:gridCol>
                <a:gridCol w="208280">
                  <a:extLst>
                    <a:ext uri="{9D8B030D-6E8A-4147-A177-3AD203B41FA5}">
                      <a16:colId xmlns:a16="http://schemas.microsoft.com/office/drawing/2014/main" val="581274380"/>
                    </a:ext>
                  </a:extLst>
                </a:gridCol>
                <a:gridCol w="208280">
                  <a:extLst>
                    <a:ext uri="{9D8B030D-6E8A-4147-A177-3AD203B41FA5}">
                      <a16:colId xmlns:a16="http://schemas.microsoft.com/office/drawing/2014/main" val="251204192"/>
                    </a:ext>
                  </a:extLst>
                </a:gridCol>
                <a:gridCol w="208280">
                  <a:extLst>
                    <a:ext uri="{9D8B030D-6E8A-4147-A177-3AD203B41FA5}">
                      <a16:colId xmlns:a16="http://schemas.microsoft.com/office/drawing/2014/main" val="1694889778"/>
                    </a:ext>
                  </a:extLst>
                </a:gridCol>
                <a:gridCol w="208280">
                  <a:extLst>
                    <a:ext uri="{9D8B030D-6E8A-4147-A177-3AD203B41FA5}">
                      <a16:colId xmlns:a16="http://schemas.microsoft.com/office/drawing/2014/main" val="3606077478"/>
                    </a:ext>
                  </a:extLst>
                </a:gridCol>
                <a:gridCol w="208280">
                  <a:extLst>
                    <a:ext uri="{9D8B030D-6E8A-4147-A177-3AD203B41FA5}">
                      <a16:colId xmlns:a16="http://schemas.microsoft.com/office/drawing/2014/main" val="1590619654"/>
                    </a:ext>
                  </a:extLst>
                </a:gridCol>
                <a:gridCol w="208280">
                  <a:extLst>
                    <a:ext uri="{9D8B030D-6E8A-4147-A177-3AD203B41FA5}">
                      <a16:colId xmlns:a16="http://schemas.microsoft.com/office/drawing/2014/main" val="4063268176"/>
                    </a:ext>
                  </a:extLst>
                </a:gridCol>
                <a:gridCol w="208280">
                  <a:extLst>
                    <a:ext uri="{9D8B030D-6E8A-4147-A177-3AD203B41FA5}">
                      <a16:colId xmlns:a16="http://schemas.microsoft.com/office/drawing/2014/main" val="957390535"/>
                    </a:ext>
                  </a:extLst>
                </a:gridCol>
                <a:gridCol w="208280">
                  <a:extLst>
                    <a:ext uri="{9D8B030D-6E8A-4147-A177-3AD203B41FA5}">
                      <a16:colId xmlns:a16="http://schemas.microsoft.com/office/drawing/2014/main" val="3339783587"/>
                    </a:ext>
                  </a:extLst>
                </a:gridCol>
                <a:gridCol w="208280">
                  <a:extLst>
                    <a:ext uri="{9D8B030D-6E8A-4147-A177-3AD203B41FA5}">
                      <a16:colId xmlns:a16="http://schemas.microsoft.com/office/drawing/2014/main" val="3322579880"/>
                    </a:ext>
                  </a:extLst>
                </a:gridCol>
                <a:gridCol w="208280">
                  <a:extLst>
                    <a:ext uri="{9D8B030D-6E8A-4147-A177-3AD203B41FA5}">
                      <a16:colId xmlns:a16="http://schemas.microsoft.com/office/drawing/2014/main" val="613323064"/>
                    </a:ext>
                  </a:extLst>
                </a:gridCol>
                <a:gridCol w="208280">
                  <a:extLst>
                    <a:ext uri="{9D8B030D-6E8A-4147-A177-3AD203B41FA5}">
                      <a16:colId xmlns:a16="http://schemas.microsoft.com/office/drawing/2014/main" val="149851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174725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- 2021-08-24 15:22:11</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realiza, nesta terça-feira (24), a entrega de brinquedopraça e academias ao ar livre no município de Horizonte, na Grande Fortaleza. A solenidade será virtual e transmitida ao vivo pelas redes sociais do Governo do Ceará, com a presença da primeira-dama Onélia Santana e da secretária da Proteção Social, Justiça, Cidadania, Mulheres e Direitos Humanos (SPS), Socorro França. O investimento total é de mais de R$ 155,5 mil. Por meio do Programa Mais Infância Ceará, já são 291 equipamentos voltados ao desenvolvimento infantil, sendo 151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p168x128/201459895_220576676670739_8879577329633904481_n.jpg?_nc_cat=100&amp;ccb=1-5&amp;_nc_sid=08861d&amp;_nc_ohc=2QHxW36xPRsAX8YWFrx&amp;_nc_ht=scontent-bos3-1.xx&amp;edm=AGz5Y0wEAAAA&amp;oh=fa49dd21eea37a68e547c3f53828daf3&amp;oe=613300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15:18:32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4.8243833333333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51.283233333333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48.824266666667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79.734933333333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3.1434666666667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176.63133333333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35.259333333333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9319188"/>
                  </a:ext>
                </a:extLst>
              </a:tr>
            </a:tbl>
          </a:graphicData>
        </a:graphic>
      </p:graphicFrame>
      <p:sp>
        <p:nvSpPr>
          <p:cNvPr id="4" name="Text Placeholder 3">
            <a:extLst>
              <a:ext uri="{FF2B5EF4-FFF2-40B4-BE49-F238E27FC236}">
                <a16:creationId xmlns:a16="http://schemas.microsoft.com/office/drawing/2014/main" id="{A15CB96D-3B63-4ACB-9428-3672AE9F6A6E}"/>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878393688"/>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0E3BE-2167-4832-9764-9262AD62AE1D}"/>
              </a:ext>
            </a:extLst>
          </p:cNvPr>
          <p:cNvSpPr>
            <a:spLocks noGrp="1"/>
          </p:cNvSpPr>
          <p:nvPr>
            <p:ph type="title"/>
          </p:nvPr>
        </p:nvSpPr>
        <p:spPr/>
        <p:txBody>
          <a:bodyPr/>
          <a:lstStyle/>
          <a:p>
            <a:r>
              <a:rPr lang="pt-BR"/>
              <a:t>Facebook Own Videos Demographics Table | Governo do Estado do Ceará - 6 of 24</a:t>
            </a:r>
            <a:endParaRPr lang="en-US"/>
          </a:p>
        </p:txBody>
      </p:sp>
      <p:graphicFrame>
        <p:nvGraphicFramePr>
          <p:cNvPr id="5" name="Table Placeholder 4">
            <a:extLst>
              <a:ext uri="{FF2B5EF4-FFF2-40B4-BE49-F238E27FC236}">
                <a16:creationId xmlns:a16="http://schemas.microsoft.com/office/drawing/2014/main" id="{D01FA7AE-7276-4F9F-9CC5-F547ED9320F5}"/>
              </a:ext>
            </a:extLst>
          </p:cNvPr>
          <p:cNvGraphicFramePr>
            <a:graphicFrameLocks noGrp="1"/>
          </p:cNvGraphicFramePr>
          <p:nvPr>
            <p:ph type="tbl" sz="quarter" idx="13"/>
            <p:extLst>
              <p:ext uri="{D42A27DB-BD31-4B8C-83A1-F6EECF244321}">
                <p14:modId xmlns:p14="http://schemas.microsoft.com/office/powerpoint/2010/main" val="2416835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3246883752"/>
                    </a:ext>
                  </a:extLst>
                </a:gridCol>
                <a:gridCol w="658367">
                  <a:extLst>
                    <a:ext uri="{9D8B030D-6E8A-4147-A177-3AD203B41FA5}">
                      <a16:colId xmlns:a16="http://schemas.microsoft.com/office/drawing/2014/main" val="3367938065"/>
                    </a:ext>
                  </a:extLst>
                </a:gridCol>
                <a:gridCol w="658367">
                  <a:extLst>
                    <a:ext uri="{9D8B030D-6E8A-4147-A177-3AD203B41FA5}">
                      <a16:colId xmlns:a16="http://schemas.microsoft.com/office/drawing/2014/main" val="883740317"/>
                    </a:ext>
                  </a:extLst>
                </a:gridCol>
                <a:gridCol w="208280">
                  <a:extLst>
                    <a:ext uri="{9D8B030D-6E8A-4147-A177-3AD203B41FA5}">
                      <a16:colId xmlns:a16="http://schemas.microsoft.com/office/drawing/2014/main" val="3006085260"/>
                    </a:ext>
                  </a:extLst>
                </a:gridCol>
                <a:gridCol w="208280">
                  <a:extLst>
                    <a:ext uri="{9D8B030D-6E8A-4147-A177-3AD203B41FA5}">
                      <a16:colId xmlns:a16="http://schemas.microsoft.com/office/drawing/2014/main" val="1882492050"/>
                    </a:ext>
                  </a:extLst>
                </a:gridCol>
                <a:gridCol w="208280">
                  <a:extLst>
                    <a:ext uri="{9D8B030D-6E8A-4147-A177-3AD203B41FA5}">
                      <a16:colId xmlns:a16="http://schemas.microsoft.com/office/drawing/2014/main" val="1058733232"/>
                    </a:ext>
                  </a:extLst>
                </a:gridCol>
                <a:gridCol w="208280">
                  <a:extLst>
                    <a:ext uri="{9D8B030D-6E8A-4147-A177-3AD203B41FA5}">
                      <a16:colId xmlns:a16="http://schemas.microsoft.com/office/drawing/2014/main" val="3550948175"/>
                    </a:ext>
                  </a:extLst>
                </a:gridCol>
                <a:gridCol w="208280">
                  <a:extLst>
                    <a:ext uri="{9D8B030D-6E8A-4147-A177-3AD203B41FA5}">
                      <a16:colId xmlns:a16="http://schemas.microsoft.com/office/drawing/2014/main" val="4057652222"/>
                    </a:ext>
                  </a:extLst>
                </a:gridCol>
                <a:gridCol w="208280">
                  <a:extLst>
                    <a:ext uri="{9D8B030D-6E8A-4147-A177-3AD203B41FA5}">
                      <a16:colId xmlns:a16="http://schemas.microsoft.com/office/drawing/2014/main" val="719369371"/>
                    </a:ext>
                  </a:extLst>
                </a:gridCol>
                <a:gridCol w="208280">
                  <a:extLst>
                    <a:ext uri="{9D8B030D-6E8A-4147-A177-3AD203B41FA5}">
                      <a16:colId xmlns:a16="http://schemas.microsoft.com/office/drawing/2014/main" val="3593544873"/>
                    </a:ext>
                  </a:extLst>
                </a:gridCol>
                <a:gridCol w="208280">
                  <a:extLst>
                    <a:ext uri="{9D8B030D-6E8A-4147-A177-3AD203B41FA5}">
                      <a16:colId xmlns:a16="http://schemas.microsoft.com/office/drawing/2014/main" val="1507705179"/>
                    </a:ext>
                  </a:extLst>
                </a:gridCol>
                <a:gridCol w="208280">
                  <a:extLst>
                    <a:ext uri="{9D8B030D-6E8A-4147-A177-3AD203B41FA5}">
                      <a16:colId xmlns:a16="http://schemas.microsoft.com/office/drawing/2014/main" val="1625141168"/>
                    </a:ext>
                  </a:extLst>
                </a:gridCol>
                <a:gridCol w="208280">
                  <a:extLst>
                    <a:ext uri="{9D8B030D-6E8A-4147-A177-3AD203B41FA5}">
                      <a16:colId xmlns:a16="http://schemas.microsoft.com/office/drawing/2014/main" val="66972712"/>
                    </a:ext>
                  </a:extLst>
                </a:gridCol>
                <a:gridCol w="208280">
                  <a:extLst>
                    <a:ext uri="{9D8B030D-6E8A-4147-A177-3AD203B41FA5}">
                      <a16:colId xmlns:a16="http://schemas.microsoft.com/office/drawing/2014/main" val="2827479645"/>
                    </a:ext>
                  </a:extLst>
                </a:gridCol>
                <a:gridCol w="208280">
                  <a:extLst>
                    <a:ext uri="{9D8B030D-6E8A-4147-A177-3AD203B41FA5}">
                      <a16:colId xmlns:a16="http://schemas.microsoft.com/office/drawing/2014/main" val="3025565489"/>
                    </a:ext>
                  </a:extLst>
                </a:gridCol>
                <a:gridCol w="208280">
                  <a:extLst>
                    <a:ext uri="{9D8B030D-6E8A-4147-A177-3AD203B41FA5}">
                      <a16:colId xmlns:a16="http://schemas.microsoft.com/office/drawing/2014/main" val="2455359681"/>
                    </a:ext>
                  </a:extLst>
                </a:gridCol>
                <a:gridCol w="208280">
                  <a:extLst>
                    <a:ext uri="{9D8B030D-6E8A-4147-A177-3AD203B41FA5}">
                      <a16:colId xmlns:a16="http://schemas.microsoft.com/office/drawing/2014/main" val="1026093555"/>
                    </a:ext>
                  </a:extLst>
                </a:gridCol>
                <a:gridCol w="208280">
                  <a:extLst>
                    <a:ext uri="{9D8B030D-6E8A-4147-A177-3AD203B41FA5}">
                      <a16:colId xmlns:a16="http://schemas.microsoft.com/office/drawing/2014/main" val="62079162"/>
                    </a:ext>
                  </a:extLst>
                </a:gridCol>
                <a:gridCol w="208280">
                  <a:extLst>
                    <a:ext uri="{9D8B030D-6E8A-4147-A177-3AD203B41FA5}">
                      <a16:colId xmlns:a16="http://schemas.microsoft.com/office/drawing/2014/main" val="1567883649"/>
                    </a:ext>
                  </a:extLst>
                </a:gridCol>
                <a:gridCol w="208280">
                  <a:extLst>
                    <a:ext uri="{9D8B030D-6E8A-4147-A177-3AD203B41FA5}">
                      <a16:colId xmlns:a16="http://schemas.microsoft.com/office/drawing/2014/main" val="2987857600"/>
                    </a:ext>
                  </a:extLst>
                </a:gridCol>
                <a:gridCol w="208280">
                  <a:extLst>
                    <a:ext uri="{9D8B030D-6E8A-4147-A177-3AD203B41FA5}">
                      <a16:colId xmlns:a16="http://schemas.microsoft.com/office/drawing/2014/main" val="3923181703"/>
                    </a:ext>
                  </a:extLst>
                </a:gridCol>
                <a:gridCol w="208280">
                  <a:extLst>
                    <a:ext uri="{9D8B030D-6E8A-4147-A177-3AD203B41FA5}">
                      <a16:colId xmlns:a16="http://schemas.microsoft.com/office/drawing/2014/main" val="2802554373"/>
                    </a:ext>
                  </a:extLst>
                </a:gridCol>
                <a:gridCol w="208280">
                  <a:extLst>
                    <a:ext uri="{9D8B030D-6E8A-4147-A177-3AD203B41FA5}">
                      <a16:colId xmlns:a16="http://schemas.microsoft.com/office/drawing/2014/main" val="2494691455"/>
                    </a:ext>
                  </a:extLst>
                </a:gridCol>
                <a:gridCol w="208280">
                  <a:extLst>
                    <a:ext uri="{9D8B030D-6E8A-4147-A177-3AD203B41FA5}">
                      <a16:colId xmlns:a16="http://schemas.microsoft.com/office/drawing/2014/main" val="623301095"/>
                    </a:ext>
                  </a:extLst>
                </a:gridCol>
                <a:gridCol w="208280">
                  <a:extLst>
                    <a:ext uri="{9D8B030D-6E8A-4147-A177-3AD203B41FA5}">
                      <a16:colId xmlns:a16="http://schemas.microsoft.com/office/drawing/2014/main" val="3320973333"/>
                    </a:ext>
                  </a:extLst>
                </a:gridCol>
                <a:gridCol w="208280">
                  <a:extLst>
                    <a:ext uri="{9D8B030D-6E8A-4147-A177-3AD203B41FA5}">
                      <a16:colId xmlns:a16="http://schemas.microsoft.com/office/drawing/2014/main" val="1142689990"/>
                    </a:ext>
                  </a:extLst>
                </a:gridCol>
                <a:gridCol w="208280">
                  <a:extLst>
                    <a:ext uri="{9D8B030D-6E8A-4147-A177-3AD203B41FA5}">
                      <a16:colId xmlns:a16="http://schemas.microsoft.com/office/drawing/2014/main" val="360014195"/>
                    </a:ext>
                  </a:extLst>
                </a:gridCol>
                <a:gridCol w="208280">
                  <a:extLst>
                    <a:ext uri="{9D8B030D-6E8A-4147-A177-3AD203B41FA5}">
                      <a16:colId xmlns:a16="http://schemas.microsoft.com/office/drawing/2014/main" val="8704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46116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- 2021-08-23 14:32:17</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entrega, nesta segunda-feira (23), as brinquedopraças e academias ao ar livre nos municípios de Icapuí e Pacajus. A solenidade virtual será transmitida ao vivo pelas redes sociais do Governo do Ceará, com a presença da primeira-dama Onélia Santana e da secretária da Proteção Social, Justiça, Cidadania, Mulheres e Direitos Humanos (SPS), Socorro França. O investimento total é de mais de R$ 318 mil. Por meio do Programa Mais Infância Ceará, já são 296 equipamentos voltados ao desenvolvimento infantil, sendo 150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229187049_266490868374808_7743040713395140997_n.jpg?_nc_cat=109&amp;ccb=1-5&amp;_nc_sid=08861d&amp;_nc_ohc=-SsdQYDoD7IAX_xkbNt&amp;_nc_ht=scontent-iad3-2.xx&amp;edm=AGz5Y0wEAAAA&amp;oh=4c9b5ef27be8bad833421a33bd221858&amp;oe=61327A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111.55548333333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589.55073333333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831.61196666667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654.02561666667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174.62723333333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133.28338333333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431.35643333333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310.07186666667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0.88321666666667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38291566"/>
                  </a:ext>
                </a:extLst>
              </a:tr>
            </a:tbl>
          </a:graphicData>
        </a:graphic>
      </p:graphicFrame>
      <p:sp>
        <p:nvSpPr>
          <p:cNvPr id="4" name="Text Placeholder 3">
            <a:extLst>
              <a:ext uri="{FF2B5EF4-FFF2-40B4-BE49-F238E27FC236}">
                <a16:creationId xmlns:a16="http://schemas.microsoft.com/office/drawing/2014/main" id="{0771D30B-6A00-41FF-810D-872FD3B035C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10793276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C72E4-1E7D-41C8-9934-D17AF208F696}"/>
              </a:ext>
            </a:extLst>
          </p:cNvPr>
          <p:cNvSpPr>
            <a:spLocks noGrp="1"/>
          </p:cNvSpPr>
          <p:nvPr>
            <p:ph type="title"/>
          </p:nvPr>
        </p:nvSpPr>
        <p:spPr/>
        <p:txBody>
          <a:bodyPr/>
          <a:lstStyle/>
          <a:p>
            <a:r>
              <a:rPr lang="pt-BR"/>
              <a:t>Facebook Own Videos Demographics Table | Governo do Estado do Ceará - 7 of 24</a:t>
            </a:r>
            <a:endParaRPr lang="en-US"/>
          </a:p>
        </p:txBody>
      </p:sp>
      <p:graphicFrame>
        <p:nvGraphicFramePr>
          <p:cNvPr id="5" name="Table Placeholder 4">
            <a:extLst>
              <a:ext uri="{FF2B5EF4-FFF2-40B4-BE49-F238E27FC236}">
                <a16:creationId xmlns:a16="http://schemas.microsoft.com/office/drawing/2014/main" id="{3457626C-3A71-403E-A997-63B48101B012}"/>
              </a:ext>
            </a:extLst>
          </p:cNvPr>
          <p:cNvGraphicFramePr>
            <a:graphicFrameLocks noGrp="1"/>
          </p:cNvGraphicFramePr>
          <p:nvPr>
            <p:ph type="tbl" sz="quarter" idx="13"/>
            <p:extLst>
              <p:ext uri="{D42A27DB-BD31-4B8C-83A1-F6EECF244321}">
                <p14:modId xmlns:p14="http://schemas.microsoft.com/office/powerpoint/2010/main" val="3829723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318980834"/>
                    </a:ext>
                  </a:extLst>
                </a:gridCol>
                <a:gridCol w="658367">
                  <a:extLst>
                    <a:ext uri="{9D8B030D-6E8A-4147-A177-3AD203B41FA5}">
                      <a16:colId xmlns:a16="http://schemas.microsoft.com/office/drawing/2014/main" val="3392260865"/>
                    </a:ext>
                  </a:extLst>
                </a:gridCol>
                <a:gridCol w="658367">
                  <a:extLst>
                    <a:ext uri="{9D8B030D-6E8A-4147-A177-3AD203B41FA5}">
                      <a16:colId xmlns:a16="http://schemas.microsoft.com/office/drawing/2014/main" val="3660903431"/>
                    </a:ext>
                  </a:extLst>
                </a:gridCol>
                <a:gridCol w="208280">
                  <a:extLst>
                    <a:ext uri="{9D8B030D-6E8A-4147-A177-3AD203B41FA5}">
                      <a16:colId xmlns:a16="http://schemas.microsoft.com/office/drawing/2014/main" val="3602424138"/>
                    </a:ext>
                  </a:extLst>
                </a:gridCol>
                <a:gridCol w="208280">
                  <a:extLst>
                    <a:ext uri="{9D8B030D-6E8A-4147-A177-3AD203B41FA5}">
                      <a16:colId xmlns:a16="http://schemas.microsoft.com/office/drawing/2014/main" val="3884457806"/>
                    </a:ext>
                  </a:extLst>
                </a:gridCol>
                <a:gridCol w="208280">
                  <a:extLst>
                    <a:ext uri="{9D8B030D-6E8A-4147-A177-3AD203B41FA5}">
                      <a16:colId xmlns:a16="http://schemas.microsoft.com/office/drawing/2014/main" val="167229138"/>
                    </a:ext>
                  </a:extLst>
                </a:gridCol>
                <a:gridCol w="208280">
                  <a:extLst>
                    <a:ext uri="{9D8B030D-6E8A-4147-A177-3AD203B41FA5}">
                      <a16:colId xmlns:a16="http://schemas.microsoft.com/office/drawing/2014/main" val="339504931"/>
                    </a:ext>
                  </a:extLst>
                </a:gridCol>
                <a:gridCol w="208280">
                  <a:extLst>
                    <a:ext uri="{9D8B030D-6E8A-4147-A177-3AD203B41FA5}">
                      <a16:colId xmlns:a16="http://schemas.microsoft.com/office/drawing/2014/main" val="1962537181"/>
                    </a:ext>
                  </a:extLst>
                </a:gridCol>
                <a:gridCol w="208280">
                  <a:extLst>
                    <a:ext uri="{9D8B030D-6E8A-4147-A177-3AD203B41FA5}">
                      <a16:colId xmlns:a16="http://schemas.microsoft.com/office/drawing/2014/main" val="2431877008"/>
                    </a:ext>
                  </a:extLst>
                </a:gridCol>
                <a:gridCol w="208280">
                  <a:extLst>
                    <a:ext uri="{9D8B030D-6E8A-4147-A177-3AD203B41FA5}">
                      <a16:colId xmlns:a16="http://schemas.microsoft.com/office/drawing/2014/main" val="2585241949"/>
                    </a:ext>
                  </a:extLst>
                </a:gridCol>
                <a:gridCol w="208280">
                  <a:extLst>
                    <a:ext uri="{9D8B030D-6E8A-4147-A177-3AD203B41FA5}">
                      <a16:colId xmlns:a16="http://schemas.microsoft.com/office/drawing/2014/main" val="3361201110"/>
                    </a:ext>
                  </a:extLst>
                </a:gridCol>
                <a:gridCol w="208280">
                  <a:extLst>
                    <a:ext uri="{9D8B030D-6E8A-4147-A177-3AD203B41FA5}">
                      <a16:colId xmlns:a16="http://schemas.microsoft.com/office/drawing/2014/main" val="2018349156"/>
                    </a:ext>
                  </a:extLst>
                </a:gridCol>
                <a:gridCol w="208280">
                  <a:extLst>
                    <a:ext uri="{9D8B030D-6E8A-4147-A177-3AD203B41FA5}">
                      <a16:colId xmlns:a16="http://schemas.microsoft.com/office/drawing/2014/main" val="3485750135"/>
                    </a:ext>
                  </a:extLst>
                </a:gridCol>
                <a:gridCol w="208280">
                  <a:extLst>
                    <a:ext uri="{9D8B030D-6E8A-4147-A177-3AD203B41FA5}">
                      <a16:colId xmlns:a16="http://schemas.microsoft.com/office/drawing/2014/main" val="3070898253"/>
                    </a:ext>
                  </a:extLst>
                </a:gridCol>
                <a:gridCol w="208280">
                  <a:extLst>
                    <a:ext uri="{9D8B030D-6E8A-4147-A177-3AD203B41FA5}">
                      <a16:colId xmlns:a16="http://schemas.microsoft.com/office/drawing/2014/main" val="97179713"/>
                    </a:ext>
                  </a:extLst>
                </a:gridCol>
                <a:gridCol w="208280">
                  <a:extLst>
                    <a:ext uri="{9D8B030D-6E8A-4147-A177-3AD203B41FA5}">
                      <a16:colId xmlns:a16="http://schemas.microsoft.com/office/drawing/2014/main" val="1082995391"/>
                    </a:ext>
                  </a:extLst>
                </a:gridCol>
                <a:gridCol w="208280">
                  <a:extLst>
                    <a:ext uri="{9D8B030D-6E8A-4147-A177-3AD203B41FA5}">
                      <a16:colId xmlns:a16="http://schemas.microsoft.com/office/drawing/2014/main" val="2029187562"/>
                    </a:ext>
                  </a:extLst>
                </a:gridCol>
                <a:gridCol w="208280">
                  <a:extLst>
                    <a:ext uri="{9D8B030D-6E8A-4147-A177-3AD203B41FA5}">
                      <a16:colId xmlns:a16="http://schemas.microsoft.com/office/drawing/2014/main" val="3937903328"/>
                    </a:ext>
                  </a:extLst>
                </a:gridCol>
                <a:gridCol w="208280">
                  <a:extLst>
                    <a:ext uri="{9D8B030D-6E8A-4147-A177-3AD203B41FA5}">
                      <a16:colId xmlns:a16="http://schemas.microsoft.com/office/drawing/2014/main" val="2601894591"/>
                    </a:ext>
                  </a:extLst>
                </a:gridCol>
                <a:gridCol w="208280">
                  <a:extLst>
                    <a:ext uri="{9D8B030D-6E8A-4147-A177-3AD203B41FA5}">
                      <a16:colId xmlns:a16="http://schemas.microsoft.com/office/drawing/2014/main" val="3930916591"/>
                    </a:ext>
                  </a:extLst>
                </a:gridCol>
                <a:gridCol w="208280">
                  <a:extLst>
                    <a:ext uri="{9D8B030D-6E8A-4147-A177-3AD203B41FA5}">
                      <a16:colId xmlns:a16="http://schemas.microsoft.com/office/drawing/2014/main" val="3666577294"/>
                    </a:ext>
                  </a:extLst>
                </a:gridCol>
                <a:gridCol w="208280">
                  <a:extLst>
                    <a:ext uri="{9D8B030D-6E8A-4147-A177-3AD203B41FA5}">
                      <a16:colId xmlns:a16="http://schemas.microsoft.com/office/drawing/2014/main" val="1519810428"/>
                    </a:ext>
                  </a:extLst>
                </a:gridCol>
                <a:gridCol w="208280">
                  <a:extLst>
                    <a:ext uri="{9D8B030D-6E8A-4147-A177-3AD203B41FA5}">
                      <a16:colId xmlns:a16="http://schemas.microsoft.com/office/drawing/2014/main" val="3211252103"/>
                    </a:ext>
                  </a:extLst>
                </a:gridCol>
                <a:gridCol w="208280">
                  <a:extLst>
                    <a:ext uri="{9D8B030D-6E8A-4147-A177-3AD203B41FA5}">
                      <a16:colId xmlns:a16="http://schemas.microsoft.com/office/drawing/2014/main" val="2433100271"/>
                    </a:ext>
                  </a:extLst>
                </a:gridCol>
                <a:gridCol w="208280">
                  <a:extLst>
                    <a:ext uri="{9D8B030D-6E8A-4147-A177-3AD203B41FA5}">
                      <a16:colId xmlns:a16="http://schemas.microsoft.com/office/drawing/2014/main" val="4147106581"/>
                    </a:ext>
                  </a:extLst>
                </a:gridCol>
                <a:gridCol w="208280">
                  <a:extLst>
                    <a:ext uri="{9D8B030D-6E8A-4147-A177-3AD203B41FA5}">
                      <a16:colId xmlns:a16="http://schemas.microsoft.com/office/drawing/2014/main" val="1754815800"/>
                    </a:ext>
                  </a:extLst>
                </a:gridCol>
                <a:gridCol w="208280">
                  <a:extLst>
                    <a:ext uri="{9D8B030D-6E8A-4147-A177-3AD203B41FA5}">
                      <a16:colId xmlns:a16="http://schemas.microsoft.com/office/drawing/2014/main" val="2194603809"/>
                    </a:ext>
                  </a:extLst>
                </a:gridCol>
                <a:gridCol w="208280">
                  <a:extLst>
                    <a:ext uri="{9D8B030D-6E8A-4147-A177-3AD203B41FA5}">
                      <a16:colId xmlns:a16="http://schemas.microsoft.com/office/drawing/2014/main" val="1596820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60909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- 2021-08-19 15:34:54</a:t>
                      </a:r>
                      <a:r>
                        <a:rPr kumimoji="0" lang="pt-BR" sz="1000" b="0" i="0" u="none" strike="noStrike" kern="1200" cap="none" spc="0" normalizeH="0" baseline="0" noProof="0">
                          <a:ln>
                            <a:noFill/>
                          </a:ln>
                          <a:solidFill>
                            <a:prstClr val="black"/>
                          </a:solidFill>
                          <a:effectLst/>
                          <a:uLnTx/>
                          <a:uFillTx/>
                          <a:latin typeface="+mn-lt"/>
                          <a:ea typeface="+mn-ea"/>
                          <a:cs typeface="+mn-cs"/>
                        </a:rPr>
                        <a:t>
 🔊 Tem episódio novo do Cearenseando no ar! O episódio de hoje destaca os cearenses que são motivos de orgulho no esporte brasileiro.
Como convidados, temos Oliveira Neto, que atua como servidor da Sejuv e preparador físico, e Davi Andrade, que é servidor do Detran Ceará e paratleta mesatenista. Eles conversaram com a nossa equipe sobre suas participações e conquistas em jogos olímpicos.
Conecta o fone de ouvido e dá o play aí!
#governodoceara #podcast #cearenseando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180x540/137573481_551814896249413_4204459357137500426_n.jpg?_nc_cat=103&amp;ccb=1-5&amp;_nc_sid=08861d&amp;_nc_ohc=yabWE6-DVDgAX8tgFll&amp;_nc_ht=scontent-iad3-2.xx&amp;edm=AGz5Y0wEAAAA&amp;oh=50076e506a28cea0289d0d52fa627829&amp;oe=61328E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15.273016666667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21.362716666667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13.512783333333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6.8808833333333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8.7406833333333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3.4053833333333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68089907"/>
                  </a:ext>
                </a:extLst>
              </a:tr>
            </a:tbl>
          </a:graphicData>
        </a:graphic>
      </p:graphicFrame>
      <p:sp>
        <p:nvSpPr>
          <p:cNvPr id="4" name="Text Placeholder 3">
            <a:extLst>
              <a:ext uri="{FF2B5EF4-FFF2-40B4-BE49-F238E27FC236}">
                <a16:creationId xmlns:a16="http://schemas.microsoft.com/office/drawing/2014/main" id="{24510B4D-5078-484E-8E44-EDA88F35F84A}"/>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22341026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816CC-F94C-4471-8D76-826B6491EB63}"/>
              </a:ext>
            </a:extLst>
          </p:cNvPr>
          <p:cNvSpPr>
            <a:spLocks noGrp="1"/>
          </p:cNvSpPr>
          <p:nvPr>
            <p:ph type="title"/>
          </p:nvPr>
        </p:nvSpPr>
        <p:spPr/>
        <p:txBody>
          <a:bodyPr/>
          <a:lstStyle/>
          <a:p>
            <a:r>
              <a:rPr lang="pt-BR"/>
              <a:t>Facebook Own Videos Demographics Table | Governo do Estado do Ceará - 8 of 24</a:t>
            </a:r>
            <a:endParaRPr lang="en-US"/>
          </a:p>
        </p:txBody>
      </p:sp>
      <p:graphicFrame>
        <p:nvGraphicFramePr>
          <p:cNvPr id="5" name="Table Placeholder 4">
            <a:extLst>
              <a:ext uri="{FF2B5EF4-FFF2-40B4-BE49-F238E27FC236}">
                <a16:creationId xmlns:a16="http://schemas.microsoft.com/office/drawing/2014/main" id="{FBAB6DE2-0121-4190-A564-AF91CBAD1944}"/>
              </a:ext>
            </a:extLst>
          </p:cNvPr>
          <p:cNvGraphicFramePr>
            <a:graphicFrameLocks noGrp="1"/>
          </p:cNvGraphicFramePr>
          <p:nvPr>
            <p:ph type="tbl" sz="quarter" idx="13"/>
            <p:extLst>
              <p:ext uri="{D42A27DB-BD31-4B8C-83A1-F6EECF244321}">
                <p14:modId xmlns:p14="http://schemas.microsoft.com/office/powerpoint/2010/main" val="156235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1030762064"/>
                    </a:ext>
                  </a:extLst>
                </a:gridCol>
                <a:gridCol w="658367">
                  <a:extLst>
                    <a:ext uri="{9D8B030D-6E8A-4147-A177-3AD203B41FA5}">
                      <a16:colId xmlns:a16="http://schemas.microsoft.com/office/drawing/2014/main" val="2739784140"/>
                    </a:ext>
                  </a:extLst>
                </a:gridCol>
                <a:gridCol w="658367">
                  <a:extLst>
                    <a:ext uri="{9D8B030D-6E8A-4147-A177-3AD203B41FA5}">
                      <a16:colId xmlns:a16="http://schemas.microsoft.com/office/drawing/2014/main" val="2019429519"/>
                    </a:ext>
                  </a:extLst>
                </a:gridCol>
                <a:gridCol w="208280">
                  <a:extLst>
                    <a:ext uri="{9D8B030D-6E8A-4147-A177-3AD203B41FA5}">
                      <a16:colId xmlns:a16="http://schemas.microsoft.com/office/drawing/2014/main" val="2571235801"/>
                    </a:ext>
                  </a:extLst>
                </a:gridCol>
                <a:gridCol w="208280">
                  <a:extLst>
                    <a:ext uri="{9D8B030D-6E8A-4147-A177-3AD203B41FA5}">
                      <a16:colId xmlns:a16="http://schemas.microsoft.com/office/drawing/2014/main" val="2503506333"/>
                    </a:ext>
                  </a:extLst>
                </a:gridCol>
                <a:gridCol w="208280">
                  <a:extLst>
                    <a:ext uri="{9D8B030D-6E8A-4147-A177-3AD203B41FA5}">
                      <a16:colId xmlns:a16="http://schemas.microsoft.com/office/drawing/2014/main" val="380751464"/>
                    </a:ext>
                  </a:extLst>
                </a:gridCol>
                <a:gridCol w="208280">
                  <a:extLst>
                    <a:ext uri="{9D8B030D-6E8A-4147-A177-3AD203B41FA5}">
                      <a16:colId xmlns:a16="http://schemas.microsoft.com/office/drawing/2014/main" val="118660239"/>
                    </a:ext>
                  </a:extLst>
                </a:gridCol>
                <a:gridCol w="208280">
                  <a:extLst>
                    <a:ext uri="{9D8B030D-6E8A-4147-A177-3AD203B41FA5}">
                      <a16:colId xmlns:a16="http://schemas.microsoft.com/office/drawing/2014/main" val="1839399344"/>
                    </a:ext>
                  </a:extLst>
                </a:gridCol>
                <a:gridCol w="208280">
                  <a:extLst>
                    <a:ext uri="{9D8B030D-6E8A-4147-A177-3AD203B41FA5}">
                      <a16:colId xmlns:a16="http://schemas.microsoft.com/office/drawing/2014/main" val="1043377430"/>
                    </a:ext>
                  </a:extLst>
                </a:gridCol>
                <a:gridCol w="208280">
                  <a:extLst>
                    <a:ext uri="{9D8B030D-6E8A-4147-A177-3AD203B41FA5}">
                      <a16:colId xmlns:a16="http://schemas.microsoft.com/office/drawing/2014/main" val="3588253067"/>
                    </a:ext>
                  </a:extLst>
                </a:gridCol>
                <a:gridCol w="208280">
                  <a:extLst>
                    <a:ext uri="{9D8B030D-6E8A-4147-A177-3AD203B41FA5}">
                      <a16:colId xmlns:a16="http://schemas.microsoft.com/office/drawing/2014/main" val="3065447560"/>
                    </a:ext>
                  </a:extLst>
                </a:gridCol>
                <a:gridCol w="208280">
                  <a:extLst>
                    <a:ext uri="{9D8B030D-6E8A-4147-A177-3AD203B41FA5}">
                      <a16:colId xmlns:a16="http://schemas.microsoft.com/office/drawing/2014/main" val="3584561238"/>
                    </a:ext>
                  </a:extLst>
                </a:gridCol>
                <a:gridCol w="208280">
                  <a:extLst>
                    <a:ext uri="{9D8B030D-6E8A-4147-A177-3AD203B41FA5}">
                      <a16:colId xmlns:a16="http://schemas.microsoft.com/office/drawing/2014/main" val="470097641"/>
                    </a:ext>
                  </a:extLst>
                </a:gridCol>
                <a:gridCol w="208280">
                  <a:extLst>
                    <a:ext uri="{9D8B030D-6E8A-4147-A177-3AD203B41FA5}">
                      <a16:colId xmlns:a16="http://schemas.microsoft.com/office/drawing/2014/main" val="91222760"/>
                    </a:ext>
                  </a:extLst>
                </a:gridCol>
                <a:gridCol w="208280">
                  <a:extLst>
                    <a:ext uri="{9D8B030D-6E8A-4147-A177-3AD203B41FA5}">
                      <a16:colId xmlns:a16="http://schemas.microsoft.com/office/drawing/2014/main" val="1220185892"/>
                    </a:ext>
                  </a:extLst>
                </a:gridCol>
                <a:gridCol w="208280">
                  <a:extLst>
                    <a:ext uri="{9D8B030D-6E8A-4147-A177-3AD203B41FA5}">
                      <a16:colId xmlns:a16="http://schemas.microsoft.com/office/drawing/2014/main" val="1936876919"/>
                    </a:ext>
                  </a:extLst>
                </a:gridCol>
                <a:gridCol w="208280">
                  <a:extLst>
                    <a:ext uri="{9D8B030D-6E8A-4147-A177-3AD203B41FA5}">
                      <a16:colId xmlns:a16="http://schemas.microsoft.com/office/drawing/2014/main" val="2374391238"/>
                    </a:ext>
                  </a:extLst>
                </a:gridCol>
                <a:gridCol w="208280">
                  <a:extLst>
                    <a:ext uri="{9D8B030D-6E8A-4147-A177-3AD203B41FA5}">
                      <a16:colId xmlns:a16="http://schemas.microsoft.com/office/drawing/2014/main" val="2006510012"/>
                    </a:ext>
                  </a:extLst>
                </a:gridCol>
                <a:gridCol w="208280">
                  <a:extLst>
                    <a:ext uri="{9D8B030D-6E8A-4147-A177-3AD203B41FA5}">
                      <a16:colId xmlns:a16="http://schemas.microsoft.com/office/drawing/2014/main" val="850704984"/>
                    </a:ext>
                  </a:extLst>
                </a:gridCol>
                <a:gridCol w="208280">
                  <a:extLst>
                    <a:ext uri="{9D8B030D-6E8A-4147-A177-3AD203B41FA5}">
                      <a16:colId xmlns:a16="http://schemas.microsoft.com/office/drawing/2014/main" val="17369235"/>
                    </a:ext>
                  </a:extLst>
                </a:gridCol>
                <a:gridCol w="208280">
                  <a:extLst>
                    <a:ext uri="{9D8B030D-6E8A-4147-A177-3AD203B41FA5}">
                      <a16:colId xmlns:a16="http://schemas.microsoft.com/office/drawing/2014/main" val="1904188368"/>
                    </a:ext>
                  </a:extLst>
                </a:gridCol>
                <a:gridCol w="208280">
                  <a:extLst>
                    <a:ext uri="{9D8B030D-6E8A-4147-A177-3AD203B41FA5}">
                      <a16:colId xmlns:a16="http://schemas.microsoft.com/office/drawing/2014/main" val="3985199824"/>
                    </a:ext>
                  </a:extLst>
                </a:gridCol>
                <a:gridCol w="208280">
                  <a:extLst>
                    <a:ext uri="{9D8B030D-6E8A-4147-A177-3AD203B41FA5}">
                      <a16:colId xmlns:a16="http://schemas.microsoft.com/office/drawing/2014/main" val="3032117005"/>
                    </a:ext>
                  </a:extLst>
                </a:gridCol>
                <a:gridCol w="208280">
                  <a:extLst>
                    <a:ext uri="{9D8B030D-6E8A-4147-A177-3AD203B41FA5}">
                      <a16:colId xmlns:a16="http://schemas.microsoft.com/office/drawing/2014/main" val="98937944"/>
                    </a:ext>
                  </a:extLst>
                </a:gridCol>
                <a:gridCol w="208280">
                  <a:extLst>
                    <a:ext uri="{9D8B030D-6E8A-4147-A177-3AD203B41FA5}">
                      <a16:colId xmlns:a16="http://schemas.microsoft.com/office/drawing/2014/main" val="4154802966"/>
                    </a:ext>
                  </a:extLst>
                </a:gridCol>
                <a:gridCol w="208280">
                  <a:extLst>
                    <a:ext uri="{9D8B030D-6E8A-4147-A177-3AD203B41FA5}">
                      <a16:colId xmlns:a16="http://schemas.microsoft.com/office/drawing/2014/main" val="680416127"/>
                    </a:ext>
                  </a:extLst>
                </a:gridCol>
                <a:gridCol w="208280">
                  <a:extLst>
                    <a:ext uri="{9D8B030D-6E8A-4147-A177-3AD203B41FA5}">
                      <a16:colId xmlns:a16="http://schemas.microsoft.com/office/drawing/2014/main" val="2045359644"/>
                    </a:ext>
                  </a:extLst>
                </a:gridCol>
                <a:gridCol w="208280">
                  <a:extLst>
                    <a:ext uri="{9D8B030D-6E8A-4147-A177-3AD203B41FA5}">
                      <a16:colId xmlns:a16="http://schemas.microsoft.com/office/drawing/2014/main" val="3973490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036493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- 2021-08-19 10:54:02</a:t>
                      </a:r>
                      <a:r>
                        <a:rPr kumimoji="0" lang="pt-BR" sz="1000" b="0" i="0" u="none" strike="noStrike" kern="1200" cap="none" spc="0" normalizeH="0" baseline="0" noProof="0">
                          <a:ln>
                            <a:noFill/>
                          </a:ln>
                          <a:solidFill>
                            <a:prstClr val="black"/>
                          </a:solidFill>
                          <a:effectLst/>
                          <a:uLnTx/>
                          <a:uFillTx/>
                          <a:latin typeface="+mn-lt"/>
                          <a:ea typeface="+mn-ea"/>
                          <a:cs typeface="+mn-cs"/>
                        </a:rPr>
                        <a:t>
 Com obras iniciadas, o Hospital Universitário da Uece, no bairro Itaperi, em Fortaleza, reforçará a rede hospitalar do Ceará com 654 leitos (sendo 184 de UTI). O empreendimento faz parte das ações do Governo do Estado para tornar os serviços de Saúde cada vez mais acessíveis à população cearense, fortalecendo a rede da Secretaria da Saúde (Sesa). É também um equipamento importante para a formação dos estudantes não só de Medicina, mas de toda a área de Saúde da Uece.
Confira mais informações e imagens do andamento dessa importante obra para a Saúde e para a Educação do Ceará, executada por meio da Superintendência de Obras Públicas.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235119372_952929588599148_6615175851253486699_n.jpg?_nc_cat=107&amp;ccb=1-5&amp;_nc_sid=08861d&amp;_nc_ohc=z4WNFE9W81sAX9h0baw&amp;_nc_ht=scontent-iad3-2.xx&amp;edm=AGz5Y0wEAAAA&amp;oh=7b64d16e80392e681d253a7e56ada331&amp;oe=613184F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25.75195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21.229533333333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26.014483333333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43.379033333333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35.39855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19.371233333333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3.6985833333333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1.0043833333333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96895074"/>
                  </a:ext>
                </a:extLst>
              </a:tr>
            </a:tbl>
          </a:graphicData>
        </a:graphic>
      </p:graphicFrame>
      <p:sp>
        <p:nvSpPr>
          <p:cNvPr id="4" name="Text Placeholder 3">
            <a:extLst>
              <a:ext uri="{FF2B5EF4-FFF2-40B4-BE49-F238E27FC236}">
                <a16:creationId xmlns:a16="http://schemas.microsoft.com/office/drawing/2014/main" id="{4B6ED375-00C6-4F7B-B36E-818C72A402BC}"/>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4524327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CBC75-6325-48EF-A739-BF94D92A6A1F}"/>
              </a:ext>
            </a:extLst>
          </p:cNvPr>
          <p:cNvSpPr>
            <a:spLocks noGrp="1"/>
          </p:cNvSpPr>
          <p:nvPr>
            <p:ph type="title"/>
          </p:nvPr>
        </p:nvSpPr>
        <p:spPr/>
        <p:txBody>
          <a:bodyPr/>
          <a:lstStyle/>
          <a:p>
            <a:r>
              <a:rPr lang="pt-BR"/>
              <a:t>Facebook Own Videos Demographics Table | Governo do Estado do Ceará - 9 of 24</a:t>
            </a:r>
            <a:endParaRPr lang="en-US"/>
          </a:p>
        </p:txBody>
      </p:sp>
      <p:graphicFrame>
        <p:nvGraphicFramePr>
          <p:cNvPr id="5" name="Table Placeholder 4">
            <a:extLst>
              <a:ext uri="{FF2B5EF4-FFF2-40B4-BE49-F238E27FC236}">
                <a16:creationId xmlns:a16="http://schemas.microsoft.com/office/drawing/2014/main" id="{BB56344D-DABC-48ED-A5BE-DE80EE64389A}"/>
              </a:ext>
            </a:extLst>
          </p:cNvPr>
          <p:cNvGraphicFramePr>
            <a:graphicFrameLocks noGrp="1"/>
          </p:cNvGraphicFramePr>
          <p:nvPr>
            <p:ph type="tbl" sz="quarter" idx="13"/>
            <p:extLst>
              <p:ext uri="{D42A27DB-BD31-4B8C-83A1-F6EECF244321}">
                <p14:modId xmlns:p14="http://schemas.microsoft.com/office/powerpoint/2010/main" val="1110293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3521538508"/>
                    </a:ext>
                  </a:extLst>
                </a:gridCol>
                <a:gridCol w="658367">
                  <a:extLst>
                    <a:ext uri="{9D8B030D-6E8A-4147-A177-3AD203B41FA5}">
                      <a16:colId xmlns:a16="http://schemas.microsoft.com/office/drawing/2014/main" val="3943677891"/>
                    </a:ext>
                  </a:extLst>
                </a:gridCol>
                <a:gridCol w="658367">
                  <a:extLst>
                    <a:ext uri="{9D8B030D-6E8A-4147-A177-3AD203B41FA5}">
                      <a16:colId xmlns:a16="http://schemas.microsoft.com/office/drawing/2014/main" val="3575815336"/>
                    </a:ext>
                  </a:extLst>
                </a:gridCol>
                <a:gridCol w="208280">
                  <a:extLst>
                    <a:ext uri="{9D8B030D-6E8A-4147-A177-3AD203B41FA5}">
                      <a16:colId xmlns:a16="http://schemas.microsoft.com/office/drawing/2014/main" val="3873093459"/>
                    </a:ext>
                  </a:extLst>
                </a:gridCol>
                <a:gridCol w="208280">
                  <a:extLst>
                    <a:ext uri="{9D8B030D-6E8A-4147-A177-3AD203B41FA5}">
                      <a16:colId xmlns:a16="http://schemas.microsoft.com/office/drawing/2014/main" val="1671912532"/>
                    </a:ext>
                  </a:extLst>
                </a:gridCol>
                <a:gridCol w="208280">
                  <a:extLst>
                    <a:ext uri="{9D8B030D-6E8A-4147-A177-3AD203B41FA5}">
                      <a16:colId xmlns:a16="http://schemas.microsoft.com/office/drawing/2014/main" val="4003225403"/>
                    </a:ext>
                  </a:extLst>
                </a:gridCol>
                <a:gridCol w="208280">
                  <a:extLst>
                    <a:ext uri="{9D8B030D-6E8A-4147-A177-3AD203B41FA5}">
                      <a16:colId xmlns:a16="http://schemas.microsoft.com/office/drawing/2014/main" val="1058863450"/>
                    </a:ext>
                  </a:extLst>
                </a:gridCol>
                <a:gridCol w="208280">
                  <a:extLst>
                    <a:ext uri="{9D8B030D-6E8A-4147-A177-3AD203B41FA5}">
                      <a16:colId xmlns:a16="http://schemas.microsoft.com/office/drawing/2014/main" val="2667258258"/>
                    </a:ext>
                  </a:extLst>
                </a:gridCol>
                <a:gridCol w="208280">
                  <a:extLst>
                    <a:ext uri="{9D8B030D-6E8A-4147-A177-3AD203B41FA5}">
                      <a16:colId xmlns:a16="http://schemas.microsoft.com/office/drawing/2014/main" val="838153318"/>
                    </a:ext>
                  </a:extLst>
                </a:gridCol>
                <a:gridCol w="208280">
                  <a:extLst>
                    <a:ext uri="{9D8B030D-6E8A-4147-A177-3AD203B41FA5}">
                      <a16:colId xmlns:a16="http://schemas.microsoft.com/office/drawing/2014/main" val="3331654184"/>
                    </a:ext>
                  </a:extLst>
                </a:gridCol>
                <a:gridCol w="208280">
                  <a:extLst>
                    <a:ext uri="{9D8B030D-6E8A-4147-A177-3AD203B41FA5}">
                      <a16:colId xmlns:a16="http://schemas.microsoft.com/office/drawing/2014/main" val="2231511123"/>
                    </a:ext>
                  </a:extLst>
                </a:gridCol>
                <a:gridCol w="208280">
                  <a:extLst>
                    <a:ext uri="{9D8B030D-6E8A-4147-A177-3AD203B41FA5}">
                      <a16:colId xmlns:a16="http://schemas.microsoft.com/office/drawing/2014/main" val="2622862393"/>
                    </a:ext>
                  </a:extLst>
                </a:gridCol>
                <a:gridCol w="208280">
                  <a:extLst>
                    <a:ext uri="{9D8B030D-6E8A-4147-A177-3AD203B41FA5}">
                      <a16:colId xmlns:a16="http://schemas.microsoft.com/office/drawing/2014/main" val="880064259"/>
                    </a:ext>
                  </a:extLst>
                </a:gridCol>
                <a:gridCol w="208280">
                  <a:extLst>
                    <a:ext uri="{9D8B030D-6E8A-4147-A177-3AD203B41FA5}">
                      <a16:colId xmlns:a16="http://schemas.microsoft.com/office/drawing/2014/main" val="3203824577"/>
                    </a:ext>
                  </a:extLst>
                </a:gridCol>
                <a:gridCol w="208280">
                  <a:extLst>
                    <a:ext uri="{9D8B030D-6E8A-4147-A177-3AD203B41FA5}">
                      <a16:colId xmlns:a16="http://schemas.microsoft.com/office/drawing/2014/main" val="3362945078"/>
                    </a:ext>
                  </a:extLst>
                </a:gridCol>
                <a:gridCol w="208280">
                  <a:extLst>
                    <a:ext uri="{9D8B030D-6E8A-4147-A177-3AD203B41FA5}">
                      <a16:colId xmlns:a16="http://schemas.microsoft.com/office/drawing/2014/main" val="4047785823"/>
                    </a:ext>
                  </a:extLst>
                </a:gridCol>
                <a:gridCol w="208280">
                  <a:extLst>
                    <a:ext uri="{9D8B030D-6E8A-4147-A177-3AD203B41FA5}">
                      <a16:colId xmlns:a16="http://schemas.microsoft.com/office/drawing/2014/main" val="2319064985"/>
                    </a:ext>
                  </a:extLst>
                </a:gridCol>
                <a:gridCol w="208280">
                  <a:extLst>
                    <a:ext uri="{9D8B030D-6E8A-4147-A177-3AD203B41FA5}">
                      <a16:colId xmlns:a16="http://schemas.microsoft.com/office/drawing/2014/main" val="2048008533"/>
                    </a:ext>
                  </a:extLst>
                </a:gridCol>
                <a:gridCol w="208280">
                  <a:extLst>
                    <a:ext uri="{9D8B030D-6E8A-4147-A177-3AD203B41FA5}">
                      <a16:colId xmlns:a16="http://schemas.microsoft.com/office/drawing/2014/main" val="3328115342"/>
                    </a:ext>
                  </a:extLst>
                </a:gridCol>
                <a:gridCol w="208280">
                  <a:extLst>
                    <a:ext uri="{9D8B030D-6E8A-4147-A177-3AD203B41FA5}">
                      <a16:colId xmlns:a16="http://schemas.microsoft.com/office/drawing/2014/main" val="1760727838"/>
                    </a:ext>
                  </a:extLst>
                </a:gridCol>
                <a:gridCol w="208280">
                  <a:extLst>
                    <a:ext uri="{9D8B030D-6E8A-4147-A177-3AD203B41FA5}">
                      <a16:colId xmlns:a16="http://schemas.microsoft.com/office/drawing/2014/main" val="3003964667"/>
                    </a:ext>
                  </a:extLst>
                </a:gridCol>
                <a:gridCol w="208280">
                  <a:extLst>
                    <a:ext uri="{9D8B030D-6E8A-4147-A177-3AD203B41FA5}">
                      <a16:colId xmlns:a16="http://schemas.microsoft.com/office/drawing/2014/main" val="1727142932"/>
                    </a:ext>
                  </a:extLst>
                </a:gridCol>
                <a:gridCol w="208280">
                  <a:extLst>
                    <a:ext uri="{9D8B030D-6E8A-4147-A177-3AD203B41FA5}">
                      <a16:colId xmlns:a16="http://schemas.microsoft.com/office/drawing/2014/main" val="3077206231"/>
                    </a:ext>
                  </a:extLst>
                </a:gridCol>
                <a:gridCol w="208280">
                  <a:extLst>
                    <a:ext uri="{9D8B030D-6E8A-4147-A177-3AD203B41FA5}">
                      <a16:colId xmlns:a16="http://schemas.microsoft.com/office/drawing/2014/main" val="737860330"/>
                    </a:ext>
                  </a:extLst>
                </a:gridCol>
                <a:gridCol w="208280">
                  <a:extLst>
                    <a:ext uri="{9D8B030D-6E8A-4147-A177-3AD203B41FA5}">
                      <a16:colId xmlns:a16="http://schemas.microsoft.com/office/drawing/2014/main" val="296471998"/>
                    </a:ext>
                  </a:extLst>
                </a:gridCol>
                <a:gridCol w="208280">
                  <a:extLst>
                    <a:ext uri="{9D8B030D-6E8A-4147-A177-3AD203B41FA5}">
                      <a16:colId xmlns:a16="http://schemas.microsoft.com/office/drawing/2014/main" val="3046923622"/>
                    </a:ext>
                  </a:extLst>
                </a:gridCol>
                <a:gridCol w="208280">
                  <a:extLst>
                    <a:ext uri="{9D8B030D-6E8A-4147-A177-3AD203B41FA5}">
                      <a16:colId xmlns:a16="http://schemas.microsoft.com/office/drawing/2014/main" val="2557880820"/>
                    </a:ext>
                  </a:extLst>
                </a:gridCol>
                <a:gridCol w="208280">
                  <a:extLst>
                    <a:ext uri="{9D8B030D-6E8A-4147-A177-3AD203B41FA5}">
                      <a16:colId xmlns:a16="http://schemas.microsoft.com/office/drawing/2014/main" val="2696434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62785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- 2021-08-19 08:12:09</a:t>
                      </a:r>
                      <a:r>
                        <a:rPr kumimoji="0" lang="pt-BR" sz="1000" b="0" i="0" u="none" strike="noStrike" kern="1200" cap="none" spc="0" normalizeH="0" baseline="0" noProof="0">
                          <a:ln>
                            <a:noFill/>
                          </a:ln>
                          <a:solidFill>
                            <a:prstClr val="black"/>
                          </a:solidFill>
                          <a:effectLst/>
                          <a:uLnTx/>
                          <a:uFillTx/>
                          <a:latin typeface="+mn-lt"/>
                          <a:ea typeface="+mn-ea"/>
                          <a:cs typeface="+mn-cs"/>
                        </a:rPr>
                        <a:t>
 Um total de 2.054 bolsas de formação acadêmica e pesquisa serão concedidas pelo Governo do Ceará, por meio da Secretaria da Ciência, Tecnologia e Educação Superior do Ceará - Secitece e da Fundação Cearense de Apoio ao Desenvolvimento Científico e Tecnológico Funcap. 
As bolsas, que têm duração entre 6 e 48 meses, incluem iniciação científica, mestrado, doutorado e pós-doutorado. A concessão desse apoio alcança todas as instituições de ensino superior públicas e particulares do Ceará e também instituições de pesquisa.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p168x128/239031663_901706630722416_1876612164552935669_n.jpg?_nc_cat=109&amp;ccb=1-5&amp;_nc_sid=08861d&amp;_nc_ohc=MlwapXoQsI0AX-YNZvR&amp;_nc_ht=scontent-bos3-1.xx&amp;edm=AGz5Y0wEAAAA&amp;oh=4fbd54ce90defdceb54a137f9e5cd0eb&amp;oe=6131C09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15:18:32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106.13678333333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693.69093333333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690.04676666667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382.88185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318.40505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146.22073333333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8.4365666666667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781.29263333333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650.65893333333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452.91458333333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178.53161666667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74.851583333333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1.4242333333333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0.16856666666667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17604616"/>
                  </a:ext>
                </a:extLst>
              </a:tr>
            </a:tbl>
          </a:graphicData>
        </a:graphic>
      </p:graphicFrame>
      <p:sp>
        <p:nvSpPr>
          <p:cNvPr id="4" name="Text Placeholder 3">
            <a:extLst>
              <a:ext uri="{FF2B5EF4-FFF2-40B4-BE49-F238E27FC236}">
                <a16:creationId xmlns:a16="http://schemas.microsoft.com/office/drawing/2014/main" id="{9192B657-2C10-4FD6-B71B-9B787EAD7171}"/>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38833716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8141E-D44D-42D5-B4A8-81B05F4A310A}"/>
              </a:ext>
            </a:extLst>
          </p:cNvPr>
          <p:cNvSpPr>
            <a:spLocks noGrp="1"/>
          </p:cNvSpPr>
          <p:nvPr>
            <p:ph type="title"/>
          </p:nvPr>
        </p:nvSpPr>
        <p:spPr/>
        <p:txBody>
          <a:bodyPr/>
          <a:lstStyle/>
          <a:p>
            <a:r>
              <a:rPr lang="pt-BR"/>
              <a:t>Facebook Own Videos Demographics Table | Governo do Estado do Ceará - 10 of 24</a:t>
            </a:r>
            <a:endParaRPr lang="en-US"/>
          </a:p>
        </p:txBody>
      </p:sp>
      <p:graphicFrame>
        <p:nvGraphicFramePr>
          <p:cNvPr id="5" name="Table Placeholder 4">
            <a:extLst>
              <a:ext uri="{FF2B5EF4-FFF2-40B4-BE49-F238E27FC236}">
                <a16:creationId xmlns:a16="http://schemas.microsoft.com/office/drawing/2014/main" id="{F10FA3FE-4034-43A6-986B-D6E310B20AE8}"/>
              </a:ext>
            </a:extLst>
          </p:cNvPr>
          <p:cNvGraphicFramePr>
            <a:graphicFrameLocks noGrp="1"/>
          </p:cNvGraphicFramePr>
          <p:nvPr>
            <p:ph type="tbl" sz="quarter" idx="13"/>
            <p:extLst>
              <p:ext uri="{D42A27DB-BD31-4B8C-83A1-F6EECF244321}">
                <p14:modId xmlns:p14="http://schemas.microsoft.com/office/powerpoint/2010/main" val="3963074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751832289"/>
                    </a:ext>
                  </a:extLst>
                </a:gridCol>
                <a:gridCol w="658367">
                  <a:extLst>
                    <a:ext uri="{9D8B030D-6E8A-4147-A177-3AD203B41FA5}">
                      <a16:colId xmlns:a16="http://schemas.microsoft.com/office/drawing/2014/main" val="1137622100"/>
                    </a:ext>
                  </a:extLst>
                </a:gridCol>
                <a:gridCol w="658367">
                  <a:extLst>
                    <a:ext uri="{9D8B030D-6E8A-4147-A177-3AD203B41FA5}">
                      <a16:colId xmlns:a16="http://schemas.microsoft.com/office/drawing/2014/main" val="3015148830"/>
                    </a:ext>
                  </a:extLst>
                </a:gridCol>
                <a:gridCol w="208280">
                  <a:extLst>
                    <a:ext uri="{9D8B030D-6E8A-4147-A177-3AD203B41FA5}">
                      <a16:colId xmlns:a16="http://schemas.microsoft.com/office/drawing/2014/main" val="1672120583"/>
                    </a:ext>
                  </a:extLst>
                </a:gridCol>
                <a:gridCol w="208280">
                  <a:extLst>
                    <a:ext uri="{9D8B030D-6E8A-4147-A177-3AD203B41FA5}">
                      <a16:colId xmlns:a16="http://schemas.microsoft.com/office/drawing/2014/main" val="1695494845"/>
                    </a:ext>
                  </a:extLst>
                </a:gridCol>
                <a:gridCol w="208280">
                  <a:extLst>
                    <a:ext uri="{9D8B030D-6E8A-4147-A177-3AD203B41FA5}">
                      <a16:colId xmlns:a16="http://schemas.microsoft.com/office/drawing/2014/main" val="4083562847"/>
                    </a:ext>
                  </a:extLst>
                </a:gridCol>
                <a:gridCol w="208280">
                  <a:extLst>
                    <a:ext uri="{9D8B030D-6E8A-4147-A177-3AD203B41FA5}">
                      <a16:colId xmlns:a16="http://schemas.microsoft.com/office/drawing/2014/main" val="2641642273"/>
                    </a:ext>
                  </a:extLst>
                </a:gridCol>
                <a:gridCol w="208280">
                  <a:extLst>
                    <a:ext uri="{9D8B030D-6E8A-4147-A177-3AD203B41FA5}">
                      <a16:colId xmlns:a16="http://schemas.microsoft.com/office/drawing/2014/main" val="3714912517"/>
                    </a:ext>
                  </a:extLst>
                </a:gridCol>
                <a:gridCol w="208280">
                  <a:extLst>
                    <a:ext uri="{9D8B030D-6E8A-4147-A177-3AD203B41FA5}">
                      <a16:colId xmlns:a16="http://schemas.microsoft.com/office/drawing/2014/main" val="2438530293"/>
                    </a:ext>
                  </a:extLst>
                </a:gridCol>
                <a:gridCol w="208280">
                  <a:extLst>
                    <a:ext uri="{9D8B030D-6E8A-4147-A177-3AD203B41FA5}">
                      <a16:colId xmlns:a16="http://schemas.microsoft.com/office/drawing/2014/main" val="2743479374"/>
                    </a:ext>
                  </a:extLst>
                </a:gridCol>
                <a:gridCol w="208280">
                  <a:extLst>
                    <a:ext uri="{9D8B030D-6E8A-4147-A177-3AD203B41FA5}">
                      <a16:colId xmlns:a16="http://schemas.microsoft.com/office/drawing/2014/main" val="565360813"/>
                    </a:ext>
                  </a:extLst>
                </a:gridCol>
                <a:gridCol w="208280">
                  <a:extLst>
                    <a:ext uri="{9D8B030D-6E8A-4147-A177-3AD203B41FA5}">
                      <a16:colId xmlns:a16="http://schemas.microsoft.com/office/drawing/2014/main" val="1447316969"/>
                    </a:ext>
                  </a:extLst>
                </a:gridCol>
                <a:gridCol w="208280">
                  <a:extLst>
                    <a:ext uri="{9D8B030D-6E8A-4147-A177-3AD203B41FA5}">
                      <a16:colId xmlns:a16="http://schemas.microsoft.com/office/drawing/2014/main" val="4135512981"/>
                    </a:ext>
                  </a:extLst>
                </a:gridCol>
                <a:gridCol w="208280">
                  <a:extLst>
                    <a:ext uri="{9D8B030D-6E8A-4147-A177-3AD203B41FA5}">
                      <a16:colId xmlns:a16="http://schemas.microsoft.com/office/drawing/2014/main" val="3554714690"/>
                    </a:ext>
                  </a:extLst>
                </a:gridCol>
                <a:gridCol w="208280">
                  <a:extLst>
                    <a:ext uri="{9D8B030D-6E8A-4147-A177-3AD203B41FA5}">
                      <a16:colId xmlns:a16="http://schemas.microsoft.com/office/drawing/2014/main" val="1785602828"/>
                    </a:ext>
                  </a:extLst>
                </a:gridCol>
                <a:gridCol w="208280">
                  <a:extLst>
                    <a:ext uri="{9D8B030D-6E8A-4147-A177-3AD203B41FA5}">
                      <a16:colId xmlns:a16="http://schemas.microsoft.com/office/drawing/2014/main" val="673507231"/>
                    </a:ext>
                  </a:extLst>
                </a:gridCol>
                <a:gridCol w="208280">
                  <a:extLst>
                    <a:ext uri="{9D8B030D-6E8A-4147-A177-3AD203B41FA5}">
                      <a16:colId xmlns:a16="http://schemas.microsoft.com/office/drawing/2014/main" val="3234823093"/>
                    </a:ext>
                  </a:extLst>
                </a:gridCol>
                <a:gridCol w="208280">
                  <a:extLst>
                    <a:ext uri="{9D8B030D-6E8A-4147-A177-3AD203B41FA5}">
                      <a16:colId xmlns:a16="http://schemas.microsoft.com/office/drawing/2014/main" val="202254822"/>
                    </a:ext>
                  </a:extLst>
                </a:gridCol>
                <a:gridCol w="208280">
                  <a:extLst>
                    <a:ext uri="{9D8B030D-6E8A-4147-A177-3AD203B41FA5}">
                      <a16:colId xmlns:a16="http://schemas.microsoft.com/office/drawing/2014/main" val="2149700226"/>
                    </a:ext>
                  </a:extLst>
                </a:gridCol>
                <a:gridCol w="208280">
                  <a:extLst>
                    <a:ext uri="{9D8B030D-6E8A-4147-A177-3AD203B41FA5}">
                      <a16:colId xmlns:a16="http://schemas.microsoft.com/office/drawing/2014/main" val="3279889596"/>
                    </a:ext>
                  </a:extLst>
                </a:gridCol>
                <a:gridCol w="208280">
                  <a:extLst>
                    <a:ext uri="{9D8B030D-6E8A-4147-A177-3AD203B41FA5}">
                      <a16:colId xmlns:a16="http://schemas.microsoft.com/office/drawing/2014/main" val="3739613701"/>
                    </a:ext>
                  </a:extLst>
                </a:gridCol>
                <a:gridCol w="208280">
                  <a:extLst>
                    <a:ext uri="{9D8B030D-6E8A-4147-A177-3AD203B41FA5}">
                      <a16:colId xmlns:a16="http://schemas.microsoft.com/office/drawing/2014/main" val="688611096"/>
                    </a:ext>
                  </a:extLst>
                </a:gridCol>
                <a:gridCol w="208280">
                  <a:extLst>
                    <a:ext uri="{9D8B030D-6E8A-4147-A177-3AD203B41FA5}">
                      <a16:colId xmlns:a16="http://schemas.microsoft.com/office/drawing/2014/main" val="3370288741"/>
                    </a:ext>
                  </a:extLst>
                </a:gridCol>
                <a:gridCol w="208280">
                  <a:extLst>
                    <a:ext uri="{9D8B030D-6E8A-4147-A177-3AD203B41FA5}">
                      <a16:colId xmlns:a16="http://schemas.microsoft.com/office/drawing/2014/main" val="3878478037"/>
                    </a:ext>
                  </a:extLst>
                </a:gridCol>
                <a:gridCol w="208280">
                  <a:extLst>
                    <a:ext uri="{9D8B030D-6E8A-4147-A177-3AD203B41FA5}">
                      <a16:colId xmlns:a16="http://schemas.microsoft.com/office/drawing/2014/main" val="3911449683"/>
                    </a:ext>
                  </a:extLst>
                </a:gridCol>
                <a:gridCol w="208280">
                  <a:extLst>
                    <a:ext uri="{9D8B030D-6E8A-4147-A177-3AD203B41FA5}">
                      <a16:colId xmlns:a16="http://schemas.microsoft.com/office/drawing/2014/main" val="2742206556"/>
                    </a:ext>
                  </a:extLst>
                </a:gridCol>
                <a:gridCol w="208280">
                  <a:extLst>
                    <a:ext uri="{9D8B030D-6E8A-4147-A177-3AD203B41FA5}">
                      <a16:colId xmlns:a16="http://schemas.microsoft.com/office/drawing/2014/main" val="3333447057"/>
                    </a:ext>
                  </a:extLst>
                </a:gridCol>
                <a:gridCol w="208280">
                  <a:extLst>
                    <a:ext uri="{9D8B030D-6E8A-4147-A177-3AD203B41FA5}">
                      <a16:colId xmlns:a16="http://schemas.microsoft.com/office/drawing/2014/main" val="4017714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32489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- 2021-08-18 15:40:03</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inaugura, nesta quarta-feira (18), as brinquedopraças e academias ao ar livre dos municípios Caucaia, Maranguape e Quixeramobim. A solenidade virtual será transmitida ao vivo pelas redes sociais do Governo do Ceará, com a presença da primeira-dama Onélia Santana e da secretária da Proteção Social, Justiça, Cidadania, Mulheres e Direitos Humanos (SPS), Socorro França. O investimento total é aproximadamente R$ 480 mil. Por meio do Programa Mais Infância Ceará, já são 293 equipamentos voltados ao desenvolvimento infantil, sendo 148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https://scontent-iad3-2.xx.fbcdn.net/v/t15.5256-10/p168x128/238836833_204586188223549_7010183908064008837_n.jpg?_nc_cat=102&amp;ccb=1-5&amp;_nc_sid=08861d&amp;_nc_ohc=p5D_xFaOe6wAX_PI-gN&amp;_nc_ht=scontent-iad3-2.xx&amp;oh=6a7f7af0f0c0cbdaf836fa47d4494235&amp;oe=6131FEB2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4.5358166666667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65.777733333333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177.06091666667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211.34136666667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243.84073333333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127.30863333333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70.110133333333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32.896683333333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125.45363333333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378.6987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237.62606666667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90.019033333333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8.9622833333333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a:t>
                      </a:r>
                    </a:p>
                  </a:txBody>
                  <a:tcPr/>
                </a:tc>
                <a:extLst>
                  <a:ext uri="{0D108BD9-81ED-4DB2-BD59-A6C34878D82A}">
                    <a16:rowId xmlns:a16="http://schemas.microsoft.com/office/drawing/2014/main" val="3720012077"/>
                  </a:ext>
                </a:extLst>
              </a:tr>
            </a:tbl>
          </a:graphicData>
        </a:graphic>
      </p:graphicFrame>
      <p:sp>
        <p:nvSpPr>
          <p:cNvPr id="4" name="Text Placeholder 3">
            <a:extLst>
              <a:ext uri="{FF2B5EF4-FFF2-40B4-BE49-F238E27FC236}">
                <a16:creationId xmlns:a16="http://schemas.microsoft.com/office/drawing/2014/main" id="{B595E823-3633-464D-861D-AF6487AC1CAE}"/>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8400665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9930-C257-49D8-BE3F-4817330496A2}"/>
              </a:ext>
            </a:extLst>
          </p:cNvPr>
          <p:cNvSpPr>
            <a:spLocks noGrp="1"/>
          </p:cNvSpPr>
          <p:nvPr>
            <p:ph type="title"/>
          </p:nvPr>
        </p:nvSpPr>
        <p:spPr/>
        <p:txBody>
          <a:bodyPr/>
          <a:lstStyle/>
          <a:p>
            <a:r>
              <a:rPr lang="pt-BR"/>
              <a:t>Facebook Own Videos Demographics Table | Governo do Estado do Ceará - 11 of 24</a:t>
            </a:r>
            <a:endParaRPr lang="en-US"/>
          </a:p>
        </p:txBody>
      </p:sp>
      <p:graphicFrame>
        <p:nvGraphicFramePr>
          <p:cNvPr id="5" name="Table Placeholder 4">
            <a:extLst>
              <a:ext uri="{FF2B5EF4-FFF2-40B4-BE49-F238E27FC236}">
                <a16:creationId xmlns:a16="http://schemas.microsoft.com/office/drawing/2014/main" id="{D644FDE4-1E07-4BF0-AEC6-63C8C3AFCF6F}"/>
              </a:ext>
            </a:extLst>
          </p:cNvPr>
          <p:cNvGraphicFramePr>
            <a:graphicFrameLocks noGrp="1"/>
          </p:cNvGraphicFramePr>
          <p:nvPr>
            <p:ph type="tbl" sz="quarter" idx="13"/>
            <p:extLst>
              <p:ext uri="{D42A27DB-BD31-4B8C-83A1-F6EECF244321}">
                <p14:modId xmlns:p14="http://schemas.microsoft.com/office/powerpoint/2010/main" val="1205175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1100779504"/>
                    </a:ext>
                  </a:extLst>
                </a:gridCol>
                <a:gridCol w="658367">
                  <a:extLst>
                    <a:ext uri="{9D8B030D-6E8A-4147-A177-3AD203B41FA5}">
                      <a16:colId xmlns:a16="http://schemas.microsoft.com/office/drawing/2014/main" val="198422097"/>
                    </a:ext>
                  </a:extLst>
                </a:gridCol>
                <a:gridCol w="658367">
                  <a:extLst>
                    <a:ext uri="{9D8B030D-6E8A-4147-A177-3AD203B41FA5}">
                      <a16:colId xmlns:a16="http://schemas.microsoft.com/office/drawing/2014/main" val="3395944461"/>
                    </a:ext>
                  </a:extLst>
                </a:gridCol>
                <a:gridCol w="208280">
                  <a:extLst>
                    <a:ext uri="{9D8B030D-6E8A-4147-A177-3AD203B41FA5}">
                      <a16:colId xmlns:a16="http://schemas.microsoft.com/office/drawing/2014/main" val="1017387726"/>
                    </a:ext>
                  </a:extLst>
                </a:gridCol>
                <a:gridCol w="208280">
                  <a:extLst>
                    <a:ext uri="{9D8B030D-6E8A-4147-A177-3AD203B41FA5}">
                      <a16:colId xmlns:a16="http://schemas.microsoft.com/office/drawing/2014/main" val="62277420"/>
                    </a:ext>
                  </a:extLst>
                </a:gridCol>
                <a:gridCol w="208280">
                  <a:extLst>
                    <a:ext uri="{9D8B030D-6E8A-4147-A177-3AD203B41FA5}">
                      <a16:colId xmlns:a16="http://schemas.microsoft.com/office/drawing/2014/main" val="3095302263"/>
                    </a:ext>
                  </a:extLst>
                </a:gridCol>
                <a:gridCol w="208280">
                  <a:extLst>
                    <a:ext uri="{9D8B030D-6E8A-4147-A177-3AD203B41FA5}">
                      <a16:colId xmlns:a16="http://schemas.microsoft.com/office/drawing/2014/main" val="260532907"/>
                    </a:ext>
                  </a:extLst>
                </a:gridCol>
                <a:gridCol w="208280">
                  <a:extLst>
                    <a:ext uri="{9D8B030D-6E8A-4147-A177-3AD203B41FA5}">
                      <a16:colId xmlns:a16="http://schemas.microsoft.com/office/drawing/2014/main" val="1319130047"/>
                    </a:ext>
                  </a:extLst>
                </a:gridCol>
                <a:gridCol w="208280">
                  <a:extLst>
                    <a:ext uri="{9D8B030D-6E8A-4147-A177-3AD203B41FA5}">
                      <a16:colId xmlns:a16="http://schemas.microsoft.com/office/drawing/2014/main" val="381501601"/>
                    </a:ext>
                  </a:extLst>
                </a:gridCol>
                <a:gridCol w="208280">
                  <a:extLst>
                    <a:ext uri="{9D8B030D-6E8A-4147-A177-3AD203B41FA5}">
                      <a16:colId xmlns:a16="http://schemas.microsoft.com/office/drawing/2014/main" val="304621566"/>
                    </a:ext>
                  </a:extLst>
                </a:gridCol>
                <a:gridCol w="208280">
                  <a:extLst>
                    <a:ext uri="{9D8B030D-6E8A-4147-A177-3AD203B41FA5}">
                      <a16:colId xmlns:a16="http://schemas.microsoft.com/office/drawing/2014/main" val="4266214905"/>
                    </a:ext>
                  </a:extLst>
                </a:gridCol>
                <a:gridCol w="208280">
                  <a:extLst>
                    <a:ext uri="{9D8B030D-6E8A-4147-A177-3AD203B41FA5}">
                      <a16:colId xmlns:a16="http://schemas.microsoft.com/office/drawing/2014/main" val="1463881591"/>
                    </a:ext>
                  </a:extLst>
                </a:gridCol>
                <a:gridCol w="208280">
                  <a:extLst>
                    <a:ext uri="{9D8B030D-6E8A-4147-A177-3AD203B41FA5}">
                      <a16:colId xmlns:a16="http://schemas.microsoft.com/office/drawing/2014/main" val="1937073994"/>
                    </a:ext>
                  </a:extLst>
                </a:gridCol>
                <a:gridCol w="208280">
                  <a:extLst>
                    <a:ext uri="{9D8B030D-6E8A-4147-A177-3AD203B41FA5}">
                      <a16:colId xmlns:a16="http://schemas.microsoft.com/office/drawing/2014/main" val="3628073553"/>
                    </a:ext>
                  </a:extLst>
                </a:gridCol>
                <a:gridCol w="208280">
                  <a:extLst>
                    <a:ext uri="{9D8B030D-6E8A-4147-A177-3AD203B41FA5}">
                      <a16:colId xmlns:a16="http://schemas.microsoft.com/office/drawing/2014/main" val="4073525623"/>
                    </a:ext>
                  </a:extLst>
                </a:gridCol>
                <a:gridCol w="208280">
                  <a:extLst>
                    <a:ext uri="{9D8B030D-6E8A-4147-A177-3AD203B41FA5}">
                      <a16:colId xmlns:a16="http://schemas.microsoft.com/office/drawing/2014/main" val="1185679601"/>
                    </a:ext>
                  </a:extLst>
                </a:gridCol>
                <a:gridCol w="208280">
                  <a:extLst>
                    <a:ext uri="{9D8B030D-6E8A-4147-A177-3AD203B41FA5}">
                      <a16:colId xmlns:a16="http://schemas.microsoft.com/office/drawing/2014/main" val="2601503408"/>
                    </a:ext>
                  </a:extLst>
                </a:gridCol>
                <a:gridCol w="208280">
                  <a:extLst>
                    <a:ext uri="{9D8B030D-6E8A-4147-A177-3AD203B41FA5}">
                      <a16:colId xmlns:a16="http://schemas.microsoft.com/office/drawing/2014/main" val="2494370742"/>
                    </a:ext>
                  </a:extLst>
                </a:gridCol>
                <a:gridCol w="208280">
                  <a:extLst>
                    <a:ext uri="{9D8B030D-6E8A-4147-A177-3AD203B41FA5}">
                      <a16:colId xmlns:a16="http://schemas.microsoft.com/office/drawing/2014/main" val="1011517823"/>
                    </a:ext>
                  </a:extLst>
                </a:gridCol>
                <a:gridCol w="208280">
                  <a:extLst>
                    <a:ext uri="{9D8B030D-6E8A-4147-A177-3AD203B41FA5}">
                      <a16:colId xmlns:a16="http://schemas.microsoft.com/office/drawing/2014/main" val="3542584040"/>
                    </a:ext>
                  </a:extLst>
                </a:gridCol>
                <a:gridCol w="208280">
                  <a:extLst>
                    <a:ext uri="{9D8B030D-6E8A-4147-A177-3AD203B41FA5}">
                      <a16:colId xmlns:a16="http://schemas.microsoft.com/office/drawing/2014/main" val="3381651563"/>
                    </a:ext>
                  </a:extLst>
                </a:gridCol>
                <a:gridCol w="208280">
                  <a:extLst>
                    <a:ext uri="{9D8B030D-6E8A-4147-A177-3AD203B41FA5}">
                      <a16:colId xmlns:a16="http://schemas.microsoft.com/office/drawing/2014/main" val="325343353"/>
                    </a:ext>
                  </a:extLst>
                </a:gridCol>
                <a:gridCol w="208280">
                  <a:extLst>
                    <a:ext uri="{9D8B030D-6E8A-4147-A177-3AD203B41FA5}">
                      <a16:colId xmlns:a16="http://schemas.microsoft.com/office/drawing/2014/main" val="2897929763"/>
                    </a:ext>
                  </a:extLst>
                </a:gridCol>
                <a:gridCol w="208280">
                  <a:extLst>
                    <a:ext uri="{9D8B030D-6E8A-4147-A177-3AD203B41FA5}">
                      <a16:colId xmlns:a16="http://schemas.microsoft.com/office/drawing/2014/main" val="2954819886"/>
                    </a:ext>
                  </a:extLst>
                </a:gridCol>
                <a:gridCol w="208280">
                  <a:extLst>
                    <a:ext uri="{9D8B030D-6E8A-4147-A177-3AD203B41FA5}">
                      <a16:colId xmlns:a16="http://schemas.microsoft.com/office/drawing/2014/main" val="2087857949"/>
                    </a:ext>
                  </a:extLst>
                </a:gridCol>
                <a:gridCol w="208280">
                  <a:extLst>
                    <a:ext uri="{9D8B030D-6E8A-4147-A177-3AD203B41FA5}">
                      <a16:colId xmlns:a16="http://schemas.microsoft.com/office/drawing/2014/main" val="1903100496"/>
                    </a:ext>
                  </a:extLst>
                </a:gridCol>
                <a:gridCol w="208280">
                  <a:extLst>
                    <a:ext uri="{9D8B030D-6E8A-4147-A177-3AD203B41FA5}">
                      <a16:colId xmlns:a16="http://schemas.microsoft.com/office/drawing/2014/main" val="3085916831"/>
                    </a:ext>
                  </a:extLst>
                </a:gridCol>
                <a:gridCol w="208280">
                  <a:extLst>
                    <a:ext uri="{9D8B030D-6E8A-4147-A177-3AD203B41FA5}">
                      <a16:colId xmlns:a16="http://schemas.microsoft.com/office/drawing/2014/main" val="726362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18268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- 2021-08-18 09:35:43</a:t>
                      </a:r>
                      <a:r>
                        <a:rPr kumimoji="0" lang="pt-BR" sz="1000" b="0" i="0" u="none" strike="noStrike" kern="1200" cap="none" spc="0" normalizeH="0" baseline="0" noProof="0">
                          <a:ln>
                            <a:noFill/>
                          </a:ln>
                          <a:solidFill>
                            <a:prstClr val="black"/>
                          </a:solidFill>
                          <a:effectLst/>
                          <a:uLnTx/>
                          <a:uFillTx/>
                          <a:latin typeface="+mn-lt"/>
                          <a:ea typeface="+mn-ea"/>
                          <a:cs typeface="+mn-cs"/>
                        </a:rPr>
                        <a:t>
 Estudantes de Horizonte ganham nova sede para Escola de Educação Profissional
A Escola Estadual de Educação Profissional (EEEP) Lúcia Helena Viana Ribeiro oferta cinco cursos técnicos: Enfermagem, Finanças, Informática, Segurança do Trabalho e Agronegócio. O novo prédio tem capacidade para receber até 540 estudantes, em tempo integral, das 7 às 17 horas. Nestas escolas, os estudantes fazem o Ensino Médio e se preparam para o mundo do trabalho.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235x165/237992809_419305399512905_7208648947877006816_n.jpg?_nc_cat=111&amp;ccb=1-5&amp;_nc_sid=08861d&amp;_nc_ohc=CLAsrv5HaMYAX-RaSuL&amp;_nc_ht=scontent-iad3-2.xx&amp;edm=AGz5Y0wEAAAA&amp;oh=4c96dc8d68f044febbf332b5059db0d9&amp;oe=61328A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171.49233333333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220.97501666667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399.98486666667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215.07273333333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77.712283333333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52.645466666667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242.63091666667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447.72746666667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61.013616666667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39.276183333333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8.8678166666667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0.093466666666667</a:t>
                      </a:r>
                    </a:p>
                  </a:txBody>
                  <a:tcPr/>
                </a:tc>
                <a:extLst>
                  <a:ext uri="{0D108BD9-81ED-4DB2-BD59-A6C34878D82A}">
                    <a16:rowId xmlns:a16="http://schemas.microsoft.com/office/drawing/2014/main" val="3424072657"/>
                  </a:ext>
                </a:extLst>
              </a:tr>
            </a:tbl>
          </a:graphicData>
        </a:graphic>
      </p:graphicFrame>
      <p:sp>
        <p:nvSpPr>
          <p:cNvPr id="4" name="Text Placeholder 3">
            <a:extLst>
              <a:ext uri="{FF2B5EF4-FFF2-40B4-BE49-F238E27FC236}">
                <a16:creationId xmlns:a16="http://schemas.microsoft.com/office/drawing/2014/main" id="{BD702F5E-2B93-4D33-ADB6-71E295EEC393}"/>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73621154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A31CD-227F-424B-9CC5-6A00AEDA9508}"/>
              </a:ext>
            </a:extLst>
          </p:cNvPr>
          <p:cNvSpPr>
            <a:spLocks noGrp="1"/>
          </p:cNvSpPr>
          <p:nvPr>
            <p:ph type="title"/>
          </p:nvPr>
        </p:nvSpPr>
        <p:spPr/>
        <p:txBody>
          <a:bodyPr/>
          <a:lstStyle/>
          <a:p>
            <a:r>
              <a:rPr lang="pt-BR"/>
              <a:t>Facebook Own Videos Demographics Table | Governo do Estado do Ceará - 12 of 24</a:t>
            </a:r>
            <a:endParaRPr lang="en-US"/>
          </a:p>
        </p:txBody>
      </p:sp>
      <p:graphicFrame>
        <p:nvGraphicFramePr>
          <p:cNvPr id="5" name="Table Placeholder 4">
            <a:extLst>
              <a:ext uri="{FF2B5EF4-FFF2-40B4-BE49-F238E27FC236}">
                <a16:creationId xmlns:a16="http://schemas.microsoft.com/office/drawing/2014/main" id="{674A35E4-4321-4E82-B9E7-D220777B3DAC}"/>
              </a:ext>
            </a:extLst>
          </p:cNvPr>
          <p:cNvGraphicFramePr>
            <a:graphicFrameLocks noGrp="1"/>
          </p:cNvGraphicFramePr>
          <p:nvPr>
            <p:ph type="tbl" sz="quarter" idx="13"/>
            <p:extLst>
              <p:ext uri="{D42A27DB-BD31-4B8C-83A1-F6EECF244321}">
                <p14:modId xmlns:p14="http://schemas.microsoft.com/office/powerpoint/2010/main" val="4121603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1423421609"/>
                    </a:ext>
                  </a:extLst>
                </a:gridCol>
                <a:gridCol w="658367">
                  <a:extLst>
                    <a:ext uri="{9D8B030D-6E8A-4147-A177-3AD203B41FA5}">
                      <a16:colId xmlns:a16="http://schemas.microsoft.com/office/drawing/2014/main" val="4002582115"/>
                    </a:ext>
                  </a:extLst>
                </a:gridCol>
                <a:gridCol w="658367">
                  <a:extLst>
                    <a:ext uri="{9D8B030D-6E8A-4147-A177-3AD203B41FA5}">
                      <a16:colId xmlns:a16="http://schemas.microsoft.com/office/drawing/2014/main" val="3317533767"/>
                    </a:ext>
                  </a:extLst>
                </a:gridCol>
                <a:gridCol w="208280">
                  <a:extLst>
                    <a:ext uri="{9D8B030D-6E8A-4147-A177-3AD203B41FA5}">
                      <a16:colId xmlns:a16="http://schemas.microsoft.com/office/drawing/2014/main" val="448952242"/>
                    </a:ext>
                  </a:extLst>
                </a:gridCol>
                <a:gridCol w="208280">
                  <a:extLst>
                    <a:ext uri="{9D8B030D-6E8A-4147-A177-3AD203B41FA5}">
                      <a16:colId xmlns:a16="http://schemas.microsoft.com/office/drawing/2014/main" val="1828741072"/>
                    </a:ext>
                  </a:extLst>
                </a:gridCol>
                <a:gridCol w="208280">
                  <a:extLst>
                    <a:ext uri="{9D8B030D-6E8A-4147-A177-3AD203B41FA5}">
                      <a16:colId xmlns:a16="http://schemas.microsoft.com/office/drawing/2014/main" val="3049689481"/>
                    </a:ext>
                  </a:extLst>
                </a:gridCol>
                <a:gridCol w="208280">
                  <a:extLst>
                    <a:ext uri="{9D8B030D-6E8A-4147-A177-3AD203B41FA5}">
                      <a16:colId xmlns:a16="http://schemas.microsoft.com/office/drawing/2014/main" val="1890368033"/>
                    </a:ext>
                  </a:extLst>
                </a:gridCol>
                <a:gridCol w="208280">
                  <a:extLst>
                    <a:ext uri="{9D8B030D-6E8A-4147-A177-3AD203B41FA5}">
                      <a16:colId xmlns:a16="http://schemas.microsoft.com/office/drawing/2014/main" val="4179901598"/>
                    </a:ext>
                  </a:extLst>
                </a:gridCol>
                <a:gridCol w="208280">
                  <a:extLst>
                    <a:ext uri="{9D8B030D-6E8A-4147-A177-3AD203B41FA5}">
                      <a16:colId xmlns:a16="http://schemas.microsoft.com/office/drawing/2014/main" val="104147268"/>
                    </a:ext>
                  </a:extLst>
                </a:gridCol>
                <a:gridCol w="208280">
                  <a:extLst>
                    <a:ext uri="{9D8B030D-6E8A-4147-A177-3AD203B41FA5}">
                      <a16:colId xmlns:a16="http://schemas.microsoft.com/office/drawing/2014/main" val="82941765"/>
                    </a:ext>
                  </a:extLst>
                </a:gridCol>
                <a:gridCol w="208280">
                  <a:extLst>
                    <a:ext uri="{9D8B030D-6E8A-4147-A177-3AD203B41FA5}">
                      <a16:colId xmlns:a16="http://schemas.microsoft.com/office/drawing/2014/main" val="2835029577"/>
                    </a:ext>
                  </a:extLst>
                </a:gridCol>
                <a:gridCol w="208280">
                  <a:extLst>
                    <a:ext uri="{9D8B030D-6E8A-4147-A177-3AD203B41FA5}">
                      <a16:colId xmlns:a16="http://schemas.microsoft.com/office/drawing/2014/main" val="4238550643"/>
                    </a:ext>
                  </a:extLst>
                </a:gridCol>
                <a:gridCol w="208280">
                  <a:extLst>
                    <a:ext uri="{9D8B030D-6E8A-4147-A177-3AD203B41FA5}">
                      <a16:colId xmlns:a16="http://schemas.microsoft.com/office/drawing/2014/main" val="1402991619"/>
                    </a:ext>
                  </a:extLst>
                </a:gridCol>
                <a:gridCol w="208280">
                  <a:extLst>
                    <a:ext uri="{9D8B030D-6E8A-4147-A177-3AD203B41FA5}">
                      <a16:colId xmlns:a16="http://schemas.microsoft.com/office/drawing/2014/main" val="1523567562"/>
                    </a:ext>
                  </a:extLst>
                </a:gridCol>
                <a:gridCol w="208280">
                  <a:extLst>
                    <a:ext uri="{9D8B030D-6E8A-4147-A177-3AD203B41FA5}">
                      <a16:colId xmlns:a16="http://schemas.microsoft.com/office/drawing/2014/main" val="863704128"/>
                    </a:ext>
                  </a:extLst>
                </a:gridCol>
                <a:gridCol w="208280">
                  <a:extLst>
                    <a:ext uri="{9D8B030D-6E8A-4147-A177-3AD203B41FA5}">
                      <a16:colId xmlns:a16="http://schemas.microsoft.com/office/drawing/2014/main" val="693777730"/>
                    </a:ext>
                  </a:extLst>
                </a:gridCol>
                <a:gridCol w="208280">
                  <a:extLst>
                    <a:ext uri="{9D8B030D-6E8A-4147-A177-3AD203B41FA5}">
                      <a16:colId xmlns:a16="http://schemas.microsoft.com/office/drawing/2014/main" val="1216976330"/>
                    </a:ext>
                  </a:extLst>
                </a:gridCol>
                <a:gridCol w="208280">
                  <a:extLst>
                    <a:ext uri="{9D8B030D-6E8A-4147-A177-3AD203B41FA5}">
                      <a16:colId xmlns:a16="http://schemas.microsoft.com/office/drawing/2014/main" val="2233694146"/>
                    </a:ext>
                  </a:extLst>
                </a:gridCol>
                <a:gridCol w="208280">
                  <a:extLst>
                    <a:ext uri="{9D8B030D-6E8A-4147-A177-3AD203B41FA5}">
                      <a16:colId xmlns:a16="http://schemas.microsoft.com/office/drawing/2014/main" val="2657705756"/>
                    </a:ext>
                  </a:extLst>
                </a:gridCol>
                <a:gridCol w="208280">
                  <a:extLst>
                    <a:ext uri="{9D8B030D-6E8A-4147-A177-3AD203B41FA5}">
                      <a16:colId xmlns:a16="http://schemas.microsoft.com/office/drawing/2014/main" val="656218710"/>
                    </a:ext>
                  </a:extLst>
                </a:gridCol>
                <a:gridCol w="208280">
                  <a:extLst>
                    <a:ext uri="{9D8B030D-6E8A-4147-A177-3AD203B41FA5}">
                      <a16:colId xmlns:a16="http://schemas.microsoft.com/office/drawing/2014/main" val="3205425285"/>
                    </a:ext>
                  </a:extLst>
                </a:gridCol>
                <a:gridCol w="208280">
                  <a:extLst>
                    <a:ext uri="{9D8B030D-6E8A-4147-A177-3AD203B41FA5}">
                      <a16:colId xmlns:a16="http://schemas.microsoft.com/office/drawing/2014/main" val="2578997279"/>
                    </a:ext>
                  </a:extLst>
                </a:gridCol>
                <a:gridCol w="208280">
                  <a:extLst>
                    <a:ext uri="{9D8B030D-6E8A-4147-A177-3AD203B41FA5}">
                      <a16:colId xmlns:a16="http://schemas.microsoft.com/office/drawing/2014/main" val="2646286763"/>
                    </a:ext>
                  </a:extLst>
                </a:gridCol>
                <a:gridCol w="208280">
                  <a:extLst>
                    <a:ext uri="{9D8B030D-6E8A-4147-A177-3AD203B41FA5}">
                      <a16:colId xmlns:a16="http://schemas.microsoft.com/office/drawing/2014/main" val="125953437"/>
                    </a:ext>
                  </a:extLst>
                </a:gridCol>
                <a:gridCol w="208280">
                  <a:extLst>
                    <a:ext uri="{9D8B030D-6E8A-4147-A177-3AD203B41FA5}">
                      <a16:colId xmlns:a16="http://schemas.microsoft.com/office/drawing/2014/main" val="985005996"/>
                    </a:ext>
                  </a:extLst>
                </a:gridCol>
                <a:gridCol w="208280">
                  <a:extLst>
                    <a:ext uri="{9D8B030D-6E8A-4147-A177-3AD203B41FA5}">
                      <a16:colId xmlns:a16="http://schemas.microsoft.com/office/drawing/2014/main" val="3527157364"/>
                    </a:ext>
                  </a:extLst>
                </a:gridCol>
                <a:gridCol w="208280">
                  <a:extLst>
                    <a:ext uri="{9D8B030D-6E8A-4147-A177-3AD203B41FA5}">
                      <a16:colId xmlns:a16="http://schemas.microsoft.com/office/drawing/2014/main" val="2856913496"/>
                    </a:ext>
                  </a:extLst>
                </a:gridCol>
                <a:gridCol w="208280">
                  <a:extLst>
                    <a:ext uri="{9D8B030D-6E8A-4147-A177-3AD203B41FA5}">
                      <a16:colId xmlns:a16="http://schemas.microsoft.com/office/drawing/2014/main" val="3109112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02761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- 2021-08-17 15:07:27</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inaugura Centro de Educação Infantil Maria Alacoque Sampaio, em Barbalha.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238852422_1437734153280228_1282784386592197810_n.jpg?_nc_cat=108&amp;ccb=1-5&amp;_nc_sid=08861d&amp;_nc_ohc=Vc-w_4WdYY4AX-U9i36&amp;_nc_ht=scontent-iad3-2.xx&amp;edm=AGz5Y0wEAAAA&amp;oh=8452e74447c75035fa9c13739eb1108e&amp;oe=6132F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18.680716666667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192.48238333333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140.56466666667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164.32448333333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31.196183333333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50.684866666667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215.78693333333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66.754683333333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29.090133333333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0.082883333333333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0.01705</a:t>
                      </a:r>
                    </a:p>
                  </a:txBody>
                  <a:tcPr/>
                </a:tc>
                <a:extLst>
                  <a:ext uri="{0D108BD9-81ED-4DB2-BD59-A6C34878D82A}">
                    <a16:rowId xmlns:a16="http://schemas.microsoft.com/office/drawing/2014/main" val="3365814545"/>
                  </a:ext>
                </a:extLst>
              </a:tr>
            </a:tbl>
          </a:graphicData>
        </a:graphic>
      </p:graphicFrame>
      <p:sp>
        <p:nvSpPr>
          <p:cNvPr id="4" name="Text Placeholder 3">
            <a:extLst>
              <a:ext uri="{FF2B5EF4-FFF2-40B4-BE49-F238E27FC236}">
                <a16:creationId xmlns:a16="http://schemas.microsoft.com/office/drawing/2014/main" id="{EBBE1930-4C65-4757-9660-CC6EE81EC581}"/>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99752788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73AE7-DB3B-4AD3-9F42-5FBF19DD2D86}"/>
              </a:ext>
            </a:extLst>
          </p:cNvPr>
          <p:cNvSpPr>
            <a:spLocks noGrp="1"/>
          </p:cNvSpPr>
          <p:nvPr>
            <p:ph type="title"/>
          </p:nvPr>
        </p:nvSpPr>
        <p:spPr/>
        <p:txBody>
          <a:bodyPr/>
          <a:lstStyle/>
          <a:p>
            <a:r>
              <a:rPr lang="pt-BR"/>
              <a:t>Facebook Own Videos Demographics Table | Governo do Estado do Ceará - 13 of 24</a:t>
            </a:r>
            <a:endParaRPr lang="en-US"/>
          </a:p>
        </p:txBody>
      </p:sp>
      <p:graphicFrame>
        <p:nvGraphicFramePr>
          <p:cNvPr id="5" name="Table Placeholder 4">
            <a:extLst>
              <a:ext uri="{FF2B5EF4-FFF2-40B4-BE49-F238E27FC236}">
                <a16:creationId xmlns:a16="http://schemas.microsoft.com/office/drawing/2014/main" id="{9881767D-B6E6-4A92-BBDA-CBFFD019D892}"/>
              </a:ext>
            </a:extLst>
          </p:cNvPr>
          <p:cNvGraphicFramePr>
            <a:graphicFrameLocks noGrp="1"/>
          </p:cNvGraphicFramePr>
          <p:nvPr>
            <p:ph type="tbl" sz="quarter" idx="13"/>
            <p:extLst>
              <p:ext uri="{D42A27DB-BD31-4B8C-83A1-F6EECF244321}">
                <p14:modId xmlns:p14="http://schemas.microsoft.com/office/powerpoint/2010/main" val="2032817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461523540"/>
                    </a:ext>
                  </a:extLst>
                </a:gridCol>
                <a:gridCol w="658367">
                  <a:extLst>
                    <a:ext uri="{9D8B030D-6E8A-4147-A177-3AD203B41FA5}">
                      <a16:colId xmlns:a16="http://schemas.microsoft.com/office/drawing/2014/main" val="2955142304"/>
                    </a:ext>
                  </a:extLst>
                </a:gridCol>
                <a:gridCol w="658367">
                  <a:extLst>
                    <a:ext uri="{9D8B030D-6E8A-4147-A177-3AD203B41FA5}">
                      <a16:colId xmlns:a16="http://schemas.microsoft.com/office/drawing/2014/main" val="2470890937"/>
                    </a:ext>
                  </a:extLst>
                </a:gridCol>
                <a:gridCol w="208280">
                  <a:extLst>
                    <a:ext uri="{9D8B030D-6E8A-4147-A177-3AD203B41FA5}">
                      <a16:colId xmlns:a16="http://schemas.microsoft.com/office/drawing/2014/main" val="614555277"/>
                    </a:ext>
                  </a:extLst>
                </a:gridCol>
                <a:gridCol w="208280">
                  <a:extLst>
                    <a:ext uri="{9D8B030D-6E8A-4147-A177-3AD203B41FA5}">
                      <a16:colId xmlns:a16="http://schemas.microsoft.com/office/drawing/2014/main" val="2485509239"/>
                    </a:ext>
                  </a:extLst>
                </a:gridCol>
                <a:gridCol w="208280">
                  <a:extLst>
                    <a:ext uri="{9D8B030D-6E8A-4147-A177-3AD203B41FA5}">
                      <a16:colId xmlns:a16="http://schemas.microsoft.com/office/drawing/2014/main" val="1575917511"/>
                    </a:ext>
                  </a:extLst>
                </a:gridCol>
                <a:gridCol w="208280">
                  <a:extLst>
                    <a:ext uri="{9D8B030D-6E8A-4147-A177-3AD203B41FA5}">
                      <a16:colId xmlns:a16="http://schemas.microsoft.com/office/drawing/2014/main" val="3111757073"/>
                    </a:ext>
                  </a:extLst>
                </a:gridCol>
                <a:gridCol w="208280">
                  <a:extLst>
                    <a:ext uri="{9D8B030D-6E8A-4147-A177-3AD203B41FA5}">
                      <a16:colId xmlns:a16="http://schemas.microsoft.com/office/drawing/2014/main" val="3149115297"/>
                    </a:ext>
                  </a:extLst>
                </a:gridCol>
                <a:gridCol w="208280">
                  <a:extLst>
                    <a:ext uri="{9D8B030D-6E8A-4147-A177-3AD203B41FA5}">
                      <a16:colId xmlns:a16="http://schemas.microsoft.com/office/drawing/2014/main" val="2254849726"/>
                    </a:ext>
                  </a:extLst>
                </a:gridCol>
                <a:gridCol w="208280">
                  <a:extLst>
                    <a:ext uri="{9D8B030D-6E8A-4147-A177-3AD203B41FA5}">
                      <a16:colId xmlns:a16="http://schemas.microsoft.com/office/drawing/2014/main" val="242927732"/>
                    </a:ext>
                  </a:extLst>
                </a:gridCol>
                <a:gridCol w="208280">
                  <a:extLst>
                    <a:ext uri="{9D8B030D-6E8A-4147-A177-3AD203B41FA5}">
                      <a16:colId xmlns:a16="http://schemas.microsoft.com/office/drawing/2014/main" val="3918930271"/>
                    </a:ext>
                  </a:extLst>
                </a:gridCol>
                <a:gridCol w="208280">
                  <a:extLst>
                    <a:ext uri="{9D8B030D-6E8A-4147-A177-3AD203B41FA5}">
                      <a16:colId xmlns:a16="http://schemas.microsoft.com/office/drawing/2014/main" val="1658814334"/>
                    </a:ext>
                  </a:extLst>
                </a:gridCol>
                <a:gridCol w="208280">
                  <a:extLst>
                    <a:ext uri="{9D8B030D-6E8A-4147-A177-3AD203B41FA5}">
                      <a16:colId xmlns:a16="http://schemas.microsoft.com/office/drawing/2014/main" val="3592192692"/>
                    </a:ext>
                  </a:extLst>
                </a:gridCol>
                <a:gridCol w="208280">
                  <a:extLst>
                    <a:ext uri="{9D8B030D-6E8A-4147-A177-3AD203B41FA5}">
                      <a16:colId xmlns:a16="http://schemas.microsoft.com/office/drawing/2014/main" val="4108049261"/>
                    </a:ext>
                  </a:extLst>
                </a:gridCol>
                <a:gridCol w="208280">
                  <a:extLst>
                    <a:ext uri="{9D8B030D-6E8A-4147-A177-3AD203B41FA5}">
                      <a16:colId xmlns:a16="http://schemas.microsoft.com/office/drawing/2014/main" val="4236006429"/>
                    </a:ext>
                  </a:extLst>
                </a:gridCol>
                <a:gridCol w="208280">
                  <a:extLst>
                    <a:ext uri="{9D8B030D-6E8A-4147-A177-3AD203B41FA5}">
                      <a16:colId xmlns:a16="http://schemas.microsoft.com/office/drawing/2014/main" val="1831550594"/>
                    </a:ext>
                  </a:extLst>
                </a:gridCol>
                <a:gridCol w="208280">
                  <a:extLst>
                    <a:ext uri="{9D8B030D-6E8A-4147-A177-3AD203B41FA5}">
                      <a16:colId xmlns:a16="http://schemas.microsoft.com/office/drawing/2014/main" val="372040386"/>
                    </a:ext>
                  </a:extLst>
                </a:gridCol>
                <a:gridCol w="208280">
                  <a:extLst>
                    <a:ext uri="{9D8B030D-6E8A-4147-A177-3AD203B41FA5}">
                      <a16:colId xmlns:a16="http://schemas.microsoft.com/office/drawing/2014/main" val="939240832"/>
                    </a:ext>
                  </a:extLst>
                </a:gridCol>
                <a:gridCol w="208280">
                  <a:extLst>
                    <a:ext uri="{9D8B030D-6E8A-4147-A177-3AD203B41FA5}">
                      <a16:colId xmlns:a16="http://schemas.microsoft.com/office/drawing/2014/main" val="123191401"/>
                    </a:ext>
                  </a:extLst>
                </a:gridCol>
                <a:gridCol w="208280">
                  <a:extLst>
                    <a:ext uri="{9D8B030D-6E8A-4147-A177-3AD203B41FA5}">
                      <a16:colId xmlns:a16="http://schemas.microsoft.com/office/drawing/2014/main" val="2076765802"/>
                    </a:ext>
                  </a:extLst>
                </a:gridCol>
                <a:gridCol w="208280">
                  <a:extLst>
                    <a:ext uri="{9D8B030D-6E8A-4147-A177-3AD203B41FA5}">
                      <a16:colId xmlns:a16="http://schemas.microsoft.com/office/drawing/2014/main" val="1837764495"/>
                    </a:ext>
                  </a:extLst>
                </a:gridCol>
                <a:gridCol w="208280">
                  <a:extLst>
                    <a:ext uri="{9D8B030D-6E8A-4147-A177-3AD203B41FA5}">
                      <a16:colId xmlns:a16="http://schemas.microsoft.com/office/drawing/2014/main" val="1142298706"/>
                    </a:ext>
                  </a:extLst>
                </a:gridCol>
                <a:gridCol w="208280">
                  <a:extLst>
                    <a:ext uri="{9D8B030D-6E8A-4147-A177-3AD203B41FA5}">
                      <a16:colId xmlns:a16="http://schemas.microsoft.com/office/drawing/2014/main" val="4008496582"/>
                    </a:ext>
                  </a:extLst>
                </a:gridCol>
                <a:gridCol w="208280">
                  <a:extLst>
                    <a:ext uri="{9D8B030D-6E8A-4147-A177-3AD203B41FA5}">
                      <a16:colId xmlns:a16="http://schemas.microsoft.com/office/drawing/2014/main" val="95452554"/>
                    </a:ext>
                  </a:extLst>
                </a:gridCol>
                <a:gridCol w="208280">
                  <a:extLst>
                    <a:ext uri="{9D8B030D-6E8A-4147-A177-3AD203B41FA5}">
                      <a16:colId xmlns:a16="http://schemas.microsoft.com/office/drawing/2014/main" val="535333714"/>
                    </a:ext>
                  </a:extLst>
                </a:gridCol>
                <a:gridCol w="208280">
                  <a:extLst>
                    <a:ext uri="{9D8B030D-6E8A-4147-A177-3AD203B41FA5}">
                      <a16:colId xmlns:a16="http://schemas.microsoft.com/office/drawing/2014/main" val="3826900263"/>
                    </a:ext>
                  </a:extLst>
                </a:gridCol>
                <a:gridCol w="208280">
                  <a:extLst>
                    <a:ext uri="{9D8B030D-6E8A-4147-A177-3AD203B41FA5}">
                      <a16:colId xmlns:a16="http://schemas.microsoft.com/office/drawing/2014/main" val="2406910483"/>
                    </a:ext>
                  </a:extLst>
                </a:gridCol>
                <a:gridCol w="208280">
                  <a:extLst>
                    <a:ext uri="{9D8B030D-6E8A-4147-A177-3AD203B41FA5}">
                      <a16:colId xmlns:a16="http://schemas.microsoft.com/office/drawing/2014/main" val="3201864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67071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- 2021-08-13 14:51:02</a:t>
                      </a:r>
                      <a:r>
                        <a:rPr kumimoji="0" lang="pt-BR" sz="1000" b="0" i="0" u="none" strike="noStrike" kern="1200" cap="none" spc="0" normalizeH="0" baseline="0" noProof="0">
                          <a:ln>
                            <a:noFill/>
                          </a:ln>
                          <a:solidFill>
                            <a:prstClr val="black"/>
                          </a:solidFill>
                          <a:effectLst/>
                          <a:uLnTx/>
                          <a:uFillTx/>
                          <a:latin typeface="+mn-lt"/>
                          <a:ea typeface="+mn-ea"/>
                          <a:cs typeface="+mn-cs"/>
                        </a:rPr>
                        <a:t>
 Um novo capítulo na cultura do nosso estado. A Biblioteca Pública Estadual do Ceará (@bece_bibliotecaestadualdoceara) já está funcionando com novos espaços e mais de 100 mil títulos disponíveis. Quem aí vai conhecer? 🙋🏻‍
A biblioteca recebe o público por agendamento e de forma gradual: 50% da capacidade de atendimento dos setores de Obras Raras, Periódicos, Microfilmagem, Obras Gerais, Coleção Ceará, Artes e Iconografia e Atualidades.
Confira nosso vídeo com mais imagens e saiba tudo sobre a reabertura da Bece! 😍
Serviço
Horário de funcionamento (durante a pandemia)
Segunda a sexta – 9h às 16h  – (via agendamento online)
bece.cultura.ce.gov.br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226355086_438071603992505_5874047946156837528_n.jpg?_nc_cat=101&amp;ccb=1-5&amp;_nc_sid=08861d&amp;_nc_ohc=M0k3KqQute0AX_GRG6e&amp;_nc_ht=scontent-iad3-2.xx&amp;edm=AGz5Y0wEAAAA&amp;oh=da97a272522ceb4f2bafd3e0108803e8&amp;oe=6131F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15.326583333333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38.016966666667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15.866516666667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9.2177833333333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2.2624166666667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17.309583333333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36.463183333333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30.638183333333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22.193583333333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7.1751333333333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5.4919666666667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0.22118333333333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0.040083333333333</a:t>
                      </a:r>
                    </a:p>
                  </a:txBody>
                  <a:tcPr/>
                </a:tc>
                <a:extLst>
                  <a:ext uri="{0D108BD9-81ED-4DB2-BD59-A6C34878D82A}">
                    <a16:rowId xmlns:a16="http://schemas.microsoft.com/office/drawing/2014/main" val="3992755231"/>
                  </a:ext>
                </a:extLst>
              </a:tr>
            </a:tbl>
          </a:graphicData>
        </a:graphic>
      </p:graphicFrame>
      <p:sp>
        <p:nvSpPr>
          <p:cNvPr id="4" name="Text Placeholder 3">
            <a:extLst>
              <a:ext uri="{FF2B5EF4-FFF2-40B4-BE49-F238E27FC236}">
                <a16:creationId xmlns:a16="http://schemas.microsoft.com/office/drawing/2014/main" id="{537E7ADB-E252-4FD5-AD87-2AA8647132BD}"/>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84041548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020E-9E4C-4D71-B544-41DBBEE62BA5}"/>
              </a:ext>
            </a:extLst>
          </p:cNvPr>
          <p:cNvSpPr>
            <a:spLocks noGrp="1"/>
          </p:cNvSpPr>
          <p:nvPr>
            <p:ph type="title"/>
          </p:nvPr>
        </p:nvSpPr>
        <p:spPr/>
        <p:txBody>
          <a:bodyPr/>
          <a:lstStyle/>
          <a:p>
            <a:r>
              <a:rPr lang="pt-BR"/>
              <a:t>Facebook Own Videos Demographics Table | Governo do Estado do Ceará - 14 of 24</a:t>
            </a:r>
            <a:endParaRPr lang="en-US"/>
          </a:p>
        </p:txBody>
      </p:sp>
      <p:graphicFrame>
        <p:nvGraphicFramePr>
          <p:cNvPr id="5" name="Table Placeholder 4">
            <a:extLst>
              <a:ext uri="{FF2B5EF4-FFF2-40B4-BE49-F238E27FC236}">
                <a16:creationId xmlns:a16="http://schemas.microsoft.com/office/drawing/2014/main" id="{28CCFD4B-30AF-4914-9CD9-7DADA9ECFEB4}"/>
              </a:ext>
            </a:extLst>
          </p:cNvPr>
          <p:cNvGraphicFramePr>
            <a:graphicFrameLocks noGrp="1"/>
          </p:cNvGraphicFramePr>
          <p:nvPr>
            <p:ph type="tbl" sz="quarter" idx="13"/>
            <p:extLst>
              <p:ext uri="{D42A27DB-BD31-4B8C-83A1-F6EECF244321}">
                <p14:modId xmlns:p14="http://schemas.microsoft.com/office/powerpoint/2010/main" val="187697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963462276"/>
                    </a:ext>
                  </a:extLst>
                </a:gridCol>
                <a:gridCol w="658367">
                  <a:extLst>
                    <a:ext uri="{9D8B030D-6E8A-4147-A177-3AD203B41FA5}">
                      <a16:colId xmlns:a16="http://schemas.microsoft.com/office/drawing/2014/main" val="922451100"/>
                    </a:ext>
                  </a:extLst>
                </a:gridCol>
                <a:gridCol w="658367">
                  <a:extLst>
                    <a:ext uri="{9D8B030D-6E8A-4147-A177-3AD203B41FA5}">
                      <a16:colId xmlns:a16="http://schemas.microsoft.com/office/drawing/2014/main" val="4290246619"/>
                    </a:ext>
                  </a:extLst>
                </a:gridCol>
                <a:gridCol w="208280">
                  <a:extLst>
                    <a:ext uri="{9D8B030D-6E8A-4147-A177-3AD203B41FA5}">
                      <a16:colId xmlns:a16="http://schemas.microsoft.com/office/drawing/2014/main" val="906779623"/>
                    </a:ext>
                  </a:extLst>
                </a:gridCol>
                <a:gridCol w="208280">
                  <a:extLst>
                    <a:ext uri="{9D8B030D-6E8A-4147-A177-3AD203B41FA5}">
                      <a16:colId xmlns:a16="http://schemas.microsoft.com/office/drawing/2014/main" val="850645926"/>
                    </a:ext>
                  </a:extLst>
                </a:gridCol>
                <a:gridCol w="208280">
                  <a:extLst>
                    <a:ext uri="{9D8B030D-6E8A-4147-A177-3AD203B41FA5}">
                      <a16:colId xmlns:a16="http://schemas.microsoft.com/office/drawing/2014/main" val="203153018"/>
                    </a:ext>
                  </a:extLst>
                </a:gridCol>
                <a:gridCol w="208280">
                  <a:extLst>
                    <a:ext uri="{9D8B030D-6E8A-4147-A177-3AD203B41FA5}">
                      <a16:colId xmlns:a16="http://schemas.microsoft.com/office/drawing/2014/main" val="144673373"/>
                    </a:ext>
                  </a:extLst>
                </a:gridCol>
                <a:gridCol w="208280">
                  <a:extLst>
                    <a:ext uri="{9D8B030D-6E8A-4147-A177-3AD203B41FA5}">
                      <a16:colId xmlns:a16="http://schemas.microsoft.com/office/drawing/2014/main" val="3510470605"/>
                    </a:ext>
                  </a:extLst>
                </a:gridCol>
                <a:gridCol w="208280">
                  <a:extLst>
                    <a:ext uri="{9D8B030D-6E8A-4147-A177-3AD203B41FA5}">
                      <a16:colId xmlns:a16="http://schemas.microsoft.com/office/drawing/2014/main" val="3254007233"/>
                    </a:ext>
                  </a:extLst>
                </a:gridCol>
                <a:gridCol w="208280">
                  <a:extLst>
                    <a:ext uri="{9D8B030D-6E8A-4147-A177-3AD203B41FA5}">
                      <a16:colId xmlns:a16="http://schemas.microsoft.com/office/drawing/2014/main" val="932717043"/>
                    </a:ext>
                  </a:extLst>
                </a:gridCol>
                <a:gridCol w="208280">
                  <a:extLst>
                    <a:ext uri="{9D8B030D-6E8A-4147-A177-3AD203B41FA5}">
                      <a16:colId xmlns:a16="http://schemas.microsoft.com/office/drawing/2014/main" val="3626799182"/>
                    </a:ext>
                  </a:extLst>
                </a:gridCol>
                <a:gridCol w="208280">
                  <a:extLst>
                    <a:ext uri="{9D8B030D-6E8A-4147-A177-3AD203B41FA5}">
                      <a16:colId xmlns:a16="http://schemas.microsoft.com/office/drawing/2014/main" val="3497597980"/>
                    </a:ext>
                  </a:extLst>
                </a:gridCol>
                <a:gridCol w="208280">
                  <a:extLst>
                    <a:ext uri="{9D8B030D-6E8A-4147-A177-3AD203B41FA5}">
                      <a16:colId xmlns:a16="http://schemas.microsoft.com/office/drawing/2014/main" val="922407438"/>
                    </a:ext>
                  </a:extLst>
                </a:gridCol>
                <a:gridCol w="208280">
                  <a:extLst>
                    <a:ext uri="{9D8B030D-6E8A-4147-A177-3AD203B41FA5}">
                      <a16:colId xmlns:a16="http://schemas.microsoft.com/office/drawing/2014/main" val="1457432432"/>
                    </a:ext>
                  </a:extLst>
                </a:gridCol>
                <a:gridCol w="208280">
                  <a:extLst>
                    <a:ext uri="{9D8B030D-6E8A-4147-A177-3AD203B41FA5}">
                      <a16:colId xmlns:a16="http://schemas.microsoft.com/office/drawing/2014/main" val="2501060760"/>
                    </a:ext>
                  </a:extLst>
                </a:gridCol>
                <a:gridCol w="208280">
                  <a:extLst>
                    <a:ext uri="{9D8B030D-6E8A-4147-A177-3AD203B41FA5}">
                      <a16:colId xmlns:a16="http://schemas.microsoft.com/office/drawing/2014/main" val="2045726054"/>
                    </a:ext>
                  </a:extLst>
                </a:gridCol>
                <a:gridCol w="208280">
                  <a:extLst>
                    <a:ext uri="{9D8B030D-6E8A-4147-A177-3AD203B41FA5}">
                      <a16:colId xmlns:a16="http://schemas.microsoft.com/office/drawing/2014/main" val="369703245"/>
                    </a:ext>
                  </a:extLst>
                </a:gridCol>
                <a:gridCol w="208280">
                  <a:extLst>
                    <a:ext uri="{9D8B030D-6E8A-4147-A177-3AD203B41FA5}">
                      <a16:colId xmlns:a16="http://schemas.microsoft.com/office/drawing/2014/main" val="1893258182"/>
                    </a:ext>
                  </a:extLst>
                </a:gridCol>
                <a:gridCol w="208280">
                  <a:extLst>
                    <a:ext uri="{9D8B030D-6E8A-4147-A177-3AD203B41FA5}">
                      <a16:colId xmlns:a16="http://schemas.microsoft.com/office/drawing/2014/main" val="1530438482"/>
                    </a:ext>
                  </a:extLst>
                </a:gridCol>
                <a:gridCol w="208280">
                  <a:extLst>
                    <a:ext uri="{9D8B030D-6E8A-4147-A177-3AD203B41FA5}">
                      <a16:colId xmlns:a16="http://schemas.microsoft.com/office/drawing/2014/main" val="1782971645"/>
                    </a:ext>
                  </a:extLst>
                </a:gridCol>
                <a:gridCol w="208280">
                  <a:extLst>
                    <a:ext uri="{9D8B030D-6E8A-4147-A177-3AD203B41FA5}">
                      <a16:colId xmlns:a16="http://schemas.microsoft.com/office/drawing/2014/main" val="96794302"/>
                    </a:ext>
                  </a:extLst>
                </a:gridCol>
                <a:gridCol w="208280">
                  <a:extLst>
                    <a:ext uri="{9D8B030D-6E8A-4147-A177-3AD203B41FA5}">
                      <a16:colId xmlns:a16="http://schemas.microsoft.com/office/drawing/2014/main" val="1205271450"/>
                    </a:ext>
                  </a:extLst>
                </a:gridCol>
                <a:gridCol w="208280">
                  <a:extLst>
                    <a:ext uri="{9D8B030D-6E8A-4147-A177-3AD203B41FA5}">
                      <a16:colId xmlns:a16="http://schemas.microsoft.com/office/drawing/2014/main" val="3853297902"/>
                    </a:ext>
                  </a:extLst>
                </a:gridCol>
                <a:gridCol w="208280">
                  <a:extLst>
                    <a:ext uri="{9D8B030D-6E8A-4147-A177-3AD203B41FA5}">
                      <a16:colId xmlns:a16="http://schemas.microsoft.com/office/drawing/2014/main" val="1741344683"/>
                    </a:ext>
                  </a:extLst>
                </a:gridCol>
                <a:gridCol w="208280">
                  <a:extLst>
                    <a:ext uri="{9D8B030D-6E8A-4147-A177-3AD203B41FA5}">
                      <a16:colId xmlns:a16="http://schemas.microsoft.com/office/drawing/2014/main" val="558886286"/>
                    </a:ext>
                  </a:extLst>
                </a:gridCol>
                <a:gridCol w="208280">
                  <a:extLst>
                    <a:ext uri="{9D8B030D-6E8A-4147-A177-3AD203B41FA5}">
                      <a16:colId xmlns:a16="http://schemas.microsoft.com/office/drawing/2014/main" val="3727587336"/>
                    </a:ext>
                  </a:extLst>
                </a:gridCol>
                <a:gridCol w="208280">
                  <a:extLst>
                    <a:ext uri="{9D8B030D-6E8A-4147-A177-3AD203B41FA5}">
                      <a16:colId xmlns:a16="http://schemas.microsoft.com/office/drawing/2014/main" val="894599989"/>
                    </a:ext>
                  </a:extLst>
                </a:gridCol>
                <a:gridCol w="208280">
                  <a:extLst>
                    <a:ext uri="{9D8B030D-6E8A-4147-A177-3AD203B41FA5}">
                      <a16:colId xmlns:a16="http://schemas.microsoft.com/office/drawing/2014/main" val="373561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67943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- 2021-08-12 15:18:30</a:t>
                      </a:r>
                      <a:r>
                        <a:rPr kumimoji="0" lang="pt-BR" sz="1000" b="0" i="0" u="none" strike="noStrike" kern="1200" cap="none" spc="0" normalizeH="0" baseline="0" noProof="0">
                          <a:ln>
                            <a:noFill/>
                          </a:ln>
                          <a:solidFill>
                            <a:prstClr val="black"/>
                          </a:solidFill>
                          <a:effectLst/>
                          <a:uLnTx/>
                          <a:uFillTx/>
                          <a:latin typeface="+mn-lt"/>
                          <a:ea typeface="+mn-ea"/>
                          <a:cs typeface="+mn-cs"/>
                        </a:rPr>
                        <a:t>
 O Governo do Ceará realiza a entrega de brinquedopraças e academias ao ar livre nos municípios Tururu, São Luís do Curu e Paramoti. A solenidade será virtual e transmitida ao vivo pelas redes sociais do Governo do Ceará, com a presença da primeira-dama Onélia Santana e da secretária da Proteção Social, Justiça, Cidadania, Mulheres e Direitos Humanos (SPS), Socorro França. O investimento total é de mais de R$ 485 mil. Por meio do Programa Mais Infância Ceará, já são 289 equipamentos voltados ao desenvolvimento infantil, sendo 145 brinquedopraças.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235383912_348790970245067_1587825224094133913_n.jpg?_nc_cat=100&amp;ccb=1-5&amp;_nc_sid=08861d&amp;_nc_ohc=LVCtb99IyTYAX_s-Bhs&amp;_nc_oc=AQmpmhfZ3wHnrWw43tMvQB9VS45BmpZwYaAIO6f4ZAWzBuDCKgWKV42KLyQAwVDXTZA&amp;_nc_ht=scontent-iad3-2.xx&amp;edm=AGz5Y0wEAAAA&amp;oh=61347e06c78d67c4a831dbdad5fd966e&amp;oe=6132EB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216.81258333333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723.06361666667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481.82468333333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241.73548333333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20.827116666667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148.21153333333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600.41381666667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326.73675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255.87251666667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63.718433333333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9.0006666666667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0.013766666666667</a:t>
                      </a:r>
                    </a:p>
                  </a:txBody>
                  <a:tcPr/>
                </a:tc>
                <a:extLst>
                  <a:ext uri="{0D108BD9-81ED-4DB2-BD59-A6C34878D82A}">
                    <a16:rowId xmlns:a16="http://schemas.microsoft.com/office/drawing/2014/main" val="3528128688"/>
                  </a:ext>
                </a:extLst>
              </a:tr>
            </a:tbl>
          </a:graphicData>
        </a:graphic>
      </p:graphicFrame>
      <p:sp>
        <p:nvSpPr>
          <p:cNvPr id="4" name="Text Placeholder 3">
            <a:extLst>
              <a:ext uri="{FF2B5EF4-FFF2-40B4-BE49-F238E27FC236}">
                <a16:creationId xmlns:a16="http://schemas.microsoft.com/office/drawing/2014/main" id="{BFA737D0-66D1-4A0E-BC0E-820B249D4CB0}"/>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516601560"/>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5AA92-A88C-48C0-8960-DA072B214470}"/>
              </a:ext>
            </a:extLst>
          </p:cNvPr>
          <p:cNvSpPr>
            <a:spLocks noGrp="1"/>
          </p:cNvSpPr>
          <p:nvPr>
            <p:ph type="title"/>
          </p:nvPr>
        </p:nvSpPr>
        <p:spPr/>
        <p:txBody>
          <a:bodyPr/>
          <a:lstStyle/>
          <a:p>
            <a:r>
              <a:rPr lang="pt-BR"/>
              <a:t>Facebook Own Videos Demographics Table | Governo do Estado do Ceará - 15 of 24</a:t>
            </a:r>
            <a:endParaRPr lang="en-US"/>
          </a:p>
        </p:txBody>
      </p:sp>
      <p:graphicFrame>
        <p:nvGraphicFramePr>
          <p:cNvPr id="5" name="Table Placeholder 4">
            <a:extLst>
              <a:ext uri="{FF2B5EF4-FFF2-40B4-BE49-F238E27FC236}">
                <a16:creationId xmlns:a16="http://schemas.microsoft.com/office/drawing/2014/main" id="{77B424CC-4D4C-46DB-9293-3A66169B2511}"/>
              </a:ext>
            </a:extLst>
          </p:cNvPr>
          <p:cNvGraphicFramePr>
            <a:graphicFrameLocks noGrp="1"/>
          </p:cNvGraphicFramePr>
          <p:nvPr>
            <p:ph type="tbl" sz="quarter" idx="13"/>
            <p:extLst>
              <p:ext uri="{D42A27DB-BD31-4B8C-83A1-F6EECF244321}">
                <p14:modId xmlns:p14="http://schemas.microsoft.com/office/powerpoint/2010/main" val="2667799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1042795071"/>
                    </a:ext>
                  </a:extLst>
                </a:gridCol>
                <a:gridCol w="658367">
                  <a:extLst>
                    <a:ext uri="{9D8B030D-6E8A-4147-A177-3AD203B41FA5}">
                      <a16:colId xmlns:a16="http://schemas.microsoft.com/office/drawing/2014/main" val="4255576564"/>
                    </a:ext>
                  </a:extLst>
                </a:gridCol>
                <a:gridCol w="658367">
                  <a:extLst>
                    <a:ext uri="{9D8B030D-6E8A-4147-A177-3AD203B41FA5}">
                      <a16:colId xmlns:a16="http://schemas.microsoft.com/office/drawing/2014/main" val="285886138"/>
                    </a:ext>
                  </a:extLst>
                </a:gridCol>
                <a:gridCol w="208280">
                  <a:extLst>
                    <a:ext uri="{9D8B030D-6E8A-4147-A177-3AD203B41FA5}">
                      <a16:colId xmlns:a16="http://schemas.microsoft.com/office/drawing/2014/main" val="1811010956"/>
                    </a:ext>
                  </a:extLst>
                </a:gridCol>
                <a:gridCol w="208280">
                  <a:extLst>
                    <a:ext uri="{9D8B030D-6E8A-4147-A177-3AD203B41FA5}">
                      <a16:colId xmlns:a16="http://schemas.microsoft.com/office/drawing/2014/main" val="3262633533"/>
                    </a:ext>
                  </a:extLst>
                </a:gridCol>
                <a:gridCol w="208280">
                  <a:extLst>
                    <a:ext uri="{9D8B030D-6E8A-4147-A177-3AD203B41FA5}">
                      <a16:colId xmlns:a16="http://schemas.microsoft.com/office/drawing/2014/main" val="1538634571"/>
                    </a:ext>
                  </a:extLst>
                </a:gridCol>
                <a:gridCol w="208280">
                  <a:extLst>
                    <a:ext uri="{9D8B030D-6E8A-4147-A177-3AD203B41FA5}">
                      <a16:colId xmlns:a16="http://schemas.microsoft.com/office/drawing/2014/main" val="3471420890"/>
                    </a:ext>
                  </a:extLst>
                </a:gridCol>
                <a:gridCol w="208280">
                  <a:extLst>
                    <a:ext uri="{9D8B030D-6E8A-4147-A177-3AD203B41FA5}">
                      <a16:colId xmlns:a16="http://schemas.microsoft.com/office/drawing/2014/main" val="2213774183"/>
                    </a:ext>
                  </a:extLst>
                </a:gridCol>
                <a:gridCol w="208280">
                  <a:extLst>
                    <a:ext uri="{9D8B030D-6E8A-4147-A177-3AD203B41FA5}">
                      <a16:colId xmlns:a16="http://schemas.microsoft.com/office/drawing/2014/main" val="764735208"/>
                    </a:ext>
                  </a:extLst>
                </a:gridCol>
                <a:gridCol w="208280">
                  <a:extLst>
                    <a:ext uri="{9D8B030D-6E8A-4147-A177-3AD203B41FA5}">
                      <a16:colId xmlns:a16="http://schemas.microsoft.com/office/drawing/2014/main" val="3519560867"/>
                    </a:ext>
                  </a:extLst>
                </a:gridCol>
                <a:gridCol w="208280">
                  <a:extLst>
                    <a:ext uri="{9D8B030D-6E8A-4147-A177-3AD203B41FA5}">
                      <a16:colId xmlns:a16="http://schemas.microsoft.com/office/drawing/2014/main" val="1681292866"/>
                    </a:ext>
                  </a:extLst>
                </a:gridCol>
                <a:gridCol w="208280">
                  <a:extLst>
                    <a:ext uri="{9D8B030D-6E8A-4147-A177-3AD203B41FA5}">
                      <a16:colId xmlns:a16="http://schemas.microsoft.com/office/drawing/2014/main" val="2126494425"/>
                    </a:ext>
                  </a:extLst>
                </a:gridCol>
                <a:gridCol w="208280">
                  <a:extLst>
                    <a:ext uri="{9D8B030D-6E8A-4147-A177-3AD203B41FA5}">
                      <a16:colId xmlns:a16="http://schemas.microsoft.com/office/drawing/2014/main" val="2887657249"/>
                    </a:ext>
                  </a:extLst>
                </a:gridCol>
                <a:gridCol w="208280">
                  <a:extLst>
                    <a:ext uri="{9D8B030D-6E8A-4147-A177-3AD203B41FA5}">
                      <a16:colId xmlns:a16="http://schemas.microsoft.com/office/drawing/2014/main" val="969035217"/>
                    </a:ext>
                  </a:extLst>
                </a:gridCol>
                <a:gridCol w="208280">
                  <a:extLst>
                    <a:ext uri="{9D8B030D-6E8A-4147-A177-3AD203B41FA5}">
                      <a16:colId xmlns:a16="http://schemas.microsoft.com/office/drawing/2014/main" val="2694393791"/>
                    </a:ext>
                  </a:extLst>
                </a:gridCol>
                <a:gridCol w="208280">
                  <a:extLst>
                    <a:ext uri="{9D8B030D-6E8A-4147-A177-3AD203B41FA5}">
                      <a16:colId xmlns:a16="http://schemas.microsoft.com/office/drawing/2014/main" val="869297214"/>
                    </a:ext>
                  </a:extLst>
                </a:gridCol>
                <a:gridCol w="208280">
                  <a:extLst>
                    <a:ext uri="{9D8B030D-6E8A-4147-A177-3AD203B41FA5}">
                      <a16:colId xmlns:a16="http://schemas.microsoft.com/office/drawing/2014/main" val="2502199259"/>
                    </a:ext>
                  </a:extLst>
                </a:gridCol>
                <a:gridCol w="208280">
                  <a:extLst>
                    <a:ext uri="{9D8B030D-6E8A-4147-A177-3AD203B41FA5}">
                      <a16:colId xmlns:a16="http://schemas.microsoft.com/office/drawing/2014/main" val="3855560286"/>
                    </a:ext>
                  </a:extLst>
                </a:gridCol>
                <a:gridCol w="208280">
                  <a:extLst>
                    <a:ext uri="{9D8B030D-6E8A-4147-A177-3AD203B41FA5}">
                      <a16:colId xmlns:a16="http://schemas.microsoft.com/office/drawing/2014/main" val="2769713839"/>
                    </a:ext>
                  </a:extLst>
                </a:gridCol>
                <a:gridCol w="208280">
                  <a:extLst>
                    <a:ext uri="{9D8B030D-6E8A-4147-A177-3AD203B41FA5}">
                      <a16:colId xmlns:a16="http://schemas.microsoft.com/office/drawing/2014/main" val="1412885929"/>
                    </a:ext>
                  </a:extLst>
                </a:gridCol>
                <a:gridCol w="208280">
                  <a:extLst>
                    <a:ext uri="{9D8B030D-6E8A-4147-A177-3AD203B41FA5}">
                      <a16:colId xmlns:a16="http://schemas.microsoft.com/office/drawing/2014/main" val="1624749316"/>
                    </a:ext>
                  </a:extLst>
                </a:gridCol>
                <a:gridCol w="208280">
                  <a:extLst>
                    <a:ext uri="{9D8B030D-6E8A-4147-A177-3AD203B41FA5}">
                      <a16:colId xmlns:a16="http://schemas.microsoft.com/office/drawing/2014/main" val="1350795847"/>
                    </a:ext>
                  </a:extLst>
                </a:gridCol>
                <a:gridCol w="208280">
                  <a:extLst>
                    <a:ext uri="{9D8B030D-6E8A-4147-A177-3AD203B41FA5}">
                      <a16:colId xmlns:a16="http://schemas.microsoft.com/office/drawing/2014/main" val="1025921574"/>
                    </a:ext>
                  </a:extLst>
                </a:gridCol>
                <a:gridCol w="208280">
                  <a:extLst>
                    <a:ext uri="{9D8B030D-6E8A-4147-A177-3AD203B41FA5}">
                      <a16:colId xmlns:a16="http://schemas.microsoft.com/office/drawing/2014/main" val="651281166"/>
                    </a:ext>
                  </a:extLst>
                </a:gridCol>
                <a:gridCol w="208280">
                  <a:extLst>
                    <a:ext uri="{9D8B030D-6E8A-4147-A177-3AD203B41FA5}">
                      <a16:colId xmlns:a16="http://schemas.microsoft.com/office/drawing/2014/main" val="2922868427"/>
                    </a:ext>
                  </a:extLst>
                </a:gridCol>
                <a:gridCol w="208280">
                  <a:extLst>
                    <a:ext uri="{9D8B030D-6E8A-4147-A177-3AD203B41FA5}">
                      <a16:colId xmlns:a16="http://schemas.microsoft.com/office/drawing/2014/main" val="2454250250"/>
                    </a:ext>
                  </a:extLst>
                </a:gridCol>
                <a:gridCol w="208280">
                  <a:extLst>
                    <a:ext uri="{9D8B030D-6E8A-4147-A177-3AD203B41FA5}">
                      <a16:colId xmlns:a16="http://schemas.microsoft.com/office/drawing/2014/main" val="446139622"/>
                    </a:ext>
                  </a:extLst>
                </a:gridCol>
                <a:gridCol w="208280">
                  <a:extLst>
                    <a:ext uri="{9D8B030D-6E8A-4147-A177-3AD203B41FA5}">
                      <a16:colId xmlns:a16="http://schemas.microsoft.com/office/drawing/2014/main" val="3416829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20304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- 2021-08-12 09:35:51</a:t>
                      </a:r>
                      <a:r>
                        <a:rPr kumimoji="0" lang="pt-BR" sz="1000" b="0" i="0" u="none" strike="noStrike" kern="1200" cap="none" spc="0" normalizeH="0" baseline="0" noProof="0">
                          <a:ln>
                            <a:noFill/>
                          </a:ln>
                          <a:solidFill>
                            <a:prstClr val="black"/>
                          </a:solidFill>
                          <a:effectLst/>
                          <a:uLnTx/>
                          <a:uFillTx/>
                          <a:latin typeface="+mn-lt"/>
                          <a:ea typeface="+mn-ea"/>
                          <a:cs typeface="+mn-cs"/>
                        </a:rPr>
                        <a:t>
 O Governo do Estado reinaugura  a Biblioteca Pública Estadual do Ceará (BECE), com a presença do governador Camilo Santana, da vice-governadora Izolda Cela e do secretário da Cultura do Estado, Fabiano Piúba.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233527382_382165146819113_4744472728389091347_n.jpg?_nc_cat=107&amp;ccb=1-5&amp;_nc_sid=08861d&amp;_nc_ohc=u-xeC0D6ir4AX_WUdlP&amp;_nc_ht=scontent-iad3-2.xx&amp;edm=AGz5Y0wEAAAA&amp;oh=877ac3a060476d6e5b47b9b29a8d39be&amp;oe=6132CB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4.3710166666667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70.587716666667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355.23588333333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341.59573333333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329.73495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486.08003333333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191.24273333333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174.29678333333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467.35208333333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338.48508333333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114.98141666667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55.212633333333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0.11893333333333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0.0059166666666667</a:t>
                      </a:r>
                    </a:p>
                  </a:txBody>
                  <a:tcPr/>
                </a:tc>
                <a:extLst>
                  <a:ext uri="{0D108BD9-81ED-4DB2-BD59-A6C34878D82A}">
                    <a16:rowId xmlns:a16="http://schemas.microsoft.com/office/drawing/2014/main" val="1560984019"/>
                  </a:ext>
                </a:extLst>
              </a:tr>
            </a:tbl>
          </a:graphicData>
        </a:graphic>
      </p:graphicFrame>
      <p:sp>
        <p:nvSpPr>
          <p:cNvPr id="4" name="Text Placeholder 3">
            <a:extLst>
              <a:ext uri="{FF2B5EF4-FFF2-40B4-BE49-F238E27FC236}">
                <a16:creationId xmlns:a16="http://schemas.microsoft.com/office/drawing/2014/main" id="{EFC70E62-E3B5-44EC-9249-9EBC74C4CDD9}"/>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67069214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86B0D-01B7-44CC-9256-510F80B67BDF}"/>
              </a:ext>
            </a:extLst>
          </p:cNvPr>
          <p:cNvSpPr>
            <a:spLocks noGrp="1"/>
          </p:cNvSpPr>
          <p:nvPr>
            <p:ph type="title"/>
          </p:nvPr>
        </p:nvSpPr>
        <p:spPr/>
        <p:txBody>
          <a:bodyPr/>
          <a:lstStyle/>
          <a:p>
            <a:r>
              <a:rPr lang="pt-BR"/>
              <a:t>Facebook Own Videos Demographics Table | Governo do Estado do Ceará - 16 of 24</a:t>
            </a:r>
            <a:endParaRPr lang="en-US"/>
          </a:p>
        </p:txBody>
      </p:sp>
      <p:graphicFrame>
        <p:nvGraphicFramePr>
          <p:cNvPr id="5" name="Table Placeholder 4">
            <a:extLst>
              <a:ext uri="{FF2B5EF4-FFF2-40B4-BE49-F238E27FC236}">
                <a16:creationId xmlns:a16="http://schemas.microsoft.com/office/drawing/2014/main" id="{6F55C707-45F5-4E71-82AA-EB2234CC897C}"/>
              </a:ext>
            </a:extLst>
          </p:cNvPr>
          <p:cNvGraphicFramePr>
            <a:graphicFrameLocks noGrp="1"/>
          </p:cNvGraphicFramePr>
          <p:nvPr>
            <p:ph type="tbl" sz="quarter" idx="13"/>
            <p:extLst>
              <p:ext uri="{D42A27DB-BD31-4B8C-83A1-F6EECF244321}">
                <p14:modId xmlns:p14="http://schemas.microsoft.com/office/powerpoint/2010/main" val="3210098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1084159510"/>
                    </a:ext>
                  </a:extLst>
                </a:gridCol>
                <a:gridCol w="658367">
                  <a:extLst>
                    <a:ext uri="{9D8B030D-6E8A-4147-A177-3AD203B41FA5}">
                      <a16:colId xmlns:a16="http://schemas.microsoft.com/office/drawing/2014/main" val="1401695969"/>
                    </a:ext>
                  </a:extLst>
                </a:gridCol>
                <a:gridCol w="658367">
                  <a:extLst>
                    <a:ext uri="{9D8B030D-6E8A-4147-A177-3AD203B41FA5}">
                      <a16:colId xmlns:a16="http://schemas.microsoft.com/office/drawing/2014/main" val="3396454510"/>
                    </a:ext>
                  </a:extLst>
                </a:gridCol>
                <a:gridCol w="208280">
                  <a:extLst>
                    <a:ext uri="{9D8B030D-6E8A-4147-A177-3AD203B41FA5}">
                      <a16:colId xmlns:a16="http://schemas.microsoft.com/office/drawing/2014/main" val="1322082178"/>
                    </a:ext>
                  </a:extLst>
                </a:gridCol>
                <a:gridCol w="208280">
                  <a:extLst>
                    <a:ext uri="{9D8B030D-6E8A-4147-A177-3AD203B41FA5}">
                      <a16:colId xmlns:a16="http://schemas.microsoft.com/office/drawing/2014/main" val="1656192558"/>
                    </a:ext>
                  </a:extLst>
                </a:gridCol>
                <a:gridCol w="208280">
                  <a:extLst>
                    <a:ext uri="{9D8B030D-6E8A-4147-A177-3AD203B41FA5}">
                      <a16:colId xmlns:a16="http://schemas.microsoft.com/office/drawing/2014/main" val="1529117867"/>
                    </a:ext>
                  </a:extLst>
                </a:gridCol>
                <a:gridCol w="208280">
                  <a:extLst>
                    <a:ext uri="{9D8B030D-6E8A-4147-A177-3AD203B41FA5}">
                      <a16:colId xmlns:a16="http://schemas.microsoft.com/office/drawing/2014/main" val="475444106"/>
                    </a:ext>
                  </a:extLst>
                </a:gridCol>
                <a:gridCol w="208280">
                  <a:extLst>
                    <a:ext uri="{9D8B030D-6E8A-4147-A177-3AD203B41FA5}">
                      <a16:colId xmlns:a16="http://schemas.microsoft.com/office/drawing/2014/main" val="330180791"/>
                    </a:ext>
                  </a:extLst>
                </a:gridCol>
                <a:gridCol w="208280">
                  <a:extLst>
                    <a:ext uri="{9D8B030D-6E8A-4147-A177-3AD203B41FA5}">
                      <a16:colId xmlns:a16="http://schemas.microsoft.com/office/drawing/2014/main" val="2005030754"/>
                    </a:ext>
                  </a:extLst>
                </a:gridCol>
                <a:gridCol w="208280">
                  <a:extLst>
                    <a:ext uri="{9D8B030D-6E8A-4147-A177-3AD203B41FA5}">
                      <a16:colId xmlns:a16="http://schemas.microsoft.com/office/drawing/2014/main" val="2022484176"/>
                    </a:ext>
                  </a:extLst>
                </a:gridCol>
                <a:gridCol w="208280">
                  <a:extLst>
                    <a:ext uri="{9D8B030D-6E8A-4147-A177-3AD203B41FA5}">
                      <a16:colId xmlns:a16="http://schemas.microsoft.com/office/drawing/2014/main" val="3242168773"/>
                    </a:ext>
                  </a:extLst>
                </a:gridCol>
                <a:gridCol w="208280">
                  <a:extLst>
                    <a:ext uri="{9D8B030D-6E8A-4147-A177-3AD203B41FA5}">
                      <a16:colId xmlns:a16="http://schemas.microsoft.com/office/drawing/2014/main" val="3442679803"/>
                    </a:ext>
                  </a:extLst>
                </a:gridCol>
                <a:gridCol w="208280">
                  <a:extLst>
                    <a:ext uri="{9D8B030D-6E8A-4147-A177-3AD203B41FA5}">
                      <a16:colId xmlns:a16="http://schemas.microsoft.com/office/drawing/2014/main" val="2550544735"/>
                    </a:ext>
                  </a:extLst>
                </a:gridCol>
                <a:gridCol w="208280">
                  <a:extLst>
                    <a:ext uri="{9D8B030D-6E8A-4147-A177-3AD203B41FA5}">
                      <a16:colId xmlns:a16="http://schemas.microsoft.com/office/drawing/2014/main" val="1914375039"/>
                    </a:ext>
                  </a:extLst>
                </a:gridCol>
                <a:gridCol w="208280">
                  <a:extLst>
                    <a:ext uri="{9D8B030D-6E8A-4147-A177-3AD203B41FA5}">
                      <a16:colId xmlns:a16="http://schemas.microsoft.com/office/drawing/2014/main" val="1661928477"/>
                    </a:ext>
                  </a:extLst>
                </a:gridCol>
                <a:gridCol w="208280">
                  <a:extLst>
                    <a:ext uri="{9D8B030D-6E8A-4147-A177-3AD203B41FA5}">
                      <a16:colId xmlns:a16="http://schemas.microsoft.com/office/drawing/2014/main" val="2742667706"/>
                    </a:ext>
                  </a:extLst>
                </a:gridCol>
                <a:gridCol w="208280">
                  <a:extLst>
                    <a:ext uri="{9D8B030D-6E8A-4147-A177-3AD203B41FA5}">
                      <a16:colId xmlns:a16="http://schemas.microsoft.com/office/drawing/2014/main" val="2673273290"/>
                    </a:ext>
                  </a:extLst>
                </a:gridCol>
                <a:gridCol w="208280">
                  <a:extLst>
                    <a:ext uri="{9D8B030D-6E8A-4147-A177-3AD203B41FA5}">
                      <a16:colId xmlns:a16="http://schemas.microsoft.com/office/drawing/2014/main" val="3097282976"/>
                    </a:ext>
                  </a:extLst>
                </a:gridCol>
                <a:gridCol w="208280">
                  <a:extLst>
                    <a:ext uri="{9D8B030D-6E8A-4147-A177-3AD203B41FA5}">
                      <a16:colId xmlns:a16="http://schemas.microsoft.com/office/drawing/2014/main" val="1360140379"/>
                    </a:ext>
                  </a:extLst>
                </a:gridCol>
                <a:gridCol w="208280">
                  <a:extLst>
                    <a:ext uri="{9D8B030D-6E8A-4147-A177-3AD203B41FA5}">
                      <a16:colId xmlns:a16="http://schemas.microsoft.com/office/drawing/2014/main" val="2693844691"/>
                    </a:ext>
                  </a:extLst>
                </a:gridCol>
                <a:gridCol w="208280">
                  <a:extLst>
                    <a:ext uri="{9D8B030D-6E8A-4147-A177-3AD203B41FA5}">
                      <a16:colId xmlns:a16="http://schemas.microsoft.com/office/drawing/2014/main" val="1587127087"/>
                    </a:ext>
                  </a:extLst>
                </a:gridCol>
                <a:gridCol w="208280">
                  <a:extLst>
                    <a:ext uri="{9D8B030D-6E8A-4147-A177-3AD203B41FA5}">
                      <a16:colId xmlns:a16="http://schemas.microsoft.com/office/drawing/2014/main" val="2772673983"/>
                    </a:ext>
                  </a:extLst>
                </a:gridCol>
                <a:gridCol w="208280">
                  <a:extLst>
                    <a:ext uri="{9D8B030D-6E8A-4147-A177-3AD203B41FA5}">
                      <a16:colId xmlns:a16="http://schemas.microsoft.com/office/drawing/2014/main" val="1658458900"/>
                    </a:ext>
                  </a:extLst>
                </a:gridCol>
                <a:gridCol w="208280">
                  <a:extLst>
                    <a:ext uri="{9D8B030D-6E8A-4147-A177-3AD203B41FA5}">
                      <a16:colId xmlns:a16="http://schemas.microsoft.com/office/drawing/2014/main" val="1454178840"/>
                    </a:ext>
                  </a:extLst>
                </a:gridCol>
                <a:gridCol w="208280">
                  <a:extLst>
                    <a:ext uri="{9D8B030D-6E8A-4147-A177-3AD203B41FA5}">
                      <a16:colId xmlns:a16="http://schemas.microsoft.com/office/drawing/2014/main" val="3677821124"/>
                    </a:ext>
                  </a:extLst>
                </a:gridCol>
                <a:gridCol w="208280">
                  <a:extLst>
                    <a:ext uri="{9D8B030D-6E8A-4147-A177-3AD203B41FA5}">
                      <a16:colId xmlns:a16="http://schemas.microsoft.com/office/drawing/2014/main" val="2265483742"/>
                    </a:ext>
                  </a:extLst>
                </a:gridCol>
                <a:gridCol w="208280">
                  <a:extLst>
                    <a:ext uri="{9D8B030D-6E8A-4147-A177-3AD203B41FA5}">
                      <a16:colId xmlns:a16="http://schemas.microsoft.com/office/drawing/2014/main" val="2259584974"/>
                    </a:ext>
                  </a:extLst>
                </a:gridCol>
                <a:gridCol w="208280">
                  <a:extLst>
                    <a:ext uri="{9D8B030D-6E8A-4147-A177-3AD203B41FA5}">
                      <a16:colId xmlns:a16="http://schemas.microsoft.com/office/drawing/2014/main" val="3269966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09601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- 2021-08-11 16:50:01</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inaugura campus da Universidade Estadual Vale do Acaraú na Serra da Ibiapaba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240x240/234352555_1771940039817720_8163247822463183750_n.jpg?_nc_cat=102&amp;ccb=1-5&amp;_nc_sid=08861d&amp;_nc_ohc=buQHrcfWDSIAX9fEKE1&amp;_nc_ht=scontent-iad3-2.xx&amp;edm=AGz5Y0wEAAAA&amp;oh=2fc50766ae1586fd92b4e1548353e638&amp;oe=61313500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6.5277833333333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283.48395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827.0992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1305.5579166667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1214.7032833333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943.54638333333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446.24053333333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1115.0377333333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945.85091666667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674.26996666667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203.58738333333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1.1340833333333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1726112"/>
                  </a:ext>
                </a:extLst>
              </a:tr>
            </a:tbl>
          </a:graphicData>
        </a:graphic>
      </p:graphicFrame>
      <p:sp>
        <p:nvSpPr>
          <p:cNvPr id="4" name="Text Placeholder 3">
            <a:extLst>
              <a:ext uri="{FF2B5EF4-FFF2-40B4-BE49-F238E27FC236}">
                <a16:creationId xmlns:a16="http://schemas.microsoft.com/office/drawing/2014/main" id="{E5742DBC-9910-4AB3-8004-45D556B15614}"/>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35238569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F847B-FEE4-477E-864F-D3EC60D8627F}"/>
              </a:ext>
            </a:extLst>
          </p:cNvPr>
          <p:cNvSpPr>
            <a:spLocks noGrp="1"/>
          </p:cNvSpPr>
          <p:nvPr>
            <p:ph type="title"/>
          </p:nvPr>
        </p:nvSpPr>
        <p:spPr/>
        <p:txBody>
          <a:bodyPr/>
          <a:lstStyle/>
          <a:p>
            <a:r>
              <a:rPr lang="pt-BR"/>
              <a:t>Facebook Own Videos Demographics Table | Governo do Estado do Ceará - 17 of 24</a:t>
            </a:r>
            <a:endParaRPr lang="en-US"/>
          </a:p>
        </p:txBody>
      </p:sp>
      <p:graphicFrame>
        <p:nvGraphicFramePr>
          <p:cNvPr id="5" name="Table Placeholder 4">
            <a:extLst>
              <a:ext uri="{FF2B5EF4-FFF2-40B4-BE49-F238E27FC236}">
                <a16:creationId xmlns:a16="http://schemas.microsoft.com/office/drawing/2014/main" id="{55195665-5AB5-4480-8A9E-38E6838F6118}"/>
              </a:ext>
            </a:extLst>
          </p:cNvPr>
          <p:cNvGraphicFramePr>
            <a:graphicFrameLocks noGrp="1"/>
          </p:cNvGraphicFramePr>
          <p:nvPr>
            <p:ph type="tbl" sz="quarter" idx="13"/>
            <p:extLst>
              <p:ext uri="{D42A27DB-BD31-4B8C-83A1-F6EECF244321}">
                <p14:modId xmlns:p14="http://schemas.microsoft.com/office/powerpoint/2010/main" val="3411073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760138322"/>
                    </a:ext>
                  </a:extLst>
                </a:gridCol>
                <a:gridCol w="658367">
                  <a:extLst>
                    <a:ext uri="{9D8B030D-6E8A-4147-A177-3AD203B41FA5}">
                      <a16:colId xmlns:a16="http://schemas.microsoft.com/office/drawing/2014/main" val="3614422680"/>
                    </a:ext>
                  </a:extLst>
                </a:gridCol>
                <a:gridCol w="658367">
                  <a:extLst>
                    <a:ext uri="{9D8B030D-6E8A-4147-A177-3AD203B41FA5}">
                      <a16:colId xmlns:a16="http://schemas.microsoft.com/office/drawing/2014/main" val="1559638661"/>
                    </a:ext>
                  </a:extLst>
                </a:gridCol>
                <a:gridCol w="208280">
                  <a:extLst>
                    <a:ext uri="{9D8B030D-6E8A-4147-A177-3AD203B41FA5}">
                      <a16:colId xmlns:a16="http://schemas.microsoft.com/office/drawing/2014/main" val="1406531579"/>
                    </a:ext>
                  </a:extLst>
                </a:gridCol>
                <a:gridCol w="208280">
                  <a:extLst>
                    <a:ext uri="{9D8B030D-6E8A-4147-A177-3AD203B41FA5}">
                      <a16:colId xmlns:a16="http://schemas.microsoft.com/office/drawing/2014/main" val="536435352"/>
                    </a:ext>
                  </a:extLst>
                </a:gridCol>
                <a:gridCol w="208280">
                  <a:extLst>
                    <a:ext uri="{9D8B030D-6E8A-4147-A177-3AD203B41FA5}">
                      <a16:colId xmlns:a16="http://schemas.microsoft.com/office/drawing/2014/main" val="2881111393"/>
                    </a:ext>
                  </a:extLst>
                </a:gridCol>
                <a:gridCol w="208280">
                  <a:extLst>
                    <a:ext uri="{9D8B030D-6E8A-4147-A177-3AD203B41FA5}">
                      <a16:colId xmlns:a16="http://schemas.microsoft.com/office/drawing/2014/main" val="3026934104"/>
                    </a:ext>
                  </a:extLst>
                </a:gridCol>
                <a:gridCol w="208280">
                  <a:extLst>
                    <a:ext uri="{9D8B030D-6E8A-4147-A177-3AD203B41FA5}">
                      <a16:colId xmlns:a16="http://schemas.microsoft.com/office/drawing/2014/main" val="3743146595"/>
                    </a:ext>
                  </a:extLst>
                </a:gridCol>
                <a:gridCol w="208280">
                  <a:extLst>
                    <a:ext uri="{9D8B030D-6E8A-4147-A177-3AD203B41FA5}">
                      <a16:colId xmlns:a16="http://schemas.microsoft.com/office/drawing/2014/main" val="3948482614"/>
                    </a:ext>
                  </a:extLst>
                </a:gridCol>
                <a:gridCol w="208280">
                  <a:extLst>
                    <a:ext uri="{9D8B030D-6E8A-4147-A177-3AD203B41FA5}">
                      <a16:colId xmlns:a16="http://schemas.microsoft.com/office/drawing/2014/main" val="97380485"/>
                    </a:ext>
                  </a:extLst>
                </a:gridCol>
                <a:gridCol w="208280">
                  <a:extLst>
                    <a:ext uri="{9D8B030D-6E8A-4147-A177-3AD203B41FA5}">
                      <a16:colId xmlns:a16="http://schemas.microsoft.com/office/drawing/2014/main" val="1838216643"/>
                    </a:ext>
                  </a:extLst>
                </a:gridCol>
                <a:gridCol w="208280">
                  <a:extLst>
                    <a:ext uri="{9D8B030D-6E8A-4147-A177-3AD203B41FA5}">
                      <a16:colId xmlns:a16="http://schemas.microsoft.com/office/drawing/2014/main" val="3520315288"/>
                    </a:ext>
                  </a:extLst>
                </a:gridCol>
                <a:gridCol w="208280">
                  <a:extLst>
                    <a:ext uri="{9D8B030D-6E8A-4147-A177-3AD203B41FA5}">
                      <a16:colId xmlns:a16="http://schemas.microsoft.com/office/drawing/2014/main" val="4014789126"/>
                    </a:ext>
                  </a:extLst>
                </a:gridCol>
                <a:gridCol w="208280">
                  <a:extLst>
                    <a:ext uri="{9D8B030D-6E8A-4147-A177-3AD203B41FA5}">
                      <a16:colId xmlns:a16="http://schemas.microsoft.com/office/drawing/2014/main" val="807972357"/>
                    </a:ext>
                  </a:extLst>
                </a:gridCol>
                <a:gridCol w="208280">
                  <a:extLst>
                    <a:ext uri="{9D8B030D-6E8A-4147-A177-3AD203B41FA5}">
                      <a16:colId xmlns:a16="http://schemas.microsoft.com/office/drawing/2014/main" val="3973192611"/>
                    </a:ext>
                  </a:extLst>
                </a:gridCol>
                <a:gridCol w="208280">
                  <a:extLst>
                    <a:ext uri="{9D8B030D-6E8A-4147-A177-3AD203B41FA5}">
                      <a16:colId xmlns:a16="http://schemas.microsoft.com/office/drawing/2014/main" val="244207097"/>
                    </a:ext>
                  </a:extLst>
                </a:gridCol>
                <a:gridCol w="208280">
                  <a:extLst>
                    <a:ext uri="{9D8B030D-6E8A-4147-A177-3AD203B41FA5}">
                      <a16:colId xmlns:a16="http://schemas.microsoft.com/office/drawing/2014/main" val="2952978497"/>
                    </a:ext>
                  </a:extLst>
                </a:gridCol>
                <a:gridCol w="208280">
                  <a:extLst>
                    <a:ext uri="{9D8B030D-6E8A-4147-A177-3AD203B41FA5}">
                      <a16:colId xmlns:a16="http://schemas.microsoft.com/office/drawing/2014/main" val="3055468946"/>
                    </a:ext>
                  </a:extLst>
                </a:gridCol>
                <a:gridCol w="208280">
                  <a:extLst>
                    <a:ext uri="{9D8B030D-6E8A-4147-A177-3AD203B41FA5}">
                      <a16:colId xmlns:a16="http://schemas.microsoft.com/office/drawing/2014/main" val="4095507580"/>
                    </a:ext>
                  </a:extLst>
                </a:gridCol>
                <a:gridCol w="208280">
                  <a:extLst>
                    <a:ext uri="{9D8B030D-6E8A-4147-A177-3AD203B41FA5}">
                      <a16:colId xmlns:a16="http://schemas.microsoft.com/office/drawing/2014/main" val="3093834156"/>
                    </a:ext>
                  </a:extLst>
                </a:gridCol>
                <a:gridCol w="208280">
                  <a:extLst>
                    <a:ext uri="{9D8B030D-6E8A-4147-A177-3AD203B41FA5}">
                      <a16:colId xmlns:a16="http://schemas.microsoft.com/office/drawing/2014/main" val="3948779886"/>
                    </a:ext>
                  </a:extLst>
                </a:gridCol>
                <a:gridCol w="208280">
                  <a:extLst>
                    <a:ext uri="{9D8B030D-6E8A-4147-A177-3AD203B41FA5}">
                      <a16:colId xmlns:a16="http://schemas.microsoft.com/office/drawing/2014/main" val="1752202355"/>
                    </a:ext>
                  </a:extLst>
                </a:gridCol>
                <a:gridCol w="208280">
                  <a:extLst>
                    <a:ext uri="{9D8B030D-6E8A-4147-A177-3AD203B41FA5}">
                      <a16:colId xmlns:a16="http://schemas.microsoft.com/office/drawing/2014/main" val="1791105607"/>
                    </a:ext>
                  </a:extLst>
                </a:gridCol>
                <a:gridCol w="208280">
                  <a:extLst>
                    <a:ext uri="{9D8B030D-6E8A-4147-A177-3AD203B41FA5}">
                      <a16:colId xmlns:a16="http://schemas.microsoft.com/office/drawing/2014/main" val="879609599"/>
                    </a:ext>
                  </a:extLst>
                </a:gridCol>
                <a:gridCol w="208280">
                  <a:extLst>
                    <a:ext uri="{9D8B030D-6E8A-4147-A177-3AD203B41FA5}">
                      <a16:colId xmlns:a16="http://schemas.microsoft.com/office/drawing/2014/main" val="1738841024"/>
                    </a:ext>
                  </a:extLst>
                </a:gridCol>
                <a:gridCol w="208280">
                  <a:extLst>
                    <a:ext uri="{9D8B030D-6E8A-4147-A177-3AD203B41FA5}">
                      <a16:colId xmlns:a16="http://schemas.microsoft.com/office/drawing/2014/main" val="3213679745"/>
                    </a:ext>
                  </a:extLst>
                </a:gridCol>
                <a:gridCol w="208280">
                  <a:extLst>
                    <a:ext uri="{9D8B030D-6E8A-4147-A177-3AD203B41FA5}">
                      <a16:colId xmlns:a16="http://schemas.microsoft.com/office/drawing/2014/main" val="362465811"/>
                    </a:ext>
                  </a:extLst>
                </a:gridCol>
                <a:gridCol w="208280">
                  <a:extLst>
                    <a:ext uri="{9D8B030D-6E8A-4147-A177-3AD203B41FA5}">
                      <a16:colId xmlns:a16="http://schemas.microsoft.com/office/drawing/2014/main" val="3208164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15044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- 2021-08-11 09:56:03</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lança 3 mil bolsas para alunos da rede pública estadual que forem selecionados para monitoria de Busca Ativa Escolar. O lançamento será transmitido pelas redes sociais e contará com a presença da vice-governadora Izolda Cela e da secretária da Educação, Eliana Estrela.
As ações serão implantadas em toda a rede pública estadual de ensino médio e os selecionados receberão benefício mensal no valor de R$ 200.
Com a medida, o governo estadual busca fortalecer a aprendizagem e a permanência dos jovens na escola, ao mesmo tempo em que apoia o orçamento familiar dos alunos.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225444555_266789291559930_4285329800414092376_n.jpg?_nc_cat=106&amp;ccb=1-5&amp;_nc_sid=08861d&amp;_nc_ohc=zHQ1tbizmSwAX81DVcx&amp;_nc_ht=scontent-iad3-2.xx&amp;edm=AGz5Y0wEAAAA&amp;oh=d81ab13dc5fe58d64063ff645aa66d19&amp;oe=6131AD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201.19098333333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368.68788333333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1522.7083666667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844.0381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510.04455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163.70508333333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196.27265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451.77758333333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952.73745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798.29688333333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430.17656666667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286.89195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6623259"/>
                  </a:ext>
                </a:extLst>
              </a:tr>
            </a:tbl>
          </a:graphicData>
        </a:graphic>
      </p:graphicFrame>
      <p:sp>
        <p:nvSpPr>
          <p:cNvPr id="4" name="Text Placeholder 3">
            <a:extLst>
              <a:ext uri="{FF2B5EF4-FFF2-40B4-BE49-F238E27FC236}">
                <a16:creationId xmlns:a16="http://schemas.microsoft.com/office/drawing/2014/main" id="{64B9526E-1E71-4AB3-93EC-115B86819609}"/>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390737090"/>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81C63-5CFB-46B9-B05D-6F72EE6D55D2}"/>
              </a:ext>
            </a:extLst>
          </p:cNvPr>
          <p:cNvSpPr>
            <a:spLocks noGrp="1"/>
          </p:cNvSpPr>
          <p:nvPr>
            <p:ph type="title"/>
          </p:nvPr>
        </p:nvSpPr>
        <p:spPr/>
        <p:txBody>
          <a:bodyPr/>
          <a:lstStyle/>
          <a:p>
            <a:r>
              <a:rPr lang="pt-BR"/>
              <a:t>Facebook Own Videos Demographics Table | Governo do Estado do Ceará - 18 of 24</a:t>
            </a:r>
            <a:endParaRPr lang="en-US"/>
          </a:p>
        </p:txBody>
      </p:sp>
      <p:graphicFrame>
        <p:nvGraphicFramePr>
          <p:cNvPr id="5" name="Table Placeholder 4">
            <a:extLst>
              <a:ext uri="{FF2B5EF4-FFF2-40B4-BE49-F238E27FC236}">
                <a16:creationId xmlns:a16="http://schemas.microsoft.com/office/drawing/2014/main" id="{BE7F9599-02FF-45B3-900D-F8FA55D8CD01}"/>
              </a:ext>
            </a:extLst>
          </p:cNvPr>
          <p:cNvGraphicFramePr>
            <a:graphicFrameLocks noGrp="1"/>
          </p:cNvGraphicFramePr>
          <p:nvPr>
            <p:ph type="tbl" sz="quarter" idx="13"/>
            <p:extLst>
              <p:ext uri="{D42A27DB-BD31-4B8C-83A1-F6EECF244321}">
                <p14:modId xmlns:p14="http://schemas.microsoft.com/office/powerpoint/2010/main" val="2192058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696027308"/>
                    </a:ext>
                  </a:extLst>
                </a:gridCol>
                <a:gridCol w="658367">
                  <a:extLst>
                    <a:ext uri="{9D8B030D-6E8A-4147-A177-3AD203B41FA5}">
                      <a16:colId xmlns:a16="http://schemas.microsoft.com/office/drawing/2014/main" val="2396996480"/>
                    </a:ext>
                  </a:extLst>
                </a:gridCol>
                <a:gridCol w="658367">
                  <a:extLst>
                    <a:ext uri="{9D8B030D-6E8A-4147-A177-3AD203B41FA5}">
                      <a16:colId xmlns:a16="http://schemas.microsoft.com/office/drawing/2014/main" val="1624122265"/>
                    </a:ext>
                  </a:extLst>
                </a:gridCol>
                <a:gridCol w="208280">
                  <a:extLst>
                    <a:ext uri="{9D8B030D-6E8A-4147-A177-3AD203B41FA5}">
                      <a16:colId xmlns:a16="http://schemas.microsoft.com/office/drawing/2014/main" val="2017403170"/>
                    </a:ext>
                  </a:extLst>
                </a:gridCol>
                <a:gridCol w="208280">
                  <a:extLst>
                    <a:ext uri="{9D8B030D-6E8A-4147-A177-3AD203B41FA5}">
                      <a16:colId xmlns:a16="http://schemas.microsoft.com/office/drawing/2014/main" val="3446402634"/>
                    </a:ext>
                  </a:extLst>
                </a:gridCol>
                <a:gridCol w="208280">
                  <a:extLst>
                    <a:ext uri="{9D8B030D-6E8A-4147-A177-3AD203B41FA5}">
                      <a16:colId xmlns:a16="http://schemas.microsoft.com/office/drawing/2014/main" val="2354866435"/>
                    </a:ext>
                  </a:extLst>
                </a:gridCol>
                <a:gridCol w="208280">
                  <a:extLst>
                    <a:ext uri="{9D8B030D-6E8A-4147-A177-3AD203B41FA5}">
                      <a16:colId xmlns:a16="http://schemas.microsoft.com/office/drawing/2014/main" val="295936191"/>
                    </a:ext>
                  </a:extLst>
                </a:gridCol>
                <a:gridCol w="208280">
                  <a:extLst>
                    <a:ext uri="{9D8B030D-6E8A-4147-A177-3AD203B41FA5}">
                      <a16:colId xmlns:a16="http://schemas.microsoft.com/office/drawing/2014/main" val="1801515590"/>
                    </a:ext>
                  </a:extLst>
                </a:gridCol>
                <a:gridCol w="208280">
                  <a:extLst>
                    <a:ext uri="{9D8B030D-6E8A-4147-A177-3AD203B41FA5}">
                      <a16:colId xmlns:a16="http://schemas.microsoft.com/office/drawing/2014/main" val="1454435323"/>
                    </a:ext>
                  </a:extLst>
                </a:gridCol>
                <a:gridCol w="208280">
                  <a:extLst>
                    <a:ext uri="{9D8B030D-6E8A-4147-A177-3AD203B41FA5}">
                      <a16:colId xmlns:a16="http://schemas.microsoft.com/office/drawing/2014/main" val="2783832971"/>
                    </a:ext>
                  </a:extLst>
                </a:gridCol>
                <a:gridCol w="208280">
                  <a:extLst>
                    <a:ext uri="{9D8B030D-6E8A-4147-A177-3AD203B41FA5}">
                      <a16:colId xmlns:a16="http://schemas.microsoft.com/office/drawing/2014/main" val="1626064268"/>
                    </a:ext>
                  </a:extLst>
                </a:gridCol>
                <a:gridCol w="208280">
                  <a:extLst>
                    <a:ext uri="{9D8B030D-6E8A-4147-A177-3AD203B41FA5}">
                      <a16:colId xmlns:a16="http://schemas.microsoft.com/office/drawing/2014/main" val="2462714806"/>
                    </a:ext>
                  </a:extLst>
                </a:gridCol>
                <a:gridCol w="208280">
                  <a:extLst>
                    <a:ext uri="{9D8B030D-6E8A-4147-A177-3AD203B41FA5}">
                      <a16:colId xmlns:a16="http://schemas.microsoft.com/office/drawing/2014/main" val="528432389"/>
                    </a:ext>
                  </a:extLst>
                </a:gridCol>
                <a:gridCol w="208280">
                  <a:extLst>
                    <a:ext uri="{9D8B030D-6E8A-4147-A177-3AD203B41FA5}">
                      <a16:colId xmlns:a16="http://schemas.microsoft.com/office/drawing/2014/main" val="1129569902"/>
                    </a:ext>
                  </a:extLst>
                </a:gridCol>
                <a:gridCol w="208280">
                  <a:extLst>
                    <a:ext uri="{9D8B030D-6E8A-4147-A177-3AD203B41FA5}">
                      <a16:colId xmlns:a16="http://schemas.microsoft.com/office/drawing/2014/main" val="1930507102"/>
                    </a:ext>
                  </a:extLst>
                </a:gridCol>
                <a:gridCol w="208280">
                  <a:extLst>
                    <a:ext uri="{9D8B030D-6E8A-4147-A177-3AD203B41FA5}">
                      <a16:colId xmlns:a16="http://schemas.microsoft.com/office/drawing/2014/main" val="3043941740"/>
                    </a:ext>
                  </a:extLst>
                </a:gridCol>
                <a:gridCol w="208280">
                  <a:extLst>
                    <a:ext uri="{9D8B030D-6E8A-4147-A177-3AD203B41FA5}">
                      <a16:colId xmlns:a16="http://schemas.microsoft.com/office/drawing/2014/main" val="3829174338"/>
                    </a:ext>
                  </a:extLst>
                </a:gridCol>
                <a:gridCol w="208280">
                  <a:extLst>
                    <a:ext uri="{9D8B030D-6E8A-4147-A177-3AD203B41FA5}">
                      <a16:colId xmlns:a16="http://schemas.microsoft.com/office/drawing/2014/main" val="154988950"/>
                    </a:ext>
                  </a:extLst>
                </a:gridCol>
                <a:gridCol w="208280">
                  <a:extLst>
                    <a:ext uri="{9D8B030D-6E8A-4147-A177-3AD203B41FA5}">
                      <a16:colId xmlns:a16="http://schemas.microsoft.com/office/drawing/2014/main" val="2586907838"/>
                    </a:ext>
                  </a:extLst>
                </a:gridCol>
                <a:gridCol w="208280">
                  <a:extLst>
                    <a:ext uri="{9D8B030D-6E8A-4147-A177-3AD203B41FA5}">
                      <a16:colId xmlns:a16="http://schemas.microsoft.com/office/drawing/2014/main" val="488104639"/>
                    </a:ext>
                  </a:extLst>
                </a:gridCol>
                <a:gridCol w="208280">
                  <a:extLst>
                    <a:ext uri="{9D8B030D-6E8A-4147-A177-3AD203B41FA5}">
                      <a16:colId xmlns:a16="http://schemas.microsoft.com/office/drawing/2014/main" val="1131768936"/>
                    </a:ext>
                  </a:extLst>
                </a:gridCol>
                <a:gridCol w="208280">
                  <a:extLst>
                    <a:ext uri="{9D8B030D-6E8A-4147-A177-3AD203B41FA5}">
                      <a16:colId xmlns:a16="http://schemas.microsoft.com/office/drawing/2014/main" val="2836232195"/>
                    </a:ext>
                  </a:extLst>
                </a:gridCol>
                <a:gridCol w="208280">
                  <a:extLst>
                    <a:ext uri="{9D8B030D-6E8A-4147-A177-3AD203B41FA5}">
                      <a16:colId xmlns:a16="http://schemas.microsoft.com/office/drawing/2014/main" val="1561144060"/>
                    </a:ext>
                  </a:extLst>
                </a:gridCol>
                <a:gridCol w="208280">
                  <a:extLst>
                    <a:ext uri="{9D8B030D-6E8A-4147-A177-3AD203B41FA5}">
                      <a16:colId xmlns:a16="http://schemas.microsoft.com/office/drawing/2014/main" val="3577623957"/>
                    </a:ext>
                  </a:extLst>
                </a:gridCol>
                <a:gridCol w="208280">
                  <a:extLst>
                    <a:ext uri="{9D8B030D-6E8A-4147-A177-3AD203B41FA5}">
                      <a16:colId xmlns:a16="http://schemas.microsoft.com/office/drawing/2014/main" val="42377117"/>
                    </a:ext>
                  </a:extLst>
                </a:gridCol>
                <a:gridCol w="208280">
                  <a:extLst>
                    <a:ext uri="{9D8B030D-6E8A-4147-A177-3AD203B41FA5}">
                      <a16:colId xmlns:a16="http://schemas.microsoft.com/office/drawing/2014/main" val="1385508446"/>
                    </a:ext>
                  </a:extLst>
                </a:gridCol>
                <a:gridCol w="208280">
                  <a:extLst>
                    <a:ext uri="{9D8B030D-6E8A-4147-A177-3AD203B41FA5}">
                      <a16:colId xmlns:a16="http://schemas.microsoft.com/office/drawing/2014/main" val="551462"/>
                    </a:ext>
                  </a:extLst>
                </a:gridCol>
                <a:gridCol w="208280">
                  <a:extLst>
                    <a:ext uri="{9D8B030D-6E8A-4147-A177-3AD203B41FA5}">
                      <a16:colId xmlns:a16="http://schemas.microsoft.com/office/drawing/2014/main" val="2290074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083167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- 2021-08-10 16:33:16</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e Prefeitura de Sobral entregam Centro de Educação Infantil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240x240/234603203_551120189341799_3728652001981558286_n.jpg?_nc_cat=110&amp;ccb=1-5&amp;_nc_sid=08861d&amp;_nc_ohc=mfpgqNanYFMAX8k70ws&amp;_nc_ht=scontent-iad3-2.xx&amp;edm=AGz5Y0wEAAAA&amp;oh=1362f95590adbeaa8fd6889c9432403e&amp;oe=6131BD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12.892866666667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83.214833333333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56.782316666667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74.989266666667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22.508383333333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13.376383333333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57.99055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49.536033333333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32.043916666667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39.841816666667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39.665333333333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27522342"/>
                  </a:ext>
                </a:extLst>
              </a:tr>
            </a:tbl>
          </a:graphicData>
        </a:graphic>
      </p:graphicFrame>
      <p:sp>
        <p:nvSpPr>
          <p:cNvPr id="4" name="Text Placeholder 3">
            <a:extLst>
              <a:ext uri="{FF2B5EF4-FFF2-40B4-BE49-F238E27FC236}">
                <a16:creationId xmlns:a16="http://schemas.microsoft.com/office/drawing/2014/main" id="{AAD365BA-8C2F-4574-8603-80FAD90CF0F3}"/>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192910016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F257F-DB4A-423B-8A17-BBE742DFF20C}"/>
              </a:ext>
            </a:extLst>
          </p:cNvPr>
          <p:cNvSpPr>
            <a:spLocks noGrp="1"/>
          </p:cNvSpPr>
          <p:nvPr>
            <p:ph type="title"/>
          </p:nvPr>
        </p:nvSpPr>
        <p:spPr/>
        <p:txBody>
          <a:bodyPr/>
          <a:lstStyle/>
          <a:p>
            <a:r>
              <a:rPr lang="pt-BR"/>
              <a:t>Facebook Own Videos Demographics Table | Governo do Estado do Ceará - 19 of 24</a:t>
            </a:r>
            <a:endParaRPr lang="en-US"/>
          </a:p>
        </p:txBody>
      </p:sp>
      <p:graphicFrame>
        <p:nvGraphicFramePr>
          <p:cNvPr id="5" name="Table Placeholder 4">
            <a:extLst>
              <a:ext uri="{FF2B5EF4-FFF2-40B4-BE49-F238E27FC236}">
                <a16:creationId xmlns:a16="http://schemas.microsoft.com/office/drawing/2014/main" id="{4AB45053-593D-4E1A-BC94-7DBB702ABFCB}"/>
              </a:ext>
            </a:extLst>
          </p:cNvPr>
          <p:cNvGraphicFramePr>
            <a:graphicFrameLocks noGrp="1"/>
          </p:cNvGraphicFramePr>
          <p:nvPr>
            <p:ph type="tbl" sz="quarter" idx="13"/>
            <p:extLst>
              <p:ext uri="{D42A27DB-BD31-4B8C-83A1-F6EECF244321}">
                <p14:modId xmlns:p14="http://schemas.microsoft.com/office/powerpoint/2010/main" val="3836594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3253983263"/>
                    </a:ext>
                  </a:extLst>
                </a:gridCol>
                <a:gridCol w="658367">
                  <a:extLst>
                    <a:ext uri="{9D8B030D-6E8A-4147-A177-3AD203B41FA5}">
                      <a16:colId xmlns:a16="http://schemas.microsoft.com/office/drawing/2014/main" val="1415793709"/>
                    </a:ext>
                  </a:extLst>
                </a:gridCol>
                <a:gridCol w="658367">
                  <a:extLst>
                    <a:ext uri="{9D8B030D-6E8A-4147-A177-3AD203B41FA5}">
                      <a16:colId xmlns:a16="http://schemas.microsoft.com/office/drawing/2014/main" val="1331186698"/>
                    </a:ext>
                  </a:extLst>
                </a:gridCol>
                <a:gridCol w="208280">
                  <a:extLst>
                    <a:ext uri="{9D8B030D-6E8A-4147-A177-3AD203B41FA5}">
                      <a16:colId xmlns:a16="http://schemas.microsoft.com/office/drawing/2014/main" val="2920285983"/>
                    </a:ext>
                  </a:extLst>
                </a:gridCol>
                <a:gridCol w="208280">
                  <a:extLst>
                    <a:ext uri="{9D8B030D-6E8A-4147-A177-3AD203B41FA5}">
                      <a16:colId xmlns:a16="http://schemas.microsoft.com/office/drawing/2014/main" val="4095942474"/>
                    </a:ext>
                  </a:extLst>
                </a:gridCol>
                <a:gridCol w="208280">
                  <a:extLst>
                    <a:ext uri="{9D8B030D-6E8A-4147-A177-3AD203B41FA5}">
                      <a16:colId xmlns:a16="http://schemas.microsoft.com/office/drawing/2014/main" val="2828397948"/>
                    </a:ext>
                  </a:extLst>
                </a:gridCol>
                <a:gridCol w="208280">
                  <a:extLst>
                    <a:ext uri="{9D8B030D-6E8A-4147-A177-3AD203B41FA5}">
                      <a16:colId xmlns:a16="http://schemas.microsoft.com/office/drawing/2014/main" val="3971470893"/>
                    </a:ext>
                  </a:extLst>
                </a:gridCol>
                <a:gridCol w="208280">
                  <a:extLst>
                    <a:ext uri="{9D8B030D-6E8A-4147-A177-3AD203B41FA5}">
                      <a16:colId xmlns:a16="http://schemas.microsoft.com/office/drawing/2014/main" val="56133114"/>
                    </a:ext>
                  </a:extLst>
                </a:gridCol>
                <a:gridCol w="208280">
                  <a:extLst>
                    <a:ext uri="{9D8B030D-6E8A-4147-A177-3AD203B41FA5}">
                      <a16:colId xmlns:a16="http://schemas.microsoft.com/office/drawing/2014/main" val="3147325083"/>
                    </a:ext>
                  </a:extLst>
                </a:gridCol>
                <a:gridCol w="208280">
                  <a:extLst>
                    <a:ext uri="{9D8B030D-6E8A-4147-A177-3AD203B41FA5}">
                      <a16:colId xmlns:a16="http://schemas.microsoft.com/office/drawing/2014/main" val="888559816"/>
                    </a:ext>
                  </a:extLst>
                </a:gridCol>
                <a:gridCol w="208280">
                  <a:extLst>
                    <a:ext uri="{9D8B030D-6E8A-4147-A177-3AD203B41FA5}">
                      <a16:colId xmlns:a16="http://schemas.microsoft.com/office/drawing/2014/main" val="2768287640"/>
                    </a:ext>
                  </a:extLst>
                </a:gridCol>
                <a:gridCol w="208280">
                  <a:extLst>
                    <a:ext uri="{9D8B030D-6E8A-4147-A177-3AD203B41FA5}">
                      <a16:colId xmlns:a16="http://schemas.microsoft.com/office/drawing/2014/main" val="4057688731"/>
                    </a:ext>
                  </a:extLst>
                </a:gridCol>
                <a:gridCol w="208280">
                  <a:extLst>
                    <a:ext uri="{9D8B030D-6E8A-4147-A177-3AD203B41FA5}">
                      <a16:colId xmlns:a16="http://schemas.microsoft.com/office/drawing/2014/main" val="4065782966"/>
                    </a:ext>
                  </a:extLst>
                </a:gridCol>
                <a:gridCol w="208280">
                  <a:extLst>
                    <a:ext uri="{9D8B030D-6E8A-4147-A177-3AD203B41FA5}">
                      <a16:colId xmlns:a16="http://schemas.microsoft.com/office/drawing/2014/main" val="3136012711"/>
                    </a:ext>
                  </a:extLst>
                </a:gridCol>
                <a:gridCol w="208280">
                  <a:extLst>
                    <a:ext uri="{9D8B030D-6E8A-4147-A177-3AD203B41FA5}">
                      <a16:colId xmlns:a16="http://schemas.microsoft.com/office/drawing/2014/main" val="3082057745"/>
                    </a:ext>
                  </a:extLst>
                </a:gridCol>
                <a:gridCol w="208280">
                  <a:extLst>
                    <a:ext uri="{9D8B030D-6E8A-4147-A177-3AD203B41FA5}">
                      <a16:colId xmlns:a16="http://schemas.microsoft.com/office/drawing/2014/main" val="442202277"/>
                    </a:ext>
                  </a:extLst>
                </a:gridCol>
                <a:gridCol w="208280">
                  <a:extLst>
                    <a:ext uri="{9D8B030D-6E8A-4147-A177-3AD203B41FA5}">
                      <a16:colId xmlns:a16="http://schemas.microsoft.com/office/drawing/2014/main" val="3512720409"/>
                    </a:ext>
                  </a:extLst>
                </a:gridCol>
                <a:gridCol w="208280">
                  <a:extLst>
                    <a:ext uri="{9D8B030D-6E8A-4147-A177-3AD203B41FA5}">
                      <a16:colId xmlns:a16="http://schemas.microsoft.com/office/drawing/2014/main" val="2104265197"/>
                    </a:ext>
                  </a:extLst>
                </a:gridCol>
                <a:gridCol w="208280">
                  <a:extLst>
                    <a:ext uri="{9D8B030D-6E8A-4147-A177-3AD203B41FA5}">
                      <a16:colId xmlns:a16="http://schemas.microsoft.com/office/drawing/2014/main" val="1286045511"/>
                    </a:ext>
                  </a:extLst>
                </a:gridCol>
                <a:gridCol w="208280">
                  <a:extLst>
                    <a:ext uri="{9D8B030D-6E8A-4147-A177-3AD203B41FA5}">
                      <a16:colId xmlns:a16="http://schemas.microsoft.com/office/drawing/2014/main" val="2687661472"/>
                    </a:ext>
                  </a:extLst>
                </a:gridCol>
                <a:gridCol w="208280">
                  <a:extLst>
                    <a:ext uri="{9D8B030D-6E8A-4147-A177-3AD203B41FA5}">
                      <a16:colId xmlns:a16="http://schemas.microsoft.com/office/drawing/2014/main" val="289404830"/>
                    </a:ext>
                  </a:extLst>
                </a:gridCol>
                <a:gridCol w="208280">
                  <a:extLst>
                    <a:ext uri="{9D8B030D-6E8A-4147-A177-3AD203B41FA5}">
                      <a16:colId xmlns:a16="http://schemas.microsoft.com/office/drawing/2014/main" val="3317295942"/>
                    </a:ext>
                  </a:extLst>
                </a:gridCol>
                <a:gridCol w="208280">
                  <a:extLst>
                    <a:ext uri="{9D8B030D-6E8A-4147-A177-3AD203B41FA5}">
                      <a16:colId xmlns:a16="http://schemas.microsoft.com/office/drawing/2014/main" val="4012694014"/>
                    </a:ext>
                  </a:extLst>
                </a:gridCol>
                <a:gridCol w="208280">
                  <a:extLst>
                    <a:ext uri="{9D8B030D-6E8A-4147-A177-3AD203B41FA5}">
                      <a16:colId xmlns:a16="http://schemas.microsoft.com/office/drawing/2014/main" val="1322053174"/>
                    </a:ext>
                  </a:extLst>
                </a:gridCol>
                <a:gridCol w="208280">
                  <a:extLst>
                    <a:ext uri="{9D8B030D-6E8A-4147-A177-3AD203B41FA5}">
                      <a16:colId xmlns:a16="http://schemas.microsoft.com/office/drawing/2014/main" val="3677108781"/>
                    </a:ext>
                  </a:extLst>
                </a:gridCol>
                <a:gridCol w="208280">
                  <a:extLst>
                    <a:ext uri="{9D8B030D-6E8A-4147-A177-3AD203B41FA5}">
                      <a16:colId xmlns:a16="http://schemas.microsoft.com/office/drawing/2014/main" val="1791728631"/>
                    </a:ext>
                  </a:extLst>
                </a:gridCol>
                <a:gridCol w="208280">
                  <a:extLst>
                    <a:ext uri="{9D8B030D-6E8A-4147-A177-3AD203B41FA5}">
                      <a16:colId xmlns:a16="http://schemas.microsoft.com/office/drawing/2014/main" val="2374468167"/>
                    </a:ext>
                  </a:extLst>
                </a:gridCol>
                <a:gridCol w="208280">
                  <a:extLst>
                    <a:ext uri="{9D8B030D-6E8A-4147-A177-3AD203B41FA5}">
                      <a16:colId xmlns:a16="http://schemas.microsoft.com/office/drawing/2014/main" val="2116201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918956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- 2021-08-10 10:26:56</a:t>
                      </a:r>
                      <a:r>
                        <a:rPr kumimoji="0" lang="pt-BR" sz="1000" b="0" i="0" u="none" strike="noStrike" kern="1200" cap="none" spc="0" normalizeH="0" baseline="0" noProof="0">
                          <a:ln>
                            <a:noFill/>
                          </a:ln>
                          <a:solidFill>
                            <a:prstClr val="black"/>
                          </a:solidFill>
                          <a:effectLst/>
                          <a:uLnTx/>
                          <a:uFillTx/>
                          <a:latin typeface="+mn-lt"/>
                          <a:ea typeface="+mn-ea"/>
                          <a:cs typeface="+mn-cs"/>
                        </a:rPr>
                        <a:t>
 Não esconda as marcas do abuso, denuncie! Se você sofre com essa situação ou conhece alguém que passe por isso, ligue 180 e denuncie. 
Sua denúncia é confidencial.
Governo do Ceará. Avançando juntos, o trabalho não para.
#violênciacontraamulher #secretarias #governodoceará #feminicídio #saúdedamulher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https://scontent-iad3-2.xx.fbcdn.net/v/t15.5256-10/p160x160/233044085_602949137357847_1907553699035359685_n.jpg?_nc_cat=102&amp;ccb=1-5&amp;_nc_sid=08861d&amp;_nc_ohc=Y_lU_M2a0eIAX-VSnNq&amp;_nc_ht=scontent-iad3-2.xx&amp;oh=eb38919b31763c389e5489cd8c287ba6&amp;oe=6132C56A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2.2257666666667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6.6152833333333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4.8173166666667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3.2867833333333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2.5290333333333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2.9533166666667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2.1663166666667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1.3246833333333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3192670"/>
                  </a:ext>
                </a:extLst>
              </a:tr>
            </a:tbl>
          </a:graphicData>
        </a:graphic>
      </p:graphicFrame>
      <p:sp>
        <p:nvSpPr>
          <p:cNvPr id="4" name="Text Placeholder 3">
            <a:extLst>
              <a:ext uri="{FF2B5EF4-FFF2-40B4-BE49-F238E27FC236}">
                <a16:creationId xmlns:a16="http://schemas.microsoft.com/office/drawing/2014/main" id="{0335945F-0133-4ACF-981C-F666C91B0703}"/>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196813962"/>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BA073-8689-4B58-AD86-69684CD98C58}"/>
              </a:ext>
            </a:extLst>
          </p:cNvPr>
          <p:cNvSpPr>
            <a:spLocks noGrp="1"/>
          </p:cNvSpPr>
          <p:nvPr>
            <p:ph type="title"/>
          </p:nvPr>
        </p:nvSpPr>
        <p:spPr/>
        <p:txBody>
          <a:bodyPr/>
          <a:lstStyle/>
          <a:p>
            <a:r>
              <a:rPr lang="pt-BR"/>
              <a:t>Facebook Own Videos Demographics Table | Governo do Estado do Ceará - 20 of 24</a:t>
            </a:r>
            <a:endParaRPr lang="en-US"/>
          </a:p>
        </p:txBody>
      </p:sp>
      <p:graphicFrame>
        <p:nvGraphicFramePr>
          <p:cNvPr id="5" name="Table Placeholder 4">
            <a:extLst>
              <a:ext uri="{FF2B5EF4-FFF2-40B4-BE49-F238E27FC236}">
                <a16:creationId xmlns:a16="http://schemas.microsoft.com/office/drawing/2014/main" id="{82DD92FE-99FC-4B9F-B4E0-9F4D9BE738EA}"/>
              </a:ext>
            </a:extLst>
          </p:cNvPr>
          <p:cNvGraphicFramePr>
            <a:graphicFrameLocks noGrp="1"/>
          </p:cNvGraphicFramePr>
          <p:nvPr>
            <p:ph type="tbl" sz="quarter" idx="13"/>
            <p:extLst>
              <p:ext uri="{D42A27DB-BD31-4B8C-83A1-F6EECF244321}">
                <p14:modId xmlns:p14="http://schemas.microsoft.com/office/powerpoint/2010/main" val="2617187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1560776649"/>
                    </a:ext>
                  </a:extLst>
                </a:gridCol>
                <a:gridCol w="658367">
                  <a:extLst>
                    <a:ext uri="{9D8B030D-6E8A-4147-A177-3AD203B41FA5}">
                      <a16:colId xmlns:a16="http://schemas.microsoft.com/office/drawing/2014/main" val="1428957812"/>
                    </a:ext>
                  </a:extLst>
                </a:gridCol>
                <a:gridCol w="658367">
                  <a:extLst>
                    <a:ext uri="{9D8B030D-6E8A-4147-A177-3AD203B41FA5}">
                      <a16:colId xmlns:a16="http://schemas.microsoft.com/office/drawing/2014/main" val="3875246907"/>
                    </a:ext>
                  </a:extLst>
                </a:gridCol>
                <a:gridCol w="208280">
                  <a:extLst>
                    <a:ext uri="{9D8B030D-6E8A-4147-A177-3AD203B41FA5}">
                      <a16:colId xmlns:a16="http://schemas.microsoft.com/office/drawing/2014/main" val="778753931"/>
                    </a:ext>
                  </a:extLst>
                </a:gridCol>
                <a:gridCol w="208280">
                  <a:extLst>
                    <a:ext uri="{9D8B030D-6E8A-4147-A177-3AD203B41FA5}">
                      <a16:colId xmlns:a16="http://schemas.microsoft.com/office/drawing/2014/main" val="245359604"/>
                    </a:ext>
                  </a:extLst>
                </a:gridCol>
                <a:gridCol w="208280">
                  <a:extLst>
                    <a:ext uri="{9D8B030D-6E8A-4147-A177-3AD203B41FA5}">
                      <a16:colId xmlns:a16="http://schemas.microsoft.com/office/drawing/2014/main" val="3735007146"/>
                    </a:ext>
                  </a:extLst>
                </a:gridCol>
                <a:gridCol w="208280">
                  <a:extLst>
                    <a:ext uri="{9D8B030D-6E8A-4147-A177-3AD203B41FA5}">
                      <a16:colId xmlns:a16="http://schemas.microsoft.com/office/drawing/2014/main" val="1373055530"/>
                    </a:ext>
                  </a:extLst>
                </a:gridCol>
                <a:gridCol w="208280">
                  <a:extLst>
                    <a:ext uri="{9D8B030D-6E8A-4147-A177-3AD203B41FA5}">
                      <a16:colId xmlns:a16="http://schemas.microsoft.com/office/drawing/2014/main" val="471504048"/>
                    </a:ext>
                  </a:extLst>
                </a:gridCol>
                <a:gridCol w="208280">
                  <a:extLst>
                    <a:ext uri="{9D8B030D-6E8A-4147-A177-3AD203B41FA5}">
                      <a16:colId xmlns:a16="http://schemas.microsoft.com/office/drawing/2014/main" val="3093399660"/>
                    </a:ext>
                  </a:extLst>
                </a:gridCol>
                <a:gridCol w="208280">
                  <a:extLst>
                    <a:ext uri="{9D8B030D-6E8A-4147-A177-3AD203B41FA5}">
                      <a16:colId xmlns:a16="http://schemas.microsoft.com/office/drawing/2014/main" val="4048882796"/>
                    </a:ext>
                  </a:extLst>
                </a:gridCol>
                <a:gridCol w="208280">
                  <a:extLst>
                    <a:ext uri="{9D8B030D-6E8A-4147-A177-3AD203B41FA5}">
                      <a16:colId xmlns:a16="http://schemas.microsoft.com/office/drawing/2014/main" val="4283517838"/>
                    </a:ext>
                  </a:extLst>
                </a:gridCol>
                <a:gridCol w="208280">
                  <a:extLst>
                    <a:ext uri="{9D8B030D-6E8A-4147-A177-3AD203B41FA5}">
                      <a16:colId xmlns:a16="http://schemas.microsoft.com/office/drawing/2014/main" val="3198665725"/>
                    </a:ext>
                  </a:extLst>
                </a:gridCol>
                <a:gridCol w="208280">
                  <a:extLst>
                    <a:ext uri="{9D8B030D-6E8A-4147-A177-3AD203B41FA5}">
                      <a16:colId xmlns:a16="http://schemas.microsoft.com/office/drawing/2014/main" val="3958111007"/>
                    </a:ext>
                  </a:extLst>
                </a:gridCol>
                <a:gridCol w="208280">
                  <a:extLst>
                    <a:ext uri="{9D8B030D-6E8A-4147-A177-3AD203B41FA5}">
                      <a16:colId xmlns:a16="http://schemas.microsoft.com/office/drawing/2014/main" val="3005093909"/>
                    </a:ext>
                  </a:extLst>
                </a:gridCol>
                <a:gridCol w="208280">
                  <a:extLst>
                    <a:ext uri="{9D8B030D-6E8A-4147-A177-3AD203B41FA5}">
                      <a16:colId xmlns:a16="http://schemas.microsoft.com/office/drawing/2014/main" val="3554620534"/>
                    </a:ext>
                  </a:extLst>
                </a:gridCol>
                <a:gridCol w="208280">
                  <a:extLst>
                    <a:ext uri="{9D8B030D-6E8A-4147-A177-3AD203B41FA5}">
                      <a16:colId xmlns:a16="http://schemas.microsoft.com/office/drawing/2014/main" val="4059340620"/>
                    </a:ext>
                  </a:extLst>
                </a:gridCol>
                <a:gridCol w="208280">
                  <a:extLst>
                    <a:ext uri="{9D8B030D-6E8A-4147-A177-3AD203B41FA5}">
                      <a16:colId xmlns:a16="http://schemas.microsoft.com/office/drawing/2014/main" val="507585121"/>
                    </a:ext>
                  </a:extLst>
                </a:gridCol>
                <a:gridCol w="208280">
                  <a:extLst>
                    <a:ext uri="{9D8B030D-6E8A-4147-A177-3AD203B41FA5}">
                      <a16:colId xmlns:a16="http://schemas.microsoft.com/office/drawing/2014/main" val="4212977813"/>
                    </a:ext>
                  </a:extLst>
                </a:gridCol>
                <a:gridCol w="208280">
                  <a:extLst>
                    <a:ext uri="{9D8B030D-6E8A-4147-A177-3AD203B41FA5}">
                      <a16:colId xmlns:a16="http://schemas.microsoft.com/office/drawing/2014/main" val="188581715"/>
                    </a:ext>
                  </a:extLst>
                </a:gridCol>
                <a:gridCol w="208280">
                  <a:extLst>
                    <a:ext uri="{9D8B030D-6E8A-4147-A177-3AD203B41FA5}">
                      <a16:colId xmlns:a16="http://schemas.microsoft.com/office/drawing/2014/main" val="1993835959"/>
                    </a:ext>
                  </a:extLst>
                </a:gridCol>
                <a:gridCol w="208280">
                  <a:extLst>
                    <a:ext uri="{9D8B030D-6E8A-4147-A177-3AD203B41FA5}">
                      <a16:colId xmlns:a16="http://schemas.microsoft.com/office/drawing/2014/main" val="9893720"/>
                    </a:ext>
                  </a:extLst>
                </a:gridCol>
                <a:gridCol w="208280">
                  <a:extLst>
                    <a:ext uri="{9D8B030D-6E8A-4147-A177-3AD203B41FA5}">
                      <a16:colId xmlns:a16="http://schemas.microsoft.com/office/drawing/2014/main" val="2557860408"/>
                    </a:ext>
                  </a:extLst>
                </a:gridCol>
                <a:gridCol w="208280">
                  <a:extLst>
                    <a:ext uri="{9D8B030D-6E8A-4147-A177-3AD203B41FA5}">
                      <a16:colId xmlns:a16="http://schemas.microsoft.com/office/drawing/2014/main" val="1793826979"/>
                    </a:ext>
                  </a:extLst>
                </a:gridCol>
                <a:gridCol w="208280">
                  <a:extLst>
                    <a:ext uri="{9D8B030D-6E8A-4147-A177-3AD203B41FA5}">
                      <a16:colId xmlns:a16="http://schemas.microsoft.com/office/drawing/2014/main" val="2611451464"/>
                    </a:ext>
                  </a:extLst>
                </a:gridCol>
                <a:gridCol w="208280">
                  <a:extLst>
                    <a:ext uri="{9D8B030D-6E8A-4147-A177-3AD203B41FA5}">
                      <a16:colId xmlns:a16="http://schemas.microsoft.com/office/drawing/2014/main" val="3418366308"/>
                    </a:ext>
                  </a:extLst>
                </a:gridCol>
                <a:gridCol w="208280">
                  <a:extLst>
                    <a:ext uri="{9D8B030D-6E8A-4147-A177-3AD203B41FA5}">
                      <a16:colId xmlns:a16="http://schemas.microsoft.com/office/drawing/2014/main" val="3540736856"/>
                    </a:ext>
                  </a:extLst>
                </a:gridCol>
                <a:gridCol w="208280">
                  <a:extLst>
                    <a:ext uri="{9D8B030D-6E8A-4147-A177-3AD203B41FA5}">
                      <a16:colId xmlns:a16="http://schemas.microsoft.com/office/drawing/2014/main" val="95485921"/>
                    </a:ext>
                  </a:extLst>
                </a:gridCol>
                <a:gridCol w="208280">
                  <a:extLst>
                    <a:ext uri="{9D8B030D-6E8A-4147-A177-3AD203B41FA5}">
                      <a16:colId xmlns:a16="http://schemas.microsoft.com/office/drawing/2014/main" val="306296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964614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- 2021-08-09 15:38:28</a:t>
                      </a:r>
                      <a:r>
                        <a:rPr kumimoji="0" lang="pt-BR" sz="1000" b="0" i="0" u="none" strike="noStrike" kern="1200" cap="none" spc="0" normalizeH="0" baseline="0" noProof="0">
                          <a:ln>
                            <a:noFill/>
                          </a:ln>
                          <a:solidFill>
                            <a:prstClr val="black"/>
                          </a:solidFill>
                          <a:effectLst/>
                          <a:uLnTx/>
                          <a:uFillTx/>
                          <a:latin typeface="+mn-lt"/>
                          <a:ea typeface="+mn-ea"/>
                          <a:cs typeface="+mn-cs"/>
                        </a:rPr>
                        <a:t>
 Com essas novas areninhas de Acarape, Irauçuba, Ibaretama e Ararendá, o Ceará chega a 221 campos de grama sintética implantados pelo poder público. São 135 construídos pelo governo estadual no Interior e outros 86 instalados na Capital, em parceria com a Prefeitura de Fortaleza.
Além de campo de jogo society com alambrados e rede, as Areninhas contam com acessos pavimentados e torres de iluminação. O projeto oferece à comunidade espaços urbanizados e seguros para convivência, lazer e formação cidadã.</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p168x128/227058519_547009356562785_5886409237500768925_n.jpg?_nc_cat=110&amp;ccb=1-5&amp;_nc_sid=08861d&amp;_nc_ohc=j3ZqaQotawYAX92WUDJ&amp;_nc_ht=scontent-bos3-1.xx&amp;edm=AGz5Y0wEAAAA&amp;oh=33dfe9bf325198e848391bfb2909ff89&amp;oe=6132BEC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15:18:32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58.042233333333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166.05291666667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875.49496666667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584.46276666667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505.66568333333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152.5476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28.440366666667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487.32103333333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1691.2407166667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1233.6763666667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150.74311666667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0.16508333333333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a:t>
                      </a:r>
                    </a:p>
                  </a:txBody>
                  <a:tcPr/>
                </a:tc>
                <a:extLst>
                  <a:ext uri="{0D108BD9-81ED-4DB2-BD59-A6C34878D82A}">
                    <a16:rowId xmlns:a16="http://schemas.microsoft.com/office/drawing/2014/main" val="1590750870"/>
                  </a:ext>
                </a:extLst>
              </a:tr>
            </a:tbl>
          </a:graphicData>
        </a:graphic>
      </p:graphicFrame>
      <p:sp>
        <p:nvSpPr>
          <p:cNvPr id="4" name="Text Placeholder 3">
            <a:extLst>
              <a:ext uri="{FF2B5EF4-FFF2-40B4-BE49-F238E27FC236}">
                <a16:creationId xmlns:a16="http://schemas.microsoft.com/office/drawing/2014/main" id="{07393BF2-F839-4835-B9FD-D094E38B229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29306534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239D8-6E65-4BC2-976A-F0926DEC476D}"/>
              </a:ext>
            </a:extLst>
          </p:cNvPr>
          <p:cNvSpPr>
            <a:spLocks noGrp="1"/>
          </p:cNvSpPr>
          <p:nvPr>
            <p:ph type="title"/>
          </p:nvPr>
        </p:nvSpPr>
        <p:spPr/>
        <p:txBody>
          <a:bodyPr/>
          <a:lstStyle/>
          <a:p>
            <a:r>
              <a:rPr lang="pt-BR"/>
              <a:t>Facebook Own Videos Demographics Table | Governo do Estado do Ceará - 21 of 24</a:t>
            </a:r>
            <a:endParaRPr lang="en-US"/>
          </a:p>
        </p:txBody>
      </p:sp>
      <p:graphicFrame>
        <p:nvGraphicFramePr>
          <p:cNvPr id="5" name="Table Placeholder 4">
            <a:extLst>
              <a:ext uri="{FF2B5EF4-FFF2-40B4-BE49-F238E27FC236}">
                <a16:creationId xmlns:a16="http://schemas.microsoft.com/office/drawing/2014/main" id="{92BE79C5-38FF-49AD-AA8B-0B1A6AC489A9}"/>
              </a:ext>
            </a:extLst>
          </p:cNvPr>
          <p:cNvGraphicFramePr>
            <a:graphicFrameLocks noGrp="1"/>
          </p:cNvGraphicFramePr>
          <p:nvPr>
            <p:ph type="tbl" sz="quarter" idx="13"/>
            <p:extLst>
              <p:ext uri="{D42A27DB-BD31-4B8C-83A1-F6EECF244321}">
                <p14:modId xmlns:p14="http://schemas.microsoft.com/office/powerpoint/2010/main" val="3435013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3487612160"/>
                    </a:ext>
                  </a:extLst>
                </a:gridCol>
                <a:gridCol w="658367">
                  <a:extLst>
                    <a:ext uri="{9D8B030D-6E8A-4147-A177-3AD203B41FA5}">
                      <a16:colId xmlns:a16="http://schemas.microsoft.com/office/drawing/2014/main" val="29631508"/>
                    </a:ext>
                  </a:extLst>
                </a:gridCol>
                <a:gridCol w="658367">
                  <a:extLst>
                    <a:ext uri="{9D8B030D-6E8A-4147-A177-3AD203B41FA5}">
                      <a16:colId xmlns:a16="http://schemas.microsoft.com/office/drawing/2014/main" val="1796629097"/>
                    </a:ext>
                  </a:extLst>
                </a:gridCol>
                <a:gridCol w="208280">
                  <a:extLst>
                    <a:ext uri="{9D8B030D-6E8A-4147-A177-3AD203B41FA5}">
                      <a16:colId xmlns:a16="http://schemas.microsoft.com/office/drawing/2014/main" val="2307749474"/>
                    </a:ext>
                  </a:extLst>
                </a:gridCol>
                <a:gridCol w="208280">
                  <a:extLst>
                    <a:ext uri="{9D8B030D-6E8A-4147-A177-3AD203B41FA5}">
                      <a16:colId xmlns:a16="http://schemas.microsoft.com/office/drawing/2014/main" val="2087353014"/>
                    </a:ext>
                  </a:extLst>
                </a:gridCol>
                <a:gridCol w="208280">
                  <a:extLst>
                    <a:ext uri="{9D8B030D-6E8A-4147-A177-3AD203B41FA5}">
                      <a16:colId xmlns:a16="http://schemas.microsoft.com/office/drawing/2014/main" val="2938569734"/>
                    </a:ext>
                  </a:extLst>
                </a:gridCol>
                <a:gridCol w="208280">
                  <a:extLst>
                    <a:ext uri="{9D8B030D-6E8A-4147-A177-3AD203B41FA5}">
                      <a16:colId xmlns:a16="http://schemas.microsoft.com/office/drawing/2014/main" val="2724729989"/>
                    </a:ext>
                  </a:extLst>
                </a:gridCol>
                <a:gridCol w="208280">
                  <a:extLst>
                    <a:ext uri="{9D8B030D-6E8A-4147-A177-3AD203B41FA5}">
                      <a16:colId xmlns:a16="http://schemas.microsoft.com/office/drawing/2014/main" val="1399313185"/>
                    </a:ext>
                  </a:extLst>
                </a:gridCol>
                <a:gridCol w="208280">
                  <a:extLst>
                    <a:ext uri="{9D8B030D-6E8A-4147-A177-3AD203B41FA5}">
                      <a16:colId xmlns:a16="http://schemas.microsoft.com/office/drawing/2014/main" val="1745493982"/>
                    </a:ext>
                  </a:extLst>
                </a:gridCol>
                <a:gridCol w="208280">
                  <a:extLst>
                    <a:ext uri="{9D8B030D-6E8A-4147-A177-3AD203B41FA5}">
                      <a16:colId xmlns:a16="http://schemas.microsoft.com/office/drawing/2014/main" val="2775697441"/>
                    </a:ext>
                  </a:extLst>
                </a:gridCol>
                <a:gridCol w="208280">
                  <a:extLst>
                    <a:ext uri="{9D8B030D-6E8A-4147-A177-3AD203B41FA5}">
                      <a16:colId xmlns:a16="http://schemas.microsoft.com/office/drawing/2014/main" val="2800221410"/>
                    </a:ext>
                  </a:extLst>
                </a:gridCol>
                <a:gridCol w="208280">
                  <a:extLst>
                    <a:ext uri="{9D8B030D-6E8A-4147-A177-3AD203B41FA5}">
                      <a16:colId xmlns:a16="http://schemas.microsoft.com/office/drawing/2014/main" val="161206859"/>
                    </a:ext>
                  </a:extLst>
                </a:gridCol>
                <a:gridCol w="208280">
                  <a:extLst>
                    <a:ext uri="{9D8B030D-6E8A-4147-A177-3AD203B41FA5}">
                      <a16:colId xmlns:a16="http://schemas.microsoft.com/office/drawing/2014/main" val="834036031"/>
                    </a:ext>
                  </a:extLst>
                </a:gridCol>
                <a:gridCol w="208280">
                  <a:extLst>
                    <a:ext uri="{9D8B030D-6E8A-4147-A177-3AD203B41FA5}">
                      <a16:colId xmlns:a16="http://schemas.microsoft.com/office/drawing/2014/main" val="3201298699"/>
                    </a:ext>
                  </a:extLst>
                </a:gridCol>
                <a:gridCol w="208280">
                  <a:extLst>
                    <a:ext uri="{9D8B030D-6E8A-4147-A177-3AD203B41FA5}">
                      <a16:colId xmlns:a16="http://schemas.microsoft.com/office/drawing/2014/main" val="2422538774"/>
                    </a:ext>
                  </a:extLst>
                </a:gridCol>
                <a:gridCol w="208280">
                  <a:extLst>
                    <a:ext uri="{9D8B030D-6E8A-4147-A177-3AD203B41FA5}">
                      <a16:colId xmlns:a16="http://schemas.microsoft.com/office/drawing/2014/main" val="680194792"/>
                    </a:ext>
                  </a:extLst>
                </a:gridCol>
                <a:gridCol w="208280">
                  <a:extLst>
                    <a:ext uri="{9D8B030D-6E8A-4147-A177-3AD203B41FA5}">
                      <a16:colId xmlns:a16="http://schemas.microsoft.com/office/drawing/2014/main" val="240839370"/>
                    </a:ext>
                  </a:extLst>
                </a:gridCol>
                <a:gridCol w="208280">
                  <a:extLst>
                    <a:ext uri="{9D8B030D-6E8A-4147-A177-3AD203B41FA5}">
                      <a16:colId xmlns:a16="http://schemas.microsoft.com/office/drawing/2014/main" val="2717752157"/>
                    </a:ext>
                  </a:extLst>
                </a:gridCol>
                <a:gridCol w="208280">
                  <a:extLst>
                    <a:ext uri="{9D8B030D-6E8A-4147-A177-3AD203B41FA5}">
                      <a16:colId xmlns:a16="http://schemas.microsoft.com/office/drawing/2014/main" val="2022456838"/>
                    </a:ext>
                  </a:extLst>
                </a:gridCol>
                <a:gridCol w="208280">
                  <a:extLst>
                    <a:ext uri="{9D8B030D-6E8A-4147-A177-3AD203B41FA5}">
                      <a16:colId xmlns:a16="http://schemas.microsoft.com/office/drawing/2014/main" val="3005569944"/>
                    </a:ext>
                  </a:extLst>
                </a:gridCol>
                <a:gridCol w="208280">
                  <a:extLst>
                    <a:ext uri="{9D8B030D-6E8A-4147-A177-3AD203B41FA5}">
                      <a16:colId xmlns:a16="http://schemas.microsoft.com/office/drawing/2014/main" val="2471561906"/>
                    </a:ext>
                  </a:extLst>
                </a:gridCol>
                <a:gridCol w="208280">
                  <a:extLst>
                    <a:ext uri="{9D8B030D-6E8A-4147-A177-3AD203B41FA5}">
                      <a16:colId xmlns:a16="http://schemas.microsoft.com/office/drawing/2014/main" val="3271783356"/>
                    </a:ext>
                  </a:extLst>
                </a:gridCol>
                <a:gridCol w="208280">
                  <a:extLst>
                    <a:ext uri="{9D8B030D-6E8A-4147-A177-3AD203B41FA5}">
                      <a16:colId xmlns:a16="http://schemas.microsoft.com/office/drawing/2014/main" val="214919755"/>
                    </a:ext>
                  </a:extLst>
                </a:gridCol>
                <a:gridCol w="208280">
                  <a:extLst>
                    <a:ext uri="{9D8B030D-6E8A-4147-A177-3AD203B41FA5}">
                      <a16:colId xmlns:a16="http://schemas.microsoft.com/office/drawing/2014/main" val="2856782921"/>
                    </a:ext>
                  </a:extLst>
                </a:gridCol>
                <a:gridCol w="208280">
                  <a:extLst>
                    <a:ext uri="{9D8B030D-6E8A-4147-A177-3AD203B41FA5}">
                      <a16:colId xmlns:a16="http://schemas.microsoft.com/office/drawing/2014/main" val="3769806200"/>
                    </a:ext>
                  </a:extLst>
                </a:gridCol>
                <a:gridCol w="208280">
                  <a:extLst>
                    <a:ext uri="{9D8B030D-6E8A-4147-A177-3AD203B41FA5}">
                      <a16:colId xmlns:a16="http://schemas.microsoft.com/office/drawing/2014/main" val="1833854598"/>
                    </a:ext>
                  </a:extLst>
                </a:gridCol>
                <a:gridCol w="208280">
                  <a:extLst>
                    <a:ext uri="{9D8B030D-6E8A-4147-A177-3AD203B41FA5}">
                      <a16:colId xmlns:a16="http://schemas.microsoft.com/office/drawing/2014/main" val="2929732863"/>
                    </a:ext>
                  </a:extLst>
                </a:gridCol>
                <a:gridCol w="208280">
                  <a:extLst>
                    <a:ext uri="{9D8B030D-6E8A-4147-A177-3AD203B41FA5}">
                      <a16:colId xmlns:a16="http://schemas.microsoft.com/office/drawing/2014/main" val="3141829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901668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- 2021-08-06 17:05:03</a:t>
                      </a:r>
                      <a:r>
                        <a:rPr kumimoji="0" lang="pt-BR" sz="1000" b="0" i="0" u="none" strike="noStrike" kern="1200" cap="none" spc="0" normalizeH="0" baseline="0" noProof="0">
                          <a:ln>
                            <a:noFill/>
                          </a:ln>
                          <a:solidFill>
                            <a:prstClr val="black"/>
                          </a:solidFill>
                          <a:effectLst/>
                          <a:uLnTx/>
                          <a:uFillTx/>
                          <a:latin typeface="+mn-lt"/>
                          <a:ea typeface="+mn-ea"/>
                          <a:cs typeface="+mn-cs"/>
                        </a:rPr>
                        <a:t>
 O CFO voltou! Recebendo cerca de 900 alunos, em seis modalidades, o Centro de Formação Olímpica, em Fortaleza, retoma as suas atividades, com muito esporte para crianças e jovens de 10 a 19 anos!
✅ Turmas de basquete, futsal, voleibol, vôlei de praia, badminton e tênis de mesa
✅ Aulas gratuitas
✅ Segunda a sexta
✅ Manhã e tarde
Confira no vídeo o retorno dos futuros atletas aos treinos e como fazer para participar da iniciativa desenvolvida pela Secretaria do Esporte e Juventude (Sejuv) e o Instituto Dragão Mar (IDM).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230918782_1179592582535485_1812473983873027609_n.jpg?_nc_cat=111&amp;ccb=1-5&amp;_nc_sid=08861d&amp;_nc_ohc=SbMnNPxU2jUAX_Bz5H0&amp;_nc_ht=scontent-iad3-2.xx&amp;edm=AGz5Y0wEAAAA&amp;oh=fbfb5e78d208200cc86f85d1c07fcd23&amp;oe=6132488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4.0908833333333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15.194466666667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72.831183333333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27.127183333333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5.7072166666667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61.267666666667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132.57176666667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105.93221666667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57.029733333333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21.321183333333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80950578"/>
                  </a:ext>
                </a:extLst>
              </a:tr>
            </a:tbl>
          </a:graphicData>
        </a:graphic>
      </p:graphicFrame>
      <p:sp>
        <p:nvSpPr>
          <p:cNvPr id="4" name="Text Placeholder 3">
            <a:extLst>
              <a:ext uri="{FF2B5EF4-FFF2-40B4-BE49-F238E27FC236}">
                <a16:creationId xmlns:a16="http://schemas.microsoft.com/office/drawing/2014/main" id="{26E8DF33-B979-4634-BC3C-D4D8457C3B30}"/>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343260646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C034-3569-45BA-A373-AFCB9E53DC9C}"/>
              </a:ext>
            </a:extLst>
          </p:cNvPr>
          <p:cNvSpPr>
            <a:spLocks noGrp="1"/>
          </p:cNvSpPr>
          <p:nvPr>
            <p:ph type="title"/>
          </p:nvPr>
        </p:nvSpPr>
        <p:spPr/>
        <p:txBody>
          <a:bodyPr/>
          <a:lstStyle/>
          <a:p>
            <a:r>
              <a:rPr lang="pt-BR"/>
              <a:t>Facebook Own Videos Demographics Table | Governo do Estado do Ceará - 22 of 24</a:t>
            </a:r>
            <a:endParaRPr lang="en-US"/>
          </a:p>
        </p:txBody>
      </p:sp>
      <p:graphicFrame>
        <p:nvGraphicFramePr>
          <p:cNvPr id="5" name="Table Placeholder 4">
            <a:extLst>
              <a:ext uri="{FF2B5EF4-FFF2-40B4-BE49-F238E27FC236}">
                <a16:creationId xmlns:a16="http://schemas.microsoft.com/office/drawing/2014/main" id="{04C0423E-A1BA-4FA6-A17B-3BF98B4DBD5E}"/>
              </a:ext>
            </a:extLst>
          </p:cNvPr>
          <p:cNvGraphicFramePr>
            <a:graphicFrameLocks noGrp="1"/>
          </p:cNvGraphicFramePr>
          <p:nvPr>
            <p:ph type="tbl" sz="quarter" idx="13"/>
            <p:extLst>
              <p:ext uri="{D42A27DB-BD31-4B8C-83A1-F6EECF244321}">
                <p14:modId xmlns:p14="http://schemas.microsoft.com/office/powerpoint/2010/main" val="2031080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277397183"/>
                    </a:ext>
                  </a:extLst>
                </a:gridCol>
                <a:gridCol w="658367">
                  <a:extLst>
                    <a:ext uri="{9D8B030D-6E8A-4147-A177-3AD203B41FA5}">
                      <a16:colId xmlns:a16="http://schemas.microsoft.com/office/drawing/2014/main" val="1951789864"/>
                    </a:ext>
                  </a:extLst>
                </a:gridCol>
                <a:gridCol w="658367">
                  <a:extLst>
                    <a:ext uri="{9D8B030D-6E8A-4147-A177-3AD203B41FA5}">
                      <a16:colId xmlns:a16="http://schemas.microsoft.com/office/drawing/2014/main" val="1955149827"/>
                    </a:ext>
                  </a:extLst>
                </a:gridCol>
                <a:gridCol w="208280">
                  <a:extLst>
                    <a:ext uri="{9D8B030D-6E8A-4147-A177-3AD203B41FA5}">
                      <a16:colId xmlns:a16="http://schemas.microsoft.com/office/drawing/2014/main" val="1321435979"/>
                    </a:ext>
                  </a:extLst>
                </a:gridCol>
                <a:gridCol w="208280">
                  <a:extLst>
                    <a:ext uri="{9D8B030D-6E8A-4147-A177-3AD203B41FA5}">
                      <a16:colId xmlns:a16="http://schemas.microsoft.com/office/drawing/2014/main" val="3058483664"/>
                    </a:ext>
                  </a:extLst>
                </a:gridCol>
                <a:gridCol w="208280">
                  <a:extLst>
                    <a:ext uri="{9D8B030D-6E8A-4147-A177-3AD203B41FA5}">
                      <a16:colId xmlns:a16="http://schemas.microsoft.com/office/drawing/2014/main" val="261877599"/>
                    </a:ext>
                  </a:extLst>
                </a:gridCol>
                <a:gridCol w="208280">
                  <a:extLst>
                    <a:ext uri="{9D8B030D-6E8A-4147-A177-3AD203B41FA5}">
                      <a16:colId xmlns:a16="http://schemas.microsoft.com/office/drawing/2014/main" val="391746251"/>
                    </a:ext>
                  </a:extLst>
                </a:gridCol>
                <a:gridCol w="208280">
                  <a:extLst>
                    <a:ext uri="{9D8B030D-6E8A-4147-A177-3AD203B41FA5}">
                      <a16:colId xmlns:a16="http://schemas.microsoft.com/office/drawing/2014/main" val="1557196793"/>
                    </a:ext>
                  </a:extLst>
                </a:gridCol>
                <a:gridCol w="208280">
                  <a:extLst>
                    <a:ext uri="{9D8B030D-6E8A-4147-A177-3AD203B41FA5}">
                      <a16:colId xmlns:a16="http://schemas.microsoft.com/office/drawing/2014/main" val="2178870337"/>
                    </a:ext>
                  </a:extLst>
                </a:gridCol>
                <a:gridCol w="208280">
                  <a:extLst>
                    <a:ext uri="{9D8B030D-6E8A-4147-A177-3AD203B41FA5}">
                      <a16:colId xmlns:a16="http://schemas.microsoft.com/office/drawing/2014/main" val="2457627357"/>
                    </a:ext>
                  </a:extLst>
                </a:gridCol>
                <a:gridCol w="208280">
                  <a:extLst>
                    <a:ext uri="{9D8B030D-6E8A-4147-A177-3AD203B41FA5}">
                      <a16:colId xmlns:a16="http://schemas.microsoft.com/office/drawing/2014/main" val="3858945675"/>
                    </a:ext>
                  </a:extLst>
                </a:gridCol>
                <a:gridCol w="208280">
                  <a:extLst>
                    <a:ext uri="{9D8B030D-6E8A-4147-A177-3AD203B41FA5}">
                      <a16:colId xmlns:a16="http://schemas.microsoft.com/office/drawing/2014/main" val="4259745897"/>
                    </a:ext>
                  </a:extLst>
                </a:gridCol>
                <a:gridCol w="208280">
                  <a:extLst>
                    <a:ext uri="{9D8B030D-6E8A-4147-A177-3AD203B41FA5}">
                      <a16:colId xmlns:a16="http://schemas.microsoft.com/office/drawing/2014/main" val="3446624225"/>
                    </a:ext>
                  </a:extLst>
                </a:gridCol>
                <a:gridCol w="208280">
                  <a:extLst>
                    <a:ext uri="{9D8B030D-6E8A-4147-A177-3AD203B41FA5}">
                      <a16:colId xmlns:a16="http://schemas.microsoft.com/office/drawing/2014/main" val="2654786915"/>
                    </a:ext>
                  </a:extLst>
                </a:gridCol>
                <a:gridCol w="208280">
                  <a:extLst>
                    <a:ext uri="{9D8B030D-6E8A-4147-A177-3AD203B41FA5}">
                      <a16:colId xmlns:a16="http://schemas.microsoft.com/office/drawing/2014/main" val="4085262033"/>
                    </a:ext>
                  </a:extLst>
                </a:gridCol>
                <a:gridCol w="208280">
                  <a:extLst>
                    <a:ext uri="{9D8B030D-6E8A-4147-A177-3AD203B41FA5}">
                      <a16:colId xmlns:a16="http://schemas.microsoft.com/office/drawing/2014/main" val="3306085783"/>
                    </a:ext>
                  </a:extLst>
                </a:gridCol>
                <a:gridCol w="208280">
                  <a:extLst>
                    <a:ext uri="{9D8B030D-6E8A-4147-A177-3AD203B41FA5}">
                      <a16:colId xmlns:a16="http://schemas.microsoft.com/office/drawing/2014/main" val="2226748594"/>
                    </a:ext>
                  </a:extLst>
                </a:gridCol>
                <a:gridCol w="208280">
                  <a:extLst>
                    <a:ext uri="{9D8B030D-6E8A-4147-A177-3AD203B41FA5}">
                      <a16:colId xmlns:a16="http://schemas.microsoft.com/office/drawing/2014/main" val="834774972"/>
                    </a:ext>
                  </a:extLst>
                </a:gridCol>
                <a:gridCol w="208280">
                  <a:extLst>
                    <a:ext uri="{9D8B030D-6E8A-4147-A177-3AD203B41FA5}">
                      <a16:colId xmlns:a16="http://schemas.microsoft.com/office/drawing/2014/main" val="9120036"/>
                    </a:ext>
                  </a:extLst>
                </a:gridCol>
                <a:gridCol w="208280">
                  <a:extLst>
                    <a:ext uri="{9D8B030D-6E8A-4147-A177-3AD203B41FA5}">
                      <a16:colId xmlns:a16="http://schemas.microsoft.com/office/drawing/2014/main" val="240841229"/>
                    </a:ext>
                  </a:extLst>
                </a:gridCol>
                <a:gridCol w="208280">
                  <a:extLst>
                    <a:ext uri="{9D8B030D-6E8A-4147-A177-3AD203B41FA5}">
                      <a16:colId xmlns:a16="http://schemas.microsoft.com/office/drawing/2014/main" val="3919889033"/>
                    </a:ext>
                  </a:extLst>
                </a:gridCol>
                <a:gridCol w="208280">
                  <a:extLst>
                    <a:ext uri="{9D8B030D-6E8A-4147-A177-3AD203B41FA5}">
                      <a16:colId xmlns:a16="http://schemas.microsoft.com/office/drawing/2014/main" val="4157692220"/>
                    </a:ext>
                  </a:extLst>
                </a:gridCol>
                <a:gridCol w="208280">
                  <a:extLst>
                    <a:ext uri="{9D8B030D-6E8A-4147-A177-3AD203B41FA5}">
                      <a16:colId xmlns:a16="http://schemas.microsoft.com/office/drawing/2014/main" val="3527442504"/>
                    </a:ext>
                  </a:extLst>
                </a:gridCol>
                <a:gridCol w="208280">
                  <a:extLst>
                    <a:ext uri="{9D8B030D-6E8A-4147-A177-3AD203B41FA5}">
                      <a16:colId xmlns:a16="http://schemas.microsoft.com/office/drawing/2014/main" val="415137053"/>
                    </a:ext>
                  </a:extLst>
                </a:gridCol>
                <a:gridCol w="208280">
                  <a:extLst>
                    <a:ext uri="{9D8B030D-6E8A-4147-A177-3AD203B41FA5}">
                      <a16:colId xmlns:a16="http://schemas.microsoft.com/office/drawing/2014/main" val="556744639"/>
                    </a:ext>
                  </a:extLst>
                </a:gridCol>
                <a:gridCol w="208280">
                  <a:extLst>
                    <a:ext uri="{9D8B030D-6E8A-4147-A177-3AD203B41FA5}">
                      <a16:colId xmlns:a16="http://schemas.microsoft.com/office/drawing/2014/main" val="765581286"/>
                    </a:ext>
                  </a:extLst>
                </a:gridCol>
                <a:gridCol w="208280">
                  <a:extLst>
                    <a:ext uri="{9D8B030D-6E8A-4147-A177-3AD203B41FA5}">
                      <a16:colId xmlns:a16="http://schemas.microsoft.com/office/drawing/2014/main" val="3693640262"/>
                    </a:ext>
                  </a:extLst>
                </a:gridCol>
                <a:gridCol w="208280">
                  <a:extLst>
                    <a:ext uri="{9D8B030D-6E8A-4147-A177-3AD203B41FA5}">
                      <a16:colId xmlns:a16="http://schemas.microsoft.com/office/drawing/2014/main" val="2232134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1023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- 2021-08-04 09:34:42</a:t>
                      </a:r>
                      <a:r>
                        <a:rPr kumimoji="0" lang="pt-BR" sz="1000" b="0" i="0" u="none" strike="noStrike" kern="1200" cap="none" spc="0" normalizeH="0" baseline="0" noProof="0">
                          <a:ln>
                            <a:noFill/>
                          </a:ln>
                          <a:solidFill>
                            <a:prstClr val="black"/>
                          </a:solidFill>
                          <a:effectLst/>
                          <a:uLnTx/>
                          <a:uFillTx/>
                          <a:latin typeface="+mn-lt"/>
                          <a:ea typeface="+mn-ea"/>
                          <a:cs typeface="+mn-cs"/>
                        </a:rPr>
                        <a:t>
 Governo do Ceará inaugura Unidade Estadual de Segurança Máxima
Com investimento superior a R$ 33 milhões, a unidade fica localizada no município de Aquiraz e possui capacidade para 168 internos.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235x165/230879800_832681907413288_7185939869632966973_n.jpg?_nc_cat=103&amp;ccb=1-5&amp;_nc_sid=08861d&amp;_nc_ohc=9lqiaLXUMp0AX-3myCT&amp;_nc_ht=scontent-iad3-2.xx&amp;edm=AGz5Y0wEAAAA&amp;oh=c97ee516467661690700c92b04ca897b&amp;oe=6132B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12.681566666667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373.08898333333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249.52998333333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167.90541666667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54.630766666667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218.87528333333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1119.1490333333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885.64216666667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526.58446666667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163.19978333333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75227662"/>
                  </a:ext>
                </a:extLst>
              </a:tr>
            </a:tbl>
          </a:graphicData>
        </a:graphic>
      </p:graphicFrame>
      <p:sp>
        <p:nvSpPr>
          <p:cNvPr id="4" name="Text Placeholder 3">
            <a:extLst>
              <a:ext uri="{FF2B5EF4-FFF2-40B4-BE49-F238E27FC236}">
                <a16:creationId xmlns:a16="http://schemas.microsoft.com/office/drawing/2014/main" id="{FFA4F37C-EB5E-404E-8E1F-0723EE9D9E7B}"/>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98833237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A1AFD-C799-442E-B7F2-27E03863E8DE}"/>
              </a:ext>
            </a:extLst>
          </p:cNvPr>
          <p:cNvSpPr>
            <a:spLocks noGrp="1"/>
          </p:cNvSpPr>
          <p:nvPr>
            <p:ph type="title"/>
          </p:nvPr>
        </p:nvSpPr>
        <p:spPr/>
        <p:txBody>
          <a:bodyPr/>
          <a:lstStyle/>
          <a:p>
            <a:r>
              <a:rPr lang="pt-BR"/>
              <a:t>Facebook Own Videos Demographics Table | Governo do Estado do Ceará - 23 of 24</a:t>
            </a:r>
            <a:endParaRPr lang="en-US"/>
          </a:p>
        </p:txBody>
      </p:sp>
      <p:graphicFrame>
        <p:nvGraphicFramePr>
          <p:cNvPr id="5" name="Table Placeholder 4">
            <a:extLst>
              <a:ext uri="{FF2B5EF4-FFF2-40B4-BE49-F238E27FC236}">
                <a16:creationId xmlns:a16="http://schemas.microsoft.com/office/drawing/2014/main" id="{4D1BF780-E5E4-459C-8667-63E57D9AAC44}"/>
              </a:ext>
            </a:extLst>
          </p:cNvPr>
          <p:cNvGraphicFramePr>
            <a:graphicFrameLocks noGrp="1"/>
          </p:cNvGraphicFramePr>
          <p:nvPr>
            <p:ph type="tbl" sz="quarter" idx="13"/>
            <p:extLst>
              <p:ext uri="{D42A27DB-BD31-4B8C-83A1-F6EECF244321}">
                <p14:modId xmlns:p14="http://schemas.microsoft.com/office/powerpoint/2010/main" val="392097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2499397099"/>
                    </a:ext>
                  </a:extLst>
                </a:gridCol>
                <a:gridCol w="658367">
                  <a:extLst>
                    <a:ext uri="{9D8B030D-6E8A-4147-A177-3AD203B41FA5}">
                      <a16:colId xmlns:a16="http://schemas.microsoft.com/office/drawing/2014/main" val="2693773904"/>
                    </a:ext>
                  </a:extLst>
                </a:gridCol>
                <a:gridCol w="658367">
                  <a:extLst>
                    <a:ext uri="{9D8B030D-6E8A-4147-A177-3AD203B41FA5}">
                      <a16:colId xmlns:a16="http://schemas.microsoft.com/office/drawing/2014/main" val="2011372777"/>
                    </a:ext>
                  </a:extLst>
                </a:gridCol>
                <a:gridCol w="208280">
                  <a:extLst>
                    <a:ext uri="{9D8B030D-6E8A-4147-A177-3AD203B41FA5}">
                      <a16:colId xmlns:a16="http://schemas.microsoft.com/office/drawing/2014/main" val="4183907925"/>
                    </a:ext>
                  </a:extLst>
                </a:gridCol>
                <a:gridCol w="208280">
                  <a:extLst>
                    <a:ext uri="{9D8B030D-6E8A-4147-A177-3AD203B41FA5}">
                      <a16:colId xmlns:a16="http://schemas.microsoft.com/office/drawing/2014/main" val="1169551744"/>
                    </a:ext>
                  </a:extLst>
                </a:gridCol>
                <a:gridCol w="208280">
                  <a:extLst>
                    <a:ext uri="{9D8B030D-6E8A-4147-A177-3AD203B41FA5}">
                      <a16:colId xmlns:a16="http://schemas.microsoft.com/office/drawing/2014/main" val="2351370187"/>
                    </a:ext>
                  </a:extLst>
                </a:gridCol>
                <a:gridCol w="208280">
                  <a:extLst>
                    <a:ext uri="{9D8B030D-6E8A-4147-A177-3AD203B41FA5}">
                      <a16:colId xmlns:a16="http://schemas.microsoft.com/office/drawing/2014/main" val="1544150058"/>
                    </a:ext>
                  </a:extLst>
                </a:gridCol>
                <a:gridCol w="208280">
                  <a:extLst>
                    <a:ext uri="{9D8B030D-6E8A-4147-A177-3AD203B41FA5}">
                      <a16:colId xmlns:a16="http://schemas.microsoft.com/office/drawing/2014/main" val="915422160"/>
                    </a:ext>
                  </a:extLst>
                </a:gridCol>
                <a:gridCol w="208280">
                  <a:extLst>
                    <a:ext uri="{9D8B030D-6E8A-4147-A177-3AD203B41FA5}">
                      <a16:colId xmlns:a16="http://schemas.microsoft.com/office/drawing/2014/main" val="2666096225"/>
                    </a:ext>
                  </a:extLst>
                </a:gridCol>
                <a:gridCol w="208280">
                  <a:extLst>
                    <a:ext uri="{9D8B030D-6E8A-4147-A177-3AD203B41FA5}">
                      <a16:colId xmlns:a16="http://schemas.microsoft.com/office/drawing/2014/main" val="65734518"/>
                    </a:ext>
                  </a:extLst>
                </a:gridCol>
                <a:gridCol w="208280">
                  <a:extLst>
                    <a:ext uri="{9D8B030D-6E8A-4147-A177-3AD203B41FA5}">
                      <a16:colId xmlns:a16="http://schemas.microsoft.com/office/drawing/2014/main" val="3676993365"/>
                    </a:ext>
                  </a:extLst>
                </a:gridCol>
                <a:gridCol w="208280">
                  <a:extLst>
                    <a:ext uri="{9D8B030D-6E8A-4147-A177-3AD203B41FA5}">
                      <a16:colId xmlns:a16="http://schemas.microsoft.com/office/drawing/2014/main" val="892174478"/>
                    </a:ext>
                  </a:extLst>
                </a:gridCol>
                <a:gridCol w="208280">
                  <a:extLst>
                    <a:ext uri="{9D8B030D-6E8A-4147-A177-3AD203B41FA5}">
                      <a16:colId xmlns:a16="http://schemas.microsoft.com/office/drawing/2014/main" val="2485751382"/>
                    </a:ext>
                  </a:extLst>
                </a:gridCol>
                <a:gridCol w="208280">
                  <a:extLst>
                    <a:ext uri="{9D8B030D-6E8A-4147-A177-3AD203B41FA5}">
                      <a16:colId xmlns:a16="http://schemas.microsoft.com/office/drawing/2014/main" val="2410964275"/>
                    </a:ext>
                  </a:extLst>
                </a:gridCol>
                <a:gridCol w="208280">
                  <a:extLst>
                    <a:ext uri="{9D8B030D-6E8A-4147-A177-3AD203B41FA5}">
                      <a16:colId xmlns:a16="http://schemas.microsoft.com/office/drawing/2014/main" val="261954546"/>
                    </a:ext>
                  </a:extLst>
                </a:gridCol>
                <a:gridCol w="208280">
                  <a:extLst>
                    <a:ext uri="{9D8B030D-6E8A-4147-A177-3AD203B41FA5}">
                      <a16:colId xmlns:a16="http://schemas.microsoft.com/office/drawing/2014/main" val="552378476"/>
                    </a:ext>
                  </a:extLst>
                </a:gridCol>
                <a:gridCol w="208280">
                  <a:extLst>
                    <a:ext uri="{9D8B030D-6E8A-4147-A177-3AD203B41FA5}">
                      <a16:colId xmlns:a16="http://schemas.microsoft.com/office/drawing/2014/main" val="4193142652"/>
                    </a:ext>
                  </a:extLst>
                </a:gridCol>
                <a:gridCol w="208280">
                  <a:extLst>
                    <a:ext uri="{9D8B030D-6E8A-4147-A177-3AD203B41FA5}">
                      <a16:colId xmlns:a16="http://schemas.microsoft.com/office/drawing/2014/main" val="761201778"/>
                    </a:ext>
                  </a:extLst>
                </a:gridCol>
                <a:gridCol w="208280">
                  <a:extLst>
                    <a:ext uri="{9D8B030D-6E8A-4147-A177-3AD203B41FA5}">
                      <a16:colId xmlns:a16="http://schemas.microsoft.com/office/drawing/2014/main" val="1065984058"/>
                    </a:ext>
                  </a:extLst>
                </a:gridCol>
                <a:gridCol w="208280">
                  <a:extLst>
                    <a:ext uri="{9D8B030D-6E8A-4147-A177-3AD203B41FA5}">
                      <a16:colId xmlns:a16="http://schemas.microsoft.com/office/drawing/2014/main" val="1021946035"/>
                    </a:ext>
                  </a:extLst>
                </a:gridCol>
                <a:gridCol w="208280">
                  <a:extLst>
                    <a:ext uri="{9D8B030D-6E8A-4147-A177-3AD203B41FA5}">
                      <a16:colId xmlns:a16="http://schemas.microsoft.com/office/drawing/2014/main" val="345108945"/>
                    </a:ext>
                  </a:extLst>
                </a:gridCol>
                <a:gridCol w="208280">
                  <a:extLst>
                    <a:ext uri="{9D8B030D-6E8A-4147-A177-3AD203B41FA5}">
                      <a16:colId xmlns:a16="http://schemas.microsoft.com/office/drawing/2014/main" val="49045065"/>
                    </a:ext>
                  </a:extLst>
                </a:gridCol>
                <a:gridCol w="208280">
                  <a:extLst>
                    <a:ext uri="{9D8B030D-6E8A-4147-A177-3AD203B41FA5}">
                      <a16:colId xmlns:a16="http://schemas.microsoft.com/office/drawing/2014/main" val="3533940729"/>
                    </a:ext>
                  </a:extLst>
                </a:gridCol>
                <a:gridCol w="208280">
                  <a:extLst>
                    <a:ext uri="{9D8B030D-6E8A-4147-A177-3AD203B41FA5}">
                      <a16:colId xmlns:a16="http://schemas.microsoft.com/office/drawing/2014/main" val="3921588291"/>
                    </a:ext>
                  </a:extLst>
                </a:gridCol>
                <a:gridCol w="208280">
                  <a:extLst>
                    <a:ext uri="{9D8B030D-6E8A-4147-A177-3AD203B41FA5}">
                      <a16:colId xmlns:a16="http://schemas.microsoft.com/office/drawing/2014/main" val="1149946081"/>
                    </a:ext>
                  </a:extLst>
                </a:gridCol>
                <a:gridCol w="208280">
                  <a:extLst>
                    <a:ext uri="{9D8B030D-6E8A-4147-A177-3AD203B41FA5}">
                      <a16:colId xmlns:a16="http://schemas.microsoft.com/office/drawing/2014/main" val="1075432461"/>
                    </a:ext>
                  </a:extLst>
                </a:gridCol>
                <a:gridCol w="208280">
                  <a:extLst>
                    <a:ext uri="{9D8B030D-6E8A-4147-A177-3AD203B41FA5}">
                      <a16:colId xmlns:a16="http://schemas.microsoft.com/office/drawing/2014/main" val="1502392518"/>
                    </a:ext>
                  </a:extLst>
                </a:gridCol>
                <a:gridCol w="208280">
                  <a:extLst>
                    <a:ext uri="{9D8B030D-6E8A-4147-A177-3AD203B41FA5}">
                      <a16:colId xmlns:a16="http://schemas.microsoft.com/office/drawing/2014/main" val="386241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46866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- 2021-08-02 16:08:47</a:t>
                      </a:r>
                      <a:r>
                        <a:rPr kumimoji="0" lang="pt-BR" sz="1000" b="0" i="0" u="none" strike="noStrike" kern="1200" cap="none" spc="0" normalizeH="0" baseline="0" noProof="0">
                          <a:ln>
                            <a:noFill/>
                          </a:ln>
                          <a:solidFill>
                            <a:prstClr val="black"/>
                          </a:solidFill>
                          <a:effectLst/>
                          <a:uLnTx/>
                          <a:uFillTx/>
                          <a:latin typeface="+mn-lt"/>
                          <a:ea typeface="+mn-ea"/>
                          <a:cs typeface="+mn-cs"/>
                        </a:rPr>
                        <a:t>
 Os novos equipamentos estão localizados nos municípios de Cariré, General Sampaio, Jaguaretama, Jati e Paraipaba.
Com essas cinco novas areninhas, o Ceará chega a 217 campos de grama sintética implantados pelo poder público. São 137 construídos pelo governo estadual e outros 80 instalados na Capital, através do programa Juntos por Fortaleza.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https://scontent-iad3-2.xx.fbcdn.net/v/t15.5256-10/p168x128/219422328_4025349270921274_4974779314117489912_n.jpg?_nc_cat=100&amp;ccb=1-5&amp;_nc_sid=08861d&amp;_nc_ohc=xraIPIG9fBMAX-WY9Su&amp;_nc_ht=scontent-iad3-2.xx&amp;oh=b9595ea8e6a7091b150285286a03354b&amp;oe=6132061C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22.066233333333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155.92263333333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509.04636666667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655.64633333333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407.59978333333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360.72626666667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105.35645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22.730516666667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480.55513333333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1207.82385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985.37683333333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484.71245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353.26696666667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81.95895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6559038"/>
                  </a:ext>
                </a:extLst>
              </a:tr>
            </a:tbl>
          </a:graphicData>
        </a:graphic>
      </p:graphicFrame>
      <p:sp>
        <p:nvSpPr>
          <p:cNvPr id="4" name="Text Placeholder 3">
            <a:extLst>
              <a:ext uri="{FF2B5EF4-FFF2-40B4-BE49-F238E27FC236}">
                <a16:creationId xmlns:a16="http://schemas.microsoft.com/office/drawing/2014/main" id="{7D941BCC-1B45-4F59-8D64-0361A05CE545}"/>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269218149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C8C3C-689A-4375-838D-593DC7B807AA}"/>
              </a:ext>
            </a:extLst>
          </p:cNvPr>
          <p:cNvSpPr>
            <a:spLocks noGrp="1"/>
          </p:cNvSpPr>
          <p:nvPr>
            <p:ph type="title"/>
          </p:nvPr>
        </p:nvSpPr>
        <p:spPr/>
        <p:txBody>
          <a:bodyPr/>
          <a:lstStyle/>
          <a:p>
            <a:r>
              <a:rPr lang="pt-BR"/>
              <a:t>Facebook Own Videos Demographics Table | Governo do Estado do Ceará - 24 of 24</a:t>
            </a:r>
            <a:endParaRPr lang="en-US"/>
          </a:p>
        </p:txBody>
      </p:sp>
      <p:graphicFrame>
        <p:nvGraphicFramePr>
          <p:cNvPr id="5" name="Table Placeholder 4">
            <a:extLst>
              <a:ext uri="{FF2B5EF4-FFF2-40B4-BE49-F238E27FC236}">
                <a16:creationId xmlns:a16="http://schemas.microsoft.com/office/drawing/2014/main" id="{ECB24013-830A-4155-9B94-6D839924278B}"/>
              </a:ext>
            </a:extLst>
          </p:cNvPr>
          <p:cNvGraphicFramePr>
            <a:graphicFrameLocks noGrp="1"/>
          </p:cNvGraphicFramePr>
          <p:nvPr>
            <p:ph type="tbl" sz="quarter" idx="13"/>
            <p:extLst>
              <p:ext uri="{D42A27DB-BD31-4B8C-83A1-F6EECF244321}">
                <p14:modId xmlns:p14="http://schemas.microsoft.com/office/powerpoint/2010/main" val="4143947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5">
                  <a:extLst>
                    <a:ext uri="{9D8B030D-6E8A-4147-A177-3AD203B41FA5}">
                      <a16:colId xmlns:a16="http://schemas.microsoft.com/office/drawing/2014/main" val="1258418186"/>
                    </a:ext>
                  </a:extLst>
                </a:gridCol>
                <a:gridCol w="658367">
                  <a:extLst>
                    <a:ext uri="{9D8B030D-6E8A-4147-A177-3AD203B41FA5}">
                      <a16:colId xmlns:a16="http://schemas.microsoft.com/office/drawing/2014/main" val="1283819341"/>
                    </a:ext>
                  </a:extLst>
                </a:gridCol>
                <a:gridCol w="658367">
                  <a:extLst>
                    <a:ext uri="{9D8B030D-6E8A-4147-A177-3AD203B41FA5}">
                      <a16:colId xmlns:a16="http://schemas.microsoft.com/office/drawing/2014/main" val="144807944"/>
                    </a:ext>
                  </a:extLst>
                </a:gridCol>
                <a:gridCol w="208280">
                  <a:extLst>
                    <a:ext uri="{9D8B030D-6E8A-4147-A177-3AD203B41FA5}">
                      <a16:colId xmlns:a16="http://schemas.microsoft.com/office/drawing/2014/main" val="610003918"/>
                    </a:ext>
                  </a:extLst>
                </a:gridCol>
                <a:gridCol w="208280">
                  <a:extLst>
                    <a:ext uri="{9D8B030D-6E8A-4147-A177-3AD203B41FA5}">
                      <a16:colId xmlns:a16="http://schemas.microsoft.com/office/drawing/2014/main" val="1234334047"/>
                    </a:ext>
                  </a:extLst>
                </a:gridCol>
                <a:gridCol w="208280">
                  <a:extLst>
                    <a:ext uri="{9D8B030D-6E8A-4147-A177-3AD203B41FA5}">
                      <a16:colId xmlns:a16="http://schemas.microsoft.com/office/drawing/2014/main" val="1827261396"/>
                    </a:ext>
                  </a:extLst>
                </a:gridCol>
                <a:gridCol w="208280">
                  <a:extLst>
                    <a:ext uri="{9D8B030D-6E8A-4147-A177-3AD203B41FA5}">
                      <a16:colId xmlns:a16="http://schemas.microsoft.com/office/drawing/2014/main" val="427176779"/>
                    </a:ext>
                  </a:extLst>
                </a:gridCol>
                <a:gridCol w="208280">
                  <a:extLst>
                    <a:ext uri="{9D8B030D-6E8A-4147-A177-3AD203B41FA5}">
                      <a16:colId xmlns:a16="http://schemas.microsoft.com/office/drawing/2014/main" val="1057310910"/>
                    </a:ext>
                  </a:extLst>
                </a:gridCol>
                <a:gridCol w="208280">
                  <a:extLst>
                    <a:ext uri="{9D8B030D-6E8A-4147-A177-3AD203B41FA5}">
                      <a16:colId xmlns:a16="http://schemas.microsoft.com/office/drawing/2014/main" val="3827018723"/>
                    </a:ext>
                  </a:extLst>
                </a:gridCol>
                <a:gridCol w="208280">
                  <a:extLst>
                    <a:ext uri="{9D8B030D-6E8A-4147-A177-3AD203B41FA5}">
                      <a16:colId xmlns:a16="http://schemas.microsoft.com/office/drawing/2014/main" val="3431352371"/>
                    </a:ext>
                  </a:extLst>
                </a:gridCol>
                <a:gridCol w="208280">
                  <a:extLst>
                    <a:ext uri="{9D8B030D-6E8A-4147-A177-3AD203B41FA5}">
                      <a16:colId xmlns:a16="http://schemas.microsoft.com/office/drawing/2014/main" val="2748984713"/>
                    </a:ext>
                  </a:extLst>
                </a:gridCol>
                <a:gridCol w="208280">
                  <a:extLst>
                    <a:ext uri="{9D8B030D-6E8A-4147-A177-3AD203B41FA5}">
                      <a16:colId xmlns:a16="http://schemas.microsoft.com/office/drawing/2014/main" val="869285999"/>
                    </a:ext>
                  </a:extLst>
                </a:gridCol>
                <a:gridCol w="208280">
                  <a:extLst>
                    <a:ext uri="{9D8B030D-6E8A-4147-A177-3AD203B41FA5}">
                      <a16:colId xmlns:a16="http://schemas.microsoft.com/office/drawing/2014/main" val="2834632380"/>
                    </a:ext>
                  </a:extLst>
                </a:gridCol>
                <a:gridCol w="208280">
                  <a:extLst>
                    <a:ext uri="{9D8B030D-6E8A-4147-A177-3AD203B41FA5}">
                      <a16:colId xmlns:a16="http://schemas.microsoft.com/office/drawing/2014/main" val="364426068"/>
                    </a:ext>
                  </a:extLst>
                </a:gridCol>
                <a:gridCol w="208280">
                  <a:extLst>
                    <a:ext uri="{9D8B030D-6E8A-4147-A177-3AD203B41FA5}">
                      <a16:colId xmlns:a16="http://schemas.microsoft.com/office/drawing/2014/main" val="1794503572"/>
                    </a:ext>
                  </a:extLst>
                </a:gridCol>
                <a:gridCol w="208280">
                  <a:extLst>
                    <a:ext uri="{9D8B030D-6E8A-4147-A177-3AD203B41FA5}">
                      <a16:colId xmlns:a16="http://schemas.microsoft.com/office/drawing/2014/main" val="175560000"/>
                    </a:ext>
                  </a:extLst>
                </a:gridCol>
                <a:gridCol w="208280">
                  <a:extLst>
                    <a:ext uri="{9D8B030D-6E8A-4147-A177-3AD203B41FA5}">
                      <a16:colId xmlns:a16="http://schemas.microsoft.com/office/drawing/2014/main" val="3270984478"/>
                    </a:ext>
                  </a:extLst>
                </a:gridCol>
                <a:gridCol w="208280">
                  <a:extLst>
                    <a:ext uri="{9D8B030D-6E8A-4147-A177-3AD203B41FA5}">
                      <a16:colId xmlns:a16="http://schemas.microsoft.com/office/drawing/2014/main" val="772204418"/>
                    </a:ext>
                  </a:extLst>
                </a:gridCol>
                <a:gridCol w="208280">
                  <a:extLst>
                    <a:ext uri="{9D8B030D-6E8A-4147-A177-3AD203B41FA5}">
                      <a16:colId xmlns:a16="http://schemas.microsoft.com/office/drawing/2014/main" val="643328228"/>
                    </a:ext>
                  </a:extLst>
                </a:gridCol>
                <a:gridCol w="208280">
                  <a:extLst>
                    <a:ext uri="{9D8B030D-6E8A-4147-A177-3AD203B41FA5}">
                      <a16:colId xmlns:a16="http://schemas.microsoft.com/office/drawing/2014/main" val="1613503200"/>
                    </a:ext>
                  </a:extLst>
                </a:gridCol>
                <a:gridCol w="208280">
                  <a:extLst>
                    <a:ext uri="{9D8B030D-6E8A-4147-A177-3AD203B41FA5}">
                      <a16:colId xmlns:a16="http://schemas.microsoft.com/office/drawing/2014/main" val="3301532120"/>
                    </a:ext>
                  </a:extLst>
                </a:gridCol>
                <a:gridCol w="208280">
                  <a:extLst>
                    <a:ext uri="{9D8B030D-6E8A-4147-A177-3AD203B41FA5}">
                      <a16:colId xmlns:a16="http://schemas.microsoft.com/office/drawing/2014/main" val="4005618433"/>
                    </a:ext>
                  </a:extLst>
                </a:gridCol>
                <a:gridCol w="208280">
                  <a:extLst>
                    <a:ext uri="{9D8B030D-6E8A-4147-A177-3AD203B41FA5}">
                      <a16:colId xmlns:a16="http://schemas.microsoft.com/office/drawing/2014/main" val="1216193481"/>
                    </a:ext>
                  </a:extLst>
                </a:gridCol>
                <a:gridCol w="208280">
                  <a:extLst>
                    <a:ext uri="{9D8B030D-6E8A-4147-A177-3AD203B41FA5}">
                      <a16:colId xmlns:a16="http://schemas.microsoft.com/office/drawing/2014/main" val="3952148884"/>
                    </a:ext>
                  </a:extLst>
                </a:gridCol>
                <a:gridCol w="208280">
                  <a:extLst>
                    <a:ext uri="{9D8B030D-6E8A-4147-A177-3AD203B41FA5}">
                      <a16:colId xmlns:a16="http://schemas.microsoft.com/office/drawing/2014/main" val="3665443812"/>
                    </a:ext>
                  </a:extLst>
                </a:gridCol>
                <a:gridCol w="208280">
                  <a:extLst>
                    <a:ext uri="{9D8B030D-6E8A-4147-A177-3AD203B41FA5}">
                      <a16:colId xmlns:a16="http://schemas.microsoft.com/office/drawing/2014/main" val="1464449008"/>
                    </a:ext>
                  </a:extLst>
                </a:gridCol>
                <a:gridCol w="208280">
                  <a:extLst>
                    <a:ext uri="{9D8B030D-6E8A-4147-A177-3AD203B41FA5}">
                      <a16:colId xmlns:a16="http://schemas.microsoft.com/office/drawing/2014/main" val="3364016986"/>
                    </a:ext>
                  </a:extLst>
                </a:gridCol>
                <a:gridCol w="208280">
                  <a:extLst>
                    <a:ext uri="{9D8B030D-6E8A-4147-A177-3AD203B41FA5}">
                      <a16:colId xmlns:a16="http://schemas.microsoft.com/office/drawing/2014/main" val="3359686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32990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Governo do Estado do Ceará - 2021-08-02 10:22:08</a:t>
                      </a:r>
                      <a:r>
                        <a:rPr kumimoji="0" lang="pt-BR" sz="1000" b="0" i="0" u="none" strike="noStrike" kern="1200" cap="none" spc="0" normalizeH="0" baseline="0" noProof="0">
                          <a:ln>
                            <a:noFill/>
                          </a:ln>
                          <a:solidFill>
                            <a:prstClr val="black"/>
                          </a:solidFill>
                          <a:effectLst/>
                          <a:uLnTx/>
                          <a:uFillTx/>
                          <a:latin typeface="+mn-lt"/>
                          <a:ea typeface="+mn-ea"/>
                          <a:cs typeface="+mn-cs"/>
                        </a:rPr>
                        <a:t>
 Professores aprovados no último concurso da Seduc tomam posse em transmissão ao vivo! Acompanhe!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p168x128/229658791_524537271995285_5471832067102012575_n.jpg?_nc_cat=103&amp;ccb=1-5&amp;_nc_sid=08861d&amp;_nc_ohc=BkAQXmbB-7sAX9uKJdh&amp;_nc_ht=scontent-iad3-2.xx&amp;edm=AGz5Y0wEAAAA&amp;oh=4787deb92310a4ee1456b67f98bd35aa&amp;oe=6132DA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08/30/2021 14:40:22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Ceará - 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236.48246666667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1076.5093666667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1073.73105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1142.46315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844.09945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296.84593333333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81.023933333333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437.40366666667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1203.7053333333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1080.2613833333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596.38733333333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347.37685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0.79398333333333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1.2621333333333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0.076883333333333</a:t>
                      </a:r>
                    </a:p>
                  </a:txBody>
                  <a:tcPr/>
                </a:tc>
                <a:extLst>
                  <a:ext uri="{0D108BD9-81ED-4DB2-BD59-A6C34878D82A}">
                    <a16:rowId xmlns:a16="http://schemas.microsoft.com/office/drawing/2014/main" val="2537554505"/>
                  </a:ext>
                </a:extLst>
              </a:tr>
            </a:tbl>
          </a:graphicData>
        </a:graphic>
      </p:graphicFrame>
      <p:sp>
        <p:nvSpPr>
          <p:cNvPr id="4" name="Text Placeholder 3">
            <a:extLst>
              <a:ext uri="{FF2B5EF4-FFF2-40B4-BE49-F238E27FC236}">
                <a16:creationId xmlns:a16="http://schemas.microsoft.com/office/drawing/2014/main" id="{43D2E4AE-2E74-4840-ACD8-78B45EF337C2}"/>
              </a:ext>
            </a:extLst>
          </p:cNvPr>
          <p:cNvSpPr>
            <a:spLocks noGrp="1"/>
          </p:cNvSpPr>
          <p:nvPr>
            <p:ph type="body" sz="quarter" idx="14"/>
          </p:nvPr>
        </p:nvSpPr>
        <p:spPr/>
        <p:txBody>
          <a:bodyPr/>
          <a:lstStyle/>
          <a:p>
            <a:r>
              <a:rPr lang="en-US"/>
              <a:t>08/01/2021 - 08/30/2021</a:t>
            </a:r>
          </a:p>
        </p:txBody>
      </p:sp>
    </p:spTree>
    <p:extLst>
      <p:ext uri="{BB962C8B-B14F-4D97-AF65-F5344CB8AC3E}">
        <p14:creationId xmlns:p14="http://schemas.microsoft.com/office/powerpoint/2010/main" val="40892285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13957</Words>
  <Application>Microsoft Office PowerPoint</Application>
  <PresentationFormat>On-screen Show (4:3)</PresentationFormat>
  <Paragraphs>3727</Paragraphs>
  <Slides>184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184</vt:i4>
      </vt:variant>
    </vt:vector>
  </HeadingPairs>
  <TitlesOfParts>
    <vt:vector size="187" baseType="lpstr">
      <vt:lpstr>Arial</vt:lpstr>
      <vt:lpstr>Calibri</vt:lpstr>
      <vt:lpstr>quintly_template</vt:lpstr>
      <vt:lpstr>Facebook</vt:lpstr>
      <vt:lpstr>Facebook Reactions Distribution | Governo do Estado do Ceará</vt:lpstr>
      <vt:lpstr>Facebook Total Interactions | Governo do Estado do Ceará</vt:lpstr>
      <vt:lpstr>Facebook Reaction Percentage | Governo do Estado do Ceará</vt:lpstr>
      <vt:lpstr>Facebook Interactions by Post Type | Governo do Estado do Ceará</vt:lpstr>
      <vt:lpstr>Facebook Positive/Negative Reaction Distribution | Governo do Estado do Ceará</vt:lpstr>
      <vt:lpstr>Facebook Reach | Governo do Estado do Ceará</vt:lpstr>
      <vt:lpstr>Facebook Own Posts Table | Governo do Estado do Ceará - 1 of 25</vt:lpstr>
      <vt:lpstr>Facebook Own Posts Table | Governo do Estado do Ceará - 2 of 25</vt:lpstr>
      <vt:lpstr>Facebook Own Posts Table | Governo do Estado do Ceará - 3 of 25</vt:lpstr>
      <vt:lpstr>Facebook Own Posts Table | Governo do Estado do Ceará - 4 of 25</vt:lpstr>
      <vt:lpstr>Facebook Own Posts Table | Governo do Estado do Ceará - 5 of 25</vt:lpstr>
      <vt:lpstr>Facebook Own Posts Table | Governo do Estado do Ceará - 6 of 25</vt:lpstr>
      <vt:lpstr>Facebook Own Posts Table | Governo do Estado do Ceará - 7 of 25</vt:lpstr>
      <vt:lpstr>Facebook Own Posts Table | Governo do Estado do Ceará - 8 of 25</vt:lpstr>
      <vt:lpstr>Facebook Own Posts Table | Governo do Estado do Ceará - 9 of 25</vt:lpstr>
      <vt:lpstr>Facebook Own Posts Table | Governo do Estado do Ceará - 10 of 25</vt:lpstr>
      <vt:lpstr>Facebook Own Posts Table | Governo do Estado do Ceará - 11 of 25</vt:lpstr>
      <vt:lpstr>Facebook Own Posts Table | Governo do Estado do Ceará - 12 of 25</vt:lpstr>
      <vt:lpstr>Facebook Own Posts Table | Governo do Estado do Ceará - 13 of 25</vt:lpstr>
      <vt:lpstr>Facebook Own Posts Table | Governo do Estado do Ceará - 14 of 25</vt:lpstr>
      <vt:lpstr>Facebook Own Posts Table | Governo do Estado do Ceará - 15 of 25</vt:lpstr>
      <vt:lpstr>Facebook Own Posts Table | Governo do Estado do Ceará - 16 of 25</vt:lpstr>
      <vt:lpstr>Facebook Own Posts Table | Governo do Estado do Ceará - 17 of 25</vt:lpstr>
      <vt:lpstr>Facebook Own Posts Table | Governo do Estado do Ceará - 18 of 25</vt:lpstr>
      <vt:lpstr>Facebook Own Posts Table | Governo do Estado do Ceará - 19 of 25</vt:lpstr>
      <vt:lpstr>Facebook Own Posts Table | Governo do Estado do Ceará - 20 of 25</vt:lpstr>
      <vt:lpstr>Facebook Own Posts Table | Governo do Estado do Ceará - 21 of 25</vt:lpstr>
      <vt:lpstr>Facebook Own Posts Table | Governo do Estado do Ceará - 22 of 25</vt:lpstr>
      <vt:lpstr>Facebook Own Posts Table | Governo do Estado do Ceará - 23 of 25</vt:lpstr>
      <vt:lpstr>Facebook Own Posts Table | Governo do Estado do Ceará - 24 of 25</vt:lpstr>
      <vt:lpstr>Facebook Own Posts Table | Governo do Estado do Ceará - 25 of 25</vt:lpstr>
      <vt:lpstr>Facebook Post Type Distribution | Governo do Estado do Ceará</vt:lpstr>
      <vt:lpstr>Facebook Interactions Per Post By Post Type | Governo do Estado do Ceará</vt:lpstr>
      <vt:lpstr>Facebook Check Ins Change | Governo do Estado do Ceará</vt:lpstr>
      <vt:lpstr>Facebook Comments Table | Governo do Estado do Ceará - 1 of 16</vt:lpstr>
      <vt:lpstr>Facebook Comments Table | Governo do Estado do Ceará - 2 of 16</vt:lpstr>
      <vt:lpstr>Facebook Comments Table | Governo do Estado do Ceará - 3 of 16</vt:lpstr>
      <vt:lpstr>Facebook Comments Table | Governo do Estado do Ceará - 4 of 16</vt:lpstr>
      <vt:lpstr>Facebook Comments Table | Governo do Estado do Ceará - 5 of 16</vt:lpstr>
      <vt:lpstr>Facebook Comments Table | Governo do Estado do Ceará - 6 of 16</vt:lpstr>
      <vt:lpstr>Facebook Comments Table | Governo do Estado do Ceará - 7 of 16</vt:lpstr>
      <vt:lpstr>Facebook Comments Table | Governo do Estado do Ceará - 8 of 16</vt:lpstr>
      <vt:lpstr>Facebook Comments Table | Governo do Estado do Ceará - 9 of 16</vt:lpstr>
      <vt:lpstr>Facebook Comments Table | Governo do Estado do Ceará - 10 of 16</vt:lpstr>
      <vt:lpstr>Facebook Comments Table | Governo do Estado do Ceará - 11 of 16</vt:lpstr>
      <vt:lpstr>Facebook Comments Table | Governo do Estado do Ceará - 12 of 16</vt:lpstr>
      <vt:lpstr>Facebook Comments Table | Governo do Estado do Ceará - 13 of 16</vt:lpstr>
      <vt:lpstr>Facebook Comments Table | Governo do Estado do Ceará - 14 of 16</vt:lpstr>
      <vt:lpstr>Facebook Comments Table | Governo do Estado do Ceará - 15 of 16</vt:lpstr>
      <vt:lpstr>Facebook Comments Table | Governo do Estado do Ceará - 16 of 16</vt:lpstr>
      <vt:lpstr>Facebook User Posts By Hour | Governo do Estado do Ceará</vt:lpstr>
      <vt:lpstr>Facebook Video Type Distribution | Governo do Estado do Ceará</vt:lpstr>
      <vt:lpstr>Facebook User Posts By Weekday | Governo do Estado do Ceará</vt:lpstr>
      <vt:lpstr>Facebook User Questions | Governo do Estado do Ceará</vt:lpstr>
      <vt:lpstr>Facebook Own Video Posts | Governo do Estado do Ceará</vt:lpstr>
      <vt:lpstr>Facebook Average Reactions Per Post | Governo do Estado do Ceará</vt:lpstr>
      <vt:lpstr>Facebook Average Shares Per Post | Governo do Estado do Ceará</vt:lpstr>
      <vt:lpstr>Facebook Hashtag Detection | Governo do Estado do Ceará - 1 of 3</vt:lpstr>
      <vt:lpstr>Facebook Hashtag Detection | Governo do Estado do Ceará - 2 of 3</vt:lpstr>
      <vt:lpstr>Facebook Hashtag Detection | Governo do Estado do Ceará - 3 of 3</vt:lpstr>
      <vt:lpstr>Facebook User Posts | Governo do Estado do Ceará</vt:lpstr>
      <vt:lpstr>Facebook Average Comments Per Post | Governo do Estado do Ceará</vt:lpstr>
      <vt:lpstr>Facebook Own Posts By Hour | Governo do Estado do Ceará</vt:lpstr>
      <vt:lpstr>Facebook Check Ins | Governo do Estado do Ceará</vt:lpstr>
      <vt:lpstr>Facebook Interaction Rate By Hour | Governo do Estado do Ceará</vt:lpstr>
      <vt:lpstr>Facebook Interaction Rate By Weekday | Governo do Estado do Ceará</vt:lpstr>
      <vt:lpstr>Facebook Fan Distribution Development | Governo do Estado do Ceará</vt:lpstr>
      <vt:lpstr>Facebook Own Posts By Weekday | Governo do Estado do Ceará</vt:lpstr>
      <vt:lpstr>Facebook Post Type Distribution Per Profile | Governo do Estado do Ceará</vt:lpstr>
      <vt:lpstr>Facebook Average Interactions Per Post | Governo do Estado do Ceará</vt:lpstr>
      <vt:lpstr>Facebook Total Interactions | Governo do Estado do Ceará</vt:lpstr>
      <vt:lpstr>Facebook Fans Change Per Weekday | Governo do Estado do Ceará</vt:lpstr>
      <vt:lpstr>Facebook Fan Distribution | Governo do Estado do Ceará</vt:lpstr>
      <vt:lpstr>Facebook Key Metrics Table | Governo do Estado do Ceará</vt:lpstr>
      <vt:lpstr>Facebook Fans Change | Governo do Estado do Ceará</vt:lpstr>
      <vt:lpstr>Facebook Fans Change Rate | Governo do Estado do Ceará</vt:lpstr>
      <vt:lpstr>Facebook Interactions Distribution | Governo do Estado do Ceará</vt:lpstr>
      <vt:lpstr>Facebook Fans Table | Governo do Estado do Ceará</vt:lpstr>
      <vt:lpstr>Facebook Interaction Rate | Governo do Estado do Ceará</vt:lpstr>
      <vt:lpstr>Facebook Key Metrics Radar | Governo do Estado do Ceará</vt:lpstr>
      <vt:lpstr>Facebook Interaction Rate By Post Type | Governo do Estado do Ceará</vt:lpstr>
      <vt:lpstr>Facebook Own Posts | Governo do Estado do Ceará</vt:lpstr>
      <vt:lpstr>Facebook Page Likes Total | Governo do Estado do Ceará</vt:lpstr>
      <vt:lpstr>Overall All Taggable Posts Table | Governo do Estado do Ceará - 1 of 20</vt:lpstr>
      <vt:lpstr>Overall All Taggable Posts Table | Governo do Estado do Ceará - 2 of 20</vt:lpstr>
      <vt:lpstr>Overall All Taggable Posts Table | Governo do Estado do Ceará - 3 of 20</vt:lpstr>
      <vt:lpstr>Overall All Taggable Posts Table | Governo do Estado do Ceará - 4 of 20</vt:lpstr>
      <vt:lpstr>Overall All Taggable Posts Table | Governo do Estado do Ceará - 5 of 20</vt:lpstr>
      <vt:lpstr>Overall All Taggable Posts Table | Governo do Estado do Ceará - 6 of 20</vt:lpstr>
      <vt:lpstr>Overall All Taggable Posts Table | Governo do Estado do Ceará - 7 of 20</vt:lpstr>
      <vt:lpstr>Overall All Taggable Posts Table | Governo do Estado do Ceará - 8 of 20</vt:lpstr>
      <vt:lpstr>Overall All Taggable Posts Table | Governo do Estado do Ceará - 9 of 20</vt:lpstr>
      <vt:lpstr>Overall All Taggable Posts Table | Governo do Estado do Ceará - 10 of 20</vt:lpstr>
      <vt:lpstr>Overall All Taggable Posts Table | Governo do Estado do Ceará - 11 of 20</vt:lpstr>
      <vt:lpstr>Overall All Taggable Posts Table | Governo do Estado do Ceará - 12 of 20</vt:lpstr>
      <vt:lpstr>Overall All Taggable Posts Table | Governo do Estado do Ceará - 13 of 20</vt:lpstr>
      <vt:lpstr>Overall All Taggable Posts Table | Governo do Estado do Ceará - 14 of 20</vt:lpstr>
      <vt:lpstr>Overall All Taggable Posts Table | Governo do Estado do Ceará - 15 of 20</vt:lpstr>
      <vt:lpstr>Overall All Taggable Posts Table | Governo do Estado do Ceará - 16 of 20</vt:lpstr>
      <vt:lpstr>Overall All Taggable Posts Table | Governo do Estado do Ceará - 17 of 20</vt:lpstr>
      <vt:lpstr>Overall All Taggable Posts Table | Governo do Estado do Ceará - 18 of 20</vt:lpstr>
      <vt:lpstr>Overall All Taggable Posts Table | Governo do Estado do Ceará - 19 of 20</vt:lpstr>
      <vt:lpstr>Overall All Taggable Posts Table | Governo do Estado do Ceará - 20 of 20</vt:lpstr>
      <vt:lpstr>Facebook Fans Table | Governo do Estado do Ceará</vt:lpstr>
      <vt:lpstr>Facebook Fan Demographics | Governo do Estado do Ceará</vt:lpstr>
      <vt:lpstr>Facebook Engagement Rate By Post Type | Governo do Estado do Ceará</vt:lpstr>
      <vt:lpstr>Facebook Reactions Distribution | Governo do Estado do Ceará</vt:lpstr>
      <vt:lpstr>Facebook Page Likes Change by Like/Unlike Source | Governo do Estado do Ceará</vt:lpstr>
      <vt:lpstr>Facebook Reach By Country Table | Governo do Estado do Ceará - 1 of 3</vt:lpstr>
      <vt:lpstr>Facebook Reach By Country Table | Governo do Estado do Ceará - 2 of 3</vt:lpstr>
      <vt:lpstr>Facebook Reach By Country Table | Governo do Estado do Ceará - 3 of 3</vt:lpstr>
      <vt:lpstr>Facebook Fans Total | Governo do Estado do Ceará</vt:lpstr>
      <vt:lpstr>Facebook Engaged Users | Governo do Estado do Ceará</vt:lpstr>
      <vt:lpstr>Facebook Impressions | Governo do Estado do Ceará</vt:lpstr>
      <vt:lpstr>Facebook Fans Lost | Governo do Estado do Ceará</vt:lpstr>
      <vt:lpstr>Facebook Page Post Reach Table | Governo do Estado do Ceará</vt:lpstr>
      <vt:lpstr>Facebook Page Views | Governo do Estado do Ceará</vt:lpstr>
      <vt:lpstr>Facebook Reach Type Distribution (last 28 days) | Governo do Estado do Ceará</vt:lpstr>
      <vt:lpstr>Facebook Page Content Virality | Governo do Estado do Ceará</vt:lpstr>
      <vt:lpstr>Facebook Engagement Rate | Governo do Estado do Ceará</vt:lpstr>
      <vt:lpstr>Facebook Reach by Post Type  | Governo do Estado do Ceará</vt:lpstr>
      <vt:lpstr>Facebook Video Views | Governo do Estado do Ceará</vt:lpstr>
      <vt:lpstr>Facebook Video Views Table | Governo do Estado do Ceará</vt:lpstr>
      <vt:lpstr>Facebook Key Metrics by Month | Governo do Estado do Ceará</vt:lpstr>
      <vt:lpstr>Facebook Organic, Viral &amp; Paid Reach over Time | Governo do Estado do Ceará</vt:lpstr>
      <vt:lpstr>Facebook Viral Reach | Governo do Estado do Ceará</vt:lpstr>
      <vt:lpstr>Facebook Fan Age Distribution | Governo do Estado do Ceará</vt:lpstr>
      <vt:lpstr>Facebook Key Metrics Table | Governo do Estado do Ceará</vt:lpstr>
      <vt:lpstr>Facebook Total Video View Time by Gender | Governo do Estado do Ceará</vt:lpstr>
      <vt:lpstr>Facebook Total Video View Time by Age Group | Governo do Estado do Ceará</vt:lpstr>
      <vt:lpstr>Facebook Original Own Posts Table | Governo do Estado do Ceará - 1 of 25</vt:lpstr>
      <vt:lpstr>Facebook Original Own Posts Table | Governo do Estado do Ceará - 2 of 25</vt:lpstr>
      <vt:lpstr>Facebook Original Own Posts Table | Governo do Estado do Ceará - 3 of 25</vt:lpstr>
      <vt:lpstr>Facebook Original Own Posts Table | Governo do Estado do Ceará - 4 of 25</vt:lpstr>
      <vt:lpstr>Facebook Original Own Posts Table | Governo do Estado do Ceará - 5 of 25</vt:lpstr>
      <vt:lpstr>Facebook Original Own Posts Table | Governo do Estado do Ceará - 6 of 25</vt:lpstr>
      <vt:lpstr>Facebook Original Own Posts Table | Governo do Estado do Ceará - 7 of 25</vt:lpstr>
      <vt:lpstr>Facebook Original Own Posts Table | Governo do Estado do Ceará - 8 of 25</vt:lpstr>
      <vt:lpstr>Facebook Original Own Posts Table | Governo do Estado do Ceará - 9 of 25</vt:lpstr>
      <vt:lpstr>Facebook Original Own Posts Table | Governo do Estado do Ceará - 10 of 25</vt:lpstr>
      <vt:lpstr>Facebook Original Own Posts Table | Governo do Estado do Ceará - 11 of 25</vt:lpstr>
      <vt:lpstr>Facebook Original Own Posts Table | Governo do Estado do Ceará - 12 of 25</vt:lpstr>
      <vt:lpstr>Facebook Original Own Posts Table | Governo do Estado do Ceará - 13 of 25</vt:lpstr>
      <vt:lpstr>Facebook Original Own Posts Table | Governo do Estado do Ceará - 14 of 25</vt:lpstr>
      <vt:lpstr>Facebook Original Own Posts Table | Governo do Estado do Ceará - 15 of 25</vt:lpstr>
      <vt:lpstr>Facebook Original Own Posts Table | Governo do Estado do Ceará - 16 of 25</vt:lpstr>
      <vt:lpstr>Facebook Original Own Posts Table | Governo do Estado do Ceará - 17 of 25</vt:lpstr>
      <vt:lpstr>Facebook Original Own Posts Table | Governo do Estado do Ceará - 18 of 25</vt:lpstr>
      <vt:lpstr>Facebook Original Own Posts Table | Governo do Estado do Ceará - 19 of 25</vt:lpstr>
      <vt:lpstr>Facebook Original Own Posts Table | Governo do Estado do Ceará - 20 of 25</vt:lpstr>
      <vt:lpstr>Facebook Original Own Posts Table | Governo do Estado do Ceará - 21 of 25</vt:lpstr>
      <vt:lpstr>Facebook Original Own Posts Table | Governo do Estado do Ceará - 22 of 25</vt:lpstr>
      <vt:lpstr>Facebook Original Own Posts Table | Governo do Estado do Ceará - 23 of 25</vt:lpstr>
      <vt:lpstr>Facebook Original Own Posts Table | Governo do Estado do Ceará - 24 of 25</vt:lpstr>
      <vt:lpstr>Facebook Original Own Posts Table | Governo do Estado do Ceará - 25 of 25</vt:lpstr>
      <vt:lpstr>Facebook Followers Total | Governo do Estado do Ceará</vt:lpstr>
      <vt:lpstr>Facebook Post Length Efficiency | Governo do Estado do Ceará</vt:lpstr>
      <vt:lpstr>Facebook Total Interactions | Governo do Estado do Ceará</vt:lpstr>
      <vt:lpstr>Facebook Page Reach Table | Governo do Estado do Ceará</vt:lpstr>
      <vt:lpstr>Facebook Own Videos Demographics Table | Governo do Estado do Ceará - 1 of 24</vt:lpstr>
      <vt:lpstr>Facebook Own Videos Demographics Table | Governo do Estado do Ceará - 2 of 24</vt:lpstr>
      <vt:lpstr>Facebook Own Videos Demographics Table | Governo do Estado do Ceará - 3 of 24</vt:lpstr>
      <vt:lpstr>Facebook Own Videos Demographics Table | Governo do Estado do Ceará - 4 of 24</vt:lpstr>
      <vt:lpstr>Facebook Own Videos Demographics Table | Governo do Estado do Ceará - 5 of 24</vt:lpstr>
      <vt:lpstr>Facebook Own Videos Demographics Table | Governo do Estado do Ceará - 6 of 24</vt:lpstr>
      <vt:lpstr>Facebook Own Videos Demographics Table | Governo do Estado do Ceará - 7 of 24</vt:lpstr>
      <vt:lpstr>Facebook Own Videos Demographics Table | Governo do Estado do Ceará - 8 of 24</vt:lpstr>
      <vt:lpstr>Facebook Own Videos Demographics Table | Governo do Estado do Ceará - 9 of 24</vt:lpstr>
      <vt:lpstr>Facebook Own Videos Demographics Table | Governo do Estado do Ceará - 10 of 24</vt:lpstr>
      <vt:lpstr>Facebook Own Videos Demographics Table | Governo do Estado do Ceará - 11 of 24</vt:lpstr>
      <vt:lpstr>Facebook Own Videos Demographics Table | Governo do Estado do Ceará - 12 of 24</vt:lpstr>
      <vt:lpstr>Facebook Own Videos Demographics Table | Governo do Estado do Ceará - 13 of 24</vt:lpstr>
      <vt:lpstr>Facebook Own Videos Demographics Table | Governo do Estado do Ceará - 14 of 24</vt:lpstr>
      <vt:lpstr>Facebook Own Videos Demographics Table | Governo do Estado do Ceará - 15 of 24</vt:lpstr>
      <vt:lpstr>Facebook Own Videos Demographics Table | Governo do Estado do Ceará - 16 of 24</vt:lpstr>
      <vt:lpstr>Facebook Own Videos Demographics Table | Governo do Estado do Ceará - 17 of 24</vt:lpstr>
      <vt:lpstr>Facebook Own Videos Demographics Table | Governo do Estado do Ceará - 18 of 24</vt:lpstr>
      <vt:lpstr>Facebook Own Videos Demographics Table | Governo do Estado do Ceará - 19 of 24</vt:lpstr>
      <vt:lpstr>Facebook Own Videos Demographics Table | Governo do Estado do Ceará - 20 of 24</vt:lpstr>
      <vt:lpstr>Facebook Own Videos Demographics Table | Governo do Estado do Ceará - 21 of 24</vt:lpstr>
      <vt:lpstr>Facebook Own Videos Demographics Table | Governo do Estado do Ceará - 22 of 24</vt:lpstr>
      <vt:lpstr>Facebook Own Videos Demographics Table | Governo do Estado do Ceará - 23 of 24</vt:lpstr>
      <vt:lpstr>Facebook Own Videos Demographics Table | Governo do Estado do Ceará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Frederik Peiniger</dc:creator>
  <cp:lastModifiedBy>Frederik Peiniger</cp:lastModifiedBy>
  <cp:revision>1</cp:revision>
  <dcterms:created xsi:type="dcterms:W3CDTF">2021-08-30T18:27:06Z</dcterms:created>
  <dcterms:modified xsi:type="dcterms:W3CDTF">2021-08-30T18:32:18Z</dcterms:modified>
</cp:coreProperties>
</file>