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3" r:id="rId17"/>
    <p:sldId id="274" r:id="rId18"/>
    <p:sldId id="276" r:id="rId19"/>
    <p:sldId id="277" r:id="rId20"/>
    <p:sldId id="278" r:id="rId21"/>
    <p:sldId id="279" r:id="rId22"/>
    <p:sldId id="281" r:id="rId23"/>
    <p:sldId id="282" r:id="rId24"/>
    <p:sldId id="283"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 Happy DE</c:v>
                </c:pt>
                <c:pt idx="1">
                  <c:v>EatHappy Österreich Eat Happy AT</c:v>
                </c:pt>
                <c:pt idx="2">
                  <c:v>EatHappy Italia Eat Happy IT</c:v>
                </c:pt>
                <c:pt idx="3">
                  <c:v>EatHappy Denmark Eat Happy DK</c:v>
                </c:pt>
              </c:strCache>
            </c:strRef>
          </c:cat>
          <c:val>
            <c:numRef>
              <c:f>Sheet1!$A$2:$D$2</c:f>
              <c:numCache>
                <c:formatCode>General</c:formatCode>
                <c:ptCount val="4"/>
                <c:pt idx="0">
                  <c:v>9552</c:v>
                </c:pt>
                <c:pt idx="1">
                  <c:v>8851</c:v>
                </c:pt>
                <c:pt idx="2">
                  <c:v>2935</c:v>
                </c:pt>
                <c:pt idx="3">
                  <c:v>209</c:v>
                </c:pt>
              </c:numCache>
            </c:numRef>
          </c:val>
          <c:extLst>
            <c:ext xmlns:c16="http://schemas.microsoft.com/office/drawing/2014/chart" uri="{C3380CC4-5D6E-409C-BE32-E72D297353CC}">
              <c16:uniqueId val="{00000000-A62C-4986-8735-F712DB222CD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2</c:v>
                </c:pt>
                <c:pt idx="1">
                  <c:v>1</c:v>
                </c:pt>
                <c:pt idx="2">
                  <c:v>35</c:v>
                </c:pt>
                <c:pt idx="3">
                  <c:v>2</c:v>
                </c:pt>
              </c:numCache>
            </c:numRef>
          </c:val>
          <c:extLst>
            <c:ext xmlns:c16="http://schemas.microsoft.com/office/drawing/2014/chart" uri="{C3380CC4-5D6E-409C-BE32-E72D297353CC}">
              <c16:uniqueId val="{00000000-BB41-4DC7-B61D-BC2129C94AA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1.8252726516507001</c:v>
                </c:pt>
                <c:pt idx="1">
                  <c:v>2.2113185048036401</c:v>
                </c:pt>
                <c:pt idx="2">
                  <c:v>4.6916183447548798</c:v>
                </c:pt>
                <c:pt idx="3">
                  <c:v>0</c:v>
                </c:pt>
              </c:numCache>
            </c:numRef>
          </c:val>
          <c:extLst>
            <c:ext xmlns:c16="http://schemas.microsoft.com/office/drawing/2014/chart" uri="{C3380CC4-5D6E-409C-BE32-E72D297353CC}">
              <c16:uniqueId val="{00000000-4948-4445-B8C6-0951DF930DA1}"/>
            </c:ext>
          </c:extLst>
        </c:ser>
        <c:ser>
          <c:idx val="1"/>
          <c:order val="1"/>
          <c:tx>
            <c:strRef>
              <c:f>Sheet1!$C$1</c:f>
              <c:strCache>
                <c:ptCount val="1"/>
                <c:pt idx="0">
                  <c:v>EatHappy Österreich Eat Happy AT</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c:v>
                </c:pt>
                <c:pt idx="1">
                  <c:v>1.12878349754607</c:v>
                </c:pt>
                <c:pt idx="2">
                  <c:v>2.2900763358778602</c:v>
                </c:pt>
                <c:pt idx="3">
                  <c:v>0</c:v>
                </c:pt>
              </c:numCache>
            </c:numRef>
          </c:val>
          <c:extLst>
            <c:ext xmlns:c16="http://schemas.microsoft.com/office/drawing/2014/chart" uri="{C3380CC4-5D6E-409C-BE32-E72D297353CC}">
              <c16:uniqueId val="{00000001-4948-4445-B8C6-0951DF930DA1}"/>
            </c:ext>
          </c:extLst>
        </c:ser>
        <c:ser>
          <c:idx val="2"/>
          <c:order val="2"/>
          <c:tx>
            <c:strRef>
              <c:f>Sheet1!$D$1</c:f>
              <c:strCache>
                <c:ptCount val="1"/>
                <c:pt idx="0">
                  <c:v>EatHappy Denmark Eat Happy DK</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4.0510077006844902</c:v>
                </c:pt>
                <c:pt idx="2">
                  <c:v>0</c:v>
                </c:pt>
                <c:pt idx="3">
                  <c:v>0</c:v>
                </c:pt>
              </c:numCache>
            </c:numRef>
          </c:val>
          <c:extLst>
            <c:ext xmlns:c16="http://schemas.microsoft.com/office/drawing/2014/chart" uri="{C3380CC4-5D6E-409C-BE32-E72D297353CC}">
              <c16:uniqueId val="{00000002-4948-4445-B8C6-0951DF930DA1}"/>
            </c:ext>
          </c:extLst>
        </c:ser>
        <c:ser>
          <c:idx val="3"/>
          <c:order val="3"/>
          <c:tx>
            <c:strRef>
              <c:f>Sheet1!$E$1</c:f>
              <c:strCache>
                <c:ptCount val="1"/>
                <c:pt idx="0">
                  <c:v>EatHappy Italia Eat Happy IT</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c:v>
                </c:pt>
                <c:pt idx="1">
                  <c:v>1.3107107193613201</c:v>
                </c:pt>
                <c:pt idx="2">
                  <c:v>0</c:v>
                </c:pt>
                <c:pt idx="3">
                  <c:v>0.11559063997744599</c:v>
                </c:pt>
              </c:numCache>
            </c:numRef>
          </c:val>
          <c:extLst>
            <c:ext xmlns:c16="http://schemas.microsoft.com/office/drawing/2014/chart" uri="{C3380CC4-5D6E-409C-BE32-E72D297353CC}">
              <c16:uniqueId val="{00000003-4948-4445-B8C6-0951DF930DA1}"/>
            </c:ext>
          </c:extLst>
        </c:ser>
        <c:dLbls>
          <c:showLegendKey val="0"/>
          <c:showVal val="0"/>
          <c:showCatName val="0"/>
          <c:showSerName val="0"/>
          <c:showPercent val="0"/>
          <c:showBubbleSize val="0"/>
        </c:dLbls>
        <c:gapWidth val="219"/>
        <c:overlap val="-27"/>
        <c:axId val="64218960"/>
        <c:axId val="64223880"/>
      </c:barChart>
      <c:catAx>
        <c:axId val="6421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23880"/>
        <c:crosses val="autoZero"/>
        <c:auto val="1"/>
        <c:lblAlgn val="ctr"/>
        <c:lblOffset val="100"/>
        <c:noMultiLvlLbl val="0"/>
      </c:catAx>
      <c:valAx>
        <c:axId val="6422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1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1</c:v>
                </c:pt>
                <c:pt idx="11">
                  <c:v>1</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3143-4CAD-8239-B8223E28CA34}"/>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1-3143-4CAD-8239-B8223E28CA34}"/>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3143-4CAD-8239-B8223E28CA34}"/>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3143-4CAD-8239-B8223E28CA34}"/>
            </c:ext>
          </c:extLst>
        </c:ser>
        <c:dLbls>
          <c:showLegendKey val="0"/>
          <c:showVal val="0"/>
          <c:showCatName val="0"/>
          <c:showSerName val="0"/>
          <c:showPercent val="0"/>
          <c:showBubbleSize val="0"/>
        </c:dLbls>
        <c:smooth val="0"/>
        <c:axId val="64226176"/>
        <c:axId val="396480896"/>
      </c:lineChart>
      <c:dateAx>
        <c:axId val="6422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80896"/>
        <c:crosses val="autoZero"/>
        <c:auto val="1"/>
        <c:lblOffset val="100"/>
        <c:baseTimeUnit val="days"/>
      </c:dateAx>
      <c:valAx>
        <c:axId val="39648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2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222</c:v>
                </c:pt>
                <c:pt idx="1">
                  <c:v>392</c:v>
                </c:pt>
                <c:pt idx="2">
                  <c:v>134</c:v>
                </c:pt>
                <c:pt idx="3">
                  <c:v>292</c:v>
                </c:pt>
                <c:pt idx="4">
                  <c:v>1105</c:v>
                </c:pt>
                <c:pt idx="5">
                  <c:v>571</c:v>
                </c:pt>
                <c:pt idx="6">
                  <c:v>212</c:v>
                </c:pt>
                <c:pt idx="7">
                  <c:v>733</c:v>
                </c:pt>
                <c:pt idx="8">
                  <c:v>1499</c:v>
                </c:pt>
                <c:pt idx="9">
                  <c:v>341</c:v>
                </c:pt>
                <c:pt idx="10">
                  <c:v>893</c:v>
                </c:pt>
                <c:pt idx="11">
                  <c:v>319887</c:v>
                </c:pt>
                <c:pt idx="12">
                  <c:v>282393</c:v>
                </c:pt>
                <c:pt idx="13">
                  <c:v>219088</c:v>
                </c:pt>
                <c:pt idx="14">
                  <c:v>186042</c:v>
                </c:pt>
                <c:pt idx="15">
                  <c:v>160113</c:v>
                </c:pt>
                <c:pt idx="16">
                  <c:v>272096</c:v>
                </c:pt>
                <c:pt idx="17">
                  <c:v>263014</c:v>
                </c:pt>
                <c:pt idx="18">
                  <c:v>229289</c:v>
                </c:pt>
                <c:pt idx="19">
                  <c:v>191731</c:v>
                </c:pt>
                <c:pt idx="20">
                  <c:v>179367</c:v>
                </c:pt>
                <c:pt idx="21">
                  <c:v>252860</c:v>
                </c:pt>
                <c:pt idx="22">
                  <c:v>257663</c:v>
                </c:pt>
                <c:pt idx="23">
                  <c:v>227921</c:v>
                </c:pt>
                <c:pt idx="24">
                  <c:v>220031</c:v>
                </c:pt>
                <c:pt idx="25">
                  <c:v>199138</c:v>
                </c:pt>
                <c:pt idx="26">
                  <c:v>237796</c:v>
                </c:pt>
                <c:pt idx="27">
                  <c:v>250796</c:v>
                </c:pt>
                <c:pt idx="28">
                  <c:v>238716</c:v>
                </c:pt>
                <c:pt idx="29">
                  <c:v>224786</c:v>
                </c:pt>
                <c:pt idx="30">
                  <c:v>219087</c:v>
                </c:pt>
              </c:numCache>
            </c:numRef>
          </c:val>
          <c:smooth val="0"/>
          <c:extLst>
            <c:ext xmlns:c16="http://schemas.microsoft.com/office/drawing/2014/chart" uri="{C3380CC4-5D6E-409C-BE32-E72D297353CC}">
              <c16:uniqueId val="{00000000-8046-451C-B5E6-1E2BA3C7DD38}"/>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3493</c:v>
                </c:pt>
                <c:pt idx="1">
                  <c:v>3391</c:v>
                </c:pt>
                <c:pt idx="2">
                  <c:v>2803</c:v>
                </c:pt>
                <c:pt idx="3">
                  <c:v>3827</c:v>
                </c:pt>
                <c:pt idx="4">
                  <c:v>3789</c:v>
                </c:pt>
                <c:pt idx="5">
                  <c:v>2155</c:v>
                </c:pt>
                <c:pt idx="6">
                  <c:v>128</c:v>
                </c:pt>
                <c:pt idx="7">
                  <c:v>40</c:v>
                </c:pt>
                <c:pt idx="8">
                  <c:v>247</c:v>
                </c:pt>
                <c:pt idx="9">
                  <c:v>51</c:v>
                </c:pt>
                <c:pt idx="10">
                  <c:v>35</c:v>
                </c:pt>
                <c:pt idx="11">
                  <c:v>15</c:v>
                </c:pt>
                <c:pt idx="12">
                  <c:v>19</c:v>
                </c:pt>
                <c:pt idx="13">
                  <c:v>14</c:v>
                </c:pt>
                <c:pt idx="14">
                  <c:v>211</c:v>
                </c:pt>
                <c:pt idx="15">
                  <c:v>110</c:v>
                </c:pt>
                <c:pt idx="16">
                  <c:v>50</c:v>
                </c:pt>
                <c:pt idx="17">
                  <c:v>58</c:v>
                </c:pt>
                <c:pt idx="18">
                  <c:v>354</c:v>
                </c:pt>
                <c:pt idx="19">
                  <c:v>120</c:v>
                </c:pt>
                <c:pt idx="20">
                  <c:v>341</c:v>
                </c:pt>
                <c:pt idx="21">
                  <c:v>121</c:v>
                </c:pt>
                <c:pt idx="22">
                  <c:v>254</c:v>
                </c:pt>
                <c:pt idx="23">
                  <c:v>61</c:v>
                </c:pt>
                <c:pt idx="24">
                  <c:v>49</c:v>
                </c:pt>
                <c:pt idx="25">
                  <c:v>30</c:v>
                </c:pt>
                <c:pt idx="26">
                  <c:v>234</c:v>
                </c:pt>
                <c:pt idx="27">
                  <c:v>72</c:v>
                </c:pt>
                <c:pt idx="28">
                  <c:v>917</c:v>
                </c:pt>
                <c:pt idx="29">
                  <c:v>479</c:v>
                </c:pt>
                <c:pt idx="30">
                  <c:v>161</c:v>
                </c:pt>
              </c:numCache>
            </c:numRef>
          </c:val>
          <c:smooth val="0"/>
          <c:extLst>
            <c:ext xmlns:c16="http://schemas.microsoft.com/office/drawing/2014/chart" uri="{C3380CC4-5D6E-409C-BE32-E72D297353CC}">
              <c16:uniqueId val="{00000001-8046-451C-B5E6-1E2BA3C7DD38}"/>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2</c:v>
                </c:pt>
                <c:pt idx="1">
                  <c:v>5</c:v>
                </c:pt>
                <c:pt idx="2">
                  <c:v>1</c:v>
                </c:pt>
                <c:pt idx="3">
                  <c:v>36</c:v>
                </c:pt>
                <c:pt idx="4">
                  <c:v>9</c:v>
                </c:pt>
                <c:pt idx="5">
                  <c:v>2</c:v>
                </c:pt>
                <c:pt idx="6">
                  <c:v>6165</c:v>
                </c:pt>
                <c:pt idx="7">
                  <c:v>621</c:v>
                </c:pt>
                <c:pt idx="8">
                  <c:v>221</c:v>
                </c:pt>
                <c:pt idx="9">
                  <c:v>161</c:v>
                </c:pt>
                <c:pt idx="10">
                  <c:v>117</c:v>
                </c:pt>
                <c:pt idx="11">
                  <c:v>42</c:v>
                </c:pt>
                <c:pt idx="12">
                  <c:v>37</c:v>
                </c:pt>
                <c:pt idx="13">
                  <c:v>55</c:v>
                </c:pt>
                <c:pt idx="14">
                  <c:v>23</c:v>
                </c:pt>
                <c:pt idx="15">
                  <c:v>15</c:v>
                </c:pt>
                <c:pt idx="16">
                  <c:v>25</c:v>
                </c:pt>
                <c:pt idx="17">
                  <c:v>40</c:v>
                </c:pt>
                <c:pt idx="18">
                  <c:v>17</c:v>
                </c:pt>
                <c:pt idx="19">
                  <c:v>13</c:v>
                </c:pt>
                <c:pt idx="20">
                  <c:v>21</c:v>
                </c:pt>
                <c:pt idx="21">
                  <c:v>34</c:v>
                </c:pt>
                <c:pt idx="22">
                  <c:v>17</c:v>
                </c:pt>
                <c:pt idx="23">
                  <c:v>15</c:v>
                </c:pt>
                <c:pt idx="24">
                  <c:v>17</c:v>
                </c:pt>
                <c:pt idx="25">
                  <c:v>13</c:v>
                </c:pt>
                <c:pt idx="26">
                  <c:v>37</c:v>
                </c:pt>
                <c:pt idx="27">
                  <c:v>24</c:v>
                </c:pt>
                <c:pt idx="28">
                  <c:v>9</c:v>
                </c:pt>
                <c:pt idx="29">
                  <c:v>9</c:v>
                </c:pt>
                <c:pt idx="30">
                  <c:v>5</c:v>
                </c:pt>
              </c:numCache>
            </c:numRef>
          </c:val>
          <c:smooth val="0"/>
          <c:extLst>
            <c:ext xmlns:c16="http://schemas.microsoft.com/office/drawing/2014/chart" uri="{C3380CC4-5D6E-409C-BE32-E72D297353CC}">
              <c16:uniqueId val="{00000002-8046-451C-B5E6-1E2BA3C7DD38}"/>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99</c:v>
                </c:pt>
                <c:pt idx="1">
                  <c:v>109334</c:v>
                </c:pt>
                <c:pt idx="2">
                  <c:v>50658</c:v>
                </c:pt>
                <c:pt idx="3">
                  <c:v>2531</c:v>
                </c:pt>
                <c:pt idx="4">
                  <c:v>38690</c:v>
                </c:pt>
                <c:pt idx="5">
                  <c:v>60284</c:v>
                </c:pt>
                <c:pt idx="6">
                  <c:v>78446</c:v>
                </c:pt>
                <c:pt idx="7">
                  <c:v>54777</c:v>
                </c:pt>
                <c:pt idx="8">
                  <c:v>68252</c:v>
                </c:pt>
                <c:pt idx="9">
                  <c:v>47222</c:v>
                </c:pt>
                <c:pt idx="10">
                  <c:v>27263</c:v>
                </c:pt>
                <c:pt idx="11">
                  <c:v>51968</c:v>
                </c:pt>
                <c:pt idx="12">
                  <c:v>50700</c:v>
                </c:pt>
                <c:pt idx="13">
                  <c:v>34753</c:v>
                </c:pt>
                <c:pt idx="14">
                  <c:v>17</c:v>
                </c:pt>
                <c:pt idx="15">
                  <c:v>9</c:v>
                </c:pt>
                <c:pt idx="16">
                  <c:v>4</c:v>
                </c:pt>
                <c:pt idx="17">
                  <c:v>5</c:v>
                </c:pt>
                <c:pt idx="18">
                  <c:v>46779</c:v>
                </c:pt>
                <c:pt idx="19">
                  <c:v>47753</c:v>
                </c:pt>
                <c:pt idx="20">
                  <c:v>32002</c:v>
                </c:pt>
                <c:pt idx="21">
                  <c:v>119</c:v>
                </c:pt>
                <c:pt idx="22">
                  <c:v>8774</c:v>
                </c:pt>
                <c:pt idx="23">
                  <c:v>10154</c:v>
                </c:pt>
                <c:pt idx="24">
                  <c:v>11428</c:v>
                </c:pt>
                <c:pt idx="25">
                  <c:v>567</c:v>
                </c:pt>
                <c:pt idx="26">
                  <c:v>106</c:v>
                </c:pt>
                <c:pt idx="27">
                  <c:v>27</c:v>
                </c:pt>
                <c:pt idx="28">
                  <c:v>21</c:v>
                </c:pt>
                <c:pt idx="29">
                  <c:v>27</c:v>
                </c:pt>
                <c:pt idx="30">
                  <c:v>11</c:v>
                </c:pt>
              </c:numCache>
            </c:numRef>
          </c:val>
          <c:smooth val="0"/>
          <c:extLst>
            <c:ext xmlns:c16="http://schemas.microsoft.com/office/drawing/2014/chart" uri="{C3380CC4-5D6E-409C-BE32-E72D297353CC}">
              <c16:uniqueId val="{00000003-8046-451C-B5E6-1E2BA3C7DD38}"/>
            </c:ext>
          </c:extLst>
        </c:ser>
        <c:dLbls>
          <c:showLegendKey val="0"/>
          <c:showVal val="0"/>
          <c:showCatName val="0"/>
          <c:showSerName val="0"/>
          <c:showPercent val="0"/>
          <c:showBubbleSize val="0"/>
        </c:dLbls>
        <c:smooth val="0"/>
        <c:axId val="405061040"/>
        <c:axId val="405061696"/>
      </c:lineChart>
      <c:dateAx>
        <c:axId val="405061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61696"/>
        <c:crosses val="autoZero"/>
        <c:auto val="1"/>
        <c:lblOffset val="100"/>
        <c:baseTimeUnit val="days"/>
      </c:dateAx>
      <c:valAx>
        <c:axId val="40506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6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689</c:v>
                </c:pt>
                <c:pt idx="1">
                  <c:v>922</c:v>
                </c:pt>
                <c:pt idx="2">
                  <c:v>452</c:v>
                </c:pt>
                <c:pt idx="3">
                  <c:v>844</c:v>
                </c:pt>
                <c:pt idx="4">
                  <c:v>1782</c:v>
                </c:pt>
                <c:pt idx="5">
                  <c:v>1240</c:v>
                </c:pt>
                <c:pt idx="6">
                  <c:v>1190</c:v>
                </c:pt>
                <c:pt idx="7">
                  <c:v>1534</c:v>
                </c:pt>
                <c:pt idx="8">
                  <c:v>2280</c:v>
                </c:pt>
                <c:pt idx="9">
                  <c:v>768</c:v>
                </c:pt>
                <c:pt idx="10">
                  <c:v>1361</c:v>
                </c:pt>
                <c:pt idx="11">
                  <c:v>401532</c:v>
                </c:pt>
                <c:pt idx="12">
                  <c:v>304804</c:v>
                </c:pt>
                <c:pt idx="13">
                  <c:v>244323</c:v>
                </c:pt>
                <c:pt idx="14">
                  <c:v>200173</c:v>
                </c:pt>
                <c:pt idx="15">
                  <c:v>173914</c:v>
                </c:pt>
                <c:pt idx="16">
                  <c:v>300675</c:v>
                </c:pt>
                <c:pt idx="17">
                  <c:v>288674</c:v>
                </c:pt>
                <c:pt idx="18">
                  <c:v>251937</c:v>
                </c:pt>
                <c:pt idx="19">
                  <c:v>213108</c:v>
                </c:pt>
                <c:pt idx="20">
                  <c:v>191122</c:v>
                </c:pt>
                <c:pt idx="21">
                  <c:v>275589</c:v>
                </c:pt>
                <c:pt idx="22">
                  <c:v>278138</c:v>
                </c:pt>
                <c:pt idx="23">
                  <c:v>254545</c:v>
                </c:pt>
                <c:pt idx="24">
                  <c:v>233414</c:v>
                </c:pt>
                <c:pt idx="25">
                  <c:v>207391</c:v>
                </c:pt>
                <c:pt idx="26">
                  <c:v>253059</c:v>
                </c:pt>
                <c:pt idx="27">
                  <c:v>269199</c:v>
                </c:pt>
                <c:pt idx="28">
                  <c:v>271007</c:v>
                </c:pt>
                <c:pt idx="29">
                  <c:v>236575</c:v>
                </c:pt>
                <c:pt idx="30">
                  <c:v>235822</c:v>
                </c:pt>
              </c:numCache>
            </c:numRef>
          </c:val>
          <c:smooth val="0"/>
          <c:extLst>
            <c:ext xmlns:c16="http://schemas.microsoft.com/office/drawing/2014/chart" uri="{C3380CC4-5D6E-409C-BE32-E72D297353CC}">
              <c16:uniqueId val="{00000000-9689-414F-AC61-99A48F044EE3}"/>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3840</c:v>
                </c:pt>
                <c:pt idx="1">
                  <c:v>3773</c:v>
                </c:pt>
                <c:pt idx="2">
                  <c:v>3003</c:v>
                </c:pt>
                <c:pt idx="3">
                  <c:v>4379</c:v>
                </c:pt>
                <c:pt idx="4">
                  <c:v>4375</c:v>
                </c:pt>
                <c:pt idx="5">
                  <c:v>2488</c:v>
                </c:pt>
                <c:pt idx="6">
                  <c:v>164</c:v>
                </c:pt>
                <c:pt idx="7">
                  <c:v>123</c:v>
                </c:pt>
                <c:pt idx="8">
                  <c:v>276</c:v>
                </c:pt>
                <c:pt idx="9">
                  <c:v>71</c:v>
                </c:pt>
                <c:pt idx="10">
                  <c:v>78</c:v>
                </c:pt>
                <c:pt idx="11">
                  <c:v>24</c:v>
                </c:pt>
                <c:pt idx="12">
                  <c:v>27</c:v>
                </c:pt>
                <c:pt idx="13">
                  <c:v>18</c:v>
                </c:pt>
                <c:pt idx="14">
                  <c:v>230</c:v>
                </c:pt>
                <c:pt idx="15">
                  <c:v>152</c:v>
                </c:pt>
                <c:pt idx="16">
                  <c:v>54</c:v>
                </c:pt>
                <c:pt idx="17">
                  <c:v>86</c:v>
                </c:pt>
                <c:pt idx="18">
                  <c:v>412</c:v>
                </c:pt>
                <c:pt idx="19">
                  <c:v>125</c:v>
                </c:pt>
                <c:pt idx="20">
                  <c:v>377</c:v>
                </c:pt>
                <c:pt idx="21">
                  <c:v>137</c:v>
                </c:pt>
                <c:pt idx="22">
                  <c:v>355</c:v>
                </c:pt>
                <c:pt idx="23">
                  <c:v>73</c:v>
                </c:pt>
                <c:pt idx="24">
                  <c:v>60</c:v>
                </c:pt>
                <c:pt idx="25">
                  <c:v>70</c:v>
                </c:pt>
                <c:pt idx="26">
                  <c:v>270</c:v>
                </c:pt>
                <c:pt idx="27">
                  <c:v>101</c:v>
                </c:pt>
                <c:pt idx="28">
                  <c:v>1004</c:v>
                </c:pt>
                <c:pt idx="29">
                  <c:v>524</c:v>
                </c:pt>
                <c:pt idx="30">
                  <c:v>180</c:v>
                </c:pt>
              </c:numCache>
            </c:numRef>
          </c:val>
          <c:smooth val="0"/>
          <c:extLst>
            <c:ext xmlns:c16="http://schemas.microsoft.com/office/drawing/2014/chart" uri="{C3380CC4-5D6E-409C-BE32-E72D297353CC}">
              <c16:uniqueId val="{00000001-9689-414F-AC61-99A48F044EE3}"/>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3</c:v>
                </c:pt>
                <c:pt idx="1">
                  <c:v>38</c:v>
                </c:pt>
                <c:pt idx="2">
                  <c:v>4</c:v>
                </c:pt>
                <c:pt idx="3">
                  <c:v>50</c:v>
                </c:pt>
                <c:pt idx="4">
                  <c:v>195</c:v>
                </c:pt>
                <c:pt idx="5">
                  <c:v>16</c:v>
                </c:pt>
                <c:pt idx="6">
                  <c:v>6776</c:v>
                </c:pt>
                <c:pt idx="7">
                  <c:v>731</c:v>
                </c:pt>
                <c:pt idx="8">
                  <c:v>263</c:v>
                </c:pt>
                <c:pt idx="9">
                  <c:v>229</c:v>
                </c:pt>
                <c:pt idx="10">
                  <c:v>127</c:v>
                </c:pt>
                <c:pt idx="11">
                  <c:v>67</c:v>
                </c:pt>
                <c:pt idx="12">
                  <c:v>38</c:v>
                </c:pt>
                <c:pt idx="13">
                  <c:v>127</c:v>
                </c:pt>
                <c:pt idx="14">
                  <c:v>34</c:v>
                </c:pt>
                <c:pt idx="15">
                  <c:v>22</c:v>
                </c:pt>
                <c:pt idx="16">
                  <c:v>94</c:v>
                </c:pt>
                <c:pt idx="17">
                  <c:v>119</c:v>
                </c:pt>
                <c:pt idx="18">
                  <c:v>51</c:v>
                </c:pt>
                <c:pt idx="19">
                  <c:v>77</c:v>
                </c:pt>
                <c:pt idx="20">
                  <c:v>85</c:v>
                </c:pt>
                <c:pt idx="21">
                  <c:v>49</c:v>
                </c:pt>
                <c:pt idx="22">
                  <c:v>70</c:v>
                </c:pt>
                <c:pt idx="23">
                  <c:v>137</c:v>
                </c:pt>
                <c:pt idx="24">
                  <c:v>74</c:v>
                </c:pt>
                <c:pt idx="25">
                  <c:v>102</c:v>
                </c:pt>
                <c:pt idx="26">
                  <c:v>195</c:v>
                </c:pt>
                <c:pt idx="27">
                  <c:v>102</c:v>
                </c:pt>
                <c:pt idx="28">
                  <c:v>48</c:v>
                </c:pt>
                <c:pt idx="29">
                  <c:v>20</c:v>
                </c:pt>
                <c:pt idx="30">
                  <c:v>14</c:v>
                </c:pt>
              </c:numCache>
            </c:numRef>
          </c:val>
          <c:smooth val="0"/>
          <c:extLst>
            <c:ext xmlns:c16="http://schemas.microsoft.com/office/drawing/2014/chart" uri="{C3380CC4-5D6E-409C-BE32-E72D297353CC}">
              <c16:uniqueId val="{00000002-9689-414F-AC61-99A48F044EE3}"/>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178</c:v>
                </c:pt>
                <c:pt idx="1">
                  <c:v>114196</c:v>
                </c:pt>
                <c:pt idx="2">
                  <c:v>49304</c:v>
                </c:pt>
                <c:pt idx="3">
                  <c:v>2715</c:v>
                </c:pt>
                <c:pt idx="4">
                  <c:v>40398</c:v>
                </c:pt>
                <c:pt idx="5">
                  <c:v>60602</c:v>
                </c:pt>
                <c:pt idx="6">
                  <c:v>79500</c:v>
                </c:pt>
                <c:pt idx="7">
                  <c:v>55297</c:v>
                </c:pt>
                <c:pt idx="8">
                  <c:v>67825</c:v>
                </c:pt>
                <c:pt idx="9">
                  <c:v>47845</c:v>
                </c:pt>
                <c:pt idx="10">
                  <c:v>26755</c:v>
                </c:pt>
                <c:pt idx="11">
                  <c:v>52616</c:v>
                </c:pt>
                <c:pt idx="12">
                  <c:v>51365</c:v>
                </c:pt>
                <c:pt idx="13">
                  <c:v>34466</c:v>
                </c:pt>
                <c:pt idx="14">
                  <c:v>61</c:v>
                </c:pt>
                <c:pt idx="15">
                  <c:v>13</c:v>
                </c:pt>
                <c:pt idx="16">
                  <c:v>7</c:v>
                </c:pt>
                <c:pt idx="17">
                  <c:v>19</c:v>
                </c:pt>
                <c:pt idx="18">
                  <c:v>47391</c:v>
                </c:pt>
                <c:pt idx="19">
                  <c:v>48251</c:v>
                </c:pt>
                <c:pt idx="20">
                  <c:v>32298</c:v>
                </c:pt>
                <c:pt idx="21">
                  <c:v>283</c:v>
                </c:pt>
                <c:pt idx="22">
                  <c:v>8820</c:v>
                </c:pt>
                <c:pt idx="23">
                  <c:v>10349</c:v>
                </c:pt>
                <c:pt idx="24">
                  <c:v>11310</c:v>
                </c:pt>
                <c:pt idx="25">
                  <c:v>676</c:v>
                </c:pt>
                <c:pt idx="26">
                  <c:v>155</c:v>
                </c:pt>
                <c:pt idx="27">
                  <c:v>55</c:v>
                </c:pt>
                <c:pt idx="28">
                  <c:v>43</c:v>
                </c:pt>
                <c:pt idx="29">
                  <c:v>49</c:v>
                </c:pt>
                <c:pt idx="30">
                  <c:v>44</c:v>
                </c:pt>
              </c:numCache>
            </c:numRef>
          </c:val>
          <c:smooth val="0"/>
          <c:extLst>
            <c:ext xmlns:c16="http://schemas.microsoft.com/office/drawing/2014/chart" uri="{C3380CC4-5D6E-409C-BE32-E72D297353CC}">
              <c16:uniqueId val="{00000003-9689-414F-AC61-99A48F044EE3}"/>
            </c:ext>
          </c:extLst>
        </c:ser>
        <c:dLbls>
          <c:showLegendKey val="0"/>
          <c:showVal val="0"/>
          <c:showCatName val="0"/>
          <c:showSerName val="0"/>
          <c:showPercent val="0"/>
          <c:showBubbleSize val="0"/>
        </c:dLbls>
        <c:smooth val="0"/>
        <c:axId val="454296768"/>
        <c:axId val="454293816"/>
      </c:lineChart>
      <c:dateAx>
        <c:axId val="454296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293816"/>
        <c:crosses val="autoZero"/>
        <c:auto val="1"/>
        <c:lblOffset val="100"/>
        <c:baseTimeUnit val="days"/>
      </c:dateAx>
      <c:valAx>
        <c:axId val="45429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29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14</c:v>
                </c:pt>
                <c:pt idx="2">
                  <c:v>0</c:v>
                </c:pt>
                <c:pt idx="3">
                  <c:v>0</c:v>
                </c:pt>
                <c:pt idx="4">
                  <c:v>28</c:v>
                </c:pt>
                <c:pt idx="5">
                  <c:v>0</c:v>
                </c:pt>
                <c:pt idx="6">
                  <c:v>0</c:v>
                </c:pt>
                <c:pt idx="7">
                  <c:v>22</c:v>
                </c:pt>
                <c:pt idx="8">
                  <c:v>15</c:v>
                </c:pt>
                <c:pt idx="9">
                  <c:v>0</c:v>
                </c:pt>
                <c:pt idx="10">
                  <c:v>12</c:v>
                </c:pt>
                <c:pt idx="11">
                  <c:v>18</c:v>
                </c:pt>
                <c:pt idx="12">
                  <c:v>0</c:v>
                </c:pt>
                <c:pt idx="13">
                  <c:v>43</c:v>
                </c:pt>
                <c:pt idx="14">
                  <c:v>0</c:v>
                </c:pt>
                <c:pt idx="15">
                  <c:v>26</c:v>
                </c:pt>
                <c:pt idx="16">
                  <c:v>0</c:v>
                </c:pt>
                <c:pt idx="17">
                  <c:v>0</c:v>
                </c:pt>
                <c:pt idx="18">
                  <c:v>0</c:v>
                </c:pt>
                <c:pt idx="19">
                  <c:v>76</c:v>
                </c:pt>
                <c:pt idx="20">
                  <c:v>0</c:v>
                </c:pt>
                <c:pt idx="21">
                  <c:v>0</c:v>
                </c:pt>
                <c:pt idx="22">
                  <c:v>17</c:v>
                </c:pt>
                <c:pt idx="23">
                  <c:v>0</c:v>
                </c:pt>
                <c:pt idx="24">
                  <c:v>0</c:v>
                </c:pt>
                <c:pt idx="25">
                  <c:v>13</c:v>
                </c:pt>
                <c:pt idx="26">
                  <c:v>0</c:v>
                </c:pt>
                <c:pt idx="27">
                  <c:v>0</c:v>
                </c:pt>
                <c:pt idx="28">
                  <c:v>0</c:v>
                </c:pt>
                <c:pt idx="29">
                  <c:v>0</c:v>
                </c:pt>
                <c:pt idx="30">
                  <c:v>35</c:v>
                </c:pt>
              </c:numCache>
            </c:numRef>
          </c:val>
          <c:smooth val="0"/>
          <c:extLst>
            <c:ext xmlns:c16="http://schemas.microsoft.com/office/drawing/2014/chart" uri="{C3380CC4-5D6E-409C-BE32-E72D297353CC}">
              <c16:uniqueId val="{00000000-D994-4B19-9151-2AF1A8F5133C}"/>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5</c:v>
                </c:pt>
                <c:pt idx="6">
                  <c:v>0</c:v>
                </c:pt>
                <c:pt idx="7">
                  <c:v>0</c:v>
                </c:pt>
                <c:pt idx="8">
                  <c:v>0</c:v>
                </c:pt>
                <c:pt idx="9">
                  <c:v>0</c:v>
                </c:pt>
                <c:pt idx="10">
                  <c:v>0</c:v>
                </c:pt>
                <c:pt idx="11">
                  <c:v>0</c:v>
                </c:pt>
                <c:pt idx="12">
                  <c:v>0</c:v>
                </c:pt>
                <c:pt idx="13">
                  <c:v>0</c:v>
                </c:pt>
                <c:pt idx="14">
                  <c:v>3</c:v>
                </c:pt>
                <c:pt idx="15">
                  <c:v>0</c:v>
                </c:pt>
                <c:pt idx="16">
                  <c:v>0</c:v>
                </c:pt>
                <c:pt idx="17">
                  <c:v>0</c:v>
                </c:pt>
                <c:pt idx="18">
                  <c:v>5</c:v>
                </c:pt>
                <c:pt idx="19">
                  <c:v>0</c:v>
                </c:pt>
                <c:pt idx="20">
                  <c:v>7</c:v>
                </c:pt>
                <c:pt idx="21">
                  <c:v>0</c:v>
                </c:pt>
                <c:pt idx="22">
                  <c:v>3</c:v>
                </c:pt>
                <c:pt idx="23">
                  <c:v>0</c:v>
                </c:pt>
                <c:pt idx="24">
                  <c:v>0</c:v>
                </c:pt>
                <c:pt idx="25">
                  <c:v>0</c:v>
                </c:pt>
                <c:pt idx="26">
                  <c:v>0</c:v>
                </c:pt>
                <c:pt idx="27">
                  <c:v>0</c:v>
                </c:pt>
                <c:pt idx="28">
                  <c:v>17</c:v>
                </c:pt>
                <c:pt idx="29">
                  <c:v>5</c:v>
                </c:pt>
                <c:pt idx="30">
                  <c:v>0</c:v>
                </c:pt>
              </c:numCache>
            </c:numRef>
          </c:val>
          <c:smooth val="0"/>
          <c:extLst>
            <c:ext xmlns:c16="http://schemas.microsoft.com/office/drawing/2014/chart" uri="{C3380CC4-5D6E-409C-BE32-E72D297353CC}">
              <c16:uniqueId val="{00000001-D994-4B19-9151-2AF1A8F5133C}"/>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5</c:v>
                </c:pt>
                <c:pt idx="4">
                  <c:v>0</c:v>
                </c:pt>
                <c:pt idx="5">
                  <c:v>0</c:v>
                </c:pt>
                <c:pt idx="6">
                  <c:v>0</c:v>
                </c:pt>
                <c:pt idx="7">
                  <c:v>2</c:v>
                </c:pt>
                <c:pt idx="8">
                  <c:v>0</c:v>
                </c:pt>
                <c:pt idx="9">
                  <c:v>0</c:v>
                </c:pt>
                <c:pt idx="10">
                  <c:v>6</c:v>
                </c:pt>
                <c:pt idx="11">
                  <c:v>0</c:v>
                </c:pt>
                <c:pt idx="12">
                  <c:v>0</c:v>
                </c:pt>
                <c:pt idx="13">
                  <c:v>3</c:v>
                </c:pt>
                <c:pt idx="14">
                  <c:v>0</c:v>
                </c:pt>
                <c:pt idx="15">
                  <c:v>0</c:v>
                </c:pt>
                <c:pt idx="16">
                  <c:v>0</c:v>
                </c:pt>
                <c:pt idx="17">
                  <c:v>1</c:v>
                </c:pt>
                <c:pt idx="18">
                  <c:v>0</c:v>
                </c:pt>
                <c:pt idx="19">
                  <c:v>0</c:v>
                </c:pt>
                <c:pt idx="20">
                  <c:v>0</c:v>
                </c:pt>
                <c:pt idx="21">
                  <c:v>3</c:v>
                </c:pt>
                <c:pt idx="22">
                  <c:v>0</c:v>
                </c:pt>
                <c:pt idx="23">
                  <c:v>0</c:v>
                </c:pt>
                <c:pt idx="24">
                  <c:v>0</c:v>
                </c:pt>
                <c:pt idx="25">
                  <c:v>0</c:v>
                </c:pt>
                <c:pt idx="26">
                  <c:v>2</c:v>
                </c:pt>
                <c:pt idx="27">
                  <c:v>0</c:v>
                </c:pt>
                <c:pt idx="28">
                  <c:v>0</c:v>
                </c:pt>
                <c:pt idx="29">
                  <c:v>0</c:v>
                </c:pt>
                <c:pt idx="30">
                  <c:v>0</c:v>
                </c:pt>
              </c:numCache>
            </c:numRef>
          </c:val>
          <c:smooth val="0"/>
          <c:extLst>
            <c:ext xmlns:c16="http://schemas.microsoft.com/office/drawing/2014/chart" uri="{C3380CC4-5D6E-409C-BE32-E72D297353CC}">
              <c16:uniqueId val="{00000002-D994-4B19-9151-2AF1A8F5133C}"/>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11</c:v>
                </c:pt>
                <c:pt idx="2">
                  <c:v>0</c:v>
                </c:pt>
                <c:pt idx="3">
                  <c:v>0</c:v>
                </c:pt>
                <c:pt idx="4">
                  <c:v>5</c:v>
                </c:pt>
                <c:pt idx="5">
                  <c:v>0</c:v>
                </c:pt>
                <c:pt idx="6">
                  <c:v>7</c:v>
                </c:pt>
                <c:pt idx="7">
                  <c:v>0</c:v>
                </c:pt>
                <c:pt idx="8">
                  <c:v>9</c:v>
                </c:pt>
                <c:pt idx="9">
                  <c:v>13</c:v>
                </c:pt>
                <c:pt idx="10">
                  <c:v>0</c:v>
                </c:pt>
                <c:pt idx="11">
                  <c:v>5</c:v>
                </c:pt>
                <c:pt idx="12">
                  <c:v>0</c:v>
                </c:pt>
                <c:pt idx="13">
                  <c:v>1</c:v>
                </c:pt>
                <c:pt idx="14">
                  <c:v>0</c:v>
                </c:pt>
                <c:pt idx="15">
                  <c:v>0</c:v>
                </c:pt>
                <c:pt idx="16">
                  <c:v>0</c:v>
                </c:pt>
                <c:pt idx="17">
                  <c:v>0</c:v>
                </c:pt>
                <c:pt idx="18">
                  <c:v>14</c:v>
                </c:pt>
                <c:pt idx="19">
                  <c:v>0</c:v>
                </c:pt>
                <c:pt idx="20">
                  <c:v>28</c:v>
                </c:pt>
                <c:pt idx="21">
                  <c:v>0</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3-D994-4B19-9151-2AF1A8F5133C}"/>
            </c:ext>
          </c:extLst>
        </c:ser>
        <c:dLbls>
          <c:showLegendKey val="0"/>
          <c:showVal val="0"/>
          <c:showCatName val="0"/>
          <c:showSerName val="0"/>
          <c:showPercent val="0"/>
          <c:showBubbleSize val="0"/>
        </c:dLbls>
        <c:smooth val="0"/>
        <c:axId val="454283648"/>
        <c:axId val="454291848"/>
      </c:lineChart>
      <c:dateAx>
        <c:axId val="454283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291848"/>
        <c:crosses val="autoZero"/>
        <c:auto val="1"/>
        <c:lblOffset val="100"/>
        <c:baseTimeUnit val="days"/>
      </c:dateAx>
      <c:valAx>
        <c:axId val="45429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28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Sheet1!$A$2:$A$5</c:f>
              <c:strCache>
                <c:ptCount val="4"/>
                <c:pt idx="0">
                  <c:v>EatHappy Eat Happy DE</c:v>
                </c:pt>
                <c:pt idx="1">
                  <c:v>EatHappy Österreich Eat Happy AT</c:v>
                </c:pt>
                <c:pt idx="2">
                  <c:v>EatHappy Denmark Eat Happy DK</c:v>
                </c:pt>
                <c:pt idx="3">
                  <c:v>EatHappy Italia Eat Happy IT</c:v>
                </c:pt>
              </c:strCache>
            </c:strRef>
          </c:cat>
          <c:val>
            <c:numRef>
              <c:f>Sheet1!$B$2:$B$5</c:f>
              <c:numCache>
                <c:formatCode>General</c:formatCode>
                <c:ptCount val="4"/>
                <c:pt idx="0">
                  <c:v>2833</c:v>
                </c:pt>
                <c:pt idx="1">
                  <c:v>362</c:v>
                </c:pt>
                <c:pt idx="2">
                  <c:v>889</c:v>
                </c:pt>
                <c:pt idx="3">
                  <c:v>1065</c:v>
                </c:pt>
              </c:numCache>
            </c:numRef>
          </c:val>
          <c:extLst>
            <c:ext xmlns:c16="http://schemas.microsoft.com/office/drawing/2014/chart" uri="{C3380CC4-5D6E-409C-BE32-E72D297353CC}">
              <c16:uniqueId val="{00000000-0E24-4107-AEDD-AE122D62ABDB}"/>
            </c:ext>
          </c:extLst>
        </c:ser>
        <c:dLbls>
          <c:showLegendKey val="0"/>
          <c:showVal val="0"/>
          <c:showCatName val="0"/>
          <c:showSerName val="0"/>
          <c:showPercent val="0"/>
          <c:showBubbleSize val="0"/>
        </c:dLbls>
        <c:gapWidth val="219"/>
        <c:overlap val="-27"/>
        <c:axId val="454293160"/>
        <c:axId val="454283320"/>
      </c:barChart>
      <c:catAx>
        <c:axId val="45429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283320"/>
        <c:crosses val="autoZero"/>
        <c:auto val="1"/>
        <c:lblAlgn val="ctr"/>
        <c:lblOffset val="100"/>
        <c:noMultiLvlLbl val="0"/>
      </c:catAx>
      <c:valAx>
        <c:axId val="45428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29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2475-44E2-95FC-512769BDD14D}"/>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0</c:v>
                </c:pt>
                <c:pt idx="1">
                  <c:v>100</c:v>
                </c:pt>
                <c:pt idx="2">
                  <c:v>0</c:v>
                </c:pt>
                <c:pt idx="3">
                  <c:v>0</c:v>
                </c:pt>
                <c:pt idx="4">
                  <c:v>76.923100000000005</c:v>
                </c:pt>
                <c:pt idx="5">
                  <c:v>7.3227000000000002</c:v>
                </c:pt>
                <c:pt idx="6">
                  <c:v>0</c:v>
                </c:pt>
                <c:pt idx="7">
                  <c:v>0</c:v>
                </c:pt>
              </c:numCache>
            </c:numRef>
          </c:val>
          <c:extLst>
            <c:ext xmlns:c16="http://schemas.microsoft.com/office/drawing/2014/chart" uri="{C3380CC4-5D6E-409C-BE32-E72D297353CC}">
              <c16:uniqueId val="{00000001-2475-44E2-95FC-512769BDD14D}"/>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0</c:v>
                </c:pt>
                <c:pt idx="1">
                  <c:v>70</c:v>
                </c:pt>
                <c:pt idx="2">
                  <c:v>0</c:v>
                </c:pt>
                <c:pt idx="3">
                  <c:v>0</c:v>
                </c:pt>
                <c:pt idx="4">
                  <c:v>53.846200000000003</c:v>
                </c:pt>
                <c:pt idx="5">
                  <c:v>2.2883</c:v>
                </c:pt>
                <c:pt idx="6">
                  <c:v>0</c:v>
                </c:pt>
                <c:pt idx="7">
                  <c:v>0</c:v>
                </c:pt>
              </c:numCache>
            </c:numRef>
          </c:val>
          <c:extLst>
            <c:ext xmlns:c16="http://schemas.microsoft.com/office/drawing/2014/chart" uri="{C3380CC4-5D6E-409C-BE32-E72D297353CC}">
              <c16:uniqueId val="{00000002-2475-44E2-95FC-512769BDD14D}"/>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0</c:v>
                </c:pt>
                <c:pt idx="1">
                  <c:v>90</c:v>
                </c:pt>
                <c:pt idx="2">
                  <c:v>0</c:v>
                </c:pt>
                <c:pt idx="3">
                  <c:v>100</c:v>
                </c:pt>
                <c:pt idx="4">
                  <c:v>76.923100000000005</c:v>
                </c:pt>
                <c:pt idx="5">
                  <c:v>18.687999999999999</c:v>
                </c:pt>
                <c:pt idx="6">
                  <c:v>0</c:v>
                </c:pt>
                <c:pt idx="7">
                  <c:v>0</c:v>
                </c:pt>
              </c:numCache>
            </c:numRef>
          </c:val>
          <c:extLst>
            <c:ext xmlns:c16="http://schemas.microsoft.com/office/drawing/2014/chart" uri="{C3380CC4-5D6E-409C-BE32-E72D297353CC}">
              <c16:uniqueId val="{00000003-2475-44E2-95FC-512769BDD14D}"/>
            </c:ext>
          </c:extLst>
        </c:ser>
        <c:dLbls>
          <c:showLegendKey val="0"/>
          <c:showVal val="0"/>
          <c:showCatName val="0"/>
          <c:showSerName val="0"/>
          <c:showPercent val="0"/>
          <c:showBubbleSize val="0"/>
        </c:dLbls>
        <c:axId val="454289880"/>
        <c:axId val="454290536"/>
      </c:radarChart>
      <c:catAx>
        <c:axId val="45428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290536"/>
        <c:crosses val="autoZero"/>
        <c:auto val="1"/>
        <c:lblAlgn val="ctr"/>
        <c:lblOffset val="100"/>
        <c:noMultiLvlLbl val="0"/>
      </c:catAx>
      <c:valAx>
        <c:axId val="45429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28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Eathappy DE</c:v>
                </c:pt>
              </c:strCache>
            </c:strRef>
          </c:tx>
          <c:spPr>
            <a:solidFill>
              <a:schemeClr val="accent1"/>
            </a:solidFill>
            <a:ln>
              <a:noFill/>
            </a:ln>
            <a:effectLst/>
          </c:spPr>
          <c:invertIfNegative val="0"/>
          <c:cat>
            <c:numRef>
              <c:f>Sheet1!$A$2</c:f>
              <c:numCache>
                <c:formatCode>m/d/yyyy</c:formatCode>
                <c:ptCount val="1"/>
                <c:pt idx="0">
                  <c:v>44410</c:v>
                </c:pt>
              </c:numCache>
            </c:numRef>
          </c:cat>
          <c:val>
            <c:numRef>
              <c:f>Sheet1!$B$2</c:f>
              <c:numCache>
                <c:formatCode>General</c:formatCode>
                <c:ptCount val="1"/>
                <c:pt idx="0">
                  <c:v>6652</c:v>
                </c:pt>
              </c:numCache>
            </c:numRef>
          </c:val>
          <c:extLst>
            <c:ext xmlns:c16="http://schemas.microsoft.com/office/drawing/2014/chart" uri="{C3380CC4-5D6E-409C-BE32-E72D297353CC}">
              <c16:uniqueId val="{00000000-4992-434C-98CA-DB60A76332B0}"/>
            </c:ext>
          </c:extLst>
        </c:ser>
        <c:ser>
          <c:idx val="1"/>
          <c:order val="1"/>
          <c:tx>
            <c:strRef>
              <c:f>Sheet1!$C$1</c:f>
              <c:strCache>
                <c:ptCount val="1"/>
                <c:pt idx="0">
                  <c:v>eathappy_ita Eathappy IT</c:v>
                </c:pt>
              </c:strCache>
            </c:strRef>
          </c:tx>
          <c:spPr>
            <a:solidFill>
              <a:schemeClr val="accent2"/>
            </a:solidFill>
            <a:ln>
              <a:noFill/>
            </a:ln>
            <a:effectLst/>
          </c:spPr>
          <c:invertIfNegative val="0"/>
          <c:cat>
            <c:numRef>
              <c:f>Sheet1!$A$2</c:f>
              <c:numCache>
                <c:formatCode>m/d/yyyy</c:formatCode>
                <c:ptCount val="1"/>
                <c:pt idx="0">
                  <c:v>44410</c:v>
                </c:pt>
              </c:numCache>
            </c:numRef>
          </c:cat>
          <c:val>
            <c:numRef>
              <c:f>Sheet1!$C$2</c:f>
              <c:numCache>
                <c:formatCode>General</c:formatCode>
                <c:ptCount val="1"/>
                <c:pt idx="0">
                  <c:v>1431</c:v>
                </c:pt>
              </c:numCache>
            </c:numRef>
          </c:val>
          <c:extLst>
            <c:ext xmlns:c16="http://schemas.microsoft.com/office/drawing/2014/chart" uri="{C3380CC4-5D6E-409C-BE32-E72D297353CC}">
              <c16:uniqueId val="{00000001-4992-434C-98CA-DB60A76332B0}"/>
            </c:ext>
          </c:extLst>
        </c:ser>
        <c:ser>
          <c:idx val="2"/>
          <c:order val="2"/>
          <c:tx>
            <c:strRef>
              <c:f>Sheet1!$D$1</c:f>
              <c:strCache>
                <c:ptCount val="1"/>
                <c:pt idx="0">
                  <c:v>eathappy_dk Eathappy DK</c:v>
                </c:pt>
              </c:strCache>
            </c:strRef>
          </c:tx>
          <c:spPr>
            <a:solidFill>
              <a:schemeClr val="accent3"/>
            </a:solidFill>
            <a:ln>
              <a:noFill/>
            </a:ln>
            <a:effectLst/>
          </c:spPr>
          <c:invertIfNegative val="0"/>
          <c:cat>
            <c:numRef>
              <c:f>Sheet1!$A$2</c:f>
              <c:numCache>
                <c:formatCode>m/d/yyyy</c:formatCode>
                <c:ptCount val="1"/>
                <c:pt idx="0">
                  <c:v>44410</c:v>
                </c:pt>
              </c:numCache>
            </c:numRef>
          </c:cat>
          <c:val>
            <c:numRef>
              <c:f>Sheet1!$D$2</c:f>
              <c:numCache>
                <c:formatCode>General</c:formatCode>
                <c:ptCount val="1"/>
                <c:pt idx="0">
                  <c:v>92</c:v>
                </c:pt>
              </c:numCache>
            </c:numRef>
          </c:val>
          <c:extLst>
            <c:ext xmlns:c16="http://schemas.microsoft.com/office/drawing/2014/chart" uri="{C3380CC4-5D6E-409C-BE32-E72D297353CC}">
              <c16:uniqueId val="{00000002-4992-434C-98CA-DB60A76332B0}"/>
            </c:ext>
          </c:extLst>
        </c:ser>
        <c:ser>
          <c:idx val="3"/>
          <c:order val="3"/>
          <c:tx>
            <c:strRef>
              <c:f>Sheet1!$E$1</c:f>
              <c:strCache>
                <c:ptCount val="1"/>
                <c:pt idx="0">
                  <c:v>eathappy_at</c:v>
                </c:pt>
              </c:strCache>
            </c:strRef>
          </c:tx>
          <c:spPr>
            <a:solidFill>
              <a:schemeClr val="accent4"/>
            </a:solidFill>
            <a:ln>
              <a:noFill/>
            </a:ln>
            <a:effectLst/>
          </c:spPr>
          <c:invertIfNegative val="0"/>
          <c:cat>
            <c:numRef>
              <c:f>Sheet1!$A$2</c:f>
              <c:numCache>
                <c:formatCode>m/d/yyyy</c:formatCode>
                <c:ptCount val="1"/>
                <c:pt idx="0">
                  <c:v>44410</c:v>
                </c:pt>
              </c:numCache>
            </c:numRef>
          </c:cat>
          <c:val>
            <c:numRef>
              <c:f>Sheet1!$E$2</c:f>
              <c:numCache>
                <c:formatCode>General</c:formatCode>
                <c:ptCount val="1"/>
                <c:pt idx="0">
                  <c:v>937</c:v>
                </c:pt>
              </c:numCache>
            </c:numRef>
          </c:val>
          <c:extLst>
            <c:ext xmlns:c16="http://schemas.microsoft.com/office/drawing/2014/chart" uri="{C3380CC4-5D6E-409C-BE32-E72D297353CC}">
              <c16:uniqueId val="{00000003-4992-434C-98CA-DB60A76332B0}"/>
            </c:ext>
          </c:extLst>
        </c:ser>
        <c:dLbls>
          <c:showLegendKey val="0"/>
          <c:showVal val="0"/>
          <c:showCatName val="0"/>
          <c:showSerName val="0"/>
          <c:showPercent val="0"/>
          <c:showBubbleSize val="0"/>
        </c:dLbls>
        <c:gapWidth val="219"/>
        <c:overlap val="-27"/>
        <c:axId val="450978328"/>
        <c:axId val="450977672"/>
      </c:barChart>
      <c:dateAx>
        <c:axId val="450978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977672"/>
        <c:crosses val="autoZero"/>
        <c:auto val="1"/>
        <c:lblOffset val="100"/>
        <c:baseTimeUnit val="days"/>
      </c:dateAx>
      <c:valAx>
        <c:axId val="45097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978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C9F61-219A-4369-BB35-A301384C02D6}"/>
              </a:ext>
            </a:extLst>
          </p:cNvPr>
          <p:cNvSpPr>
            <a:spLocks noGrp="1"/>
          </p:cNvSpPr>
          <p:nvPr>
            <p:ph type="ctrTitle"/>
          </p:nvPr>
        </p:nvSpPr>
        <p:spPr/>
        <p:txBody>
          <a:bodyPr/>
          <a:lstStyle/>
          <a:p>
            <a:r>
              <a:rPr lang="en-US"/>
              <a:t>International Dashboard</a:t>
            </a:r>
          </a:p>
        </p:txBody>
      </p:sp>
      <p:sp>
        <p:nvSpPr>
          <p:cNvPr id="3" name="Subtitle 2">
            <a:extLst>
              <a:ext uri="{FF2B5EF4-FFF2-40B4-BE49-F238E27FC236}">
                <a16:creationId xmlns:a16="http://schemas.microsoft.com/office/drawing/2014/main" id="{D711FF6A-BB5F-4E2A-B8AD-28311C375FE4}"/>
              </a:ext>
            </a:extLst>
          </p:cNvPr>
          <p:cNvSpPr>
            <a:spLocks noGrp="1"/>
          </p:cNvSpPr>
          <p:nvPr>
            <p:ph type="subTitle" idx="1"/>
          </p:nvPr>
        </p:nvSpPr>
        <p:spPr/>
        <p:txBody>
          <a:bodyPr/>
          <a:lstStyle/>
          <a:p>
            <a:r>
              <a:rPr lang="en-US"/>
              <a:t>EAT HAPPY GROUP</a:t>
            </a:r>
          </a:p>
        </p:txBody>
      </p:sp>
    </p:spTree>
    <p:extLst>
      <p:ext uri="{BB962C8B-B14F-4D97-AF65-F5344CB8AC3E}">
        <p14:creationId xmlns:p14="http://schemas.microsoft.com/office/powerpoint/2010/main" val="3472498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B3DA4-5EA2-45AE-84BB-0111EA5CD5EA}"/>
              </a:ext>
            </a:extLst>
          </p:cNvPr>
          <p:cNvSpPr>
            <a:spLocks noGrp="1"/>
          </p:cNvSpPr>
          <p:nvPr>
            <p:ph type="title"/>
          </p:nvPr>
        </p:nvSpPr>
        <p:spPr/>
        <p:txBody>
          <a:bodyPr/>
          <a:lstStyle/>
          <a:p>
            <a:r>
              <a:rPr lang="en-US"/>
              <a:t>Overall Overall Top Pages | Int. EAT HAPPY Accounts</a:t>
            </a:r>
          </a:p>
        </p:txBody>
      </p:sp>
      <p:graphicFrame>
        <p:nvGraphicFramePr>
          <p:cNvPr id="5" name="Table Placeholder 4">
            <a:extLst>
              <a:ext uri="{FF2B5EF4-FFF2-40B4-BE49-F238E27FC236}">
                <a16:creationId xmlns:a16="http://schemas.microsoft.com/office/drawing/2014/main" id="{2F7ABEC9-5FFA-4084-A0C1-E1AA150AA845}"/>
              </a:ext>
            </a:extLst>
          </p:cNvPr>
          <p:cNvGraphicFramePr>
            <a:graphicFrameLocks noGrp="1"/>
          </p:cNvGraphicFramePr>
          <p:nvPr>
            <p:ph type="tbl" sz="quarter" idx="13"/>
            <p:extLst>
              <p:ext uri="{D42A27DB-BD31-4B8C-83A1-F6EECF244321}">
                <p14:modId xmlns:p14="http://schemas.microsoft.com/office/powerpoint/2010/main" val="2351325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43593461"/>
                    </a:ext>
                  </a:extLst>
                </a:gridCol>
                <a:gridCol w="1563624">
                  <a:extLst>
                    <a:ext uri="{9D8B030D-6E8A-4147-A177-3AD203B41FA5}">
                      <a16:colId xmlns:a16="http://schemas.microsoft.com/office/drawing/2014/main" val="1438860958"/>
                    </a:ext>
                  </a:extLst>
                </a:gridCol>
                <a:gridCol w="1563624">
                  <a:extLst>
                    <a:ext uri="{9D8B030D-6E8A-4147-A177-3AD203B41FA5}">
                      <a16:colId xmlns:a16="http://schemas.microsoft.com/office/drawing/2014/main" val="816229785"/>
                    </a:ext>
                  </a:extLst>
                </a:gridCol>
                <a:gridCol w="1563624">
                  <a:extLst>
                    <a:ext uri="{9D8B030D-6E8A-4147-A177-3AD203B41FA5}">
                      <a16:colId xmlns:a16="http://schemas.microsoft.com/office/drawing/2014/main" val="3227237555"/>
                    </a:ext>
                  </a:extLst>
                </a:gridCol>
                <a:gridCol w="1563624">
                  <a:extLst>
                    <a:ext uri="{9D8B030D-6E8A-4147-A177-3AD203B41FA5}">
                      <a16:colId xmlns:a16="http://schemas.microsoft.com/office/drawing/2014/main" val="957675517"/>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929510745"/>
                  </a:ext>
                </a:extLst>
              </a:tr>
              <a:tr h="370840">
                <a:tc>
                  <a:txBody>
                    <a:bodyPr/>
                    <a:lstStyle/>
                    <a:p>
                      <a:r>
                        <a:rPr lang="en-US" sz="1000"/>
                        <a:t>Instagram</a:t>
                      </a:r>
                    </a:p>
                  </a:txBody>
                  <a:tcPr/>
                </a:tc>
                <a:tc>
                  <a:txBody>
                    <a:bodyPr/>
                    <a:lstStyle/>
                    <a:p>
                      <a:r>
                        <a:rPr lang="en-US" sz="1000"/>
                        <a:t>eathappy</a:t>
                      </a:r>
                    </a:p>
                  </a:txBody>
                  <a:tcPr/>
                </a:tc>
                <a:tc>
                  <a:txBody>
                    <a:bodyPr/>
                    <a:lstStyle/>
                    <a:p>
                      <a:r>
                        <a:rPr lang="en-US" sz="1000"/>
                        <a:t>13</a:t>
                      </a:r>
                    </a:p>
                  </a:txBody>
                  <a:tcPr/>
                </a:tc>
                <a:tc>
                  <a:txBody>
                    <a:bodyPr/>
                    <a:lstStyle/>
                    <a:p>
                      <a:r>
                        <a:rPr lang="en-US" sz="1000"/>
                        <a:t>1311</a:t>
                      </a:r>
                    </a:p>
                  </a:txBody>
                  <a:tcPr/>
                </a:tc>
                <a:tc>
                  <a:txBody>
                    <a:bodyPr/>
                    <a:lstStyle/>
                    <a:p>
                      <a:r>
                        <a:rPr lang="en-US" sz="1000"/>
                        <a:t>101</a:t>
                      </a:r>
                    </a:p>
                  </a:txBody>
                  <a:tcPr/>
                </a:tc>
                <a:extLst>
                  <a:ext uri="{0D108BD9-81ED-4DB2-BD59-A6C34878D82A}">
                    <a16:rowId xmlns:a16="http://schemas.microsoft.com/office/drawing/2014/main" val="1447663015"/>
                  </a:ext>
                </a:extLst>
              </a:tr>
              <a:tr h="370840">
                <a:tc>
                  <a:txBody>
                    <a:bodyPr/>
                    <a:lstStyle/>
                    <a:p>
                      <a:r>
                        <a:rPr lang="en-US" sz="1000"/>
                        <a:t>Instagram</a:t>
                      </a:r>
                    </a:p>
                  </a:txBody>
                  <a:tcPr/>
                </a:tc>
                <a:tc>
                  <a:txBody>
                    <a:bodyPr/>
                    <a:lstStyle/>
                    <a:p>
                      <a:r>
                        <a:rPr lang="en-US" sz="1000"/>
                        <a:t>eathappy_at</a:t>
                      </a:r>
                    </a:p>
                  </a:txBody>
                  <a:tcPr/>
                </a:tc>
                <a:tc>
                  <a:txBody>
                    <a:bodyPr/>
                    <a:lstStyle/>
                    <a:p>
                      <a:r>
                        <a:rPr lang="en-US" sz="1000"/>
                        <a:t>10</a:t>
                      </a:r>
                    </a:p>
                  </a:txBody>
                  <a:tcPr/>
                </a:tc>
                <a:tc>
                  <a:txBody>
                    <a:bodyPr/>
                    <a:lstStyle/>
                    <a:p>
                      <a:r>
                        <a:rPr lang="en-US" sz="1000"/>
                        <a:t>245</a:t>
                      </a:r>
                    </a:p>
                  </a:txBody>
                  <a:tcPr/>
                </a:tc>
                <a:tc>
                  <a:txBody>
                    <a:bodyPr/>
                    <a:lstStyle/>
                    <a:p>
                      <a:r>
                        <a:rPr lang="en-US" sz="1000"/>
                        <a:t>24</a:t>
                      </a:r>
                    </a:p>
                  </a:txBody>
                  <a:tcPr/>
                </a:tc>
                <a:extLst>
                  <a:ext uri="{0D108BD9-81ED-4DB2-BD59-A6C34878D82A}">
                    <a16:rowId xmlns:a16="http://schemas.microsoft.com/office/drawing/2014/main" val="320309818"/>
                  </a:ext>
                </a:extLst>
              </a:tr>
              <a:tr h="370840">
                <a:tc>
                  <a:txBody>
                    <a:bodyPr/>
                    <a:lstStyle/>
                    <a:p>
                      <a:r>
                        <a:rPr lang="en-US" sz="1000"/>
                        <a:t>Instagram</a:t>
                      </a:r>
                    </a:p>
                  </a:txBody>
                  <a:tcPr/>
                </a:tc>
                <a:tc>
                  <a:txBody>
                    <a:bodyPr/>
                    <a:lstStyle/>
                    <a:p>
                      <a:r>
                        <a:rPr lang="en-US" sz="1000"/>
                        <a:t>eathappy_dk</a:t>
                      </a:r>
                    </a:p>
                  </a:txBody>
                  <a:tcPr/>
                </a:tc>
                <a:tc>
                  <a:txBody>
                    <a:bodyPr/>
                    <a:lstStyle/>
                    <a:p>
                      <a:r>
                        <a:rPr lang="en-US" sz="1000"/>
                        <a:t>7</a:t>
                      </a:r>
                    </a:p>
                  </a:txBody>
                  <a:tcPr/>
                </a:tc>
                <a:tc>
                  <a:txBody>
                    <a:bodyPr/>
                    <a:lstStyle/>
                    <a:p>
                      <a:r>
                        <a:rPr lang="en-US" sz="1000"/>
                        <a:t>30</a:t>
                      </a:r>
                    </a:p>
                  </a:txBody>
                  <a:tcPr/>
                </a:tc>
                <a:tc>
                  <a:txBody>
                    <a:bodyPr/>
                    <a:lstStyle/>
                    <a:p>
                      <a:r>
                        <a:rPr lang="en-US" sz="1000"/>
                        <a:t>4</a:t>
                      </a:r>
                    </a:p>
                  </a:txBody>
                  <a:tcPr/>
                </a:tc>
                <a:extLst>
                  <a:ext uri="{0D108BD9-81ED-4DB2-BD59-A6C34878D82A}">
                    <a16:rowId xmlns:a16="http://schemas.microsoft.com/office/drawing/2014/main" val="42068709"/>
                  </a:ext>
                </a:extLst>
              </a:tr>
              <a:tr h="370840">
                <a:tc>
                  <a:txBody>
                    <a:bodyPr/>
                    <a:lstStyle/>
                    <a:p>
                      <a:r>
                        <a:rPr lang="en-US" sz="1000"/>
                        <a:t>Instagram</a:t>
                      </a:r>
                    </a:p>
                  </a:txBody>
                  <a:tcPr/>
                </a:tc>
                <a:tc>
                  <a:txBody>
                    <a:bodyPr/>
                    <a:lstStyle/>
                    <a:p>
                      <a:r>
                        <a:rPr lang="en-US" sz="1000"/>
                        <a:t>eathappy_ita</a:t>
                      </a:r>
                    </a:p>
                  </a:txBody>
                  <a:tcPr/>
                </a:tc>
                <a:tc>
                  <a:txBody>
                    <a:bodyPr/>
                    <a:lstStyle/>
                    <a:p>
                      <a:r>
                        <a:rPr lang="en-US" sz="1000"/>
                        <a:t>10</a:t>
                      </a:r>
                    </a:p>
                  </a:txBody>
                  <a:tcPr/>
                </a:tc>
                <a:tc>
                  <a:txBody>
                    <a:bodyPr/>
                    <a:lstStyle/>
                    <a:p>
                      <a:r>
                        <a:rPr lang="en-US" sz="1000"/>
                        <a:t>96</a:t>
                      </a:r>
                    </a:p>
                  </a:txBody>
                  <a:tcPr/>
                </a:tc>
                <a:tc>
                  <a:txBody>
                    <a:bodyPr/>
                    <a:lstStyle/>
                    <a:p>
                      <a:r>
                        <a:rPr lang="en-US" sz="1000"/>
                        <a:t>10</a:t>
                      </a:r>
                    </a:p>
                  </a:txBody>
                  <a:tcPr/>
                </a:tc>
                <a:extLst>
                  <a:ext uri="{0D108BD9-81ED-4DB2-BD59-A6C34878D82A}">
                    <a16:rowId xmlns:a16="http://schemas.microsoft.com/office/drawing/2014/main" val="188011387"/>
                  </a:ext>
                </a:extLst>
              </a:tr>
              <a:tr h="370840">
                <a:tc>
                  <a:txBody>
                    <a:bodyPr/>
                    <a:lstStyle/>
                    <a:p>
                      <a:r>
                        <a:rPr lang="en-US" sz="1000"/>
                        <a:t>Facebook</a:t>
                      </a:r>
                    </a:p>
                  </a:txBody>
                  <a:tcPr/>
                </a:tc>
                <a:tc>
                  <a:txBody>
                    <a:bodyPr/>
                    <a:lstStyle/>
                    <a:p>
                      <a:r>
                        <a:rPr lang="en-US" sz="1000"/>
                        <a:t>EatHappy</a:t>
                      </a:r>
                    </a:p>
                  </a:txBody>
                  <a:tcPr/>
                </a:tc>
                <a:tc>
                  <a:txBody>
                    <a:bodyPr/>
                    <a:lstStyle/>
                    <a:p>
                      <a:r>
                        <a:rPr lang="en-US" sz="1000"/>
                        <a:t>13</a:t>
                      </a:r>
                    </a:p>
                  </a:txBody>
                  <a:tcPr/>
                </a:tc>
                <a:tc>
                  <a:txBody>
                    <a:bodyPr/>
                    <a:lstStyle/>
                    <a:p>
                      <a:r>
                        <a:rPr lang="en-US" sz="1000"/>
                        <a:t>337</a:t>
                      </a:r>
                    </a:p>
                  </a:txBody>
                  <a:tcPr/>
                </a:tc>
                <a:tc>
                  <a:txBody>
                    <a:bodyPr/>
                    <a:lstStyle/>
                    <a:p>
                      <a:r>
                        <a:rPr lang="en-US" sz="1000"/>
                        <a:t>26</a:t>
                      </a:r>
                    </a:p>
                  </a:txBody>
                  <a:tcPr/>
                </a:tc>
                <a:extLst>
                  <a:ext uri="{0D108BD9-81ED-4DB2-BD59-A6C34878D82A}">
                    <a16:rowId xmlns:a16="http://schemas.microsoft.com/office/drawing/2014/main" val="885292408"/>
                  </a:ext>
                </a:extLst>
              </a:tr>
              <a:tr h="370840">
                <a:tc>
                  <a:txBody>
                    <a:bodyPr/>
                    <a:lstStyle/>
                    <a:p>
                      <a:r>
                        <a:rPr lang="en-US" sz="1000"/>
                        <a:t>Facebook</a:t>
                      </a:r>
                    </a:p>
                  </a:txBody>
                  <a:tcPr/>
                </a:tc>
                <a:tc>
                  <a:txBody>
                    <a:bodyPr/>
                    <a:lstStyle/>
                    <a:p>
                      <a:r>
                        <a:rPr lang="en-US" sz="1000"/>
                        <a:t>EatHappy Denmark</a:t>
                      </a:r>
                    </a:p>
                  </a:txBody>
                  <a:tcPr/>
                </a:tc>
                <a:tc>
                  <a:txBody>
                    <a:bodyPr/>
                    <a:lstStyle/>
                    <a:p>
                      <a:r>
                        <a:rPr lang="en-US" sz="1000"/>
                        <a:t>7</a:t>
                      </a:r>
                    </a:p>
                  </a:txBody>
                  <a:tcPr/>
                </a:tc>
                <a:tc>
                  <a:txBody>
                    <a:bodyPr/>
                    <a:lstStyle/>
                    <a:p>
                      <a:r>
                        <a:rPr lang="en-US" sz="1000"/>
                        <a:t>22</a:t>
                      </a:r>
                    </a:p>
                  </a:txBody>
                  <a:tcPr/>
                </a:tc>
                <a:tc>
                  <a:txBody>
                    <a:bodyPr/>
                    <a:lstStyle/>
                    <a:p>
                      <a:r>
                        <a:rPr lang="en-US" sz="1000"/>
                        <a:t>3</a:t>
                      </a:r>
                    </a:p>
                  </a:txBody>
                  <a:tcPr/>
                </a:tc>
                <a:extLst>
                  <a:ext uri="{0D108BD9-81ED-4DB2-BD59-A6C34878D82A}">
                    <a16:rowId xmlns:a16="http://schemas.microsoft.com/office/drawing/2014/main" val="3289479492"/>
                  </a:ext>
                </a:extLst>
              </a:tr>
              <a:tr h="370840">
                <a:tc>
                  <a:txBody>
                    <a:bodyPr/>
                    <a:lstStyle/>
                    <a:p>
                      <a:r>
                        <a:rPr lang="en-US" sz="1000"/>
                        <a:t>Facebook</a:t>
                      </a:r>
                    </a:p>
                  </a:txBody>
                  <a:tcPr/>
                </a:tc>
                <a:tc>
                  <a:txBody>
                    <a:bodyPr/>
                    <a:lstStyle/>
                    <a:p>
                      <a:r>
                        <a:rPr lang="en-US" sz="1000"/>
                        <a:t>EatHappy Italia</a:t>
                      </a:r>
                    </a:p>
                  </a:txBody>
                  <a:tcPr/>
                </a:tc>
                <a:tc>
                  <a:txBody>
                    <a:bodyPr/>
                    <a:lstStyle/>
                    <a:p>
                      <a:r>
                        <a:rPr lang="en-US" sz="1000"/>
                        <a:t>10</a:t>
                      </a:r>
                    </a:p>
                  </a:txBody>
                  <a:tcPr/>
                </a:tc>
                <a:tc>
                  <a:txBody>
                    <a:bodyPr/>
                    <a:lstStyle/>
                    <a:p>
                      <a:r>
                        <a:rPr lang="en-US" sz="1000"/>
                        <a:t>97</a:t>
                      </a:r>
                    </a:p>
                  </a:txBody>
                  <a:tcPr/>
                </a:tc>
                <a:tc>
                  <a:txBody>
                    <a:bodyPr/>
                    <a:lstStyle/>
                    <a:p>
                      <a:r>
                        <a:rPr lang="en-US" sz="1000"/>
                        <a:t>10</a:t>
                      </a:r>
                    </a:p>
                  </a:txBody>
                  <a:tcPr/>
                </a:tc>
                <a:extLst>
                  <a:ext uri="{0D108BD9-81ED-4DB2-BD59-A6C34878D82A}">
                    <a16:rowId xmlns:a16="http://schemas.microsoft.com/office/drawing/2014/main" val="299788861"/>
                  </a:ext>
                </a:extLst>
              </a:tr>
              <a:tr h="370840">
                <a:tc>
                  <a:txBody>
                    <a:bodyPr/>
                    <a:lstStyle/>
                    <a:p>
                      <a:r>
                        <a:rPr lang="en-US" sz="1000"/>
                        <a:t>Facebook</a:t>
                      </a:r>
                    </a:p>
                  </a:txBody>
                  <a:tcPr/>
                </a:tc>
                <a:tc>
                  <a:txBody>
                    <a:bodyPr/>
                    <a:lstStyle/>
                    <a:p>
                      <a:r>
                        <a:rPr lang="en-US" sz="1000"/>
                        <a:t>EatHappy Österreich</a:t>
                      </a:r>
                    </a:p>
                  </a:txBody>
                  <a:tcPr/>
                </a:tc>
                <a:tc>
                  <a:txBody>
                    <a:bodyPr/>
                    <a:lstStyle/>
                    <a:p>
                      <a:r>
                        <a:rPr lang="en-US" sz="1000"/>
                        <a:t>10</a:t>
                      </a:r>
                    </a:p>
                  </a:txBody>
                  <a:tcPr/>
                </a:tc>
                <a:tc>
                  <a:txBody>
                    <a:bodyPr/>
                    <a:lstStyle/>
                    <a:p>
                      <a:r>
                        <a:rPr lang="en-US" sz="1000"/>
                        <a:t>46</a:t>
                      </a:r>
                    </a:p>
                  </a:txBody>
                  <a:tcPr/>
                </a:tc>
                <a:tc>
                  <a:txBody>
                    <a:bodyPr/>
                    <a:lstStyle/>
                    <a:p>
                      <a:r>
                        <a:rPr lang="en-US" sz="1000"/>
                        <a:t>5</a:t>
                      </a:r>
                    </a:p>
                  </a:txBody>
                  <a:tcPr/>
                </a:tc>
                <a:extLst>
                  <a:ext uri="{0D108BD9-81ED-4DB2-BD59-A6C34878D82A}">
                    <a16:rowId xmlns:a16="http://schemas.microsoft.com/office/drawing/2014/main" val="2865293087"/>
                  </a:ext>
                </a:extLst>
              </a:tr>
            </a:tbl>
          </a:graphicData>
        </a:graphic>
      </p:graphicFrame>
      <p:sp>
        <p:nvSpPr>
          <p:cNvPr id="4" name="Text Placeholder 3">
            <a:extLst>
              <a:ext uri="{FF2B5EF4-FFF2-40B4-BE49-F238E27FC236}">
                <a16:creationId xmlns:a16="http://schemas.microsoft.com/office/drawing/2014/main" id="{286B1C77-BB2B-4F71-96B8-AE75F7DBF17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85306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D5DE7-C9A4-474D-BC00-D9390A612CFF}"/>
              </a:ext>
            </a:extLst>
          </p:cNvPr>
          <p:cNvSpPr>
            <a:spLocks noGrp="1"/>
          </p:cNvSpPr>
          <p:nvPr>
            <p:ph type="title"/>
          </p:nvPr>
        </p:nvSpPr>
        <p:spPr/>
        <p:txBody>
          <a:bodyPr/>
          <a:lstStyle/>
          <a:p>
            <a:r>
              <a:rPr lang="en-US"/>
              <a:t>Facebook Key Metrics Table | Int. EAT HAPPY Accounts</a:t>
            </a:r>
          </a:p>
        </p:txBody>
      </p:sp>
      <p:graphicFrame>
        <p:nvGraphicFramePr>
          <p:cNvPr id="5" name="Table Placeholder 4">
            <a:extLst>
              <a:ext uri="{FF2B5EF4-FFF2-40B4-BE49-F238E27FC236}">
                <a16:creationId xmlns:a16="http://schemas.microsoft.com/office/drawing/2014/main" id="{0FDB02FA-8515-4D51-A2BE-BB5CB5B61897}"/>
              </a:ext>
            </a:extLst>
          </p:cNvPr>
          <p:cNvGraphicFramePr>
            <a:graphicFrameLocks noGrp="1"/>
          </p:cNvGraphicFramePr>
          <p:nvPr>
            <p:ph type="tbl" sz="quarter" idx="13"/>
            <p:extLst>
              <p:ext uri="{D42A27DB-BD31-4B8C-83A1-F6EECF244321}">
                <p14:modId xmlns:p14="http://schemas.microsoft.com/office/powerpoint/2010/main" val="2067224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080878556"/>
                    </a:ext>
                  </a:extLst>
                </a:gridCol>
                <a:gridCol w="493776">
                  <a:extLst>
                    <a:ext uri="{9D8B030D-6E8A-4147-A177-3AD203B41FA5}">
                      <a16:colId xmlns:a16="http://schemas.microsoft.com/office/drawing/2014/main" val="3594533494"/>
                    </a:ext>
                  </a:extLst>
                </a:gridCol>
                <a:gridCol w="493776">
                  <a:extLst>
                    <a:ext uri="{9D8B030D-6E8A-4147-A177-3AD203B41FA5}">
                      <a16:colId xmlns:a16="http://schemas.microsoft.com/office/drawing/2014/main" val="3227983445"/>
                    </a:ext>
                  </a:extLst>
                </a:gridCol>
                <a:gridCol w="493776">
                  <a:extLst>
                    <a:ext uri="{9D8B030D-6E8A-4147-A177-3AD203B41FA5}">
                      <a16:colId xmlns:a16="http://schemas.microsoft.com/office/drawing/2014/main" val="2864214944"/>
                    </a:ext>
                  </a:extLst>
                </a:gridCol>
                <a:gridCol w="493776">
                  <a:extLst>
                    <a:ext uri="{9D8B030D-6E8A-4147-A177-3AD203B41FA5}">
                      <a16:colId xmlns:a16="http://schemas.microsoft.com/office/drawing/2014/main" val="1115268619"/>
                    </a:ext>
                  </a:extLst>
                </a:gridCol>
                <a:gridCol w="493776">
                  <a:extLst>
                    <a:ext uri="{9D8B030D-6E8A-4147-A177-3AD203B41FA5}">
                      <a16:colId xmlns:a16="http://schemas.microsoft.com/office/drawing/2014/main" val="635400316"/>
                    </a:ext>
                  </a:extLst>
                </a:gridCol>
                <a:gridCol w="493776">
                  <a:extLst>
                    <a:ext uri="{9D8B030D-6E8A-4147-A177-3AD203B41FA5}">
                      <a16:colId xmlns:a16="http://schemas.microsoft.com/office/drawing/2014/main" val="3944749866"/>
                    </a:ext>
                  </a:extLst>
                </a:gridCol>
                <a:gridCol w="493776">
                  <a:extLst>
                    <a:ext uri="{9D8B030D-6E8A-4147-A177-3AD203B41FA5}">
                      <a16:colId xmlns:a16="http://schemas.microsoft.com/office/drawing/2014/main" val="3769516949"/>
                    </a:ext>
                  </a:extLst>
                </a:gridCol>
                <a:gridCol w="493776">
                  <a:extLst>
                    <a:ext uri="{9D8B030D-6E8A-4147-A177-3AD203B41FA5}">
                      <a16:colId xmlns:a16="http://schemas.microsoft.com/office/drawing/2014/main" val="1415868746"/>
                    </a:ext>
                  </a:extLst>
                </a:gridCol>
                <a:gridCol w="493776">
                  <a:extLst>
                    <a:ext uri="{9D8B030D-6E8A-4147-A177-3AD203B41FA5}">
                      <a16:colId xmlns:a16="http://schemas.microsoft.com/office/drawing/2014/main" val="3073079708"/>
                    </a:ext>
                  </a:extLst>
                </a:gridCol>
                <a:gridCol w="493776">
                  <a:extLst>
                    <a:ext uri="{9D8B030D-6E8A-4147-A177-3AD203B41FA5}">
                      <a16:colId xmlns:a16="http://schemas.microsoft.com/office/drawing/2014/main" val="3989658127"/>
                    </a:ext>
                  </a:extLst>
                </a:gridCol>
                <a:gridCol w="493776">
                  <a:extLst>
                    <a:ext uri="{9D8B030D-6E8A-4147-A177-3AD203B41FA5}">
                      <a16:colId xmlns:a16="http://schemas.microsoft.com/office/drawing/2014/main" val="1431250881"/>
                    </a:ext>
                  </a:extLst>
                </a:gridCol>
                <a:gridCol w="493776">
                  <a:extLst>
                    <a:ext uri="{9D8B030D-6E8A-4147-A177-3AD203B41FA5}">
                      <a16:colId xmlns:a16="http://schemas.microsoft.com/office/drawing/2014/main" val="3268722871"/>
                    </a:ext>
                  </a:extLst>
                </a:gridCol>
                <a:gridCol w="493776">
                  <a:extLst>
                    <a:ext uri="{9D8B030D-6E8A-4147-A177-3AD203B41FA5}">
                      <a16:colId xmlns:a16="http://schemas.microsoft.com/office/drawing/2014/main" val="4123675649"/>
                    </a:ext>
                  </a:extLst>
                </a:gridCol>
                <a:gridCol w="493776">
                  <a:extLst>
                    <a:ext uri="{9D8B030D-6E8A-4147-A177-3AD203B41FA5}">
                      <a16:colId xmlns:a16="http://schemas.microsoft.com/office/drawing/2014/main" val="93597525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Negative Feedback</a:t>
                      </a:r>
                    </a:p>
                  </a:txBody>
                  <a:tcPr/>
                </a:tc>
                <a:extLst>
                  <a:ext uri="{0D108BD9-81ED-4DB2-BD59-A6C34878D82A}">
                    <a16:rowId xmlns:a16="http://schemas.microsoft.com/office/drawing/2014/main" val="1955702352"/>
                  </a:ext>
                </a:extLst>
              </a:tr>
              <a:tr h="370840">
                <a:tc>
                  <a:txBody>
                    <a:bodyPr/>
                    <a:lstStyle/>
                    <a:p>
                      <a:r>
                        <a:rPr lang="en-US" sz="1000"/>
                        <a:t>EatHappy Eat Happy DE</a:t>
                      </a:r>
                    </a:p>
                  </a:txBody>
                  <a:tcPr/>
                </a:tc>
                <a:tc>
                  <a:txBody>
                    <a:bodyPr/>
                    <a:lstStyle/>
                    <a:p>
                      <a:r>
                        <a:rPr lang="en-US" sz="1000"/>
                        <a:t>9545</a:t>
                      </a:r>
                    </a:p>
                  </a:txBody>
                  <a:tcPr/>
                </a:tc>
                <a:tc>
                  <a:txBody>
                    <a:bodyPr/>
                    <a:lstStyle/>
                    <a:p>
                      <a:r>
                        <a:rPr lang="en-US" sz="1000"/>
                        <a:t>69</a:t>
                      </a:r>
                    </a:p>
                  </a:txBody>
                  <a:tcPr/>
                </a:tc>
                <a:tc>
                  <a:txBody>
                    <a:bodyPr/>
                    <a:lstStyle/>
                    <a:p>
                      <a:r>
                        <a:rPr lang="en-US" sz="1000"/>
                        <a:t>44</a:t>
                      </a:r>
                    </a:p>
                  </a:txBody>
                  <a:tcPr/>
                </a:tc>
                <a:tc>
                  <a:txBody>
                    <a:bodyPr/>
                    <a:lstStyle/>
                    <a:p>
                      <a:r>
                        <a:rPr lang="en-US" sz="1000"/>
                        <a:t>8287.0344827586</a:t>
                      </a:r>
                    </a:p>
                  </a:txBody>
                  <a:tcPr/>
                </a:tc>
                <a:tc>
                  <a:txBody>
                    <a:bodyPr/>
                    <a:lstStyle/>
                    <a:p>
                      <a:r>
                        <a:rPr lang="en-US" sz="1000"/>
                        <a:t>9814</a:t>
                      </a:r>
                    </a:p>
                  </a:txBody>
                  <a:tcPr/>
                </a:tc>
                <a:tc>
                  <a:txBody>
                    <a:bodyPr/>
                    <a:lstStyle/>
                    <a:p>
                      <a:r>
                        <a:rPr lang="en-US" sz="1000"/>
                        <a:t>13</a:t>
                      </a:r>
                    </a:p>
                  </a:txBody>
                  <a:tcPr/>
                </a:tc>
                <a:tc>
                  <a:txBody>
                    <a:bodyPr/>
                    <a:lstStyle/>
                    <a:p>
                      <a:r>
                        <a:rPr lang="en-US" sz="1000"/>
                        <a:t>5098063</a:t>
                      </a:r>
                    </a:p>
                  </a:txBody>
                  <a:tcPr/>
                </a:tc>
                <a:tc>
                  <a:txBody>
                    <a:bodyPr/>
                    <a:lstStyle/>
                    <a:p>
                      <a:r>
                        <a:rPr lang="en-US" sz="1000"/>
                        <a:t>149619.61290323</a:t>
                      </a:r>
                    </a:p>
                  </a:txBody>
                  <a:tcPr/>
                </a:tc>
                <a:tc>
                  <a:txBody>
                    <a:bodyPr/>
                    <a:lstStyle/>
                    <a:p>
                      <a:r>
                        <a:rPr lang="en-US" sz="1000"/>
                        <a:t>5052753</a:t>
                      </a:r>
                    </a:p>
                  </a:txBody>
                  <a:tcPr/>
                </a:tc>
                <a:tc>
                  <a:txBody>
                    <a:bodyPr/>
                    <a:lstStyle/>
                    <a:p>
                      <a:r>
                        <a:rPr lang="en-US" sz="1000"/>
                        <a:t>2833</a:t>
                      </a:r>
                    </a:p>
                  </a:txBody>
                  <a:tcPr/>
                </a:tc>
                <a:tc>
                  <a:txBody>
                    <a:bodyPr/>
                    <a:lstStyle/>
                    <a:p>
                      <a:r>
                        <a:rPr lang="en-US" sz="1000"/>
                        <a:t>45310</a:t>
                      </a:r>
                    </a:p>
                  </a:txBody>
                  <a:tcPr/>
                </a:tc>
                <a:tc>
                  <a:txBody>
                    <a:bodyPr/>
                    <a:lstStyle/>
                    <a:p>
                      <a:r>
                        <a:rPr lang="en-US" sz="1000"/>
                        <a:t>437</a:t>
                      </a:r>
                    </a:p>
                  </a:txBody>
                  <a:tcPr/>
                </a:tc>
                <a:tc>
                  <a:txBody>
                    <a:bodyPr/>
                    <a:lstStyle/>
                    <a:p>
                      <a:r>
                        <a:rPr lang="en-US" sz="1000"/>
                        <a:t>334</a:t>
                      </a:r>
                    </a:p>
                  </a:txBody>
                  <a:tcPr/>
                </a:tc>
                <a:tc>
                  <a:txBody>
                    <a:bodyPr/>
                    <a:lstStyle/>
                    <a:p>
                      <a:r>
                        <a:rPr lang="en-US" sz="1000"/>
                        <a:t>11</a:t>
                      </a:r>
                    </a:p>
                  </a:txBody>
                  <a:tcPr/>
                </a:tc>
                <a:extLst>
                  <a:ext uri="{0D108BD9-81ED-4DB2-BD59-A6C34878D82A}">
                    <a16:rowId xmlns:a16="http://schemas.microsoft.com/office/drawing/2014/main" val="2491639980"/>
                  </a:ext>
                </a:extLst>
              </a:tr>
              <a:tr h="370840">
                <a:tc>
                  <a:txBody>
                    <a:bodyPr/>
                    <a:lstStyle/>
                    <a:p>
                      <a:r>
                        <a:rPr lang="en-US" sz="1000"/>
                        <a:t>EatHappy Österreich Eat Happy AT</a:t>
                      </a:r>
                    </a:p>
                  </a:txBody>
                  <a:tcPr/>
                </a:tc>
                <a:tc>
                  <a:txBody>
                    <a:bodyPr/>
                    <a:lstStyle/>
                    <a:p>
                      <a:r>
                        <a:rPr lang="en-US" sz="1000"/>
                        <a:t>8851</a:t>
                      </a:r>
                    </a:p>
                  </a:txBody>
                  <a:tcPr/>
                </a:tc>
                <a:tc>
                  <a:txBody>
                    <a:bodyPr/>
                    <a:lstStyle/>
                    <a:p>
                      <a:r>
                        <a:rPr lang="en-US" sz="1000"/>
                        <a:t>130</a:t>
                      </a:r>
                    </a:p>
                  </a:txBody>
                  <a:tcPr/>
                </a:tc>
                <a:tc>
                  <a:txBody>
                    <a:bodyPr/>
                    <a:lstStyle/>
                    <a:p>
                      <a:r>
                        <a:rPr lang="en-US" sz="1000"/>
                        <a:t>32</a:t>
                      </a:r>
                    </a:p>
                  </a:txBody>
                  <a:tcPr/>
                </a:tc>
                <a:tc>
                  <a:txBody>
                    <a:bodyPr/>
                    <a:lstStyle/>
                    <a:p>
                      <a:r>
                        <a:rPr lang="en-US" sz="1000"/>
                        <a:t>8167.3103448276</a:t>
                      </a:r>
                    </a:p>
                  </a:txBody>
                  <a:tcPr/>
                </a:tc>
                <a:tc>
                  <a:txBody>
                    <a:bodyPr/>
                    <a:lstStyle/>
                    <a:p>
                      <a:r>
                        <a:rPr lang="en-US" sz="1000"/>
                        <a:t>8894</a:t>
                      </a:r>
                    </a:p>
                  </a:txBody>
                  <a:tcPr/>
                </a:tc>
                <a:tc>
                  <a:txBody>
                    <a:bodyPr/>
                    <a:lstStyle/>
                    <a:p>
                      <a:r>
                        <a:rPr lang="en-US" sz="1000"/>
                        <a:t>10</a:t>
                      </a:r>
                    </a:p>
                  </a:txBody>
                  <a:tcPr/>
                </a:tc>
                <a:tc>
                  <a:txBody>
                    <a:bodyPr/>
                    <a:lstStyle/>
                    <a:p>
                      <a:r>
                        <a:rPr lang="en-US" sz="1000"/>
                        <a:t>26849</a:t>
                      </a:r>
                    </a:p>
                  </a:txBody>
                  <a:tcPr/>
                </a:tc>
                <a:tc>
                  <a:txBody>
                    <a:bodyPr/>
                    <a:lstStyle/>
                    <a:p>
                      <a:r>
                        <a:rPr lang="en-US" sz="1000"/>
                        <a:t>762.22580645161</a:t>
                      </a:r>
                    </a:p>
                  </a:txBody>
                  <a:tcPr/>
                </a:tc>
                <a:tc>
                  <a:txBody>
                    <a:bodyPr/>
                    <a:lstStyle/>
                    <a:p>
                      <a:r>
                        <a:rPr lang="en-US" sz="1000"/>
                        <a:t>19376</a:t>
                      </a:r>
                    </a:p>
                  </a:txBody>
                  <a:tcPr/>
                </a:tc>
                <a:tc>
                  <a:txBody>
                    <a:bodyPr/>
                    <a:lstStyle/>
                    <a:p>
                      <a:r>
                        <a:rPr lang="en-US" sz="1000"/>
                        <a:t>362</a:t>
                      </a:r>
                    </a:p>
                  </a:txBody>
                  <a:tcPr/>
                </a:tc>
                <a:tc>
                  <a:txBody>
                    <a:bodyPr/>
                    <a:lstStyle/>
                    <a:p>
                      <a:r>
                        <a:rPr lang="en-US" sz="1000"/>
                        <a:t>7473</a:t>
                      </a:r>
                    </a:p>
                  </a:txBody>
                  <a:tcPr/>
                </a:tc>
                <a:tc>
                  <a:txBody>
                    <a:bodyPr/>
                    <a:lstStyle/>
                    <a:p>
                      <a:r>
                        <a:rPr lang="en-US" sz="1000"/>
                        <a:t>114</a:t>
                      </a:r>
                    </a:p>
                  </a:txBody>
                  <a:tcPr/>
                </a:tc>
                <a:tc>
                  <a:txBody>
                    <a:bodyPr/>
                    <a:lstStyle/>
                    <a:p>
                      <a:r>
                        <a:rPr lang="en-US" sz="1000"/>
                        <a:t>93</a:t>
                      </a:r>
                    </a:p>
                  </a:txBody>
                  <a:tcPr/>
                </a:tc>
                <a:tc>
                  <a:txBody>
                    <a:bodyPr/>
                    <a:lstStyle/>
                    <a:p>
                      <a:r>
                        <a:rPr lang="en-US" sz="1000"/>
                        <a:t>1</a:t>
                      </a:r>
                    </a:p>
                  </a:txBody>
                  <a:tcPr/>
                </a:tc>
                <a:extLst>
                  <a:ext uri="{0D108BD9-81ED-4DB2-BD59-A6C34878D82A}">
                    <a16:rowId xmlns:a16="http://schemas.microsoft.com/office/drawing/2014/main" val="360625021"/>
                  </a:ext>
                </a:extLst>
              </a:tr>
              <a:tr h="370840">
                <a:tc>
                  <a:txBody>
                    <a:bodyPr/>
                    <a:lstStyle/>
                    <a:p>
                      <a:r>
                        <a:rPr lang="en-US" sz="1000"/>
                        <a:t>EatHappy Italia Eat Happy IT</a:t>
                      </a:r>
                    </a:p>
                  </a:txBody>
                  <a:tcPr/>
                </a:tc>
                <a:tc>
                  <a:txBody>
                    <a:bodyPr/>
                    <a:lstStyle/>
                    <a:p>
                      <a:r>
                        <a:rPr lang="en-US" sz="1000"/>
                        <a:t>2926</a:t>
                      </a:r>
                    </a:p>
                  </a:txBody>
                  <a:tcPr/>
                </a:tc>
                <a:tc>
                  <a:txBody>
                    <a:bodyPr/>
                    <a:lstStyle/>
                    <a:p>
                      <a:r>
                        <a:rPr lang="en-US" sz="1000"/>
                        <a:t>12</a:t>
                      </a:r>
                    </a:p>
                  </a:txBody>
                  <a:tcPr/>
                </a:tc>
                <a:tc>
                  <a:txBody>
                    <a:bodyPr/>
                    <a:lstStyle/>
                    <a:p>
                      <a:r>
                        <a:rPr lang="en-US" sz="1000"/>
                        <a:t>2</a:t>
                      </a:r>
                    </a:p>
                  </a:txBody>
                  <a:tcPr/>
                </a:tc>
                <a:tc>
                  <a:txBody>
                    <a:bodyPr/>
                    <a:lstStyle/>
                    <a:p>
                      <a:r>
                        <a:rPr lang="en-US" sz="1000"/>
                        <a:t>2605.6206896552</a:t>
                      </a:r>
                    </a:p>
                  </a:txBody>
                  <a:tcPr/>
                </a:tc>
                <a:tc>
                  <a:txBody>
                    <a:bodyPr/>
                    <a:lstStyle/>
                    <a:p>
                      <a:r>
                        <a:rPr lang="en-US" sz="1000"/>
                        <a:t>2965</a:t>
                      </a:r>
                    </a:p>
                  </a:txBody>
                  <a:tcPr/>
                </a:tc>
                <a:tc>
                  <a:txBody>
                    <a:bodyPr/>
                    <a:lstStyle/>
                    <a:p>
                      <a:r>
                        <a:rPr lang="en-US" sz="1000"/>
                        <a:t>10</a:t>
                      </a:r>
                    </a:p>
                  </a:txBody>
                  <a:tcPr/>
                </a:tc>
                <a:tc>
                  <a:txBody>
                    <a:bodyPr/>
                    <a:lstStyle/>
                    <a:p>
                      <a:r>
                        <a:rPr lang="en-US" sz="1000"/>
                        <a:t>842886</a:t>
                      </a:r>
                    </a:p>
                  </a:txBody>
                  <a:tcPr/>
                </a:tc>
                <a:tc>
                  <a:txBody>
                    <a:bodyPr/>
                    <a:lstStyle/>
                    <a:p>
                      <a:r>
                        <a:rPr lang="en-US" sz="1000"/>
                        <a:t>26863.870967742</a:t>
                      </a:r>
                    </a:p>
                  </a:txBody>
                  <a:tcPr/>
                </a:tc>
                <a:tc>
                  <a:txBody>
                    <a:bodyPr/>
                    <a:lstStyle/>
                    <a:p>
                      <a:r>
                        <a:rPr lang="en-US" sz="1000"/>
                        <a:t>838514</a:t>
                      </a:r>
                    </a:p>
                  </a:txBody>
                  <a:tcPr/>
                </a:tc>
                <a:tc>
                  <a:txBody>
                    <a:bodyPr/>
                    <a:lstStyle/>
                    <a:p>
                      <a:r>
                        <a:rPr lang="en-US" sz="1000"/>
                        <a:t>1065</a:t>
                      </a:r>
                    </a:p>
                  </a:txBody>
                  <a:tcPr/>
                </a:tc>
                <a:tc>
                  <a:txBody>
                    <a:bodyPr/>
                    <a:lstStyle/>
                    <a:p>
                      <a:r>
                        <a:rPr lang="en-US" sz="1000"/>
                        <a:t>4372</a:t>
                      </a:r>
                    </a:p>
                  </a:txBody>
                  <a:tcPr/>
                </a:tc>
                <a:tc>
                  <a:txBody>
                    <a:bodyPr/>
                    <a:lstStyle/>
                    <a:p>
                      <a:r>
                        <a:rPr lang="en-US" sz="1000"/>
                        <a:t>184</a:t>
                      </a:r>
                    </a:p>
                  </a:txBody>
                  <a:tcPr/>
                </a:tc>
                <a:tc>
                  <a:txBody>
                    <a:bodyPr/>
                    <a:lstStyle/>
                    <a:p>
                      <a:r>
                        <a:rPr lang="en-US" sz="1000"/>
                        <a:t>155</a:t>
                      </a:r>
                    </a:p>
                  </a:txBody>
                  <a:tcPr/>
                </a:tc>
                <a:tc>
                  <a:txBody>
                    <a:bodyPr/>
                    <a:lstStyle/>
                    <a:p>
                      <a:r>
                        <a:rPr lang="en-US" sz="1000"/>
                        <a:t>0</a:t>
                      </a:r>
                    </a:p>
                  </a:txBody>
                  <a:tcPr/>
                </a:tc>
                <a:extLst>
                  <a:ext uri="{0D108BD9-81ED-4DB2-BD59-A6C34878D82A}">
                    <a16:rowId xmlns:a16="http://schemas.microsoft.com/office/drawing/2014/main" val="1794595346"/>
                  </a:ext>
                </a:extLst>
              </a:tr>
              <a:tr h="370840">
                <a:tc>
                  <a:txBody>
                    <a:bodyPr/>
                    <a:lstStyle/>
                    <a:p>
                      <a:r>
                        <a:rPr lang="en-US" sz="1000"/>
                        <a:t>EatHappy Denmark Eat Happy DK</a:t>
                      </a:r>
                    </a:p>
                  </a:txBody>
                  <a:tcPr/>
                </a:tc>
                <a:tc>
                  <a:txBody>
                    <a:bodyPr/>
                    <a:lstStyle/>
                    <a:p>
                      <a:r>
                        <a:rPr lang="en-US" sz="1000"/>
                        <a:t>208</a:t>
                      </a:r>
                    </a:p>
                  </a:txBody>
                  <a:tcPr/>
                </a:tc>
                <a:tc>
                  <a:txBody>
                    <a:bodyPr/>
                    <a:lstStyle/>
                    <a:p>
                      <a:r>
                        <a:rPr lang="en-US" sz="1000"/>
                        <a:t>12</a:t>
                      </a:r>
                    </a:p>
                  </a:txBody>
                  <a:tcPr/>
                </a:tc>
                <a:tc>
                  <a:txBody>
                    <a:bodyPr/>
                    <a:lstStyle/>
                    <a:p>
                      <a:r>
                        <a:rPr lang="en-US" sz="1000"/>
                        <a:t>2</a:t>
                      </a:r>
                    </a:p>
                  </a:txBody>
                  <a:tcPr/>
                </a:tc>
                <a:tc>
                  <a:txBody>
                    <a:bodyPr/>
                    <a:lstStyle/>
                    <a:p>
                      <a:r>
                        <a:rPr lang="en-US" sz="1000"/>
                        <a:t>176.93103448276</a:t>
                      </a:r>
                    </a:p>
                  </a:txBody>
                  <a:tcPr/>
                </a:tc>
                <a:tc>
                  <a:txBody>
                    <a:bodyPr/>
                    <a:lstStyle/>
                    <a:p>
                      <a:r>
                        <a:rPr lang="en-US" sz="1000"/>
                        <a:t>217</a:t>
                      </a:r>
                    </a:p>
                  </a:txBody>
                  <a:tcPr/>
                </a:tc>
                <a:tc>
                  <a:txBody>
                    <a:bodyPr/>
                    <a:lstStyle/>
                    <a:p>
                      <a:r>
                        <a:rPr lang="en-US" sz="1000"/>
                        <a:t>7</a:t>
                      </a:r>
                    </a:p>
                  </a:txBody>
                  <a:tcPr/>
                </a:tc>
                <a:tc>
                  <a:txBody>
                    <a:bodyPr/>
                    <a:lstStyle/>
                    <a:p>
                      <a:r>
                        <a:rPr lang="en-US" sz="1000"/>
                        <a:t>9957</a:t>
                      </a:r>
                    </a:p>
                  </a:txBody>
                  <a:tcPr/>
                </a:tc>
                <a:tc>
                  <a:txBody>
                    <a:bodyPr/>
                    <a:lstStyle/>
                    <a:p>
                      <a:r>
                        <a:rPr lang="en-US" sz="1000"/>
                        <a:t>251.87096774194</a:t>
                      </a:r>
                    </a:p>
                  </a:txBody>
                  <a:tcPr/>
                </a:tc>
                <a:tc>
                  <a:txBody>
                    <a:bodyPr/>
                    <a:lstStyle/>
                    <a:p>
                      <a:r>
                        <a:rPr lang="en-US" sz="1000"/>
                        <a:t>0</a:t>
                      </a:r>
                    </a:p>
                  </a:txBody>
                  <a:tcPr/>
                </a:tc>
                <a:tc>
                  <a:txBody>
                    <a:bodyPr/>
                    <a:lstStyle/>
                    <a:p>
                      <a:r>
                        <a:rPr lang="en-US" sz="1000"/>
                        <a:t>889</a:t>
                      </a:r>
                    </a:p>
                  </a:txBody>
                  <a:tcPr/>
                </a:tc>
                <a:tc>
                  <a:txBody>
                    <a:bodyPr/>
                    <a:lstStyle/>
                    <a:p>
                      <a:r>
                        <a:rPr lang="en-US" sz="1000"/>
                        <a:t>9957</a:t>
                      </a:r>
                    </a:p>
                  </a:txBody>
                  <a:tcPr/>
                </a:tc>
                <a:tc>
                  <a:txBody>
                    <a:bodyPr/>
                    <a:lstStyle/>
                    <a:p>
                      <a:r>
                        <a:rPr lang="en-US" sz="1000"/>
                        <a:t>260</a:t>
                      </a:r>
                    </a:p>
                  </a:txBody>
                  <a:tcPr/>
                </a:tc>
                <a:tc>
                  <a:txBody>
                    <a:bodyPr/>
                    <a:lstStyle/>
                    <a:p>
                      <a:r>
                        <a:rPr lang="en-US" sz="1000"/>
                        <a:t>128</a:t>
                      </a:r>
                    </a:p>
                  </a:txBody>
                  <a:tcPr/>
                </a:tc>
                <a:tc>
                  <a:txBody>
                    <a:bodyPr/>
                    <a:lstStyle/>
                    <a:p>
                      <a:r>
                        <a:rPr lang="en-US" sz="1000"/>
                        <a:t>3</a:t>
                      </a:r>
                    </a:p>
                  </a:txBody>
                  <a:tcPr/>
                </a:tc>
                <a:extLst>
                  <a:ext uri="{0D108BD9-81ED-4DB2-BD59-A6C34878D82A}">
                    <a16:rowId xmlns:a16="http://schemas.microsoft.com/office/drawing/2014/main" val="1864664428"/>
                  </a:ext>
                </a:extLst>
              </a:tr>
            </a:tbl>
          </a:graphicData>
        </a:graphic>
      </p:graphicFrame>
      <p:sp>
        <p:nvSpPr>
          <p:cNvPr id="4" name="Text Placeholder 3">
            <a:extLst>
              <a:ext uri="{FF2B5EF4-FFF2-40B4-BE49-F238E27FC236}">
                <a16:creationId xmlns:a16="http://schemas.microsoft.com/office/drawing/2014/main" id="{F99C7D58-336C-4E60-B1C4-9C735DF3E00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87447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D7298-924D-4ADF-8A96-059B2346D30A}"/>
              </a:ext>
            </a:extLst>
          </p:cNvPr>
          <p:cNvSpPr>
            <a:spLocks noGrp="1"/>
          </p:cNvSpPr>
          <p:nvPr>
            <p:ph type="title"/>
          </p:nvPr>
        </p:nvSpPr>
        <p:spPr/>
        <p:txBody>
          <a:bodyPr/>
          <a:lstStyle/>
          <a:p>
            <a:r>
              <a:rPr lang="en-US"/>
              <a:t>Facebook Fan Distribution | Int. EAT HAPPY Accounts</a:t>
            </a:r>
          </a:p>
        </p:txBody>
      </p:sp>
      <p:graphicFrame>
        <p:nvGraphicFramePr>
          <p:cNvPr id="6" name="Chart Placeholder 5">
            <a:extLst>
              <a:ext uri="{FF2B5EF4-FFF2-40B4-BE49-F238E27FC236}">
                <a16:creationId xmlns:a16="http://schemas.microsoft.com/office/drawing/2014/main" id="{3F77DE35-21F7-458B-A6FB-FBC2747B4B9C}"/>
              </a:ext>
            </a:extLst>
          </p:cNvPr>
          <p:cNvGraphicFramePr>
            <a:graphicFrameLocks noGrp="1"/>
          </p:cNvGraphicFramePr>
          <p:nvPr>
            <p:ph type="chart" sz="quarter" idx="13"/>
            <p:extLst>
              <p:ext uri="{D42A27DB-BD31-4B8C-83A1-F6EECF244321}">
                <p14:modId xmlns:p14="http://schemas.microsoft.com/office/powerpoint/2010/main" val="2403270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33B99F-9558-4BBB-A918-0DE892F65F61}"/>
              </a:ext>
            </a:extLst>
          </p:cNvPr>
          <p:cNvSpPr>
            <a:spLocks noGrp="1"/>
          </p:cNvSpPr>
          <p:nvPr>
            <p:ph type="body" sz="quarter" idx="14"/>
          </p:nvPr>
        </p:nvSpPr>
        <p:spPr/>
        <p:txBody>
          <a:bodyPr/>
          <a:lstStyle/>
          <a:p>
            <a:r>
              <a:rPr lang="en-US"/>
              <a:t>08/03/2021 - 08/03/2021</a:t>
            </a:r>
          </a:p>
        </p:txBody>
      </p:sp>
      <p:sp>
        <p:nvSpPr>
          <p:cNvPr id="5" name="Footer Placeholder 4">
            <a:extLst>
              <a:ext uri="{FF2B5EF4-FFF2-40B4-BE49-F238E27FC236}">
                <a16:creationId xmlns:a16="http://schemas.microsoft.com/office/drawing/2014/main" id="{9248788A-5504-40FC-A35A-8B41112D29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6593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DD5F-2BD7-42C6-943A-CB3D8F1FC523}"/>
              </a:ext>
            </a:extLst>
          </p:cNvPr>
          <p:cNvSpPr>
            <a:spLocks noGrp="1"/>
          </p:cNvSpPr>
          <p:nvPr>
            <p:ph type="title"/>
          </p:nvPr>
        </p:nvSpPr>
        <p:spPr/>
        <p:txBody>
          <a:bodyPr/>
          <a:lstStyle/>
          <a:p>
            <a:r>
              <a:rPr lang="en-US"/>
              <a:t>Facebook Post Type Distribution | Int. EAT HAPPY Accounts</a:t>
            </a:r>
          </a:p>
        </p:txBody>
      </p:sp>
      <p:graphicFrame>
        <p:nvGraphicFramePr>
          <p:cNvPr id="6" name="Chart Placeholder 5">
            <a:extLst>
              <a:ext uri="{FF2B5EF4-FFF2-40B4-BE49-F238E27FC236}">
                <a16:creationId xmlns:a16="http://schemas.microsoft.com/office/drawing/2014/main" id="{91A9632E-153E-4EA5-BE60-156941E9E4A0}"/>
              </a:ext>
            </a:extLst>
          </p:cNvPr>
          <p:cNvGraphicFramePr>
            <a:graphicFrameLocks noGrp="1"/>
          </p:cNvGraphicFramePr>
          <p:nvPr>
            <p:ph type="chart" sz="quarter" idx="13"/>
            <p:extLst>
              <p:ext uri="{D42A27DB-BD31-4B8C-83A1-F6EECF244321}">
                <p14:modId xmlns:p14="http://schemas.microsoft.com/office/powerpoint/2010/main" val="3431928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CD7FC1-3523-418D-9297-A21B7CFB4C04}"/>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25DE6DD-BE0C-4322-A438-428B383DBC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7163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114AA-854A-4D85-917E-F4C8F653CF35}"/>
              </a:ext>
            </a:extLst>
          </p:cNvPr>
          <p:cNvSpPr>
            <a:spLocks noGrp="1"/>
          </p:cNvSpPr>
          <p:nvPr>
            <p:ph type="title"/>
          </p:nvPr>
        </p:nvSpPr>
        <p:spPr/>
        <p:txBody>
          <a:bodyPr/>
          <a:lstStyle/>
          <a:p>
            <a:r>
              <a:rPr lang="en-US"/>
              <a:t>Facebook Engagement Rate By Post Type | Int. EAT HAPPY Accounts</a:t>
            </a:r>
          </a:p>
        </p:txBody>
      </p:sp>
      <p:graphicFrame>
        <p:nvGraphicFramePr>
          <p:cNvPr id="6" name="Chart Placeholder 5">
            <a:extLst>
              <a:ext uri="{FF2B5EF4-FFF2-40B4-BE49-F238E27FC236}">
                <a16:creationId xmlns:a16="http://schemas.microsoft.com/office/drawing/2014/main" id="{7F7F0F6E-9766-4B2E-BBDD-5C8E5F3C4FEE}"/>
              </a:ext>
            </a:extLst>
          </p:cNvPr>
          <p:cNvGraphicFramePr>
            <a:graphicFrameLocks noGrp="1"/>
          </p:cNvGraphicFramePr>
          <p:nvPr>
            <p:ph type="chart" sz="quarter" idx="13"/>
            <p:extLst>
              <p:ext uri="{D42A27DB-BD31-4B8C-83A1-F6EECF244321}">
                <p14:modId xmlns:p14="http://schemas.microsoft.com/office/powerpoint/2010/main" val="1179914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93299-DCB2-484B-8228-ECCAE8A6BCC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74CAE8EF-5801-4DEE-BEDE-7A0A679467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439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AD440-2E23-4675-A651-0CBEEC3D3F37}"/>
              </a:ext>
            </a:extLst>
          </p:cNvPr>
          <p:cNvSpPr>
            <a:spLocks noGrp="1"/>
          </p:cNvSpPr>
          <p:nvPr>
            <p:ph type="title"/>
          </p:nvPr>
        </p:nvSpPr>
        <p:spPr/>
        <p:txBody>
          <a:bodyPr/>
          <a:lstStyle/>
          <a:p>
            <a:r>
              <a:rPr lang="en-US"/>
              <a:t>Facebook Own Posts | Int. EAT HAPPY Accounts</a:t>
            </a:r>
          </a:p>
        </p:txBody>
      </p:sp>
      <p:graphicFrame>
        <p:nvGraphicFramePr>
          <p:cNvPr id="6" name="Chart Placeholder 5">
            <a:extLst>
              <a:ext uri="{FF2B5EF4-FFF2-40B4-BE49-F238E27FC236}">
                <a16:creationId xmlns:a16="http://schemas.microsoft.com/office/drawing/2014/main" id="{26AB7ADF-2F11-4E08-9531-492E263E576D}"/>
              </a:ext>
            </a:extLst>
          </p:cNvPr>
          <p:cNvGraphicFramePr>
            <a:graphicFrameLocks noGrp="1"/>
          </p:cNvGraphicFramePr>
          <p:nvPr>
            <p:ph type="chart" sz="quarter" idx="13"/>
            <p:extLst>
              <p:ext uri="{D42A27DB-BD31-4B8C-83A1-F6EECF244321}">
                <p14:modId xmlns:p14="http://schemas.microsoft.com/office/powerpoint/2010/main" val="660702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502598-CCFA-43D2-93BF-12010FE1A64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BACA51CB-C798-4B46-A162-852720E6E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972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C9167-2112-49E8-AEA5-F82A4E238710}"/>
              </a:ext>
            </a:extLst>
          </p:cNvPr>
          <p:cNvSpPr>
            <a:spLocks noGrp="1"/>
          </p:cNvSpPr>
          <p:nvPr>
            <p:ph type="title"/>
          </p:nvPr>
        </p:nvSpPr>
        <p:spPr/>
        <p:txBody>
          <a:bodyPr/>
          <a:lstStyle/>
          <a:p>
            <a:r>
              <a:rPr lang="en-US"/>
              <a:t>Facebook Reach | Int. EAT HAPPY Accounts</a:t>
            </a:r>
          </a:p>
        </p:txBody>
      </p:sp>
      <p:graphicFrame>
        <p:nvGraphicFramePr>
          <p:cNvPr id="6" name="Chart Placeholder 5">
            <a:extLst>
              <a:ext uri="{FF2B5EF4-FFF2-40B4-BE49-F238E27FC236}">
                <a16:creationId xmlns:a16="http://schemas.microsoft.com/office/drawing/2014/main" id="{AFA4B1CF-FC74-4F82-99C7-EC909E52CA9D}"/>
              </a:ext>
            </a:extLst>
          </p:cNvPr>
          <p:cNvGraphicFramePr>
            <a:graphicFrameLocks noGrp="1"/>
          </p:cNvGraphicFramePr>
          <p:nvPr>
            <p:ph type="chart" sz="quarter" idx="13"/>
            <p:extLst>
              <p:ext uri="{D42A27DB-BD31-4B8C-83A1-F6EECF244321}">
                <p14:modId xmlns:p14="http://schemas.microsoft.com/office/powerpoint/2010/main" val="3826040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1E18C7-34F9-4E75-90F5-1AC3577514B4}"/>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CFDF20B-AA26-4651-A401-AC981CB7B4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4738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D33D6-2005-475D-8B87-0230B2BA884F}"/>
              </a:ext>
            </a:extLst>
          </p:cNvPr>
          <p:cNvSpPr>
            <a:spLocks noGrp="1"/>
          </p:cNvSpPr>
          <p:nvPr>
            <p:ph type="title"/>
          </p:nvPr>
        </p:nvSpPr>
        <p:spPr/>
        <p:txBody>
          <a:bodyPr/>
          <a:lstStyle/>
          <a:p>
            <a:r>
              <a:rPr lang="en-US"/>
              <a:t>Facebook Impressions | Int. EAT HAPPY Accounts</a:t>
            </a:r>
          </a:p>
        </p:txBody>
      </p:sp>
      <p:graphicFrame>
        <p:nvGraphicFramePr>
          <p:cNvPr id="6" name="Chart Placeholder 5">
            <a:extLst>
              <a:ext uri="{FF2B5EF4-FFF2-40B4-BE49-F238E27FC236}">
                <a16:creationId xmlns:a16="http://schemas.microsoft.com/office/drawing/2014/main" id="{1DA93BEC-A30F-4955-A440-09228A1E1D6B}"/>
              </a:ext>
            </a:extLst>
          </p:cNvPr>
          <p:cNvGraphicFramePr>
            <a:graphicFrameLocks noGrp="1"/>
          </p:cNvGraphicFramePr>
          <p:nvPr>
            <p:ph type="chart" sz="quarter" idx="13"/>
            <p:extLst>
              <p:ext uri="{D42A27DB-BD31-4B8C-83A1-F6EECF244321}">
                <p14:modId xmlns:p14="http://schemas.microsoft.com/office/powerpoint/2010/main" val="1154318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7E073D-1D99-4D61-99B8-CC0BEE41CC3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3655BAE-3EE2-4D02-992F-33C7DA4359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4204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F0691-7300-48B9-876A-0E583764B881}"/>
              </a:ext>
            </a:extLst>
          </p:cNvPr>
          <p:cNvSpPr>
            <a:spLocks noGrp="1"/>
          </p:cNvSpPr>
          <p:nvPr>
            <p:ph type="title"/>
          </p:nvPr>
        </p:nvSpPr>
        <p:spPr/>
        <p:txBody>
          <a:bodyPr/>
          <a:lstStyle/>
          <a:p>
            <a:r>
              <a:rPr lang="en-US"/>
              <a:t>Facebook Average Interactions Per Post | Int. EAT HAPPY Accounts</a:t>
            </a:r>
          </a:p>
        </p:txBody>
      </p:sp>
      <p:graphicFrame>
        <p:nvGraphicFramePr>
          <p:cNvPr id="6" name="Chart Placeholder 5">
            <a:extLst>
              <a:ext uri="{FF2B5EF4-FFF2-40B4-BE49-F238E27FC236}">
                <a16:creationId xmlns:a16="http://schemas.microsoft.com/office/drawing/2014/main" id="{FCD89CFE-477E-41CA-8526-AE9005A77D5C}"/>
              </a:ext>
            </a:extLst>
          </p:cNvPr>
          <p:cNvGraphicFramePr>
            <a:graphicFrameLocks noGrp="1"/>
          </p:cNvGraphicFramePr>
          <p:nvPr>
            <p:ph type="chart" sz="quarter" idx="13"/>
            <p:extLst>
              <p:ext uri="{D42A27DB-BD31-4B8C-83A1-F6EECF244321}">
                <p14:modId xmlns:p14="http://schemas.microsoft.com/office/powerpoint/2010/main" val="920125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947249-F6BF-45B9-8DB7-5B7423FF07C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3CA0C1B-DA7A-485F-A8A5-E3508ADBE2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286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2639E-37DC-4E52-B8AD-1E3C06E7CC10}"/>
              </a:ext>
            </a:extLst>
          </p:cNvPr>
          <p:cNvSpPr>
            <a:spLocks noGrp="1"/>
          </p:cNvSpPr>
          <p:nvPr>
            <p:ph type="title"/>
          </p:nvPr>
        </p:nvSpPr>
        <p:spPr/>
        <p:txBody>
          <a:bodyPr/>
          <a:lstStyle/>
          <a:p>
            <a:r>
              <a:rPr lang="en-US"/>
              <a:t>Facebook Total Engagements | Int. EAT HAPPY Accounts</a:t>
            </a:r>
          </a:p>
        </p:txBody>
      </p:sp>
      <p:graphicFrame>
        <p:nvGraphicFramePr>
          <p:cNvPr id="6" name="Chart Placeholder 5">
            <a:extLst>
              <a:ext uri="{FF2B5EF4-FFF2-40B4-BE49-F238E27FC236}">
                <a16:creationId xmlns:a16="http://schemas.microsoft.com/office/drawing/2014/main" id="{C33E97D1-E482-4997-A75C-A7F5A451CC7E}"/>
              </a:ext>
            </a:extLst>
          </p:cNvPr>
          <p:cNvGraphicFramePr>
            <a:graphicFrameLocks noGrp="1"/>
          </p:cNvGraphicFramePr>
          <p:nvPr>
            <p:ph type="chart" sz="quarter" idx="13"/>
            <p:extLst>
              <p:ext uri="{D42A27DB-BD31-4B8C-83A1-F6EECF244321}">
                <p14:modId xmlns:p14="http://schemas.microsoft.com/office/powerpoint/2010/main" val="3520181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0C6DC3-F73E-4EB3-87B9-F830E0EDCD7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48ED61E-7C93-42CF-B515-4DAF870A39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2855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AFA3D-9FE3-4222-8AB6-D26F1D9B0EC9}"/>
              </a:ext>
            </a:extLst>
          </p:cNvPr>
          <p:cNvSpPr>
            <a:spLocks noGrp="1"/>
          </p:cNvSpPr>
          <p:nvPr>
            <p:ph type="title"/>
          </p:nvPr>
        </p:nvSpPr>
        <p:spPr/>
        <p:txBody>
          <a:bodyPr/>
          <a:lstStyle/>
          <a:p>
            <a:r>
              <a:rPr lang="en-US"/>
              <a:t>Instagram Key Metrics Radar | Int. EAT HAPPY Accounts</a:t>
            </a:r>
          </a:p>
        </p:txBody>
      </p:sp>
      <p:graphicFrame>
        <p:nvGraphicFramePr>
          <p:cNvPr id="6" name="Chart Placeholder 5">
            <a:extLst>
              <a:ext uri="{FF2B5EF4-FFF2-40B4-BE49-F238E27FC236}">
                <a16:creationId xmlns:a16="http://schemas.microsoft.com/office/drawing/2014/main" id="{7D2F930A-2C47-4522-A0C3-F65AE9744969}"/>
              </a:ext>
            </a:extLst>
          </p:cNvPr>
          <p:cNvGraphicFramePr>
            <a:graphicFrameLocks noGrp="1"/>
          </p:cNvGraphicFramePr>
          <p:nvPr>
            <p:ph type="chart" sz="quarter" idx="13"/>
            <p:extLst>
              <p:ext uri="{D42A27DB-BD31-4B8C-83A1-F6EECF244321}">
                <p14:modId xmlns:p14="http://schemas.microsoft.com/office/powerpoint/2010/main" val="3951838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C74725-8A3F-4BAB-BB01-FF50BD806E2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14E2499-2C35-45C3-91F7-ED5954A94F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168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F1AF9-4E82-4619-8D2F-231233E7A2CC}"/>
              </a:ext>
            </a:extLst>
          </p:cNvPr>
          <p:cNvSpPr>
            <a:spLocks noGrp="1"/>
          </p:cNvSpPr>
          <p:nvPr>
            <p:ph type="title"/>
          </p:nvPr>
        </p:nvSpPr>
        <p:spPr/>
        <p:txBody>
          <a:bodyPr/>
          <a:lstStyle/>
          <a:p>
            <a:r>
              <a:rPr lang="en-US"/>
              <a:t>Instagram Followers Total | Int. EAT HAPPY Accounts</a:t>
            </a:r>
          </a:p>
        </p:txBody>
      </p:sp>
      <p:graphicFrame>
        <p:nvGraphicFramePr>
          <p:cNvPr id="6" name="Chart Placeholder 5">
            <a:extLst>
              <a:ext uri="{FF2B5EF4-FFF2-40B4-BE49-F238E27FC236}">
                <a16:creationId xmlns:a16="http://schemas.microsoft.com/office/drawing/2014/main" id="{8F70CC9C-9B2F-407C-8D3D-51500C06764F}"/>
              </a:ext>
            </a:extLst>
          </p:cNvPr>
          <p:cNvGraphicFramePr>
            <a:graphicFrameLocks noGrp="1"/>
          </p:cNvGraphicFramePr>
          <p:nvPr>
            <p:ph type="chart" sz="quarter" idx="13"/>
            <p:extLst>
              <p:ext uri="{D42A27DB-BD31-4B8C-83A1-F6EECF244321}">
                <p14:modId xmlns:p14="http://schemas.microsoft.com/office/powerpoint/2010/main" val="509069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477994-E3A4-4F86-A57F-0FAA32B0CA5C}"/>
              </a:ext>
            </a:extLst>
          </p:cNvPr>
          <p:cNvSpPr>
            <a:spLocks noGrp="1"/>
          </p:cNvSpPr>
          <p:nvPr>
            <p:ph type="body" sz="quarter" idx="14"/>
          </p:nvPr>
        </p:nvSpPr>
        <p:spPr/>
        <p:txBody>
          <a:bodyPr/>
          <a:lstStyle/>
          <a:p>
            <a:r>
              <a:rPr lang="en-US"/>
              <a:t>08/02/2021 - 08/02/2021</a:t>
            </a:r>
          </a:p>
        </p:txBody>
      </p:sp>
      <p:sp>
        <p:nvSpPr>
          <p:cNvPr id="5" name="Footer Placeholder 4">
            <a:extLst>
              <a:ext uri="{FF2B5EF4-FFF2-40B4-BE49-F238E27FC236}">
                <a16:creationId xmlns:a16="http://schemas.microsoft.com/office/drawing/2014/main" id="{4C1B9C80-00DF-4F76-A478-0870621A02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3902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7EB9-0993-4E5D-B037-4BEF7195A519}"/>
              </a:ext>
            </a:extLst>
          </p:cNvPr>
          <p:cNvSpPr>
            <a:spLocks noGrp="1"/>
          </p:cNvSpPr>
          <p:nvPr>
            <p:ph type="title"/>
          </p:nvPr>
        </p:nvSpPr>
        <p:spPr/>
        <p:txBody>
          <a:bodyPr/>
          <a:lstStyle/>
          <a:p>
            <a:r>
              <a:rPr lang="en-US"/>
              <a:t>Facebook AT Top Posts | EatHappy Österreich Eat Happy AT - 1 of 2</a:t>
            </a:r>
          </a:p>
        </p:txBody>
      </p:sp>
      <p:graphicFrame>
        <p:nvGraphicFramePr>
          <p:cNvPr id="5" name="Table Placeholder 4">
            <a:extLst>
              <a:ext uri="{FF2B5EF4-FFF2-40B4-BE49-F238E27FC236}">
                <a16:creationId xmlns:a16="http://schemas.microsoft.com/office/drawing/2014/main" id="{E2F98AA7-39DA-4314-AC51-9599B555F2AF}"/>
              </a:ext>
            </a:extLst>
          </p:cNvPr>
          <p:cNvGraphicFramePr>
            <a:graphicFrameLocks noGrp="1"/>
          </p:cNvGraphicFramePr>
          <p:nvPr>
            <p:ph type="tbl" sz="quarter" idx="13"/>
            <p:extLst>
              <p:ext uri="{D42A27DB-BD31-4B8C-83A1-F6EECF244321}">
                <p14:modId xmlns:p14="http://schemas.microsoft.com/office/powerpoint/2010/main" val="766411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4084885106"/>
                    </a:ext>
                  </a:extLst>
                </a:gridCol>
                <a:gridCol w="1645919">
                  <a:extLst>
                    <a:ext uri="{9D8B030D-6E8A-4147-A177-3AD203B41FA5}">
                      <a16:colId xmlns:a16="http://schemas.microsoft.com/office/drawing/2014/main" val="4253458308"/>
                    </a:ext>
                  </a:extLst>
                </a:gridCol>
                <a:gridCol w="493776">
                  <a:extLst>
                    <a:ext uri="{9D8B030D-6E8A-4147-A177-3AD203B41FA5}">
                      <a16:colId xmlns:a16="http://schemas.microsoft.com/office/drawing/2014/main" val="362494230"/>
                    </a:ext>
                  </a:extLst>
                </a:gridCol>
                <a:gridCol w="493776">
                  <a:extLst>
                    <a:ext uri="{9D8B030D-6E8A-4147-A177-3AD203B41FA5}">
                      <a16:colId xmlns:a16="http://schemas.microsoft.com/office/drawing/2014/main" val="348886431"/>
                    </a:ext>
                  </a:extLst>
                </a:gridCol>
                <a:gridCol w="493776">
                  <a:extLst>
                    <a:ext uri="{9D8B030D-6E8A-4147-A177-3AD203B41FA5}">
                      <a16:colId xmlns:a16="http://schemas.microsoft.com/office/drawing/2014/main" val="1231808302"/>
                    </a:ext>
                  </a:extLst>
                </a:gridCol>
                <a:gridCol w="493776">
                  <a:extLst>
                    <a:ext uri="{9D8B030D-6E8A-4147-A177-3AD203B41FA5}">
                      <a16:colId xmlns:a16="http://schemas.microsoft.com/office/drawing/2014/main" val="2797291700"/>
                    </a:ext>
                  </a:extLst>
                </a:gridCol>
                <a:gridCol w="493776">
                  <a:extLst>
                    <a:ext uri="{9D8B030D-6E8A-4147-A177-3AD203B41FA5}">
                      <a16:colId xmlns:a16="http://schemas.microsoft.com/office/drawing/2014/main" val="426429404"/>
                    </a:ext>
                  </a:extLst>
                </a:gridCol>
                <a:gridCol w="493776">
                  <a:extLst>
                    <a:ext uri="{9D8B030D-6E8A-4147-A177-3AD203B41FA5}">
                      <a16:colId xmlns:a16="http://schemas.microsoft.com/office/drawing/2014/main" val="1778485772"/>
                    </a:ext>
                  </a:extLst>
                </a:gridCol>
                <a:gridCol w="493776">
                  <a:extLst>
                    <a:ext uri="{9D8B030D-6E8A-4147-A177-3AD203B41FA5}">
                      <a16:colId xmlns:a16="http://schemas.microsoft.com/office/drawing/2014/main" val="2437308160"/>
                    </a:ext>
                  </a:extLst>
                </a:gridCol>
                <a:gridCol w="493776">
                  <a:extLst>
                    <a:ext uri="{9D8B030D-6E8A-4147-A177-3AD203B41FA5}">
                      <a16:colId xmlns:a16="http://schemas.microsoft.com/office/drawing/2014/main" val="261350301"/>
                    </a:ext>
                  </a:extLst>
                </a:gridCol>
                <a:gridCol w="493776">
                  <a:extLst>
                    <a:ext uri="{9D8B030D-6E8A-4147-A177-3AD203B41FA5}">
                      <a16:colId xmlns:a16="http://schemas.microsoft.com/office/drawing/2014/main" val="105915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0647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- 2021-07-29 17:35:02</a:t>
                      </a:r>
                      <a:r>
                        <a:rPr kumimoji="0" lang="en-US" sz="1000" b="0" i="0" u="none" strike="noStrike" kern="1200" cap="none" spc="0" normalizeH="0" baseline="0" noProof="0">
                          <a:ln>
                            <a:noFill/>
                          </a:ln>
                          <a:solidFill>
                            <a:prstClr val="black"/>
                          </a:solidFill>
                          <a:effectLst/>
                          <a:uLnTx/>
                          <a:uFillTx/>
                          <a:latin typeface="+mn-lt"/>
                          <a:ea typeface="+mn-ea"/>
                          <a:cs typeface="+mn-cs"/>
                        </a:rPr>
                        <a:t>
 Mochi ❤ Unsere japanischen Reiskuchen gibt es in folgende Geschmacksrichtungen: 
- Schoko
- Matcha
- Mango
- Tiramisu
- Himbeere
- Cheesecake
- Kokos
- Rooibos-Vanille
- Salzkaramell
Am besten von jeder eine und durchkosten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https://quintly-image-storage.s3.amazonaws.com/6aaa7defe47c8ad8a390215e97d0b30e/c095a9c26b32b39e9e7b334a66263032.jpg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9782690"/>
                  </a:ext>
                </a:extLst>
              </a:tr>
            </a:tbl>
          </a:graphicData>
        </a:graphic>
      </p:graphicFrame>
      <p:sp>
        <p:nvSpPr>
          <p:cNvPr id="4" name="Text Placeholder 3">
            <a:extLst>
              <a:ext uri="{FF2B5EF4-FFF2-40B4-BE49-F238E27FC236}">
                <a16:creationId xmlns:a16="http://schemas.microsoft.com/office/drawing/2014/main" id="{F07E9E32-79B8-497E-8762-1B787A287D0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83208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3DD06-F4B8-4DCD-AEC4-ACBCD99A7D8E}"/>
              </a:ext>
            </a:extLst>
          </p:cNvPr>
          <p:cNvSpPr>
            <a:spLocks noGrp="1"/>
          </p:cNvSpPr>
          <p:nvPr>
            <p:ph type="title"/>
          </p:nvPr>
        </p:nvSpPr>
        <p:spPr/>
        <p:txBody>
          <a:bodyPr/>
          <a:lstStyle/>
          <a:p>
            <a:r>
              <a:rPr lang="en-US"/>
              <a:t>Facebook AT Top Posts | EatHappy Österreich Eat Happy AT - 2 of 2</a:t>
            </a:r>
          </a:p>
        </p:txBody>
      </p:sp>
      <p:graphicFrame>
        <p:nvGraphicFramePr>
          <p:cNvPr id="5" name="Table Placeholder 4">
            <a:extLst>
              <a:ext uri="{FF2B5EF4-FFF2-40B4-BE49-F238E27FC236}">
                <a16:creationId xmlns:a16="http://schemas.microsoft.com/office/drawing/2014/main" id="{231EB568-EEB9-4D6C-A09B-33CAE9E42E72}"/>
              </a:ext>
            </a:extLst>
          </p:cNvPr>
          <p:cNvGraphicFramePr>
            <a:graphicFrameLocks noGrp="1"/>
          </p:cNvGraphicFramePr>
          <p:nvPr>
            <p:ph type="tbl" sz="quarter" idx="13"/>
            <p:extLst>
              <p:ext uri="{D42A27DB-BD31-4B8C-83A1-F6EECF244321}">
                <p14:modId xmlns:p14="http://schemas.microsoft.com/office/powerpoint/2010/main" val="2724082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916996457"/>
                    </a:ext>
                  </a:extLst>
                </a:gridCol>
                <a:gridCol w="1645919">
                  <a:extLst>
                    <a:ext uri="{9D8B030D-6E8A-4147-A177-3AD203B41FA5}">
                      <a16:colId xmlns:a16="http://schemas.microsoft.com/office/drawing/2014/main" val="240571761"/>
                    </a:ext>
                  </a:extLst>
                </a:gridCol>
                <a:gridCol w="493776">
                  <a:extLst>
                    <a:ext uri="{9D8B030D-6E8A-4147-A177-3AD203B41FA5}">
                      <a16:colId xmlns:a16="http://schemas.microsoft.com/office/drawing/2014/main" val="1716894470"/>
                    </a:ext>
                  </a:extLst>
                </a:gridCol>
                <a:gridCol w="493776">
                  <a:extLst>
                    <a:ext uri="{9D8B030D-6E8A-4147-A177-3AD203B41FA5}">
                      <a16:colId xmlns:a16="http://schemas.microsoft.com/office/drawing/2014/main" val="2483456225"/>
                    </a:ext>
                  </a:extLst>
                </a:gridCol>
                <a:gridCol w="493776">
                  <a:extLst>
                    <a:ext uri="{9D8B030D-6E8A-4147-A177-3AD203B41FA5}">
                      <a16:colId xmlns:a16="http://schemas.microsoft.com/office/drawing/2014/main" val="4003053884"/>
                    </a:ext>
                  </a:extLst>
                </a:gridCol>
                <a:gridCol w="493776">
                  <a:extLst>
                    <a:ext uri="{9D8B030D-6E8A-4147-A177-3AD203B41FA5}">
                      <a16:colId xmlns:a16="http://schemas.microsoft.com/office/drawing/2014/main" val="3065496012"/>
                    </a:ext>
                  </a:extLst>
                </a:gridCol>
                <a:gridCol w="493776">
                  <a:extLst>
                    <a:ext uri="{9D8B030D-6E8A-4147-A177-3AD203B41FA5}">
                      <a16:colId xmlns:a16="http://schemas.microsoft.com/office/drawing/2014/main" val="3114835240"/>
                    </a:ext>
                  </a:extLst>
                </a:gridCol>
                <a:gridCol w="493776">
                  <a:extLst>
                    <a:ext uri="{9D8B030D-6E8A-4147-A177-3AD203B41FA5}">
                      <a16:colId xmlns:a16="http://schemas.microsoft.com/office/drawing/2014/main" val="36924531"/>
                    </a:ext>
                  </a:extLst>
                </a:gridCol>
                <a:gridCol w="493776">
                  <a:extLst>
                    <a:ext uri="{9D8B030D-6E8A-4147-A177-3AD203B41FA5}">
                      <a16:colId xmlns:a16="http://schemas.microsoft.com/office/drawing/2014/main" val="2551144951"/>
                    </a:ext>
                  </a:extLst>
                </a:gridCol>
                <a:gridCol w="493776">
                  <a:extLst>
                    <a:ext uri="{9D8B030D-6E8A-4147-A177-3AD203B41FA5}">
                      <a16:colId xmlns:a16="http://schemas.microsoft.com/office/drawing/2014/main" val="2823740170"/>
                    </a:ext>
                  </a:extLst>
                </a:gridCol>
                <a:gridCol w="493776">
                  <a:extLst>
                    <a:ext uri="{9D8B030D-6E8A-4147-A177-3AD203B41FA5}">
                      <a16:colId xmlns:a16="http://schemas.microsoft.com/office/drawing/2014/main" val="1396153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253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- 2021-07-06 16:03:18</a:t>
                      </a:r>
                      <a:r>
                        <a:rPr kumimoji="0" lang="en-US"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810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 Österreich Eat Happy AT - 2021-07-02 15:00:11</a:t>
                      </a:r>
                      <a:r>
                        <a:rPr kumimoji="0" lang="de-DE"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https://quintly-image-storage.s3.amazonaws.com/6aaa7defe47c8ad8a390215e97d0b30e/7f84cc07c8e29f5ccfdfbf20b22ce678.jpg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124031"/>
                  </a:ext>
                </a:extLst>
              </a:tr>
            </a:tbl>
          </a:graphicData>
        </a:graphic>
      </p:graphicFrame>
      <p:sp>
        <p:nvSpPr>
          <p:cNvPr id="4" name="Text Placeholder 3">
            <a:extLst>
              <a:ext uri="{FF2B5EF4-FFF2-40B4-BE49-F238E27FC236}">
                <a16:creationId xmlns:a16="http://schemas.microsoft.com/office/drawing/2014/main" id="{CBCF5928-838A-4B1E-B240-D526257BED1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55659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778DD-9F68-458F-AA10-A891A10E4513}"/>
              </a:ext>
            </a:extLst>
          </p:cNvPr>
          <p:cNvSpPr>
            <a:spLocks noGrp="1"/>
          </p:cNvSpPr>
          <p:nvPr>
            <p:ph type="title"/>
          </p:nvPr>
        </p:nvSpPr>
        <p:spPr/>
        <p:txBody>
          <a:bodyPr/>
          <a:lstStyle/>
          <a:p>
            <a:r>
              <a:rPr lang="en-US"/>
              <a:t>Facebook DK Top Posts | EatHappy Denmark Eat Happy DK - 1 of 2</a:t>
            </a:r>
          </a:p>
        </p:txBody>
      </p:sp>
      <p:graphicFrame>
        <p:nvGraphicFramePr>
          <p:cNvPr id="5" name="Table Placeholder 4">
            <a:extLst>
              <a:ext uri="{FF2B5EF4-FFF2-40B4-BE49-F238E27FC236}">
                <a16:creationId xmlns:a16="http://schemas.microsoft.com/office/drawing/2014/main" id="{75614924-173B-4102-B969-9685B75D1C92}"/>
              </a:ext>
            </a:extLst>
          </p:cNvPr>
          <p:cNvGraphicFramePr>
            <a:graphicFrameLocks noGrp="1"/>
          </p:cNvGraphicFramePr>
          <p:nvPr>
            <p:ph type="tbl" sz="quarter" idx="13"/>
            <p:extLst>
              <p:ext uri="{D42A27DB-BD31-4B8C-83A1-F6EECF244321}">
                <p14:modId xmlns:p14="http://schemas.microsoft.com/office/powerpoint/2010/main" val="175890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616031903"/>
                    </a:ext>
                  </a:extLst>
                </a:gridCol>
                <a:gridCol w="1645919">
                  <a:extLst>
                    <a:ext uri="{9D8B030D-6E8A-4147-A177-3AD203B41FA5}">
                      <a16:colId xmlns:a16="http://schemas.microsoft.com/office/drawing/2014/main" val="1297806889"/>
                    </a:ext>
                  </a:extLst>
                </a:gridCol>
                <a:gridCol w="493776">
                  <a:extLst>
                    <a:ext uri="{9D8B030D-6E8A-4147-A177-3AD203B41FA5}">
                      <a16:colId xmlns:a16="http://schemas.microsoft.com/office/drawing/2014/main" val="894683443"/>
                    </a:ext>
                  </a:extLst>
                </a:gridCol>
                <a:gridCol w="493776">
                  <a:extLst>
                    <a:ext uri="{9D8B030D-6E8A-4147-A177-3AD203B41FA5}">
                      <a16:colId xmlns:a16="http://schemas.microsoft.com/office/drawing/2014/main" val="120664898"/>
                    </a:ext>
                  </a:extLst>
                </a:gridCol>
                <a:gridCol w="493776">
                  <a:extLst>
                    <a:ext uri="{9D8B030D-6E8A-4147-A177-3AD203B41FA5}">
                      <a16:colId xmlns:a16="http://schemas.microsoft.com/office/drawing/2014/main" val="4127594914"/>
                    </a:ext>
                  </a:extLst>
                </a:gridCol>
                <a:gridCol w="493776">
                  <a:extLst>
                    <a:ext uri="{9D8B030D-6E8A-4147-A177-3AD203B41FA5}">
                      <a16:colId xmlns:a16="http://schemas.microsoft.com/office/drawing/2014/main" val="1237475670"/>
                    </a:ext>
                  </a:extLst>
                </a:gridCol>
                <a:gridCol w="493776">
                  <a:extLst>
                    <a:ext uri="{9D8B030D-6E8A-4147-A177-3AD203B41FA5}">
                      <a16:colId xmlns:a16="http://schemas.microsoft.com/office/drawing/2014/main" val="82914077"/>
                    </a:ext>
                  </a:extLst>
                </a:gridCol>
                <a:gridCol w="493776">
                  <a:extLst>
                    <a:ext uri="{9D8B030D-6E8A-4147-A177-3AD203B41FA5}">
                      <a16:colId xmlns:a16="http://schemas.microsoft.com/office/drawing/2014/main" val="2771581096"/>
                    </a:ext>
                  </a:extLst>
                </a:gridCol>
                <a:gridCol w="493776">
                  <a:extLst>
                    <a:ext uri="{9D8B030D-6E8A-4147-A177-3AD203B41FA5}">
                      <a16:colId xmlns:a16="http://schemas.microsoft.com/office/drawing/2014/main" val="2762612157"/>
                    </a:ext>
                  </a:extLst>
                </a:gridCol>
                <a:gridCol w="493776">
                  <a:extLst>
                    <a:ext uri="{9D8B030D-6E8A-4147-A177-3AD203B41FA5}">
                      <a16:colId xmlns:a16="http://schemas.microsoft.com/office/drawing/2014/main" val="354246452"/>
                    </a:ext>
                  </a:extLst>
                </a:gridCol>
                <a:gridCol w="493776">
                  <a:extLst>
                    <a:ext uri="{9D8B030D-6E8A-4147-A177-3AD203B41FA5}">
                      <a16:colId xmlns:a16="http://schemas.microsoft.com/office/drawing/2014/main" val="2350066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148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- 2021-07-04 14:30:03</a:t>
                      </a:r>
                      <a:r>
                        <a:rPr kumimoji="0" lang="da-DK" sz="1000" b="0" i="0" u="none" strike="noStrike" kern="1200" cap="none" spc="0" normalizeH="0" baseline="0" noProof="0">
                          <a:ln>
                            <a:noFill/>
                          </a:ln>
                          <a:solidFill>
                            <a:prstClr val="black"/>
                          </a:solidFill>
                          <a:effectLst/>
                          <a:uLnTx/>
                          <a:uFillTx/>
                          <a:latin typeface="+mn-lt"/>
                          <a:ea typeface="+mn-ea"/>
                          <a:cs typeface="+mn-cs"/>
                        </a:rPr>
                        <a:t>
 Har du fået prøvet vores lækre mochis endnu?  
De søde, traditionelle, japanske risdesserter kan nydes både optøede med det cremede fyld, og frosne som en dessert i de varme sommertider! 🌞
Hos Eat Happy kan du få dem med fire forskellige smage; hindbær, chokolade, mango og matcha, så der er noget til enhver smag!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https://quintly-image-storage.s3.amazonaws.com/a5627314e0e37e5bea96bf715f1a60f5/43f578418cb02d3a9d57cd2a0659df94.jpg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8962074"/>
                  </a:ext>
                </a:extLst>
              </a:tr>
            </a:tbl>
          </a:graphicData>
        </a:graphic>
      </p:graphicFrame>
      <p:sp>
        <p:nvSpPr>
          <p:cNvPr id="4" name="Text Placeholder 3">
            <a:extLst>
              <a:ext uri="{FF2B5EF4-FFF2-40B4-BE49-F238E27FC236}">
                <a16:creationId xmlns:a16="http://schemas.microsoft.com/office/drawing/2014/main" id="{B93CB35A-C89A-4199-A989-B2C36F4F7A4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71470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389E-10F7-4056-8448-AF90BB2F6CCD}"/>
              </a:ext>
            </a:extLst>
          </p:cNvPr>
          <p:cNvSpPr>
            <a:spLocks noGrp="1"/>
          </p:cNvSpPr>
          <p:nvPr>
            <p:ph type="title"/>
          </p:nvPr>
        </p:nvSpPr>
        <p:spPr/>
        <p:txBody>
          <a:bodyPr/>
          <a:lstStyle/>
          <a:p>
            <a:r>
              <a:rPr lang="en-US"/>
              <a:t>Facebook DK Top Posts | EatHappy Denmark Eat Happy DK - 2 of 2</a:t>
            </a:r>
          </a:p>
        </p:txBody>
      </p:sp>
      <p:graphicFrame>
        <p:nvGraphicFramePr>
          <p:cNvPr id="5" name="Table Placeholder 4">
            <a:extLst>
              <a:ext uri="{FF2B5EF4-FFF2-40B4-BE49-F238E27FC236}">
                <a16:creationId xmlns:a16="http://schemas.microsoft.com/office/drawing/2014/main" id="{0FB77AB0-F476-4049-A42E-DCCFDDB7D0F8}"/>
              </a:ext>
            </a:extLst>
          </p:cNvPr>
          <p:cNvGraphicFramePr>
            <a:graphicFrameLocks noGrp="1"/>
          </p:cNvGraphicFramePr>
          <p:nvPr>
            <p:ph type="tbl" sz="quarter" idx="13"/>
            <p:extLst>
              <p:ext uri="{D42A27DB-BD31-4B8C-83A1-F6EECF244321}">
                <p14:modId xmlns:p14="http://schemas.microsoft.com/office/powerpoint/2010/main" val="298670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141055989"/>
                    </a:ext>
                  </a:extLst>
                </a:gridCol>
                <a:gridCol w="1645919">
                  <a:extLst>
                    <a:ext uri="{9D8B030D-6E8A-4147-A177-3AD203B41FA5}">
                      <a16:colId xmlns:a16="http://schemas.microsoft.com/office/drawing/2014/main" val="1071808369"/>
                    </a:ext>
                  </a:extLst>
                </a:gridCol>
                <a:gridCol w="493776">
                  <a:extLst>
                    <a:ext uri="{9D8B030D-6E8A-4147-A177-3AD203B41FA5}">
                      <a16:colId xmlns:a16="http://schemas.microsoft.com/office/drawing/2014/main" val="610189632"/>
                    </a:ext>
                  </a:extLst>
                </a:gridCol>
                <a:gridCol w="493776">
                  <a:extLst>
                    <a:ext uri="{9D8B030D-6E8A-4147-A177-3AD203B41FA5}">
                      <a16:colId xmlns:a16="http://schemas.microsoft.com/office/drawing/2014/main" val="1884046561"/>
                    </a:ext>
                  </a:extLst>
                </a:gridCol>
                <a:gridCol w="493776">
                  <a:extLst>
                    <a:ext uri="{9D8B030D-6E8A-4147-A177-3AD203B41FA5}">
                      <a16:colId xmlns:a16="http://schemas.microsoft.com/office/drawing/2014/main" val="1145611367"/>
                    </a:ext>
                  </a:extLst>
                </a:gridCol>
                <a:gridCol w="493776">
                  <a:extLst>
                    <a:ext uri="{9D8B030D-6E8A-4147-A177-3AD203B41FA5}">
                      <a16:colId xmlns:a16="http://schemas.microsoft.com/office/drawing/2014/main" val="115615356"/>
                    </a:ext>
                  </a:extLst>
                </a:gridCol>
                <a:gridCol w="493776">
                  <a:extLst>
                    <a:ext uri="{9D8B030D-6E8A-4147-A177-3AD203B41FA5}">
                      <a16:colId xmlns:a16="http://schemas.microsoft.com/office/drawing/2014/main" val="3726346311"/>
                    </a:ext>
                  </a:extLst>
                </a:gridCol>
                <a:gridCol w="493776">
                  <a:extLst>
                    <a:ext uri="{9D8B030D-6E8A-4147-A177-3AD203B41FA5}">
                      <a16:colId xmlns:a16="http://schemas.microsoft.com/office/drawing/2014/main" val="3628842311"/>
                    </a:ext>
                  </a:extLst>
                </a:gridCol>
                <a:gridCol w="493776">
                  <a:extLst>
                    <a:ext uri="{9D8B030D-6E8A-4147-A177-3AD203B41FA5}">
                      <a16:colId xmlns:a16="http://schemas.microsoft.com/office/drawing/2014/main" val="1411969173"/>
                    </a:ext>
                  </a:extLst>
                </a:gridCol>
                <a:gridCol w="493776">
                  <a:extLst>
                    <a:ext uri="{9D8B030D-6E8A-4147-A177-3AD203B41FA5}">
                      <a16:colId xmlns:a16="http://schemas.microsoft.com/office/drawing/2014/main" val="1847901459"/>
                    </a:ext>
                  </a:extLst>
                </a:gridCol>
                <a:gridCol w="493776">
                  <a:extLst>
                    <a:ext uri="{9D8B030D-6E8A-4147-A177-3AD203B41FA5}">
                      <a16:colId xmlns:a16="http://schemas.microsoft.com/office/drawing/2014/main" val="1631450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869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- 2021-07-11 09:25:05</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567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- 2021-07-08 11:15:03</a:t>
                      </a:r>
                      <a:r>
                        <a:rPr kumimoji="0" lang="da-DK" sz="1000" b="0" i="0" u="none" strike="noStrike" kern="1200" cap="none" spc="0" normalizeH="0" baseline="0" noProof="0">
                          <a:ln>
                            <a:noFill/>
                          </a:ln>
                          <a:solidFill>
                            <a:prstClr val="black"/>
                          </a:solidFill>
                          <a:effectLst/>
                          <a:uLnTx/>
                          <a:uFillTx/>
                          <a:latin typeface="+mn-lt"/>
                          <a:ea typeface="+mn-ea"/>
                          <a:cs typeface="+mn-cs"/>
                        </a:rPr>
                        <a:t>
 Vores Futomaki er lidt af en mundfuld! 😋
De passer også perfekt til en frokost, når man vil være mæt, lige meget om du allerede er gået på ferie, eller om du lige skal svinge forbi en af vores butikker i frokostpausen! Vi står klar!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https://quintly-image-storage.s3.amazonaws.com/a5627314e0e37e5bea96bf715f1a60f5/30b5fc550a1965ef8cdef3884fe068d4.jpg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2620821"/>
                  </a:ext>
                </a:extLst>
              </a:tr>
            </a:tbl>
          </a:graphicData>
        </a:graphic>
      </p:graphicFrame>
      <p:sp>
        <p:nvSpPr>
          <p:cNvPr id="4" name="Text Placeholder 3">
            <a:extLst>
              <a:ext uri="{FF2B5EF4-FFF2-40B4-BE49-F238E27FC236}">
                <a16:creationId xmlns:a16="http://schemas.microsoft.com/office/drawing/2014/main" id="{275DBA51-2ACD-47ED-870E-954D9F8F1E0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27065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963EF-AF14-4D73-8AFE-77591988908C}"/>
              </a:ext>
            </a:extLst>
          </p:cNvPr>
          <p:cNvSpPr>
            <a:spLocks noGrp="1"/>
          </p:cNvSpPr>
          <p:nvPr>
            <p:ph type="title"/>
          </p:nvPr>
        </p:nvSpPr>
        <p:spPr/>
        <p:txBody>
          <a:bodyPr/>
          <a:lstStyle/>
          <a:p>
            <a:r>
              <a:rPr lang="en-US"/>
              <a:t>Facebook GER Published Posts | EatHappy Eat Happy DE - 1 of 4</a:t>
            </a:r>
          </a:p>
        </p:txBody>
      </p:sp>
      <p:graphicFrame>
        <p:nvGraphicFramePr>
          <p:cNvPr id="5" name="Table Placeholder 4">
            <a:extLst>
              <a:ext uri="{FF2B5EF4-FFF2-40B4-BE49-F238E27FC236}">
                <a16:creationId xmlns:a16="http://schemas.microsoft.com/office/drawing/2014/main" id="{98089744-172A-4754-9904-1A50F446389A}"/>
              </a:ext>
            </a:extLst>
          </p:cNvPr>
          <p:cNvGraphicFramePr>
            <a:graphicFrameLocks noGrp="1"/>
          </p:cNvGraphicFramePr>
          <p:nvPr>
            <p:ph type="tbl" sz="quarter" idx="13"/>
            <p:extLst>
              <p:ext uri="{D42A27DB-BD31-4B8C-83A1-F6EECF244321}">
                <p14:modId xmlns:p14="http://schemas.microsoft.com/office/powerpoint/2010/main" val="4216279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772567235"/>
                    </a:ext>
                  </a:extLst>
                </a:gridCol>
                <a:gridCol w="1645919">
                  <a:extLst>
                    <a:ext uri="{9D8B030D-6E8A-4147-A177-3AD203B41FA5}">
                      <a16:colId xmlns:a16="http://schemas.microsoft.com/office/drawing/2014/main" val="2940803210"/>
                    </a:ext>
                  </a:extLst>
                </a:gridCol>
                <a:gridCol w="493776">
                  <a:extLst>
                    <a:ext uri="{9D8B030D-6E8A-4147-A177-3AD203B41FA5}">
                      <a16:colId xmlns:a16="http://schemas.microsoft.com/office/drawing/2014/main" val="1596192370"/>
                    </a:ext>
                  </a:extLst>
                </a:gridCol>
                <a:gridCol w="493776">
                  <a:extLst>
                    <a:ext uri="{9D8B030D-6E8A-4147-A177-3AD203B41FA5}">
                      <a16:colId xmlns:a16="http://schemas.microsoft.com/office/drawing/2014/main" val="2148327243"/>
                    </a:ext>
                  </a:extLst>
                </a:gridCol>
                <a:gridCol w="493776">
                  <a:extLst>
                    <a:ext uri="{9D8B030D-6E8A-4147-A177-3AD203B41FA5}">
                      <a16:colId xmlns:a16="http://schemas.microsoft.com/office/drawing/2014/main" val="831815056"/>
                    </a:ext>
                  </a:extLst>
                </a:gridCol>
                <a:gridCol w="493776">
                  <a:extLst>
                    <a:ext uri="{9D8B030D-6E8A-4147-A177-3AD203B41FA5}">
                      <a16:colId xmlns:a16="http://schemas.microsoft.com/office/drawing/2014/main" val="2119264521"/>
                    </a:ext>
                  </a:extLst>
                </a:gridCol>
                <a:gridCol w="493776">
                  <a:extLst>
                    <a:ext uri="{9D8B030D-6E8A-4147-A177-3AD203B41FA5}">
                      <a16:colId xmlns:a16="http://schemas.microsoft.com/office/drawing/2014/main" val="2574793922"/>
                    </a:ext>
                  </a:extLst>
                </a:gridCol>
                <a:gridCol w="493776">
                  <a:extLst>
                    <a:ext uri="{9D8B030D-6E8A-4147-A177-3AD203B41FA5}">
                      <a16:colId xmlns:a16="http://schemas.microsoft.com/office/drawing/2014/main" val="385043754"/>
                    </a:ext>
                  </a:extLst>
                </a:gridCol>
                <a:gridCol w="493776">
                  <a:extLst>
                    <a:ext uri="{9D8B030D-6E8A-4147-A177-3AD203B41FA5}">
                      <a16:colId xmlns:a16="http://schemas.microsoft.com/office/drawing/2014/main" val="2649987036"/>
                    </a:ext>
                  </a:extLst>
                </a:gridCol>
                <a:gridCol w="493776">
                  <a:extLst>
                    <a:ext uri="{9D8B030D-6E8A-4147-A177-3AD203B41FA5}">
                      <a16:colId xmlns:a16="http://schemas.microsoft.com/office/drawing/2014/main" val="2452096965"/>
                    </a:ext>
                  </a:extLst>
                </a:gridCol>
                <a:gridCol w="493776">
                  <a:extLst>
                    <a:ext uri="{9D8B030D-6E8A-4147-A177-3AD203B41FA5}">
                      <a16:colId xmlns:a16="http://schemas.microsoft.com/office/drawing/2014/main" val="1693195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2293127"/>
                  </a:ext>
                </a:extLst>
              </a:tr>
            </a:tbl>
          </a:graphicData>
        </a:graphic>
      </p:graphicFrame>
      <p:sp>
        <p:nvSpPr>
          <p:cNvPr id="4" name="Text Placeholder 3">
            <a:extLst>
              <a:ext uri="{FF2B5EF4-FFF2-40B4-BE49-F238E27FC236}">
                <a16:creationId xmlns:a16="http://schemas.microsoft.com/office/drawing/2014/main" id="{62784FFC-3936-4BF9-91AE-46EAB28C868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33071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7492-CFC0-4968-AB6F-7004C3375AD0}"/>
              </a:ext>
            </a:extLst>
          </p:cNvPr>
          <p:cNvSpPr>
            <a:spLocks noGrp="1"/>
          </p:cNvSpPr>
          <p:nvPr>
            <p:ph type="title"/>
          </p:nvPr>
        </p:nvSpPr>
        <p:spPr/>
        <p:txBody>
          <a:bodyPr/>
          <a:lstStyle/>
          <a:p>
            <a:r>
              <a:rPr lang="en-US"/>
              <a:t>Facebook GER Published Posts | EatHappy Eat Happy DE - 2 of 4</a:t>
            </a:r>
          </a:p>
        </p:txBody>
      </p:sp>
      <p:graphicFrame>
        <p:nvGraphicFramePr>
          <p:cNvPr id="5" name="Table Placeholder 4">
            <a:extLst>
              <a:ext uri="{FF2B5EF4-FFF2-40B4-BE49-F238E27FC236}">
                <a16:creationId xmlns:a16="http://schemas.microsoft.com/office/drawing/2014/main" id="{0D57B0FE-7AD2-4373-842C-CA698C0601FD}"/>
              </a:ext>
            </a:extLst>
          </p:cNvPr>
          <p:cNvGraphicFramePr>
            <a:graphicFrameLocks noGrp="1"/>
          </p:cNvGraphicFramePr>
          <p:nvPr>
            <p:ph type="tbl" sz="quarter" idx="13"/>
            <p:extLst>
              <p:ext uri="{D42A27DB-BD31-4B8C-83A1-F6EECF244321}">
                <p14:modId xmlns:p14="http://schemas.microsoft.com/office/powerpoint/2010/main" val="1670541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491750150"/>
                    </a:ext>
                  </a:extLst>
                </a:gridCol>
                <a:gridCol w="1645919">
                  <a:extLst>
                    <a:ext uri="{9D8B030D-6E8A-4147-A177-3AD203B41FA5}">
                      <a16:colId xmlns:a16="http://schemas.microsoft.com/office/drawing/2014/main" val="1068964162"/>
                    </a:ext>
                  </a:extLst>
                </a:gridCol>
                <a:gridCol w="493776">
                  <a:extLst>
                    <a:ext uri="{9D8B030D-6E8A-4147-A177-3AD203B41FA5}">
                      <a16:colId xmlns:a16="http://schemas.microsoft.com/office/drawing/2014/main" val="553294567"/>
                    </a:ext>
                  </a:extLst>
                </a:gridCol>
                <a:gridCol w="493776">
                  <a:extLst>
                    <a:ext uri="{9D8B030D-6E8A-4147-A177-3AD203B41FA5}">
                      <a16:colId xmlns:a16="http://schemas.microsoft.com/office/drawing/2014/main" val="1125149664"/>
                    </a:ext>
                  </a:extLst>
                </a:gridCol>
                <a:gridCol w="493776">
                  <a:extLst>
                    <a:ext uri="{9D8B030D-6E8A-4147-A177-3AD203B41FA5}">
                      <a16:colId xmlns:a16="http://schemas.microsoft.com/office/drawing/2014/main" val="1560603670"/>
                    </a:ext>
                  </a:extLst>
                </a:gridCol>
                <a:gridCol w="493776">
                  <a:extLst>
                    <a:ext uri="{9D8B030D-6E8A-4147-A177-3AD203B41FA5}">
                      <a16:colId xmlns:a16="http://schemas.microsoft.com/office/drawing/2014/main" val="664859271"/>
                    </a:ext>
                  </a:extLst>
                </a:gridCol>
                <a:gridCol w="493776">
                  <a:extLst>
                    <a:ext uri="{9D8B030D-6E8A-4147-A177-3AD203B41FA5}">
                      <a16:colId xmlns:a16="http://schemas.microsoft.com/office/drawing/2014/main" val="2295932353"/>
                    </a:ext>
                  </a:extLst>
                </a:gridCol>
                <a:gridCol w="493776">
                  <a:extLst>
                    <a:ext uri="{9D8B030D-6E8A-4147-A177-3AD203B41FA5}">
                      <a16:colId xmlns:a16="http://schemas.microsoft.com/office/drawing/2014/main" val="3150336485"/>
                    </a:ext>
                  </a:extLst>
                </a:gridCol>
                <a:gridCol w="493776">
                  <a:extLst>
                    <a:ext uri="{9D8B030D-6E8A-4147-A177-3AD203B41FA5}">
                      <a16:colId xmlns:a16="http://schemas.microsoft.com/office/drawing/2014/main" val="2247538160"/>
                    </a:ext>
                  </a:extLst>
                </a:gridCol>
                <a:gridCol w="493776">
                  <a:extLst>
                    <a:ext uri="{9D8B030D-6E8A-4147-A177-3AD203B41FA5}">
                      <a16:colId xmlns:a16="http://schemas.microsoft.com/office/drawing/2014/main" val="1808356550"/>
                    </a:ext>
                  </a:extLst>
                </a:gridCol>
                <a:gridCol w="493776">
                  <a:extLst>
                    <a:ext uri="{9D8B030D-6E8A-4147-A177-3AD203B41FA5}">
                      <a16:colId xmlns:a16="http://schemas.microsoft.com/office/drawing/2014/main" val="1535611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1921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- 2021-07-20 11:56:03</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https://quintly-image-storage.s3.amazonaws.com/f1e1bbeb093736b260b0eed5b65fd3c3/1a6280f3e5d18372f688f31efe70faf9.jpg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2681338"/>
                  </a:ext>
                </a:extLst>
              </a:tr>
            </a:tbl>
          </a:graphicData>
        </a:graphic>
      </p:graphicFrame>
      <p:sp>
        <p:nvSpPr>
          <p:cNvPr id="4" name="Text Placeholder 3">
            <a:extLst>
              <a:ext uri="{FF2B5EF4-FFF2-40B4-BE49-F238E27FC236}">
                <a16:creationId xmlns:a16="http://schemas.microsoft.com/office/drawing/2014/main" id="{5EC2EA61-9C80-4FA3-8A62-21F718EBF73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70378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E7EB1-A535-451C-8B9D-54AA97FF81CF}"/>
              </a:ext>
            </a:extLst>
          </p:cNvPr>
          <p:cNvSpPr>
            <a:spLocks noGrp="1"/>
          </p:cNvSpPr>
          <p:nvPr>
            <p:ph type="title"/>
          </p:nvPr>
        </p:nvSpPr>
        <p:spPr/>
        <p:txBody>
          <a:bodyPr/>
          <a:lstStyle/>
          <a:p>
            <a:r>
              <a:rPr lang="en-US"/>
              <a:t>Facebook GER Published Posts | EatHappy Eat Happy DE - 3 of 4</a:t>
            </a:r>
          </a:p>
        </p:txBody>
      </p:sp>
      <p:graphicFrame>
        <p:nvGraphicFramePr>
          <p:cNvPr id="5" name="Table Placeholder 4">
            <a:extLst>
              <a:ext uri="{FF2B5EF4-FFF2-40B4-BE49-F238E27FC236}">
                <a16:creationId xmlns:a16="http://schemas.microsoft.com/office/drawing/2014/main" id="{52734C50-1945-4E6C-9EEF-42670BC78A32}"/>
              </a:ext>
            </a:extLst>
          </p:cNvPr>
          <p:cNvGraphicFramePr>
            <a:graphicFrameLocks noGrp="1"/>
          </p:cNvGraphicFramePr>
          <p:nvPr>
            <p:ph type="tbl" sz="quarter" idx="13"/>
            <p:extLst>
              <p:ext uri="{D42A27DB-BD31-4B8C-83A1-F6EECF244321}">
                <p14:modId xmlns:p14="http://schemas.microsoft.com/office/powerpoint/2010/main" val="2324727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187121105"/>
                    </a:ext>
                  </a:extLst>
                </a:gridCol>
                <a:gridCol w="1645919">
                  <a:extLst>
                    <a:ext uri="{9D8B030D-6E8A-4147-A177-3AD203B41FA5}">
                      <a16:colId xmlns:a16="http://schemas.microsoft.com/office/drawing/2014/main" val="1760548029"/>
                    </a:ext>
                  </a:extLst>
                </a:gridCol>
                <a:gridCol w="493776">
                  <a:extLst>
                    <a:ext uri="{9D8B030D-6E8A-4147-A177-3AD203B41FA5}">
                      <a16:colId xmlns:a16="http://schemas.microsoft.com/office/drawing/2014/main" val="1863409606"/>
                    </a:ext>
                  </a:extLst>
                </a:gridCol>
                <a:gridCol w="493776">
                  <a:extLst>
                    <a:ext uri="{9D8B030D-6E8A-4147-A177-3AD203B41FA5}">
                      <a16:colId xmlns:a16="http://schemas.microsoft.com/office/drawing/2014/main" val="1077759877"/>
                    </a:ext>
                  </a:extLst>
                </a:gridCol>
                <a:gridCol w="493776">
                  <a:extLst>
                    <a:ext uri="{9D8B030D-6E8A-4147-A177-3AD203B41FA5}">
                      <a16:colId xmlns:a16="http://schemas.microsoft.com/office/drawing/2014/main" val="2344782748"/>
                    </a:ext>
                  </a:extLst>
                </a:gridCol>
                <a:gridCol w="493776">
                  <a:extLst>
                    <a:ext uri="{9D8B030D-6E8A-4147-A177-3AD203B41FA5}">
                      <a16:colId xmlns:a16="http://schemas.microsoft.com/office/drawing/2014/main" val="2151746996"/>
                    </a:ext>
                  </a:extLst>
                </a:gridCol>
                <a:gridCol w="493776">
                  <a:extLst>
                    <a:ext uri="{9D8B030D-6E8A-4147-A177-3AD203B41FA5}">
                      <a16:colId xmlns:a16="http://schemas.microsoft.com/office/drawing/2014/main" val="3704439632"/>
                    </a:ext>
                  </a:extLst>
                </a:gridCol>
                <a:gridCol w="493776">
                  <a:extLst>
                    <a:ext uri="{9D8B030D-6E8A-4147-A177-3AD203B41FA5}">
                      <a16:colId xmlns:a16="http://schemas.microsoft.com/office/drawing/2014/main" val="4091581087"/>
                    </a:ext>
                  </a:extLst>
                </a:gridCol>
                <a:gridCol w="493776">
                  <a:extLst>
                    <a:ext uri="{9D8B030D-6E8A-4147-A177-3AD203B41FA5}">
                      <a16:colId xmlns:a16="http://schemas.microsoft.com/office/drawing/2014/main" val="1410264919"/>
                    </a:ext>
                  </a:extLst>
                </a:gridCol>
                <a:gridCol w="493776">
                  <a:extLst>
                    <a:ext uri="{9D8B030D-6E8A-4147-A177-3AD203B41FA5}">
                      <a16:colId xmlns:a16="http://schemas.microsoft.com/office/drawing/2014/main" val="2185587234"/>
                    </a:ext>
                  </a:extLst>
                </a:gridCol>
                <a:gridCol w="493776">
                  <a:extLst>
                    <a:ext uri="{9D8B030D-6E8A-4147-A177-3AD203B41FA5}">
                      <a16:colId xmlns:a16="http://schemas.microsoft.com/office/drawing/2014/main" val="1641744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786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- 2021-07-08 11:55:03</a:t>
                      </a:r>
                      <a:r>
                        <a:rPr kumimoji="0" lang="en-US" sz="1000" b="0" i="0" u="none" strike="noStrike" kern="1200" cap="none" spc="0" normalizeH="0" baseline="0" noProof="0">
                          <a:ln>
                            <a:noFill/>
                          </a:ln>
                          <a:solidFill>
                            <a:prstClr val="black"/>
                          </a:solidFill>
                          <a:effectLst/>
                          <a:uLnTx/>
                          <a:uFillTx/>
                          <a:latin typeface="+mn-lt"/>
                          <a:ea typeface="+mn-ea"/>
                          <a:cs typeface="+mn-cs"/>
                        </a:rPr>
                        <a:t>
 Happy lunch break! 😍🥢 Bei uns sorgt heute die Futo Nigiri Box für Erfrischung in der Mittagspause. Was kommt bei euch zwischen die Stäbchen? Teilt es in den Kommentaren!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https://quintly-image-storage.s3.amazonaws.com/f1e1bbeb093736b260b0eed5b65fd3c3/28c2dcb2bf414b3307e5f780a7e1ced8.jpg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4006983"/>
                  </a:ext>
                </a:extLst>
              </a:tr>
            </a:tbl>
          </a:graphicData>
        </a:graphic>
      </p:graphicFrame>
      <p:sp>
        <p:nvSpPr>
          <p:cNvPr id="4" name="Text Placeholder 3">
            <a:extLst>
              <a:ext uri="{FF2B5EF4-FFF2-40B4-BE49-F238E27FC236}">
                <a16:creationId xmlns:a16="http://schemas.microsoft.com/office/drawing/2014/main" id="{13E44005-693D-47B4-9526-E83338188E6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52539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5F311-3481-41D4-BA51-EEFB57F690F3}"/>
              </a:ext>
            </a:extLst>
          </p:cNvPr>
          <p:cNvSpPr>
            <a:spLocks noGrp="1"/>
          </p:cNvSpPr>
          <p:nvPr>
            <p:ph type="title"/>
          </p:nvPr>
        </p:nvSpPr>
        <p:spPr/>
        <p:txBody>
          <a:bodyPr/>
          <a:lstStyle/>
          <a:p>
            <a:r>
              <a:rPr lang="en-US"/>
              <a:t>Facebook GER Published Posts | EatHappy Eat Happy DE - 4 of 4</a:t>
            </a:r>
          </a:p>
        </p:txBody>
      </p:sp>
      <p:graphicFrame>
        <p:nvGraphicFramePr>
          <p:cNvPr id="5" name="Table Placeholder 4">
            <a:extLst>
              <a:ext uri="{FF2B5EF4-FFF2-40B4-BE49-F238E27FC236}">
                <a16:creationId xmlns:a16="http://schemas.microsoft.com/office/drawing/2014/main" id="{E5D2EC2A-A360-4BC7-BDB3-5688CB73DFB3}"/>
              </a:ext>
            </a:extLst>
          </p:cNvPr>
          <p:cNvGraphicFramePr>
            <a:graphicFrameLocks noGrp="1"/>
          </p:cNvGraphicFramePr>
          <p:nvPr>
            <p:ph type="tbl" sz="quarter" idx="13"/>
            <p:extLst>
              <p:ext uri="{D42A27DB-BD31-4B8C-83A1-F6EECF244321}">
                <p14:modId xmlns:p14="http://schemas.microsoft.com/office/powerpoint/2010/main" val="8043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33264917"/>
                    </a:ext>
                  </a:extLst>
                </a:gridCol>
                <a:gridCol w="1645919">
                  <a:extLst>
                    <a:ext uri="{9D8B030D-6E8A-4147-A177-3AD203B41FA5}">
                      <a16:colId xmlns:a16="http://schemas.microsoft.com/office/drawing/2014/main" val="3489307102"/>
                    </a:ext>
                  </a:extLst>
                </a:gridCol>
                <a:gridCol w="493776">
                  <a:extLst>
                    <a:ext uri="{9D8B030D-6E8A-4147-A177-3AD203B41FA5}">
                      <a16:colId xmlns:a16="http://schemas.microsoft.com/office/drawing/2014/main" val="3596713531"/>
                    </a:ext>
                  </a:extLst>
                </a:gridCol>
                <a:gridCol w="493776">
                  <a:extLst>
                    <a:ext uri="{9D8B030D-6E8A-4147-A177-3AD203B41FA5}">
                      <a16:colId xmlns:a16="http://schemas.microsoft.com/office/drawing/2014/main" val="767748106"/>
                    </a:ext>
                  </a:extLst>
                </a:gridCol>
                <a:gridCol w="493776">
                  <a:extLst>
                    <a:ext uri="{9D8B030D-6E8A-4147-A177-3AD203B41FA5}">
                      <a16:colId xmlns:a16="http://schemas.microsoft.com/office/drawing/2014/main" val="2855384987"/>
                    </a:ext>
                  </a:extLst>
                </a:gridCol>
                <a:gridCol w="493776">
                  <a:extLst>
                    <a:ext uri="{9D8B030D-6E8A-4147-A177-3AD203B41FA5}">
                      <a16:colId xmlns:a16="http://schemas.microsoft.com/office/drawing/2014/main" val="811010753"/>
                    </a:ext>
                  </a:extLst>
                </a:gridCol>
                <a:gridCol w="493776">
                  <a:extLst>
                    <a:ext uri="{9D8B030D-6E8A-4147-A177-3AD203B41FA5}">
                      <a16:colId xmlns:a16="http://schemas.microsoft.com/office/drawing/2014/main" val="2973050042"/>
                    </a:ext>
                  </a:extLst>
                </a:gridCol>
                <a:gridCol w="493776">
                  <a:extLst>
                    <a:ext uri="{9D8B030D-6E8A-4147-A177-3AD203B41FA5}">
                      <a16:colId xmlns:a16="http://schemas.microsoft.com/office/drawing/2014/main" val="1836355407"/>
                    </a:ext>
                  </a:extLst>
                </a:gridCol>
                <a:gridCol w="493776">
                  <a:extLst>
                    <a:ext uri="{9D8B030D-6E8A-4147-A177-3AD203B41FA5}">
                      <a16:colId xmlns:a16="http://schemas.microsoft.com/office/drawing/2014/main" val="530652426"/>
                    </a:ext>
                  </a:extLst>
                </a:gridCol>
                <a:gridCol w="493776">
                  <a:extLst>
                    <a:ext uri="{9D8B030D-6E8A-4147-A177-3AD203B41FA5}">
                      <a16:colId xmlns:a16="http://schemas.microsoft.com/office/drawing/2014/main" val="1203135195"/>
                    </a:ext>
                  </a:extLst>
                </a:gridCol>
                <a:gridCol w="493776">
                  <a:extLst>
                    <a:ext uri="{9D8B030D-6E8A-4147-A177-3AD203B41FA5}">
                      <a16:colId xmlns:a16="http://schemas.microsoft.com/office/drawing/2014/main" val="3795933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265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- 2021-07-12 12:00:16</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https://quintly-image-storage.s3.amazonaws.com/f1e1bbeb093736b260b0eed5b65fd3c3/513451223ce2285c05b527f203168ecb.jpg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1146516"/>
                  </a:ext>
                </a:extLst>
              </a:tr>
            </a:tbl>
          </a:graphicData>
        </a:graphic>
      </p:graphicFrame>
      <p:sp>
        <p:nvSpPr>
          <p:cNvPr id="4" name="Text Placeholder 3">
            <a:extLst>
              <a:ext uri="{FF2B5EF4-FFF2-40B4-BE49-F238E27FC236}">
                <a16:creationId xmlns:a16="http://schemas.microsoft.com/office/drawing/2014/main" id="{2BBDC8F1-A7D7-40CB-BFE7-E6AF6ACA377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43265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C65D7-06DC-4D51-98AD-4BF2D115FE40}"/>
              </a:ext>
            </a:extLst>
          </p:cNvPr>
          <p:cNvSpPr>
            <a:spLocks noGrp="1"/>
          </p:cNvSpPr>
          <p:nvPr>
            <p:ph type="title"/>
          </p:nvPr>
        </p:nvSpPr>
        <p:spPr/>
        <p:txBody>
          <a:bodyPr/>
          <a:lstStyle/>
          <a:p>
            <a:r>
              <a:rPr lang="en-US"/>
              <a:t>Facebook IT Top Posts | EatHappy Italia Eat Happy IT - 1 of 3</a:t>
            </a:r>
          </a:p>
        </p:txBody>
      </p:sp>
      <p:graphicFrame>
        <p:nvGraphicFramePr>
          <p:cNvPr id="5" name="Table Placeholder 4">
            <a:extLst>
              <a:ext uri="{FF2B5EF4-FFF2-40B4-BE49-F238E27FC236}">
                <a16:creationId xmlns:a16="http://schemas.microsoft.com/office/drawing/2014/main" id="{CD99F71D-8BB7-4EEB-A562-D44166C5EA3C}"/>
              </a:ext>
            </a:extLst>
          </p:cNvPr>
          <p:cNvGraphicFramePr>
            <a:graphicFrameLocks noGrp="1"/>
          </p:cNvGraphicFramePr>
          <p:nvPr>
            <p:ph type="tbl" sz="quarter" idx="13"/>
            <p:extLst>
              <p:ext uri="{D42A27DB-BD31-4B8C-83A1-F6EECF244321}">
                <p14:modId xmlns:p14="http://schemas.microsoft.com/office/powerpoint/2010/main" val="2496252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845443636"/>
                    </a:ext>
                  </a:extLst>
                </a:gridCol>
                <a:gridCol w="1645919">
                  <a:extLst>
                    <a:ext uri="{9D8B030D-6E8A-4147-A177-3AD203B41FA5}">
                      <a16:colId xmlns:a16="http://schemas.microsoft.com/office/drawing/2014/main" val="1678654503"/>
                    </a:ext>
                  </a:extLst>
                </a:gridCol>
                <a:gridCol w="493776">
                  <a:extLst>
                    <a:ext uri="{9D8B030D-6E8A-4147-A177-3AD203B41FA5}">
                      <a16:colId xmlns:a16="http://schemas.microsoft.com/office/drawing/2014/main" val="3522341220"/>
                    </a:ext>
                  </a:extLst>
                </a:gridCol>
                <a:gridCol w="493776">
                  <a:extLst>
                    <a:ext uri="{9D8B030D-6E8A-4147-A177-3AD203B41FA5}">
                      <a16:colId xmlns:a16="http://schemas.microsoft.com/office/drawing/2014/main" val="2372638572"/>
                    </a:ext>
                  </a:extLst>
                </a:gridCol>
                <a:gridCol w="493776">
                  <a:extLst>
                    <a:ext uri="{9D8B030D-6E8A-4147-A177-3AD203B41FA5}">
                      <a16:colId xmlns:a16="http://schemas.microsoft.com/office/drawing/2014/main" val="3247286788"/>
                    </a:ext>
                  </a:extLst>
                </a:gridCol>
                <a:gridCol w="493776">
                  <a:extLst>
                    <a:ext uri="{9D8B030D-6E8A-4147-A177-3AD203B41FA5}">
                      <a16:colId xmlns:a16="http://schemas.microsoft.com/office/drawing/2014/main" val="3774070468"/>
                    </a:ext>
                  </a:extLst>
                </a:gridCol>
                <a:gridCol w="493776">
                  <a:extLst>
                    <a:ext uri="{9D8B030D-6E8A-4147-A177-3AD203B41FA5}">
                      <a16:colId xmlns:a16="http://schemas.microsoft.com/office/drawing/2014/main" val="607059395"/>
                    </a:ext>
                  </a:extLst>
                </a:gridCol>
                <a:gridCol w="493776">
                  <a:extLst>
                    <a:ext uri="{9D8B030D-6E8A-4147-A177-3AD203B41FA5}">
                      <a16:colId xmlns:a16="http://schemas.microsoft.com/office/drawing/2014/main" val="3281193331"/>
                    </a:ext>
                  </a:extLst>
                </a:gridCol>
                <a:gridCol w="493776">
                  <a:extLst>
                    <a:ext uri="{9D8B030D-6E8A-4147-A177-3AD203B41FA5}">
                      <a16:colId xmlns:a16="http://schemas.microsoft.com/office/drawing/2014/main" val="1446764274"/>
                    </a:ext>
                  </a:extLst>
                </a:gridCol>
                <a:gridCol w="493776">
                  <a:extLst>
                    <a:ext uri="{9D8B030D-6E8A-4147-A177-3AD203B41FA5}">
                      <a16:colId xmlns:a16="http://schemas.microsoft.com/office/drawing/2014/main" val="3980464431"/>
                    </a:ext>
                  </a:extLst>
                </a:gridCol>
                <a:gridCol w="493776">
                  <a:extLst>
                    <a:ext uri="{9D8B030D-6E8A-4147-A177-3AD203B41FA5}">
                      <a16:colId xmlns:a16="http://schemas.microsoft.com/office/drawing/2014/main" val="883944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9633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 Italia Eat Happy IT - 2021-07-21 14:27:38</a:t>
                      </a:r>
                      <a:r>
                        <a:rPr kumimoji="0" lang="it-IT" sz="1000" b="0" i="0" u="none" strike="noStrike" kern="1200" cap="none" spc="0" normalizeH="0" baseline="0" noProof="0">
                          <a:ln>
                            <a:noFill/>
                          </a:ln>
                          <a:solidFill>
                            <a:prstClr val="black"/>
                          </a:solidFill>
                          <a:effectLst/>
                          <a:uLnTx/>
                          <a:uFillTx/>
                          <a:latin typeface="+mn-lt"/>
                          <a:ea typeface="+mn-ea"/>
                          <a:cs typeface="+mn-cs"/>
                        </a:rPr>
                        <a:t>
 Se vivi a Busto Arsizio e dintorni e non puoi fare a meno del vero sushi artigianale c’è un’imperdibile novità per te! 😋  Da oggi puoi gustare il nostro sushi, preparato fresco ogni giorno davanti ai tuoi occhi presso lo store Viaggiator Goloso di:
👉BUSTO ARSIZIO (VA), Corso Sempione 194
Vi aspettiamo 👉 bit.ly/PuntiVendita_EatHappy
#newopening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https://quintly-image-storage.s3.amazonaws.com/939be8e4b2b165d27c138c798ebd90e4/900fc8663878a20e05dd5268f1a9cc79.png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8304095"/>
                  </a:ext>
                </a:extLst>
              </a:tr>
            </a:tbl>
          </a:graphicData>
        </a:graphic>
      </p:graphicFrame>
      <p:sp>
        <p:nvSpPr>
          <p:cNvPr id="4" name="Text Placeholder 3">
            <a:extLst>
              <a:ext uri="{FF2B5EF4-FFF2-40B4-BE49-F238E27FC236}">
                <a16:creationId xmlns:a16="http://schemas.microsoft.com/office/drawing/2014/main" id="{A452E03B-BEE4-4B5C-BD07-5128D02B1AE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48342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DC533-647F-439B-8425-2F023790BA71}"/>
              </a:ext>
            </a:extLst>
          </p:cNvPr>
          <p:cNvSpPr>
            <a:spLocks noGrp="1"/>
          </p:cNvSpPr>
          <p:nvPr>
            <p:ph type="title"/>
          </p:nvPr>
        </p:nvSpPr>
        <p:spPr/>
        <p:txBody>
          <a:bodyPr/>
          <a:lstStyle/>
          <a:p>
            <a:r>
              <a:rPr lang="en-US"/>
              <a:t>Facebook IT Top Posts | EatHappy Italia Eat Happy IT - 2 of 3</a:t>
            </a:r>
          </a:p>
        </p:txBody>
      </p:sp>
      <p:graphicFrame>
        <p:nvGraphicFramePr>
          <p:cNvPr id="5" name="Table Placeholder 4">
            <a:extLst>
              <a:ext uri="{FF2B5EF4-FFF2-40B4-BE49-F238E27FC236}">
                <a16:creationId xmlns:a16="http://schemas.microsoft.com/office/drawing/2014/main" id="{318C5819-DB05-4858-9B33-E50460059442}"/>
              </a:ext>
            </a:extLst>
          </p:cNvPr>
          <p:cNvGraphicFramePr>
            <a:graphicFrameLocks noGrp="1"/>
          </p:cNvGraphicFramePr>
          <p:nvPr>
            <p:ph type="tbl" sz="quarter" idx="13"/>
            <p:extLst>
              <p:ext uri="{D42A27DB-BD31-4B8C-83A1-F6EECF244321}">
                <p14:modId xmlns:p14="http://schemas.microsoft.com/office/powerpoint/2010/main" val="98289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702405448"/>
                    </a:ext>
                  </a:extLst>
                </a:gridCol>
                <a:gridCol w="1645919">
                  <a:extLst>
                    <a:ext uri="{9D8B030D-6E8A-4147-A177-3AD203B41FA5}">
                      <a16:colId xmlns:a16="http://schemas.microsoft.com/office/drawing/2014/main" val="3862742877"/>
                    </a:ext>
                  </a:extLst>
                </a:gridCol>
                <a:gridCol w="493776">
                  <a:extLst>
                    <a:ext uri="{9D8B030D-6E8A-4147-A177-3AD203B41FA5}">
                      <a16:colId xmlns:a16="http://schemas.microsoft.com/office/drawing/2014/main" val="1777967725"/>
                    </a:ext>
                  </a:extLst>
                </a:gridCol>
                <a:gridCol w="493776">
                  <a:extLst>
                    <a:ext uri="{9D8B030D-6E8A-4147-A177-3AD203B41FA5}">
                      <a16:colId xmlns:a16="http://schemas.microsoft.com/office/drawing/2014/main" val="124196150"/>
                    </a:ext>
                  </a:extLst>
                </a:gridCol>
                <a:gridCol w="493776">
                  <a:extLst>
                    <a:ext uri="{9D8B030D-6E8A-4147-A177-3AD203B41FA5}">
                      <a16:colId xmlns:a16="http://schemas.microsoft.com/office/drawing/2014/main" val="3055315793"/>
                    </a:ext>
                  </a:extLst>
                </a:gridCol>
                <a:gridCol w="493776">
                  <a:extLst>
                    <a:ext uri="{9D8B030D-6E8A-4147-A177-3AD203B41FA5}">
                      <a16:colId xmlns:a16="http://schemas.microsoft.com/office/drawing/2014/main" val="960848542"/>
                    </a:ext>
                  </a:extLst>
                </a:gridCol>
                <a:gridCol w="493776">
                  <a:extLst>
                    <a:ext uri="{9D8B030D-6E8A-4147-A177-3AD203B41FA5}">
                      <a16:colId xmlns:a16="http://schemas.microsoft.com/office/drawing/2014/main" val="420229813"/>
                    </a:ext>
                  </a:extLst>
                </a:gridCol>
                <a:gridCol w="493776">
                  <a:extLst>
                    <a:ext uri="{9D8B030D-6E8A-4147-A177-3AD203B41FA5}">
                      <a16:colId xmlns:a16="http://schemas.microsoft.com/office/drawing/2014/main" val="2660590002"/>
                    </a:ext>
                  </a:extLst>
                </a:gridCol>
                <a:gridCol w="493776">
                  <a:extLst>
                    <a:ext uri="{9D8B030D-6E8A-4147-A177-3AD203B41FA5}">
                      <a16:colId xmlns:a16="http://schemas.microsoft.com/office/drawing/2014/main" val="249821103"/>
                    </a:ext>
                  </a:extLst>
                </a:gridCol>
                <a:gridCol w="493776">
                  <a:extLst>
                    <a:ext uri="{9D8B030D-6E8A-4147-A177-3AD203B41FA5}">
                      <a16:colId xmlns:a16="http://schemas.microsoft.com/office/drawing/2014/main" val="3729081941"/>
                    </a:ext>
                  </a:extLst>
                </a:gridCol>
                <a:gridCol w="493776">
                  <a:extLst>
                    <a:ext uri="{9D8B030D-6E8A-4147-A177-3AD203B41FA5}">
                      <a16:colId xmlns:a16="http://schemas.microsoft.com/office/drawing/2014/main" val="4084203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945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- 2021-07-19 12:00:19</a:t>
                      </a:r>
                      <a:r>
                        <a:rPr kumimoji="0" lang="en-US"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https://quintly-image-storage.s3.amazonaws.com/939be8e4b2b165d27c138c798ebd90e4/2d64568afee7ab35220f5a460c99029a.jpg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0920628"/>
                  </a:ext>
                </a:extLst>
              </a:tr>
            </a:tbl>
          </a:graphicData>
        </a:graphic>
      </p:graphicFrame>
      <p:sp>
        <p:nvSpPr>
          <p:cNvPr id="4" name="Text Placeholder 3">
            <a:extLst>
              <a:ext uri="{FF2B5EF4-FFF2-40B4-BE49-F238E27FC236}">
                <a16:creationId xmlns:a16="http://schemas.microsoft.com/office/drawing/2014/main" id="{ECBF55E7-3C6E-47E4-B16D-625DD4CC87B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97114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C10FF-BFA7-4173-A293-0A73C9A7859E}"/>
              </a:ext>
            </a:extLst>
          </p:cNvPr>
          <p:cNvSpPr>
            <a:spLocks noGrp="1"/>
          </p:cNvSpPr>
          <p:nvPr>
            <p:ph type="title"/>
          </p:nvPr>
        </p:nvSpPr>
        <p:spPr/>
        <p:txBody>
          <a:bodyPr/>
          <a:lstStyle/>
          <a:p>
            <a:r>
              <a:rPr lang="en-US"/>
              <a:t>Facebook IT Top Posts | EatHappy Italia Eat Happy IT - 3 of 3</a:t>
            </a:r>
          </a:p>
        </p:txBody>
      </p:sp>
      <p:graphicFrame>
        <p:nvGraphicFramePr>
          <p:cNvPr id="5" name="Table Placeholder 4">
            <a:extLst>
              <a:ext uri="{FF2B5EF4-FFF2-40B4-BE49-F238E27FC236}">
                <a16:creationId xmlns:a16="http://schemas.microsoft.com/office/drawing/2014/main" id="{26FCC734-FA99-4E5B-8A94-2CE83BB44A8A}"/>
              </a:ext>
            </a:extLst>
          </p:cNvPr>
          <p:cNvGraphicFramePr>
            <a:graphicFrameLocks noGrp="1"/>
          </p:cNvGraphicFramePr>
          <p:nvPr>
            <p:ph type="tbl" sz="quarter" idx="13"/>
            <p:extLst>
              <p:ext uri="{D42A27DB-BD31-4B8C-83A1-F6EECF244321}">
                <p14:modId xmlns:p14="http://schemas.microsoft.com/office/powerpoint/2010/main" val="2022121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518666171"/>
                    </a:ext>
                  </a:extLst>
                </a:gridCol>
                <a:gridCol w="1645919">
                  <a:extLst>
                    <a:ext uri="{9D8B030D-6E8A-4147-A177-3AD203B41FA5}">
                      <a16:colId xmlns:a16="http://schemas.microsoft.com/office/drawing/2014/main" val="3545514736"/>
                    </a:ext>
                  </a:extLst>
                </a:gridCol>
                <a:gridCol w="493776">
                  <a:extLst>
                    <a:ext uri="{9D8B030D-6E8A-4147-A177-3AD203B41FA5}">
                      <a16:colId xmlns:a16="http://schemas.microsoft.com/office/drawing/2014/main" val="2877570735"/>
                    </a:ext>
                  </a:extLst>
                </a:gridCol>
                <a:gridCol w="493776">
                  <a:extLst>
                    <a:ext uri="{9D8B030D-6E8A-4147-A177-3AD203B41FA5}">
                      <a16:colId xmlns:a16="http://schemas.microsoft.com/office/drawing/2014/main" val="2312333534"/>
                    </a:ext>
                  </a:extLst>
                </a:gridCol>
                <a:gridCol w="493776">
                  <a:extLst>
                    <a:ext uri="{9D8B030D-6E8A-4147-A177-3AD203B41FA5}">
                      <a16:colId xmlns:a16="http://schemas.microsoft.com/office/drawing/2014/main" val="3679359456"/>
                    </a:ext>
                  </a:extLst>
                </a:gridCol>
                <a:gridCol w="493776">
                  <a:extLst>
                    <a:ext uri="{9D8B030D-6E8A-4147-A177-3AD203B41FA5}">
                      <a16:colId xmlns:a16="http://schemas.microsoft.com/office/drawing/2014/main" val="961607797"/>
                    </a:ext>
                  </a:extLst>
                </a:gridCol>
                <a:gridCol w="493776">
                  <a:extLst>
                    <a:ext uri="{9D8B030D-6E8A-4147-A177-3AD203B41FA5}">
                      <a16:colId xmlns:a16="http://schemas.microsoft.com/office/drawing/2014/main" val="4220651311"/>
                    </a:ext>
                  </a:extLst>
                </a:gridCol>
                <a:gridCol w="493776">
                  <a:extLst>
                    <a:ext uri="{9D8B030D-6E8A-4147-A177-3AD203B41FA5}">
                      <a16:colId xmlns:a16="http://schemas.microsoft.com/office/drawing/2014/main" val="420454771"/>
                    </a:ext>
                  </a:extLst>
                </a:gridCol>
                <a:gridCol w="493776">
                  <a:extLst>
                    <a:ext uri="{9D8B030D-6E8A-4147-A177-3AD203B41FA5}">
                      <a16:colId xmlns:a16="http://schemas.microsoft.com/office/drawing/2014/main" val="2306722932"/>
                    </a:ext>
                  </a:extLst>
                </a:gridCol>
                <a:gridCol w="493776">
                  <a:extLst>
                    <a:ext uri="{9D8B030D-6E8A-4147-A177-3AD203B41FA5}">
                      <a16:colId xmlns:a16="http://schemas.microsoft.com/office/drawing/2014/main" val="2054328487"/>
                    </a:ext>
                  </a:extLst>
                </a:gridCol>
                <a:gridCol w="493776">
                  <a:extLst>
                    <a:ext uri="{9D8B030D-6E8A-4147-A177-3AD203B41FA5}">
                      <a16:colId xmlns:a16="http://schemas.microsoft.com/office/drawing/2014/main" val="2400202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0234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- 2021-07-09 12:00:28</a:t>
                      </a:r>
                      <a:r>
                        <a:rPr kumimoji="0" lang="en-US" sz="1000" b="0" i="0" u="none" strike="noStrike" kern="1200" cap="none" spc="0" normalizeH="0" baseline="0" noProof="0">
                          <a:ln>
                            <a:noFill/>
                          </a:ln>
                          <a:solidFill>
                            <a:prstClr val="black"/>
                          </a:solidFill>
                          <a:effectLst/>
                          <a:uLnTx/>
                          <a:uFillTx/>
                          <a:latin typeface="+mn-lt"/>
                          <a:ea typeface="+mn-ea"/>
                          <a:cs typeface="+mn-cs"/>
                        </a:rPr>
                        <a:t>
 La ricetta per il weekend perfetto? Sole, natura, la giusta compagnia e le sushi box Eat Happy! ☀️🍃🍣 😋
Vieni a scoprire il nostro sushi preparato dalle mani esperte dei nostri chef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https://quintly-image-storage.s3.amazonaws.com/939be8e4b2b165d27c138c798ebd90e4/48af2a97e288ddd5b0fbcff0539b03e2.jpg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6801924"/>
                  </a:ext>
                </a:extLst>
              </a:tr>
            </a:tbl>
          </a:graphicData>
        </a:graphic>
      </p:graphicFrame>
      <p:sp>
        <p:nvSpPr>
          <p:cNvPr id="4" name="Text Placeholder 3">
            <a:extLst>
              <a:ext uri="{FF2B5EF4-FFF2-40B4-BE49-F238E27FC236}">
                <a16:creationId xmlns:a16="http://schemas.microsoft.com/office/drawing/2014/main" id="{83F53CF7-D06B-4291-8EDC-8AAF802060B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5966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1130</Words>
  <Application>Microsoft Office PowerPoint</Application>
  <PresentationFormat>On-screen Show (4:3)</PresentationFormat>
  <Paragraphs>431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International Dashboard</vt:lpstr>
      <vt:lpstr>Overall Overall Top Pages | Int. EAT HAPPY Accounts</vt:lpstr>
      <vt:lpstr>Facebook Key Metrics Table | Int. EAT HAPPY Accounts</vt:lpstr>
      <vt:lpstr>Facebook Fan Distribution | Int. EAT HAPPY Accounts</vt:lpstr>
      <vt:lpstr>Facebook Post Type Distribution | Int. EAT HAPPY Accounts</vt:lpstr>
      <vt:lpstr>Facebook Engagement Rate By Post Type | Int. EAT HAPPY Accounts</vt:lpstr>
      <vt:lpstr>Facebook Own Posts | Int. EAT HAPPY Accounts</vt:lpstr>
      <vt:lpstr>Facebook Reach | Int. EAT HAPPY Accounts</vt:lpstr>
      <vt:lpstr>Facebook Impressions | Int. EAT HAPPY Accounts</vt:lpstr>
      <vt:lpstr>Facebook Average Interactions Per Post | Int. EAT HAPPY Accounts</vt:lpstr>
      <vt:lpstr>Facebook Total Engagements | Int. EAT HAPPY Accounts</vt:lpstr>
      <vt:lpstr>Instagram Key Metrics Radar | Int. EAT HAPPY Accounts</vt:lpstr>
      <vt:lpstr>Instagram Followers Total | Int. EAT HAPPY Accounts</vt:lpstr>
      <vt:lpstr>Facebook AT Top Posts | EatHappy Österreich Eat Happy AT - 1 of 2</vt:lpstr>
      <vt:lpstr>Facebook AT Top Posts | EatHappy Österreich Eat Happy AT - 2 of 2</vt:lpstr>
      <vt:lpstr>Facebook DK Top Posts | EatHappy Denmark Eat Happy DK - 1 of 2</vt:lpstr>
      <vt:lpstr>Facebook DK Top Posts | EatHappy Denmark Eat Happy DK - 2 of 2</vt:lpstr>
      <vt:lpstr>Facebook GER Published Posts | EatHappy Eat Happy DE - 1 of 4</vt:lpstr>
      <vt:lpstr>Facebook GER Published Posts | EatHappy Eat Happy DE - 2 of 4</vt:lpstr>
      <vt:lpstr>Facebook GER Published Posts | EatHappy Eat Happy DE - 3 of 4</vt:lpstr>
      <vt:lpstr>Facebook GER Published Posts | EatHappy Eat Happy DE - 4 of 4</vt:lpstr>
      <vt:lpstr>Facebook IT Top Posts | EatHappy Italia Eat Happy IT - 1 of 3</vt:lpstr>
      <vt:lpstr>Facebook IT Top Posts | EatHappy Italia Eat Happy IT - 2 of 3</vt:lpstr>
      <vt:lpstr>Facebook IT Top Posts | EatHappy Italia Eat Happy IT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Dashboard</dc:title>
  <dc:creator>Frederik Peiniger</dc:creator>
  <cp:lastModifiedBy>Frederik Peiniger</cp:lastModifiedBy>
  <cp:revision>1</cp:revision>
  <dcterms:created xsi:type="dcterms:W3CDTF">2021-08-03T11:15:24Z</dcterms:created>
  <dcterms:modified xsi:type="dcterms:W3CDTF">2021-08-03T11:16:08Z</dcterms:modified>
</cp:coreProperties>
</file>