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878FD-67A6-4A80-9601-837AD3FA88A1}"/>
              </a:ext>
            </a:extLst>
          </p:cNvPr>
          <p:cNvSpPr>
            <a:spLocks noGrp="1"/>
          </p:cNvSpPr>
          <p:nvPr>
            <p:ph type="title"/>
          </p:nvPr>
        </p:nvSpPr>
        <p:spPr/>
        <p:txBody>
          <a:bodyPr/>
          <a:lstStyle/>
          <a:p>
            <a:r>
              <a:rPr lang="en-US"/>
              <a:t>Instagram Posts Table | Tchibo - 1 of 24</a:t>
            </a:r>
          </a:p>
        </p:txBody>
      </p:sp>
      <p:graphicFrame>
        <p:nvGraphicFramePr>
          <p:cNvPr id="5" name="Table Placeholder 4">
            <a:extLst>
              <a:ext uri="{FF2B5EF4-FFF2-40B4-BE49-F238E27FC236}">
                <a16:creationId xmlns:a16="http://schemas.microsoft.com/office/drawing/2014/main" id="{CDEBBCE9-2E11-482B-B6E1-06AF00E555F0}"/>
              </a:ext>
            </a:extLst>
          </p:cNvPr>
          <p:cNvGraphicFramePr>
            <a:graphicFrameLocks noGrp="1"/>
          </p:cNvGraphicFramePr>
          <p:nvPr>
            <p:ph type="tbl" sz="quarter" idx="13"/>
            <p:extLst>
              <p:ext uri="{D42A27DB-BD31-4B8C-83A1-F6EECF244321}">
                <p14:modId xmlns:p14="http://schemas.microsoft.com/office/powerpoint/2010/main" val="2100649007"/>
              </p:ext>
            </p:extLst>
          </p:nvPr>
        </p:nvGraphicFramePr>
        <p:xfrm>
          <a:off x="457200" y="1731963"/>
          <a:ext cx="7571230" cy="10058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50542202"/>
                    </a:ext>
                  </a:extLst>
                </a:gridCol>
                <a:gridCol w="1481327">
                  <a:extLst>
                    <a:ext uri="{9D8B030D-6E8A-4147-A177-3AD203B41FA5}">
                      <a16:colId xmlns:a16="http://schemas.microsoft.com/office/drawing/2014/main" val="1096109841"/>
                    </a:ext>
                  </a:extLst>
                </a:gridCol>
                <a:gridCol w="493776">
                  <a:extLst>
                    <a:ext uri="{9D8B030D-6E8A-4147-A177-3AD203B41FA5}">
                      <a16:colId xmlns:a16="http://schemas.microsoft.com/office/drawing/2014/main" val="3030159495"/>
                    </a:ext>
                  </a:extLst>
                </a:gridCol>
                <a:gridCol w="493776">
                  <a:extLst>
                    <a:ext uri="{9D8B030D-6E8A-4147-A177-3AD203B41FA5}">
                      <a16:colId xmlns:a16="http://schemas.microsoft.com/office/drawing/2014/main" val="2675444096"/>
                    </a:ext>
                  </a:extLst>
                </a:gridCol>
                <a:gridCol w="493776">
                  <a:extLst>
                    <a:ext uri="{9D8B030D-6E8A-4147-A177-3AD203B41FA5}">
                      <a16:colId xmlns:a16="http://schemas.microsoft.com/office/drawing/2014/main" val="3147224178"/>
                    </a:ext>
                  </a:extLst>
                </a:gridCol>
                <a:gridCol w="493776">
                  <a:extLst>
                    <a:ext uri="{9D8B030D-6E8A-4147-A177-3AD203B41FA5}">
                      <a16:colId xmlns:a16="http://schemas.microsoft.com/office/drawing/2014/main" val="1467578644"/>
                    </a:ext>
                  </a:extLst>
                </a:gridCol>
                <a:gridCol w="493776">
                  <a:extLst>
                    <a:ext uri="{9D8B030D-6E8A-4147-A177-3AD203B41FA5}">
                      <a16:colId xmlns:a16="http://schemas.microsoft.com/office/drawing/2014/main" val="3891238187"/>
                    </a:ext>
                  </a:extLst>
                </a:gridCol>
                <a:gridCol w="493776">
                  <a:extLst>
                    <a:ext uri="{9D8B030D-6E8A-4147-A177-3AD203B41FA5}">
                      <a16:colId xmlns:a16="http://schemas.microsoft.com/office/drawing/2014/main" val="663350572"/>
                    </a:ext>
                  </a:extLst>
                </a:gridCol>
                <a:gridCol w="493776">
                  <a:extLst>
                    <a:ext uri="{9D8B030D-6E8A-4147-A177-3AD203B41FA5}">
                      <a16:colId xmlns:a16="http://schemas.microsoft.com/office/drawing/2014/main" val="3397294381"/>
                    </a:ext>
                  </a:extLst>
                </a:gridCol>
                <a:gridCol w="493776">
                  <a:extLst>
                    <a:ext uri="{9D8B030D-6E8A-4147-A177-3AD203B41FA5}">
                      <a16:colId xmlns:a16="http://schemas.microsoft.com/office/drawing/2014/main" val="1738331306"/>
                    </a:ext>
                  </a:extLst>
                </a:gridCol>
                <a:gridCol w="493776">
                  <a:extLst>
                    <a:ext uri="{9D8B030D-6E8A-4147-A177-3AD203B41FA5}">
                      <a16:colId xmlns:a16="http://schemas.microsoft.com/office/drawing/2014/main" val="310699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16770503"/>
                  </a:ext>
                </a:extLst>
              </a:tr>
            </a:tbl>
          </a:graphicData>
        </a:graphic>
      </p:graphicFrame>
      <p:sp>
        <p:nvSpPr>
          <p:cNvPr id="4" name="Text Placeholder 3">
            <a:extLst>
              <a:ext uri="{FF2B5EF4-FFF2-40B4-BE49-F238E27FC236}">
                <a16:creationId xmlns:a16="http://schemas.microsoft.com/office/drawing/2014/main" id="{0E203EF3-0B0D-414B-B2B7-71EBA769E347}"/>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811798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C4FE2-C938-4EE4-9092-49D17528C4F4}"/>
              </a:ext>
            </a:extLst>
          </p:cNvPr>
          <p:cNvSpPr>
            <a:spLocks noGrp="1"/>
          </p:cNvSpPr>
          <p:nvPr>
            <p:ph type="title"/>
          </p:nvPr>
        </p:nvSpPr>
        <p:spPr/>
        <p:txBody>
          <a:bodyPr/>
          <a:lstStyle/>
          <a:p>
            <a:r>
              <a:rPr lang="en-US"/>
              <a:t>Instagram Posts Table | Tchibo - 2 of 24</a:t>
            </a:r>
          </a:p>
        </p:txBody>
      </p:sp>
      <p:graphicFrame>
        <p:nvGraphicFramePr>
          <p:cNvPr id="5" name="Table Placeholder 4">
            <a:extLst>
              <a:ext uri="{FF2B5EF4-FFF2-40B4-BE49-F238E27FC236}">
                <a16:creationId xmlns:a16="http://schemas.microsoft.com/office/drawing/2014/main" id="{EB6296A2-F5B1-4C73-B246-A90540010628}"/>
              </a:ext>
            </a:extLst>
          </p:cNvPr>
          <p:cNvGraphicFramePr>
            <a:graphicFrameLocks noGrp="1"/>
          </p:cNvGraphicFramePr>
          <p:nvPr>
            <p:ph type="tbl" sz="quarter" idx="13"/>
            <p:extLst>
              <p:ext uri="{D42A27DB-BD31-4B8C-83A1-F6EECF244321}">
                <p14:modId xmlns:p14="http://schemas.microsoft.com/office/powerpoint/2010/main" val="1831546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10291079"/>
                    </a:ext>
                  </a:extLst>
                </a:gridCol>
                <a:gridCol w="1481327">
                  <a:extLst>
                    <a:ext uri="{9D8B030D-6E8A-4147-A177-3AD203B41FA5}">
                      <a16:colId xmlns:a16="http://schemas.microsoft.com/office/drawing/2014/main" val="1536281675"/>
                    </a:ext>
                  </a:extLst>
                </a:gridCol>
                <a:gridCol w="493776">
                  <a:extLst>
                    <a:ext uri="{9D8B030D-6E8A-4147-A177-3AD203B41FA5}">
                      <a16:colId xmlns:a16="http://schemas.microsoft.com/office/drawing/2014/main" val="2821750164"/>
                    </a:ext>
                  </a:extLst>
                </a:gridCol>
                <a:gridCol w="493776">
                  <a:extLst>
                    <a:ext uri="{9D8B030D-6E8A-4147-A177-3AD203B41FA5}">
                      <a16:colId xmlns:a16="http://schemas.microsoft.com/office/drawing/2014/main" val="3397317368"/>
                    </a:ext>
                  </a:extLst>
                </a:gridCol>
                <a:gridCol w="493776">
                  <a:extLst>
                    <a:ext uri="{9D8B030D-6E8A-4147-A177-3AD203B41FA5}">
                      <a16:colId xmlns:a16="http://schemas.microsoft.com/office/drawing/2014/main" val="1954982248"/>
                    </a:ext>
                  </a:extLst>
                </a:gridCol>
                <a:gridCol w="493776">
                  <a:extLst>
                    <a:ext uri="{9D8B030D-6E8A-4147-A177-3AD203B41FA5}">
                      <a16:colId xmlns:a16="http://schemas.microsoft.com/office/drawing/2014/main" val="29498961"/>
                    </a:ext>
                  </a:extLst>
                </a:gridCol>
                <a:gridCol w="493776">
                  <a:extLst>
                    <a:ext uri="{9D8B030D-6E8A-4147-A177-3AD203B41FA5}">
                      <a16:colId xmlns:a16="http://schemas.microsoft.com/office/drawing/2014/main" val="92808775"/>
                    </a:ext>
                  </a:extLst>
                </a:gridCol>
                <a:gridCol w="493776">
                  <a:extLst>
                    <a:ext uri="{9D8B030D-6E8A-4147-A177-3AD203B41FA5}">
                      <a16:colId xmlns:a16="http://schemas.microsoft.com/office/drawing/2014/main" val="2958034879"/>
                    </a:ext>
                  </a:extLst>
                </a:gridCol>
                <a:gridCol w="493776">
                  <a:extLst>
                    <a:ext uri="{9D8B030D-6E8A-4147-A177-3AD203B41FA5}">
                      <a16:colId xmlns:a16="http://schemas.microsoft.com/office/drawing/2014/main" val="269431202"/>
                    </a:ext>
                  </a:extLst>
                </a:gridCol>
                <a:gridCol w="493776">
                  <a:extLst>
                    <a:ext uri="{9D8B030D-6E8A-4147-A177-3AD203B41FA5}">
                      <a16:colId xmlns:a16="http://schemas.microsoft.com/office/drawing/2014/main" val="3980677773"/>
                    </a:ext>
                  </a:extLst>
                </a:gridCol>
                <a:gridCol w="493776">
                  <a:extLst>
                    <a:ext uri="{9D8B030D-6E8A-4147-A177-3AD203B41FA5}">
                      <a16:colId xmlns:a16="http://schemas.microsoft.com/office/drawing/2014/main" val="3257584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36647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tchibo - 2023-05-31 10:00:13</a:t>
                      </a:r>
                      <a:r>
                        <a:rPr kumimoji="0" lang="de-DE" sz="1000" b="0" i="0" u="none" strike="noStrike" kern="1200" cap="none" spc="0" normalizeH="0" baseline="0" noProof="0">
                          <a:ln>
                            <a:noFill/>
                          </a:ln>
                          <a:solidFill>
                            <a:prstClr val="black"/>
                          </a:solidFill>
                          <a:effectLst/>
                          <a:uLnTx/>
                          <a:uFillTx/>
                          <a:latin typeface="Calibri"/>
                          <a:ea typeface="+mn-ea"/>
                          <a:cs typeface="+mn-cs"/>
                        </a:rPr>
                        <a:t>
 Was ist eigentlich smart gespart? 💡 Für uns ganz klar: Wenn das Strandoutfit nicht nur gut aussieht, sondern auch nachhaltig ist, wenn der Badeanzug auch im nächsten Jahr noch eine gute Figur macht und man mit dem Badetuch im Handumdrehen perfekt angezogen ist. 🏖️☀️
🔎 Gestreiftes T-Shirt 14,99€ (181378), 4 Handtuchclips 6,99€ (179487), Bikinitasche 8,99€ (181436)
Online ausverkauft? Dann schaut gerne in der nächsten Filiale oder im Supermarkt vorbei! 🛒
#strandessentials #sommerliebe #tchibo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09762746"/>
                  </a:ext>
                </a:extLst>
              </a:tr>
            </a:tbl>
          </a:graphicData>
        </a:graphic>
      </p:graphicFrame>
      <p:sp>
        <p:nvSpPr>
          <p:cNvPr id="4" name="Text Placeholder 3">
            <a:extLst>
              <a:ext uri="{FF2B5EF4-FFF2-40B4-BE49-F238E27FC236}">
                <a16:creationId xmlns:a16="http://schemas.microsoft.com/office/drawing/2014/main" id="{0DBA538D-4E52-43B7-A40E-B1467BF286B9}"/>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40368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D2B4C-DC48-4B38-A54A-53D77B86A88C}"/>
              </a:ext>
            </a:extLst>
          </p:cNvPr>
          <p:cNvSpPr>
            <a:spLocks noGrp="1"/>
          </p:cNvSpPr>
          <p:nvPr>
            <p:ph type="title"/>
          </p:nvPr>
        </p:nvSpPr>
        <p:spPr/>
        <p:txBody>
          <a:bodyPr/>
          <a:lstStyle/>
          <a:p>
            <a:r>
              <a:rPr lang="en-US"/>
              <a:t>Instagram Posts Table | Tchibo - 3 of 24</a:t>
            </a:r>
          </a:p>
        </p:txBody>
      </p:sp>
      <p:graphicFrame>
        <p:nvGraphicFramePr>
          <p:cNvPr id="5" name="Table Placeholder 4">
            <a:extLst>
              <a:ext uri="{FF2B5EF4-FFF2-40B4-BE49-F238E27FC236}">
                <a16:creationId xmlns:a16="http://schemas.microsoft.com/office/drawing/2014/main" id="{AFC84185-D73C-43A9-B151-D30105D5BE7B}"/>
              </a:ext>
            </a:extLst>
          </p:cNvPr>
          <p:cNvGraphicFramePr>
            <a:graphicFrameLocks noGrp="1"/>
          </p:cNvGraphicFramePr>
          <p:nvPr>
            <p:ph type="tbl" sz="quarter" idx="13"/>
            <p:extLst>
              <p:ext uri="{D42A27DB-BD31-4B8C-83A1-F6EECF244321}">
                <p14:modId xmlns:p14="http://schemas.microsoft.com/office/powerpoint/2010/main" val="2397299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77675740"/>
                    </a:ext>
                  </a:extLst>
                </a:gridCol>
                <a:gridCol w="1481327">
                  <a:extLst>
                    <a:ext uri="{9D8B030D-6E8A-4147-A177-3AD203B41FA5}">
                      <a16:colId xmlns:a16="http://schemas.microsoft.com/office/drawing/2014/main" val="2154383513"/>
                    </a:ext>
                  </a:extLst>
                </a:gridCol>
                <a:gridCol w="493776">
                  <a:extLst>
                    <a:ext uri="{9D8B030D-6E8A-4147-A177-3AD203B41FA5}">
                      <a16:colId xmlns:a16="http://schemas.microsoft.com/office/drawing/2014/main" val="209645338"/>
                    </a:ext>
                  </a:extLst>
                </a:gridCol>
                <a:gridCol w="493776">
                  <a:extLst>
                    <a:ext uri="{9D8B030D-6E8A-4147-A177-3AD203B41FA5}">
                      <a16:colId xmlns:a16="http://schemas.microsoft.com/office/drawing/2014/main" val="2769712194"/>
                    </a:ext>
                  </a:extLst>
                </a:gridCol>
                <a:gridCol w="493776">
                  <a:extLst>
                    <a:ext uri="{9D8B030D-6E8A-4147-A177-3AD203B41FA5}">
                      <a16:colId xmlns:a16="http://schemas.microsoft.com/office/drawing/2014/main" val="700458574"/>
                    </a:ext>
                  </a:extLst>
                </a:gridCol>
                <a:gridCol w="493776">
                  <a:extLst>
                    <a:ext uri="{9D8B030D-6E8A-4147-A177-3AD203B41FA5}">
                      <a16:colId xmlns:a16="http://schemas.microsoft.com/office/drawing/2014/main" val="3139089973"/>
                    </a:ext>
                  </a:extLst>
                </a:gridCol>
                <a:gridCol w="493776">
                  <a:extLst>
                    <a:ext uri="{9D8B030D-6E8A-4147-A177-3AD203B41FA5}">
                      <a16:colId xmlns:a16="http://schemas.microsoft.com/office/drawing/2014/main" val="2594696448"/>
                    </a:ext>
                  </a:extLst>
                </a:gridCol>
                <a:gridCol w="493776">
                  <a:extLst>
                    <a:ext uri="{9D8B030D-6E8A-4147-A177-3AD203B41FA5}">
                      <a16:colId xmlns:a16="http://schemas.microsoft.com/office/drawing/2014/main" val="2427159514"/>
                    </a:ext>
                  </a:extLst>
                </a:gridCol>
                <a:gridCol w="493776">
                  <a:extLst>
                    <a:ext uri="{9D8B030D-6E8A-4147-A177-3AD203B41FA5}">
                      <a16:colId xmlns:a16="http://schemas.microsoft.com/office/drawing/2014/main" val="1928125592"/>
                    </a:ext>
                  </a:extLst>
                </a:gridCol>
                <a:gridCol w="493776">
                  <a:extLst>
                    <a:ext uri="{9D8B030D-6E8A-4147-A177-3AD203B41FA5}">
                      <a16:colId xmlns:a16="http://schemas.microsoft.com/office/drawing/2014/main" val="788744488"/>
                    </a:ext>
                  </a:extLst>
                </a:gridCol>
                <a:gridCol w="493776">
                  <a:extLst>
                    <a:ext uri="{9D8B030D-6E8A-4147-A177-3AD203B41FA5}">
                      <a16:colId xmlns:a16="http://schemas.microsoft.com/office/drawing/2014/main" val="2459759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0363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- 2023-05-30 12:46:48</a:t>
                      </a:r>
                      <a:r>
                        <a:rPr kumimoji="0" lang="en-US" sz="1000" b="0" i="0" u="none" strike="noStrike" kern="1200" cap="none" spc="0" normalizeH="0" baseline="0" noProof="0">
                          <a:ln>
                            <a:noFill/>
                          </a:ln>
                          <a:solidFill>
                            <a:prstClr val="black"/>
                          </a:solidFill>
                          <a:effectLst/>
                          <a:uLnTx/>
                          <a:uFillTx/>
                          <a:latin typeface="Calibri"/>
                          <a:ea typeface="+mn-ea"/>
                          <a:cs typeface="+mn-cs"/>
                        </a:rPr>
                        <a:t>
 Egal ob Meer, See oder Plantschbecken entfessle deinen Strandvibe wo auch immer du willst. 🐚🏝️
Tauche ein in eine Welt voller luftiger Outfits, praktischer Strandaccessoirs und mitreißender Spiele. Bist du bereit? 🤩
🔎 Badeanzug 29,00€ (178779), gestreiftes T-Shirt 14,99€ (181378), 2-in-1 Badetuch und Poncho 29,99€ (179611)
Online ausverkauft? Dann schaut gerne in der nächsten Filiale oder im Supermarkt vorbei! 🛒
#strandvibes #sommerliebe #tchibo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53578</a:t>
                      </a:r>
                    </a:p>
                  </a:txBody>
                  <a:tcPr/>
                </a:tc>
                <a:extLst>
                  <a:ext uri="{0D108BD9-81ED-4DB2-BD59-A6C34878D82A}">
                    <a16:rowId xmlns:a16="http://schemas.microsoft.com/office/drawing/2014/main" val="2638633977"/>
                  </a:ext>
                </a:extLst>
              </a:tr>
            </a:tbl>
          </a:graphicData>
        </a:graphic>
      </p:graphicFrame>
      <p:sp>
        <p:nvSpPr>
          <p:cNvPr id="4" name="Text Placeholder 3">
            <a:extLst>
              <a:ext uri="{FF2B5EF4-FFF2-40B4-BE49-F238E27FC236}">
                <a16:creationId xmlns:a16="http://schemas.microsoft.com/office/drawing/2014/main" id="{0C4A8F21-A65B-43C7-8FDD-326ACE128D4A}"/>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326545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C9D70-24EB-4DD1-8461-3ED41227C081}"/>
              </a:ext>
            </a:extLst>
          </p:cNvPr>
          <p:cNvSpPr>
            <a:spLocks noGrp="1"/>
          </p:cNvSpPr>
          <p:nvPr>
            <p:ph type="title"/>
          </p:nvPr>
        </p:nvSpPr>
        <p:spPr/>
        <p:txBody>
          <a:bodyPr/>
          <a:lstStyle/>
          <a:p>
            <a:r>
              <a:rPr lang="en-US"/>
              <a:t>Instagram Posts Table | Tchibo - 4 of 24</a:t>
            </a:r>
          </a:p>
        </p:txBody>
      </p:sp>
      <p:graphicFrame>
        <p:nvGraphicFramePr>
          <p:cNvPr id="5" name="Table Placeholder 4">
            <a:extLst>
              <a:ext uri="{FF2B5EF4-FFF2-40B4-BE49-F238E27FC236}">
                <a16:creationId xmlns:a16="http://schemas.microsoft.com/office/drawing/2014/main" id="{348200BC-B896-45CE-85E8-BD78184E1E61}"/>
              </a:ext>
            </a:extLst>
          </p:cNvPr>
          <p:cNvGraphicFramePr>
            <a:graphicFrameLocks noGrp="1"/>
          </p:cNvGraphicFramePr>
          <p:nvPr>
            <p:ph type="tbl" sz="quarter" idx="13"/>
            <p:extLst>
              <p:ext uri="{D42A27DB-BD31-4B8C-83A1-F6EECF244321}">
                <p14:modId xmlns:p14="http://schemas.microsoft.com/office/powerpoint/2010/main" val="2783621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04494565"/>
                    </a:ext>
                  </a:extLst>
                </a:gridCol>
                <a:gridCol w="1481327">
                  <a:extLst>
                    <a:ext uri="{9D8B030D-6E8A-4147-A177-3AD203B41FA5}">
                      <a16:colId xmlns:a16="http://schemas.microsoft.com/office/drawing/2014/main" val="3219965262"/>
                    </a:ext>
                  </a:extLst>
                </a:gridCol>
                <a:gridCol w="493776">
                  <a:extLst>
                    <a:ext uri="{9D8B030D-6E8A-4147-A177-3AD203B41FA5}">
                      <a16:colId xmlns:a16="http://schemas.microsoft.com/office/drawing/2014/main" val="1423858041"/>
                    </a:ext>
                  </a:extLst>
                </a:gridCol>
                <a:gridCol w="493776">
                  <a:extLst>
                    <a:ext uri="{9D8B030D-6E8A-4147-A177-3AD203B41FA5}">
                      <a16:colId xmlns:a16="http://schemas.microsoft.com/office/drawing/2014/main" val="327816273"/>
                    </a:ext>
                  </a:extLst>
                </a:gridCol>
                <a:gridCol w="493776">
                  <a:extLst>
                    <a:ext uri="{9D8B030D-6E8A-4147-A177-3AD203B41FA5}">
                      <a16:colId xmlns:a16="http://schemas.microsoft.com/office/drawing/2014/main" val="266792376"/>
                    </a:ext>
                  </a:extLst>
                </a:gridCol>
                <a:gridCol w="493776">
                  <a:extLst>
                    <a:ext uri="{9D8B030D-6E8A-4147-A177-3AD203B41FA5}">
                      <a16:colId xmlns:a16="http://schemas.microsoft.com/office/drawing/2014/main" val="1884411510"/>
                    </a:ext>
                  </a:extLst>
                </a:gridCol>
                <a:gridCol w="493776">
                  <a:extLst>
                    <a:ext uri="{9D8B030D-6E8A-4147-A177-3AD203B41FA5}">
                      <a16:colId xmlns:a16="http://schemas.microsoft.com/office/drawing/2014/main" val="2079942677"/>
                    </a:ext>
                  </a:extLst>
                </a:gridCol>
                <a:gridCol w="493776">
                  <a:extLst>
                    <a:ext uri="{9D8B030D-6E8A-4147-A177-3AD203B41FA5}">
                      <a16:colId xmlns:a16="http://schemas.microsoft.com/office/drawing/2014/main" val="1591504689"/>
                    </a:ext>
                  </a:extLst>
                </a:gridCol>
                <a:gridCol w="493776">
                  <a:extLst>
                    <a:ext uri="{9D8B030D-6E8A-4147-A177-3AD203B41FA5}">
                      <a16:colId xmlns:a16="http://schemas.microsoft.com/office/drawing/2014/main" val="11455397"/>
                    </a:ext>
                  </a:extLst>
                </a:gridCol>
                <a:gridCol w="493776">
                  <a:extLst>
                    <a:ext uri="{9D8B030D-6E8A-4147-A177-3AD203B41FA5}">
                      <a16:colId xmlns:a16="http://schemas.microsoft.com/office/drawing/2014/main" val="230604129"/>
                    </a:ext>
                  </a:extLst>
                </a:gridCol>
                <a:gridCol w="493776">
                  <a:extLst>
                    <a:ext uri="{9D8B030D-6E8A-4147-A177-3AD203B41FA5}">
                      <a16:colId xmlns:a16="http://schemas.microsoft.com/office/drawing/2014/main" val="2541095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16346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tchibo - 2023-05-29 13:00:05</a:t>
                      </a:r>
                      <a:r>
                        <a:rPr kumimoji="0" lang="de-DE" sz="1000" b="0" i="0" u="none" strike="noStrike" kern="1200" cap="none" spc="0" normalizeH="0" baseline="0" noProof="0">
                          <a:ln>
                            <a:noFill/>
                          </a:ln>
                          <a:solidFill>
                            <a:prstClr val="black"/>
                          </a:solidFill>
                          <a:effectLst/>
                          <a:uLnTx/>
                          <a:uFillTx/>
                          <a:latin typeface="Calibri"/>
                          <a:ea typeface="+mn-ea"/>
                          <a:cs typeface="+mn-cs"/>
                        </a:rPr>
                        <a:t>
 Entdecke den exquisiten Geschmack von Kivu, einem Kaffee wie kein anderer. 🤩 Das tropische Klima und die fruchtbaren Vulkanböden bieten hier im Ursprungsland Kongo beste Bedingungen für diesen Spezialitätenkaffee mit seinem einzigartigen fruchtig-süßen Geschmack. Wir schmecken Waldbeeren und braunen Zucker heraus – was schmeckst du? 😋❤️
🔎 Rarität Kivu 500g ganze Bohne 13,98€ (189021)
Online ausverkauft? Dann schaut gerne in der nächsten Filiale vorbei - nur so lange der Vorrat reicht! 🛒
#Kaffeeliebe #coffeegram #tchibo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41296124"/>
                  </a:ext>
                </a:extLst>
              </a:tr>
            </a:tbl>
          </a:graphicData>
        </a:graphic>
      </p:graphicFrame>
      <p:sp>
        <p:nvSpPr>
          <p:cNvPr id="4" name="Text Placeholder 3">
            <a:extLst>
              <a:ext uri="{FF2B5EF4-FFF2-40B4-BE49-F238E27FC236}">
                <a16:creationId xmlns:a16="http://schemas.microsoft.com/office/drawing/2014/main" id="{DF263188-E551-4F8E-A130-83470731A616}"/>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155465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77357-7BB0-405E-BC3C-09D0EE22E785}"/>
              </a:ext>
            </a:extLst>
          </p:cNvPr>
          <p:cNvSpPr>
            <a:spLocks noGrp="1"/>
          </p:cNvSpPr>
          <p:nvPr>
            <p:ph type="title"/>
          </p:nvPr>
        </p:nvSpPr>
        <p:spPr/>
        <p:txBody>
          <a:bodyPr/>
          <a:lstStyle/>
          <a:p>
            <a:r>
              <a:rPr lang="en-US"/>
              <a:t>Instagram Posts Table | Tchibo - 5 of 24</a:t>
            </a:r>
          </a:p>
        </p:txBody>
      </p:sp>
      <p:graphicFrame>
        <p:nvGraphicFramePr>
          <p:cNvPr id="5" name="Table Placeholder 4">
            <a:extLst>
              <a:ext uri="{FF2B5EF4-FFF2-40B4-BE49-F238E27FC236}">
                <a16:creationId xmlns:a16="http://schemas.microsoft.com/office/drawing/2014/main" id="{5AAA5662-2CE5-46E1-B7E7-9A919C5F1146}"/>
              </a:ext>
            </a:extLst>
          </p:cNvPr>
          <p:cNvGraphicFramePr>
            <a:graphicFrameLocks noGrp="1"/>
          </p:cNvGraphicFramePr>
          <p:nvPr>
            <p:ph type="tbl" sz="quarter" idx="13"/>
            <p:extLst>
              <p:ext uri="{D42A27DB-BD31-4B8C-83A1-F6EECF244321}">
                <p14:modId xmlns:p14="http://schemas.microsoft.com/office/powerpoint/2010/main" val="3047816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31239044"/>
                    </a:ext>
                  </a:extLst>
                </a:gridCol>
                <a:gridCol w="1481327">
                  <a:extLst>
                    <a:ext uri="{9D8B030D-6E8A-4147-A177-3AD203B41FA5}">
                      <a16:colId xmlns:a16="http://schemas.microsoft.com/office/drawing/2014/main" val="2983948571"/>
                    </a:ext>
                  </a:extLst>
                </a:gridCol>
                <a:gridCol w="493776">
                  <a:extLst>
                    <a:ext uri="{9D8B030D-6E8A-4147-A177-3AD203B41FA5}">
                      <a16:colId xmlns:a16="http://schemas.microsoft.com/office/drawing/2014/main" val="2133251613"/>
                    </a:ext>
                  </a:extLst>
                </a:gridCol>
                <a:gridCol w="493776">
                  <a:extLst>
                    <a:ext uri="{9D8B030D-6E8A-4147-A177-3AD203B41FA5}">
                      <a16:colId xmlns:a16="http://schemas.microsoft.com/office/drawing/2014/main" val="2273197257"/>
                    </a:ext>
                  </a:extLst>
                </a:gridCol>
                <a:gridCol w="493776">
                  <a:extLst>
                    <a:ext uri="{9D8B030D-6E8A-4147-A177-3AD203B41FA5}">
                      <a16:colId xmlns:a16="http://schemas.microsoft.com/office/drawing/2014/main" val="387117857"/>
                    </a:ext>
                  </a:extLst>
                </a:gridCol>
                <a:gridCol w="493776">
                  <a:extLst>
                    <a:ext uri="{9D8B030D-6E8A-4147-A177-3AD203B41FA5}">
                      <a16:colId xmlns:a16="http://schemas.microsoft.com/office/drawing/2014/main" val="1402914947"/>
                    </a:ext>
                  </a:extLst>
                </a:gridCol>
                <a:gridCol w="493776">
                  <a:extLst>
                    <a:ext uri="{9D8B030D-6E8A-4147-A177-3AD203B41FA5}">
                      <a16:colId xmlns:a16="http://schemas.microsoft.com/office/drawing/2014/main" val="1216184738"/>
                    </a:ext>
                  </a:extLst>
                </a:gridCol>
                <a:gridCol w="493776">
                  <a:extLst>
                    <a:ext uri="{9D8B030D-6E8A-4147-A177-3AD203B41FA5}">
                      <a16:colId xmlns:a16="http://schemas.microsoft.com/office/drawing/2014/main" val="4113180288"/>
                    </a:ext>
                  </a:extLst>
                </a:gridCol>
                <a:gridCol w="493776">
                  <a:extLst>
                    <a:ext uri="{9D8B030D-6E8A-4147-A177-3AD203B41FA5}">
                      <a16:colId xmlns:a16="http://schemas.microsoft.com/office/drawing/2014/main" val="1636326811"/>
                    </a:ext>
                  </a:extLst>
                </a:gridCol>
                <a:gridCol w="493776">
                  <a:extLst>
                    <a:ext uri="{9D8B030D-6E8A-4147-A177-3AD203B41FA5}">
                      <a16:colId xmlns:a16="http://schemas.microsoft.com/office/drawing/2014/main" val="2137998780"/>
                    </a:ext>
                  </a:extLst>
                </a:gridCol>
                <a:gridCol w="493776">
                  <a:extLst>
                    <a:ext uri="{9D8B030D-6E8A-4147-A177-3AD203B41FA5}">
                      <a16:colId xmlns:a16="http://schemas.microsoft.com/office/drawing/2014/main" val="2409185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573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- 2023-05-29 10:00:10</a:t>
                      </a:r>
                      <a:r>
                        <a:rPr kumimoji="0" lang="en-US" sz="1000" b="0" i="0" u="none" strike="noStrike" kern="1200" cap="none" spc="0" normalizeH="0" baseline="0" noProof="0">
                          <a:ln>
                            <a:noFill/>
                          </a:ln>
                          <a:solidFill>
                            <a:prstClr val="black"/>
                          </a:solidFill>
                          <a:effectLst/>
                          <a:uLnTx/>
                          <a:uFillTx/>
                          <a:latin typeface="Calibri"/>
                          <a:ea typeface="+mn-ea"/>
                          <a:cs typeface="+mn-cs"/>
                        </a:rPr>
                        <a:t>
 Hoch lebe der Feiertag! ✨ Für alle die heute arbeiten müssen: Möge dein Kaffee stark und dein Montag kurz sein. 
Welchen Kaffee trinkst du eigentlich heute?
Bei uns ist wirklich für jeden das Passende dabei. Genieße unsere Kaffeeangebote der Woche zum Aktionspreis ☕️
 🔎 Barista Caffè Crema 1kg ganze Bohne 14,99€ (67772), Espresso kräftig 1 kg ganze Bohne 11,99€ (67787), Caffè Crema vollmundig Pads 3,99€ (182423)
Online ausverkauft? Dann schaut gerne in der nächsten Filiale oder im Supermarkt vorbei! 🛒
#kaffeeliebe #coffeegram #tchibo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81985340"/>
                  </a:ext>
                </a:extLst>
              </a:tr>
            </a:tbl>
          </a:graphicData>
        </a:graphic>
      </p:graphicFrame>
      <p:sp>
        <p:nvSpPr>
          <p:cNvPr id="4" name="Text Placeholder 3">
            <a:extLst>
              <a:ext uri="{FF2B5EF4-FFF2-40B4-BE49-F238E27FC236}">
                <a16:creationId xmlns:a16="http://schemas.microsoft.com/office/drawing/2014/main" id="{857AD88C-D47B-4B13-80C4-53DDAEF9DA17}"/>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466661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B1F46-FBBC-4F24-AC00-35AFA3FAFB25}"/>
              </a:ext>
            </a:extLst>
          </p:cNvPr>
          <p:cNvSpPr>
            <a:spLocks noGrp="1"/>
          </p:cNvSpPr>
          <p:nvPr>
            <p:ph type="title"/>
          </p:nvPr>
        </p:nvSpPr>
        <p:spPr/>
        <p:txBody>
          <a:bodyPr/>
          <a:lstStyle/>
          <a:p>
            <a:r>
              <a:rPr lang="en-US"/>
              <a:t>Instagram Posts Table | Tchibo - 6 of 24</a:t>
            </a:r>
          </a:p>
        </p:txBody>
      </p:sp>
      <p:graphicFrame>
        <p:nvGraphicFramePr>
          <p:cNvPr id="5" name="Table Placeholder 4">
            <a:extLst>
              <a:ext uri="{FF2B5EF4-FFF2-40B4-BE49-F238E27FC236}">
                <a16:creationId xmlns:a16="http://schemas.microsoft.com/office/drawing/2014/main" id="{F8EEAAD6-8E08-4132-B502-C2862C55A0D8}"/>
              </a:ext>
            </a:extLst>
          </p:cNvPr>
          <p:cNvGraphicFramePr>
            <a:graphicFrameLocks noGrp="1"/>
          </p:cNvGraphicFramePr>
          <p:nvPr>
            <p:ph type="tbl" sz="quarter" idx="13"/>
            <p:extLst>
              <p:ext uri="{D42A27DB-BD31-4B8C-83A1-F6EECF244321}">
                <p14:modId xmlns:p14="http://schemas.microsoft.com/office/powerpoint/2010/main" val="2113600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31497974"/>
                    </a:ext>
                  </a:extLst>
                </a:gridCol>
                <a:gridCol w="1481327">
                  <a:extLst>
                    <a:ext uri="{9D8B030D-6E8A-4147-A177-3AD203B41FA5}">
                      <a16:colId xmlns:a16="http://schemas.microsoft.com/office/drawing/2014/main" val="1927648528"/>
                    </a:ext>
                  </a:extLst>
                </a:gridCol>
                <a:gridCol w="493776">
                  <a:extLst>
                    <a:ext uri="{9D8B030D-6E8A-4147-A177-3AD203B41FA5}">
                      <a16:colId xmlns:a16="http://schemas.microsoft.com/office/drawing/2014/main" val="2577479279"/>
                    </a:ext>
                  </a:extLst>
                </a:gridCol>
                <a:gridCol w="493776">
                  <a:extLst>
                    <a:ext uri="{9D8B030D-6E8A-4147-A177-3AD203B41FA5}">
                      <a16:colId xmlns:a16="http://schemas.microsoft.com/office/drawing/2014/main" val="1792858314"/>
                    </a:ext>
                  </a:extLst>
                </a:gridCol>
                <a:gridCol w="493776">
                  <a:extLst>
                    <a:ext uri="{9D8B030D-6E8A-4147-A177-3AD203B41FA5}">
                      <a16:colId xmlns:a16="http://schemas.microsoft.com/office/drawing/2014/main" val="2065832843"/>
                    </a:ext>
                  </a:extLst>
                </a:gridCol>
                <a:gridCol w="493776">
                  <a:extLst>
                    <a:ext uri="{9D8B030D-6E8A-4147-A177-3AD203B41FA5}">
                      <a16:colId xmlns:a16="http://schemas.microsoft.com/office/drawing/2014/main" val="2303348884"/>
                    </a:ext>
                  </a:extLst>
                </a:gridCol>
                <a:gridCol w="493776">
                  <a:extLst>
                    <a:ext uri="{9D8B030D-6E8A-4147-A177-3AD203B41FA5}">
                      <a16:colId xmlns:a16="http://schemas.microsoft.com/office/drawing/2014/main" val="1005507568"/>
                    </a:ext>
                  </a:extLst>
                </a:gridCol>
                <a:gridCol w="493776">
                  <a:extLst>
                    <a:ext uri="{9D8B030D-6E8A-4147-A177-3AD203B41FA5}">
                      <a16:colId xmlns:a16="http://schemas.microsoft.com/office/drawing/2014/main" val="1746219120"/>
                    </a:ext>
                  </a:extLst>
                </a:gridCol>
                <a:gridCol w="493776">
                  <a:extLst>
                    <a:ext uri="{9D8B030D-6E8A-4147-A177-3AD203B41FA5}">
                      <a16:colId xmlns:a16="http://schemas.microsoft.com/office/drawing/2014/main" val="4086914110"/>
                    </a:ext>
                  </a:extLst>
                </a:gridCol>
                <a:gridCol w="493776">
                  <a:extLst>
                    <a:ext uri="{9D8B030D-6E8A-4147-A177-3AD203B41FA5}">
                      <a16:colId xmlns:a16="http://schemas.microsoft.com/office/drawing/2014/main" val="232052890"/>
                    </a:ext>
                  </a:extLst>
                </a:gridCol>
                <a:gridCol w="493776">
                  <a:extLst>
                    <a:ext uri="{9D8B030D-6E8A-4147-A177-3AD203B41FA5}">
                      <a16:colId xmlns:a16="http://schemas.microsoft.com/office/drawing/2014/main" val="2305280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89607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- 2023-05-27 10:00:08</a:t>
                      </a:r>
                      <a:r>
                        <a:rPr kumimoji="0" lang="en-US" sz="1000" b="0" i="0" u="none" strike="noStrike" kern="1200" cap="none" spc="0" normalizeH="0" baseline="0" noProof="0">
                          <a:ln>
                            <a:noFill/>
                          </a:ln>
                          <a:solidFill>
                            <a:prstClr val="black"/>
                          </a:solidFill>
                          <a:effectLst/>
                          <a:uLnTx/>
                          <a:uFillTx/>
                          <a:latin typeface="Calibri"/>
                          <a:ea typeface="+mn-ea"/>
                          <a:cs typeface="+mn-cs"/>
                        </a:rPr>
                        <a:t>
 @mona_lchtnbrg macht es vor! Jetzt noch schnell zugreifen und euch einen Gewinn sichern 😏🙌🏻
🔎 Black &amp; White 500g ganze Bohne 6,99€ (165024)
Online ausverkauft? Dann schaut gerne in der nächsten Filiale oder im Supermarkt vorbei! 🛒
#Kaffeeliebe #coffeegram #tchibo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95532983"/>
                  </a:ext>
                </a:extLst>
              </a:tr>
            </a:tbl>
          </a:graphicData>
        </a:graphic>
      </p:graphicFrame>
      <p:sp>
        <p:nvSpPr>
          <p:cNvPr id="4" name="Text Placeholder 3">
            <a:extLst>
              <a:ext uri="{FF2B5EF4-FFF2-40B4-BE49-F238E27FC236}">
                <a16:creationId xmlns:a16="http://schemas.microsoft.com/office/drawing/2014/main" id="{84939857-55A8-453D-A22D-3800C5D3036D}"/>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967747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6DE65-5974-49C2-8BCA-7881C3CA78BA}"/>
              </a:ext>
            </a:extLst>
          </p:cNvPr>
          <p:cNvSpPr>
            <a:spLocks noGrp="1"/>
          </p:cNvSpPr>
          <p:nvPr>
            <p:ph type="title"/>
          </p:nvPr>
        </p:nvSpPr>
        <p:spPr/>
        <p:txBody>
          <a:bodyPr/>
          <a:lstStyle/>
          <a:p>
            <a:r>
              <a:rPr lang="en-US"/>
              <a:t>Instagram Posts Table | Tchibo - 7 of 24</a:t>
            </a:r>
          </a:p>
        </p:txBody>
      </p:sp>
      <p:graphicFrame>
        <p:nvGraphicFramePr>
          <p:cNvPr id="5" name="Table Placeholder 4">
            <a:extLst>
              <a:ext uri="{FF2B5EF4-FFF2-40B4-BE49-F238E27FC236}">
                <a16:creationId xmlns:a16="http://schemas.microsoft.com/office/drawing/2014/main" id="{8A4FF566-8835-4CB1-8697-B6035A25EE5F}"/>
              </a:ext>
            </a:extLst>
          </p:cNvPr>
          <p:cNvGraphicFramePr>
            <a:graphicFrameLocks noGrp="1"/>
          </p:cNvGraphicFramePr>
          <p:nvPr>
            <p:ph type="tbl" sz="quarter" idx="13"/>
            <p:extLst>
              <p:ext uri="{D42A27DB-BD31-4B8C-83A1-F6EECF244321}">
                <p14:modId xmlns:p14="http://schemas.microsoft.com/office/powerpoint/2010/main" val="1646598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73445695"/>
                    </a:ext>
                  </a:extLst>
                </a:gridCol>
                <a:gridCol w="1481327">
                  <a:extLst>
                    <a:ext uri="{9D8B030D-6E8A-4147-A177-3AD203B41FA5}">
                      <a16:colId xmlns:a16="http://schemas.microsoft.com/office/drawing/2014/main" val="3107647698"/>
                    </a:ext>
                  </a:extLst>
                </a:gridCol>
                <a:gridCol w="493776">
                  <a:extLst>
                    <a:ext uri="{9D8B030D-6E8A-4147-A177-3AD203B41FA5}">
                      <a16:colId xmlns:a16="http://schemas.microsoft.com/office/drawing/2014/main" val="1444672709"/>
                    </a:ext>
                  </a:extLst>
                </a:gridCol>
                <a:gridCol w="493776">
                  <a:extLst>
                    <a:ext uri="{9D8B030D-6E8A-4147-A177-3AD203B41FA5}">
                      <a16:colId xmlns:a16="http://schemas.microsoft.com/office/drawing/2014/main" val="2511951343"/>
                    </a:ext>
                  </a:extLst>
                </a:gridCol>
                <a:gridCol w="493776">
                  <a:extLst>
                    <a:ext uri="{9D8B030D-6E8A-4147-A177-3AD203B41FA5}">
                      <a16:colId xmlns:a16="http://schemas.microsoft.com/office/drawing/2014/main" val="2563720455"/>
                    </a:ext>
                  </a:extLst>
                </a:gridCol>
                <a:gridCol w="493776">
                  <a:extLst>
                    <a:ext uri="{9D8B030D-6E8A-4147-A177-3AD203B41FA5}">
                      <a16:colId xmlns:a16="http://schemas.microsoft.com/office/drawing/2014/main" val="2890173468"/>
                    </a:ext>
                  </a:extLst>
                </a:gridCol>
                <a:gridCol w="493776">
                  <a:extLst>
                    <a:ext uri="{9D8B030D-6E8A-4147-A177-3AD203B41FA5}">
                      <a16:colId xmlns:a16="http://schemas.microsoft.com/office/drawing/2014/main" val="4116439412"/>
                    </a:ext>
                  </a:extLst>
                </a:gridCol>
                <a:gridCol w="493776">
                  <a:extLst>
                    <a:ext uri="{9D8B030D-6E8A-4147-A177-3AD203B41FA5}">
                      <a16:colId xmlns:a16="http://schemas.microsoft.com/office/drawing/2014/main" val="398860597"/>
                    </a:ext>
                  </a:extLst>
                </a:gridCol>
                <a:gridCol w="493776">
                  <a:extLst>
                    <a:ext uri="{9D8B030D-6E8A-4147-A177-3AD203B41FA5}">
                      <a16:colId xmlns:a16="http://schemas.microsoft.com/office/drawing/2014/main" val="2042590523"/>
                    </a:ext>
                  </a:extLst>
                </a:gridCol>
                <a:gridCol w="493776">
                  <a:extLst>
                    <a:ext uri="{9D8B030D-6E8A-4147-A177-3AD203B41FA5}">
                      <a16:colId xmlns:a16="http://schemas.microsoft.com/office/drawing/2014/main" val="4124845994"/>
                    </a:ext>
                  </a:extLst>
                </a:gridCol>
                <a:gridCol w="493776">
                  <a:extLst>
                    <a:ext uri="{9D8B030D-6E8A-4147-A177-3AD203B41FA5}">
                      <a16:colId xmlns:a16="http://schemas.microsoft.com/office/drawing/2014/main" val="1101811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8071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- 2023-05-26 11:00:00</a:t>
                      </a:r>
                      <a:r>
                        <a:rPr kumimoji="0" lang="en-US" sz="1000" b="0" i="0" u="none" strike="noStrike" kern="1200" cap="none" spc="0" normalizeH="0" baseline="0" noProof="0">
                          <a:ln>
                            <a:noFill/>
                          </a:ln>
                          <a:solidFill>
                            <a:prstClr val="black"/>
                          </a:solidFill>
                          <a:effectLst/>
                          <a:uLnTx/>
                          <a:uFillTx/>
                          <a:latin typeface="Calibri"/>
                          <a:ea typeface="+mn-ea"/>
                          <a:cs typeface="+mn-cs"/>
                        </a:rPr>
                        <a:t>
 Hipp Hipp Hurra der Sommer ist da und er bringt mit die neue Festival und Camping Season 2023! 🌲🎉 Gut dass du mit diesen Essentials nicht nur stylisch, sondern auch gut ausgerüstest auf dein nächstes Abenteuer gehst. Aber jetzt verrat uns auf welches Tchibo Gadget du diese Camping und Festival Saison nicht verzichten kannst. 👀❤️
🔎 Kompakte Stirnlampe 9,99€ (179488), Flaschen-Tragegurt 6,99€ (178888), 2 Reiseordnungstaschen 9,99€ (181548), 2-in-1-Funktionshose, creme 34,99€ (182896), Kulturtasche 14,99€ (178889), Wasserdichter Packsack 12,99€ (178896), Mini-Picknickdecke 12,99€ (178877)
Online ausverkauft? Dann schaut gerne in der nächsten Filiale oder im Supermarkt vorbei! 🛒
#essentials #sommerliebe #tchibo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38262</a:t>
                      </a:r>
                    </a:p>
                  </a:txBody>
                  <a:tcPr/>
                </a:tc>
                <a:extLst>
                  <a:ext uri="{0D108BD9-81ED-4DB2-BD59-A6C34878D82A}">
                    <a16:rowId xmlns:a16="http://schemas.microsoft.com/office/drawing/2014/main" val="348610830"/>
                  </a:ext>
                </a:extLst>
              </a:tr>
            </a:tbl>
          </a:graphicData>
        </a:graphic>
      </p:graphicFrame>
      <p:sp>
        <p:nvSpPr>
          <p:cNvPr id="4" name="Text Placeholder 3">
            <a:extLst>
              <a:ext uri="{FF2B5EF4-FFF2-40B4-BE49-F238E27FC236}">
                <a16:creationId xmlns:a16="http://schemas.microsoft.com/office/drawing/2014/main" id="{E2A1B77A-CE7B-48B2-86D4-B0483EEA503C}"/>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049743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2FBAE-207B-4629-BC22-D7746C518EBB}"/>
              </a:ext>
            </a:extLst>
          </p:cNvPr>
          <p:cNvSpPr>
            <a:spLocks noGrp="1"/>
          </p:cNvSpPr>
          <p:nvPr>
            <p:ph type="title"/>
          </p:nvPr>
        </p:nvSpPr>
        <p:spPr/>
        <p:txBody>
          <a:bodyPr/>
          <a:lstStyle/>
          <a:p>
            <a:r>
              <a:rPr lang="en-US"/>
              <a:t>Instagram Posts Table | Tchibo - 8 of 24</a:t>
            </a:r>
          </a:p>
        </p:txBody>
      </p:sp>
      <p:graphicFrame>
        <p:nvGraphicFramePr>
          <p:cNvPr id="5" name="Table Placeholder 4">
            <a:extLst>
              <a:ext uri="{FF2B5EF4-FFF2-40B4-BE49-F238E27FC236}">
                <a16:creationId xmlns:a16="http://schemas.microsoft.com/office/drawing/2014/main" id="{A6E18EDF-E0D2-4703-97D4-6940115A9653}"/>
              </a:ext>
            </a:extLst>
          </p:cNvPr>
          <p:cNvGraphicFramePr>
            <a:graphicFrameLocks noGrp="1"/>
          </p:cNvGraphicFramePr>
          <p:nvPr>
            <p:ph type="tbl" sz="quarter" idx="13"/>
            <p:extLst>
              <p:ext uri="{D42A27DB-BD31-4B8C-83A1-F6EECF244321}">
                <p14:modId xmlns:p14="http://schemas.microsoft.com/office/powerpoint/2010/main" val="2725215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855252"/>
                    </a:ext>
                  </a:extLst>
                </a:gridCol>
                <a:gridCol w="1481327">
                  <a:extLst>
                    <a:ext uri="{9D8B030D-6E8A-4147-A177-3AD203B41FA5}">
                      <a16:colId xmlns:a16="http://schemas.microsoft.com/office/drawing/2014/main" val="630422594"/>
                    </a:ext>
                  </a:extLst>
                </a:gridCol>
                <a:gridCol w="493776">
                  <a:extLst>
                    <a:ext uri="{9D8B030D-6E8A-4147-A177-3AD203B41FA5}">
                      <a16:colId xmlns:a16="http://schemas.microsoft.com/office/drawing/2014/main" val="3351828590"/>
                    </a:ext>
                  </a:extLst>
                </a:gridCol>
                <a:gridCol w="493776">
                  <a:extLst>
                    <a:ext uri="{9D8B030D-6E8A-4147-A177-3AD203B41FA5}">
                      <a16:colId xmlns:a16="http://schemas.microsoft.com/office/drawing/2014/main" val="3655503582"/>
                    </a:ext>
                  </a:extLst>
                </a:gridCol>
                <a:gridCol w="493776">
                  <a:extLst>
                    <a:ext uri="{9D8B030D-6E8A-4147-A177-3AD203B41FA5}">
                      <a16:colId xmlns:a16="http://schemas.microsoft.com/office/drawing/2014/main" val="325741102"/>
                    </a:ext>
                  </a:extLst>
                </a:gridCol>
                <a:gridCol w="493776">
                  <a:extLst>
                    <a:ext uri="{9D8B030D-6E8A-4147-A177-3AD203B41FA5}">
                      <a16:colId xmlns:a16="http://schemas.microsoft.com/office/drawing/2014/main" val="2535554204"/>
                    </a:ext>
                  </a:extLst>
                </a:gridCol>
                <a:gridCol w="493776">
                  <a:extLst>
                    <a:ext uri="{9D8B030D-6E8A-4147-A177-3AD203B41FA5}">
                      <a16:colId xmlns:a16="http://schemas.microsoft.com/office/drawing/2014/main" val="303906651"/>
                    </a:ext>
                  </a:extLst>
                </a:gridCol>
                <a:gridCol w="493776">
                  <a:extLst>
                    <a:ext uri="{9D8B030D-6E8A-4147-A177-3AD203B41FA5}">
                      <a16:colId xmlns:a16="http://schemas.microsoft.com/office/drawing/2014/main" val="3349491018"/>
                    </a:ext>
                  </a:extLst>
                </a:gridCol>
                <a:gridCol w="493776">
                  <a:extLst>
                    <a:ext uri="{9D8B030D-6E8A-4147-A177-3AD203B41FA5}">
                      <a16:colId xmlns:a16="http://schemas.microsoft.com/office/drawing/2014/main" val="567495602"/>
                    </a:ext>
                  </a:extLst>
                </a:gridCol>
                <a:gridCol w="493776">
                  <a:extLst>
                    <a:ext uri="{9D8B030D-6E8A-4147-A177-3AD203B41FA5}">
                      <a16:colId xmlns:a16="http://schemas.microsoft.com/office/drawing/2014/main" val="3691528213"/>
                    </a:ext>
                  </a:extLst>
                </a:gridCol>
                <a:gridCol w="493776">
                  <a:extLst>
                    <a:ext uri="{9D8B030D-6E8A-4147-A177-3AD203B41FA5}">
                      <a16:colId xmlns:a16="http://schemas.microsoft.com/office/drawing/2014/main" val="3393118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5088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- 2023-05-25 11:12:11</a:t>
                      </a:r>
                      <a:r>
                        <a:rPr kumimoji="0" lang="en-US" sz="1000" b="0" i="0" u="none" strike="noStrike" kern="1200" cap="none" spc="0" normalizeH="0" baseline="0" noProof="0">
                          <a:ln>
                            <a:noFill/>
                          </a:ln>
                          <a:solidFill>
                            <a:prstClr val="black"/>
                          </a:solidFill>
                          <a:effectLst/>
                          <a:uLnTx/>
                          <a:uFillTx/>
                          <a:latin typeface="Calibri"/>
                          <a:ea typeface="+mn-ea"/>
                          <a:cs typeface="+mn-cs"/>
                        </a:rPr>
                        <a:t>
 Wenn Kaffeekompetenz auf italienische Leichtigkeit trifft entsteht etwas Großartiges 💕 In Zusammenarbeit mit Black Delight haben wir das einzigartige Co-Roast #2 kreiert. Tauche ein in den Geschmack vollmundiger Schokolade, cremigen Karamells und würziger Aromen bei jedem Schluck. Jede Tasse ein Stück italienischer Dolce Vita. Perfekt für jeden Moment des Tages. ☕🇮🇹 
🔎 Momento Italiano Co-Roast #2 Espresso - 500 g Ganze Bohne 14,90€ (192057)
Jetzt exklusiv bei roasted. 🛒
#Kaffeegenuss #BlackDelightCoRoast
#kaffeeliebe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33803</a:t>
                      </a:r>
                    </a:p>
                  </a:txBody>
                  <a:tcPr/>
                </a:tc>
                <a:extLst>
                  <a:ext uri="{0D108BD9-81ED-4DB2-BD59-A6C34878D82A}">
                    <a16:rowId xmlns:a16="http://schemas.microsoft.com/office/drawing/2014/main" val="401518015"/>
                  </a:ext>
                </a:extLst>
              </a:tr>
            </a:tbl>
          </a:graphicData>
        </a:graphic>
      </p:graphicFrame>
      <p:sp>
        <p:nvSpPr>
          <p:cNvPr id="4" name="Text Placeholder 3">
            <a:extLst>
              <a:ext uri="{FF2B5EF4-FFF2-40B4-BE49-F238E27FC236}">
                <a16:creationId xmlns:a16="http://schemas.microsoft.com/office/drawing/2014/main" id="{4C2F283E-7487-4915-A559-B527048A766A}"/>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235185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7EA2A-6FAF-476C-8951-872BF844563E}"/>
              </a:ext>
            </a:extLst>
          </p:cNvPr>
          <p:cNvSpPr>
            <a:spLocks noGrp="1"/>
          </p:cNvSpPr>
          <p:nvPr>
            <p:ph type="title"/>
          </p:nvPr>
        </p:nvSpPr>
        <p:spPr/>
        <p:txBody>
          <a:bodyPr/>
          <a:lstStyle/>
          <a:p>
            <a:r>
              <a:rPr lang="en-US"/>
              <a:t>Instagram Posts Table | Tchibo - 9 of 24</a:t>
            </a:r>
          </a:p>
        </p:txBody>
      </p:sp>
      <p:graphicFrame>
        <p:nvGraphicFramePr>
          <p:cNvPr id="5" name="Table Placeholder 4">
            <a:extLst>
              <a:ext uri="{FF2B5EF4-FFF2-40B4-BE49-F238E27FC236}">
                <a16:creationId xmlns:a16="http://schemas.microsoft.com/office/drawing/2014/main" id="{E18D6B2D-9A02-4881-B7D6-9C27A4F6C0BC}"/>
              </a:ext>
            </a:extLst>
          </p:cNvPr>
          <p:cNvGraphicFramePr>
            <a:graphicFrameLocks noGrp="1"/>
          </p:cNvGraphicFramePr>
          <p:nvPr>
            <p:ph type="tbl" sz="quarter" idx="13"/>
            <p:extLst>
              <p:ext uri="{D42A27DB-BD31-4B8C-83A1-F6EECF244321}">
                <p14:modId xmlns:p14="http://schemas.microsoft.com/office/powerpoint/2010/main" val="3235080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36915993"/>
                    </a:ext>
                  </a:extLst>
                </a:gridCol>
                <a:gridCol w="1481327">
                  <a:extLst>
                    <a:ext uri="{9D8B030D-6E8A-4147-A177-3AD203B41FA5}">
                      <a16:colId xmlns:a16="http://schemas.microsoft.com/office/drawing/2014/main" val="2371053478"/>
                    </a:ext>
                  </a:extLst>
                </a:gridCol>
                <a:gridCol w="493776">
                  <a:extLst>
                    <a:ext uri="{9D8B030D-6E8A-4147-A177-3AD203B41FA5}">
                      <a16:colId xmlns:a16="http://schemas.microsoft.com/office/drawing/2014/main" val="2215626034"/>
                    </a:ext>
                  </a:extLst>
                </a:gridCol>
                <a:gridCol w="493776">
                  <a:extLst>
                    <a:ext uri="{9D8B030D-6E8A-4147-A177-3AD203B41FA5}">
                      <a16:colId xmlns:a16="http://schemas.microsoft.com/office/drawing/2014/main" val="1666647387"/>
                    </a:ext>
                  </a:extLst>
                </a:gridCol>
                <a:gridCol w="493776">
                  <a:extLst>
                    <a:ext uri="{9D8B030D-6E8A-4147-A177-3AD203B41FA5}">
                      <a16:colId xmlns:a16="http://schemas.microsoft.com/office/drawing/2014/main" val="638613951"/>
                    </a:ext>
                  </a:extLst>
                </a:gridCol>
                <a:gridCol w="493776">
                  <a:extLst>
                    <a:ext uri="{9D8B030D-6E8A-4147-A177-3AD203B41FA5}">
                      <a16:colId xmlns:a16="http://schemas.microsoft.com/office/drawing/2014/main" val="3731722809"/>
                    </a:ext>
                  </a:extLst>
                </a:gridCol>
                <a:gridCol w="493776">
                  <a:extLst>
                    <a:ext uri="{9D8B030D-6E8A-4147-A177-3AD203B41FA5}">
                      <a16:colId xmlns:a16="http://schemas.microsoft.com/office/drawing/2014/main" val="2698602089"/>
                    </a:ext>
                  </a:extLst>
                </a:gridCol>
                <a:gridCol w="493776">
                  <a:extLst>
                    <a:ext uri="{9D8B030D-6E8A-4147-A177-3AD203B41FA5}">
                      <a16:colId xmlns:a16="http://schemas.microsoft.com/office/drawing/2014/main" val="41641021"/>
                    </a:ext>
                  </a:extLst>
                </a:gridCol>
                <a:gridCol w="493776">
                  <a:extLst>
                    <a:ext uri="{9D8B030D-6E8A-4147-A177-3AD203B41FA5}">
                      <a16:colId xmlns:a16="http://schemas.microsoft.com/office/drawing/2014/main" val="1676689402"/>
                    </a:ext>
                  </a:extLst>
                </a:gridCol>
                <a:gridCol w="493776">
                  <a:extLst>
                    <a:ext uri="{9D8B030D-6E8A-4147-A177-3AD203B41FA5}">
                      <a16:colId xmlns:a16="http://schemas.microsoft.com/office/drawing/2014/main" val="480702215"/>
                    </a:ext>
                  </a:extLst>
                </a:gridCol>
                <a:gridCol w="493776">
                  <a:extLst>
                    <a:ext uri="{9D8B030D-6E8A-4147-A177-3AD203B41FA5}">
                      <a16:colId xmlns:a16="http://schemas.microsoft.com/office/drawing/2014/main" val="2439282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6848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tchibo - 2023-05-24 10:00:07</a:t>
                      </a:r>
                      <a:r>
                        <a:rPr kumimoji="0" lang="de-DE" sz="1000" b="0" i="0" u="none" strike="noStrike" kern="1200" cap="none" spc="0" normalizeH="0" baseline="0" noProof="0">
                          <a:ln>
                            <a:noFill/>
                          </a:ln>
                          <a:solidFill>
                            <a:prstClr val="black"/>
                          </a:solidFill>
                          <a:effectLst/>
                          <a:uLnTx/>
                          <a:uFillTx/>
                          <a:latin typeface="Calibri"/>
                          <a:ea typeface="+mn-ea"/>
                          <a:cs typeface="+mn-cs"/>
                        </a:rPr>
                        <a:t>
 Was ist eigentlich smart gespart?💡 Für uns ganz klar: Wenn ihr auch im nächsten Campingurlaub noch gemeinsam im Schlafsack liegt, wenn dein neuer Hoodie nicht nur gut aussieht, sondern auch gut für die Farmerinnen und Farmer in Afrika ist und du mit einer Schaufel auch mal ganz locker eine Schraube festziehen kannst. ⛺️🙌🏼
🔎 2-in-1-Funktionshose, creme 34,99€ (182896), Luftmatratze mit integrierter Fußpumpe 39,99€ (178899), Kapuzen-Sweatjacke 34,99€ (178969)
Online ausverkauft? Dann schaut gerne in der nächsten Filiale oder im Supermarkt vorbei! 🛒
#campingessentials #sommerliebe #vacation #tchibo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08830837"/>
                  </a:ext>
                </a:extLst>
              </a:tr>
            </a:tbl>
          </a:graphicData>
        </a:graphic>
      </p:graphicFrame>
      <p:sp>
        <p:nvSpPr>
          <p:cNvPr id="4" name="Text Placeholder 3">
            <a:extLst>
              <a:ext uri="{FF2B5EF4-FFF2-40B4-BE49-F238E27FC236}">
                <a16:creationId xmlns:a16="http://schemas.microsoft.com/office/drawing/2014/main" id="{52C09F99-5340-48F1-B60B-5AB2BBDFE11D}"/>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833778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40830-EA4F-4064-BAF7-6548595583E8}"/>
              </a:ext>
            </a:extLst>
          </p:cNvPr>
          <p:cNvSpPr>
            <a:spLocks noGrp="1"/>
          </p:cNvSpPr>
          <p:nvPr>
            <p:ph type="title"/>
          </p:nvPr>
        </p:nvSpPr>
        <p:spPr/>
        <p:txBody>
          <a:bodyPr/>
          <a:lstStyle/>
          <a:p>
            <a:r>
              <a:rPr lang="en-US"/>
              <a:t>Instagram Posts Table | Tchibo - 10 of 24</a:t>
            </a:r>
          </a:p>
        </p:txBody>
      </p:sp>
      <p:graphicFrame>
        <p:nvGraphicFramePr>
          <p:cNvPr id="5" name="Table Placeholder 4">
            <a:extLst>
              <a:ext uri="{FF2B5EF4-FFF2-40B4-BE49-F238E27FC236}">
                <a16:creationId xmlns:a16="http://schemas.microsoft.com/office/drawing/2014/main" id="{A8ED741C-D22E-4CDA-8AEE-6AA316585A83}"/>
              </a:ext>
            </a:extLst>
          </p:cNvPr>
          <p:cNvGraphicFramePr>
            <a:graphicFrameLocks noGrp="1"/>
          </p:cNvGraphicFramePr>
          <p:nvPr>
            <p:ph type="tbl" sz="quarter" idx="13"/>
            <p:extLst>
              <p:ext uri="{D42A27DB-BD31-4B8C-83A1-F6EECF244321}">
                <p14:modId xmlns:p14="http://schemas.microsoft.com/office/powerpoint/2010/main" val="2378796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17731588"/>
                    </a:ext>
                  </a:extLst>
                </a:gridCol>
                <a:gridCol w="1481327">
                  <a:extLst>
                    <a:ext uri="{9D8B030D-6E8A-4147-A177-3AD203B41FA5}">
                      <a16:colId xmlns:a16="http://schemas.microsoft.com/office/drawing/2014/main" val="1256642103"/>
                    </a:ext>
                  </a:extLst>
                </a:gridCol>
                <a:gridCol w="493776">
                  <a:extLst>
                    <a:ext uri="{9D8B030D-6E8A-4147-A177-3AD203B41FA5}">
                      <a16:colId xmlns:a16="http://schemas.microsoft.com/office/drawing/2014/main" val="1180695812"/>
                    </a:ext>
                  </a:extLst>
                </a:gridCol>
                <a:gridCol w="493776">
                  <a:extLst>
                    <a:ext uri="{9D8B030D-6E8A-4147-A177-3AD203B41FA5}">
                      <a16:colId xmlns:a16="http://schemas.microsoft.com/office/drawing/2014/main" val="3285924066"/>
                    </a:ext>
                  </a:extLst>
                </a:gridCol>
                <a:gridCol w="493776">
                  <a:extLst>
                    <a:ext uri="{9D8B030D-6E8A-4147-A177-3AD203B41FA5}">
                      <a16:colId xmlns:a16="http://schemas.microsoft.com/office/drawing/2014/main" val="2747129267"/>
                    </a:ext>
                  </a:extLst>
                </a:gridCol>
                <a:gridCol w="493776">
                  <a:extLst>
                    <a:ext uri="{9D8B030D-6E8A-4147-A177-3AD203B41FA5}">
                      <a16:colId xmlns:a16="http://schemas.microsoft.com/office/drawing/2014/main" val="3767236985"/>
                    </a:ext>
                  </a:extLst>
                </a:gridCol>
                <a:gridCol w="493776">
                  <a:extLst>
                    <a:ext uri="{9D8B030D-6E8A-4147-A177-3AD203B41FA5}">
                      <a16:colId xmlns:a16="http://schemas.microsoft.com/office/drawing/2014/main" val="4126383675"/>
                    </a:ext>
                  </a:extLst>
                </a:gridCol>
                <a:gridCol w="493776">
                  <a:extLst>
                    <a:ext uri="{9D8B030D-6E8A-4147-A177-3AD203B41FA5}">
                      <a16:colId xmlns:a16="http://schemas.microsoft.com/office/drawing/2014/main" val="3270871071"/>
                    </a:ext>
                  </a:extLst>
                </a:gridCol>
                <a:gridCol w="493776">
                  <a:extLst>
                    <a:ext uri="{9D8B030D-6E8A-4147-A177-3AD203B41FA5}">
                      <a16:colId xmlns:a16="http://schemas.microsoft.com/office/drawing/2014/main" val="3559494288"/>
                    </a:ext>
                  </a:extLst>
                </a:gridCol>
                <a:gridCol w="493776">
                  <a:extLst>
                    <a:ext uri="{9D8B030D-6E8A-4147-A177-3AD203B41FA5}">
                      <a16:colId xmlns:a16="http://schemas.microsoft.com/office/drawing/2014/main" val="1880319524"/>
                    </a:ext>
                  </a:extLst>
                </a:gridCol>
                <a:gridCol w="493776">
                  <a:extLst>
                    <a:ext uri="{9D8B030D-6E8A-4147-A177-3AD203B41FA5}">
                      <a16:colId xmlns:a16="http://schemas.microsoft.com/office/drawing/2014/main" val="627788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19520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- 2023-05-23 09:53:34</a:t>
                      </a:r>
                      <a:r>
                        <a:rPr kumimoji="0" lang="en-US" sz="1000" b="0" i="0" u="none" strike="noStrike" kern="1200" cap="none" spc="0" normalizeH="0" baseline="0" noProof="0">
                          <a:ln>
                            <a:noFill/>
                          </a:ln>
                          <a:solidFill>
                            <a:prstClr val="black"/>
                          </a:solidFill>
                          <a:effectLst/>
                          <a:uLnTx/>
                          <a:uFillTx/>
                          <a:latin typeface="Calibri"/>
                          <a:ea typeface="+mn-ea"/>
                          <a:cs typeface="+mn-cs"/>
                        </a:rPr>
                        <a:t>
 Entfliehe dem Alltag und tauche ein in die aufregende Welt des Campings! 🏕️🔥 Mit der neuen Themenwelt von Tchibo kannst du deine Abenteuerlust stillen und die Natur in vollen Zügen genießen. Pack deine sieben Sachen und lass uns gemeinsam die Freiheit der Natur erkunden! 🌳⛺️✨
🔎 Outdoor Handtuch 9€ (178872), Kapuzen-Sweatjacke 34,99€ (178969), 2-in-1 Einzel- und Doppelschlafsack 69,95€ (178900)
Online ausverkauft? Dann schaut gerne in der nächsten Filiale oder im Supermarkt vorbei! 🛒
 #Tchibo #Camping #NaturAbenteuer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50260</a:t>
                      </a:r>
                    </a:p>
                  </a:txBody>
                  <a:tcPr/>
                </a:tc>
                <a:extLst>
                  <a:ext uri="{0D108BD9-81ED-4DB2-BD59-A6C34878D82A}">
                    <a16:rowId xmlns:a16="http://schemas.microsoft.com/office/drawing/2014/main" val="2485182668"/>
                  </a:ext>
                </a:extLst>
              </a:tr>
            </a:tbl>
          </a:graphicData>
        </a:graphic>
      </p:graphicFrame>
      <p:sp>
        <p:nvSpPr>
          <p:cNvPr id="4" name="Text Placeholder 3">
            <a:extLst>
              <a:ext uri="{FF2B5EF4-FFF2-40B4-BE49-F238E27FC236}">
                <a16:creationId xmlns:a16="http://schemas.microsoft.com/office/drawing/2014/main" id="{1E1ACE2E-E8DF-4D75-BC38-EAC451920CE5}"/>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103738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1F0B0-CFB9-490F-8DB0-11595216BA16}"/>
              </a:ext>
            </a:extLst>
          </p:cNvPr>
          <p:cNvSpPr>
            <a:spLocks noGrp="1"/>
          </p:cNvSpPr>
          <p:nvPr>
            <p:ph type="title"/>
          </p:nvPr>
        </p:nvSpPr>
        <p:spPr/>
        <p:txBody>
          <a:bodyPr/>
          <a:lstStyle/>
          <a:p>
            <a:r>
              <a:rPr lang="en-US"/>
              <a:t>Instagram Posts Table | Tchibo - 11 of 24</a:t>
            </a:r>
          </a:p>
        </p:txBody>
      </p:sp>
      <p:graphicFrame>
        <p:nvGraphicFramePr>
          <p:cNvPr id="5" name="Table Placeholder 4">
            <a:extLst>
              <a:ext uri="{FF2B5EF4-FFF2-40B4-BE49-F238E27FC236}">
                <a16:creationId xmlns:a16="http://schemas.microsoft.com/office/drawing/2014/main" id="{2798E506-DFF0-4906-890B-D5BC52FD4AAD}"/>
              </a:ext>
            </a:extLst>
          </p:cNvPr>
          <p:cNvGraphicFramePr>
            <a:graphicFrameLocks noGrp="1"/>
          </p:cNvGraphicFramePr>
          <p:nvPr>
            <p:ph type="tbl" sz="quarter" idx="13"/>
            <p:extLst>
              <p:ext uri="{D42A27DB-BD31-4B8C-83A1-F6EECF244321}">
                <p14:modId xmlns:p14="http://schemas.microsoft.com/office/powerpoint/2010/main" val="2963425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75777221"/>
                    </a:ext>
                  </a:extLst>
                </a:gridCol>
                <a:gridCol w="1481327">
                  <a:extLst>
                    <a:ext uri="{9D8B030D-6E8A-4147-A177-3AD203B41FA5}">
                      <a16:colId xmlns:a16="http://schemas.microsoft.com/office/drawing/2014/main" val="3206241582"/>
                    </a:ext>
                  </a:extLst>
                </a:gridCol>
                <a:gridCol w="493776">
                  <a:extLst>
                    <a:ext uri="{9D8B030D-6E8A-4147-A177-3AD203B41FA5}">
                      <a16:colId xmlns:a16="http://schemas.microsoft.com/office/drawing/2014/main" val="60516221"/>
                    </a:ext>
                  </a:extLst>
                </a:gridCol>
                <a:gridCol w="493776">
                  <a:extLst>
                    <a:ext uri="{9D8B030D-6E8A-4147-A177-3AD203B41FA5}">
                      <a16:colId xmlns:a16="http://schemas.microsoft.com/office/drawing/2014/main" val="2415351897"/>
                    </a:ext>
                  </a:extLst>
                </a:gridCol>
                <a:gridCol w="493776">
                  <a:extLst>
                    <a:ext uri="{9D8B030D-6E8A-4147-A177-3AD203B41FA5}">
                      <a16:colId xmlns:a16="http://schemas.microsoft.com/office/drawing/2014/main" val="2843161455"/>
                    </a:ext>
                  </a:extLst>
                </a:gridCol>
                <a:gridCol w="493776">
                  <a:extLst>
                    <a:ext uri="{9D8B030D-6E8A-4147-A177-3AD203B41FA5}">
                      <a16:colId xmlns:a16="http://schemas.microsoft.com/office/drawing/2014/main" val="2367038753"/>
                    </a:ext>
                  </a:extLst>
                </a:gridCol>
                <a:gridCol w="493776">
                  <a:extLst>
                    <a:ext uri="{9D8B030D-6E8A-4147-A177-3AD203B41FA5}">
                      <a16:colId xmlns:a16="http://schemas.microsoft.com/office/drawing/2014/main" val="3116829518"/>
                    </a:ext>
                  </a:extLst>
                </a:gridCol>
                <a:gridCol w="493776">
                  <a:extLst>
                    <a:ext uri="{9D8B030D-6E8A-4147-A177-3AD203B41FA5}">
                      <a16:colId xmlns:a16="http://schemas.microsoft.com/office/drawing/2014/main" val="2248711212"/>
                    </a:ext>
                  </a:extLst>
                </a:gridCol>
                <a:gridCol w="493776">
                  <a:extLst>
                    <a:ext uri="{9D8B030D-6E8A-4147-A177-3AD203B41FA5}">
                      <a16:colId xmlns:a16="http://schemas.microsoft.com/office/drawing/2014/main" val="63115052"/>
                    </a:ext>
                  </a:extLst>
                </a:gridCol>
                <a:gridCol w="493776">
                  <a:extLst>
                    <a:ext uri="{9D8B030D-6E8A-4147-A177-3AD203B41FA5}">
                      <a16:colId xmlns:a16="http://schemas.microsoft.com/office/drawing/2014/main" val="1337346570"/>
                    </a:ext>
                  </a:extLst>
                </a:gridCol>
                <a:gridCol w="493776">
                  <a:extLst>
                    <a:ext uri="{9D8B030D-6E8A-4147-A177-3AD203B41FA5}">
                      <a16:colId xmlns:a16="http://schemas.microsoft.com/office/drawing/2014/main" val="1951837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97939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tchibo - 2023-05-22 12:42:06</a:t>
                      </a:r>
                      <a:r>
                        <a:rPr kumimoji="0" lang="de-DE" sz="1000" b="0" i="0" u="none" strike="noStrike" kern="1200" cap="none" spc="0" normalizeH="0" baseline="0" noProof="0">
                          <a:ln>
                            <a:noFill/>
                          </a:ln>
                          <a:solidFill>
                            <a:prstClr val="black"/>
                          </a:solidFill>
                          <a:effectLst/>
                          <a:uLnTx/>
                          <a:uFillTx/>
                          <a:latin typeface="Calibri"/>
                          <a:ea typeface="+mn-ea"/>
                          <a:cs typeface="+mn-cs"/>
                        </a:rPr>
                        <a:t>
 Dein Kaffee komme, sein Wille geschehe! ✨ Für alle die nicht voller Energie in die neue Woche starten, bieten wir ein bisschen Starthilfe mit unseren Kaffee Angeboten der Woche! Denn bei uns ist wirklich für jeden das Passende dabei ☕️
🔎 Caffè Crema vollmundig 1kg ganze Bohne 11,99€ (67781), Feine Milde 500g gemahlen 5,99 (1710), Siebträgermaschine „Lapressa“ schwarz 149€ (160986)
Online ausverkauft? Dann schaut gerne in der nächsten Filiale oder im Supermarkt vorbei! 🛒
#kaffeeangebot #kaffeeliebe #siebträger #tchibo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07741555"/>
                  </a:ext>
                </a:extLst>
              </a:tr>
            </a:tbl>
          </a:graphicData>
        </a:graphic>
      </p:graphicFrame>
      <p:sp>
        <p:nvSpPr>
          <p:cNvPr id="4" name="Text Placeholder 3">
            <a:extLst>
              <a:ext uri="{FF2B5EF4-FFF2-40B4-BE49-F238E27FC236}">
                <a16:creationId xmlns:a16="http://schemas.microsoft.com/office/drawing/2014/main" id="{E52B5C1F-1CD2-49B2-8FB7-6BB1239EA917}"/>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914378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5F5AF-81B9-4E28-ADF7-5B9307B191F1}"/>
              </a:ext>
            </a:extLst>
          </p:cNvPr>
          <p:cNvSpPr>
            <a:spLocks noGrp="1"/>
          </p:cNvSpPr>
          <p:nvPr>
            <p:ph type="title"/>
          </p:nvPr>
        </p:nvSpPr>
        <p:spPr/>
        <p:txBody>
          <a:bodyPr/>
          <a:lstStyle/>
          <a:p>
            <a:r>
              <a:rPr lang="en-US"/>
              <a:t>Instagram Posts Table | Tchibo - 12 of 24</a:t>
            </a:r>
          </a:p>
        </p:txBody>
      </p:sp>
      <p:graphicFrame>
        <p:nvGraphicFramePr>
          <p:cNvPr id="5" name="Table Placeholder 4">
            <a:extLst>
              <a:ext uri="{FF2B5EF4-FFF2-40B4-BE49-F238E27FC236}">
                <a16:creationId xmlns:a16="http://schemas.microsoft.com/office/drawing/2014/main" id="{AA8823ED-98C4-4453-9C20-A771F4111F1B}"/>
              </a:ext>
            </a:extLst>
          </p:cNvPr>
          <p:cNvGraphicFramePr>
            <a:graphicFrameLocks noGrp="1"/>
          </p:cNvGraphicFramePr>
          <p:nvPr>
            <p:ph type="tbl" sz="quarter" idx="13"/>
            <p:extLst>
              <p:ext uri="{D42A27DB-BD31-4B8C-83A1-F6EECF244321}">
                <p14:modId xmlns:p14="http://schemas.microsoft.com/office/powerpoint/2010/main" val="2041323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64891815"/>
                    </a:ext>
                  </a:extLst>
                </a:gridCol>
                <a:gridCol w="1481327">
                  <a:extLst>
                    <a:ext uri="{9D8B030D-6E8A-4147-A177-3AD203B41FA5}">
                      <a16:colId xmlns:a16="http://schemas.microsoft.com/office/drawing/2014/main" val="326550296"/>
                    </a:ext>
                  </a:extLst>
                </a:gridCol>
                <a:gridCol w="493776">
                  <a:extLst>
                    <a:ext uri="{9D8B030D-6E8A-4147-A177-3AD203B41FA5}">
                      <a16:colId xmlns:a16="http://schemas.microsoft.com/office/drawing/2014/main" val="4167312236"/>
                    </a:ext>
                  </a:extLst>
                </a:gridCol>
                <a:gridCol w="493776">
                  <a:extLst>
                    <a:ext uri="{9D8B030D-6E8A-4147-A177-3AD203B41FA5}">
                      <a16:colId xmlns:a16="http://schemas.microsoft.com/office/drawing/2014/main" val="1749583507"/>
                    </a:ext>
                  </a:extLst>
                </a:gridCol>
                <a:gridCol w="493776">
                  <a:extLst>
                    <a:ext uri="{9D8B030D-6E8A-4147-A177-3AD203B41FA5}">
                      <a16:colId xmlns:a16="http://schemas.microsoft.com/office/drawing/2014/main" val="1751192016"/>
                    </a:ext>
                  </a:extLst>
                </a:gridCol>
                <a:gridCol w="493776">
                  <a:extLst>
                    <a:ext uri="{9D8B030D-6E8A-4147-A177-3AD203B41FA5}">
                      <a16:colId xmlns:a16="http://schemas.microsoft.com/office/drawing/2014/main" val="4227099294"/>
                    </a:ext>
                  </a:extLst>
                </a:gridCol>
                <a:gridCol w="493776">
                  <a:extLst>
                    <a:ext uri="{9D8B030D-6E8A-4147-A177-3AD203B41FA5}">
                      <a16:colId xmlns:a16="http://schemas.microsoft.com/office/drawing/2014/main" val="586331599"/>
                    </a:ext>
                  </a:extLst>
                </a:gridCol>
                <a:gridCol w="493776">
                  <a:extLst>
                    <a:ext uri="{9D8B030D-6E8A-4147-A177-3AD203B41FA5}">
                      <a16:colId xmlns:a16="http://schemas.microsoft.com/office/drawing/2014/main" val="1657095657"/>
                    </a:ext>
                  </a:extLst>
                </a:gridCol>
                <a:gridCol w="493776">
                  <a:extLst>
                    <a:ext uri="{9D8B030D-6E8A-4147-A177-3AD203B41FA5}">
                      <a16:colId xmlns:a16="http://schemas.microsoft.com/office/drawing/2014/main" val="3216871415"/>
                    </a:ext>
                  </a:extLst>
                </a:gridCol>
                <a:gridCol w="493776">
                  <a:extLst>
                    <a:ext uri="{9D8B030D-6E8A-4147-A177-3AD203B41FA5}">
                      <a16:colId xmlns:a16="http://schemas.microsoft.com/office/drawing/2014/main" val="462218076"/>
                    </a:ext>
                  </a:extLst>
                </a:gridCol>
                <a:gridCol w="493776">
                  <a:extLst>
                    <a:ext uri="{9D8B030D-6E8A-4147-A177-3AD203B41FA5}">
                      <a16:colId xmlns:a16="http://schemas.microsoft.com/office/drawing/2014/main" val="3414341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64202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- 2023-05-17 08:40:29</a:t>
                      </a:r>
                      <a:r>
                        <a:rPr kumimoji="0" lang="en-US" sz="1000" b="0" i="0" u="none" strike="noStrike" kern="1200" cap="none" spc="0" normalizeH="0" baseline="0" noProof="0">
                          <a:ln>
                            <a:noFill/>
                          </a:ln>
                          <a:solidFill>
                            <a:prstClr val="black"/>
                          </a:solidFill>
                          <a:effectLst/>
                          <a:uLnTx/>
                          <a:uFillTx/>
                          <a:latin typeface="Calibri"/>
                          <a:ea typeface="+mn-ea"/>
                          <a:cs typeface="+mn-cs"/>
                        </a:rPr>
                        <a:t>
 Lapressa wechsel dich 🪄
Schwarz-rot-schwarz-rot 😵‍💫 Wir können uns garnicht entscheiden was uns mehr gefällt! Was ist mit euch? Seid ihr eher Team „klassisch-elegant“ oder Team „knallig“ ? 
🔎 Siebträgermaschine „Lapressa“ rot 149€ (160988), Siebträgermaschine „Lapressa“ schwarz 149€ (160986)
Online ausverkauft? Dann schaut gerne in der nächsten Filiale! 🛒
#kaffeeliebe #siebträger #coffeenerds #tchibo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42110</a:t>
                      </a:r>
                    </a:p>
                  </a:txBody>
                  <a:tcPr/>
                </a:tc>
                <a:extLst>
                  <a:ext uri="{0D108BD9-81ED-4DB2-BD59-A6C34878D82A}">
                    <a16:rowId xmlns:a16="http://schemas.microsoft.com/office/drawing/2014/main" val="2874785390"/>
                  </a:ext>
                </a:extLst>
              </a:tr>
            </a:tbl>
          </a:graphicData>
        </a:graphic>
      </p:graphicFrame>
      <p:sp>
        <p:nvSpPr>
          <p:cNvPr id="4" name="Text Placeholder 3">
            <a:extLst>
              <a:ext uri="{FF2B5EF4-FFF2-40B4-BE49-F238E27FC236}">
                <a16:creationId xmlns:a16="http://schemas.microsoft.com/office/drawing/2014/main" id="{344E2403-9B3A-4D8E-B2D5-AE79F6A192B0}"/>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455974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52BFA-4EA4-4FEA-A277-FBE5031EFEE0}"/>
              </a:ext>
            </a:extLst>
          </p:cNvPr>
          <p:cNvSpPr>
            <a:spLocks noGrp="1"/>
          </p:cNvSpPr>
          <p:nvPr>
            <p:ph type="title"/>
          </p:nvPr>
        </p:nvSpPr>
        <p:spPr/>
        <p:txBody>
          <a:bodyPr/>
          <a:lstStyle/>
          <a:p>
            <a:r>
              <a:rPr lang="en-US"/>
              <a:t>Instagram Posts Table | Tchibo - 13 of 24</a:t>
            </a:r>
          </a:p>
        </p:txBody>
      </p:sp>
      <p:graphicFrame>
        <p:nvGraphicFramePr>
          <p:cNvPr id="5" name="Table Placeholder 4">
            <a:extLst>
              <a:ext uri="{FF2B5EF4-FFF2-40B4-BE49-F238E27FC236}">
                <a16:creationId xmlns:a16="http://schemas.microsoft.com/office/drawing/2014/main" id="{30048BCE-1B2B-46BB-A7C7-2792E6694AC0}"/>
              </a:ext>
            </a:extLst>
          </p:cNvPr>
          <p:cNvGraphicFramePr>
            <a:graphicFrameLocks noGrp="1"/>
          </p:cNvGraphicFramePr>
          <p:nvPr>
            <p:ph type="tbl" sz="quarter" idx="13"/>
            <p:extLst>
              <p:ext uri="{D42A27DB-BD31-4B8C-83A1-F6EECF244321}">
                <p14:modId xmlns:p14="http://schemas.microsoft.com/office/powerpoint/2010/main" val="1579736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94742268"/>
                    </a:ext>
                  </a:extLst>
                </a:gridCol>
                <a:gridCol w="1481327">
                  <a:extLst>
                    <a:ext uri="{9D8B030D-6E8A-4147-A177-3AD203B41FA5}">
                      <a16:colId xmlns:a16="http://schemas.microsoft.com/office/drawing/2014/main" val="802757929"/>
                    </a:ext>
                  </a:extLst>
                </a:gridCol>
                <a:gridCol w="493776">
                  <a:extLst>
                    <a:ext uri="{9D8B030D-6E8A-4147-A177-3AD203B41FA5}">
                      <a16:colId xmlns:a16="http://schemas.microsoft.com/office/drawing/2014/main" val="2455512835"/>
                    </a:ext>
                  </a:extLst>
                </a:gridCol>
                <a:gridCol w="493776">
                  <a:extLst>
                    <a:ext uri="{9D8B030D-6E8A-4147-A177-3AD203B41FA5}">
                      <a16:colId xmlns:a16="http://schemas.microsoft.com/office/drawing/2014/main" val="4177327236"/>
                    </a:ext>
                  </a:extLst>
                </a:gridCol>
                <a:gridCol w="493776">
                  <a:extLst>
                    <a:ext uri="{9D8B030D-6E8A-4147-A177-3AD203B41FA5}">
                      <a16:colId xmlns:a16="http://schemas.microsoft.com/office/drawing/2014/main" val="8493168"/>
                    </a:ext>
                  </a:extLst>
                </a:gridCol>
                <a:gridCol w="493776">
                  <a:extLst>
                    <a:ext uri="{9D8B030D-6E8A-4147-A177-3AD203B41FA5}">
                      <a16:colId xmlns:a16="http://schemas.microsoft.com/office/drawing/2014/main" val="1785856909"/>
                    </a:ext>
                  </a:extLst>
                </a:gridCol>
                <a:gridCol w="493776">
                  <a:extLst>
                    <a:ext uri="{9D8B030D-6E8A-4147-A177-3AD203B41FA5}">
                      <a16:colId xmlns:a16="http://schemas.microsoft.com/office/drawing/2014/main" val="1897108720"/>
                    </a:ext>
                  </a:extLst>
                </a:gridCol>
                <a:gridCol w="493776">
                  <a:extLst>
                    <a:ext uri="{9D8B030D-6E8A-4147-A177-3AD203B41FA5}">
                      <a16:colId xmlns:a16="http://schemas.microsoft.com/office/drawing/2014/main" val="1002102650"/>
                    </a:ext>
                  </a:extLst>
                </a:gridCol>
                <a:gridCol w="493776">
                  <a:extLst>
                    <a:ext uri="{9D8B030D-6E8A-4147-A177-3AD203B41FA5}">
                      <a16:colId xmlns:a16="http://schemas.microsoft.com/office/drawing/2014/main" val="3634176240"/>
                    </a:ext>
                  </a:extLst>
                </a:gridCol>
                <a:gridCol w="493776">
                  <a:extLst>
                    <a:ext uri="{9D8B030D-6E8A-4147-A177-3AD203B41FA5}">
                      <a16:colId xmlns:a16="http://schemas.microsoft.com/office/drawing/2014/main" val="3878503921"/>
                    </a:ext>
                  </a:extLst>
                </a:gridCol>
                <a:gridCol w="493776">
                  <a:extLst>
                    <a:ext uri="{9D8B030D-6E8A-4147-A177-3AD203B41FA5}">
                      <a16:colId xmlns:a16="http://schemas.microsoft.com/office/drawing/2014/main" val="2523657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3959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tchibo - 2023-05-16 15:55:29</a:t>
                      </a:r>
                      <a:r>
                        <a:rPr kumimoji="0" lang="de-DE" sz="1000" b="0" i="0" u="none" strike="noStrike" kern="1200" cap="none" spc="0" normalizeH="0" baseline="0" noProof="0">
                          <a:ln>
                            <a:noFill/>
                          </a:ln>
                          <a:solidFill>
                            <a:prstClr val="black"/>
                          </a:solidFill>
                          <a:effectLst/>
                          <a:uLnTx/>
                          <a:uFillTx/>
                          <a:latin typeface="Calibri"/>
                          <a:ea typeface="+mn-ea"/>
                          <a:cs typeface="+mn-cs"/>
                        </a:rPr>
                        <a:t>
 Sonne, Strand und stylische Kids-Kleidung mit UPF 80! 🌴 Unsere neue Kollektion schützt die Kleinen optimal vor UV-Strahlung, damit sie ungetrübt die Sonne genießen können. Aber natürlich sollten Sonnencreme, eine Kopfbedeckung und eine coole Sonnenbrille trotzdem nicht fehlen. Hol dir jetzt die neuen Lieblingsstücke für die Kleinen und lass den Sommer kommen! 🌞👦👧 
🔎 Kleinkind-Frottierponcho 19,00€ (178830), Kleinkind-Kombi 29,99€ (178773), Baby- und Kleinkind-Frottierponcho 22,00€ (178829)
Entdecke das und viele weitere Angebote aus dem Bereich Kids dauerhaft im Tchibo Online Shop 🛒
#KidsFashion #Sonnenschutz #Sommerliebe #Tchibo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5800838"/>
                  </a:ext>
                </a:extLst>
              </a:tr>
            </a:tbl>
          </a:graphicData>
        </a:graphic>
      </p:graphicFrame>
      <p:sp>
        <p:nvSpPr>
          <p:cNvPr id="4" name="Text Placeholder 3">
            <a:extLst>
              <a:ext uri="{FF2B5EF4-FFF2-40B4-BE49-F238E27FC236}">
                <a16:creationId xmlns:a16="http://schemas.microsoft.com/office/drawing/2014/main" id="{6D88EEDF-74C8-41BE-8946-6726AFC887F6}"/>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138491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D163-2093-4E80-8910-151B9C84D665}"/>
              </a:ext>
            </a:extLst>
          </p:cNvPr>
          <p:cNvSpPr>
            <a:spLocks noGrp="1"/>
          </p:cNvSpPr>
          <p:nvPr>
            <p:ph type="title"/>
          </p:nvPr>
        </p:nvSpPr>
        <p:spPr/>
        <p:txBody>
          <a:bodyPr/>
          <a:lstStyle/>
          <a:p>
            <a:r>
              <a:rPr lang="en-US"/>
              <a:t>Instagram Posts Table | Tchibo - 14 of 24</a:t>
            </a:r>
          </a:p>
        </p:txBody>
      </p:sp>
      <p:graphicFrame>
        <p:nvGraphicFramePr>
          <p:cNvPr id="5" name="Table Placeholder 4">
            <a:extLst>
              <a:ext uri="{FF2B5EF4-FFF2-40B4-BE49-F238E27FC236}">
                <a16:creationId xmlns:a16="http://schemas.microsoft.com/office/drawing/2014/main" id="{5AF7BAAD-D3EF-47E8-B118-76E0F26F80D1}"/>
              </a:ext>
            </a:extLst>
          </p:cNvPr>
          <p:cNvGraphicFramePr>
            <a:graphicFrameLocks noGrp="1"/>
          </p:cNvGraphicFramePr>
          <p:nvPr>
            <p:ph type="tbl" sz="quarter" idx="13"/>
            <p:extLst>
              <p:ext uri="{D42A27DB-BD31-4B8C-83A1-F6EECF244321}">
                <p14:modId xmlns:p14="http://schemas.microsoft.com/office/powerpoint/2010/main" val="1881733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09089436"/>
                    </a:ext>
                  </a:extLst>
                </a:gridCol>
                <a:gridCol w="1481327">
                  <a:extLst>
                    <a:ext uri="{9D8B030D-6E8A-4147-A177-3AD203B41FA5}">
                      <a16:colId xmlns:a16="http://schemas.microsoft.com/office/drawing/2014/main" val="3501049927"/>
                    </a:ext>
                  </a:extLst>
                </a:gridCol>
                <a:gridCol w="493776">
                  <a:extLst>
                    <a:ext uri="{9D8B030D-6E8A-4147-A177-3AD203B41FA5}">
                      <a16:colId xmlns:a16="http://schemas.microsoft.com/office/drawing/2014/main" val="1226254518"/>
                    </a:ext>
                  </a:extLst>
                </a:gridCol>
                <a:gridCol w="493776">
                  <a:extLst>
                    <a:ext uri="{9D8B030D-6E8A-4147-A177-3AD203B41FA5}">
                      <a16:colId xmlns:a16="http://schemas.microsoft.com/office/drawing/2014/main" val="599133225"/>
                    </a:ext>
                  </a:extLst>
                </a:gridCol>
                <a:gridCol w="493776">
                  <a:extLst>
                    <a:ext uri="{9D8B030D-6E8A-4147-A177-3AD203B41FA5}">
                      <a16:colId xmlns:a16="http://schemas.microsoft.com/office/drawing/2014/main" val="2535729014"/>
                    </a:ext>
                  </a:extLst>
                </a:gridCol>
                <a:gridCol w="493776">
                  <a:extLst>
                    <a:ext uri="{9D8B030D-6E8A-4147-A177-3AD203B41FA5}">
                      <a16:colId xmlns:a16="http://schemas.microsoft.com/office/drawing/2014/main" val="761903377"/>
                    </a:ext>
                  </a:extLst>
                </a:gridCol>
                <a:gridCol w="493776">
                  <a:extLst>
                    <a:ext uri="{9D8B030D-6E8A-4147-A177-3AD203B41FA5}">
                      <a16:colId xmlns:a16="http://schemas.microsoft.com/office/drawing/2014/main" val="3202696143"/>
                    </a:ext>
                  </a:extLst>
                </a:gridCol>
                <a:gridCol w="493776">
                  <a:extLst>
                    <a:ext uri="{9D8B030D-6E8A-4147-A177-3AD203B41FA5}">
                      <a16:colId xmlns:a16="http://schemas.microsoft.com/office/drawing/2014/main" val="3031142936"/>
                    </a:ext>
                  </a:extLst>
                </a:gridCol>
                <a:gridCol w="493776">
                  <a:extLst>
                    <a:ext uri="{9D8B030D-6E8A-4147-A177-3AD203B41FA5}">
                      <a16:colId xmlns:a16="http://schemas.microsoft.com/office/drawing/2014/main" val="1041716172"/>
                    </a:ext>
                  </a:extLst>
                </a:gridCol>
                <a:gridCol w="493776">
                  <a:extLst>
                    <a:ext uri="{9D8B030D-6E8A-4147-A177-3AD203B41FA5}">
                      <a16:colId xmlns:a16="http://schemas.microsoft.com/office/drawing/2014/main" val="1478246972"/>
                    </a:ext>
                  </a:extLst>
                </a:gridCol>
                <a:gridCol w="493776">
                  <a:extLst>
                    <a:ext uri="{9D8B030D-6E8A-4147-A177-3AD203B41FA5}">
                      <a16:colId xmlns:a16="http://schemas.microsoft.com/office/drawing/2014/main" val="591797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37131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- 2023-05-15 14:00:05</a:t>
                      </a:r>
                      <a:r>
                        <a:rPr kumimoji="0" lang="en-US" sz="1000" b="0" i="0" u="none" strike="noStrike" kern="1200" cap="none" spc="0" normalizeH="0" baseline="0" noProof="0">
                          <a:ln>
                            <a:noFill/>
                          </a:ln>
                          <a:solidFill>
                            <a:prstClr val="black"/>
                          </a:solidFill>
                          <a:effectLst/>
                          <a:uLnTx/>
                          <a:uFillTx/>
                          <a:latin typeface="Calibri"/>
                          <a:ea typeface="+mn-ea"/>
                          <a:cs typeface="+mn-cs"/>
                        </a:rPr>
                        <a:t>
 Kaffee-Fans aufgepasst! ☕ Die Sonderedition der Rarität aus dem Tanzania Coffee Club ist da und wir können nicht genug davon bekommen! Mit "Kahawa Skuli" unterstützt du nicht nur den nachhaltigen Kaffeeanbau, sondern auch die junge Generation von Kaffeefarmerinnen und -farmern in Tansania. Probier den Geschmack von Brombeere und dunkler Schokolade in ausgewählten Filialen und sei ein Teil dieser nachhaltigen Bewegung! 🌱
Entdecke das und viele weitere Angebote in ausgewählten Tchibo Filialen 🛒 
#TanzaniaCoffeeClub #KahawaSkuli #nachhaltigerKaffeeanbau #JuniorFarmer #Tchibo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04658906"/>
                  </a:ext>
                </a:extLst>
              </a:tr>
            </a:tbl>
          </a:graphicData>
        </a:graphic>
      </p:graphicFrame>
      <p:sp>
        <p:nvSpPr>
          <p:cNvPr id="4" name="Text Placeholder 3">
            <a:extLst>
              <a:ext uri="{FF2B5EF4-FFF2-40B4-BE49-F238E27FC236}">
                <a16:creationId xmlns:a16="http://schemas.microsoft.com/office/drawing/2014/main" id="{00D4547E-7C56-4738-8E1F-57CB78CB4CD4}"/>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023238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232FC-5D0C-4E87-9051-ED3C4818D484}"/>
              </a:ext>
            </a:extLst>
          </p:cNvPr>
          <p:cNvSpPr>
            <a:spLocks noGrp="1"/>
          </p:cNvSpPr>
          <p:nvPr>
            <p:ph type="title"/>
          </p:nvPr>
        </p:nvSpPr>
        <p:spPr/>
        <p:txBody>
          <a:bodyPr/>
          <a:lstStyle/>
          <a:p>
            <a:r>
              <a:rPr lang="en-US"/>
              <a:t>Instagram Posts Table | Tchibo - 15 of 24</a:t>
            </a:r>
          </a:p>
        </p:txBody>
      </p:sp>
      <p:graphicFrame>
        <p:nvGraphicFramePr>
          <p:cNvPr id="5" name="Table Placeholder 4">
            <a:extLst>
              <a:ext uri="{FF2B5EF4-FFF2-40B4-BE49-F238E27FC236}">
                <a16:creationId xmlns:a16="http://schemas.microsoft.com/office/drawing/2014/main" id="{5EF7A193-C4E0-4B8D-B5C2-BF1640B9E25C}"/>
              </a:ext>
            </a:extLst>
          </p:cNvPr>
          <p:cNvGraphicFramePr>
            <a:graphicFrameLocks noGrp="1"/>
          </p:cNvGraphicFramePr>
          <p:nvPr>
            <p:ph type="tbl" sz="quarter" idx="13"/>
            <p:extLst>
              <p:ext uri="{D42A27DB-BD31-4B8C-83A1-F6EECF244321}">
                <p14:modId xmlns:p14="http://schemas.microsoft.com/office/powerpoint/2010/main" val="3583019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89235402"/>
                    </a:ext>
                  </a:extLst>
                </a:gridCol>
                <a:gridCol w="1481327">
                  <a:extLst>
                    <a:ext uri="{9D8B030D-6E8A-4147-A177-3AD203B41FA5}">
                      <a16:colId xmlns:a16="http://schemas.microsoft.com/office/drawing/2014/main" val="989071825"/>
                    </a:ext>
                  </a:extLst>
                </a:gridCol>
                <a:gridCol w="493776">
                  <a:extLst>
                    <a:ext uri="{9D8B030D-6E8A-4147-A177-3AD203B41FA5}">
                      <a16:colId xmlns:a16="http://schemas.microsoft.com/office/drawing/2014/main" val="308401624"/>
                    </a:ext>
                  </a:extLst>
                </a:gridCol>
                <a:gridCol w="493776">
                  <a:extLst>
                    <a:ext uri="{9D8B030D-6E8A-4147-A177-3AD203B41FA5}">
                      <a16:colId xmlns:a16="http://schemas.microsoft.com/office/drawing/2014/main" val="4124206625"/>
                    </a:ext>
                  </a:extLst>
                </a:gridCol>
                <a:gridCol w="493776">
                  <a:extLst>
                    <a:ext uri="{9D8B030D-6E8A-4147-A177-3AD203B41FA5}">
                      <a16:colId xmlns:a16="http://schemas.microsoft.com/office/drawing/2014/main" val="2640624276"/>
                    </a:ext>
                  </a:extLst>
                </a:gridCol>
                <a:gridCol w="493776">
                  <a:extLst>
                    <a:ext uri="{9D8B030D-6E8A-4147-A177-3AD203B41FA5}">
                      <a16:colId xmlns:a16="http://schemas.microsoft.com/office/drawing/2014/main" val="3743177627"/>
                    </a:ext>
                  </a:extLst>
                </a:gridCol>
                <a:gridCol w="493776">
                  <a:extLst>
                    <a:ext uri="{9D8B030D-6E8A-4147-A177-3AD203B41FA5}">
                      <a16:colId xmlns:a16="http://schemas.microsoft.com/office/drawing/2014/main" val="4093807267"/>
                    </a:ext>
                  </a:extLst>
                </a:gridCol>
                <a:gridCol w="493776">
                  <a:extLst>
                    <a:ext uri="{9D8B030D-6E8A-4147-A177-3AD203B41FA5}">
                      <a16:colId xmlns:a16="http://schemas.microsoft.com/office/drawing/2014/main" val="324997660"/>
                    </a:ext>
                  </a:extLst>
                </a:gridCol>
                <a:gridCol w="493776">
                  <a:extLst>
                    <a:ext uri="{9D8B030D-6E8A-4147-A177-3AD203B41FA5}">
                      <a16:colId xmlns:a16="http://schemas.microsoft.com/office/drawing/2014/main" val="441924789"/>
                    </a:ext>
                  </a:extLst>
                </a:gridCol>
                <a:gridCol w="493776">
                  <a:extLst>
                    <a:ext uri="{9D8B030D-6E8A-4147-A177-3AD203B41FA5}">
                      <a16:colId xmlns:a16="http://schemas.microsoft.com/office/drawing/2014/main" val="2123415369"/>
                    </a:ext>
                  </a:extLst>
                </a:gridCol>
                <a:gridCol w="493776">
                  <a:extLst>
                    <a:ext uri="{9D8B030D-6E8A-4147-A177-3AD203B41FA5}">
                      <a16:colId xmlns:a16="http://schemas.microsoft.com/office/drawing/2014/main" val="3101381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00648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- 2023-05-13 08:30:07</a:t>
                      </a:r>
                      <a:r>
                        <a:rPr kumimoji="0" lang="en-US" sz="1000" b="0" i="0" u="none" strike="noStrike" kern="1200" cap="none" spc="0" normalizeH="0" baseline="0" noProof="0">
                          <a:ln>
                            <a:noFill/>
                          </a:ln>
                          <a:solidFill>
                            <a:prstClr val="black"/>
                          </a:solidFill>
                          <a:effectLst/>
                          <a:uLnTx/>
                          <a:uFillTx/>
                          <a:latin typeface="Calibri"/>
                          <a:ea typeface="+mn-ea"/>
                          <a:cs typeface="+mn-cs"/>
                        </a:rPr>
                        <a:t>
 Shine bright like a Diamond 💎
Mit der neuen Schmuckkollektion von Tchibo bist du der Hingucker! Entdecke jetzt die vielfältigen Designs und finde dein neues Lieblings-piece ✨
🔎 Kette aus Glasperlen 29,99 € (184972), Kette mit Perlmuttanhänger 22,99€ (178541), Armband-Set mit Glasperlen 24,99€ (178510), Creolen mit Glasperlen 17,99€ (178540), Ear Party Ohrschmuck 3er-Set 19,99€ (178514)
Entdecke das und viele weitere Angebote im Tchibo
Online Shop 🛒
#schmuck #accessoires #tchibo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86094056"/>
                  </a:ext>
                </a:extLst>
              </a:tr>
            </a:tbl>
          </a:graphicData>
        </a:graphic>
      </p:graphicFrame>
      <p:sp>
        <p:nvSpPr>
          <p:cNvPr id="4" name="Text Placeholder 3">
            <a:extLst>
              <a:ext uri="{FF2B5EF4-FFF2-40B4-BE49-F238E27FC236}">
                <a16:creationId xmlns:a16="http://schemas.microsoft.com/office/drawing/2014/main" id="{95CC1EE2-DCCC-42CC-A2C0-CA57F62E1FD8}"/>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368345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43B66-56D9-4581-B127-892189DFB7DB}"/>
              </a:ext>
            </a:extLst>
          </p:cNvPr>
          <p:cNvSpPr>
            <a:spLocks noGrp="1"/>
          </p:cNvSpPr>
          <p:nvPr>
            <p:ph type="title"/>
          </p:nvPr>
        </p:nvSpPr>
        <p:spPr/>
        <p:txBody>
          <a:bodyPr/>
          <a:lstStyle/>
          <a:p>
            <a:r>
              <a:rPr lang="en-US"/>
              <a:t>Instagram Posts Table | Tchibo - 16 of 24</a:t>
            </a:r>
          </a:p>
        </p:txBody>
      </p:sp>
      <p:graphicFrame>
        <p:nvGraphicFramePr>
          <p:cNvPr id="5" name="Table Placeholder 4">
            <a:extLst>
              <a:ext uri="{FF2B5EF4-FFF2-40B4-BE49-F238E27FC236}">
                <a16:creationId xmlns:a16="http://schemas.microsoft.com/office/drawing/2014/main" id="{34A96B0D-CAF8-4CC5-94BC-38EBBB3F5942}"/>
              </a:ext>
            </a:extLst>
          </p:cNvPr>
          <p:cNvGraphicFramePr>
            <a:graphicFrameLocks noGrp="1"/>
          </p:cNvGraphicFramePr>
          <p:nvPr>
            <p:ph type="tbl" sz="quarter" idx="13"/>
            <p:extLst>
              <p:ext uri="{D42A27DB-BD31-4B8C-83A1-F6EECF244321}">
                <p14:modId xmlns:p14="http://schemas.microsoft.com/office/powerpoint/2010/main" val="2724268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32346370"/>
                    </a:ext>
                  </a:extLst>
                </a:gridCol>
                <a:gridCol w="1481327">
                  <a:extLst>
                    <a:ext uri="{9D8B030D-6E8A-4147-A177-3AD203B41FA5}">
                      <a16:colId xmlns:a16="http://schemas.microsoft.com/office/drawing/2014/main" val="63700656"/>
                    </a:ext>
                  </a:extLst>
                </a:gridCol>
                <a:gridCol w="493776">
                  <a:extLst>
                    <a:ext uri="{9D8B030D-6E8A-4147-A177-3AD203B41FA5}">
                      <a16:colId xmlns:a16="http://schemas.microsoft.com/office/drawing/2014/main" val="1724390690"/>
                    </a:ext>
                  </a:extLst>
                </a:gridCol>
                <a:gridCol w="493776">
                  <a:extLst>
                    <a:ext uri="{9D8B030D-6E8A-4147-A177-3AD203B41FA5}">
                      <a16:colId xmlns:a16="http://schemas.microsoft.com/office/drawing/2014/main" val="1930063095"/>
                    </a:ext>
                  </a:extLst>
                </a:gridCol>
                <a:gridCol w="493776">
                  <a:extLst>
                    <a:ext uri="{9D8B030D-6E8A-4147-A177-3AD203B41FA5}">
                      <a16:colId xmlns:a16="http://schemas.microsoft.com/office/drawing/2014/main" val="1446910276"/>
                    </a:ext>
                  </a:extLst>
                </a:gridCol>
                <a:gridCol w="493776">
                  <a:extLst>
                    <a:ext uri="{9D8B030D-6E8A-4147-A177-3AD203B41FA5}">
                      <a16:colId xmlns:a16="http://schemas.microsoft.com/office/drawing/2014/main" val="2835245863"/>
                    </a:ext>
                  </a:extLst>
                </a:gridCol>
                <a:gridCol w="493776">
                  <a:extLst>
                    <a:ext uri="{9D8B030D-6E8A-4147-A177-3AD203B41FA5}">
                      <a16:colId xmlns:a16="http://schemas.microsoft.com/office/drawing/2014/main" val="505327186"/>
                    </a:ext>
                  </a:extLst>
                </a:gridCol>
                <a:gridCol w="493776">
                  <a:extLst>
                    <a:ext uri="{9D8B030D-6E8A-4147-A177-3AD203B41FA5}">
                      <a16:colId xmlns:a16="http://schemas.microsoft.com/office/drawing/2014/main" val="493701476"/>
                    </a:ext>
                  </a:extLst>
                </a:gridCol>
                <a:gridCol w="493776">
                  <a:extLst>
                    <a:ext uri="{9D8B030D-6E8A-4147-A177-3AD203B41FA5}">
                      <a16:colId xmlns:a16="http://schemas.microsoft.com/office/drawing/2014/main" val="461424219"/>
                    </a:ext>
                  </a:extLst>
                </a:gridCol>
                <a:gridCol w="493776">
                  <a:extLst>
                    <a:ext uri="{9D8B030D-6E8A-4147-A177-3AD203B41FA5}">
                      <a16:colId xmlns:a16="http://schemas.microsoft.com/office/drawing/2014/main" val="3083854932"/>
                    </a:ext>
                  </a:extLst>
                </a:gridCol>
                <a:gridCol w="493776">
                  <a:extLst>
                    <a:ext uri="{9D8B030D-6E8A-4147-A177-3AD203B41FA5}">
                      <a16:colId xmlns:a16="http://schemas.microsoft.com/office/drawing/2014/main" val="3044373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40010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- 2023-05-11 11:23:15</a:t>
                      </a:r>
                      <a:r>
                        <a:rPr kumimoji="0" lang="en-US" sz="1000" b="0" i="0" u="none" strike="noStrike" kern="1200" cap="none" spc="0" normalizeH="0" baseline="0" noProof="0">
                          <a:ln>
                            <a:noFill/>
                          </a:ln>
                          <a:solidFill>
                            <a:prstClr val="black"/>
                          </a:solidFill>
                          <a:effectLst/>
                          <a:uLnTx/>
                          <a:uFillTx/>
                          <a:latin typeface="Calibri"/>
                          <a:ea typeface="+mn-ea"/>
                          <a:cs typeface="+mn-cs"/>
                        </a:rPr>
                        <a:t>
 Der Sommer ist da und wir bringen frischen Wind auf den Grill! 🌞🍔 Unser Community Rezept für den Asia Lachs Burger ist genau das Richtige für alle, die sich nach etwas Abwechslung sehnen. 🐟 Probiere es selbst aus und lass dich von diesem sommerlichen Geschmackserlebnis überzeugen! 
Zutaten: 
• 2 EL Öl
• 250g Lachs
• 5 EL Sojasoße
• 1 TL Sesam
• 1 EL Honig
• 1 TL Wasser
• 2 Burger
• Salat (Feldsalat)
• 1 Tomate
• 1 rote Zwiebel
• 2 EL Frischkäse
• Kresse
Mehr Rezepte gefällig? Die findet ihr in unserer TchiboCard Community - schaut gerne mal rein und lasst euch inspirieren! 👫
#TchiboRezept #Grillen #Sommergenuss #LachsBurger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40247</a:t>
                      </a:r>
                    </a:p>
                  </a:txBody>
                  <a:tcPr/>
                </a:tc>
                <a:extLst>
                  <a:ext uri="{0D108BD9-81ED-4DB2-BD59-A6C34878D82A}">
                    <a16:rowId xmlns:a16="http://schemas.microsoft.com/office/drawing/2014/main" val="934098248"/>
                  </a:ext>
                </a:extLst>
              </a:tr>
            </a:tbl>
          </a:graphicData>
        </a:graphic>
      </p:graphicFrame>
      <p:sp>
        <p:nvSpPr>
          <p:cNvPr id="4" name="Text Placeholder 3">
            <a:extLst>
              <a:ext uri="{FF2B5EF4-FFF2-40B4-BE49-F238E27FC236}">
                <a16:creationId xmlns:a16="http://schemas.microsoft.com/office/drawing/2014/main" id="{1D2D6548-2822-4CF3-9CE5-5BD35E046FE6}"/>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22723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19B30-1E08-4B69-9604-A7525DA11035}"/>
              </a:ext>
            </a:extLst>
          </p:cNvPr>
          <p:cNvSpPr>
            <a:spLocks noGrp="1"/>
          </p:cNvSpPr>
          <p:nvPr>
            <p:ph type="title"/>
          </p:nvPr>
        </p:nvSpPr>
        <p:spPr/>
        <p:txBody>
          <a:bodyPr/>
          <a:lstStyle/>
          <a:p>
            <a:r>
              <a:rPr lang="en-US"/>
              <a:t>Instagram Posts Table | Tchibo - 17 of 24</a:t>
            </a:r>
          </a:p>
        </p:txBody>
      </p:sp>
      <p:graphicFrame>
        <p:nvGraphicFramePr>
          <p:cNvPr id="5" name="Table Placeholder 4">
            <a:extLst>
              <a:ext uri="{FF2B5EF4-FFF2-40B4-BE49-F238E27FC236}">
                <a16:creationId xmlns:a16="http://schemas.microsoft.com/office/drawing/2014/main" id="{7194F4BE-4655-4597-B1D3-9CF8A5682663}"/>
              </a:ext>
            </a:extLst>
          </p:cNvPr>
          <p:cNvGraphicFramePr>
            <a:graphicFrameLocks noGrp="1"/>
          </p:cNvGraphicFramePr>
          <p:nvPr>
            <p:ph type="tbl" sz="quarter" idx="13"/>
            <p:extLst>
              <p:ext uri="{D42A27DB-BD31-4B8C-83A1-F6EECF244321}">
                <p14:modId xmlns:p14="http://schemas.microsoft.com/office/powerpoint/2010/main" val="2517295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45706945"/>
                    </a:ext>
                  </a:extLst>
                </a:gridCol>
                <a:gridCol w="1481327">
                  <a:extLst>
                    <a:ext uri="{9D8B030D-6E8A-4147-A177-3AD203B41FA5}">
                      <a16:colId xmlns:a16="http://schemas.microsoft.com/office/drawing/2014/main" val="3824208340"/>
                    </a:ext>
                  </a:extLst>
                </a:gridCol>
                <a:gridCol w="493776">
                  <a:extLst>
                    <a:ext uri="{9D8B030D-6E8A-4147-A177-3AD203B41FA5}">
                      <a16:colId xmlns:a16="http://schemas.microsoft.com/office/drawing/2014/main" val="1847474489"/>
                    </a:ext>
                  </a:extLst>
                </a:gridCol>
                <a:gridCol w="493776">
                  <a:extLst>
                    <a:ext uri="{9D8B030D-6E8A-4147-A177-3AD203B41FA5}">
                      <a16:colId xmlns:a16="http://schemas.microsoft.com/office/drawing/2014/main" val="514102700"/>
                    </a:ext>
                  </a:extLst>
                </a:gridCol>
                <a:gridCol w="493776">
                  <a:extLst>
                    <a:ext uri="{9D8B030D-6E8A-4147-A177-3AD203B41FA5}">
                      <a16:colId xmlns:a16="http://schemas.microsoft.com/office/drawing/2014/main" val="3157866344"/>
                    </a:ext>
                  </a:extLst>
                </a:gridCol>
                <a:gridCol w="493776">
                  <a:extLst>
                    <a:ext uri="{9D8B030D-6E8A-4147-A177-3AD203B41FA5}">
                      <a16:colId xmlns:a16="http://schemas.microsoft.com/office/drawing/2014/main" val="3101074454"/>
                    </a:ext>
                  </a:extLst>
                </a:gridCol>
                <a:gridCol w="493776">
                  <a:extLst>
                    <a:ext uri="{9D8B030D-6E8A-4147-A177-3AD203B41FA5}">
                      <a16:colId xmlns:a16="http://schemas.microsoft.com/office/drawing/2014/main" val="724529180"/>
                    </a:ext>
                  </a:extLst>
                </a:gridCol>
                <a:gridCol w="493776">
                  <a:extLst>
                    <a:ext uri="{9D8B030D-6E8A-4147-A177-3AD203B41FA5}">
                      <a16:colId xmlns:a16="http://schemas.microsoft.com/office/drawing/2014/main" val="3567509005"/>
                    </a:ext>
                  </a:extLst>
                </a:gridCol>
                <a:gridCol w="493776">
                  <a:extLst>
                    <a:ext uri="{9D8B030D-6E8A-4147-A177-3AD203B41FA5}">
                      <a16:colId xmlns:a16="http://schemas.microsoft.com/office/drawing/2014/main" val="2107488493"/>
                    </a:ext>
                  </a:extLst>
                </a:gridCol>
                <a:gridCol w="493776">
                  <a:extLst>
                    <a:ext uri="{9D8B030D-6E8A-4147-A177-3AD203B41FA5}">
                      <a16:colId xmlns:a16="http://schemas.microsoft.com/office/drawing/2014/main" val="1572364870"/>
                    </a:ext>
                  </a:extLst>
                </a:gridCol>
                <a:gridCol w="493776">
                  <a:extLst>
                    <a:ext uri="{9D8B030D-6E8A-4147-A177-3AD203B41FA5}">
                      <a16:colId xmlns:a16="http://schemas.microsoft.com/office/drawing/2014/main" val="3691102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60230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tchibo - 2023-05-10 11:00:07</a:t>
                      </a:r>
                      <a:r>
                        <a:rPr kumimoji="0" lang="de-DE" sz="1000" b="0" i="0" u="none" strike="noStrike" kern="1200" cap="none" spc="0" normalizeH="0" baseline="0" noProof="0">
                          <a:ln>
                            <a:noFill/>
                          </a:ln>
                          <a:solidFill>
                            <a:prstClr val="black"/>
                          </a:solidFill>
                          <a:effectLst/>
                          <a:uLnTx/>
                          <a:uFillTx/>
                          <a:latin typeface="Calibri"/>
                          <a:ea typeface="+mn-ea"/>
                          <a:cs typeface="+mn-cs"/>
                        </a:rPr>
                        <a:t>
 Was ist eigentlich smart gespart? 💡 Für uns ganz klar: Wenn wir nicht nur gut aussehen, sondern auch Gutes tun, wenn die Lieblingssachen für mehrere Sommer halten und wenn der Stoff, aus dem Träume gemacht werden, auch nachhaltig ist. ☀️🥰
🔎 Rock 39,99€ (183203), bedrucktes Webkleid 39,99€ (183791), Weste 49,99€ (179922),
Online ausverkauft? Dann schaut gerne in der nächsten Filiale oder im Supermarkt vorbei! 🛒
#Tchibo #FashionMoods #StrahlendBlau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43613526"/>
                  </a:ext>
                </a:extLst>
              </a:tr>
            </a:tbl>
          </a:graphicData>
        </a:graphic>
      </p:graphicFrame>
      <p:sp>
        <p:nvSpPr>
          <p:cNvPr id="4" name="Text Placeholder 3">
            <a:extLst>
              <a:ext uri="{FF2B5EF4-FFF2-40B4-BE49-F238E27FC236}">
                <a16:creationId xmlns:a16="http://schemas.microsoft.com/office/drawing/2014/main" id="{2D3C4533-749A-4509-AA58-CB686DF970CF}"/>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087411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33012-5719-4C58-AC6B-4D813BF5C1DF}"/>
              </a:ext>
            </a:extLst>
          </p:cNvPr>
          <p:cNvSpPr>
            <a:spLocks noGrp="1"/>
          </p:cNvSpPr>
          <p:nvPr>
            <p:ph type="title"/>
          </p:nvPr>
        </p:nvSpPr>
        <p:spPr/>
        <p:txBody>
          <a:bodyPr/>
          <a:lstStyle/>
          <a:p>
            <a:r>
              <a:rPr lang="en-US"/>
              <a:t>Instagram Posts Table | Tchibo - 18 of 24</a:t>
            </a:r>
          </a:p>
        </p:txBody>
      </p:sp>
      <p:graphicFrame>
        <p:nvGraphicFramePr>
          <p:cNvPr id="5" name="Table Placeholder 4">
            <a:extLst>
              <a:ext uri="{FF2B5EF4-FFF2-40B4-BE49-F238E27FC236}">
                <a16:creationId xmlns:a16="http://schemas.microsoft.com/office/drawing/2014/main" id="{D35CF09D-93F4-4129-9078-113475747D41}"/>
              </a:ext>
            </a:extLst>
          </p:cNvPr>
          <p:cNvGraphicFramePr>
            <a:graphicFrameLocks noGrp="1"/>
          </p:cNvGraphicFramePr>
          <p:nvPr>
            <p:ph type="tbl" sz="quarter" idx="13"/>
            <p:extLst>
              <p:ext uri="{D42A27DB-BD31-4B8C-83A1-F6EECF244321}">
                <p14:modId xmlns:p14="http://schemas.microsoft.com/office/powerpoint/2010/main" val="2223034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45785226"/>
                    </a:ext>
                  </a:extLst>
                </a:gridCol>
                <a:gridCol w="1481327">
                  <a:extLst>
                    <a:ext uri="{9D8B030D-6E8A-4147-A177-3AD203B41FA5}">
                      <a16:colId xmlns:a16="http://schemas.microsoft.com/office/drawing/2014/main" val="1013071383"/>
                    </a:ext>
                  </a:extLst>
                </a:gridCol>
                <a:gridCol w="493776">
                  <a:extLst>
                    <a:ext uri="{9D8B030D-6E8A-4147-A177-3AD203B41FA5}">
                      <a16:colId xmlns:a16="http://schemas.microsoft.com/office/drawing/2014/main" val="1714488600"/>
                    </a:ext>
                  </a:extLst>
                </a:gridCol>
                <a:gridCol w="493776">
                  <a:extLst>
                    <a:ext uri="{9D8B030D-6E8A-4147-A177-3AD203B41FA5}">
                      <a16:colId xmlns:a16="http://schemas.microsoft.com/office/drawing/2014/main" val="3774677015"/>
                    </a:ext>
                  </a:extLst>
                </a:gridCol>
                <a:gridCol w="493776">
                  <a:extLst>
                    <a:ext uri="{9D8B030D-6E8A-4147-A177-3AD203B41FA5}">
                      <a16:colId xmlns:a16="http://schemas.microsoft.com/office/drawing/2014/main" val="844637105"/>
                    </a:ext>
                  </a:extLst>
                </a:gridCol>
                <a:gridCol w="493776">
                  <a:extLst>
                    <a:ext uri="{9D8B030D-6E8A-4147-A177-3AD203B41FA5}">
                      <a16:colId xmlns:a16="http://schemas.microsoft.com/office/drawing/2014/main" val="2188388365"/>
                    </a:ext>
                  </a:extLst>
                </a:gridCol>
                <a:gridCol w="493776">
                  <a:extLst>
                    <a:ext uri="{9D8B030D-6E8A-4147-A177-3AD203B41FA5}">
                      <a16:colId xmlns:a16="http://schemas.microsoft.com/office/drawing/2014/main" val="1748971520"/>
                    </a:ext>
                  </a:extLst>
                </a:gridCol>
                <a:gridCol w="493776">
                  <a:extLst>
                    <a:ext uri="{9D8B030D-6E8A-4147-A177-3AD203B41FA5}">
                      <a16:colId xmlns:a16="http://schemas.microsoft.com/office/drawing/2014/main" val="556813073"/>
                    </a:ext>
                  </a:extLst>
                </a:gridCol>
                <a:gridCol w="493776">
                  <a:extLst>
                    <a:ext uri="{9D8B030D-6E8A-4147-A177-3AD203B41FA5}">
                      <a16:colId xmlns:a16="http://schemas.microsoft.com/office/drawing/2014/main" val="1982128852"/>
                    </a:ext>
                  </a:extLst>
                </a:gridCol>
                <a:gridCol w="493776">
                  <a:extLst>
                    <a:ext uri="{9D8B030D-6E8A-4147-A177-3AD203B41FA5}">
                      <a16:colId xmlns:a16="http://schemas.microsoft.com/office/drawing/2014/main" val="2885956393"/>
                    </a:ext>
                  </a:extLst>
                </a:gridCol>
                <a:gridCol w="493776">
                  <a:extLst>
                    <a:ext uri="{9D8B030D-6E8A-4147-A177-3AD203B41FA5}">
                      <a16:colId xmlns:a16="http://schemas.microsoft.com/office/drawing/2014/main" val="223952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5648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- 2023-05-09 13:42:56</a:t>
                      </a:r>
                      <a:r>
                        <a:rPr kumimoji="0" lang="en-US" sz="1000" b="0" i="0" u="none" strike="noStrike" kern="1200" cap="none" spc="0" normalizeH="0" baseline="0" noProof="0">
                          <a:ln>
                            <a:noFill/>
                          </a:ln>
                          <a:solidFill>
                            <a:prstClr val="black"/>
                          </a:solidFill>
                          <a:effectLst/>
                          <a:uLnTx/>
                          <a:uFillTx/>
                          <a:latin typeface="Calibri"/>
                          <a:ea typeface="+mn-ea"/>
                          <a:cs typeface="+mn-cs"/>
                        </a:rPr>
                        <a:t>
 Na hast du schon dein neues Lieblingsoutfit für den Sommer gefunden? ☀️ Von lässigen Looks bis hin zu eleganten Styles - bei uns ist für jeden Geschmack etwas dabei! 💙 
🔎 Weste 49,99€ (179922), Webhose 44,99€ (178453), 7/8 Stretchhose blau 22,99€, sommerlicher Strickpullover 39,99€ (178365), bedrucktes Webkleid 39,99€ (183791)
Online ausverkauft? Dann schaut gerne in der nächsten Filiale oder im Supermarkt vorbei! 🛒
#Tchibo #FashionMoods #StrahlendBlau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56723</a:t>
                      </a:r>
                    </a:p>
                  </a:txBody>
                  <a:tcPr/>
                </a:tc>
                <a:extLst>
                  <a:ext uri="{0D108BD9-81ED-4DB2-BD59-A6C34878D82A}">
                    <a16:rowId xmlns:a16="http://schemas.microsoft.com/office/drawing/2014/main" val="3422482500"/>
                  </a:ext>
                </a:extLst>
              </a:tr>
            </a:tbl>
          </a:graphicData>
        </a:graphic>
      </p:graphicFrame>
      <p:sp>
        <p:nvSpPr>
          <p:cNvPr id="4" name="Text Placeholder 3">
            <a:extLst>
              <a:ext uri="{FF2B5EF4-FFF2-40B4-BE49-F238E27FC236}">
                <a16:creationId xmlns:a16="http://schemas.microsoft.com/office/drawing/2014/main" id="{5520AC59-567F-401D-9071-4F68E2BB16DA}"/>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056920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2C2B1-7E06-4AD7-B44A-F7DCEC6E69D0}"/>
              </a:ext>
            </a:extLst>
          </p:cNvPr>
          <p:cNvSpPr>
            <a:spLocks noGrp="1"/>
          </p:cNvSpPr>
          <p:nvPr>
            <p:ph type="title"/>
          </p:nvPr>
        </p:nvSpPr>
        <p:spPr/>
        <p:txBody>
          <a:bodyPr/>
          <a:lstStyle/>
          <a:p>
            <a:r>
              <a:rPr lang="en-US"/>
              <a:t>Instagram Posts Table | Tchibo - 19 of 24</a:t>
            </a:r>
          </a:p>
        </p:txBody>
      </p:sp>
      <p:graphicFrame>
        <p:nvGraphicFramePr>
          <p:cNvPr id="5" name="Table Placeholder 4">
            <a:extLst>
              <a:ext uri="{FF2B5EF4-FFF2-40B4-BE49-F238E27FC236}">
                <a16:creationId xmlns:a16="http://schemas.microsoft.com/office/drawing/2014/main" id="{7DFDD420-4E7D-40BF-8F0F-DA9BA981E8E2}"/>
              </a:ext>
            </a:extLst>
          </p:cNvPr>
          <p:cNvGraphicFramePr>
            <a:graphicFrameLocks noGrp="1"/>
          </p:cNvGraphicFramePr>
          <p:nvPr>
            <p:ph type="tbl" sz="quarter" idx="13"/>
            <p:extLst>
              <p:ext uri="{D42A27DB-BD31-4B8C-83A1-F6EECF244321}">
                <p14:modId xmlns:p14="http://schemas.microsoft.com/office/powerpoint/2010/main" val="3219707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66450143"/>
                    </a:ext>
                  </a:extLst>
                </a:gridCol>
                <a:gridCol w="1481327">
                  <a:extLst>
                    <a:ext uri="{9D8B030D-6E8A-4147-A177-3AD203B41FA5}">
                      <a16:colId xmlns:a16="http://schemas.microsoft.com/office/drawing/2014/main" val="2722917903"/>
                    </a:ext>
                  </a:extLst>
                </a:gridCol>
                <a:gridCol w="493776">
                  <a:extLst>
                    <a:ext uri="{9D8B030D-6E8A-4147-A177-3AD203B41FA5}">
                      <a16:colId xmlns:a16="http://schemas.microsoft.com/office/drawing/2014/main" val="3516628402"/>
                    </a:ext>
                  </a:extLst>
                </a:gridCol>
                <a:gridCol w="493776">
                  <a:extLst>
                    <a:ext uri="{9D8B030D-6E8A-4147-A177-3AD203B41FA5}">
                      <a16:colId xmlns:a16="http://schemas.microsoft.com/office/drawing/2014/main" val="2044593511"/>
                    </a:ext>
                  </a:extLst>
                </a:gridCol>
                <a:gridCol w="493776">
                  <a:extLst>
                    <a:ext uri="{9D8B030D-6E8A-4147-A177-3AD203B41FA5}">
                      <a16:colId xmlns:a16="http://schemas.microsoft.com/office/drawing/2014/main" val="1424279284"/>
                    </a:ext>
                  </a:extLst>
                </a:gridCol>
                <a:gridCol w="493776">
                  <a:extLst>
                    <a:ext uri="{9D8B030D-6E8A-4147-A177-3AD203B41FA5}">
                      <a16:colId xmlns:a16="http://schemas.microsoft.com/office/drawing/2014/main" val="135488366"/>
                    </a:ext>
                  </a:extLst>
                </a:gridCol>
                <a:gridCol w="493776">
                  <a:extLst>
                    <a:ext uri="{9D8B030D-6E8A-4147-A177-3AD203B41FA5}">
                      <a16:colId xmlns:a16="http://schemas.microsoft.com/office/drawing/2014/main" val="4254062302"/>
                    </a:ext>
                  </a:extLst>
                </a:gridCol>
                <a:gridCol w="493776">
                  <a:extLst>
                    <a:ext uri="{9D8B030D-6E8A-4147-A177-3AD203B41FA5}">
                      <a16:colId xmlns:a16="http://schemas.microsoft.com/office/drawing/2014/main" val="3715300631"/>
                    </a:ext>
                  </a:extLst>
                </a:gridCol>
                <a:gridCol w="493776">
                  <a:extLst>
                    <a:ext uri="{9D8B030D-6E8A-4147-A177-3AD203B41FA5}">
                      <a16:colId xmlns:a16="http://schemas.microsoft.com/office/drawing/2014/main" val="3785281201"/>
                    </a:ext>
                  </a:extLst>
                </a:gridCol>
                <a:gridCol w="493776">
                  <a:extLst>
                    <a:ext uri="{9D8B030D-6E8A-4147-A177-3AD203B41FA5}">
                      <a16:colId xmlns:a16="http://schemas.microsoft.com/office/drawing/2014/main" val="1819076261"/>
                    </a:ext>
                  </a:extLst>
                </a:gridCol>
                <a:gridCol w="493776">
                  <a:extLst>
                    <a:ext uri="{9D8B030D-6E8A-4147-A177-3AD203B41FA5}">
                      <a16:colId xmlns:a16="http://schemas.microsoft.com/office/drawing/2014/main" val="2264124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49124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- 2023-05-08 14:26:28</a:t>
                      </a:r>
                      <a:r>
                        <a:rPr kumimoji="0" lang="en-US" sz="1000" b="0" i="0" u="none" strike="noStrike" kern="1200" cap="none" spc="0" normalizeH="0" baseline="0" noProof="0">
                          <a:ln>
                            <a:noFill/>
                          </a:ln>
                          <a:solidFill>
                            <a:prstClr val="black"/>
                          </a:solidFill>
                          <a:effectLst/>
                          <a:uLnTx/>
                          <a:uFillTx/>
                          <a:latin typeface="Calibri"/>
                          <a:ea typeface="+mn-ea"/>
                          <a:cs typeface="+mn-cs"/>
                        </a:rPr>
                        <a:t>
 Verpackung ade, Umwelt olé! 🌿♻️ Bei Tchibo könnt ihr jetzt unseren Kaffee unverpackt kaufen - einfach eigene Dose mitbringen und sich an nachhaltigem Kaffeegenuss erfreuen. 💚
#Tchibo #Unverpackt #Kaffeeliebe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42970</a:t>
                      </a:r>
                    </a:p>
                  </a:txBody>
                  <a:tcPr/>
                </a:tc>
                <a:extLst>
                  <a:ext uri="{0D108BD9-81ED-4DB2-BD59-A6C34878D82A}">
                    <a16:rowId xmlns:a16="http://schemas.microsoft.com/office/drawing/2014/main" val="2069604815"/>
                  </a:ext>
                </a:extLst>
              </a:tr>
            </a:tbl>
          </a:graphicData>
        </a:graphic>
      </p:graphicFrame>
      <p:sp>
        <p:nvSpPr>
          <p:cNvPr id="4" name="Text Placeholder 3">
            <a:extLst>
              <a:ext uri="{FF2B5EF4-FFF2-40B4-BE49-F238E27FC236}">
                <a16:creationId xmlns:a16="http://schemas.microsoft.com/office/drawing/2014/main" id="{7982EC1C-4D4B-4A16-920E-11E607472F71}"/>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603869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0AC7E-8CE5-4A92-AB96-86C10A46F622}"/>
              </a:ext>
            </a:extLst>
          </p:cNvPr>
          <p:cNvSpPr>
            <a:spLocks noGrp="1"/>
          </p:cNvSpPr>
          <p:nvPr>
            <p:ph type="title"/>
          </p:nvPr>
        </p:nvSpPr>
        <p:spPr/>
        <p:txBody>
          <a:bodyPr/>
          <a:lstStyle/>
          <a:p>
            <a:r>
              <a:rPr lang="en-US"/>
              <a:t>Instagram Posts Table | Tchibo - 20 of 24</a:t>
            </a:r>
          </a:p>
        </p:txBody>
      </p:sp>
      <p:graphicFrame>
        <p:nvGraphicFramePr>
          <p:cNvPr id="5" name="Table Placeholder 4">
            <a:extLst>
              <a:ext uri="{FF2B5EF4-FFF2-40B4-BE49-F238E27FC236}">
                <a16:creationId xmlns:a16="http://schemas.microsoft.com/office/drawing/2014/main" id="{43C5A92B-CB62-4FA8-B262-C905981C826A}"/>
              </a:ext>
            </a:extLst>
          </p:cNvPr>
          <p:cNvGraphicFramePr>
            <a:graphicFrameLocks noGrp="1"/>
          </p:cNvGraphicFramePr>
          <p:nvPr>
            <p:ph type="tbl" sz="quarter" idx="13"/>
            <p:extLst>
              <p:ext uri="{D42A27DB-BD31-4B8C-83A1-F6EECF244321}">
                <p14:modId xmlns:p14="http://schemas.microsoft.com/office/powerpoint/2010/main" val="1457650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06438059"/>
                    </a:ext>
                  </a:extLst>
                </a:gridCol>
                <a:gridCol w="1481327">
                  <a:extLst>
                    <a:ext uri="{9D8B030D-6E8A-4147-A177-3AD203B41FA5}">
                      <a16:colId xmlns:a16="http://schemas.microsoft.com/office/drawing/2014/main" val="3029496672"/>
                    </a:ext>
                  </a:extLst>
                </a:gridCol>
                <a:gridCol w="493776">
                  <a:extLst>
                    <a:ext uri="{9D8B030D-6E8A-4147-A177-3AD203B41FA5}">
                      <a16:colId xmlns:a16="http://schemas.microsoft.com/office/drawing/2014/main" val="2296775708"/>
                    </a:ext>
                  </a:extLst>
                </a:gridCol>
                <a:gridCol w="493776">
                  <a:extLst>
                    <a:ext uri="{9D8B030D-6E8A-4147-A177-3AD203B41FA5}">
                      <a16:colId xmlns:a16="http://schemas.microsoft.com/office/drawing/2014/main" val="812258401"/>
                    </a:ext>
                  </a:extLst>
                </a:gridCol>
                <a:gridCol w="493776">
                  <a:extLst>
                    <a:ext uri="{9D8B030D-6E8A-4147-A177-3AD203B41FA5}">
                      <a16:colId xmlns:a16="http://schemas.microsoft.com/office/drawing/2014/main" val="3207735189"/>
                    </a:ext>
                  </a:extLst>
                </a:gridCol>
                <a:gridCol w="493776">
                  <a:extLst>
                    <a:ext uri="{9D8B030D-6E8A-4147-A177-3AD203B41FA5}">
                      <a16:colId xmlns:a16="http://schemas.microsoft.com/office/drawing/2014/main" val="3254713716"/>
                    </a:ext>
                  </a:extLst>
                </a:gridCol>
                <a:gridCol w="493776">
                  <a:extLst>
                    <a:ext uri="{9D8B030D-6E8A-4147-A177-3AD203B41FA5}">
                      <a16:colId xmlns:a16="http://schemas.microsoft.com/office/drawing/2014/main" val="242725978"/>
                    </a:ext>
                  </a:extLst>
                </a:gridCol>
                <a:gridCol w="493776">
                  <a:extLst>
                    <a:ext uri="{9D8B030D-6E8A-4147-A177-3AD203B41FA5}">
                      <a16:colId xmlns:a16="http://schemas.microsoft.com/office/drawing/2014/main" val="1662777464"/>
                    </a:ext>
                  </a:extLst>
                </a:gridCol>
                <a:gridCol w="493776">
                  <a:extLst>
                    <a:ext uri="{9D8B030D-6E8A-4147-A177-3AD203B41FA5}">
                      <a16:colId xmlns:a16="http://schemas.microsoft.com/office/drawing/2014/main" val="1479292842"/>
                    </a:ext>
                  </a:extLst>
                </a:gridCol>
                <a:gridCol w="493776">
                  <a:extLst>
                    <a:ext uri="{9D8B030D-6E8A-4147-A177-3AD203B41FA5}">
                      <a16:colId xmlns:a16="http://schemas.microsoft.com/office/drawing/2014/main" val="503397950"/>
                    </a:ext>
                  </a:extLst>
                </a:gridCol>
                <a:gridCol w="493776">
                  <a:extLst>
                    <a:ext uri="{9D8B030D-6E8A-4147-A177-3AD203B41FA5}">
                      <a16:colId xmlns:a16="http://schemas.microsoft.com/office/drawing/2014/main" val="2733888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96655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- 2023-05-08 13:10:08</a:t>
                      </a:r>
                      <a:r>
                        <a:rPr kumimoji="0" lang="en-US" sz="1000" b="0" i="0" u="none" strike="noStrike" kern="1200" cap="none" spc="0" normalizeH="0" baseline="0" noProof="0">
                          <a:ln>
                            <a:noFill/>
                          </a:ln>
                          <a:solidFill>
                            <a:prstClr val="black"/>
                          </a:solidFill>
                          <a:effectLst/>
                          <a:uLnTx/>
                          <a:uFillTx/>
                          <a:latin typeface="Calibri"/>
                          <a:ea typeface="+mn-ea"/>
                          <a:cs typeface="+mn-cs"/>
                        </a:rPr>
                        <a:t>
 Rise and shine ✨ Unser Morning-Essential: Kaffee! Bei uns ist wirklich für jeden das Passende dabei. Genieße unsere Kaffeeangebote der Woche zum Aktionspreis ☕️
🔎 Caffè Crema mild 1kg ganze Bohne 11,99€ (67778), Sanfter Moment 500g 6,49€ (155473), QBO Essential Kaffeemaschine 69€ (157467)
Online ausverkauft? Dann schaut gerne in der nächsten Filiale oder im Supermarkt vorbei! 🛒
#kaffeeangebot #kaffeeliebe #startindiewoche #tchibo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97160410"/>
                  </a:ext>
                </a:extLst>
              </a:tr>
            </a:tbl>
          </a:graphicData>
        </a:graphic>
      </p:graphicFrame>
      <p:sp>
        <p:nvSpPr>
          <p:cNvPr id="4" name="Text Placeholder 3">
            <a:extLst>
              <a:ext uri="{FF2B5EF4-FFF2-40B4-BE49-F238E27FC236}">
                <a16:creationId xmlns:a16="http://schemas.microsoft.com/office/drawing/2014/main" id="{CC88F394-AC0E-4A8F-987E-BF8623F60CE5}"/>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314013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D1F1-1E89-4FD3-9A36-87B04E888100}"/>
              </a:ext>
            </a:extLst>
          </p:cNvPr>
          <p:cNvSpPr>
            <a:spLocks noGrp="1"/>
          </p:cNvSpPr>
          <p:nvPr>
            <p:ph type="title"/>
          </p:nvPr>
        </p:nvSpPr>
        <p:spPr/>
        <p:txBody>
          <a:bodyPr/>
          <a:lstStyle/>
          <a:p>
            <a:r>
              <a:rPr lang="en-US"/>
              <a:t>Instagram Posts Table | Tchibo - 21 of 24</a:t>
            </a:r>
          </a:p>
        </p:txBody>
      </p:sp>
      <p:graphicFrame>
        <p:nvGraphicFramePr>
          <p:cNvPr id="5" name="Table Placeholder 4">
            <a:extLst>
              <a:ext uri="{FF2B5EF4-FFF2-40B4-BE49-F238E27FC236}">
                <a16:creationId xmlns:a16="http://schemas.microsoft.com/office/drawing/2014/main" id="{C3698257-7A8C-4DAC-84CC-C5C60CBFB0DD}"/>
              </a:ext>
            </a:extLst>
          </p:cNvPr>
          <p:cNvGraphicFramePr>
            <a:graphicFrameLocks noGrp="1"/>
          </p:cNvGraphicFramePr>
          <p:nvPr>
            <p:ph type="tbl" sz="quarter" idx="13"/>
            <p:extLst>
              <p:ext uri="{D42A27DB-BD31-4B8C-83A1-F6EECF244321}">
                <p14:modId xmlns:p14="http://schemas.microsoft.com/office/powerpoint/2010/main" val="1461981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86483463"/>
                    </a:ext>
                  </a:extLst>
                </a:gridCol>
                <a:gridCol w="1481327">
                  <a:extLst>
                    <a:ext uri="{9D8B030D-6E8A-4147-A177-3AD203B41FA5}">
                      <a16:colId xmlns:a16="http://schemas.microsoft.com/office/drawing/2014/main" val="3675770935"/>
                    </a:ext>
                  </a:extLst>
                </a:gridCol>
                <a:gridCol w="493776">
                  <a:extLst>
                    <a:ext uri="{9D8B030D-6E8A-4147-A177-3AD203B41FA5}">
                      <a16:colId xmlns:a16="http://schemas.microsoft.com/office/drawing/2014/main" val="1064739591"/>
                    </a:ext>
                  </a:extLst>
                </a:gridCol>
                <a:gridCol w="493776">
                  <a:extLst>
                    <a:ext uri="{9D8B030D-6E8A-4147-A177-3AD203B41FA5}">
                      <a16:colId xmlns:a16="http://schemas.microsoft.com/office/drawing/2014/main" val="2105034377"/>
                    </a:ext>
                  </a:extLst>
                </a:gridCol>
                <a:gridCol w="493776">
                  <a:extLst>
                    <a:ext uri="{9D8B030D-6E8A-4147-A177-3AD203B41FA5}">
                      <a16:colId xmlns:a16="http://schemas.microsoft.com/office/drawing/2014/main" val="1848707426"/>
                    </a:ext>
                  </a:extLst>
                </a:gridCol>
                <a:gridCol w="493776">
                  <a:extLst>
                    <a:ext uri="{9D8B030D-6E8A-4147-A177-3AD203B41FA5}">
                      <a16:colId xmlns:a16="http://schemas.microsoft.com/office/drawing/2014/main" val="193954813"/>
                    </a:ext>
                  </a:extLst>
                </a:gridCol>
                <a:gridCol w="493776">
                  <a:extLst>
                    <a:ext uri="{9D8B030D-6E8A-4147-A177-3AD203B41FA5}">
                      <a16:colId xmlns:a16="http://schemas.microsoft.com/office/drawing/2014/main" val="3006383093"/>
                    </a:ext>
                  </a:extLst>
                </a:gridCol>
                <a:gridCol w="493776">
                  <a:extLst>
                    <a:ext uri="{9D8B030D-6E8A-4147-A177-3AD203B41FA5}">
                      <a16:colId xmlns:a16="http://schemas.microsoft.com/office/drawing/2014/main" val="4043474643"/>
                    </a:ext>
                  </a:extLst>
                </a:gridCol>
                <a:gridCol w="493776">
                  <a:extLst>
                    <a:ext uri="{9D8B030D-6E8A-4147-A177-3AD203B41FA5}">
                      <a16:colId xmlns:a16="http://schemas.microsoft.com/office/drawing/2014/main" val="1399573032"/>
                    </a:ext>
                  </a:extLst>
                </a:gridCol>
                <a:gridCol w="493776">
                  <a:extLst>
                    <a:ext uri="{9D8B030D-6E8A-4147-A177-3AD203B41FA5}">
                      <a16:colId xmlns:a16="http://schemas.microsoft.com/office/drawing/2014/main" val="1670170746"/>
                    </a:ext>
                  </a:extLst>
                </a:gridCol>
                <a:gridCol w="493776">
                  <a:extLst>
                    <a:ext uri="{9D8B030D-6E8A-4147-A177-3AD203B41FA5}">
                      <a16:colId xmlns:a16="http://schemas.microsoft.com/office/drawing/2014/main" val="2319057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78666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tchibo - 2023-05-05 11:00:08</a:t>
                      </a:r>
                      <a:r>
                        <a:rPr kumimoji="0" lang="de-DE" sz="1000" b="0" i="0" u="none" strike="noStrike" kern="1200" cap="none" spc="0" normalizeH="0" baseline="0" noProof="0">
                          <a:ln>
                            <a:noFill/>
                          </a:ln>
                          <a:solidFill>
                            <a:prstClr val="black"/>
                          </a:solidFill>
                          <a:effectLst/>
                          <a:uLnTx/>
                          <a:uFillTx/>
                          <a:latin typeface="Calibri"/>
                          <a:ea typeface="+mn-ea"/>
                          <a:cs typeface="+mn-cs"/>
                        </a:rPr>
                        <a:t>
 Besondere Menschen verdienen besondere Geschenke! ❤️ Wir wollen einmal Danke sagen an alle Herzensmenschen und wie könnte man ein Danke schöner ausdrücken als mit einem kleinen Geschenk? Von der Kaffeezubereitung bis zur Bohne alles was man für einen besonderen Genussmoment braucht ☕️
Perfektes Kaffee-Match und Geschenkidee:
Feine Milde (80285) und der Herzhafte (16132)
🔎 Porzellanbecher mit Deckel 11,99€ (163048), Kaffeebecher mit Filter 11,99€ (164214), Kaffeebecher, 2er Set 9,99€ (164212), Kaffeedose 4,99€ (144263)
Online ausverkauft? Dann schaut gerne in der nächsten Filiale oder im Supermarkt vorbei! 🛒
#herzensmensch #muttertag #liebeverschenken #tchibo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77047958"/>
                  </a:ext>
                </a:extLst>
              </a:tr>
            </a:tbl>
          </a:graphicData>
        </a:graphic>
      </p:graphicFrame>
      <p:sp>
        <p:nvSpPr>
          <p:cNvPr id="4" name="Text Placeholder 3">
            <a:extLst>
              <a:ext uri="{FF2B5EF4-FFF2-40B4-BE49-F238E27FC236}">
                <a16:creationId xmlns:a16="http://schemas.microsoft.com/office/drawing/2014/main" id="{78AD8957-85A2-445D-9934-9950593A7579}"/>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37697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65372-029A-4197-AD37-4370C9F19320}"/>
              </a:ext>
            </a:extLst>
          </p:cNvPr>
          <p:cNvSpPr>
            <a:spLocks noGrp="1"/>
          </p:cNvSpPr>
          <p:nvPr>
            <p:ph type="title"/>
          </p:nvPr>
        </p:nvSpPr>
        <p:spPr/>
        <p:txBody>
          <a:bodyPr/>
          <a:lstStyle/>
          <a:p>
            <a:r>
              <a:rPr lang="en-US"/>
              <a:t>Instagram Posts Table | Tchibo - 22 of 24</a:t>
            </a:r>
          </a:p>
        </p:txBody>
      </p:sp>
      <p:graphicFrame>
        <p:nvGraphicFramePr>
          <p:cNvPr id="5" name="Table Placeholder 4">
            <a:extLst>
              <a:ext uri="{FF2B5EF4-FFF2-40B4-BE49-F238E27FC236}">
                <a16:creationId xmlns:a16="http://schemas.microsoft.com/office/drawing/2014/main" id="{DBEB8200-48A8-4FBC-934E-1E3CA8C8DF4D}"/>
              </a:ext>
            </a:extLst>
          </p:cNvPr>
          <p:cNvGraphicFramePr>
            <a:graphicFrameLocks noGrp="1"/>
          </p:cNvGraphicFramePr>
          <p:nvPr>
            <p:ph type="tbl" sz="quarter" idx="13"/>
            <p:extLst>
              <p:ext uri="{D42A27DB-BD31-4B8C-83A1-F6EECF244321}">
                <p14:modId xmlns:p14="http://schemas.microsoft.com/office/powerpoint/2010/main" val="1226779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84516160"/>
                    </a:ext>
                  </a:extLst>
                </a:gridCol>
                <a:gridCol w="1481327">
                  <a:extLst>
                    <a:ext uri="{9D8B030D-6E8A-4147-A177-3AD203B41FA5}">
                      <a16:colId xmlns:a16="http://schemas.microsoft.com/office/drawing/2014/main" val="2014770371"/>
                    </a:ext>
                  </a:extLst>
                </a:gridCol>
                <a:gridCol w="493776">
                  <a:extLst>
                    <a:ext uri="{9D8B030D-6E8A-4147-A177-3AD203B41FA5}">
                      <a16:colId xmlns:a16="http://schemas.microsoft.com/office/drawing/2014/main" val="2467711017"/>
                    </a:ext>
                  </a:extLst>
                </a:gridCol>
                <a:gridCol w="493776">
                  <a:extLst>
                    <a:ext uri="{9D8B030D-6E8A-4147-A177-3AD203B41FA5}">
                      <a16:colId xmlns:a16="http://schemas.microsoft.com/office/drawing/2014/main" val="2867621202"/>
                    </a:ext>
                  </a:extLst>
                </a:gridCol>
                <a:gridCol w="493776">
                  <a:extLst>
                    <a:ext uri="{9D8B030D-6E8A-4147-A177-3AD203B41FA5}">
                      <a16:colId xmlns:a16="http://schemas.microsoft.com/office/drawing/2014/main" val="3132162357"/>
                    </a:ext>
                  </a:extLst>
                </a:gridCol>
                <a:gridCol w="493776">
                  <a:extLst>
                    <a:ext uri="{9D8B030D-6E8A-4147-A177-3AD203B41FA5}">
                      <a16:colId xmlns:a16="http://schemas.microsoft.com/office/drawing/2014/main" val="683418414"/>
                    </a:ext>
                  </a:extLst>
                </a:gridCol>
                <a:gridCol w="493776">
                  <a:extLst>
                    <a:ext uri="{9D8B030D-6E8A-4147-A177-3AD203B41FA5}">
                      <a16:colId xmlns:a16="http://schemas.microsoft.com/office/drawing/2014/main" val="1092159491"/>
                    </a:ext>
                  </a:extLst>
                </a:gridCol>
                <a:gridCol w="493776">
                  <a:extLst>
                    <a:ext uri="{9D8B030D-6E8A-4147-A177-3AD203B41FA5}">
                      <a16:colId xmlns:a16="http://schemas.microsoft.com/office/drawing/2014/main" val="3555308328"/>
                    </a:ext>
                  </a:extLst>
                </a:gridCol>
                <a:gridCol w="493776">
                  <a:extLst>
                    <a:ext uri="{9D8B030D-6E8A-4147-A177-3AD203B41FA5}">
                      <a16:colId xmlns:a16="http://schemas.microsoft.com/office/drawing/2014/main" val="2813167987"/>
                    </a:ext>
                  </a:extLst>
                </a:gridCol>
                <a:gridCol w="493776">
                  <a:extLst>
                    <a:ext uri="{9D8B030D-6E8A-4147-A177-3AD203B41FA5}">
                      <a16:colId xmlns:a16="http://schemas.microsoft.com/office/drawing/2014/main" val="3368723914"/>
                    </a:ext>
                  </a:extLst>
                </a:gridCol>
                <a:gridCol w="493776">
                  <a:extLst>
                    <a:ext uri="{9D8B030D-6E8A-4147-A177-3AD203B41FA5}">
                      <a16:colId xmlns:a16="http://schemas.microsoft.com/office/drawing/2014/main" val="2230362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93006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- 2023-05-04 11:00:06</a:t>
                      </a:r>
                      <a:r>
                        <a:rPr kumimoji="0" lang="en-US" sz="1000" b="0" i="0" u="none" strike="noStrike" kern="1200" cap="none" spc="0" normalizeH="0" baseline="0" noProof="0">
                          <a:ln>
                            <a:noFill/>
                          </a:ln>
                          <a:solidFill>
                            <a:prstClr val="black"/>
                          </a:solidFill>
                          <a:effectLst/>
                          <a:uLnTx/>
                          <a:uFillTx/>
                          <a:latin typeface="Calibri"/>
                          <a:ea typeface="+mn-ea"/>
                          <a:cs typeface="+mn-cs"/>
                        </a:rPr>
                        <a:t>
 Was wäre ein Picknick ohne Kaffee? 💁🏼‍♀️
Mit diesen kleinen und stylischen Helfern seid ihr nicht nur bestens ausgerüstet sondern auch nachhaltig unterwegs! 🙏✨
🔎 Isolierkanne 9,99€ (147482), Porzellanbecher mit Deckel 11,99€ (163045)
Online ausverkauft? Dann schaut gerne in der nächsten Filiale oder im Supermarkt vorbei! 🛒
#plastikwho #picknickzeit #naturliebe #tchibo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37584240"/>
                  </a:ext>
                </a:extLst>
              </a:tr>
            </a:tbl>
          </a:graphicData>
        </a:graphic>
      </p:graphicFrame>
      <p:sp>
        <p:nvSpPr>
          <p:cNvPr id="4" name="Text Placeholder 3">
            <a:extLst>
              <a:ext uri="{FF2B5EF4-FFF2-40B4-BE49-F238E27FC236}">
                <a16:creationId xmlns:a16="http://schemas.microsoft.com/office/drawing/2014/main" id="{7B13EE13-727E-41EC-A8A1-C0F3521236A9}"/>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995167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1174C-9179-4962-AD1E-2D9BEB3B3A11}"/>
              </a:ext>
            </a:extLst>
          </p:cNvPr>
          <p:cNvSpPr>
            <a:spLocks noGrp="1"/>
          </p:cNvSpPr>
          <p:nvPr>
            <p:ph type="title"/>
          </p:nvPr>
        </p:nvSpPr>
        <p:spPr/>
        <p:txBody>
          <a:bodyPr/>
          <a:lstStyle/>
          <a:p>
            <a:r>
              <a:rPr lang="en-US"/>
              <a:t>Instagram Posts Table | Tchibo - 23 of 24</a:t>
            </a:r>
          </a:p>
        </p:txBody>
      </p:sp>
      <p:graphicFrame>
        <p:nvGraphicFramePr>
          <p:cNvPr id="5" name="Table Placeholder 4">
            <a:extLst>
              <a:ext uri="{FF2B5EF4-FFF2-40B4-BE49-F238E27FC236}">
                <a16:creationId xmlns:a16="http://schemas.microsoft.com/office/drawing/2014/main" id="{7988B4D7-5757-49F6-8D37-16BF3C2A0C92}"/>
              </a:ext>
            </a:extLst>
          </p:cNvPr>
          <p:cNvGraphicFramePr>
            <a:graphicFrameLocks noGrp="1"/>
          </p:cNvGraphicFramePr>
          <p:nvPr>
            <p:ph type="tbl" sz="quarter" idx="13"/>
            <p:extLst>
              <p:ext uri="{D42A27DB-BD31-4B8C-83A1-F6EECF244321}">
                <p14:modId xmlns:p14="http://schemas.microsoft.com/office/powerpoint/2010/main" val="831428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38573056"/>
                    </a:ext>
                  </a:extLst>
                </a:gridCol>
                <a:gridCol w="1481327">
                  <a:extLst>
                    <a:ext uri="{9D8B030D-6E8A-4147-A177-3AD203B41FA5}">
                      <a16:colId xmlns:a16="http://schemas.microsoft.com/office/drawing/2014/main" val="18349834"/>
                    </a:ext>
                  </a:extLst>
                </a:gridCol>
                <a:gridCol w="493776">
                  <a:extLst>
                    <a:ext uri="{9D8B030D-6E8A-4147-A177-3AD203B41FA5}">
                      <a16:colId xmlns:a16="http://schemas.microsoft.com/office/drawing/2014/main" val="2262948114"/>
                    </a:ext>
                  </a:extLst>
                </a:gridCol>
                <a:gridCol w="493776">
                  <a:extLst>
                    <a:ext uri="{9D8B030D-6E8A-4147-A177-3AD203B41FA5}">
                      <a16:colId xmlns:a16="http://schemas.microsoft.com/office/drawing/2014/main" val="1083625034"/>
                    </a:ext>
                  </a:extLst>
                </a:gridCol>
                <a:gridCol w="493776">
                  <a:extLst>
                    <a:ext uri="{9D8B030D-6E8A-4147-A177-3AD203B41FA5}">
                      <a16:colId xmlns:a16="http://schemas.microsoft.com/office/drawing/2014/main" val="1855151448"/>
                    </a:ext>
                  </a:extLst>
                </a:gridCol>
                <a:gridCol w="493776">
                  <a:extLst>
                    <a:ext uri="{9D8B030D-6E8A-4147-A177-3AD203B41FA5}">
                      <a16:colId xmlns:a16="http://schemas.microsoft.com/office/drawing/2014/main" val="670922954"/>
                    </a:ext>
                  </a:extLst>
                </a:gridCol>
                <a:gridCol w="493776">
                  <a:extLst>
                    <a:ext uri="{9D8B030D-6E8A-4147-A177-3AD203B41FA5}">
                      <a16:colId xmlns:a16="http://schemas.microsoft.com/office/drawing/2014/main" val="3916708793"/>
                    </a:ext>
                  </a:extLst>
                </a:gridCol>
                <a:gridCol w="493776">
                  <a:extLst>
                    <a:ext uri="{9D8B030D-6E8A-4147-A177-3AD203B41FA5}">
                      <a16:colId xmlns:a16="http://schemas.microsoft.com/office/drawing/2014/main" val="3252771609"/>
                    </a:ext>
                  </a:extLst>
                </a:gridCol>
                <a:gridCol w="493776">
                  <a:extLst>
                    <a:ext uri="{9D8B030D-6E8A-4147-A177-3AD203B41FA5}">
                      <a16:colId xmlns:a16="http://schemas.microsoft.com/office/drawing/2014/main" val="504776230"/>
                    </a:ext>
                  </a:extLst>
                </a:gridCol>
                <a:gridCol w="493776">
                  <a:extLst>
                    <a:ext uri="{9D8B030D-6E8A-4147-A177-3AD203B41FA5}">
                      <a16:colId xmlns:a16="http://schemas.microsoft.com/office/drawing/2014/main" val="151652622"/>
                    </a:ext>
                  </a:extLst>
                </a:gridCol>
                <a:gridCol w="493776">
                  <a:extLst>
                    <a:ext uri="{9D8B030D-6E8A-4147-A177-3AD203B41FA5}">
                      <a16:colId xmlns:a16="http://schemas.microsoft.com/office/drawing/2014/main" val="2915659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5473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tchibo - 2023-05-03 13:15:54</a:t>
                      </a:r>
                      <a:r>
                        <a:rPr kumimoji="0" lang="de-DE" sz="1000" b="0" i="0" u="none" strike="noStrike" kern="1200" cap="none" spc="0" normalizeH="0" baseline="0" noProof="0">
                          <a:ln>
                            <a:noFill/>
                          </a:ln>
                          <a:solidFill>
                            <a:prstClr val="black"/>
                          </a:solidFill>
                          <a:effectLst/>
                          <a:uLnTx/>
                          <a:uFillTx/>
                          <a:latin typeface="Calibri"/>
                          <a:ea typeface="+mn-ea"/>
                          <a:cs typeface="+mn-cs"/>
                        </a:rPr>
                        <a:t>
 Was ist eigentlich smart gespart? ☀️ Für uns ganz klar: Wenn unsere Picknickdecke auch im nächsten Jahr wieder unser Lieblingsplatz ist und wir bei der Radtour in die Natur auch an die Natur denken 🚲
🔎 2-in-1-Smartphonetasche 14,99€ (178597), Langarm-Funktionsshirt 17,99€ (178647), Rad-und-Umhängetasche 24,99€ (178598)
Online ausverkauft? Dann schaut gerne in der nächsten Filiale oder im Supermarkt vorbei! 🛒
#naturliebe #abendteuerzeit #tchibo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1420946"/>
                  </a:ext>
                </a:extLst>
              </a:tr>
            </a:tbl>
          </a:graphicData>
        </a:graphic>
      </p:graphicFrame>
      <p:sp>
        <p:nvSpPr>
          <p:cNvPr id="4" name="Text Placeholder 3">
            <a:extLst>
              <a:ext uri="{FF2B5EF4-FFF2-40B4-BE49-F238E27FC236}">
                <a16:creationId xmlns:a16="http://schemas.microsoft.com/office/drawing/2014/main" id="{B1E29675-F897-4AC6-9365-A63E8C5B278A}"/>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564622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39919-1638-4AA7-81BA-17558D8419A1}"/>
              </a:ext>
            </a:extLst>
          </p:cNvPr>
          <p:cNvSpPr>
            <a:spLocks noGrp="1"/>
          </p:cNvSpPr>
          <p:nvPr>
            <p:ph type="title"/>
          </p:nvPr>
        </p:nvSpPr>
        <p:spPr/>
        <p:txBody>
          <a:bodyPr/>
          <a:lstStyle/>
          <a:p>
            <a:r>
              <a:rPr lang="en-US"/>
              <a:t>Instagram Posts Table | Tchibo - 24 of 24</a:t>
            </a:r>
          </a:p>
        </p:txBody>
      </p:sp>
      <p:graphicFrame>
        <p:nvGraphicFramePr>
          <p:cNvPr id="5" name="Table Placeholder 4">
            <a:extLst>
              <a:ext uri="{FF2B5EF4-FFF2-40B4-BE49-F238E27FC236}">
                <a16:creationId xmlns:a16="http://schemas.microsoft.com/office/drawing/2014/main" id="{68F204A5-0B1E-4EC6-B81D-B91068CCC746}"/>
              </a:ext>
            </a:extLst>
          </p:cNvPr>
          <p:cNvGraphicFramePr>
            <a:graphicFrameLocks noGrp="1"/>
          </p:cNvGraphicFramePr>
          <p:nvPr>
            <p:ph type="tbl" sz="quarter" idx="13"/>
            <p:extLst>
              <p:ext uri="{D42A27DB-BD31-4B8C-83A1-F6EECF244321}">
                <p14:modId xmlns:p14="http://schemas.microsoft.com/office/powerpoint/2010/main" val="2234335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48419604"/>
                    </a:ext>
                  </a:extLst>
                </a:gridCol>
                <a:gridCol w="1481327">
                  <a:extLst>
                    <a:ext uri="{9D8B030D-6E8A-4147-A177-3AD203B41FA5}">
                      <a16:colId xmlns:a16="http://schemas.microsoft.com/office/drawing/2014/main" val="1139353915"/>
                    </a:ext>
                  </a:extLst>
                </a:gridCol>
                <a:gridCol w="493776">
                  <a:extLst>
                    <a:ext uri="{9D8B030D-6E8A-4147-A177-3AD203B41FA5}">
                      <a16:colId xmlns:a16="http://schemas.microsoft.com/office/drawing/2014/main" val="1748985747"/>
                    </a:ext>
                  </a:extLst>
                </a:gridCol>
                <a:gridCol w="493776">
                  <a:extLst>
                    <a:ext uri="{9D8B030D-6E8A-4147-A177-3AD203B41FA5}">
                      <a16:colId xmlns:a16="http://schemas.microsoft.com/office/drawing/2014/main" val="3727179174"/>
                    </a:ext>
                  </a:extLst>
                </a:gridCol>
                <a:gridCol w="493776">
                  <a:extLst>
                    <a:ext uri="{9D8B030D-6E8A-4147-A177-3AD203B41FA5}">
                      <a16:colId xmlns:a16="http://schemas.microsoft.com/office/drawing/2014/main" val="4151523503"/>
                    </a:ext>
                  </a:extLst>
                </a:gridCol>
                <a:gridCol w="493776">
                  <a:extLst>
                    <a:ext uri="{9D8B030D-6E8A-4147-A177-3AD203B41FA5}">
                      <a16:colId xmlns:a16="http://schemas.microsoft.com/office/drawing/2014/main" val="2702354217"/>
                    </a:ext>
                  </a:extLst>
                </a:gridCol>
                <a:gridCol w="493776">
                  <a:extLst>
                    <a:ext uri="{9D8B030D-6E8A-4147-A177-3AD203B41FA5}">
                      <a16:colId xmlns:a16="http://schemas.microsoft.com/office/drawing/2014/main" val="2427280413"/>
                    </a:ext>
                  </a:extLst>
                </a:gridCol>
                <a:gridCol w="493776">
                  <a:extLst>
                    <a:ext uri="{9D8B030D-6E8A-4147-A177-3AD203B41FA5}">
                      <a16:colId xmlns:a16="http://schemas.microsoft.com/office/drawing/2014/main" val="2787434534"/>
                    </a:ext>
                  </a:extLst>
                </a:gridCol>
                <a:gridCol w="493776">
                  <a:extLst>
                    <a:ext uri="{9D8B030D-6E8A-4147-A177-3AD203B41FA5}">
                      <a16:colId xmlns:a16="http://schemas.microsoft.com/office/drawing/2014/main" val="1272037691"/>
                    </a:ext>
                  </a:extLst>
                </a:gridCol>
                <a:gridCol w="493776">
                  <a:extLst>
                    <a:ext uri="{9D8B030D-6E8A-4147-A177-3AD203B41FA5}">
                      <a16:colId xmlns:a16="http://schemas.microsoft.com/office/drawing/2014/main" val="3603897034"/>
                    </a:ext>
                  </a:extLst>
                </a:gridCol>
                <a:gridCol w="493776">
                  <a:extLst>
                    <a:ext uri="{9D8B030D-6E8A-4147-A177-3AD203B41FA5}">
                      <a16:colId xmlns:a16="http://schemas.microsoft.com/office/drawing/2014/main" val="1400009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21696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tchibo - 2023-05-02 12:47:19</a:t>
                      </a:r>
                      <a:r>
                        <a:rPr kumimoji="0" lang="en-US" sz="1000" b="0" i="0" u="none" strike="noStrike" kern="1200" cap="none" spc="0" normalizeH="0" baseline="0" noProof="0">
                          <a:ln>
                            <a:noFill/>
                          </a:ln>
                          <a:solidFill>
                            <a:prstClr val="black"/>
                          </a:solidFill>
                          <a:effectLst/>
                          <a:uLnTx/>
                          <a:uFillTx/>
                          <a:latin typeface="Calibri"/>
                          <a:ea typeface="+mn-ea"/>
                          <a:cs typeface="+mn-cs"/>
                        </a:rPr>
                        <a:t>
 Was gibt es Schöneres als ein entspanntes Picknick an einem sonnigen Tag? 🌞🧺 Aber welche Essentials brauchst du wirklich für dein perfektes Picknick? Wir haben für dich die Must-Haves unserer neuen Tchibo Themenwelt zusammengestellt. Lass dich inspirieren und gönn dir deine wohlverdiente Auszeit in der Natur. 🌳
🔎 Isolierter Picknickkorb 19,99€ (178254), 4 Kunststoff-Trinkhalme 7,99€ (178334), Picknickrucksack 34,99€ (178255), Kleine Kühltasche 17,99€ (178332), Fahrradsattelbezug 8,99€ (180506)
Online ausverkauft? Dann schaut gerne in der nächsten Filiale oder im Supermarkt vorbei! 🛒
#tchibo #picknickessentials #naturliebe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54217</a:t>
                      </a:r>
                    </a:p>
                  </a:txBody>
                  <a:tcPr/>
                </a:tc>
                <a:extLst>
                  <a:ext uri="{0D108BD9-81ED-4DB2-BD59-A6C34878D82A}">
                    <a16:rowId xmlns:a16="http://schemas.microsoft.com/office/drawing/2014/main" val="2405634133"/>
                  </a:ext>
                </a:extLst>
              </a:tr>
            </a:tbl>
          </a:graphicData>
        </a:graphic>
      </p:graphicFrame>
      <p:sp>
        <p:nvSpPr>
          <p:cNvPr id="4" name="Text Placeholder 3">
            <a:extLst>
              <a:ext uri="{FF2B5EF4-FFF2-40B4-BE49-F238E27FC236}">
                <a16:creationId xmlns:a16="http://schemas.microsoft.com/office/drawing/2014/main" id="{552C9303-ADC9-4946-8D15-839704DF0B2B}"/>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0602558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3803</Words>
  <Application>Microsoft Office PowerPoint</Application>
  <PresentationFormat>On-screen Show (4:3)</PresentationFormat>
  <Paragraphs>542</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Instagram Posts Table | Tchibo - 1 of 24</vt:lpstr>
      <vt:lpstr>Instagram Posts Table | Tchibo - 2 of 24</vt:lpstr>
      <vt:lpstr>Instagram Posts Table | Tchibo - 3 of 24</vt:lpstr>
      <vt:lpstr>Instagram Posts Table | Tchibo - 4 of 24</vt:lpstr>
      <vt:lpstr>Instagram Posts Table | Tchibo - 5 of 24</vt:lpstr>
      <vt:lpstr>Instagram Posts Table | Tchibo - 6 of 24</vt:lpstr>
      <vt:lpstr>Instagram Posts Table | Tchibo - 7 of 24</vt:lpstr>
      <vt:lpstr>Instagram Posts Table | Tchibo - 8 of 24</vt:lpstr>
      <vt:lpstr>Instagram Posts Table | Tchibo - 9 of 24</vt:lpstr>
      <vt:lpstr>Instagram Posts Table | Tchibo - 10 of 24</vt:lpstr>
      <vt:lpstr>Instagram Posts Table | Tchibo - 11 of 24</vt:lpstr>
      <vt:lpstr>Instagram Posts Table | Tchibo - 12 of 24</vt:lpstr>
      <vt:lpstr>Instagram Posts Table | Tchibo - 13 of 24</vt:lpstr>
      <vt:lpstr>Instagram Posts Table | Tchibo - 14 of 24</vt:lpstr>
      <vt:lpstr>Instagram Posts Table | Tchibo - 15 of 24</vt:lpstr>
      <vt:lpstr>Instagram Posts Table | Tchibo - 16 of 24</vt:lpstr>
      <vt:lpstr>Instagram Posts Table | Tchibo - 17 of 24</vt:lpstr>
      <vt:lpstr>Instagram Posts Table | Tchibo - 18 of 24</vt:lpstr>
      <vt:lpstr>Instagram Posts Table | Tchibo - 19 of 24</vt:lpstr>
      <vt:lpstr>Instagram Posts Table | Tchibo - 20 of 24</vt:lpstr>
      <vt:lpstr>Instagram Posts Table | Tchibo - 21 of 24</vt:lpstr>
      <vt:lpstr>Instagram Posts Table | Tchibo - 22 of 24</vt:lpstr>
      <vt:lpstr>Instagram Posts Table | Tchibo - 23 of 24</vt:lpstr>
      <vt:lpstr>Instagram Posts Table | Tchibo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Tchibo - 1 of 24</dc:title>
  <dc:creator>Frederik Born</dc:creator>
  <cp:lastModifiedBy>Frederik Born</cp:lastModifiedBy>
  <cp:revision>1</cp:revision>
  <dcterms:created xsi:type="dcterms:W3CDTF">2023-06-02T10:17:20Z</dcterms:created>
  <dcterms:modified xsi:type="dcterms:W3CDTF">2023-06-02T10:21:22Z</dcterms:modified>
</cp:coreProperties>
</file>