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2" r:id="rId35"/>
    <p:sldId id="293" r:id="rId36"/>
    <p:sldId id="294" r:id="rId37"/>
    <p:sldId id="296" r:id="rId38"/>
    <p:sldId id="297" r:id="rId39"/>
    <p:sldId id="298" r:id="rId40"/>
    <p:sldId id="299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4">
                  <c:v>112898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1-4EAE-B03E-A8F15C5C1D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4">
                  <c:v>3920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71-4EAE-B03E-A8F15C5C1D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4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71-4EAE-B03E-A8F15C5C1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48616"/>
        <c:axId val="308147632"/>
      </c:lineChart>
      <c:dateAx>
        <c:axId val="308148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7632"/>
        <c:crosses val="autoZero"/>
        <c:auto val="1"/>
        <c:lblOffset val="100"/>
        <c:baseTimeUnit val="days"/>
      </c:dateAx>
      <c:valAx>
        <c:axId val="30814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B8-440E-B512-D284944C84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B8-440E-B512-D284944C84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B8-440E-B512-D284944C8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06728"/>
        <c:axId val="284405416"/>
      </c:lineChart>
      <c:dateAx>
        <c:axId val="28440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5416"/>
        <c:crosses val="autoZero"/>
        <c:auto val="1"/>
        <c:lblOffset val="100"/>
        <c:baseTimeUnit val="days"/>
      </c:dateAx>
      <c:valAx>
        <c:axId val="28440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EB-44F1-8061-8A89AA156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EB-44F1-8061-8A89AA156D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EB-44F1-8061-8A89AA156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08144"/>
        <c:axId val="385301912"/>
      </c:lineChart>
      <c:dateAx>
        <c:axId val="38530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01912"/>
        <c:crosses val="autoZero"/>
        <c:auto val="1"/>
        <c:lblOffset val="100"/>
        <c:baseTimeUnit val="days"/>
      </c:dateAx>
      <c:valAx>
        <c:axId val="38530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0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169</c:v>
                </c:pt>
                <c:pt idx="1">
                  <c:v>854</c:v>
                </c:pt>
                <c:pt idx="2">
                  <c:v>165</c:v>
                </c:pt>
                <c:pt idx="3">
                  <c:v>133</c:v>
                </c:pt>
                <c:pt idx="4">
                  <c:v>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CF-49EF-A17F-55C62C9A9C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CF-49EF-A17F-55C62C9A9C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CF-49EF-A17F-55C62C9A9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12408"/>
        <c:axId val="385314704"/>
      </c:lineChart>
      <c:dateAx>
        <c:axId val="38531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4704"/>
        <c:crosses val="autoZero"/>
        <c:auto val="1"/>
        <c:lblOffset val="100"/>
        <c:baseTimeUnit val="days"/>
      </c:dateAx>
      <c:valAx>
        <c:axId val="38531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2303553</c:v>
                </c:pt>
                <c:pt idx="1">
                  <c:v>1974553</c:v>
                </c:pt>
                <c:pt idx="2">
                  <c:v>1672718</c:v>
                </c:pt>
                <c:pt idx="3">
                  <c:v>1925443</c:v>
                </c:pt>
                <c:pt idx="4">
                  <c:v>855977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8-44FB-A43F-CD70202C23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8-44FB-A43F-CD70202C2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20608"/>
        <c:axId val="385315360"/>
      </c:lineChart>
      <c:dateAx>
        <c:axId val="38532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5360"/>
        <c:crosses val="autoZero"/>
        <c:auto val="1"/>
        <c:lblOffset val="100"/>
        <c:baseTimeUnit val="days"/>
      </c:dateAx>
      <c:valAx>
        <c:axId val="38531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2565372</c:v>
                </c:pt>
                <c:pt idx="1">
                  <c:v>2248026</c:v>
                </c:pt>
                <c:pt idx="2">
                  <c:v>1970893</c:v>
                </c:pt>
                <c:pt idx="3">
                  <c:v>2224416</c:v>
                </c:pt>
                <c:pt idx="4">
                  <c:v>1107423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1B-4F01-BA30-A2F44C2C9A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1B-4F01-BA30-A2F44C2C9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16344"/>
        <c:axId val="385319296"/>
      </c:lineChart>
      <c:dateAx>
        <c:axId val="38531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9296"/>
        <c:crosses val="autoZero"/>
        <c:auto val="1"/>
        <c:lblOffset val="100"/>
        <c:baseTimeUnit val="days"/>
      </c:dateAx>
      <c:valAx>
        <c:axId val="38531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5.53597052206415E-2</c:v>
                </c:pt>
                <c:pt idx="2">
                  <c:v>0.43357721128806498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1-452D-88A1-9273BBA6CF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A1-452D-88A1-9273BBA6CF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A1-452D-88A1-9273BBA6C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369616"/>
        <c:axId val="423373880"/>
      </c:barChart>
      <c:catAx>
        <c:axId val="42336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73880"/>
        <c:crosses val="autoZero"/>
        <c:auto val="1"/>
        <c:lblAlgn val="ctr"/>
        <c:lblOffset val="100"/>
        <c:noMultiLvlLbl val="0"/>
      </c:catAx>
      <c:valAx>
        <c:axId val="42337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6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8639.6666666666697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7-4B05-85FD-C18244F479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5572.1666666666697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07-4B05-85FD-C18244F47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370272"/>
        <c:axId val="423367320"/>
      </c:barChart>
      <c:catAx>
        <c:axId val="42337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67320"/>
        <c:crosses val="autoZero"/>
        <c:auto val="1"/>
        <c:lblAlgn val="ctr"/>
        <c:lblOffset val="100"/>
        <c:noMultiLvlLbl val="0"/>
      </c:catAx>
      <c:valAx>
        <c:axId val="42336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7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166</c:v>
                </c:pt>
                <c:pt idx="1">
                  <c:v>798</c:v>
                </c:pt>
                <c:pt idx="2">
                  <c:v>158</c:v>
                </c:pt>
                <c:pt idx="3">
                  <c:v>115</c:v>
                </c:pt>
                <c:pt idx="4">
                  <c:v>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F9-457E-82D5-DCD6EF4B79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F9-457E-82D5-DCD6EF4B79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F9-457E-82D5-DCD6EF4B7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376504"/>
        <c:axId val="423374864"/>
      </c:lineChart>
      <c:dateAx>
        <c:axId val="423376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74864"/>
        <c:crosses val="autoZero"/>
        <c:auto val="1"/>
        <c:lblOffset val="100"/>
        <c:baseTimeUnit val="days"/>
      </c:dateAx>
      <c:valAx>
        <c:axId val="42337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7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56</c:v>
                </c:pt>
                <c:pt idx="2">
                  <c:v>7</c:v>
                </c:pt>
                <c:pt idx="3">
                  <c:v>17</c:v>
                </c:pt>
                <c:pt idx="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AE-4E5B-A0CC-C455B229D2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AE-4E5B-A0CC-C455B229D2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AE-4E5B-A0CC-C455B229D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312216"/>
        <c:axId val="423313856"/>
      </c:lineChart>
      <c:dateAx>
        <c:axId val="42331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13856"/>
        <c:crosses val="autoZero"/>
        <c:auto val="1"/>
        <c:lblOffset val="100"/>
        <c:baseTimeUnit val="days"/>
      </c:dateAx>
      <c:valAx>
        <c:axId val="42331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1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triller_india Triller_India</c:v>
                </c:pt>
                <c:pt idx="1">
                  <c:v>betinexchange</c:v>
                </c:pt>
                <c:pt idx="2">
                  <c:v>samyaktech STI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5237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2-41BF-8FC6-4DACCCA8E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320416"/>
        <c:axId val="423314512"/>
      </c:barChart>
      <c:catAx>
        <c:axId val="42332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14512"/>
        <c:crosses val="autoZero"/>
        <c:auto val="1"/>
        <c:lblAlgn val="ctr"/>
        <c:lblOffset val="100"/>
        <c:noMultiLvlLbl val="0"/>
      </c:catAx>
      <c:valAx>
        <c:axId val="42331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2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0.16275753334868601</c:v>
                </c:pt>
                <c:pt idx="6">
                  <c:v>0</c:v>
                </c:pt>
                <c:pt idx="7">
                  <c:v>7.4403443816542403E-2</c:v>
                </c:pt>
                <c:pt idx="8">
                  <c:v>0.79806551046077001</c:v>
                </c:pt>
                <c:pt idx="9">
                  <c:v>0.141720845364843</c:v>
                </c:pt>
                <c:pt idx="10">
                  <c:v>0</c:v>
                </c:pt>
                <c:pt idx="11">
                  <c:v>1.03854806993924</c:v>
                </c:pt>
                <c:pt idx="12">
                  <c:v>5.3145317011815997E-2</c:v>
                </c:pt>
                <c:pt idx="13">
                  <c:v>0</c:v>
                </c:pt>
                <c:pt idx="14">
                  <c:v>8.9166031875380095E-2</c:v>
                </c:pt>
                <c:pt idx="15">
                  <c:v>0.16652199330369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7.6174954383602902E-2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AA-489D-A2D8-DAB59AA7DD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betinexchange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AA-489D-A2D8-DAB59AA7DD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AA-489D-A2D8-DAB59AA7D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322712"/>
        <c:axId val="423330912"/>
      </c:lineChart>
      <c:catAx>
        <c:axId val="42332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30912"/>
        <c:crosses val="autoZero"/>
        <c:auto val="1"/>
        <c:lblAlgn val="ctr"/>
        <c:lblOffset val="100"/>
        <c:noMultiLvlLbl val="0"/>
      </c:catAx>
      <c:valAx>
        <c:axId val="42333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2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Taps Back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44358</c:v>
                </c:pt>
                <c:pt idx="1">
                  <c:v>44358</c:v>
                </c:pt>
                <c:pt idx="2">
                  <c:v>44358</c:v>
                </c:pt>
                <c:pt idx="3">
                  <c:v>44358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</c:v>
                </c:pt>
                <c:pt idx="1">
                  <c:v>78</c:v>
                </c:pt>
                <c:pt idx="2">
                  <c:v>133</c:v>
                </c:pt>
                <c:pt idx="3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33-4016-A28A-03B57F4973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triller_india Taps Forward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44358</c:v>
                </c:pt>
                <c:pt idx="1">
                  <c:v>44358</c:v>
                </c:pt>
                <c:pt idx="2">
                  <c:v>44358</c:v>
                </c:pt>
                <c:pt idx="3">
                  <c:v>44358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1525</c:v>
                </c:pt>
                <c:pt idx="1">
                  <c:v>1413</c:v>
                </c:pt>
                <c:pt idx="2">
                  <c:v>587</c:v>
                </c:pt>
                <c:pt idx="3">
                  <c:v>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33-4016-A28A-03B57F497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10336"/>
        <c:axId val="284410992"/>
      </c:lineChart>
      <c:dateAx>
        <c:axId val="28441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0992"/>
        <c:crosses val="autoZero"/>
        <c:auto val="1"/>
        <c:lblOffset val="100"/>
        <c:baseTimeUnit val="days"/>
      </c:dateAx>
      <c:valAx>
        <c:axId val="28441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FF-4D2D-A362-AE4F2EBB38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FF-4D2D-A362-AE4F2EBB38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FF-4D2D-A362-AE4F2EBB38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FF-4D2D-A362-AE4F2EBB38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FF-4D2D-A362-AE4F2EBB38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FF-4D2D-A362-AE4F2EBB38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FF-4D2D-A362-AE4F2EBB38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FF-4D2D-A362-AE4F2EBB38B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FF-4D2D-A362-AE4F2EBB38B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3FF-4D2D-A362-AE4F2EBB38B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3FF-4D2D-A362-AE4F2EBB38B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3FF-4D2D-A362-AE4F2EBB38B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3FF-4D2D-A362-AE4F2EBB38B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3FF-4D2D-A362-AE4F2EBB38B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3FF-4D2D-A362-AE4F2EBB38B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3FF-4D2D-A362-AE4F2EBB38B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3FF-4D2D-A362-AE4F2EBB38B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3FF-4D2D-A362-AE4F2EBB38B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3FF-4D2D-A362-AE4F2EBB38B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3FF-4D2D-A362-AE4F2EBB38B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triller_india Triller_India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3FF-4D2D-A362-AE4F2EBB3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670376"/>
        <c:axId val="392678248"/>
      </c:barChart>
      <c:catAx>
        <c:axId val="39267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8248"/>
        <c:crosses val="autoZero"/>
        <c:auto val="1"/>
        <c:lblAlgn val="ctr"/>
        <c:lblOffset val="100"/>
        <c:noMultiLvlLbl val="0"/>
      </c:catAx>
      <c:valAx>
        <c:axId val="39267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16967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4-4812-B1BB-5F0F8865BA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56298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64-4812-B1BB-5F0F8865BA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24748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64-4812-B1BB-5F0F8865BA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2926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64-4812-B1BB-5F0F8865BA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1004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64-4812-B1BB-5F0F8865BA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570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C64-4812-B1BB-5F0F8865BA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triller_india Triller_India</c:v>
                </c:pt>
                <c:pt idx="1">
                  <c:v>samyaktech STI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2721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64-4812-B1BB-5F0F8865B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669720"/>
        <c:axId val="392678576"/>
      </c:barChart>
      <c:catAx>
        <c:axId val="39266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8576"/>
        <c:crosses val="autoZero"/>
        <c:auto val="1"/>
        <c:lblAlgn val="ctr"/>
        <c:lblOffset val="100"/>
        <c:noMultiLvlLbl val="0"/>
      </c:catAx>
      <c:valAx>
        <c:axId val="39267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6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1319.6666666666699</c:v>
                </c:pt>
                <c:pt idx="1">
                  <c:v>2073.6666666666702</c:v>
                </c:pt>
                <c:pt idx="2">
                  <c:v>4857</c:v>
                </c:pt>
                <c:pt idx="3">
                  <c:v>8502.6666666666697</c:v>
                </c:pt>
                <c:pt idx="4">
                  <c:v>10941.333333333299</c:v>
                </c:pt>
                <c:pt idx="5">
                  <c:v>11704</c:v>
                </c:pt>
                <c:pt idx="6">
                  <c:v>12103.333333333299</c:v>
                </c:pt>
                <c:pt idx="7">
                  <c:v>12130.333333333299</c:v>
                </c:pt>
                <c:pt idx="8">
                  <c:v>12094.666666666701</c:v>
                </c:pt>
                <c:pt idx="9">
                  <c:v>12786</c:v>
                </c:pt>
                <c:pt idx="10">
                  <c:v>12899</c:v>
                </c:pt>
                <c:pt idx="11">
                  <c:v>11798</c:v>
                </c:pt>
                <c:pt idx="12">
                  <c:v>11410.333333333299</c:v>
                </c:pt>
                <c:pt idx="13">
                  <c:v>11248.666666666701</c:v>
                </c:pt>
                <c:pt idx="14">
                  <c:v>11663</c:v>
                </c:pt>
                <c:pt idx="15">
                  <c:v>12779.666666666701</c:v>
                </c:pt>
                <c:pt idx="16">
                  <c:v>13974</c:v>
                </c:pt>
                <c:pt idx="17">
                  <c:v>14902.333333333299</c:v>
                </c:pt>
                <c:pt idx="18">
                  <c:v>14712.333333333299</c:v>
                </c:pt>
                <c:pt idx="19">
                  <c:v>11653.333333333299</c:v>
                </c:pt>
                <c:pt idx="20">
                  <c:v>7205.6666666666697</c:v>
                </c:pt>
                <c:pt idx="21">
                  <c:v>4100.6666666666697</c:v>
                </c:pt>
                <c:pt idx="22">
                  <c:v>2465.6666666666702</c:v>
                </c:pt>
                <c:pt idx="23">
                  <c:v>1605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F5-4803-A510-5C359970D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72344"/>
        <c:axId val="392673656"/>
      </c:lineChart>
      <c:catAx>
        <c:axId val="39267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3656"/>
        <c:crosses val="autoZero"/>
        <c:auto val="1"/>
        <c:lblAlgn val="ctr"/>
        <c:lblOffset val="100"/>
        <c:noMultiLvlLbl val="0"/>
      </c:catAx>
      <c:valAx>
        <c:axId val="39267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triller_india Triller_India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4382</c:v>
                </c:pt>
                <c:pt idx="1">
                  <c:v>5351</c:v>
                </c:pt>
                <c:pt idx="2">
                  <c:v>5390</c:v>
                </c:pt>
                <c:pt idx="3">
                  <c:v>4379</c:v>
                </c:pt>
                <c:pt idx="4">
                  <c:v>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E5-4642-8028-CFB027943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samyaktech STI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44354</c:v>
                </c:pt>
                <c:pt idx="1">
                  <c:v>44355</c:v>
                </c:pt>
                <c:pt idx="2">
                  <c:v>44356</c:v>
                </c:pt>
                <c:pt idx="3">
                  <c:v>44357</c:v>
                </c:pt>
                <c:pt idx="4">
                  <c:v>44358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E5-4642-8028-CFB027943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561272"/>
        <c:axId val="493562912"/>
      </c:lineChart>
      <c:dateAx>
        <c:axId val="49356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562912"/>
        <c:crosses val="autoZero"/>
        <c:auto val="1"/>
        <c:lblOffset val="100"/>
        <c:baseTimeUnit val="days"/>
      </c:dateAx>
      <c:valAx>
        <c:axId val="49356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56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283F-DBE5-49CA-95C5-5C8DFEB7CA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33C21-367B-4EB0-BBCC-A1D04DAA6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Concentrix</a:t>
            </a:r>
          </a:p>
        </p:txBody>
      </p:sp>
    </p:spTree>
    <p:extLst>
      <p:ext uri="{BB962C8B-B14F-4D97-AF65-F5344CB8AC3E}">
        <p14:creationId xmlns:p14="http://schemas.microsoft.com/office/powerpoint/2010/main" val="176764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6F58-3413-4E10-9185-4806F9D96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E6582-F067-49C7-8BE0-9E47F1521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304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4560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378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542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338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042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068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483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32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327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59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2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67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betinexchange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4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samyaktech 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50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78637-7AF2-4411-9401-895F47627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75995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D1BC7-1F28-43D4-9D88-447702C90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B2CAF5-776D-4D41-8434-83FF03D688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735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35FE4-BE97-45D9-8294-D0E122E59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8799A-CB80-4F61-9F61-9433BED8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23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C50C-C0DA-43C0-8744-3B6D59F0E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D8FA89-E035-4932-9A0F-5228D8F32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802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827FB-37CE-47A4-964B-EEBAA7574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40B9F-ECF2-4D41-9EC0-CE34594CC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9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2CAD-3591-46B9-B650-A56FEEE1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89EA8-5CFE-42F3-9898-B23CED1B5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160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682365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338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418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767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081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355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907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8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- 2021-06-11 14:30:34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 watch aditi_bhatia4 spill all the tea about her life 👀 in the second episode of #ShutUpAditi, live now, only on Triller TV 📺 
Hurry and tune into Triller TV! ✨
#triller #trillertv #shutupaditi #nowstreaming #aditibhatia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200151365_816468979044520_6447648546327788443_n.jpg?_nc_cat=104&amp;ccb=1-3&amp;_nc_sid=8ae9d6&amp;_nc_ohc=TQ6zDLEYEUwAX97_MPT&amp;_nc_ht=scontent-lga3-1.cdninstagram.com&amp;oh=d51ec7776987b1a64d08f624e5c687be&amp;oe=60C8AB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9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- 2021-06-11 12:35:19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Triller is free and always will be, just saying! 😏😏😏
#triller #meme #nocharges #entertainmentonly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198866301_1419897245061259_4728664963253146305_n.jpg?_nc_cat=111&amp;ccb=1-3&amp;_nc_sid=8ae9d6&amp;_nc_ohc=IM1J0lpW7uwAX9YV1NY&amp;_nc_ht=scontent-lga3-1.cdninstagram.com&amp;oh=03ee9b85eae4683aa5727a64b1e7d5ff&amp;oe=60C81F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07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72D38-D72B-48F1-9D11-8AC6EC318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1906535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76713-4166-43D2-9C08-B05DEB03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F9D135-9F84-4861-898E-79829916C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732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12967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35030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49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933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00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576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84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6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- 2021-06-11 08:55:34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Wishing the king 👑 of Punjabi music a very happy birthday!🥳🥳🥳
Take the perfect screenshot of Sidhu and share it on your story tagging the birthday boy sidhu_moosewala and triller_india! ✨
#triller #sidhumoosewala #moosedrilla #moosewala 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199252386_340319584338953_5462159383521488869_n.jpg?tp=1&amp;_nc_ht=scontent.cdninstagram.com&amp;_nc_cat=105&amp;_nc_ohc=cYV5uyYP48MAX_jC6HH&amp;edm=AMO9-JQAAAAA&amp;ccb=7-4&amp;oh=687b96f8b1f7ac834123925f967793c1&amp;oe=60C57B5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48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- 2021-06-11 05:41:14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Blazzer ek, styles anek! 😜 😜 😜 
iambhavyamonga serving y’all some fresh #outfitinspiration ✨
#triller #lookbook #indianstylist #indianblogger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198706801_1224322451343445_5758792567719106430_n.jpg?tp=1&amp;_nc_ht=scontent.cdninstagram.com&amp;_nc_cat=101&amp;_nc_ohc=oFHGQp8jr3AAX9Kuwyx&amp;edm=AMO9-JQAAAAA&amp;ccb=7-4&amp;oh=267a9952c04331828c6627210845868e&amp;oe=60C5D5D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45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4CD27-6004-4EB1-BC0A-6EE034B44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284954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FABFD-863A-4AA5-8634-2CEF229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B5E59C-0D34-4BEA-B65E-315A7690D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477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95627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1452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3539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25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46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59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83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0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- 2021-06-10 15:40:22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Yaar, how do you even pick a favourite?🤔
Humse na ho paya, tum hi batao 😜
keshavtyohar pallakrankamusic
#triller #thisorthat #singingbattle #indianmusicians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198572269_347751640255146_2269200576020757756_n.jpg?tp=1&amp;_nc_ht=scontent.cdninstagram.com&amp;_nc_cat=106&amp;_nc_ohc=4T1_KSuo0d4AX9BYynb&amp;edm=AMO9-JQAAAAA&amp;ccb=7-4&amp;oh=4625eb112b188791d4b8dcc844ed15b0&amp;oe=60C57BAB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77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- 2021-06-10 11:33:08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Dekho dekho, kisiko pata nahi chalega 😂😂
#triller #meme #collegethingsonly #onlineclasses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198835130_388306739204148_3331230568946771817_n.jpg?_nc_cat=111&amp;ccb=1-3&amp;_nc_sid=8ae9d6&amp;_nc_ohc=DG96uUQHM34AX94vphY&amp;_nc_ht=scontent-lga3-1.cdninstagram.com&amp;oh=74bf7a336142b9c386423f02735313bd&amp;oe=60C8518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37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59F60-E744-4630-9B87-6F933A389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251037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85B4-2948-4D4A-BDD8-D7C390CBD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D3F1D-605A-483C-9470-CA8B253B8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974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704667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5970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619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61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961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43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282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00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- 2021-06-10 07:44:13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 came. She saw. She spoke. 
And then she just did not stop😜
Catch aditi_bhatia4 on the second episode of #ShutUpAditi only on Triller TV 📺 
Tune in this Friday (11th June) at 6 PM to catch up with her endless stories!✨
#triller #trillertv #shutupaditi #nowstreaming #aditibhatia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199942830_391049832220002_4834766038024698735_n.jpg?_nc_cat=102&amp;ccb=1-3&amp;_nc_sid=8ae9d6&amp;_nc_ohc=RxP76H71Rv8AX_v10tS&amp;_nc_oc=AQk0TRyCxPFA3NjLPXO9YaixViesvP7v2v_IFPDztS9G7LL9q3S6DSo3_IIp6ocqIvc&amp;_nc_ht=scontent-lga3-1.cdninstagram.com&amp;oh=d990e218954ba5f73005163776f70ba9&amp;oe=60C80B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173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30B84-E12B-4816-A649-AB01773D1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1006802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B079-3966-4445-85C7-B2BAC877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5FD40-A3C7-4A98-A175-11E280669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114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892247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82218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590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256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73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477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107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8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- 2021-06-09 14:34:48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Hello friends, chai pi lo 😜
#triller #chaitime #monsoon #cravings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198238851_445844443174236_2561325931037455128_n.jpg?_nc_cat=107&amp;ccb=1-3&amp;_nc_sid=8ae9d6&amp;_nc_ohc=Z8Ba9Bebpr0AX9MkeUD&amp;_nc_ht=scontent-lga3-1.cdninstagram.com&amp;oh=a1b909d0e605480e4c02ca1162fe103a&amp;oe=60C84B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- 2021-06-09 09:29:15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so trill'd to welcome priyankalambaaa on #Triller! 😍😍😍 
#triller #priyankalamba #indianblogger #fashionblogger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35/199299340_1486468205027116_1446884580293744386_n.jpg?tp=1&amp;_nc_ht=scontent.cdninstagram.com&amp;_nc_cat=104&amp;_nc_ohc=z7wAz4pO8PkAX89AQR5&amp;edm=AMO9-JQAAAAA&amp;ccb=7-4&amp;oh=116a85f17cfd25f3977da1daf703e133&amp;oe=60C5C9C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0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EECEF-9CB1-4FE5-A84A-64A46C409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1001461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D8ED9-192D-4FE7-8717-01317003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71ECB-BA13-4925-A501-B98C9A4A4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54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378650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76303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621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078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044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707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226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2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- 2021-06-09 05:40:19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the cutest #CharlieChaplin impression you’ve ever seen? 😍🥰
#triller #chaplin #wholesome #robo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35/p480x480/198456122_588903745412750_1087033164559474970_n.jpg?tp=1&amp;_nc_ht=scontent.cdninstagram.com&amp;_nc_cat=102&amp;_nc_ohc=RX-LELZ6uS4AX9q7t9a&amp;edm=AMO9-JQAAAAA&amp;ccb=7-4&amp;oh=5c326e532c063b74f8b0dffbbee87fce&amp;oe=60C5B139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1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- 2021-06-08 15:31:34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many cups of coffee does it take to get this energy? 🤔
#triller #indiandancer #shuffledance #dancemoves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198191377_318296349760569_4860618884527814937_n.jpg?tp=1&amp;_nc_ht=scontent.cdninstagram.com&amp;_nc_cat=109&amp;_nc_ohc=s7H8Crs3hI8AX8a1tS1&amp;edm=AMO9-JQAAAAA&amp;ccb=7-4&amp;oh=52de299272a5fe70cb627f94f1cc565f&amp;oe=60C5ECB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850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F183B-0365-4EF2-B570-79A324064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18140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F5DDB-2A45-412B-B29D-7740894B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CB0F7-5FCB-48B2-8C5B-2E586F537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161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033235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25458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846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04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801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355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573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7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- 2021-06-08 11:52:42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to back hits for the 👑 of Punjabi music!🔥
Congratulations to sidhu_moosewala, 5911.records for topping the Triller global billboard chart yet again! ✨
And fam if you haven’t already, then take part in the #BitchImBack &amp; #Moosedrilla challenge on the Triller app and stand a chance to win exclusive signed merch from the king himself! 😎
#triller #sidhumoosewala #billboard #punjabimusic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197437898_929455260959879_7599771618890992015_n.jpg?_nc_cat=101&amp;ccb=1-3&amp;_nc_sid=8ae9d6&amp;_nc_ohc=9H4uPrGD3GoAX_Qz-G_&amp;_nc_ht=scontent-lga3-1.cdninstagram.com&amp;oh=b220437bb73d464a247af5e16bb7b300&amp;oe=60C94B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0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F9A51-8297-443B-A18C-C12ED92D5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4015811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F51D4-FB89-42E6-8D4C-01DF5482B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579C8-5AA8-403C-A87D-21FF219FB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225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339841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36316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744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853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766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29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405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- 2021-06-08 05:44:36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has got to be the hardest decision you’ll ever make! 🙈🙈🙈
#triller #takeyourpick #hardchoices #chooseone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197470975_151846810321289_3116949720740875502_n.jpg?_nc_cat=102&amp;ccb=1-3&amp;_nc_sid=8ae9d6&amp;_nc_ohc=zxyGq2REVkwAX8r48Xt&amp;_nc_ht=scontent-lga3-1.cdninstagram.com&amp;oh=649e1f27649d412f9dd17421bff98640&amp;oe=60C76559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40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- 2021-06-07 20:46:37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PRIDE month! Show us how you #ShowYourPride on Triller🌈 #pridemonth #pride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198435690_319789149686116_7285511267035457123_n.jpg?_nc_cat=105&amp;ccb=1-3&amp;_nc_sid=8ae9d6&amp;_nc_ohc=PatRQvSiMW0AX_jLeF1&amp;_nc_ht=scontent-lga3-1.cdninstagram.com&amp;oh=e5131eb6d102fe07abda24609a77082f&amp;oe=60C7BF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37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5BD19-9D80-4E37-98A4-C3DFD8260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694368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96DAD-F333-4D6B-A031-D94570FFC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F5912-0E55-4543-AF26-8B2EC9CB7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95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554894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19120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9011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162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148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00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460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5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- 2021-06-07 15:31:13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only makes sense when you're a student 😜😜😜
#triller #rainyseason #wifidown #rainydays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198825678_652908345664841_26170139229618077_n.jpg?_nc_cat=108&amp;ccb=1-3&amp;_nc_sid=8ae9d6&amp;_nc_ohc=WhnpKXHLFVMAX_ycarE&amp;_nc_ht=scontent-lga3-1.cdninstagram.com&amp;oh=453d4830a74c6708fddf8285d8d67a53&amp;oe=60C88018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6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16DB1-4D8A-4122-B81C-144C11475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922911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7D524-05CE-4868-B805-059AADDD7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35A3D-7BC1-47A0-BE63-0F3E99471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939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255687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1094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37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149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463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126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127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84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- 2021-06-07 14:33:30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maintain a safe, happy and ever-growing creator community please ensure that you follow these guidelines triller fam.✨
#triller #communityguidelines #guidelines #onlinecommunity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197105934_441594600263508_1958624955181543887_n.jpg?_nc_cat=104&amp;ccb=1-3&amp;_nc_sid=8ae9d6&amp;_nc_ohc=8hfpeVEWcC0AX__HckV&amp;_nc_oc=AQmwvbZgoagoOo8Y79dFCMlCgpfXRjq9izJayn2ZFT34BF1kkBiaQ__cAkluorsKwSw&amp;_nc_ht=scontent-lga3-1.cdninstagram.com&amp;oh=01623ca7d74fdde650a5aa75cb37cbfb&amp;oe=60C89875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98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8F04D-3B19-4668-9D26-853B76882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2465156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2FF3C-0280-4F9B-9135-1B4A8BC5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9B6AE-200D-4068-8885-E62E120B1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346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204525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3399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97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515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970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755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337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2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- 2021-06-07 05:30:52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nikkfreestyler’s redefining around the world! 🌏 ✨
#triller #football #freestyle #footballindia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198338346_791779441710983_4511058559402582309_n.jpg?tp=1&amp;_nc_ht=scontent.cdninstagram.com&amp;_nc_cat=111&amp;_nc_ohc=uuCfAI79xOgAX-V8ML8&amp;edm=AMO9-JQAAAAA&amp;ccb=7-4&amp;oh=2e54b0359509d5e6841e58946f08617c&amp;oe=60C5B677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15:33:40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978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9B75B-455C-4FDD-9D14-4D6DF4671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3155406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EC5BF-D18A-4A8D-8FD5-F8BBF78D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F66F1A-85E0-41CA-B538-DC77D8F4DA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3786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97893-C080-48FF-9D36-292CFE89E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A7E7A-E496-431B-83C3-B2375A6E2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173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DD4B-898B-4B15-BE4B-42B8033E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9D0B4-226F-4E28-93CC-9F40D48ABC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970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B3F40-014C-4BE3-A206-F28315D7C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5A62E-D91D-44C0-A4AB-1345A6BD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09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15B60-F422-4BF5-81C5-A9815C003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4159E2-CB05-4C7F-881D-62CC0ADFD6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9172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78216-2B62-4DD0-AA29-712B2E4D9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4DBD9-F433-4157-A435-2B264A89F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04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75FC7-20F6-45F0-B978-0261A679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3B8A0-FD69-4375-9152-2F2E8EE41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706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07085-1899-40C4-97D8-D883DCF2F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D8444-8D86-4C60-ABF6-80D65A8BB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370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9E61-FFC3-40E4-B8F5-30978D00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80A7C-67B2-42AE-88B6-01D173300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771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935096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214694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032204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725452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7306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4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09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#sidhumoosewala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890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#indianblogger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30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#ShutUpAditi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74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#trillertv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4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#shutupaditi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0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#nowstreaming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14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#aditibhatia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8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5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7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3088A-B751-4922-877D-8962DA71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3412281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F50F-6716-4B17-A882-F17DFD26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AB69B-B731-4E98-AE9A-8382A77C1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918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37174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354411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251611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497828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97776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2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62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#footballindia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5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#communityguidelines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03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0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#onlinecommunity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74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#rainyseason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8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#wifidown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9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#rainydays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#ShowYourPride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38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51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3F37A-9CB7-4C3D-A4D0-F6C5652E1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3292746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B445-18F1-4A47-9156-2D7B460C2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07659-773C-4EEA-850F-0CA724AA3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837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433425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470708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640598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161145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8748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3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#takeyourpick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55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#hardchoices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2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#chooseone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5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#BitchImBack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97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5E8C8-F794-4199-9C10-DD258AD4A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819239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86C1-091C-4FB8-B717-6D7B5E67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DB8BD-A187-4904-BBC5-AB7E3F9A05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138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91889-FD29-43C0-9D8D-7C03057A3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67CAC-1157-45D9-AFDE-832F09BA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892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18A35-1BE1-4670-A024-45FECAA00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B63959-2684-42D1-8BC0-12ED336377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228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27239-9B39-42E8-8DFE-C99975704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BB9D9-965E-4022-AEB5-4A5CF6EBD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82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A003F-D2C3-48BE-B3FA-00CE7CB8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FEC0BB-BF95-4D2F-B98B-44DC5CBD07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2222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32E2A-9BE4-449F-8EC3-EAEC1A15F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2E9C0-5341-4A55-BAF4-6105273D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23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6D473-BE63-4347-A62C-926F8F06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1B49DD-85FB-47B7-84D2-40FD816C7A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0950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A210E-D978-430E-97CB-C59E2CA2A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68808-A1B0-4B3F-ACF7-B17852BD5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84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D911C-A549-4170-9541-E76F7A20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1E968-83D9-4358-9553-284AF19D6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299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ED5A8-A5CD-4B5C-9BAB-0C674EAAA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1B3B8-2913-446A-A470-A341DF9B1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31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5FAA4-265A-4759-8C9C-E5FDEDEF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FB3DE-CBE8-4C45-BD62-F8FA4EDBD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050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593025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55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84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6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01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5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810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675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863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969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34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9036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4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2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741C1-7EFF-4840-B082-F0CB40277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3607785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DA89-D131-4A7D-BA27-E0C6360D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2A6D7-E4DA-4329-B05D-AECEBDCB45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028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33DB3-40AB-4F62-99F7-13AD03C5B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57676-5E9B-4E25-9B62-71AE6EFB1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18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62327-FF19-4DD8-83FF-2BD2EDCA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692B41-EC91-4EA3-9EE1-B7F2CE64E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4919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AA971-ECC4-492B-AB8F-42835D1ED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789B-F891-4A79-9CA1-4F9A4F2B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2502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EB82-1583-40B3-9C6E-59E93D341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53BBC-067C-4904-8A6F-D0823CDA0F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644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B5FAF-1F3A-42C8-8F9E-0973F2A69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B2D06-A64A-40AF-A535-D153E3BD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28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8763-D1BB-4B75-993D-5C80CEF3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C72ABE-013B-4109-867E-349BD732FF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0492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9C875-D8E7-430F-95B4-DC274F7A3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0B78F-7198-4792-BB84-19A690AB0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841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E67F-9DD1-417E-A097-09C591EC1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6CE1DC-695F-4861-8DBC-182ACE250B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827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14D49-7A0F-410B-A520-15ED8B666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7FFB3-C89D-46CB-A222-14E50C2F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7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270AD-403D-4BEF-B637-36D0BF397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1265C-E7E4-4A79-8E25-716763244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813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849314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7739168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1154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50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9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47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7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8502.6666666667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3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4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12103.333333333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9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12130.333333333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11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12094.666666667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64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45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0E7EA-F6CD-4980-9AE4-7940E1B4B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4202153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468B-3B73-4AB9-BE5F-036CC6CF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F7FF9-1F15-4017-B268-DDD67CDC2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695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412225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018992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27803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26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61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0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11410.333333333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27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11248.666666667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7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12779.666666667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4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9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14902.333333333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14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14712.333333333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34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11653.333333333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575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0C1FE-A8A3-4B13-AE81-0E1DE4726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1092198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69ADC-EA90-4045-93EC-796C7E82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520DCA-49BF-44B1-AD63-F77EF6A9B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797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93074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0846899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670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0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4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4100.6666666667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22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17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57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505BD-A796-4F1B-94F5-17E6BBFB0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2857687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BA82-9066-497C-954C-ACE9967D8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BBCD9-2A8A-4C05-A1FC-4C5CE34E9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300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663297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098279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00386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778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19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496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32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5677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7582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86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3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4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az_AZ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bg_BG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13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8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bs_BA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24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cs_CZ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3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da_DK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49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85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6F308-FA7D-4188-999B-7843FEFD0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6538248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A56-5F04-460F-887E-182AEE02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175F2-76DD-4BA5-96D7-2C9B5301E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300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946927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6479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6836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132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529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589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827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88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86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97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8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7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96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45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65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21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5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1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et_EE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07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05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CDC95-1E72-4285-9AA4-30C0D2B78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27226777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47ADA-6FFF-4F80-A9F3-69EC701B0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B9BE2-EE31-4711-B848-782BC02B0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46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330773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90518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9135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875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777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01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54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862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962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1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8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2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2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93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triller_india Triller_India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hr_HR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96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3AE17-D696-42EA-810B-7B6AD655E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05/12/2021 - 06/11/2021</a:t>
            </a:r>
          </a:p>
        </p:txBody>
      </p:sp>
    </p:spTree>
    <p:extLst>
      <p:ext uri="{BB962C8B-B14F-4D97-AF65-F5344CB8AC3E}">
        <p14:creationId xmlns:p14="http://schemas.microsoft.com/office/powerpoint/2010/main" val="4119716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C46B0-F1F5-449B-BBF2-62F32334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3B8B3D-F7AB-4136-9310-94A7B00D1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910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52371-E919-4A1B-9AB3-78E327C9C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A2D4C-B62F-4B2A-8A8D-D9196E24B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773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3037</Words>
  <Application>Microsoft Office PowerPoint</Application>
  <PresentationFormat>On-screen Show (4:3)</PresentationFormat>
  <Paragraphs>830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Overview</vt:lpstr>
      <vt:lpstr>Instagram Key Metrics Table | All Pages</vt:lpstr>
      <vt:lpstr>Instagram Followers Total | All Pages</vt:lpstr>
      <vt:lpstr>Instagram Followers Change Rate | All Pages</vt:lpstr>
      <vt:lpstr>Instagram Posts Table | All Pages - 1 of 11</vt:lpstr>
      <vt:lpstr>Instagram Posts Table | All Pages - 2 of 11</vt:lpstr>
      <vt:lpstr>Instagram Posts Table | All Pages - 3 of 11</vt:lpstr>
      <vt:lpstr>Instagram Posts Table | All Pages - 4 of 11</vt:lpstr>
      <vt:lpstr>Instagram Posts Table | All Pages - 5 of 11</vt:lpstr>
      <vt:lpstr>Instagram Posts Table | All Pages - 6 of 11</vt:lpstr>
      <vt:lpstr>Instagram Posts Table | All Pages - 7 of 11</vt:lpstr>
      <vt:lpstr>Instagram Posts Table | All Pages - 8 of 11</vt:lpstr>
      <vt:lpstr>Instagram Posts Table | All Pages - 9 of 11</vt:lpstr>
      <vt:lpstr>Instagram Posts Table | All Pages - 10 of 11</vt:lpstr>
      <vt:lpstr>Instagram Posts Table | All Pages - 11 of 11</vt:lpstr>
      <vt:lpstr>Instagram Interaction Rate | All Pages</vt:lpstr>
      <vt:lpstr>Instagram Average Interactions Per Post | All Pages</vt:lpstr>
      <vt:lpstr>Instagram Reach | All Pages</vt:lpstr>
      <vt:lpstr>Instagram Impressions  | All Pages</vt:lpstr>
      <vt:lpstr>Instagram Hashtag Detection | All Pages - 1 of 3</vt:lpstr>
      <vt:lpstr>Instagram Hashtag Detection | All Pages - 2 of 3</vt:lpstr>
      <vt:lpstr>Instagram Hashtag Detection | All Pages - 3 of 3</vt:lpstr>
      <vt:lpstr>Instagram Interaction Rate By Post Type | All Pages</vt:lpstr>
      <vt:lpstr>Instagram Organic Reach by Post Type  | All Pages</vt:lpstr>
      <vt:lpstr>Instagram Average Likes Per Post | All Pages</vt:lpstr>
      <vt:lpstr>Instagram Average Comments Per Post | All Pages</vt:lpstr>
      <vt:lpstr>Instagram Total Interactions | All Pages</vt:lpstr>
      <vt:lpstr>Instagram Stories Key Metrics Table | All Pages</vt:lpstr>
      <vt:lpstr>Instagram Interaction Rate By Hour | All Pages</vt:lpstr>
      <vt:lpstr>Instagram Stories Taps Line Chart | All Pages</vt:lpstr>
      <vt:lpstr>Instagram Followers Demographics | All Pages</vt:lpstr>
      <vt:lpstr>Instagram Followers Age Group Breakdown | All Pages</vt:lpstr>
      <vt:lpstr>Instagram Followers Online by Time | All Pages</vt:lpstr>
      <vt:lpstr>Instagram Followers Online by Time | All Pages - 1 of 3</vt:lpstr>
      <vt:lpstr>Instagram Followers Online by Time | All Pages - 2 of 3</vt:lpstr>
      <vt:lpstr>Instagram Followers Online by Time | All Pages - 3 of 3</vt:lpstr>
      <vt:lpstr>Instagram Followers by Language Table | All Pages - 1 of 3</vt:lpstr>
      <vt:lpstr>Instagram Followers by Language Table | All Pages - 2 of 3</vt:lpstr>
      <vt:lpstr>Instagram Followers by Language Table | All Pages - 3 of 3</vt:lpstr>
      <vt:lpstr>Instagram Profile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2021-06-11T15:42:08Z</dcterms:created>
  <dcterms:modified xsi:type="dcterms:W3CDTF">2021-06-11T15:43:33Z</dcterms:modified>
</cp:coreProperties>
</file>