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69" r:id="rId13"/>
    <p:sldId id="270" r:id="rId14"/>
    <p:sldId id="271" r:id="rId15"/>
    <p:sldId id="273" r:id="rId16"/>
    <p:sldId id="274" r:id="rId17"/>
    <p:sldId id="276" r:id="rId18"/>
    <p:sldId id="277" r:id="rId19"/>
    <p:sldId id="278" r:id="rId20"/>
    <p:sldId id="280" r:id="rId21"/>
    <p:sldId id="281" r:id="rId22"/>
    <p:sldId id="282" r:id="rId23"/>
    <p:sldId id="283" r:id="rId24"/>
    <p:sldId id="284" r:id="rId25"/>
    <p:sldId id="285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1027</c:v>
                </c:pt>
                <c:pt idx="1">
                  <c:v>1034</c:v>
                </c:pt>
                <c:pt idx="2">
                  <c:v>1037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54-476E-AB74-4730D08122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6861</c:v>
                </c:pt>
                <c:pt idx="1">
                  <c:v>6855</c:v>
                </c:pt>
                <c:pt idx="2">
                  <c:v>6846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54-476E-AB74-4730D08122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1">
                  <c:v>7240</c:v>
                </c:pt>
                <c:pt idx="2">
                  <c:v>7730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54-476E-AB74-4730D08122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20844</c:v>
                </c:pt>
                <c:pt idx="1">
                  <c:v>21296</c:v>
                </c:pt>
                <c:pt idx="2">
                  <c:v>21638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54-476E-AB74-4730D081228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Sheet1!$A$2:$A$4</c:f>
              <c:numCache>
                <c:formatCode>m/d/yyyy</c:formatCode>
                <c:ptCount val="3"/>
                <c:pt idx="0">
                  <c:v>45717</c:v>
                </c:pt>
                <c:pt idx="1">
                  <c:v>45748</c:v>
                </c:pt>
                <c:pt idx="2">
                  <c:v>45778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21090</c:v>
                </c:pt>
                <c:pt idx="1">
                  <c:v>21058</c:v>
                </c:pt>
                <c:pt idx="2">
                  <c:v>20973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54-476E-AB74-4730D08122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4523288"/>
        <c:axId val="394524928"/>
      </c:areaChart>
      <c:dateAx>
        <c:axId val="39452328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24928"/>
        <c:crosses val="autoZero"/>
        <c:auto val="1"/>
        <c:lblOffset val="100"/>
        <c:baseTimeUnit val="months"/>
      </c:dateAx>
      <c:valAx>
        <c:axId val="39452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5232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19B4D-A9A3-4D00-95FE-91E4D77175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01_Kommunikationsreporting - quartalsweise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E88C8D-5B42-4571-91D4-194DEA3239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Oesterreichische Nationalbank</a:t>
            </a:r>
          </a:p>
        </p:txBody>
      </p:sp>
    </p:spTree>
    <p:extLst>
      <p:ext uri="{BB962C8B-B14F-4D97-AF65-F5344CB8AC3E}">
        <p14:creationId xmlns:p14="http://schemas.microsoft.com/office/powerpoint/2010/main" val="3068890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4D5B6-D751-4197-ACCA-A69B9F473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Überblick alle OeNB-Social-Media-Kanäle 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376996-639F-4CE0-9E75-086ECD9578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7516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614888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59640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37524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70032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66441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4986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19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OeNB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117.83284742468 %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60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OeNB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10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OeNB 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79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OeNB 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71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OeNB 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353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9F979-A681-48D7-A041-0B6592599C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4135101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9A392-3E7A-4FD2-8708-96ECF16E6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Überblick alle OeNB-Social-Media-Kanäle Followerschaft | OeNB Presentation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168A85-AA67-4EBF-9844-672B2719D3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937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683A1-2B5C-41D7-934F-E52FA9F43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03/01/2025 - 05/31/2025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01862-F3B9-429B-9067-786359667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70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8BBEC-7DE0-4FDB-969F-8D57CBB05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FFC4FE-59D3-4F7C-ADD8-F01EB0C365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1325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0126634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38736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4918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3826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0657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0623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1858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5504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76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nationalbank_oesterreich - 2025-05-13 10:23:28</a:t>
                      </a:r>
                      <a:r>
                        <a:rPr lang="de-DE" sz="1000"/>
                        <a:t>
 🏆 Wir haben Gewinner:innen! 🎉
Die OeNB Finanzbildungs-Challenge zur Global Money Week 2025 war ein voller Erfolg – danke an alle Klassen, die unsere Starterpakete entdeckt und beim Wettbewerb mitgema [...]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https://quintly-eu-image-storage.s3.amazonaws.com/53acb6f5aa3b8f1d4bfa788603de573a/c37825b72e283a399525aceb423425af.jpg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98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nationalbank_oesterreich - 2025-03-17 09:57:42</a:t>
                      </a:r>
                      <a:r>
                        <a:rPr lang="de-DE" sz="1000"/>
                        <a:t>
 🚀 Starte die Woche smart – mit mehr Finanzwissen! 💰✨
Schon mal von der Global Money Week gehört? 🌍📊 Diese Woche dreht sich alles darum, junge Menschen für Finanzbildung zu begeistern!
🤔 Triffst du i [...]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https://quintly-eu-image-storage.s3.amazonaws.com/53acb6f5aa3b8f1d4bfa788603de573a/764db0a5c60caac69a8da6a51636e12c.jpg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684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7D27D-C2CF-4244-A2F6-FE22DBB46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2342740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37F34-C21F-4394-B694-5BC6A83E4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Flop Posts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B82239-EBEB-4E77-890F-71DFE0C378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071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035002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93611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8514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6083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1607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4098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6844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6381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nationalbank_oesterreich - 2025-03-17 09:57:42</a:t>
                      </a:r>
                      <a:r>
                        <a:rPr lang="de-DE" sz="1000"/>
                        <a:t>
 🚀 Starte die Woche smart – mit mehr Finanzwissen! 💰✨
Schon mal von der Global Money Week gehört? 🌍📊 Diese Woche dreht sich alles darum, junge Menschen für Finanzbildung zu begeistern!
🤔 Triffst du i [...]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https://quintly-eu-image-storage.s3.amazonaws.com/53acb6f5aa3b8f1d4bfa788603de573a/764db0a5c60caac69a8da6a51636e12c.jpg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517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nationalbank_oesterreich - 2025-05-13 10:23:28</a:t>
                      </a:r>
                      <a:r>
                        <a:rPr lang="de-DE" sz="1000"/>
                        <a:t>
 🏆 Wir haben Gewinner:innen! 🎉
Die OeNB Finanzbildungs-Challenge zur Global Money Week 2025 war ein voller Erfolg – danke an alle Klassen, die unsere Starterpakete entdeckt und beim Wettbewerb mitgema [...]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https://quintly-eu-image-storage.s3.amazonaws.com/53acb6f5aa3b8f1d4bfa788603de573a/c37825b72e283a399525aceb423425af.jpg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499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CB23C-52C9-4C55-8BEE-83FCA752D4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2091611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DEBCD-1276-49E1-A365-2F6BB9C0E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BB7498-BD8C-465D-858B-913A63AB13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008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4439638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864647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1605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953714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86121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77009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48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nationalbank_oesterreich - 2025-03-18 15:19:37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https://quintly-eu-image-storage.s3.amazonaws.com/53acb6f5aa3b8f1d4bfa788603de573a/e616fdaac03e8480ae4137e34bb0dd39.jpg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90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61FC9-0146-422E-B52E-DBF2D63E4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338043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03B86-1964-4E83-B050-756562905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Top Posts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76E608-C99D-4D43-B945-E61D84E2D0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1750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4631526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2009404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447925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0031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7161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338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615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05/13/2025 10:23:33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05/13/2025 10:23:33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https://quintly-eu-image-storage.s3.amazonaws.com/41f7ace969cc1627159a857a9f69c9d5/75a34164803fe35838da5b4bd366fcb1.jpg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98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03/17/2025 09:58:09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03/17/2025 09:58:09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https://quintly-eu-image-storage.s3.amazonaws.com/41f7ace969cc1627159a857a9f69c9d5/7117b99e3b9cbe1cdf7164c3fc8f012d.jpg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888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8C609-60CF-4C82-88A4-A58CC23DF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979570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1AD06-A2A3-4DE1-98CA-5C4990C5B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Flop Posts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CEDB93-3858-479A-B643-313485B2FD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3719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1936203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8576087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77492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2006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1760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7698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90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03/17/2025 09:58:09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03/17/2025 09:58:09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https://quintly-eu-image-storage.s3.amazonaws.com/41f7ace969cc1627159a857a9f69c9d5/7117b99e3b9cbe1cdf7164c3fc8f012d.jpg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539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05/13/2025 10:23:33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05/13/2025 10:23:33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https://quintly-eu-image-storage.s3.amazonaws.com/41f7ace969cc1627159a857a9f69c9d5/75a34164803fe35838da5b4bd366fcb1.jpg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795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1357D-C776-459E-85E3-61E8E63CB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2121071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CE1E3-527D-4E54-B2B4-2F89043E9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Top Posts | OeNB Presentation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9F9589-4E35-4DF4-BAB5-426E0DF925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0950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73971295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900340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2991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6852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8881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1432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40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- 2025-05-13 11:47:11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🔔 Join us at the 52nd OeNB Annual Economic Conference (May 22-23, 2025) to explore Monetary Policy &amp;amp; Structural Tectonic Shifts. In collaboration with @suerf_org, we’ll tackle global challenges sh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5.6277 %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887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- 2025-03-17 16:21:57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📌 Join us on March 24th where we &amp;amp; the European Investment Bank (@EIB ) are hosting a seminar on the challenges of financing investments when governments consolidate their budgets!
Register here: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4.0678 %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7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- 2025-03-12 13:15:29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Kreativität &amp;amp; Wissen gefragt: Wir laden Schüler:innen zur Finanzbildungs-Challenge ein 
Nächste Woche ist es soweit: Die altersgerechten Starterpakete für den Finanzbildungsunterricht rücken in d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1.3986 %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459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C4A97-129B-4071-95C5-D1696C9FF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4171982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B665B-A6BC-4ADF-AB26-8B20A11DA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Top Posts | OeNB Presentation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4A8CB7-B656-421E-9366-389C7A80E1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2754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58447159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19257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3433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1202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5926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6709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072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- 2025-03-17 10:38:30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 #GlobalMoneyWeek 🥳
Die GMW, ist eine @OECD-Kampagne zur #Finanzbildung für Kinder &amp;amp; Jugendliche &amp;amp; steht dieses Jahr unter dem Motto „Think before you follow, wise money tomorrow!“. 
Die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36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- 2025-03-19 11:19:00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📢Sie wollen über die Finanzbildung in Österreich immer auf dem neuesten Stand bleiben?
Passend zur #GMW2025 empfehlen wir den #OeNB-Finanzbildungs-Newsletter! Hier gibt’s aktuelle Infos, Unterrichtsm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0.5128 %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864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DEA37-60C7-4869-8248-18079DF6C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3828799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3AFAB-E022-4A67-8A46-EDC51736D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Flop Posts | OeNB Presentation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B876ED-B915-495E-A163-3A8189DC8C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9094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68226772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38330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349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5003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893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6652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242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- 2025-03-12 13:15:29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Kreativität &amp;amp; Wissen gefragt: Wir laden Schüler:innen zur Finanzbildungs-Challenge ein 
Nächste Woche ist es soweit: Die altersgerechten Starterpakete für den Finanzbildungsunterricht rücken in d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1.3986 %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04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- 2025-03-17 10:38:30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 #GlobalMoneyWeek 🥳
Die GMW, ist eine @OECD-Kampagne zur #Finanzbildung für Kinder &amp;amp; Jugendliche &amp;amp; steht dieses Jahr unter dem Motto „Think before you follow, wise money tomorrow!“. 
Die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84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- 2025-03-19 11:19:00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📢Sie wollen über die Finanzbildung in Österreich immer auf dem neuesten Stand bleiben?
Passend zur #GMW2025 empfehlen wir den #OeNB-Finanzbildungs-Newsletter! Hier gibt’s aktuelle Infos, Unterrichtsm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0.5128 %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173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1C6BD-FB91-461F-9EE7-750E528580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1150973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23F7D-E746-4C5A-B5A6-DA9BD895B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Flop Posts | OeNB Presentation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0BD920-1068-4C0B-BC89-34B0C4910B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4228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99549325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448972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2648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706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63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6306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44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- 2025-04-23 09:50:49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🌍 New Occasional Paper: "The South Caucasus (Armenia, Azerbaijan, and Georgia): A high-growth, resource-rich strategic crossroads in the focus of geo-economic tensions" examining the region's #economi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0.5747 %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99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 - 2025-03-17 16:21:57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📌 Join us on March 24th where we &amp;amp; the European Investment Bank (@EIB ) are hosting a seminar on the challenges of financing investments when governments consolidate their budgets!
Register here: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4.0678 %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40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3425C-6039-43A5-805B-63CB945CD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1580279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C9EF2-C201-4EDF-90FA-F5472533B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Videos 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315145-B024-484A-9314-9FE8FA4810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0082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35225202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2365553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0501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74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Oesterreichische Nationalbank (OeNB) - 2025-05-08 09:09:46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https://i.ytimg.com/vi/FbMs4iMNy34/hqdefault.jpg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03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Oesterreichische Nationalbank (OeNB) - 2025-03-26 09:13:53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https://i.ytimg.com/vi/T0lTpq4g25I/hqdefault.jpg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63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C960D-D730-4FB7-A52C-4AC2092B4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847934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43405-1763-40C6-8DDF-DFEC73722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Flop Videos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60F55B-8C17-44F8-8C1F-A183384741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549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05540115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41048472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396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707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Oesterreichische Nationalbank (OeNB) - 2025-03-26 09:13:53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https://i.ytimg.com/vi/T0lTpq4g25I/hqdefault.jpg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305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Oesterreichische Nationalbank (OeNB) - 2025-05-08 09:09:46</a:t>
                      </a:r>
                      <a:r>
                        <a:rPr lang="de-DE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https://i.ytimg.com/vi/FbMs4iMNy34/hqdefault.jpg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296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D8A68-67D4-4561-AC95-F0C824EFA6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258263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726A0-3F6B-4CF0-ABF7-8A630BEBA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Top Posts | OeNB Presentation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75D331-694A-4636-9D9A-84B747D918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7692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7469529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068381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51476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66764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5031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488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- 2025-03-17 16:35:49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Join us on Monday March 24th where we &amp; the European Investment Bank (EIB) are hosting a seminar on the challenges of financing investments when governments consolidate their budgets!
What to expect?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0.21583769005708 %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7.187222715173 %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286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- 2025-05-12 14:39:00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🔔 Join us at the 52nd OeNB Annual Economic Conference (May 22-23, 2025) to explore Monetary Policy &amp; Structural Tectonic Shifts. In collaboration with SUERF - The European Money &amp; Finance Forum, we’ll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0.23981965561897 %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5.174081237911 %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82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- 2025-03-12 11:03:11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Eure Klasse, eure Kreativität! 🎥✨
Liebe Schülerinnen und Schüler, liebe Lehrkräfte,
jetzt wird’s spannend! Lasst eurer Kreativität freien Lauf und erstellt einen Entwurf für einen Beitrag auf den So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https://media.licdn.com/dms/image/v2/D4D10AQGzHWFm9baM3Q/image-shrink_1280/B4DZWJzttJG4AQ-/0/1741773790874?e=1748955600&amp;v=beta&amp;t=JFGPTcHoXoiINj4-_OHgu1ZxBFIvwxZh9Sp0KzJ_3UU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0.20144851071994 %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4.9813200498132 %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112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5F61E-F871-419F-B5F9-6DC2A05AB6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1836543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09AE4-C08F-4FD2-89B8-E3638A990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Top Posts | OeNB Presentation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1A9B57-A2F7-4048-9D7C-5CD487C175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2104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85608772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67799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96458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2273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6259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93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- 2025-04-08 17:03:17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➡ Out now: Concluding Statement of the 2025 Article IV Mission
🏦 An International Monetary Fund (IMF) mission, led by Kevin Fletcher and comprising Adil Mohommad, Magali Pinat, and Mustafa Saiyid, vi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0.11031704158473 %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3.3980582524272 %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363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- 2025-04-22 10:00:51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🌍 Accelerating Investment in CESEE: Unlocking the Region’s Full Potential
We’re excited to invite you to the upcoming EIB-OeNB Senior Leadership Forum on #CESEE, where top voices from the European In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0.052760324236174 %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2.8717948717949 %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363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5328E-9C95-47EB-86F2-267D90D047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886199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19DAF-8F13-4406-85E1-127E2783C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Flop Posts | OeNB Presentation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D71B85-652F-4906-B785-4EAEB5D38F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69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46204914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21902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63655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5140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7918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79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- 2025-04-22 10:00:51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🌍 Accelerating Investment in CESEE: Unlocking the Region’s Full Potential
We’re excited to invite you to the upcoming EIB-OeNB Senior Leadership Forum on #CESEE, where top voices from the European In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0.052760324236174 %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2.8717948717949 %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2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- 2025-04-08 17:03:17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➡ Out now: Concluding Statement of the 2025 Article IV Mission
🏦 An International Monetary Fund (IMF) mission, led by Kevin Fletcher and comprising Adil Mohommad, Magali Pinat, and Mustafa Saiyid, vi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0.11031704158473 %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3.3980582524272 %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084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6B984-0345-44E8-A0A6-F9C81B35E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4191384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FA60C-4B54-4B63-B11C-6E3557AF2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Flop Posts | OeNB Presentation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35506E-01BB-4681-B2C4-8B3F48A304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5645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20864138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37557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46060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51326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6782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116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- 2025-03-12 11:03:11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Eure Klasse, eure Kreativität! 🎥✨
Liebe Schülerinnen und Schüler, liebe Lehrkräfte,
jetzt wird’s spannend! Lasst eurer Kreativität freien Lauf und erstellt einen Entwurf für einen Beitrag auf den So [...]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https://media.licdn.com/dms/image/v2/D4D10AQGzHWFm9baM3Q/image-shrink_1280/B4DZWJzttJG4AQ-/0/1741773790874?e=1748955600&amp;v=beta&amp;t=JFGPTcHoXoiINj4-_OHgu1ZxBFIvwxZh9Sp0KzJ_3UU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0.20144851071994 %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4.9813200498132 %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440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- 2025-05-12 14:39:00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🔔 Join us at the 52nd OeNB Annual Economic Conference (May 22-23, 2025) to explore Monetary Policy &amp; Structural Tectonic Shifts. In collaboration with SUERF - The European Money &amp; Finance Forum, we’ll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0.23981965561897 %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5.174081237911 %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78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- 2025-03-17 16:35:49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Join us on Monday March 24th where we &amp; the European Investment Bank (EIB) are hosting a seminar on the challenges of financing investments when governments consolidate their budgets!
What to expect? [...]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0.21583769005708 %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7.187222715173 %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231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71A2A-3EDE-46AD-A5ED-0D8AEDE87A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889196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4CAB5-8C01-4085-B87E-9EE8A262A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Vergleich alle OeNB-Social-Media-Kanäle | OeNB Presentation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36EE0C-ED03-4CD8-9587-F7D5FA797F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4530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1783579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5042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60988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68940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31586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72332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452653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70418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 per Profile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87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952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07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650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26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247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134239-8B74-4B77-9F73-86317BA65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3266591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50AFA-6D92-4D5D-BFC4-D903C12C2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Vergleich alle OeNB-Social-Media-Kanäle mit Mitbewerb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9F2B2D-FF26-4B74-9819-82BA210F50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6235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0452997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147540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738408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007058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647364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614517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63322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448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 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8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4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Münze Österreich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596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nationalbank_oesterreich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903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deutsche.bundesbank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70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agendaaustria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178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29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 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582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Agenda 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11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FMA Finanzmarktaufsicht Österreich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7350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A1885-CF32-4198-81B5-F687A164E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548177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3B836-B2A7-4D94-864D-35884495B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Vergleich alle OeNB-Social-Media-Kanäle mit Mitbewerb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22C659-7CD9-45CA-9979-F948F102F4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1531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5298994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33101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885488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66664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688563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84328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6356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48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@AgendaAustria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51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@oenb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97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98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Oesterreichische Nationalbank (OeNB)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913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Deutsche 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442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33DE9-EA23-42E4-A50D-04BB2640C1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2406996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6E1EF-FE79-45F7-BB20-4C4B1AC84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LinkedIn OeNB-LinkedIn Vergleich Mitbewerber | All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384C80-A394-4D04-A8E9-D3B6F88052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2189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2352">
                  <a:extLst>
                    <a:ext uri="{9D8B030D-6E8A-4147-A177-3AD203B41FA5}">
                      <a16:colId xmlns:a16="http://schemas.microsoft.com/office/drawing/2014/main" val="2561018538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1268191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78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Deutsche 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34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Oesterreichische Nationalbank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903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FMA Finanzmarktaufsicht Österreich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303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Agenda 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869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0D420-0DF0-4356-A16E-85C144F5E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04/14/2025 - 05/14/2025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2153495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6DDE3-FF3A-4479-BE8A-EE041D2D1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OeNB-Twitter Vergleich Mitbewerber | All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EDF98F-59B1-4EA4-805F-17E4FFC002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5893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72185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545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5532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680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6337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0777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4214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0115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4527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0398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6648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9672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8906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57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@bundesbank Deutsche 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373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@AgendaAustria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104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@oenb Twitter OeNB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05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68956-6726-4C14-B067-676D1C06E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2623006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DE3F2-A7E3-4AE5-A72C-B48EB226E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OeNB-YouTube Vergleich Mitbewerber | All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79168E-07BF-44AB-B705-08B40BDA65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8705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3813839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84688134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4272340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73926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84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Deutsche 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4178401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52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Oesterreichische Nationalbank (OeNB)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1600852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276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E0926-80AC-40CD-9B9A-E20348F20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3274123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BEF44-AEF5-4D74-8137-899751022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OeNB-Instagram Vergleich Mitbewerber | All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9243CB-CF68-4621-A8E9-37FC529AFF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6046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047001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4022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7841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4405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56405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633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6977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2856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2185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1969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6767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55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nationalbank_oesterreich Instagram OeNB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2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deutsche.bundesbank Deutsche Bundesbank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0.6944 %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17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agendaaustria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901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DA7B5-4484-4907-98E8-19FE9EA63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03/10/2025 - 05/14/2025</a:t>
            </a:r>
          </a:p>
        </p:txBody>
      </p:sp>
    </p:spTree>
    <p:extLst>
      <p:ext uri="{BB962C8B-B14F-4D97-AF65-F5344CB8AC3E}">
        <p14:creationId xmlns:p14="http://schemas.microsoft.com/office/powerpoint/2010/main" val="20304397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2654</Words>
  <Application>Microsoft Office PowerPoint</Application>
  <PresentationFormat>On-screen Show (4:3)</PresentationFormat>
  <Paragraphs>640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01_Kommunikationsreporting - quartalsweise </vt:lpstr>
      <vt:lpstr>Overall Überblick alle OeNB-Social-Media-Kanäle  | OeNB Presentation</vt:lpstr>
      <vt:lpstr>Overall Überblick alle OeNB-Social-Media-Kanäle Followerschaft | OeNB Presentation</vt:lpstr>
      <vt:lpstr>Instagram Instagram Top Posts | OeNB Presentation</vt:lpstr>
      <vt:lpstr>Instagram Instagram Flop Posts | OeNB Presentation</vt:lpstr>
      <vt:lpstr>Instagram Stories Table  | OeNB Presentation</vt:lpstr>
      <vt:lpstr>Facebook Facebook Top Posts | OeNB Presentation</vt:lpstr>
      <vt:lpstr>Facebook Facebook Flop Posts | OeNB Presentation</vt:lpstr>
      <vt:lpstr>Twitter Twitter Top Posts | OeNB Presentation - 1 of 2</vt:lpstr>
      <vt:lpstr>Twitter Twitter Top Posts | OeNB Presentation - 2 of 2</vt:lpstr>
      <vt:lpstr>Twitter Twitter Flop Posts | OeNB Presentation - 1 of 2</vt:lpstr>
      <vt:lpstr>Twitter Twitter Flop Posts | OeNB Presentation - 2 of 2</vt:lpstr>
      <vt:lpstr>Youtube Top Videos  | OeNB Presentation</vt:lpstr>
      <vt:lpstr>Youtube Flop Videos | OeNB Presentation</vt:lpstr>
      <vt:lpstr>LinkedIn LinkedIn Top Posts | OeNB Presentation - 1 of 2</vt:lpstr>
      <vt:lpstr>LinkedIn LinkedIn Top Posts | OeNB Presentation - 2 of 2</vt:lpstr>
      <vt:lpstr>LinkedIn LinkedIn Flop Posts | OeNB Presentation - 1 of 2</vt:lpstr>
      <vt:lpstr>LinkedIn LinkedIn Flop Posts | OeNB Presentation - 2 of 2</vt:lpstr>
      <vt:lpstr>Overall Vergleich alle OeNB-Social-Media-Kanäle | OeNB Presentation</vt:lpstr>
      <vt:lpstr>Overall Vergleich alle OeNB-Social-Media-Kanäle mit Mitbewerb | All profiles - 1 of 2</vt:lpstr>
      <vt:lpstr>Overall Vergleich alle OeNB-Social-Media-Kanäle mit Mitbewerb | All profiles - 2 of 2</vt:lpstr>
      <vt:lpstr>LinkedIn OeNB-LinkedIn Vergleich Mitbewerber | All profiles</vt:lpstr>
      <vt:lpstr>Twitter OeNB-Twitter Vergleich Mitbewerber | All profiles</vt:lpstr>
      <vt:lpstr>Youtube OeNB-YouTube Vergleich Mitbewerber | All profiles</vt:lpstr>
      <vt:lpstr>Instagram OeNB-Instagram Vergleich Mitbewerber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01_Kommunikationsreporting - quartalsweise </dc:title>
  <dc:creator>Frederik Born</dc:creator>
  <cp:lastModifiedBy>Frederik Born</cp:lastModifiedBy>
  <cp:revision>1</cp:revision>
  <dcterms:created xsi:type="dcterms:W3CDTF">2025-05-27T12:56:53Z</dcterms:created>
  <dcterms:modified xsi:type="dcterms:W3CDTF">2025-05-27T12:57:54Z</dcterms:modified>
</cp:coreProperties>
</file>