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7" r:id="rId20"/>
    <p:sldId id="278" r:id="rId21"/>
    <p:sldId id="279" r:id="rId22"/>
    <p:sldId id="280" r:id="rId23"/>
    <p:sldId id="281"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9" r:id="rId50"/>
    <p:sldId id="310" r:id="rId51"/>
    <p:sldId id="311" r:id="rId52"/>
    <p:sldId id="312" r:id="rId53"/>
    <p:sldId id="313" r:id="rId54"/>
    <p:sldId id="314" r:id="rId55"/>
    <p:sldId id="316" r:id="rId56"/>
    <p:sldId id="317" r:id="rId57"/>
    <p:sldId id="318" r:id="rId58"/>
    <p:sldId id="319" r:id="rId59"/>
    <p:sldId id="321" r:id="rId60"/>
    <p:sldId id="322" r:id="rId61"/>
    <p:sldId id="323" r:id="rId62"/>
    <p:sldId id="324" r:id="rId63"/>
    <p:sldId id="325" r:id="rId64"/>
    <p:sldId id="326" r:id="rId65"/>
    <p:sldId id="328" r:id="rId66"/>
    <p:sldId id="329" r:id="rId67"/>
    <p:sldId id="330" r:id="rId68"/>
    <p:sldId id="331" r:id="rId69"/>
    <p:sldId id="332" r:id="rId70"/>
    <p:sldId id="333" r:id="rId71"/>
    <p:sldId id="335" r:id="rId72"/>
    <p:sldId id="336" r:id="rId73"/>
    <p:sldId id="337" r:id="rId74"/>
    <p:sldId id="338" r:id="rId75"/>
    <p:sldId id="339" r:id="rId76"/>
    <p:sldId id="340" r:id="rId77"/>
    <p:sldId id="341" r:id="rId78"/>
    <p:sldId id="342" r:id="rId79"/>
  </p:sldIdLst>
  <p:sldSz cx="9144000" cy="6858000" type="screen4x3"/>
  <p:notesSz cx="6858000" cy="9144000"/>
  <p:embeddedFontLst>
    <p:embeddedFont>
      <p:font typeface="Calibri" panose="020F0502020204030204" pitchFamily="34" charset="0"/>
      <p:regular r:id="rId80"/>
      <p:bold r:id="rId81"/>
      <p:italic r:id="rId82"/>
      <p:boldItalic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3.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1.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2.fntdata"/><Relationship Id="rId86"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04_Geld und Zahlungsverkehr</c:v>
                </c:pt>
                <c:pt idx="1">
                  <c:v>04_IT</c:v>
                </c:pt>
                <c:pt idx="2">
                  <c:v>04_Volkswirtschaft</c:v>
                </c:pt>
                <c:pt idx="3">
                  <c:v>04_bankenaufsicht</c:v>
                </c:pt>
                <c:pt idx="4">
                  <c:v>04_finanzbildung</c:v>
                </c:pt>
                <c:pt idx="5">
                  <c:v>04_forschung</c:v>
                </c:pt>
                <c:pt idx="6">
                  <c:v>04_geldpolitik</c:v>
                </c:pt>
                <c:pt idx="7">
                  <c:v>04_statistik</c:v>
                </c:pt>
                <c:pt idx="8">
                  <c:v>04_ueberuns</c:v>
                </c:pt>
              </c:strCache>
            </c:strRef>
          </c:cat>
          <c:val>
            <c:numRef>
              <c:f>Sheet1!$A$2:$I$2</c:f>
              <c:numCache>
                <c:formatCode>General</c:formatCode>
                <c:ptCount val="9"/>
                <c:pt idx="0">
                  <c:v>35</c:v>
                </c:pt>
                <c:pt idx="1">
                  <c:v>4</c:v>
                </c:pt>
                <c:pt idx="2">
                  <c:v>56</c:v>
                </c:pt>
                <c:pt idx="3">
                  <c:v>18</c:v>
                </c:pt>
                <c:pt idx="4">
                  <c:v>28</c:v>
                </c:pt>
                <c:pt idx="5">
                  <c:v>24</c:v>
                </c:pt>
                <c:pt idx="6">
                  <c:v>19</c:v>
                </c:pt>
                <c:pt idx="7">
                  <c:v>16</c:v>
                </c:pt>
                <c:pt idx="8">
                  <c:v>58</c:v>
                </c:pt>
              </c:numCache>
            </c:numRef>
          </c:val>
          <c:extLst>
            <c:ext xmlns:c16="http://schemas.microsoft.com/office/drawing/2014/chart" uri="{C3380CC4-5D6E-409C-BE32-E72D297353CC}">
              <c16:uniqueId val="{00000000-1456-415E-9FC6-EB63C07730B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CF872-4A80-4301-99DD-12BE2E2C5402}"/>
              </a:ext>
            </a:extLst>
          </p:cNvPr>
          <p:cNvSpPr>
            <a:spLocks noGrp="1"/>
          </p:cNvSpPr>
          <p:nvPr>
            <p:ph type="ctrTitle"/>
          </p:nvPr>
        </p:nvSpPr>
        <p:spPr/>
        <p:txBody>
          <a:bodyPr/>
          <a:lstStyle/>
          <a:p>
            <a:r>
              <a:rPr lang="en-US"/>
              <a:t>Detailauswertung für FINK 12/2024</a:t>
            </a:r>
          </a:p>
        </p:txBody>
      </p:sp>
      <p:sp>
        <p:nvSpPr>
          <p:cNvPr id="3" name="Subtitle 2">
            <a:extLst>
              <a:ext uri="{FF2B5EF4-FFF2-40B4-BE49-F238E27FC236}">
                <a16:creationId xmlns:a16="http://schemas.microsoft.com/office/drawing/2014/main" id="{C023C3FE-5F17-46FB-911C-D16616801131}"/>
              </a:ext>
            </a:extLst>
          </p:cNvPr>
          <p:cNvSpPr>
            <a:spLocks noGrp="1"/>
          </p:cNvSpPr>
          <p:nvPr>
            <p:ph type="subTitle" idx="1"/>
          </p:nvPr>
        </p:nvSpPr>
        <p:spPr/>
        <p:txBody>
          <a:bodyPr/>
          <a:lstStyle/>
          <a:p>
            <a:r>
              <a:rPr lang="en-US"/>
              <a:t>Oesterreichische Nationalbank</a:t>
            </a:r>
          </a:p>
        </p:txBody>
      </p:sp>
    </p:spTree>
    <p:extLst>
      <p:ext uri="{BB962C8B-B14F-4D97-AF65-F5344CB8AC3E}">
        <p14:creationId xmlns:p14="http://schemas.microsoft.com/office/powerpoint/2010/main" val="3359996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5DB35-403A-4BE1-9A49-771AD376C77C}"/>
              </a:ext>
            </a:extLst>
          </p:cNvPr>
          <p:cNvSpPr>
            <a:spLocks noGrp="1"/>
          </p:cNvSpPr>
          <p:nvPr>
            <p:ph type="title"/>
          </p:nvPr>
        </p:nvSpPr>
        <p:spPr/>
        <p:txBody>
          <a:bodyPr/>
          <a:lstStyle/>
          <a:p>
            <a:r>
              <a:rPr lang="en-US"/>
              <a:t>Instagram Stories Table  | All profiles - 1 of 9</a:t>
            </a:r>
          </a:p>
        </p:txBody>
      </p:sp>
      <p:graphicFrame>
        <p:nvGraphicFramePr>
          <p:cNvPr id="5" name="Table Placeholder 4">
            <a:extLst>
              <a:ext uri="{FF2B5EF4-FFF2-40B4-BE49-F238E27FC236}">
                <a16:creationId xmlns:a16="http://schemas.microsoft.com/office/drawing/2014/main" id="{4E5106D3-E1FE-4C72-B1BD-C1FB7D2B525B}"/>
              </a:ext>
            </a:extLst>
          </p:cNvPr>
          <p:cNvGraphicFramePr>
            <a:graphicFrameLocks noGrp="1"/>
          </p:cNvGraphicFramePr>
          <p:nvPr>
            <p:ph type="tbl" sz="quarter" idx="13"/>
            <p:extLst>
              <p:ext uri="{D42A27DB-BD31-4B8C-83A1-F6EECF244321}">
                <p14:modId xmlns:p14="http://schemas.microsoft.com/office/powerpoint/2010/main" val="1927646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55926990"/>
                    </a:ext>
                  </a:extLst>
                </a:gridCol>
                <a:gridCol w="1399032">
                  <a:extLst>
                    <a:ext uri="{9D8B030D-6E8A-4147-A177-3AD203B41FA5}">
                      <a16:colId xmlns:a16="http://schemas.microsoft.com/office/drawing/2014/main" val="1937255547"/>
                    </a:ext>
                  </a:extLst>
                </a:gridCol>
                <a:gridCol w="658368">
                  <a:extLst>
                    <a:ext uri="{9D8B030D-6E8A-4147-A177-3AD203B41FA5}">
                      <a16:colId xmlns:a16="http://schemas.microsoft.com/office/drawing/2014/main" val="2666556154"/>
                    </a:ext>
                  </a:extLst>
                </a:gridCol>
                <a:gridCol w="658368">
                  <a:extLst>
                    <a:ext uri="{9D8B030D-6E8A-4147-A177-3AD203B41FA5}">
                      <a16:colId xmlns:a16="http://schemas.microsoft.com/office/drawing/2014/main" val="407683715"/>
                    </a:ext>
                  </a:extLst>
                </a:gridCol>
                <a:gridCol w="658368">
                  <a:extLst>
                    <a:ext uri="{9D8B030D-6E8A-4147-A177-3AD203B41FA5}">
                      <a16:colId xmlns:a16="http://schemas.microsoft.com/office/drawing/2014/main" val="1398934889"/>
                    </a:ext>
                  </a:extLst>
                </a:gridCol>
                <a:gridCol w="658368">
                  <a:extLst>
                    <a:ext uri="{9D8B030D-6E8A-4147-A177-3AD203B41FA5}">
                      <a16:colId xmlns:a16="http://schemas.microsoft.com/office/drawing/2014/main" val="276333375"/>
                    </a:ext>
                  </a:extLst>
                </a:gridCol>
                <a:gridCol w="658368">
                  <a:extLst>
                    <a:ext uri="{9D8B030D-6E8A-4147-A177-3AD203B41FA5}">
                      <a16:colId xmlns:a16="http://schemas.microsoft.com/office/drawing/2014/main" val="2809814059"/>
                    </a:ext>
                  </a:extLst>
                </a:gridCol>
                <a:gridCol w="658368">
                  <a:extLst>
                    <a:ext uri="{9D8B030D-6E8A-4147-A177-3AD203B41FA5}">
                      <a16:colId xmlns:a16="http://schemas.microsoft.com/office/drawing/2014/main" val="2794796992"/>
                    </a:ext>
                  </a:extLst>
                </a:gridCol>
                <a:gridCol w="658368">
                  <a:extLst>
                    <a:ext uri="{9D8B030D-6E8A-4147-A177-3AD203B41FA5}">
                      <a16:colId xmlns:a16="http://schemas.microsoft.com/office/drawing/2014/main" val="814208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8691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- 2024-05-22 15:16:44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https://quintly-eu-image-storage.s3.amazonaws.com/53acb6f5aa3b8f1d4bfa788603de573a/e9bd7955bc35e301912804ef4ae50bb9.jpg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1.1839 %</a:t>
                      </a:r>
                    </a:p>
                  </a:txBody>
                  <a:tcPr/>
                </a:tc>
                <a:extLst>
                  <a:ext uri="{0D108BD9-81ED-4DB2-BD59-A6C34878D82A}">
                    <a16:rowId xmlns:a16="http://schemas.microsoft.com/office/drawing/2014/main" val="70820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- 2024-05-22 15:16:13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https://quintly-eu-image-storage.s3.amazonaws.com/53acb6f5aa3b8f1d4bfa788603de573a/c7f69d0ab3f39b1d92695288efb23405.jpg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1.1491 %</a:t>
                      </a:r>
                    </a:p>
                  </a:txBody>
                  <a:tcPr/>
                </a:tc>
                <a:extLst>
                  <a:ext uri="{0D108BD9-81ED-4DB2-BD59-A6C34878D82A}">
                    <a16:rowId xmlns:a16="http://schemas.microsoft.com/office/drawing/2014/main" val="2351042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- 2024-01-16 09:22:50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https://quintly-eu-image-storage.s3.amazonaws.com/53acb6f5aa3b8f1d4bfa788603de573a/b735c652868c71d2ddd725cf6099c949.jpg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1.0787 %</a:t>
                      </a:r>
                    </a:p>
                  </a:txBody>
                  <a:tcPr/>
                </a:tc>
                <a:extLst>
                  <a:ext uri="{0D108BD9-81ED-4DB2-BD59-A6C34878D82A}">
                    <a16:rowId xmlns:a16="http://schemas.microsoft.com/office/drawing/2014/main" val="201780466"/>
                  </a:ext>
                </a:extLst>
              </a:tr>
            </a:tbl>
          </a:graphicData>
        </a:graphic>
      </p:graphicFrame>
      <p:sp>
        <p:nvSpPr>
          <p:cNvPr id="4" name="Text Placeholder 3">
            <a:extLst>
              <a:ext uri="{FF2B5EF4-FFF2-40B4-BE49-F238E27FC236}">
                <a16:creationId xmlns:a16="http://schemas.microsoft.com/office/drawing/2014/main" id="{CF3BCF36-C08F-4121-8E36-F1932BF7882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505005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551E4-51FC-4F74-B229-6F42362E4D17}"/>
              </a:ext>
            </a:extLst>
          </p:cNvPr>
          <p:cNvSpPr>
            <a:spLocks noGrp="1"/>
          </p:cNvSpPr>
          <p:nvPr>
            <p:ph type="title"/>
          </p:nvPr>
        </p:nvSpPr>
        <p:spPr/>
        <p:txBody>
          <a:bodyPr/>
          <a:lstStyle/>
          <a:p>
            <a:r>
              <a:rPr lang="en-US"/>
              <a:t>Instagram Stories Table  | All profiles - 2 of 9</a:t>
            </a:r>
          </a:p>
        </p:txBody>
      </p:sp>
      <p:graphicFrame>
        <p:nvGraphicFramePr>
          <p:cNvPr id="5" name="Table Placeholder 4">
            <a:extLst>
              <a:ext uri="{FF2B5EF4-FFF2-40B4-BE49-F238E27FC236}">
                <a16:creationId xmlns:a16="http://schemas.microsoft.com/office/drawing/2014/main" id="{E93EF114-B22D-45AF-B0B5-D4DD32C3C292}"/>
              </a:ext>
            </a:extLst>
          </p:cNvPr>
          <p:cNvGraphicFramePr>
            <a:graphicFrameLocks noGrp="1"/>
          </p:cNvGraphicFramePr>
          <p:nvPr>
            <p:ph type="tbl" sz="quarter" idx="13"/>
            <p:extLst>
              <p:ext uri="{D42A27DB-BD31-4B8C-83A1-F6EECF244321}">
                <p14:modId xmlns:p14="http://schemas.microsoft.com/office/powerpoint/2010/main" val="227876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74772441"/>
                    </a:ext>
                  </a:extLst>
                </a:gridCol>
                <a:gridCol w="1399032">
                  <a:extLst>
                    <a:ext uri="{9D8B030D-6E8A-4147-A177-3AD203B41FA5}">
                      <a16:colId xmlns:a16="http://schemas.microsoft.com/office/drawing/2014/main" val="3059543733"/>
                    </a:ext>
                  </a:extLst>
                </a:gridCol>
                <a:gridCol w="658368">
                  <a:extLst>
                    <a:ext uri="{9D8B030D-6E8A-4147-A177-3AD203B41FA5}">
                      <a16:colId xmlns:a16="http://schemas.microsoft.com/office/drawing/2014/main" val="1693550131"/>
                    </a:ext>
                  </a:extLst>
                </a:gridCol>
                <a:gridCol w="658368">
                  <a:extLst>
                    <a:ext uri="{9D8B030D-6E8A-4147-A177-3AD203B41FA5}">
                      <a16:colId xmlns:a16="http://schemas.microsoft.com/office/drawing/2014/main" val="3532665289"/>
                    </a:ext>
                  </a:extLst>
                </a:gridCol>
                <a:gridCol w="658368">
                  <a:extLst>
                    <a:ext uri="{9D8B030D-6E8A-4147-A177-3AD203B41FA5}">
                      <a16:colId xmlns:a16="http://schemas.microsoft.com/office/drawing/2014/main" val="2529822779"/>
                    </a:ext>
                  </a:extLst>
                </a:gridCol>
                <a:gridCol w="658368">
                  <a:extLst>
                    <a:ext uri="{9D8B030D-6E8A-4147-A177-3AD203B41FA5}">
                      <a16:colId xmlns:a16="http://schemas.microsoft.com/office/drawing/2014/main" val="2282147196"/>
                    </a:ext>
                  </a:extLst>
                </a:gridCol>
                <a:gridCol w="658368">
                  <a:extLst>
                    <a:ext uri="{9D8B030D-6E8A-4147-A177-3AD203B41FA5}">
                      <a16:colId xmlns:a16="http://schemas.microsoft.com/office/drawing/2014/main" val="232839147"/>
                    </a:ext>
                  </a:extLst>
                </a:gridCol>
                <a:gridCol w="658368">
                  <a:extLst>
                    <a:ext uri="{9D8B030D-6E8A-4147-A177-3AD203B41FA5}">
                      <a16:colId xmlns:a16="http://schemas.microsoft.com/office/drawing/2014/main" val="4162627034"/>
                    </a:ext>
                  </a:extLst>
                </a:gridCol>
                <a:gridCol w="658368">
                  <a:extLst>
                    <a:ext uri="{9D8B030D-6E8A-4147-A177-3AD203B41FA5}">
                      <a16:colId xmlns:a16="http://schemas.microsoft.com/office/drawing/2014/main" val="603604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85618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- 2024-07-16 15:31:30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https://quintly-eu-image-storage.s3.amazonaws.com/53acb6f5aa3b8f1d4bfa788603de573a/2e54992209f994a42c1b2907192e8e49.jpg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1.0662 %</a:t>
                      </a:r>
                    </a:p>
                  </a:txBody>
                  <a:tcPr/>
                </a:tc>
                <a:extLst>
                  <a:ext uri="{0D108BD9-81ED-4DB2-BD59-A6C34878D82A}">
                    <a16:rowId xmlns:a16="http://schemas.microsoft.com/office/drawing/2014/main" val="401878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- 2024-04-18 19:19:17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https://quintly-eu-image-storage.s3.amazonaws.com/53acb6f5aa3b8f1d4bfa788603de573a/7d7b8c999e69dbfbe376663a61740b88.jpg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1.0657 %</a:t>
                      </a:r>
                    </a:p>
                  </a:txBody>
                  <a:tcPr/>
                </a:tc>
                <a:extLst>
                  <a:ext uri="{0D108BD9-81ED-4DB2-BD59-A6C34878D82A}">
                    <a16:rowId xmlns:a16="http://schemas.microsoft.com/office/drawing/2014/main" val="1406800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- 2024-03-20 16:54:05</a:t>
                      </a:r>
                      <a:r>
                        <a:rPr kumimoji="0" lang="de-DE" sz="1000" b="0" i="0" u="none" strike="noStrike" kern="1200" cap="none" spc="0" normalizeH="0" baseline="0" noProof="0">
                          <a:ln>
                            <a:noFill/>
                          </a:ln>
                          <a:solidFill>
                            <a:prstClr val="black"/>
                          </a:solidFill>
                          <a:effectLst/>
                          <a:uLnTx/>
                          <a:uFillTx/>
                          <a:latin typeface="Calibri"/>
                          <a:ea typeface="+mn-ea"/>
                          <a:cs typeface="+mn-cs"/>
                        </a:rPr>
                        <a:t>
 Wie denkst du über Finanzbildung? Gibt Wichtigeres.  Sehr wichtig.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https://quintly-eu-image-storage.s3.amazonaws.com/53acb6f5aa3b8f1d4bfa788603de573a/c88fa9345405041c3f2d229b627075be.jpg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1.0499 %</a:t>
                      </a:r>
                    </a:p>
                  </a:txBody>
                  <a:tcPr/>
                </a:tc>
                <a:extLst>
                  <a:ext uri="{0D108BD9-81ED-4DB2-BD59-A6C34878D82A}">
                    <a16:rowId xmlns:a16="http://schemas.microsoft.com/office/drawing/2014/main" val="3665602249"/>
                  </a:ext>
                </a:extLst>
              </a:tr>
            </a:tbl>
          </a:graphicData>
        </a:graphic>
      </p:graphicFrame>
      <p:sp>
        <p:nvSpPr>
          <p:cNvPr id="4" name="Text Placeholder 3">
            <a:extLst>
              <a:ext uri="{FF2B5EF4-FFF2-40B4-BE49-F238E27FC236}">
                <a16:creationId xmlns:a16="http://schemas.microsoft.com/office/drawing/2014/main" id="{FE6D7C8C-E568-4F9A-B12A-7AB9156B3B6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156705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A0D51-72CB-4F0F-BD14-3DC23B902A7D}"/>
              </a:ext>
            </a:extLst>
          </p:cNvPr>
          <p:cNvSpPr>
            <a:spLocks noGrp="1"/>
          </p:cNvSpPr>
          <p:nvPr>
            <p:ph type="title"/>
          </p:nvPr>
        </p:nvSpPr>
        <p:spPr/>
        <p:txBody>
          <a:bodyPr/>
          <a:lstStyle/>
          <a:p>
            <a:r>
              <a:rPr lang="en-US"/>
              <a:t>Instagram Stories Table  | All profiles - 3 of 9</a:t>
            </a:r>
          </a:p>
        </p:txBody>
      </p:sp>
      <p:graphicFrame>
        <p:nvGraphicFramePr>
          <p:cNvPr id="5" name="Table Placeholder 4">
            <a:extLst>
              <a:ext uri="{FF2B5EF4-FFF2-40B4-BE49-F238E27FC236}">
                <a16:creationId xmlns:a16="http://schemas.microsoft.com/office/drawing/2014/main" id="{AD863A7A-5A7E-491A-97C3-DC77DFF906CD}"/>
              </a:ext>
            </a:extLst>
          </p:cNvPr>
          <p:cNvGraphicFramePr>
            <a:graphicFrameLocks noGrp="1"/>
          </p:cNvGraphicFramePr>
          <p:nvPr>
            <p:ph type="tbl" sz="quarter" idx="13"/>
            <p:extLst>
              <p:ext uri="{D42A27DB-BD31-4B8C-83A1-F6EECF244321}">
                <p14:modId xmlns:p14="http://schemas.microsoft.com/office/powerpoint/2010/main" val="4114571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28511766"/>
                    </a:ext>
                  </a:extLst>
                </a:gridCol>
                <a:gridCol w="1399032">
                  <a:extLst>
                    <a:ext uri="{9D8B030D-6E8A-4147-A177-3AD203B41FA5}">
                      <a16:colId xmlns:a16="http://schemas.microsoft.com/office/drawing/2014/main" val="2740782251"/>
                    </a:ext>
                  </a:extLst>
                </a:gridCol>
                <a:gridCol w="658368">
                  <a:extLst>
                    <a:ext uri="{9D8B030D-6E8A-4147-A177-3AD203B41FA5}">
                      <a16:colId xmlns:a16="http://schemas.microsoft.com/office/drawing/2014/main" val="2532527367"/>
                    </a:ext>
                  </a:extLst>
                </a:gridCol>
                <a:gridCol w="658368">
                  <a:extLst>
                    <a:ext uri="{9D8B030D-6E8A-4147-A177-3AD203B41FA5}">
                      <a16:colId xmlns:a16="http://schemas.microsoft.com/office/drawing/2014/main" val="1628179694"/>
                    </a:ext>
                  </a:extLst>
                </a:gridCol>
                <a:gridCol w="658368">
                  <a:extLst>
                    <a:ext uri="{9D8B030D-6E8A-4147-A177-3AD203B41FA5}">
                      <a16:colId xmlns:a16="http://schemas.microsoft.com/office/drawing/2014/main" val="666637805"/>
                    </a:ext>
                  </a:extLst>
                </a:gridCol>
                <a:gridCol w="658368">
                  <a:extLst>
                    <a:ext uri="{9D8B030D-6E8A-4147-A177-3AD203B41FA5}">
                      <a16:colId xmlns:a16="http://schemas.microsoft.com/office/drawing/2014/main" val="4048555585"/>
                    </a:ext>
                  </a:extLst>
                </a:gridCol>
                <a:gridCol w="658368">
                  <a:extLst>
                    <a:ext uri="{9D8B030D-6E8A-4147-A177-3AD203B41FA5}">
                      <a16:colId xmlns:a16="http://schemas.microsoft.com/office/drawing/2014/main" val="2333624735"/>
                    </a:ext>
                  </a:extLst>
                </a:gridCol>
                <a:gridCol w="658368">
                  <a:extLst>
                    <a:ext uri="{9D8B030D-6E8A-4147-A177-3AD203B41FA5}">
                      <a16:colId xmlns:a16="http://schemas.microsoft.com/office/drawing/2014/main" val="2972537037"/>
                    </a:ext>
                  </a:extLst>
                </a:gridCol>
                <a:gridCol w="658368">
                  <a:extLst>
                    <a:ext uri="{9D8B030D-6E8A-4147-A177-3AD203B41FA5}">
                      <a16:colId xmlns:a16="http://schemas.microsoft.com/office/drawing/2014/main" val="3567241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0402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- 2024-05-19 10:02:23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https://quintly-eu-image-storage.s3.amazonaws.com/53acb6f5aa3b8f1d4bfa788603de573a/39cf3e21a36d105cf808924d0e12328d.jpg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1.0453 %</a:t>
                      </a:r>
                    </a:p>
                  </a:txBody>
                  <a:tcPr/>
                </a:tc>
                <a:extLst>
                  <a:ext uri="{0D108BD9-81ED-4DB2-BD59-A6C34878D82A}">
                    <a16:rowId xmlns:a16="http://schemas.microsoft.com/office/drawing/2014/main" val="78690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- 2024-03-24 08:33:01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https://quintly-eu-image-storage.s3.amazonaws.com/53acb6f5aa3b8f1d4bfa788603de573a/ac3160d069f8015c200ec4338554e68d.jpg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1.0430 %</a:t>
                      </a:r>
                    </a:p>
                  </a:txBody>
                  <a:tcPr/>
                </a:tc>
                <a:extLst>
                  <a:ext uri="{0D108BD9-81ED-4DB2-BD59-A6C34878D82A}">
                    <a16:rowId xmlns:a16="http://schemas.microsoft.com/office/drawing/2014/main" val="84824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- 2024-04-18 19:19:45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https://quintly-eu-image-storage.s3.amazonaws.com/53acb6f5aa3b8f1d4bfa788603de573a/b6d9f81184e73b538ddc7315e223d41a.jpg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1.0341 %</a:t>
                      </a:r>
                    </a:p>
                  </a:txBody>
                  <a:tcPr/>
                </a:tc>
                <a:extLst>
                  <a:ext uri="{0D108BD9-81ED-4DB2-BD59-A6C34878D82A}">
                    <a16:rowId xmlns:a16="http://schemas.microsoft.com/office/drawing/2014/main" val="1050992559"/>
                  </a:ext>
                </a:extLst>
              </a:tr>
            </a:tbl>
          </a:graphicData>
        </a:graphic>
      </p:graphicFrame>
      <p:sp>
        <p:nvSpPr>
          <p:cNvPr id="4" name="Text Placeholder 3">
            <a:extLst>
              <a:ext uri="{FF2B5EF4-FFF2-40B4-BE49-F238E27FC236}">
                <a16:creationId xmlns:a16="http://schemas.microsoft.com/office/drawing/2014/main" id="{368999B5-18DA-4B4A-A86E-0668D2A57910}"/>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340904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3FA00-15AF-4017-B5B8-C7D1C20D4569}"/>
              </a:ext>
            </a:extLst>
          </p:cNvPr>
          <p:cNvSpPr>
            <a:spLocks noGrp="1"/>
          </p:cNvSpPr>
          <p:nvPr>
            <p:ph type="title"/>
          </p:nvPr>
        </p:nvSpPr>
        <p:spPr/>
        <p:txBody>
          <a:bodyPr/>
          <a:lstStyle/>
          <a:p>
            <a:r>
              <a:rPr lang="en-US"/>
              <a:t>Instagram Stories Table  | All profiles - 4 of 9</a:t>
            </a:r>
          </a:p>
        </p:txBody>
      </p:sp>
      <p:graphicFrame>
        <p:nvGraphicFramePr>
          <p:cNvPr id="5" name="Table Placeholder 4">
            <a:extLst>
              <a:ext uri="{FF2B5EF4-FFF2-40B4-BE49-F238E27FC236}">
                <a16:creationId xmlns:a16="http://schemas.microsoft.com/office/drawing/2014/main" id="{3D9B6A47-668A-49C1-B466-1AD3747C493E}"/>
              </a:ext>
            </a:extLst>
          </p:cNvPr>
          <p:cNvGraphicFramePr>
            <a:graphicFrameLocks noGrp="1"/>
          </p:cNvGraphicFramePr>
          <p:nvPr>
            <p:ph type="tbl" sz="quarter" idx="13"/>
            <p:extLst>
              <p:ext uri="{D42A27DB-BD31-4B8C-83A1-F6EECF244321}">
                <p14:modId xmlns:p14="http://schemas.microsoft.com/office/powerpoint/2010/main" val="1312833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27097983"/>
                    </a:ext>
                  </a:extLst>
                </a:gridCol>
                <a:gridCol w="1399032">
                  <a:extLst>
                    <a:ext uri="{9D8B030D-6E8A-4147-A177-3AD203B41FA5}">
                      <a16:colId xmlns:a16="http://schemas.microsoft.com/office/drawing/2014/main" val="3410144985"/>
                    </a:ext>
                  </a:extLst>
                </a:gridCol>
                <a:gridCol w="658368">
                  <a:extLst>
                    <a:ext uri="{9D8B030D-6E8A-4147-A177-3AD203B41FA5}">
                      <a16:colId xmlns:a16="http://schemas.microsoft.com/office/drawing/2014/main" val="392218699"/>
                    </a:ext>
                  </a:extLst>
                </a:gridCol>
                <a:gridCol w="658368">
                  <a:extLst>
                    <a:ext uri="{9D8B030D-6E8A-4147-A177-3AD203B41FA5}">
                      <a16:colId xmlns:a16="http://schemas.microsoft.com/office/drawing/2014/main" val="2695500418"/>
                    </a:ext>
                  </a:extLst>
                </a:gridCol>
                <a:gridCol w="658368">
                  <a:extLst>
                    <a:ext uri="{9D8B030D-6E8A-4147-A177-3AD203B41FA5}">
                      <a16:colId xmlns:a16="http://schemas.microsoft.com/office/drawing/2014/main" val="3384213566"/>
                    </a:ext>
                  </a:extLst>
                </a:gridCol>
                <a:gridCol w="658368">
                  <a:extLst>
                    <a:ext uri="{9D8B030D-6E8A-4147-A177-3AD203B41FA5}">
                      <a16:colId xmlns:a16="http://schemas.microsoft.com/office/drawing/2014/main" val="4215414251"/>
                    </a:ext>
                  </a:extLst>
                </a:gridCol>
                <a:gridCol w="658368">
                  <a:extLst>
                    <a:ext uri="{9D8B030D-6E8A-4147-A177-3AD203B41FA5}">
                      <a16:colId xmlns:a16="http://schemas.microsoft.com/office/drawing/2014/main" val="3133502453"/>
                    </a:ext>
                  </a:extLst>
                </a:gridCol>
                <a:gridCol w="658368">
                  <a:extLst>
                    <a:ext uri="{9D8B030D-6E8A-4147-A177-3AD203B41FA5}">
                      <a16:colId xmlns:a16="http://schemas.microsoft.com/office/drawing/2014/main" val="2272833006"/>
                    </a:ext>
                  </a:extLst>
                </a:gridCol>
                <a:gridCol w="658368">
                  <a:extLst>
                    <a:ext uri="{9D8B030D-6E8A-4147-A177-3AD203B41FA5}">
                      <a16:colId xmlns:a16="http://schemas.microsoft.com/office/drawing/2014/main" val="361562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6506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- 2024-03-28 11:57:25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https://quintly-eu-image-storage.s3.amazonaws.com/53acb6f5aa3b8f1d4bfa788603de573a/9cc1ee9071505cb4cfee49dc7a3be5e2.jpg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1.0301 %</a:t>
                      </a:r>
                    </a:p>
                  </a:txBody>
                  <a:tcPr/>
                </a:tc>
                <a:extLst>
                  <a:ext uri="{0D108BD9-81ED-4DB2-BD59-A6C34878D82A}">
                    <a16:rowId xmlns:a16="http://schemas.microsoft.com/office/drawing/2014/main" val="1588968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- 2024-05-22 15:18:34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https://quintly-eu-image-storage.s3.amazonaws.com/53acb6f5aa3b8f1d4bfa788603de573a/5626e611dcfb0db578cfaa5fa8c0537b.jpg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1.0286 %</a:t>
                      </a:r>
                    </a:p>
                  </a:txBody>
                  <a:tcPr/>
                </a:tc>
                <a:extLst>
                  <a:ext uri="{0D108BD9-81ED-4DB2-BD59-A6C34878D82A}">
                    <a16:rowId xmlns:a16="http://schemas.microsoft.com/office/drawing/2014/main" val="3624631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- 2024-04-19 10:13:53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https://quintly-eu-image-storage.s3.amazonaws.com/53acb6f5aa3b8f1d4bfa788603de573a/611e53f8389964751eedfddb942b7880.jpg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1.0276 %</a:t>
                      </a:r>
                    </a:p>
                  </a:txBody>
                  <a:tcPr/>
                </a:tc>
                <a:extLst>
                  <a:ext uri="{0D108BD9-81ED-4DB2-BD59-A6C34878D82A}">
                    <a16:rowId xmlns:a16="http://schemas.microsoft.com/office/drawing/2014/main" val="2194289910"/>
                  </a:ext>
                </a:extLst>
              </a:tr>
            </a:tbl>
          </a:graphicData>
        </a:graphic>
      </p:graphicFrame>
      <p:sp>
        <p:nvSpPr>
          <p:cNvPr id="4" name="Text Placeholder 3">
            <a:extLst>
              <a:ext uri="{FF2B5EF4-FFF2-40B4-BE49-F238E27FC236}">
                <a16:creationId xmlns:a16="http://schemas.microsoft.com/office/drawing/2014/main" id="{BCFE8D0E-2422-4571-8FFF-2C3D4A43D468}"/>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886184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A8DCA-823D-4876-89FE-485D607549DB}"/>
              </a:ext>
            </a:extLst>
          </p:cNvPr>
          <p:cNvSpPr>
            <a:spLocks noGrp="1"/>
          </p:cNvSpPr>
          <p:nvPr>
            <p:ph type="title"/>
          </p:nvPr>
        </p:nvSpPr>
        <p:spPr/>
        <p:txBody>
          <a:bodyPr/>
          <a:lstStyle/>
          <a:p>
            <a:r>
              <a:rPr lang="en-US"/>
              <a:t>Instagram Stories Table  | All profiles - 5 of 9</a:t>
            </a:r>
          </a:p>
        </p:txBody>
      </p:sp>
      <p:graphicFrame>
        <p:nvGraphicFramePr>
          <p:cNvPr id="5" name="Table Placeholder 4">
            <a:extLst>
              <a:ext uri="{FF2B5EF4-FFF2-40B4-BE49-F238E27FC236}">
                <a16:creationId xmlns:a16="http://schemas.microsoft.com/office/drawing/2014/main" id="{D8A3642C-15F3-4313-8E06-F863DB288BDA}"/>
              </a:ext>
            </a:extLst>
          </p:cNvPr>
          <p:cNvGraphicFramePr>
            <a:graphicFrameLocks noGrp="1"/>
          </p:cNvGraphicFramePr>
          <p:nvPr>
            <p:ph type="tbl" sz="quarter" idx="13"/>
            <p:extLst>
              <p:ext uri="{D42A27DB-BD31-4B8C-83A1-F6EECF244321}">
                <p14:modId xmlns:p14="http://schemas.microsoft.com/office/powerpoint/2010/main" val="972713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14458672"/>
                    </a:ext>
                  </a:extLst>
                </a:gridCol>
                <a:gridCol w="1399032">
                  <a:extLst>
                    <a:ext uri="{9D8B030D-6E8A-4147-A177-3AD203B41FA5}">
                      <a16:colId xmlns:a16="http://schemas.microsoft.com/office/drawing/2014/main" val="3078753715"/>
                    </a:ext>
                  </a:extLst>
                </a:gridCol>
                <a:gridCol w="658368">
                  <a:extLst>
                    <a:ext uri="{9D8B030D-6E8A-4147-A177-3AD203B41FA5}">
                      <a16:colId xmlns:a16="http://schemas.microsoft.com/office/drawing/2014/main" val="3743852100"/>
                    </a:ext>
                  </a:extLst>
                </a:gridCol>
                <a:gridCol w="658368">
                  <a:extLst>
                    <a:ext uri="{9D8B030D-6E8A-4147-A177-3AD203B41FA5}">
                      <a16:colId xmlns:a16="http://schemas.microsoft.com/office/drawing/2014/main" val="1467285936"/>
                    </a:ext>
                  </a:extLst>
                </a:gridCol>
                <a:gridCol w="658368">
                  <a:extLst>
                    <a:ext uri="{9D8B030D-6E8A-4147-A177-3AD203B41FA5}">
                      <a16:colId xmlns:a16="http://schemas.microsoft.com/office/drawing/2014/main" val="3640254820"/>
                    </a:ext>
                  </a:extLst>
                </a:gridCol>
                <a:gridCol w="658368">
                  <a:extLst>
                    <a:ext uri="{9D8B030D-6E8A-4147-A177-3AD203B41FA5}">
                      <a16:colId xmlns:a16="http://schemas.microsoft.com/office/drawing/2014/main" val="2037169696"/>
                    </a:ext>
                  </a:extLst>
                </a:gridCol>
                <a:gridCol w="658368">
                  <a:extLst>
                    <a:ext uri="{9D8B030D-6E8A-4147-A177-3AD203B41FA5}">
                      <a16:colId xmlns:a16="http://schemas.microsoft.com/office/drawing/2014/main" val="3285888306"/>
                    </a:ext>
                  </a:extLst>
                </a:gridCol>
                <a:gridCol w="658368">
                  <a:extLst>
                    <a:ext uri="{9D8B030D-6E8A-4147-A177-3AD203B41FA5}">
                      <a16:colId xmlns:a16="http://schemas.microsoft.com/office/drawing/2014/main" val="3723685557"/>
                    </a:ext>
                  </a:extLst>
                </a:gridCol>
                <a:gridCol w="658368">
                  <a:extLst>
                    <a:ext uri="{9D8B030D-6E8A-4147-A177-3AD203B41FA5}">
                      <a16:colId xmlns:a16="http://schemas.microsoft.com/office/drawing/2014/main" val="184400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833664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- 2024-04-19 10:13:21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https://quintly-eu-image-storage.s3.amazonaws.com/53acb6f5aa3b8f1d4bfa788603de573a/010000edf10e995ece2d2da9b33c8466.jpg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1.0058 %</a:t>
                      </a:r>
                    </a:p>
                  </a:txBody>
                  <a:tcPr/>
                </a:tc>
                <a:extLst>
                  <a:ext uri="{0D108BD9-81ED-4DB2-BD59-A6C34878D82A}">
                    <a16:rowId xmlns:a16="http://schemas.microsoft.com/office/drawing/2014/main" val="149447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- 2024-02-27 19:34:29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https://quintly-eu-image-storage.s3.amazonaws.com/53acb6f5aa3b8f1d4bfa788603de573a/7de62e125904c0d3fe84f0f0e7a69a0c.jpg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0.9877 %</a:t>
                      </a:r>
                    </a:p>
                  </a:txBody>
                  <a:tcPr/>
                </a:tc>
                <a:extLst>
                  <a:ext uri="{0D108BD9-81ED-4DB2-BD59-A6C34878D82A}">
                    <a16:rowId xmlns:a16="http://schemas.microsoft.com/office/drawing/2014/main" val="60246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- 2024-09-05 11:50:01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https://quintly-eu-image-storage.s3.amazonaws.com/53acb6f5aa3b8f1d4bfa788603de573a/dccb24d2a01a9bb55489a2e729c78d9d.jpg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0.9637 %</a:t>
                      </a:r>
                    </a:p>
                  </a:txBody>
                  <a:tcPr/>
                </a:tc>
                <a:extLst>
                  <a:ext uri="{0D108BD9-81ED-4DB2-BD59-A6C34878D82A}">
                    <a16:rowId xmlns:a16="http://schemas.microsoft.com/office/drawing/2014/main" val="793869809"/>
                  </a:ext>
                </a:extLst>
              </a:tr>
            </a:tbl>
          </a:graphicData>
        </a:graphic>
      </p:graphicFrame>
      <p:sp>
        <p:nvSpPr>
          <p:cNvPr id="4" name="Text Placeholder 3">
            <a:extLst>
              <a:ext uri="{FF2B5EF4-FFF2-40B4-BE49-F238E27FC236}">
                <a16:creationId xmlns:a16="http://schemas.microsoft.com/office/drawing/2014/main" id="{C0055621-3D2E-4907-91CC-938145D923DD}"/>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449476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EAE46-32F5-4EFE-BF2B-349A4AB8C425}"/>
              </a:ext>
            </a:extLst>
          </p:cNvPr>
          <p:cNvSpPr>
            <a:spLocks noGrp="1"/>
          </p:cNvSpPr>
          <p:nvPr>
            <p:ph type="title"/>
          </p:nvPr>
        </p:nvSpPr>
        <p:spPr/>
        <p:txBody>
          <a:bodyPr/>
          <a:lstStyle/>
          <a:p>
            <a:r>
              <a:rPr lang="en-US"/>
              <a:t>Instagram Stories Table  | All profiles - 6 of 9</a:t>
            </a:r>
          </a:p>
        </p:txBody>
      </p:sp>
      <p:graphicFrame>
        <p:nvGraphicFramePr>
          <p:cNvPr id="5" name="Table Placeholder 4">
            <a:extLst>
              <a:ext uri="{FF2B5EF4-FFF2-40B4-BE49-F238E27FC236}">
                <a16:creationId xmlns:a16="http://schemas.microsoft.com/office/drawing/2014/main" id="{C1ACB92F-275C-4AE4-A416-0B5CF81871C5}"/>
              </a:ext>
            </a:extLst>
          </p:cNvPr>
          <p:cNvGraphicFramePr>
            <a:graphicFrameLocks noGrp="1"/>
          </p:cNvGraphicFramePr>
          <p:nvPr>
            <p:ph type="tbl" sz="quarter" idx="13"/>
            <p:extLst>
              <p:ext uri="{D42A27DB-BD31-4B8C-83A1-F6EECF244321}">
                <p14:modId xmlns:p14="http://schemas.microsoft.com/office/powerpoint/2010/main" val="3032222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79856878"/>
                    </a:ext>
                  </a:extLst>
                </a:gridCol>
                <a:gridCol w="1399032">
                  <a:extLst>
                    <a:ext uri="{9D8B030D-6E8A-4147-A177-3AD203B41FA5}">
                      <a16:colId xmlns:a16="http://schemas.microsoft.com/office/drawing/2014/main" val="1475085826"/>
                    </a:ext>
                  </a:extLst>
                </a:gridCol>
                <a:gridCol w="658368">
                  <a:extLst>
                    <a:ext uri="{9D8B030D-6E8A-4147-A177-3AD203B41FA5}">
                      <a16:colId xmlns:a16="http://schemas.microsoft.com/office/drawing/2014/main" val="878839245"/>
                    </a:ext>
                  </a:extLst>
                </a:gridCol>
                <a:gridCol w="658368">
                  <a:extLst>
                    <a:ext uri="{9D8B030D-6E8A-4147-A177-3AD203B41FA5}">
                      <a16:colId xmlns:a16="http://schemas.microsoft.com/office/drawing/2014/main" val="1742714651"/>
                    </a:ext>
                  </a:extLst>
                </a:gridCol>
                <a:gridCol w="658368">
                  <a:extLst>
                    <a:ext uri="{9D8B030D-6E8A-4147-A177-3AD203B41FA5}">
                      <a16:colId xmlns:a16="http://schemas.microsoft.com/office/drawing/2014/main" val="3933405466"/>
                    </a:ext>
                  </a:extLst>
                </a:gridCol>
                <a:gridCol w="658368">
                  <a:extLst>
                    <a:ext uri="{9D8B030D-6E8A-4147-A177-3AD203B41FA5}">
                      <a16:colId xmlns:a16="http://schemas.microsoft.com/office/drawing/2014/main" val="2593119932"/>
                    </a:ext>
                  </a:extLst>
                </a:gridCol>
                <a:gridCol w="658368">
                  <a:extLst>
                    <a:ext uri="{9D8B030D-6E8A-4147-A177-3AD203B41FA5}">
                      <a16:colId xmlns:a16="http://schemas.microsoft.com/office/drawing/2014/main" val="3637307459"/>
                    </a:ext>
                  </a:extLst>
                </a:gridCol>
                <a:gridCol w="658368">
                  <a:extLst>
                    <a:ext uri="{9D8B030D-6E8A-4147-A177-3AD203B41FA5}">
                      <a16:colId xmlns:a16="http://schemas.microsoft.com/office/drawing/2014/main" val="1158794560"/>
                    </a:ext>
                  </a:extLst>
                </a:gridCol>
                <a:gridCol w="658368">
                  <a:extLst>
                    <a:ext uri="{9D8B030D-6E8A-4147-A177-3AD203B41FA5}">
                      <a16:colId xmlns:a16="http://schemas.microsoft.com/office/drawing/2014/main" val="2640678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43106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- 2024-08-29 10:36:45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https://quintly-eu-image-storage.s3.amazonaws.com/53acb6f5aa3b8f1d4bfa788603de573a/eae76239324ae5f5a219c3ba2d36d8b1.jpg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0.9542 %</a:t>
                      </a:r>
                    </a:p>
                  </a:txBody>
                  <a:tcPr/>
                </a:tc>
                <a:extLst>
                  <a:ext uri="{0D108BD9-81ED-4DB2-BD59-A6C34878D82A}">
                    <a16:rowId xmlns:a16="http://schemas.microsoft.com/office/drawing/2014/main" val="1879714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- 2024-08-30 11:01:11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https://quintly-eu-image-storage.s3.amazonaws.com/53acb6f5aa3b8f1d4bfa788603de573a/89c1fad925e7615fa0d6edcafed4e8d8.jpg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0.8992 %</a:t>
                      </a:r>
                    </a:p>
                  </a:txBody>
                  <a:tcPr/>
                </a:tc>
                <a:extLst>
                  <a:ext uri="{0D108BD9-81ED-4DB2-BD59-A6C34878D82A}">
                    <a16:rowId xmlns:a16="http://schemas.microsoft.com/office/drawing/2014/main" val="3654994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- 2024-10-23 14:32:21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https://quintly-eu-image-storage.s3.amazonaws.com/53acb6f5aa3b8f1d4bfa788603de573a/e484b8dc7c48a47b028d5bf13678fcb5.jpg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0.8707 %</a:t>
                      </a:r>
                    </a:p>
                  </a:txBody>
                  <a:tcPr/>
                </a:tc>
                <a:extLst>
                  <a:ext uri="{0D108BD9-81ED-4DB2-BD59-A6C34878D82A}">
                    <a16:rowId xmlns:a16="http://schemas.microsoft.com/office/drawing/2014/main" val="3189509347"/>
                  </a:ext>
                </a:extLst>
              </a:tr>
            </a:tbl>
          </a:graphicData>
        </a:graphic>
      </p:graphicFrame>
      <p:sp>
        <p:nvSpPr>
          <p:cNvPr id="4" name="Text Placeholder 3">
            <a:extLst>
              <a:ext uri="{FF2B5EF4-FFF2-40B4-BE49-F238E27FC236}">
                <a16:creationId xmlns:a16="http://schemas.microsoft.com/office/drawing/2014/main" id="{D88CC360-0E93-42BC-B8AF-ED35BD718419}"/>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621403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14C4-C0E8-416A-BC26-A60E7C4E077C}"/>
              </a:ext>
            </a:extLst>
          </p:cNvPr>
          <p:cNvSpPr>
            <a:spLocks noGrp="1"/>
          </p:cNvSpPr>
          <p:nvPr>
            <p:ph type="title"/>
          </p:nvPr>
        </p:nvSpPr>
        <p:spPr/>
        <p:txBody>
          <a:bodyPr/>
          <a:lstStyle/>
          <a:p>
            <a:r>
              <a:rPr lang="en-US"/>
              <a:t>Instagram Stories Table  | All profiles - 7 of 9</a:t>
            </a:r>
          </a:p>
        </p:txBody>
      </p:sp>
      <p:graphicFrame>
        <p:nvGraphicFramePr>
          <p:cNvPr id="5" name="Table Placeholder 4">
            <a:extLst>
              <a:ext uri="{FF2B5EF4-FFF2-40B4-BE49-F238E27FC236}">
                <a16:creationId xmlns:a16="http://schemas.microsoft.com/office/drawing/2014/main" id="{67A374F8-51B4-469F-8065-5904B64B2F23}"/>
              </a:ext>
            </a:extLst>
          </p:cNvPr>
          <p:cNvGraphicFramePr>
            <a:graphicFrameLocks noGrp="1"/>
          </p:cNvGraphicFramePr>
          <p:nvPr>
            <p:ph type="tbl" sz="quarter" idx="13"/>
            <p:extLst>
              <p:ext uri="{D42A27DB-BD31-4B8C-83A1-F6EECF244321}">
                <p14:modId xmlns:p14="http://schemas.microsoft.com/office/powerpoint/2010/main" val="2868127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27882510"/>
                    </a:ext>
                  </a:extLst>
                </a:gridCol>
                <a:gridCol w="1399032">
                  <a:extLst>
                    <a:ext uri="{9D8B030D-6E8A-4147-A177-3AD203B41FA5}">
                      <a16:colId xmlns:a16="http://schemas.microsoft.com/office/drawing/2014/main" val="2034265433"/>
                    </a:ext>
                  </a:extLst>
                </a:gridCol>
                <a:gridCol w="658368">
                  <a:extLst>
                    <a:ext uri="{9D8B030D-6E8A-4147-A177-3AD203B41FA5}">
                      <a16:colId xmlns:a16="http://schemas.microsoft.com/office/drawing/2014/main" val="4293030744"/>
                    </a:ext>
                  </a:extLst>
                </a:gridCol>
                <a:gridCol w="658368">
                  <a:extLst>
                    <a:ext uri="{9D8B030D-6E8A-4147-A177-3AD203B41FA5}">
                      <a16:colId xmlns:a16="http://schemas.microsoft.com/office/drawing/2014/main" val="438290354"/>
                    </a:ext>
                  </a:extLst>
                </a:gridCol>
                <a:gridCol w="658368">
                  <a:extLst>
                    <a:ext uri="{9D8B030D-6E8A-4147-A177-3AD203B41FA5}">
                      <a16:colId xmlns:a16="http://schemas.microsoft.com/office/drawing/2014/main" val="2455592886"/>
                    </a:ext>
                  </a:extLst>
                </a:gridCol>
                <a:gridCol w="658368">
                  <a:extLst>
                    <a:ext uri="{9D8B030D-6E8A-4147-A177-3AD203B41FA5}">
                      <a16:colId xmlns:a16="http://schemas.microsoft.com/office/drawing/2014/main" val="2406185263"/>
                    </a:ext>
                  </a:extLst>
                </a:gridCol>
                <a:gridCol w="658368">
                  <a:extLst>
                    <a:ext uri="{9D8B030D-6E8A-4147-A177-3AD203B41FA5}">
                      <a16:colId xmlns:a16="http://schemas.microsoft.com/office/drawing/2014/main" val="3976746458"/>
                    </a:ext>
                  </a:extLst>
                </a:gridCol>
                <a:gridCol w="658368">
                  <a:extLst>
                    <a:ext uri="{9D8B030D-6E8A-4147-A177-3AD203B41FA5}">
                      <a16:colId xmlns:a16="http://schemas.microsoft.com/office/drawing/2014/main" val="1448851990"/>
                    </a:ext>
                  </a:extLst>
                </a:gridCol>
                <a:gridCol w="658368">
                  <a:extLst>
                    <a:ext uri="{9D8B030D-6E8A-4147-A177-3AD203B41FA5}">
                      <a16:colId xmlns:a16="http://schemas.microsoft.com/office/drawing/2014/main" val="4216385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64088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- 2024-09-06 15:11:04</a:t>
                      </a:r>
                      <a:r>
                        <a:rPr kumimoji="0" lang="de-DE" sz="1000" b="0" i="0" u="none" strike="noStrike" kern="1200" cap="none" spc="0" normalizeH="0" baseline="0" noProof="0">
                          <a:ln>
                            <a:noFill/>
                          </a:ln>
                          <a:solidFill>
                            <a:prstClr val="black"/>
                          </a:solidFill>
                          <a:effectLst/>
                          <a:uLnTx/>
                          <a:uFillTx/>
                          <a:latin typeface="Calibri"/>
                          <a:ea typeface="+mn-ea"/>
                          <a:cs typeface="+mn-cs"/>
                        </a:rPr>
                        <a:t>
 … sie zeigt euch unsere Finanzbildungs-Aktivitäten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https://quintly-eu-image-storage.s3.amazonaws.com/53acb6f5aa3b8f1d4bfa788603de573a/f3fe7a6d61359b8c49a0b712cf24004e.jpg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0.8609 %</a:t>
                      </a:r>
                    </a:p>
                  </a:txBody>
                  <a:tcPr/>
                </a:tc>
                <a:extLst>
                  <a:ext uri="{0D108BD9-81ED-4DB2-BD59-A6C34878D82A}">
                    <a16:rowId xmlns:a16="http://schemas.microsoft.com/office/drawing/2014/main" val="317376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- 2024-04-30 19:21:34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https://quintly-eu-image-storage.s3.amazonaws.com/53acb6f5aa3b8f1d4bfa788603de573a/f723d23036bf55b4d5ab7968f397328d.jpg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0.8586 %</a:t>
                      </a:r>
                    </a:p>
                  </a:txBody>
                  <a:tcPr/>
                </a:tc>
                <a:extLst>
                  <a:ext uri="{0D108BD9-81ED-4DB2-BD59-A6C34878D82A}">
                    <a16:rowId xmlns:a16="http://schemas.microsoft.com/office/drawing/2014/main" val="138821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- 2024-03-03 08:49:01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https://quintly-eu-image-storage.s3.amazonaws.com/53acb6f5aa3b8f1d4bfa788603de573a/5203742b1469f95cb30fd9ded2a6e4b9.jpg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0.8553 %</a:t>
                      </a:r>
                    </a:p>
                  </a:txBody>
                  <a:tcPr/>
                </a:tc>
                <a:extLst>
                  <a:ext uri="{0D108BD9-81ED-4DB2-BD59-A6C34878D82A}">
                    <a16:rowId xmlns:a16="http://schemas.microsoft.com/office/drawing/2014/main" val="809560176"/>
                  </a:ext>
                </a:extLst>
              </a:tr>
            </a:tbl>
          </a:graphicData>
        </a:graphic>
      </p:graphicFrame>
      <p:sp>
        <p:nvSpPr>
          <p:cNvPr id="4" name="Text Placeholder 3">
            <a:extLst>
              <a:ext uri="{FF2B5EF4-FFF2-40B4-BE49-F238E27FC236}">
                <a16:creationId xmlns:a16="http://schemas.microsoft.com/office/drawing/2014/main" id="{888B9E6C-71E3-46B0-AEB2-6CA3F1D95C98}"/>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176591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22660-0EC0-439E-9B74-374B621EF84A}"/>
              </a:ext>
            </a:extLst>
          </p:cNvPr>
          <p:cNvSpPr>
            <a:spLocks noGrp="1"/>
          </p:cNvSpPr>
          <p:nvPr>
            <p:ph type="title"/>
          </p:nvPr>
        </p:nvSpPr>
        <p:spPr/>
        <p:txBody>
          <a:bodyPr/>
          <a:lstStyle/>
          <a:p>
            <a:r>
              <a:rPr lang="en-US"/>
              <a:t>Instagram Stories Table  | All profiles - 8 of 9</a:t>
            </a:r>
          </a:p>
        </p:txBody>
      </p:sp>
      <p:graphicFrame>
        <p:nvGraphicFramePr>
          <p:cNvPr id="5" name="Table Placeholder 4">
            <a:extLst>
              <a:ext uri="{FF2B5EF4-FFF2-40B4-BE49-F238E27FC236}">
                <a16:creationId xmlns:a16="http://schemas.microsoft.com/office/drawing/2014/main" id="{FBC9F237-4E76-4CB6-9FAF-01D19D9FB537}"/>
              </a:ext>
            </a:extLst>
          </p:cNvPr>
          <p:cNvGraphicFramePr>
            <a:graphicFrameLocks noGrp="1"/>
          </p:cNvGraphicFramePr>
          <p:nvPr>
            <p:ph type="tbl" sz="quarter" idx="13"/>
            <p:extLst>
              <p:ext uri="{D42A27DB-BD31-4B8C-83A1-F6EECF244321}">
                <p14:modId xmlns:p14="http://schemas.microsoft.com/office/powerpoint/2010/main" val="144193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35777467"/>
                    </a:ext>
                  </a:extLst>
                </a:gridCol>
                <a:gridCol w="1399032">
                  <a:extLst>
                    <a:ext uri="{9D8B030D-6E8A-4147-A177-3AD203B41FA5}">
                      <a16:colId xmlns:a16="http://schemas.microsoft.com/office/drawing/2014/main" val="992195019"/>
                    </a:ext>
                  </a:extLst>
                </a:gridCol>
                <a:gridCol w="658368">
                  <a:extLst>
                    <a:ext uri="{9D8B030D-6E8A-4147-A177-3AD203B41FA5}">
                      <a16:colId xmlns:a16="http://schemas.microsoft.com/office/drawing/2014/main" val="1286530466"/>
                    </a:ext>
                  </a:extLst>
                </a:gridCol>
                <a:gridCol w="658368">
                  <a:extLst>
                    <a:ext uri="{9D8B030D-6E8A-4147-A177-3AD203B41FA5}">
                      <a16:colId xmlns:a16="http://schemas.microsoft.com/office/drawing/2014/main" val="2661588686"/>
                    </a:ext>
                  </a:extLst>
                </a:gridCol>
                <a:gridCol w="658368">
                  <a:extLst>
                    <a:ext uri="{9D8B030D-6E8A-4147-A177-3AD203B41FA5}">
                      <a16:colId xmlns:a16="http://schemas.microsoft.com/office/drawing/2014/main" val="2379394011"/>
                    </a:ext>
                  </a:extLst>
                </a:gridCol>
                <a:gridCol w="658368">
                  <a:extLst>
                    <a:ext uri="{9D8B030D-6E8A-4147-A177-3AD203B41FA5}">
                      <a16:colId xmlns:a16="http://schemas.microsoft.com/office/drawing/2014/main" val="3350864686"/>
                    </a:ext>
                  </a:extLst>
                </a:gridCol>
                <a:gridCol w="658368">
                  <a:extLst>
                    <a:ext uri="{9D8B030D-6E8A-4147-A177-3AD203B41FA5}">
                      <a16:colId xmlns:a16="http://schemas.microsoft.com/office/drawing/2014/main" val="905089866"/>
                    </a:ext>
                  </a:extLst>
                </a:gridCol>
                <a:gridCol w="658368">
                  <a:extLst>
                    <a:ext uri="{9D8B030D-6E8A-4147-A177-3AD203B41FA5}">
                      <a16:colId xmlns:a16="http://schemas.microsoft.com/office/drawing/2014/main" val="509515879"/>
                    </a:ext>
                  </a:extLst>
                </a:gridCol>
                <a:gridCol w="658368">
                  <a:extLst>
                    <a:ext uri="{9D8B030D-6E8A-4147-A177-3AD203B41FA5}">
                      <a16:colId xmlns:a16="http://schemas.microsoft.com/office/drawing/2014/main" val="3993047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9545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- 2024-04-19 10:11:11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https://quintly-eu-image-storage.s3.amazonaws.com/53acb6f5aa3b8f1d4bfa788603de573a/71d446c313b4ad8101f7725bebbe357b.jpg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0.8478 %</a:t>
                      </a:r>
                    </a:p>
                  </a:txBody>
                  <a:tcPr/>
                </a:tc>
                <a:extLst>
                  <a:ext uri="{0D108BD9-81ED-4DB2-BD59-A6C34878D82A}">
                    <a16:rowId xmlns:a16="http://schemas.microsoft.com/office/drawing/2014/main" val="130104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- 2024-03-28 11:56:24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https://quintly-eu-image-storage.s3.amazonaws.com/53acb6f5aa3b8f1d4bfa788603de573a/5a5f9adaca98506e73797da901996ccc.jpg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0.8441 %</a:t>
                      </a:r>
                    </a:p>
                  </a:txBody>
                  <a:tcPr/>
                </a:tc>
                <a:extLst>
                  <a:ext uri="{0D108BD9-81ED-4DB2-BD59-A6C34878D82A}">
                    <a16:rowId xmlns:a16="http://schemas.microsoft.com/office/drawing/2014/main" val="3878652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- 2024-09-25 11:47:49</a:t>
                      </a:r>
                      <a:r>
                        <a:rPr kumimoji="0" lang="de-DE" sz="1000" b="0" i="0" u="none" strike="noStrike" kern="1200" cap="none" spc="0" normalizeH="0" baseline="0" noProof="0">
                          <a:ln>
                            <a:noFill/>
                          </a:ln>
                          <a:solidFill>
                            <a:prstClr val="black"/>
                          </a:solidFill>
                          <a:effectLst/>
                          <a:uLnTx/>
                          <a:uFillTx/>
                          <a:latin typeface="Calibri"/>
                          <a:ea typeface="+mn-ea"/>
                          <a:cs typeface="+mn-cs"/>
                        </a:rPr>
                        <a:t>
 Kleiner Reminder von @salon.mama !  Es ist nie zu spät anzufangen!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https://quintly-eu-image-storage.s3.amazonaws.com/53acb6f5aa3b8f1d4bfa788603de573a/09db4fede601607e250324ae98a84860.jpg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0.7791 %</a:t>
                      </a:r>
                    </a:p>
                  </a:txBody>
                  <a:tcPr/>
                </a:tc>
                <a:extLst>
                  <a:ext uri="{0D108BD9-81ED-4DB2-BD59-A6C34878D82A}">
                    <a16:rowId xmlns:a16="http://schemas.microsoft.com/office/drawing/2014/main" val="3690841115"/>
                  </a:ext>
                </a:extLst>
              </a:tr>
            </a:tbl>
          </a:graphicData>
        </a:graphic>
      </p:graphicFrame>
      <p:sp>
        <p:nvSpPr>
          <p:cNvPr id="4" name="Text Placeholder 3">
            <a:extLst>
              <a:ext uri="{FF2B5EF4-FFF2-40B4-BE49-F238E27FC236}">
                <a16:creationId xmlns:a16="http://schemas.microsoft.com/office/drawing/2014/main" id="{2E98BDED-260F-4E01-A469-717E9F62809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215926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BD201-DEC3-4665-A5C6-FE06C339B740}"/>
              </a:ext>
            </a:extLst>
          </p:cNvPr>
          <p:cNvSpPr>
            <a:spLocks noGrp="1"/>
          </p:cNvSpPr>
          <p:nvPr>
            <p:ph type="title"/>
          </p:nvPr>
        </p:nvSpPr>
        <p:spPr/>
        <p:txBody>
          <a:bodyPr/>
          <a:lstStyle/>
          <a:p>
            <a:r>
              <a:rPr lang="en-US"/>
              <a:t>Instagram Stories Table  | All profiles - 9 of 9</a:t>
            </a:r>
          </a:p>
        </p:txBody>
      </p:sp>
      <p:graphicFrame>
        <p:nvGraphicFramePr>
          <p:cNvPr id="5" name="Table Placeholder 4">
            <a:extLst>
              <a:ext uri="{FF2B5EF4-FFF2-40B4-BE49-F238E27FC236}">
                <a16:creationId xmlns:a16="http://schemas.microsoft.com/office/drawing/2014/main" id="{F7A8A4BA-8D93-4230-96A9-310A705118A1}"/>
              </a:ext>
            </a:extLst>
          </p:cNvPr>
          <p:cNvGraphicFramePr>
            <a:graphicFrameLocks noGrp="1"/>
          </p:cNvGraphicFramePr>
          <p:nvPr>
            <p:ph type="tbl" sz="quarter" idx="13"/>
            <p:extLst>
              <p:ext uri="{D42A27DB-BD31-4B8C-83A1-F6EECF244321}">
                <p14:modId xmlns:p14="http://schemas.microsoft.com/office/powerpoint/2010/main" val="3563723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62252176"/>
                    </a:ext>
                  </a:extLst>
                </a:gridCol>
                <a:gridCol w="1399032">
                  <a:extLst>
                    <a:ext uri="{9D8B030D-6E8A-4147-A177-3AD203B41FA5}">
                      <a16:colId xmlns:a16="http://schemas.microsoft.com/office/drawing/2014/main" val="3376146350"/>
                    </a:ext>
                  </a:extLst>
                </a:gridCol>
                <a:gridCol w="658368">
                  <a:extLst>
                    <a:ext uri="{9D8B030D-6E8A-4147-A177-3AD203B41FA5}">
                      <a16:colId xmlns:a16="http://schemas.microsoft.com/office/drawing/2014/main" val="4211052737"/>
                    </a:ext>
                  </a:extLst>
                </a:gridCol>
                <a:gridCol w="658368">
                  <a:extLst>
                    <a:ext uri="{9D8B030D-6E8A-4147-A177-3AD203B41FA5}">
                      <a16:colId xmlns:a16="http://schemas.microsoft.com/office/drawing/2014/main" val="3457550014"/>
                    </a:ext>
                  </a:extLst>
                </a:gridCol>
                <a:gridCol w="658368">
                  <a:extLst>
                    <a:ext uri="{9D8B030D-6E8A-4147-A177-3AD203B41FA5}">
                      <a16:colId xmlns:a16="http://schemas.microsoft.com/office/drawing/2014/main" val="4233914876"/>
                    </a:ext>
                  </a:extLst>
                </a:gridCol>
                <a:gridCol w="658368">
                  <a:extLst>
                    <a:ext uri="{9D8B030D-6E8A-4147-A177-3AD203B41FA5}">
                      <a16:colId xmlns:a16="http://schemas.microsoft.com/office/drawing/2014/main" val="2792501907"/>
                    </a:ext>
                  </a:extLst>
                </a:gridCol>
                <a:gridCol w="658368">
                  <a:extLst>
                    <a:ext uri="{9D8B030D-6E8A-4147-A177-3AD203B41FA5}">
                      <a16:colId xmlns:a16="http://schemas.microsoft.com/office/drawing/2014/main" val="1652183814"/>
                    </a:ext>
                  </a:extLst>
                </a:gridCol>
                <a:gridCol w="658368">
                  <a:extLst>
                    <a:ext uri="{9D8B030D-6E8A-4147-A177-3AD203B41FA5}">
                      <a16:colId xmlns:a16="http://schemas.microsoft.com/office/drawing/2014/main" val="2523319446"/>
                    </a:ext>
                  </a:extLst>
                </a:gridCol>
                <a:gridCol w="658368">
                  <a:extLst>
                    <a:ext uri="{9D8B030D-6E8A-4147-A177-3AD203B41FA5}">
                      <a16:colId xmlns:a16="http://schemas.microsoft.com/office/drawing/2014/main" val="2814251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59474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- 2024-09-06 15:08:53</a:t>
                      </a:r>
                      <a:r>
                        <a:rPr kumimoji="0" lang="de-DE" sz="1000" b="0" i="0" u="none" strike="noStrike" kern="1200" cap="none" spc="0" normalizeH="0" baseline="0" noProof="0">
                          <a:ln>
                            <a:noFill/>
                          </a:ln>
                          <a:solidFill>
                            <a:prstClr val="black"/>
                          </a:solidFill>
                          <a:effectLst/>
                          <a:uLnTx/>
                          <a:uFillTx/>
                          <a:latin typeface="Calibri"/>
                          <a:ea typeface="+mn-ea"/>
                          <a:cs typeface="+mn-cs"/>
                        </a:rPr>
                        <a:t>
 Schaut doch mal bei
 @victorypug  vorbei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https://quintly-eu-image-storage.s3.amazonaws.com/53acb6f5aa3b8f1d4bfa788603de573a/fb02eb69b61896b37925fdeda4e29443.jpg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0.7654 %</a:t>
                      </a:r>
                    </a:p>
                  </a:txBody>
                  <a:tcPr/>
                </a:tc>
                <a:extLst>
                  <a:ext uri="{0D108BD9-81ED-4DB2-BD59-A6C34878D82A}">
                    <a16:rowId xmlns:a16="http://schemas.microsoft.com/office/drawing/2014/main" val="3564403830"/>
                  </a:ext>
                </a:extLst>
              </a:tr>
            </a:tbl>
          </a:graphicData>
        </a:graphic>
      </p:graphicFrame>
      <p:sp>
        <p:nvSpPr>
          <p:cNvPr id="4" name="Text Placeholder 3">
            <a:extLst>
              <a:ext uri="{FF2B5EF4-FFF2-40B4-BE49-F238E27FC236}">
                <a16:creationId xmlns:a16="http://schemas.microsoft.com/office/drawing/2014/main" id="{2F1F3989-CA65-4DDE-944B-A266F4E7A1D9}"/>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868502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3BCB5-8738-42F9-BD51-6C5E18E858C1}"/>
              </a:ext>
            </a:extLst>
          </p:cNvPr>
          <p:cNvSpPr>
            <a:spLocks noGrp="1"/>
          </p:cNvSpPr>
          <p:nvPr>
            <p:ph type="title"/>
          </p:nvPr>
        </p:nvSpPr>
        <p:spPr/>
        <p:txBody>
          <a:bodyPr/>
          <a:lstStyle/>
          <a:p>
            <a:r>
              <a:rPr lang="en-US"/>
              <a:t>Instagram Instagram Top Posts  | All profiles - 1 of 8</a:t>
            </a:r>
          </a:p>
        </p:txBody>
      </p:sp>
      <p:graphicFrame>
        <p:nvGraphicFramePr>
          <p:cNvPr id="5" name="Table Placeholder 4">
            <a:extLst>
              <a:ext uri="{FF2B5EF4-FFF2-40B4-BE49-F238E27FC236}">
                <a16:creationId xmlns:a16="http://schemas.microsoft.com/office/drawing/2014/main" id="{553609A3-FA0D-4A7E-89B7-CA4F0CAE0F8C}"/>
              </a:ext>
            </a:extLst>
          </p:cNvPr>
          <p:cNvGraphicFramePr>
            <a:graphicFrameLocks noGrp="1"/>
          </p:cNvGraphicFramePr>
          <p:nvPr>
            <p:ph type="tbl" sz="quarter" idx="13"/>
            <p:extLst>
              <p:ext uri="{D42A27DB-BD31-4B8C-83A1-F6EECF244321}">
                <p14:modId xmlns:p14="http://schemas.microsoft.com/office/powerpoint/2010/main" val="525606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892105128"/>
                    </a:ext>
                  </a:extLst>
                </a:gridCol>
                <a:gridCol w="2386584">
                  <a:extLst>
                    <a:ext uri="{9D8B030D-6E8A-4147-A177-3AD203B41FA5}">
                      <a16:colId xmlns:a16="http://schemas.microsoft.com/office/drawing/2014/main" val="3559474621"/>
                    </a:ext>
                  </a:extLst>
                </a:gridCol>
                <a:gridCol w="1069848">
                  <a:extLst>
                    <a:ext uri="{9D8B030D-6E8A-4147-A177-3AD203B41FA5}">
                      <a16:colId xmlns:a16="http://schemas.microsoft.com/office/drawing/2014/main" val="201388399"/>
                    </a:ext>
                  </a:extLst>
                </a:gridCol>
                <a:gridCol w="1069848">
                  <a:extLst>
                    <a:ext uri="{9D8B030D-6E8A-4147-A177-3AD203B41FA5}">
                      <a16:colId xmlns:a16="http://schemas.microsoft.com/office/drawing/2014/main" val="656964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592649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- 2024-02-12 08:30:29</a:t>
                      </a:r>
                      <a:r>
                        <a:rPr kumimoji="0" lang="de-DE" sz="1000" b="0" i="0" u="none" strike="noStrike" kern="1200" cap="none" spc="0" normalizeH="0" baseline="0" noProof="0">
                          <a:ln>
                            <a:noFill/>
                          </a:ln>
                          <a:solidFill>
                            <a:prstClr val="black"/>
                          </a:solidFill>
                          <a:effectLst/>
                          <a:uLnTx/>
                          <a:uFillTx/>
                          <a:latin typeface="Calibri"/>
                          <a:ea typeface="+mn-ea"/>
                          <a:cs typeface="+mn-cs"/>
                        </a:rPr>
                        <a:t>
 Wie viele 20-Euro-Banknoten sind eine Million Euro?
Unsere Serie geht weiter, in der wir euch zeigen, wie viel eine Million Euro eigentlich ist. 👀
Auch etwas Finanzbildung darf an dieser Stelle nich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https://quintly-eu-image-storage.s3.amazonaws.com/53acb6f5aa3b8f1d4bfa788603de573a/7e20bc295c289f170f7db6fce0a26652.jpg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44705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- 2024-10-31 08:55:23</a:t>
                      </a:r>
                      <a:r>
                        <a:rPr kumimoji="0" lang="de-DE" sz="1000" b="0" i="0" u="none" strike="noStrike" kern="1200" cap="none" spc="0" normalizeH="0" baseline="0" noProof="0">
                          <a:ln>
                            <a:noFill/>
                          </a:ln>
                          <a:solidFill>
                            <a:prstClr val="black"/>
                          </a:solidFill>
                          <a:effectLst/>
                          <a:uLnTx/>
                          <a:uFillTx/>
                          <a:latin typeface="Calibri"/>
                          <a:ea typeface="+mn-ea"/>
                          <a:cs typeface="+mn-cs"/>
                        </a:rPr>
                        <a:t>
 Nachts in der Nationalbank… 👻
Wenn die #Geister der alten Gouverneure erwachen und rätseln, ob heute #Halloween oder doch 100 Jahre #Weltspartag gefeiert wird, kann es nur spannend werden! 💸 Doch in 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https://quintly-eu-image-storage.s3.amazonaws.com/53acb6f5aa3b8f1d4bfa788603de573a/6ea1ce4d40b6f767e70aa5e15a2e160e.jpg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7947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- 2024-09-17 16:01:18</a:t>
                      </a:r>
                      <a:r>
                        <a:rPr kumimoji="0" lang="de-DE" sz="1000" b="0" i="0" u="none" strike="noStrike" kern="1200" cap="none" spc="0" normalizeH="0" baseline="0" noProof="0">
                          <a:ln>
                            <a:noFill/>
                          </a:ln>
                          <a:solidFill>
                            <a:prstClr val="black"/>
                          </a:solidFill>
                          <a:effectLst/>
                          <a:uLnTx/>
                          <a:uFillTx/>
                          <a:latin typeface="Calibri"/>
                          <a:ea typeface="+mn-ea"/>
                          <a:cs typeface="+mn-cs"/>
                        </a:rPr>
                        <a:t>
 📢 OeNB &amp; WU Wien: Research Talent Award 2024 🎓💡
Die OeNB und die @wuvienna  zeichnen mit dem Research Talent Award herausragende vorwissenschaftliche Arbeiten von AHS und Diplomarbeiten von BHS aus,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https://quintly-eu-image-storage.s3.amazonaws.com/53acb6f5aa3b8f1d4bfa788603de573a/767fee2ef17f7a5f9a9cfaf4f43e9d3d.jpg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2.75 %</a:t>
                      </a:r>
                    </a:p>
                  </a:txBody>
                  <a:tcPr/>
                </a:tc>
                <a:extLst>
                  <a:ext uri="{0D108BD9-81ED-4DB2-BD59-A6C34878D82A}">
                    <a16:rowId xmlns:a16="http://schemas.microsoft.com/office/drawing/2014/main" val="76463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- 2024-04-15 11:19:59</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 finanzbildung.oenb.at/ 🔗 beinhaltet nicht nur bewährte Angebote für Pädagog:innen, sondern spricht nun auch weitere Zielgruppen mit dem breiten #Finan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https://quintly-eu-image-storage.s3.amazonaws.com/53acb6f5aa3b8f1d4bfa788603de573a/4dc34f2e361ebfadeafd42b10fb8d4fc.jpg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4.62 %</a:t>
                      </a:r>
                    </a:p>
                  </a:txBody>
                  <a:tcPr/>
                </a:tc>
                <a:extLst>
                  <a:ext uri="{0D108BD9-81ED-4DB2-BD59-A6C34878D82A}">
                    <a16:rowId xmlns:a16="http://schemas.microsoft.com/office/drawing/2014/main" val="3314747757"/>
                  </a:ext>
                </a:extLst>
              </a:tr>
            </a:tbl>
          </a:graphicData>
        </a:graphic>
      </p:graphicFrame>
      <p:sp>
        <p:nvSpPr>
          <p:cNvPr id="4" name="Text Placeholder 3">
            <a:extLst>
              <a:ext uri="{FF2B5EF4-FFF2-40B4-BE49-F238E27FC236}">
                <a16:creationId xmlns:a16="http://schemas.microsoft.com/office/drawing/2014/main" id="{11CA8445-CEA4-40A2-83DC-C0700D7BAB2F}"/>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722890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5E551-1B6A-4C70-AD7D-35CDEABF293C}"/>
              </a:ext>
            </a:extLst>
          </p:cNvPr>
          <p:cNvSpPr>
            <a:spLocks noGrp="1"/>
          </p:cNvSpPr>
          <p:nvPr>
            <p:ph type="title"/>
          </p:nvPr>
        </p:nvSpPr>
        <p:spPr/>
        <p:txBody>
          <a:bodyPr/>
          <a:lstStyle/>
          <a:p>
            <a:r>
              <a:rPr lang="en-US"/>
              <a:t>Instagram Instagram Top Posts  | All profiles - 2 of 8</a:t>
            </a:r>
          </a:p>
        </p:txBody>
      </p:sp>
      <p:graphicFrame>
        <p:nvGraphicFramePr>
          <p:cNvPr id="5" name="Table Placeholder 4">
            <a:extLst>
              <a:ext uri="{FF2B5EF4-FFF2-40B4-BE49-F238E27FC236}">
                <a16:creationId xmlns:a16="http://schemas.microsoft.com/office/drawing/2014/main" id="{D47F6F92-5C52-44A4-8AA0-2F97AA9645AD}"/>
              </a:ext>
            </a:extLst>
          </p:cNvPr>
          <p:cNvGraphicFramePr>
            <a:graphicFrameLocks noGrp="1"/>
          </p:cNvGraphicFramePr>
          <p:nvPr>
            <p:ph type="tbl" sz="quarter" idx="13"/>
            <p:extLst>
              <p:ext uri="{D42A27DB-BD31-4B8C-83A1-F6EECF244321}">
                <p14:modId xmlns:p14="http://schemas.microsoft.com/office/powerpoint/2010/main" val="1223766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916646525"/>
                    </a:ext>
                  </a:extLst>
                </a:gridCol>
                <a:gridCol w="2386584">
                  <a:extLst>
                    <a:ext uri="{9D8B030D-6E8A-4147-A177-3AD203B41FA5}">
                      <a16:colId xmlns:a16="http://schemas.microsoft.com/office/drawing/2014/main" val="3646644009"/>
                    </a:ext>
                  </a:extLst>
                </a:gridCol>
                <a:gridCol w="1069848">
                  <a:extLst>
                    <a:ext uri="{9D8B030D-6E8A-4147-A177-3AD203B41FA5}">
                      <a16:colId xmlns:a16="http://schemas.microsoft.com/office/drawing/2014/main" val="3518098635"/>
                    </a:ext>
                  </a:extLst>
                </a:gridCol>
                <a:gridCol w="1069848">
                  <a:extLst>
                    <a:ext uri="{9D8B030D-6E8A-4147-A177-3AD203B41FA5}">
                      <a16:colId xmlns:a16="http://schemas.microsoft.com/office/drawing/2014/main" val="2390578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775341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- 2024-04-17 14:57:36</a:t>
                      </a:r>
                      <a:r>
                        <a:rPr kumimoji="0" lang="de-DE" sz="1000" b="0" i="0" u="none" strike="noStrike" kern="1200" cap="none" spc="0" normalizeH="0" baseline="0" noProof="0">
                          <a:ln>
                            <a:noFill/>
                          </a:ln>
                          <a:solidFill>
                            <a:prstClr val="black"/>
                          </a:solidFill>
                          <a:effectLst/>
                          <a:uLnTx/>
                          <a:uFillTx/>
                          <a:latin typeface="Calibri"/>
                          <a:ea typeface="+mn-ea"/>
                          <a:cs typeface="+mn-cs"/>
                        </a:rPr>
                        <a:t>
 Habt ihr es schon gehört? Wir haben eine neue Finanzbildungs-Website! Woo-hoo! 🎉🎊
Das haben wir uns zum Anlass genommen, um unsere Kolleg:innen zu fragen, was ihr liebstes Feature auf der neuen Websi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https://quintly-eu-image-storage.s3.amazonaws.com/53acb6f5aa3b8f1d4bfa788603de573a/9d2742f41a2ddd5e0933b5d55a6e507b.jpg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75879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- 2024-09-23 08:58:58</a:t>
                      </a:r>
                      <a:r>
                        <a:rPr kumimoji="0" lang="de-DE" sz="1000" b="0" i="0" u="none" strike="noStrike" kern="1200" cap="none" spc="0" normalizeH="0" baseline="0" noProof="0">
                          <a:ln>
                            <a:noFill/>
                          </a:ln>
                          <a:solidFill>
                            <a:prstClr val="black"/>
                          </a:solidFill>
                          <a:effectLst/>
                          <a:uLnTx/>
                          <a:uFillTx/>
                          <a:latin typeface="Calibri"/>
                          <a:ea typeface="+mn-ea"/>
                          <a:cs typeface="+mn-cs"/>
                        </a:rPr>
                        <a:t>
 Heute ist internationaler Tag der Gebärdensprache! 🎉
Und wie versprochen, zeigen wir dir unser neues Video in Österreichischer Gebärdensprache, das wir gemeinsam mit dem @witaf.at produziert haben!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https://quintly-eu-image-storage.s3.amazonaws.com/53acb6f5aa3b8f1d4bfa788603de573a/11bc902433726a9b135687773b394a63.jpg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10150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- 2024-02-05 14:31:14</a:t>
                      </a:r>
                      <a:r>
                        <a:rPr kumimoji="0" lang="de-DE" sz="1000" b="0" i="0" u="none" strike="noStrike" kern="1200" cap="none" spc="0" normalizeH="0" baseline="0" noProof="0">
                          <a:ln>
                            <a:noFill/>
                          </a:ln>
                          <a:solidFill>
                            <a:prstClr val="black"/>
                          </a:solidFill>
                          <a:effectLst/>
                          <a:uLnTx/>
                          <a:uFillTx/>
                          <a:latin typeface="Calibri"/>
                          <a:ea typeface="+mn-ea"/>
                          <a:cs typeface="+mn-cs"/>
                        </a:rPr>
                        <a:t>
 Wie kommt eigentlich eine Euro-Münze zu dir ins Börserl? 👛
Wusstest du, dass die Ausgabe von Münzen in den Ländern des Euroraums von der Europäischen Zentralbank genehmigt werden muss? Die nationalen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https://quintly-eu-image-storage.s3.amazonaws.com/53acb6f5aa3b8f1d4bfa788603de573a/eba54df5d9cbce401bc6e9e4ed8b70c8.jpg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3.66 %</a:t>
                      </a:r>
                    </a:p>
                  </a:txBody>
                  <a:tcPr/>
                </a:tc>
                <a:extLst>
                  <a:ext uri="{0D108BD9-81ED-4DB2-BD59-A6C34878D82A}">
                    <a16:rowId xmlns:a16="http://schemas.microsoft.com/office/drawing/2014/main" val="1408923089"/>
                  </a:ext>
                </a:extLst>
              </a:tr>
            </a:tbl>
          </a:graphicData>
        </a:graphic>
      </p:graphicFrame>
      <p:sp>
        <p:nvSpPr>
          <p:cNvPr id="4" name="Text Placeholder 3">
            <a:extLst>
              <a:ext uri="{FF2B5EF4-FFF2-40B4-BE49-F238E27FC236}">
                <a16:creationId xmlns:a16="http://schemas.microsoft.com/office/drawing/2014/main" id="{75BAF20A-A2B4-4FF5-B448-D7F46BACC17A}"/>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569581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63F1-D4CD-4307-B362-BE2D3FAD1D1E}"/>
              </a:ext>
            </a:extLst>
          </p:cNvPr>
          <p:cNvSpPr>
            <a:spLocks noGrp="1"/>
          </p:cNvSpPr>
          <p:nvPr>
            <p:ph type="title"/>
          </p:nvPr>
        </p:nvSpPr>
        <p:spPr/>
        <p:txBody>
          <a:bodyPr/>
          <a:lstStyle/>
          <a:p>
            <a:r>
              <a:rPr lang="en-US"/>
              <a:t>Instagram Instagram Top Posts  | All profiles - 3 of 8</a:t>
            </a:r>
          </a:p>
        </p:txBody>
      </p:sp>
      <p:graphicFrame>
        <p:nvGraphicFramePr>
          <p:cNvPr id="5" name="Table Placeholder 4">
            <a:extLst>
              <a:ext uri="{FF2B5EF4-FFF2-40B4-BE49-F238E27FC236}">
                <a16:creationId xmlns:a16="http://schemas.microsoft.com/office/drawing/2014/main" id="{66FA1A06-2F79-48B1-8E0F-E88C37EFA946}"/>
              </a:ext>
            </a:extLst>
          </p:cNvPr>
          <p:cNvGraphicFramePr>
            <a:graphicFrameLocks noGrp="1"/>
          </p:cNvGraphicFramePr>
          <p:nvPr>
            <p:ph type="tbl" sz="quarter" idx="13"/>
            <p:extLst>
              <p:ext uri="{D42A27DB-BD31-4B8C-83A1-F6EECF244321}">
                <p14:modId xmlns:p14="http://schemas.microsoft.com/office/powerpoint/2010/main" val="1495002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893860087"/>
                    </a:ext>
                  </a:extLst>
                </a:gridCol>
                <a:gridCol w="2386584">
                  <a:extLst>
                    <a:ext uri="{9D8B030D-6E8A-4147-A177-3AD203B41FA5}">
                      <a16:colId xmlns:a16="http://schemas.microsoft.com/office/drawing/2014/main" val="4215550231"/>
                    </a:ext>
                  </a:extLst>
                </a:gridCol>
                <a:gridCol w="1069848">
                  <a:extLst>
                    <a:ext uri="{9D8B030D-6E8A-4147-A177-3AD203B41FA5}">
                      <a16:colId xmlns:a16="http://schemas.microsoft.com/office/drawing/2014/main" val="413353652"/>
                    </a:ext>
                  </a:extLst>
                </a:gridCol>
                <a:gridCol w="1069848">
                  <a:extLst>
                    <a:ext uri="{9D8B030D-6E8A-4147-A177-3AD203B41FA5}">
                      <a16:colId xmlns:a16="http://schemas.microsoft.com/office/drawing/2014/main" val="3304883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119569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- 2024-03-01 08:47:24</a:t>
                      </a:r>
                      <a:r>
                        <a:rPr kumimoji="0" lang="de-DE" sz="1000" b="0" i="0" u="none" strike="noStrike" kern="1200" cap="none" spc="0" normalizeH="0" baseline="0" noProof="0">
                          <a:ln>
                            <a:noFill/>
                          </a:ln>
                          <a:solidFill>
                            <a:prstClr val="black"/>
                          </a:solidFill>
                          <a:effectLst/>
                          <a:uLnTx/>
                          <a:uFillTx/>
                          <a:latin typeface="Calibri"/>
                          <a:ea typeface="+mn-ea"/>
                          <a:cs typeface="+mn-cs"/>
                        </a:rPr>
                        <a:t>
 Was haben die Kids zur Meiki-App zu sagen? 👀
Wir haben Schüler:innen vom @brg_oberpullendorf vor die Kamera geholt, um sie zu der neuen OeNB Lern-App zu befragen. Die Klasse war von Tag 1 mit an Boar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https://quintly-eu-image-storage.s3.amazonaws.com/53acb6f5aa3b8f1d4bfa788603de573a/e942525f788dd9d3e1c099553ee0f1db.jpg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91488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- 2024-09-19 17:19:44</a:t>
                      </a:r>
                      <a:r>
                        <a:rPr kumimoji="0" lang="de-DE" sz="1000" b="0" i="0" u="none" strike="noStrike" kern="1200" cap="none" spc="0" normalizeH="0" baseline="0" noProof="0">
                          <a:ln>
                            <a:noFill/>
                          </a:ln>
                          <a:solidFill>
                            <a:prstClr val="black"/>
                          </a:solidFill>
                          <a:effectLst/>
                          <a:uLnTx/>
                          <a:uFillTx/>
                          <a:latin typeface="Calibri"/>
                          <a:ea typeface="+mn-ea"/>
                          <a:cs typeface="+mn-cs"/>
                        </a:rPr>
                        <a:t>
 📢 Finanzbildung in Gebärdensprache! 
Die OeNB legt großen Wert darauf, Finanzwissen für alle zugänglich zu machen. Deshalb haben wir gemeinsam mit dem Verein @witaf.at, der sich für die Inklusion geh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https://quintly-eu-image-storage.s3.amazonaws.com/53acb6f5aa3b8f1d4bfa788603de573a/0b4610393c618a473a19fd9bdfefbe2b.jpg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23596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- 2024-02-27 13:15:26</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von Meiki gehört? Unser Kollege Maximilian verrät dir heute mehr über die von ihm entwickelte App. 💡 Wenn du mehr zu Meiki wissen möchtest, schau doch mal in unsere Bio! 👈🏻 #MeikiApp #Me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https://quintly-eu-image-storage.s3.amazonaws.com/53acb6f5aa3b8f1d4bfa788603de573a/4149a98baa9e6f05835783f76b6a7bfd.jpg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extLst>
                  <a:ext uri="{0D108BD9-81ED-4DB2-BD59-A6C34878D82A}">
                    <a16:rowId xmlns:a16="http://schemas.microsoft.com/office/drawing/2014/main" val="16906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- 2024-03-20 16:47:09</a:t>
                      </a:r>
                      <a:r>
                        <a:rPr kumimoji="0" lang="en-US" sz="1000" b="0" i="0" u="none" strike="noStrike" kern="1200" cap="none" spc="0" normalizeH="0" baseline="0" noProof="0">
                          <a:ln>
                            <a:noFill/>
                          </a:ln>
                          <a:solidFill>
                            <a:prstClr val="black"/>
                          </a:solidFill>
                          <a:effectLst/>
                          <a:uLnTx/>
                          <a:uFillTx/>
                          <a:latin typeface="Calibri"/>
                          <a:ea typeface="+mn-ea"/>
                          <a:cs typeface="+mn-cs"/>
                        </a:rPr>
                        <a:t>
 Ganz im Zeichen von „Protect your money, secure your future“ stand der heutige Finanzbildungstag für Oberstufenschüler:innen im Kassensaal der OeNB. Das Motto der diesjährigen Global Money Week nahmen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https://quintly-eu-image-storage.s3.amazonaws.com/53acb6f5aa3b8f1d4bfa788603de573a/c60be6debf755f269734f29a1b58b9cf.jpg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3.42 %</a:t>
                      </a:r>
                    </a:p>
                  </a:txBody>
                  <a:tcPr/>
                </a:tc>
                <a:extLst>
                  <a:ext uri="{0D108BD9-81ED-4DB2-BD59-A6C34878D82A}">
                    <a16:rowId xmlns:a16="http://schemas.microsoft.com/office/drawing/2014/main" val="3723658556"/>
                  </a:ext>
                </a:extLst>
              </a:tr>
            </a:tbl>
          </a:graphicData>
        </a:graphic>
      </p:graphicFrame>
      <p:sp>
        <p:nvSpPr>
          <p:cNvPr id="4" name="Text Placeholder 3">
            <a:extLst>
              <a:ext uri="{FF2B5EF4-FFF2-40B4-BE49-F238E27FC236}">
                <a16:creationId xmlns:a16="http://schemas.microsoft.com/office/drawing/2014/main" id="{01EAD7AA-DA66-49C5-80D4-29663A03D91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960325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5F1BB-3CFC-46B4-9805-B53F2701C66A}"/>
              </a:ext>
            </a:extLst>
          </p:cNvPr>
          <p:cNvSpPr>
            <a:spLocks noGrp="1"/>
          </p:cNvSpPr>
          <p:nvPr>
            <p:ph type="title"/>
          </p:nvPr>
        </p:nvSpPr>
        <p:spPr/>
        <p:txBody>
          <a:bodyPr/>
          <a:lstStyle/>
          <a:p>
            <a:r>
              <a:rPr lang="en-US"/>
              <a:t>Instagram Instagram Top Posts  | All profiles - 4 of 8</a:t>
            </a:r>
          </a:p>
        </p:txBody>
      </p:sp>
      <p:graphicFrame>
        <p:nvGraphicFramePr>
          <p:cNvPr id="5" name="Table Placeholder 4">
            <a:extLst>
              <a:ext uri="{FF2B5EF4-FFF2-40B4-BE49-F238E27FC236}">
                <a16:creationId xmlns:a16="http://schemas.microsoft.com/office/drawing/2014/main" id="{516BA39E-C14A-41ED-993C-902850F4B480}"/>
              </a:ext>
            </a:extLst>
          </p:cNvPr>
          <p:cNvGraphicFramePr>
            <a:graphicFrameLocks noGrp="1"/>
          </p:cNvGraphicFramePr>
          <p:nvPr>
            <p:ph type="tbl" sz="quarter" idx="13"/>
            <p:extLst>
              <p:ext uri="{D42A27DB-BD31-4B8C-83A1-F6EECF244321}">
                <p14:modId xmlns:p14="http://schemas.microsoft.com/office/powerpoint/2010/main" val="2085322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765657683"/>
                    </a:ext>
                  </a:extLst>
                </a:gridCol>
                <a:gridCol w="2386584">
                  <a:extLst>
                    <a:ext uri="{9D8B030D-6E8A-4147-A177-3AD203B41FA5}">
                      <a16:colId xmlns:a16="http://schemas.microsoft.com/office/drawing/2014/main" val="1338504170"/>
                    </a:ext>
                  </a:extLst>
                </a:gridCol>
                <a:gridCol w="1069848">
                  <a:extLst>
                    <a:ext uri="{9D8B030D-6E8A-4147-A177-3AD203B41FA5}">
                      <a16:colId xmlns:a16="http://schemas.microsoft.com/office/drawing/2014/main" val="1511801195"/>
                    </a:ext>
                  </a:extLst>
                </a:gridCol>
                <a:gridCol w="1069848">
                  <a:extLst>
                    <a:ext uri="{9D8B030D-6E8A-4147-A177-3AD203B41FA5}">
                      <a16:colId xmlns:a16="http://schemas.microsoft.com/office/drawing/2014/main" val="417973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615889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- 2024-08-28 10:45:15</a:t>
                      </a:r>
                      <a:r>
                        <a:rPr kumimoji="0" lang="en-US" sz="1000" b="0" i="0" u="none" strike="noStrike" kern="1200" cap="none" spc="0" normalizeH="0" baseline="0" noProof="0">
                          <a:ln>
                            <a:noFill/>
                          </a:ln>
                          <a:solidFill>
                            <a:prstClr val="black"/>
                          </a:solidFill>
                          <a:effectLst/>
                          <a:uLnTx/>
                          <a:uFillTx/>
                          <a:latin typeface="Calibri"/>
                          <a:ea typeface="+mn-ea"/>
                          <a:cs typeface="+mn-cs"/>
                        </a:rPr>
                        <a:t>
 🎓 Willkommen in FinCity! 🌍
Tauche ein in eine interaktive Lernwelt und lerne spielerisch alles über den Kapitalmarkt. Hilf den Bewohner:innen, meistere Missionen und sammle wertvolles Finanzwissen!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https://quintly-eu-image-storage.s3.amazonaws.com/53acb6f5aa3b8f1d4bfa788603de573a/1027541f08d995188fd5ddf223f3d527.jpg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3.02 %</a:t>
                      </a:r>
                    </a:p>
                  </a:txBody>
                  <a:tcPr/>
                </a:tc>
                <a:extLst>
                  <a:ext uri="{0D108BD9-81ED-4DB2-BD59-A6C34878D82A}">
                    <a16:rowId xmlns:a16="http://schemas.microsoft.com/office/drawing/2014/main" val="198553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- 2024-10-30 13:31:57</a:t>
                      </a:r>
                      <a:r>
                        <a:rPr kumimoji="0" lang="en-US" sz="1000" b="0" i="0" u="none" strike="noStrike" kern="1200" cap="none" spc="0" normalizeH="0" baseline="0" noProof="0">
                          <a:ln>
                            <a:noFill/>
                          </a:ln>
                          <a:solidFill>
                            <a:prstClr val="black"/>
                          </a:solidFill>
                          <a:effectLst/>
                          <a:uLnTx/>
                          <a:uFillTx/>
                          <a:latin typeface="Calibri"/>
                          <a:ea typeface="+mn-ea"/>
                          <a:cs typeface="+mn-cs"/>
                        </a:rPr>
                        <a:t>
 🙄Der ultimative Guide, um deine Geldgespenster in kürzester Zeit zu vertreiben 🥴
➡Wir haben 7 Geldgespenster, die du mit etwas Umdenken ganz einfach loswirst. #youcandoit
1️⃣ Schuldgefühle
Du denkst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https://quintly-eu-image-storage.s3.amazonaws.com/53acb6f5aa3b8f1d4bfa788603de573a/f580a01385f3813c0019be48dec5e7ae.jpg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4170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- 2024-03-18 16:18:52</a:t>
                      </a:r>
                      <a:r>
                        <a:rPr kumimoji="0" lang="de-DE" sz="1000" b="0" i="0" u="none" strike="noStrike" kern="1200" cap="none" spc="0" normalizeH="0" baseline="0" noProof="0">
                          <a:ln>
                            <a:noFill/>
                          </a:ln>
                          <a:solidFill>
                            <a:prstClr val="black"/>
                          </a:solidFill>
                          <a:effectLst/>
                          <a:uLnTx/>
                          <a:uFillTx/>
                          <a:latin typeface="Calibri"/>
                          <a:ea typeface="+mn-ea"/>
                          <a:cs typeface="+mn-cs"/>
                        </a:rPr>
                        <a:t>
 Was sind die neuesten Entwicklungen in der Finanzbildung? 📚
Beim heutigen Steuerungsausschuss der nationalen Finanzbildungsstrategie tauschten sich eine Vielzahl an Stakeholdern u.a. dazu aus. 🎤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https://quintly-eu-image-storage.s3.amazonaws.com/53acb6f5aa3b8f1d4bfa788603de573a/df58c019324456f3cce265ac282ad3c4.jpg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3.33 %</a:t>
                      </a:r>
                    </a:p>
                  </a:txBody>
                  <a:tcPr/>
                </a:tc>
                <a:extLst>
                  <a:ext uri="{0D108BD9-81ED-4DB2-BD59-A6C34878D82A}">
                    <a16:rowId xmlns:a16="http://schemas.microsoft.com/office/drawing/2014/main" val="2313531635"/>
                  </a:ext>
                </a:extLst>
              </a:tr>
            </a:tbl>
          </a:graphicData>
        </a:graphic>
      </p:graphicFrame>
      <p:sp>
        <p:nvSpPr>
          <p:cNvPr id="4" name="Text Placeholder 3">
            <a:extLst>
              <a:ext uri="{FF2B5EF4-FFF2-40B4-BE49-F238E27FC236}">
                <a16:creationId xmlns:a16="http://schemas.microsoft.com/office/drawing/2014/main" id="{5F6551A7-0B06-4EB5-B48A-7FFD841C42C8}"/>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315757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C457D-4EB3-4261-B5FE-93883718B2EF}"/>
              </a:ext>
            </a:extLst>
          </p:cNvPr>
          <p:cNvSpPr>
            <a:spLocks noGrp="1"/>
          </p:cNvSpPr>
          <p:nvPr>
            <p:ph type="title"/>
          </p:nvPr>
        </p:nvSpPr>
        <p:spPr/>
        <p:txBody>
          <a:bodyPr/>
          <a:lstStyle/>
          <a:p>
            <a:r>
              <a:rPr lang="en-US"/>
              <a:t>Instagram Instagram Top Posts  | All profiles - 5 of 8</a:t>
            </a:r>
          </a:p>
        </p:txBody>
      </p:sp>
      <p:graphicFrame>
        <p:nvGraphicFramePr>
          <p:cNvPr id="5" name="Table Placeholder 4">
            <a:extLst>
              <a:ext uri="{FF2B5EF4-FFF2-40B4-BE49-F238E27FC236}">
                <a16:creationId xmlns:a16="http://schemas.microsoft.com/office/drawing/2014/main" id="{743D03F1-A43F-4181-862D-A70FBCC5DB1B}"/>
              </a:ext>
            </a:extLst>
          </p:cNvPr>
          <p:cNvGraphicFramePr>
            <a:graphicFrameLocks noGrp="1"/>
          </p:cNvGraphicFramePr>
          <p:nvPr>
            <p:ph type="tbl" sz="quarter" idx="13"/>
            <p:extLst>
              <p:ext uri="{D42A27DB-BD31-4B8C-83A1-F6EECF244321}">
                <p14:modId xmlns:p14="http://schemas.microsoft.com/office/powerpoint/2010/main" val="2626807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767114510"/>
                    </a:ext>
                  </a:extLst>
                </a:gridCol>
                <a:gridCol w="2386584">
                  <a:extLst>
                    <a:ext uri="{9D8B030D-6E8A-4147-A177-3AD203B41FA5}">
                      <a16:colId xmlns:a16="http://schemas.microsoft.com/office/drawing/2014/main" val="2910814998"/>
                    </a:ext>
                  </a:extLst>
                </a:gridCol>
                <a:gridCol w="1069848">
                  <a:extLst>
                    <a:ext uri="{9D8B030D-6E8A-4147-A177-3AD203B41FA5}">
                      <a16:colId xmlns:a16="http://schemas.microsoft.com/office/drawing/2014/main" val="759264196"/>
                    </a:ext>
                  </a:extLst>
                </a:gridCol>
                <a:gridCol w="1069848">
                  <a:extLst>
                    <a:ext uri="{9D8B030D-6E8A-4147-A177-3AD203B41FA5}">
                      <a16:colId xmlns:a16="http://schemas.microsoft.com/office/drawing/2014/main" val="2212891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59205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- 2024-05-07 10:52:21</a:t>
                      </a:r>
                      <a:r>
                        <a:rPr kumimoji="0" lang="en-US" sz="1000" b="0" i="0" u="none" strike="noStrike" kern="1200" cap="none" spc="0" normalizeH="0" baseline="0" noProof="0">
                          <a:ln>
                            <a:noFill/>
                          </a:ln>
                          <a:solidFill>
                            <a:prstClr val="black"/>
                          </a:solidFill>
                          <a:effectLst/>
                          <a:uLnTx/>
                          <a:uFillTx/>
                          <a:latin typeface="Calibri"/>
                          <a:ea typeface="+mn-ea"/>
                          <a:cs typeface="+mn-cs"/>
                        </a:rPr>
                        <a:t>
 Sagt mal, Nina und Stefan, was kann eigentlich die neue Finanzbildungswebsite? 💻💡
❓ 𝗪𝗶𝗲 𝗸𝗮𝗺 𝗲𝘀 𝘇𝘂𝗿 𝗻𝗲𝘂𝗲𝗻 𝗪𝗲𝗯𝘀𝗶𝘁𝗲 𝘂𝗻𝗱 𝘄𝗮𝘀 𝘄𝗮𝗿 𝗲𝘂𝗲𝗿 𝗭𝗶𝗲𝗹 𝗺𝗶𝘁 𝗱𝗲𝗿 𝗦𝗲𝗶𝘁𝗲 … 𝘀𝗶𝗲 𝘂𝗻𝘁𝗲𝗿𝘀𝗰𝗵𝗲𝗶𝗱𝗲𝘁 𝘀𝗶𝗰𝗵 𝗷𝗮 𝗱𝗼𝗰𝗵 𝗲𝗿𝗵𝗲𝗯𝗹𝗶𝗰𝗵 𝘃𝗼𝗻 𝗱𝗲𝗿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https://quintly-eu-image-storage.s3.amazonaws.com/53acb6f5aa3b8f1d4bfa788603de573a/f6fc357664837c80daf8079ed6084579.jpg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2.89 %</a:t>
                      </a:r>
                    </a:p>
                  </a:txBody>
                  <a:tcPr/>
                </a:tc>
                <a:extLst>
                  <a:ext uri="{0D108BD9-81ED-4DB2-BD59-A6C34878D82A}">
                    <a16:rowId xmlns:a16="http://schemas.microsoft.com/office/drawing/2014/main" val="3944017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- 2024-01-24 16:24:48</a:t>
                      </a:r>
                      <a:r>
                        <a:rPr kumimoji="0" lang="de-DE" sz="1000" b="0" i="0" u="none" strike="noStrike" kern="1200" cap="none" spc="0" normalizeH="0" baseline="0" noProof="0">
                          <a:ln>
                            <a:noFill/>
                          </a:ln>
                          <a:solidFill>
                            <a:prstClr val="black"/>
                          </a:solidFill>
                          <a:effectLst/>
                          <a:uLnTx/>
                          <a:uFillTx/>
                          <a:latin typeface="Calibri"/>
                          <a:ea typeface="+mn-ea"/>
                          <a:cs typeface="+mn-cs"/>
                        </a:rPr>
                        <a:t>
 Wir bieten: Vielfältiges Bildungsangebot für verschiedene Alters- und Zielgruppen 🔝
Wir wollen: Stärkung von Finanzkompetenz der österreichischen Bevölkerung 💪
Heute ist #InternationalerTagderBildung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https://quintly-eu-image-storage.s3.amazonaws.com/53acb6f5aa3b8f1d4bfa788603de573a/208b03a408989c6119d179d98ddca2a5.jpg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3.43 %</a:t>
                      </a:r>
                    </a:p>
                  </a:txBody>
                  <a:tcPr/>
                </a:tc>
                <a:extLst>
                  <a:ext uri="{0D108BD9-81ED-4DB2-BD59-A6C34878D82A}">
                    <a16:rowId xmlns:a16="http://schemas.microsoft.com/office/drawing/2014/main" val="105978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- 2024-10-28 07:01:07</a:t>
                      </a:r>
                      <a:r>
                        <a:rPr kumimoji="0" lang="de-DE" sz="1000" b="0" i="0" u="none" strike="noStrike" kern="1200" cap="none" spc="0" normalizeH="0" baseline="0" noProof="0">
                          <a:ln>
                            <a:noFill/>
                          </a:ln>
                          <a:solidFill>
                            <a:prstClr val="black"/>
                          </a:solidFill>
                          <a:effectLst/>
                          <a:uLnTx/>
                          <a:uFillTx/>
                          <a:latin typeface="Calibri"/>
                          <a:ea typeface="+mn-ea"/>
                          <a:cs typeface="+mn-cs"/>
                        </a:rPr>
                        <a:t>
 Die Zusammenarbeit mit dem @witaf.at  geht in die zweite Runde! 🎉
Diesmal dreht sich alles um den Wirtschaftskreislauf. 🏦🔄
In unserem neuen Video erklären wir, wie Geld in der Wirtschaft zirkuliert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https://quintly-eu-image-storage.s3.amazonaws.com/53acb6f5aa3b8f1d4bfa788603de573a/89f5090d0f2d13981f46ea503c7f7d40.jpg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821874"/>
                  </a:ext>
                </a:extLst>
              </a:tr>
            </a:tbl>
          </a:graphicData>
        </a:graphic>
      </p:graphicFrame>
      <p:sp>
        <p:nvSpPr>
          <p:cNvPr id="4" name="Text Placeholder 3">
            <a:extLst>
              <a:ext uri="{FF2B5EF4-FFF2-40B4-BE49-F238E27FC236}">
                <a16:creationId xmlns:a16="http://schemas.microsoft.com/office/drawing/2014/main" id="{D7BC0CFB-19A5-4139-A063-F7FBAE9E109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306970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076E-BC0D-4F32-8F81-3C3E85228189}"/>
              </a:ext>
            </a:extLst>
          </p:cNvPr>
          <p:cNvSpPr>
            <a:spLocks noGrp="1"/>
          </p:cNvSpPr>
          <p:nvPr>
            <p:ph type="title"/>
          </p:nvPr>
        </p:nvSpPr>
        <p:spPr/>
        <p:txBody>
          <a:bodyPr/>
          <a:lstStyle/>
          <a:p>
            <a:r>
              <a:rPr lang="en-US"/>
              <a:t>Instagram Instagram Top Posts  | All profiles - 6 of 8</a:t>
            </a:r>
          </a:p>
        </p:txBody>
      </p:sp>
      <p:graphicFrame>
        <p:nvGraphicFramePr>
          <p:cNvPr id="5" name="Table Placeholder 4">
            <a:extLst>
              <a:ext uri="{FF2B5EF4-FFF2-40B4-BE49-F238E27FC236}">
                <a16:creationId xmlns:a16="http://schemas.microsoft.com/office/drawing/2014/main" id="{3B278B1C-54D7-4A48-A391-2116769771EB}"/>
              </a:ext>
            </a:extLst>
          </p:cNvPr>
          <p:cNvGraphicFramePr>
            <a:graphicFrameLocks noGrp="1"/>
          </p:cNvGraphicFramePr>
          <p:nvPr>
            <p:ph type="tbl" sz="quarter" idx="13"/>
            <p:extLst>
              <p:ext uri="{D42A27DB-BD31-4B8C-83A1-F6EECF244321}">
                <p14:modId xmlns:p14="http://schemas.microsoft.com/office/powerpoint/2010/main" val="2764734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186863822"/>
                    </a:ext>
                  </a:extLst>
                </a:gridCol>
                <a:gridCol w="2386584">
                  <a:extLst>
                    <a:ext uri="{9D8B030D-6E8A-4147-A177-3AD203B41FA5}">
                      <a16:colId xmlns:a16="http://schemas.microsoft.com/office/drawing/2014/main" val="702417461"/>
                    </a:ext>
                  </a:extLst>
                </a:gridCol>
                <a:gridCol w="1069848">
                  <a:extLst>
                    <a:ext uri="{9D8B030D-6E8A-4147-A177-3AD203B41FA5}">
                      <a16:colId xmlns:a16="http://schemas.microsoft.com/office/drawing/2014/main" val="920996642"/>
                    </a:ext>
                  </a:extLst>
                </a:gridCol>
                <a:gridCol w="1069848">
                  <a:extLst>
                    <a:ext uri="{9D8B030D-6E8A-4147-A177-3AD203B41FA5}">
                      <a16:colId xmlns:a16="http://schemas.microsoft.com/office/drawing/2014/main" val="129756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18449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- 2024-08-02 07:01:10</a:t>
                      </a:r>
                      <a:r>
                        <a:rPr kumimoji="0" lang="de-DE" sz="1000" b="0" i="0" u="none" strike="noStrike" kern="1200" cap="none" spc="0" normalizeH="0" baseline="0" noProof="0">
                          <a:ln>
                            <a:noFill/>
                          </a:ln>
                          <a:solidFill>
                            <a:prstClr val="black"/>
                          </a:solidFill>
                          <a:effectLst/>
                          <a:uLnTx/>
                          <a:uFillTx/>
                          <a:latin typeface="Calibri"/>
                          <a:ea typeface="+mn-ea"/>
                          <a:cs typeface="+mn-cs"/>
                        </a:rPr>
                        <a:t>
 🆕Hörenswert: In unserer aktuellen Podcast Folge sprechen wir zum Thema Schulden und welches Pendant die Finanzbildung dazu sein kann. Clemens Mitterlehner, Geschäftsführer der österreichischen Schuldn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https://quintly-eu-image-storage.s3.amazonaws.com/53acb6f5aa3b8f1d4bfa788603de573a/b80c98bba030394e51dc0942c9e2475d.jpg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0823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- 2024-01-17 14:13:05</a:t>
                      </a:r>
                      <a:r>
                        <a:rPr kumimoji="0" lang="de-DE" sz="1000" b="0" i="0" u="none" strike="noStrike" kern="1200" cap="none" spc="0" normalizeH="0" baseline="0" noProof="0">
                          <a:ln>
                            <a:noFill/>
                          </a:ln>
                          <a:solidFill>
                            <a:prstClr val="black"/>
                          </a:solidFill>
                          <a:effectLst/>
                          <a:uLnTx/>
                          <a:uFillTx/>
                          <a:latin typeface="Calibri"/>
                          <a:ea typeface="+mn-ea"/>
                          <a:cs typeface="+mn-cs"/>
                        </a:rPr>
                        <a:t>
 Lohnverhandlungen leicht gemacht? 👀
So einfach ist es gar nicht... Bei Lohnverhandlungen in Österreich 🇦🇹 setzen sich die Vertreter:innen der Arbeitnehmer:innen und Arbeitgeber:innen an einen Tisch 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https://quintly-eu-image-storage.s3.amazonaws.com/53acb6f5aa3b8f1d4bfa788603de573a/a28ee1f2ee8c4f6f631328a232b3b082.jpg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870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- 2024-09-04 17:59:31</a:t>
                      </a:r>
                      <a:r>
                        <a:rPr kumimoji="0" lang="de-DE" sz="1000" b="0" i="0" u="none" strike="noStrike" kern="1200" cap="none" spc="0" normalizeH="0" baseline="0" noProof="0">
                          <a:ln>
                            <a:noFill/>
                          </a:ln>
                          <a:solidFill>
                            <a:prstClr val="black"/>
                          </a:solidFill>
                          <a:effectLst/>
                          <a:uLnTx/>
                          <a:uFillTx/>
                          <a:latin typeface="Calibri"/>
                          <a:ea typeface="+mn-ea"/>
                          <a:cs typeface="+mn-cs"/>
                        </a:rPr>
                        <a:t>
 Wie steht es um dein finanzielles Wohlbefinden? 💡
Wenn alle vier Punkte auf dich zutreffen …
➡Du kannst alle deine Rechnungen fristgerecht bezahlen
➡Du kannst deine Lebenshaltungskosten nachhaltig de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https://quintly-eu-image-storage.s3.amazonaws.com/53acb6f5aa3b8f1d4bfa788603de573a/57044ea736b3722ee3285ec01f82fce8.jpg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3.08 %</a:t>
                      </a:r>
                    </a:p>
                  </a:txBody>
                  <a:tcPr/>
                </a:tc>
                <a:extLst>
                  <a:ext uri="{0D108BD9-81ED-4DB2-BD59-A6C34878D82A}">
                    <a16:rowId xmlns:a16="http://schemas.microsoft.com/office/drawing/2014/main" val="533756545"/>
                  </a:ext>
                </a:extLst>
              </a:tr>
            </a:tbl>
          </a:graphicData>
        </a:graphic>
      </p:graphicFrame>
      <p:sp>
        <p:nvSpPr>
          <p:cNvPr id="4" name="Text Placeholder 3">
            <a:extLst>
              <a:ext uri="{FF2B5EF4-FFF2-40B4-BE49-F238E27FC236}">
                <a16:creationId xmlns:a16="http://schemas.microsoft.com/office/drawing/2014/main" id="{3F12210E-CF0D-455D-A5E4-444E93B7218F}"/>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666595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0448-3E95-499F-85F1-284F31F7036F}"/>
              </a:ext>
            </a:extLst>
          </p:cNvPr>
          <p:cNvSpPr>
            <a:spLocks noGrp="1"/>
          </p:cNvSpPr>
          <p:nvPr>
            <p:ph type="title"/>
          </p:nvPr>
        </p:nvSpPr>
        <p:spPr/>
        <p:txBody>
          <a:bodyPr/>
          <a:lstStyle/>
          <a:p>
            <a:r>
              <a:rPr lang="en-US"/>
              <a:t>Instagram Instagram Top Posts  | All profiles - 7 of 8</a:t>
            </a:r>
          </a:p>
        </p:txBody>
      </p:sp>
      <p:graphicFrame>
        <p:nvGraphicFramePr>
          <p:cNvPr id="5" name="Table Placeholder 4">
            <a:extLst>
              <a:ext uri="{FF2B5EF4-FFF2-40B4-BE49-F238E27FC236}">
                <a16:creationId xmlns:a16="http://schemas.microsoft.com/office/drawing/2014/main" id="{3DC44DC5-4171-4E7F-91C9-56BF1DE99F8C}"/>
              </a:ext>
            </a:extLst>
          </p:cNvPr>
          <p:cNvGraphicFramePr>
            <a:graphicFrameLocks noGrp="1"/>
          </p:cNvGraphicFramePr>
          <p:nvPr>
            <p:ph type="tbl" sz="quarter" idx="13"/>
            <p:extLst>
              <p:ext uri="{D42A27DB-BD31-4B8C-83A1-F6EECF244321}">
                <p14:modId xmlns:p14="http://schemas.microsoft.com/office/powerpoint/2010/main" val="2367543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51611237"/>
                    </a:ext>
                  </a:extLst>
                </a:gridCol>
                <a:gridCol w="2386584">
                  <a:extLst>
                    <a:ext uri="{9D8B030D-6E8A-4147-A177-3AD203B41FA5}">
                      <a16:colId xmlns:a16="http://schemas.microsoft.com/office/drawing/2014/main" val="2567768348"/>
                    </a:ext>
                  </a:extLst>
                </a:gridCol>
                <a:gridCol w="1069848">
                  <a:extLst>
                    <a:ext uri="{9D8B030D-6E8A-4147-A177-3AD203B41FA5}">
                      <a16:colId xmlns:a16="http://schemas.microsoft.com/office/drawing/2014/main" val="1926498462"/>
                    </a:ext>
                  </a:extLst>
                </a:gridCol>
                <a:gridCol w="1069848">
                  <a:extLst>
                    <a:ext uri="{9D8B030D-6E8A-4147-A177-3AD203B41FA5}">
                      <a16:colId xmlns:a16="http://schemas.microsoft.com/office/drawing/2014/main" val="1912718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26506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- 2024-04-26 09:39:17</a:t>
                      </a:r>
                      <a:r>
                        <a:rPr kumimoji="0" lang="de-DE" sz="1000" b="0" i="0" u="none" strike="noStrike" kern="1200" cap="none" spc="0" normalizeH="0" baseline="0" noProof="0">
                          <a:ln>
                            <a:noFill/>
                          </a:ln>
                          <a:solidFill>
                            <a:prstClr val="black"/>
                          </a:solidFill>
                          <a:effectLst/>
                          <a:uLnTx/>
                          <a:uFillTx/>
                          <a:latin typeface="Calibri"/>
                          <a:ea typeface="+mn-ea"/>
                          <a:cs typeface="+mn-cs"/>
                        </a:rPr>
                        <a:t>
 Von unserer neuen Finanzbildungs-Website haben wir dir ja schon erzählt. 💡
Heute zeigen wir dir etwas genauer, wie sie aussieht und aufgebaut ist. 🔍
Wir finden, dass es jetzt viel einfacher ist, wic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https://quintly-eu-image-storage.s3.amazonaws.com/53acb6f5aa3b8f1d4bfa788603de573a/e592bf869f733d83f017aaab554c7864.jpg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1316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- 2024-06-27 10:19:06</a:t>
                      </a:r>
                      <a:r>
                        <a:rPr kumimoji="0" lang="de-DE" sz="1000" b="0" i="0" u="none" strike="noStrike" kern="1200" cap="none" spc="0" normalizeH="0" baseline="0" noProof="0">
                          <a:ln>
                            <a:noFill/>
                          </a:ln>
                          <a:solidFill>
                            <a:prstClr val="black"/>
                          </a:solidFill>
                          <a:effectLst/>
                          <a:uLnTx/>
                          <a:uFillTx/>
                          <a:latin typeface="Calibri"/>
                          <a:ea typeface="+mn-ea"/>
                          <a:cs typeface="+mn-cs"/>
                        </a:rPr>
                        <a:t>
 Marillensaison! 🍑
In der Wachau stehen die Marillenbäume schon bereit, um uns durch die Marillenknödelsaison zu bringen. 😋 Doch halt: Aufgrund von Ernteausfällen kann es sein, dass die Preise höher 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https://quintly-eu-image-storage.s3.amazonaws.com/53acb6f5aa3b8f1d4bfa788603de573a/7e19b28afa8e8073c5a16d4725db4023.jpg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27698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- 2024-11-06 09:59:33</a:t>
                      </a:r>
                      <a:r>
                        <a:rPr kumimoji="0" lang="de-DE" sz="1000" b="0" i="0" u="none" strike="noStrike" kern="1200" cap="none" spc="0" normalizeH="0" baseline="0" noProof="0">
                          <a:ln>
                            <a:noFill/>
                          </a:ln>
                          <a:solidFill>
                            <a:prstClr val="black"/>
                          </a:solidFill>
                          <a:effectLst/>
                          <a:uLnTx/>
                          <a:uFillTx/>
                          <a:latin typeface="Calibri"/>
                          <a:ea typeface="+mn-ea"/>
                          <a:cs typeface="+mn-cs"/>
                        </a:rPr>
                        <a:t>
 „Hast du auch Geldgespenster? 👻💸 Von Schuldgefühlen bis zur Verdrängung – wir alle kennen sie. Hier sind die 7 häufigsten Geldgespenster:
1️⃣ Schuldgefühle
2️⃣ Vererbte Glaubenssätze
3️⃣ Ausgrenzung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https://quintly-eu-image-storage.s3.amazonaws.com/53acb6f5aa3b8f1d4bfa788603de573a/be07d29f1154596f18f804d1e0adba35.jpg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extLst>
                  <a:ext uri="{0D108BD9-81ED-4DB2-BD59-A6C34878D82A}">
                    <a16:rowId xmlns:a16="http://schemas.microsoft.com/office/drawing/2014/main" val="456622450"/>
                  </a:ext>
                </a:extLst>
              </a:tr>
            </a:tbl>
          </a:graphicData>
        </a:graphic>
      </p:graphicFrame>
      <p:sp>
        <p:nvSpPr>
          <p:cNvPr id="4" name="Text Placeholder 3">
            <a:extLst>
              <a:ext uri="{FF2B5EF4-FFF2-40B4-BE49-F238E27FC236}">
                <a16:creationId xmlns:a16="http://schemas.microsoft.com/office/drawing/2014/main" id="{1C3B0C96-A609-4202-8EEB-985DDAAE697D}"/>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604234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EF9F8-1874-43E7-AEE2-F111A627DB5D}"/>
              </a:ext>
            </a:extLst>
          </p:cNvPr>
          <p:cNvSpPr>
            <a:spLocks noGrp="1"/>
          </p:cNvSpPr>
          <p:nvPr>
            <p:ph type="title"/>
          </p:nvPr>
        </p:nvSpPr>
        <p:spPr/>
        <p:txBody>
          <a:bodyPr/>
          <a:lstStyle/>
          <a:p>
            <a:r>
              <a:rPr lang="en-US"/>
              <a:t>Instagram Instagram Top Posts  | All profiles - 8 of 8</a:t>
            </a:r>
          </a:p>
        </p:txBody>
      </p:sp>
      <p:graphicFrame>
        <p:nvGraphicFramePr>
          <p:cNvPr id="5" name="Table Placeholder 4">
            <a:extLst>
              <a:ext uri="{FF2B5EF4-FFF2-40B4-BE49-F238E27FC236}">
                <a16:creationId xmlns:a16="http://schemas.microsoft.com/office/drawing/2014/main" id="{15A807C2-4543-4C11-B732-2869C665FE2C}"/>
              </a:ext>
            </a:extLst>
          </p:cNvPr>
          <p:cNvGraphicFramePr>
            <a:graphicFrameLocks noGrp="1"/>
          </p:cNvGraphicFramePr>
          <p:nvPr>
            <p:ph type="tbl" sz="quarter" idx="13"/>
            <p:extLst>
              <p:ext uri="{D42A27DB-BD31-4B8C-83A1-F6EECF244321}">
                <p14:modId xmlns:p14="http://schemas.microsoft.com/office/powerpoint/2010/main" val="1778324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753837704"/>
                    </a:ext>
                  </a:extLst>
                </a:gridCol>
                <a:gridCol w="2386584">
                  <a:extLst>
                    <a:ext uri="{9D8B030D-6E8A-4147-A177-3AD203B41FA5}">
                      <a16:colId xmlns:a16="http://schemas.microsoft.com/office/drawing/2014/main" val="367116216"/>
                    </a:ext>
                  </a:extLst>
                </a:gridCol>
                <a:gridCol w="1069848">
                  <a:extLst>
                    <a:ext uri="{9D8B030D-6E8A-4147-A177-3AD203B41FA5}">
                      <a16:colId xmlns:a16="http://schemas.microsoft.com/office/drawing/2014/main" val="1932002977"/>
                    </a:ext>
                  </a:extLst>
                </a:gridCol>
                <a:gridCol w="1069848">
                  <a:extLst>
                    <a:ext uri="{9D8B030D-6E8A-4147-A177-3AD203B41FA5}">
                      <a16:colId xmlns:a16="http://schemas.microsoft.com/office/drawing/2014/main" val="4055321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72908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- 2024-05-16 09:33:15</a:t>
                      </a:r>
                      <a:r>
                        <a:rPr kumimoji="0" lang="de-DE" sz="1000" b="0" i="0" u="none" strike="noStrike" kern="1200" cap="none" spc="0" normalizeH="0" baseline="0" noProof="0">
                          <a:ln>
                            <a:noFill/>
                          </a:ln>
                          <a:solidFill>
                            <a:prstClr val="black"/>
                          </a:solidFill>
                          <a:effectLst/>
                          <a:uLnTx/>
                          <a:uFillTx/>
                          <a:latin typeface="Calibri"/>
                          <a:ea typeface="+mn-ea"/>
                          <a:cs typeface="+mn-cs"/>
                        </a:rPr>
                        <a:t>
 #MeikiChallenge: In der heutigen Challenge haben wir uns dem "It's Tricky" Trend gewidmet - mit Fragen an die Schüler:innen rund um ihr Taschengeld. 💡💶
❓ Wofür gibst du dein Geld aus?
❓ Bist du eher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https://quintly-eu-image-storage.s3.amazonaws.com/53acb6f5aa3b8f1d4bfa788603de573a/b103a66517ab4cce2ea9bfb78a00e3e1.jpg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61955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- 2024-07-03 10:58:20</a:t>
                      </a:r>
                      <a:r>
                        <a:rPr kumimoji="0" lang="de-DE" sz="1000" b="0" i="0" u="none" strike="noStrike" kern="1200" cap="none" spc="0" normalizeH="0" baseline="0" noProof="0">
                          <a:ln>
                            <a:noFill/>
                          </a:ln>
                          <a:solidFill>
                            <a:prstClr val="black"/>
                          </a:solidFill>
                          <a:effectLst/>
                          <a:uLnTx/>
                          <a:uFillTx/>
                          <a:latin typeface="Calibri"/>
                          <a:ea typeface="+mn-ea"/>
                          <a:cs typeface="+mn-cs"/>
                        </a:rPr>
                        <a:t>
 Wem gehört die EZB? Der OeNB? 👀
Darüber klärt heute unsere Kollegin Nina auf. Kurz gesagt: Sie gehört allen Nationalbanken der EU-Mitgliedstaaten. Also tatsächlich ist die OeNB auch Anteilseignerin.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https://quintly-eu-image-storage.s3.amazonaws.com/53acb6f5aa3b8f1d4bfa788603de573a/333e6e5f2486e0db69c73675a92aa7fa.jpg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19878114"/>
                  </a:ext>
                </a:extLst>
              </a:tr>
            </a:tbl>
          </a:graphicData>
        </a:graphic>
      </p:graphicFrame>
      <p:sp>
        <p:nvSpPr>
          <p:cNvPr id="4" name="Text Placeholder 3">
            <a:extLst>
              <a:ext uri="{FF2B5EF4-FFF2-40B4-BE49-F238E27FC236}">
                <a16:creationId xmlns:a16="http://schemas.microsoft.com/office/drawing/2014/main" id="{26D0D6DD-B9DF-4E7C-A893-078F7567CA15}"/>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677217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E034-7F6E-4698-968A-38EE9DAE4ABE}"/>
              </a:ext>
            </a:extLst>
          </p:cNvPr>
          <p:cNvSpPr>
            <a:spLocks noGrp="1"/>
          </p:cNvSpPr>
          <p:nvPr>
            <p:ph type="title"/>
          </p:nvPr>
        </p:nvSpPr>
        <p:spPr/>
        <p:txBody>
          <a:bodyPr/>
          <a:lstStyle/>
          <a:p>
            <a:r>
              <a:rPr lang="en-US"/>
              <a:t>Instagram Instagram Flop Posts  | All profiles - 1 of 5</a:t>
            </a:r>
          </a:p>
        </p:txBody>
      </p:sp>
      <p:graphicFrame>
        <p:nvGraphicFramePr>
          <p:cNvPr id="5" name="Table Placeholder 4">
            <a:extLst>
              <a:ext uri="{FF2B5EF4-FFF2-40B4-BE49-F238E27FC236}">
                <a16:creationId xmlns:a16="http://schemas.microsoft.com/office/drawing/2014/main" id="{893A98D3-5DE5-4AB0-A641-294647CC41EE}"/>
              </a:ext>
            </a:extLst>
          </p:cNvPr>
          <p:cNvGraphicFramePr>
            <a:graphicFrameLocks noGrp="1"/>
          </p:cNvGraphicFramePr>
          <p:nvPr>
            <p:ph type="tbl" sz="quarter" idx="13"/>
            <p:extLst>
              <p:ext uri="{D42A27DB-BD31-4B8C-83A1-F6EECF244321}">
                <p14:modId xmlns:p14="http://schemas.microsoft.com/office/powerpoint/2010/main" val="1250094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787317594"/>
                    </a:ext>
                  </a:extLst>
                </a:gridCol>
                <a:gridCol w="2386584">
                  <a:extLst>
                    <a:ext uri="{9D8B030D-6E8A-4147-A177-3AD203B41FA5}">
                      <a16:colId xmlns:a16="http://schemas.microsoft.com/office/drawing/2014/main" val="2182743606"/>
                    </a:ext>
                  </a:extLst>
                </a:gridCol>
                <a:gridCol w="1069848">
                  <a:extLst>
                    <a:ext uri="{9D8B030D-6E8A-4147-A177-3AD203B41FA5}">
                      <a16:colId xmlns:a16="http://schemas.microsoft.com/office/drawing/2014/main" val="538781603"/>
                    </a:ext>
                  </a:extLst>
                </a:gridCol>
                <a:gridCol w="1069848">
                  <a:extLst>
                    <a:ext uri="{9D8B030D-6E8A-4147-A177-3AD203B41FA5}">
                      <a16:colId xmlns:a16="http://schemas.microsoft.com/office/drawing/2014/main" val="1492728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205743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- 2024-07-15 17:02:14</a:t>
                      </a:r>
                      <a:r>
                        <a:rPr kumimoji="0" lang="de-DE" sz="1000" b="0" i="0" u="none" strike="noStrike" kern="1200" cap="none" spc="0" normalizeH="0" baseline="0" noProof="0">
                          <a:ln>
                            <a:noFill/>
                          </a:ln>
                          <a:solidFill>
                            <a:prstClr val="black"/>
                          </a:solidFill>
                          <a:effectLst/>
                          <a:uLnTx/>
                          <a:uFillTx/>
                          <a:latin typeface="Calibri"/>
                          <a:ea typeface="+mn-ea"/>
                          <a:cs typeface="+mn-cs"/>
                        </a:rPr>
                        <a:t>
 🤔Wer kennt es nicht - den Blick aufs Konto schiebt man manchmal vor sich her. 
Sparen ist nicht immer einfach - laufende und teilweise hohe Lebenskosten und andere Ausgaben können zur „Belastung“ für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https://quintly-eu-image-storage.s3.amazonaws.com/53acb6f5aa3b8f1d4bfa788603de573a/c8b0c4ef81664ee9b4f11506e5474372.jpg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2.37 %</a:t>
                      </a:r>
                    </a:p>
                  </a:txBody>
                  <a:tcPr/>
                </a:tc>
                <a:extLst>
                  <a:ext uri="{0D108BD9-81ED-4DB2-BD59-A6C34878D82A}">
                    <a16:rowId xmlns:a16="http://schemas.microsoft.com/office/drawing/2014/main" val="4219193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- 2024-11-25 17:29:38</a:t>
                      </a:r>
                      <a:r>
                        <a:rPr kumimoji="0" lang="de-DE" sz="1000" b="0" i="0" u="none" strike="noStrike" kern="1200" cap="none" spc="0" normalizeH="0" baseline="0" noProof="0">
                          <a:ln>
                            <a:noFill/>
                          </a:ln>
                          <a:solidFill>
                            <a:prstClr val="black"/>
                          </a:solidFill>
                          <a:effectLst/>
                          <a:uLnTx/>
                          <a:uFillTx/>
                          <a:latin typeface="Calibri"/>
                          <a:ea typeface="+mn-ea"/>
                          <a:cs typeface="+mn-cs"/>
                        </a:rPr>
                        <a:t>
 Die Wirtschaft ist wie eine Achterbahn – ständig geht es auf und ab! 🎢 Doch was steckt eigentlich dahinter? 🤔
Der Konjunkturzyklus beschreibt genau diese natürlichen Wellenbewegungen der #Wirtschaft: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https://quintly-eu-image-storage.s3.amazonaws.com/53acb6f5aa3b8f1d4bfa788603de573a/51b79ed96504112a07a0f6f6ffa9fb17.jpg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1237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- 2024-11-20 09:25:45</a:t>
                      </a:r>
                      <a:r>
                        <a:rPr kumimoji="0" lang="de-DE" sz="1000" b="0" i="0" u="none" strike="noStrike" kern="1200" cap="none" spc="0" normalizeH="0" baseline="0" noProof="0">
                          <a:ln>
                            <a:noFill/>
                          </a:ln>
                          <a:solidFill>
                            <a:prstClr val="black"/>
                          </a:solidFill>
                          <a:effectLst/>
                          <a:uLnTx/>
                          <a:uFillTx/>
                          <a:latin typeface="Calibri"/>
                          <a:ea typeface="+mn-ea"/>
                          <a:cs typeface="+mn-cs"/>
                        </a:rPr>
                        <a:t>
 Kennst du schon das „Finanznavi“? 🚀💡
Das „Finanznavi“ ist die neue, digitale Anlaufstelle für alle in Österreich, die Orientierung in ihrem Finanzleben suchen – und das völlig kostenlos! Egal, ob 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https://quintly-eu-image-storage.s3.amazonaws.com/53acb6f5aa3b8f1d4bfa788603de573a/89f57811dcc97bbd6d1c1774361406dd.jpg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1.82 %</a:t>
                      </a:r>
                    </a:p>
                  </a:txBody>
                  <a:tcPr/>
                </a:tc>
                <a:extLst>
                  <a:ext uri="{0D108BD9-81ED-4DB2-BD59-A6C34878D82A}">
                    <a16:rowId xmlns:a16="http://schemas.microsoft.com/office/drawing/2014/main" val="2495210474"/>
                  </a:ext>
                </a:extLst>
              </a:tr>
            </a:tbl>
          </a:graphicData>
        </a:graphic>
      </p:graphicFrame>
      <p:sp>
        <p:nvSpPr>
          <p:cNvPr id="4" name="Text Placeholder 3">
            <a:extLst>
              <a:ext uri="{FF2B5EF4-FFF2-40B4-BE49-F238E27FC236}">
                <a16:creationId xmlns:a16="http://schemas.microsoft.com/office/drawing/2014/main" id="{8C3B77FE-DAC9-4760-AB35-CE92D257DD6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209873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24414-CBA0-4786-8F88-0E7E6B9CE6AD}"/>
              </a:ext>
            </a:extLst>
          </p:cNvPr>
          <p:cNvSpPr>
            <a:spLocks noGrp="1"/>
          </p:cNvSpPr>
          <p:nvPr>
            <p:ph type="title"/>
          </p:nvPr>
        </p:nvSpPr>
        <p:spPr/>
        <p:txBody>
          <a:bodyPr/>
          <a:lstStyle/>
          <a:p>
            <a:r>
              <a:rPr lang="en-US"/>
              <a:t>Instagram Instagram Flop Posts  | All profiles - 2 of 5</a:t>
            </a:r>
          </a:p>
        </p:txBody>
      </p:sp>
      <p:graphicFrame>
        <p:nvGraphicFramePr>
          <p:cNvPr id="5" name="Table Placeholder 4">
            <a:extLst>
              <a:ext uri="{FF2B5EF4-FFF2-40B4-BE49-F238E27FC236}">
                <a16:creationId xmlns:a16="http://schemas.microsoft.com/office/drawing/2014/main" id="{6A0F1AF7-CC5F-4833-A1D7-FDE9B8EFAADE}"/>
              </a:ext>
            </a:extLst>
          </p:cNvPr>
          <p:cNvGraphicFramePr>
            <a:graphicFrameLocks noGrp="1"/>
          </p:cNvGraphicFramePr>
          <p:nvPr>
            <p:ph type="tbl" sz="quarter" idx="13"/>
            <p:extLst>
              <p:ext uri="{D42A27DB-BD31-4B8C-83A1-F6EECF244321}">
                <p14:modId xmlns:p14="http://schemas.microsoft.com/office/powerpoint/2010/main" val="4080710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708341813"/>
                    </a:ext>
                  </a:extLst>
                </a:gridCol>
                <a:gridCol w="2386584">
                  <a:extLst>
                    <a:ext uri="{9D8B030D-6E8A-4147-A177-3AD203B41FA5}">
                      <a16:colId xmlns:a16="http://schemas.microsoft.com/office/drawing/2014/main" val="3823192678"/>
                    </a:ext>
                  </a:extLst>
                </a:gridCol>
                <a:gridCol w="1069848">
                  <a:extLst>
                    <a:ext uri="{9D8B030D-6E8A-4147-A177-3AD203B41FA5}">
                      <a16:colId xmlns:a16="http://schemas.microsoft.com/office/drawing/2014/main" val="807810824"/>
                    </a:ext>
                  </a:extLst>
                </a:gridCol>
                <a:gridCol w="1069848">
                  <a:extLst>
                    <a:ext uri="{9D8B030D-6E8A-4147-A177-3AD203B41FA5}">
                      <a16:colId xmlns:a16="http://schemas.microsoft.com/office/drawing/2014/main" val="1397648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590000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- 2024-06-21 16:28:36</a:t>
                      </a:r>
                      <a:r>
                        <a:rPr kumimoji="0" lang="de-DE" sz="1000" b="0" i="0" u="none" strike="noStrike" kern="1200" cap="none" spc="0" normalizeH="0" baseline="0" noProof="0">
                          <a:ln>
                            <a:noFill/>
                          </a:ln>
                          <a:solidFill>
                            <a:prstClr val="black"/>
                          </a:solidFill>
                          <a:effectLst/>
                          <a:uLnTx/>
                          <a:uFillTx/>
                          <a:latin typeface="Calibri"/>
                          <a:ea typeface="+mn-ea"/>
                          <a:cs typeface="+mn-cs"/>
                        </a:rPr>
                        <a:t>
 Über Geld reden in der Partnerschaft? 💌💶 
Doris Langner, Stellvertretende Leiterin der Abteilung für Finanzbildung und Kultur der Oesterreichischen Nationalbank, spricht darüber im Interview mit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https://quintly-eu-image-storage.s3.amazonaws.com/53acb6f5aa3b8f1d4bfa788603de573a/10b1e26e5026d1eb97f4fd5a7d2fb886.jpg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85790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- 2024-07-16 13:31:42</a:t>
                      </a:r>
                      <a:r>
                        <a:rPr kumimoji="0" lang="de-DE" sz="1000" b="0" i="0" u="none" strike="noStrike" kern="1200" cap="none" spc="0" normalizeH="0" baseline="0" noProof="0">
                          <a:ln>
                            <a:noFill/>
                          </a:ln>
                          <a:solidFill>
                            <a:prstClr val="black"/>
                          </a:solidFill>
                          <a:effectLst/>
                          <a:uLnTx/>
                          <a:uFillTx/>
                          <a:latin typeface="Calibri"/>
                          <a:ea typeface="+mn-ea"/>
                          <a:cs typeface="+mn-cs"/>
                        </a:rPr>
                        <a:t>
 🤔Wer kennt es nicht - den Blick aufs Konto schiebt man manchmal vor sich her. 
Sparen ist nicht immer einfach - laufende und teilweise hohe Lebenskosten und andere Ausgaben können zur „Belastung“ für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https://quintly-eu-image-storage.s3.amazonaws.com/53acb6f5aa3b8f1d4bfa788603de573a/3c4e084a1bf06feb020863c0d2efeb88.jpg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2.33 %</a:t>
                      </a:r>
                    </a:p>
                  </a:txBody>
                  <a:tcPr/>
                </a:tc>
                <a:extLst>
                  <a:ext uri="{0D108BD9-81ED-4DB2-BD59-A6C34878D82A}">
                    <a16:rowId xmlns:a16="http://schemas.microsoft.com/office/drawing/2014/main" val="175493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- 2024-09-12 08:02:54</a:t>
                      </a:r>
                      <a:r>
                        <a:rPr kumimoji="0" lang="en-US" sz="1000" b="0" i="0" u="none" strike="noStrike" kern="1200" cap="none" spc="0" normalizeH="0" baseline="0" noProof="0">
                          <a:ln>
                            <a:noFill/>
                          </a:ln>
                          <a:solidFill>
                            <a:prstClr val="black"/>
                          </a:solidFill>
                          <a:effectLst/>
                          <a:uLnTx/>
                          <a:uFillTx/>
                          <a:latin typeface="Calibri"/>
                          <a:ea typeface="+mn-ea"/>
                          <a:cs typeface="+mn-cs"/>
                        </a:rPr>
                        <a:t>
 🎮 Tauche ein in FinCity – das Gamebased E-Learning-Abenteuer rund um den Kapitalmarkt! 🌍
Lerne spielerisch, wie Aktien, Anleihen, ETFs und vieles mehr funktionieren. Mit unserem Gamification-Ansatz ma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https://quintly-eu-image-storage.s3.amazonaws.com/53acb6f5aa3b8f1d4bfa788603de573a/abc0dcc14c5182d6a3e3f883b52e1a35.jpg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85689325"/>
                  </a:ext>
                </a:extLst>
              </a:tr>
            </a:tbl>
          </a:graphicData>
        </a:graphic>
      </p:graphicFrame>
      <p:sp>
        <p:nvSpPr>
          <p:cNvPr id="4" name="Text Placeholder 3">
            <a:extLst>
              <a:ext uri="{FF2B5EF4-FFF2-40B4-BE49-F238E27FC236}">
                <a16:creationId xmlns:a16="http://schemas.microsoft.com/office/drawing/2014/main" id="{45927E45-2B1B-4103-9406-25900DDB619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618952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84600-749D-46F5-8E86-2DAC159DC1E2}"/>
              </a:ext>
            </a:extLst>
          </p:cNvPr>
          <p:cNvSpPr>
            <a:spLocks noGrp="1"/>
          </p:cNvSpPr>
          <p:nvPr>
            <p:ph type="title"/>
          </p:nvPr>
        </p:nvSpPr>
        <p:spPr/>
        <p:txBody>
          <a:bodyPr/>
          <a:lstStyle/>
          <a:p>
            <a:r>
              <a:rPr lang="en-US"/>
              <a:t>Instagram Instagram Flop Posts  | All profiles - 3 of 5</a:t>
            </a:r>
          </a:p>
        </p:txBody>
      </p:sp>
      <p:graphicFrame>
        <p:nvGraphicFramePr>
          <p:cNvPr id="5" name="Table Placeholder 4">
            <a:extLst>
              <a:ext uri="{FF2B5EF4-FFF2-40B4-BE49-F238E27FC236}">
                <a16:creationId xmlns:a16="http://schemas.microsoft.com/office/drawing/2014/main" id="{A451717E-115E-43E9-95BA-2B59A76057CF}"/>
              </a:ext>
            </a:extLst>
          </p:cNvPr>
          <p:cNvGraphicFramePr>
            <a:graphicFrameLocks noGrp="1"/>
          </p:cNvGraphicFramePr>
          <p:nvPr>
            <p:ph type="tbl" sz="quarter" idx="13"/>
            <p:extLst>
              <p:ext uri="{D42A27DB-BD31-4B8C-83A1-F6EECF244321}">
                <p14:modId xmlns:p14="http://schemas.microsoft.com/office/powerpoint/2010/main" val="2011199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870216821"/>
                    </a:ext>
                  </a:extLst>
                </a:gridCol>
                <a:gridCol w="2386584">
                  <a:extLst>
                    <a:ext uri="{9D8B030D-6E8A-4147-A177-3AD203B41FA5}">
                      <a16:colId xmlns:a16="http://schemas.microsoft.com/office/drawing/2014/main" val="1272474900"/>
                    </a:ext>
                  </a:extLst>
                </a:gridCol>
                <a:gridCol w="1069848">
                  <a:extLst>
                    <a:ext uri="{9D8B030D-6E8A-4147-A177-3AD203B41FA5}">
                      <a16:colId xmlns:a16="http://schemas.microsoft.com/office/drawing/2014/main" val="63106576"/>
                    </a:ext>
                  </a:extLst>
                </a:gridCol>
                <a:gridCol w="1069848">
                  <a:extLst>
                    <a:ext uri="{9D8B030D-6E8A-4147-A177-3AD203B41FA5}">
                      <a16:colId xmlns:a16="http://schemas.microsoft.com/office/drawing/2014/main" val="1409793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295111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- 2024-05-14 09:01:41</a:t>
                      </a:r>
                      <a:r>
                        <a:rPr kumimoji="0" lang="de-DE" sz="1000" b="0" i="0" u="none" strike="noStrike" kern="1200" cap="none" spc="0" normalizeH="0" baseline="0" noProof="0">
                          <a:ln>
                            <a:noFill/>
                          </a:ln>
                          <a:solidFill>
                            <a:prstClr val="black"/>
                          </a:solidFill>
                          <a:effectLst/>
                          <a:uLnTx/>
                          <a:uFillTx/>
                          <a:latin typeface="Calibri"/>
                          <a:ea typeface="+mn-ea"/>
                          <a:cs typeface="+mn-cs"/>
                        </a:rPr>
                        <a:t>
 Du willst deinen eigenen Meiki basteln? 💛 Nichts leichter als das!
Unser Arbeitsheft zur Meiki-App hat unter anderem auch eine Bastelanleitung für individuell gestaltete Meikis parat! 👀🤩 Egal, ob mit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https://quintly-eu-image-storage.s3.amazonaws.com/53acb6f5aa3b8f1d4bfa788603de573a/34eb75a9c6704f51598b9e454642a44f.jpg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extLst>
                  <a:ext uri="{0D108BD9-81ED-4DB2-BD59-A6C34878D82A}">
                    <a16:rowId xmlns:a16="http://schemas.microsoft.com/office/drawing/2014/main" val="206394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- 2024-05-13 09:34:36</a:t>
                      </a:r>
                      <a:r>
                        <a:rPr kumimoji="0" lang="de-DE" sz="1000" b="0" i="0" u="none" strike="noStrike" kern="1200" cap="none" spc="0" normalizeH="0" baseline="0" noProof="0">
                          <a:ln>
                            <a:noFill/>
                          </a:ln>
                          <a:solidFill>
                            <a:prstClr val="black"/>
                          </a:solidFill>
                          <a:effectLst/>
                          <a:uLnTx/>
                          <a:uFillTx/>
                          <a:latin typeface="Calibri"/>
                          <a:ea typeface="+mn-ea"/>
                          <a:cs typeface="+mn-cs"/>
                        </a:rPr>
                        <a:t>
 Seid ihr schon munter? 🔋🐓
Wir starten in die neue Woche mit niemandem geringeren als unserem Meiki! 🚀
Meiki ist die neue App der Finanzbildung der OeNB. Dort kannst du nicht nur deine Sparziele fest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https://quintly-eu-image-storage.s3.amazonaws.com/53acb6f5aa3b8f1d4bfa788603de573a/8b63c3688cbe37e0a0c655d731a46c40.jpg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4419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- 2024-03-19 15:58:17</a:t>
                      </a:r>
                      <a:r>
                        <a:rPr kumimoji="0" lang="de-DE" sz="1000" b="0" i="0" u="none" strike="noStrike" kern="1200" cap="none" spc="0" normalizeH="0" baseline="0" noProof="0">
                          <a:ln>
                            <a:noFill/>
                          </a:ln>
                          <a:solidFill>
                            <a:prstClr val="black"/>
                          </a:solidFill>
                          <a:effectLst/>
                          <a:uLnTx/>
                          <a:uFillTx/>
                          <a:latin typeface="Calibri"/>
                          <a:ea typeface="+mn-ea"/>
                          <a:cs typeface="+mn-cs"/>
                        </a:rPr>
                        <a:t>
 Jedes Jahr im März findet die #GlobalMoneyWeek statt. 💶💰 Das Ziel der OECD-Kampagne ist es, junge Menschen auf der ganzen Welt für Finanzbildungsthemen zu begeistern.
Schüler:innen, die sich in diese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https://quintly-eu-image-storage.s3.amazonaws.com/53acb6f5aa3b8f1d4bfa788603de573a/f2d6c54d366101a5bfc32e529c374889.jpg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2.25 %</a:t>
                      </a:r>
                    </a:p>
                  </a:txBody>
                  <a:tcPr/>
                </a:tc>
                <a:extLst>
                  <a:ext uri="{0D108BD9-81ED-4DB2-BD59-A6C34878D82A}">
                    <a16:rowId xmlns:a16="http://schemas.microsoft.com/office/drawing/2014/main" val="3653148484"/>
                  </a:ext>
                </a:extLst>
              </a:tr>
            </a:tbl>
          </a:graphicData>
        </a:graphic>
      </p:graphicFrame>
      <p:sp>
        <p:nvSpPr>
          <p:cNvPr id="4" name="Text Placeholder 3">
            <a:extLst>
              <a:ext uri="{FF2B5EF4-FFF2-40B4-BE49-F238E27FC236}">
                <a16:creationId xmlns:a16="http://schemas.microsoft.com/office/drawing/2014/main" id="{7A444631-7E8A-4480-8ECB-84A15CE1FC60}"/>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994747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2E266-5832-406D-9E73-B61118436D6A}"/>
              </a:ext>
            </a:extLst>
          </p:cNvPr>
          <p:cNvSpPr>
            <a:spLocks noGrp="1"/>
          </p:cNvSpPr>
          <p:nvPr>
            <p:ph type="title"/>
          </p:nvPr>
        </p:nvSpPr>
        <p:spPr/>
        <p:txBody>
          <a:bodyPr/>
          <a:lstStyle/>
          <a:p>
            <a:r>
              <a:rPr lang="en-US"/>
              <a:t>Instagram Instagram Flop Posts  | All profiles - 4 of 5</a:t>
            </a:r>
          </a:p>
        </p:txBody>
      </p:sp>
      <p:graphicFrame>
        <p:nvGraphicFramePr>
          <p:cNvPr id="5" name="Table Placeholder 4">
            <a:extLst>
              <a:ext uri="{FF2B5EF4-FFF2-40B4-BE49-F238E27FC236}">
                <a16:creationId xmlns:a16="http://schemas.microsoft.com/office/drawing/2014/main" id="{33C98545-85A6-41CB-A2E1-D71C8F514370}"/>
              </a:ext>
            </a:extLst>
          </p:cNvPr>
          <p:cNvGraphicFramePr>
            <a:graphicFrameLocks noGrp="1"/>
          </p:cNvGraphicFramePr>
          <p:nvPr>
            <p:ph type="tbl" sz="quarter" idx="13"/>
            <p:extLst>
              <p:ext uri="{D42A27DB-BD31-4B8C-83A1-F6EECF244321}">
                <p14:modId xmlns:p14="http://schemas.microsoft.com/office/powerpoint/2010/main" val="4026822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28456435"/>
                    </a:ext>
                  </a:extLst>
                </a:gridCol>
                <a:gridCol w="2386584">
                  <a:extLst>
                    <a:ext uri="{9D8B030D-6E8A-4147-A177-3AD203B41FA5}">
                      <a16:colId xmlns:a16="http://schemas.microsoft.com/office/drawing/2014/main" val="2014475335"/>
                    </a:ext>
                  </a:extLst>
                </a:gridCol>
                <a:gridCol w="1069848">
                  <a:extLst>
                    <a:ext uri="{9D8B030D-6E8A-4147-A177-3AD203B41FA5}">
                      <a16:colId xmlns:a16="http://schemas.microsoft.com/office/drawing/2014/main" val="3842642132"/>
                    </a:ext>
                  </a:extLst>
                </a:gridCol>
                <a:gridCol w="1069848">
                  <a:extLst>
                    <a:ext uri="{9D8B030D-6E8A-4147-A177-3AD203B41FA5}">
                      <a16:colId xmlns:a16="http://schemas.microsoft.com/office/drawing/2014/main" val="346731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69937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- 2024-03-28 13:40:13</a:t>
                      </a:r>
                      <a:r>
                        <a:rPr kumimoji="0" lang="de-DE" sz="1000" b="0" i="0" u="none" strike="noStrike" kern="1200" cap="none" spc="0" normalizeH="0" baseline="0" noProof="0">
                          <a:ln>
                            <a:noFill/>
                          </a:ln>
                          <a:solidFill>
                            <a:prstClr val="black"/>
                          </a:solidFill>
                          <a:effectLst/>
                          <a:uLnTx/>
                          <a:uFillTx/>
                          <a:latin typeface="Calibri"/>
                          <a:ea typeface="+mn-ea"/>
                          <a:cs typeface="+mn-cs"/>
                        </a:rPr>
                        <a:t>
 Meiki? Ja bitte! 🐷📲
Unsere neue Finanzbildungs-App begeistert, und das freut uns. Wir haben den Direktor vor die Kamera geholt und ihn gefragt, was seine Meinung zu Finanzbildung allgemein uns insbes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https://quintly-eu-image-storage.s3.amazonaws.com/53acb6f5aa3b8f1d4bfa788603de573a/21a7922cd65f377a5df6eecc6683bb0e.jpg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1080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- 2024-05-12 18:00:14</a:t>
                      </a:r>
                      <a:r>
                        <a:rPr kumimoji="0" lang="de-DE" sz="1000" b="0" i="0" u="none" strike="noStrike" kern="1200" cap="none" spc="0" normalizeH="0" baseline="0" noProof="0">
                          <a:ln>
                            <a:noFill/>
                          </a:ln>
                          <a:solidFill>
                            <a:prstClr val="black"/>
                          </a:solidFill>
                          <a:effectLst/>
                          <a:uLnTx/>
                          <a:uFillTx/>
                          <a:latin typeface="Calibri"/>
                          <a:ea typeface="+mn-ea"/>
                          <a:cs typeface="+mn-cs"/>
                        </a:rPr>
                        <a:t>
 Diese Woche waren wir beim #EdTechSummit in Salzburg! 💯
Wie sieht die Bildung der Zukunft aus? Wie kann man Lehren und Lernen mit neuen Technologien verbessern? Wie schaffen wir es, Bildungstechnolog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https://quintly-eu-image-storage.s3.amazonaws.com/53acb6f5aa3b8f1d4bfa788603de573a/54b37cbb2278c80c7fc2961f3ca61118.jpg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2.79 %</a:t>
                      </a:r>
                    </a:p>
                  </a:txBody>
                  <a:tcPr/>
                </a:tc>
                <a:extLst>
                  <a:ext uri="{0D108BD9-81ED-4DB2-BD59-A6C34878D82A}">
                    <a16:rowId xmlns:a16="http://schemas.microsoft.com/office/drawing/2014/main" val="2406572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- 2024-05-17 11:22:55</a:t>
                      </a:r>
                      <a:r>
                        <a:rPr kumimoji="0" lang="de-DE" sz="1000" b="0" i="0" u="none" strike="noStrike" kern="1200" cap="none" spc="0" normalizeH="0" baseline="0" noProof="0">
                          <a:ln>
                            <a:noFill/>
                          </a:ln>
                          <a:solidFill>
                            <a:prstClr val="black"/>
                          </a:solidFill>
                          <a:effectLst/>
                          <a:uLnTx/>
                          <a:uFillTx/>
                          <a:latin typeface="Calibri"/>
                          <a:ea typeface="+mn-ea"/>
                          <a:cs typeface="+mn-cs"/>
                        </a:rPr>
                        <a:t>
 ✨ This or That ✨ In der #Spar-Edition! 💶
Bei der Meiki-App geht es ums Sparen! Deshalb haben wir heute nochmal eine Schülerin vor die Kamera geholt und ihr im Rahmen von #This or #That ein paar Frage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https://quintly-eu-image-storage.s3.amazonaws.com/53acb6f5aa3b8f1d4bfa788603de573a/a7cd4eea16273f8c1439742b1837b295.jpg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38214667"/>
                  </a:ext>
                </a:extLst>
              </a:tr>
            </a:tbl>
          </a:graphicData>
        </a:graphic>
      </p:graphicFrame>
      <p:sp>
        <p:nvSpPr>
          <p:cNvPr id="4" name="Text Placeholder 3">
            <a:extLst>
              <a:ext uri="{FF2B5EF4-FFF2-40B4-BE49-F238E27FC236}">
                <a16:creationId xmlns:a16="http://schemas.microsoft.com/office/drawing/2014/main" id="{CC0C4745-C628-4859-BAD9-D6CA363EE1F8}"/>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964419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BCDEC-3690-4CA2-B91A-43CA94DD892E}"/>
              </a:ext>
            </a:extLst>
          </p:cNvPr>
          <p:cNvSpPr>
            <a:spLocks noGrp="1"/>
          </p:cNvSpPr>
          <p:nvPr>
            <p:ph type="title"/>
          </p:nvPr>
        </p:nvSpPr>
        <p:spPr/>
        <p:txBody>
          <a:bodyPr/>
          <a:lstStyle/>
          <a:p>
            <a:r>
              <a:rPr lang="en-US"/>
              <a:t>Instagram Instagram Flop Posts  | All profiles - 5 of 5</a:t>
            </a:r>
          </a:p>
        </p:txBody>
      </p:sp>
      <p:graphicFrame>
        <p:nvGraphicFramePr>
          <p:cNvPr id="5" name="Table Placeholder 4">
            <a:extLst>
              <a:ext uri="{FF2B5EF4-FFF2-40B4-BE49-F238E27FC236}">
                <a16:creationId xmlns:a16="http://schemas.microsoft.com/office/drawing/2014/main" id="{CA44ED9F-F8C7-44F9-A526-0FF7C2B4BBA7}"/>
              </a:ext>
            </a:extLst>
          </p:cNvPr>
          <p:cNvGraphicFramePr>
            <a:graphicFrameLocks noGrp="1"/>
          </p:cNvGraphicFramePr>
          <p:nvPr>
            <p:ph type="tbl" sz="quarter" idx="13"/>
            <p:extLst>
              <p:ext uri="{D42A27DB-BD31-4B8C-83A1-F6EECF244321}">
                <p14:modId xmlns:p14="http://schemas.microsoft.com/office/powerpoint/2010/main" val="4063342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248651635"/>
                    </a:ext>
                  </a:extLst>
                </a:gridCol>
                <a:gridCol w="2386584">
                  <a:extLst>
                    <a:ext uri="{9D8B030D-6E8A-4147-A177-3AD203B41FA5}">
                      <a16:colId xmlns:a16="http://schemas.microsoft.com/office/drawing/2014/main" val="100773318"/>
                    </a:ext>
                  </a:extLst>
                </a:gridCol>
                <a:gridCol w="1069848">
                  <a:extLst>
                    <a:ext uri="{9D8B030D-6E8A-4147-A177-3AD203B41FA5}">
                      <a16:colId xmlns:a16="http://schemas.microsoft.com/office/drawing/2014/main" val="3784810056"/>
                    </a:ext>
                  </a:extLst>
                </a:gridCol>
                <a:gridCol w="1069848">
                  <a:extLst>
                    <a:ext uri="{9D8B030D-6E8A-4147-A177-3AD203B41FA5}">
                      <a16:colId xmlns:a16="http://schemas.microsoft.com/office/drawing/2014/main" val="1537535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92062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- 2024-05-08 14:11:57</a:t>
                      </a:r>
                      <a:r>
                        <a:rPr kumimoji="0" lang="de-DE" sz="1000" b="0" i="0" u="none" strike="noStrike" kern="1200" cap="none" spc="0" normalizeH="0" baseline="0" noProof="0">
                          <a:ln>
                            <a:noFill/>
                          </a:ln>
                          <a:solidFill>
                            <a:prstClr val="black"/>
                          </a:solidFill>
                          <a:effectLst/>
                          <a:uLnTx/>
                          <a:uFillTx/>
                          <a:latin typeface="Calibri"/>
                          <a:ea typeface="+mn-ea"/>
                          <a:cs typeface="+mn-cs"/>
                        </a:rPr>
                        <a:t>
 Am Tag vor dem Feiertag fordern wir euch nochmal heraus:
Welchen Begriff beschreibt wohl unser Kollege Stefan? Wusstest du es? 👀💡 Bleib dran, wir verraten es dir am Schluss des Reels!
Das Activity 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https://quintly-eu-image-storage.s3.amazonaws.com/53acb6f5aa3b8f1d4bfa788603de573a/668f5cb7e95327b0aab10debd7df3b43.jpg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35430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- 2024-02-29 13:52:29</a:t>
                      </a:r>
                      <a:r>
                        <a:rPr kumimoji="0" lang="de-DE" sz="1000" b="0" i="0" u="none" strike="noStrike" kern="1200" cap="none" spc="0" normalizeH="0" baseline="0" noProof="0">
                          <a:ln>
                            <a:noFill/>
                          </a:ln>
                          <a:solidFill>
                            <a:prstClr val="black"/>
                          </a:solidFill>
                          <a:effectLst/>
                          <a:uLnTx/>
                          <a:uFillTx/>
                          <a:latin typeface="Calibri"/>
                          <a:ea typeface="+mn-ea"/>
                          <a:cs typeface="+mn-cs"/>
                        </a:rPr>
                        <a:t>
 Lehrer:innen aufgepasst! 🚨 
Unsere brandneue Lern-App Meiki wird begleitet von einem Arbeitsbuch.
"Der Austausch mit Lehrkräften hilft uns, unsere Produkte zu optimieren. Dabei wurde deutlich, dass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https://quintly-eu-image-storage.s3.amazonaws.com/53acb6f5aa3b8f1d4bfa788603de573a/bb6926fadd11f5f7df0f65c9b137feac.jpg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62534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- 2024-07-03 10:58:20</a:t>
                      </a:r>
                      <a:r>
                        <a:rPr kumimoji="0" lang="de-DE" sz="1000" b="0" i="0" u="none" strike="noStrike" kern="1200" cap="none" spc="0" normalizeH="0" baseline="0" noProof="0">
                          <a:ln>
                            <a:noFill/>
                          </a:ln>
                          <a:solidFill>
                            <a:prstClr val="black"/>
                          </a:solidFill>
                          <a:effectLst/>
                          <a:uLnTx/>
                          <a:uFillTx/>
                          <a:latin typeface="Calibri"/>
                          <a:ea typeface="+mn-ea"/>
                          <a:cs typeface="+mn-cs"/>
                        </a:rPr>
                        <a:t>
 Wem gehört die EZB? Der OeNB? 👀
Darüber klärt heute unsere Kollegin Nina auf. Kurz gesagt: Sie gehört allen Nationalbanken der EU-Mitgliedstaaten. Also tatsächlich ist die OeNB auch Anteilseignerin.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https://quintly-eu-image-storage.s3.amazonaws.com/53acb6f5aa3b8f1d4bfa788603de573a/333e6e5f2486e0db69c73675a92aa7fa.jpg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27962028"/>
                  </a:ext>
                </a:extLst>
              </a:tr>
            </a:tbl>
          </a:graphicData>
        </a:graphic>
      </p:graphicFrame>
      <p:sp>
        <p:nvSpPr>
          <p:cNvPr id="4" name="Text Placeholder 3">
            <a:extLst>
              <a:ext uri="{FF2B5EF4-FFF2-40B4-BE49-F238E27FC236}">
                <a16:creationId xmlns:a16="http://schemas.microsoft.com/office/drawing/2014/main" id="{F3C35FC3-CCB9-4551-A733-FC2754102CBD}"/>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1411120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3A766-557A-44C6-B050-AD5A6E49917F}"/>
              </a:ext>
            </a:extLst>
          </p:cNvPr>
          <p:cNvSpPr>
            <a:spLocks noGrp="1"/>
          </p:cNvSpPr>
          <p:nvPr>
            <p:ph type="title"/>
          </p:nvPr>
        </p:nvSpPr>
        <p:spPr/>
        <p:txBody>
          <a:bodyPr/>
          <a:lstStyle/>
          <a:p>
            <a:r>
              <a:rPr lang="en-US"/>
              <a:t>Facebook Facebook Top Posts | All profiles - 1 of 25</a:t>
            </a:r>
          </a:p>
        </p:txBody>
      </p:sp>
      <p:graphicFrame>
        <p:nvGraphicFramePr>
          <p:cNvPr id="5" name="Table Placeholder 4">
            <a:extLst>
              <a:ext uri="{FF2B5EF4-FFF2-40B4-BE49-F238E27FC236}">
                <a16:creationId xmlns:a16="http://schemas.microsoft.com/office/drawing/2014/main" id="{207F736A-E5A7-4080-B3D7-53B70EC052F0}"/>
              </a:ext>
            </a:extLst>
          </p:cNvPr>
          <p:cNvGraphicFramePr>
            <a:graphicFrameLocks noGrp="1"/>
          </p:cNvGraphicFramePr>
          <p:nvPr>
            <p:ph type="tbl" sz="quarter" idx="13"/>
            <p:extLst>
              <p:ext uri="{D42A27DB-BD31-4B8C-83A1-F6EECF244321}">
                <p14:modId xmlns:p14="http://schemas.microsoft.com/office/powerpoint/2010/main" val="2718760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973927718"/>
                    </a:ext>
                  </a:extLst>
                </a:gridCol>
                <a:gridCol w="2880360">
                  <a:extLst>
                    <a:ext uri="{9D8B030D-6E8A-4147-A177-3AD203B41FA5}">
                      <a16:colId xmlns:a16="http://schemas.microsoft.com/office/drawing/2014/main" val="2452427281"/>
                    </a:ext>
                  </a:extLst>
                </a:gridCol>
                <a:gridCol w="987552">
                  <a:extLst>
                    <a:ext uri="{9D8B030D-6E8A-4147-A177-3AD203B41FA5}">
                      <a16:colId xmlns:a16="http://schemas.microsoft.com/office/drawing/2014/main" val="3725385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0493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- 2024-03-19 15:57:02</a:t>
                      </a:r>
                      <a:r>
                        <a:rPr kumimoji="0" lang="de-DE" sz="1000" b="0" i="0" u="none" strike="noStrike" kern="1200" cap="none" spc="0" normalizeH="0" baseline="0" noProof="0">
                          <a:ln>
                            <a:noFill/>
                          </a:ln>
                          <a:solidFill>
                            <a:prstClr val="black"/>
                          </a:solidFill>
                          <a:effectLst/>
                          <a:uLnTx/>
                          <a:uFillTx/>
                          <a:latin typeface="Calibri"/>
                          <a:ea typeface="+mn-ea"/>
                          <a:cs typeface="+mn-cs"/>
                        </a:rPr>
                        <a:t>
 Du bist Lehrkraft und möchtest deinen Schüler:innen erstmalig Finanzbildung näherbringen, aber weißt nicht, wie und wo du starten sollst? 🤷‍♀️
Wähle das passende Paket für die Primarstufe, Sekundarstufe I oder II und leg einfach los. Wir haben ein komplettes Lehr-Lern-Paket mit Unterrichtskonzept, Materialien, Links zu digitalen Tools und fachlichem Background für dich zusammengestellt. 👩‍🏫 
Durch den Mix aus analogen und digitalen Methoden soll die Unterrichtsstunde für alle Lerntypen attraktiv sein. Dadurch gestalten wir dir den Einstieg in die Welt der Finanzbildung so einfach wie möglich. 
Vielleicht möchtest du dich dann sogar weiter in unsere Angebote vertiefen? 👀
📦 Hier geht es zum Paket: https://eurologisch.at/el/unterrichts-und-informationsmaterialien/starterpakete.html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https://quintly-eu-image-storage.s3.amazonaws.com/41f7ace969cc1627159a857a9f69c9d5/815197760cf8ab9ab39ea2e99cb62d94.jpg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30.8743 %</a:t>
                      </a:r>
                    </a:p>
                  </a:txBody>
                  <a:tcPr/>
                </a:tc>
                <a:extLst>
                  <a:ext uri="{0D108BD9-81ED-4DB2-BD59-A6C34878D82A}">
                    <a16:rowId xmlns:a16="http://schemas.microsoft.com/office/drawing/2014/main" val="2060888476"/>
                  </a:ext>
                </a:extLst>
              </a:tr>
            </a:tbl>
          </a:graphicData>
        </a:graphic>
      </p:graphicFrame>
      <p:sp>
        <p:nvSpPr>
          <p:cNvPr id="4" name="Text Placeholder 3">
            <a:extLst>
              <a:ext uri="{FF2B5EF4-FFF2-40B4-BE49-F238E27FC236}">
                <a16:creationId xmlns:a16="http://schemas.microsoft.com/office/drawing/2014/main" id="{80AA7ECB-68CA-4A26-81BA-4E174F6FC86F}"/>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2720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6CE5D-C099-4E9E-92BB-A585D91D0B53}"/>
              </a:ext>
            </a:extLst>
          </p:cNvPr>
          <p:cNvSpPr>
            <a:spLocks noGrp="1"/>
          </p:cNvSpPr>
          <p:nvPr>
            <p:ph type="title"/>
          </p:nvPr>
        </p:nvSpPr>
        <p:spPr/>
        <p:txBody>
          <a:bodyPr/>
          <a:lstStyle/>
          <a:p>
            <a:r>
              <a:rPr lang="en-US"/>
              <a:t>Facebook Facebook Top Posts | All profiles - 2 of 25</a:t>
            </a:r>
          </a:p>
        </p:txBody>
      </p:sp>
      <p:graphicFrame>
        <p:nvGraphicFramePr>
          <p:cNvPr id="5" name="Table Placeholder 4">
            <a:extLst>
              <a:ext uri="{FF2B5EF4-FFF2-40B4-BE49-F238E27FC236}">
                <a16:creationId xmlns:a16="http://schemas.microsoft.com/office/drawing/2014/main" id="{CCA8A3B8-8D8F-4594-A10B-C7C9392E4A16}"/>
              </a:ext>
            </a:extLst>
          </p:cNvPr>
          <p:cNvGraphicFramePr>
            <a:graphicFrameLocks noGrp="1"/>
          </p:cNvGraphicFramePr>
          <p:nvPr>
            <p:ph type="tbl" sz="quarter" idx="13"/>
            <p:extLst>
              <p:ext uri="{D42A27DB-BD31-4B8C-83A1-F6EECF244321}">
                <p14:modId xmlns:p14="http://schemas.microsoft.com/office/powerpoint/2010/main" val="4240909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544369734"/>
                    </a:ext>
                  </a:extLst>
                </a:gridCol>
                <a:gridCol w="2880360">
                  <a:extLst>
                    <a:ext uri="{9D8B030D-6E8A-4147-A177-3AD203B41FA5}">
                      <a16:colId xmlns:a16="http://schemas.microsoft.com/office/drawing/2014/main" val="827995276"/>
                    </a:ext>
                  </a:extLst>
                </a:gridCol>
                <a:gridCol w="987552">
                  <a:extLst>
                    <a:ext uri="{9D8B030D-6E8A-4147-A177-3AD203B41FA5}">
                      <a16:colId xmlns:a16="http://schemas.microsoft.com/office/drawing/2014/main" val="1948747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817431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- 2024-05-01 09:04:32</a:t>
                      </a:r>
                      <a:r>
                        <a:rPr kumimoji="0" lang="de-DE" sz="1000" b="0" i="0" u="none" strike="noStrike" kern="1200" cap="none" spc="0" normalizeH="0" baseline="0" noProof="0">
                          <a:ln>
                            <a:noFill/>
                          </a:ln>
                          <a:solidFill>
                            <a:prstClr val="black"/>
                          </a:solidFill>
                          <a:effectLst/>
                          <a:uLnTx/>
                          <a:uFillTx/>
                          <a:latin typeface="Calibri"/>
                          <a:ea typeface="+mn-ea"/>
                          <a:cs typeface="+mn-cs"/>
                        </a:rPr>
                        <a:t>
 Zugegeben: Jetzt wird's ein bisschen kompliziert. 💯
Wir möchten euch den Kaufkraftrechner der OeNB-Finanzbildung etwas genauer vorstellen. 💥 Wenn ihr nicht gerade BWL studiert habt, fragt ihr euch vielleicht, wovon wir reden? Die Erklärung gibt's in 3, 2, 1, los! 🚀
Der Kaufkraftrechner gibt an, wie viele Einheiten eines Produktes 🍞 man sich von einem durchschnittlichen Monats-Nettoeinkommen 💼 einer Arbeitnehmerin bzw. eines Arbeitnehmers damals und heute kaufen konnte bzw. kann. 
Am Beispiel Brot: 🥪
Obwohl Brot im Jahr 1966 nur 0,27 Euro kostete, konnte man sich damals mit einem durchschnittlichen Monatseinkommen nur 850 Einheiten kaufen, heute sind es 1.004 Einheiten.
🇦🇹 Die Produktpreise sind österreichische Durchschnittspreise aus der Preiserhebung der Statistik Austria. Das Einkommen entspricht dem durchschnittlichen jährlichen Einkommen einer bzw. eines Vollzeitbeschäftigten nach Steuern, aufgeteilt auf zwölf Monate. Quelle ist ebenfalls die Statistik Austria.
Hier geht es zur Applikation: https://www.eurologisch.at/docroot/kaufkraftrechner/#/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https://quintly-eu-image-storage.s3.amazonaws.com/41f7ace969cc1627159a857a9f69c9d5/4bce6e31dfee7c6fd08d6d02e4b4cf0f.jpg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15.9363 %</a:t>
                      </a:r>
                    </a:p>
                  </a:txBody>
                  <a:tcPr/>
                </a:tc>
                <a:extLst>
                  <a:ext uri="{0D108BD9-81ED-4DB2-BD59-A6C34878D82A}">
                    <a16:rowId xmlns:a16="http://schemas.microsoft.com/office/drawing/2014/main" val="1098750264"/>
                  </a:ext>
                </a:extLst>
              </a:tr>
            </a:tbl>
          </a:graphicData>
        </a:graphic>
      </p:graphicFrame>
      <p:sp>
        <p:nvSpPr>
          <p:cNvPr id="4" name="Text Placeholder 3">
            <a:extLst>
              <a:ext uri="{FF2B5EF4-FFF2-40B4-BE49-F238E27FC236}">
                <a16:creationId xmlns:a16="http://schemas.microsoft.com/office/drawing/2014/main" id="{35887521-65EE-4A1B-BCF6-5054673ED50A}"/>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115619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A1E85-65EA-45F0-844C-87E5413DBE86}"/>
              </a:ext>
            </a:extLst>
          </p:cNvPr>
          <p:cNvSpPr>
            <a:spLocks noGrp="1"/>
          </p:cNvSpPr>
          <p:nvPr>
            <p:ph type="title"/>
          </p:nvPr>
        </p:nvSpPr>
        <p:spPr/>
        <p:txBody>
          <a:bodyPr/>
          <a:lstStyle/>
          <a:p>
            <a:r>
              <a:rPr lang="en-US"/>
              <a:t>Facebook Facebook Top Posts | All profiles - 3 of 25</a:t>
            </a:r>
          </a:p>
        </p:txBody>
      </p:sp>
      <p:graphicFrame>
        <p:nvGraphicFramePr>
          <p:cNvPr id="5" name="Table Placeholder 4">
            <a:extLst>
              <a:ext uri="{FF2B5EF4-FFF2-40B4-BE49-F238E27FC236}">
                <a16:creationId xmlns:a16="http://schemas.microsoft.com/office/drawing/2014/main" id="{999175E3-FE46-409F-A723-B384AE66088D}"/>
              </a:ext>
            </a:extLst>
          </p:cNvPr>
          <p:cNvGraphicFramePr>
            <a:graphicFrameLocks noGrp="1"/>
          </p:cNvGraphicFramePr>
          <p:nvPr>
            <p:ph type="tbl" sz="quarter" idx="13"/>
            <p:extLst>
              <p:ext uri="{D42A27DB-BD31-4B8C-83A1-F6EECF244321}">
                <p14:modId xmlns:p14="http://schemas.microsoft.com/office/powerpoint/2010/main" val="2588486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09803623"/>
                    </a:ext>
                  </a:extLst>
                </a:gridCol>
                <a:gridCol w="2880360">
                  <a:extLst>
                    <a:ext uri="{9D8B030D-6E8A-4147-A177-3AD203B41FA5}">
                      <a16:colId xmlns:a16="http://schemas.microsoft.com/office/drawing/2014/main" val="2761126234"/>
                    </a:ext>
                  </a:extLst>
                </a:gridCol>
                <a:gridCol w="987552">
                  <a:extLst>
                    <a:ext uri="{9D8B030D-6E8A-4147-A177-3AD203B41FA5}">
                      <a16:colId xmlns:a16="http://schemas.microsoft.com/office/drawing/2014/main" val="2663470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4019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- 2024-04-15 11:31:06</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🔗https://bit.ly/4aS5e8J 🔗 beinhaltet nicht nur bewährte Angebote für Pädagog:innen, sondern spricht nun auch weitere Zielgruppen mit dem breiten #Finanzbildungsangebot der #OeNB an. 
🆕 Vielfältige Zielgruppen im Fokus
Die überarbeitete Website richtet sich an verschiedene Zielgruppen und bietet einen erweiterten Zugang zu Finanzbildungsinhalten:
✔Für Schulen und Kindergärten
✔Erweiterter Zugang für die Öffentlichkeit
✔Forschungsergebnisse und Projekte
Durch den Einsatz moderner Technologien soll das Interesse der Besucher:innen geweckt und diese zum Verweilen auf der Seite eingeladen werden. Barrierefreiheit und Responsivität ermöglichen selbstverständlich die Nutzung aller Inhalte auch auf mobilen Geräten wie Smartphones und Tablets.
🆕Das Portfolio von OeNB-Finanzbildung wurde erweitert und modernisiert, insbesondere durch neu entwickelte E-Learning-Produkte. 
🔗 Alle weiteren Infos liest du in unserer aktuellen Presseaussendung  https://bit.ly/4aTXh33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https://quintly-eu-image-storage.s3.amazonaws.com/41f7ace969cc1627159a857a9f69c9d5/4324fb30b98c44dc52089b1de53cef4f.jpg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14.4205 %</a:t>
                      </a:r>
                    </a:p>
                  </a:txBody>
                  <a:tcPr/>
                </a:tc>
                <a:extLst>
                  <a:ext uri="{0D108BD9-81ED-4DB2-BD59-A6C34878D82A}">
                    <a16:rowId xmlns:a16="http://schemas.microsoft.com/office/drawing/2014/main" val="1283499141"/>
                  </a:ext>
                </a:extLst>
              </a:tr>
            </a:tbl>
          </a:graphicData>
        </a:graphic>
      </p:graphicFrame>
      <p:sp>
        <p:nvSpPr>
          <p:cNvPr id="4" name="Text Placeholder 3">
            <a:extLst>
              <a:ext uri="{FF2B5EF4-FFF2-40B4-BE49-F238E27FC236}">
                <a16:creationId xmlns:a16="http://schemas.microsoft.com/office/drawing/2014/main" id="{65F68A07-49DC-47E5-A371-9307B15B1E1D}"/>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762661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0A6F7-8AD8-419F-A238-C27B378EBF9A}"/>
              </a:ext>
            </a:extLst>
          </p:cNvPr>
          <p:cNvSpPr>
            <a:spLocks noGrp="1"/>
          </p:cNvSpPr>
          <p:nvPr>
            <p:ph type="title"/>
          </p:nvPr>
        </p:nvSpPr>
        <p:spPr/>
        <p:txBody>
          <a:bodyPr/>
          <a:lstStyle/>
          <a:p>
            <a:r>
              <a:rPr lang="en-US"/>
              <a:t>Facebook Facebook Top Posts | All profiles - 4 of 25</a:t>
            </a:r>
          </a:p>
        </p:txBody>
      </p:sp>
      <p:graphicFrame>
        <p:nvGraphicFramePr>
          <p:cNvPr id="5" name="Table Placeholder 4">
            <a:extLst>
              <a:ext uri="{FF2B5EF4-FFF2-40B4-BE49-F238E27FC236}">
                <a16:creationId xmlns:a16="http://schemas.microsoft.com/office/drawing/2014/main" id="{5ED98C83-B4BC-4B72-B2C0-5B9DBDC5D136}"/>
              </a:ext>
            </a:extLst>
          </p:cNvPr>
          <p:cNvGraphicFramePr>
            <a:graphicFrameLocks noGrp="1"/>
          </p:cNvGraphicFramePr>
          <p:nvPr>
            <p:ph type="tbl" sz="quarter" idx="13"/>
            <p:extLst>
              <p:ext uri="{D42A27DB-BD31-4B8C-83A1-F6EECF244321}">
                <p14:modId xmlns:p14="http://schemas.microsoft.com/office/powerpoint/2010/main" val="1327597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149985300"/>
                    </a:ext>
                  </a:extLst>
                </a:gridCol>
                <a:gridCol w="2880360">
                  <a:extLst>
                    <a:ext uri="{9D8B030D-6E8A-4147-A177-3AD203B41FA5}">
                      <a16:colId xmlns:a16="http://schemas.microsoft.com/office/drawing/2014/main" val="1210019030"/>
                    </a:ext>
                  </a:extLst>
                </a:gridCol>
                <a:gridCol w="987552">
                  <a:extLst>
                    <a:ext uri="{9D8B030D-6E8A-4147-A177-3AD203B41FA5}">
                      <a16:colId xmlns:a16="http://schemas.microsoft.com/office/drawing/2014/main" val="653825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631674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- 2024-04-03 11:36:36</a:t>
                      </a:r>
                      <a:r>
                        <a:rPr kumimoji="0" lang="de-DE" sz="1000" b="0" i="0" u="none" strike="noStrike" kern="1200" cap="none" spc="0" normalizeH="0" baseline="0" noProof="0">
                          <a:ln>
                            <a:noFill/>
                          </a:ln>
                          <a:solidFill>
                            <a:prstClr val="black"/>
                          </a:solidFill>
                          <a:effectLst/>
                          <a:uLnTx/>
                          <a:uFillTx/>
                          <a:latin typeface="Calibri"/>
                          <a:ea typeface="+mn-ea"/>
                          <a:cs typeface="+mn-cs"/>
                        </a:rPr>
                        <a:t>
 Er ist eine 10/10 aber rechnet noch immer alles in Schilling um! 😂😂 
👁👄👁 Kennst du auch so jemanden?
Nicht nur für solche Personen ist der historische Währungsrechner der Finanzbildung der Oesterreichischen Nationalbank spannend! 💥
Denn: Er vergleicht den Preis eines Bündels von Gütern und Dienstleistungen, des sogenannten Warenkorbs, im Ausgangsjahr und heute. 🔎💶
Der Historische Währungsrechner basiert auf einem Verbraucherpreisindex und stellt nur eine Möglichkeit dar, historische Werte für heute vergleichbar zu machen. 💡
Alternativen sind zum Beispiel die Entwicklung der durchschnittlichen 💼 Löhne oder des Bruttoinlandsprodukts. Welche Umrechnungsmethode am besten geeignet ist, hängt ab von:
💶 Preis (z. B.: Handelt es sich um eine Ware, ein Einkommen oder ein großes Infrastrukturprojekt?)
⁉ Fragestellung (z. B.: Wie viel würde das heute kosten?)
Ergebnisse von Umrechnungen historischer Preise und Währungen sind daher stets nur als grobe Annäherungen zu betrachten und mit Vorsicht zu verwenden.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https://quintly-eu-image-storage.s3.amazonaws.com/41f7ace969cc1627159a857a9f69c9d5/ef77829f6e93ee61e33c702655696bba.jpg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11.0961 %</a:t>
                      </a:r>
                    </a:p>
                  </a:txBody>
                  <a:tcPr/>
                </a:tc>
                <a:extLst>
                  <a:ext uri="{0D108BD9-81ED-4DB2-BD59-A6C34878D82A}">
                    <a16:rowId xmlns:a16="http://schemas.microsoft.com/office/drawing/2014/main" val="1816543330"/>
                  </a:ext>
                </a:extLst>
              </a:tr>
            </a:tbl>
          </a:graphicData>
        </a:graphic>
      </p:graphicFrame>
      <p:sp>
        <p:nvSpPr>
          <p:cNvPr id="4" name="Text Placeholder 3">
            <a:extLst>
              <a:ext uri="{FF2B5EF4-FFF2-40B4-BE49-F238E27FC236}">
                <a16:creationId xmlns:a16="http://schemas.microsoft.com/office/drawing/2014/main" id="{10590EF3-9B85-425D-BF85-8C1AA5AD806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111271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EBD80-FE7C-4A63-8D3C-3A930EB14ABE}"/>
              </a:ext>
            </a:extLst>
          </p:cNvPr>
          <p:cNvSpPr>
            <a:spLocks noGrp="1"/>
          </p:cNvSpPr>
          <p:nvPr>
            <p:ph type="title"/>
          </p:nvPr>
        </p:nvSpPr>
        <p:spPr/>
        <p:txBody>
          <a:bodyPr/>
          <a:lstStyle/>
          <a:p>
            <a:r>
              <a:rPr lang="en-US"/>
              <a:t>Facebook Facebook Top Posts | All profiles - 5 of 25</a:t>
            </a:r>
          </a:p>
        </p:txBody>
      </p:sp>
      <p:graphicFrame>
        <p:nvGraphicFramePr>
          <p:cNvPr id="5" name="Table Placeholder 4">
            <a:extLst>
              <a:ext uri="{FF2B5EF4-FFF2-40B4-BE49-F238E27FC236}">
                <a16:creationId xmlns:a16="http://schemas.microsoft.com/office/drawing/2014/main" id="{1FBFC153-247B-48D8-BDE6-2195753933DB}"/>
              </a:ext>
            </a:extLst>
          </p:cNvPr>
          <p:cNvGraphicFramePr>
            <a:graphicFrameLocks noGrp="1"/>
          </p:cNvGraphicFramePr>
          <p:nvPr>
            <p:ph type="tbl" sz="quarter" idx="13"/>
            <p:extLst>
              <p:ext uri="{D42A27DB-BD31-4B8C-83A1-F6EECF244321}">
                <p14:modId xmlns:p14="http://schemas.microsoft.com/office/powerpoint/2010/main" val="2686259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720586342"/>
                    </a:ext>
                  </a:extLst>
                </a:gridCol>
                <a:gridCol w="2880360">
                  <a:extLst>
                    <a:ext uri="{9D8B030D-6E8A-4147-A177-3AD203B41FA5}">
                      <a16:colId xmlns:a16="http://schemas.microsoft.com/office/drawing/2014/main" val="632141087"/>
                    </a:ext>
                  </a:extLst>
                </a:gridCol>
                <a:gridCol w="987552">
                  <a:extLst>
                    <a:ext uri="{9D8B030D-6E8A-4147-A177-3AD203B41FA5}">
                      <a16:colId xmlns:a16="http://schemas.microsoft.com/office/drawing/2014/main" val="789768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19129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- 2024-03-06 08:58:37</a:t>
                      </a:r>
                      <a:r>
                        <a:rPr kumimoji="0" lang="de-DE" sz="1000" b="0" i="0" u="none" strike="noStrike" kern="1200" cap="none" spc="0" normalizeH="0" baseline="0" noProof="0">
                          <a:ln>
                            <a:noFill/>
                          </a:ln>
                          <a:solidFill>
                            <a:prstClr val="black"/>
                          </a:solidFill>
                          <a:effectLst/>
                          <a:uLnTx/>
                          <a:uFillTx/>
                          <a:latin typeface="Calibri"/>
                          <a:ea typeface="+mn-ea"/>
                          <a:cs typeface="+mn-cs"/>
                        </a:rPr>
                        <a:t>
 Was hat es mit der Inflation auf sich, von der man ständig liest und hört? 
Und warum steigen Preise überhaupt? Ist das nicht unfair? 
✅ Diese und viele andere Fragen werden von der persönlichen InflationsApp beantwortet. Außerdem findest du heraus, wie Inflation dich selbst, deine Freundinnen und Freunde oder deine Familie betrifft. 💌
Innerhalb der App gibt es die Möglichkeit, auf PIA mini 🧒 zu wechseln. Dort kannst du dich in noch leichterer Sprache und mit einem vereinfachten Warenkorb mit deiner persönlichen Inflation auseinandersetzen. 🧺
Hier geht's zur App: https://eurologisch.at/el/interaktive-anwendungen/pia.html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https://quintly-eu-image-storage.s3.amazonaws.com/41f7ace969cc1627159a857a9f69c9d5/a2d20e0b390ed3224138eab9e2199fa9.jpg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10.1248 %</a:t>
                      </a:r>
                    </a:p>
                  </a:txBody>
                  <a:tcPr/>
                </a:tc>
                <a:extLst>
                  <a:ext uri="{0D108BD9-81ED-4DB2-BD59-A6C34878D82A}">
                    <a16:rowId xmlns:a16="http://schemas.microsoft.com/office/drawing/2014/main" val="2315795340"/>
                  </a:ext>
                </a:extLst>
              </a:tr>
            </a:tbl>
          </a:graphicData>
        </a:graphic>
      </p:graphicFrame>
      <p:sp>
        <p:nvSpPr>
          <p:cNvPr id="4" name="Text Placeholder 3">
            <a:extLst>
              <a:ext uri="{FF2B5EF4-FFF2-40B4-BE49-F238E27FC236}">
                <a16:creationId xmlns:a16="http://schemas.microsoft.com/office/drawing/2014/main" id="{983F4126-41AB-40F4-9728-00C1BAE1E94F}"/>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422692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78E1-E95F-4281-8EB1-FDD211593CC3}"/>
              </a:ext>
            </a:extLst>
          </p:cNvPr>
          <p:cNvSpPr>
            <a:spLocks noGrp="1"/>
          </p:cNvSpPr>
          <p:nvPr>
            <p:ph type="title"/>
          </p:nvPr>
        </p:nvSpPr>
        <p:spPr/>
        <p:txBody>
          <a:bodyPr/>
          <a:lstStyle/>
          <a:p>
            <a:r>
              <a:rPr lang="en-US"/>
              <a:t>Facebook Facebook Top Posts | All profiles - 6 of 25</a:t>
            </a:r>
          </a:p>
        </p:txBody>
      </p:sp>
      <p:graphicFrame>
        <p:nvGraphicFramePr>
          <p:cNvPr id="5" name="Table Placeholder 4">
            <a:extLst>
              <a:ext uri="{FF2B5EF4-FFF2-40B4-BE49-F238E27FC236}">
                <a16:creationId xmlns:a16="http://schemas.microsoft.com/office/drawing/2014/main" id="{788CD0FC-7B73-4FCE-8F64-6E7D79B7B1B3}"/>
              </a:ext>
            </a:extLst>
          </p:cNvPr>
          <p:cNvGraphicFramePr>
            <a:graphicFrameLocks noGrp="1"/>
          </p:cNvGraphicFramePr>
          <p:nvPr>
            <p:ph type="tbl" sz="quarter" idx="13"/>
            <p:extLst>
              <p:ext uri="{D42A27DB-BD31-4B8C-83A1-F6EECF244321}">
                <p14:modId xmlns:p14="http://schemas.microsoft.com/office/powerpoint/2010/main" val="3402322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611059819"/>
                    </a:ext>
                  </a:extLst>
                </a:gridCol>
                <a:gridCol w="2880360">
                  <a:extLst>
                    <a:ext uri="{9D8B030D-6E8A-4147-A177-3AD203B41FA5}">
                      <a16:colId xmlns:a16="http://schemas.microsoft.com/office/drawing/2014/main" val="1097712274"/>
                    </a:ext>
                  </a:extLst>
                </a:gridCol>
                <a:gridCol w="987552">
                  <a:extLst>
                    <a:ext uri="{9D8B030D-6E8A-4147-A177-3AD203B41FA5}">
                      <a16:colId xmlns:a16="http://schemas.microsoft.com/office/drawing/2014/main" val="3379836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813983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- 2024-06-05 08:58:34</a:t>
                      </a:r>
                      <a:r>
                        <a:rPr kumimoji="0" lang="de-DE" sz="1000" b="0" i="0" u="none" strike="noStrike" kern="1200" cap="none" spc="0" normalizeH="0" baseline="0" noProof="0">
                          <a:ln>
                            <a:noFill/>
                          </a:ln>
                          <a:solidFill>
                            <a:prstClr val="black"/>
                          </a:solidFill>
                          <a:effectLst/>
                          <a:uLnTx/>
                          <a:uFillTx/>
                          <a:latin typeface="Calibri"/>
                          <a:ea typeface="+mn-ea"/>
                          <a:cs typeface="+mn-cs"/>
                        </a:rPr>
                        <a:t>
 Mit dem Eurologisch-Activity werden Schüler:innen wichtige Begriffe aus der Finanzwelt spielerisch vermittelt. 🎲🧩
Das Eurologisch-Activity hilft Schüler:innen, wichtige Begriffe aus der Finanzwelt zu verstehen und zu festigen – und somit spielerisch den Grundstein für gute finanzielle Entscheidungen zu legen. Dabei eignet es sich ideal für den Einsatz im Unterricht.
Das Prinzip des Spiels ist schnell erklärt: Ein Würfel gibt vor, welcher Begriff auf welche Art vermittelt werden muss. Wird das gesuchte Wort vom eigenen Team erraten? Wenn ja, darf sich das Team die Karte behalten. Es gewinnt das Team mit den meisten gewonnenen Karten.
Gerne senden wir auf Anfrage österreichweit ein Exemplar zu.
🔗 Hier geht es zur Website: https://finanzbildung.oenb.at/inhalte/activity.html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https://quintly-eu-image-storage.s3.amazonaws.com/41f7ace969cc1627159a857a9f69c9d5/0371a733e2baf573b93fc4a170efa1b4.jpg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9.1503 %</a:t>
                      </a:r>
                    </a:p>
                  </a:txBody>
                  <a:tcPr/>
                </a:tc>
                <a:extLst>
                  <a:ext uri="{0D108BD9-81ED-4DB2-BD59-A6C34878D82A}">
                    <a16:rowId xmlns:a16="http://schemas.microsoft.com/office/drawing/2014/main" val="15392116"/>
                  </a:ext>
                </a:extLst>
              </a:tr>
            </a:tbl>
          </a:graphicData>
        </a:graphic>
      </p:graphicFrame>
      <p:sp>
        <p:nvSpPr>
          <p:cNvPr id="4" name="Text Placeholder 3">
            <a:extLst>
              <a:ext uri="{FF2B5EF4-FFF2-40B4-BE49-F238E27FC236}">
                <a16:creationId xmlns:a16="http://schemas.microsoft.com/office/drawing/2014/main" id="{EA26FF91-46EF-4BEC-86A1-31861CD48D6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072671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87962-9F4A-403E-804E-A97A34E06AFC}"/>
              </a:ext>
            </a:extLst>
          </p:cNvPr>
          <p:cNvSpPr>
            <a:spLocks noGrp="1"/>
          </p:cNvSpPr>
          <p:nvPr>
            <p:ph type="title"/>
          </p:nvPr>
        </p:nvSpPr>
        <p:spPr/>
        <p:txBody>
          <a:bodyPr/>
          <a:lstStyle/>
          <a:p>
            <a:r>
              <a:rPr lang="en-US"/>
              <a:t>Facebook Facebook Top Posts | All profiles - 7 of 25</a:t>
            </a:r>
          </a:p>
        </p:txBody>
      </p:sp>
      <p:graphicFrame>
        <p:nvGraphicFramePr>
          <p:cNvPr id="5" name="Table Placeholder 4">
            <a:extLst>
              <a:ext uri="{FF2B5EF4-FFF2-40B4-BE49-F238E27FC236}">
                <a16:creationId xmlns:a16="http://schemas.microsoft.com/office/drawing/2014/main" id="{21B50493-440D-443E-88C2-A9794C5877B1}"/>
              </a:ext>
            </a:extLst>
          </p:cNvPr>
          <p:cNvGraphicFramePr>
            <a:graphicFrameLocks noGrp="1"/>
          </p:cNvGraphicFramePr>
          <p:nvPr>
            <p:ph type="tbl" sz="quarter" idx="13"/>
            <p:extLst>
              <p:ext uri="{D42A27DB-BD31-4B8C-83A1-F6EECF244321}">
                <p14:modId xmlns:p14="http://schemas.microsoft.com/office/powerpoint/2010/main" val="758475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344499096"/>
                    </a:ext>
                  </a:extLst>
                </a:gridCol>
                <a:gridCol w="2880360">
                  <a:extLst>
                    <a:ext uri="{9D8B030D-6E8A-4147-A177-3AD203B41FA5}">
                      <a16:colId xmlns:a16="http://schemas.microsoft.com/office/drawing/2014/main" val="2380669094"/>
                    </a:ext>
                  </a:extLst>
                </a:gridCol>
                <a:gridCol w="987552">
                  <a:extLst>
                    <a:ext uri="{9D8B030D-6E8A-4147-A177-3AD203B41FA5}">
                      <a16:colId xmlns:a16="http://schemas.microsoft.com/office/drawing/2014/main" val="2318917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880688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- 2024-08-02 07:01:13</a:t>
                      </a:r>
                      <a:r>
                        <a:rPr kumimoji="0" lang="de-DE" sz="1000" b="0" i="0" u="none" strike="noStrike" kern="1200" cap="none" spc="0" normalizeH="0" baseline="0" noProof="0">
                          <a:ln>
                            <a:noFill/>
                          </a:ln>
                          <a:solidFill>
                            <a:prstClr val="black"/>
                          </a:solidFill>
                          <a:effectLst/>
                          <a:uLnTx/>
                          <a:uFillTx/>
                          <a:latin typeface="Calibri"/>
                          <a:ea typeface="+mn-ea"/>
                          <a:cs typeface="+mn-cs"/>
                        </a:rPr>
                        <a:t>
 🆕Hörenswert: In unserer aktuellen Podcast Folge sprechen wir zum Thema Schulden und welches Pendant die Finanzbildung dazu sein kann. Clemens Mitterlehner, Geschäftsführer der österreichischen Schuldnerberatung spricht über seine Erfahrungen und OeNB-Experte Stefan Humer gibt Einblicke in neue Finanzbildungszahlen. 
🔗 Den Podcast der OeNB finden sie auf allen relevanten Broadcast Kanälen! 
💯Ebenfalls wichtig: Österreich liegt bei Finanzbildung im internationalen Spitzenfeld! 
Die OeNB veröffentlicht die Ergebnisse der dritten Erhebungswelle des Österreichteils zum International Survey of Adult Financial Literacy (ISAFL), einer weltweiten Erhebung der #OECD zur Finanzbildung. Im internationalen Vergleich liegt Österreich sowohl bei der Finanzbildung als auch beim finanziellen Wohlbefinden im Spitzenfeld. mehr dazu in unserer aktuellen Presseaussendung: https://www.oenb.at/Presse/Pressearchiv/2024/20240801.html
#podcast #dienationalbank #schuldenberatung #österreich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https://quintly-eu-image-storage.s3.amazonaws.com/41f7ace969cc1627159a857a9f69c9d5/1705cb81886c3730c4cec83491f9b298.jpg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6.5385 %</a:t>
                      </a:r>
                    </a:p>
                  </a:txBody>
                  <a:tcPr/>
                </a:tc>
                <a:extLst>
                  <a:ext uri="{0D108BD9-81ED-4DB2-BD59-A6C34878D82A}">
                    <a16:rowId xmlns:a16="http://schemas.microsoft.com/office/drawing/2014/main" val="3085154127"/>
                  </a:ext>
                </a:extLst>
              </a:tr>
            </a:tbl>
          </a:graphicData>
        </a:graphic>
      </p:graphicFrame>
      <p:sp>
        <p:nvSpPr>
          <p:cNvPr id="4" name="Text Placeholder 3">
            <a:extLst>
              <a:ext uri="{FF2B5EF4-FFF2-40B4-BE49-F238E27FC236}">
                <a16:creationId xmlns:a16="http://schemas.microsoft.com/office/drawing/2014/main" id="{4EE5A453-6957-497D-AA5E-063C80B8D11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788188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4E800-514D-4AC3-95E5-435B8BF05FD8}"/>
              </a:ext>
            </a:extLst>
          </p:cNvPr>
          <p:cNvSpPr>
            <a:spLocks noGrp="1"/>
          </p:cNvSpPr>
          <p:nvPr>
            <p:ph type="title"/>
          </p:nvPr>
        </p:nvSpPr>
        <p:spPr/>
        <p:txBody>
          <a:bodyPr/>
          <a:lstStyle/>
          <a:p>
            <a:r>
              <a:rPr lang="en-US"/>
              <a:t>Facebook Facebook Top Posts | All profiles - 8 of 25</a:t>
            </a:r>
          </a:p>
        </p:txBody>
      </p:sp>
      <p:graphicFrame>
        <p:nvGraphicFramePr>
          <p:cNvPr id="5" name="Table Placeholder 4">
            <a:extLst>
              <a:ext uri="{FF2B5EF4-FFF2-40B4-BE49-F238E27FC236}">
                <a16:creationId xmlns:a16="http://schemas.microsoft.com/office/drawing/2014/main" id="{801F9914-7D5D-4124-BDD5-D239B8CD48D7}"/>
              </a:ext>
            </a:extLst>
          </p:cNvPr>
          <p:cNvGraphicFramePr>
            <a:graphicFrameLocks noGrp="1"/>
          </p:cNvGraphicFramePr>
          <p:nvPr>
            <p:ph type="tbl" sz="quarter" idx="13"/>
            <p:extLst>
              <p:ext uri="{D42A27DB-BD31-4B8C-83A1-F6EECF244321}">
                <p14:modId xmlns:p14="http://schemas.microsoft.com/office/powerpoint/2010/main" val="533705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185708013"/>
                    </a:ext>
                  </a:extLst>
                </a:gridCol>
                <a:gridCol w="2880360">
                  <a:extLst>
                    <a:ext uri="{9D8B030D-6E8A-4147-A177-3AD203B41FA5}">
                      <a16:colId xmlns:a16="http://schemas.microsoft.com/office/drawing/2014/main" val="3247772656"/>
                    </a:ext>
                  </a:extLst>
                </a:gridCol>
                <a:gridCol w="987552">
                  <a:extLst>
                    <a:ext uri="{9D8B030D-6E8A-4147-A177-3AD203B41FA5}">
                      <a16:colId xmlns:a16="http://schemas.microsoft.com/office/drawing/2014/main" val="3889100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82851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- 2024-02-26 09:50:09</a:t>
                      </a:r>
                      <a:r>
                        <a:rPr kumimoji="0" lang="de-DE" sz="1000" b="0" i="0" u="none" strike="noStrike" kern="1200" cap="none" spc="0" normalizeH="0" baseline="0" noProof="0">
                          <a:ln>
                            <a:noFill/>
                          </a:ln>
                          <a:solidFill>
                            <a:prstClr val="black"/>
                          </a:solidFill>
                          <a:effectLst/>
                          <a:uLnTx/>
                          <a:uFillTx/>
                          <a:latin typeface="Calibri"/>
                          <a:ea typeface="+mn-ea"/>
                          <a:cs typeface="+mn-cs"/>
                        </a:rPr>
                        <a:t>
 Spielen, sparen, lernen – neue Finanzbildungs-App der OeNB 📲🚀🦸‍♂️
Die Oesterreichische Nationalbank (OeNB) verstärkt ihre Finanzbildungsaktivitäten im digitalen Bereich. Mit der neuen Lern- und Sparziel-App „Meiki“ soll das Erreichen der finanziellen und wirtschaftlichen Kompetenzziele des neuen Lehrplans unterstützt werden. Die App der OeNB richtet sich an Schüler:innen und damit auch an Lehrkräfte der 3. und 4. Klasse Volksschule sowie der 1. und 2. Klasse Mittelschule und AHS.
😎 Die „Meiki“-App der OeNB ist kostenlos in den Stores von Apple und Android erhältlich. Die Kinder können ohne Login und ohne Angabe persönlicher Daten nur mit Auswahl eines Nicknames und eines Avatars mit dem Spielen loslegen.
📚 Um den Unterricht abwechslungsreich zu gestalten, wünschen sich Lehrkräfte analoges Begleitmaterial zu digitalen Tools. Auch das wird für die „Meiki“-App von der OeNB zur Verfügung gestellt. Auf der Website www.oenb.at/meiki werden zu jeder thematischen Mission der App Arbeitsblätter zum Download angeboten. Zudem kann ein begleitendes Arbeitsheft für Schulklassen auf der Website kostenlos bestellt werden. 
Alle Infos findest du in unserer heutigen Presseaussendung: https://www.oenb.at/Presse/Pressearchiv/2024/20240226.html
_______________
#Meiki #MeikiApp #Finanzbildung #PA BG BRG BORG Oberpullendorf ‚Franz Liszt‘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https://quintly-eu-image-storage.s3.amazonaws.com/41f7ace969cc1627159a857a9f69c9d5/61b4be596c382a52a48511e988111f73.jpg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5.5788 %</a:t>
                      </a:r>
                    </a:p>
                  </a:txBody>
                  <a:tcPr/>
                </a:tc>
                <a:extLst>
                  <a:ext uri="{0D108BD9-81ED-4DB2-BD59-A6C34878D82A}">
                    <a16:rowId xmlns:a16="http://schemas.microsoft.com/office/drawing/2014/main" val="2798860510"/>
                  </a:ext>
                </a:extLst>
              </a:tr>
            </a:tbl>
          </a:graphicData>
        </a:graphic>
      </p:graphicFrame>
      <p:sp>
        <p:nvSpPr>
          <p:cNvPr id="4" name="Text Placeholder 3">
            <a:extLst>
              <a:ext uri="{FF2B5EF4-FFF2-40B4-BE49-F238E27FC236}">
                <a16:creationId xmlns:a16="http://schemas.microsoft.com/office/drawing/2014/main" id="{A7CCE824-5825-491C-8C10-2A994C4F790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3336717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3447F-6FE2-4ADB-893E-2E8F1B63CBF9}"/>
              </a:ext>
            </a:extLst>
          </p:cNvPr>
          <p:cNvSpPr>
            <a:spLocks noGrp="1"/>
          </p:cNvSpPr>
          <p:nvPr>
            <p:ph type="title"/>
          </p:nvPr>
        </p:nvSpPr>
        <p:spPr/>
        <p:txBody>
          <a:bodyPr/>
          <a:lstStyle/>
          <a:p>
            <a:r>
              <a:rPr lang="en-US"/>
              <a:t>Facebook Facebook Top Posts | All profiles - 9 of 25</a:t>
            </a:r>
          </a:p>
        </p:txBody>
      </p:sp>
      <p:graphicFrame>
        <p:nvGraphicFramePr>
          <p:cNvPr id="5" name="Table Placeholder 4">
            <a:extLst>
              <a:ext uri="{FF2B5EF4-FFF2-40B4-BE49-F238E27FC236}">
                <a16:creationId xmlns:a16="http://schemas.microsoft.com/office/drawing/2014/main" id="{8596DB81-F621-49A1-BA89-284871591703}"/>
              </a:ext>
            </a:extLst>
          </p:cNvPr>
          <p:cNvGraphicFramePr>
            <a:graphicFrameLocks noGrp="1"/>
          </p:cNvGraphicFramePr>
          <p:nvPr>
            <p:ph type="tbl" sz="quarter" idx="13"/>
            <p:extLst>
              <p:ext uri="{D42A27DB-BD31-4B8C-83A1-F6EECF244321}">
                <p14:modId xmlns:p14="http://schemas.microsoft.com/office/powerpoint/2010/main" val="3532836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93928285"/>
                    </a:ext>
                  </a:extLst>
                </a:gridCol>
                <a:gridCol w="2880360">
                  <a:extLst>
                    <a:ext uri="{9D8B030D-6E8A-4147-A177-3AD203B41FA5}">
                      <a16:colId xmlns:a16="http://schemas.microsoft.com/office/drawing/2014/main" val="2106188216"/>
                    </a:ext>
                  </a:extLst>
                </a:gridCol>
                <a:gridCol w="987552">
                  <a:extLst>
                    <a:ext uri="{9D8B030D-6E8A-4147-A177-3AD203B41FA5}">
                      <a16:colId xmlns:a16="http://schemas.microsoft.com/office/drawing/2014/main" val="2619356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6838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- 2024-02-29 13:53:36</a:t>
                      </a:r>
                      <a:r>
                        <a:rPr kumimoji="0" lang="de-DE" sz="1000" b="0" i="0" u="none" strike="noStrike" kern="1200" cap="none" spc="0" normalizeH="0" baseline="0" noProof="0">
                          <a:ln>
                            <a:noFill/>
                          </a:ln>
                          <a:solidFill>
                            <a:prstClr val="black"/>
                          </a:solidFill>
                          <a:effectLst/>
                          <a:uLnTx/>
                          <a:uFillTx/>
                          <a:latin typeface="Calibri"/>
                          <a:ea typeface="+mn-ea"/>
                          <a:cs typeface="+mn-cs"/>
                        </a:rPr>
                        <a:t>
 Lehrer:innen aufgepasst! 🚨 
Unsere brandneue Lern-App Meiki wird begleitet von einem Arbeitsbuch.
"Der Austausch mit Lehrkräften hilft uns, unsere Produkte zu optimieren. Dabei wurde deutlich, dass sich Lehrkräfte digitale Tools immer mit begleitenden analogen Materialien wünschen, damit sie im Unterricht praktikabel eingesetzt werden können. Dafür gibt es zur Meiki-App auch ein Meiki-Arbeitsheft, das im Unterricht begleitend verwendet werden kann", so App-Gründer Maximilian Estl.
Neugierig geworden? 👀 
🔗 https://eurologisch.at/meiki
Danke an die grandiose Schule BG BRG BORG Oberpullendorf ‚Franz Liszt‘ für die Kooperation. 🎬🎥
#Meiki #MeikiApp #Finanzbildung #OeNB #dieNationalbank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https://quintly-eu-image-storage.s3.amazonaws.com/41f7ace969cc1627159a857a9f69c9d5/4a13e7b28edebe0bc0b84ff8eeeff31f.jpg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3.2168 %</a:t>
                      </a:r>
                    </a:p>
                  </a:txBody>
                  <a:tcPr/>
                </a:tc>
                <a:extLst>
                  <a:ext uri="{0D108BD9-81ED-4DB2-BD59-A6C34878D82A}">
                    <a16:rowId xmlns:a16="http://schemas.microsoft.com/office/drawing/2014/main" val="2846397905"/>
                  </a:ext>
                </a:extLst>
              </a:tr>
            </a:tbl>
          </a:graphicData>
        </a:graphic>
      </p:graphicFrame>
      <p:sp>
        <p:nvSpPr>
          <p:cNvPr id="4" name="Text Placeholder 3">
            <a:extLst>
              <a:ext uri="{FF2B5EF4-FFF2-40B4-BE49-F238E27FC236}">
                <a16:creationId xmlns:a16="http://schemas.microsoft.com/office/drawing/2014/main" id="{6EE6DBAA-1C5E-43EA-8382-690BC5ABACB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4950557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6662A-5B48-4E80-A715-CA1E49F81132}"/>
              </a:ext>
            </a:extLst>
          </p:cNvPr>
          <p:cNvSpPr>
            <a:spLocks noGrp="1"/>
          </p:cNvSpPr>
          <p:nvPr>
            <p:ph type="title"/>
          </p:nvPr>
        </p:nvSpPr>
        <p:spPr/>
        <p:txBody>
          <a:bodyPr/>
          <a:lstStyle/>
          <a:p>
            <a:r>
              <a:rPr lang="en-US"/>
              <a:t>Facebook Facebook Top Posts | All profiles - 10 of 25</a:t>
            </a:r>
          </a:p>
        </p:txBody>
      </p:sp>
      <p:graphicFrame>
        <p:nvGraphicFramePr>
          <p:cNvPr id="5" name="Table Placeholder 4">
            <a:extLst>
              <a:ext uri="{FF2B5EF4-FFF2-40B4-BE49-F238E27FC236}">
                <a16:creationId xmlns:a16="http://schemas.microsoft.com/office/drawing/2014/main" id="{12CC9E25-B0C0-4D02-899F-0E52216E790E}"/>
              </a:ext>
            </a:extLst>
          </p:cNvPr>
          <p:cNvGraphicFramePr>
            <a:graphicFrameLocks noGrp="1"/>
          </p:cNvGraphicFramePr>
          <p:nvPr>
            <p:ph type="tbl" sz="quarter" idx="13"/>
            <p:extLst>
              <p:ext uri="{D42A27DB-BD31-4B8C-83A1-F6EECF244321}">
                <p14:modId xmlns:p14="http://schemas.microsoft.com/office/powerpoint/2010/main" val="2107357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793078651"/>
                    </a:ext>
                  </a:extLst>
                </a:gridCol>
                <a:gridCol w="2880360">
                  <a:extLst>
                    <a:ext uri="{9D8B030D-6E8A-4147-A177-3AD203B41FA5}">
                      <a16:colId xmlns:a16="http://schemas.microsoft.com/office/drawing/2014/main" val="2237228523"/>
                    </a:ext>
                  </a:extLst>
                </a:gridCol>
                <a:gridCol w="987552">
                  <a:extLst>
                    <a:ext uri="{9D8B030D-6E8A-4147-A177-3AD203B41FA5}">
                      <a16:colId xmlns:a16="http://schemas.microsoft.com/office/drawing/2014/main" val="2767688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7967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- 2024-02-02 15:08:07</a:t>
                      </a:r>
                      <a:r>
                        <a:rPr kumimoji="0" lang="de-DE" sz="1000" b="0" i="0" u="none" strike="noStrike" kern="1200" cap="none" spc="0" normalizeH="0" baseline="0" noProof="0">
                          <a:ln>
                            <a:noFill/>
                          </a:ln>
                          <a:solidFill>
                            <a:prstClr val="black"/>
                          </a:solidFill>
                          <a:effectLst/>
                          <a:uLnTx/>
                          <a:uFillTx/>
                          <a:latin typeface="Calibri"/>
                          <a:ea typeface="+mn-ea"/>
                          <a:cs typeface="+mn-cs"/>
                        </a:rPr>
                        <a:t>
 🎤Out now! Unsere neue #Podcast Episode zum Thema: Hohe Zinsen – Möglichkeiten und Herausforderungen. 
Die Nullzinspolitik ist vorbei. Des einen Freud, des anderen Leid. Wer sparen will, bekommt mehr Möglichkeiten – wer Kredite bedienen muss, kämpft mit neuen Herausforderungen. Dazu zu Gast, Vize-Gouverneur Gottfried Haber.
#Zinsen #Kredite #Transparenz #Finanzbildung #dienationalbank
🔗 https://bit.ly/48YINyg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https://quintly-eu-image-storage.s3.amazonaws.com/41f7ace969cc1627159a857a9f69c9d5/3fdbd4a0b5e207d31dfaceb9da864c2b.jpg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2.7338 %</a:t>
                      </a:r>
                    </a:p>
                  </a:txBody>
                  <a:tcPr/>
                </a:tc>
                <a:extLst>
                  <a:ext uri="{0D108BD9-81ED-4DB2-BD59-A6C34878D82A}">
                    <a16:rowId xmlns:a16="http://schemas.microsoft.com/office/drawing/2014/main" val="357525163"/>
                  </a:ext>
                </a:extLst>
              </a:tr>
            </a:tbl>
          </a:graphicData>
        </a:graphic>
      </p:graphicFrame>
      <p:sp>
        <p:nvSpPr>
          <p:cNvPr id="4" name="Text Placeholder 3">
            <a:extLst>
              <a:ext uri="{FF2B5EF4-FFF2-40B4-BE49-F238E27FC236}">
                <a16:creationId xmlns:a16="http://schemas.microsoft.com/office/drawing/2014/main" id="{6D79A85B-5429-4C9B-B320-42F6718507B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6623863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AFCBA-4859-4EC1-8798-9D9644604958}"/>
              </a:ext>
            </a:extLst>
          </p:cNvPr>
          <p:cNvSpPr>
            <a:spLocks noGrp="1"/>
          </p:cNvSpPr>
          <p:nvPr>
            <p:ph type="title"/>
          </p:nvPr>
        </p:nvSpPr>
        <p:spPr/>
        <p:txBody>
          <a:bodyPr/>
          <a:lstStyle/>
          <a:p>
            <a:r>
              <a:rPr lang="en-US"/>
              <a:t>Facebook Facebook Top Posts | All profiles - 11 of 25</a:t>
            </a:r>
          </a:p>
        </p:txBody>
      </p:sp>
      <p:graphicFrame>
        <p:nvGraphicFramePr>
          <p:cNvPr id="5" name="Table Placeholder 4">
            <a:extLst>
              <a:ext uri="{FF2B5EF4-FFF2-40B4-BE49-F238E27FC236}">
                <a16:creationId xmlns:a16="http://schemas.microsoft.com/office/drawing/2014/main" id="{4DF9D140-785B-4D4C-9853-61C87FED5D7D}"/>
              </a:ext>
            </a:extLst>
          </p:cNvPr>
          <p:cNvGraphicFramePr>
            <a:graphicFrameLocks noGrp="1"/>
          </p:cNvGraphicFramePr>
          <p:nvPr>
            <p:ph type="tbl" sz="quarter" idx="13"/>
            <p:extLst>
              <p:ext uri="{D42A27DB-BD31-4B8C-83A1-F6EECF244321}">
                <p14:modId xmlns:p14="http://schemas.microsoft.com/office/powerpoint/2010/main" val="2192440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196491688"/>
                    </a:ext>
                  </a:extLst>
                </a:gridCol>
                <a:gridCol w="2880360">
                  <a:extLst>
                    <a:ext uri="{9D8B030D-6E8A-4147-A177-3AD203B41FA5}">
                      <a16:colId xmlns:a16="http://schemas.microsoft.com/office/drawing/2014/main" val="3413075135"/>
                    </a:ext>
                  </a:extLst>
                </a:gridCol>
                <a:gridCol w="987552">
                  <a:extLst>
                    <a:ext uri="{9D8B030D-6E8A-4147-A177-3AD203B41FA5}">
                      <a16:colId xmlns:a16="http://schemas.microsoft.com/office/drawing/2014/main" val="514822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105521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- 2024-05-14 09:04:50</a:t>
                      </a:r>
                      <a:r>
                        <a:rPr kumimoji="0" lang="en-US" sz="1000" b="0" i="0" u="none" strike="noStrike" kern="1200" cap="none" spc="0" normalizeH="0" baseline="0" noProof="0">
                          <a:ln>
                            <a:noFill/>
                          </a:ln>
                          <a:solidFill>
                            <a:prstClr val="black"/>
                          </a:solidFill>
                          <a:effectLst/>
                          <a:uLnTx/>
                          <a:uFillTx/>
                          <a:latin typeface="Calibri"/>
                          <a:ea typeface="+mn-ea"/>
                          <a:cs typeface="+mn-cs"/>
                        </a:rPr>
                        <a:t>
 Du willst deinen eigenen Meiki basteln? 💛 Nichts leichter als das!
Unser Arbeitsheft zur Meiki-App hat unter anderem auch eine Bastelanleitung für individuell gestaltete Meikis parat! 👀🤩 Egal, ob mit deiner Klasse oder allein zuhause, ein Meiki ist rasch nach eigenen Bedürfnissen erstellt und dient als praktische Spardose für dein Taschengeld. 💶
Hast du Lust, mitzumachen? Dann schau doch hier vorbei:
https://finanzbildung.oenb.at/inhalte/Meiki.html
💡 Tipp: Scrolle ganz nach unten und finde direkt den Link zum Arbeitsheft!
#Meiki #MeikiApp #Finanzbildung
BG BRG BORG Oberpullendorf ‚Franz Liszt‘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https://quintly-eu-image-storage.s3.amazonaws.com/41f7ace969cc1627159a857a9f69c9d5/b27f238fef2c739837e0d0c274652eef.jpg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2.1164 %</a:t>
                      </a:r>
                    </a:p>
                  </a:txBody>
                  <a:tcPr/>
                </a:tc>
                <a:extLst>
                  <a:ext uri="{0D108BD9-81ED-4DB2-BD59-A6C34878D82A}">
                    <a16:rowId xmlns:a16="http://schemas.microsoft.com/office/drawing/2014/main" val="1998617297"/>
                  </a:ext>
                </a:extLst>
              </a:tr>
            </a:tbl>
          </a:graphicData>
        </a:graphic>
      </p:graphicFrame>
      <p:sp>
        <p:nvSpPr>
          <p:cNvPr id="4" name="Text Placeholder 3">
            <a:extLst>
              <a:ext uri="{FF2B5EF4-FFF2-40B4-BE49-F238E27FC236}">
                <a16:creationId xmlns:a16="http://schemas.microsoft.com/office/drawing/2014/main" id="{688DA295-ADEE-42A7-AAE2-55A307E2B86C}"/>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5212900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49269-2F82-4899-BAC2-C36B86688CD2}"/>
              </a:ext>
            </a:extLst>
          </p:cNvPr>
          <p:cNvSpPr>
            <a:spLocks noGrp="1"/>
          </p:cNvSpPr>
          <p:nvPr>
            <p:ph type="title"/>
          </p:nvPr>
        </p:nvSpPr>
        <p:spPr/>
        <p:txBody>
          <a:bodyPr/>
          <a:lstStyle/>
          <a:p>
            <a:r>
              <a:rPr lang="en-US"/>
              <a:t>Facebook Facebook Top Posts | All profiles - 12 of 25</a:t>
            </a:r>
          </a:p>
        </p:txBody>
      </p:sp>
      <p:graphicFrame>
        <p:nvGraphicFramePr>
          <p:cNvPr id="5" name="Table Placeholder 4">
            <a:extLst>
              <a:ext uri="{FF2B5EF4-FFF2-40B4-BE49-F238E27FC236}">
                <a16:creationId xmlns:a16="http://schemas.microsoft.com/office/drawing/2014/main" id="{0B2A350A-3E46-427A-B814-8FCE2D66DAA5}"/>
              </a:ext>
            </a:extLst>
          </p:cNvPr>
          <p:cNvGraphicFramePr>
            <a:graphicFrameLocks noGrp="1"/>
          </p:cNvGraphicFramePr>
          <p:nvPr>
            <p:ph type="tbl" sz="quarter" idx="13"/>
            <p:extLst>
              <p:ext uri="{D42A27DB-BD31-4B8C-83A1-F6EECF244321}">
                <p14:modId xmlns:p14="http://schemas.microsoft.com/office/powerpoint/2010/main" val="1642879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932784162"/>
                    </a:ext>
                  </a:extLst>
                </a:gridCol>
                <a:gridCol w="2880360">
                  <a:extLst>
                    <a:ext uri="{9D8B030D-6E8A-4147-A177-3AD203B41FA5}">
                      <a16:colId xmlns:a16="http://schemas.microsoft.com/office/drawing/2014/main" val="433140126"/>
                    </a:ext>
                  </a:extLst>
                </a:gridCol>
                <a:gridCol w="987552">
                  <a:extLst>
                    <a:ext uri="{9D8B030D-6E8A-4147-A177-3AD203B41FA5}">
                      <a16:colId xmlns:a16="http://schemas.microsoft.com/office/drawing/2014/main" val="3516199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08883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- 2024-03-01 08:48:18</a:t>
                      </a:r>
                      <a:r>
                        <a:rPr kumimoji="0" lang="de-DE" sz="1000" b="0" i="0" u="none" strike="noStrike" kern="1200" cap="none" spc="0" normalizeH="0" baseline="0" noProof="0">
                          <a:ln>
                            <a:noFill/>
                          </a:ln>
                          <a:solidFill>
                            <a:prstClr val="black"/>
                          </a:solidFill>
                          <a:effectLst/>
                          <a:uLnTx/>
                          <a:uFillTx/>
                          <a:latin typeface="Calibri"/>
                          <a:ea typeface="+mn-ea"/>
                          <a:cs typeface="+mn-cs"/>
                        </a:rPr>
                        <a:t>
 Was haben die Kids zur Meiki-App zu sagen? 👀
Wir haben Schüler:innen vom BG BRG BORG Oberpullendorf ‚Franz Liszt‘ vor die Kamera geholt, um sie zu der neuen OeNB Lern-App zu befragen. Die Klasse war von Tag 1 mit an Board und hat von Anfang an proaktiv alles mitgestaltet. 🤝🏻Danke für die großartige Unterstützung!
‼ Es gibt auch eine Challenge für Klassen:
Um einerseits den Lernfortschritt der Schüler:innen zu verfolgen und andererseits die Motivation in der Klasse zu steigern, gibt es die Funktion des „Klassen-Highscores“ in der App. Lehrkräfte können einen Code für ihre Klasse anfordern und alle Schüler:innen, die denselben Code in der App eingeben, finden sich im gleichen Highscore wieder und können sich so untereinander matchen. Zusätzlich kann die Lehrkraft den Punktefortschritt mitverfolgen. 
Kennst du jemanden, dem die App gefallen könnte? 😎
Hier gibt es sie zum kostenlosen Download:
🎉🚀 https://eurologisch.at/meiki
#Meiki #MeikiApp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https://quintly-eu-image-storage.s3.amazonaws.com/41f7ace969cc1627159a857a9f69c9d5/3f6a957898d690a7781b159d430398d9.jpg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1.6760 %</a:t>
                      </a:r>
                    </a:p>
                  </a:txBody>
                  <a:tcPr/>
                </a:tc>
                <a:extLst>
                  <a:ext uri="{0D108BD9-81ED-4DB2-BD59-A6C34878D82A}">
                    <a16:rowId xmlns:a16="http://schemas.microsoft.com/office/drawing/2014/main" val="376800649"/>
                  </a:ext>
                </a:extLst>
              </a:tr>
            </a:tbl>
          </a:graphicData>
        </a:graphic>
      </p:graphicFrame>
      <p:sp>
        <p:nvSpPr>
          <p:cNvPr id="4" name="Text Placeholder 3">
            <a:extLst>
              <a:ext uri="{FF2B5EF4-FFF2-40B4-BE49-F238E27FC236}">
                <a16:creationId xmlns:a16="http://schemas.microsoft.com/office/drawing/2014/main" id="{52873C85-D6F1-4A1A-89CB-527B37250050}"/>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320045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5C739-747B-450E-9A9C-26838D500A65}"/>
              </a:ext>
            </a:extLst>
          </p:cNvPr>
          <p:cNvSpPr>
            <a:spLocks noGrp="1"/>
          </p:cNvSpPr>
          <p:nvPr>
            <p:ph type="title"/>
          </p:nvPr>
        </p:nvSpPr>
        <p:spPr/>
        <p:txBody>
          <a:bodyPr/>
          <a:lstStyle/>
          <a:p>
            <a:r>
              <a:rPr lang="en-US"/>
              <a:t>Facebook Facebook Top Posts | All profiles - 13 of 25</a:t>
            </a:r>
          </a:p>
        </p:txBody>
      </p:sp>
      <p:graphicFrame>
        <p:nvGraphicFramePr>
          <p:cNvPr id="5" name="Table Placeholder 4">
            <a:extLst>
              <a:ext uri="{FF2B5EF4-FFF2-40B4-BE49-F238E27FC236}">
                <a16:creationId xmlns:a16="http://schemas.microsoft.com/office/drawing/2014/main" id="{EB6E4BC0-B930-4440-9810-EF229E801A7A}"/>
              </a:ext>
            </a:extLst>
          </p:cNvPr>
          <p:cNvGraphicFramePr>
            <a:graphicFrameLocks noGrp="1"/>
          </p:cNvGraphicFramePr>
          <p:nvPr>
            <p:ph type="tbl" sz="quarter" idx="13"/>
            <p:extLst>
              <p:ext uri="{D42A27DB-BD31-4B8C-83A1-F6EECF244321}">
                <p14:modId xmlns:p14="http://schemas.microsoft.com/office/powerpoint/2010/main" val="3265052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870564964"/>
                    </a:ext>
                  </a:extLst>
                </a:gridCol>
                <a:gridCol w="2880360">
                  <a:extLst>
                    <a:ext uri="{9D8B030D-6E8A-4147-A177-3AD203B41FA5}">
                      <a16:colId xmlns:a16="http://schemas.microsoft.com/office/drawing/2014/main" val="500911676"/>
                    </a:ext>
                  </a:extLst>
                </a:gridCol>
                <a:gridCol w="987552">
                  <a:extLst>
                    <a:ext uri="{9D8B030D-6E8A-4147-A177-3AD203B41FA5}">
                      <a16:colId xmlns:a16="http://schemas.microsoft.com/office/drawing/2014/main" val="2309761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61986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- 2024-02-27 13:16:34</a:t>
                      </a:r>
                      <a:r>
                        <a:rPr kumimoji="0" lang="de-DE" sz="1000" b="0" i="0" u="none" strike="noStrike" kern="1200" cap="none" spc="0" normalizeH="0" baseline="0" noProof="0">
                          <a:ln>
                            <a:noFill/>
                          </a:ln>
                          <a:solidFill>
                            <a:prstClr val="black"/>
                          </a:solidFill>
                          <a:effectLst/>
                          <a:uLnTx/>
                          <a:uFillTx/>
                          <a:latin typeface="Calibri"/>
                          <a:ea typeface="+mn-ea"/>
                          <a:cs typeface="+mn-cs"/>
                        </a:rPr>
                        <a:t>
 Wie ist es eigentlich, eine App zu entwickeln? Warum ist digitales Lernen wichtig? Diese Fragen haben wir unserem Finanzbildungs-Experten Maximilian Estl gestellt. 👀❓
📲 Maximilian, wie war es für dich, eine Lern-App zu entwickeln? Wie groß war dein Team und welche 3 Learnings hast du aus dem Prozess gezogen?
Die Möglichkeit, eine Lern-App zu entwickeln, war eine spannende Herausforderung. Eine Idee dazu gab es schon länger. Konkret wurde das Projekt dann im Herbst 2022. Das Projektteam setzte sich aus Stefan Wagner, Carina Berthold, Nina Gehringer und mir zusammen. Wichtig war, dass wir eine sehr gute Partnerfirma mit einem Content-Management-System hatten, das uns die Möglichkeit gab, inhaltlich sehr viel selbst gestalten zu können und recht rasch Adaptionen innerhalb der App durchzuführen. Durch den Fokus auf 9- bis 12-jährige Schüler:innen konnten wir die App auch gezielt mit dieser Zielgruppe entwickeln. Dafür waren wir oft in den Schulen und haben die App mit den Kindern konzipiert und verbessert. In weiterer Folge waren einige interne und externe Testschleifen mit Lehrkräften und Schulklassen notwendig.
3 Learnings:
💡 Klare Zielgruppe definieren
💡 Bei der Entwicklung mit der Zielgruppe zusammenarbeiten
💡 Ausgiebig testen
📲 Wie siehst du die Rolle der OeNB in der Weiterentwicklung digitaler Finanzbildungs-Produkte und insbesondere einer App?
Ein Angebot von digitalen Finanzbildungsprodukten ist für die OeNB, die sich Finanzbildung (zurecht) auf ihre Fahnen heftet, mittlerweile unumgänglich. Speziell für die Zielgruppe der 9- bis 12-Jährigen hatten wir noch kein maßgeschneidertes Angebot im Portfolio. Dadurch kam die Idee auf, genau für diese Zielgruppe eine Lern-App zu gestalten. Mein Team und ich gingen damit auf unsere Führungskräfte zu und diese schenkten uns volles Vertrauen für dieses Projekt. Als Nationalbank kommt uns zugute, dass wir kostenloses Material für Schulen anbieten, kein kommerzielles Interesse haben und als seriöse Anbieterin wahrgenommen werden.
📲 Warum hältst du Lern-Apps für gewinnbringend?
Vorteil einer nativen Lern-App, wie der Meiki-App, ist, dass sie orts- und zeitungebunden gespielt werden kann. Das ist auch die große Chance der Digitalisierung im Bildungsbereich. Die Kinder haben in diesem Alter bereits zum überwiegenden Teil ein eigenes Smartphone und sind entsprechend technisch affin. Schafft man es dann, die App altersadäquat und motivierend zu gestalten, – hier ist vor allem Gamification ein wichtiges Schlagwort – hat man gute Chancen, dass die App von den Kindern auch genutzt wird.
Der Austausch mit Lehrkräften hilft uns, unsere Produkte zu optimieren. Dabei wurde deutlich, dass sich Lehrkräfte digitale Tools immer mit begleitenden analogen Materialien wünschen, damit sie im Unterricht praktikabel eingesetzt werden können. Dafür gibt es zur Meiki-App auch ein Meiki-Arbeitsheft, das im Unterricht begleitend verwendet werden kann.
Danke für das Interview!
🔗 http://oenb.at/meiki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https://quintly-eu-image-storage.s3.amazonaws.com/41f7ace969cc1627159a857a9f69c9d5/be66645f4b3111a2c5f9915ae03047a8.jpg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1.5342 %</a:t>
                      </a:r>
                    </a:p>
                  </a:txBody>
                  <a:tcPr/>
                </a:tc>
                <a:extLst>
                  <a:ext uri="{0D108BD9-81ED-4DB2-BD59-A6C34878D82A}">
                    <a16:rowId xmlns:a16="http://schemas.microsoft.com/office/drawing/2014/main" val="1475005369"/>
                  </a:ext>
                </a:extLst>
              </a:tr>
            </a:tbl>
          </a:graphicData>
        </a:graphic>
      </p:graphicFrame>
      <p:sp>
        <p:nvSpPr>
          <p:cNvPr id="4" name="Text Placeholder 3">
            <a:extLst>
              <a:ext uri="{FF2B5EF4-FFF2-40B4-BE49-F238E27FC236}">
                <a16:creationId xmlns:a16="http://schemas.microsoft.com/office/drawing/2014/main" id="{2400DD6B-B7CE-4483-A503-C36029C150ED}"/>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3935203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988B3-04C3-4F7C-BE35-68DA27FFEB54}"/>
              </a:ext>
            </a:extLst>
          </p:cNvPr>
          <p:cNvSpPr>
            <a:spLocks noGrp="1"/>
          </p:cNvSpPr>
          <p:nvPr>
            <p:ph type="title"/>
          </p:nvPr>
        </p:nvSpPr>
        <p:spPr/>
        <p:txBody>
          <a:bodyPr/>
          <a:lstStyle/>
          <a:p>
            <a:r>
              <a:rPr lang="en-US"/>
              <a:t>Facebook Facebook Top Posts | All profiles - 14 of 25</a:t>
            </a:r>
          </a:p>
        </p:txBody>
      </p:sp>
      <p:graphicFrame>
        <p:nvGraphicFramePr>
          <p:cNvPr id="5" name="Table Placeholder 4">
            <a:extLst>
              <a:ext uri="{FF2B5EF4-FFF2-40B4-BE49-F238E27FC236}">
                <a16:creationId xmlns:a16="http://schemas.microsoft.com/office/drawing/2014/main" id="{AE27450E-9185-4757-A129-D3EE3D2BF60D}"/>
              </a:ext>
            </a:extLst>
          </p:cNvPr>
          <p:cNvGraphicFramePr>
            <a:graphicFrameLocks noGrp="1"/>
          </p:cNvGraphicFramePr>
          <p:nvPr>
            <p:ph type="tbl" sz="quarter" idx="13"/>
            <p:extLst>
              <p:ext uri="{D42A27DB-BD31-4B8C-83A1-F6EECF244321}">
                <p14:modId xmlns:p14="http://schemas.microsoft.com/office/powerpoint/2010/main" val="2176937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444411866"/>
                    </a:ext>
                  </a:extLst>
                </a:gridCol>
                <a:gridCol w="2880360">
                  <a:extLst>
                    <a:ext uri="{9D8B030D-6E8A-4147-A177-3AD203B41FA5}">
                      <a16:colId xmlns:a16="http://schemas.microsoft.com/office/drawing/2014/main" val="591798348"/>
                    </a:ext>
                  </a:extLst>
                </a:gridCol>
                <a:gridCol w="987552">
                  <a:extLst>
                    <a:ext uri="{9D8B030D-6E8A-4147-A177-3AD203B41FA5}">
                      <a16:colId xmlns:a16="http://schemas.microsoft.com/office/drawing/2014/main" val="3326922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1430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- 2024-08-27 09:43:37</a:t>
                      </a:r>
                      <a:r>
                        <a:rPr kumimoji="0" lang="de-DE" sz="1000" b="0" i="0" u="none" strike="noStrike" kern="1200" cap="none" spc="0" normalizeH="0" baseline="0" noProof="0">
                          <a:ln>
                            <a:noFill/>
                          </a:ln>
                          <a:solidFill>
                            <a:prstClr val="black"/>
                          </a:solidFill>
                          <a:effectLst/>
                          <a:uLnTx/>
                          <a:uFillTx/>
                          <a:latin typeface="Calibri"/>
                          <a:ea typeface="+mn-ea"/>
                          <a:cs typeface="+mn-cs"/>
                        </a:rPr>
                        <a:t>
 „Ich will die Welt der Lehrkräfte besser verstehen“, das sagt Katharina Felbermayr im Rahmen unseres Formats 🌟 My study in a nutshell 🌟 zu den aktuellen Bedürfnissen von Lehrer:innen.
1️⃣ Was ist das Hauptfinding der #Studie?
Lehrkräfte für Geografie und wirtschaftliche Bildung wünschen sich insbesondere ein umfassendes Schulbuch zu Finanzthemen. Zudem sollen die Materialien einfach gestaltet aber dennoch in die Tiefe gehend sein, um auf die individuellen Bedürfnisse der Schüler:innen eingehen zu können. Kurze, realitätsnahe Unterrichtssequenzen, idealerweise zwischen 15 und 30 Minuten &amp; hybride Materialien für die Kombination aus analogen und interaktiven Elementen sind erstrebenswert. Außerdem erhoffen sich lt. Studie die Lehrkräfte Workshops mit Expert:innen. 
2️⃣ Warum ist das Thema so interessant; warum interessieren Sie sich dafür?
Als qualitative Forscherin ist es mir immer wichtig, den Befragten – in diesem Falle Lehrer:innen – eine Stimme zu geben und ihre Perspektiven sowie Bedürfnisse zu erheben. Was brauchen Lehrkräfte? Wie geht es Lehrkräften beim Unterrichten? Welches Verständnis haben sie von Begriffen wie #Finanzbildung? Ich will die Welt der Lehrkräfte besser verstehen. Die Beschäftigung mit den Perspektiven von Lehrkräften zeigt mir, wie vielseitig die Herausforderungen beim Unterrichten von wirtschaftlichen Themen für die Lehrkräfte sind und was es bei der Entwicklung von guten Unterrichtsmaterialien alles zu berücksichtigen gilt. 
3️⃣ Die Autorin:
Katharina Felbermayr ist Expertin für qualitative Forschung und Teil des interdisziplinären Kompetenzzentrums für Forschung sowie Evaluation zu Finanzbildung, das seit 2023 in der Gruppe Finanzbildung besteht. In ihrer Forschung beschäftigt sie sich mit der qualitativen Evaluation von Finanzbildungsmaßnahmen, Finanzbildung und (schulischer) #Inklusion. 💡
Zum Report 🔗 https://www.oenb.at/Publikationen/Volkswirtschaft/reports/2024/report-2024-9-finanzbildung/html-version.html
#OeNB #TeamOeNB #Forschung #Interview #Bildung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https://quintly-eu-image-storage.s3.amazonaws.com/41f7ace969cc1627159a857a9f69c9d5/36227403d0099a6215027503c6104604.jpg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1.5190 %</a:t>
                      </a:r>
                    </a:p>
                  </a:txBody>
                  <a:tcPr/>
                </a:tc>
                <a:extLst>
                  <a:ext uri="{0D108BD9-81ED-4DB2-BD59-A6C34878D82A}">
                    <a16:rowId xmlns:a16="http://schemas.microsoft.com/office/drawing/2014/main" val="1738420679"/>
                  </a:ext>
                </a:extLst>
              </a:tr>
            </a:tbl>
          </a:graphicData>
        </a:graphic>
      </p:graphicFrame>
      <p:sp>
        <p:nvSpPr>
          <p:cNvPr id="4" name="Text Placeholder 3">
            <a:extLst>
              <a:ext uri="{FF2B5EF4-FFF2-40B4-BE49-F238E27FC236}">
                <a16:creationId xmlns:a16="http://schemas.microsoft.com/office/drawing/2014/main" id="{7720C2C5-A66B-4B62-9B49-9B24B8E13E6A}"/>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780295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A8EC1-5DDC-4A21-BA93-FBC325A282D7}"/>
              </a:ext>
            </a:extLst>
          </p:cNvPr>
          <p:cNvSpPr>
            <a:spLocks noGrp="1"/>
          </p:cNvSpPr>
          <p:nvPr>
            <p:ph type="title"/>
          </p:nvPr>
        </p:nvSpPr>
        <p:spPr/>
        <p:txBody>
          <a:bodyPr/>
          <a:lstStyle/>
          <a:p>
            <a:r>
              <a:rPr lang="en-US"/>
              <a:t>Facebook Facebook Top Posts | All profiles - 15 of 25</a:t>
            </a:r>
          </a:p>
        </p:txBody>
      </p:sp>
      <p:graphicFrame>
        <p:nvGraphicFramePr>
          <p:cNvPr id="5" name="Table Placeholder 4">
            <a:extLst>
              <a:ext uri="{FF2B5EF4-FFF2-40B4-BE49-F238E27FC236}">
                <a16:creationId xmlns:a16="http://schemas.microsoft.com/office/drawing/2014/main" id="{A05D1DC3-5EA1-4F27-8BA3-E9EFD6228459}"/>
              </a:ext>
            </a:extLst>
          </p:cNvPr>
          <p:cNvGraphicFramePr>
            <a:graphicFrameLocks noGrp="1"/>
          </p:cNvGraphicFramePr>
          <p:nvPr>
            <p:ph type="tbl" sz="quarter" idx="13"/>
            <p:extLst>
              <p:ext uri="{D42A27DB-BD31-4B8C-83A1-F6EECF244321}">
                <p14:modId xmlns:p14="http://schemas.microsoft.com/office/powerpoint/2010/main" val="3833909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560441735"/>
                    </a:ext>
                  </a:extLst>
                </a:gridCol>
                <a:gridCol w="2880360">
                  <a:extLst>
                    <a:ext uri="{9D8B030D-6E8A-4147-A177-3AD203B41FA5}">
                      <a16:colId xmlns:a16="http://schemas.microsoft.com/office/drawing/2014/main" val="1972068902"/>
                    </a:ext>
                  </a:extLst>
                </a:gridCol>
                <a:gridCol w="987552">
                  <a:extLst>
                    <a:ext uri="{9D8B030D-6E8A-4147-A177-3AD203B41FA5}">
                      <a16:colId xmlns:a16="http://schemas.microsoft.com/office/drawing/2014/main" val="1528447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60511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- 2024-08-28 10:45:33</a:t>
                      </a:r>
                      <a:r>
                        <a:rPr kumimoji="0" lang="en-US" sz="1000" b="0" i="0" u="none" strike="noStrike" kern="1200" cap="none" spc="0" normalizeH="0" baseline="0" noProof="0">
                          <a:ln>
                            <a:noFill/>
                          </a:ln>
                          <a:solidFill>
                            <a:prstClr val="black"/>
                          </a:solidFill>
                          <a:effectLst/>
                          <a:uLnTx/>
                          <a:uFillTx/>
                          <a:latin typeface="Calibri"/>
                          <a:ea typeface="+mn-ea"/>
                          <a:cs typeface="+mn-cs"/>
                        </a:rPr>
                        <a:t>
 🎓 Willkommen in FinCity! 🌍
Tauche ein in eine interaktive Lernwelt und lerne spielerisch alles über den Kapitalmarkt. Hilf den Bewohner:innen, meistere Missionen und sammle wertvolles Finanzwissen! 💡
Perfekt für alle ab 14 Jahren, die mehr über die Themen Sparen und Investieren erfahren wollen. 
Kein Login, keine Registrierung – einfach mit Laptop, Tablet oder Smartphone loslegen! 💻
🔗 Jetzt starten! https://bit.ly/4cY5tQB
🚀 #OeNB #dieNationalbank #Finanzbildung #FinCity #Kapitalmarkt #Finanzen #Schule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https://quintly-eu-image-storage.s3.amazonaws.com/41f7ace969cc1627159a857a9f69c9d5/bc2fab478f139a928b3329992c4f9a48.jpg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1.5190 %</a:t>
                      </a:r>
                    </a:p>
                  </a:txBody>
                  <a:tcPr/>
                </a:tc>
                <a:extLst>
                  <a:ext uri="{0D108BD9-81ED-4DB2-BD59-A6C34878D82A}">
                    <a16:rowId xmlns:a16="http://schemas.microsoft.com/office/drawing/2014/main" val="2755536574"/>
                  </a:ext>
                </a:extLst>
              </a:tr>
            </a:tbl>
          </a:graphicData>
        </a:graphic>
      </p:graphicFrame>
      <p:sp>
        <p:nvSpPr>
          <p:cNvPr id="4" name="Text Placeholder 3">
            <a:extLst>
              <a:ext uri="{FF2B5EF4-FFF2-40B4-BE49-F238E27FC236}">
                <a16:creationId xmlns:a16="http://schemas.microsoft.com/office/drawing/2014/main" id="{C4DB8BB8-7460-4BD4-879F-BCFF82AC8BCF}"/>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2227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A7490-292C-4194-80AB-0E5399781350}"/>
              </a:ext>
            </a:extLst>
          </p:cNvPr>
          <p:cNvSpPr>
            <a:spLocks noGrp="1"/>
          </p:cNvSpPr>
          <p:nvPr>
            <p:ph type="title"/>
          </p:nvPr>
        </p:nvSpPr>
        <p:spPr/>
        <p:txBody>
          <a:bodyPr/>
          <a:lstStyle/>
          <a:p>
            <a:r>
              <a:rPr lang="en-US"/>
              <a:t>Facebook Facebook Top Posts | All profiles - 16 of 25</a:t>
            </a:r>
          </a:p>
        </p:txBody>
      </p:sp>
      <p:graphicFrame>
        <p:nvGraphicFramePr>
          <p:cNvPr id="5" name="Table Placeholder 4">
            <a:extLst>
              <a:ext uri="{FF2B5EF4-FFF2-40B4-BE49-F238E27FC236}">
                <a16:creationId xmlns:a16="http://schemas.microsoft.com/office/drawing/2014/main" id="{EBC0C69A-77D2-4768-A82B-5A4F4A673D84}"/>
              </a:ext>
            </a:extLst>
          </p:cNvPr>
          <p:cNvGraphicFramePr>
            <a:graphicFrameLocks noGrp="1"/>
          </p:cNvGraphicFramePr>
          <p:nvPr>
            <p:ph type="tbl" sz="quarter" idx="13"/>
            <p:extLst>
              <p:ext uri="{D42A27DB-BD31-4B8C-83A1-F6EECF244321}">
                <p14:modId xmlns:p14="http://schemas.microsoft.com/office/powerpoint/2010/main" val="708262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61368137"/>
                    </a:ext>
                  </a:extLst>
                </a:gridCol>
                <a:gridCol w="2880360">
                  <a:extLst>
                    <a:ext uri="{9D8B030D-6E8A-4147-A177-3AD203B41FA5}">
                      <a16:colId xmlns:a16="http://schemas.microsoft.com/office/drawing/2014/main" val="3547575382"/>
                    </a:ext>
                  </a:extLst>
                </a:gridCol>
                <a:gridCol w="987552">
                  <a:extLst>
                    <a:ext uri="{9D8B030D-6E8A-4147-A177-3AD203B41FA5}">
                      <a16:colId xmlns:a16="http://schemas.microsoft.com/office/drawing/2014/main" val="1996442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055389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- 2024-03-18 17:00:27</a:t>
                      </a:r>
                      <a:r>
                        <a:rPr kumimoji="0" lang="de-DE" sz="1000" b="0" i="0" u="none" strike="noStrike" kern="1200" cap="none" spc="0" normalizeH="0" baseline="0" noProof="0">
                          <a:ln>
                            <a:noFill/>
                          </a:ln>
                          <a:solidFill>
                            <a:prstClr val="black"/>
                          </a:solidFill>
                          <a:effectLst/>
                          <a:uLnTx/>
                          <a:uFillTx/>
                          <a:latin typeface="Calibri"/>
                          <a:ea typeface="+mn-ea"/>
                          <a:cs typeface="+mn-cs"/>
                        </a:rPr>
                        <a:t>
 Was sind die neuesten Entwicklungen in der Finanzbildung? 📚
Beim heutigen Steuerungsausschuss der nationalen Finanzbildungsstrategie tauschten sich eine Vielzahl an Stakeholdern u.a. dazu aus. 🎤
Der Steuerungsausschuss ist für die Umsetzung der 🇦🇹 österreichischen Finanzbildungsstrategie gemäß den Vorgaben des Finanzbildungsrats zuständig. Österreichische Expert:innen im Bereich der Finanzbildung erarbeiteten Vorschläge für politische Maßnahmen und evaluierten wichtige Projekte. 
Wir bedanken und bei allen teilnehmenden Institutionen für den produktiven Tag und die gute, andauernde Zusammenarbeit 🤝
Hier geht es zu den Schnappschüssen der heutigen Zusammenkunft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https://quintly-eu-image-storage.s3.amazonaws.com/41f7ace969cc1627159a857a9f69c9d5/c5f4e8f7294566de573ddcd82cb2e32f.jpg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1.0959 %</a:t>
                      </a:r>
                    </a:p>
                  </a:txBody>
                  <a:tcPr/>
                </a:tc>
                <a:extLst>
                  <a:ext uri="{0D108BD9-81ED-4DB2-BD59-A6C34878D82A}">
                    <a16:rowId xmlns:a16="http://schemas.microsoft.com/office/drawing/2014/main" val="1658842487"/>
                  </a:ext>
                </a:extLst>
              </a:tr>
            </a:tbl>
          </a:graphicData>
        </a:graphic>
      </p:graphicFrame>
      <p:sp>
        <p:nvSpPr>
          <p:cNvPr id="4" name="Text Placeholder 3">
            <a:extLst>
              <a:ext uri="{FF2B5EF4-FFF2-40B4-BE49-F238E27FC236}">
                <a16:creationId xmlns:a16="http://schemas.microsoft.com/office/drawing/2014/main" id="{662306B1-7293-4321-98E2-20D68D9975B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6939620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C2FAD-1415-45FD-9596-3937D8E6078D}"/>
              </a:ext>
            </a:extLst>
          </p:cNvPr>
          <p:cNvSpPr>
            <a:spLocks noGrp="1"/>
          </p:cNvSpPr>
          <p:nvPr>
            <p:ph type="title"/>
          </p:nvPr>
        </p:nvSpPr>
        <p:spPr/>
        <p:txBody>
          <a:bodyPr/>
          <a:lstStyle/>
          <a:p>
            <a:r>
              <a:rPr lang="en-US"/>
              <a:t>Facebook Facebook Top Posts | All profiles - 17 of 25</a:t>
            </a:r>
          </a:p>
        </p:txBody>
      </p:sp>
      <p:graphicFrame>
        <p:nvGraphicFramePr>
          <p:cNvPr id="5" name="Table Placeholder 4">
            <a:extLst>
              <a:ext uri="{FF2B5EF4-FFF2-40B4-BE49-F238E27FC236}">
                <a16:creationId xmlns:a16="http://schemas.microsoft.com/office/drawing/2014/main" id="{13FBCF70-5D56-4861-A149-02AFCB9357CB}"/>
              </a:ext>
            </a:extLst>
          </p:cNvPr>
          <p:cNvGraphicFramePr>
            <a:graphicFrameLocks noGrp="1"/>
          </p:cNvGraphicFramePr>
          <p:nvPr>
            <p:ph type="tbl" sz="quarter" idx="13"/>
            <p:extLst>
              <p:ext uri="{D42A27DB-BD31-4B8C-83A1-F6EECF244321}">
                <p14:modId xmlns:p14="http://schemas.microsoft.com/office/powerpoint/2010/main" val="2379848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496713222"/>
                    </a:ext>
                  </a:extLst>
                </a:gridCol>
                <a:gridCol w="2880360">
                  <a:extLst>
                    <a:ext uri="{9D8B030D-6E8A-4147-A177-3AD203B41FA5}">
                      <a16:colId xmlns:a16="http://schemas.microsoft.com/office/drawing/2014/main" val="4081148178"/>
                    </a:ext>
                  </a:extLst>
                </a:gridCol>
                <a:gridCol w="987552">
                  <a:extLst>
                    <a:ext uri="{9D8B030D-6E8A-4147-A177-3AD203B41FA5}">
                      <a16:colId xmlns:a16="http://schemas.microsoft.com/office/drawing/2014/main" val="1172539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9232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- 2024-04-17 16:38:44</a:t>
                      </a:r>
                      <a:r>
                        <a:rPr kumimoji="0" lang="en-US" sz="1000" b="0" i="0" u="none" strike="noStrike" kern="1200" cap="none" spc="0" normalizeH="0" baseline="0" noProof="0">
                          <a:ln>
                            <a:noFill/>
                          </a:ln>
                          <a:solidFill>
                            <a:prstClr val="black"/>
                          </a:solidFill>
                          <a:effectLst/>
                          <a:uLnTx/>
                          <a:uFillTx/>
                          <a:latin typeface="Calibri"/>
                          <a:ea typeface="+mn-ea"/>
                          <a:cs typeface="+mn-cs"/>
                        </a:rPr>
                        <a:t>
 Nanu, was haben wir denn da? 🧐
Die Finanzbildungs-Website der OeNB erstrahlt in neuem Look! ✨ Die neuen Bereiche auf der Website sind:
📚 Themen
🎒 Schule &amp; Kindergarten
💡 Insights &amp; Evaluation
Hast du schon vorbeigeschaut? Verlinke doch gerne jemanden in den Kommentaren, für den das interessant sein könnte! 🙂
🔗 finanzbildung.oenb.at
#Finanzbildung #NeueWebsite #OeNB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https://quintly-eu-image-storage.s3.amazonaws.com/41f7ace969cc1627159a857a9f69c9d5/74410fd56f5ba42569558006a2957323.jpg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1.0767 %</a:t>
                      </a:r>
                    </a:p>
                  </a:txBody>
                  <a:tcPr/>
                </a:tc>
                <a:extLst>
                  <a:ext uri="{0D108BD9-81ED-4DB2-BD59-A6C34878D82A}">
                    <a16:rowId xmlns:a16="http://schemas.microsoft.com/office/drawing/2014/main" val="156958843"/>
                  </a:ext>
                </a:extLst>
              </a:tr>
            </a:tbl>
          </a:graphicData>
        </a:graphic>
      </p:graphicFrame>
      <p:sp>
        <p:nvSpPr>
          <p:cNvPr id="4" name="Text Placeholder 3">
            <a:extLst>
              <a:ext uri="{FF2B5EF4-FFF2-40B4-BE49-F238E27FC236}">
                <a16:creationId xmlns:a16="http://schemas.microsoft.com/office/drawing/2014/main" id="{805CE316-F2D9-4097-8E4B-3DEDF7A77C4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0205734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41946-6ECB-437C-8A75-046BF8156642}"/>
              </a:ext>
            </a:extLst>
          </p:cNvPr>
          <p:cNvSpPr>
            <a:spLocks noGrp="1"/>
          </p:cNvSpPr>
          <p:nvPr>
            <p:ph type="title"/>
          </p:nvPr>
        </p:nvSpPr>
        <p:spPr/>
        <p:txBody>
          <a:bodyPr/>
          <a:lstStyle/>
          <a:p>
            <a:r>
              <a:rPr lang="en-US"/>
              <a:t>Facebook Facebook Top Posts | All profiles - 18 of 25</a:t>
            </a:r>
          </a:p>
        </p:txBody>
      </p:sp>
      <p:graphicFrame>
        <p:nvGraphicFramePr>
          <p:cNvPr id="5" name="Table Placeholder 4">
            <a:extLst>
              <a:ext uri="{FF2B5EF4-FFF2-40B4-BE49-F238E27FC236}">
                <a16:creationId xmlns:a16="http://schemas.microsoft.com/office/drawing/2014/main" id="{BFFC78C3-B5F9-4845-A409-DBDF86E5A3E6}"/>
              </a:ext>
            </a:extLst>
          </p:cNvPr>
          <p:cNvGraphicFramePr>
            <a:graphicFrameLocks noGrp="1"/>
          </p:cNvGraphicFramePr>
          <p:nvPr>
            <p:ph type="tbl" sz="quarter" idx="13"/>
            <p:extLst>
              <p:ext uri="{D42A27DB-BD31-4B8C-83A1-F6EECF244321}">
                <p14:modId xmlns:p14="http://schemas.microsoft.com/office/powerpoint/2010/main" val="4118041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482050699"/>
                    </a:ext>
                  </a:extLst>
                </a:gridCol>
                <a:gridCol w="2880360">
                  <a:extLst>
                    <a:ext uri="{9D8B030D-6E8A-4147-A177-3AD203B41FA5}">
                      <a16:colId xmlns:a16="http://schemas.microsoft.com/office/drawing/2014/main" val="2493168819"/>
                    </a:ext>
                  </a:extLst>
                </a:gridCol>
                <a:gridCol w="987552">
                  <a:extLst>
                    <a:ext uri="{9D8B030D-6E8A-4147-A177-3AD203B41FA5}">
                      <a16:colId xmlns:a16="http://schemas.microsoft.com/office/drawing/2014/main" val="811291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35118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- 2024-05-07 09:17:23</a:t>
                      </a:r>
                      <a:r>
                        <a:rPr kumimoji="0" lang="en-US" sz="1000" b="0" i="0" u="none" strike="noStrike" kern="1200" cap="none" spc="0" normalizeH="0" baseline="0" noProof="0">
                          <a:ln>
                            <a:noFill/>
                          </a:ln>
                          <a:solidFill>
                            <a:prstClr val="black"/>
                          </a:solidFill>
                          <a:effectLst/>
                          <a:uLnTx/>
                          <a:uFillTx/>
                          <a:latin typeface="Calibri"/>
                          <a:ea typeface="+mn-ea"/>
                          <a:cs typeface="+mn-cs"/>
                        </a:rPr>
                        <a:t>
 Sagt mal, Nina und Stefan, was kann eigentlich die neue Finanzbildungswebsite? 💻💡
❓ 𝗪𝗶𝗲 𝗸𝗮𝗺 𝗲𝘀 𝘇𝘂𝗿 𝗻𝗲𝘂𝗲𝗻 𝗪𝗲𝗯𝘀𝗶𝘁𝗲 𝘂𝗻𝗱 𝘄𝗮𝘀 𝘄𝗮𝗿 𝗲𝘂𝗲𝗿 𝗭𝗶𝗲𝗹 𝗺𝗶𝘁 𝗱𝗲𝗿 𝗦𝗲𝗶𝘁𝗲... 𝘀𝗶𝗲 𝘂𝗻𝘁𝗲𝗿𝘀𝗰𝗵𝗲𝗶𝗱𝗲𝘁 𝘀𝗶𝗰𝗵 𝗷𝗮 𝗱𝗼𝗰𝗵 𝗲𝗿𝗵𝗲𝗯𝗹𝗶𝗰𝗵 𝘃𝗼𝗻 𝗱𝗲𝗿 „𝗮𝗹𝘁𝗲𝗻“ 𝗪𝗲𝗯𝘀𝗶𝘁𝗲 𝗘𝘂𝗿𝗼𝗹𝗼𝗴𝗶𝘀𝗰𝗵?
Eurologisch wurde 2015 erstellt. Gerade im Website-Bereich hat sich seitdem viel verändert. Die Seite war also technisch, grafisch und aus Sicht der User-Experience nicht mehr am neuesten Stand und musste modernisiert werden. Diese Chance haben wir genutzt, um größer zu denken.
❓ 𝗚𝗶𝗯𝘁 𝗲𝘀 𝗘𝘂𝗿𝗼𝗹𝗼𝗴𝗶𝘀𝗰𝗵 𝗷𝗲𝘁𝘇𝘁 𝗻𝗶𝗰𝗵𝘁 𝗺𝗲𝗵𝗿?
Genau, Eurologisch gibt in der bisherigen Form nicht mehr. Dabei sind aber zwei Punkte wichtig zu erwähnen:
1️⃣ Wir haben eine Verlinkung zur neuen Finanzbildungswebsite angelegt.
2️⃣ Wir haben fast alle Produkte der Eurologisch-Seite übernommen.
❓ 𝗗𝗶𝗲 𝗪𝗲𝗯𝘀𝗶𝘁𝗲 𝗵𝗮𝘁 𝘃𝗶𝗲𝗹𝗲 𝗻𝗲𝘂𝗲 𝗕𝗲𝗿𝗲𝗶𝗰𝗵𝗲, 𝘄𝗲𝗿 𝗶𝘀𝘁 𝗲𝘂𝗿𝗲 𝗭𝗶𝗲𝗹𝗴𝗿𝘂𝗽𝗽𝗲 𝗺𝗶𝘁 𝗱𝗲𝗿 𝗪𝗲𝗯𝘀𝗶𝘁𝗲?
Die überarbeitete Website richtet sich an verschiedene Zielgruppen und bietet einen erweiterten Zugang zu Finanzbildungsinhalten:
1️⃣ Schulen, Kindergärten, Lehrkräfte
2️⃣ Breite Öffentlichkeit
3️⃣ Forschungscommunity
❓ 𝗪𝗮𝘀 𝘀𝗶𝗻𝗱 𝗲𝘂𝗿𝗲 𝗟𝗶𝗲𝗯𝗹𝗶𝗻𝗴𝘀𝗮𝗻𝘄𝗲𝗻𝗱𝘂𝗻𝗴𝗲𝗻?
𝗦𝘁𝗲𝗳𝗮𝗻: Ich bin sehr begeistert von unserem neuen E-Learning-Bereich. Zum Beispiel eröffnen die „FinCity-Adventures“ und „Finanzbildung kompakt“ ein breites Einsatzfeld: Lehrkräfte können die Anwendungen im Unterricht einsetzen oder sich selbst fachlich in ein Thema einarbeiten.
𝗡𝗶𝗻𝗮: Wir haben uns – vor allem im Zuge des Relaunches – intensiv damit befasst, wie wir Social-Media-Beiträge und Plattformen wie YouTube sinnvoll auf unserer neuen Website einbauen können. Daraus sind unsere Social-Wall und unsere Video-Wall entstanden. Wir haben somit eine Übersicht über alle sozialen Netzwerke der OeNB.
Danke euch fürs Interview! 🙂 
Übrigens: Die neue Website ist erreichbar unter finanzbildung.oenb.at 📚
______________
#finanzbildung #website #oenb #dienationalbank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https://quintly-eu-image-storage.s3.amazonaws.com/41f7ace969cc1627159a857a9f69c9d5/50dc3465b334aa6534832bd2879459d7.jpg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1.0568 %</a:t>
                      </a:r>
                    </a:p>
                  </a:txBody>
                  <a:tcPr/>
                </a:tc>
                <a:extLst>
                  <a:ext uri="{0D108BD9-81ED-4DB2-BD59-A6C34878D82A}">
                    <a16:rowId xmlns:a16="http://schemas.microsoft.com/office/drawing/2014/main" val="3961337206"/>
                  </a:ext>
                </a:extLst>
              </a:tr>
            </a:tbl>
          </a:graphicData>
        </a:graphic>
      </p:graphicFrame>
      <p:sp>
        <p:nvSpPr>
          <p:cNvPr id="4" name="Text Placeholder 3">
            <a:extLst>
              <a:ext uri="{FF2B5EF4-FFF2-40B4-BE49-F238E27FC236}">
                <a16:creationId xmlns:a16="http://schemas.microsoft.com/office/drawing/2014/main" id="{C4B51128-B96A-4FAD-BEF0-5B1035F0822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442402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0F24B-7C9D-4187-A4AA-B007F4907915}"/>
              </a:ext>
            </a:extLst>
          </p:cNvPr>
          <p:cNvSpPr>
            <a:spLocks noGrp="1"/>
          </p:cNvSpPr>
          <p:nvPr>
            <p:ph type="title"/>
          </p:nvPr>
        </p:nvSpPr>
        <p:spPr/>
        <p:txBody>
          <a:bodyPr/>
          <a:lstStyle/>
          <a:p>
            <a:r>
              <a:rPr lang="en-US"/>
              <a:t>Facebook Facebook Top Posts | All profiles - 19 of 25</a:t>
            </a:r>
          </a:p>
        </p:txBody>
      </p:sp>
      <p:graphicFrame>
        <p:nvGraphicFramePr>
          <p:cNvPr id="5" name="Table Placeholder 4">
            <a:extLst>
              <a:ext uri="{FF2B5EF4-FFF2-40B4-BE49-F238E27FC236}">
                <a16:creationId xmlns:a16="http://schemas.microsoft.com/office/drawing/2014/main" id="{8497B10E-9A1B-4193-BE1D-6C5E43F76817}"/>
              </a:ext>
            </a:extLst>
          </p:cNvPr>
          <p:cNvGraphicFramePr>
            <a:graphicFrameLocks noGrp="1"/>
          </p:cNvGraphicFramePr>
          <p:nvPr>
            <p:ph type="tbl" sz="quarter" idx="13"/>
            <p:extLst>
              <p:ext uri="{D42A27DB-BD31-4B8C-83A1-F6EECF244321}">
                <p14:modId xmlns:p14="http://schemas.microsoft.com/office/powerpoint/2010/main" val="1716251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4000310794"/>
                    </a:ext>
                  </a:extLst>
                </a:gridCol>
                <a:gridCol w="2880360">
                  <a:extLst>
                    <a:ext uri="{9D8B030D-6E8A-4147-A177-3AD203B41FA5}">
                      <a16:colId xmlns:a16="http://schemas.microsoft.com/office/drawing/2014/main" val="3948067642"/>
                    </a:ext>
                  </a:extLst>
                </a:gridCol>
                <a:gridCol w="987552">
                  <a:extLst>
                    <a:ext uri="{9D8B030D-6E8A-4147-A177-3AD203B41FA5}">
                      <a16:colId xmlns:a16="http://schemas.microsoft.com/office/drawing/2014/main" val="2597680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17187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- 2024-03-20 16:28:58</a:t>
                      </a:r>
                      <a:r>
                        <a:rPr kumimoji="0" lang="de-DE" sz="1000" b="0" i="0" u="none" strike="noStrike" kern="1200" cap="none" spc="0" normalizeH="0" baseline="0" noProof="0">
                          <a:ln>
                            <a:noFill/>
                          </a:ln>
                          <a:solidFill>
                            <a:prstClr val="black"/>
                          </a:solidFill>
                          <a:effectLst/>
                          <a:uLnTx/>
                          <a:uFillTx/>
                          <a:latin typeface="Calibri"/>
                          <a:ea typeface="+mn-ea"/>
                          <a:cs typeface="+mn-cs"/>
                        </a:rPr>
                        <a:t>
 Ganz im Zeichen von „Protect your money, secure your future“ stand der heutige Finanzbildungstag für Oberstufenschüler:innen im Kassensaal der OeNB. Das Motto der diesjährigen Global Money Week nahmen wir uns zum Anlass, einen Tag voll mit Vorträgen und Mitmachstationen zu gestalten.
Der Tag wurde eröffnet von OeNB-Gouverneur Robert Holzmann, welcher in seiner Keynote die Wichtigkeit der Finanzbildung betonte. "Die OeNB bietet ein breites Spektrum an seriösen Finanzbildungsmaßnahmen an, von spielerischer Vermittlung in der Volksschule über FinanzFit-Finanzbildungsworkshops für Schüler:innen bis hin zur Lehrkräftefortbildung an Universitäten", so Holzmann.
Im Anschluss wurden 4 Stationen aufgebaut, an denen die Schüler:innen viel lernen konnten:
💡 Station 1: Umgang mit Geld in Zeiten steigender Preise
💡 Station 2: Wissenswertes zum Thema Bargeld: Wie erkenne ich Falschgeld?
💡 Station 3: Self-Check zu Kompetenzzielen
💡 Station 4: Führung im Geldmuseum
Die Global Money Week (GMW) ist eine jährliche Bewusstseinskampagne der OECD/INFE (International Network on Financial Education), um globale Aufmerksamkeit für das Thema „Finanzbildung für Kinder und Jugendliche“ zu erwirken. Ziel ist es, sicherzustellen, dass junge Menschen von klein auf ein finanzielles Bewusstsein entwickeln und sich schrittweise das Wissen, die Fähigkeiten, die Einstellungen und das Verhalten aneignen, die notwendig sind, um solide finanzielle Entscheidungen zu treffen und das finanzielle Wohlbefinden zu fördern. 
Was ist deine Meinung zum Thema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https://quintly-eu-image-storage.s3.amazonaws.com/41f7ace969cc1627159a857a9f69c9d5/e16673225b63619de2493428a0254f00.jpg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0.8197 %</a:t>
                      </a:r>
                    </a:p>
                  </a:txBody>
                  <a:tcPr/>
                </a:tc>
                <a:extLst>
                  <a:ext uri="{0D108BD9-81ED-4DB2-BD59-A6C34878D82A}">
                    <a16:rowId xmlns:a16="http://schemas.microsoft.com/office/drawing/2014/main" val="4233108879"/>
                  </a:ext>
                </a:extLst>
              </a:tr>
            </a:tbl>
          </a:graphicData>
        </a:graphic>
      </p:graphicFrame>
      <p:sp>
        <p:nvSpPr>
          <p:cNvPr id="4" name="Text Placeholder 3">
            <a:extLst>
              <a:ext uri="{FF2B5EF4-FFF2-40B4-BE49-F238E27FC236}">
                <a16:creationId xmlns:a16="http://schemas.microsoft.com/office/drawing/2014/main" id="{1D078CCA-E6F2-4FF5-98FE-8F0F79956AB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5698414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CB30B-0C8F-41A1-811F-23152F1F1FA6}"/>
              </a:ext>
            </a:extLst>
          </p:cNvPr>
          <p:cNvSpPr>
            <a:spLocks noGrp="1"/>
          </p:cNvSpPr>
          <p:nvPr>
            <p:ph type="title"/>
          </p:nvPr>
        </p:nvSpPr>
        <p:spPr/>
        <p:txBody>
          <a:bodyPr/>
          <a:lstStyle/>
          <a:p>
            <a:r>
              <a:rPr lang="en-US"/>
              <a:t>Facebook Facebook Top Posts | All profiles - 20 of 25</a:t>
            </a:r>
          </a:p>
        </p:txBody>
      </p:sp>
      <p:graphicFrame>
        <p:nvGraphicFramePr>
          <p:cNvPr id="5" name="Table Placeholder 4">
            <a:extLst>
              <a:ext uri="{FF2B5EF4-FFF2-40B4-BE49-F238E27FC236}">
                <a16:creationId xmlns:a16="http://schemas.microsoft.com/office/drawing/2014/main" id="{7B5F024B-0DD5-48E2-9872-70A71792424D}"/>
              </a:ext>
            </a:extLst>
          </p:cNvPr>
          <p:cNvGraphicFramePr>
            <a:graphicFrameLocks noGrp="1"/>
          </p:cNvGraphicFramePr>
          <p:nvPr>
            <p:ph type="tbl" sz="quarter" idx="13"/>
            <p:extLst>
              <p:ext uri="{D42A27DB-BD31-4B8C-83A1-F6EECF244321}">
                <p14:modId xmlns:p14="http://schemas.microsoft.com/office/powerpoint/2010/main" val="2421915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122978810"/>
                    </a:ext>
                  </a:extLst>
                </a:gridCol>
                <a:gridCol w="2880360">
                  <a:extLst>
                    <a:ext uri="{9D8B030D-6E8A-4147-A177-3AD203B41FA5}">
                      <a16:colId xmlns:a16="http://schemas.microsoft.com/office/drawing/2014/main" val="3973682516"/>
                    </a:ext>
                  </a:extLst>
                </a:gridCol>
                <a:gridCol w="987552">
                  <a:extLst>
                    <a:ext uri="{9D8B030D-6E8A-4147-A177-3AD203B41FA5}">
                      <a16:colId xmlns:a16="http://schemas.microsoft.com/office/drawing/2014/main" val="3775570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26367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- 2024-01-24 16:34:01</a:t>
                      </a:r>
                      <a:r>
                        <a:rPr kumimoji="0" lang="de-DE" sz="1000" b="0" i="0" u="none" strike="noStrike" kern="1200" cap="none" spc="0" normalizeH="0" baseline="0" noProof="0">
                          <a:ln>
                            <a:noFill/>
                          </a:ln>
                          <a:solidFill>
                            <a:prstClr val="black"/>
                          </a:solidFill>
                          <a:effectLst/>
                          <a:uLnTx/>
                          <a:uFillTx/>
                          <a:latin typeface="Calibri"/>
                          <a:ea typeface="+mn-ea"/>
                          <a:cs typeface="+mn-cs"/>
                        </a:rPr>
                        <a:t>
 Wir bieten: Vielfältiges Bildungsangebot für verschiedene Alters- und Zielgruppen 🔝
Wir wollen: Stärkung von Finanzkompetenz der österreichischen Bevölkerung 💪
Heute ist der #InternationalerTagderBildung 🎓
Seit vielen Jahren ist es der #OeNB ein großes Anliegen die Finanzkompetenz der österreichischen Bürgerschaft zu stärken, finanzielle Bildung zu vermitteln und das Verständnis für wirtschaftliche Zusammenhänge zu fördern. Aus diesem Grund haben wir ein vielfältiges &amp; umfangreiches Bildungsangebot für verschiedene Alters- und Zielgruppen entwickelt. 🚀
Auf unserer Finanzbildungsplattform eurologisch.at gibt es neben Seminaren zu #Bargeld, #Zahlungsverkehr und #Anlageformen: 
✔ Interaktive Workshops,
✔ Online Tools zum persönlichen Umgang mit #Geld &amp;
✔ Lehrmaterialien für diverse Altersklassen
Die #DieNationalbank trägt so u.a. dazu bei, dass das Interesse und Verständnis der Österreicher:innen für wirtschaftliche Zusammenhänge und damit den Aufgaben einer Notenbank wie z. B. Preisstabilität, Finanzmarktstabilität und Zahlungsmittel stetig wächst. Ferner bedeutet dies, dass auch bessere Entscheidungen bei Themen wie Vorsorge, Veranlagungen und Krediten getroffen werden können  👌
Haben Sie unsere Tools und Lehrmaterialien schon genutzt? Vielleicht sogar schon an unseren kostenlosen Workshops teilgenommen?
Hier geht es zu unserer Finanzbildungsplattform 🔗 https://lnkd.in/e2n6rYRk
#InternationalerTagderBildung #DieNationalbank #Finanzbildung #Bildung #Lehrmaterialien #Education #Service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https://quintly-eu-image-storage.s3.amazonaws.com/41f7ace969cc1627159a857a9f69c9d5/6d7719e902ffe56e0a07a93596ce225c.jpg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0.7257 %</a:t>
                      </a:r>
                    </a:p>
                  </a:txBody>
                  <a:tcPr/>
                </a:tc>
                <a:extLst>
                  <a:ext uri="{0D108BD9-81ED-4DB2-BD59-A6C34878D82A}">
                    <a16:rowId xmlns:a16="http://schemas.microsoft.com/office/drawing/2014/main" val="562830990"/>
                  </a:ext>
                </a:extLst>
              </a:tr>
            </a:tbl>
          </a:graphicData>
        </a:graphic>
      </p:graphicFrame>
      <p:sp>
        <p:nvSpPr>
          <p:cNvPr id="4" name="Text Placeholder 3">
            <a:extLst>
              <a:ext uri="{FF2B5EF4-FFF2-40B4-BE49-F238E27FC236}">
                <a16:creationId xmlns:a16="http://schemas.microsoft.com/office/drawing/2014/main" id="{96CD4356-8637-41FF-B96A-725088E4113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0340206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15816-7234-4340-B914-59FAB75E384A}"/>
              </a:ext>
            </a:extLst>
          </p:cNvPr>
          <p:cNvSpPr>
            <a:spLocks noGrp="1"/>
          </p:cNvSpPr>
          <p:nvPr>
            <p:ph type="title"/>
          </p:nvPr>
        </p:nvSpPr>
        <p:spPr/>
        <p:txBody>
          <a:bodyPr/>
          <a:lstStyle/>
          <a:p>
            <a:r>
              <a:rPr lang="en-US"/>
              <a:t>Facebook Facebook Top Posts | All profiles - 21 of 25</a:t>
            </a:r>
          </a:p>
        </p:txBody>
      </p:sp>
      <p:graphicFrame>
        <p:nvGraphicFramePr>
          <p:cNvPr id="5" name="Table Placeholder 4">
            <a:extLst>
              <a:ext uri="{FF2B5EF4-FFF2-40B4-BE49-F238E27FC236}">
                <a16:creationId xmlns:a16="http://schemas.microsoft.com/office/drawing/2014/main" id="{4A5CEF37-D2FC-4C50-8CCD-1B449AF0A864}"/>
              </a:ext>
            </a:extLst>
          </p:cNvPr>
          <p:cNvGraphicFramePr>
            <a:graphicFrameLocks noGrp="1"/>
          </p:cNvGraphicFramePr>
          <p:nvPr>
            <p:ph type="tbl" sz="quarter" idx="13"/>
            <p:extLst>
              <p:ext uri="{D42A27DB-BD31-4B8C-83A1-F6EECF244321}">
                <p14:modId xmlns:p14="http://schemas.microsoft.com/office/powerpoint/2010/main" val="62376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4071683535"/>
                    </a:ext>
                  </a:extLst>
                </a:gridCol>
                <a:gridCol w="2880360">
                  <a:extLst>
                    <a:ext uri="{9D8B030D-6E8A-4147-A177-3AD203B41FA5}">
                      <a16:colId xmlns:a16="http://schemas.microsoft.com/office/drawing/2014/main" val="3853039345"/>
                    </a:ext>
                  </a:extLst>
                </a:gridCol>
                <a:gridCol w="987552">
                  <a:extLst>
                    <a:ext uri="{9D8B030D-6E8A-4147-A177-3AD203B41FA5}">
                      <a16:colId xmlns:a16="http://schemas.microsoft.com/office/drawing/2014/main" val="4169796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50463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- 2024-11-27 12:15:50</a:t>
                      </a:r>
                      <a:r>
                        <a:rPr kumimoji="0" lang="de-DE" sz="1000" b="0" i="0" u="none" strike="noStrike" kern="1200" cap="none" spc="0" normalizeH="0" baseline="0" noProof="0">
                          <a:ln>
                            <a:noFill/>
                          </a:ln>
                          <a:solidFill>
                            <a:prstClr val="black"/>
                          </a:solidFill>
                          <a:effectLst/>
                          <a:uLnTx/>
                          <a:uFillTx/>
                          <a:latin typeface="Calibri"/>
                          <a:ea typeface="+mn-ea"/>
                          <a:cs typeface="+mn-cs"/>
                        </a:rPr>
                        <a:t>
 💡 Was macht eine Notenbank und warum ist es wichtig, dass man über Themen, wie beispielsweise die Inflation informiert ist ... 
Das durfte heute #OeNB Direktor Thomas Steiner vielen anwesenden Schüler:innen beim Gewinninfoday erzählen. 
🙌 Ein tolle Atmosphäre und viele spannende Eindrücke waren garantiert. 
➡ Übrigens: zahlreiche Infos zum Thema Finanzbildung, spannende FinCity Games und vielem mehr sind auf unserer #Finanzbildungs Website zu finden: https://finanzbildung.oenb.at/
Wirtschaftsmagazin GEWINN #gewinninfoday #dienationalbank #oenb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https://quintly-eu-image-storage.s3.amazonaws.com/41f7ace969cc1627159a857a9f69c9d5/81436a22e93ab9eb92bffbe650a10f11.jpg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0.7254 %</a:t>
                      </a:r>
                    </a:p>
                  </a:txBody>
                  <a:tcPr/>
                </a:tc>
                <a:extLst>
                  <a:ext uri="{0D108BD9-81ED-4DB2-BD59-A6C34878D82A}">
                    <a16:rowId xmlns:a16="http://schemas.microsoft.com/office/drawing/2014/main" val="172858608"/>
                  </a:ext>
                </a:extLst>
              </a:tr>
            </a:tbl>
          </a:graphicData>
        </a:graphic>
      </p:graphicFrame>
      <p:sp>
        <p:nvSpPr>
          <p:cNvPr id="4" name="Text Placeholder 3">
            <a:extLst>
              <a:ext uri="{FF2B5EF4-FFF2-40B4-BE49-F238E27FC236}">
                <a16:creationId xmlns:a16="http://schemas.microsoft.com/office/drawing/2014/main" id="{42FAD7E4-092F-4D31-AC24-546EC951A91D}"/>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5125985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B73EC-255A-4EEC-BCBB-D10F9AA2847A}"/>
              </a:ext>
            </a:extLst>
          </p:cNvPr>
          <p:cNvSpPr>
            <a:spLocks noGrp="1"/>
          </p:cNvSpPr>
          <p:nvPr>
            <p:ph type="title"/>
          </p:nvPr>
        </p:nvSpPr>
        <p:spPr/>
        <p:txBody>
          <a:bodyPr/>
          <a:lstStyle/>
          <a:p>
            <a:r>
              <a:rPr lang="en-US"/>
              <a:t>Facebook Facebook Top Posts | All profiles - 22 of 25</a:t>
            </a:r>
          </a:p>
        </p:txBody>
      </p:sp>
      <p:graphicFrame>
        <p:nvGraphicFramePr>
          <p:cNvPr id="5" name="Table Placeholder 4">
            <a:extLst>
              <a:ext uri="{FF2B5EF4-FFF2-40B4-BE49-F238E27FC236}">
                <a16:creationId xmlns:a16="http://schemas.microsoft.com/office/drawing/2014/main" id="{8F52224A-5856-4AD4-922E-1D49ABE6E028}"/>
              </a:ext>
            </a:extLst>
          </p:cNvPr>
          <p:cNvGraphicFramePr>
            <a:graphicFrameLocks noGrp="1"/>
          </p:cNvGraphicFramePr>
          <p:nvPr>
            <p:ph type="tbl" sz="quarter" idx="13"/>
            <p:extLst>
              <p:ext uri="{D42A27DB-BD31-4B8C-83A1-F6EECF244321}">
                <p14:modId xmlns:p14="http://schemas.microsoft.com/office/powerpoint/2010/main" val="716862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231811579"/>
                    </a:ext>
                  </a:extLst>
                </a:gridCol>
                <a:gridCol w="2880360">
                  <a:extLst>
                    <a:ext uri="{9D8B030D-6E8A-4147-A177-3AD203B41FA5}">
                      <a16:colId xmlns:a16="http://schemas.microsoft.com/office/drawing/2014/main" val="1178505514"/>
                    </a:ext>
                  </a:extLst>
                </a:gridCol>
                <a:gridCol w="987552">
                  <a:extLst>
                    <a:ext uri="{9D8B030D-6E8A-4147-A177-3AD203B41FA5}">
                      <a16:colId xmlns:a16="http://schemas.microsoft.com/office/drawing/2014/main" val="1698946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05695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- 2024-11-06 10:14:17</a:t>
                      </a:r>
                      <a:r>
                        <a:rPr kumimoji="0" lang="de-DE" sz="1000" b="0" i="0" u="none" strike="noStrike" kern="1200" cap="none" spc="0" normalizeH="0" baseline="0" noProof="0">
                          <a:ln>
                            <a:noFill/>
                          </a:ln>
                          <a:solidFill>
                            <a:prstClr val="black"/>
                          </a:solidFill>
                          <a:effectLst/>
                          <a:uLnTx/>
                          <a:uFillTx/>
                          <a:latin typeface="Calibri"/>
                          <a:ea typeface="+mn-ea"/>
                          <a:cs typeface="+mn-cs"/>
                        </a:rPr>
                        <a:t>
 Gut ein Jahr ist es her, dass wir mit dem Pilotprojekt "Geldwert - Wertvoll" in Kindergärten in Niederösterreich begonnen haben. Denn uns ist es ein großes Anliegen, die Finanz- und Verbraucher:innenbildung bereits im Kindesalter zu fördern. 📚
In Kooperation mit dem Land Niederösterreich &amp; dem Bundesministerium für Soziales, Gesundheit, Pflege und Konsumentenschutz haben wir also ein erweitertes Bildungsangebot zu folgenden Themen entwickelt: ✨ Umgang mit #Geld, Einkaufen, Werte &amp; Achtsamkeit gegenüber Dingen, Fairness, Werbung und Marken. ✨ 
Dieses kam im Laufe der letzten Monate in 18 niederösterreichischen Landeskindergärten mit insgesamt 60 Gruppen zur Anwendung. Zielgruppe des Projekts sind Elementarpädagog:innen, Kinder im letzten Kindergartenjahr sowie deren Eltern/Familien. 👩‍👩‍👧👨‍👩‍👦‍👦👨‍👨‍👧
Aktuell beschäftigen sich unsere Kolleg:innen in der #Finanzbildung mit der wissenschaftlichen Evaluierung des Pilotprojekts. Wir sind schon gespannt auf die Ergebnisse und halten natürlich auch Sie hier gerne am Laufenden.
Gewusst?
Hier 👉 https://bit.ly/3TRkyN1 👈 finden Sie kostenloses Bildungsmaterial für verschiedenste Bildungsstufen und zu diversen Themen.
#Bildung #Education #DieNationalbank #FinancialEducation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https://quintly-eu-image-storage.s3.amazonaws.com/41f7ace969cc1627159a857a9f69c9d5/cc62e2c0913cc7c26406ce4389681863.jpg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0.5365 %</a:t>
                      </a:r>
                    </a:p>
                  </a:txBody>
                  <a:tcPr/>
                </a:tc>
                <a:extLst>
                  <a:ext uri="{0D108BD9-81ED-4DB2-BD59-A6C34878D82A}">
                    <a16:rowId xmlns:a16="http://schemas.microsoft.com/office/drawing/2014/main" val="531600249"/>
                  </a:ext>
                </a:extLst>
              </a:tr>
            </a:tbl>
          </a:graphicData>
        </a:graphic>
      </p:graphicFrame>
      <p:sp>
        <p:nvSpPr>
          <p:cNvPr id="4" name="Text Placeholder 3">
            <a:extLst>
              <a:ext uri="{FF2B5EF4-FFF2-40B4-BE49-F238E27FC236}">
                <a16:creationId xmlns:a16="http://schemas.microsoft.com/office/drawing/2014/main" id="{75434B98-D068-4EC8-A59E-8952E82A256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6288595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F34F1-2E79-4F83-A326-E8A4FBE677FA}"/>
              </a:ext>
            </a:extLst>
          </p:cNvPr>
          <p:cNvSpPr>
            <a:spLocks noGrp="1"/>
          </p:cNvSpPr>
          <p:nvPr>
            <p:ph type="title"/>
          </p:nvPr>
        </p:nvSpPr>
        <p:spPr/>
        <p:txBody>
          <a:bodyPr/>
          <a:lstStyle/>
          <a:p>
            <a:r>
              <a:rPr lang="en-US"/>
              <a:t>Facebook Facebook Top Posts | All profiles - 23 of 25</a:t>
            </a:r>
          </a:p>
        </p:txBody>
      </p:sp>
      <p:graphicFrame>
        <p:nvGraphicFramePr>
          <p:cNvPr id="5" name="Table Placeholder 4">
            <a:extLst>
              <a:ext uri="{FF2B5EF4-FFF2-40B4-BE49-F238E27FC236}">
                <a16:creationId xmlns:a16="http://schemas.microsoft.com/office/drawing/2014/main" id="{1B459549-2145-4CB1-A322-03076867F0E0}"/>
              </a:ext>
            </a:extLst>
          </p:cNvPr>
          <p:cNvGraphicFramePr>
            <a:graphicFrameLocks noGrp="1"/>
          </p:cNvGraphicFramePr>
          <p:nvPr>
            <p:ph type="tbl" sz="quarter" idx="13"/>
            <p:extLst>
              <p:ext uri="{D42A27DB-BD31-4B8C-83A1-F6EECF244321}">
                <p14:modId xmlns:p14="http://schemas.microsoft.com/office/powerpoint/2010/main" val="776373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112833030"/>
                    </a:ext>
                  </a:extLst>
                </a:gridCol>
                <a:gridCol w="2880360">
                  <a:extLst>
                    <a:ext uri="{9D8B030D-6E8A-4147-A177-3AD203B41FA5}">
                      <a16:colId xmlns:a16="http://schemas.microsoft.com/office/drawing/2014/main" val="255886013"/>
                    </a:ext>
                  </a:extLst>
                </a:gridCol>
                <a:gridCol w="987552">
                  <a:extLst>
                    <a:ext uri="{9D8B030D-6E8A-4147-A177-3AD203B41FA5}">
                      <a16:colId xmlns:a16="http://schemas.microsoft.com/office/drawing/2014/main" val="2570719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4367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- 2024-02-29 07:20:28</a:t>
                      </a:r>
                      <a:r>
                        <a:rPr kumimoji="0" lang="en-US" sz="1000" b="0" i="0" u="none" strike="noStrike" kern="1200" cap="none" spc="0" normalizeH="0" baseline="0" noProof="0">
                          <a:ln>
                            <a:noFill/>
                          </a:ln>
                          <a:solidFill>
                            <a:prstClr val="black"/>
                          </a:solidFill>
                          <a:effectLst/>
                          <a:uLnTx/>
                          <a:uFillTx/>
                          <a:latin typeface="Calibri"/>
                          <a:ea typeface="+mn-ea"/>
                          <a:cs typeface="+mn-cs"/>
                        </a:rPr>
                        <a:t>
 Hast du schon den neuen EduFunk Podcast angehört? 🎧🎙️ Darin spricht unser Finanzbildungs-Experte Maximilian Estl über die neu gegründete App #Meiki. Hier kannst du sie dir gleich kostenlos holen: OeNB.at/meiki — viel Freude beim Ausprobieren!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https://quintly-eu-image-storage.s3.amazonaws.com/41f7ace969cc1627159a857a9f69c9d5/0a38f013687b43e76c51529854122fda.jpg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0.4196 %</a:t>
                      </a:r>
                    </a:p>
                  </a:txBody>
                  <a:tcPr/>
                </a:tc>
                <a:extLst>
                  <a:ext uri="{0D108BD9-81ED-4DB2-BD59-A6C34878D82A}">
                    <a16:rowId xmlns:a16="http://schemas.microsoft.com/office/drawing/2014/main" val="2330392995"/>
                  </a:ext>
                </a:extLst>
              </a:tr>
            </a:tbl>
          </a:graphicData>
        </a:graphic>
      </p:graphicFrame>
      <p:sp>
        <p:nvSpPr>
          <p:cNvPr id="4" name="Text Placeholder 3">
            <a:extLst>
              <a:ext uri="{FF2B5EF4-FFF2-40B4-BE49-F238E27FC236}">
                <a16:creationId xmlns:a16="http://schemas.microsoft.com/office/drawing/2014/main" id="{B5D78874-9AA3-4CDC-BF61-A7FD5941706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2927484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B907C-6985-4998-B488-15F0679F5186}"/>
              </a:ext>
            </a:extLst>
          </p:cNvPr>
          <p:cNvSpPr>
            <a:spLocks noGrp="1"/>
          </p:cNvSpPr>
          <p:nvPr>
            <p:ph type="title"/>
          </p:nvPr>
        </p:nvSpPr>
        <p:spPr/>
        <p:txBody>
          <a:bodyPr/>
          <a:lstStyle/>
          <a:p>
            <a:r>
              <a:rPr lang="en-US"/>
              <a:t>Facebook Facebook Top Posts | All profiles - 24 of 25</a:t>
            </a:r>
          </a:p>
        </p:txBody>
      </p:sp>
      <p:graphicFrame>
        <p:nvGraphicFramePr>
          <p:cNvPr id="5" name="Table Placeholder 4">
            <a:extLst>
              <a:ext uri="{FF2B5EF4-FFF2-40B4-BE49-F238E27FC236}">
                <a16:creationId xmlns:a16="http://schemas.microsoft.com/office/drawing/2014/main" id="{4D0146E2-5E05-4F58-A68D-5DD627B9B0E3}"/>
              </a:ext>
            </a:extLst>
          </p:cNvPr>
          <p:cNvGraphicFramePr>
            <a:graphicFrameLocks noGrp="1"/>
          </p:cNvGraphicFramePr>
          <p:nvPr>
            <p:ph type="tbl" sz="quarter" idx="13"/>
            <p:extLst>
              <p:ext uri="{D42A27DB-BD31-4B8C-83A1-F6EECF244321}">
                <p14:modId xmlns:p14="http://schemas.microsoft.com/office/powerpoint/2010/main" val="2666256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27006403"/>
                    </a:ext>
                  </a:extLst>
                </a:gridCol>
                <a:gridCol w="2880360">
                  <a:extLst>
                    <a:ext uri="{9D8B030D-6E8A-4147-A177-3AD203B41FA5}">
                      <a16:colId xmlns:a16="http://schemas.microsoft.com/office/drawing/2014/main" val="1921151835"/>
                    </a:ext>
                  </a:extLst>
                </a:gridCol>
                <a:gridCol w="987552">
                  <a:extLst>
                    <a:ext uri="{9D8B030D-6E8A-4147-A177-3AD203B41FA5}">
                      <a16:colId xmlns:a16="http://schemas.microsoft.com/office/drawing/2014/main" val="3135719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83097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- 2024-06-21 16:29:02</a:t>
                      </a:r>
                      <a:r>
                        <a:rPr kumimoji="0" lang="de-DE" sz="1000" b="0" i="0" u="none" strike="noStrike" kern="1200" cap="none" spc="0" normalizeH="0" baseline="0" noProof="0">
                          <a:ln>
                            <a:noFill/>
                          </a:ln>
                          <a:solidFill>
                            <a:prstClr val="black"/>
                          </a:solidFill>
                          <a:effectLst/>
                          <a:uLnTx/>
                          <a:uFillTx/>
                          <a:latin typeface="Calibri"/>
                          <a:ea typeface="+mn-ea"/>
                          <a:cs typeface="+mn-cs"/>
                        </a:rPr>
                        <a:t>
 Über Geld reden in der Partnerschaft? 💌💶 
Doris Langner, Stellvertretende Leiterin der Abteilung für Finanzbildung und Kultur der Oesterreichischen Nationalbank, spricht darüber im Interview mit der WOMAN-Redaktion!
❓ Fragen über Fragen: Wann setzt man das Gespräch über Geld am besten an? Wie geht man mit Gehaltsunterschieden um? Wie findet man für sich eine Lösung, die für beide Partner:innen funktioniert?
Doris Langner: „Es gibt das Sprichwort: Strenge Rechnung, gute Freunde. So ähnlich ist es auch in einer Beziehung. Jedes vorzeitige Gespräch über Geld beugt Konflikte vor und sollte geführt werden, bevor das Thema belastet. Denn dann geht man ohne Ärger im Hintergrund und mit Wohlwollen rein.“ 🧾
Die große Frage ist dabei natürlich, wie man sich als Paar Ausgaben teilt oder Einkommensunterschiede ausgleicht. Je ähnlicher das Gehalt innerhalb der Beziehung ist, umso weniger ist ein Ausgleich notwendig. Häufig entscheiden sich die Partner:innen dann für eine Lösung, wo sie die Kosten einfach halbieren oder ein gemeinsames Zusatzkonto haben, auf das gleich viel eingezahlt wird. Davon werden dann Haushaltskosten bezahlt. Ist aber gerade eine Person – häufig die Frau – wegen der Kinder in Teilzeit, sollten Paare besprechen, wie man die Aufteilung löst.
Doris Langner: „Kinder sind eine wunderschöne Bereicherung fürs Leben, aber sie sind auch ein Kostenpunkt und ein Grund dafür, dass man häufig zumindest einen Teil des Haushaltseinkommens verliert. Man sollte vor der Geburt darüber sprechen, wie man das ausgleichen kann und wie die Kosten für den Nachwuchs aufgeteilt werden."
Gerade wenn die Frau mehr Zeit in der Kindererziehung aufbringt und deshalb nur Teilzeit arbeitet, hat das auch langfristige Konsequenzen für den Aufbau ihres Vermögens sowie ihre künftige Pension. Auch hier gibt es diverse Möglichkeiten um das auszugleichen, die besprochen werden müssen.
Eine One-Size-Fits-All-Empfehlung für Paare gibt es nicht. Was jeweils am Besten funktioniert und sich fair anfühlt, sollte individuell besprochen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https://quintly-eu-image-storage.s3.amazonaws.com/41f7ace969cc1627159a857a9f69c9d5/dcc47f91660485d68df7cd3e7df37207.jpg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0.2587 %</a:t>
                      </a:r>
                    </a:p>
                  </a:txBody>
                  <a:tcPr/>
                </a:tc>
                <a:extLst>
                  <a:ext uri="{0D108BD9-81ED-4DB2-BD59-A6C34878D82A}">
                    <a16:rowId xmlns:a16="http://schemas.microsoft.com/office/drawing/2014/main" val="1416776528"/>
                  </a:ext>
                </a:extLst>
              </a:tr>
            </a:tbl>
          </a:graphicData>
        </a:graphic>
      </p:graphicFrame>
      <p:sp>
        <p:nvSpPr>
          <p:cNvPr id="4" name="Text Placeholder 3">
            <a:extLst>
              <a:ext uri="{FF2B5EF4-FFF2-40B4-BE49-F238E27FC236}">
                <a16:creationId xmlns:a16="http://schemas.microsoft.com/office/drawing/2014/main" id="{93E34022-FAF1-4AB0-9852-70FFD12D7A6D}"/>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6498186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015C8-43C3-4CF6-A6B3-6334B2262F11}"/>
              </a:ext>
            </a:extLst>
          </p:cNvPr>
          <p:cNvSpPr>
            <a:spLocks noGrp="1"/>
          </p:cNvSpPr>
          <p:nvPr>
            <p:ph type="title"/>
          </p:nvPr>
        </p:nvSpPr>
        <p:spPr/>
        <p:txBody>
          <a:bodyPr/>
          <a:lstStyle/>
          <a:p>
            <a:r>
              <a:rPr lang="en-US"/>
              <a:t>Facebook Facebook Top Posts | All profiles - 25 of 25</a:t>
            </a:r>
          </a:p>
        </p:txBody>
      </p:sp>
      <p:graphicFrame>
        <p:nvGraphicFramePr>
          <p:cNvPr id="5" name="Table Placeholder 4">
            <a:extLst>
              <a:ext uri="{FF2B5EF4-FFF2-40B4-BE49-F238E27FC236}">
                <a16:creationId xmlns:a16="http://schemas.microsoft.com/office/drawing/2014/main" id="{456FD66B-07B0-4495-8DAA-2C1082B54F4F}"/>
              </a:ext>
            </a:extLst>
          </p:cNvPr>
          <p:cNvGraphicFramePr>
            <a:graphicFrameLocks noGrp="1"/>
          </p:cNvGraphicFramePr>
          <p:nvPr>
            <p:ph type="tbl" sz="quarter" idx="13"/>
            <p:extLst>
              <p:ext uri="{D42A27DB-BD31-4B8C-83A1-F6EECF244321}">
                <p14:modId xmlns:p14="http://schemas.microsoft.com/office/powerpoint/2010/main" val="1722982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006797089"/>
                    </a:ext>
                  </a:extLst>
                </a:gridCol>
                <a:gridCol w="2880360">
                  <a:extLst>
                    <a:ext uri="{9D8B030D-6E8A-4147-A177-3AD203B41FA5}">
                      <a16:colId xmlns:a16="http://schemas.microsoft.com/office/drawing/2014/main" val="3522859086"/>
                    </a:ext>
                  </a:extLst>
                </a:gridCol>
                <a:gridCol w="987552">
                  <a:extLst>
                    <a:ext uri="{9D8B030D-6E8A-4147-A177-3AD203B41FA5}">
                      <a16:colId xmlns:a16="http://schemas.microsoft.com/office/drawing/2014/main" val="3453325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99299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- 2024-07-16 15:56:04</a:t>
                      </a:r>
                      <a:r>
                        <a:rPr kumimoji="0" lang="de-DE" sz="1000" b="0" i="0" u="none" strike="noStrike" kern="1200" cap="none" spc="0" normalizeH="0" baseline="0" noProof="0">
                          <a:ln>
                            <a:noFill/>
                          </a:ln>
                          <a:solidFill>
                            <a:prstClr val="black"/>
                          </a:solidFill>
                          <a:effectLst/>
                          <a:uLnTx/>
                          <a:uFillTx/>
                          <a:latin typeface="Calibri"/>
                          <a:ea typeface="+mn-ea"/>
                          <a:cs typeface="+mn-cs"/>
                        </a:rPr>
                        <a:t>
 ➡ CHECK-PLAN-AKTION kann da eine gute Hilfe sein. 
1️⃣ Check: Verschaffe dir einen Überblick über deine finanzielle Situation!
Finde heraus, wie hoch deine Einnahmen und Ausgaben sind. Ob du sie in einer Excel-Tabelle gegenüberstellst, händisch notierst, oder dein Online-Banking-Tool nutzt, ist egal. Wichtig ist, dass du eine Methode findest, die für dich passt, und du deine Finanzen im Blick hast.
2️⃣ Plan: Plane deine Kosten genau!
Bei deinen Ausgaben ist es wichtig, zwischen regelmäßigen Fixkosten und unregelmäßigen „variablen“ Kosten zu unterscheiden. 
Fixkosten: Fallen regelmäßig und in gleicher Höhe an. Zum Beispiel für: Miete, Strom, Internet, Handy, Streaming-Dienste …
Variable Kosten: Fallen unregelmäßig und in unterschiedlicher Höhe an. Zum Beispiel für: Urlaub, Restaurantbesuch, Kino, Shopping …
💡Tipp: Gerade bei den variablen Kosten hast du die Möglichkeit einzusparen, wenn es eng wird. Auch wenn es fast zur täglichen Routine gehört, der „Coffee to go“ summiert sich über den Monat hinweg. Den Kaffee mit Thermobecher von zu Hause mitzunehmen, könnte eine passende Alternative sein, mit der du deine Kosten reduzieren kannst. 
🤔Aber auch bei den Fixkosten hast du die Möglichkeit, deine Kosten zu senken. Abos sind hier klassische Kostenfallen, in die man schnell tappt. Gehst du wirklich regelmäßig ins Fitnessstudio? Brauchst du drei unterschiedliche Streaming-Dienste? 
3️⃣ Aktion: Setze deine Pläne in die Tat um!
Das ist oft der schwierigste Schritt. Nachdem du dir einen Überblick verschafft und einen Plan gemacht hast, geht es jetzt darum, dein Verhalten anzupassen. Das bedeutet: Kaffee tatsächlich im Thermobecher von zu Hause mitnehmen. Abos ausmisten und Mitgliedschaften, die man nicht ausreichend nutzt, kündigen. 
Infos zum Thema sparen findest du auf unsere Website finanzbildung.at 
#yesyoucan #sparen #dienationalbank #teamsparen #safemoney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https://quintly-eu-image-storage.s3.amazonaws.com/41f7ace969cc1627159a857a9f69c9d5/1ebf5f4aa5728fa08fb22444f4628209.jpg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0.2581 %</a:t>
                      </a:r>
                    </a:p>
                  </a:txBody>
                  <a:tcPr/>
                </a:tc>
                <a:extLst>
                  <a:ext uri="{0D108BD9-81ED-4DB2-BD59-A6C34878D82A}">
                    <a16:rowId xmlns:a16="http://schemas.microsoft.com/office/drawing/2014/main" val="3918757061"/>
                  </a:ext>
                </a:extLst>
              </a:tr>
            </a:tbl>
          </a:graphicData>
        </a:graphic>
      </p:graphicFrame>
      <p:sp>
        <p:nvSpPr>
          <p:cNvPr id="4" name="Text Placeholder 3">
            <a:extLst>
              <a:ext uri="{FF2B5EF4-FFF2-40B4-BE49-F238E27FC236}">
                <a16:creationId xmlns:a16="http://schemas.microsoft.com/office/drawing/2014/main" id="{E0593D51-BE5D-4800-8B1B-CB821ABFCE41}"/>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2702661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E3C54-3EE7-4242-AAFE-4D37ED2A3D2A}"/>
              </a:ext>
            </a:extLst>
          </p:cNvPr>
          <p:cNvSpPr>
            <a:spLocks noGrp="1"/>
          </p:cNvSpPr>
          <p:nvPr>
            <p:ph type="title"/>
          </p:nvPr>
        </p:nvSpPr>
        <p:spPr/>
        <p:txBody>
          <a:bodyPr/>
          <a:lstStyle/>
          <a:p>
            <a:r>
              <a:rPr lang="en-US"/>
              <a:t>Facebook Facebook Flop Posts | Oesterreichische Nationalbank - 1 of 6</a:t>
            </a:r>
          </a:p>
        </p:txBody>
      </p:sp>
      <p:graphicFrame>
        <p:nvGraphicFramePr>
          <p:cNvPr id="5" name="Table Placeholder 4">
            <a:extLst>
              <a:ext uri="{FF2B5EF4-FFF2-40B4-BE49-F238E27FC236}">
                <a16:creationId xmlns:a16="http://schemas.microsoft.com/office/drawing/2014/main" id="{D1A2917D-090B-482B-A6F0-043FDB41A6D9}"/>
              </a:ext>
            </a:extLst>
          </p:cNvPr>
          <p:cNvGraphicFramePr>
            <a:graphicFrameLocks noGrp="1"/>
          </p:cNvGraphicFramePr>
          <p:nvPr>
            <p:ph type="tbl" sz="quarter" idx="13"/>
            <p:extLst>
              <p:ext uri="{D42A27DB-BD31-4B8C-83A1-F6EECF244321}">
                <p14:modId xmlns:p14="http://schemas.microsoft.com/office/powerpoint/2010/main" val="445566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4172239727"/>
                    </a:ext>
                  </a:extLst>
                </a:gridCol>
                <a:gridCol w="2880360">
                  <a:extLst>
                    <a:ext uri="{9D8B030D-6E8A-4147-A177-3AD203B41FA5}">
                      <a16:colId xmlns:a16="http://schemas.microsoft.com/office/drawing/2014/main" val="1523044552"/>
                    </a:ext>
                  </a:extLst>
                </a:gridCol>
                <a:gridCol w="987552">
                  <a:extLst>
                    <a:ext uri="{9D8B030D-6E8A-4147-A177-3AD203B41FA5}">
                      <a16:colId xmlns:a16="http://schemas.microsoft.com/office/drawing/2014/main" val="804990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480024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- 2024-04-29 09:27:32</a:t>
                      </a:r>
                      <a:r>
                        <a:rPr kumimoji="0" lang="en-US" sz="1000" b="0" i="0" u="none" strike="noStrike" kern="1200" cap="none" spc="0" normalizeH="0" baseline="0" noProof="0">
                          <a:ln>
                            <a:noFill/>
                          </a:ln>
                          <a:solidFill>
                            <a:prstClr val="black"/>
                          </a:solidFill>
                          <a:effectLst/>
                          <a:uLnTx/>
                          <a:uFillTx/>
                          <a:latin typeface="Calibri"/>
                          <a:ea typeface="+mn-ea"/>
                          <a:cs typeface="+mn-cs"/>
                        </a:rPr>
                        <a:t>
 Unsere Expertin Petia Niederländer wird am 7. Mai beim EdTech Austria Summit 2024 in Salzburg am #Panel sein. 🎤
❓ Kommst du auch? Tickets kostenlos hier: https://www.courseticket.com/de/e/29395?c=177505
#EdTech #Finanzbildung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https://quintly-eu-image-storage.s3.amazonaws.com/41f7ace969cc1627159a857a9f69c9d5/4235ead0b5712bfc731553a0bc4fdd8f.jpg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869091794"/>
                  </a:ext>
                </a:extLst>
              </a:tr>
            </a:tbl>
          </a:graphicData>
        </a:graphic>
      </p:graphicFrame>
      <p:sp>
        <p:nvSpPr>
          <p:cNvPr id="4" name="Text Placeholder 3">
            <a:extLst>
              <a:ext uri="{FF2B5EF4-FFF2-40B4-BE49-F238E27FC236}">
                <a16:creationId xmlns:a16="http://schemas.microsoft.com/office/drawing/2014/main" id="{7C279369-1E4B-4EBD-89EE-692F75BA87C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4395543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E903D-27FF-4B60-96FD-EBCB18A66FBB}"/>
              </a:ext>
            </a:extLst>
          </p:cNvPr>
          <p:cNvSpPr>
            <a:spLocks noGrp="1"/>
          </p:cNvSpPr>
          <p:nvPr>
            <p:ph type="title"/>
          </p:nvPr>
        </p:nvSpPr>
        <p:spPr/>
        <p:txBody>
          <a:bodyPr/>
          <a:lstStyle/>
          <a:p>
            <a:r>
              <a:rPr lang="en-US"/>
              <a:t>Facebook Facebook Flop Posts | Oesterreichische Nationalbank - 2 of 6</a:t>
            </a:r>
          </a:p>
        </p:txBody>
      </p:sp>
      <p:graphicFrame>
        <p:nvGraphicFramePr>
          <p:cNvPr id="5" name="Table Placeholder 4">
            <a:extLst>
              <a:ext uri="{FF2B5EF4-FFF2-40B4-BE49-F238E27FC236}">
                <a16:creationId xmlns:a16="http://schemas.microsoft.com/office/drawing/2014/main" id="{43C3F468-11A6-4539-BC8D-A83FB78A0032}"/>
              </a:ext>
            </a:extLst>
          </p:cNvPr>
          <p:cNvGraphicFramePr>
            <a:graphicFrameLocks noGrp="1"/>
          </p:cNvGraphicFramePr>
          <p:nvPr>
            <p:ph type="tbl" sz="quarter" idx="13"/>
            <p:extLst>
              <p:ext uri="{D42A27DB-BD31-4B8C-83A1-F6EECF244321}">
                <p14:modId xmlns:p14="http://schemas.microsoft.com/office/powerpoint/2010/main" val="2968365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299669884"/>
                    </a:ext>
                  </a:extLst>
                </a:gridCol>
                <a:gridCol w="2880360">
                  <a:extLst>
                    <a:ext uri="{9D8B030D-6E8A-4147-A177-3AD203B41FA5}">
                      <a16:colId xmlns:a16="http://schemas.microsoft.com/office/drawing/2014/main" val="2446090254"/>
                    </a:ext>
                  </a:extLst>
                </a:gridCol>
                <a:gridCol w="987552">
                  <a:extLst>
                    <a:ext uri="{9D8B030D-6E8A-4147-A177-3AD203B41FA5}">
                      <a16:colId xmlns:a16="http://schemas.microsoft.com/office/drawing/2014/main" val="293268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416180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- 2024-11-20 09:29:22</a:t>
                      </a:r>
                      <a:r>
                        <a:rPr kumimoji="0" lang="de-DE" sz="1000" b="0" i="0" u="none" strike="noStrike" kern="1200" cap="none" spc="0" normalizeH="0" baseline="0" noProof="0">
                          <a:ln>
                            <a:noFill/>
                          </a:ln>
                          <a:solidFill>
                            <a:prstClr val="black"/>
                          </a:solidFill>
                          <a:effectLst/>
                          <a:uLnTx/>
                          <a:uFillTx/>
                          <a:latin typeface="Calibri"/>
                          <a:ea typeface="+mn-ea"/>
                          <a:cs typeface="+mn-cs"/>
                        </a:rPr>
                        <a:t>
 Kennst du schon das „Finanznavi“? 🚀💡
Das „Finanznavi“ ist die neue, digitale Anlaufstelle für alle in Österreich, die Orientierung in ihrem Finanzleben suchen – und das völlig kostenlos! Egal, ob es um Budgetplanung, Schuldenvermeidung oder finanzielle Entscheidungen in bestimmten Lebensphasen geht: Das „Finanznavi“ bietet Unterstützung, praktische Tipps und Lösungen für jede Lebenslage.
Gemeinsam mit dem Bundesministerium für Finanzen möchten wir mit dieser Plattform die #Finanzbildung in Österreich stärken und dir helfen, deinen Umgang mit Geld zu optimieren.
📲 Schau vorbei: finanznavi.gv.at – dein Wegweiser für ein finanziell gesundes Leben.
👉 Welche Themen interessieren dich besonders? Lass es uns in den Kommentaren wissen! 👇
#Finanznavi #Finanzbildung #dieNationalbank #BMF #Finanzplanung #Wirtschaft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0.1043 %</a:t>
                      </a:r>
                    </a:p>
                  </a:txBody>
                  <a:tcPr/>
                </a:tc>
                <a:extLst>
                  <a:ext uri="{0D108BD9-81ED-4DB2-BD59-A6C34878D82A}">
                    <a16:rowId xmlns:a16="http://schemas.microsoft.com/office/drawing/2014/main" val="3511389969"/>
                  </a:ext>
                </a:extLst>
              </a:tr>
            </a:tbl>
          </a:graphicData>
        </a:graphic>
      </p:graphicFrame>
      <p:sp>
        <p:nvSpPr>
          <p:cNvPr id="4" name="Text Placeholder 3">
            <a:extLst>
              <a:ext uri="{FF2B5EF4-FFF2-40B4-BE49-F238E27FC236}">
                <a16:creationId xmlns:a16="http://schemas.microsoft.com/office/drawing/2014/main" id="{E73FC996-866A-49D7-9AE7-A3BB8DD8978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1204204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0A757-229A-47DA-8F9A-1BE556DA6299}"/>
              </a:ext>
            </a:extLst>
          </p:cNvPr>
          <p:cNvSpPr>
            <a:spLocks noGrp="1"/>
          </p:cNvSpPr>
          <p:nvPr>
            <p:ph type="title"/>
          </p:nvPr>
        </p:nvSpPr>
        <p:spPr/>
        <p:txBody>
          <a:bodyPr/>
          <a:lstStyle/>
          <a:p>
            <a:r>
              <a:rPr lang="en-US"/>
              <a:t>Facebook Facebook Flop Posts | Oesterreichische Nationalbank - 3 of 6</a:t>
            </a:r>
          </a:p>
        </p:txBody>
      </p:sp>
      <p:graphicFrame>
        <p:nvGraphicFramePr>
          <p:cNvPr id="5" name="Table Placeholder 4">
            <a:extLst>
              <a:ext uri="{FF2B5EF4-FFF2-40B4-BE49-F238E27FC236}">
                <a16:creationId xmlns:a16="http://schemas.microsoft.com/office/drawing/2014/main" id="{0472D8DE-7782-4B00-AE72-CB5D6E528821}"/>
              </a:ext>
            </a:extLst>
          </p:cNvPr>
          <p:cNvGraphicFramePr>
            <a:graphicFrameLocks noGrp="1"/>
          </p:cNvGraphicFramePr>
          <p:nvPr>
            <p:ph type="tbl" sz="quarter" idx="13"/>
            <p:extLst>
              <p:ext uri="{D42A27DB-BD31-4B8C-83A1-F6EECF244321}">
                <p14:modId xmlns:p14="http://schemas.microsoft.com/office/powerpoint/2010/main" val="4257398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596726065"/>
                    </a:ext>
                  </a:extLst>
                </a:gridCol>
                <a:gridCol w="2880360">
                  <a:extLst>
                    <a:ext uri="{9D8B030D-6E8A-4147-A177-3AD203B41FA5}">
                      <a16:colId xmlns:a16="http://schemas.microsoft.com/office/drawing/2014/main" val="1059757050"/>
                    </a:ext>
                  </a:extLst>
                </a:gridCol>
                <a:gridCol w="987552">
                  <a:extLst>
                    <a:ext uri="{9D8B030D-6E8A-4147-A177-3AD203B41FA5}">
                      <a16:colId xmlns:a16="http://schemas.microsoft.com/office/drawing/2014/main" val="4259799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99737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- 2024-07-15 17:11:12</a:t>
                      </a:r>
                      <a:r>
                        <a:rPr kumimoji="0" lang="de-DE" sz="1000" b="0" i="0" u="none" strike="noStrike" kern="1200" cap="none" spc="0" normalizeH="0" baseline="0" noProof="0">
                          <a:ln>
                            <a:noFill/>
                          </a:ln>
                          <a:solidFill>
                            <a:prstClr val="black"/>
                          </a:solidFill>
                          <a:effectLst/>
                          <a:uLnTx/>
                          <a:uFillTx/>
                          <a:latin typeface="Calibri"/>
                          <a:ea typeface="+mn-ea"/>
                          <a:cs typeface="+mn-cs"/>
                        </a:rPr>
                        <a:t>
 🤔Wer kennt es nicht - den Blick aufs Konto schiebt man manchmal vor sich her. 
Sparen ist nicht immer einfach - laufende und teilweise hohe Lebenskosten und andere Ausgaben können zur "Belastung" fürs Konto werden. 
➡ CHECK-PLAN-AKTION kann da eine gute Hilfe sein. 
1️⃣ Check: Verschaffe dir einen Überblick über deine finanzielle Situation!
Finde heraus, wie hoch deine Einnahmen und Ausgaben sind. Ob du sie in einer Excel-Tabelle gegenüberstellst, händisch notierst, oder dein Online-Banking-Tool nutzt, ist egal. Wichtig ist, dass du eine Methode findest, die für dich passt, und du deine Finanzen im Blick hast.
2️⃣ Plan: Plane deine Kosten genau!
Bei deinen Ausgaben ist es wichtig, zwischen regelmäßigen Fixkosten und unregelmäßigen "variablen" Kosten zu unterscheiden. 
Fixkosten: Fallen regelmäßig und in gleicher Höhe an. Zum Beispiel für: Miete, Strom, Internet, Handy, Streaming-Dienste …
Variable Kosten: Fallen unregelmäßig und in unterschiedlicher Höhe an. Zum Beispiel für: Urlaub, Restaurantbesuch, Kino, Shopping …
💡Tipp: Gerade bei den variablen Kosten hast du die Möglichkeit einzusparen, wenn es eng wird. Auch wenn es fast zur täglichen Routine gehört, der „Coffee to go“ summiert sich über den Monat hinweg. Den Kaffee mit Thermobecher von zu Hause mitzunehmen, könnte eine passende Alternative sein, mit der du deine Kosten reduzieren kannst. 
🤔Aber auch bei den Fixkosten hast du die Möglichkeit, deine Kosten zu senken. Abos sind hier klassische Kostenfallen, in die man schnell tappt. Gehst du wirklich regelmäßig ins Fitnessstudio? Brauchst du drei unterschiedliche Streaming-Dienste? 
3️⃣ Aktion: Setze deine Pläne in die Tat um!
Das ist oft der schwierigste Schritt. Nachdem du dir einen Überblick verschafft und einen Plan gemacht hast, geht es jetzt darum, dein Verhalten anzupassen. Das bedeutet: Kaffee tatsächlich im Thermobecher von zu Hause mitnehmen. Abos ausmisten und Mitgliedschaften, die man nicht ausreichend nutzt, kündigen. 
Infos zum Thema sparen findest du auf unsere Website finanzbildung.at 
#YesYouCan #Sparen #DieNationalbank #TeamSparen #SafeMoney #MoneyMonday #OeNB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0.1290 %</a:t>
                      </a:r>
                    </a:p>
                  </a:txBody>
                  <a:tcPr/>
                </a:tc>
                <a:extLst>
                  <a:ext uri="{0D108BD9-81ED-4DB2-BD59-A6C34878D82A}">
                    <a16:rowId xmlns:a16="http://schemas.microsoft.com/office/drawing/2014/main" val="3438837436"/>
                  </a:ext>
                </a:extLst>
              </a:tr>
            </a:tbl>
          </a:graphicData>
        </a:graphic>
      </p:graphicFrame>
      <p:sp>
        <p:nvSpPr>
          <p:cNvPr id="4" name="Text Placeholder 3">
            <a:extLst>
              <a:ext uri="{FF2B5EF4-FFF2-40B4-BE49-F238E27FC236}">
                <a16:creationId xmlns:a16="http://schemas.microsoft.com/office/drawing/2014/main" id="{6CC018D5-432F-4B69-BCD2-E89124325F9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7741297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6A44E-4046-4E9C-9FFD-4370B0B48FA9}"/>
              </a:ext>
            </a:extLst>
          </p:cNvPr>
          <p:cNvSpPr>
            <a:spLocks noGrp="1"/>
          </p:cNvSpPr>
          <p:nvPr>
            <p:ph type="title"/>
          </p:nvPr>
        </p:nvSpPr>
        <p:spPr/>
        <p:txBody>
          <a:bodyPr/>
          <a:lstStyle/>
          <a:p>
            <a:r>
              <a:rPr lang="en-US"/>
              <a:t>Facebook Facebook Flop Posts | Oesterreichische Nationalbank - 4 of 6</a:t>
            </a:r>
          </a:p>
        </p:txBody>
      </p:sp>
      <p:graphicFrame>
        <p:nvGraphicFramePr>
          <p:cNvPr id="5" name="Table Placeholder 4">
            <a:extLst>
              <a:ext uri="{FF2B5EF4-FFF2-40B4-BE49-F238E27FC236}">
                <a16:creationId xmlns:a16="http://schemas.microsoft.com/office/drawing/2014/main" id="{B79A2901-B155-44FE-8A97-BF7D9AC1F41F}"/>
              </a:ext>
            </a:extLst>
          </p:cNvPr>
          <p:cNvGraphicFramePr>
            <a:graphicFrameLocks noGrp="1"/>
          </p:cNvGraphicFramePr>
          <p:nvPr>
            <p:ph type="tbl" sz="quarter" idx="13"/>
            <p:extLst>
              <p:ext uri="{D42A27DB-BD31-4B8C-83A1-F6EECF244321}">
                <p14:modId xmlns:p14="http://schemas.microsoft.com/office/powerpoint/2010/main" val="2141199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127194844"/>
                    </a:ext>
                  </a:extLst>
                </a:gridCol>
                <a:gridCol w="2880360">
                  <a:extLst>
                    <a:ext uri="{9D8B030D-6E8A-4147-A177-3AD203B41FA5}">
                      <a16:colId xmlns:a16="http://schemas.microsoft.com/office/drawing/2014/main" val="2158428357"/>
                    </a:ext>
                  </a:extLst>
                </a:gridCol>
                <a:gridCol w="987552">
                  <a:extLst>
                    <a:ext uri="{9D8B030D-6E8A-4147-A177-3AD203B41FA5}">
                      <a16:colId xmlns:a16="http://schemas.microsoft.com/office/drawing/2014/main" val="4217225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5578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- 2024-09-17 16:01:07</a:t>
                      </a:r>
                      <a:r>
                        <a:rPr kumimoji="0" lang="de-DE" sz="1000" b="0" i="0" u="none" strike="noStrike" kern="1200" cap="none" spc="0" normalizeH="0" baseline="0" noProof="0">
                          <a:ln>
                            <a:noFill/>
                          </a:ln>
                          <a:solidFill>
                            <a:prstClr val="black"/>
                          </a:solidFill>
                          <a:effectLst/>
                          <a:uLnTx/>
                          <a:uFillTx/>
                          <a:latin typeface="Calibri"/>
                          <a:ea typeface="+mn-ea"/>
                          <a:cs typeface="+mn-cs"/>
                        </a:rPr>
                        <a:t>
 📢 OeNB &amp; WU Wien: Research Talent Award 2024 🎓💡
Die OeNB und die WU (Wirtschaftsuniversität Wien)  zeichnen mit dem Research Talent Award herausragende vorwissenschaftliche Arbeiten von AHS und Diplomarbeiten von BHS aus, die sich mit Geld- und Finanzwirtschaft beschäftigen. 💶📚
Schüler:innen können ihre Arbeiten im Frühjahr einreichen. Eine Fachjury, bestehend aus 
WU-Professor:innen und OeNB-Finanzbildungsexpert:innen, bewertet die Beiträge über den Sommer. Die besten Arbeiten werden bei einem feierlichen Abschlussevent in der OeNB prämiert! 🏅🎉
Ein wertvoller Beitrag zur Förderung junger Talente! 👏
Herzliche Glückwünsche an die Preisträger:innnen! 🎊
#OeNB #WU #ResearchTalentAward #Finanzbildung #SchülerInnen #Diplomarbeit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https://quintly-eu-image-storage.s3.amazonaws.com/41f7ace969cc1627159a857a9f69c9d5/50f4484cd6686385b7be0debb51cbba3.jpg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0.2516 %</a:t>
                      </a:r>
                    </a:p>
                  </a:txBody>
                  <a:tcPr/>
                </a:tc>
                <a:extLst>
                  <a:ext uri="{0D108BD9-81ED-4DB2-BD59-A6C34878D82A}">
                    <a16:rowId xmlns:a16="http://schemas.microsoft.com/office/drawing/2014/main" val="4146087432"/>
                  </a:ext>
                </a:extLst>
              </a:tr>
            </a:tbl>
          </a:graphicData>
        </a:graphic>
      </p:graphicFrame>
      <p:sp>
        <p:nvSpPr>
          <p:cNvPr id="4" name="Text Placeholder 3">
            <a:extLst>
              <a:ext uri="{FF2B5EF4-FFF2-40B4-BE49-F238E27FC236}">
                <a16:creationId xmlns:a16="http://schemas.microsoft.com/office/drawing/2014/main" id="{AD4BE7C3-C278-4FED-A408-AE5EA121BBE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1916261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C700C-EF0D-4094-A634-225CEF255828}"/>
              </a:ext>
            </a:extLst>
          </p:cNvPr>
          <p:cNvSpPr>
            <a:spLocks noGrp="1"/>
          </p:cNvSpPr>
          <p:nvPr>
            <p:ph type="title"/>
          </p:nvPr>
        </p:nvSpPr>
        <p:spPr/>
        <p:txBody>
          <a:bodyPr/>
          <a:lstStyle/>
          <a:p>
            <a:r>
              <a:rPr lang="en-US"/>
              <a:t>Facebook Facebook Flop Posts | Oesterreichische Nationalbank - 5 of 6</a:t>
            </a:r>
          </a:p>
        </p:txBody>
      </p:sp>
      <p:graphicFrame>
        <p:nvGraphicFramePr>
          <p:cNvPr id="5" name="Table Placeholder 4">
            <a:extLst>
              <a:ext uri="{FF2B5EF4-FFF2-40B4-BE49-F238E27FC236}">
                <a16:creationId xmlns:a16="http://schemas.microsoft.com/office/drawing/2014/main" id="{34D86FF0-F3FE-4267-8750-3AC36C73D572}"/>
              </a:ext>
            </a:extLst>
          </p:cNvPr>
          <p:cNvGraphicFramePr>
            <a:graphicFrameLocks noGrp="1"/>
          </p:cNvGraphicFramePr>
          <p:nvPr>
            <p:ph type="tbl" sz="quarter" idx="13"/>
            <p:extLst>
              <p:ext uri="{D42A27DB-BD31-4B8C-83A1-F6EECF244321}">
                <p14:modId xmlns:p14="http://schemas.microsoft.com/office/powerpoint/2010/main" val="1001640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633692140"/>
                    </a:ext>
                  </a:extLst>
                </a:gridCol>
                <a:gridCol w="2880360">
                  <a:extLst>
                    <a:ext uri="{9D8B030D-6E8A-4147-A177-3AD203B41FA5}">
                      <a16:colId xmlns:a16="http://schemas.microsoft.com/office/drawing/2014/main" val="41939571"/>
                    </a:ext>
                  </a:extLst>
                </a:gridCol>
                <a:gridCol w="987552">
                  <a:extLst>
                    <a:ext uri="{9D8B030D-6E8A-4147-A177-3AD203B41FA5}">
                      <a16:colId xmlns:a16="http://schemas.microsoft.com/office/drawing/2014/main" val="2053597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05625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- 2024-09-04 17:59:56</a:t>
                      </a:r>
                      <a:r>
                        <a:rPr kumimoji="0" lang="de-DE" sz="1000" b="0" i="0" u="none" strike="noStrike" kern="1200" cap="none" spc="0" normalizeH="0" baseline="0" noProof="0">
                          <a:ln>
                            <a:noFill/>
                          </a:ln>
                          <a:solidFill>
                            <a:prstClr val="black"/>
                          </a:solidFill>
                          <a:effectLst/>
                          <a:uLnTx/>
                          <a:uFillTx/>
                          <a:latin typeface="Calibri"/>
                          <a:ea typeface="+mn-ea"/>
                          <a:cs typeface="+mn-cs"/>
                        </a:rPr>
                        <a:t>
 Wie steht es um dein finanzielles Wohlbefinden? 💡
Wenn alle vier Punkte auf dich zutreffen …
➡Du kannst alle deine Rechnungen fristgerecht bezahlen
➡Du kannst deine Lebenshaltungskosten nachhaltig decken 🏠💸
➡ Du kannst unerwartete Ausgaben bewältigen 💥
➡ Und du bist zufrieden mit der eigenen finanziellen Situation 😊.
… dann gehörst du zu den dreiviertel der ÖsterreicherInnen, welche bei einer OECD-Umfrage angegeben haben, dass sie ihre täglichen Ausgaben problemfrei bewältigen können. Doch wenn es darum geht, sich eigene Wünsche zu erfüllen, fühlt sich nur etwa die Hälfte ausreichend finanziell abgesichert 😕.
Übrigens: Österreich belegt in dieser Kategorie weltweit den zweiten Platz 🥈 hinter Deutschland.
Was wirklich spannend ist: Es zeigt sich ein starker Zusammenhang zwischen guter Finanzbildung 📚 und finanziellem Wohlbefinden 💰. Besonders Menschen mit geringerem Einkommen profitieren von einem soliden Umgang mit Geld im Alltag 💪 – oft mehr als von komplexem Finanzwissen 🤓.
Worüber wärst du gerne besser informiert beim Thema Finanzen und Finanzwissen? Teile deine Gedanken in den Kommentaren! 💬👇 #dieNationalbank #OeNB #finanzbildung #finanzwissen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https://quintly-eu-image-storage.s3.amazonaws.com/41f7ace969cc1627159a857a9f69c9d5/19e0245b00fd4f1170b115a978b575f0.jpg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0.2525 %</a:t>
                      </a:r>
                    </a:p>
                  </a:txBody>
                  <a:tcPr/>
                </a:tc>
                <a:extLst>
                  <a:ext uri="{0D108BD9-81ED-4DB2-BD59-A6C34878D82A}">
                    <a16:rowId xmlns:a16="http://schemas.microsoft.com/office/drawing/2014/main" val="3939461491"/>
                  </a:ext>
                </a:extLst>
              </a:tr>
            </a:tbl>
          </a:graphicData>
        </a:graphic>
      </p:graphicFrame>
      <p:sp>
        <p:nvSpPr>
          <p:cNvPr id="4" name="Text Placeholder 3">
            <a:extLst>
              <a:ext uri="{FF2B5EF4-FFF2-40B4-BE49-F238E27FC236}">
                <a16:creationId xmlns:a16="http://schemas.microsoft.com/office/drawing/2014/main" id="{44FD2806-C1D1-4CD1-B25C-258E9411EE6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9266064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C7C18-DB89-4912-A1FF-8C7F85195031}"/>
              </a:ext>
            </a:extLst>
          </p:cNvPr>
          <p:cNvSpPr>
            <a:spLocks noGrp="1"/>
          </p:cNvSpPr>
          <p:nvPr>
            <p:ph type="title"/>
          </p:nvPr>
        </p:nvSpPr>
        <p:spPr/>
        <p:txBody>
          <a:bodyPr/>
          <a:lstStyle/>
          <a:p>
            <a:r>
              <a:rPr lang="en-US"/>
              <a:t>Facebook Facebook Flop Posts | Oesterreichische Nationalbank - 6 of 6</a:t>
            </a:r>
          </a:p>
        </p:txBody>
      </p:sp>
      <p:graphicFrame>
        <p:nvGraphicFramePr>
          <p:cNvPr id="5" name="Table Placeholder 4">
            <a:extLst>
              <a:ext uri="{FF2B5EF4-FFF2-40B4-BE49-F238E27FC236}">
                <a16:creationId xmlns:a16="http://schemas.microsoft.com/office/drawing/2014/main" id="{5BD42706-A919-4AC6-A228-4B4ACC35F715}"/>
              </a:ext>
            </a:extLst>
          </p:cNvPr>
          <p:cNvGraphicFramePr>
            <a:graphicFrameLocks noGrp="1"/>
          </p:cNvGraphicFramePr>
          <p:nvPr>
            <p:ph type="tbl" sz="quarter" idx="13"/>
            <p:extLst>
              <p:ext uri="{D42A27DB-BD31-4B8C-83A1-F6EECF244321}">
                <p14:modId xmlns:p14="http://schemas.microsoft.com/office/powerpoint/2010/main" val="3553014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764192945"/>
                    </a:ext>
                  </a:extLst>
                </a:gridCol>
                <a:gridCol w="2880360">
                  <a:extLst>
                    <a:ext uri="{9D8B030D-6E8A-4147-A177-3AD203B41FA5}">
                      <a16:colId xmlns:a16="http://schemas.microsoft.com/office/drawing/2014/main" val="3018211868"/>
                    </a:ext>
                  </a:extLst>
                </a:gridCol>
                <a:gridCol w="987552">
                  <a:extLst>
                    <a:ext uri="{9D8B030D-6E8A-4147-A177-3AD203B41FA5}">
                      <a16:colId xmlns:a16="http://schemas.microsoft.com/office/drawing/2014/main" val="387278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92714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- 2024-07-16 15:56:04</a:t>
                      </a:r>
                      <a:r>
                        <a:rPr kumimoji="0" lang="de-DE" sz="1000" b="0" i="0" u="none" strike="noStrike" kern="1200" cap="none" spc="0" normalizeH="0" baseline="0" noProof="0">
                          <a:ln>
                            <a:noFill/>
                          </a:ln>
                          <a:solidFill>
                            <a:prstClr val="black"/>
                          </a:solidFill>
                          <a:effectLst/>
                          <a:uLnTx/>
                          <a:uFillTx/>
                          <a:latin typeface="Calibri"/>
                          <a:ea typeface="+mn-ea"/>
                          <a:cs typeface="+mn-cs"/>
                        </a:rPr>
                        <a:t>
 ➡ CHECK-PLAN-AKTION kann da eine gute Hilfe sein. 
1️⃣ Check: Verschaffe dir einen Überblick über deine finanzielle Situation!
Finde heraus, wie hoch deine Einnahmen und Ausgaben sind. Ob du sie in einer Excel-Tabelle gegenüberstellst, händisch notierst, oder dein Online-Banking-Tool nutzt, ist egal. Wichtig ist, dass du eine Methode findest, die für dich passt, und du deine Finanzen im Blick hast.
2️⃣ Plan: Plane deine Kosten genau!
Bei deinen Ausgaben ist es wichtig, zwischen regelmäßigen Fixkosten und unregelmäßigen „variablen“ Kosten zu unterscheiden. 
Fixkosten: Fallen regelmäßig und in gleicher Höhe an. Zum Beispiel für: Miete, Strom, Internet, Handy, Streaming-Dienste …
Variable Kosten: Fallen unregelmäßig und in unterschiedlicher Höhe an. Zum Beispiel für: Urlaub, Restaurantbesuch, Kino, Shopping …
💡Tipp: Gerade bei den variablen Kosten hast du die Möglichkeit einzusparen, wenn es eng wird. Auch wenn es fast zur täglichen Routine gehört, der „Coffee to go“ summiert sich über den Monat hinweg. Den Kaffee mit Thermobecher von zu Hause mitzunehmen, könnte eine passende Alternative sein, mit der du deine Kosten reduzieren kannst. 
🤔Aber auch bei den Fixkosten hast du die Möglichkeit, deine Kosten zu senken. Abos sind hier klassische Kostenfallen, in die man schnell tappt. Gehst du wirklich regelmäßig ins Fitnessstudio? Brauchst du drei unterschiedliche Streaming-Dienste? 
3️⃣ Aktion: Setze deine Pläne in die Tat um!
Das ist oft der schwierigste Schritt. Nachdem du dir einen Überblick verschafft und einen Plan gemacht hast, geht es jetzt darum, dein Verhalten anzupassen. Das bedeutet: Kaffee tatsächlich im Thermobecher von zu Hause mitnehmen. Abos ausmisten und Mitgliedschaften, die man nicht ausreichend nutzt, kündigen. 
Infos zum Thema sparen findest du auf unsere Website finanzbildung.at 
#yesyoucan #sparen #dienationalbank #teamsparen #safemoney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https://quintly-eu-image-storage.s3.amazonaws.com/41f7ace969cc1627159a857a9f69c9d5/1ebf5f4aa5728fa08fb22444f4628209.jpg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0.2581 %</a:t>
                      </a:r>
                    </a:p>
                  </a:txBody>
                  <a:tcPr/>
                </a:tc>
                <a:extLst>
                  <a:ext uri="{0D108BD9-81ED-4DB2-BD59-A6C34878D82A}">
                    <a16:rowId xmlns:a16="http://schemas.microsoft.com/office/drawing/2014/main" val="1556574183"/>
                  </a:ext>
                </a:extLst>
              </a:tr>
            </a:tbl>
          </a:graphicData>
        </a:graphic>
      </p:graphicFrame>
      <p:sp>
        <p:nvSpPr>
          <p:cNvPr id="4" name="Text Placeholder 3">
            <a:extLst>
              <a:ext uri="{FF2B5EF4-FFF2-40B4-BE49-F238E27FC236}">
                <a16:creationId xmlns:a16="http://schemas.microsoft.com/office/drawing/2014/main" id="{3FFC9527-61A4-4F9B-A0E9-CD7ECC9B619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6695659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5344B-2307-433B-A52C-FCDF01D43C39}"/>
              </a:ext>
            </a:extLst>
          </p:cNvPr>
          <p:cNvSpPr>
            <a:spLocks noGrp="1"/>
          </p:cNvSpPr>
          <p:nvPr>
            <p:ph type="title"/>
          </p:nvPr>
        </p:nvSpPr>
        <p:spPr/>
        <p:txBody>
          <a:bodyPr/>
          <a:lstStyle/>
          <a:p>
            <a:r>
              <a:rPr lang="en-US"/>
              <a:t>Twitter Twitter Top Posts | All profiles - 1 of 4</a:t>
            </a:r>
          </a:p>
        </p:txBody>
      </p:sp>
      <p:graphicFrame>
        <p:nvGraphicFramePr>
          <p:cNvPr id="5" name="Table Placeholder 4">
            <a:extLst>
              <a:ext uri="{FF2B5EF4-FFF2-40B4-BE49-F238E27FC236}">
                <a16:creationId xmlns:a16="http://schemas.microsoft.com/office/drawing/2014/main" id="{91F614A1-475E-4BFC-82E5-3884A474E8DE}"/>
              </a:ext>
            </a:extLst>
          </p:cNvPr>
          <p:cNvGraphicFramePr>
            <a:graphicFrameLocks noGrp="1"/>
          </p:cNvGraphicFramePr>
          <p:nvPr>
            <p:ph type="tbl" sz="quarter" idx="13"/>
            <p:extLst>
              <p:ext uri="{D42A27DB-BD31-4B8C-83A1-F6EECF244321}">
                <p14:modId xmlns:p14="http://schemas.microsoft.com/office/powerpoint/2010/main" val="3108524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412712749"/>
                    </a:ext>
                  </a:extLst>
                </a:gridCol>
                <a:gridCol w="2139696">
                  <a:extLst>
                    <a:ext uri="{9D8B030D-6E8A-4147-A177-3AD203B41FA5}">
                      <a16:colId xmlns:a16="http://schemas.microsoft.com/office/drawing/2014/main" val="718794530"/>
                    </a:ext>
                  </a:extLst>
                </a:gridCol>
                <a:gridCol w="905256">
                  <a:extLst>
                    <a:ext uri="{9D8B030D-6E8A-4147-A177-3AD203B41FA5}">
                      <a16:colId xmlns:a16="http://schemas.microsoft.com/office/drawing/2014/main" val="2092224284"/>
                    </a:ext>
                  </a:extLst>
                </a:gridCol>
                <a:gridCol w="905256">
                  <a:extLst>
                    <a:ext uri="{9D8B030D-6E8A-4147-A177-3AD203B41FA5}">
                      <a16:colId xmlns:a16="http://schemas.microsoft.com/office/drawing/2014/main" val="3665297231"/>
                    </a:ext>
                  </a:extLst>
                </a:gridCol>
                <a:gridCol w="905256">
                  <a:extLst>
                    <a:ext uri="{9D8B030D-6E8A-4147-A177-3AD203B41FA5}">
                      <a16:colId xmlns:a16="http://schemas.microsoft.com/office/drawing/2014/main" val="850945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5315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- 2024-09-03 10:04:50</a:t>
                      </a:r>
                      <a:r>
                        <a:rPr kumimoji="0" lang="de-DE" sz="1000" b="0" i="0" u="none" strike="noStrike" kern="1200" cap="none" spc="0" normalizeH="0" baseline="0" noProof="0">
                          <a:ln>
                            <a:noFill/>
                          </a:ln>
                          <a:solidFill>
                            <a:prstClr val="black"/>
                          </a:solidFill>
                          <a:effectLst/>
                          <a:uLnTx/>
                          <a:uFillTx/>
                          <a:latin typeface="Calibri"/>
                          <a:ea typeface="+mn-ea"/>
                          <a:cs typeface="+mn-cs"/>
                        </a:rPr>
                        <a:t>
 🚀 Out now! #Finanznavi - der digitale Wegweiser für Finanzentscheidungen
Das neue Finanzbildungsportal der Nationalen Finanzbildungsstrategie trägt zu mehr Orientierung in finanziellen Fragen bei
Al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4.8381 %</a:t>
                      </a:r>
                    </a:p>
                  </a:txBody>
                  <a:tcPr/>
                </a:tc>
                <a:extLst>
                  <a:ext uri="{0D108BD9-81ED-4DB2-BD59-A6C34878D82A}">
                    <a16:rowId xmlns:a16="http://schemas.microsoft.com/office/drawing/2014/main" val="292993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- 2024-11-18 08:33:58</a:t>
                      </a:r>
                      <a:r>
                        <a:rPr kumimoji="0" lang="de-DE" sz="1000" b="0" i="0" u="none" strike="noStrike" kern="1200" cap="none" spc="0" normalizeH="0" baseline="0" noProof="0">
                          <a:ln>
                            <a:noFill/>
                          </a:ln>
                          <a:solidFill>
                            <a:prstClr val="black"/>
                          </a:solidFill>
                          <a:effectLst/>
                          <a:uLnTx/>
                          <a:uFillTx/>
                          <a:latin typeface="Calibri"/>
                          <a:ea typeface="+mn-ea"/>
                          <a:cs typeface="+mn-cs"/>
                        </a:rPr>
                        <a:t>
 Gewusst?
Bail-out bezeichnet den Vorgang der Schuldenübernahme &amp;amp; Tilgung oder Haftungsübernahme durch Dritte, insbesondere durch den Staat oder staatliche Institutionen, im Fall einer Wirtschafts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2.7673 %</a:t>
                      </a:r>
                    </a:p>
                  </a:txBody>
                  <a:tcPr/>
                </a:tc>
                <a:extLst>
                  <a:ext uri="{0D108BD9-81ED-4DB2-BD59-A6C34878D82A}">
                    <a16:rowId xmlns:a16="http://schemas.microsoft.com/office/drawing/2014/main" val="422999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- 2024-11-15 08:01:45</a:t>
                      </a:r>
                      <a:r>
                        <a:rPr kumimoji="0" lang="de-DE" sz="1000" b="0" i="0" u="none" strike="noStrike" kern="1200" cap="none" spc="0" normalizeH="0" baseline="0" noProof="0">
                          <a:ln>
                            <a:noFill/>
                          </a:ln>
                          <a:solidFill>
                            <a:prstClr val="black"/>
                          </a:solidFill>
                          <a:effectLst/>
                          <a:uLnTx/>
                          <a:uFillTx/>
                          <a:latin typeface="Calibri"/>
                          <a:ea typeface="+mn-ea"/>
                          <a:cs typeface="+mn-cs"/>
                        </a:rPr>
                        <a:t>
 Wir lieben #Finanzbildung, aber wirkt sie auch?
Das #Monitoring der Nationalen Finanzbildungsstrategie gibt Aufschluss. So wissen wir u.a., dass  &amp;gt; 100.000 Menschen an Finanzbildungsworkshops teil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5.1813 %</a:t>
                      </a:r>
                    </a:p>
                  </a:txBody>
                  <a:tcPr/>
                </a:tc>
                <a:extLst>
                  <a:ext uri="{0D108BD9-81ED-4DB2-BD59-A6C34878D82A}">
                    <a16:rowId xmlns:a16="http://schemas.microsoft.com/office/drawing/2014/main" val="580755989"/>
                  </a:ext>
                </a:extLst>
              </a:tr>
            </a:tbl>
          </a:graphicData>
        </a:graphic>
      </p:graphicFrame>
      <p:sp>
        <p:nvSpPr>
          <p:cNvPr id="4" name="Text Placeholder 3">
            <a:extLst>
              <a:ext uri="{FF2B5EF4-FFF2-40B4-BE49-F238E27FC236}">
                <a16:creationId xmlns:a16="http://schemas.microsoft.com/office/drawing/2014/main" id="{C0172853-F59E-46B3-9430-E9CD75D151D1}"/>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5160011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81966-C266-4F12-8F94-546EBFA24AE4}"/>
              </a:ext>
            </a:extLst>
          </p:cNvPr>
          <p:cNvSpPr>
            <a:spLocks noGrp="1"/>
          </p:cNvSpPr>
          <p:nvPr>
            <p:ph type="title"/>
          </p:nvPr>
        </p:nvSpPr>
        <p:spPr/>
        <p:txBody>
          <a:bodyPr/>
          <a:lstStyle/>
          <a:p>
            <a:r>
              <a:rPr lang="en-US"/>
              <a:t>Twitter Twitter Top Posts | All profiles - 2 of 4</a:t>
            </a:r>
          </a:p>
        </p:txBody>
      </p:sp>
      <p:graphicFrame>
        <p:nvGraphicFramePr>
          <p:cNvPr id="5" name="Table Placeholder 4">
            <a:extLst>
              <a:ext uri="{FF2B5EF4-FFF2-40B4-BE49-F238E27FC236}">
                <a16:creationId xmlns:a16="http://schemas.microsoft.com/office/drawing/2014/main" id="{98008E8B-A8A0-4768-9A5B-907086BD382B}"/>
              </a:ext>
            </a:extLst>
          </p:cNvPr>
          <p:cNvGraphicFramePr>
            <a:graphicFrameLocks noGrp="1"/>
          </p:cNvGraphicFramePr>
          <p:nvPr>
            <p:ph type="tbl" sz="quarter" idx="13"/>
            <p:extLst>
              <p:ext uri="{D42A27DB-BD31-4B8C-83A1-F6EECF244321}">
                <p14:modId xmlns:p14="http://schemas.microsoft.com/office/powerpoint/2010/main" val="2823964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563535802"/>
                    </a:ext>
                  </a:extLst>
                </a:gridCol>
                <a:gridCol w="2139696">
                  <a:extLst>
                    <a:ext uri="{9D8B030D-6E8A-4147-A177-3AD203B41FA5}">
                      <a16:colId xmlns:a16="http://schemas.microsoft.com/office/drawing/2014/main" val="3052348351"/>
                    </a:ext>
                  </a:extLst>
                </a:gridCol>
                <a:gridCol w="905256">
                  <a:extLst>
                    <a:ext uri="{9D8B030D-6E8A-4147-A177-3AD203B41FA5}">
                      <a16:colId xmlns:a16="http://schemas.microsoft.com/office/drawing/2014/main" val="1681770341"/>
                    </a:ext>
                  </a:extLst>
                </a:gridCol>
                <a:gridCol w="905256">
                  <a:extLst>
                    <a:ext uri="{9D8B030D-6E8A-4147-A177-3AD203B41FA5}">
                      <a16:colId xmlns:a16="http://schemas.microsoft.com/office/drawing/2014/main" val="1856762078"/>
                    </a:ext>
                  </a:extLst>
                </a:gridCol>
                <a:gridCol w="905256">
                  <a:extLst>
                    <a:ext uri="{9D8B030D-6E8A-4147-A177-3AD203B41FA5}">
                      <a16:colId xmlns:a16="http://schemas.microsoft.com/office/drawing/2014/main" val="4034568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976461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- 2024-08-01 11:11:52</a:t>
                      </a:r>
                      <a:r>
                        <a:rPr kumimoji="0" lang="de-DE" sz="1000" b="0" i="0" u="none" strike="noStrike" kern="1200" cap="none" spc="0" normalizeH="0" baseline="0" noProof="0">
                          <a:ln>
                            <a:noFill/>
                          </a:ln>
                          <a:solidFill>
                            <a:prstClr val="black"/>
                          </a:solidFill>
                          <a:effectLst/>
                          <a:uLnTx/>
                          <a:uFillTx/>
                          <a:latin typeface="Calibri"/>
                          <a:ea typeface="+mn-ea"/>
                          <a:cs typeface="+mn-cs"/>
                        </a:rPr>
                        <a:t>
 🤔Mädchen &amp;amp; Buben bekommen teilweise unterschiedlich viel Taschengeld &amp;amp; Fragen zum Zinseszins können nicht immer beantwortet werden. 
🆕Hörenswert: unserer neue Folge mit Clemens Mitterlehner &amp;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11.0738 %</a:t>
                      </a:r>
                    </a:p>
                  </a:txBody>
                  <a:tcPr/>
                </a:tc>
                <a:extLst>
                  <a:ext uri="{0D108BD9-81ED-4DB2-BD59-A6C34878D82A}">
                    <a16:rowId xmlns:a16="http://schemas.microsoft.com/office/drawing/2014/main" val="413636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- 2024-09-23 09:38:43</a:t>
                      </a:r>
                      <a:r>
                        <a:rPr kumimoji="0" lang="de-DE" sz="1000" b="0" i="0" u="none" strike="noStrike" kern="1200" cap="none" spc="0" normalizeH="0" baseline="0" noProof="0">
                          <a:ln>
                            <a:noFill/>
                          </a:ln>
                          <a:solidFill>
                            <a:prstClr val="black"/>
                          </a:solidFill>
                          <a:effectLst/>
                          <a:uLnTx/>
                          <a:uFillTx/>
                          <a:latin typeface="Calibri"/>
                          <a:ea typeface="+mn-ea"/>
                          <a:cs typeface="+mn-cs"/>
                        </a:rPr>
                        <a:t>
 #Finanzbildung on the go! 
Ab nächster Woche bringen wir euch wertvolle Tipps &amp;amp; Tricks rund ums Thema Finanzen – direkt in den Öffis.
Schaut auf die Infoscreens, um eure Finanzbildung zu verbesse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2.7149 %</a:t>
                      </a:r>
                    </a:p>
                  </a:txBody>
                  <a:tcPr/>
                </a:tc>
                <a:extLst>
                  <a:ext uri="{0D108BD9-81ED-4DB2-BD59-A6C34878D82A}">
                    <a16:rowId xmlns:a16="http://schemas.microsoft.com/office/drawing/2014/main" val="349500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- 2024-09-06 18:39:06</a:t>
                      </a:r>
                      <a:r>
                        <a:rPr kumimoji="0" lang="de-DE" sz="1000" b="0" i="0" u="none" strike="noStrike" kern="1200" cap="none" spc="0" normalizeH="0" baseline="0" noProof="0">
                          <a:ln>
                            <a:noFill/>
                          </a:ln>
                          <a:solidFill>
                            <a:prstClr val="black"/>
                          </a:solidFill>
                          <a:effectLst/>
                          <a:uLnTx/>
                          <a:uFillTx/>
                          <a:latin typeface="Calibri"/>
                          <a:ea typeface="+mn-ea"/>
                          <a:cs typeface="+mn-cs"/>
                        </a:rPr>
                        <a:t>
 Grüne #Finanzbildung 🍃📚
Neben Kenntnissen über grüne Finanzprodukte umfasst sie auch das Bewusstsein für ökologisch nachhaltigen Konsum. Unser Kollege Stefan Humer hat zuletzt über notwendige Maßnahm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5.9524 %</a:t>
                      </a:r>
                    </a:p>
                  </a:txBody>
                  <a:tcPr/>
                </a:tc>
                <a:extLst>
                  <a:ext uri="{0D108BD9-81ED-4DB2-BD59-A6C34878D82A}">
                    <a16:rowId xmlns:a16="http://schemas.microsoft.com/office/drawing/2014/main" val="3510402170"/>
                  </a:ext>
                </a:extLst>
              </a:tr>
            </a:tbl>
          </a:graphicData>
        </a:graphic>
      </p:graphicFrame>
      <p:sp>
        <p:nvSpPr>
          <p:cNvPr id="4" name="Text Placeholder 3">
            <a:extLst>
              <a:ext uri="{FF2B5EF4-FFF2-40B4-BE49-F238E27FC236}">
                <a16:creationId xmlns:a16="http://schemas.microsoft.com/office/drawing/2014/main" id="{BB6913F5-DCFC-45ED-9A61-CEF2865D806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6313379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75510-B2E8-494A-9476-4C2945A3F410}"/>
              </a:ext>
            </a:extLst>
          </p:cNvPr>
          <p:cNvSpPr>
            <a:spLocks noGrp="1"/>
          </p:cNvSpPr>
          <p:nvPr>
            <p:ph type="title"/>
          </p:nvPr>
        </p:nvSpPr>
        <p:spPr/>
        <p:txBody>
          <a:bodyPr/>
          <a:lstStyle/>
          <a:p>
            <a:r>
              <a:rPr lang="en-US"/>
              <a:t>Twitter Twitter Top Posts | All profiles - 3 of 4</a:t>
            </a:r>
          </a:p>
        </p:txBody>
      </p:sp>
      <p:graphicFrame>
        <p:nvGraphicFramePr>
          <p:cNvPr id="5" name="Table Placeholder 4">
            <a:extLst>
              <a:ext uri="{FF2B5EF4-FFF2-40B4-BE49-F238E27FC236}">
                <a16:creationId xmlns:a16="http://schemas.microsoft.com/office/drawing/2014/main" id="{B2ABD256-3EBF-400B-8B8B-9A151715C3ED}"/>
              </a:ext>
            </a:extLst>
          </p:cNvPr>
          <p:cNvGraphicFramePr>
            <a:graphicFrameLocks noGrp="1"/>
          </p:cNvGraphicFramePr>
          <p:nvPr>
            <p:ph type="tbl" sz="quarter" idx="13"/>
            <p:extLst>
              <p:ext uri="{D42A27DB-BD31-4B8C-83A1-F6EECF244321}">
                <p14:modId xmlns:p14="http://schemas.microsoft.com/office/powerpoint/2010/main" val="2762926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744021789"/>
                    </a:ext>
                  </a:extLst>
                </a:gridCol>
                <a:gridCol w="2139696">
                  <a:extLst>
                    <a:ext uri="{9D8B030D-6E8A-4147-A177-3AD203B41FA5}">
                      <a16:colId xmlns:a16="http://schemas.microsoft.com/office/drawing/2014/main" val="2716399162"/>
                    </a:ext>
                  </a:extLst>
                </a:gridCol>
                <a:gridCol w="905256">
                  <a:extLst>
                    <a:ext uri="{9D8B030D-6E8A-4147-A177-3AD203B41FA5}">
                      <a16:colId xmlns:a16="http://schemas.microsoft.com/office/drawing/2014/main" val="3224877516"/>
                    </a:ext>
                  </a:extLst>
                </a:gridCol>
                <a:gridCol w="905256">
                  <a:extLst>
                    <a:ext uri="{9D8B030D-6E8A-4147-A177-3AD203B41FA5}">
                      <a16:colId xmlns:a16="http://schemas.microsoft.com/office/drawing/2014/main" val="2418353940"/>
                    </a:ext>
                  </a:extLst>
                </a:gridCol>
                <a:gridCol w="905256">
                  <a:extLst>
                    <a:ext uri="{9D8B030D-6E8A-4147-A177-3AD203B41FA5}">
                      <a16:colId xmlns:a16="http://schemas.microsoft.com/office/drawing/2014/main" val="1796771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8499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- 2024-08-19 19:37:04</a:t>
                      </a:r>
                      <a:r>
                        <a:rPr kumimoji="0" lang="de-DE" sz="1000" b="0" i="0" u="none" strike="noStrike" kern="1200" cap="none" spc="0" normalizeH="0" baseline="0" noProof="0">
                          <a:ln>
                            <a:noFill/>
                          </a:ln>
                          <a:solidFill>
                            <a:prstClr val="black"/>
                          </a:solidFill>
                          <a:effectLst/>
                          <a:uLnTx/>
                          <a:uFillTx/>
                          <a:latin typeface="Calibri"/>
                          <a:ea typeface="+mn-ea"/>
                          <a:cs typeface="+mn-cs"/>
                        </a:rPr>
                        <a:t>
 Bundesanleihe - Was ist das?
Durch Bundesanleihen nimmt ein Staat zur Deckung seines Geldbedarfs #Fremdkapital auf. 
👉Damit werden beispielsweise in #Österreich wichtige Aufgaben wie z.B. Infrastrukt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6.1674 %</a:t>
                      </a:r>
                    </a:p>
                  </a:txBody>
                  <a:tcPr/>
                </a:tc>
                <a:extLst>
                  <a:ext uri="{0D108BD9-81ED-4DB2-BD59-A6C34878D82A}">
                    <a16:rowId xmlns:a16="http://schemas.microsoft.com/office/drawing/2014/main" val="982154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- 2024-11-11 09:10:34</a:t>
                      </a:r>
                      <a:r>
                        <a:rPr kumimoji="0" lang="de-DE" sz="1000" b="0" i="0" u="none" strike="noStrike" kern="1200" cap="none" spc="0" normalizeH="0" baseline="0" noProof="0">
                          <a:ln>
                            <a:noFill/>
                          </a:ln>
                          <a:solidFill>
                            <a:prstClr val="black"/>
                          </a:solidFill>
                          <a:effectLst/>
                          <a:uLnTx/>
                          <a:uFillTx/>
                          <a:latin typeface="Calibri"/>
                          <a:ea typeface="+mn-ea"/>
                          <a:cs typeface="+mn-cs"/>
                        </a:rPr>
                        <a:t>
 Als Bail-in bezeichnet man die Beteiligung von Gläubigern an den Verlusten einer #Bank.
Haben Sie den Begriff schon einmal gehört?
#Finanzbildung #Glossar pic.x.com/SGVPOfQtWK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4.0000 %</a:t>
                      </a:r>
                    </a:p>
                  </a:txBody>
                  <a:tcPr/>
                </a:tc>
                <a:extLst>
                  <a:ext uri="{0D108BD9-81ED-4DB2-BD59-A6C34878D82A}">
                    <a16:rowId xmlns:a16="http://schemas.microsoft.com/office/drawing/2014/main" val="130858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- 2024-11-11 15:16:38</a:t>
                      </a:r>
                      <a:r>
                        <a:rPr kumimoji="0" lang="de-DE" sz="1000" b="0" i="0" u="none" strike="noStrike" kern="1200" cap="none" spc="0" normalizeH="0" baseline="0" noProof="0">
                          <a:ln>
                            <a:noFill/>
                          </a:ln>
                          <a:solidFill>
                            <a:prstClr val="black"/>
                          </a:solidFill>
                          <a:effectLst/>
                          <a:uLnTx/>
                          <a:uFillTx/>
                          <a:latin typeface="Calibri"/>
                          <a:ea typeface="+mn-ea"/>
                          <a:cs typeface="+mn-cs"/>
                        </a:rPr>
                        <a:t>
 📚 &amp;gt; 100.000 Downloads von digitalisiertem Bildungsmaterial
Diese &amp;amp; mehr spannende Insights erfahren Sie in unserem Monitoringbericht der Nationalen Finanzbildungsstrategie für 🇦🇹 2023.
Außerd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4.6875 %</a:t>
                      </a:r>
                    </a:p>
                  </a:txBody>
                  <a:tcPr/>
                </a:tc>
                <a:extLst>
                  <a:ext uri="{0D108BD9-81ED-4DB2-BD59-A6C34878D82A}">
                    <a16:rowId xmlns:a16="http://schemas.microsoft.com/office/drawing/2014/main" val="244689894"/>
                  </a:ext>
                </a:extLst>
              </a:tr>
            </a:tbl>
          </a:graphicData>
        </a:graphic>
      </p:graphicFrame>
      <p:sp>
        <p:nvSpPr>
          <p:cNvPr id="4" name="Text Placeholder 3">
            <a:extLst>
              <a:ext uri="{FF2B5EF4-FFF2-40B4-BE49-F238E27FC236}">
                <a16:creationId xmlns:a16="http://schemas.microsoft.com/office/drawing/2014/main" id="{EB1BF3A2-9C19-4199-A7DA-507E3F8113D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033163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B6268-8AF5-495E-8746-D2BF66A8CDD4}"/>
              </a:ext>
            </a:extLst>
          </p:cNvPr>
          <p:cNvSpPr>
            <a:spLocks noGrp="1"/>
          </p:cNvSpPr>
          <p:nvPr>
            <p:ph type="title"/>
          </p:nvPr>
        </p:nvSpPr>
        <p:spPr/>
        <p:txBody>
          <a:bodyPr/>
          <a:lstStyle/>
          <a:p>
            <a:r>
              <a:rPr lang="en-US"/>
              <a:t>Twitter Twitter Top Posts | All profiles - 4 of 4</a:t>
            </a:r>
          </a:p>
        </p:txBody>
      </p:sp>
      <p:graphicFrame>
        <p:nvGraphicFramePr>
          <p:cNvPr id="5" name="Table Placeholder 4">
            <a:extLst>
              <a:ext uri="{FF2B5EF4-FFF2-40B4-BE49-F238E27FC236}">
                <a16:creationId xmlns:a16="http://schemas.microsoft.com/office/drawing/2014/main" id="{67368A8E-2CDF-4187-B08D-F4C226CD866B}"/>
              </a:ext>
            </a:extLst>
          </p:cNvPr>
          <p:cNvGraphicFramePr>
            <a:graphicFrameLocks noGrp="1"/>
          </p:cNvGraphicFramePr>
          <p:nvPr>
            <p:ph type="tbl" sz="quarter" idx="13"/>
            <p:extLst>
              <p:ext uri="{D42A27DB-BD31-4B8C-83A1-F6EECF244321}">
                <p14:modId xmlns:p14="http://schemas.microsoft.com/office/powerpoint/2010/main" val="2758091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33187963"/>
                    </a:ext>
                  </a:extLst>
                </a:gridCol>
                <a:gridCol w="2139696">
                  <a:extLst>
                    <a:ext uri="{9D8B030D-6E8A-4147-A177-3AD203B41FA5}">
                      <a16:colId xmlns:a16="http://schemas.microsoft.com/office/drawing/2014/main" val="483282791"/>
                    </a:ext>
                  </a:extLst>
                </a:gridCol>
                <a:gridCol w="905256">
                  <a:extLst>
                    <a:ext uri="{9D8B030D-6E8A-4147-A177-3AD203B41FA5}">
                      <a16:colId xmlns:a16="http://schemas.microsoft.com/office/drawing/2014/main" val="3041828931"/>
                    </a:ext>
                  </a:extLst>
                </a:gridCol>
                <a:gridCol w="905256">
                  <a:extLst>
                    <a:ext uri="{9D8B030D-6E8A-4147-A177-3AD203B41FA5}">
                      <a16:colId xmlns:a16="http://schemas.microsoft.com/office/drawing/2014/main" val="3049201472"/>
                    </a:ext>
                  </a:extLst>
                </a:gridCol>
                <a:gridCol w="905256">
                  <a:extLst>
                    <a:ext uri="{9D8B030D-6E8A-4147-A177-3AD203B41FA5}">
                      <a16:colId xmlns:a16="http://schemas.microsoft.com/office/drawing/2014/main" val="2260660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5450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- 2024-01-03 07:40:05</a:t>
                      </a:r>
                      <a:r>
                        <a:rPr kumimoji="0" lang="de-DE" sz="1000" b="0" i="0" u="none" strike="noStrike" kern="1200" cap="none" spc="0" normalizeH="0" baseline="0" noProof="0">
                          <a:ln>
                            <a:noFill/>
                          </a:ln>
                          <a:solidFill>
                            <a:prstClr val="black"/>
                          </a:solidFill>
                          <a:effectLst/>
                          <a:uLnTx/>
                          <a:uFillTx/>
                          <a:latin typeface="Calibri"/>
                          <a:ea typeface="+mn-ea"/>
                          <a:cs typeface="+mn-cs"/>
                        </a:rPr>
                        <a:t>
 #Finanzbildung leicht gemacht ✔
Mit den kostenlosen Unterrichtsmaterialien der #OeNB den persönlichen Umgang mit #Geld verbessern &amp;amp; mehr zu Preisstabilität, Bargeld, Zahlungsverkehr &amp;amp; Finanzm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https://pbs.twimg.com/media/GC5f_FjWIAA6CW6.jpg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3.4722 %</a:t>
                      </a:r>
                    </a:p>
                  </a:txBody>
                  <a:tcPr/>
                </a:tc>
                <a:extLst>
                  <a:ext uri="{0D108BD9-81ED-4DB2-BD59-A6C34878D82A}">
                    <a16:rowId xmlns:a16="http://schemas.microsoft.com/office/drawing/2014/main" val="393665556"/>
                  </a:ext>
                </a:extLst>
              </a:tr>
            </a:tbl>
          </a:graphicData>
        </a:graphic>
      </p:graphicFrame>
      <p:sp>
        <p:nvSpPr>
          <p:cNvPr id="4" name="Text Placeholder 3">
            <a:extLst>
              <a:ext uri="{FF2B5EF4-FFF2-40B4-BE49-F238E27FC236}">
                <a16:creationId xmlns:a16="http://schemas.microsoft.com/office/drawing/2014/main" id="{67CB7D59-D142-4FB0-BC1C-5A79A672CB79}"/>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1885347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8853C-7FB2-4FC2-BD46-2C1FC3F1D15F}"/>
              </a:ext>
            </a:extLst>
          </p:cNvPr>
          <p:cNvSpPr>
            <a:spLocks noGrp="1"/>
          </p:cNvSpPr>
          <p:nvPr>
            <p:ph type="title"/>
          </p:nvPr>
        </p:nvSpPr>
        <p:spPr/>
        <p:txBody>
          <a:bodyPr/>
          <a:lstStyle/>
          <a:p>
            <a:r>
              <a:rPr lang="en-US"/>
              <a:t>Twitter Twitter Flop Posts | All profiles - 1 of 6</a:t>
            </a:r>
          </a:p>
        </p:txBody>
      </p:sp>
      <p:graphicFrame>
        <p:nvGraphicFramePr>
          <p:cNvPr id="5" name="Table Placeholder 4">
            <a:extLst>
              <a:ext uri="{FF2B5EF4-FFF2-40B4-BE49-F238E27FC236}">
                <a16:creationId xmlns:a16="http://schemas.microsoft.com/office/drawing/2014/main" id="{E99DDB94-CEEC-420D-A487-FF13EECEC951}"/>
              </a:ext>
            </a:extLst>
          </p:cNvPr>
          <p:cNvGraphicFramePr>
            <a:graphicFrameLocks noGrp="1"/>
          </p:cNvGraphicFramePr>
          <p:nvPr>
            <p:ph type="tbl" sz="quarter" idx="13"/>
            <p:extLst>
              <p:ext uri="{D42A27DB-BD31-4B8C-83A1-F6EECF244321}">
                <p14:modId xmlns:p14="http://schemas.microsoft.com/office/powerpoint/2010/main" val="3578766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508786192"/>
                    </a:ext>
                  </a:extLst>
                </a:gridCol>
                <a:gridCol w="2139696">
                  <a:extLst>
                    <a:ext uri="{9D8B030D-6E8A-4147-A177-3AD203B41FA5}">
                      <a16:colId xmlns:a16="http://schemas.microsoft.com/office/drawing/2014/main" val="99211205"/>
                    </a:ext>
                  </a:extLst>
                </a:gridCol>
                <a:gridCol w="905256">
                  <a:extLst>
                    <a:ext uri="{9D8B030D-6E8A-4147-A177-3AD203B41FA5}">
                      <a16:colId xmlns:a16="http://schemas.microsoft.com/office/drawing/2014/main" val="3205566587"/>
                    </a:ext>
                  </a:extLst>
                </a:gridCol>
                <a:gridCol w="905256">
                  <a:extLst>
                    <a:ext uri="{9D8B030D-6E8A-4147-A177-3AD203B41FA5}">
                      <a16:colId xmlns:a16="http://schemas.microsoft.com/office/drawing/2014/main" val="1755209963"/>
                    </a:ext>
                  </a:extLst>
                </a:gridCol>
                <a:gridCol w="905256">
                  <a:extLst>
                    <a:ext uri="{9D8B030D-6E8A-4147-A177-3AD203B41FA5}">
                      <a16:colId xmlns:a16="http://schemas.microsoft.com/office/drawing/2014/main" val="530667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65556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- 2024-05-29 07:34:04</a:t>
                      </a:r>
                      <a:r>
                        <a:rPr kumimoji="0" lang="de-DE" sz="1000" b="0" i="0" u="none" strike="noStrike" kern="1200" cap="none" spc="0" normalizeH="0" baseline="0" noProof="0">
                          <a:ln>
                            <a:noFill/>
                          </a:ln>
                          <a:solidFill>
                            <a:prstClr val="black"/>
                          </a:solidFill>
                          <a:effectLst/>
                          <a:uLnTx/>
                          <a:uFillTx/>
                          <a:latin typeface="Calibri"/>
                          <a:ea typeface="+mn-ea"/>
                          <a:cs typeface="+mn-cs"/>
                        </a:rPr>
                        <a:t>
 Wir präsentieren stolz: Unsere neue Finanzbildungs-App Meiki  🐷💶
60 interaktive Spiele &amp;amp; 20 informative Videos ermöglichen das spielerische Erlernen von wichtigen Finanzbildungsthemen. ✨
Jetzt 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98331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- 2024-09-17 15:04:06</a:t>
                      </a:r>
                      <a:r>
                        <a:rPr kumimoji="0" lang="de-DE" sz="1000" b="0" i="0" u="none" strike="noStrike" kern="1200" cap="none" spc="0" normalizeH="0" baseline="0" noProof="0">
                          <a:ln>
                            <a:noFill/>
                          </a:ln>
                          <a:solidFill>
                            <a:prstClr val="black"/>
                          </a:solidFill>
                          <a:effectLst/>
                          <a:uLnTx/>
                          <a:uFillTx/>
                          <a:latin typeface="Calibri"/>
                          <a:ea typeface="+mn-ea"/>
                          <a:cs typeface="+mn-cs"/>
                        </a:rPr>
                        <a:t>
 💸 Über #Geld spricht man nicht, oder doch?
"Geld und #Finanzen geht uns alle etwas an", das sagt unser Kollege Stefan Humer im @OE3-#Podcast. 
Im Gespräch spricht er u.a. über die Wichtigkeit von #F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6.2112 %</a:t>
                      </a:r>
                    </a:p>
                  </a:txBody>
                  <a:tcPr/>
                </a:tc>
                <a:extLst>
                  <a:ext uri="{0D108BD9-81ED-4DB2-BD59-A6C34878D82A}">
                    <a16:rowId xmlns:a16="http://schemas.microsoft.com/office/drawing/2014/main" val="429213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- 2024-09-05 21:00:05</a:t>
                      </a:r>
                      <a:r>
                        <a:rPr kumimoji="0" lang="de-DE" sz="1000" b="0" i="0" u="none" strike="noStrike" kern="1200" cap="none" spc="0" normalizeH="0" baseline="0" noProof="0">
                          <a:ln>
                            <a:noFill/>
                          </a:ln>
                          <a:solidFill>
                            <a:prstClr val="black"/>
                          </a:solidFill>
                          <a:effectLst/>
                          <a:uLnTx/>
                          <a:uFillTx/>
                          <a:latin typeface="Calibri"/>
                          <a:ea typeface="+mn-ea"/>
                          <a:cs typeface="+mn-cs"/>
                        </a:rPr>
                        <a:t>
 Die Zahl der Woche: 72! 
🇦🇹 Österreich erzielt 72 von 100 Punkten im internationalen Finanzbildungsranking der OECD/INFE. Ein solider Wert im globalen Vergleich. 💶📊 
Mehr dazu erfährt ihr hier: bit.ly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1.2739 %</a:t>
                      </a:r>
                    </a:p>
                  </a:txBody>
                  <a:tcPr/>
                </a:tc>
                <a:extLst>
                  <a:ext uri="{0D108BD9-81ED-4DB2-BD59-A6C34878D82A}">
                    <a16:rowId xmlns:a16="http://schemas.microsoft.com/office/drawing/2014/main" val="754062699"/>
                  </a:ext>
                </a:extLst>
              </a:tr>
            </a:tbl>
          </a:graphicData>
        </a:graphic>
      </p:graphicFrame>
      <p:sp>
        <p:nvSpPr>
          <p:cNvPr id="4" name="Text Placeholder 3">
            <a:extLst>
              <a:ext uri="{FF2B5EF4-FFF2-40B4-BE49-F238E27FC236}">
                <a16:creationId xmlns:a16="http://schemas.microsoft.com/office/drawing/2014/main" id="{75D45816-B3F8-49C4-91FA-FEC8FDECA08A}"/>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0957076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6DE87-B025-4D86-91F3-3F84A386C2E8}"/>
              </a:ext>
            </a:extLst>
          </p:cNvPr>
          <p:cNvSpPr>
            <a:spLocks noGrp="1"/>
          </p:cNvSpPr>
          <p:nvPr>
            <p:ph type="title"/>
          </p:nvPr>
        </p:nvSpPr>
        <p:spPr/>
        <p:txBody>
          <a:bodyPr/>
          <a:lstStyle/>
          <a:p>
            <a:r>
              <a:rPr lang="en-US"/>
              <a:t>Twitter Twitter Flop Posts | All profiles - 2 of 6</a:t>
            </a:r>
          </a:p>
        </p:txBody>
      </p:sp>
      <p:graphicFrame>
        <p:nvGraphicFramePr>
          <p:cNvPr id="5" name="Table Placeholder 4">
            <a:extLst>
              <a:ext uri="{FF2B5EF4-FFF2-40B4-BE49-F238E27FC236}">
                <a16:creationId xmlns:a16="http://schemas.microsoft.com/office/drawing/2014/main" id="{53148D6D-5DD8-4F92-B9C5-C7D2633E012E}"/>
              </a:ext>
            </a:extLst>
          </p:cNvPr>
          <p:cNvGraphicFramePr>
            <a:graphicFrameLocks noGrp="1"/>
          </p:cNvGraphicFramePr>
          <p:nvPr>
            <p:ph type="tbl" sz="quarter" idx="13"/>
            <p:extLst>
              <p:ext uri="{D42A27DB-BD31-4B8C-83A1-F6EECF244321}">
                <p14:modId xmlns:p14="http://schemas.microsoft.com/office/powerpoint/2010/main" val="2307218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587991280"/>
                    </a:ext>
                  </a:extLst>
                </a:gridCol>
                <a:gridCol w="2139696">
                  <a:extLst>
                    <a:ext uri="{9D8B030D-6E8A-4147-A177-3AD203B41FA5}">
                      <a16:colId xmlns:a16="http://schemas.microsoft.com/office/drawing/2014/main" val="1821555814"/>
                    </a:ext>
                  </a:extLst>
                </a:gridCol>
                <a:gridCol w="905256">
                  <a:extLst>
                    <a:ext uri="{9D8B030D-6E8A-4147-A177-3AD203B41FA5}">
                      <a16:colId xmlns:a16="http://schemas.microsoft.com/office/drawing/2014/main" val="2098657394"/>
                    </a:ext>
                  </a:extLst>
                </a:gridCol>
                <a:gridCol w="905256">
                  <a:extLst>
                    <a:ext uri="{9D8B030D-6E8A-4147-A177-3AD203B41FA5}">
                      <a16:colId xmlns:a16="http://schemas.microsoft.com/office/drawing/2014/main" val="2137445641"/>
                    </a:ext>
                  </a:extLst>
                </a:gridCol>
                <a:gridCol w="905256">
                  <a:extLst>
                    <a:ext uri="{9D8B030D-6E8A-4147-A177-3AD203B41FA5}">
                      <a16:colId xmlns:a16="http://schemas.microsoft.com/office/drawing/2014/main" val="41853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18012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- 2024-11-25 10:02:15</a:t>
                      </a:r>
                      <a:r>
                        <a:rPr kumimoji="0" lang="de-DE" sz="1000" b="0" i="0" u="none" strike="noStrike" kern="1200" cap="none" spc="0" normalizeH="0" baseline="0" noProof="0">
                          <a:ln>
                            <a:noFill/>
                          </a:ln>
                          <a:solidFill>
                            <a:prstClr val="black"/>
                          </a:solidFill>
                          <a:effectLst/>
                          <a:uLnTx/>
                          <a:uFillTx/>
                          <a:latin typeface="Calibri"/>
                          <a:ea typeface="+mn-ea"/>
                          <a:cs typeface="+mn-cs"/>
                        </a:rPr>
                        <a:t>
 Gewusst?
IR-Merkmale sind #Sicherheitsmerkmale auf Banknoten, die nur unter infrarotem Licht sichtbar sind. Sie helfen, die Echtheit von #Banknoten zu überprüfen. 💡
#Finanzbildung pic.x.com/cSXWjL4x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1.3605 %</a:t>
                      </a:r>
                    </a:p>
                  </a:txBody>
                  <a:tcPr/>
                </a:tc>
                <a:extLst>
                  <a:ext uri="{0D108BD9-81ED-4DB2-BD59-A6C34878D82A}">
                    <a16:rowId xmlns:a16="http://schemas.microsoft.com/office/drawing/2014/main" val="20193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- 2024-08-01 10:43:36</a:t>
                      </a:r>
                      <a:r>
                        <a:rPr kumimoji="0" lang="de-DE" sz="1000" b="0" i="0" u="none" strike="noStrike" kern="1200" cap="none" spc="0" normalizeH="0" baseline="0" noProof="0">
                          <a:ln>
                            <a:noFill/>
                          </a:ln>
                          <a:solidFill>
                            <a:prstClr val="black"/>
                          </a:solidFill>
                          <a:effectLst/>
                          <a:uLnTx/>
                          <a:uFillTx/>
                          <a:latin typeface="Calibri"/>
                          <a:ea typeface="+mn-ea"/>
                          <a:cs typeface="+mn-cs"/>
                        </a:rPr>
                        <a:t>
 #OeNB veröffentlicht die Ergebnisse der dritten Erhebungswelle des Österreichteils zum International Survey of Adult Financial Literacy (ISAFL), einer weltweiten Erhebung der #OECD zur #Finanzbildung.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1.5152 %</a:t>
                      </a:r>
                    </a:p>
                  </a:txBody>
                  <a:tcPr/>
                </a:tc>
                <a:extLst>
                  <a:ext uri="{0D108BD9-81ED-4DB2-BD59-A6C34878D82A}">
                    <a16:rowId xmlns:a16="http://schemas.microsoft.com/office/drawing/2014/main" val="287054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- 2024-08-21 21:45:06</a:t>
                      </a:r>
                      <a:r>
                        <a:rPr kumimoji="0" lang="en-US" sz="1000" b="0" i="0" u="none" strike="noStrike" kern="1200" cap="none" spc="0" normalizeH="0" baseline="0" noProof="0">
                          <a:ln>
                            <a:noFill/>
                          </a:ln>
                          <a:solidFill>
                            <a:prstClr val="black"/>
                          </a:solidFill>
                          <a:effectLst/>
                          <a:uLnTx/>
                          <a:uFillTx/>
                          <a:latin typeface="Calibri"/>
                          <a:ea typeface="+mn-ea"/>
                          <a:cs typeface="+mn-cs"/>
                        </a:rPr>
                        <a:t>
 Interessiert an Notenbankthemen? Wir haben da etwas für Sie! Der #OeNB-Newsletter, kurz &amp;amp; informativ je nach Interessensgebiet 🤝
🔸 OeNB Kompakt Newsletter (mtl. Überblick)
🔸 NL zu #Presseaussendu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2.6432 %</a:t>
                      </a:r>
                    </a:p>
                  </a:txBody>
                  <a:tcPr/>
                </a:tc>
                <a:extLst>
                  <a:ext uri="{0D108BD9-81ED-4DB2-BD59-A6C34878D82A}">
                    <a16:rowId xmlns:a16="http://schemas.microsoft.com/office/drawing/2014/main" val="2007127773"/>
                  </a:ext>
                </a:extLst>
              </a:tr>
            </a:tbl>
          </a:graphicData>
        </a:graphic>
      </p:graphicFrame>
      <p:sp>
        <p:nvSpPr>
          <p:cNvPr id="4" name="Text Placeholder 3">
            <a:extLst>
              <a:ext uri="{FF2B5EF4-FFF2-40B4-BE49-F238E27FC236}">
                <a16:creationId xmlns:a16="http://schemas.microsoft.com/office/drawing/2014/main" id="{A056E62F-C617-40CB-B054-BA5384B34E8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53774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B2E25-84CB-4B54-8052-2C2363574721}"/>
              </a:ext>
            </a:extLst>
          </p:cNvPr>
          <p:cNvSpPr>
            <a:spLocks noGrp="1"/>
          </p:cNvSpPr>
          <p:nvPr>
            <p:ph type="title"/>
          </p:nvPr>
        </p:nvSpPr>
        <p:spPr/>
        <p:txBody>
          <a:bodyPr/>
          <a:lstStyle/>
          <a:p>
            <a:r>
              <a:rPr lang="en-US"/>
              <a:t>Twitter Twitter Flop Posts | All profiles - 3 of 6</a:t>
            </a:r>
          </a:p>
        </p:txBody>
      </p:sp>
      <p:graphicFrame>
        <p:nvGraphicFramePr>
          <p:cNvPr id="5" name="Table Placeholder 4">
            <a:extLst>
              <a:ext uri="{FF2B5EF4-FFF2-40B4-BE49-F238E27FC236}">
                <a16:creationId xmlns:a16="http://schemas.microsoft.com/office/drawing/2014/main" id="{60D3C3AD-D483-4B24-82E0-1DD492AE7756}"/>
              </a:ext>
            </a:extLst>
          </p:cNvPr>
          <p:cNvGraphicFramePr>
            <a:graphicFrameLocks noGrp="1"/>
          </p:cNvGraphicFramePr>
          <p:nvPr>
            <p:ph type="tbl" sz="quarter" idx="13"/>
            <p:extLst>
              <p:ext uri="{D42A27DB-BD31-4B8C-83A1-F6EECF244321}">
                <p14:modId xmlns:p14="http://schemas.microsoft.com/office/powerpoint/2010/main" val="121009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046412028"/>
                    </a:ext>
                  </a:extLst>
                </a:gridCol>
                <a:gridCol w="2139696">
                  <a:extLst>
                    <a:ext uri="{9D8B030D-6E8A-4147-A177-3AD203B41FA5}">
                      <a16:colId xmlns:a16="http://schemas.microsoft.com/office/drawing/2014/main" val="1486324353"/>
                    </a:ext>
                  </a:extLst>
                </a:gridCol>
                <a:gridCol w="905256">
                  <a:extLst>
                    <a:ext uri="{9D8B030D-6E8A-4147-A177-3AD203B41FA5}">
                      <a16:colId xmlns:a16="http://schemas.microsoft.com/office/drawing/2014/main" val="2493031286"/>
                    </a:ext>
                  </a:extLst>
                </a:gridCol>
                <a:gridCol w="905256">
                  <a:extLst>
                    <a:ext uri="{9D8B030D-6E8A-4147-A177-3AD203B41FA5}">
                      <a16:colId xmlns:a16="http://schemas.microsoft.com/office/drawing/2014/main" val="2258457711"/>
                    </a:ext>
                  </a:extLst>
                </a:gridCol>
                <a:gridCol w="905256">
                  <a:extLst>
                    <a:ext uri="{9D8B030D-6E8A-4147-A177-3AD203B41FA5}">
                      <a16:colId xmlns:a16="http://schemas.microsoft.com/office/drawing/2014/main" val="379324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4273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- 2024-03-18 10:10:06</a:t>
                      </a:r>
                      <a:r>
                        <a:rPr kumimoji="0" lang="de-DE" sz="1000" b="0" i="0" u="none" strike="noStrike" kern="1200" cap="none" spc="0" normalizeH="0" baseline="0" noProof="0">
                          <a:ln>
                            <a:noFill/>
                          </a:ln>
                          <a:solidFill>
                            <a:prstClr val="black"/>
                          </a:solidFill>
                          <a:effectLst/>
                          <a:uLnTx/>
                          <a:uFillTx/>
                          <a:latin typeface="Calibri"/>
                          <a:ea typeface="+mn-ea"/>
                          <a:cs typeface="+mn-cs"/>
                        </a:rPr>
                        <a:t>
 Happy #GlobalMoneyWeek 🥳
Die GMW ist eine Bewusstseinskampagne der @OECD um Aufmerksamkeit für #Finanzbildung für Kinder &amp;amp; Jugendliche zu erreichen. Die #OeNB nimmt daran teil &amp;amp; bietet ein zi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2.7650 %</a:t>
                      </a:r>
                    </a:p>
                  </a:txBody>
                  <a:tcPr/>
                </a:tc>
                <a:extLst>
                  <a:ext uri="{0D108BD9-81ED-4DB2-BD59-A6C34878D82A}">
                    <a16:rowId xmlns:a16="http://schemas.microsoft.com/office/drawing/2014/main" val="232431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- 2024-03-18 16:20:18</a:t>
                      </a:r>
                      <a:r>
                        <a:rPr kumimoji="0" lang="de-DE" sz="1000" b="0" i="0" u="none" strike="noStrike" kern="1200" cap="none" spc="0" normalizeH="0" baseline="0" noProof="0">
                          <a:ln>
                            <a:noFill/>
                          </a:ln>
                          <a:solidFill>
                            <a:prstClr val="black"/>
                          </a:solidFill>
                          <a:effectLst/>
                          <a:uLnTx/>
                          <a:uFillTx/>
                          <a:latin typeface="Calibri"/>
                          <a:ea typeface="+mn-ea"/>
                          <a:cs typeface="+mn-cs"/>
                        </a:rPr>
                        <a:t>
 Was sind die neuesten Entwicklungen in der Finanzbildung? 📚
Beim heutigen Steuerungsausschuss der nationalen Finanzbildungsstrategie tauschten sich eine Vielzahl an Stakeholdern u.a. dazu aus. 🎤
1/3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4.5614 %</a:t>
                      </a:r>
                    </a:p>
                  </a:txBody>
                  <a:tcPr/>
                </a:tc>
                <a:extLst>
                  <a:ext uri="{0D108BD9-81ED-4DB2-BD59-A6C34878D82A}">
                    <a16:rowId xmlns:a16="http://schemas.microsoft.com/office/drawing/2014/main" val="15080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- 2024-04-18 21:30:03</a:t>
                      </a:r>
                      <a:r>
                        <a:rPr kumimoji="0" lang="de-DE" sz="1000" b="0" i="0" u="none" strike="noStrike" kern="1200" cap="none" spc="0" normalizeH="0" baseline="0" noProof="0">
                          <a:ln>
                            <a:noFill/>
                          </a:ln>
                          <a:solidFill>
                            <a:prstClr val="black"/>
                          </a:solidFill>
                          <a:effectLst/>
                          <a:uLnTx/>
                          <a:uFillTx/>
                          <a:latin typeface="Calibri"/>
                          <a:ea typeface="+mn-ea"/>
                          <a:cs typeface="+mn-cs"/>
                        </a:rPr>
                        <a:t>
 Kennen Sie schon die neue  Finanzbildungs-Website der OeNB? Dort gibt es neben vielen weiteren Inhalten auch E-Learning-Formate, die das Thema Finanzbildung direkt zu dir nach Hause bringen. 💡 Hier 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1.1321 %</a:t>
                      </a:r>
                    </a:p>
                  </a:txBody>
                  <a:tcPr/>
                </a:tc>
                <a:extLst>
                  <a:ext uri="{0D108BD9-81ED-4DB2-BD59-A6C34878D82A}">
                    <a16:rowId xmlns:a16="http://schemas.microsoft.com/office/drawing/2014/main" val="189815450"/>
                  </a:ext>
                </a:extLst>
              </a:tr>
            </a:tbl>
          </a:graphicData>
        </a:graphic>
      </p:graphicFrame>
      <p:sp>
        <p:nvSpPr>
          <p:cNvPr id="4" name="Text Placeholder 3">
            <a:extLst>
              <a:ext uri="{FF2B5EF4-FFF2-40B4-BE49-F238E27FC236}">
                <a16:creationId xmlns:a16="http://schemas.microsoft.com/office/drawing/2014/main" id="{505B43B3-05DB-44EB-B2F0-92FC9383D278}"/>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1488001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1C4AE-AEED-4074-884A-C234F9D1FF7A}"/>
              </a:ext>
            </a:extLst>
          </p:cNvPr>
          <p:cNvSpPr>
            <a:spLocks noGrp="1"/>
          </p:cNvSpPr>
          <p:nvPr>
            <p:ph type="title"/>
          </p:nvPr>
        </p:nvSpPr>
        <p:spPr/>
        <p:txBody>
          <a:bodyPr/>
          <a:lstStyle/>
          <a:p>
            <a:r>
              <a:rPr lang="en-US"/>
              <a:t>Twitter Twitter Flop Posts | All profiles - 4 of 6</a:t>
            </a:r>
          </a:p>
        </p:txBody>
      </p:sp>
      <p:graphicFrame>
        <p:nvGraphicFramePr>
          <p:cNvPr id="5" name="Table Placeholder 4">
            <a:extLst>
              <a:ext uri="{FF2B5EF4-FFF2-40B4-BE49-F238E27FC236}">
                <a16:creationId xmlns:a16="http://schemas.microsoft.com/office/drawing/2014/main" id="{63A307DF-DC74-48E9-AE85-9C820D92F997}"/>
              </a:ext>
            </a:extLst>
          </p:cNvPr>
          <p:cNvGraphicFramePr>
            <a:graphicFrameLocks noGrp="1"/>
          </p:cNvGraphicFramePr>
          <p:nvPr>
            <p:ph type="tbl" sz="quarter" idx="13"/>
            <p:extLst>
              <p:ext uri="{D42A27DB-BD31-4B8C-83A1-F6EECF244321}">
                <p14:modId xmlns:p14="http://schemas.microsoft.com/office/powerpoint/2010/main" val="2011335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719368244"/>
                    </a:ext>
                  </a:extLst>
                </a:gridCol>
                <a:gridCol w="2139696">
                  <a:extLst>
                    <a:ext uri="{9D8B030D-6E8A-4147-A177-3AD203B41FA5}">
                      <a16:colId xmlns:a16="http://schemas.microsoft.com/office/drawing/2014/main" val="3988519304"/>
                    </a:ext>
                  </a:extLst>
                </a:gridCol>
                <a:gridCol w="905256">
                  <a:extLst>
                    <a:ext uri="{9D8B030D-6E8A-4147-A177-3AD203B41FA5}">
                      <a16:colId xmlns:a16="http://schemas.microsoft.com/office/drawing/2014/main" val="4021075317"/>
                    </a:ext>
                  </a:extLst>
                </a:gridCol>
                <a:gridCol w="905256">
                  <a:extLst>
                    <a:ext uri="{9D8B030D-6E8A-4147-A177-3AD203B41FA5}">
                      <a16:colId xmlns:a16="http://schemas.microsoft.com/office/drawing/2014/main" val="1909028585"/>
                    </a:ext>
                  </a:extLst>
                </a:gridCol>
                <a:gridCol w="905256">
                  <a:extLst>
                    <a:ext uri="{9D8B030D-6E8A-4147-A177-3AD203B41FA5}">
                      <a16:colId xmlns:a16="http://schemas.microsoft.com/office/drawing/2014/main" val="1319585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5987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- 2024-04-15 10:07:34</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🔗bit.ly/4aS5e8J 🔗 beinhaltet nicht nur bewährte Angebote für Pädagog:innen, sondern spricht nun auch weitere Zielgruppen mit dem breiten #Finanzbildungs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3.8596 %</a:t>
                      </a:r>
                    </a:p>
                  </a:txBody>
                  <a:tcPr/>
                </a:tc>
                <a:extLst>
                  <a:ext uri="{0D108BD9-81ED-4DB2-BD59-A6C34878D82A}">
                    <a16:rowId xmlns:a16="http://schemas.microsoft.com/office/drawing/2014/main" val="410321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- 2024-06-24 21:34:04</a:t>
                      </a:r>
                      <a:r>
                        <a:rPr kumimoji="0" lang="de-DE" sz="1000" b="0" i="0" u="none" strike="noStrike" kern="1200" cap="none" spc="0" normalizeH="0" baseline="0" noProof="0">
                          <a:ln>
                            <a:noFill/>
                          </a:ln>
                          <a:solidFill>
                            <a:prstClr val="black"/>
                          </a:solidFill>
                          <a:effectLst/>
                          <a:uLnTx/>
                          <a:uFillTx/>
                          <a:latin typeface="Calibri"/>
                          <a:ea typeface="+mn-ea"/>
                          <a:cs typeface="+mn-cs"/>
                        </a:rPr>
                        <a:t>
 🚀 Performance im #Finanzsektor? Ja, klar!
Performance = Wertentwicklung einer Vermögensanlage (z. B. Portfolios, Investmentfonds oder einzelner #Aktie), meist auf einen bestimmten Zeitraum bezogen un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1.1719 %</a:t>
                      </a:r>
                    </a:p>
                  </a:txBody>
                  <a:tcPr/>
                </a:tc>
                <a:extLst>
                  <a:ext uri="{0D108BD9-81ED-4DB2-BD59-A6C34878D82A}">
                    <a16:rowId xmlns:a16="http://schemas.microsoft.com/office/drawing/2014/main" val="2412581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- 2024-04-17 14:22:15</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🔗bit.ly/4aS5e8J 🔗 beinhaltet nicht nur bewährte Angebote für Pädagog:innen, sondern spricht nun auch weitere Zielgruppen mit dem breiten #Finanzbildungs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4.2105 %</a:t>
                      </a:r>
                    </a:p>
                  </a:txBody>
                  <a:tcPr/>
                </a:tc>
                <a:extLst>
                  <a:ext uri="{0D108BD9-81ED-4DB2-BD59-A6C34878D82A}">
                    <a16:rowId xmlns:a16="http://schemas.microsoft.com/office/drawing/2014/main" val="3281368275"/>
                  </a:ext>
                </a:extLst>
              </a:tr>
            </a:tbl>
          </a:graphicData>
        </a:graphic>
      </p:graphicFrame>
      <p:sp>
        <p:nvSpPr>
          <p:cNvPr id="4" name="Text Placeholder 3">
            <a:extLst>
              <a:ext uri="{FF2B5EF4-FFF2-40B4-BE49-F238E27FC236}">
                <a16:creationId xmlns:a16="http://schemas.microsoft.com/office/drawing/2014/main" id="{7A1FD842-8FD6-43AE-BCBF-4FB7FE584EB1}"/>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4571495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99605-71B7-4EA7-90FD-DF5F25C83AE4}"/>
              </a:ext>
            </a:extLst>
          </p:cNvPr>
          <p:cNvSpPr>
            <a:spLocks noGrp="1"/>
          </p:cNvSpPr>
          <p:nvPr>
            <p:ph type="title"/>
          </p:nvPr>
        </p:nvSpPr>
        <p:spPr/>
        <p:txBody>
          <a:bodyPr/>
          <a:lstStyle/>
          <a:p>
            <a:r>
              <a:rPr lang="en-US"/>
              <a:t>Twitter Twitter Flop Posts | All profiles - 5 of 6</a:t>
            </a:r>
          </a:p>
        </p:txBody>
      </p:sp>
      <p:graphicFrame>
        <p:nvGraphicFramePr>
          <p:cNvPr id="5" name="Table Placeholder 4">
            <a:extLst>
              <a:ext uri="{FF2B5EF4-FFF2-40B4-BE49-F238E27FC236}">
                <a16:creationId xmlns:a16="http://schemas.microsoft.com/office/drawing/2014/main" id="{4599D8D3-3A7B-4C22-BDA2-BB9FF8906A0D}"/>
              </a:ext>
            </a:extLst>
          </p:cNvPr>
          <p:cNvGraphicFramePr>
            <a:graphicFrameLocks noGrp="1"/>
          </p:cNvGraphicFramePr>
          <p:nvPr>
            <p:ph type="tbl" sz="quarter" idx="13"/>
            <p:extLst>
              <p:ext uri="{D42A27DB-BD31-4B8C-83A1-F6EECF244321}">
                <p14:modId xmlns:p14="http://schemas.microsoft.com/office/powerpoint/2010/main" val="3745219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248480699"/>
                    </a:ext>
                  </a:extLst>
                </a:gridCol>
                <a:gridCol w="2139696">
                  <a:extLst>
                    <a:ext uri="{9D8B030D-6E8A-4147-A177-3AD203B41FA5}">
                      <a16:colId xmlns:a16="http://schemas.microsoft.com/office/drawing/2014/main" val="3687233718"/>
                    </a:ext>
                  </a:extLst>
                </a:gridCol>
                <a:gridCol w="905256">
                  <a:extLst>
                    <a:ext uri="{9D8B030D-6E8A-4147-A177-3AD203B41FA5}">
                      <a16:colId xmlns:a16="http://schemas.microsoft.com/office/drawing/2014/main" val="2468526035"/>
                    </a:ext>
                  </a:extLst>
                </a:gridCol>
                <a:gridCol w="905256">
                  <a:extLst>
                    <a:ext uri="{9D8B030D-6E8A-4147-A177-3AD203B41FA5}">
                      <a16:colId xmlns:a16="http://schemas.microsoft.com/office/drawing/2014/main" val="2067126527"/>
                    </a:ext>
                  </a:extLst>
                </a:gridCol>
                <a:gridCol w="905256">
                  <a:extLst>
                    <a:ext uri="{9D8B030D-6E8A-4147-A177-3AD203B41FA5}">
                      <a16:colId xmlns:a16="http://schemas.microsoft.com/office/drawing/2014/main" val="3191993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246821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- 2024-08-26 10:28:17</a:t>
                      </a:r>
                      <a:r>
                        <a:rPr kumimoji="0" lang="de-DE" sz="1000" b="0" i="0" u="none" strike="noStrike" kern="1200" cap="none" spc="0" normalizeH="0" baseline="0" noProof="0">
                          <a:ln>
                            <a:noFill/>
                          </a:ln>
                          <a:solidFill>
                            <a:prstClr val="black"/>
                          </a:solidFill>
                          <a:effectLst/>
                          <a:uLnTx/>
                          <a:uFillTx/>
                          <a:latin typeface="Calibri"/>
                          <a:ea typeface="+mn-ea"/>
                          <a:cs typeface="+mn-cs"/>
                        </a:rPr>
                        <a:t>
 Schon mal von einer Ankerwährung gehört?
👉 Eine Ankerwährung ist eine #Währung, die von einem kleineren Land an seine eigene Währung gekoppelt wird. Für viele Länder außerhalb von #Europa ist das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3.0928 %</a:t>
                      </a:r>
                    </a:p>
                  </a:txBody>
                  <a:tcPr/>
                </a:tc>
                <a:extLst>
                  <a:ext uri="{0D108BD9-81ED-4DB2-BD59-A6C34878D82A}">
                    <a16:rowId xmlns:a16="http://schemas.microsoft.com/office/drawing/2014/main" val="175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- 2024-07-08 16:43:53</a:t>
                      </a:r>
                      <a:r>
                        <a:rPr kumimoji="0" lang="de-DE" sz="1000" b="0" i="0" u="none" strike="noStrike" kern="1200" cap="none" spc="0" normalizeH="0" baseline="0" noProof="0">
                          <a:ln>
                            <a:noFill/>
                          </a:ln>
                          <a:solidFill>
                            <a:prstClr val="black"/>
                          </a:solidFill>
                          <a:effectLst/>
                          <a:uLnTx/>
                          <a:uFillTx/>
                          <a:latin typeface="Calibri"/>
                          <a:ea typeface="+mn-ea"/>
                          <a:cs typeface="+mn-cs"/>
                        </a:rPr>
                        <a:t>
 Tipp: #OeNB-Gouverneur #Holzmann zu Besuch im Gymnasium Oberpullendorf. Ziel des Austausches mit den Schüler:innen: #Finanzbildung 📚💡
Außerdem:
🔸 Wie sieht es mit dem "Geldwissen" der Österreicher:in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12.9310 %</a:t>
                      </a:r>
                    </a:p>
                  </a:txBody>
                  <a:tcPr/>
                </a:tc>
                <a:extLst>
                  <a:ext uri="{0D108BD9-81ED-4DB2-BD59-A6C34878D82A}">
                    <a16:rowId xmlns:a16="http://schemas.microsoft.com/office/drawing/2014/main" val="30151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- 2024-02-26 09:49:19</a:t>
                      </a:r>
                      <a:r>
                        <a:rPr kumimoji="0" lang="de-DE" sz="1000" b="0" i="0" u="none" strike="noStrike" kern="1200" cap="none" spc="0" normalizeH="0" baseline="0" noProof="0">
                          <a:ln>
                            <a:noFill/>
                          </a:ln>
                          <a:solidFill>
                            <a:prstClr val="black"/>
                          </a:solidFill>
                          <a:effectLst/>
                          <a:uLnTx/>
                          <a:uFillTx/>
                          <a:latin typeface="Calibri"/>
                          <a:ea typeface="+mn-ea"/>
                          <a:cs typeface="+mn-cs"/>
                        </a:rPr>
                        <a:t>
 Spielen, sparen, lernen – neue Finanzbildungs-App der OeNB 📲🚀🦸‍♂️ Wir verstärken unsere Finanzbildungsaktivitäten im digitalen Bereich. Die neuen Lern- und Sparziel-App „Meiki“ soll das Erreichen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https://pbs.twimg.com/media/GHQDaOWXsAAUNPS.jpg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2.9126 %</a:t>
                      </a:r>
                    </a:p>
                  </a:txBody>
                  <a:tcPr/>
                </a:tc>
                <a:extLst>
                  <a:ext uri="{0D108BD9-81ED-4DB2-BD59-A6C34878D82A}">
                    <a16:rowId xmlns:a16="http://schemas.microsoft.com/office/drawing/2014/main" val="1209999341"/>
                  </a:ext>
                </a:extLst>
              </a:tr>
            </a:tbl>
          </a:graphicData>
        </a:graphic>
      </p:graphicFrame>
      <p:sp>
        <p:nvSpPr>
          <p:cNvPr id="4" name="Text Placeholder 3">
            <a:extLst>
              <a:ext uri="{FF2B5EF4-FFF2-40B4-BE49-F238E27FC236}">
                <a16:creationId xmlns:a16="http://schemas.microsoft.com/office/drawing/2014/main" id="{86498931-E14C-46DD-81CC-161DB583369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6335704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DD1AC-8B67-4AD2-ACD2-7A89382A6DD1}"/>
              </a:ext>
            </a:extLst>
          </p:cNvPr>
          <p:cNvSpPr>
            <a:spLocks noGrp="1"/>
          </p:cNvSpPr>
          <p:nvPr>
            <p:ph type="title"/>
          </p:nvPr>
        </p:nvSpPr>
        <p:spPr/>
        <p:txBody>
          <a:bodyPr/>
          <a:lstStyle/>
          <a:p>
            <a:r>
              <a:rPr lang="en-US"/>
              <a:t>Twitter Twitter Flop Posts | All profiles - 6 of 6</a:t>
            </a:r>
          </a:p>
        </p:txBody>
      </p:sp>
      <p:graphicFrame>
        <p:nvGraphicFramePr>
          <p:cNvPr id="5" name="Table Placeholder 4">
            <a:extLst>
              <a:ext uri="{FF2B5EF4-FFF2-40B4-BE49-F238E27FC236}">
                <a16:creationId xmlns:a16="http://schemas.microsoft.com/office/drawing/2014/main" id="{7A1F8F1F-4CD9-4C35-98DA-B36E3BED959D}"/>
              </a:ext>
            </a:extLst>
          </p:cNvPr>
          <p:cNvGraphicFramePr>
            <a:graphicFrameLocks noGrp="1"/>
          </p:cNvGraphicFramePr>
          <p:nvPr>
            <p:ph type="tbl" sz="quarter" idx="13"/>
            <p:extLst>
              <p:ext uri="{D42A27DB-BD31-4B8C-83A1-F6EECF244321}">
                <p14:modId xmlns:p14="http://schemas.microsoft.com/office/powerpoint/2010/main" val="1337718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891719864"/>
                    </a:ext>
                  </a:extLst>
                </a:gridCol>
                <a:gridCol w="2139696">
                  <a:extLst>
                    <a:ext uri="{9D8B030D-6E8A-4147-A177-3AD203B41FA5}">
                      <a16:colId xmlns:a16="http://schemas.microsoft.com/office/drawing/2014/main" val="3798527457"/>
                    </a:ext>
                  </a:extLst>
                </a:gridCol>
                <a:gridCol w="905256">
                  <a:extLst>
                    <a:ext uri="{9D8B030D-6E8A-4147-A177-3AD203B41FA5}">
                      <a16:colId xmlns:a16="http://schemas.microsoft.com/office/drawing/2014/main" val="2649024105"/>
                    </a:ext>
                  </a:extLst>
                </a:gridCol>
                <a:gridCol w="905256">
                  <a:extLst>
                    <a:ext uri="{9D8B030D-6E8A-4147-A177-3AD203B41FA5}">
                      <a16:colId xmlns:a16="http://schemas.microsoft.com/office/drawing/2014/main" val="2790382179"/>
                    </a:ext>
                  </a:extLst>
                </a:gridCol>
                <a:gridCol w="905256">
                  <a:extLst>
                    <a:ext uri="{9D8B030D-6E8A-4147-A177-3AD203B41FA5}">
                      <a16:colId xmlns:a16="http://schemas.microsoft.com/office/drawing/2014/main" val="3907821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180215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- 2024-03-20 21:23:03</a:t>
                      </a:r>
                      <a:r>
                        <a:rPr kumimoji="0" lang="de-DE" sz="1000" b="0" i="0" u="none" strike="noStrike" kern="1200" cap="none" spc="0" normalizeH="0" baseline="0" noProof="0">
                          <a:ln>
                            <a:noFill/>
                          </a:ln>
                          <a:solidFill>
                            <a:prstClr val="black"/>
                          </a:solidFill>
                          <a:effectLst/>
                          <a:uLnTx/>
                          <a:uFillTx/>
                          <a:latin typeface="Calibri"/>
                          <a:ea typeface="+mn-ea"/>
                          <a:cs typeface="+mn-cs"/>
                        </a:rPr>
                        <a:t>
 #Finanzbildung macht Schule &amp;amp; zwar mit unserem Angebot 📚
Auf unserer Finanzbildungswebseite Eurologisch.at gibt es eine tolle Auswahl an Lehrmaterialien für die Sekundarstufen I und II zu verschi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3.4364 %</a:t>
                      </a:r>
                    </a:p>
                  </a:txBody>
                  <a:tcPr/>
                </a:tc>
                <a:extLst>
                  <a:ext uri="{0D108BD9-81ED-4DB2-BD59-A6C34878D82A}">
                    <a16:rowId xmlns:a16="http://schemas.microsoft.com/office/drawing/2014/main" val="296192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- 2024-01-03 07:40:05</a:t>
                      </a:r>
                      <a:r>
                        <a:rPr kumimoji="0" lang="de-DE" sz="1000" b="0" i="0" u="none" strike="noStrike" kern="1200" cap="none" spc="0" normalizeH="0" baseline="0" noProof="0">
                          <a:ln>
                            <a:noFill/>
                          </a:ln>
                          <a:solidFill>
                            <a:prstClr val="black"/>
                          </a:solidFill>
                          <a:effectLst/>
                          <a:uLnTx/>
                          <a:uFillTx/>
                          <a:latin typeface="Calibri"/>
                          <a:ea typeface="+mn-ea"/>
                          <a:cs typeface="+mn-cs"/>
                        </a:rPr>
                        <a:t>
 #Finanzbildung leicht gemacht ✔
Mit den kostenlosen Unterrichtsmaterialien der #OeNB den persönlichen Umgang mit #Geld verbessern &amp;amp; mehr zu Preisstabilität, Bargeld, Zahlungsverkehr &amp;amp; Finanzm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https://pbs.twimg.com/media/GC5f_FjWIAA6CW6.jpg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3.4722 %</a:t>
                      </a:r>
                    </a:p>
                  </a:txBody>
                  <a:tcPr/>
                </a:tc>
                <a:extLst>
                  <a:ext uri="{0D108BD9-81ED-4DB2-BD59-A6C34878D82A}">
                    <a16:rowId xmlns:a16="http://schemas.microsoft.com/office/drawing/2014/main" val="2447956420"/>
                  </a:ext>
                </a:extLst>
              </a:tr>
            </a:tbl>
          </a:graphicData>
        </a:graphic>
      </p:graphicFrame>
      <p:sp>
        <p:nvSpPr>
          <p:cNvPr id="4" name="Text Placeholder 3">
            <a:extLst>
              <a:ext uri="{FF2B5EF4-FFF2-40B4-BE49-F238E27FC236}">
                <a16:creationId xmlns:a16="http://schemas.microsoft.com/office/drawing/2014/main" id="{DFB0B6D7-0097-4B1D-9386-6A9B62175F91}"/>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1973531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306A-65A4-498B-AC47-C9B7A476196F}"/>
              </a:ext>
            </a:extLst>
          </p:cNvPr>
          <p:cNvSpPr>
            <a:spLocks noGrp="1"/>
          </p:cNvSpPr>
          <p:nvPr>
            <p:ph type="title"/>
          </p:nvPr>
        </p:nvSpPr>
        <p:spPr/>
        <p:txBody>
          <a:bodyPr/>
          <a:lstStyle/>
          <a:p>
            <a:r>
              <a:rPr lang="en-US"/>
              <a:t>LinkedIn LinkedIn Top Posts | All profiles - 1 of 6</a:t>
            </a:r>
          </a:p>
        </p:txBody>
      </p:sp>
      <p:graphicFrame>
        <p:nvGraphicFramePr>
          <p:cNvPr id="5" name="Table Placeholder 4">
            <a:extLst>
              <a:ext uri="{FF2B5EF4-FFF2-40B4-BE49-F238E27FC236}">
                <a16:creationId xmlns:a16="http://schemas.microsoft.com/office/drawing/2014/main" id="{C5F37F9E-48A4-46DC-B212-E9F27DA96E29}"/>
              </a:ext>
            </a:extLst>
          </p:cNvPr>
          <p:cNvGraphicFramePr>
            <a:graphicFrameLocks noGrp="1"/>
          </p:cNvGraphicFramePr>
          <p:nvPr>
            <p:ph type="tbl" sz="quarter" idx="13"/>
            <p:extLst>
              <p:ext uri="{D42A27DB-BD31-4B8C-83A1-F6EECF244321}">
                <p14:modId xmlns:p14="http://schemas.microsoft.com/office/powerpoint/2010/main" val="3102787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47188742"/>
                    </a:ext>
                  </a:extLst>
                </a:gridCol>
                <a:gridCol w="2057400">
                  <a:extLst>
                    <a:ext uri="{9D8B030D-6E8A-4147-A177-3AD203B41FA5}">
                      <a16:colId xmlns:a16="http://schemas.microsoft.com/office/drawing/2014/main" val="2461652954"/>
                    </a:ext>
                  </a:extLst>
                </a:gridCol>
                <a:gridCol w="987552">
                  <a:extLst>
                    <a:ext uri="{9D8B030D-6E8A-4147-A177-3AD203B41FA5}">
                      <a16:colId xmlns:a16="http://schemas.microsoft.com/office/drawing/2014/main" val="588104573"/>
                    </a:ext>
                  </a:extLst>
                </a:gridCol>
                <a:gridCol w="987552">
                  <a:extLst>
                    <a:ext uri="{9D8B030D-6E8A-4147-A177-3AD203B41FA5}">
                      <a16:colId xmlns:a16="http://schemas.microsoft.com/office/drawing/2014/main" val="2757118134"/>
                    </a:ext>
                  </a:extLst>
                </a:gridCol>
                <a:gridCol w="987552">
                  <a:extLst>
                    <a:ext uri="{9D8B030D-6E8A-4147-A177-3AD203B41FA5}">
                      <a16:colId xmlns:a16="http://schemas.microsoft.com/office/drawing/2014/main" val="3418350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91799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- 2024-04-15 11:20:42</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https://bit.ly/4aS5e8J 🔗 beinhaltet nicht nur bewährte Angebote für Pädagog:innen, sondern spricht nun auch weitere Zielgruppen mit dem breiten #Finanzb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https://media.licdn.com/dms/image/v2/D4D10AQE8xZ9nnVznOg/image-shrink_1280/image-shrink_1280/0/1713172837591?e=1724137200&amp;v=beta&amp;t=HGMqiJ6LN8h0eeACcqXG3mNCeGiQ_UQ8M3ITbBTrG5o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0.85024848811448 %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9.2048791506664 %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8854</a:t>
                      </a:r>
                    </a:p>
                  </a:txBody>
                  <a:tcPr/>
                </a:tc>
                <a:extLst>
                  <a:ext uri="{0D108BD9-81ED-4DB2-BD59-A6C34878D82A}">
                    <a16:rowId xmlns:a16="http://schemas.microsoft.com/office/drawing/2014/main" val="2722656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- 2024-11-04 14:05:37</a:t>
                      </a:r>
                      <a:r>
                        <a:rPr kumimoji="0" lang="de-DE" sz="1000" b="0" i="0" u="none" strike="noStrike" kern="1200" cap="none" spc="0" normalizeH="0" baseline="0" noProof="0">
                          <a:ln>
                            <a:noFill/>
                          </a:ln>
                          <a:solidFill>
                            <a:prstClr val="black"/>
                          </a:solidFill>
                          <a:effectLst/>
                          <a:uLnTx/>
                          <a:uFillTx/>
                          <a:latin typeface="Calibri"/>
                          <a:ea typeface="+mn-ea"/>
                          <a:cs typeface="+mn-cs"/>
                        </a:rPr>
                        <a:t>
 📚 Theorie trifft auf Praxis. Wenn #Wissen nicht nur verstanden, sondern auch gelebt wird. 📚
Heute präsentierten wir hier in der #OeNB die Ergebnisse des ersten Monitorings der Nationalen Finanzbildun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https://media.licdn.com/dms/image/v2/D4D22AQFlX2Taluty_g/feedshare-shrink_2048_1536/feedshare-shrink_2048_1536/0/1730725526281?e=1735776000&amp;v=beta&amp;t=tOfnicGrL45KP7eKklE68Ke3f5ibWWDaZdAPbfoanK4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0.77240883779414 %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33.196845617228 %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6594</a:t>
                      </a:r>
                    </a:p>
                  </a:txBody>
                  <a:tcPr/>
                </a:tc>
                <a:extLst>
                  <a:ext uri="{0D108BD9-81ED-4DB2-BD59-A6C34878D82A}">
                    <a16:rowId xmlns:a16="http://schemas.microsoft.com/office/drawing/2014/main" val="4195233788"/>
                  </a:ext>
                </a:extLst>
              </a:tr>
            </a:tbl>
          </a:graphicData>
        </a:graphic>
      </p:graphicFrame>
      <p:sp>
        <p:nvSpPr>
          <p:cNvPr id="4" name="Text Placeholder 3">
            <a:extLst>
              <a:ext uri="{FF2B5EF4-FFF2-40B4-BE49-F238E27FC236}">
                <a16:creationId xmlns:a16="http://schemas.microsoft.com/office/drawing/2014/main" id="{ACCF7066-B61A-4096-A725-1142B9E95828}"/>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7559521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9507-5C0E-4E6B-AB5C-82EC9C6776AA}"/>
              </a:ext>
            </a:extLst>
          </p:cNvPr>
          <p:cNvSpPr>
            <a:spLocks noGrp="1"/>
          </p:cNvSpPr>
          <p:nvPr>
            <p:ph type="title"/>
          </p:nvPr>
        </p:nvSpPr>
        <p:spPr/>
        <p:txBody>
          <a:bodyPr/>
          <a:lstStyle/>
          <a:p>
            <a:r>
              <a:rPr lang="en-US"/>
              <a:t>LinkedIn LinkedIn Top Posts | All profiles - 2 of 6</a:t>
            </a:r>
          </a:p>
        </p:txBody>
      </p:sp>
      <p:graphicFrame>
        <p:nvGraphicFramePr>
          <p:cNvPr id="5" name="Table Placeholder 4">
            <a:extLst>
              <a:ext uri="{FF2B5EF4-FFF2-40B4-BE49-F238E27FC236}">
                <a16:creationId xmlns:a16="http://schemas.microsoft.com/office/drawing/2014/main" id="{F41EBC4B-E746-4C4F-A6E3-FD361D0054D5}"/>
              </a:ext>
            </a:extLst>
          </p:cNvPr>
          <p:cNvGraphicFramePr>
            <a:graphicFrameLocks noGrp="1"/>
          </p:cNvGraphicFramePr>
          <p:nvPr>
            <p:ph type="tbl" sz="quarter" idx="13"/>
            <p:extLst>
              <p:ext uri="{D42A27DB-BD31-4B8C-83A1-F6EECF244321}">
                <p14:modId xmlns:p14="http://schemas.microsoft.com/office/powerpoint/2010/main" val="3582424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44749639"/>
                    </a:ext>
                  </a:extLst>
                </a:gridCol>
                <a:gridCol w="2057400">
                  <a:extLst>
                    <a:ext uri="{9D8B030D-6E8A-4147-A177-3AD203B41FA5}">
                      <a16:colId xmlns:a16="http://schemas.microsoft.com/office/drawing/2014/main" val="3486419266"/>
                    </a:ext>
                  </a:extLst>
                </a:gridCol>
                <a:gridCol w="987552">
                  <a:extLst>
                    <a:ext uri="{9D8B030D-6E8A-4147-A177-3AD203B41FA5}">
                      <a16:colId xmlns:a16="http://schemas.microsoft.com/office/drawing/2014/main" val="2505500131"/>
                    </a:ext>
                  </a:extLst>
                </a:gridCol>
                <a:gridCol w="987552">
                  <a:extLst>
                    <a:ext uri="{9D8B030D-6E8A-4147-A177-3AD203B41FA5}">
                      <a16:colId xmlns:a16="http://schemas.microsoft.com/office/drawing/2014/main" val="377276297"/>
                    </a:ext>
                  </a:extLst>
                </a:gridCol>
                <a:gridCol w="987552">
                  <a:extLst>
                    <a:ext uri="{9D8B030D-6E8A-4147-A177-3AD203B41FA5}">
                      <a16:colId xmlns:a16="http://schemas.microsoft.com/office/drawing/2014/main" val="3324096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14861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- 2024-03-18 16:11:21</a:t>
                      </a:r>
                      <a:r>
                        <a:rPr kumimoji="0" lang="de-DE" sz="1000" b="0" i="0" u="none" strike="noStrike" kern="1200" cap="none" spc="0" normalizeH="0" baseline="0" noProof="0">
                          <a:ln>
                            <a:noFill/>
                          </a:ln>
                          <a:solidFill>
                            <a:prstClr val="black"/>
                          </a:solidFill>
                          <a:effectLst/>
                          <a:uLnTx/>
                          <a:uFillTx/>
                          <a:latin typeface="Calibri"/>
                          <a:ea typeface="+mn-ea"/>
                          <a:cs typeface="+mn-cs"/>
                        </a:rPr>
                        <a:t>
 Was sind die neuesten Entwicklungen in der Finanzbildung? 📚
Beim heutigen Steuerungsausschuss der nationalen Finanzbildungsstrategie tauschten sich eine Vielzahl an Stakeholdern u.a. dazu aus. 🎤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https://media.licdn.com/dms/image/D4D22AQF8kfo6f7HdpQ/feedshare-shrink_2048_1536/0/1710774680215?e=1723680000&amp;v=beta&amp;t=7MVvqFnTOY2FhWJjH6TiZREmdAS1_vJ1XmKy2-1bGL0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0.7364828453386 %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51.099326041321 %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9051</a:t>
                      </a:r>
                    </a:p>
                  </a:txBody>
                  <a:tcPr/>
                </a:tc>
                <a:extLst>
                  <a:ext uri="{0D108BD9-81ED-4DB2-BD59-A6C34878D82A}">
                    <a16:rowId xmlns:a16="http://schemas.microsoft.com/office/drawing/2014/main" val="31625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- 2024-09-26 07:00:19</a:t>
                      </a:r>
                      <a:r>
                        <a:rPr kumimoji="0" lang="de-DE" sz="1000" b="0" i="0" u="none" strike="noStrike" kern="1200" cap="none" spc="0" normalizeH="0" baseline="0" noProof="0">
                          <a:ln>
                            <a:noFill/>
                          </a:ln>
                          <a:solidFill>
                            <a:prstClr val="black"/>
                          </a:solidFill>
                          <a:effectLst/>
                          <a:uLnTx/>
                          <a:uFillTx/>
                          <a:latin typeface="Calibri"/>
                          <a:ea typeface="+mn-ea"/>
                          <a:cs typeface="+mn-cs"/>
                        </a:rPr>
                        <a:t>
 "Green Finance findet positives Echo, aber Greenwashing kann das Vertrauen in den #Finanzmarkt untergraben" das betonen Andreas Breitenfellner &amp; Heider Kariem im #Interview mit uns. 
Im Rahmen des Fo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https://media.licdn.com/dms/image/v2/D4D10AQHBVcPus_qyYA/image-shrink_1280/image-shrink_1280/0/1727326813490?e=1733749200&amp;v=beta&amp;t=eJNzQ1qjqbxsj6WXpBZvSjkTsmnIlUCZAX6L9S9f0C4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0.65265552960901 %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6.7781944043842 %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3467</a:t>
                      </a:r>
                    </a:p>
                  </a:txBody>
                  <a:tcPr/>
                </a:tc>
                <a:extLst>
                  <a:ext uri="{0D108BD9-81ED-4DB2-BD59-A6C34878D82A}">
                    <a16:rowId xmlns:a16="http://schemas.microsoft.com/office/drawing/2014/main" val="2623983958"/>
                  </a:ext>
                </a:extLst>
              </a:tr>
            </a:tbl>
          </a:graphicData>
        </a:graphic>
      </p:graphicFrame>
      <p:sp>
        <p:nvSpPr>
          <p:cNvPr id="4" name="Text Placeholder 3">
            <a:extLst>
              <a:ext uri="{FF2B5EF4-FFF2-40B4-BE49-F238E27FC236}">
                <a16:creationId xmlns:a16="http://schemas.microsoft.com/office/drawing/2014/main" id="{33CAAF11-A02C-4198-84F7-CE7F27C33C20}"/>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165675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BACE7-DBF7-4D74-8634-D495F655F8E0}"/>
              </a:ext>
            </a:extLst>
          </p:cNvPr>
          <p:cNvSpPr>
            <a:spLocks noGrp="1"/>
          </p:cNvSpPr>
          <p:nvPr>
            <p:ph type="title"/>
          </p:nvPr>
        </p:nvSpPr>
        <p:spPr/>
        <p:txBody>
          <a:bodyPr/>
          <a:lstStyle/>
          <a:p>
            <a:r>
              <a:rPr lang="en-US"/>
              <a:t>LinkedIn LinkedIn Top Posts | All profiles - 3 of 6</a:t>
            </a:r>
          </a:p>
        </p:txBody>
      </p:sp>
      <p:graphicFrame>
        <p:nvGraphicFramePr>
          <p:cNvPr id="5" name="Table Placeholder 4">
            <a:extLst>
              <a:ext uri="{FF2B5EF4-FFF2-40B4-BE49-F238E27FC236}">
                <a16:creationId xmlns:a16="http://schemas.microsoft.com/office/drawing/2014/main" id="{BE071872-BFBE-4601-9220-9D9F50FB1FE9}"/>
              </a:ext>
            </a:extLst>
          </p:cNvPr>
          <p:cNvGraphicFramePr>
            <a:graphicFrameLocks noGrp="1"/>
          </p:cNvGraphicFramePr>
          <p:nvPr>
            <p:ph type="tbl" sz="quarter" idx="13"/>
            <p:extLst>
              <p:ext uri="{D42A27DB-BD31-4B8C-83A1-F6EECF244321}">
                <p14:modId xmlns:p14="http://schemas.microsoft.com/office/powerpoint/2010/main" val="285364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859428"/>
                    </a:ext>
                  </a:extLst>
                </a:gridCol>
                <a:gridCol w="2057400">
                  <a:extLst>
                    <a:ext uri="{9D8B030D-6E8A-4147-A177-3AD203B41FA5}">
                      <a16:colId xmlns:a16="http://schemas.microsoft.com/office/drawing/2014/main" val="4018878890"/>
                    </a:ext>
                  </a:extLst>
                </a:gridCol>
                <a:gridCol w="987552">
                  <a:extLst>
                    <a:ext uri="{9D8B030D-6E8A-4147-A177-3AD203B41FA5}">
                      <a16:colId xmlns:a16="http://schemas.microsoft.com/office/drawing/2014/main" val="1661963822"/>
                    </a:ext>
                  </a:extLst>
                </a:gridCol>
                <a:gridCol w="987552">
                  <a:extLst>
                    <a:ext uri="{9D8B030D-6E8A-4147-A177-3AD203B41FA5}">
                      <a16:colId xmlns:a16="http://schemas.microsoft.com/office/drawing/2014/main" val="1599844649"/>
                    </a:ext>
                  </a:extLst>
                </a:gridCol>
                <a:gridCol w="987552">
                  <a:extLst>
                    <a:ext uri="{9D8B030D-6E8A-4147-A177-3AD203B41FA5}">
                      <a16:colId xmlns:a16="http://schemas.microsoft.com/office/drawing/2014/main" val="1234841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06535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- 2024-02-26 09:49:04</a:t>
                      </a:r>
                      <a:r>
                        <a:rPr kumimoji="0" lang="de-DE" sz="1000" b="0" i="0" u="none" strike="noStrike" kern="1200" cap="none" spc="0" normalizeH="0" baseline="0" noProof="0">
                          <a:ln>
                            <a:noFill/>
                          </a:ln>
                          <a:solidFill>
                            <a:prstClr val="black"/>
                          </a:solidFill>
                          <a:effectLst/>
                          <a:uLnTx/>
                          <a:uFillTx/>
                          <a:latin typeface="Calibri"/>
                          <a:ea typeface="+mn-ea"/>
                          <a:cs typeface="+mn-cs"/>
                        </a:rPr>
                        <a:t>
 Spielen, sparen, lernen – neue Finanzbildungs-App der OeNB 📲🚀🦸‍♂️
Die Oesterreichische Nationalbank (OeNB) verstärkt ihre Finanzbildungsaktivitäten im digitalen Bereich. Mit der neuen Lern- und Sparz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https://media.licdn.com/dms/image/D4D10AQHGCNvpQ2hR4w/image-shrink_1280/0/1708937297892?e=1720623600&amp;v=beta&amp;t=9wyntIqiRESxr5mRAhD4SnuVEqjlymFAKsQJaMQW8nY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0.56882821387941 %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19.821721792165 %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4263</a:t>
                      </a:r>
                    </a:p>
                  </a:txBody>
                  <a:tcPr/>
                </a:tc>
                <a:extLst>
                  <a:ext uri="{0D108BD9-81ED-4DB2-BD59-A6C34878D82A}">
                    <a16:rowId xmlns:a16="http://schemas.microsoft.com/office/drawing/2014/main" val="454534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- 2024-02-27 13:18:09</a:t>
                      </a:r>
                      <a:r>
                        <a:rPr kumimoji="0" lang="de-DE" sz="1000" b="0" i="0" u="none" strike="noStrike" kern="1200" cap="none" spc="0" normalizeH="0" baseline="0" noProof="0">
                          <a:ln>
                            <a:noFill/>
                          </a:ln>
                          <a:solidFill>
                            <a:prstClr val="black"/>
                          </a:solidFill>
                          <a:effectLst/>
                          <a:uLnTx/>
                          <a:uFillTx/>
                          <a:latin typeface="Calibri"/>
                          <a:ea typeface="+mn-ea"/>
                          <a:cs typeface="+mn-cs"/>
                        </a:rPr>
                        <a:t>
 Wie ist es eigentlich, eine App zu entwickeln? Warum ist digitales Lernen wichtig? Diese Fragen haben wir unserem Finanzbildungs-Experten Maximilian Estl  gestellt. 👀❓
📲 Maximilian Estl, wie war es 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https://media.licdn.com/dms/image/D4D10AQGrxOAcrMAXNQ/image-shrink_1280/0/1709036283805?e=1720623600&amp;v=beta&amp;t=WqUJLhJIkkE_vbrNc21BDpkR6If1a-CG5hx3yeud7Fw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0.5149392251961 %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5.3717914792273 %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3779</a:t>
                      </a:r>
                    </a:p>
                  </a:txBody>
                  <a:tcPr/>
                </a:tc>
                <a:extLst>
                  <a:ext uri="{0D108BD9-81ED-4DB2-BD59-A6C34878D82A}">
                    <a16:rowId xmlns:a16="http://schemas.microsoft.com/office/drawing/2014/main" val="3447439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- 2024-11-18 14:47:03</a:t>
                      </a:r>
                      <a:r>
                        <a:rPr kumimoji="0" lang="en-US" sz="1000" b="0" i="0" u="none" strike="noStrike" kern="1200" cap="none" spc="0" normalizeH="0" baseline="0" noProof="0">
                          <a:ln>
                            <a:noFill/>
                          </a:ln>
                          <a:solidFill>
                            <a:prstClr val="black"/>
                          </a:solidFill>
                          <a:effectLst/>
                          <a:uLnTx/>
                          <a:uFillTx/>
                          <a:latin typeface="Calibri"/>
                          <a:ea typeface="+mn-ea"/>
                          <a:cs typeface="+mn-cs"/>
                        </a:rPr>
                        <a:t>
 📢 Introducing the New OeNB Financial Literacy Evaluation Series! 📢
The #OeNB has launched their new OeNB Financial Literacy Evaluation Series, which is a comprehensive guide aiming to inform research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https://media.licdn.com/dms/image/v2/D4D22AQEcVrRDoBrtOA/feedshare-shrink_2048_1536/feedshare-shrink_2048_1536/0/1731937622245?e=1735776000&amp;v=beta&amp;t=3TIP9Z3OVRSRtO28a15AH79n-4SKQ4tEKGXS8RBY6UU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0.5149392251961 %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11.837655016911 %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3548</a:t>
                      </a:r>
                    </a:p>
                  </a:txBody>
                  <a:tcPr/>
                </a:tc>
                <a:extLst>
                  <a:ext uri="{0D108BD9-81ED-4DB2-BD59-A6C34878D82A}">
                    <a16:rowId xmlns:a16="http://schemas.microsoft.com/office/drawing/2014/main" val="3590669538"/>
                  </a:ext>
                </a:extLst>
              </a:tr>
            </a:tbl>
          </a:graphicData>
        </a:graphic>
      </p:graphicFrame>
      <p:sp>
        <p:nvSpPr>
          <p:cNvPr id="4" name="Text Placeholder 3">
            <a:extLst>
              <a:ext uri="{FF2B5EF4-FFF2-40B4-BE49-F238E27FC236}">
                <a16:creationId xmlns:a16="http://schemas.microsoft.com/office/drawing/2014/main" id="{DF359B24-9D11-487C-BF3F-F3186840BCB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1179168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CC005-8141-45F0-8B2F-2BB69CEDC688}"/>
              </a:ext>
            </a:extLst>
          </p:cNvPr>
          <p:cNvSpPr>
            <a:spLocks noGrp="1"/>
          </p:cNvSpPr>
          <p:nvPr>
            <p:ph type="title"/>
          </p:nvPr>
        </p:nvSpPr>
        <p:spPr/>
        <p:txBody>
          <a:bodyPr/>
          <a:lstStyle/>
          <a:p>
            <a:r>
              <a:rPr lang="en-US"/>
              <a:t>LinkedIn LinkedIn Top Posts | All profiles - 4 of 6</a:t>
            </a:r>
          </a:p>
        </p:txBody>
      </p:sp>
      <p:graphicFrame>
        <p:nvGraphicFramePr>
          <p:cNvPr id="5" name="Table Placeholder 4">
            <a:extLst>
              <a:ext uri="{FF2B5EF4-FFF2-40B4-BE49-F238E27FC236}">
                <a16:creationId xmlns:a16="http://schemas.microsoft.com/office/drawing/2014/main" id="{F1BB73E9-FE0B-4FB5-A2C8-98A6831AA948}"/>
              </a:ext>
            </a:extLst>
          </p:cNvPr>
          <p:cNvGraphicFramePr>
            <a:graphicFrameLocks noGrp="1"/>
          </p:cNvGraphicFramePr>
          <p:nvPr>
            <p:ph type="tbl" sz="quarter" idx="13"/>
            <p:extLst>
              <p:ext uri="{D42A27DB-BD31-4B8C-83A1-F6EECF244321}">
                <p14:modId xmlns:p14="http://schemas.microsoft.com/office/powerpoint/2010/main" val="2353959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5752388"/>
                    </a:ext>
                  </a:extLst>
                </a:gridCol>
                <a:gridCol w="2057400">
                  <a:extLst>
                    <a:ext uri="{9D8B030D-6E8A-4147-A177-3AD203B41FA5}">
                      <a16:colId xmlns:a16="http://schemas.microsoft.com/office/drawing/2014/main" val="73192358"/>
                    </a:ext>
                  </a:extLst>
                </a:gridCol>
                <a:gridCol w="987552">
                  <a:extLst>
                    <a:ext uri="{9D8B030D-6E8A-4147-A177-3AD203B41FA5}">
                      <a16:colId xmlns:a16="http://schemas.microsoft.com/office/drawing/2014/main" val="2650710819"/>
                    </a:ext>
                  </a:extLst>
                </a:gridCol>
                <a:gridCol w="987552">
                  <a:extLst>
                    <a:ext uri="{9D8B030D-6E8A-4147-A177-3AD203B41FA5}">
                      <a16:colId xmlns:a16="http://schemas.microsoft.com/office/drawing/2014/main" val="4250529753"/>
                    </a:ext>
                  </a:extLst>
                </a:gridCol>
                <a:gridCol w="987552">
                  <a:extLst>
                    <a:ext uri="{9D8B030D-6E8A-4147-A177-3AD203B41FA5}">
                      <a16:colId xmlns:a16="http://schemas.microsoft.com/office/drawing/2014/main" val="2870022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252792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- 2024-05-26 19:00:13</a:t>
                      </a:r>
                      <a:r>
                        <a:rPr kumimoji="0" lang="de-DE" sz="1000" b="0" i="0" u="none" strike="noStrike" kern="1200" cap="none" spc="0" normalizeH="0" baseline="0" noProof="0">
                          <a:ln>
                            <a:noFill/>
                          </a:ln>
                          <a:solidFill>
                            <a:prstClr val="black"/>
                          </a:solidFill>
                          <a:effectLst/>
                          <a:uLnTx/>
                          <a:uFillTx/>
                          <a:latin typeface="Calibri"/>
                          <a:ea typeface="+mn-ea"/>
                          <a:cs typeface="+mn-cs"/>
                        </a:rPr>
                        <a:t>
 🏦 Was sind eigentlich die Aufgaben der OeNB &amp; welche Strategie(n) verfolgen wir?
In unserem heutigen Post klären wir auf  👇
Zu unseren Kernaufgaben zählen:
🔸 Geldpolitik \(Preisstabilität sichern, Zu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https://media.licdn.com/dms/image/v2/D4D10AQH0WVfr1SWByw/image-shrink_1280/image-shrink_1280/0/1716742807494?e=1728392400&amp;v=beta&amp;t=FL2HsPYNdHT43MZYOrVxzX8gr010qFvq7Kv1uKzduR4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0.39518591701096 %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4.5966228893058 %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3198</a:t>
                      </a:r>
                    </a:p>
                  </a:txBody>
                  <a:tcPr/>
                </a:tc>
                <a:extLst>
                  <a:ext uri="{0D108BD9-81ED-4DB2-BD59-A6C34878D82A}">
                    <a16:rowId xmlns:a16="http://schemas.microsoft.com/office/drawing/2014/main" val="139983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- 2024-05-07 09:19:21</a:t>
                      </a:r>
                      <a:r>
                        <a:rPr kumimoji="0" lang="en-US" sz="1000" b="0" i="0" u="none" strike="noStrike" kern="1200" cap="none" spc="0" normalizeH="0" baseline="0" noProof="0">
                          <a:ln>
                            <a:noFill/>
                          </a:ln>
                          <a:solidFill>
                            <a:prstClr val="black"/>
                          </a:solidFill>
                          <a:effectLst/>
                          <a:uLnTx/>
                          <a:uFillTx/>
                          <a:latin typeface="Calibri"/>
                          <a:ea typeface="+mn-ea"/>
                          <a:cs typeface="+mn-cs"/>
                        </a:rPr>
                        <a:t>
 Sagt mal, Nina und Stefan, was kann eigentlich die neue Finanzbildungswebsite? 💻💡
❓ 𝗪𝗶𝗲 𝗸𝗮𝗺 𝗲𝘀 𝘇𝘂𝗿 𝗻𝗲𝘂𝗲𝗻 𝗪𝗲𝗯𝘀𝗶𝘁𝗲 𝘂𝗻𝗱 𝘄𝗮𝘀 𝘄𝗮𝗿 𝗲𝘂𝗲𝗿 𝗭𝗶𝗲𝗹 𝗺𝗶𝘁 𝗱𝗲𝗿 𝗦𝗲𝗶𝘁𝗲... 𝘀𝗶𝗲 𝘂𝗻𝘁𝗲𝗿𝘀𝗰𝗵𝗲𝗶𝗱𝗲𝘁 𝘀𝗶𝗰𝗵 𝗷𝗮 𝗱𝗼𝗰𝗵 𝗲𝗿𝗵𝗲𝗯𝗹𝗶𝗰𝗵 𝘃𝗼𝗻 𝗱𝗲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https://media.licdn.com/dms/image/v2/D4D10AQG-7WBf9AGj-w/image-shrink_1280/image-shrink_1280/0/1715066356076?e=1726664400&amp;v=beta&amp;t=S3BCJjGJ71mTFKsF5kvPdRfZaiHUkMMyF1NvQ0Db2Tc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0.35925992455542 %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5.687573042462 %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a:t>
                      </a:r>
                    </a:p>
                  </a:txBody>
                  <a:tcPr/>
                </a:tc>
                <a:extLst>
                  <a:ext uri="{0D108BD9-81ED-4DB2-BD59-A6C34878D82A}">
                    <a16:rowId xmlns:a16="http://schemas.microsoft.com/office/drawing/2014/main" val="3408960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- 2024-08-06 11:58:11</a:t>
                      </a:r>
                      <a:r>
                        <a:rPr kumimoji="0" lang="de-DE" sz="1000" b="0" i="0" u="none" strike="noStrike" kern="1200" cap="none" spc="0" normalizeH="0" baseline="0" noProof="0">
                          <a:ln>
                            <a:noFill/>
                          </a:ln>
                          <a:solidFill>
                            <a:prstClr val="black"/>
                          </a:solidFill>
                          <a:effectLst/>
                          <a:uLnTx/>
                          <a:uFillTx/>
                          <a:latin typeface="Calibri"/>
                          <a:ea typeface="+mn-ea"/>
                          <a:cs typeface="+mn-cs"/>
                        </a:rPr>
                        <a:t>
 Im aktuellen Newsletter erfahren Sie mehr über die neue Website der OeNB-Finanzbildung, mehr zum aktuellen Podcast und alle weiteren wichtigen News aus der Finanzbildung.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0.3472845937369 %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2.7803308823529 %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4352</a:t>
                      </a:r>
                    </a:p>
                  </a:txBody>
                  <a:tcPr/>
                </a:tc>
                <a:extLst>
                  <a:ext uri="{0D108BD9-81ED-4DB2-BD59-A6C34878D82A}">
                    <a16:rowId xmlns:a16="http://schemas.microsoft.com/office/drawing/2014/main" val="132453280"/>
                  </a:ext>
                </a:extLst>
              </a:tr>
            </a:tbl>
          </a:graphicData>
        </a:graphic>
      </p:graphicFrame>
      <p:sp>
        <p:nvSpPr>
          <p:cNvPr id="4" name="Text Placeholder 3">
            <a:extLst>
              <a:ext uri="{FF2B5EF4-FFF2-40B4-BE49-F238E27FC236}">
                <a16:creationId xmlns:a16="http://schemas.microsoft.com/office/drawing/2014/main" id="{6B64B1D9-5C9E-4A6D-B333-C1E20A98EA3C}"/>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2600327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EFBD6-04C8-47BC-AF1E-809548BB1805}"/>
              </a:ext>
            </a:extLst>
          </p:cNvPr>
          <p:cNvSpPr>
            <a:spLocks noGrp="1"/>
          </p:cNvSpPr>
          <p:nvPr>
            <p:ph type="title"/>
          </p:nvPr>
        </p:nvSpPr>
        <p:spPr/>
        <p:txBody>
          <a:bodyPr/>
          <a:lstStyle/>
          <a:p>
            <a:r>
              <a:rPr lang="en-US"/>
              <a:t>LinkedIn LinkedIn Top Posts | All profiles - 5 of 6</a:t>
            </a:r>
          </a:p>
        </p:txBody>
      </p:sp>
      <p:graphicFrame>
        <p:nvGraphicFramePr>
          <p:cNvPr id="5" name="Table Placeholder 4">
            <a:extLst>
              <a:ext uri="{FF2B5EF4-FFF2-40B4-BE49-F238E27FC236}">
                <a16:creationId xmlns:a16="http://schemas.microsoft.com/office/drawing/2014/main" id="{E0B2EC47-518F-4F2D-945A-7E1D0BA7C143}"/>
              </a:ext>
            </a:extLst>
          </p:cNvPr>
          <p:cNvGraphicFramePr>
            <a:graphicFrameLocks noGrp="1"/>
          </p:cNvGraphicFramePr>
          <p:nvPr>
            <p:ph type="tbl" sz="quarter" idx="13"/>
            <p:extLst>
              <p:ext uri="{D42A27DB-BD31-4B8C-83A1-F6EECF244321}">
                <p14:modId xmlns:p14="http://schemas.microsoft.com/office/powerpoint/2010/main" val="1983240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61482596"/>
                    </a:ext>
                  </a:extLst>
                </a:gridCol>
                <a:gridCol w="2057400">
                  <a:extLst>
                    <a:ext uri="{9D8B030D-6E8A-4147-A177-3AD203B41FA5}">
                      <a16:colId xmlns:a16="http://schemas.microsoft.com/office/drawing/2014/main" val="2284495121"/>
                    </a:ext>
                  </a:extLst>
                </a:gridCol>
                <a:gridCol w="987552">
                  <a:extLst>
                    <a:ext uri="{9D8B030D-6E8A-4147-A177-3AD203B41FA5}">
                      <a16:colId xmlns:a16="http://schemas.microsoft.com/office/drawing/2014/main" val="728428921"/>
                    </a:ext>
                  </a:extLst>
                </a:gridCol>
                <a:gridCol w="987552">
                  <a:extLst>
                    <a:ext uri="{9D8B030D-6E8A-4147-A177-3AD203B41FA5}">
                      <a16:colId xmlns:a16="http://schemas.microsoft.com/office/drawing/2014/main" val="2267959302"/>
                    </a:ext>
                  </a:extLst>
                </a:gridCol>
                <a:gridCol w="987552">
                  <a:extLst>
                    <a:ext uri="{9D8B030D-6E8A-4147-A177-3AD203B41FA5}">
                      <a16:colId xmlns:a16="http://schemas.microsoft.com/office/drawing/2014/main" val="3714798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575511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- 2024-08-29 13:35:53</a:t>
                      </a:r>
                      <a:r>
                        <a:rPr kumimoji="0" lang="de-DE" sz="1000" b="0" i="0" u="none" strike="noStrike" kern="1200" cap="none" spc="0" normalizeH="0" baseline="0" noProof="0">
                          <a:ln>
                            <a:noFill/>
                          </a:ln>
                          <a:solidFill>
                            <a:prstClr val="black"/>
                          </a:solidFill>
                          <a:effectLst/>
                          <a:uLnTx/>
                          <a:uFillTx/>
                          <a:latin typeface="Calibri"/>
                          <a:ea typeface="+mn-ea"/>
                          <a:cs typeface="+mn-cs"/>
                        </a:rPr>
                        <a:t>
 „Ich will die Welt der Lehrkräfte besser verstehen“, das sagt Katharina Felbermayr im Rahmen unseres Formats 🌟 My study in a nutshell 🌟 zu den aktuellen Bedürfnissen von Lehrer:innen.
1️⃣ Was ist das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https://media.licdn.com/dms/image/v2/D4D22AQHI5zkNTNE56Q/feedshare-shrink_2048_1536/feedshare-shrink_2048_1536/0/1724931353100?e=1735776000&amp;v=beta&amp;t=uchFHQJ7M7CkgK-GtFjYGTXkRHdJxb4D4Sbg8aPNxGo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0.32932159750913 %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4.5404512933407 %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3634</a:t>
                      </a:r>
                    </a:p>
                  </a:txBody>
                  <a:tcPr/>
                </a:tc>
                <a:extLst>
                  <a:ext uri="{0D108BD9-81ED-4DB2-BD59-A6C34878D82A}">
                    <a16:rowId xmlns:a16="http://schemas.microsoft.com/office/drawing/2014/main" val="262110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- 2024-09-05 10:50:08</a:t>
                      </a:r>
                      <a:r>
                        <a:rPr kumimoji="0" lang="de-DE" sz="1000" b="0" i="0" u="none" strike="noStrike" kern="1200" cap="none" spc="0" normalizeH="0" baseline="0" noProof="0">
                          <a:ln>
                            <a:noFill/>
                          </a:ln>
                          <a:solidFill>
                            <a:prstClr val="black"/>
                          </a:solidFill>
                          <a:effectLst/>
                          <a:uLnTx/>
                          <a:uFillTx/>
                          <a:latin typeface="Calibri"/>
                          <a:ea typeface="+mn-ea"/>
                          <a:cs typeface="+mn-cs"/>
                        </a:rPr>
                        <a:t>
 🆕 Aktuelle Ergebnisse zeigen: Österreich liegt im internationalen Vergleich sowohl in der #Finanzbildung als auch beim finanziellen Wohlbefinden im Spitzenfeld. Verbesserungspotenzial gibt es dennoch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0.32932159750913 %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27.115666178624 %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3415</a:t>
                      </a:r>
                    </a:p>
                  </a:txBody>
                  <a:tcPr/>
                </a:tc>
                <a:extLst>
                  <a:ext uri="{0D108BD9-81ED-4DB2-BD59-A6C34878D82A}">
                    <a16:rowId xmlns:a16="http://schemas.microsoft.com/office/drawing/2014/main" val="21305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- 2024-09-24 13:10:20</a:t>
                      </a:r>
                      <a:r>
                        <a:rPr kumimoji="0" lang="en-US" sz="1000" b="0" i="0" u="none" strike="noStrike" kern="1200" cap="none" spc="0" normalizeH="0" baseline="0" noProof="0">
                          <a:ln>
                            <a:noFill/>
                          </a:ln>
                          <a:solidFill>
                            <a:prstClr val="black"/>
                          </a:solidFill>
                          <a:effectLst/>
                          <a:uLnTx/>
                          <a:uFillTx/>
                          <a:latin typeface="Calibri"/>
                          <a:ea typeface="+mn-ea"/>
                          <a:cs typeface="+mn-cs"/>
                        </a:rPr>
                        <a:t>
 🆕 News aus der #OeNB #Finanzbildung 
#Finanznavi #ELearning #Finanzkompetenz #Studienergebnisse #Podcast #Infoscreens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0.28740793964433 %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2.6161981630949 %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3593</a:t>
                      </a:r>
                    </a:p>
                  </a:txBody>
                  <a:tcPr/>
                </a:tc>
                <a:extLst>
                  <a:ext uri="{0D108BD9-81ED-4DB2-BD59-A6C34878D82A}">
                    <a16:rowId xmlns:a16="http://schemas.microsoft.com/office/drawing/2014/main" val="202659251"/>
                  </a:ext>
                </a:extLst>
              </a:tr>
            </a:tbl>
          </a:graphicData>
        </a:graphic>
      </p:graphicFrame>
      <p:sp>
        <p:nvSpPr>
          <p:cNvPr id="4" name="Text Placeholder 3">
            <a:extLst>
              <a:ext uri="{FF2B5EF4-FFF2-40B4-BE49-F238E27FC236}">
                <a16:creationId xmlns:a16="http://schemas.microsoft.com/office/drawing/2014/main" id="{7CDD8134-6E7E-43DE-BA53-E8AFEACC073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3904524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67F10-15BF-4E95-AE1D-10D22489D691}"/>
              </a:ext>
            </a:extLst>
          </p:cNvPr>
          <p:cNvSpPr>
            <a:spLocks noGrp="1"/>
          </p:cNvSpPr>
          <p:nvPr>
            <p:ph type="title"/>
          </p:nvPr>
        </p:nvSpPr>
        <p:spPr/>
        <p:txBody>
          <a:bodyPr/>
          <a:lstStyle/>
          <a:p>
            <a:r>
              <a:rPr lang="en-US"/>
              <a:t>LinkedIn LinkedIn Top Posts | All profiles - 6 of 6</a:t>
            </a:r>
          </a:p>
        </p:txBody>
      </p:sp>
      <p:graphicFrame>
        <p:nvGraphicFramePr>
          <p:cNvPr id="5" name="Table Placeholder 4">
            <a:extLst>
              <a:ext uri="{FF2B5EF4-FFF2-40B4-BE49-F238E27FC236}">
                <a16:creationId xmlns:a16="http://schemas.microsoft.com/office/drawing/2014/main" id="{1ADE0C3A-FB5E-49D6-8291-5B805088D4C7}"/>
              </a:ext>
            </a:extLst>
          </p:cNvPr>
          <p:cNvGraphicFramePr>
            <a:graphicFrameLocks noGrp="1"/>
          </p:cNvGraphicFramePr>
          <p:nvPr>
            <p:ph type="tbl" sz="quarter" idx="13"/>
            <p:extLst>
              <p:ext uri="{D42A27DB-BD31-4B8C-83A1-F6EECF244321}">
                <p14:modId xmlns:p14="http://schemas.microsoft.com/office/powerpoint/2010/main" val="221536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44828717"/>
                    </a:ext>
                  </a:extLst>
                </a:gridCol>
                <a:gridCol w="2057400">
                  <a:extLst>
                    <a:ext uri="{9D8B030D-6E8A-4147-A177-3AD203B41FA5}">
                      <a16:colId xmlns:a16="http://schemas.microsoft.com/office/drawing/2014/main" val="3534765465"/>
                    </a:ext>
                  </a:extLst>
                </a:gridCol>
                <a:gridCol w="987552">
                  <a:extLst>
                    <a:ext uri="{9D8B030D-6E8A-4147-A177-3AD203B41FA5}">
                      <a16:colId xmlns:a16="http://schemas.microsoft.com/office/drawing/2014/main" val="1562810904"/>
                    </a:ext>
                  </a:extLst>
                </a:gridCol>
                <a:gridCol w="987552">
                  <a:extLst>
                    <a:ext uri="{9D8B030D-6E8A-4147-A177-3AD203B41FA5}">
                      <a16:colId xmlns:a16="http://schemas.microsoft.com/office/drawing/2014/main" val="1630074863"/>
                    </a:ext>
                  </a:extLst>
                </a:gridCol>
                <a:gridCol w="987552">
                  <a:extLst>
                    <a:ext uri="{9D8B030D-6E8A-4147-A177-3AD203B41FA5}">
                      <a16:colId xmlns:a16="http://schemas.microsoft.com/office/drawing/2014/main" val="1883237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21780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- 2024-01-24 16:02:14</a:t>
                      </a:r>
                      <a:r>
                        <a:rPr kumimoji="0" lang="de-DE" sz="1000" b="0" i="0" u="none" strike="noStrike" kern="1200" cap="none" spc="0" normalizeH="0" baseline="0" noProof="0">
                          <a:ln>
                            <a:noFill/>
                          </a:ln>
                          <a:solidFill>
                            <a:prstClr val="black"/>
                          </a:solidFill>
                          <a:effectLst/>
                          <a:uLnTx/>
                          <a:uFillTx/>
                          <a:latin typeface="Calibri"/>
                          <a:ea typeface="+mn-ea"/>
                          <a:cs typeface="+mn-cs"/>
                        </a:rPr>
                        <a:t>
 Wir bieten: Vielfältiges Bildungsangebot für verschiedene Alters- und Zielgruppen 🔝
Wir wollen: Stärkung von Finanzkompetenz der österreichischen Bevölkerung 💪
Heute ist der #InternationalerTagderBil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https://media.licdn.com/dms/image/D4D22AQHzb6RZbASX5g/feedshare-shrink_2048_1536/0/1706108532877?e=1723075200&amp;v=beta&amp;t=nYPrerweZzXK5Gjdwi9avclxa5_80k-sXOZfhQ4TEbg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0.22154362014251 %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4.0989945862336 %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a:t>
                      </a:r>
                    </a:p>
                  </a:txBody>
                  <a:tcPr/>
                </a:tc>
                <a:extLst>
                  <a:ext uri="{0D108BD9-81ED-4DB2-BD59-A6C34878D82A}">
                    <a16:rowId xmlns:a16="http://schemas.microsoft.com/office/drawing/2014/main" val="285154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- 2024-05-06 11:31:45</a:t>
                      </a:r>
                      <a:r>
                        <a:rPr kumimoji="0" lang="de-DE" sz="1000" b="0" i="0" u="none" strike="noStrike" kern="1200" cap="none" spc="0" normalizeH="0" baseline="0" noProof="0">
                          <a:ln>
                            <a:noFill/>
                          </a:ln>
                          <a:solidFill>
                            <a:prstClr val="black"/>
                          </a:solidFill>
                          <a:effectLst/>
                          <a:uLnTx/>
                          <a:uFillTx/>
                          <a:latin typeface="Calibri"/>
                          <a:ea typeface="+mn-ea"/>
                          <a:cs typeface="+mn-cs"/>
                        </a:rPr>
                        <a:t>
 Der aktuelle #OeNB #Newsletter verschafft Ihnen einen informativen Rückblick über folgende Themen: das #Jahresergebnis österreichischer #Banken für das Jahr 2023, die neue #Finanzbildungs-Website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0.19160529309622 %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2.4727992087043 %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3033</a:t>
                      </a:r>
                    </a:p>
                  </a:txBody>
                  <a:tcPr/>
                </a:tc>
                <a:extLst>
                  <a:ext uri="{0D108BD9-81ED-4DB2-BD59-A6C34878D82A}">
                    <a16:rowId xmlns:a16="http://schemas.microsoft.com/office/drawing/2014/main" val="210285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- 2024-09-03 10:03:57</a:t>
                      </a:r>
                      <a:r>
                        <a:rPr kumimoji="0" lang="de-DE" sz="1000" b="0" i="0" u="none" strike="noStrike" kern="1200" cap="none" spc="0" normalizeH="0" baseline="0" noProof="0">
                          <a:ln>
                            <a:noFill/>
                          </a:ln>
                          <a:solidFill>
                            <a:prstClr val="black"/>
                          </a:solidFill>
                          <a:effectLst/>
                          <a:uLnTx/>
                          <a:uFillTx/>
                          <a:latin typeface="Calibri"/>
                          <a:ea typeface="+mn-ea"/>
                          <a:cs typeface="+mn-cs"/>
                        </a:rPr>
                        <a:t>
 🚀 Out now! #Finanznavi - der digitale Wegweiser für Finanzentscheidungen 👏
Das neue Finanzbildungsportal der Nationalen Finanzbildungsstrategie trägt zu mehr Orientierung in finanziellen Fragen 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https://media.licdn.com/dms/image/v2/D4D05AQFQhh1lq75N1w/videocover-high/videocover-high/0/1725350618633?e=1733749200&amp;v=beta&amp;t=oXcC5WgtNu1ROUu9JY7l1gyKEQwv-sfY3S8oZ3FrKk8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0.19160529309622 %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9.3521126760563 %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a:t>
                      </a:r>
                    </a:p>
                  </a:txBody>
                  <a:tcPr/>
                </a:tc>
                <a:extLst>
                  <a:ext uri="{0D108BD9-81ED-4DB2-BD59-A6C34878D82A}">
                    <a16:rowId xmlns:a16="http://schemas.microsoft.com/office/drawing/2014/main" val="591770375"/>
                  </a:ext>
                </a:extLst>
              </a:tr>
            </a:tbl>
          </a:graphicData>
        </a:graphic>
      </p:graphicFrame>
      <p:sp>
        <p:nvSpPr>
          <p:cNvPr id="4" name="Text Placeholder 3">
            <a:extLst>
              <a:ext uri="{FF2B5EF4-FFF2-40B4-BE49-F238E27FC236}">
                <a16:creationId xmlns:a16="http://schemas.microsoft.com/office/drawing/2014/main" id="{D65C2827-9D77-474F-9162-B061AD2BB6B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7005513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BF787-EA71-4B61-8E0A-E4F2F681AF49}"/>
              </a:ext>
            </a:extLst>
          </p:cNvPr>
          <p:cNvSpPr>
            <a:spLocks noGrp="1"/>
          </p:cNvSpPr>
          <p:nvPr>
            <p:ph type="title"/>
          </p:nvPr>
        </p:nvSpPr>
        <p:spPr/>
        <p:txBody>
          <a:bodyPr/>
          <a:lstStyle/>
          <a:p>
            <a:r>
              <a:rPr lang="en-US"/>
              <a:t>LinkedIn LinkedIn Flop Posts | All profiles - 1 of 5</a:t>
            </a:r>
          </a:p>
        </p:txBody>
      </p:sp>
      <p:graphicFrame>
        <p:nvGraphicFramePr>
          <p:cNvPr id="5" name="Table Placeholder 4">
            <a:extLst>
              <a:ext uri="{FF2B5EF4-FFF2-40B4-BE49-F238E27FC236}">
                <a16:creationId xmlns:a16="http://schemas.microsoft.com/office/drawing/2014/main" id="{BB1242C2-4679-42C3-8AF1-1BF78E9E2C7E}"/>
              </a:ext>
            </a:extLst>
          </p:cNvPr>
          <p:cNvGraphicFramePr>
            <a:graphicFrameLocks noGrp="1"/>
          </p:cNvGraphicFramePr>
          <p:nvPr>
            <p:ph type="tbl" sz="quarter" idx="13"/>
            <p:extLst>
              <p:ext uri="{D42A27DB-BD31-4B8C-83A1-F6EECF244321}">
                <p14:modId xmlns:p14="http://schemas.microsoft.com/office/powerpoint/2010/main" val="2956034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96903309"/>
                    </a:ext>
                  </a:extLst>
                </a:gridCol>
                <a:gridCol w="2057400">
                  <a:extLst>
                    <a:ext uri="{9D8B030D-6E8A-4147-A177-3AD203B41FA5}">
                      <a16:colId xmlns:a16="http://schemas.microsoft.com/office/drawing/2014/main" val="1956558018"/>
                    </a:ext>
                  </a:extLst>
                </a:gridCol>
                <a:gridCol w="987552">
                  <a:extLst>
                    <a:ext uri="{9D8B030D-6E8A-4147-A177-3AD203B41FA5}">
                      <a16:colId xmlns:a16="http://schemas.microsoft.com/office/drawing/2014/main" val="360836405"/>
                    </a:ext>
                  </a:extLst>
                </a:gridCol>
                <a:gridCol w="987552">
                  <a:extLst>
                    <a:ext uri="{9D8B030D-6E8A-4147-A177-3AD203B41FA5}">
                      <a16:colId xmlns:a16="http://schemas.microsoft.com/office/drawing/2014/main" val="1578657321"/>
                    </a:ext>
                  </a:extLst>
                </a:gridCol>
                <a:gridCol w="987552">
                  <a:extLst>
                    <a:ext uri="{9D8B030D-6E8A-4147-A177-3AD203B41FA5}">
                      <a16:colId xmlns:a16="http://schemas.microsoft.com/office/drawing/2014/main" val="3392521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501401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- 2024-01-24 19:03:39</a:t>
                      </a:r>
                      <a:r>
                        <a:rPr kumimoji="0" lang="de-DE" sz="1000" b="0" i="0" u="none" strike="noStrike" kern="1200" cap="none" spc="0" normalizeH="0" baseline="0" noProof="0">
                          <a:ln>
                            <a:noFill/>
                          </a:ln>
                          <a:solidFill>
                            <a:prstClr val="black"/>
                          </a:solidFill>
                          <a:effectLst/>
                          <a:uLnTx/>
                          <a:uFillTx/>
                          <a:latin typeface="Calibri"/>
                          <a:ea typeface="+mn-ea"/>
                          <a:cs typeface="+mn-cs"/>
                        </a:rPr>
                        <a:t>
 Man kann nicht früh genug damit anfangen und sollte auch nie damit aufhören! 💡#Finanzbildung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073131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- 2024-10-31 12:32:24</a:t>
                      </a:r>
                      <a:r>
                        <a:rPr kumimoji="0" lang="de-DE" sz="1000" b="0" i="0" u="none" strike="noStrike" kern="1200" cap="none" spc="0" normalizeH="0" baseline="0" noProof="0">
                          <a:ln>
                            <a:noFill/>
                          </a:ln>
                          <a:solidFill>
                            <a:prstClr val="black"/>
                          </a:solidFill>
                          <a:effectLst/>
                          <a:uLnTx/>
                          <a:uFillTx/>
                          <a:latin typeface="Calibri"/>
                          <a:ea typeface="+mn-ea"/>
                          <a:cs typeface="+mn-cs"/>
                        </a:rPr>
                        <a:t>
 Heute mal mit "Werbung" für drüben bei #dienationalbank - Instagram ; Da sind die Geister der alten Gouverneure erwacht und rätseln, ob heute #Halloween oder doch 100 Jahre #Weltspartag gefeiert wird!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0.047901323274055 %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2.5167785234899 %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a:t>
                      </a:r>
                    </a:p>
                  </a:txBody>
                  <a:tcPr/>
                </a:tc>
                <a:extLst>
                  <a:ext uri="{0D108BD9-81ED-4DB2-BD59-A6C34878D82A}">
                    <a16:rowId xmlns:a16="http://schemas.microsoft.com/office/drawing/2014/main" val="1603386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- 2024-10-14 09:09:43</a:t>
                      </a:r>
                      <a:r>
                        <a:rPr kumimoji="0" lang="de-DE" sz="1000" b="0" i="0" u="none" strike="noStrike" kern="1200" cap="none" spc="0" normalizeH="0" baseline="0" noProof="0">
                          <a:ln>
                            <a:noFill/>
                          </a:ln>
                          <a:solidFill>
                            <a:prstClr val="black"/>
                          </a:solidFill>
                          <a:effectLst/>
                          <a:uLnTx/>
                          <a:uFillTx/>
                          <a:latin typeface="Calibri"/>
                          <a:ea typeface="+mn-ea"/>
                          <a:cs typeface="+mn-cs"/>
                        </a:rPr>
                        <a:t>
 📽️ Gouverneur #Holzmann besuchte das Gymnasium Oberpullendorf, um sich selbst ein Bild davon zu machen, wie das aktuelle Pilotprojekt zum Thema  #Wirtschaftsbildung für die Schüler:innen läuft. 
Info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0.059876654092569 %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8.3769633507853 %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a:t>
                      </a:r>
                    </a:p>
                  </a:txBody>
                  <a:tcPr/>
                </a:tc>
                <a:extLst>
                  <a:ext uri="{0D108BD9-81ED-4DB2-BD59-A6C34878D82A}">
                    <a16:rowId xmlns:a16="http://schemas.microsoft.com/office/drawing/2014/main" val="1589458033"/>
                  </a:ext>
                </a:extLst>
              </a:tr>
            </a:tbl>
          </a:graphicData>
        </a:graphic>
      </p:graphicFrame>
      <p:sp>
        <p:nvSpPr>
          <p:cNvPr id="4" name="Text Placeholder 3">
            <a:extLst>
              <a:ext uri="{FF2B5EF4-FFF2-40B4-BE49-F238E27FC236}">
                <a16:creationId xmlns:a16="http://schemas.microsoft.com/office/drawing/2014/main" id="{03E2DC3C-8AE5-40C3-B2E5-5CEBE8ACA120}"/>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8383317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10848-690D-41FE-B154-37ABBD40162E}"/>
              </a:ext>
            </a:extLst>
          </p:cNvPr>
          <p:cNvSpPr>
            <a:spLocks noGrp="1"/>
          </p:cNvSpPr>
          <p:nvPr>
            <p:ph type="title"/>
          </p:nvPr>
        </p:nvSpPr>
        <p:spPr/>
        <p:txBody>
          <a:bodyPr/>
          <a:lstStyle/>
          <a:p>
            <a:r>
              <a:rPr lang="en-US"/>
              <a:t>LinkedIn LinkedIn Flop Posts | All profiles - 2 of 5</a:t>
            </a:r>
          </a:p>
        </p:txBody>
      </p:sp>
      <p:graphicFrame>
        <p:nvGraphicFramePr>
          <p:cNvPr id="5" name="Table Placeholder 4">
            <a:extLst>
              <a:ext uri="{FF2B5EF4-FFF2-40B4-BE49-F238E27FC236}">
                <a16:creationId xmlns:a16="http://schemas.microsoft.com/office/drawing/2014/main" id="{15758657-A0FF-4C06-9400-0FB3A73EF4A8}"/>
              </a:ext>
            </a:extLst>
          </p:cNvPr>
          <p:cNvGraphicFramePr>
            <a:graphicFrameLocks noGrp="1"/>
          </p:cNvGraphicFramePr>
          <p:nvPr>
            <p:ph type="tbl" sz="quarter" idx="13"/>
            <p:extLst>
              <p:ext uri="{D42A27DB-BD31-4B8C-83A1-F6EECF244321}">
                <p14:modId xmlns:p14="http://schemas.microsoft.com/office/powerpoint/2010/main" val="546350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54522397"/>
                    </a:ext>
                  </a:extLst>
                </a:gridCol>
                <a:gridCol w="2057400">
                  <a:extLst>
                    <a:ext uri="{9D8B030D-6E8A-4147-A177-3AD203B41FA5}">
                      <a16:colId xmlns:a16="http://schemas.microsoft.com/office/drawing/2014/main" val="849950681"/>
                    </a:ext>
                  </a:extLst>
                </a:gridCol>
                <a:gridCol w="987552">
                  <a:extLst>
                    <a:ext uri="{9D8B030D-6E8A-4147-A177-3AD203B41FA5}">
                      <a16:colId xmlns:a16="http://schemas.microsoft.com/office/drawing/2014/main" val="3113623738"/>
                    </a:ext>
                  </a:extLst>
                </a:gridCol>
                <a:gridCol w="987552">
                  <a:extLst>
                    <a:ext uri="{9D8B030D-6E8A-4147-A177-3AD203B41FA5}">
                      <a16:colId xmlns:a16="http://schemas.microsoft.com/office/drawing/2014/main" val="4185142380"/>
                    </a:ext>
                  </a:extLst>
                </a:gridCol>
                <a:gridCol w="987552">
                  <a:extLst>
                    <a:ext uri="{9D8B030D-6E8A-4147-A177-3AD203B41FA5}">
                      <a16:colId xmlns:a16="http://schemas.microsoft.com/office/drawing/2014/main" val="12061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29380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- 2024-09-23 09:18:12</a:t>
                      </a:r>
                      <a:r>
                        <a:rPr kumimoji="0" lang="de-DE" sz="1000" b="0" i="0" u="none" strike="noStrike" kern="1200" cap="none" spc="0" normalizeH="0" baseline="0" noProof="0">
                          <a:ln>
                            <a:noFill/>
                          </a:ln>
                          <a:solidFill>
                            <a:prstClr val="black"/>
                          </a:solidFill>
                          <a:effectLst/>
                          <a:uLnTx/>
                          <a:uFillTx/>
                          <a:latin typeface="Calibri"/>
                          <a:ea typeface="+mn-ea"/>
                          <a:cs typeface="+mn-cs"/>
                        </a:rPr>
                        <a:t>
 Heute ist internationaler Tag der Gebärdensprache! 🎉
Und wie versprochen, zeigen wir Ihnen unser neues Video in Österreichischer Gebärdensprache, das wir gemeinsam mit dem WITAF - Seit 1865 im Dienst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https://media.licdn.com/dms/image/v2/D4D10AQGkIVjKxUxKNQ/videocover-high/videocover-high/0/1727075882561?e=1733749200&amp;v=beta&amp;t=dlVf_GgMDNF4OuwaeWmOip2T3QdCJmz0XwhIkjv2w94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0.089814981138854 %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7.0217917675545 %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a:t>
                      </a:r>
                    </a:p>
                  </a:txBody>
                  <a:tcPr/>
                </a:tc>
                <a:extLst>
                  <a:ext uri="{0D108BD9-81ED-4DB2-BD59-A6C34878D82A}">
                    <a16:rowId xmlns:a16="http://schemas.microsoft.com/office/drawing/2014/main" val="108024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- 2024-06-21 15:18:35</a:t>
                      </a:r>
                      <a:r>
                        <a:rPr kumimoji="0" lang="de-DE" sz="1000" b="0" i="0" u="none" strike="noStrike" kern="1200" cap="none" spc="0" normalizeH="0" baseline="0" noProof="0">
                          <a:ln>
                            <a:noFill/>
                          </a:ln>
                          <a:solidFill>
                            <a:prstClr val="black"/>
                          </a:solidFill>
                          <a:effectLst/>
                          <a:uLnTx/>
                          <a:uFillTx/>
                          <a:latin typeface="Calibri"/>
                          <a:ea typeface="+mn-ea"/>
                          <a:cs typeface="+mn-cs"/>
                        </a:rPr>
                        <a:t>
 Über Geld reden in der Partnerschaft? 💌💶 
Doris Langner, Stellvertretende Leiterin der Abteilung für Finanzbildung und Kultur der Oesterreichischen Nationalbank, spricht darüber im Interview mit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https://media.licdn.com/dms/image/v2/D4D10AQG1I1Z3qvPZ-g/videocover-high/videocover-high/0/1718975910616?e=1730703600&amp;v=beta&amp;t=iaZ_B3J0EXtvBmkm9v8bALTprxsWidefl7NP_Y4hYOc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0.11376564277588 %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8.4662576687117 %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a:t>
                      </a:r>
                    </a:p>
                  </a:txBody>
                  <a:tcPr/>
                </a:tc>
                <a:extLst>
                  <a:ext uri="{0D108BD9-81ED-4DB2-BD59-A6C34878D82A}">
                    <a16:rowId xmlns:a16="http://schemas.microsoft.com/office/drawing/2014/main" val="53391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- 2024-02-01 15:53:28</a:t>
                      </a:r>
                      <a:r>
                        <a:rPr kumimoji="0" lang="de-DE" sz="1000" b="0" i="0" u="none" strike="noStrike" kern="1200" cap="none" spc="0" normalizeH="0" baseline="0" noProof="0">
                          <a:ln>
                            <a:noFill/>
                          </a:ln>
                          <a:solidFill>
                            <a:prstClr val="black"/>
                          </a:solidFill>
                          <a:effectLst/>
                          <a:uLnTx/>
                          <a:uFillTx/>
                          <a:latin typeface="Calibri"/>
                          <a:ea typeface="+mn-ea"/>
                          <a:cs typeface="+mn-cs"/>
                        </a:rPr>
                        <a:t>
 🎤Out now! Unsere neue #Podcast Episode zum Thema: Hohe Zinsen – Möglichkeiten und Herausforderungen. 💡
Die Nullzinspolitik ist vorbei. Des einen Freud, des anderen Leid. Wer sparen will, bekommt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https://media.licdn.com/dms/image/D4D22AQGf825dwUsgag/feedshare-shrink_2048_1536/0/1706799207835?e=1723075200&amp;v=beta&amp;t=arDPGaucp_-Xr2Imvif1oEbUFO68nCqj4zeYlUBUAng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0.1257409735944 %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2.2879464285714 %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1792</a:t>
                      </a:r>
                    </a:p>
                  </a:txBody>
                  <a:tcPr/>
                </a:tc>
                <a:extLst>
                  <a:ext uri="{0D108BD9-81ED-4DB2-BD59-A6C34878D82A}">
                    <a16:rowId xmlns:a16="http://schemas.microsoft.com/office/drawing/2014/main" val="1730511058"/>
                  </a:ext>
                </a:extLst>
              </a:tr>
            </a:tbl>
          </a:graphicData>
        </a:graphic>
      </p:graphicFrame>
      <p:sp>
        <p:nvSpPr>
          <p:cNvPr id="4" name="Text Placeholder 3">
            <a:extLst>
              <a:ext uri="{FF2B5EF4-FFF2-40B4-BE49-F238E27FC236}">
                <a16:creationId xmlns:a16="http://schemas.microsoft.com/office/drawing/2014/main" id="{32D5990C-B455-44F7-99FC-92E55C5A0A19}"/>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247531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21716-0434-46C1-944C-A23147FB571C}"/>
              </a:ext>
            </a:extLst>
          </p:cNvPr>
          <p:cNvSpPr>
            <a:spLocks noGrp="1"/>
          </p:cNvSpPr>
          <p:nvPr>
            <p:ph type="title"/>
          </p:nvPr>
        </p:nvSpPr>
        <p:spPr/>
        <p:txBody>
          <a:bodyPr/>
          <a:lstStyle/>
          <a:p>
            <a:r>
              <a:rPr lang="en-US"/>
              <a:t>LinkedIn LinkedIn Flop Posts | All profiles - 3 of 5</a:t>
            </a:r>
          </a:p>
        </p:txBody>
      </p:sp>
      <p:graphicFrame>
        <p:nvGraphicFramePr>
          <p:cNvPr id="5" name="Table Placeholder 4">
            <a:extLst>
              <a:ext uri="{FF2B5EF4-FFF2-40B4-BE49-F238E27FC236}">
                <a16:creationId xmlns:a16="http://schemas.microsoft.com/office/drawing/2014/main" id="{55555510-2068-4E6E-8AC5-EC1FD8C7FE71}"/>
              </a:ext>
            </a:extLst>
          </p:cNvPr>
          <p:cNvGraphicFramePr>
            <a:graphicFrameLocks noGrp="1"/>
          </p:cNvGraphicFramePr>
          <p:nvPr>
            <p:ph type="tbl" sz="quarter" idx="13"/>
            <p:extLst>
              <p:ext uri="{D42A27DB-BD31-4B8C-83A1-F6EECF244321}">
                <p14:modId xmlns:p14="http://schemas.microsoft.com/office/powerpoint/2010/main" val="3560333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68114744"/>
                    </a:ext>
                  </a:extLst>
                </a:gridCol>
                <a:gridCol w="2057400">
                  <a:extLst>
                    <a:ext uri="{9D8B030D-6E8A-4147-A177-3AD203B41FA5}">
                      <a16:colId xmlns:a16="http://schemas.microsoft.com/office/drawing/2014/main" val="845542413"/>
                    </a:ext>
                  </a:extLst>
                </a:gridCol>
                <a:gridCol w="987552">
                  <a:extLst>
                    <a:ext uri="{9D8B030D-6E8A-4147-A177-3AD203B41FA5}">
                      <a16:colId xmlns:a16="http://schemas.microsoft.com/office/drawing/2014/main" val="1942493460"/>
                    </a:ext>
                  </a:extLst>
                </a:gridCol>
                <a:gridCol w="987552">
                  <a:extLst>
                    <a:ext uri="{9D8B030D-6E8A-4147-A177-3AD203B41FA5}">
                      <a16:colId xmlns:a16="http://schemas.microsoft.com/office/drawing/2014/main" val="2203238890"/>
                    </a:ext>
                  </a:extLst>
                </a:gridCol>
                <a:gridCol w="987552">
                  <a:extLst>
                    <a:ext uri="{9D8B030D-6E8A-4147-A177-3AD203B41FA5}">
                      <a16:colId xmlns:a16="http://schemas.microsoft.com/office/drawing/2014/main" val="3400442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63446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- 2024-08-01 11:09:52</a:t>
                      </a:r>
                      <a:r>
                        <a:rPr kumimoji="0" lang="de-DE" sz="1000" b="0" i="0" u="none" strike="noStrike" kern="1200" cap="none" spc="0" normalizeH="0" baseline="0" noProof="0">
                          <a:ln>
                            <a:noFill/>
                          </a:ln>
                          <a:solidFill>
                            <a:prstClr val="black"/>
                          </a:solidFill>
                          <a:effectLst/>
                          <a:uLnTx/>
                          <a:uFillTx/>
                          <a:latin typeface="Calibri"/>
                          <a:ea typeface="+mn-ea"/>
                          <a:cs typeface="+mn-cs"/>
                        </a:rPr>
                        <a:t>
 🆕Hörenswert: In unserer aktuellen Podcast Folge sprechen wir zum Thema Schulden und welches Pendant die Finanzbildung dazu sein kann. Clemens Mitterlehner , Geschäftsführer der österreichischen Schuld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https://media.licdn.com/dms/image/v2/D5610AQEQlfoV_EXtTQ/videocover-high/videocover-high/0/1722503371786?e=1733230800&amp;v=beta&amp;t=E9CavNZtM6GiGl79Qwh9ituh_KvF01Tde_hAbtHxBGQ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0.13771630441291 %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7.5858778625954 %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a:t>
                      </a:r>
                    </a:p>
                  </a:txBody>
                  <a:tcPr/>
                </a:tc>
                <a:extLst>
                  <a:ext uri="{0D108BD9-81ED-4DB2-BD59-A6C34878D82A}">
                    <a16:rowId xmlns:a16="http://schemas.microsoft.com/office/drawing/2014/main" val="405343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- 2024-02-29 11:06:56</a:t>
                      </a:r>
                      <a:r>
                        <a:rPr kumimoji="0" lang="de-DE" sz="1000" b="0" i="0" u="none" strike="noStrike" kern="1200" cap="none" spc="0" normalizeH="0" baseline="0" noProof="0">
                          <a:ln>
                            <a:noFill/>
                          </a:ln>
                          <a:solidFill>
                            <a:prstClr val="black"/>
                          </a:solidFill>
                          <a:effectLst/>
                          <a:uLnTx/>
                          <a:uFillTx/>
                          <a:latin typeface="Calibri"/>
                          <a:ea typeface="+mn-ea"/>
                          <a:cs typeface="+mn-cs"/>
                        </a:rPr>
                        <a:t>
 Der aktuelle Newsletter verschafft Ihnen einen kurzen und informativen Rückblick über die neue OeNB-Finanzbildungs-App Meiki, den OeNB-Blog zur Inflation, die Verleihung des Grete-Rehor-Preises sowie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0.14969163523142 %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2.3181686467691 %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3451</a:t>
                      </a:r>
                    </a:p>
                  </a:txBody>
                  <a:tcPr/>
                </a:tc>
                <a:extLst>
                  <a:ext uri="{0D108BD9-81ED-4DB2-BD59-A6C34878D82A}">
                    <a16:rowId xmlns:a16="http://schemas.microsoft.com/office/drawing/2014/main" val="143460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- 2024-09-04 10:55:31</a:t>
                      </a:r>
                      <a:r>
                        <a:rPr kumimoji="0" lang="en-US" sz="1000" b="0" i="0" u="none" strike="noStrike" kern="1200" cap="none" spc="0" normalizeH="0" baseline="0" noProof="0">
                          <a:ln>
                            <a:noFill/>
                          </a:ln>
                          <a:solidFill>
                            <a:prstClr val="black"/>
                          </a:solidFill>
                          <a:effectLst/>
                          <a:uLnTx/>
                          <a:uFillTx/>
                          <a:latin typeface="Calibri"/>
                          <a:ea typeface="+mn-ea"/>
                          <a:cs typeface="+mn-cs"/>
                        </a:rPr>
                        <a:t>
 Der aktuelle #Newsletter verschafft Ihnen einen informativen Rückblick über folgende Themen: Österreich bei #Finanzbildung im Spitzenfeld, News vom #OeNB-Jubiläumsfonds, neues Statistikangebot STEC, 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0.15567930064068 %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2.0541245516792 %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a:t>
                      </a:r>
                    </a:p>
                  </a:txBody>
                  <a:tcPr/>
                </a:tc>
                <a:extLst>
                  <a:ext uri="{0D108BD9-81ED-4DB2-BD59-A6C34878D82A}">
                    <a16:rowId xmlns:a16="http://schemas.microsoft.com/office/drawing/2014/main" val="528666532"/>
                  </a:ext>
                </a:extLst>
              </a:tr>
            </a:tbl>
          </a:graphicData>
        </a:graphic>
      </p:graphicFrame>
      <p:sp>
        <p:nvSpPr>
          <p:cNvPr id="4" name="Text Placeholder 3">
            <a:extLst>
              <a:ext uri="{FF2B5EF4-FFF2-40B4-BE49-F238E27FC236}">
                <a16:creationId xmlns:a16="http://schemas.microsoft.com/office/drawing/2014/main" id="{2365BEDD-03C9-4064-8AC5-FA661A8E0E9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6790779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74A53-3799-4432-B31A-A60AE02B010E}"/>
              </a:ext>
            </a:extLst>
          </p:cNvPr>
          <p:cNvSpPr>
            <a:spLocks noGrp="1"/>
          </p:cNvSpPr>
          <p:nvPr>
            <p:ph type="title"/>
          </p:nvPr>
        </p:nvSpPr>
        <p:spPr/>
        <p:txBody>
          <a:bodyPr/>
          <a:lstStyle/>
          <a:p>
            <a:r>
              <a:rPr lang="en-US"/>
              <a:t>LinkedIn LinkedIn Flop Posts | All profiles - 4 of 5</a:t>
            </a:r>
          </a:p>
        </p:txBody>
      </p:sp>
      <p:graphicFrame>
        <p:nvGraphicFramePr>
          <p:cNvPr id="5" name="Table Placeholder 4">
            <a:extLst>
              <a:ext uri="{FF2B5EF4-FFF2-40B4-BE49-F238E27FC236}">
                <a16:creationId xmlns:a16="http://schemas.microsoft.com/office/drawing/2014/main" id="{71EB1125-CB14-4926-B7DB-F9DDCA9E9FFE}"/>
              </a:ext>
            </a:extLst>
          </p:cNvPr>
          <p:cNvGraphicFramePr>
            <a:graphicFrameLocks noGrp="1"/>
          </p:cNvGraphicFramePr>
          <p:nvPr>
            <p:ph type="tbl" sz="quarter" idx="13"/>
            <p:extLst>
              <p:ext uri="{D42A27DB-BD31-4B8C-83A1-F6EECF244321}">
                <p14:modId xmlns:p14="http://schemas.microsoft.com/office/powerpoint/2010/main" val="119073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92335577"/>
                    </a:ext>
                  </a:extLst>
                </a:gridCol>
                <a:gridCol w="2057400">
                  <a:extLst>
                    <a:ext uri="{9D8B030D-6E8A-4147-A177-3AD203B41FA5}">
                      <a16:colId xmlns:a16="http://schemas.microsoft.com/office/drawing/2014/main" val="533330047"/>
                    </a:ext>
                  </a:extLst>
                </a:gridCol>
                <a:gridCol w="987552">
                  <a:extLst>
                    <a:ext uri="{9D8B030D-6E8A-4147-A177-3AD203B41FA5}">
                      <a16:colId xmlns:a16="http://schemas.microsoft.com/office/drawing/2014/main" val="1783524039"/>
                    </a:ext>
                  </a:extLst>
                </a:gridCol>
                <a:gridCol w="987552">
                  <a:extLst>
                    <a:ext uri="{9D8B030D-6E8A-4147-A177-3AD203B41FA5}">
                      <a16:colId xmlns:a16="http://schemas.microsoft.com/office/drawing/2014/main" val="3830041643"/>
                    </a:ext>
                  </a:extLst>
                </a:gridCol>
                <a:gridCol w="987552">
                  <a:extLst>
                    <a:ext uri="{9D8B030D-6E8A-4147-A177-3AD203B41FA5}">
                      <a16:colId xmlns:a16="http://schemas.microsoft.com/office/drawing/2014/main" val="1251260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60637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- 2024-04-02 13:55:19</a:t>
                      </a:r>
                      <a:r>
                        <a:rPr kumimoji="0" lang="de-DE" sz="1000" b="0" i="0" u="none" strike="noStrike" kern="1200" cap="none" spc="0" normalizeH="0" baseline="0" noProof="0">
                          <a:ln>
                            <a:noFill/>
                          </a:ln>
                          <a:solidFill>
                            <a:prstClr val="black"/>
                          </a:solidFill>
                          <a:effectLst/>
                          <a:uLnTx/>
                          <a:uFillTx/>
                          <a:latin typeface="Calibri"/>
                          <a:ea typeface="+mn-ea"/>
                          <a:cs typeface="+mn-cs"/>
                        </a:rPr>
                        <a:t>
 Der aktuelle Newsletter verschafft Ihnen einen informativen Rückblick über den OeNB-Geschäftsbericht 2023 inkl. zugehörigem OeNB-Blog, Präsentationen und Jahresabschluss. Weitere Themen sind: News übe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0.16166696604994 %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1.8565135305223 %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3178</a:t>
                      </a:r>
                    </a:p>
                  </a:txBody>
                  <a:tcPr/>
                </a:tc>
                <a:extLst>
                  <a:ext uri="{0D108BD9-81ED-4DB2-BD59-A6C34878D82A}">
                    <a16:rowId xmlns:a16="http://schemas.microsoft.com/office/drawing/2014/main" val="7804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- 2024-09-12 10:43:41</a:t>
                      </a:r>
                      <a:r>
                        <a:rPr kumimoji="0" lang="de-DE" sz="1000" b="0" i="0" u="none" strike="noStrike" kern="1200" cap="none" spc="0" normalizeH="0" baseline="0" noProof="0">
                          <a:ln>
                            <a:noFill/>
                          </a:ln>
                          <a:solidFill>
                            <a:prstClr val="black"/>
                          </a:solidFill>
                          <a:effectLst/>
                          <a:uLnTx/>
                          <a:uFillTx/>
                          <a:latin typeface="Calibri"/>
                          <a:ea typeface="+mn-ea"/>
                          <a:cs typeface="+mn-cs"/>
                        </a:rPr>
                        <a:t>
 Eintauchen in die Welt von Gamebased E-Learning mit den FinCity-Adventures.
Mit Spaß ein umfassendes Verständnis von Anlagemöglichkeiten aneignen? Das geht!
In unserer neu entwickelten Bildungserfah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https://media.licdn.com/dms/image/v2/D4D05AQHCY4hvzz8uZg/videocover-high/videocover-high/0/1726130586030?e=1733749200&amp;v=beta&amp;t=NRe8aHzCNmuZbNekaVSS5_cinbqyC4qFeHwYwRPBr8w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0.16765463145919 %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10.162254483348 %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extLst>
                  <a:ext uri="{0D108BD9-81ED-4DB2-BD59-A6C34878D82A}">
                    <a16:rowId xmlns:a16="http://schemas.microsoft.com/office/drawing/2014/main" val="126751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- 2024-11-06 10:10:34</a:t>
                      </a:r>
                      <a:r>
                        <a:rPr kumimoji="0" lang="de-DE" sz="1000" b="0" i="0" u="none" strike="noStrike" kern="1200" cap="none" spc="0" normalizeH="0" baseline="0" noProof="0">
                          <a:ln>
                            <a:noFill/>
                          </a:ln>
                          <a:solidFill>
                            <a:prstClr val="black"/>
                          </a:solidFill>
                          <a:effectLst/>
                          <a:uLnTx/>
                          <a:uFillTx/>
                          <a:latin typeface="Calibri"/>
                          <a:ea typeface="+mn-ea"/>
                          <a:cs typeface="+mn-cs"/>
                        </a:rPr>
                        <a:t>
 Gut ein Jahr ist es her, dass wir mit dem Pilotprojekt "Geldwert - Wertvoll" in Kindergärten in Niederösterreich begonnen haben. Denn uns ist es ein großes Anliegen, die Finanz- und Verbraucher:innenb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https://media.licdn.com/dms/image/v2/D4D22AQGMoEJDlcEavQ/feedshare-shrink_2048_1536/feedshare-shrink_2048_1536/0/1730884233078?e=1735776000&amp;v=beta&amp;t=wHG8vEZZBn5NQr6DEHiGBk83_FiGXDA-exMwcyCBv8s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0.17364229686845 %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3.6069651741294 %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extLst>
                  <a:ext uri="{0D108BD9-81ED-4DB2-BD59-A6C34878D82A}">
                    <a16:rowId xmlns:a16="http://schemas.microsoft.com/office/drawing/2014/main" val="4113354930"/>
                  </a:ext>
                </a:extLst>
              </a:tr>
            </a:tbl>
          </a:graphicData>
        </a:graphic>
      </p:graphicFrame>
      <p:sp>
        <p:nvSpPr>
          <p:cNvPr id="4" name="Text Placeholder 3">
            <a:extLst>
              <a:ext uri="{FF2B5EF4-FFF2-40B4-BE49-F238E27FC236}">
                <a16:creationId xmlns:a16="http://schemas.microsoft.com/office/drawing/2014/main" id="{A44BC33E-6F05-4D42-9186-E2C790BDBDE8}"/>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9444431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9368B-4E85-4DF6-B6F7-6233605D5057}"/>
              </a:ext>
            </a:extLst>
          </p:cNvPr>
          <p:cNvSpPr>
            <a:spLocks noGrp="1"/>
          </p:cNvSpPr>
          <p:nvPr>
            <p:ph type="title"/>
          </p:nvPr>
        </p:nvSpPr>
        <p:spPr/>
        <p:txBody>
          <a:bodyPr/>
          <a:lstStyle/>
          <a:p>
            <a:r>
              <a:rPr lang="en-US"/>
              <a:t>LinkedIn LinkedIn Flop Posts | All profiles - 5 of 5</a:t>
            </a:r>
          </a:p>
        </p:txBody>
      </p:sp>
      <p:graphicFrame>
        <p:nvGraphicFramePr>
          <p:cNvPr id="5" name="Table Placeholder 4">
            <a:extLst>
              <a:ext uri="{FF2B5EF4-FFF2-40B4-BE49-F238E27FC236}">
                <a16:creationId xmlns:a16="http://schemas.microsoft.com/office/drawing/2014/main" id="{2CC18DC1-578A-4181-B0B8-FB0ACA723349}"/>
              </a:ext>
            </a:extLst>
          </p:cNvPr>
          <p:cNvGraphicFramePr>
            <a:graphicFrameLocks noGrp="1"/>
          </p:cNvGraphicFramePr>
          <p:nvPr>
            <p:ph type="tbl" sz="quarter" idx="13"/>
            <p:extLst>
              <p:ext uri="{D42A27DB-BD31-4B8C-83A1-F6EECF244321}">
                <p14:modId xmlns:p14="http://schemas.microsoft.com/office/powerpoint/2010/main" val="178520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66049492"/>
                    </a:ext>
                  </a:extLst>
                </a:gridCol>
                <a:gridCol w="2057400">
                  <a:extLst>
                    <a:ext uri="{9D8B030D-6E8A-4147-A177-3AD203B41FA5}">
                      <a16:colId xmlns:a16="http://schemas.microsoft.com/office/drawing/2014/main" val="2451272245"/>
                    </a:ext>
                  </a:extLst>
                </a:gridCol>
                <a:gridCol w="987552">
                  <a:extLst>
                    <a:ext uri="{9D8B030D-6E8A-4147-A177-3AD203B41FA5}">
                      <a16:colId xmlns:a16="http://schemas.microsoft.com/office/drawing/2014/main" val="492216540"/>
                    </a:ext>
                  </a:extLst>
                </a:gridCol>
                <a:gridCol w="987552">
                  <a:extLst>
                    <a:ext uri="{9D8B030D-6E8A-4147-A177-3AD203B41FA5}">
                      <a16:colId xmlns:a16="http://schemas.microsoft.com/office/drawing/2014/main" val="4067216877"/>
                    </a:ext>
                  </a:extLst>
                </a:gridCol>
                <a:gridCol w="987552">
                  <a:extLst>
                    <a:ext uri="{9D8B030D-6E8A-4147-A177-3AD203B41FA5}">
                      <a16:colId xmlns:a16="http://schemas.microsoft.com/office/drawing/2014/main" val="606063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646530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- 2024-05-06 11:31:45</a:t>
                      </a:r>
                      <a:r>
                        <a:rPr kumimoji="0" lang="de-DE" sz="1000" b="0" i="0" u="none" strike="noStrike" kern="1200" cap="none" spc="0" normalizeH="0" baseline="0" noProof="0">
                          <a:ln>
                            <a:noFill/>
                          </a:ln>
                          <a:solidFill>
                            <a:prstClr val="black"/>
                          </a:solidFill>
                          <a:effectLst/>
                          <a:uLnTx/>
                          <a:uFillTx/>
                          <a:latin typeface="Calibri"/>
                          <a:ea typeface="+mn-ea"/>
                          <a:cs typeface="+mn-cs"/>
                        </a:rPr>
                        <a:t>
 Der aktuelle #OeNB #Newsletter verschafft Ihnen einen informativen Rückblick über folgende Themen: das #Jahresergebnis österreichischer #Banken für das Jahr 2023, die neue #Finanzbildungs-Website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0.19160529309622 %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2.4727992087043 %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3033</a:t>
                      </a:r>
                    </a:p>
                  </a:txBody>
                  <a:tcPr/>
                </a:tc>
                <a:extLst>
                  <a:ext uri="{0D108BD9-81ED-4DB2-BD59-A6C34878D82A}">
                    <a16:rowId xmlns:a16="http://schemas.microsoft.com/office/drawing/2014/main" val="324763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- 2024-09-03 10:03:57</a:t>
                      </a:r>
                      <a:r>
                        <a:rPr kumimoji="0" lang="de-DE" sz="1000" b="0" i="0" u="none" strike="noStrike" kern="1200" cap="none" spc="0" normalizeH="0" baseline="0" noProof="0">
                          <a:ln>
                            <a:noFill/>
                          </a:ln>
                          <a:solidFill>
                            <a:prstClr val="black"/>
                          </a:solidFill>
                          <a:effectLst/>
                          <a:uLnTx/>
                          <a:uFillTx/>
                          <a:latin typeface="Calibri"/>
                          <a:ea typeface="+mn-ea"/>
                          <a:cs typeface="+mn-cs"/>
                        </a:rPr>
                        <a:t>
 🚀 Out now! #Finanznavi - der digitale Wegweiser für Finanzentscheidungen 👏
Das neue Finanzbildungsportal der Nationalen Finanzbildungsstrategie trägt zu mehr Orientierung in finanziellen Fragen 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https://media.licdn.com/dms/image/v2/D4D05AQFQhh1lq75N1w/videocover-high/videocover-high/0/1725350618633?e=1733749200&amp;v=beta&amp;t=oXcC5WgtNu1ROUu9JY7l1gyKEQwv-sfY3S8oZ3FrKk8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0.19160529309622 %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9.3521126760563 %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a:t>
                      </a:r>
                    </a:p>
                  </a:txBody>
                  <a:tcPr/>
                </a:tc>
                <a:extLst>
                  <a:ext uri="{0D108BD9-81ED-4DB2-BD59-A6C34878D82A}">
                    <a16:rowId xmlns:a16="http://schemas.microsoft.com/office/drawing/2014/main" val="1824971297"/>
                  </a:ext>
                </a:extLst>
              </a:tr>
            </a:tbl>
          </a:graphicData>
        </a:graphic>
      </p:graphicFrame>
      <p:sp>
        <p:nvSpPr>
          <p:cNvPr id="4" name="Text Placeholder 3">
            <a:extLst>
              <a:ext uri="{FF2B5EF4-FFF2-40B4-BE49-F238E27FC236}">
                <a16:creationId xmlns:a16="http://schemas.microsoft.com/office/drawing/2014/main" id="{2D231EB0-C6EB-44C9-9CED-EFA6BC73E761}"/>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8406407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947ED-D734-411F-AA92-ACA2A6A1859F}"/>
              </a:ext>
            </a:extLst>
          </p:cNvPr>
          <p:cNvSpPr>
            <a:spLocks noGrp="1"/>
          </p:cNvSpPr>
          <p:nvPr>
            <p:ph type="title"/>
          </p:nvPr>
        </p:nvSpPr>
        <p:spPr/>
        <p:txBody>
          <a:bodyPr/>
          <a:lstStyle/>
          <a:p>
            <a:r>
              <a:rPr lang="en-US"/>
              <a:t>Youtube YouTube Flop Videos  | OeNB Presentation</a:t>
            </a:r>
          </a:p>
        </p:txBody>
      </p:sp>
      <p:graphicFrame>
        <p:nvGraphicFramePr>
          <p:cNvPr id="5" name="Table Placeholder 4">
            <a:extLst>
              <a:ext uri="{FF2B5EF4-FFF2-40B4-BE49-F238E27FC236}">
                <a16:creationId xmlns:a16="http://schemas.microsoft.com/office/drawing/2014/main" id="{D9F07983-826D-4AD1-A8DB-F921E5746950}"/>
              </a:ext>
            </a:extLst>
          </p:cNvPr>
          <p:cNvGraphicFramePr>
            <a:graphicFrameLocks noGrp="1"/>
          </p:cNvGraphicFramePr>
          <p:nvPr>
            <p:ph type="tbl" sz="quarter" idx="13"/>
            <p:extLst>
              <p:ext uri="{D42A27DB-BD31-4B8C-83A1-F6EECF244321}">
                <p14:modId xmlns:p14="http://schemas.microsoft.com/office/powerpoint/2010/main" val="1256699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83280846"/>
                    </a:ext>
                  </a:extLst>
                </a:gridCol>
                <a:gridCol w="3044952">
                  <a:extLst>
                    <a:ext uri="{9D8B030D-6E8A-4147-A177-3AD203B41FA5}">
                      <a16:colId xmlns:a16="http://schemas.microsoft.com/office/drawing/2014/main" val="28895607"/>
                    </a:ext>
                  </a:extLst>
                </a:gridCol>
                <a:gridCol w="987552">
                  <a:extLst>
                    <a:ext uri="{9D8B030D-6E8A-4147-A177-3AD203B41FA5}">
                      <a16:colId xmlns:a16="http://schemas.microsoft.com/office/drawing/2014/main" val="3463228912"/>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833800962"/>
                  </a:ext>
                </a:extLst>
              </a:tr>
              <a:tr h="370840">
                <a:tc>
                  <a:txBody>
                    <a:bodyPr/>
                    <a:lstStyle/>
                    <a:p>
                      <a:r>
                        <a:rPr lang="de-DE" sz="1000" b="1"/>
                        <a:t>Oesterreichische Nationalbank (OeNB) - 2024-08-01 10:00:23</a:t>
                      </a:r>
                      <a:r>
                        <a:rPr lang="de-DE" sz="1000"/>
                        <a:t>
 n/a</a:t>
                      </a:r>
                      <a:endParaRPr lang="en-US" sz="1000"/>
                    </a:p>
                  </a:txBody>
                  <a:tcPr/>
                </a:tc>
                <a:tc>
                  <a:txBody>
                    <a:bodyPr/>
                    <a:lstStyle/>
                    <a:p>
                      <a:r>
                        <a:rPr lang="en-US" sz="1000"/>
                        <a:t>https://i.ytimg.com/vi/gtkUXRBKE-0/hqdefault.jpg</a:t>
                      </a:r>
                    </a:p>
                  </a:txBody>
                  <a:tcPr/>
                </a:tc>
                <a:tc>
                  <a:txBody>
                    <a:bodyPr/>
                    <a:lstStyle/>
                    <a:p>
                      <a:r>
                        <a:rPr lang="en-US" sz="1000"/>
                        <a:t>958</a:t>
                      </a:r>
                    </a:p>
                  </a:txBody>
                  <a:tcPr/>
                </a:tc>
                <a:extLst>
                  <a:ext uri="{0D108BD9-81ED-4DB2-BD59-A6C34878D82A}">
                    <a16:rowId xmlns:a16="http://schemas.microsoft.com/office/drawing/2014/main" val="639696834"/>
                  </a:ext>
                </a:extLst>
              </a:tr>
              <a:tr h="370840">
                <a:tc>
                  <a:txBody>
                    <a:bodyPr/>
                    <a:lstStyle/>
                    <a:p>
                      <a:r>
                        <a:rPr lang="de-DE" sz="1000" b="1"/>
                        <a:t>Oesterreichische Nationalbank (OeNB) - 2024-08-29 09:34:42</a:t>
                      </a:r>
                      <a:r>
                        <a:rPr lang="de-DE" sz="1000"/>
                        <a:t>
 n/a</a:t>
                      </a:r>
                      <a:endParaRPr lang="en-US" sz="1000"/>
                    </a:p>
                  </a:txBody>
                  <a:tcPr/>
                </a:tc>
                <a:tc>
                  <a:txBody>
                    <a:bodyPr/>
                    <a:lstStyle/>
                    <a:p>
                      <a:r>
                        <a:rPr lang="en-US" sz="1000"/>
                        <a:t>https://i.ytimg.com/vi/PIVUNac25EM/hqdefault.jpg</a:t>
                      </a:r>
                    </a:p>
                  </a:txBody>
                  <a:tcPr/>
                </a:tc>
                <a:tc>
                  <a:txBody>
                    <a:bodyPr/>
                    <a:lstStyle/>
                    <a:p>
                      <a:r>
                        <a:rPr lang="en-US" sz="1000"/>
                        <a:t>182</a:t>
                      </a:r>
                    </a:p>
                  </a:txBody>
                  <a:tcPr/>
                </a:tc>
                <a:extLst>
                  <a:ext uri="{0D108BD9-81ED-4DB2-BD59-A6C34878D82A}">
                    <a16:rowId xmlns:a16="http://schemas.microsoft.com/office/drawing/2014/main" val="3220909148"/>
                  </a:ext>
                </a:extLst>
              </a:tr>
            </a:tbl>
          </a:graphicData>
        </a:graphic>
      </p:graphicFrame>
      <p:sp>
        <p:nvSpPr>
          <p:cNvPr id="4" name="Text Placeholder 3">
            <a:extLst>
              <a:ext uri="{FF2B5EF4-FFF2-40B4-BE49-F238E27FC236}">
                <a16:creationId xmlns:a16="http://schemas.microsoft.com/office/drawing/2014/main" id="{68BDAF46-0EC9-4C62-BB18-D2D38A34103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194776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1300-A955-4D50-BBC7-7A35376E8996}"/>
              </a:ext>
            </a:extLst>
          </p:cNvPr>
          <p:cNvSpPr>
            <a:spLocks noGrp="1"/>
          </p:cNvSpPr>
          <p:nvPr>
            <p:ph type="title"/>
          </p:nvPr>
        </p:nvSpPr>
        <p:spPr/>
        <p:txBody>
          <a:bodyPr/>
          <a:lstStyle/>
          <a:p>
            <a:r>
              <a:rPr lang="en-US"/>
              <a:t>Youtube YouTube Flop Videos  | OeNB Presentation</a:t>
            </a:r>
          </a:p>
        </p:txBody>
      </p:sp>
      <p:graphicFrame>
        <p:nvGraphicFramePr>
          <p:cNvPr id="5" name="Table Placeholder 4">
            <a:extLst>
              <a:ext uri="{FF2B5EF4-FFF2-40B4-BE49-F238E27FC236}">
                <a16:creationId xmlns:a16="http://schemas.microsoft.com/office/drawing/2014/main" id="{BBE21DB4-764C-4A7C-94C6-3CE20338AB17}"/>
              </a:ext>
            </a:extLst>
          </p:cNvPr>
          <p:cNvGraphicFramePr>
            <a:graphicFrameLocks noGrp="1"/>
          </p:cNvGraphicFramePr>
          <p:nvPr>
            <p:ph type="tbl" sz="quarter" idx="13"/>
            <p:extLst>
              <p:ext uri="{D42A27DB-BD31-4B8C-83A1-F6EECF244321}">
                <p14:modId xmlns:p14="http://schemas.microsoft.com/office/powerpoint/2010/main" val="1980831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10233543"/>
                    </a:ext>
                  </a:extLst>
                </a:gridCol>
                <a:gridCol w="3044952">
                  <a:extLst>
                    <a:ext uri="{9D8B030D-6E8A-4147-A177-3AD203B41FA5}">
                      <a16:colId xmlns:a16="http://schemas.microsoft.com/office/drawing/2014/main" val="3624089665"/>
                    </a:ext>
                  </a:extLst>
                </a:gridCol>
                <a:gridCol w="987552">
                  <a:extLst>
                    <a:ext uri="{9D8B030D-6E8A-4147-A177-3AD203B41FA5}">
                      <a16:colId xmlns:a16="http://schemas.microsoft.com/office/drawing/2014/main" val="1273977281"/>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1970644965"/>
                  </a:ext>
                </a:extLst>
              </a:tr>
              <a:tr h="370840">
                <a:tc>
                  <a:txBody>
                    <a:bodyPr/>
                    <a:lstStyle/>
                    <a:p>
                      <a:r>
                        <a:rPr lang="de-DE" sz="1000" b="1"/>
                        <a:t>Oesterreichische Nationalbank (OeNB) - 2024-08-29 09:34:42</a:t>
                      </a:r>
                      <a:r>
                        <a:rPr lang="de-DE" sz="1000"/>
                        <a:t>
 n/a</a:t>
                      </a:r>
                      <a:endParaRPr lang="en-US" sz="1000"/>
                    </a:p>
                  </a:txBody>
                  <a:tcPr/>
                </a:tc>
                <a:tc>
                  <a:txBody>
                    <a:bodyPr/>
                    <a:lstStyle/>
                    <a:p>
                      <a:r>
                        <a:rPr lang="en-US" sz="1000"/>
                        <a:t>https://i.ytimg.com/vi/PIVUNac25EM/hqdefault.jpg</a:t>
                      </a:r>
                    </a:p>
                  </a:txBody>
                  <a:tcPr/>
                </a:tc>
                <a:tc>
                  <a:txBody>
                    <a:bodyPr/>
                    <a:lstStyle/>
                    <a:p>
                      <a:r>
                        <a:rPr lang="en-US" sz="1000"/>
                        <a:t>182</a:t>
                      </a:r>
                    </a:p>
                  </a:txBody>
                  <a:tcPr/>
                </a:tc>
                <a:extLst>
                  <a:ext uri="{0D108BD9-81ED-4DB2-BD59-A6C34878D82A}">
                    <a16:rowId xmlns:a16="http://schemas.microsoft.com/office/drawing/2014/main" val="2829004671"/>
                  </a:ext>
                </a:extLst>
              </a:tr>
              <a:tr h="370840">
                <a:tc>
                  <a:txBody>
                    <a:bodyPr/>
                    <a:lstStyle/>
                    <a:p>
                      <a:r>
                        <a:rPr lang="de-DE" sz="1000" b="1"/>
                        <a:t>Oesterreichische Nationalbank (OeNB) - 2024-08-01 10:00:23</a:t>
                      </a:r>
                      <a:r>
                        <a:rPr lang="de-DE" sz="1000"/>
                        <a:t>
 n/a</a:t>
                      </a:r>
                      <a:endParaRPr lang="en-US" sz="1000"/>
                    </a:p>
                  </a:txBody>
                  <a:tcPr/>
                </a:tc>
                <a:tc>
                  <a:txBody>
                    <a:bodyPr/>
                    <a:lstStyle/>
                    <a:p>
                      <a:r>
                        <a:rPr lang="en-US" sz="1000"/>
                        <a:t>https://i.ytimg.com/vi/gtkUXRBKE-0/hqdefault.jpg</a:t>
                      </a:r>
                    </a:p>
                  </a:txBody>
                  <a:tcPr/>
                </a:tc>
                <a:tc>
                  <a:txBody>
                    <a:bodyPr/>
                    <a:lstStyle/>
                    <a:p>
                      <a:r>
                        <a:rPr lang="en-US" sz="1000"/>
                        <a:t>958</a:t>
                      </a:r>
                    </a:p>
                  </a:txBody>
                  <a:tcPr/>
                </a:tc>
                <a:extLst>
                  <a:ext uri="{0D108BD9-81ED-4DB2-BD59-A6C34878D82A}">
                    <a16:rowId xmlns:a16="http://schemas.microsoft.com/office/drawing/2014/main" val="1172674310"/>
                  </a:ext>
                </a:extLst>
              </a:tr>
            </a:tbl>
          </a:graphicData>
        </a:graphic>
      </p:graphicFrame>
      <p:sp>
        <p:nvSpPr>
          <p:cNvPr id="4" name="Text Placeholder 3">
            <a:extLst>
              <a:ext uri="{FF2B5EF4-FFF2-40B4-BE49-F238E27FC236}">
                <a16:creationId xmlns:a16="http://schemas.microsoft.com/office/drawing/2014/main" id="{A00631A4-A61C-427D-872B-DF9752064920}"/>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4766594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12E41-B237-44A4-A30B-AF0A38AF21C5}"/>
              </a:ext>
            </a:extLst>
          </p:cNvPr>
          <p:cNvSpPr>
            <a:spLocks noGrp="1"/>
          </p:cNvSpPr>
          <p:nvPr>
            <p:ph type="title"/>
          </p:nvPr>
        </p:nvSpPr>
        <p:spPr/>
        <p:txBody>
          <a:bodyPr/>
          <a:lstStyle/>
          <a:p>
            <a:r>
              <a:rPr lang="en-US"/>
              <a:t>LinkedIn Posts Tags Distribution | OeNB Presentation</a:t>
            </a:r>
          </a:p>
        </p:txBody>
      </p:sp>
      <p:graphicFrame>
        <p:nvGraphicFramePr>
          <p:cNvPr id="6" name="Chart Placeholder 5">
            <a:extLst>
              <a:ext uri="{FF2B5EF4-FFF2-40B4-BE49-F238E27FC236}">
                <a16:creationId xmlns:a16="http://schemas.microsoft.com/office/drawing/2014/main" id="{98C8DA56-7E2C-4BD6-B8D6-F6C053551ED7}"/>
              </a:ext>
            </a:extLst>
          </p:cNvPr>
          <p:cNvGraphicFramePr>
            <a:graphicFrameLocks noGrp="1"/>
          </p:cNvGraphicFramePr>
          <p:nvPr>
            <p:ph type="chart" sz="quarter" idx="13"/>
            <p:extLst>
              <p:ext uri="{D42A27DB-BD31-4B8C-83A1-F6EECF244321}">
                <p14:modId xmlns:p14="http://schemas.microsoft.com/office/powerpoint/2010/main" val="1867398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140716-B903-4FFE-9C18-6C957088E3FE}"/>
              </a:ext>
            </a:extLst>
          </p:cNvPr>
          <p:cNvSpPr>
            <a:spLocks noGrp="1"/>
          </p:cNvSpPr>
          <p:nvPr>
            <p:ph type="body" sz="quarter" idx="14"/>
          </p:nvPr>
        </p:nvSpPr>
        <p:spPr/>
        <p:txBody>
          <a:bodyPr/>
          <a:lstStyle/>
          <a:p>
            <a:r>
              <a:rPr lang="en-US"/>
              <a:t>01/01/2024 - 12/02/2024</a:t>
            </a:r>
          </a:p>
        </p:txBody>
      </p:sp>
      <p:sp>
        <p:nvSpPr>
          <p:cNvPr id="5" name="Footer Placeholder 4">
            <a:extLst>
              <a:ext uri="{FF2B5EF4-FFF2-40B4-BE49-F238E27FC236}">
                <a16:creationId xmlns:a16="http://schemas.microsoft.com/office/drawing/2014/main" id="{7837B896-D98D-4021-968C-D2BA00E89A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23032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15897</Words>
  <Application>Microsoft Office PowerPoint</Application>
  <PresentationFormat>On-screen Show (4:3)</PresentationFormat>
  <Paragraphs>1269</Paragraphs>
  <Slides>78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78</vt:i4>
      </vt:variant>
    </vt:vector>
  </HeadingPairs>
  <TitlesOfParts>
    <vt:vector size="81" baseType="lpstr">
      <vt:lpstr>Calibri</vt:lpstr>
      <vt:lpstr>Arial</vt:lpstr>
      <vt:lpstr>quintly_template</vt:lpstr>
      <vt:lpstr>Detailauswertung für FINK 12/2024</vt:lpstr>
      <vt:lpstr>Instagram Stories Table  | All profiles - 1 of 9</vt:lpstr>
      <vt:lpstr>Instagram Stories Table  | All profiles - 2 of 9</vt:lpstr>
      <vt:lpstr>Instagram Stories Table  | All profiles - 3 of 9</vt:lpstr>
      <vt:lpstr>Instagram Stories Table  | All profiles - 4 of 9</vt:lpstr>
      <vt:lpstr>Instagram Stories Table  | All profiles - 5 of 9</vt:lpstr>
      <vt:lpstr>Instagram Stories Table  | All profiles - 6 of 9</vt:lpstr>
      <vt:lpstr>Instagram Stories Table  | All profiles - 7 of 9</vt:lpstr>
      <vt:lpstr>Instagram Stories Table  | All profiles - 8 of 9</vt:lpstr>
      <vt:lpstr>Instagram Stories Table  | All profiles - 9 of 9</vt:lpstr>
      <vt:lpstr>Instagram Instagram Top Posts  | All profiles - 1 of 8</vt:lpstr>
      <vt:lpstr>Instagram Instagram Top Posts  | All profiles - 2 of 8</vt:lpstr>
      <vt:lpstr>Instagram Instagram Top Posts  | All profiles - 3 of 8</vt:lpstr>
      <vt:lpstr>Instagram Instagram Top Posts  | All profiles - 4 of 8</vt:lpstr>
      <vt:lpstr>Instagram Instagram Top Posts  | All profiles - 5 of 8</vt:lpstr>
      <vt:lpstr>Instagram Instagram Top Posts  | All profiles - 6 of 8</vt:lpstr>
      <vt:lpstr>Instagram Instagram Top Posts  | All profiles - 7 of 8</vt:lpstr>
      <vt:lpstr>Instagram Instagram Top Posts  | All profiles - 8 of 8</vt:lpstr>
      <vt:lpstr>Instagram Instagram Flop Posts  | All profiles - 1 of 5</vt:lpstr>
      <vt:lpstr>Instagram Instagram Flop Posts  | All profiles - 2 of 5</vt:lpstr>
      <vt:lpstr>Instagram Instagram Flop Posts  | All profiles - 3 of 5</vt:lpstr>
      <vt:lpstr>Instagram Instagram Flop Posts  | All profiles - 4 of 5</vt:lpstr>
      <vt:lpstr>Instagram Instagram Flop Posts  | All profiles - 5 of 5</vt:lpstr>
      <vt:lpstr>Facebook Facebook Top Posts | All profiles - 1 of 25</vt:lpstr>
      <vt:lpstr>Facebook Facebook Top Posts | All profiles - 2 of 25</vt:lpstr>
      <vt:lpstr>Facebook Facebook Top Posts | All profiles - 3 of 25</vt:lpstr>
      <vt:lpstr>Facebook Facebook Top Posts | All profiles - 4 of 25</vt:lpstr>
      <vt:lpstr>Facebook Facebook Top Posts | All profiles - 5 of 25</vt:lpstr>
      <vt:lpstr>Facebook Facebook Top Posts | All profiles - 6 of 25</vt:lpstr>
      <vt:lpstr>Facebook Facebook Top Posts | All profiles - 7 of 25</vt:lpstr>
      <vt:lpstr>Facebook Facebook Top Posts | All profiles - 8 of 25</vt:lpstr>
      <vt:lpstr>Facebook Facebook Top Posts | All profiles - 9 of 25</vt:lpstr>
      <vt:lpstr>Facebook Facebook Top Posts | All profiles - 10 of 25</vt:lpstr>
      <vt:lpstr>Facebook Facebook Top Posts | All profiles - 11 of 25</vt:lpstr>
      <vt:lpstr>Facebook Facebook Top Posts | All profiles - 12 of 25</vt:lpstr>
      <vt:lpstr>Facebook Facebook Top Posts | All profiles - 13 of 25</vt:lpstr>
      <vt:lpstr>Facebook Facebook Top Posts | All profiles - 14 of 25</vt:lpstr>
      <vt:lpstr>Facebook Facebook Top Posts | All profiles - 15 of 25</vt:lpstr>
      <vt:lpstr>Facebook Facebook Top Posts | All profiles - 16 of 25</vt:lpstr>
      <vt:lpstr>Facebook Facebook Top Posts | All profiles - 17 of 25</vt:lpstr>
      <vt:lpstr>Facebook Facebook Top Posts | All profiles - 18 of 25</vt:lpstr>
      <vt:lpstr>Facebook Facebook Top Posts | All profiles - 19 of 25</vt:lpstr>
      <vt:lpstr>Facebook Facebook Top Posts | All profiles - 20 of 25</vt:lpstr>
      <vt:lpstr>Facebook Facebook Top Posts | All profiles - 21 of 25</vt:lpstr>
      <vt:lpstr>Facebook Facebook Top Posts | All profiles - 22 of 25</vt:lpstr>
      <vt:lpstr>Facebook Facebook Top Posts | All profiles - 23 of 25</vt:lpstr>
      <vt:lpstr>Facebook Facebook Top Posts | All profiles - 24 of 25</vt:lpstr>
      <vt:lpstr>Facebook Facebook Top Posts | All profiles - 25 of 25</vt:lpstr>
      <vt:lpstr>Facebook Facebook Flop Posts | Oesterreichische Nationalbank - 1 of 6</vt:lpstr>
      <vt:lpstr>Facebook Facebook Flop Posts | Oesterreichische Nationalbank - 2 of 6</vt:lpstr>
      <vt:lpstr>Facebook Facebook Flop Posts | Oesterreichische Nationalbank - 3 of 6</vt:lpstr>
      <vt:lpstr>Facebook Facebook Flop Posts | Oesterreichische Nationalbank - 4 of 6</vt:lpstr>
      <vt:lpstr>Facebook Facebook Flop Posts | Oesterreichische Nationalbank - 5 of 6</vt:lpstr>
      <vt:lpstr>Facebook Facebook Flop Posts | Oesterreichische Nationalbank - 6 of 6</vt:lpstr>
      <vt:lpstr>Twitter Twitter Top Posts | All profiles - 1 of 4</vt:lpstr>
      <vt:lpstr>Twitter Twitter Top Posts | All profiles - 2 of 4</vt:lpstr>
      <vt:lpstr>Twitter Twitter Top Posts | All profiles - 3 of 4</vt:lpstr>
      <vt:lpstr>Twitter Twitter Top Posts | All profiles - 4 of 4</vt:lpstr>
      <vt:lpstr>Twitter Twitter Flop Posts | All profiles - 1 of 6</vt:lpstr>
      <vt:lpstr>Twitter Twitter Flop Posts | All profiles - 2 of 6</vt:lpstr>
      <vt:lpstr>Twitter Twitter Flop Posts | All profiles - 3 of 6</vt:lpstr>
      <vt:lpstr>Twitter Twitter Flop Posts | All profiles - 4 of 6</vt:lpstr>
      <vt:lpstr>Twitter Twitter Flop Posts | All profiles - 5 of 6</vt:lpstr>
      <vt:lpstr>Twitter Twitter Flop Posts | All profiles - 6 of 6</vt:lpstr>
      <vt:lpstr>LinkedIn LinkedIn Top Posts | All profiles - 1 of 6</vt:lpstr>
      <vt:lpstr>LinkedIn LinkedIn Top Posts | All profiles - 2 of 6</vt:lpstr>
      <vt:lpstr>LinkedIn LinkedIn Top Posts | All profiles - 3 of 6</vt:lpstr>
      <vt:lpstr>LinkedIn LinkedIn Top Posts | All profiles - 4 of 6</vt:lpstr>
      <vt:lpstr>LinkedIn LinkedIn Top Posts | All profiles - 5 of 6</vt:lpstr>
      <vt:lpstr>LinkedIn LinkedIn Top Posts | All profiles - 6 of 6</vt:lpstr>
      <vt:lpstr>LinkedIn LinkedIn Flop Posts | All profiles - 1 of 5</vt:lpstr>
      <vt:lpstr>LinkedIn LinkedIn Flop Posts | All profiles - 2 of 5</vt:lpstr>
      <vt:lpstr>LinkedIn LinkedIn Flop Posts | All profiles - 3 of 5</vt:lpstr>
      <vt:lpstr>LinkedIn LinkedIn Flop Posts | All profiles - 4 of 5</vt:lpstr>
      <vt:lpstr>LinkedIn LinkedIn Flop Posts | All profiles - 5 of 5</vt:lpstr>
      <vt:lpstr>Youtube YouTube Flop Videos  | OeNB Presentation</vt:lpstr>
      <vt:lpstr>Youtube YouTube Flop Videos  | OeNB Presentation</vt:lpstr>
      <vt:lpstr>LinkedIn Posts Tags Distribution | OeNB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Detailauswertung für FINK 12/2024</dc:title>
  <dc:creator>Frederik Born</dc:creator>
  <cp:lastModifiedBy>Frederik Born</cp:lastModifiedBy>
  <cp:revision>1</cp:revision>
  <dcterms:created xsi:type="dcterms:W3CDTF">2024-12-02T15:01:16Z</dcterms:created>
  <dcterms:modified xsi:type="dcterms:W3CDTF">2024-12-02T15:05:47Z</dcterms:modified>
</cp:coreProperties>
</file>