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2" r:id="rId6"/>
    <p:sldId id="263" r:id="rId7"/>
    <p:sldId id="265" r:id="rId8"/>
    <p:sldId id="266" r:id="rId9"/>
    <p:sldId id="267" r:id="rId10"/>
    <p:sldId id="268" r:id="rId11"/>
    <p:sldId id="269" r:id="rId12"/>
    <p:sldId id="271" r:id="rId13"/>
    <p:sldId id="272" r:id="rId14"/>
    <p:sldId id="273" r:id="rId15"/>
    <p:sldId id="274" r:id="rId16"/>
    <p:sldId id="275" r:id="rId17"/>
    <p:sldId id="277" r:id="rId18"/>
    <p:sldId id="278" r:id="rId19"/>
    <p:sldId id="280" r:id="rId20"/>
    <p:sldId id="281" r:id="rId21"/>
    <p:sldId id="283" r:id="rId22"/>
    <p:sldId id="284" r:id="rId23"/>
    <p:sldId id="285" r:id="rId24"/>
    <p:sldId id="287" r:id="rId25"/>
    <p:sldId id="288" r:id="rId26"/>
    <p:sldId id="289" r:id="rId27"/>
    <p:sldId id="290" r:id="rId28"/>
    <p:sldId id="291" r:id="rId29"/>
    <p:sldId id="293" r:id="rId30"/>
    <p:sldId id="294" r:id="rId31"/>
    <p:sldId id="295" r:id="rId32"/>
    <p:sldId id="296" r:id="rId33"/>
    <p:sldId id="297"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cat>
            <c:strRef>
              <c:f>Sheet1!$A$1:$I$1</c:f>
              <c:strCache>
                <c:ptCount val="9"/>
                <c:pt idx="0">
                  <c:v>04_Geld und Zahlungsverkehr</c:v>
                </c:pt>
                <c:pt idx="1">
                  <c:v>04_IT</c:v>
                </c:pt>
                <c:pt idx="2">
                  <c:v>04_Volkswirtschaft</c:v>
                </c:pt>
                <c:pt idx="3">
                  <c:v>04_bankenaufsicht</c:v>
                </c:pt>
                <c:pt idx="4">
                  <c:v>04_finanzbildung</c:v>
                </c:pt>
                <c:pt idx="5">
                  <c:v>04_forschung</c:v>
                </c:pt>
                <c:pt idx="6">
                  <c:v>04_geldpolitik</c:v>
                </c:pt>
                <c:pt idx="7">
                  <c:v>04_statistik</c:v>
                </c:pt>
                <c:pt idx="8">
                  <c:v>04_ueberuns</c:v>
                </c:pt>
              </c:strCache>
            </c:strRef>
          </c:cat>
          <c:val>
            <c:numRef>
              <c:f>Sheet1!$A$2:$I$2</c:f>
              <c:numCache>
                <c:formatCode>General</c:formatCode>
                <c:ptCount val="9"/>
                <c:pt idx="0">
                  <c:v>34</c:v>
                </c:pt>
                <c:pt idx="1">
                  <c:v>4</c:v>
                </c:pt>
                <c:pt idx="2">
                  <c:v>55</c:v>
                </c:pt>
                <c:pt idx="3">
                  <c:v>17</c:v>
                </c:pt>
                <c:pt idx="4">
                  <c:v>28</c:v>
                </c:pt>
                <c:pt idx="5">
                  <c:v>24</c:v>
                </c:pt>
                <c:pt idx="6">
                  <c:v>18</c:v>
                </c:pt>
                <c:pt idx="7">
                  <c:v>14</c:v>
                </c:pt>
                <c:pt idx="8">
                  <c:v>56</c:v>
                </c:pt>
              </c:numCache>
            </c:numRef>
          </c:val>
          <c:extLst>
            <c:ext xmlns:c16="http://schemas.microsoft.com/office/drawing/2014/chart" uri="{C3380CC4-5D6E-409C-BE32-E72D297353CC}">
              <c16:uniqueId val="{00000000-9386-4B56-9637-7F76748F054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53AF6-4FB8-4CF4-B4CD-C1E8DD748575}"/>
              </a:ext>
            </a:extLst>
          </p:cNvPr>
          <p:cNvSpPr>
            <a:spLocks noGrp="1"/>
          </p:cNvSpPr>
          <p:nvPr>
            <p:ph type="ctrTitle"/>
          </p:nvPr>
        </p:nvSpPr>
        <p:spPr/>
        <p:txBody>
          <a:bodyPr/>
          <a:lstStyle/>
          <a:p>
            <a:r>
              <a:rPr lang="en-US"/>
              <a:t>Detailauswertung_Finanzbildung</a:t>
            </a:r>
          </a:p>
        </p:txBody>
      </p:sp>
      <p:sp>
        <p:nvSpPr>
          <p:cNvPr id="3" name="Subtitle 2">
            <a:extLst>
              <a:ext uri="{FF2B5EF4-FFF2-40B4-BE49-F238E27FC236}">
                <a16:creationId xmlns:a16="http://schemas.microsoft.com/office/drawing/2014/main" id="{18D9E40B-2793-40E3-B68C-0AB4399E0BD7}"/>
              </a:ext>
            </a:extLst>
          </p:cNvPr>
          <p:cNvSpPr>
            <a:spLocks noGrp="1"/>
          </p:cNvSpPr>
          <p:nvPr>
            <p:ph type="subTitle" idx="1"/>
          </p:nvPr>
        </p:nvSpPr>
        <p:spPr/>
        <p:txBody>
          <a:bodyPr/>
          <a:lstStyle/>
          <a:p>
            <a:r>
              <a:rPr lang="en-US"/>
              <a:t>Oesterreichische Nationalbank</a:t>
            </a:r>
          </a:p>
        </p:txBody>
      </p:sp>
    </p:spTree>
    <p:extLst>
      <p:ext uri="{BB962C8B-B14F-4D97-AF65-F5344CB8AC3E}">
        <p14:creationId xmlns:p14="http://schemas.microsoft.com/office/powerpoint/2010/main" val="36178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3FC39-5D4C-4280-8FD7-500B68A20F0D}"/>
              </a:ext>
            </a:extLst>
          </p:cNvPr>
          <p:cNvSpPr>
            <a:spLocks noGrp="1"/>
          </p:cNvSpPr>
          <p:nvPr>
            <p:ph type="title"/>
          </p:nvPr>
        </p:nvSpPr>
        <p:spPr/>
        <p:txBody>
          <a:bodyPr/>
          <a:lstStyle/>
          <a:p>
            <a:r>
              <a:rPr lang="en-US"/>
              <a:t>Instagram Stories Table  | All profiles - 1 of 2</a:t>
            </a:r>
          </a:p>
        </p:txBody>
      </p:sp>
      <p:graphicFrame>
        <p:nvGraphicFramePr>
          <p:cNvPr id="5" name="Table Placeholder 4">
            <a:extLst>
              <a:ext uri="{FF2B5EF4-FFF2-40B4-BE49-F238E27FC236}">
                <a16:creationId xmlns:a16="http://schemas.microsoft.com/office/drawing/2014/main" id="{F8997F89-D064-495F-9A55-2D13F58573F7}"/>
              </a:ext>
            </a:extLst>
          </p:cNvPr>
          <p:cNvGraphicFramePr>
            <a:graphicFrameLocks noGrp="1"/>
          </p:cNvGraphicFramePr>
          <p:nvPr>
            <p:ph type="tbl" sz="quarter" idx="13"/>
            <p:extLst>
              <p:ext uri="{D42A27DB-BD31-4B8C-83A1-F6EECF244321}">
                <p14:modId xmlns:p14="http://schemas.microsoft.com/office/powerpoint/2010/main" val="902460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455081336"/>
                    </a:ext>
                  </a:extLst>
                </a:gridCol>
                <a:gridCol w="1399032">
                  <a:extLst>
                    <a:ext uri="{9D8B030D-6E8A-4147-A177-3AD203B41FA5}">
                      <a16:colId xmlns:a16="http://schemas.microsoft.com/office/drawing/2014/main" val="3233973523"/>
                    </a:ext>
                  </a:extLst>
                </a:gridCol>
                <a:gridCol w="658368">
                  <a:extLst>
                    <a:ext uri="{9D8B030D-6E8A-4147-A177-3AD203B41FA5}">
                      <a16:colId xmlns:a16="http://schemas.microsoft.com/office/drawing/2014/main" val="3576242862"/>
                    </a:ext>
                  </a:extLst>
                </a:gridCol>
                <a:gridCol w="658368">
                  <a:extLst>
                    <a:ext uri="{9D8B030D-6E8A-4147-A177-3AD203B41FA5}">
                      <a16:colId xmlns:a16="http://schemas.microsoft.com/office/drawing/2014/main" val="1740289931"/>
                    </a:ext>
                  </a:extLst>
                </a:gridCol>
                <a:gridCol w="658368">
                  <a:extLst>
                    <a:ext uri="{9D8B030D-6E8A-4147-A177-3AD203B41FA5}">
                      <a16:colId xmlns:a16="http://schemas.microsoft.com/office/drawing/2014/main" val="2005510785"/>
                    </a:ext>
                  </a:extLst>
                </a:gridCol>
                <a:gridCol w="658368">
                  <a:extLst>
                    <a:ext uri="{9D8B030D-6E8A-4147-A177-3AD203B41FA5}">
                      <a16:colId xmlns:a16="http://schemas.microsoft.com/office/drawing/2014/main" val="3306248425"/>
                    </a:ext>
                  </a:extLst>
                </a:gridCol>
                <a:gridCol w="658368">
                  <a:extLst>
                    <a:ext uri="{9D8B030D-6E8A-4147-A177-3AD203B41FA5}">
                      <a16:colId xmlns:a16="http://schemas.microsoft.com/office/drawing/2014/main" val="657473756"/>
                    </a:ext>
                  </a:extLst>
                </a:gridCol>
                <a:gridCol w="658368">
                  <a:extLst>
                    <a:ext uri="{9D8B030D-6E8A-4147-A177-3AD203B41FA5}">
                      <a16:colId xmlns:a16="http://schemas.microsoft.com/office/drawing/2014/main" val="542459346"/>
                    </a:ext>
                  </a:extLst>
                </a:gridCol>
                <a:gridCol w="658368">
                  <a:extLst>
                    <a:ext uri="{9D8B030D-6E8A-4147-A177-3AD203B41FA5}">
                      <a16:colId xmlns:a16="http://schemas.microsoft.com/office/drawing/2014/main" val="2675941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676814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- 2024-03-03 08:49:01</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https://quintly-eu-image-storage.s3.amazonaws.com/53acb6f5aa3b8f1d4bfa788603de573a/5203742b1469f95cb30fd9ded2a6e4b9.jpg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0.8553 %</a:t>
                      </a:r>
                    </a:p>
                  </a:txBody>
                  <a:tcPr/>
                </a:tc>
                <a:extLst>
                  <a:ext uri="{0D108BD9-81ED-4DB2-BD59-A6C34878D82A}">
                    <a16:rowId xmlns:a16="http://schemas.microsoft.com/office/drawing/2014/main" val="572773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- 2024-05-19 10:02:23</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https://quintly-eu-image-storage.s3.amazonaws.com/53acb6f5aa3b8f1d4bfa788603de573a/39cf3e21a36d105cf808924d0e12328d.jpg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1.0453 %</a:t>
                      </a:r>
                    </a:p>
                  </a:txBody>
                  <a:tcPr/>
                </a:tc>
                <a:extLst>
                  <a:ext uri="{0D108BD9-81ED-4DB2-BD59-A6C34878D82A}">
                    <a16:rowId xmlns:a16="http://schemas.microsoft.com/office/drawing/2014/main" val="3121907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- 2024-09-05 11:50:00</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https://quintly-eu-image-storage.s3.amazonaws.com/53acb6f5aa3b8f1d4bfa788603de573a/121490b8769d3e9fb913c80f43fd7e50.jpg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0.7630 %</a:t>
                      </a:r>
                    </a:p>
                  </a:txBody>
                  <a:tcPr/>
                </a:tc>
                <a:extLst>
                  <a:ext uri="{0D108BD9-81ED-4DB2-BD59-A6C34878D82A}">
                    <a16:rowId xmlns:a16="http://schemas.microsoft.com/office/drawing/2014/main" val="2695543554"/>
                  </a:ext>
                </a:extLst>
              </a:tr>
            </a:tbl>
          </a:graphicData>
        </a:graphic>
      </p:graphicFrame>
      <p:sp>
        <p:nvSpPr>
          <p:cNvPr id="4" name="Text Placeholder 3">
            <a:extLst>
              <a:ext uri="{FF2B5EF4-FFF2-40B4-BE49-F238E27FC236}">
                <a16:creationId xmlns:a16="http://schemas.microsoft.com/office/drawing/2014/main" id="{B2422F4B-FF7E-4951-85F9-62F544EA6935}"/>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2283852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7DBA7-22DF-44C3-8E75-12E9D1680D8E}"/>
              </a:ext>
            </a:extLst>
          </p:cNvPr>
          <p:cNvSpPr>
            <a:spLocks noGrp="1"/>
          </p:cNvSpPr>
          <p:nvPr>
            <p:ph type="title"/>
          </p:nvPr>
        </p:nvSpPr>
        <p:spPr/>
        <p:txBody>
          <a:bodyPr/>
          <a:lstStyle/>
          <a:p>
            <a:r>
              <a:rPr lang="en-US"/>
              <a:t>Instagram Stories Table  | All profiles - 2 of 2</a:t>
            </a:r>
          </a:p>
        </p:txBody>
      </p:sp>
      <p:graphicFrame>
        <p:nvGraphicFramePr>
          <p:cNvPr id="5" name="Table Placeholder 4">
            <a:extLst>
              <a:ext uri="{FF2B5EF4-FFF2-40B4-BE49-F238E27FC236}">
                <a16:creationId xmlns:a16="http://schemas.microsoft.com/office/drawing/2014/main" id="{F7A136FC-078D-4308-8AD3-5E4947471A20}"/>
              </a:ext>
            </a:extLst>
          </p:cNvPr>
          <p:cNvGraphicFramePr>
            <a:graphicFrameLocks noGrp="1"/>
          </p:cNvGraphicFramePr>
          <p:nvPr>
            <p:ph type="tbl" sz="quarter" idx="13"/>
            <p:extLst>
              <p:ext uri="{D42A27DB-BD31-4B8C-83A1-F6EECF244321}">
                <p14:modId xmlns:p14="http://schemas.microsoft.com/office/powerpoint/2010/main" val="3369799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19826879"/>
                    </a:ext>
                  </a:extLst>
                </a:gridCol>
                <a:gridCol w="1399032">
                  <a:extLst>
                    <a:ext uri="{9D8B030D-6E8A-4147-A177-3AD203B41FA5}">
                      <a16:colId xmlns:a16="http://schemas.microsoft.com/office/drawing/2014/main" val="3716281341"/>
                    </a:ext>
                  </a:extLst>
                </a:gridCol>
                <a:gridCol w="658368">
                  <a:extLst>
                    <a:ext uri="{9D8B030D-6E8A-4147-A177-3AD203B41FA5}">
                      <a16:colId xmlns:a16="http://schemas.microsoft.com/office/drawing/2014/main" val="514434318"/>
                    </a:ext>
                  </a:extLst>
                </a:gridCol>
                <a:gridCol w="658368">
                  <a:extLst>
                    <a:ext uri="{9D8B030D-6E8A-4147-A177-3AD203B41FA5}">
                      <a16:colId xmlns:a16="http://schemas.microsoft.com/office/drawing/2014/main" val="3369046749"/>
                    </a:ext>
                  </a:extLst>
                </a:gridCol>
                <a:gridCol w="658368">
                  <a:extLst>
                    <a:ext uri="{9D8B030D-6E8A-4147-A177-3AD203B41FA5}">
                      <a16:colId xmlns:a16="http://schemas.microsoft.com/office/drawing/2014/main" val="1573214894"/>
                    </a:ext>
                  </a:extLst>
                </a:gridCol>
                <a:gridCol w="658368">
                  <a:extLst>
                    <a:ext uri="{9D8B030D-6E8A-4147-A177-3AD203B41FA5}">
                      <a16:colId xmlns:a16="http://schemas.microsoft.com/office/drawing/2014/main" val="3948804044"/>
                    </a:ext>
                  </a:extLst>
                </a:gridCol>
                <a:gridCol w="658368">
                  <a:extLst>
                    <a:ext uri="{9D8B030D-6E8A-4147-A177-3AD203B41FA5}">
                      <a16:colId xmlns:a16="http://schemas.microsoft.com/office/drawing/2014/main" val="2752735138"/>
                    </a:ext>
                  </a:extLst>
                </a:gridCol>
                <a:gridCol w="658368">
                  <a:extLst>
                    <a:ext uri="{9D8B030D-6E8A-4147-A177-3AD203B41FA5}">
                      <a16:colId xmlns:a16="http://schemas.microsoft.com/office/drawing/2014/main" val="663770233"/>
                    </a:ext>
                  </a:extLst>
                </a:gridCol>
                <a:gridCol w="658368">
                  <a:extLst>
                    <a:ext uri="{9D8B030D-6E8A-4147-A177-3AD203B41FA5}">
                      <a16:colId xmlns:a16="http://schemas.microsoft.com/office/drawing/2014/main" val="1880757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259437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- 2024-04-30 19:21:34</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https://quintly-eu-image-storage.s3.amazonaws.com/53acb6f5aa3b8f1d4bfa788603de573a/f723d23036bf55b4d5ab7968f397328d.jpg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0.8586 %</a:t>
                      </a:r>
                    </a:p>
                  </a:txBody>
                  <a:tcPr/>
                </a:tc>
                <a:extLst>
                  <a:ext uri="{0D108BD9-81ED-4DB2-BD59-A6C34878D82A}">
                    <a16:rowId xmlns:a16="http://schemas.microsoft.com/office/drawing/2014/main" val="346160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- 2024-04-18 19:19:17</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https://quintly-eu-image-storage.s3.amazonaws.com/53acb6f5aa3b8f1d4bfa788603de573a/7d7b8c999e69dbfbe376663a61740b88.jpg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1.0657 %</a:t>
                      </a:r>
                    </a:p>
                  </a:txBody>
                  <a:tcPr/>
                </a:tc>
                <a:extLst>
                  <a:ext uri="{0D108BD9-81ED-4DB2-BD59-A6C34878D82A}">
                    <a16:rowId xmlns:a16="http://schemas.microsoft.com/office/drawing/2014/main" val="57356344"/>
                  </a:ext>
                </a:extLst>
              </a:tr>
            </a:tbl>
          </a:graphicData>
        </a:graphic>
      </p:graphicFrame>
      <p:sp>
        <p:nvSpPr>
          <p:cNvPr id="4" name="Text Placeholder 3">
            <a:extLst>
              <a:ext uri="{FF2B5EF4-FFF2-40B4-BE49-F238E27FC236}">
                <a16:creationId xmlns:a16="http://schemas.microsoft.com/office/drawing/2014/main" id="{B9E12214-7EF5-4454-ADD7-8FDE4CF46D47}"/>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2680457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C8DEC-F4A0-4FB0-A7CE-A37C1DFA3294}"/>
              </a:ext>
            </a:extLst>
          </p:cNvPr>
          <p:cNvSpPr>
            <a:spLocks noGrp="1"/>
          </p:cNvSpPr>
          <p:nvPr>
            <p:ph type="title"/>
          </p:nvPr>
        </p:nvSpPr>
        <p:spPr/>
        <p:txBody>
          <a:bodyPr/>
          <a:lstStyle/>
          <a:p>
            <a:r>
              <a:rPr lang="en-US"/>
              <a:t>Instagram Instagram Top Posts  | All profiles</a:t>
            </a:r>
          </a:p>
        </p:txBody>
      </p:sp>
      <p:graphicFrame>
        <p:nvGraphicFramePr>
          <p:cNvPr id="5" name="Table Placeholder 4">
            <a:extLst>
              <a:ext uri="{FF2B5EF4-FFF2-40B4-BE49-F238E27FC236}">
                <a16:creationId xmlns:a16="http://schemas.microsoft.com/office/drawing/2014/main" id="{A526AD8D-5528-4AFC-95F0-D5B5B1A1238F}"/>
              </a:ext>
            </a:extLst>
          </p:cNvPr>
          <p:cNvGraphicFramePr>
            <a:graphicFrameLocks noGrp="1"/>
          </p:cNvGraphicFramePr>
          <p:nvPr>
            <p:ph type="tbl" sz="quarter" idx="13"/>
            <p:extLst>
              <p:ext uri="{D42A27DB-BD31-4B8C-83A1-F6EECF244321}">
                <p14:modId xmlns:p14="http://schemas.microsoft.com/office/powerpoint/2010/main" val="2237077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003874979"/>
                    </a:ext>
                  </a:extLst>
                </a:gridCol>
                <a:gridCol w="2386584">
                  <a:extLst>
                    <a:ext uri="{9D8B030D-6E8A-4147-A177-3AD203B41FA5}">
                      <a16:colId xmlns:a16="http://schemas.microsoft.com/office/drawing/2014/main" val="3836333889"/>
                    </a:ext>
                  </a:extLst>
                </a:gridCol>
                <a:gridCol w="1069848">
                  <a:extLst>
                    <a:ext uri="{9D8B030D-6E8A-4147-A177-3AD203B41FA5}">
                      <a16:colId xmlns:a16="http://schemas.microsoft.com/office/drawing/2014/main" val="2175769418"/>
                    </a:ext>
                  </a:extLst>
                </a:gridCol>
                <a:gridCol w="1069848">
                  <a:extLst>
                    <a:ext uri="{9D8B030D-6E8A-4147-A177-3AD203B41FA5}">
                      <a16:colId xmlns:a16="http://schemas.microsoft.com/office/drawing/2014/main" val="440117229"/>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I-Rate (Organic)</a:t>
                      </a:r>
                    </a:p>
                  </a:txBody>
                  <a:tcPr/>
                </a:tc>
                <a:tc>
                  <a:txBody>
                    <a:bodyPr/>
                    <a:lstStyle/>
                    <a:p>
                      <a:r>
                        <a:rPr lang="en-US" sz="1000"/>
                        <a:t>Engagement Rate (Organic)</a:t>
                      </a:r>
                    </a:p>
                  </a:txBody>
                  <a:tcPr/>
                </a:tc>
                <a:extLst>
                  <a:ext uri="{0D108BD9-81ED-4DB2-BD59-A6C34878D82A}">
                    <a16:rowId xmlns:a16="http://schemas.microsoft.com/office/drawing/2014/main" val="1156653404"/>
                  </a:ext>
                </a:extLst>
              </a:tr>
              <a:tr h="370840">
                <a:tc>
                  <a:txBody>
                    <a:bodyPr/>
                    <a:lstStyle/>
                    <a:p>
                      <a:r>
                        <a:rPr lang="de-DE" sz="1000" b="1"/>
                        <a:t>nationalbank_oesterreich - 2024-02-12 08:30:29</a:t>
                      </a:r>
                      <a:r>
                        <a:rPr lang="de-DE" sz="1000"/>
                        <a:t>
 Wie viele 20-Euro-Banknoten sind eine Million Euro?
Unsere Serie geht weiter, in der wir euch zeigen, wie viel eine Million Euro eigentlich ist. 👀
Auch etwas Finanzbildung darf an dieser Stelle nich [...]</a:t>
                      </a:r>
                      <a:endParaRPr lang="en-US" sz="1000"/>
                    </a:p>
                  </a:txBody>
                  <a:tcPr/>
                </a:tc>
                <a:tc>
                  <a:txBody>
                    <a:bodyPr/>
                    <a:lstStyle/>
                    <a:p>
                      <a:r>
                        <a:rPr lang="en-US" sz="1000"/>
                        <a:t>https://quintly-eu-image-storage.s3.amazonaws.com/53acb6f5aa3b8f1d4bfa788603de573a/7e20bc295c289f170f7db6fce0a26652.jpg</a:t>
                      </a:r>
                    </a:p>
                  </a:txBody>
                  <a:tcPr/>
                </a:tc>
                <a:tc>
                  <a:txBody>
                    <a:bodyPr/>
                    <a:lstStyle/>
                    <a:p>
                      <a:r>
                        <a:rPr lang="en-US" sz="1000"/>
                        <a:t>1.9865 %</a:t>
                      </a:r>
                    </a:p>
                  </a:txBody>
                  <a:tcPr/>
                </a:tc>
                <a:tc>
                  <a:txBody>
                    <a:bodyPr/>
                    <a:lstStyle/>
                    <a:p>
                      <a:r>
                        <a:rPr lang="en-US" sz="1000"/>
                        <a:t>n/a</a:t>
                      </a:r>
                    </a:p>
                  </a:txBody>
                  <a:tcPr/>
                </a:tc>
                <a:extLst>
                  <a:ext uri="{0D108BD9-81ED-4DB2-BD59-A6C34878D82A}">
                    <a16:rowId xmlns:a16="http://schemas.microsoft.com/office/drawing/2014/main" val="3844332664"/>
                  </a:ext>
                </a:extLst>
              </a:tr>
              <a:tr h="370840">
                <a:tc>
                  <a:txBody>
                    <a:bodyPr/>
                    <a:lstStyle/>
                    <a:p>
                      <a:r>
                        <a:rPr lang="de-DE" sz="1000" b="1"/>
                        <a:t>nationalbank_oesterreich - 2024-10-31 08:55:23</a:t>
                      </a:r>
                      <a:r>
                        <a:rPr lang="de-DE" sz="1000"/>
                        <a:t>
 Nachts in der Nationalbank… 👻
Wenn die #Geister der alten Gouverneure erwachen und rätseln, ob heute #Halloween oder doch 100 Jahre #Weltspartag gefeiert wird, kann es nur spannend werden! 💸 Doch in e [...]</a:t>
                      </a:r>
                      <a:endParaRPr lang="en-US" sz="1000"/>
                    </a:p>
                  </a:txBody>
                  <a:tcPr/>
                </a:tc>
                <a:tc>
                  <a:txBody>
                    <a:bodyPr/>
                    <a:lstStyle/>
                    <a:p>
                      <a:r>
                        <a:rPr lang="en-US" sz="1000"/>
                        <a:t>https://quintly-eu-image-storage.s3.amazonaws.com/53acb6f5aa3b8f1d4bfa788603de573a/6ea1ce4d40b6f767e70aa5e15a2e160e.jpg</a:t>
                      </a:r>
                    </a:p>
                  </a:txBody>
                  <a:tcPr/>
                </a:tc>
                <a:tc>
                  <a:txBody>
                    <a:bodyPr/>
                    <a:lstStyle/>
                    <a:p>
                      <a:r>
                        <a:rPr lang="en-US" sz="1000"/>
                        <a:t>1.7512 %</a:t>
                      </a:r>
                    </a:p>
                  </a:txBody>
                  <a:tcPr/>
                </a:tc>
                <a:tc>
                  <a:txBody>
                    <a:bodyPr/>
                    <a:lstStyle/>
                    <a:p>
                      <a:r>
                        <a:rPr lang="en-US" sz="1000"/>
                        <a:t>n/a</a:t>
                      </a:r>
                    </a:p>
                  </a:txBody>
                  <a:tcPr/>
                </a:tc>
                <a:extLst>
                  <a:ext uri="{0D108BD9-81ED-4DB2-BD59-A6C34878D82A}">
                    <a16:rowId xmlns:a16="http://schemas.microsoft.com/office/drawing/2014/main" val="847131666"/>
                  </a:ext>
                </a:extLst>
              </a:tr>
              <a:tr h="370840">
                <a:tc>
                  <a:txBody>
                    <a:bodyPr/>
                    <a:lstStyle/>
                    <a:p>
                      <a:r>
                        <a:rPr lang="de-DE" sz="1000" b="1"/>
                        <a:t>nationalbank_oesterreich - 2024-09-17 16:01:18</a:t>
                      </a:r>
                      <a:r>
                        <a:rPr lang="de-DE" sz="1000"/>
                        <a:t>
 📢 OeNB &amp; WU Wien: Research Talent Award 2024 🎓💡
Die OeNB und die @wuvienna  zeichnen mit dem Research Talent Award herausragende vorwissenschaftliche Arbeiten von AHS und Diplomarbeiten von BHS aus,  [...]</a:t>
                      </a:r>
                      <a:endParaRPr lang="en-US" sz="1000"/>
                    </a:p>
                  </a:txBody>
                  <a:tcPr/>
                </a:tc>
                <a:tc>
                  <a:txBody>
                    <a:bodyPr/>
                    <a:lstStyle/>
                    <a:p>
                      <a:r>
                        <a:rPr lang="en-US" sz="1000"/>
                        <a:t>https://quintly-eu-image-storage.s3.amazonaws.com/53acb6f5aa3b8f1d4bfa788603de573a/767fee2ef17f7a5f9a9cfaf4f43e9d3d.jpg</a:t>
                      </a:r>
                    </a:p>
                  </a:txBody>
                  <a:tcPr/>
                </a:tc>
                <a:tc>
                  <a:txBody>
                    <a:bodyPr/>
                    <a:lstStyle/>
                    <a:p>
                      <a:r>
                        <a:rPr lang="en-US" sz="1000"/>
                        <a:t>0.7603 %</a:t>
                      </a:r>
                    </a:p>
                  </a:txBody>
                  <a:tcPr/>
                </a:tc>
                <a:tc>
                  <a:txBody>
                    <a:bodyPr/>
                    <a:lstStyle/>
                    <a:p>
                      <a:r>
                        <a:rPr lang="en-US" sz="1000"/>
                        <a:t>2.75 %</a:t>
                      </a:r>
                    </a:p>
                  </a:txBody>
                  <a:tcPr/>
                </a:tc>
                <a:extLst>
                  <a:ext uri="{0D108BD9-81ED-4DB2-BD59-A6C34878D82A}">
                    <a16:rowId xmlns:a16="http://schemas.microsoft.com/office/drawing/2014/main" val="2019773944"/>
                  </a:ext>
                </a:extLst>
              </a:tr>
              <a:tr h="370840">
                <a:tc>
                  <a:txBody>
                    <a:bodyPr/>
                    <a:lstStyle/>
                    <a:p>
                      <a:r>
                        <a:rPr lang="de-DE" sz="1000" b="1"/>
                        <a:t>nationalbank_oesterreich - 2024-04-15 11:19:59</a:t>
                      </a:r>
                      <a:r>
                        <a:rPr lang="de-DE" sz="1000"/>
                        <a:t>
 🆕 Aus „Eurologisch“ wird „OeNB-Finanzbildung“ 
🔗 finanzbildung.oenb.at/ 🔗 beinhaltet nicht nur bewährte Angebote für Pädagog:innen, sondern spricht nun auch weitere Zielgruppen mit dem breiten #Finan [...]</a:t>
                      </a:r>
                      <a:endParaRPr lang="en-US" sz="1000"/>
                    </a:p>
                  </a:txBody>
                  <a:tcPr/>
                </a:tc>
                <a:tc>
                  <a:txBody>
                    <a:bodyPr/>
                    <a:lstStyle/>
                    <a:p>
                      <a:r>
                        <a:rPr lang="en-US" sz="1000"/>
                        <a:t>https://quintly-eu-image-storage.s3.amazonaws.com/53acb6f5aa3b8f1d4bfa788603de573a/4dc34f2e361ebfadeafd42b10fb8d4fc.jpg</a:t>
                      </a:r>
                    </a:p>
                  </a:txBody>
                  <a:tcPr/>
                </a:tc>
                <a:tc>
                  <a:txBody>
                    <a:bodyPr/>
                    <a:lstStyle/>
                    <a:p>
                      <a:r>
                        <a:rPr lang="en-US" sz="1000"/>
                        <a:t>0.6641 %</a:t>
                      </a:r>
                    </a:p>
                  </a:txBody>
                  <a:tcPr/>
                </a:tc>
                <a:tc>
                  <a:txBody>
                    <a:bodyPr/>
                    <a:lstStyle/>
                    <a:p>
                      <a:r>
                        <a:rPr lang="en-US" sz="1000"/>
                        <a:t>4.63 %</a:t>
                      </a:r>
                    </a:p>
                  </a:txBody>
                  <a:tcPr/>
                </a:tc>
                <a:extLst>
                  <a:ext uri="{0D108BD9-81ED-4DB2-BD59-A6C34878D82A}">
                    <a16:rowId xmlns:a16="http://schemas.microsoft.com/office/drawing/2014/main" val="2855699290"/>
                  </a:ext>
                </a:extLst>
              </a:tr>
              <a:tr h="370840">
                <a:tc>
                  <a:txBody>
                    <a:bodyPr/>
                    <a:lstStyle/>
                    <a:p>
                      <a:r>
                        <a:rPr lang="de-DE" sz="1000" b="1"/>
                        <a:t>nationalbank_oesterreich - 2024-04-17 14:57:36</a:t>
                      </a:r>
                      <a:r>
                        <a:rPr lang="de-DE" sz="1000"/>
                        <a:t>
 Habt ihr es schon gehört? Wir haben eine neue Finanzbildungs-Website! Woo-hoo! 🎉🎊
Das haben wir uns zum Anlass genommen, um unsere Kolleg:innen zu fragen, was ihr liebstes Feature auf der neuen Websi [...]</a:t>
                      </a:r>
                      <a:endParaRPr lang="en-US" sz="1000"/>
                    </a:p>
                  </a:txBody>
                  <a:tcPr/>
                </a:tc>
                <a:tc>
                  <a:txBody>
                    <a:bodyPr/>
                    <a:lstStyle/>
                    <a:p>
                      <a:r>
                        <a:rPr lang="en-US" sz="1000"/>
                        <a:t>https://quintly-eu-image-storage.s3.amazonaws.com/53acb6f5aa3b8f1d4bfa788603de573a/9d2742f41a2ddd5e0933b5d55a6e507b.jpg</a:t>
                      </a:r>
                    </a:p>
                  </a:txBody>
                  <a:tcPr/>
                </a:tc>
                <a:tc>
                  <a:txBody>
                    <a:bodyPr/>
                    <a:lstStyle/>
                    <a:p>
                      <a:r>
                        <a:rPr lang="en-US" sz="1000"/>
                        <a:t>0.6183 %</a:t>
                      </a:r>
                    </a:p>
                  </a:txBody>
                  <a:tcPr/>
                </a:tc>
                <a:tc>
                  <a:txBody>
                    <a:bodyPr/>
                    <a:lstStyle/>
                    <a:p>
                      <a:r>
                        <a:rPr lang="en-US" sz="1000"/>
                        <a:t>n/a</a:t>
                      </a:r>
                    </a:p>
                  </a:txBody>
                  <a:tcPr/>
                </a:tc>
                <a:extLst>
                  <a:ext uri="{0D108BD9-81ED-4DB2-BD59-A6C34878D82A}">
                    <a16:rowId xmlns:a16="http://schemas.microsoft.com/office/drawing/2014/main" val="749608451"/>
                  </a:ext>
                </a:extLst>
              </a:tr>
            </a:tbl>
          </a:graphicData>
        </a:graphic>
      </p:graphicFrame>
      <p:sp>
        <p:nvSpPr>
          <p:cNvPr id="4" name="Text Placeholder 3">
            <a:extLst>
              <a:ext uri="{FF2B5EF4-FFF2-40B4-BE49-F238E27FC236}">
                <a16:creationId xmlns:a16="http://schemas.microsoft.com/office/drawing/2014/main" id="{9FDA74DA-AB7F-4258-9BDF-2003E3B88711}"/>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3770405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A7AD6-E280-4002-89FC-642733474C6F}"/>
              </a:ext>
            </a:extLst>
          </p:cNvPr>
          <p:cNvSpPr>
            <a:spLocks noGrp="1"/>
          </p:cNvSpPr>
          <p:nvPr>
            <p:ph type="title"/>
          </p:nvPr>
        </p:nvSpPr>
        <p:spPr/>
        <p:txBody>
          <a:bodyPr/>
          <a:lstStyle/>
          <a:p>
            <a:r>
              <a:rPr lang="en-US"/>
              <a:t>Instagram Instagram Flop Posts  | All profiles - 1 of 2</a:t>
            </a:r>
          </a:p>
        </p:txBody>
      </p:sp>
      <p:graphicFrame>
        <p:nvGraphicFramePr>
          <p:cNvPr id="5" name="Table Placeholder 4">
            <a:extLst>
              <a:ext uri="{FF2B5EF4-FFF2-40B4-BE49-F238E27FC236}">
                <a16:creationId xmlns:a16="http://schemas.microsoft.com/office/drawing/2014/main" id="{96580C51-8610-48C0-B5D3-BC7DB75AFEC6}"/>
              </a:ext>
            </a:extLst>
          </p:cNvPr>
          <p:cNvGraphicFramePr>
            <a:graphicFrameLocks noGrp="1"/>
          </p:cNvGraphicFramePr>
          <p:nvPr>
            <p:ph type="tbl" sz="quarter" idx="13"/>
            <p:extLst>
              <p:ext uri="{D42A27DB-BD31-4B8C-83A1-F6EECF244321}">
                <p14:modId xmlns:p14="http://schemas.microsoft.com/office/powerpoint/2010/main" val="184439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210894720"/>
                    </a:ext>
                  </a:extLst>
                </a:gridCol>
                <a:gridCol w="2386584">
                  <a:extLst>
                    <a:ext uri="{9D8B030D-6E8A-4147-A177-3AD203B41FA5}">
                      <a16:colId xmlns:a16="http://schemas.microsoft.com/office/drawing/2014/main" val="1325591013"/>
                    </a:ext>
                  </a:extLst>
                </a:gridCol>
                <a:gridCol w="1069848">
                  <a:extLst>
                    <a:ext uri="{9D8B030D-6E8A-4147-A177-3AD203B41FA5}">
                      <a16:colId xmlns:a16="http://schemas.microsoft.com/office/drawing/2014/main" val="94112091"/>
                    </a:ext>
                  </a:extLst>
                </a:gridCol>
                <a:gridCol w="1069848">
                  <a:extLst>
                    <a:ext uri="{9D8B030D-6E8A-4147-A177-3AD203B41FA5}">
                      <a16:colId xmlns:a16="http://schemas.microsoft.com/office/drawing/2014/main" val="3279207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3497500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- 2024-07-15 17:02:14</a:t>
                      </a:r>
                      <a:r>
                        <a:rPr kumimoji="0" lang="de-DE" sz="1000" b="0" i="0" u="none" strike="noStrike" kern="1200" cap="none" spc="0" normalizeH="0" baseline="0" noProof="0">
                          <a:ln>
                            <a:noFill/>
                          </a:ln>
                          <a:solidFill>
                            <a:prstClr val="black"/>
                          </a:solidFill>
                          <a:effectLst/>
                          <a:uLnTx/>
                          <a:uFillTx/>
                          <a:latin typeface="Calibri"/>
                          <a:ea typeface="+mn-ea"/>
                          <a:cs typeface="+mn-cs"/>
                        </a:rPr>
                        <a:t>
 🤔Wer kennt es nicht - den Blick aufs Konto schiebt man manchmal vor sich her. 
Sparen ist nicht immer einfach - laufende und teilweise hohe Lebenskosten und andere Ausgaben können zur „Belastung“ für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https://quintly-eu-image-storage.s3.amazonaws.com/53acb6f5aa3b8f1d4bfa788603de573a/c8b0c4ef81664ee9b4f11506e5474372.jpg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2.37 %</a:t>
                      </a:r>
                    </a:p>
                  </a:txBody>
                  <a:tcPr/>
                </a:tc>
                <a:extLst>
                  <a:ext uri="{0D108BD9-81ED-4DB2-BD59-A6C34878D82A}">
                    <a16:rowId xmlns:a16="http://schemas.microsoft.com/office/drawing/2014/main" val="1970858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- 2024-11-25 17:29:38</a:t>
                      </a:r>
                      <a:r>
                        <a:rPr kumimoji="0" lang="de-DE" sz="1000" b="0" i="0" u="none" strike="noStrike" kern="1200" cap="none" spc="0" normalizeH="0" baseline="0" noProof="0">
                          <a:ln>
                            <a:noFill/>
                          </a:ln>
                          <a:solidFill>
                            <a:prstClr val="black"/>
                          </a:solidFill>
                          <a:effectLst/>
                          <a:uLnTx/>
                          <a:uFillTx/>
                          <a:latin typeface="Calibri"/>
                          <a:ea typeface="+mn-ea"/>
                          <a:cs typeface="+mn-cs"/>
                        </a:rPr>
                        <a:t>
 Die Wirtschaft ist wie eine Achterbahn – ständig geht es auf und ab! 🎢 Doch was steckt eigentlich dahinter? 🤔
Der Konjunkturzyklus beschreibt genau diese natürlichen Wellenbewegungen der #Wirtschaft: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https://quintly-eu-image-storage.s3.amazonaws.com/53acb6f5aa3b8f1d4bfa788603de573a/51b79ed96504112a07a0f6f6ffa9fb17.jpg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65261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- 2024-11-20 09:25:45</a:t>
                      </a:r>
                      <a:r>
                        <a:rPr kumimoji="0" lang="de-DE" sz="1000" b="0" i="0" u="none" strike="noStrike" kern="1200" cap="none" spc="0" normalizeH="0" baseline="0" noProof="0">
                          <a:ln>
                            <a:noFill/>
                          </a:ln>
                          <a:solidFill>
                            <a:prstClr val="black"/>
                          </a:solidFill>
                          <a:effectLst/>
                          <a:uLnTx/>
                          <a:uFillTx/>
                          <a:latin typeface="Calibri"/>
                          <a:ea typeface="+mn-ea"/>
                          <a:cs typeface="+mn-cs"/>
                        </a:rPr>
                        <a:t>
 Kennst du schon das „Finanznavi“? 🚀💡
Das „Finanznavi“ ist die neue, digitale Anlaufstelle für alle in Österreich, die Orientierung in ihrem Finanzleben suchen – und das völlig kostenlos! Egal, ob es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https://quintly-eu-image-storage.s3.amazonaws.com/53acb6f5aa3b8f1d4bfa788603de573a/89f57811dcc97bbd6d1c1774361406dd.jpg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1.9 %</a:t>
                      </a:r>
                    </a:p>
                  </a:txBody>
                  <a:tcPr/>
                </a:tc>
                <a:extLst>
                  <a:ext uri="{0D108BD9-81ED-4DB2-BD59-A6C34878D82A}">
                    <a16:rowId xmlns:a16="http://schemas.microsoft.com/office/drawing/2014/main" val="1195319698"/>
                  </a:ext>
                </a:extLst>
              </a:tr>
            </a:tbl>
          </a:graphicData>
        </a:graphic>
      </p:graphicFrame>
      <p:sp>
        <p:nvSpPr>
          <p:cNvPr id="4" name="Text Placeholder 3">
            <a:extLst>
              <a:ext uri="{FF2B5EF4-FFF2-40B4-BE49-F238E27FC236}">
                <a16:creationId xmlns:a16="http://schemas.microsoft.com/office/drawing/2014/main" id="{E87F1562-79C9-45E7-9E4B-CCB0F30A6909}"/>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3683357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E19A8-78E4-40AD-8110-BCB00D66FE33}"/>
              </a:ext>
            </a:extLst>
          </p:cNvPr>
          <p:cNvSpPr>
            <a:spLocks noGrp="1"/>
          </p:cNvSpPr>
          <p:nvPr>
            <p:ph type="title"/>
          </p:nvPr>
        </p:nvSpPr>
        <p:spPr/>
        <p:txBody>
          <a:bodyPr/>
          <a:lstStyle/>
          <a:p>
            <a:r>
              <a:rPr lang="en-US"/>
              <a:t>Instagram Instagram Flop Posts  | All profiles - 2 of 2</a:t>
            </a:r>
          </a:p>
        </p:txBody>
      </p:sp>
      <p:graphicFrame>
        <p:nvGraphicFramePr>
          <p:cNvPr id="5" name="Table Placeholder 4">
            <a:extLst>
              <a:ext uri="{FF2B5EF4-FFF2-40B4-BE49-F238E27FC236}">
                <a16:creationId xmlns:a16="http://schemas.microsoft.com/office/drawing/2014/main" id="{7C842769-2602-4779-9AAF-022F54157AC0}"/>
              </a:ext>
            </a:extLst>
          </p:cNvPr>
          <p:cNvGraphicFramePr>
            <a:graphicFrameLocks noGrp="1"/>
          </p:cNvGraphicFramePr>
          <p:nvPr>
            <p:ph type="tbl" sz="quarter" idx="13"/>
            <p:extLst>
              <p:ext uri="{D42A27DB-BD31-4B8C-83A1-F6EECF244321}">
                <p14:modId xmlns:p14="http://schemas.microsoft.com/office/powerpoint/2010/main" val="237168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1743041257"/>
                    </a:ext>
                  </a:extLst>
                </a:gridCol>
                <a:gridCol w="2386584">
                  <a:extLst>
                    <a:ext uri="{9D8B030D-6E8A-4147-A177-3AD203B41FA5}">
                      <a16:colId xmlns:a16="http://schemas.microsoft.com/office/drawing/2014/main" val="1126319063"/>
                    </a:ext>
                  </a:extLst>
                </a:gridCol>
                <a:gridCol w="1069848">
                  <a:extLst>
                    <a:ext uri="{9D8B030D-6E8A-4147-A177-3AD203B41FA5}">
                      <a16:colId xmlns:a16="http://schemas.microsoft.com/office/drawing/2014/main" val="2990528446"/>
                    </a:ext>
                  </a:extLst>
                </a:gridCol>
                <a:gridCol w="1069848">
                  <a:extLst>
                    <a:ext uri="{9D8B030D-6E8A-4147-A177-3AD203B41FA5}">
                      <a16:colId xmlns:a16="http://schemas.microsoft.com/office/drawing/2014/main" val="2846040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3178544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- 2024-06-21 16:28:36</a:t>
                      </a:r>
                      <a:r>
                        <a:rPr kumimoji="0" lang="de-DE" sz="1000" b="0" i="0" u="none" strike="noStrike" kern="1200" cap="none" spc="0" normalizeH="0" baseline="0" noProof="0">
                          <a:ln>
                            <a:noFill/>
                          </a:ln>
                          <a:solidFill>
                            <a:prstClr val="black"/>
                          </a:solidFill>
                          <a:effectLst/>
                          <a:uLnTx/>
                          <a:uFillTx/>
                          <a:latin typeface="Calibri"/>
                          <a:ea typeface="+mn-ea"/>
                          <a:cs typeface="+mn-cs"/>
                        </a:rPr>
                        <a:t>
 Über Geld reden in der Partnerschaft? 💌💶 
Doris Langner, Stellvertretende Leiterin der Abteilung für Finanzbildung und Kultur der Oesterreichischen Nationalbank, spricht darüber im Interview mit der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https://quintly-eu-image-storage.s3.amazonaws.com/53acb6f5aa3b8f1d4bfa788603de573a/10b1e26e5026d1eb97f4fd5a7d2fb886.jpg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53910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- 2024-03-27 11:23:23</a:t>
                      </a:r>
                      <a:r>
                        <a:rPr kumimoji="0" lang="de-DE" sz="1000" b="0" i="0" u="none" strike="noStrike" kern="1200" cap="none" spc="0" normalizeH="0" baseline="0" noProof="0">
                          <a:ln>
                            <a:noFill/>
                          </a:ln>
                          <a:solidFill>
                            <a:prstClr val="black"/>
                          </a:solidFill>
                          <a:effectLst/>
                          <a:uLnTx/>
                          <a:uFillTx/>
                          <a:latin typeface="Calibri"/>
                          <a:ea typeface="+mn-ea"/>
                          <a:cs typeface="+mn-cs"/>
                        </a:rPr>
                        <a:t>
 Wie finden eigentlich die Schüler:innen die Meiki-App?
Wir haben nachgefragt, und die Ergebnisse sprechen für sich! 💪
📱 Willst du dir auch die App holen? Dann schau in unserer Bio vorbei! 
🔗Die Ler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https://quintly-eu-image-storage.s3.amazonaws.com/53acb6f5aa3b8f1d4bfa788603de573a/068e4a292f2e3c18be639153c281c3de.jpg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32075916"/>
                  </a:ext>
                </a:extLst>
              </a:tr>
            </a:tbl>
          </a:graphicData>
        </a:graphic>
      </p:graphicFrame>
      <p:sp>
        <p:nvSpPr>
          <p:cNvPr id="4" name="Text Placeholder 3">
            <a:extLst>
              <a:ext uri="{FF2B5EF4-FFF2-40B4-BE49-F238E27FC236}">
                <a16:creationId xmlns:a16="http://schemas.microsoft.com/office/drawing/2014/main" id="{F0DDEB9F-D924-4AFB-B8B0-B5CAEB91DBB4}"/>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23365521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E3DBE-8366-4B67-8454-71C4F9059187}"/>
              </a:ext>
            </a:extLst>
          </p:cNvPr>
          <p:cNvSpPr>
            <a:spLocks noGrp="1"/>
          </p:cNvSpPr>
          <p:nvPr>
            <p:ph type="title"/>
          </p:nvPr>
        </p:nvSpPr>
        <p:spPr/>
        <p:txBody>
          <a:bodyPr/>
          <a:lstStyle/>
          <a:p>
            <a:r>
              <a:rPr lang="en-US"/>
              <a:t>Facebook Facebook Top Posts | All profiles - 1 of 5</a:t>
            </a:r>
          </a:p>
        </p:txBody>
      </p:sp>
      <p:graphicFrame>
        <p:nvGraphicFramePr>
          <p:cNvPr id="5" name="Table Placeholder 4">
            <a:extLst>
              <a:ext uri="{FF2B5EF4-FFF2-40B4-BE49-F238E27FC236}">
                <a16:creationId xmlns:a16="http://schemas.microsoft.com/office/drawing/2014/main" id="{FE2C425A-5ADF-4F88-AB34-8DF22844FB11}"/>
              </a:ext>
            </a:extLst>
          </p:cNvPr>
          <p:cNvGraphicFramePr>
            <a:graphicFrameLocks noGrp="1"/>
          </p:cNvGraphicFramePr>
          <p:nvPr>
            <p:ph type="tbl" sz="quarter" idx="13"/>
            <p:extLst>
              <p:ext uri="{D42A27DB-BD31-4B8C-83A1-F6EECF244321}">
                <p14:modId xmlns:p14="http://schemas.microsoft.com/office/powerpoint/2010/main" val="4065410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2127299475"/>
                    </a:ext>
                  </a:extLst>
                </a:gridCol>
                <a:gridCol w="2880360">
                  <a:extLst>
                    <a:ext uri="{9D8B030D-6E8A-4147-A177-3AD203B41FA5}">
                      <a16:colId xmlns:a16="http://schemas.microsoft.com/office/drawing/2014/main" val="3731431574"/>
                    </a:ext>
                  </a:extLst>
                </a:gridCol>
                <a:gridCol w="987552">
                  <a:extLst>
                    <a:ext uri="{9D8B030D-6E8A-4147-A177-3AD203B41FA5}">
                      <a16:colId xmlns:a16="http://schemas.microsoft.com/office/drawing/2014/main" val="2372068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450154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- 2024-03-19 15:57:02</a:t>
                      </a:r>
                      <a:r>
                        <a:rPr kumimoji="0" lang="de-DE" sz="1000" b="0" i="0" u="none" strike="noStrike" kern="1200" cap="none" spc="0" normalizeH="0" baseline="0" noProof="0">
                          <a:ln>
                            <a:noFill/>
                          </a:ln>
                          <a:solidFill>
                            <a:prstClr val="black"/>
                          </a:solidFill>
                          <a:effectLst/>
                          <a:uLnTx/>
                          <a:uFillTx/>
                          <a:latin typeface="Calibri"/>
                          <a:ea typeface="+mn-ea"/>
                          <a:cs typeface="+mn-cs"/>
                        </a:rPr>
                        <a:t>
 Du bist Lehrkraft und möchtest deinen Schüler:innen erstmalig Finanzbildung näherbringen, aber weißt nicht, wie und wo du starten sollst? 🤷‍♀️
Wähle das passende Paket für die Primarstufe, Sekundarstufe I oder II und leg einfach los. Wir haben ein komplettes Lehr-Lern-Paket mit Unterrichtskonzept, Materialien, Links zu digitalen Tools und fachlichem Background für dich zusammengestellt. 👩‍🏫 
Durch den Mix aus analogen und digitalen Methoden soll die Unterrichtsstunde für alle Lerntypen attraktiv sein. Dadurch gestalten wir dir den Einstieg in die Welt der Finanzbildung so einfach wie möglich. 
Vielleicht möchtest du dich dann sogar weiter in unsere Angebote vertiefen? 👀
📦 Hier geht es zum Paket: https://eurologisch.at/el/unterrichts-und-informationsmaterialien/starterpakete.html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https://quintly-eu-image-storage.s3.amazonaws.com/41f7ace969cc1627159a857a9f69c9d5/815197760cf8ab9ab39ea2e99cb62d94.jpg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30.8743 %</a:t>
                      </a:r>
                    </a:p>
                  </a:txBody>
                  <a:tcPr/>
                </a:tc>
                <a:extLst>
                  <a:ext uri="{0D108BD9-81ED-4DB2-BD59-A6C34878D82A}">
                    <a16:rowId xmlns:a16="http://schemas.microsoft.com/office/drawing/2014/main" val="1227161205"/>
                  </a:ext>
                </a:extLst>
              </a:tr>
            </a:tbl>
          </a:graphicData>
        </a:graphic>
      </p:graphicFrame>
      <p:sp>
        <p:nvSpPr>
          <p:cNvPr id="4" name="Text Placeholder 3">
            <a:extLst>
              <a:ext uri="{FF2B5EF4-FFF2-40B4-BE49-F238E27FC236}">
                <a16:creationId xmlns:a16="http://schemas.microsoft.com/office/drawing/2014/main" id="{C1B79C4C-FA3A-4203-98AA-0724A7FDF025}"/>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4095984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A939D-D7A7-490F-ABC6-05EC7CD1FA46}"/>
              </a:ext>
            </a:extLst>
          </p:cNvPr>
          <p:cNvSpPr>
            <a:spLocks noGrp="1"/>
          </p:cNvSpPr>
          <p:nvPr>
            <p:ph type="title"/>
          </p:nvPr>
        </p:nvSpPr>
        <p:spPr/>
        <p:txBody>
          <a:bodyPr/>
          <a:lstStyle/>
          <a:p>
            <a:r>
              <a:rPr lang="en-US"/>
              <a:t>Facebook Facebook Top Posts | All profiles - 2 of 5</a:t>
            </a:r>
          </a:p>
        </p:txBody>
      </p:sp>
      <p:graphicFrame>
        <p:nvGraphicFramePr>
          <p:cNvPr id="5" name="Table Placeholder 4">
            <a:extLst>
              <a:ext uri="{FF2B5EF4-FFF2-40B4-BE49-F238E27FC236}">
                <a16:creationId xmlns:a16="http://schemas.microsoft.com/office/drawing/2014/main" id="{C820433D-D509-4EA0-9989-DB02C6A19E47}"/>
              </a:ext>
            </a:extLst>
          </p:cNvPr>
          <p:cNvGraphicFramePr>
            <a:graphicFrameLocks noGrp="1"/>
          </p:cNvGraphicFramePr>
          <p:nvPr>
            <p:ph type="tbl" sz="quarter" idx="13"/>
            <p:extLst>
              <p:ext uri="{D42A27DB-BD31-4B8C-83A1-F6EECF244321}">
                <p14:modId xmlns:p14="http://schemas.microsoft.com/office/powerpoint/2010/main" val="4177091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1672330936"/>
                    </a:ext>
                  </a:extLst>
                </a:gridCol>
                <a:gridCol w="2880360">
                  <a:extLst>
                    <a:ext uri="{9D8B030D-6E8A-4147-A177-3AD203B41FA5}">
                      <a16:colId xmlns:a16="http://schemas.microsoft.com/office/drawing/2014/main" val="4263961249"/>
                    </a:ext>
                  </a:extLst>
                </a:gridCol>
                <a:gridCol w="987552">
                  <a:extLst>
                    <a:ext uri="{9D8B030D-6E8A-4147-A177-3AD203B41FA5}">
                      <a16:colId xmlns:a16="http://schemas.microsoft.com/office/drawing/2014/main" val="618557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458556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- 2024-05-01 09:04:32</a:t>
                      </a:r>
                      <a:r>
                        <a:rPr kumimoji="0" lang="de-DE" sz="1000" b="0" i="0" u="none" strike="noStrike" kern="1200" cap="none" spc="0" normalizeH="0" baseline="0" noProof="0">
                          <a:ln>
                            <a:noFill/>
                          </a:ln>
                          <a:solidFill>
                            <a:prstClr val="black"/>
                          </a:solidFill>
                          <a:effectLst/>
                          <a:uLnTx/>
                          <a:uFillTx/>
                          <a:latin typeface="Calibri"/>
                          <a:ea typeface="+mn-ea"/>
                          <a:cs typeface="+mn-cs"/>
                        </a:rPr>
                        <a:t>
 Zugegeben: Jetzt wird's ein bisschen kompliziert. 💯
Wir möchten euch den Kaufkraftrechner der OeNB-Finanzbildung etwas genauer vorstellen. 💥 Wenn ihr nicht gerade BWL studiert habt, fragt ihr euch vielleicht, wovon wir reden? Die Erklärung gibt's in 3, 2, 1, los! 🚀
Der Kaufkraftrechner gibt an, wie viele Einheiten eines Produktes 🍞 man sich von einem durchschnittlichen Monats-Nettoeinkommen 💼 einer Arbeitnehmerin bzw. eines Arbeitnehmers damals und heute kaufen konnte bzw. kann. 
Am Beispiel Brot: 🥪
Obwohl Brot im Jahr 1966 nur 0,27 Euro kostete, konnte man sich damals mit einem durchschnittlichen Monatseinkommen nur 850 Einheiten kaufen, heute sind es 1.004 Einheiten.
🇦🇹 Die Produktpreise sind österreichische Durchschnittspreise aus der Preiserhebung der Statistik Austria. Das Einkommen entspricht dem durchschnittlichen jährlichen Einkommen einer bzw. eines Vollzeitbeschäftigten nach Steuern, aufgeteilt auf zwölf Monate. Quelle ist ebenfalls die Statistik Austria.
Hier geht es zur Applikation: https://www.eurologisch.at/docroot/kaufkraftrechner/#/
#finanzbildung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https://quintly-eu-image-storage.s3.amazonaws.com/41f7ace969cc1627159a857a9f69c9d5/4bce6e31dfee7c6fd08d6d02e4b4cf0f.jpg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15.9363 %</a:t>
                      </a:r>
                    </a:p>
                  </a:txBody>
                  <a:tcPr/>
                </a:tc>
                <a:extLst>
                  <a:ext uri="{0D108BD9-81ED-4DB2-BD59-A6C34878D82A}">
                    <a16:rowId xmlns:a16="http://schemas.microsoft.com/office/drawing/2014/main" val="3713057713"/>
                  </a:ext>
                </a:extLst>
              </a:tr>
            </a:tbl>
          </a:graphicData>
        </a:graphic>
      </p:graphicFrame>
      <p:sp>
        <p:nvSpPr>
          <p:cNvPr id="4" name="Text Placeholder 3">
            <a:extLst>
              <a:ext uri="{FF2B5EF4-FFF2-40B4-BE49-F238E27FC236}">
                <a16:creationId xmlns:a16="http://schemas.microsoft.com/office/drawing/2014/main" id="{49DBB195-5E8C-4937-BDF1-CFF57EC8D3C2}"/>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2457631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6082A-F08C-4F17-902E-8A57F90E03A2}"/>
              </a:ext>
            </a:extLst>
          </p:cNvPr>
          <p:cNvSpPr>
            <a:spLocks noGrp="1"/>
          </p:cNvSpPr>
          <p:nvPr>
            <p:ph type="title"/>
          </p:nvPr>
        </p:nvSpPr>
        <p:spPr/>
        <p:txBody>
          <a:bodyPr/>
          <a:lstStyle/>
          <a:p>
            <a:r>
              <a:rPr lang="en-US"/>
              <a:t>Facebook Facebook Top Posts | All profiles - 3 of 5</a:t>
            </a:r>
          </a:p>
        </p:txBody>
      </p:sp>
      <p:graphicFrame>
        <p:nvGraphicFramePr>
          <p:cNvPr id="5" name="Table Placeholder 4">
            <a:extLst>
              <a:ext uri="{FF2B5EF4-FFF2-40B4-BE49-F238E27FC236}">
                <a16:creationId xmlns:a16="http://schemas.microsoft.com/office/drawing/2014/main" id="{FED7E173-4E8C-47EB-84BB-AF91013E3B23}"/>
              </a:ext>
            </a:extLst>
          </p:cNvPr>
          <p:cNvGraphicFramePr>
            <a:graphicFrameLocks noGrp="1"/>
          </p:cNvGraphicFramePr>
          <p:nvPr>
            <p:ph type="tbl" sz="quarter" idx="13"/>
            <p:extLst>
              <p:ext uri="{D42A27DB-BD31-4B8C-83A1-F6EECF244321}">
                <p14:modId xmlns:p14="http://schemas.microsoft.com/office/powerpoint/2010/main" val="3843882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630309965"/>
                    </a:ext>
                  </a:extLst>
                </a:gridCol>
                <a:gridCol w="2880360">
                  <a:extLst>
                    <a:ext uri="{9D8B030D-6E8A-4147-A177-3AD203B41FA5}">
                      <a16:colId xmlns:a16="http://schemas.microsoft.com/office/drawing/2014/main" val="2320297773"/>
                    </a:ext>
                  </a:extLst>
                </a:gridCol>
                <a:gridCol w="987552">
                  <a:extLst>
                    <a:ext uri="{9D8B030D-6E8A-4147-A177-3AD203B41FA5}">
                      <a16:colId xmlns:a16="http://schemas.microsoft.com/office/drawing/2014/main" val="1199245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440939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- 2024-04-15 11:31:06</a:t>
                      </a:r>
                      <a:r>
                        <a:rPr kumimoji="0" lang="de-DE" sz="1000" b="0" i="0" u="none" strike="noStrike" kern="1200" cap="none" spc="0" normalizeH="0" baseline="0" noProof="0">
                          <a:ln>
                            <a:noFill/>
                          </a:ln>
                          <a:solidFill>
                            <a:prstClr val="black"/>
                          </a:solidFill>
                          <a:effectLst/>
                          <a:uLnTx/>
                          <a:uFillTx/>
                          <a:latin typeface="Calibri"/>
                          <a:ea typeface="+mn-ea"/>
                          <a:cs typeface="+mn-cs"/>
                        </a:rPr>
                        <a:t>
 🆕 Aus „Eurologisch“ wird „OeNB-Finanzbildung“ 
🔗https://bit.ly/4aS5e8J 🔗 beinhaltet nicht nur bewährte Angebote für Pädagog:innen, sondern spricht nun auch weitere Zielgruppen mit dem breiten #Finanzbildungsangebot der #OeNB an. 
🆕 Vielfältige Zielgruppen im Fokus
Die überarbeitete Website richtet sich an verschiedene Zielgruppen und bietet einen erweiterten Zugang zu Finanzbildungsinhalten:
✔Für Schulen und Kindergärten
✔Erweiterter Zugang für die Öffentlichkeit
✔Forschungsergebnisse und Projekte
Durch den Einsatz moderner Technologien soll das Interesse der Besucher:innen geweckt und diese zum Verweilen auf der Seite eingeladen werden. Barrierefreiheit und Responsivität ermöglichen selbstverständlich die Nutzung aller Inhalte auch auf mobilen Geräten wie Smartphones und Tablets.
🆕Das Portfolio von OeNB-Finanzbildung wurde erweitert und modernisiert, insbesondere durch neu entwickelte E-Learning-Produkte. 
🔗 Alle weiteren Infos liest du in unserer aktuellen Presseaussendung  https://bit.ly/4aTXh33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https://quintly-eu-image-storage.s3.amazonaws.com/41f7ace969cc1627159a857a9f69c9d5/4324fb30b98c44dc52089b1de53cef4f.jpg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14.4205 %</a:t>
                      </a:r>
                    </a:p>
                  </a:txBody>
                  <a:tcPr/>
                </a:tc>
                <a:extLst>
                  <a:ext uri="{0D108BD9-81ED-4DB2-BD59-A6C34878D82A}">
                    <a16:rowId xmlns:a16="http://schemas.microsoft.com/office/drawing/2014/main" val="356706414"/>
                  </a:ext>
                </a:extLst>
              </a:tr>
            </a:tbl>
          </a:graphicData>
        </a:graphic>
      </p:graphicFrame>
      <p:sp>
        <p:nvSpPr>
          <p:cNvPr id="4" name="Text Placeholder 3">
            <a:extLst>
              <a:ext uri="{FF2B5EF4-FFF2-40B4-BE49-F238E27FC236}">
                <a16:creationId xmlns:a16="http://schemas.microsoft.com/office/drawing/2014/main" id="{912F3E15-B950-4E0A-A932-70C9B31826E6}"/>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3729424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332B8-2AAB-4ADB-A16C-931FB905D0DC}"/>
              </a:ext>
            </a:extLst>
          </p:cNvPr>
          <p:cNvSpPr>
            <a:spLocks noGrp="1"/>
          </p:cNvSpPr>
          <p:nvPr>
            <p:ph type="title"/>
          </p:nvPr>
        </p:nvSpPr>
        <p:spPr/>
        <p:txBody>
          <a:bodyPr/>
          <a:lstStyle/>
          <a:p>
            <a:r>
              <a:rPr lang="en-US"/>
              <a:t>Facebook Facebook Top Posts | All profiles - 4 of 5</a:t>
            </a:r>
          </a:p>
        </p:txBody>
      </p:sp>
      <p:graphicFrame>
        <p:nvGraphicFramePr>
          <p:cNvPr id="5" name="Table Placeholder 4">
            <a:extLst>
              <a:ext uri="{FF2B5EF4-FFF2-40B4-BE49-F238E27FC236}">
                <a16:creationId xmlns:a16="http://schemas.microsoft.com/office/drawing/2014/main" id="{E9AB3ACA-F9A2-4A67-BCA8-CBC608D5CD40}"/>
              </a:ext>
            </a:extLst>
          </p:cNvPr>
          <p:cNvGraphicFramePr>
            <a:graphicFrameLocks noGrp="1"/>
          </p:cNvGraphicFramePr>
          <p:nvPr>
            <p:ph type="tbl" sz="quarter" idx="13"/>
            <p:extLst>
              <p:ext uri="{D42A27DB-BD31-4B8C-83A1-F6EECF244321}">
                <p14:modId xmlns:p14="http://schemas.microsoft.com/office/powerpoint/2010/main" val="2941375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3522391570"/>
                    </a:ext>
                  </a:extLst>
                </a:gridCol>
                <a:gridCol w="2880360">
                  <a:extLst>
                    <a:ext uri="{9D8B030D-6E8A-4147-A177-3AD203B41FA5}">
                      <a16:colId xmlns:a16="http://schemas.microsoft.com/office/drawing/2014/main" val="1088571604"/>
                    </a:ext>
                  </a:extLst>
                </a:gridCol>
                <a:gridCol w="987552">
                  <a:extLst>
                    <a:ext uri="{9D8B030D-6E8A-4147-A177-3AD203B41FA5}">
                      <a16:colId xmlns:a16="http://schemas.microsoft.com/office/drawing/2014/main" val="623302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633976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- 2024-04-03 11:36:36</a:t>
                      </a:r>
                      <a:r>
                        <a:rPr kumimoji="0" lang="de-DE" sz="1000" b="0" i="0" u="none" strike="noStrike" kern="1200" cap="none" spc="0" normalizeH="0" baseline="0" noProof="0">
                          <a:ln>
                            <a:noFill/>
                          </a:ln>
                          <a:solidFill>
                            <a:prstClr val="black"/>
                          </a:solidFill>
                          <a:effectLst/>
                          <a:uLnTx/>
                          <a:uFillTx/>
                          <a:latin typeface="Calibri"/>
                          <a:ea typeface="+mn-ea"/>
                          <a:cs typeface="+mn-cs"/>
                        </a:rPr>
                        <a:t>
 Er ist eine 10/10 aber rechnet noch immer alles in Schilling um! 😂😂 
👁👄👁 Kennst du auch so jemanden?
Nicht nur für solche Personen ist der historische Währungsrechner der Finanzbildung der Oesterreichischen Nationalbank spannend! 💥
Denn: Er vergleicht den Preis eines Bündels von Gütern und Dienstleistungen, des sogenannten Warenkorbs, im Ausgangsjahr und heute. 🔎💶
Der Historische Währungsrechner basiert auf einem Verbraucherpreisindex und stellt nur eine Möglichkeit dar, historische Werte für heute vergleichbar zu machen. 💡
Alternativen sind zum Beispiel die Entwicklung der durchschnittlichen 💼 Löhne oder des Bruttoinlandsprodukts. Welche Umrechnungsmethode am besten geeignet ist, hängt ab von:
💶 Preis (z. B.: Handelt es sich um eine Ware, ein Einkommen oder ein großes Infrastrukturprojekt?)
⁉ Fragestellung (z. B.: Wie viel würde das heute kosten?)
Ergebnisse von Umrechnungen historischer Preise und Währungen sind daher stets nur als grobe Annäherungen zu betrachten und mit Vorsicht zu verwenden.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https://quintly-eu-image-storage.s3.amazonaws.com/41f7ace969cc1627159a857a9f69c9d5/ef77829f6e93ee61e33c702655696bba.jpg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11.0961 %</a:t>
                      </a:r>
                    </a:p>
                  </a:txBody>
                  <a:tcPr/>
                </a:tc>
                <a:extLst>
                  <a:ext uri="{0D108BD9-81ED-4DB2-BD59-A6C34878D82A}">
                    <a16:rowId xmlns:a16="http://schemas.microsoft.com/office/drawing/2014/main" val="209100322"/>
                  </a:ext>
                </a:extLst>
              </a:tr>
            </a:tbl>
          </a:graphicData>
        </a:graphic>
      </p:graphicFrame>
      <p:sp>
        <p:nvSpPr>
          <p:cNvPr id="4" name="Text Placeholder 3">
            <a:extLst>
              <a:ext uri="{FF2B5EF4-FFF2-40B4-BE49-F238E27FC236}">
                <a16:creationId xmlns:a16="http://schemas.microsoft.com/office/drawing/2014/main" id="{E0CCA532-94CD-47ED-9E46-718134694EA8}"/>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464443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51147-18CA-4FA0-B0E8-B5684A71E4CE}"/>
              </a:ext>
            </a:extLst>
          </p:cNvPr>
          <p:cNvSpPr>
            <a:spLocks noGrp="1"/>
          </p:cNvSpPr>
          <p:nvPr>
            <p:ph type="title"/>
          </p:nvPr>
        </p:nvSpPr>
        <p:spPr/>
        <p:txBody>
          <a:bodyPr/>
          <a:lstStyle/>
          <a:p>
            <a:r>
              <a:rPr lang="en-US"/>
              <a:t>Facebook Facebook Top Posts | All profiles - 5 of 5</a:t>
            </a:r>
          </a:p>
        </p:txBody>
      </p:sp>
      <p:graphicFrame>
        <p:nvGraphicFramePr>
          <p:cNvPr id="5" name="Table Placeholder 4">
            <a:extLst>
              <a:ext uri="{FF2B5EF4-FFF2-40B4-BE49-F238E27FC236}">
                <a16:creationId xmlns:a16="http://schemas.microsoft.com/office/drawing/2014/main" id="{E16C39EE-D0D1-4A5B-9CD6-8E7BAC136E03}"/>
              </a:ext>
            </a:extLst>
          </p:cNvPr>
          <p:cNvGraphicFramePr>
            <a:graphicFrameLocks noGrp="1"/>
          </p:cNvGraphicFramePr>
          <p:nvPr>
            <p:ph type="tbl" sz="quarter" idx="13"/>
            <p:extLst>
              <p:ext uri="{D42A27DB-BD31-4B8C-83A1-F6EECF244321}">
                <p14:modId xmlns:p14="http://schemas.microsoft.com/office/powerpoint/2010/main" val="2216568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4135763573"/>
                    </a:ext>
                  </a:extLst>
                </a:gridCol>
                <a:gridCol w="2880360">
                  <a:extLst>
                    <a:ext uri="{9D8B030D-6E8A-4147-A177-3AD203B41FA5}">
                      <a16:colId xmlns:a16="http://schemas.microsoft.com/office/drawing/2014/main" val="2871838419"/>
                    </a:ext>
                  </a:extLst>
                </a:gridCol>
                <a:gridCol w="987552">
                  <a:extLst>
                    <a:ext uri="{9D8B030D-6E8A-4147-A177-3AD203B41FA5}">
                      <a16:colId xmlns:a16="http://schemas.microsoft.com/office/drawing/2014/main" val="567170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50392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- 2024-02-07 09:11:17</a:t>
                      </a:r>
                      <a:r>
                        <a:rPr kumimoji="0" lang="de-DE" sz="1000" b="0" i="0" u="none" strike="noStrike" kern="1200" cap="none" spc="0" normalizeH="0" baseline="0" noProof="0">
                          <a:ln>
                            <a:noFill/>
                          </a:ln>
                          <a:solidFill>
                            <a:prstClr val="black"/>
                          </a:solidFill>
                          <a:effectLst/>
                          <a:uLnTx/>
                          <a:uFillTx/>
                          <a:latin typeface="Calibri"/>
                          <a:ea typeface="+mn-ea"/>
                          <a:cs typeface="+mn-cs"/>
                        </a:rPr>
                        <a:t>
 Dein Bankkonto ist nur noch eine Ansammlung an Ein- und Ausgängen? Du wünschst dir einen Überblick, wohin dein Geld geht? 👀💶
Hol dir die m€ins-App der Oesterreichischen Nationalbank! 👛 m€ins hilft dir, dein Geldleben im Griff zu haben. ✅
Ähnlich wie bei Geldkuverts gibst du in digitaler Form jedem Euro eine Aufgabe: Sprich, du gibst dir vor, wie viel Geld im Monat du für einen bestimmten Nutzen ausgeben darfst. 💡
✍ Das erlaubt es dir, nicht nur ganz genau zu wissen, wie viel Geld du im Monat brauchst, sondern erlaubt dir auch das Vorausplanen und Aufstocken eines Notgroschens.
Zur App geht es hier lang: https://www.eurologisch.at/meins/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https://quintly-eu-image-storage.s3.amazonaws.com/41f7ace969cc1627159a857a9f69c9d5/7ecabe063496202b4955d62f0955786a.jpg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10.1865 %</a:t>
                      </a:r>
                    </a:p>
                  </a:txBody>
                  <a:tcPr/>
                </a:tc>
                <a:extLst>
                  <a:ext uri="{0D108BD9-81ED-4DB2-BD59-A6C34878D82A}">
                    <a16:rowId xmlns:a16="http://schemas.microsoft.com/office/drawing/2014/main" val="663814967"/>
                  </a:ext>
                </a:extLst>
              </a:tr>
            </a:tbl>
          </a:graphicData>
        </a:graphic>
      </p:graphicFrame>
      <p:sp>
        <p:nvSpPr>
          <p:cNvPr id="4" name="Text Placeholder 3">
            <a:extLst>
              <a:ext uri="{FF2B5EF4-FFF2-40B4-BE49-F238E27FC236}">
                <a16:creationId xmlns:a16="http://schemas.microsoft.com/office/drawing/2014/main" id="{50F5A745-F2A0-42FC-A405-4AEAFDEEE58C}"/>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11243184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1839A-6CEF-4B80-B5AC-635DC4E11F7F}"/>
              </a:ext>
            </a:extLst>
          </p:cNvPr>
          <p:cNvSpPr>
            <a:spLocks noGrp="1"/>
          </p:cNvSpPr>
          <p:nvPr>
            <p:ph type="title"/>
          </p:nvPr>
        </p:nvSpPr>
        <p:spPr/>
        <p:txBody>
          <a:bodyPr/>
          <a:lstStyle/>
          <a:p>
            <a:r>
              <a:rPr lang="en-US"/>
              <a:t>Facebook Facebook Flop Posts | Oesterreichische Nationalbank - 1 of 5</a:t>
            </a:r>
          </a:p>
        </p:txBody>
      </p:sp>
      <p:graphicFrame>
        <p:nvGraphicFramePr>
          <p:cNvPr id="5" name="Table Placeholder 4">
            <a:extLst>
              <a:ext uri="{FF2B5EF4-FFF2-40B4-BE49-F238E27FC236}">
                <a16:creationId xmlns:a16="http://schemas.microsoft.com/office/drawing/2014/main" id="{1115496F-56E1-4C9D-A619-E4DED924A382}"/>
              </a:ext>
            </a:extLst>
          </p:cNvPr>
          <p:cNvGraphicFramePr>
            <a:graphicFrameLocks noGrp="1"/>
          </p:cNvGraphicFramePr>
          <p:nvPr>
            <p:ph type="tbl" sz="quarter" idx="13"/>
            <p:extLst>
              <p:ext uri="{D42A27DB-BD31-4B8C-83A1-F6EECF244321}">
                <p14:modId xmlns:p14="http://schemas.microsoft.com/office/powerpoint/2010/main" val="2692833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2570173203"/>
                    </a:ext>
                  </a:extLst>
                </a:gridCol>
                <a:gridCol w="2880360">
                  <a:extLst>
                    <a:ext uri="{9D8B030D-6E8A-4147-A177-3AD203B41FA5}">
                      <a16:colId xmlns:a16="http://schemas.microsoft.com/office/drawing/2014/main" val="1682553045"/>
                    </a:ext>
                  </a:extLst>
                </a:gridCol>
                <a:gridCol w="987552">
                  <a:extLst>
                    <a:ext uri="{9D8B030D-6E8A-4147-A177-3AD203B41FA5}">
                      <a16:colId xmlns:a16="http://schemas.microsoft.com/office/drawing/2014/main" val="2362430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777138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- 2024-11-20 09:29:22</a:t>
                      </a:r>
                      <a:r>
                        <a:rPr kumimoji="0" lang="de-DE" sz="1000" b="0" i="0" u="none" strike="noStrike" kern="1200" cap="none" spc="0" normalizeH="0" baseline="0" noProof="0">
                          <a:ln>
                            <a:noFill/>
                          </a:ln>
                          <a:solidFill>
                            <a:prstClr val="black"/>
                          </a:solidFill>
                          <a:effectLst/>
                          <a:uLnTx/>
                          <a:uFillTx/>
                          <a:latin typeface="Calibri"/>
                          <a:ea typeface="+mn-ea"/>
                          <a:cs typeface="+mn-cs"/>
                        </a:rPr>
                        <a:t>
 Kennst du schon das „Finanznavi“? 🚀💡
Das „Finanznavi“ ist die neue, digitale Anlaufstelle für alle in Österreich, die Orientierung in ihrem Finanzleben suchen – und das völlig kostenlos! Egal, ob es um Budgetplanung, Schuldenvermeidung oder finanzielle Entscheidungen in bestimmten Lebensphasen geht: Das „Finanznavi“ bietet Unterstützung, praktische Tipps und Lösungen für jede Lebenslage.
Gemeinsam mit dem Bundesministerium für Finanzen möchten wir mit dieser Plattform die #Finanzbildung in Österreich stärken und dir helfen, deinen Umgang mit Geld zu optimieren.
📲 Schau vorbei: finanznavi.gv.at – dein Wegweiser für ein finanziell gesundes Leben.
👉 Welche Themen interessieren dich besonders? Lass es uns in den Kommentaren wissen! 👇
#Finanznavi #Finanzbildung #dieNationalbank #BMF #Finanzplanung #Wirtschaft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0.1043 %</a:t>
                      </a:r>
                    </a:p>
                  </a:txBody>
                  <a:tcPr/>
                </a:tc>
                <a:extLst>
                  <a:ext uri="{0D108BD9-81ED-4DB2-BD59-A6C34878D82A}">
                    <a16:rowId xmlns:a16="http://schemas.microsoft.com/office/drawing/2014/main" val="1520693671"/>
                  </a:ext>
                </a:extLst>
              </a:tr>
            </a:tbl>
          </a:graphicData>
        </a:graphic>
      </p:graphicFrame>
      <p:sp>
        <p:nvSpPr>
          <p:cNvPr id="4" name="Text Placeholder 3">
            <a:extLst>
              <a:ext uri="{FF2B5EF4-FFF2-40B4-BE49-F238E27FC236}">
                <a16:creationId xmlns:a16="http://schemas.microsoft.com/office/drawing/2014/main" id="{863E7306-E9B8-4F2D-8C68-D98F0AF3D999}"/>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34656809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2F9C4-DB68-4071-BBEB-CC74C15EA370}"/>
              </a:ext>
            </a:extLst>
          </p:cNvPr>
          <p:cNvSpPr>
            <a:spLocks noGrp="1"/>
          </p:cNvSpPr>
          <p:nvPr>
            <p:ph type="title"/>
          </p:nvPr>
        </p:nvSpPr>
        <p:spPr/>
        <p:txBody>
          <a:bodyPr/>
          <a:lstStyle/>
          <a:p>
            <a:r>
              <a:rPr lang="en-US"/>
              <a:t>Facebook Facebook Flop Posts | Oesterreichische Nationalbank - 2 of 5</a:t>
            </a:r>
          </a:p>
        </p:txBody>
      </p:sp>
      <p:graphicFrame>
        <p:nvGraphicFramePr>
          <p:cNvPr id="5" name="Table Placeholder 4">
            <a:extLst>
              <a:ext uri="{FF2B5EF4-FFF2-40B4-BE49-F238E27FC236}">
                <a16:creationId xmlns:a16="http://schemas.microsoft.com/office/drawing/2014/main" id="{75BCDEAF-1CC3-451A-9519-8F758A3C345A}"/>
              </a:ext>
            </a:extLst>
          </p:cNvPr>
          <p:cNvGraphicFramePr>
            <a:graphicFrameLocks noGrp="1"/>
          </p:cNvGraphicFramePr>
          <p:nvPr>
            <p:ph type="tbl" sz="quarter" idx="13"/>
            <p:extLst>
              <p:ext uri="{D42A27DB-BD31-4B8C-83A1-F6EECF244321}">
                <p14:modId xmlns:p14="http://schemas.microsoft.com/office/powerpoint/2010/main" val="1888984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2839303679"/>
                    </a:ext>
                  </a:extLst>
                </a:gridCol>
                <a:gridCol w="2880360">
                  <a:extLst>
                    <a:ext uri="{9D8B030D-6E8A-4147-A177-3AD203B41FA5}">
                      <a16:colId xmlns:a16="http://schemas.microsoft.com/office/drawing/2014/main" val="450380988"/>
                    </a:ext>
                  </a:extLst>
                </a:gridCol>
                <a:gridCol w="987552">
                  <a:extLst>
                    <a:ext uri="{9D8B030D-6E8A-4147-A177-3AD203B41FA5}">
                      <a16:colId xmlns:a16="http://schemas.microsoft.com/office/drawing/2014/main" val="332285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052852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- 2024-11-06 10:14:17</a:t>
                      </a:r>
                      <a:r>
                        <a:rPr kumimoji="0" lang="de-DE" sz="1000" b="0" i="0" u="none" strike="noStrike" kern="1200" cap="none" spc="0" normalizeH="0" baseline="0" noProof="0">
                          <a:ln>
                            <a:noFill/>
                          </a:ln>
                          <a:solidFill>
                            <a:prstClr val="black"/>
                          </a:solidFill>
                          <a:effectLst/>
                          <a:uLnTx/>
                          <a:uFillTx/>
                          <a:latin typeface="Calibri"/>
                          <a:ea typeface="+mn-ea"/>
                          <a:cs typeface="+mn-cs"/>
                        </a:rPr>
                        <a:t>
 Gut ein Jahr ist es her, dass wir mit dem Pilotprojekt "Geldwert - Wertvoll" in Kindergärten in Niederösterreich begonnen haben. Denn uns ist es ein großes Anliegen, die Finanz- und Verbraucher:innenbildung bereits im Kindesalter zu fördern. 📚
In Kooperation mit dem Land Niederösterreich &amp; dem Bundesministerium für Soziales, Gesundheit, Pflege und Konsumentenschutz haben wir also ein erweitertes Bildungsangebot zu folgenden Themen entwickelt: ✨ Umgang mit #Geld, Einkaufen, Werte &amp; Achtsamkeit gegenüber Dingen, Fairness, Werbung und Marken. ✨ 
Dieses kam im Laufe der letzten Monate in 18 niederösterreichischen Landeskindergärten mit insgesamt 60 Gruppen zur Anwendung. Zielgruppe des Projekts sind Elementarpädagog:innen, Kinder im letzten Kindergartenjahr sowie deren Eltern/Familien. 👩‍👩‍👧👨‍👩‍👦‍👦👨‍👨‍👧
Aktuell beschäftigen sich unsere Kolleg:innen in der #Finanzbildung mit der wissenschaftlichen Evaluierung des Pilotprojekts. Wir sind schon gespannt auf die Ergebnisse und halten natürlich auch Sie hier gerne am Laufenden.
Gewusst?
Hier 👉 https://bit.ly/3TRkyN1 👈 finden Sie kostenloses Bildungsmaterial für verschiedenste Bildungsstufen und zu diversen Themen.
#Bildung #Education #DieNationalbank #FinancialEducation #Finanzbildung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https://quintly-eu-image-storage.s3.amazonaws.com/41f7ace969cc1627159a857a9f69c9d5/cc62e2c0913cc7c26406ce4389681863.jpg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0.5365 %</a:t>
                      </a:r>
                    </a:p>
                  </a:txBody>
                  <a:tcPr/>
                </a:tc>
                <a:extLst>
                  <a:ext uri="{0D108BD9-81ED-4DB2-BD59-A6C34878D82A}">
                    <a16:rowId xmlns:a16="http://schemas.microsoft.com/office/drawing/2014/main" val="310633156"/>
                  </a:ext>
                </a:extLst>
              </a:tr>
            </a:tbl>
          </a:graphicData>
        </a:graphic>
      </p:graphicFrame>
      <p:sp>
        <p:nvSpPr>
          <p:cNvPr id="4" name="Text Placeholder 3">
            <a:extLst>
              <a:ext uri="{FF2B5EF4-FFF2-40B4-BE49-F238E27FC236}">
                <a16:creationId xmlns:a16="http://schemas.microsoft.com/office/drawing/2014/main" id="{99D9E5F2-9F04-47C9-865F-F33A50470FEB}"/>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11952716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96751-27CE-42FA-BB6C-AD51E08B9B6E}"/>
              </a:ext>
            </a:extLst>
          </p:cNvPr>
          <p:cNvSpPr>
            <a:spLocks noGrp="1"/>
          </p:cNvSpPr>
          <p:nvPr>
            <p:ph type="title"/>
          </p:nvPr>
        </p:nvSpPr>
        <p:spPr/>
        <p:txBody>
          <a:bodyPr/>
          <a:lstStyle/>
          <a:p>
            <a:r>
              <a:rPr lang="en-US"/>
              <a:t>Facebook Facebook Flop Posts | Oesterreichische Nationalbank - 3 of 5</a:t>
            </a:r>
          </a:p>
        </p:txBody>
      </p:sp>
      <p:graphicFrame>
        <p:nvGraphicFramePr>
          <p:cNvPr id="5" name="Table Placeholder 4">
            <a:extLst>
              <a:ext uri="{FF2B5EF4-FFF2-40B4-BE49-F238E27FC236}">
                <a16:creationId xmlns:a16="http://schemas.microsoft.com/office/drawing/2014/main" id="{3AA72DCC-F525-4898-B3B3-8D537033A4C1}"/>
              </a:ext>
            </a:extLst>
          </p:cNvPr>
          <p:cNvGraphicFramePr>
            <a:graphicFrameLocks noGrp="1"/>
          </p:cNvGraphicFramePr>
          <p:nvPr>
            <p:ph type="tbl" sz="quarter" idx="13"/>
            <p:extLst>
              <p:ext uri="{D42A27DB-BD31-4B8C-83A1-F6EECF244321}">
                <p14:modId xmlns:p14="http://schemas.microsoft.com/office/powerpoint/2010/main" val="366112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711507708"/>
                    </a:ext>
                  </a:extLst>
                </a:gridCol>
                <a:gridCol w="2880360">
                  <a:extLst>
                    <a:ext uri="{9D8B030D-6E8A-4147-A177-3AD203B41FA5}">
                      <a16:colId xmlns:a16="http://schemas.microsoft.com/office/drawing/2014/main" val="3247084012"/>
                    </a:ext>
                  </a:extLst>
                </a:gridCol>
                <a:gridCol w="987552">
                  <a:extLst>
                    <a:ext uri="{9D8B030D-6E8A-4147-A177-3AD203B41FA5}">
                      <a16:colId xmlns:a16="http://schemas.microsoft.com/office/drawing/2014/main" val="513929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34367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- 2024-10-09 10:50:13</a:t>
                      </a:r>
                      <a:r>
                        <a:rPr kumimoji="0" lang="de-DE" sz="1000" b="0" i="0" u="none" strike="noStrike" kern="1200" cap="none" spc="0" normalizeH="0" baseline="0" noProof="0">
                          <a:ln>
                            <a:noFill/>
                          </a:ln>
                          <a:solidFill>
                            <a:prstClr val="black"/>
                          </a:solidFill>
                          <a:effectLst/>
                          <a:uLnTx/>
                          <a:uFillTx/>
                          <a:latin typeface="Calibri"/>
                          <a:ea typeface="+mn-ea"/>
                          <a:cs typeface="+mn-cs"/>
                        </a:rPr>
                        <a:t>
 ⚠ Wenn du das liest, dann schützt du dich gegen mögliche Betrugsversuche!  
 🚨Gib niemals deine privaten Daten her
Wir sind nicht im Kundengeschäft tätig und deshalb würden OeNB Mitarbeitende niemals Kundendaten von dir einfordern. ❌
🚨Wir nehmen keine Überweisungen entgegen
Solltest du fälschlicherweise aufgefordert werden, der OeNB einen bestimmten Betrag zu überweisen, handelt es sich definitiv um einen Betrug #dontdoit ❌
🚨Keine Ausbezahlung
Die OeNB bezahlt keine Geldbeträge an Privatpersonen aus. #gewinnspiel #rückzahlung ❌
🚨 Unerlaubte Verwendung des Logos der OeNB
Schau genau und lieber zwei Mal - unser Logo wird manchmal leider unerlaubt verwendet! 
🚨 Phishing-Mails 
Schau genau und hinterfrage lieber einmal zu viel! 
📨 Wenn dir etwas auffällt, schickt uns gerne Screenshots der Meldungen. 
Wichtig: Nutze deinen gesunden Hausverstand und gewinne Zeit. Überweise auf keinen Fall Geld bzw. händige dies bar aus. Wenn es sich um eine angebliche Involvierung der OeNB handelt, ruf uns an ☎ 01 40420 6666 oder verständige die Polizei – 133.
#Falschmeldungen #FakeNews #Achtung #Betrugsversuch #OeNB #dieNationalbank #Bank #Sicherheit #AufpassenImInternet #SafeInternet #SafeSurfing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https://quintly-eu-image-storage.s3.amazonaws.com/41f7ace969cc1627159a857a9f69c9d5/a3020a63ee95de943cbc616a904f7842.jpg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1.9300 %</a:t>
                      </a:r>
                    </a:p>
                  </a:txBody>
                  <a:tcPr/>
                </a:tc>
                <a:extLst>
                  <a:ext uri="{0D108BD9-81ED-4DB2-BD59-A6C34878D82A}">
                    <a16:rowId xmlns:a16="http://schemas.microsoft.com/office/drawing/2014/main" val="774416667"/>
                  </a:ext>
                </a:extLst>
              </a:tr>
            </a:tbl>
          </a:graphicData>
        </a:graphic>
      </p:graphicFrame>
      <p:sp>
        <p:nvSpPr>
          <p:cNvPr id="4" name="Text Placeholder 3">
            <a:extLst>
              <a:ext uri="{FF2B5EF4-FFF2-40B4-BE49-F238E27FC236}">
                <a16:creationId xmlns:a16="http://schemas.microsoft.com/office/drawing/2014/main" id="{6DB9B06F-EF12-42E4-94DF-C2B71CC7111C}"/>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41664802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54404-32DF-4A1E-B12F-086C1BA5D9F0}"/>
              </a:ext>
            </a:extLst>
          </p:cNvPr>
          <p:cNvSpPr>
            <a:spLocks noGrp="1"/>
          </p:cNvSpPr>
          <p:nvPr>
            <p:ph type="title"/>
          </p:nvPr>
        </p:nvSpPr>
        <p:spPr/>
        <p:txBody>
          <a:bodyPr/>
          <a:lstStyle/>
          <a:p>
            <a:r>
              <a:rPr lang="en-US"/>
              <a:t>Facebook Facebook Flop Posts | Oesterreichische Nationalbank - 4 of 5</a:t>
            </a:r>
          </a:p>
        </p:txBody>
      </p:sp>
      <p:graphicFrame>
        <p:nvGraphicFramePr>
          <p:cNvPr id="5" name="Table Placeholder 4">
            <a:extLst>
              <a:ext uri="{FF2B5EF4-FFF2-40B4-BE49-F238E27FC236}">
                <a16:creationId xmlns:a16="http://schemas.microsoft.com/office/drawing/2014/main" id="{2B209F1A-5F44-4E53-8CCD-5E326EC4F5C0}"/>
              </a:ext>
            </a:extLst>
          </p:cNvPr>
          <p:cNvGraphicFramePr>
            <a:graphicFrameLocks noGrp="1"/>
          </p:cNvGraphicFramePr>
          <p:nvPr>
            <p:ph type="tbl" sz="quarter" idx="13"/>
            <p:extLst>
              <p:ext uri="{D42A27DB-BD31-4B8C-83A1-F6EECF244321}">
                <p14:modId xmlns:p14="http://schemas.microsoft.com/office/powerpoint/2010/main" val="1714074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2470867457"/>
                    </a:ext>
                  </a:extLst>
                </a:gridCol>
                <a:gridCol w="2880360">
                  <a:extLst>
                    <a:ext uri="{9D8B030D-6E8A-4147-A177-3AD203B41FA5}">
                      <a16:colId xmlns:a16="http://schemas.microsoft.com/office/drawing/2014/main" val="3442597340"/>
                    </a:ext>
                  </a:extLst>
                </a:gridCol>
                <a:gridCol w="987552">
                  <a:extLst>
                    <a:ext uri="{9D8B030D-6E8A-4147-A177-3AD203B41FA5}">
                      <a16:colId xmlns:a16="http://schemas.microsoft.com/office/drawing/2014/main" val="2006865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341994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- 2024-09-17 16:01:07</a:t>
                      </a:r>
                      <a:r>
                        <a:rPr kumimoji="0" lang="de-DE" sz="1000" b="0" i="0" u="none" strike="noStrike" kern="1200" cap="none" spc="0" normalizeH="0" baseline="0" noProof="0">
                          <a:ln>
                            <a:noFill/>
                          </a:ln>
                          <a:solidFill>
                            <a:prstClr val="black"/>
                          </a:solidFill>
                          <a:effectLst/>
                          <a:uLnTx/>
                          <a:uFillTx/>
                          <a:latin typeface="Calibri"/>
                          <a:ea typeface="+mn-ea"/>
                          <a:cs typeface="+mn-cs"/>
                        </a:rPr>
                        <a:t>
 📢 OeNB &amp; WU Wien: Research Talent Award 2024 🎓💡
Die OeNB und die WU (Wirtschaftsuniversität Wien)  zeichnen mit dem Research Talent Award herausragende vorwissenschaftliche Arbeiten von AHS und Diplomarbeiten von BHS aus, die sich mit Geld- und Finanzwirtschaft beschäftigen. 💶📚
Schüler:innen können ihre Arbeiten im Frühjahr einreichen. Eine Fachjury, bestehend aus 
WU-Professor:innen und OeNB-Finanzbildungsexpert:innen, bewertet die Beiträge über den Sommer. Die besten Arbeiten werden bei einem feierlichen Abschlussevent in der OeNB prämiert! 🏅🎉
Ein wertvoller Beitrag zur Förderung junger Talente! 👏
Herzliche Glückwünsche an die Preisträger:innnen! 🎊
#OeNB #WU #ResearchTalentAward #Finanzbildung #SchülerInnen #Diplomarbeit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https://quintly-eu-image-storage.s3.amazonaws.com/41f7ace969cc1627159a857a9f69c9d5/50f4484cd6686385b7be0debb51cbba3.jpg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0.2516 %</a:t>
                      </a:r>
                    </a:p>
                  </a:txBody>
                  <a:tcPr/>
                </a:tc>
                <a:extLst>
                  <a:ext uri="{0D108BD9-81ED-4DB2-BD59-A6C34878D82A}">
                    <a16:rowId xmlns:a16="http://schemas.microsoft.com/office/drawing/2014/main" val="3903771393"/>
                  </a:ext>
                </a:extLst>
              </a:tr>
            </a:tbl>
          </a:graphicData>
        </a:graphic>
      </p:graphicFrame>
      <p:sp>
        <p:nvSpPr>
          <p:cNvPr id="4" name="Text Placeholder 3">
            <a:extLst>
              <a:ext uri="{FF2B5EF4-FFF2-40B4-BE49-F238E27FC236}">
                <a16:creationId xmlns:a16="http://schemas.microsoft.com/office/drawing/2014/main" id="{ED2FD838-2BEE-49BF-9C37-EC96BC47E6B5}"/>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31297553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E59C9-0CA2-4E5B-AE6C-48AA944133D7}"/>
              </a:ext>
            </a:extLst>
          </p:cNvPr>
          <p:cNvSpPr>
            <a:spLocks noGrp="1"/>
          </p:cNvSpPr>
          <p:nvPr>
            <p:ph type="title"/>
          </p:nvPr>
        </p:nvSpPr>
        <p:spPr/>
        <p:txBody>
          <a:bodyPr/>
          <a:lstStyle/>
          <a:p>
            <a:r>
              <a:rPr lang="en-US"/>
              <a:t>Facebook Facebook Flop Posts | Oesterreichische Nationalbank - 5 of 5</a:t>
            </a:r>
          </a:p>
        </p:txBody>
      </p:sp>
      <p:graphicFrame>
        <p:nvGraphicFramePr>
          <p:cNvPr id="5" name="Table Placeholder 4">
            <a:extLst>
              <a:ext uri="{FF2B5EF4-FFF2-40B4-BE49-F238E27FC236}">
                <a16:creationId xmlns:a16="http://schemas.microsoft.com/office/drawing/2014/main" id="{F1C75317-8435-4080-AFAF-43D1AF3ADE13}"/>
              </a:ext>
            </a:extLst>
          </p:cNvPr>
          <p:cNvGraphicFramePr>
            <a:graphicFrameLocks noGrp="1"/>
          </p:cNvGraphicFramePr>
          <p:nvPr>
            <p:ph type="tbl" sz="quarter" idx="13"/>
            <p:extLst>
              <p:ext uri="{D42A27DB-BD31-4B8C-83A1-F6EECF244321}">
                <p14:modId xmlns:p14="http://schemas.microsoft.com/office/powerpoint/2010/main" val="748496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2152695487"/>
                    </a:ext>
                  </a:extLst>
                </a:gridCol>
                <a:gridCol w="2880360">
                  <a:extLst>
                    <a:ext uri="{9D8B030D-6E8A-4147-A177-3AD203B41FA5}">
                      <a16:colId xmlns:a16="http://schemas.microsoft.com/office/drawing/2014/main" val="1757197905"/>
                    </a:ext>
                  </a:extLst>
                </a:gridCol>
                <a:gridCol w="987552">
                  <a:extLst>
                    <a:ext uri="{9D8B030D-6E8A-4147-A177-3AD203B41FA5}">
                      <a16:colId xmlns:a16="http://schemas.microsoft.com/office/drawing/2014/main" val="1278859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234910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- 2024-09-04 17:59:56</a:t>
                      </a:r>
                      <a:r>
                        <a:rPr kumimoji="0" lang="de-DE" sz="1000" b="0" i="0" u="none" strike="noStrike" kern="1200" cap="none" spc="0" normalizeH="0" baseline="0" noProof="0">
                          <a:ln>
                            <a:noFill/>
                          </a:ln>
                          <a:solidFill>
                            <a:prstClr val="black"/>
                          </a:solidFill>
                          <a:effectLst/>
                          <a:uLnTx/>
                          <a:uFillTx/>
                          <a:latin typeface="Calibri"/>
                          <a:ea typeface="+mn-ea"/>
                          <a:cs typeface="+mn-cs"/>
                        </a:rPr>
                        <a:t>
 Wie steht es um dein finanzielles Wohlbefinden? 💡
Wenn alle vier Punkte auf dich zutreffen …
➡Du kannst alle deine Rechnungen fristgerecht bezahlen
➡Du kannst deine Lebenshaltungskosten nachhaltig decken 🏠💸
➡ Du kannst unerwartete Ausgaben bewältigen 💥
➡ Und du bist zufrieden mit der eigenen finanziellen Situation 😊.
… dann gehörst du zu den dreiviertel der ÖsterreicherInnen, welche bei einer OECD-Umfrage angegeben haben, dass sie ihre täglichen Ausgaben problemfrei bewältigen können. Doch wenn es darum geht, sich eigene Wünsche zu erfüllen, fühlt sich nur etwa die Hälfte ausreichend finanziell abgesichert 😕.
Übrigens: Österreich belegt in dieser Kategorie weltweit den zweiten Platz 🥈 hinter Deutschland.
Was wirklich spannend ist: Es zeigt sich ein starker Zusammenhang zwischen guter Finanzbildung 📚 und finanziellem Wohlbefinden 💰. Besonders Menschen mit geringerem Einkommen profitieren von einem soliden Umgang mit Geld im Alltag 💪 – oft mehr als von komplexem Finanzwissen 🤓.
Worüber wärst du gerne besser informiert beim Thema Finanzen und Finanzwissen? Teile deine Gedanken in den Kommentaren! 💬👇 #dieNationalbank #OeNB #finanzbildung #finanzwissen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https://quintly-eu-image-storage.s3.amazonaws.com/41f7ace969cc1627159a857a9f69c9d5/19e0245b00fd4f1170b115a978b575f0.jpg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0.2525 %</a:t>
                      </a:r>
                    </a:p>
                  </a:txBody>
                  <a:tcPr/>
                </a:tc>
                <a:extLst>
                  <a:ext uri="{0D108BD9-81ED-4DB2-BD59-A6C34878D82A}">
                    <a16:rowId xmlns:a16="http://schemas.microsoft.com/office/drawing/2014/main" val="3808713035"/>
                  </a:ext>
                </a:extLst>
              </a:tr>
            </a:tbl>
          </a:graphicData>
        </a:graphic>
      </p:graphicFrame>
      <p:sp>
        <p:nvSpPr>
          <p:cNvPr id="4" name="Text Placeholder 3">
            <a:extLst>
              <a:ext uri="{FF2B5EF4-FFF2-40B4-BE49-F238E27FC236}">
                <a16:creationId xmlns:a16="http://schemas.microsoft.com/office/drawing/2014/main" id="{D022CE6F-7161-4928-82EB-CE6BE064F3E2}"/>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22544646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0063A-0FFE-4EE5-AE90-AEF4F9B35E0A}"/>
              </a:ext>
            </a:extLst>
          </p:cNvPr>
          <p:cNvSpPr>
            <a:spLocks noGrp="1"/>
          </p:cNvSpPr>
          <p:nvPr>
            <p:ph type="title"/>
          </p:nvPr>
        </p:nvSpPr>
        <p:spPr/>
        <p:txBody>
          <a:bodyPr/>
          <a:lstStyle/>
          <a:p>
            <a:r>
              <a:rPr lang="en-US"/>
              <a:t>Twitter Twitter Top Posts | All profiles - 1 of 2</a:t>
            </a:r>
          </a:p>
        </p:txBody>
      </p:sp>
      <p:graphicFrame>
        <p:nvGraphicFramePr>
          <p:cNvPr id="5" name="Table Placeholder 4">
            <a:extLst>
              <a:ext uri="{FF2B5EF4-FFF2-40B4-BE49-F238E27FC236}">
                <a16:creationId xmlns:a16="http://schemas.microsoft.com/office/drawing/2014/main" id="{9B8A3348-1538-43F9-8EC4-4E8937FA201D}"/>
              </a:ext>
            </a:extLst>
          </p:cNvPr>
          <p:cNvGraphicFramePr>
            <a:graphicFrameLocks noGrp="1"/>
          </p:cNvGraphicFramePr>
          <p:nvPr>
            <p:ph type="tbl" sz="quarter" idx="13"/>
            <p:extLst>
              <p:ext uri="{D42A27DB-BD31-4B8C-83A1-F6EECF244321}">
                <p14:modId xmlns:p14="http://schemas.microsoft.com/office/powerpoint/2010/main" val="1059848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3069824089"/>
                    </a:ext>
                  </a:extLst>
                </a:gridCol>
                <a:gridCol w="2139696">
                  <a:extLst>
                    <a:ext uri="{9D8B030D-6E8A-4147-A177-3AD203B41FA5}">
                      <a16:colId xmlns:a16="http://schemas.microsoft.com/office/drawing/2014/main" val="1906960824"/>
                    </a:ext>
                  </a:extLst>
                </a:gridCol>
                <a:gridCol w="905256">
                  <a:extLst>
                    <a:ext uri="{9D8B030D-6E8A-4147-A177-3AD203B41FA5}">
                      <a16:colId xmlns:a16="http://schemas.microsoft.com/office/drawing/2014/main" val="3461523538"/>
                    </a:ext>
                  </a:extLst>
                </a:gridCol>
                <a:gridCol w="905256">
                  <a:extLst>
                    <a:ext uri="{9D8B030D-6E8A-4147-A177-3AD203B41FA5}">
                      <a16:colId xmlns:a16="http://schemas.microsoft.com/office/drawing/2014/main" val="2901812811"/>
                    </a:ext>
                  </a:extLst>
                </a:gridCol>
                <a:gridCol w="905256">
                  <a:extLst>
                    <a:ext uri="{9D8B030D-6E8A-4147-A177-3AD203B41FA5}">
                      <a16:colId xmlns:a16="http://schemas.microsoft.com/office/drawing/2014/main" val="4075959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912562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- 2024-09-03 10:04:50</a:t>
                      </a:r>
                      <a:r>
                        <a:rPr kumimoji="0" lang="de-DE" sz="1000" b="0" i="0" u="none" strike="noStrike" kern="1200" cap="none" spc="0" normalizeH="0" baseline="0" noProof="0">
                          <a:ln>
                            <a:noFill/>
                          </a:ln>
                          <a:solidFill>
                            <a:prstClr val="black"/>
                          </a:solidFill>
                          <a:effectLst/>
                          <a:uLnTx/>
                          <a:uFillTx/>
                          <a:latin typeface="Calibri"/>
                          <a:ea typeface="+mn-ea"/>
                          <a:cs typeface="+mn-cs"/>
                        </a:rPr>
                        <a:t>
 🚀 Out now! #Finanznavi - der digitale Wegweiser für Finanzentscheidungen
Das neue Finanzbildungsportal der Nationalen Finanzbildungsstrategie trägt zu mehr Orientierung in finanziellen Fragen bei
Al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4.8381 %</a:t>
                      </a:r>
                    </a:p>
                  </a:txBody>
                  <a:tcPr/>
                </a:tc>
                <a:extLst>
                  <a:ext uri="{0D108BD9-81ED-4DB2-BD59-A6C34878D82A}">
                    <a16:rowId xmlns:a16="http://schemas.microsoft.com/office/drawing/2014/main" val="3024250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- 2024-11-18 08:33:58</a:t>
                      </a:r>
                      <a:r>
                        <a:rPr kumimoji="0" lang="de-DE" sz="1000" b="0" i="0" u="none" strike="noStrike" kern="1200" cap="none" spc="0" normalizeH="0" baseline="0" noProof="0">
                          <a:ln>
                            <a:noFill/>
                          </a:ln>
                          <a:solidFill>
                            <a:prstClr val="black"/>
                          </a:solidFill>
                          <a:effectLst/>
                          <a:uLnTx/>
                          <a:uFillTx/>
                          <a:latin typeface="Calibri"/>
                          <a:ea typeface="+mn-ea"/>
                          <a:cs typeface="+mn-cs"/>
                        </a:rPr>
                        <a:t>
 Gewusst?
Bail-out bezeichnet den Vorgang der Schuldenübernahme &amp;amp; Tilgung oder Haftungsübernahme durch Dritte, insbesondere durch den Staat oder staatliche Institutionen, im Fall einer Wirtschafts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2.7743 %</a:t>
                      </a:r>
                    </a:p>
                  </a:txBody>
                  <a:tcPr/>
                </a:tc>
                <a:extLst>
                  <a:ext uri="{0D108BD9-81ED-4DB2-BD59-A6C34878D82A}">
                    <a16:rowId xmlns:a16="http://schemas.microsoft.com/office/drawing/2014/main" val="1149043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- 2024-11-15 08:01:45</a:t>
                      </a:r>
                      <a:r>
                        <a:rPr kumimoji="0" lang="de-DE" sz="1000" b="0" i="0" u="none" strike="noStrike" kern="1200" cap="none" spc="0" normalizeH="0" baseline="0" noProof="0">
                          <a:ln>
                            <a:noFill/>
                          </a:ln>
                          <a:solidFill>
                            <a:prstClr val="black"/>
                          </a:solidFill>
                          <a:effectLst/>
                          <a:uLnTx/>
                          <a:uFillTx/>
                          <a:latin typeface="Calibri"/>
                          <a:ea typeface="+mn-ea"/>
                          <a:cs typeface="+mn-cs"/>
                        </a:rPr>
                        <a:t>
 Wir lieben #Finanzbildung, aber wirkt sie auch?
Das #Monitoring der Nationalen Finanzbildungsstrategie gibt Aufschluss. So wissen wir u.a., dass  &amp;gt; 100.000 Menschen an Finanzbildungsworkshops teil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5.3763 %</a:t>
                      </a:r>
                    </a:p>
                  </a:txBody>
                  <a:tcPr/>
                </a:tc>
                <a:extLst>
                  <a:ext uri="{0D108BD9-81ED-4DB2-BD59-A6C34878D82A}">
                    <a16:rowId xmlns:a16="http://schemas.microsoft.com/office/drawing/2014/main" val="1961406620"/>
                  </a:ext>
                </a:extLst>
              </a:tr>
            </a:tbl>
          </a:graphicData>
        </a:graphic>
      </p:graphicFrame>
      <p:sp>
        <p:nvSpPr>
          <p:cNvPr id="4" name="Text Placeholder 3">
            <a:extLst>
              <a:ext uri="{FF2B5EF4-FFF2-40B4-BE49-F238E27FC236}">
                <a16:creationId xmlns:a16="http://schemas.microsoft.com/office/drawing/2014/main" id="{E57ED773-5971-49B9-A982-ECD8EBBFD1A1}"/>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14893984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8CF98-EABD-4284-B333-A30A787A4F1C}"/>
              </a:ext>
            </a:extLst>
          </p:cNvPr>
          <p:cNvSpPr>
            <a:spLocks noGrp="1"/>
          </p:cNvSpPr>
          <p:nvPr>
            <p:ph type="title"/>
          </p:nvPr>
        </p:nvSpPr>
        <p:spPr/>
        <p:txBody>
          <a:bodyPr/>
          <a:lstStyle/>
          <a:p>
            <a:r>
              <a:rPr lang="en-US"/>
              <a:t>Twitter Twitter Top Posts | All profiles - 2 of 2</a:t>
            </a:r>
          </a:p>
        </p:txBody>
      </p:sp>
      <p:graphicFrame>
        <p:nvGraphicFramePr>
          <p:cNvPr id="5" name="Table Placeholder 4">
            <a:extLst>
              <a:ext uri="{FF2B5EF4-FFF2-40B4-BE49-F238E27FC236}">
                <a16:creationId xmlns:a16="http://schemas.microsoft.com/office/drawing/2014/main" id="{65530FC1-19F5-4013-850A-63324D66748E}"/>
              </a:ext>
            </a:extLst>
          </p:cNvPr>
          <p:cNvGraphicFramePr>
            <a:graphicFrameLocks noGrp="1"/>
          </p:cNvGraphicFramePr>
          <p:nvPr>
            <p:ph type="tbl" sz="quarter" idx="13"/>
            <p:extLst>
              <p:ext uri="{D42A27DB-BD31-4B8C-83A1-F6EECF244321}">
                <p14:modId xmlns:p14="http://schemas.microsoft.com/office/powerpoint/2010/main" val="3841986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3073143617"/>
                    </a:ext>
                  </a:extLst>
                </a:gridCol>
                <a:gridCol w="2139696">
                  <a:extLst>
                    <a:ext uri="{9D8B030D-6E8A-4147-A177-3AD203B41FA5}">
                      <a16:colId xmlns:a16="http://schemas.microsoft.com/office/drawing/2014/main" val="4179107319"/>
                    </a:ext>
                  </a:extLst>
                </a:gridCol>
                <a:gridCol w="905256">
                  <a:extLst>
                    <a:ext uri="{9D8B030D-6E8A-4147-A177-3AD203B41FA5}">
                      <a16:colId xmlns:a16="http://schemas.microsoft.com/office/drawing/2014/main" val="187051019"/>
                    </a:ext>
                  </a:extLst>
                </a:gridCol>
                <a:gridCol w="905256">
                  <a:extLst>
                    <a:ext uri="{9D8B030D-6E8A-4147-A177-3AD203B41FA5}">
                      <a16:colId xmlns:a16="http://schemas.microsoft.com/office/drawing/2014/main" val="1792882553"/>
                    </a:ext>
                  </a:extLst>
                </a:gridCol>
                <a:gridCol w="905256">
                  <a:extLst>
                    <a:ext uri="{9D8B030D-6E8A-4147-A177-3AD203B41FA5}">
                      <a16:colId xmlns:a16="http://schemas.microsoft.com/office/drawing/2014/main" val="3707829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37486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- 2024-08-01 11:11:52</a:t>
                      </a:r>
                      <a:r>
                        <a:rPr kumimoji="0" lang="de-DE" sz="1000" b="0" i="0" u="none" strike="noStrike" kern="1200" cap="none" spc="0" normalizeH="0" baseline="0" noProof="0">
                          <a:ln>
                            <a:noFill/>
                          </a:ln>
                          <a:solidFill>
                            <a:prstClr val="black"/>
                          </a:solidFill>
                          <a:effectLst/>
                          <a:uLnTx/>
                          <a:uFillTx/>
                          <a:latin typeface="Calibri"/>
                          <a:ea typeface="+mn-ea"/>
                          <a:cs typeface="+mn-cs"/>
                        </a:rPr>
                        <a:t>
 🤔Mädchen &amp;amp; Buben bekommen teilweise unterschiedlich viel Taschengeld &amp;amp; Fragen zum Zinseszins können nicht immer beantwortet werden. 
🆕Hörenswert: unserer neue Folge mit Clemens Mitterlehner &amp;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11.0738 %</a:t>
                      </a:r>
                    </a:p>
                  </a:txBody>
                  <a:tcPr/>
                </a:tc>
                <a:extLst>
                  <a:ext uri="{0D108BD9-81ED-4DB2-BD59-A6C34878D82A}">
                    <a16:rowId xmlns:a16="http://schemas.microsoft.com/office/drawing/2014/main" val="982043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- 2024-09-23 09:38:43</a:t>
                      </a:r>
                      <a:r>
                        <a:rPr kumimoji="0" lang="de-DE" sz="1000" b="0" i="0" u="none" strike="noStrike" kern="1200" cap="none" spc="0" normalizeH="0" baseline="0" noProof="0">
                          <a:ln>
                            <a:noFill/>
                          </a:ln>
                          <a:solidFill>
                            <a:prstClr val="black"/>
                          </a:solidFill>
                          <a:effectLst/>
                          <a:uLnTx/>
                          <a:uFillTx/>
                          <a:latin typeface="Calibri"/>
                          <a:ea typeface="+mn-ea"/>
                          <a:cs typeface="+mn-cs"/>
                        </a:rPr>
                        <a:t>
 #Finanzbildung on the go! 
Ab nächster Woche bringen wir euch wertvolle Tipps &amp;amp; Tricks rund ums Thema Finanzen – direkt in den Öffis.
Schaut auf die Infoscreens, um eure Finanzbildung zu verbesse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2.7149 %</a:t>
                      </a:r>
                    </a:p>
                  </a:txBody>
                  <a:tcPr/>
                </a:tc>
                <a:extLst>
                  <a:ext uri="{0D108BD9-81ED-4DB2-BD59-A6C34878D82A}">
                    <a16:rowId xmlns:a16="http://schemas.microsoft.com/office/drawing/2014/main" val="4281026300"/>
                  </a:ext>
                </a:extLst>
              </a:tr>
            </a:tbl>
          </a:graphicData>
        </a:graphic>
      </p:graphicFrame>
      <p:sp>
        <p:nvSpPr>
          <p:cNvPr id="4" name="Text Placeholder 3">
            <a:extLst>
              <a:ext uri="{FF2B5EF4-FFF2-40B4-BE49-F238E27FC236}">
                <a16:creationId xmlns:a16="http://schemas.microsoft.com/office/drawing/2014/main" id="{D3E22B5B-14A0-46BA-9834-F764E291B517}"/>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16221686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CFA37-472F-43C7-8E98-DCB542697E04}"/>
              </a:ext>
            </a:extLst>
          </p:cNvPr>
          <p:cNvSpPr>
            <a:spLocks noGrp="1"/>
          </p:cNvSpPr>
          <p:nvPr>
            <p:ph type="title"/>
          </p:nvPr>
        </p:nvSpPr>
        <p:spPr/>
        <p:txBody>
          <a:bodyPr/>
          <a:lstStyle/>
          <a:p>
            <a:r>
              <a:rPr lang="en-US"/>
              <a:t>Twitter Twitter Flop Posts | All profiles - 1 of 2</a:t>
            </a:r>
          </a:p>
        </p:txBody>
      </p:sp>
      <p:graphicFrame>
        <p:nvGraphicFramePr>
          <p:cNvPr id="5" name="Table Placeholder 4">
            <a:extLst>
              <a:ext uri="{FF2B5EF4-FFF2-40B4-BE49-F238E27FC236}">
                <a16:creationId xmlns:a16="http://schemas.microsoft.com/office/drawing/2014/main" id="{E307BF0B-C60B-484D-AFF4-DB8D20F82C4F}"/>
              </a:ext>
            </a:extLst>
          </p:cNvPr>
          <p:cNvGraphicFramePr>
            <a:graphicFrameLocks noGrp="1"/>
          </p:cNvGraphicFramePr>
          <p:nvPr>
            <p:ph type="tbl" sz="quarter" idx="13"/>
            <p:extLst>
              <p:ext uri="{D42A27DB-BD31-4B8C-83A1-F6EECF244321}">
                <p14:modId xmlns:p14="http://schemas.microsoft.com/office/powerpoint/2010/main" val="1731626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3069644595"/>
                    </a:ext>
                  </a:extLst>
                </a:gridCol>
                <a:gridCol w="2139696">
                  <a:extLst>
                    <a:ext uri="{9D8B030D-6E8A-4147-A177-3AD203B41FA5}">
                      <a16:colId xmlns:a16="http://schemas.microsoft.com/office/drawing/2014/main" val="4166408201"/>
                    </a:ext>
                  </a:extLst>
                </a:gridCol>
                <a:gridCol w="905256">
                  <a:extLst>
                    <a:ext uri="{9D8B030D-6E8A-4147-A177-3AD203B41FA5}">
                      <a16:colId xmlns:a16="http://schemas.microsoft.com/office/drawing/2014/main" val="2052160812"/>
                    </a:ext>
                  </a:extLst>
                </a:gridCol>
                <a:gridCol w="905256">
                  <a:extLst>
                    <a:ext uri="{9D8B030D-6E8A-4147-A177-3AD203B41FA5}">
                      <a16:colId xmlns:a16="http://schemas.microsoft.com/office/drawing/2014/main" val="2230425873"/>
                    </a:ext>
                  </a:extLst>
                </a:gridCol>
                <a:gridCol w="905256">
                  <a:extLst>
                    <a:ext uri="{9D8B030D-6E8A-4147-A177-3AD203B41FA5}">
                      <a16:colId xmlns:a16="http://schemas.microsoft.com/office/drawing/2014/main" val="1999579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497415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- 2024-05-29 07:34:04</a:t>
                      </a:r>
                      <a:r>
                        <a:rPr kumimoji="0" lang="de-DE" sz="1000" b="0" i="0" u="none" strike="noStrike" kern="1200" cap="none" spc="0" normalizeH="0" baseline="0" noProof="0">
                          <a:ln>
                            <a:noFill/>
                          </a:ln>
                          <a:solidFill>
                            <a:prstClr val="black"/>
                          </a:solidFill>
                          <a:effectLst/>
                          <a:uLnTx/>
                          <a:uFillTx/>
                          <a:latin typeface="Calibri"/>
                          <a:ea typeface="+mn-ea"/>
                          <a:cs typeface="+mn-cs"/>
                        </a:rPr>
                        <a:t>
 Wir präsentieren stolz: Unsere neue Finanzbildungs-App Meiki  🐷💶
60 interaktive Spiele &amp;amp; 20 informative Videos ermöglichen das spielerische Erlernen von wichtigen Finanzbildungsthemen. ✨
Jetzt 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21113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- 2024-09-16 09:14:42</a:t>
                      </a:r>
                      <a:r>
                        <a:rPr kumimoji="0" lang="de-DE" sz="1000" b="0" i="0" u="none" strike="noStrike" kern="1200" cap="none" spc="0" normalizeH="0" baseline="0" noProof="0">
                          <a:ln>
                            <a:noFill/>
                          </a:ln>
                          <a:solidFill>
                            <a:prstClr val="black"/>
                          </a:solidFill>
                          <a:effectLst/>
                          <a:uLnTx/>
                          <a:uFillTx/>
                          <a:latin typeface="Calibri"/>
                          <a:ea typeface="+mn-ea"/>
                          <a:cs typeface="+mn-cs"/>
                        </a:rPr>
                        <a:t>
 Jeden Tag bezahlen wir unsere Einkäufe mit Euro-Banknoten. 💸 
Doch wo kommen diese her? Und wer sorgt dafür, dass immer ausreichend Bargeld dort ist, wo es gerade gebraucht wird?
🔁 Bargeldkreislauf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1.8382 %</a:t>
                      </a:r>
                    </a:p>
                  </a:txBody>
                  <a:tcPr/>
                </a:tc>
                <a:extLst>
                  <a:ext uri="{0D108BD9-81ED-4DB2-BD59-A6C34878D82A}">
                    <a16:rowId xmlns:a16="http://schemas.microsoft.com/office/drawing/2014/main" val="2382776774"/>
                  </a:ext>
                </a:extLst>
              </a:tr>
            </a:tbl>
          </a:graphicData>
        </a:graphic>
      </p:graphicFrame>
      <p:sp>
        <p:nvSpPr>
          <p:cNvPr id="4" name="Text Placeholder 3">
            <a:extLst>
              <a:ext uri="{FF2B5EF4-FFF2-40B4-BE49-F238E27FC236}">
                <a16:creationId xmlns:a16="http://schemas.microsoft.com/office/drawing/2014/main" id="{AFAC5180-D096-4972-9C8A-407E8183F24E}"/>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24825586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B53CE-6143-4964-BA8A-7B5B46488330}"/>
              </a:ext>
            </a:extLst>
          </p:cNvPr>
          <p:cNvSpPr>
            <a:spLocks noGrp="1"/>
          </p:cNvSpPr>
          <p:nvPr>
            <p:ph type="title"/>
          </p:nvPr>
        </p:nvSpPr>
        <p:spPr/>
        <p:txBody>
          <a:bodyPr/>
          <a:lstStyle/>
          <a:p>
            <a:r>
              <a:rPr lang="en-US"/>
              <a:t>Twitter Twitter Flop Posts | All profiles - 2 of 2</a:t>
            </a:r>
          </a:p>
        </p:txBody>
      </p:sp>
      <p:graphicFrame>
        <p:nvGraphicFramePr>
          <p:cNvPr id="5" name="Table Placeholder 4">
            <a:extLst>
              <a:ext uri="{FF2B5EF4-FFF2-40B4-BE49-F238E27FC236}">
                <a16:creationId xmlns:a16="http://schemas.microsoft.com/office/drawing/2014/main" id="{6CA343BB-C348-4E7D-82CF-3139EB38B95D}"/>
              </a:ext>
            </a:extLst>
          </p:cNvPr>
          <p:cNvGraphicFramePr>
            <a:graphicFrameLocks noGrp="1"/>
          </p:cNvGraphicFramePr>
          <p:nvPr>
            <p:ph type="tbl" sz="quarter" idx="13"/>
            <p:extLst>
              <p:ext uri="{D42A27DB-BD31-4B8C-83A1-F6EECF244321}">
                <p14:modId xmlns:p14="http://schemas.microsoft.com/office/powerpoint/2010/main" val="3574442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3329924101"/>
                    </a:ext>
                  </a:extLst>
                </a:gridCol>
                <a:gridCol w="2139696">
                  <a:extLst>
                    <a:ext uri="{9D8B030D-6E8A-4147-A177-3AD203B41FA5}">
                      <a16:colId xmlns:a16="http://schemas.microsoft.com/office/drawing/2014/main" val="3013753906"/>
                    </a:ext>
                  </a:extLst>
                </a:gridCol>
                <a:gridCol w="905256">
                  <a:extLst>
                    <a:ext uri="{9D8B030D-6E8A-4147-A177-3AD203B41FA5}">
                      <a16:colId xmlns:a16="http://schemas.microsoft.com/office/drawing/2014/main" val="1869727539"/>
                    </a:ext>
                  </a:extLst>
                </a:gridCol>
                <a:gridCol w="905256">
                  <a:extLst>
                    <a:ext uri="{9D8B030D-6E8A-4147-A177-3AD203B41FA5}">
                      <a16:colId xmlns:a16="http://schemas.microsoft.com/office/drawing/2014/main" val="3720077125"/>
                    </a:ext>
                  </a:extLst>
                </a:gridCol>
                <a:gridCol w="905256">
                  <a:extLst>
                    <a:ext uri="{9D8B030D-6E8A-4147-A177-3AD203B41FA5}">
                      <a16:colId xmlns:a16="http://schemas.microsoft.com/office/drawing/2014/main" val="4239610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94957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- 2024-09-17 15:04:06</a:t>
                      </a:r>
                      <a:r>
                        <a:rPr kumimoji="0" lang="de-DE" sz="1000" b="0" i="0" u="none" strike="noStrike" kern="1200" cap="none" spc="0" normalizeH="0" baseline="0" noProof="0">
                          <a:ln>
                            <a:noFill/>
                          </a:ln>
                          <a:solidFill>
                            <a:prstClr val="black"/>
                          </a:solidFill>
                          <a:effectLst/>
                          <a:uLnTx/>
                          <a:uFillTx/>
                          <a:latin typeface="Calibri"/>
                          <a:ea typeface="+mn-ea"/>
                          <a:cs typeface="+mn-cs"/>
                        </a:rPr>
                        <a:t>
 💸 Über #Geld spricht man nicht, oder doch?
"Geld und #Finanzen geht uns alle etwas an", das sagt unser Kollege Stefan Humer im @OE3-#Podcast. 
Im Gespräch spricht er u.a. über die Wichtigkeit von #F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6.2112 %</a:t>
                      </a:r>
                    </a:p>
                  </a:txBody>
                  <a:tcPr/>
                </a:tc>
                <a:extLst>
                  <a:ext uri="{0D108BD9-81ED-4DB2-BD59-A6C34878D82A}">
                    <a16:rowId xmlns:a16="http://schemas.microsoft.com/office/drawing/2014/main" val="3980822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- 2024-09-30 17:00:08</a:t>
                      </a:r>
                      <a:r>
                        <a:rPr kumimoji="0" lang="de-DE" sz="1000" b="0" i="0" u="none" strike="noStrike" kern="1200" cap="none" spc="0" normalizeH="0" baseline="0" noProof="0">
                          <a:ln>
                            <a:noFill/>
                          </a:ln>
                          <a:solidFill>
                            <a:prstClr val="black"/>
                          </a:solidFill>
                          <a:effectLst/>
                          <a:uLnTx/>
                          <a:uFillTx/>
                          <a:latin typeface="Calibri"/>
                          <a:ea typeface="+mn-ea"/>
                          <a:cs typeface="+mn-cs"/>
                        </a:rPr>
                        <a:t>
 🎈  Was hat das Word #Floating in der Finanzwelt zu suchen? Wir klären auf:
Mit Floating wird ein Wechselkursregime bezeichnet, bei dem die Wechselkursbildung dem #Angebot &amp;amp; der #Nachfrage am Devi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0.5650 %</a:t>
                      </a:r>
                    </a:p>
                  </a:txBody>
                  <a:tcPr/>
                </a:tc>
                <a:extLst>
                  <a:ext uri="{0D108BD9-81ED-4DB2-BD59-A6C34878D82A}">
                    <a16:rowId xmlns:a16="http://schemas.microsoft.com/office/drawing/2014/main" val="1781010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- 2024-09-05 21:00:05</a:t>
                      </a:r>
                      <a:r>
                        <a:rPr kumimoji="0" lang="de-DE" sz="1000" b="0" i="0" u="none" strike="noStrike" kern="1200" cap="none" spc="0" normalizeH="0" baseline="0" noProof="0">
                          <a:ln>
                            <a:noFill/>
                          </a:ln>
                          <a:solidFill>
                            <a:prstClr val="black"/>
                          </a:solidFill>
                          <a:effectLst/>
                          <a:uLnTx/>
                          <a:uFillTx/>
                          <a:latin typeface="Calibri"/>
                          <a:ea typeface="+mn-ea"/>
                          <a:cs typeface="+mn-cs"/>
                        </a:rPr>
                        <a:t>
 Die Zahl der Woche: 72! 
🇦🇹 Österreich erzielt 72 von 100 Punkten im internationalen Finanzbildungsranking der OECD/INFE. Ein solider Wert im globalen Vergleich. 💶📊 
Mehr dazu erfährt ihr hier: bit.ly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1.2739 %</a:t>
                      </a:r>
                    </a:p>
                  </a:txBody>
                  <a:tcPr/>
                </a:tc>
                <a:extLst>
                  <a:ext uri="{0D108BD9-81ED-4DB2-BD59-A6C34878D82A}">
                    <a16:rowId xmlns:a16="http://schemas.microsoft.com/office/drawing/2014/main" val="309998195"/>
                  </a:ext>
                </a:extLst>
              </a:tr>
            </a:tbl>
          </a:graphicData>
        </a:graphic>
      </p:graphicFrame>
      <p:sp>
        <p:nvSpPr>
          <p:cNvPr id="4" name="Text Placeholder 3">
            <a:extLst>
              <a:ext uri="{FF2B5EF4-FFF2-40B4-BE49-F238E27FC236}">
                <a16:creationId xmlns:a16="http://schemas.microsoft.com/office/drawing/2014/main" id="{7C28F877-488F-4A36-BD40-8B169BE3F171}"/>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2875716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0987B-91D1-4862-B448-C2053D024E75}"/>
              </a:ext>
            </a:extLst>
          </p:cNvPr>
          <p:cNvSpPr>
            <a:spLocks noGrp="1"/>
          </p:cNvSpPr>
          <p:nvPr>
            <p:ph type="title"/>
          </p:nvPr>
        </p:nvSpPr>
        <p:spPr/>
        <p:txBody>
          <a:bodyPr/>
          <a:lstStyle/>
          <a:p>
            <a:r>
              <a:rPr lang="en-US"/>
              <a:t>LinkedIn LinkedIn Top Posts | All profiles - 1 of 3</a:t>
            </a:r>
          </a:p>
        </p:txBody>
      </p:sp>
      <p:graphicFrame>
        <p:nvGraphicFramePr>
          <p:cNvPr id="5" name="Table Placeholder 4">
            <a:extLst>
              <a:ext uri="{FF2B5EF4-FFF2-40B4-BE49-F238E27FC236}">
                <a16:creationId xmlns:a16="http://schemas.microsoft.com/office/drawing/2014/main" id="{C87CD13D-9BD7-475F-89AE-172105E170E4}"/>
              </a:ext>
            </a:extLst>
          </p:cNvPr>
          <p:cNvGraphicFramePr>
            <a:graphicFrameLocks noGrp="1"/>
          </p:cNvGraphicFramePr>
          <p:nvPr>
            <p:ph type="tbl" sz="quarter" idx="13"/>
            <p:extLst>
              <p:ext uri="{D42A27DB-BD31-4B8C-83A1-F6EECF244321}">
                <p14:modId xmlns:p14="http://schemas.microsoft.com/office/powerpoint/2010/main" val="2084398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81353153"/>
                    </a:ext>
                  </a:extLst>
                </a:gridCol>
                <a:gridCol w="2057400">
                  <a:extLst>
                    <a:ext uri="{9D8B030D-6E8A-4147-A177-3AD203B41FA5}">
                      <a16:colId xmlns:a16="http://schemas.microsoft.com/office/drawing/2014/main" val="329203723"/>
                    </a:ext>
                  </a:extLst>
                </a:gridCol>
                <a:gridCol w="987552">
                  <a:extLst>
                    <a:ext uri="{9D8B030D-6E8A-4147-A177-3AD203B41FA5}">
                      <a16:colId xmlns:a16="http://schemas.microsoft.com/office/drawing/2014/main" val="1501759727"/>
                    </a:ext>
                  </a:extLst>
                </a:gridCol>
                <a:gridCol w="987552">
                  <a:extLst>
                    <a:ext uri="{9D8B030D-6E8A-4147-A177-3AD203B41FA5}">
                      <a16:colId xmlns:a16="http://schemas.microsoft.com/office/drawing/2014/main" val="4262986461"/>
                    </a:ext>
                  </a:extLst>
                </a:gridCol>
                <a:gridCol w="987552">
                  <a:extLst>
                    <a:ext uri="{9D8B030D-6E8A-4147-A177-3AD203B41FA5}">
                      <a16:colId xmlns:a16="http://schemas.microsoft.com/office/drawing/2014/main" val="3557459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964849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- 2024-04-15 11:20:42</a:t>
                      </a:r>
                      <a:r>
                        <a:rPr kumimoji="0" lang="de-DE" sz="1000" b="0" i="0" u="none" strike="noStrike" kern="1200" cap="none" spc="0" normalizeH="0" baseline="0" noProof="0">
                          <a:ln>
                            <a:noFill/>
                          </a:ln>
                          <a:solidFill>
                            <a:prstClr val="black"/>
                          </a:solidFill>
                          <a:effectLst/>
                          <a:uLnTx/>
                          <a:uFillTx/>
                          <a:latin typeface="Calibri"/>
                          <a:ea typeface="+mn-ea"/>
                          <a:cs typeface="+mn-cs"/>
                        </a:rPr>
                        <a:t>
 🆕 Aus „Eurologisch“ wird „OeNB-Finanzbildung“ 
https://bit.ly/4aS5e8J 🔗 beinhaltet nicht nur bewährte Angebote für Pädagog:innen, sondern spricht nun auch weitere Zielgruppen mit dem breiten #Finanzb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https://media.licdn.com/dms/image/v2/D4D10AQE8xZ9nnVznOg/image-shrink_1280/image-shrink_1280/0/1713172837591?e=1724137200&amp;v=beta&amp;t=HGMqiJ6LN8h0eeACcqXG3mNCeGiQ_UQ8M3ITbBTrG5o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0.85172744721689 %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9.2048791506664 %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8854</a:t>
                      </a:r>
                    </a:p>
                  </a:txBody>
                  <a:tcPr/>
                </a:tc>
                <a:extLst>
                  <a:ext uri="{0D108BD9-81ED-4DB2-BD59-A6C34878D82A}">
                    <a16:rowId xmlns:a16="http://schemas.microsoft.com/office/drawing/2014/main" val="1244812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- 2024-11-04 14:05:37</a:t>
                      </a:r>
                      <a:r>
                        <a:rPr kumimoji="0" lang="de-DE" sz="1000" b="0" i="0" u="none" strike="noStrike" kern="1200" cap="none" spc="0" normalizeH="0" baseline="0" noProof="0">
                          <a:ln>
                            <a:noFill/>
                          </a:ln>
                          <a:solidFill>
                            <a:prstClr val="black"/>
                          </a:solidFill>
                          <a:effectLst/>
                          <a:uLnTx/>
                          <a:uFillTx/>
                          <a:latin typeface="Calibri"/>
                          <a:ea typeface="+mn-ea"/>
                          <a:cs typeface="+mn-cs"/>
                        </a:rPr>
                        <a:t>
 📚 Theorie trifft auf Praxis. Wenn #Wissen nicht nur verstanden, sondern auch gelebt wird. 📚
Heute präsentierten wir hier in der #OeNB die Ergebnisse des ersten Monitorings der Nationalen Finanzbildun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https://media.licdn.com/dms/image/v2/D4D22AQFlX2Taluty_g/feedshare-shrink_2048_1536/feedshare-shrink_2048_1536/0/1730725526281?e=1735776000&amp;v=beta&amp;t=tOfnicGrL45KP7eKklE68Ke3f5ibWWDaZdAPbfoanK4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0.75575815738964 %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33.761089987326 %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6312</a:t>
                      </a:r>
                    </a:p>
                  </a:txBody>
                  <a:tcPr/>
                </a:tc>
                <a:extLst>
                  <a:ext uri="{0D108BD9-81ED-4DB2-BD59-A6C34878D82A}">
                    <a16:rowId xmlns:a16="http://schemas.microsoft.com/office/drawing/2014/main" val="3676747868"/>
                  </a:ext>
                </a:extLst>
              </a:tr>
            </a:tbl>
          </a:graphicData>
        </a:graphic>
      </p:graphicFrame>
      <p:sp>
        <p:nvSpPr>
          <p:cNvPr id="4" name="Text Placeholder 3">
            <a:extLst>
              <a:ext uri="{FF2B5EF4-FFF2-40B4-BE49-F238E27FC236}">
                <a16:creationId xmlns:a16="http://schemas.microsoft.com/office/drawing/2014/main" id="{5E22562B-62A9-4CAD-90B2-CAF7AC035FEC}"/>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16451875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F969C-F3BE-47AF-921C-BD532250EE46}"/>
              </a:ext>
            </a:extLst>
          </p:cNvPr>
          <p:cNvSpPr>
            <a:spLocks noGrp="1"/>
          </p:cNvSpPr>
          <p:nvPr>
            <p:ph type="title"/>
          </p:nvPr>
        </p:nvSpPr>
        <p:spPr/>
        <p:txBody>
          <a:bodyPr/>
          <a:lstStyle/>
          <a:p>
            <a:r>
              <a:rPr lang="en-US"/>
              <a:t>LinkedIn LinkedIn Top Posts | All profiles - 2 of 3</a:t>
            </a:r>
          </a:p>
        </p:txBody>
      </p:sp>
      <p:graphicFrame>
        <p:nvGraphicFramePr>
          <p:cNvPr id="5" name="Table Placeholder 4">
            <a:extLst>
              <a:ext uri="{FF2B5EF4-FFF2-40B4-BE49-F238E27FC236}">
                <a16:creationId xmlns:a16="http://schemas.microsoft.com/office/drawing/2014/main" id="{E8402A7C-9F53-4ADA-A7A2-1226B5E60493}"/>
              </a:ext>
            </a:extLst>
          </p:cNvPr>
          <p:cNvGraphicFramePr>
            <a:graphicFrameLocks noGrp="1"/>
          </p:cNvGraphicFramePr>
          <p:nvPr>
            <p:ph type="tbl" sz="quarter" idx="13"/>
            <p:extLst>
              <p:ext uri="{D42A27DB-BD31-4B8C-83A1-F6EECF244321}">
                <p14:modId xmlns:p14="http://schemas.microsoft.com/office/powerpoint/2010/main" val="3176955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879797451"/>
                    </a:ext>
                  </a:extLst>
                </a:gridCol>
                <a:gridCol w="2057400">
                  <a:extLst>
                    <a:ext uri="{9D8B030D-6E8A-4147-A177-3AD203B41FA5}">
                      <a16:colId xmlns:a16="http://schemas.microsoft.com/office/drawing/2014/main" val="3024973149"/>
                    </a:ext>
                  </a:extLst>
                </a:gridCol>
                <a:gridCol w="987552">
                  <a:extLst>
                    <a:ext uri="{9D8B030D-6E8A-4147-A177-3AD203B41FA5}">
                      <a16:colId xmlns:a16="http://schemas.microsoft.com/office/drawing/2014/main" val="3877739451"/>
                    </a:ext>
                  </a:extLst>
                </a:gridCol>
                <a:gridCol w="987552">
                  <a:extLst>
                    <a:ext uri="{9D8B030D-6E8A-4147-A177-3AD203B41FA5}">
                      <a16:colId xmlns:a16="http://schemas.microsoft.com/office/drawing/2014/main" val="1349409494"/>
                    </a:ext>
                  </a:extLst>
                </a:gridCol>
                <a:gridCol w="987552">
                  <a:extLst>
                    <a:ext uri="{9D8B030D-6E8A-4147-A177-3AD203B41FA5}">
                      <a16:colId xmlns:a16="http://schemas.microsoft.com/office/drawing/2014/main" val="1889248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339447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- 2024-03-18 16:11:21</a:t>
                      </a:r>
                      <a:r>
                        <a:rPr kumimoji="0" lang="de-DE" sz="1000" b="0" i="0" u="none" strike="noStrike" kern="1200" cap="none" spc="0" normalizeH="0" baseline="0" noProof="0">
                          <a:ln>
                            <a:noFill/>
                          </a:ln>
                          <a:solidFill>
                            <a:prstClr val="black"/>
                          </a:solidFill>
                          <a:effectLst/>
                          <a:uLnTx/>
                          <a:uFillTx/>
                          <a:latin typeface="Calibri"/>
                          <a:ea typeface="+mn-ea"/>
                          <a:cs typeface="+mn-cs"/>
                        </a:rPr>
                        <a:t>
 Was sind die neuesten Entwicklungen in der Finanzbildung? 📚
Beim heutigen Steuerungsausschuss der nationalen Finanzbildungsstrategie tauschten sich eine Vielzahl an Stakeholdern u.a. dazu aus. 🎤
Der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https://media.licdn.com/dms/image/D4D22AQF8kfo6f7HdpQ/feedshare-shrink_2048_1536/0/1710774680215?e=1723680000&amp;v=beta&amp;t=7MVvqFnTOY2FhWJjH6TiZREmdAS1_vJ1XmKy2-1bGL0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0.73776391554702 %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51.099326041321 %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9051</a:t>
                      </a:r>
                    </a:p>
                  </a:txBody>
                  <a:tcPr/>
                </a:tc>
                <a:extLst>
                  <a:ext uri="{0D108BD9-81ED-4DB2-BD59-A6C34878D82A}">
                    <a16:rowId xmlns:a16="http://schemas.microsoft.com/office/drawing/2014/main" val="2013169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- 2024-09-26 07:00:19</a:t>
                      </a:r>
                      <a:r>
                        <a:rPr kumimoji="0" lang="de-DE" sz="1000" b="0" i="0" u="none" strike="noStrike" kern="1200" cap="none" spc="0" normalizeH="0" baseline="0" noProof="0">
                          <a:ln>
                            <a:noFill/>
                          </a:ln>
                          <a:solidFill>
                            <a:prstClr val="black"/>
                          </a:solidFill>
                          <a:effectLst/>
                          <a:uLnTx/>
                          <a:uFillTx/>
                          <a:latin typeface="Calibri"/>
                          <a:ea typeface="+mn-ea"/>
                          <a:cs typeface="+mn-cs"/>
                        </a:rPr>
                        <a:t>
 "Green Finance findet positives Echo, aber Greenwashing kann das Vertrauen in den #Finanzmarkt untergraben" das betonen Andreas Breitenfellner &amp; Heider Kariem im #Interview mit uns. 
Im Rahmen des Fo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https://media.licdn.com/dms/image/v2/D4D10AQHBVcPus_qyYA/image-shrink_1280/image-shrink_1280/0/1727326813490?e=1733317200&amp;v=beta&amp;t=sXGtZbzLAkRe4RkFxHjhLjjf5MaWT-byTEj4ODAR-yc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0.65379078694818 %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6.7860236788911 %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3463</a:t>
                      </a:r>
                    </a:p>
                  </a:txBody>
                  <a:tcPr/>
                </a:tc>
                <a:extLst>
                  <a:ext uri="{0D108BD9-81ED-4DB2-BD59-A6C34878D82A}">
                    <a16:rowId xmlns:a16="http://schemas.microsoft.com/office/drawing/2014/main" val="1676889909"/>
                  </a:ext>
                </a:extLst>
              </a:tr>
            </a:tbl>
          </a:graphicData>
        </a:graphic>
      </p:graphicFrame>
      <p:sp>
        <p:nvSpPr>
          <p:cNvPr id="4" name="Text Placeholder 3">
            <a:extLst>
              <a:ext uri="{FF2B5EF4-FFF2-40B4-BE49-F238E27FC236}">
                <a16:creationId xmlns:a16="http://schemas.microsoft.com/office/drawing/2014/main" id="{3D5EBF8E-26AD-46D6-8665-875957D61660}"/>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6462494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B40CE-3C21-436B-8DB0-75D1E277CEFD}"/>
              </a:ext>
            </a:extLst>
          </p:cNvPr>
          <p:cNvSpPr>
            <a:spLocks noGrp="1"/>
          </p:cNvSpPr>
          <p:nvPr>
            <p:ph type="title"/>
          </p:nvPr>
        </p:nvSpPr>
        <p:spPr/>
        <p:txBody>
          <a:bodyPr/>
          <a:lstStyle/>
          <a:p>
            <a:r>
              <a:rPr lang="en-US"/>
              <a:t>LinkedIn LinkedIn Top Posts | All profiles - 3 of 3</a:t>
            </a:r>
          </a:p>
        </p:txBody>
      </p:sp>
      <p:graphicFrame>
        <p:nvGraphicFramePr>
          <p:cNvPr id="5" name="Table Placeholder 4">
            <a:extLst>
              <a:ext uri="{FF2B5EF4-FFF2-40B4-BE49-F238E27FC236}">
                <a16:creationId xmlns:a16="http://schemas.microsoft.com/office/drawing/2014/main" id="{CD83F8CA-5281-4586-8777-AFD2BBD3231C}"/>
              </a:ext>
            </a:extLst>
          </p:cNvPr>
          <p:cNvGraphicFramePr>
            <a:graphicFrameLocks noGrp="1"/>
          </p:cNvGraphicFramePr>
          <p:nvPr>
            <p:ph type="tbl" sz="quarter" idx="13"/>
            <p:extLst>
              <p:ext uri="{D42A27DB-BD31-4B8C-83A1-F6EECF244321}">
                <p14:modId xmlns:p14="http://schemas.microsoft.com/office/powerpoint/2010/main" val="427774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975697494"/>
                    </a:ext>
                  </a:extLst>
                </a:gridCol>
                <a:gridCol w="2057400">
                  <a:extLst>
                    <a:ext uri="{9D8B030D-6E8A-4147-A177-3AD203B41FA5}">
                      <a16:colId xmlns:a16="http://schemas.microsoft.com/office/drawing/2014/main" val="3836925358"/>
                    </a:ext>
                  </a:extLst>
                </a:gridCol>
                <a:gridCol w="987552">
                  <a:extLst>
                    <a:ext uri="{9D8B030D-6E8A-4147-A177-3AD203B41FA5}">
                      <a16:colId xmlns:a16="http://schemas.microsoft.com/office/drawing/2014/main" val="703539214"/>
                    </a:ext>
                  </a:extLst>
                </a:gridCol>
                <a:gridCol w="987552">
                  <a:extLst>
                    <a:ext uri="{9D8B030D-6E8A-4147-A177-3AD203B41FA5}">
                      <a16:colId xmlns:a16="http://schemas.microsoft.com/office/drawing/2014/main" val="2221428656"/>
                    </a:ext>
                  </a:extLst>
                </a:gridCol>
                <a:gridCol w="987552">
                  <a:extLst>
                    <a:ext uri="{9D8B030D-6E8A-4147-A177-3AD203B41FA5}">
                      <a16:colId xmlns:a16="http://schemas.microsoft.com/office/drawing/2014/main" val="183714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433504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- 2024-02-26 09:49:04</a:t>
                      </a:r>
                      <a:r>
                        <a:rPr kumimoji="0" lang="de-DE" sz="1000" b="0" i="0" u="none" strike="noStrike" kern="1200" cap="none" spc="0" normalizeH="0" baseline="0" noProof="0">
                          <a:ln>
                            <a:noFill/>
                          </a:ln>
                          <a:solidFill>
                            <a:prstClr val="black"/>
                          </a:solidFill>
                          <a:effectLst/>
                          <a:uLnTx/>
                          <a:uFillTx/>
                          <a:latin typeface="Calibri"/>
                          <a:ea typeface="+mn-ea"/>
                          <a:cs typeface="+mn-cs"/>
                        </a:rPr>
                        <a:t>
 Spielen, sparen, lernen – neue Finanzbildungs-App der OeNB 📲🚀🦸‍♂️
Die Oesterreichische Nationalbank (OeNB) verstärkt ihre Finanzbildungsaktivitäten im digitalen Bereich. Mit der neuen Lern- und Sparz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https://media.licdn.com/dms/image/D4D10AQHGCNvpQ2hR4w/image-shrink_1280/0/1708937297892?e=1720623600&amp;v=beta&amp;t=9wyntIqiRESxr5mRAhD4SnuVEqjlymFAKsQJaMQW8nY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0.56981765834933 %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19.821721792165 %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4263</a:t>
                      </a:r>
                    </a:p>
                  </a:txBody>
                  <a:tcPr/>
                </a:tc>
                <a:extLst>
                  <a:ext uri="{0D108BD9-81ED-4DB2-BD59-A6C34878D82A}">
                    <a16:rowId xmlns:a16="http://schemas.microsoft.com/office/drawing/2014/main" val="148170808"/>
                  </a:ext>
                </a:extLst>
              </a:tr>
            </a:tbl>
          </a:graphicData>
        </a:graphic>
      </p:graphicFrame>
      <p:sp>
        <p:nvSpPr>
          <p:cNvPr id="4" name="Text Placeholder 3">
            <a:extLst>
              <a:ext uri="{FF2B5EF4-FFF2-40B4-BE49-F238E27FC236}">
                <a16:creationId xmlns:a16="http://schemas.microsoft.com/office/drawing/2014/main" id="{F2ADBEFF-7504-4CA3-B4CF-8DA770FE23F3}"/>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41673651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D1402-E7A7-4203-8904-2362C5027262}"/>
              </a:ext>
            </a:extLst>
          </p:cNvPr>
          <p:cNvSpPr>
            <a:spLocks noGrp="1"/>
          </p:cNvSpPr>
          <p:nvPr>
            <p:ph type="title"/>
          </p:nvPr>
        </p:nvSpPr>
        <p:spPr/>
        <p:txBody>
          <a:bodyPr/>
          <a:lstStyle/>
          <a:p>
            <a:r>
              <a:rPr lang="en-US"/>
              <a:t>LinkedIn LinkedIn Flop Posts | All profiles - 1 of 2</a:t>
            </a:r>
          </a:p>
        </p:txBody>
      </p:sp>
      <p:graphicFrame>
        <p:nvGraphicFramePr>
          <p:cNvPr id="5" name="Table Placeholder 4">
            <a:extLst>
              <a:ext uri="{FF2B5EF4-FFF2-40B4-BE49-F238E27FC236}">
                <a16:creationId xmlns:a16="http://schemas.microsoft.com/office/drawing/2014/main" id="{59842C74-CB53-469F-918D-3DB141402D8F}"/>
              </a:ext>
            </a:extLst>
          </p:cNvPr>
          <p:cNvGraphicFramePr>
            <a:graphicFrameLocks noGrp="1"/>
          </p:cNvGraphicFramePr>
          <p:nvPr>
            <p:ph type="tbl" sz="quarter" idx="13"/>
            <p:extLst>
              <p:ext uri="{D42A27DB-BD31-4B8C-83A1-F6EECF244321}">
                <p14:modId xmlns:p14="http://schemas.microsoft.com/office/powerpoint/2010/main" val="4043149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171247700"/>
                    </a:ext>
                  </a:extLst>
                </a:gridCol>
                <a:gridCol w="2057400">
                  <a:extLst>
                    <a:ext uri="{9D8B030D-6E8A-4147-A177-3AD203B41FA5}">
                      <a16:colId xmlns:a16="http://schemas.microsoft.com/office/drawing/2014/main" val="626004747"/>
                    </a:ext>
                  </a:extLst>
                </a:gridCol>
                <a:gridCol w="987552">
                  <a:extLst>
                    <a:ext uri="{9D8B030D-6E8A-4147-A177-3AD203B41FA5}">
                      <a16:colId xmlns:a16="http://schemas.microsoft.com/office/drawing/2014/main" val="1931076766"/>
                    </a:ext>
                  </a:extLst>
                </a:gridCol>
                <a:gridCol w="987552">
                  <a:extLst>
                    <a:ext uri="{9D8B030D-6E8A-4147-A177-3AD203B41FA5}">
                      <a16:colId xmlns:a16="http://schemas.microsoft.com/office/drawing/2014/main" val="2689778464"/>
                    </a:ext>
                  </a:extLst>
                </a:gridCol>
                <a:gridCol w="987552">
                  <a:extLst>
                    <a:ext uri="{9D8B030D-6E8A-4147-A177-3AD203B41FA5}">
                      <a16:colId xmlns:a16="http://schemas.microsoft.com/office/drawing/2014/main" val="3354376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4048822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- 2024-01-24 19:03:39</a:t>
                      </a:r>
                      <a:r>
                        <a:rPr kumimoji="0" lang="de-DE" sz="1000" b="0" i="0" u="none" strike="noStrike" kern="1200" cap="none" spc="0" normalizeH="0" baseline="0" noProof="0">
                          <a:ln>
                            <a:noFill/>
                          </a:ln>
                          <a:solidFill>
                            <a:prstClr val="black"/>
                          </a:solidFill>
                          <a:effectLst/>
                          <a:uLnTx/>
                          <a:uFillTx/>
                          <a:latin typeface="Calibri"/>
                          <a:ea typeface="+mn-ea"/>
                          <a:cs typeface="+mn-cs"/>
                        </a:rPr>
                        <a:t>
 Man kann nicht früh genug damit anfangen und sollte auch nie damit aufhören! 💡#Finanzbildung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945681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- 2024-10-31 12:32:24</a:t>
                      </a:r>
                      <a:r>
                        <a:rPr kumimoji="0" lang="de-DE" sz="1000" b="0" i="0" u="none" strike="noStrike" kern="1200" cap="none" spc="0" normalizeH="0" baseline="0" noProof="0">
                          <a:ln>
                            <a:noFill/>
                          </a:ln>
                          <a:solidFill>
                            <a:prstClr val="black"/>
                          </a:solidFill>
                          <a:effectLst/>
                          <a:uLnTx/>
                          <a:uFillTx/>
                          <a:latin typeface="Calibri"/>
                          <a:ea typeface="+mn-ea"/>
                          <a:cs typeface="+mn-cs"/>
                        </a:rPr>
                        <a:t>
 Heute mal mit "Werbung" für drüben bei #dienationalbank - Instagram ; Da sind die Geister der alten Gouverneure erwacht und rätseln, ob heute #Halloween oder doch 100 Jahre #Weltspartag gefeiert wird!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0.047984644913628 %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2.5466893039049 %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1178</a:t>
                      </a:r>
                    </a:p>
                  </a:txBody>
                  <a:tcPr/>
                </a:tc>
                <a:extLst>
                  <a:ext uri="{0D108BD9-81ED-4DB2-BD59-A6C34878D82A}">
                    <a16:rowId xmlns:a16="http://schemas.microsoft.com/office/drawing/2014/main" val="528955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- 2024-10-14 09:09:43</a:t>
                      </a:r>
                      <a:r>
                        <a:rPr kumimoji="0" lang="de-DE" sz="1000" b="0" i="0" u="none" strike="noStrike" kern="1200" cap="none" spc="0" normalizeH="0" baseline="0" noProof="0">
                          <a:ln>
                            <a:noFill/>
                          </a:ln>
                          <a:solidFill>
                            <a:prstClr val="black"/>
                          </a:solidFill>
                          <a:effectLst/>
                          <a:uLnTx/>
                          <a:uFillTx/>
                          <a:latin typeface="Calibri"/>
                          <a:ea typeface="+mn-ea"/>
                          <a:cs typeface="+mn-cs"/>
                        </a:rPr>
                        <a:t>
 📽️ Gouverneur #Holzmann besuchte das Gymnasium Oberpullendorf, um sich selbst ein Bild davon zu machen, wie das aktuelle Pilotprojekt zum Thema  #Wirtschaftsbildung für die Schüler:innen läuft. 
Info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0.059980806142035 %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8.3157894736842 %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950</a:t>
                      </a:r>
                    </a:p>
                  </a:txBody>
                  <a:tcPr/>
                </a:tc>
                <a:extLst>
                  <a:ext uri="{0D108BD9-81ED-4DB2-BD59-A6C34878D82A}">
                    <a16:rowId xmlns:a16="http://schemas.microsoft.com/office/drawing/2014/main" val="1926385924"/>
                  </a:ext>
                </a:extLst>
              </a:tr>
            </a:tbl>
          </a:graphicData>
        </a:graphic>
      </p:graphicFrame>
      <p:sp>
        <p:nvSpPr>
          <p:cNvPr id="4" name="Text Placeholder 3">
            <a:extLst>
              <a:ext uri="{FF2B5EF4-FFF2-40B4-BE49-F238E27FC236}">
                <a16:creationId xmlns:a16="http://schemas.microsoft.com/office/drawing/2014/main" id="{2A497D8E-E79A-4764-B7BE-6D1B0BC67AB9}"/>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24047295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CC619-458F-4714-A786-767A5EF3C639}"/>
              </a:ext>
            </a:extLst>
          </p:cNvPr>
          <p:cNvSpPr>
            <a:spLocks noGrp="1"/>
          </p:cNvSpPr>
          <p:nvPr>
            <p:ph type="title"/>
          </p:nvPr>
        </p:nvSpPr>
        <p:spPr/>
        <p:txBody>
          <a:bodyPr/>
          <a:lstStyle/>
          <a:p>
            <a:r>
              <a:rPr lang="en-US"/>
              <a:t>LinkedIn LinkedIn Flop Posts | All profiles - 2 of 2</a:t>
            </a:r>
          </a:p>
        </p:txBody>
      </p:sp>
      <p:graphicFrame>
        <p:nvGraphicFramePr>
          <p:cNvPr id="5" name="Table Placeholder 4">
            <a:extLst>
              <a:ext uri="{FF2B5EF4-FFF2-40B4-BE49-F238E27FC236}">
                <a16:creationId xmlns:a16="http://schemas.microsoft.com/office/drawing/2014/main" id="{65E32E9B-78D7-4CA3-8EDF-DCDC104308A6}"/>
              </a:ext>
            </a:extLst>
          </p:cNvPr>
          <p:cNvGraphicFramePr>
            <a:graphicFrameLocks noGrp="1"/>
          </p:cNvGraphicFramePr>
          <p:nvPr>
            <p:ph type="tbl" sz="quarter" idx="13"/>
            <p:extLst>
              <p:ext uri="{D42A27DB-BD31-4B8C-83A1-F6EECF244321}">
                <p14:modId xmlns:p14="http://schemas.microsoft.com/office/powerpoint/2010/main" val="3425219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302187688"/>
                    </a:ext>
                  </a:extLst>
                </a:gridCol>
                <a:gridCol w="2057400">
                  <a:extLst>
                    <a:ext uri="{9D8B030D-6E8A-4147-A177-3AD203B41FA5}">
                      <a16:colId xmlns:a16="http://schemas.microsoft.com/office/drawing/2014/main" val="87518315"/>
                    </a:ext>
                  </a:extLst>
                </a:gridCol>
                <a:gridCol w="987552">
                  <a:extLst>
                    <a:ext uri="{9D8B030D-6E8A-4147-A177-3AD203B41FA5}">
                      <a16:colId xmlns:a16="http://schemas.microsoft.com/office/drawing/2014/main" val="3500063343"/>
                    </a:ext>
                  </a:extLst>
                </a:gridCol>
                <a:gridCol w="987552">
                  <a:extLst>
                    <a:ext uri="{9D8B030D-6E8A-4147-A177-3AD203B41FA5}">
                      <a16:colId xmlns:a16="http://schemas.microsoft.com/office/drawing/2014/main" val="2659527064"/>
                    </a:ext>
                  </a:extLst>
                </a:gridCol>
                <a:gridCol w="987552">
                  <a:extLst>
                    <a:ext uri="{9D8B030D-6E8A-4147-A177-3AD203B41FA5}">
                      <a16:colId xmlns:a16="http://schemas.microsoft.com/office/drawing/2014/main" val="2234712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452894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- 2024-09-23 09:18:12</a:t>
                      </a:r>
                      <a:r>
                        <a:rPr kumimoji="0" lang="de-DE" sz="1000" b="0" i="0" u="none" strike="noStrike" kern="1200" cap="none" spc="0" normalizeH="0" baseline="0" noProof="0">
                          <a:ln>
                            <a:noFill/>
                          </a:ln>
                          <a:solidFill>
                            <a:prstClr val="black"/>
                          </a:solidFill>
                          <a:effectLst/>
                          <a:uLnTx/>
                          <a:uFillTx/>
                          <a:latin typeface="Calibri"/>
                          <a:ea typeface="+mn-ea"/>
                          <a:cs typeface="+mn-cs"/>
                        </a:rPr>
                        <a:t>
 Heute ist internationaler Tag der Gebärdensprache! 🎉
Und wie versprochen, zeigen wir Ihnen unser neues Video in Österreichischer Gebärdensprache, das wir gemeinsam mit dem WITAF - Seit 1865 im Dienst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https://media.licdn.com/dms/image/v2/D4D10AQGkIVjKxUxKNQ/videocover-high/videocover-high/0/1727075882561?e=1733317200&amp;v=beta&amp;t=Us8MVs9Lv10-s1tKUBOU_jnmNd3xBnX7BMlM6KCpmfA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0.089971209213052 %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7.0331447049313 %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1237</a:t>
                      </a:r>
                    </a:p>
                  </a:txBody>
                  <a:tcPr/>
                </a:tc>
                <a:extLst>
                  <a:ext uri="{0D108BD9-81ED-4DB2-BD59-A6C34878D82A}">
                    <a16:rowId xmlns:a16="http://schemas.microsoft.com/office/drawing/2014/main" val="3698234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- 2024-06-21 15:18:35</a:t>
                      </a:r>
                      <a:r>
                        <a:rPr kumimoji="0" lang="de-DE" sz="1000" b="0" i="0" u="none" strike="noStrike" kern="1200" cap="none" spc="0" normalizeH="0" baseline="0" noProof="0">
                          <a:ln>
                            <a:noFill/>
                          </a:ln>
                          <a:solidFill>
                            <a:prstClr val="black"/>
                          </a:solidFill>
                          <a:effectLst/>
                          <a:uLnTx/>
                          <a:uFillTx/>
                          <a:latin typeface="Calibri"/>
                          <a:ea typeface="+mn-ea"/>
                          <a:cs typeface="+mn-cs"/>
                        </a:rPr>
                        <a:t>
 Über Geld reden in der Partnerschaft? 💌💶 
Doris Langner, Stellvertretende Leiterin der Abteilung für Finanzbildung und Kultur der Oesterreichischen Nationalbank, spricht darüber im Interview mit der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https://media.licdn.com/dms/image/v2/D4D10AQG1I1Z3qvPZ-g/videocover-high/videocover-high/0/1718975910616?e=1730703600&amp;v=beta&amp;t=iaZ_B3J0EXtvBmkm9v8bALTprxsWidefl7NP_Y4hYOc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0.11396353166987 %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8.4662576687117 %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2445</a:t>
                      </a:r>
                    </a:p>
                  </a:txBody>
                  <a:tcPr/>
                </a:tc>
                <a:extLst>
                  <a:ext uri="{0D108BD9-81ED-4DB2-BD59-A6C34878D82A}">
                    <a16:rowId xmlns:a16="http://schemas.microsoft.com/office/drawing/2014/main" val="2613121819"/>
                  </a:ext>
                </a:extLst>
              </a:tr>
            </a:tbl>
          </a:graphicData>
        </a:graphic>
      </p:graphicFrame>
      <p:sp>
        <p:nvSpPr>
          <p:cNvPr id="4" name="Text Placeholder 3">
            <a:extLst>
              <a:ext uri="{FF2B5EF4-FFF2-40B4-BE49-F238E27FC236}">
                <a16:creationId xmlns:a16="http://schemas.microsoft.com/office/drawing/2014/main" id="{82C3BC05-279A-457B-A4F6-35EF3636AF53}"/>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35050713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C608C-FE3D-441A-AE85-2476B5E72239}"/>
              </a:ext>
            </a:extLst>
          </p:cNvPr>
          <p:cNvSpPr>
            <a:spLocks noGrp="1"/>
          </p:cNvSpPr>
          <p:nvPr>
            <p:ph type="title"/>
          </p:nvPr>
        </p:nvSpPr>
        <p:spPr/>
        <p:txBody>
          <a:bodyPr/>
          <a:lstStyle/>
          <a:p>
            <a:r>
              <a:rPr lang="en-US"/>
              <a:t>Youtube YouTube Flop Videos  | OeNB Presentation</a:t>
            </a:r>
          </a:p>
        </p:txBody>
      </p:sp>
      <p:graphicFrame>
        <p:nvGraphicFramePr>
          <p:cNvPr id="5" name="Table Placeholder 4">
            <a:extLst>
              <a:ext uri="{FF2B5EF4-FFF2-40B4-BE49-F238E27FC236}">
                <a16:creationId xmlns:a16="http://schemas.microsoft.com/office/drawing/2014/main" id="{9E793AFD-8689-4830-9EB5-58664E0F3799}"/>
              </a:ext>
            </a:extLst>
          </p:cNvPr>
          <p:cNvGraphicFramePr>
            <a:graphicFrameLocks noGrp="1"/>
          </p:cNvGraphicFramePr>
          <p:nvPr>
            <p:ph type="tbl" sz="quarter" idx="13"/>
            <p:extLst>
              <p:ext uri="{D42A27DB-BD31-4B8C-83A1-F6EECF244321}">
                <p14:modId xmlns:p14="http://schemas.microsoft.com/office/powerpoint/2010/main" val="436156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01476473"/>
                    </a:ext>
                  </a:extLst>
                </a:gridCol>
                <a:gridCol w="3044952">
                  <a:extLst>
                    <a:ext uri="{9D8B030D-6E8A-4147-A177-3AD203B41FA5}">
                      <a16:colId xmlns:a16="http://schemas.microsoft.com/office/drawing/2014/main" val="2103990038"/>
                    </a:ext>
                  </a:extLst>
                </a:gridCol>
                <a:gridCol w="987552">
                  <a:extLst>
                    <a:ext uri="{9D8B030D-6E8A-4147-A177-3AD203B41FA5}">
                      <a16:colId xmlns:a16="http://schemas.microsoft.com/office/drawing/2014/main" val="1554660925"/>
                    </a:ext>
                  </a:extLst>
                </a:gridCol>
              </a:tblGrid>
              <a:tr h="370840">
                <a:tc>
                  <a:txBody>
                    <a:bodyPr/>
                    <a:lstStyle/>
                    <a:p>
                      <a:r>
                        <a:rPr lang="en-US" sz="1000"/>
                        <a:t>Video</a:t>
                      </a:r>
                    </a:p>
                  </a:txBody>
                  <a:tcPr/>
                </a:tc>
                <a:tc>
                  <a:txBody>
                    <a:bodyPr/>
                    <a:lstStyle/>
                    <a:p>
                      <a:r>
                        <a:rPr lang="en-US" sz="1000"/>
                        <a:t>Thumbnail</a:t>
                      </a:r>
                    </a:p>
                  </a:txBody>
                  <a:tcPr/>
                </a:tc>
                <a:tc>
                  <a:txBody>
                    <a:bodyPr/>
                    <a:lstStyle/>
                    <a:p>
                      <a:r>
                        <a:rPr lang="en-US" sz="1000"/>
                        <a:t>Views</a:t>
                      </a:r>
                    </a:p>
                  </a:txBody>
                  <a:tcPr/>
                </a:tc>
                <a:extLst>
                  <a:ext uri="{0D108BD9-81ED-4DB2-BD59-A6C34878D82A}">
                    <a16:rowId xmlns:a16="http://schemas.microsoft.com/office/drawing/2014/main" val="3764858535"/>
                  </a:ext>
                </a:extLst>
              </a:tr>
              <a:tr h="370840">
                <a:tc>
                  <a:txBody>
                    <a:bodyPr/>
                    <a:lstStyle/>
                    <a:p>
                      <a:r>
                        <a:rPr lang="de-DE" sz="1000" b="1"/>
                        <a:t>Oesterreichische Nationalbank (OeNB) - 2024-08-01 10:00:23</a:t>
                      </a:r>
                      <a:r>
                        <a:rPr lang="de-DE" sz="1000"/>
                        <a:t>
 n/a</a:t>
                      </a:r>
                      <a:endParaRPr lang="en-US" sz="1000"/>
                    </a:p>
                  </a:txBody>
                  <a:tcPr/>
                </a:tc>
                <a:tc>
                  <a:txBody>
                    <a:bodyPr/>
                    <a:lstStyle/>
                    <a:p>
                      <a:r>
                        <a:rPr lang="en-US" sz="1000"/>
                        <a:t>https://i.ytimg.com/vi/gtkUXRBKE-0/hqdefault.jpg</a:t>
                      </a:r>
                    </a:p>
                  </a:txBody>
                  <a:tcPr/>
                </a:tc>
                <a:tc>
                  <a:txBody>
                    <a:bodyPr/>
                    <a:lstStyle/>
                    <a:p>
                      <a:r>
                        <a:rPr lang="en-US" sz="1000"/>
                        <a:t>958</a:t>
                      </a:r>
                    </a:p>
                  </a:txBody>
                  <a:tcPr/>
                </a:tc>
                <a:extLst>
                  <a:ext uri="{0D108BD9-81ED-4DB2-BD59-A6C34878D82A}">
                    <a16:rowId xmlns:a16="http://schemas.microsoft.com/office/drawing/2014/main" val="3978508506"/>
                  </a:ext>
                </a:extLst>
              </a:tr>
              <a:tr h="370840">
                <a:tc>
                  <a:txBody>
                    <a:bodyPr/>
                    <a:lstStyle/>
                    <a:p>
                      <a:r>
                        <a:rPr lang="de-DE" sz="1000" b="1"/>
                        <a:t>Oesterreichische Nationalbank (OeNB) - 2024-05-15 16:20:05</a:t>
                      </a:r>
                      <a:r>
                        <a:rPr lang="de-DE" sz="1000"/>
                        <a:t>
 n/a</a:t>
                      </a:r>
                      <a:endParaRPr lang="en-US" sz="1000"/>
                    </a:p>
                  </a:txBody>
                  <a:tcPr/>
                </a:tc>
                <a:tc>
                  <a:txBody>
                    <a:bodyPr/>
                    <a:lstStyle/>
                    <a:p>
                      <a:r>
                        <a:rPr lang="en-US" sz="1000"/>
                        <a:t>https://i.ytimg.com/vi/YNFs3xeoYTw/hqdefault.jpg</a:t>
                      </a:r>
                    </a:p>
                  </a:txBody>
                  <a:tcPr/>
                </a:tc>
                <a:tc>
                  <a:txBody>
                    <a:bodyPr/>
                    <a:lstStyle/>
                    <a:p>
                      <a:r>
                        <a:rPr lang="en-US" sz="1000"/>
                        <a:t>352</a:t>
                      </a:r>
                    </a:p>
                  </a:txBody>
                  <a:tcPr/>
                </a:tc>
                <a:extLst>
                  <a:ext uri="{0D108BD9-81ED-4DB2-BD59-A6C34878D82A}">
                    <a16:rowId xmlns:a16="http://schemas.microsoft.com/office/drawing/2014/main" val="2297941439"/>
                  </a:ext>
                </a:extLst>
              </a:tr>
              <a:tr h="370840">
                <a:tc>
                  <a:txBody>
                    <a:bodyPr/>
                    <a:lstStyle/>
                    <a:p>
                      <a:r>
                        <a:rPr lang="de-DE" sz="1000" b="1"/>
                        <a:t>Oesterreichische Nationalbank (OeNB) - 2024-10-07 10:12:36</a:t>
                      </a:r>
                      <a:r>
                        <a:rPr lang="de-DE" sz="1000"/>
                        <a:t>
 n/a</a:t>
                      </a:r>
                      <a:endParaRPr lang="en-US" sz="1000"/>
                    </a:p>
                  </a:txBody>
                  <a:tcPr/>
                </a:tc>
                <a:tc>
                  <a:txBody>
                    <a:bodyPr/>
                    <a:lstStyle/>
                    <a:p>
                      <a:r>
                        <a:rPr lang="en-US" sz="1000"/>
                        <a:t>https://i.ytimg.com/vi/4CviUmKoimI/hqdefault.jpg</a:t>
                      </a:r>
                    </a:p>
                  </a:txBody>
                  <a:tcPr/>
                </a:tc>
                <a:tc>
                  <a:txBody>
                    <a:bodyPr/>
                    <a:lstStyle/>
                    <a:p>
                      <a:r>
                        <a:rPr lang="en-US" sz="1000"/>
                        <a:t>256</a:t>
                      </a:r>
                    </a:p>
                  </a:txBody>
                  <a:tcPr/>
                </a:tc>
                <a:extLst>
                  <a:ext uri="{0D108BD9-81ED-4DB2-BD59-A6C34878D82A}">
                    <a16:rowId xmlns:a16="http://schemas.microsoft.com/office/drawing/2014/main" val="1934709348"/>
                  </a:ext>
                </a:extLst>
              </a:tr>
              <a:tr h="370840">
                <a:tc>
                  <a:txBody>
                    <a:bodyPr/>
                    <a:lstStyle/>
                    <a:p>
                      <a:r>
                        <a:rPr lang="de-DE" sz="1000" b="1"/>
                        <a:t>Oesterreichische Nationalbank (OeNB) - 2024-08-29 09:34:42</a:t>
                      </a:r>
                      <a:r>
                        <a:rPr lang="de-DE" sz="1000"/>
                        <a:t>
 n/a</a:t>
                      </a:r>
                      <a:endParaRPr lang="en-US" sz="1000"/>
                    </a:p>
                  </a:txBody>
                  <a:tcPr/>
                </a:tc>
                <a:tc>
                  <a:txBody>
                    <a:bodyPr/>
                    <a:lstStyle/>
                    <a:p>
                      <a:r>
                        <a:rPr lang="en-US" sz="1000"/>
                        <a:t>https://i.ytimg.com/vi/PIVUNac25EM/hqdefault.jpg</a:t>
                      </a:r>
                    </a:p>
                  </a:txBody>
                  <a:tcPr/>
                </a:tc>
                <a:tc>
                  <a:txBody>
                    <a:bodyPr/>
                    <a:lstStyle/>
                    <a:p>
                      <a:r>
                        <a:rPr lang="en-US" sz="1000"/>
                        <a:t>180</a:t>
                      </a:r>
                    </a:p>
                  </a:txBody>
                  <a:tcPr/>
                </a:tc>
                <a:extLst>
                  <a:ext uri="{0D108BD9-81ED-4DB2-BD59-A6C34878D82A}">
                    <a16:rowId xmlns:a16="http://schemas.microsoft.com/office/drawing/2014/main" val="1512632274"/>
                  </a:ext>
                </a:extLst>
              </a:tr>
            </a:tbl>
          </a:graphicData>
        </a:graphic>
      </p:graphicFrame>
      <p:sp>
        <p:nvSpPr>
          <p:cNvPr id="4" name="Text Placeholder 3">
            <a:extLst>
              <a:ext uri="{FF2B5EF4-FFF2-40B4-BE49-F238E27FC236}">
                <a16:creationId xmlns:a16="http://schemas.microsoft.com/office/drawing/2014/main" id="{4576044C-16B8-4ED6-A50A-29679D5ABCEA}"/>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42644450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0E7F7-C799-4A2B-9E97-229BFB82B751}"/>
              </a:ext>
            </a:extLst>
          </p:cNvPr>
          <p:cNvSpPr>
            <a:spLocks noGrp="1"/>
          </p:cNvSpPr>
          <p:nvPr>
            <p:ph type="title"/>
          </p:nvPr>
        </p:nvSpPr>
        <p:spPr/>
        <p:txBody>
          <a:bodyPr/>
          <a:lstStyle/>
          <a:p>
            <a:r>
              <a:rPr lang="en-US"/>
              <a:t>Youtube YouTube Flop Videos  | OeNB Presentation</a:t>
            </a:r>
          </a:p>
        </p:txBody>
      </p:sp>
      <p:graphicFrame>
        <p:nvGraphicFramePr>
          <p:cNvPr id="5" name="Table Placeholder 4">
            <a:extLst>
              <a:ext uri="{FF2B5EF4-FFF2-40B4-BE49-F238E27FC236}">
                <a16:creationId xmlns:a16="http://schemas.microsoft.com/office/drawing/2014/main" id="{9A321F8F-2D42-4D4E-8587-5D935120FCDC}"/>
              </a:ext>
            </a:extLst>
          </p:cNvPr>
          <p:cNvGraphicFramePr>
            <a:graphicFrameLocks noGrp="1"/>
          </p:cNvGraphicFramePr>
          <p:nvPr>
            <p:ph type="tbl" sz="quarter" idx="13"/>
            <p:extLst>
              <p:ext uri="{D42A27DB-BD31-4B8C-83A1-F6EECF244321}">
                <p14:modId xmlns:p14="http://schemas.microsoft.com/office/powerpoint/2010/main" val="264954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71321385"/>
                    </a:ext>
                  </a:extLst>
                </a:gridCol>
                <a:gridCol w="3044952">
                  <a:extLst>
                    <a:ext uri="{9D8B030D-6E8A-4147-A177-3AD203B41FA5}">
                      <a16:colId xmlns:a16="http://schemas.microsoft.com/office/drawing/2014/main" val="1508392896"/>
                    </a:ext>
                  </a:extLst>
                </a:gridCol>
                <a:gridCol w="987552">
                  <a:extLst>
                    <a:ext uri="{9D8B030D-6E8A-4147-A177-3AD203B41FA5}">
                      <a16:colId xmlns:a16="http://schemas.microsoft.com/office/drawing/2014/main" val="325259634"/>
                    </a:ext>
                  </a:extLst>
                </a:gridCol>
              </a:tblGrid>
              <a:tr h="370840">
                <a:tc>
                  <a:txBody>
                    <a:bodyPr/>
                    <a:lstStyle/>
                    <a:p>
                      <a:r>
                        <a:rPr lang="en-US" sz="1000"/>
                        <a:t>Video</a:t>
                      </a:r>
                    </a:p>
                  </a:txBody>
                  <a:tcPr/>
                </a:tc>
                <a:tc>
                  <a:txBody>
                    <a:bodyPr/>
                    <a:lstStyle/>
                    <a:p>
                      <a:r>
                        <a:rPr lang="en-US" sz="1000"/>
                        <a:t>Thumbnail</a:t>
                      </a:r>
                    </a:p>
                  </a:txBody>
                  <a:tcPr/>
                </a:tc>
                <a:tc>
                  <a:txBody>
                    <a:bodyPr/>
                    <a:lstStyle/>
                    <a:p>
                      <a:r>
                        <a:rPr lang="en-US" sz="1000"/>
                        <a:t>Views</a:t>
                      </a:r>
                    </a:p>
                  </a:txBody>
                  <a:tcPr/>
                </a:tc>
                <a:extLst>
                  <a:ext uri="{0D108BD9-81ED-4DB2-BD59-A6C34878D82A}">
                    <a16:rowId xmlns:a16="http://schemas.microsoft.com/office/drawing/2014/main" val="1926486056"/>
                  </a:ext>
                </a:extLst>
              </a:tr>
              <a:tr h="370840">
                <a:tc>
                  <a:txBody>
                    <a:bodyPr/>
                    <a:lstStyle/>
                    <a:p>
                      <a:r>
                        <a:rPr lang="de-DE" sz="1000" b="1"/>
                        <a:t>Oesterreichische Nationalbank (OeNB) - 2024-08-29 09:34:42</a:t>
                      </a:r>
                      <a:r>
                        <a:rPr lang="de-DE" sz="1000"/>
                        <a:t>
 n/a</a:t>
                      </a:r>
                      <a:endParaRPr lang="en-US" sz="1000"/>
                    </a:p>
                  </a:txBody>
                  <a:tcPr/>
                </a:tc>
                <a:tc>
                  <a:txBody>
                    <a:bodyPr/>
                    <a:lstStyle/>
                    <a:p>
                      <a:r>
                        <a:rPr lang="en-US" sz="1000"/>
                        <a:t>https://i.ytimg.com/vi/PIVUNac25EM/hqdefault.jpg</a:t>
                      </a:r>
                    </a:p>
                  </a:txBody>
                  <a:tcPr/>
                </a:tc>
                <a:tc>
                  <a:txBody>
                    <a:bodyPr/>
                    <a:lstStyle/>
                    <a:p>
                      <a:r>
                        <a:rPr lang="en-US" sz="1000"/>
                        <a:t>180</a:t>
                      </a:r>
                    </a:p>
                  </a:txBody>
                  <a:tcPr/>
                </a:tc>
                <a:extLst>
                  <a:ext uri="{0D108BD9-81ED-4DB2-BD59-A6C34878D82A}">
                    <a16:rowId xmlns:a16="http://schemas.microsoft.com/office/drawing/2014/main" val="2441334645"/>
                  </a:ext>
                </a:extLst>
              </a:tr>
              <a:tr h="370840">
                <a:tc>
                  <a:txBody>
                    <a:bodyPr/>
                    <a:lstStyle/>
                    <a:p>
                      <a:r>
                        <a:rPr lang="de-DE" sz="1000" b="1"/>
                        <a:t>Oesterreichische Nationalbank (OeNB) - 2024-10-07 10:12:36</a:t>
                      </a:r>
                      <a:r>
                        <a:rPr lang="de-DE" sz="1000"/>
                        <a:t>
 n/a</a:t>
                      </a:r>
                      <a:endParaRPr lang="en-US" sz="1000"/>
                    </a:p>
                  </a:txBody>
                  <a:tcPr/>
                </a:tc>
                <a:tc>
                  <a:txBody>
                    <a:bodyPr/>
                    <a:lstStyle/>
                    <a:p>
                      <a:r>
                        <a:rPr lang="en-US" sz="1000"/>
                        <a:t>https://i.ytimg.com/vi/4CviUmKoimI/hqdefault.jpg</a:t>
                      </a:r>
                    </a:p>
                  </a:txBody>
                  <a:tcPr/>
                </a:tc>
                <a:tc>
                  <a:txBody>
                    <a:bodyPr/>
                    <a:lstStyle/>
                    <a:p>
                      <a:r>
                        <a:rPr lang="en-US" sz="1000"/>
                        <a:t>256</a:t>
                      </a:r>
                    </a:p>
                  </a:txBody>
                  <a:tcPr/>
                </a:tc>
                <a:extLst>
                  <a:ext uri="{0D108BD9-81ED-4DB2-BD59-A6C34878D82A}">
                    <a16:rowId xmlns:a16="http://schemas.microsoft.com/office/drawing/2014/main" val="2548847466"/>
                  </a:ext>
                </a:extLst>
              </a:tr>
              <a:tr h="370840">
                <a:tc>
                  <a:txBody>
                    <a:bodyPr/>
                    <a:lstStyle/>
                    <a:p>
                      <a:r>
                        <a:rPr lang="de-DE" sz="1000" b="1"/>
                        <a:t>Oesterreichische Nationalbank (OeNB) - 2024-05-15 16:20:05</a:t>
                      </a:r>
                      <a:r>
                        <a:rPr lang="de-DE" sz="1000"/>
                        <a:t>
 n/a</a:t>
                      </a:r>
                      <a:endParaRPr lang="en-US" sz="1000"/>
                    </a:p>
                  </a:txBody>
                  <a:tcPr/>
                </a:tc>
                <a:tc>
                  <a:txBody>
                    <a:bodyPr/>
                    <a:lstStyle/>
                    <a:p>
                      <a:r>
                        <a:rPr lang="en-US" sz="1000"/>
                        <a:t>https://i.ytimg.com/vi/YNFs3xeoYTw/hqdefault.jpg</a:t>
                      </a:r>
                    </a:p>
                  </a:txBody>
                  <a:tcPr/>
                </a:tc>
                <a:tc>
                  <a:txBody>
                    <a:bodyPr/>
                    <a:lstStyle/>
                    <a:p>
                      <a:r>
                        <a:rPr lang="en-US" sz="1000"/>
                        <a:t>352</a:t>
                      </a:r>
                    </a:p>
                  </a:txBody>
                  <a:tcPr/>
                </a:tc>
                <a:extLst>
                  <a:ext uri="{0D108BD9-81ED-4DB2-BD59-A6C34878D82A}">
                    <a16:rowId xmlns:a16="http://schemas.microsoft.com/office/drawing/2014/main" val="3654644194"/>
                  </a:ext>
                </a:extLst>
              </a:tr>
              <a:tr h="370840">
                <a:tc>
                  <a:txBody>
                    <a:bodyPr/>
                    <a:lstStyle/>
                    <a:p>
                      <a:r>
                        <a:rPr lang="de-DE" sz="1000" b="1"/>
                        <a:t>Oesterreichische Nationalbank (OeNB) - 2024-08-01 10:00:23</a:t>
                      </a:r>
                      <a:r>
                        <a:rPr lang="de-DE" sz="1000"/>
                        <a:t>
 n/a</a:t>
                      </a:r>
                      <a:endParaRPr lang="en-US" sz="1000"/>
                    </a:p>
                  </a:txBody>
                  <a:tcPr/>
                </a:tc>
                <a:tc>
                  <a:txBody>
                    <a:bodyPr/>
                    <a:lstStyle/>
                    <a:p>
                      <a:r>
                        <a:rPr lang="en-US" sz="1000"/>
                        <a:t>https://i.ytimg.com/vi/gtkUXRBKE-0/hqdefault.jpg</a:t>
                      </a:r>
                    </a:p>
                  </a:txBody>
                  <a:tcPr/>
                </a:tc>
                <a:tc>
                  <a:txBody>
                    <a:bodyPr/>
                    <a:lstStyle/>
                    <a:p>
                      <a:r>
                        <a:rPr lang="en-US" sz="1000"/>
                        <a:t>958</a:t>
                      </a:r>
                    </a:p>
                  </a:txBody>
                  <a:tcPr/>
                </a:tc>
                <a:extLst>
                  <a:ext uri="{0D108BD9-81ED-4DB2-BD59-A6C34878D82A}">
                    <a16:rowId xmlns:a16="http://schemas.microsoft.com/office/drawing/2014/main" val="1632806356"/>
                  </a:ext>
                </a:extLst>
              </a:tr>
            </a:tbl>
          </a:graphicData>
        </a:graphic>
      </p:graphicFrame>
      <p:sp>
        <p:nvSpPr>
          <p:cNvPr id="4" name="Text Placeholder 3">
            <a:extLst>
              <a:ext uri="{FF2B5EF4-FFF2-40B4-BE49-F238E27FC236}">
                <a16:creationId xmlns:a16="http://schemas.microsoft.com/office/drawing/2014/main" id="{30070E42-DA2D-43A9-A924-A7A7DBAD3B9C}"/>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9720140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6FA4B-CB43-410E-AC55-4E546EF16F3C}"/>
              </a:ext>
            </a:extLst>
          </p:cNvPr>
          <p:cNvSpPr>
            <a:spLocks noGrp="1"/>
          </p:cNvSpPr>
          <p:nvPr>
            <p:ph type="title"/>
          </p:nvPr>
        </p:nvSpPr>
        <p:spPr/>
        <p:txBody>
          <a:bodyPr/>
          <a:lstStyle/>
          <a:p>
            <a:r>
              <a:rPr lang="en-US"/>
              <a:t>LinkedIn Posts Tags Distribution | OeNB Presentation</a:t>
            </a:r>
          </a:p>
        </p:txBody>
      </p:sp>
      <p:graphicFrame>
        <p:nvGraphicFramePr>
          <p:cNvPr id="6" name="Chart Placeholder 5">
            <a:extLst>
              <a:ext uri="{FF2B5EF4-FFF2-40B4-BE49-F238E27FC236}">
                <a16:creationId xmlns:a16="http://schemas.microsoft.com/office/drawing/2014/main" id="{D596C23E-7A7C-415C-81EB-7BBB66BC74AA}"/>
              </a:ext>
            </a:extLst>
          </p:cNvPr>
          <p:cNvGraphicFramePr>
            <a:graphicFrameLocks noGrp="1"/>
          </p:cNvGraphicFramePr>
          <p:nvPr>
            <p:ph type="chart" sz="quarter" idx="13"/>
            <p:extLst>
              <p:ext uri="{D42A27DB-BD31-4B8C-83A1-F6EECF244321}">
                <p14:modId xmlns:p14="http://schemas.microsoft.com/office/powerpoint/2010/main" val="18065879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30A937-0642-4245-BDE8-CF9C7C8CBB4D}"/>
              </a:ext>
            </a:extLst>
          </p:cNvPr>
          <p:cNvSpPr>
            <a:spLocks noGrp="1"/>
          </p:cNvSpPr>
          <p:nvPr>
            <p:ph type="body" sz="quarter" idx="14"/>
          </p:nvPr>
        </p:nvSpPr>
        <p:spPr/>
        <p:txBody>
          <a:bodyPr/>
          <a:lstStyle/>
          <a:p>
            <a:r>
              <a:rPr lang="en-US"/>
              <a:t>01/01/2024 - 11/27/2024</a:t>
            </a:r>
          </a:p>
        </p:txBody>
      </p:sp>
      <p:sp>
        <p:nvSpPr>
          <p:cNvPr id="5" name="Footer Placeholder 4">
            <a:extLst>
              <a:ext uri="{FF2B5EF4-FFF2-40B4-BE49-F238E27FC236}">
                <a16:creationId xmlns:a16="http://schemas.microsoft.com/office/drawing/2014/main" id="{3E29314A-D70F-40CC-9FA6-608FD622A5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38434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218A6-FC15-47D1-A5F2-46372022C1A8}"/>
              </a:ext>
            </a:extLst>
          </p:cNvPr>
          <p:cNvSpPr>
            <a:spLocks noGrp="1"/>
          </p:cNvSpPr>
          <p:nvPr>
            <p:ph type="title"/>
          </p:nvPr>
        </p:nvSpPr>
        <p:spPr/>
        <p:txBody>
          <a:bodyPr/>
          <a:lstStyle/>
          <a:p>
            <a:r>
              <a:rPr lang="en-US"/>
              <a:t>Overall Overall Tag Performance | All profiles - 1 of 4</a:t>
            </a:r>
          </a:p>
        </p:txBody>
      </p:sp>
      <p:graphicFrame>
        <p:nvGraphicFramePr>
          <p:cNvPr id="5" name="Table Placeholder 4">
            <a:extLst>
              <a:ext uri="{FF2B5EF4-FFF2-40B4-BE49-F238E27FC236}">
                <a16:creationId xmlns:a16="http://schemas.microsoft.com/office/drawing/2014/main" id="{3BBE189B-63CD-412D-A8AC-2CFD8A65519B}"/>
              </a:ext>
            </a:extLst>
          </p:cNvPr>
          <p:cNvGraphicFramePr>
            <a:graphicFrameLocks noGrp="1"/>
          </p:cNvGraphicFramePr>
          <p:nvPr>
            <p:ph type="tbl" sz="quarter" idx="13"/>
            <p:extLst>
              <p:ext uri="{D42A27DB-BD31-4B8C-83A1-F6EECF244321}">
                <p14:modId xmlns:p14="http://schemas.microsoft.com/office/powerpoint/2010/main" val="1130103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578470391"/>
                    </a:ext>
                  </a:extLst>
                </a:gridCol>
                <a:gridCol w="658368">
                  <a:extLst>
                    <a:ext uri="{9D8B030D-6E8A-4147-A177-3AD203B41FA5}">
                      <a16:colId xmlns:a16="http://schemas.microsoft.com/office/drawing/2014/main" val="1101299573"/>
                    </a:ext>
                  </a:extLst>
                </a:gridCol>
                <a:gridCol w="658368">
                  <a:extLst>
                    <a:ext uri="{9D8B030D-6E8A-4147-A177-3AD203B41FA5}">
                      <a16:colId xmlns:a16="http://schemas.microsoft.com/office/drawing/2014/main" val="3321863758"/>
                    </a:ext>
                  </a:extLst>
                </a:gridCol>
                <a:gridCol w="658368">
                  <a:extLst>
                    <a:ext uri="{9D8B030D-6E8A-4147-A177-3AD203B41FA5}">
                      <a16:colId xmlns:a16="http://schemas.microsoft.com/office/drawing/2014/main" val="295145873"/>
                    </a:ext>
                  </a:extLst>
                </a:gridCol>
                <a:gridCol w="658368">
                  <a:extLst>
                    <a:ext uri="{9D8B030D-6E8A-4147-A177-3AD203B41FA5}">
                      <a16:colId xmlns:a16="http://schemas.microsoft.com/office/drawing/2014/main" val="252890921"/>
                    </a:ext>
                  </a:extLst>
                </a:gridCol>
                <a:gridCol w="658368">
                  <a:extLst>
                    <a:ext uri="{9D8B030D-6E8A-4147-A177-3AD203B41FA5}">
                      <a16:colId xmlns:a16="http://schemas.microsoft.com/office/drawing/2014/main" val="1308822177"/>
                    </a:ext>
                  </a:extLst>
                </a:gridCol>
                <a:gridCol w="658368">
                  <a:extLst>
                    <a:ext uri="{9D8B030D-6E8A-4147-A177-3AD203B41FA5}">
                      <a16:colId xmlns:a16="http://schemas.microsoft.com/office/drawing/2014/main" val="748538467"/>
                    </a:ext>
                  </a:extLst>
                </a:gridCol>
                <a:gridCol w="658368">
                  <a:extLst>
                    <a:ext uri="{9D8B030D-6E8A-4147-A177-3AD203B41FA5}">
                      <a16:colId xmlns:a16="http://schemas.microsoft.com/office/drawing/2014/main" val="1114601479"/>
                    </a:ext>
                  </a:extLst>
                </a:gridCol>
                <a:gridCol w="658368">
                  <a:extLst>
                    <a:ext uri="{9D8B030D-6E8A-4147-A177-3AD203B41FA5}">
                      <a16:colId xmlns:a16="http://schemas.microsoft.com/office/drawing/2014/main" val="1308642266"/>
                    </a:ext>
                  </a:extLst>
                </a:gridCol>
                <a:gridCol w="658368">
                  <a:extLst>
                    <a:ext uri="{9D8B030D-6E8A-4147-A177-3AD203B41FA5}">
                      <a16:colId xmlns:a16="http://schemas.microsoft.com/office/drawing/2014/main" val="3772087996"/>
                    </a:ext>
                  </a:extLst>
                </a:gridCol>
                <a:gridCol w="658368">
                  <a:extLst>
                    <a:ext uri="{9D8B030D-6E8A-4147-A177-3AD203B41FA5}">
                      <a16:colId xmlns:a16="http://schemas.microsoft.com/office/drawing/2014/main" val="2475834645"/>
                    </a:ext>
                  </a:extLst>
                </a:gridCol>
                <a:gridCol w="658368">
                  <a:extLst>
                    <a:ext uri="{9D8B030D-6E8A-4147-A177-3AD203B41FA5}">
                      <a16:colId xmlns:a16="http://schemas.microsoft.com/office/drawing/2014/main" val="3162260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(Avg.)</a:t>
                      </a:r>
                    </a:p>
                  </a:txBody>
                  <a:tcPr/>
                </a:tc>
                <a:extLst>
                  <a:ext uri="{0D108BD9-81ED-4DB2-BD59-A6C34878D82A}">
                    <a16:rowId xmlns:a16="http://schemas.microsoft.com/office/drawing/2014/main" val="2381014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01_Foto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4.6819408447446 %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742.33333333333</a:t>
                      </a:r>
                    </a:p>
                  </a:txBody>
                  <a:tcPr/>
                </a:tc>
                <a:extLst>
                  <a:ext uri="{0D108BD9-81ED-4DB2-BD59-A6C34878D82A}">
                    <a16:rowId xmlns:a16="http://schemas.microsoft.com/office/drawing/2014/main" val="1810232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01_Karussell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2.2533446519525 %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2155</a:t>
                      </a:r>
                    </a:p>
                  </a:txBody>
                  <a:tcPr/>
                </a:tc>
                <a:extLst>
                  <a:ext uri="{0D108BD9-81ED-4DB2-BD59-A6C34878D82A}">
                    <a16:rowId xmlns:a16="http://schemas.microsoft.com/office/drawing/2014/main" val="2955854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01_Link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63.647058823529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4.1052631578947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5.2111314397242 %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5906.4166666667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3860.0588235294</a:t>
                      </a:r>
                    </a:p>
                  </a:txBody>
                  <a:tcPr/>
                </a:tc>
                <a:extLst>
                  <a:ext uri="{0D108BD9-81ED-4DB2-BD59-A6C34878D82A}">
                    <a16:rowId xmlns:a16="http://schemas.microsoft.com/office/drawing/2014/main" val="2815329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02_Foto mit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4.3801035616825 %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1635.6666666667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982.5</a:t>
                      </a:r>
                    </a:p>
                  </a:txBody>
                  <a:tcPr/>
                </a:tc>
                <a:extLst>
                  <a:ext uri="{0D108BD9-81ED-4DB2-BD59-A6C34878D82A}">
                    <a16:rowId xmlns:a16="http://schemas.microsoft.com/office/drawing/2014/main" val="2583990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02_Foto ohne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5.1346967693378 %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extLst>
                  <a:ext uri="{0D108BD9-81ED-4DB2-BD59-A6C34878D82A}">
                    <a16:rowId xmlns:a16="http://schemas.microsoft.com/office/drawing/2014/main" val="3530965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02_Video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0.58823529411765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4.1380612340922 %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1627.7692307692</a:t>
                      </a:r>
                    </a:p>
                  </a:txBody>
                  <a:tcPr/>
                </a:tc>
                <a:extLst>
                  <a:ext uri="{0D108BD9-81ED-4DB2-BD59-A6C34878D82A}">
                    <a16:rowId xmlns:a16="http://schemas.microsoft.com/office/drawing/2014/main" val="2079125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03_Deutsch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35.884892086331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1.3855421686747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4.3646806167343 %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902257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6491.0575539568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4821.691588785</a:t>
                      </a:r>
                    </a:p>
                  </a:txBody>
                  <a:tcPr/>
                </a:tc>
                <a:extLst>
                  <a:ext uri="{0D108BD9-81ED-4DB2-BD59-A6C34878D82A}">
                    <a16:rowId xmlns:a16="http://schemas.microsoft.com/office/drawing/2014/main" val="1290579964"/>
                  </a:ext>
                </a:extLst>
              </a:tr>
            </a:tbl>
          </a:graphicData>
        </a:graphic>
      </p:graphicFrame>
      <p:sp>
        <p:nvSpPr>
          <p:cNvPr id="4" name="Text Placeholder 3">
            <a:extLst>
              <a:ext uri="{FF2B5EF4-FFF2-40B4-BE49-F238E27FC236}">
                <a16:creationId xmlns:a16="http://schemas.microsoft.com/office/drawing/2014/main" id="{1935C4C1-1376-45C0-9DB6-B391EE213A1C}"/>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22558235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533C1-E27F-4BD1-92B1-46C5F7246B43}"/>
              </a:ext>
            </a:extLst>
          </p:cNvPr>
          <p:cNvSpPr>
            <a:spLocks noGrp="1"/>
          </p:cNvSpPr>
          <p:nvPr>
            <p:ph type="title"/>
          </p:nvPr>
        </p:nvSpPr>
        <p:spPr/>
        <p:txBody>
          <a:bodyPr/>
          <a:lstStyle/>
          <a:p>
            <a:r>
              <a:rPr lang="en-US"/>
              <a:t>Overall Overall Tag Performance | All profiles - 2 of 4</a:t>
            </a:r>
          </a:p>
        </p:txBody>
      </p:sp>
      <p:graphicFrame>
        <p:nvGraphicFramePr>
          <p:cNvPr id="5" name="Table Placeholder 4">
            <a:extLst>
              <a:ext uri="{FF2B5EF4-FFF2-40B4-BE49-F238E27FC236}">
                <a16:creationId xmlns:a16="http://schemas.microsoft.com/office/drawing/2014/main" id="{FD1A3515-FBE0-4FF2-BBE3-9A7C8303807C}"/>
              </a:ext>
            </a:extLst>
          </p:cNvPr>
          <p:cNvGraphicFramePr>
            <a:graphicFrameLocks noGrp="1"/>
          </p:cNvGraphicFramePr>
          <p:nvPr>
            <p:ph type="tbl" sz="quarter" idx="13"/>
            <p:extLst>
              <p:ext uri="{D42A27DB-BD31-4B8C-83A1-F6EECF244321}">
                <p14:modId xmlns:p14="http://schemas.microsoft.com/office/powerpoint/2010/main" val="667604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684377083"/>
                    </a:ext>
                  </a:extLst>
                </a:gridCol>
                <a:gridCol w="658368">
                  <a:extLst>
                    <a:ext uri="{9D8B030D-6E8A-4147-A177-3AD203B41FA5}">
                      <a16:colId xmlns:a16="http://schemas.microsoft.com/office/drawing/2014/main" val="4010138788"/>
                    </a:ext>
                  </a:extLst>
                </a:gridCol>
                <a:gridCol w="658368">
                  <a:extLst>
                    <a:ext uri="{9D8B030D-6E8A-4147-A177-3AD203B41FA5}">
                      <a16:colId xmlns:a16="http://schemas.microsoft.com/office/drawing/2014/main" val="1020049914"/>
                    </a:ext>
                  </a:extLst>
                </a:gridCol>
                <a:gridCol w="658368">
                  <a:extLst>
                    <a:ext uri="{9D8B030D-6E8A-4147-A177-3AD203B41FA5}">
                      <a16:colId xmlns:a16="http://schemas.microsoft.com/office/drawing/2014/main" val="1096731707"/>
                    </a:ext>
                  </a:extLst>
                </a:gridCol>
                <a:gridCol w="658368">
                  <a:extLst>
                    <a:ext uri="{9D8B030D-6E8A-4147-A177-3AD203B41FA5}">
                      <a16:colId xmlns:a16="http://schemas.microsoft.com/office/drawing/2014/main" val="2027736624"/>
                    </a:ext>
                  </a:extLst>
                </a:gridCol>
                <a:gridCol w="658368">
                  <a:extLst>
                    <a:ext uri="{9D8B030D-6E8A-4147-A177-3AD203B41FA5}">
                      <a16:colId xmlns:a16="http://schemas.microsoft.com/office/drawing/2014/main" val="2060026093"/>
                    </a:ext>
                  </a:extLst>
                </a:gridCol>
                <a:gridCol w="658368">
                  <a:extLst>
                    <a:ext uri="{9D8B030D-6E8A-4147-A177-3AD203B41FA5}">
                      <a16:colId xmlns:a16="http://schemas.microsoft.com/office/drawing/2014/main" val="714833544"/>
                    </a:ext>
                  </a:extLst>
                </a:gridCol>
                <a:gridCol w="658368">
                  <a:extLst>
                    <a:ext uri="{9D8B030D-6E8A-4147-A177-3AD203B41FA5}">
                      <a16:colId xmlns:a16="http://schemas.microsoft.com/office/drawing/2014/main" val="2631869753"/>
                    </a:ext>
                  </a:extLst>
                </a:gridCol>
                <a:gridCol w="658368">
                  <a:extLst>
                    <a:ext uri="{9D8B030D-6E8A-4147-A177-3AD203B41FA5}">
                      <a16:colId xmlns:a16="http://schemas.microsoft.com/office/drawing/2014/main" val="3546580003"/>
                    </a:ext>
                  </a:extLst>
                </a:gridCol>
                <a:gridCol w="658368">
                  <a:extLst>
                    <a:ext uri="{9D8B030D-6E8A-4147-A177-3AD203B41FA5}">
                      <a16:colId xmlns:a16="http://schemas.microsoft.com/office/drawing/2014/main" val="3211378581"/>
                    </a:ext>
                  </a:extLst>
                </a:gridCol>
                <a:gridCol w="658368">
                  <a:extLst>
                    <a:ext uri="{9D8B030D-6E8A-4147-A177-3AD203B41FA5}">
                      <a16:colId xmlns:a16="http://schemas.microsoft.com/office/drawing/2014/main" val="754837313"/>
                    </a:ext>
                  </a:extLst>
                </a:gridCol>
                <a:gridCol w="658368">
                  <a:extLst>
                    <a:ext uri="{9D8B030D-6E8A-4147-A177-3AD203B41FA5}">
                      <a16:colId xmlns:a16="http://schemas.microsoft.com/office/drawing/2014/main" val="2830118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(Avg.)</a:t>
                      </a:r>
                    </a:p>
                  </a:txBody>
                  <a:tcPr/>
                </a:tc>
                <a:extLst>
                  <a:ext uri="{0D108BD9-81ED-4DB2-BD59-A6C34878D82A}">
                    <a16:rowId xmlns:a16="http://schemas.microsoft.com/office/drawing/2014/main" val="3526176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03_Englisch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12.012102874433 %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24057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04_bankenaufsicht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51.099326041321 %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75397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04_finanzbildung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36.560606060606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1.5747126436782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4.4146555773831 %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6627.9270072993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4960.603960396</a:t>
                      </a:r>
                    </a:p>
                  </a:txBody>
                  <a:tcPr/>
                </a:tc>
                <a:extLst>
                  <a:ext uri="{0D108BD9-81ED-4DB2-BD59-A6C34878D82A}">
                    <a16:rowId xmlns:a16="http://schemas.microsoft.com/office/drawing/2014/main" val="460433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04_forschung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4.2307039038027 %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2222</a:t>
                      </a:r>
                    </a:p>
                  </a:txBody>
                  <a:tcPr/>
                </a:tc>
                <a:extLst>
                  <a:ext uri="{0D108BD9-81ED-4DB2-BD59-A6C34878D82A}">
                    <a16:rowId xmlns:a16="http://schemas.microsoft.com/office/drawing/2014/main" val="479269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04_Geld und Zahlungsverkehr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3.7392008615605 %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5313.0909090909</a:t>
                      </a:r>
                    </a:p>
                  </a:txBody>
                  <a:tcPr/>
                </a:tc>
                <a:extLst>
                  <a:ext uri="{0D108BD9-81ED-4DB2-BD59-A6C34878D82A}">
                    <a16:rowId xmlns:a16="http://schemas.microsoft.com/office/drawing/2014/main" val="1712511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04_geldpolitik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8.3043628818694 %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93164701"/>
                  </a:ext>
                </a:extLst>
              </a:tr>
            </a:tbl>
          </a:graphicData>
        </a:graphic>
      </p:graphicFrame>
      <p:sp>
        <p:nvSpPr>
          <p:cNvPr id="4" name="Text Placeholder 3">
            <a:extLst>
              <a:ext uri="{FF2B5EF4-FFF2-40B4-BE49-F238E27FC236}">
                <a16:creationId xmlns:a16="http://schemas.microsoft.com/office/drawing/2014/main" id="{4168A1F5-F1F5-4925-ACB0-7B64F31E831A}"/>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32351994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04A15-3C78-41B4-87BC-509D1675D179}"/>
              </a:ext>
            </a:extLst>
          </p:cNvPr>
          <p:cNvSpPr>
            <a:spLocks noGrp="1"/>
          </p:cNvSpPr>
          <p:nvPr>
            <p:ph type="title"/>
          </p:nvPr>
        </p:nvSpPr>
        <p:spPr/>
        <p:txBody>
          <a:bodyPr/>
          <a:lstStyle/>
          <a:p>
            <a:r>
              <a:rPr lang="en-US"/>
              <a:t>Overall Overall Tag Performance | All profiles - 3 of 4</a:t>
            </a:r>
          </a:p>
        </p:txBody>
      </p:sp>
      <p:graphicFrame>
        <p:nvGraphicFramePr>
          <p:cNvPr id="5" name="Table Placeholder 4">
            <a:extLst>
              <a:ext uri="{FF2B5EF4-FFF2-40B4-BE49-F238E27FC236}">
                <a16:creationId xmlns:a16="http://schemas.microsoft.com/office/drawing/2014/main" id="{49B0D40D-71BF-4F4F-9DDF-71AC468ACF30}"/>
              </a:ext>
            </a:extLst>
          </p:cNvPr>
          <p:cNvGraphicFramePr>
            <a:graphicFrameLocks noGrp="1"/>
          </p:cNvGraphicFramePr>
          <p:nvPr>
            <p:ph type="tbl" sz="quarter" idx="13"/>
            <p:extLst>
              <p:ext uri="{D42A27DB-BD31-4B8C-83A1-F6EECF244321}">
                <p14:modId xmlns:p14="http://schemas.microsoft.com/office/powerpoint/2010/main" val="1112959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804866171"/>
                    </a:ext>
                  </a:extLst>
                </a:gridCol>
                <a:gridCol w="658368">
                  <a:extLst>
                    <a:ext uri="{9D8B030D-6E8A-4147-A177-3AD203B41FA5}">
                      <a16:colId xmlns:a16="http://schemas.microsoft.com/office/drawing/2014/main" val="656124164"/>
                    </a:ext>
                  </a:extLst>
                </a:gridCol>
                <a:gridCol w="658368">
                  <a:extLst>
                    <a:ext uri="{9D8B030D-6E8A-4147-A177-3AD203B41FA5}">
                      <a16:colId xmlns:a16="http://schemas.microsoft.com/office/drawing/2014/main" val="2973300496"/>
                    </a:ext>
                  </a:extLst>
                </a:gridCol>
                <a:gridCol w="658368">
                  <a:extLst>
                    <a:ext uri="{9D8B030D-6E8A-4147-A177-3AD203B41FA5}">
                      <a16:colId xmlns:a16="http://schemas.microsoft.com/office/drawing/2014/main" val="1239221314"/>
                    </a:ext>
                  </a:extLst>
                </a:gridCol>
                <a:gridCol w="658368">
                  <a:extLst>
                    <a:ext uri="{9D8B030D-6E8A-4147-A177-3AD203B41FA5}">
                      <a16:colId xmlns:a16="http://schemas.microsoft.com/office/drawing/2014/main" val="2818232553"/>
                    </a:ext>
                  </a:extLst>
                </a:gridCol>
                <a:gridCol w="658368">
                  <a:extLst>
                    <a:ext uri="{9D8B030D-6E8A-4147-A177-3AD203B41FA5}">
                      <a16:colId xmlns:a16="http://schemas.microsoft.com/office/drawing/2014/main" val="504500507"/>
                    </a:ext>
                  </a:extLst>
                </a:gridCol>
                <a:gridCol w="658368">
                  <a:extLst>
                    <a:ext uri="{9D8B030D-6E8A-4147-A177-3AD203B41FA5}">
                      <a16:colId xmlns:a16="http://schemas.microsoft.com/office/drawing/2014/main" val="745942046"/>
                    </a:ext>
                  </a:extLst>
                </a:gridCol>
                <a:gridCol w="658368">
                  <a:extLst>
                    <a:ext uri="{9D8B030D-6E8A-4147-A177-3AD203B41FA5}">
                      <a16:colId xmlns:a16="http://schemas.microsoft.com/office/drawing/2014/main" val="2779458650"/>
                    </a:ext>
                  </a:extLst>
                </a:gridCol>
                <a:gridCol w="658368">
                  <a:extLst>
                    <a:ext uri="{9D8B030D-6E8A-4147-A177-3AD203B41FA5}">
                      <a16:colId xmlns:a16="http://schemas.microsoft.com/office/drawing/2014/main" val="4120374849"/>
                    </a:ext>
                  </a:extLst>
                </a:gridCol>
                <a:gridCol w="658368">
                  <a:extLst>
                    <a:ext uri="{9D8B030D-6E8A-4147-A177-3AD203B41FA5}">
                      <a16:colId xmlns:a16="http://schemas.microsoft.com/office/drawing/2014/main" val="2817323037"/>
                    </a:ext>
                  </a:extLst>
                </a:gridCol>
                <a:gridCol w="658368">
                  <a:extLst>
                    <a:ext uri="{9D8B030D-6E8A-4147-A177-3AD203B41FA5}">
                      <a16:colId xmlns:a16="http://schemas.microsoft.com/office/drawing/2014/main" val="879188278"/>
                    </a:ext>
                  </a:extLst>
                </a:gridCol>
                <a:gridCol w="658368">
                  <a:extLst>
                    <a:ext uri="{9D8B030D-6E8A-4147-A177-3AD203B41FA5}">
                      <a16:colId xmlns:a16="http://schemas.microsoft.com/office/drawing/2014/main" val="952804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(Avg.)</a:t>
                      </a:r>
                    </a:p>
                  </a:txBody>
                  <a:tcPr/>
                </a:tc>
                <a:extLst>
                  <a:ext uri="{0D108BD9-81ED-4DB2-BD59-A6C34878D82A}">
                    <a16:rowId xmlns:a16="http://schemas.microsoft.com/office/drawing/2014/main" val="1985636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04_statistik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3.5793657644166 %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43767.333333333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54472</a:t>
                      </a:r>
                    </a:p>
                  </a:txBody>
                  <a:tcPr/>
                </a:tc>
                <a:extLst>
                  <a:ext uri="{0D108BD9-81ED-4DB2-BD59-A6C34878D82A}">
                    <a16:rowId xmlns:a16="http://schemas.microsoft.com/office/drawing/2014/main" val="2979819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04_ueberuns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5.5122742386927 %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2037.625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1770.4</a:t>
                      </a:r>
                    </a:p>
                  </a:txBody>
                  <a:tcPr/>
                </a:tc>
                <a:extLst>
                  <a:ext uri="{0D108BD9-81ED-4DB2-BD59-A6C34878D82A}">
                    <a16:rowId xmlns:a16="http://schemas.microsoft.com/office/drawing/2014/main" val="3619845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04_Volkswirtschaft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51.384615384615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5.697157921594 %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17855.285714286</a:t>
                      </a:r>
                    </a:p>
                  </a:txBody>
                  <a:tcPr/>
                </a:tc>
                <a:extLst>
                  <a:ext uri="{0D108BD9-81ED-4DB2-BD59-A6C34878D82A}">
                    <a16:rowId xmlns:a16="http://schemas.microsoft.com/office/drawing/2014/main" val="3893357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04_Zahlungsverkehr/Geld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0.27692307692308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2.826213083457 %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1325.2727272727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1353.862745098</a:t>
                      </a:r>
                    </a:p>
                  </a:txBody>
                  <a:tcPr/>
                </a:tc>
                <a:extLst>
                  <a:ext uri="{0D108BD9-81ED-4DB2-BD59-A6C34878D82A}">
                    <a16:rowId xmlns:a16="http://schemas.microsoft.com/office/drawing/2014/main" val="306684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05_App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3.1741772763251 %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39000</a:t>
                      </a:r>
                    </a:p>
                  </a:txBody>
                  <a:tcPr/>
                </a:tc>
                <a:extLst>
                  <a:ext uri="{0D108BD9-81ED-4DB2-BD59-A6C34878D82A}">
                    <a16:rowId xmlns:a16="http://schemas.microsoft.com/office/drawing/2014/main" val="941178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05_Blog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12.568219549612 %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09699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05_Interview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39.461538461538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0.15384615384615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0.72727272727273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5.8632426584218 %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1866.3333333333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893.83333333333</a:t>
                      </a:r>
                    </a:p>
                  </a:txBody>
                  <a:tcPr/>
                </a:tc>
                <a:extLst>
                  <a:ext uri="{0D108BD9-81ED-4DB2-BD59-A6C34878D82A}">
                    <a16:rowId xmlns:a16="http://schemas.microsoft.com/office/drawing/2014/main" val="2041518879"/>
                  </a:ext>
                </a:extLst>
              </a:tr>
            </a:tbl>
          </a:graphicData>
        </a:graphic>
      </p:graphicFrame>
      <p:sp>
        <p:nvSpPr>
          <p:cNvPr id="4" name="Text Placeholder 3">
            <a:extLst>
              <a:ext uri="{FF2B5EF4-FFF2-40B4-BE49-F238E27FC236}">
                <a16:creationId xmlns:a16="http://schemas.microsoft.com/office/drawing/2014/main" id="{2269AEA3-162E-4FCA-BF5F-CE675FE5F29A}"/>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18788725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2FF25-F584-47AA-B851-BE740569BB09}"/>
              </a:ext>
            </a:extLst>
          </p:cNvPr>
          <p:cNvSpPr>
            <a:spLocks noGrp="1"/>
          </p:cNvSpPr>
          <p:nvPr>
            <p:ph type="title"/>
          </p:nvPr>
        </p:nvSpPr>
        <p:spPr/>
        <p:txBody>
          <a:bodyPr/>
          <a:lstStyle/>
          <a:p>
            <a:r>
              <a:rPr lang="en-US"/>
              <a:t>Overall Overall Tag Performance | All profiles - 4 of 4</a:t>
            </a:r>
          </a:p>
        </p:txBody>
      </p:sp>
      <p:graphicFrame>
        <p:nvGraphicFramePr>
          <p:cNvPr id="5" name="Table Placeholder 4">
            <a:extLst>
              <a:ext uri="{FF2B5EF4-FFF2-40B4-BE49-F238E27FC236}">
                <a16:creationId xmlns:a16="http://schemas.microsoft.com/office/drawing/2014/main" id="{1F2242EC-5348-48EF-BC76-CA1E44222FE8}"/>
              </a:ext>
            </a:extLst>
          </p:cNvPr>
          <p:cNvGraphicFramePr>
            <a:graphicFrameLocks noGrp="1"/>
          </p:cNvGraphicFramePr>
          <p:nvPr>
            <p:ph type="tbl" sz="quarter" idx="13"/>
            <p:extLst>
              <p:ext uri="{D42A27DB-BD31-4B8C-83A1-F6EECF244321}">
                <p14:modId xmlns:p14="http://schemas.microsoft.com/office/powerpoint/2010/main" val="495014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654331557"/>
                    </a:ext>
                  </a:extLst>
                </a:gridCol>
                <a:gridCol w="658368">
                  <a:extLst>
                    <a:ext uri="{9D8B030D-6E8A-4147-A177-3AD203B41FA5}">
                      <a16:colId xmlns:a16="http://schemas.microsoft.com/office/drawing/2014/main" val="928278037"/>
                    </a:ext>
                  </a:extLst>
                </a:gridCol>
                <a:gridCol w="658368">
                  <a:extLst>
                    <a:ext uri="{9D8B030D-6E8A-4147-A177-3AD203B41FA5}">
                      <a16:colId xmlns:a16="http://schemas.microsoft.com/office/drawing/2014/main" val="3291531344"/>
                    </a:ext>
                  </a:extLst>
                </a:gridCol>
                <a:gridCol w="658368">
                  <a:extLst>
                    <a:ext uri="{9D8B030D-6E8A-4147-A177-3AD203B41FA5}">
                      <a16:colId xmlns:a16="http://schemas.microsoft.com/office/drawing/2014/main" val="3902772524"/>
                    </a:ext>
                  </a:extLst>
                </a:gridCol>
                <a:gridCol w="658368">
                  <a:extLst>
                    <a:ext uri="{9D8B030D-6E8A-4147-A177-3AD203B41FA5}">
                      <a16:colId xmlns:a16="http://schemas.microsoft.com/office/drawing/2014/main" val="3113260339"/>
                    </a:ext>
                  </a:extLst>
                </a:gridCol>
                <a:gridCol w="658368">
                  <a:extLst>
                    <a:ext uri="{9D8B030D-6E8A-4147-A177-3AD203B41FA5}">
                      <a16:colId xmlns:a16="http://schemas.microsoft.com/office/drawing/2014/main" val="2027914204"/>
                    </a:ext>
                  </a:extLst>
                </a:gridCol>
                <a:gridCol w="658368">
                  <a:extLst>
                    <a:ext uri="{9D8B030D-6E8A-4147-A177-3AD203B41FA5}">
                      <a16:colId xmlns:a16="http://schemas.microsoft.com/office/drawing/2014/main" val="3941501675"/>
                    </a:ext>
                  </a:extLst>
                </a:gridCol>
                <a:gridCol w="658368">
                  <a:extLst>
                    <a:ext uri="{9D8B030D-6E8A-4147-A177-3AD203B41FA5}">
                      <a16:colId xmlns:a16="http://schemas.microsoft.com/office/drawing/2014/main" val="4232271217"/>
                    </a:ext>
                  </a:extLst>
                </a:gridCol>
                <a:gridCol w="658368">
                  <a:extLst>
                    <a:ext uri="{9D8B030D-6E8A-4147-A177-3AD203B41FA5}">
                      <a16:colId xmlns:a16="http://schemas.microsoft.com/office/drawing/2014/main" val="830907173"/>
                    </a:ext>
                  </a:extLst>
                </a:gridCol>
                <a:gridCol w="658368">
                  <a:extLst>
                    <a:ext uri="{9D8B030D-6E8A-4147-A177-3AD203B41FA5}">
                      <a16:colId xmlns:a16="http://schemas.microsoft.com/office/drawing/2014/main" val="2168414610"/>
                    </a:ext>
                  </a:extLst>
                </a:gridCol>
                <a:gridCol w="658368">
                  <a:extLst>
                    <a:ext uri="{9D8B030D-6E8A-4147-A177-3AD203B41FA5}">
                      <a16:colId xmlns:a16="http://schemas.microsoft.com/office/drawing/2014/main" val="2220777538"/>
                    </a:ext>
                  </a:extLst>
                </a:gridCol>
                <a:gridCol w="658368">
                  <a:extLst>
                    <a:ext uri="{9D8B030D-6E8A-4147-A177-3AD203B41FA5}">
                      <a16:colId xmlns:a16="http://schemas.microsoft.com/office/drawing/2014/main" val="2650812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(Avg.)</a:t>
                      </a:r>
                    </a:p>
                  </a:txBody>
                  <a:tcPr/>
                </a:tc>
                <a:extLst>
                  <a:ext uri="{0D108BD9-81ED-4DB2-BD59-A6C34878D82A}">
                    <a16:rowId xmlns:a16="http://schemas.microsoft.com/office/drawing/2014/main" val="352293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05_Podcast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3.9642968998502 %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8692.6153846154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11401</a:t>
                      </a:r>
                    </a:p>
                  </a:txBody>
                  <a:tcPr/>
                </a:tc>
                <a:extLst>
                  <a:ext uri="{0D108BD9-81ED-4DB2-BD59-A6C34878D82A}">
                    <a16:rowId xmlns:a16="http://schemas.microsoft.com/office/drawing/2014/main" val="1220258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05_Presseaussendung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6.1891163890362 %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10718.076923077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18531.666666667</a:t>
                      </a:r>
                    </a:p>
                  </a:txBody>
                  <a:tcPr/>
                </a:tc>
                <a:extLst>
                  <a:ext uri="{0D108BD9-81ED-4DB2-BD59-A6C34878D82A}">
                    <a16:rowId xmlns:a16="http://schemas.microsoft.com/office/drawing/2014/main" val="1927889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05_Publikation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12.896326901861 %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17204.777777778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27367</a:t>
                      </a:r>
                    </a:p>
                  </a:txBody>
                  <a:tcPr/>
                </a:tc>
                <a:extLst>
                  <a:ext uri="{0D108BD9-81ED-4DB2-BD59-A6C34878D82A}">
                    <a16:rowId xmlns:a16="http://schemas.microsoft.com/office/drawing/2014/main" val="1969169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05_veranstaltungenevents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3.3471310075823 %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1822.6666666667</a:t>
                      </a:r>
                    </a:p>
                  </a:txBody>
                  <a:tcPr/>
                </a:tc>
                <a:extLst>
                  <a:ext uri="{0D108BD9-81ED-4DB2-BD59-A6C34878D82A}">
                    <a16:rowId xmlns:a16="http://schemas.microsoft.com/office/drawing/2014/main" val="3079547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06_Banken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0.76767676767677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1.1935483870968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3.0674203032503 %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1899.0641025641</a:t>
                      </a:r>
                    </a:p>
                  </a:txBody>
                  <a:tcPr/>
                </a:tc>
                <a:extLst>
                  <a:ext uri="{0D108BD9-81ED-4DB2-BD59-A6C34878D82A}">
                    <a16:rowId xmlns:a16="http://schemas.microsoft.com/office/drawing/2014/main" val="695070117"/>
                  </a:ext>
                </a:extLst>
              </a:tr>
            </a:tbl>
          </a:graphicData>
        </a:graphic>
      </p:graphicFrame>
      <p:sp>
        <p:nvSpPr>
          <p:cNvPr id="4" name="Text Placeholder 3">
            <a:extLst>
              <a:ext uri="{FF2B5EF4-FFF2-40B4-BE49-F238E27FC236}">
                <a16:creationId xmlns:a16="http://schemas.microsoft.com/office/drawing/2014/main" id="{AAFB63E8-4944-4FEF-AB69-353E308783A0}"/>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38017208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6F106-8F26-4466-BF6E-037A223E575C}"/>
              </a:ext>
            </a:extLst>
          </p:cNvPr>
          <p:cNvSpPr>
            <a:spLocks noGrp="1"/>
          </p:cNvSpPr>
          <p:nvPr>
            <p:ph type="title"/>
          </p:nvPr>
        </p:nvSpPr>
        <p:spPr/>
        <p:txBody>
          <a:bodyPr/>
          <a:lstStyle/>
          <a:p>
            <a:r>
              <a:rPr lang="en-US"/>
              <a:t>Overall Tag Performance | OeNB Presentation</a:t>
            </a:r>
          </a:p>
        </p:txBody>
      </p:sp>
      <p:graphicFrame>
        <p:nvGraphicFramePr>
          <p:cNvPr id="5" name="Table Placeholder 4">
            <a:extLst>
              <a:ext uri="{FF2B5EF4-FFF2-40B4-BE49-F238E27FC236}">
                <a16:creationId xmlns:a16="http://schemas.microsoft.com/office/drawing/2014/main" id="{963E7286-3CCC-4027-A391-FB5D6F068F28}"/>
              </a:ext>
            </a:extLst>
          </p:cNvPr>
          <p:cNvGraphicFramePr>
            <a:graphicFrameLocks noGrp="1"/>
          </p:cNvGraphicFramePr>
          <p:nvPr>
            <p:ph type="tbl" sz="quarter" idx="13"/>
            <p:extLst>
              <p:ext uri="{D42A27DB-BD31-4B8C-83A1-F6EECF244321}">
                <p14:modId xmlns:p14="http://schemas.microsoft.com/office/powerpoint/2010/main" val="2589798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796939699"/>
                    </a:ext>
                  </a:extLst>
                </a:gridCol>
                <a:gridCol w="822960">
                  <a:extLst>
                    <a:ext uri="{9D8B030D-6E8A-4147-A177-3AD203B41FA5}">
                      <a16:colId xmlns:a16="http://schemas.microsoft.com/office/drawing/2014/main" val="3021616550"/>
                    </a:ext>
                  </a:extLst>
                </a:gridCol>
                <a:gridCol w="822960">
                  <a:extLst>
                    <a:ext uri="{9D8B030D-6E8A-4147-A177-3AD203B41FA5}">
                      <a16:colId xmlns:a16="http://schemas.microsoft.com/office/drawing/2014/main" val="2235167404"/>
                    </a:ext>
                  </a:extLst>
                </a:gridCol>
                <a:gridCol w="822960">
                  <a:extLst>
                    <a:ext uri="{9D8B030D-6E8A-4147-A177-3AD203B41FA5}">
                      <a16:colId xmlns:a16="http://schemas.microsoft.com/office/drawing/2014/main" val="2184755758"/>
                    </a:ext>
                  </a:extLst>
                </a:gridCol>
                <a:gridCol w="822960">
                  <a:extLst>
                    <a:ext uri="{9D8B030D-6E8A-4147-A177-3AD203B41FA5}">
                      <a16:colId xmlns:a16="http://schemas.microsoft.com/office/drawing/2014/main" val="2014291366"/>
                    </a:ext>
                  </a:extLst>
                </a:gridCol>
                <a:gridCol w="822960">
                  <a:extLst>
                    <a:ext uri="{9D8B030D-6E8A-4147-A177-3AD203B41FA5}">
                      <a16:colId xmlns:a16="http://schemas.microsoft.com/office/drawing/2014/main" val="2803507621"/>
                    </a:ext>
                  </a:extLst>
                </a:gridCol>
                <a:gridCol w="822960">
                  <a:extLst>
                    <a:ext uri="{9D8B030D-6E8A-4147-A177-3AD203B41FA5}">
                      <a16:colId xmlns:a16="http://schemas.microsoft.com/office/drawing/2014/main" val="2482582537"/>
                    </a:ext>
                  </a:extLst>
                </a:gridCol>
                <a:gridCol w="822960">
                  <a:extLst>
                    <a:ext uri="{9D8B030D-6E8A-4147-A177-3AD203B41FA5}">
                      <a16:colId xmlns:a16="http://schemas.microsoft.com/office/drawing/2014/main" val="267362298"/>
                    </a:ext>
                  </a:extLst>
                </a:gridCol>
                <a:gridCol w="822960">
                  <a:extLst>
                    <a:ext uri="{9D8B030D-6E8A-4147-A177-3AD203B41FA5}">
                      <a16:colId xmlns:a16="http://schemas.microsoft.com/office/drawing/2014/main" val="3122290013"/>
                    </a:ext>
                  </a:extLst>
                </a:gridCol>
                <a:gridCol w="822960">
                  <a:extLst>
                    <a:ext uri="{9D8B030D-6E8A-4147-A177-3AD203B41FA5}">
                      <a16:colId xmlns:a16="http://schemas.microsoft.com/office/drawing/2014/main" val="1726776967"/>
                    </a:ext>
                  </a:extLst>
                </a:gridCol>
              </a:tblGrid>
              <a:tr h="370840">
                <a:tc>
                  <a:txBody>
                    <a:bodyPr/>
                    <a:lstStyle/>
                    <a:p>
                      <a:r>
                        <a:rPr lang="en-US" sz="1000"/>
                        <a:t>Network</a:t>
                      </a:r>
                    </a:p>
                  </a:txBody>
                  <a:tcPr/>
                </a:tc>
                <a:tc>
                  <a:txBody>
                    <a:bodyPr/>
                    <a:lstStyle/>
                    <a:p>
                      <a:r>
                        <a:rPr lang="en-US" sz="1000"/>
                        <a:t>Tag</a:t>
                      </a:r>
                    </a:p>
                  </a:txBody>
                  <a:tcPr/>
                </a:tc>
                <a:tc>
                  <a:txBody>
                    <a:bodyPr/>
                    <a:lstStyle/>
                    <a:p>
                      <a:r>
                        <a:rPr lang="en-US" sz="1000"/>
                        <a:t>Posts</a:t>
                      </a:r>
                    </a:p>
                  </a:txBody>
                  <a:tcPr/>
                </a:tc>
                <a:tc>
                  <a:txBody>
                    <a:bodyPr/>
                    <a:lstStyle/>
                    <a:p>
                      <a:r>
                        <a:rPr lang="en-US" sz="1000"/>
                        <a:t>Likes (Total)</a:t>
                      </a:r>
                    </a:p>
                  </a:txBody>
                  <a:tcPr/>
                </a:tc>
                <a:tc>
                  <a:txBody>
                    <a:bodyPr/>
                    <a:lstStyle/>
                    <a:p>
                      <a:r>
                        <a:rPr lang="en-US" sz="1000"/>
                        <a:t>Likes (Avg.)</a:t>
                      </a:r>
                    </a:p>
                  </a:txBody>
                  <a:tcPr/>
                </a:tc>
                <a:tc>
                  <a:txBody>
                    <a:bodyPr/>
                    <a:lstStyle/>
                    <a:p>
                      <a:r>
                        <a:rPr lang="en-US" sz="1000"/>
                        <a:t>Comments (Total)</a:t>
                      </a:r>
                    </a:p>
                  </a:txBody>
                  <a:tcPr/>
                </a:tc>
                <a:tc>
                  <a:txBody>
                    <a:bodyPr/>
                    <a:lstStyle/>
                    <a:p>
                      <a:r>
                        <a:rPr lang="en-US" sz="1000"/>
                        <a:t>Comments (Avg.)</a:t>
                      </a:r>
                    </a:p>
                  </a:txBody>
                  <a:tcPr/>
                </a:tc>
                <a:tc>
                  <a:txBody>
                    <a:bodyPr/>
                    <a:lstStyle/>
                    <a:p>
                      <a:r>
                        <a:rPr lang="en-US" sz="1000"/>
                        <a:t>Shares (Total)</a:t>
                      </a:r>
                    </a:p>
                  </a:txBody>
                  <a:tcPr/>
                </a:tc>
                <a:tc>
                  <a:txBody>
                    <a:bodyPr/>
                    <a:lstStyle/>
                    <a:p>
                      <a:r>
                        <a:rPr lang="en-US" sz="1000"/>
                        <a:t>Shares (Avg.)</a:t>
                      </a:r>
                    </a:p>
                  </a:txBody>
                  <a:tcPr/>
                </a:tc>
                <a:tc>
                  <a:txBody>
                    <a:bodyPr/>
                    <a:lstStyle/>
                    <a:p>
                      <a:r>
                        <a:rPr lang="en-US" sz="1000"/>
                        <a:t>Interaction Rate</a:t>
                      </a:r>
                    </a:p>
                  </a:txBody>
                  <a:tcPr/>
                </a:tc>
                <a:extLst>
                  <a:ext uri="{0D108BD9-81ED-4DB2-BD59-A6C34878D82A}">
                    <a16:rowId xmlns:a16="http://schemas.microsoft.com/office/drawing/2014/main" val="3557805375"/>
                  </a:ext>
                </a:extLst>
              </a:tr>
              <a:tr h="370840">
                <a:tc>
                  <a:txBody>
                    <a:bodyPr/>
                    <a:lstStyle/>
                    <a:p>
                      <a:r>
                        <a:rPr lang="en-US" sz="1000"/>
                        <a:t>Facebook</a:t>
                      </a:r>
                    </a:p>
                  </a:txBody>
                  <a:tcPr/>
                </a:tc>
                <a:tc>
                  <a:txBody>
                    <a:bodyPr/>
                    <a:lstStyle/>
                    <a:p>
                      <a:r>
                        <a:rPr lang="en-US" sz="1000"/>
                        <a:t>04_finanzbildung</a:t>
                      </a:r>
                    </a:p>
                  </a:txBody>
                  <a:tcPr/>
                </a:tc>
                <a:tc>
                  <a:txBody>
                    <a:bodyPr/>
                    <a:lstStyle/>
                    <a:p>
                      <a:r>
                        <a:rPr lang="en-US" sz="1000"/>
                        <a:t>34</a:t>
                      </a:r>
                    </a:p>
                  </a:txBody>
                  <a:tcPr/>
                </a:tc>
                <a:tc>
                  <a:txBody>
                    <a:bodyPr/>
                    <a:lstStyle/>
                    <a:p>
                      <a:r>
                        <a:rPr lang="en-US" sz="1000"/>
                        <a:t>754</a:t>
                      </a:r>
                    </a:p>
                  </a:txBody>
                  <a:tcPr/>
                </a:tc>
                <a:tc>
                  <a:txBody>
                    <a:bodyPr/>
                    <a:lstStyle/>
                    <a:p>
                      <a:r>
                        <a:rPr lang="en-US" sz="1000"/>
                        <a:t>22.176470588235</a:t>
                      </a:r>
                    </a:p>
                  </a:txBody>
                  <a:tcPr/>
                </a:tc>
                <a:tc>
                  <a:txBody>
                    <a:bodyPr/>
                    <a:lstStyle/>
                    <a:p>
                      <a:r>
                        <a:rPr lang="en-US" sz="1000"/>
                        <a:t>130</a:t>
                      </a:r>
                    </a:p>
                  </a:txBody>
                  <a:tcPr/>
                </a:tc>
                <a:tc>
                  <a:txBody>
                    <a:bodyPr/>
                    <a:lstStyle/>
                    <a:p>
                      <a:r>
                        <a:rPr lang="en-US" sz="1000"/>
                        <a:t>3.8235294117647</a:t>
                      </a:r>
                    </a:p>
                  </a:txBody>
                  <a:tcPr/>
                </a:tc>
                <a:tc>
                  <a:txBody>
                    <a:bodyPr/>
                    <a:lstStyle/>
                    <a:p>
                      <a:r>
                        <a:rPr lang="en-US" sz="1000"/>
                        <a:t>71</a:t>
                      </a:r>
                    </a:p>
                  </a:txBody>
                  <a:tcPr/>
                </a:tc>
                <a:tc>
                  <a:txBody>
                    <a:bodyPr/>
                    <a:lstStyle/>
                    <a:p>
                      <a:r>
                        <a:rPr lang="en-US" sz="1000"/>
                        <a:t>2.0882352941176</a:t>
                      </a:r>
                    </a:p>
                  </a:txBody>
                  <a:tcPr/>
                </a:tc>
                <a:tc>
                  <a:txBody>
                    <a:bodyPr/>
                    <a:lstStyle/>
                    <a:p>
                      <a:r>
                        <a:rPr lang="en-US" sz="1000"/>
                        <a:t>4.0720 %</a:t>
                      </a:r>
                    </a:p>
                  </a:txBody>
                  <a:tcPr/>
                </a:tc>
                <a:extLst>
                  <a:ext uri="{0D108BD9-81ED-4DB2-BD59-A6C34878D82A}">
                    <a16:rowId xmlns:a16="http://schemas.microsoft.com/office/drawing/2014/main" val="2122027482"/>
                  </a:ext>
                </a:extLst>
              </a:tr>
              <a:tr h="370840">
                <a:tc>
                  <a:txBody>
                    <a:bodyPr/>
                    <a:lstStyle/>
                    <a:p>
                      <a:r>
                        <a:rPr lang="en-US" sz="1000"/>
                        <a:t>Instagram Feed</a:t>
                      </a:r>
                    </a:p>
                  </a:txBody>
                  <a:tcPr/>
                </a:tc>
                <a:tc>
                  <a:txBody>
                    <a:bodyPr/>
                    <a:lstStyle/>
                    <a:p>
                      <a:r>
                        <a:rPr lang="en-US" sz="1000"/>
                        <a:t>04_finanzbildung</a:t>
                      </a:r>
                    </a:p>
                  </a:txBody>
                  <a:tcPr/>
                </a:tc>
                <a:tc>
                  <a:txBody>
                    <a:bodyPr/>
                    <a:lstStyle/>
                    <a:p>
                      <a:r>
                        <a:rPr lang="en-US" sz="1000"/>
                        <a:t>44</a:t>
                      </a:r>
                    </a:p>
                  </a:txBody>
                  <a:tcPr/>
                </a:tc>
                <a:tc>
                  <a:txBody>
                    <a:bodyPr/>
                    <a:lstStyle/>
                    <a:p>
                      <a:r>
                        <a:rPr lang="en-US" sz="1000"/>
                        <a:t>2872</a:t>
                      </a:r>
                    </a:p>
                  </a:txBody>
                  <a:tcPr/>
                </a:tc>
                <a:tc>
                  <a:txBody>
                    <a:bodyPr/>
                    <a:lstStyle/>
                    <a:p>
                      <a:r>
                        <a:rPr lang="en-US" sz="1000"/>
                        <a:t>65.272727272727</a:t>
                      </a:r>
                    </a:p>
                  </a:txBody>
                  <a:tcPr/>
                </a:tc>
                <a:tc>
                  <a:txBody>
                    <a:bodyPr/>
                    <a:lstStyle/>
                    <a:p>
                      <a:r>
                        <a:rPr lang="en-US" sz="1000"/>
                        <a:t>78</a:t>
                      </a:r>
                    </a:p>
                  </a:txBody>
                  <a:tcPr/>
                </a:tc>
                <a:tc>
                  <a:txBody>
                    <a:bodyPr/>
                    <a:lstStyle/>
                    <a:p>
                      <a:r>
                        <a:rPr lang="en-US" sz="1000"/>
                        <a:t>1.7727272727273</a:t>
                      </a:r>
                    </a:p>
                  </a:txBody>
                  <a:tcPr/>
                </a:tc>
                <a:tc>
                  <a:txBody>
                    <a:bodyPr/>
                    <a:lstStyle/>
                    <a:p>
                      <a:r>
                        <a:rPr lang="en-US" sz="1000"/>
                        <a:t>n/a</a:t>
                      </a:r>
                    </a:p>
                  </a:txBody>
                  <a:tcPr/>
                </a:tc>
                <a:tc>
                  <a:txBody>
                    <a:bodyPr/>
                    <a:lstStyle/>
                    <a:p>
                      <a:r>
                        <a:rPr lang="en-US" sz="1000"/>
                        <a:t>n/a</a:t>
                      </a:r>
                    </a:p>
                  </a:txBody>
                  <a:tcPr/>
                </a:tc>
                <a:tc>
                  <a:txBody>
                    <a:bodyPr/>
                    <a:lstStyle/>
                    <a:p>
                      <a:r>
                        <a:rPr lang="en-US" sz="1000"/>
                        <a:t>0.3739 %</a:t>
                      </a:r>
                    </a:p>
                  </a:txBody>
                  <a:tcPr/>
                </a:tc>
                <a:extLst>
                  <a:ext uri="{0D108BD9-81ED-4DB2-BD59-A6C34878D82A}">
                    <a16:rowId xmlns:a16="http://schemas.microsoft.com/office/drawing/2014/main" val="2418251619"/>
                  </a:ext>
                </a:extLst>
              </a:tr>
              <a:tr h="370840">
                <a:tc>
                  <a:txBody>
                    <a:bodyPr/>
                    <a:lstStyle/>
                    <a:p>
                      <a:r>
                        <a:rPr lang="en-US" sz="1000"/>
                        <a:t>Twitter Own Replies</a:t>
                      </a:r>
                    </a:p>
                  </a:txBody>
                  <a:tcPr/>
                </a:tc>
                <a:tc>
                  <a:txBody>
                    <a:bodyPr/>
                    <a:lstStyle/>
                    <a:p>
                      <a:r>
                        <a:rPr lang="en-US" sz="1000"/>
                        <a:t>04_finanzbildung</a:t>
                      </a:r>
                    </a:p>
                  </a:txBody>
                  <a:tcPr/>
                </a:tc>
                <a:tc>
                  <a:txBody>
                    <a:bodyPr/>
                    <a:lstStyle/>
                    <a:p>
                      <a:r>
                        <a:rPr lang="en-US" sz="1000"/>
                        <a:t>3</a:t>
                      </a:r>
                    </a:p>
                  </a:txBody>
                  <a:tcPr/>
                </a:tc>
                <a:tc>
                  <a:txBody>
                    <a:bodyPr/>
                    <a:lstStyle/>
                    <a:p>
                      <a:r>
                        <a:rPr lang="en-US" sz="1000"/>
                        <a:t>4</a:t>
                      </a:r>
                    </a:p>
                  </a:txBody>
                  <a:tcPr/>
                </a:tc>
                <a:tc>
                  <a:txBody>
                    <a:bodyPr/>
                    <a:lstStyle/>
                    <a:p>
                      <a:r>
                        <a:rPr lang="en-US" sz="1000"/>
                        <a:t>1.3333333333333</a:t>
                      </a:r>
                    </a:p>
                  </a:txBody>
                  <a:tcPr/>
                </a:tc>
                <a:tc>
                  <a:txBody>
                    <a:bodyPr/>
                    <a:lstStyle/>
                    <a:p>
                      <a:r>
                        <a:rPr lang="en-US" sz="1000"/>
                        <a:t>2</a:t>
                      </a:r>
                    </a:p>
                  </a:txBody>
                  <a:tcPr/>
                </a:tc>
                <a:tc>
                  <a:txBody>
                    <a:bodyPr/>
                    <a:lstStyle/>
                    <a:p>
                      <a:r>
                        <a:rPr lang="en-US" sz="1000"/>
                        <a:t>0.66666666666667</a:t>
                      </a:r>
                    </a:p>
                  </a:txBody>
                  <a:tcPr/>
                </a:tc>
                <a:tc>
                  <a:txBody>
                    <a:bodyPr/>
                    <a:lstStyle/>
                    <a:p>
                      <a:r>
                        <a:rPr lang="en-US" sz="1000"/>
                        <a:t>0</a:t>
                      </a:r>
                    </a:p>
                  </a:txBody>
                  <a:tcPr/>
                </a:tc>
                <a:tc>
                  <a:txBody>
                    <a:bodyPr/>
                    <a:lstStyle/>
                    <a:p>
                      <a:r>
                        <a:rPr lang="en-US" sz="1000"/>
                        <a:t>0</a:t>
                      </a:r>
                    </a:p>
                  </a:txBody>
                  <a:tcPr/>
                </a:tc>
                <a:tc>
                  <a:txBody>
                    <a:bodyPr/>
                    <a:lstStyle/>
                    <a:p>
                      <a:r>
                        <a:rPr lang="en-US" sz="1000"/>
                        <a:t>0.0272 %</a:t>
                      </a:r>
                    </a:p>
                  </a:txBody>
                  <a:tcPr/>
                </a:tc>
                <a:extLst>
                  <a:ext uri="{0D108BD9-81ED-4DB2-BD59-A6C34878D82A}">
                    <a16:rowId xmlns:a16="http://schemas.microsoft.com/office/drawing/2014/main" val="3450476836"/>
                  </a:ext>
                </a:extLst>
              </a:tr>
              <a:tr h="370840">
                <a:tc>
                  <a:txBody>
                    <a:bodyPr/>
                    <a:lstStyle/>
                    <a:p>
                      <a:r>
                        <a:rPr lang="en-US" sz="1000"/>
                        <a:t>Twitter Own Tweets</a:t>
                      </a:r>
                    </a:p>
                  </a:txBody>
                  <a:tcPr/>
                </a:tc>
                <a:tc>
                  <a:txBody>
                    <a:bodyPr/>
                    <a:lstStyle/>
                    <a:p>
                      <a:r>
                        <a:rPr lang="en-US" sz="1000"/>
                        <a:t>04_finanzbildung</a:t>
                      </a:r>
                    </a:p>
                  </a:txBody>
                  <a:tcPr/>
                </a:tc>
                <a:tc>
                  <a:txBody>
                    <a:bodyPr/>
                    <a:lstStyle/>
                    <a:p>
                      <a:r>
                        <a:rPr lang="en-US" sz="1000"/>
                        <a:t>46</a:t>
                      </a:r>
                    </a:p>
                  </a:txBody>
                  <a:tcPr/>
                </a:tc>
                <a:tc>
                  <a:txBody>
                    <a:bodyPr/>
                    <a:lstStyle/>
                    <a:p>
                      <a:r>
                        <a:rPr lang="en-US" sz="1000"/>
                        <a:t>143</a:t>
                      </a:r>
                    </a:p>
                  </a:txBody>
                  <a:tcPr/>
                </a:tc>
                <a:tc>
                  <a:txBody>
                    <a:bodyPr/>
                    <a:lstStyle/>
                    <a:p>
                      <a:r>
                        <a:rPr lang="en-US" sz="1000"/>
                        <a:t>3.1086956521739</a:t>
                      </a:r>
                    </a:p>
                  </a:txBody>
                  <a:tcPr/>
                </a:tc>
                <a:tc>
                  <a:txBody>
                    <a:bodyPr/>
                    <a:lstStyle/>
                    <a:p>
                      <a:r>
                        <a:rPr lang="en-US" sz="1000"/>
                        <a:t>20</a:t>
                      </a:r>
                    </a:p>
                  </a:txBody>
                  <a:tcPr/>
                </a:tc>
                <a:tc>
                  <a:txBody>
                    <a:bodyPr/>
                    <a:lstStyle/>
                    <a:p>
                      <a:r>
                        <a:rPr lang="en-US" sz="1000"/>
                        <a:t>0.43478260869565</a:t>
                      </a:r>
                    </a:p>
                  </a:txBody>
                  <a:tcPr/>
                </a:tc>
                <a:tc>
                  <a:txBody>
                    <a:bodyPr/>
                    <a:lstStyle/>
                    <a:p>
                      <a:r>
                        <a:rPr lang="en-US" sz="1000"/>
                        <a:t>18</a:t>
                      </a:r>
                    </a:p>
                  </a:txBody>
                  <a:tcPr/>
                </a:tc>
                <a:tc>
                  <a:txBody>
                    <a:bodyPr/>
                    <a:lstStyle/>
                    <a:p>
                      <a:r>
                        <a:rPr lang="en-US" sz="1000"/>
                        <a:t>0.39130434782609</a:t>
                      </a:r>
                    </a:p>
                  </a:txBody>
                  <a:tcPr/>
                </a:tc>
                <a:tc>
                  <a:txBody>
                    <a:bodyPr/>
                    <a:lstStyle/>
                    <a:p>
                      <a:r>
                        <a:rPr lang="en-US" sz="1000"/>
                        <a:t>0.0551 %</a:t>
                      </a:r>
                    </a:p>
                  </a:txBody>
                  <a:tcPr/>
                </a:tc>
                <a:extLst>
                  <a:ext uri="{0D108BD9-81ED-4DB2-BD59-A6C34878D82A}">
                    <a16:rowId xmlns:a16="http://schemas.microsoft.com/office/drawing/2014/main" val="2531516682"/>
                  </a:ext>
                </a:extLst>
              </a:tr>
              <a:tr h="370840">
                <a:tc>
                  <a:txBody>
                    <a:bodyPr/>
                    <a:lstStyle/>
                    <a:p>
                      <a:r>
                        <a:rPr lang="en-US" sz="1000"/>
                        <a:t>YouTube</a:t>
                      </a:r>
                    </a:p>
                  </a:txBody>
                  <a:tcPr/>
                </a:tc>
                <a:tc>
                  <a:txBody>
                    <a:bodyPr/>
                    <a:lstStyle/>
                    <a:p>
                      <a:r>
                        <a:rPr lang="en-US" sz="1000"/>
                        <a:t>04_finanzbildung</a:t>
                      </a:r>
                    </a:p>
                  </a:txBody>
                  <a:tcPr/>
                </a:tc>
                <a:tc>
                  <a:txBody>
                    <a:bodyPr/>
                    <a:lstStyle/>
                    <a:p>
                      <a:r>
                        <a:rPr lang="en-US" sz="1000"/>
                        <a:t>4</a:t>
                      </a:r>
                    </a:p>
                  </a:txBody>
                  <a:tcPr/>
                </a:tc>
                <a:tc>
                  <a:txBody>
                    <a:bodyPr/>
                    <a:lstStyle/>
                    <a:p>
                      <a:r>
                        <a:rPr lang="en-US" sz="1000"/>
                        <a:t>4</a:t>
                      </a:r>
                    </a:p>
                  </a:txBody>
                  <a:tcPr/>
                </a:tc>
                <a:tc>
                  <a:txBody>
                    <a:bodyPr/>
                    <a:lstStyle/>
                    <a:p>
                      <a:r>
                        <a:rPr lang="en-US" sz="1000"/>
                        <a:t>4</a:t>
                      </a:r>
                    </a:p>
                  </a:txBody>
                  <a:tcPr/>
                </a:tc>
                <a:tc>
                  <a:txBody>
                    <a:bodyPr/>
                    <a:lstStyle/>
                    <a:p>
                      <a:r>
                        <a:rPr lang="en-US" sz="1000"/>
                        <a:t>1</a:t>
                      </a:r>
                    </a:p>
                  </a:txBody>
                  <a:tcPr/>
                </a:tc>
                <a:tc>
                  <a:txBody>
                    <a:bodyPr/>
                    <a:lstStyle/>
                    <a:p>
                      <a:r>
                        <a:rPr lang="en-US" sz="1000"/>
                        <a:t>0.33333333333333</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1708217725"/>
                  </a:ext>
                </a:extLst>
              </a:tr>
            </a:tbl>
          </a:graphicData>
        </a:graphic>
      </p:graphicFrame>
      <p:sp>
        <p:nvSpPr>
          <p:cNvPr id="4" name="Text Placeholder 3">
            <a:extLst>
              <a:ext uri="{FF2B5EF4-FFF2-40B4-BE49-F238E27FC236}">
                <a16:creationId xmlns:a16="http://schemas.microsoft.com/office/drawing/2014/main" id="{5CCEF950-CA33-41F1-B308-4066F3A32586}"/>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58998305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5607</Words>
  <Application>Microsoft Office PowerPoint</Application>
  <PresentationFormat>On-screen Show (4:3)</PresentationFormat>
  <Paragraphs>825</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Calibri</vt:lpstr>
      <vt:lpstr>Arial</vt:lpstr>
      <vt:lpstr>quintly_template</vt:lpstr>
      <vt:lpstr>Detailauswertung_Finanzbildung</vt:lpstr>
      <vt:lpstr>Instagram Stories Table  | All profiles - 1 of 2</vt:lpstr>
      <vt:lpstr>Instagram Stories Table  | All profiles - 2 of 2</vt:lpstr>
      <vt:lpstr>Instagram Instagram Top Posts  | All profiles</vt:lpstr>
      <vt:lpstr>Instagram Instagram Flop Posts  | All profiles - 1 of 2</vt:lpstr>
      <vt:lpstr>Instagram Instagram Flop Posts  | All profiles - 2 of 2</vt:lpstr>
      <vt:lpstr>Facebook Facebook Top Posts | All profiles - 1 of 5</vt:lpstr>
      <vt:lpstr>Facebook Facebook Top Posts | All profiles - 2 of 5</vt:lpstr>
      <vt:lpstr>Facebook Facebook Top Posts | All profiles - 3 of 5</vt:lpstr>
      <vt:lpstr>Facebook Facebook Top Posts | All profiles - 4 of 5</vt:lpstr>
      <vt:lpstr>Facebook Facebook Top Posts | All profiles - 5 of 5</vt:lpstr>
      <vt:lpstr>Facebook Facebook Flop Posts | Oesterreichische Nationalbank - 1 of 5</vt:lpstr>
      <vt:lpstr>Facebook Facebook Flop Posts | Oesterreichische Nationalbank - 2 of 5</vt:lpstr>
      <vt:lpstr>Facebook Facebook Flop Posts | Oesterreichische Nationalbank - 3 of 5</vt:lpstr>
      <vt:lpstr>Facebook Facebook Flop Posts | Oesterreichische Nationalbank - 4 of 5</vt:lpstr>
      <vt:lpstr>Facebook Facebook Flop Posts | Oesterreichische Nationalbank - 5 of 5</vt:lpstr>
      <vt:lpstr>Twitter Twitter Top Posts | All profiles - 1 of 2</vt:lpstr>
      <vt:lpstr>Twitter Twitter Top Posts | All profiles - 2 of 2</vt:lpstr>
      <vt:lpstr>Twitter Twitter Flop Posts | All profiles - 1 of 2</vt:lpstr>
      <vt:lpstr>Twitter Twitter Flop Posts | All profiles - 2 of 2</vt:lpstr>
      <vt:lpstr>LinkedIn LinkedIn Top Posts | All profiles - 1 of 3</vt:lpstr>
      <vt:lpstr>LinkedIn LinkedIn Top Posts | All profiles - 2 of 3</vt:lpstr>
      <vt:lpstr>LinkedIn LinkedIn Top Posts | All profiles - 3 of 3</vt:lpstr>
      <vt:lpstr>LinkedIn LinkedIn Flop Posts | All profiles - 1 of 2</vt:lpstr>
      <vt:lpstr>LinkedIn LinkedIn Flop Posts | All profiles - 2 of 2</vt:lpstr>
      <vt:lpstr>Youtube YouTube Flop Videos  | OeNB Presentation</vt:lpstr>
      <vt:lpstr>Youtube YouTube Flop Videos  | OeNB Presentation</vt:lpstr>
      <vt:lpstr>LinkedIn Posts Tags Distribution | OeNB Presentation</vt:lpstr>
      <vt:lpstr>Overall Overall Tag Performance | All profiles - 1 of 4</vt:lpstr>
      <vt:lpstr>Overall Overall Tag Performance | All profiles - 2 of 4</vt:lpstr>
      <vt:lpstr>Overall Overall Tag Performance | All profiles - 3 of 4</vt:lpstr>
      <vt:lpstr>Overall Overall Tag Performance | All profiles - 4 of 4</vt:lpstr>
      <vt:lpstr>Overall Tag Performance | OeNB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Detailauswertung_Finanzbildung</dc:title>
  <dc:creator>Frederik Born</dc:creator>
  <cp:lastModifiedBy>Frederik Born</cp:lastModifiedBy>
  <cp:revision>1</cp:revision>
  <dcterms:created xsi:type="dcterms:W3CDTF">2024-11-27T12:44:37Z</dcterms:created>
  <dcterms:modified xsi:type="dcterms:W3CDTF">2024-11-27T12:45:50Z</dcterms:modified>
</cp:coreProperties>
</file>