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5" r:id="rId9"/>
    <p:sldId id="266" r:id="rId10"/>
    <p:sldId id="267" r:id="rId11"/>
    <p:sldId id="268" r:id="rId12"/>
    <p:sldId id="269" r:id="rId13"/>
    <p:sldId id="270" r:id="rId14"/>
    <p:sldId id="272" r:id="rId15"/>
    <p:sldId id="273" r:id="rId16"/>
    <p:sldId id="275" r:id="rId17"/>
    <p:sldId id="276" r:id="rId18"/>
    <p:sldId id="277" r:id="rId19"/>
    <p:sldId id="278" r:id="rId20"/>
    <p:sldId id="279" r:id="rId21"/>
    <p:sldId id="281" r:id="rId22"/>
    <p:sldId id="282" r:id="rId23"/>
    <p:sldId id="284" r:id="rId24"/>
    <p:sldId id="285" r:id="rId25"/>
    <p:sldId id="286" r:id="rId26"/>
    <p:sldId id="288" r:id="rId27"/>
    <p:sldId id="289" r:id="rId28"/>
    <p:sldId id="290" r:id="rId29"/>
    <p:sldId id="291" r:id="rId30"/>
    <p:sldId id="292" r:id="rId31"/>
    <p:sldId id="293" r:id="rId3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3"/>
      <p:bold r:id="rId34"/>
      <p:italic r:id="rId35"/>
      <p:boldItalic r:id="rId3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1.fntdata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3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Oesterreichische Nationalbank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Sheet1!$A$2:$A$93</c:f>
              <c:numCache>
                <c:formatCode>m/d/yyyy</c:formatCode>
                <c:ptCount val="92"/>
                <c:pt idx="0">
                  <c:v>45505</c:v>
                </c:pt>
                <c:pt idx="1">
                  <c:v>45506</c:v>
                </c:pt>
                <c:pt idx="2">
                  <c:v>45507</c:v>
                </c:pt>
                <c:pt idx="3">
                  <c:v>45508</c:v>
                </c:pt>
                <c:pt idx="4">
                  <c:v>45509</c:v>
                </c:pt>
                <c:pt idx="5">
                  <c:v>45510</c:v>
                </c:pt>
                <c:pt idx="6">
                  <c:v>45511</c:v>
                </c:pt>
                <c:pt idx="7">
                  <c:v>45512</c:v>
                </c:pt>
                <c:pt idx="8">
                  <c:v>45513</c:v>
                </c:pt>
                <c:pt idx="9">
                  <c:v>45514</c:v>
                </c:pt>
                <c:pt idx="10">
                  <c:v>45515</c:v>
                </c:pt>
                <c:pt idx="11">
                  <c:v>45516</c:v>
                </c:pt>
                <c:pt idx="12">
                  <c:v>45517</c:v>
                </c:pt>
                <c:pt idx="13">
                  <c:v>45518</c:v>
                </c:pt>
                <c:pt idx="14">
                  <c:v>45519</c:v>
                </c:pt>
                <c:pt idx="15">
                  <c:v>45520</c:v>
                </c:pt>
                <c:pt idx="16">
                  <c:v>45521</c:v>
                </c:pt>
                <c:pt idx="17">
                  <c:v>45522</c:v>
                </c:pt>
                <c:pt idx="18">
                  <c:v>45523</c:v>
                </c:pt>
                <c:pt idx="19">
                  <c:v>45524</c:v>
                </c:pt>
                <c:pt idx="20">
                  <c:v>45525</c:v>
                </c:pt>
                <c:pt idx="21">
                  <c:v>45526</c:v>
                </c:pt>
                <c:pt idx="22">
                  <c:v>45527</c:v>
                </c:pt>
                <c:pt idx="23">
                  <c:v>45528</c:v>
                </c:pt>
                <c:pt idx="24">
                  <c:v>45529</c:v>
                </c:pt>
                <c:pt idx="25">
                  <c:v>45530</c:v>
                </c:pt>
                <c:pt idx="26">
                  <c:v>45531</c:v>
                </c:pt>
                <c:pt idx="27">
                  <c:v>45532</c:v>
                </c:pt>
                <c:pt idx="28">
                  <c:v>45533</c:v>
                </c:pt>
                <c:pt idx="29">
                  <c:v>45534</c:v>
                </c:pt>
                <c:pt idx="30">
                  <c:v>45535</c:v>
                </c:pt>
                <c:pt idx="31">
                  <c:v>45536</c:v>
                </c:pt>
                <c:pt idx="32">
                  <c:v>45537</c:v>
                </c:pt>
                <c:pt idx="33">
                  <c:v>45538</c:v>
                </c:pt>
                <c:pt idx="34">
                  <c:v>45539</c:v>
                </c:pt>
                <c:pt idx="35">
                  <c:v>45540</c:v>
                </c:pt>
                <c:pt idx="36">
                  <c:v>45541</c:v>
                </c:pt>
                <c:pt idx="37">
                  <c:v>45542</c:v>
                </c:pt>
                <c:pt idx="38">
                  <c:v>45543</c:v>
                </c:pt>
                <c:pt idx="39">
                  <c:v>45544</c:v>
                </c:pt>
                <c:pt idx="40">
                  <c:v>45545</c:v>
                </c:pt>
                <c:pt idx="41">
                  <c:v>45546</c:v>
                </c:pt>
                <c:pt idx="42">
                  <c:v>45547</c:v>
                </c:pt>
                <c:pt idx="43">
                  <c:v>45548</c:v>
                </c:pt>
                <c:pt idx="44">
                  <c:v>45549</c:v>
                </c:pt>
                <c:pt idx="45">
                  <c:v>45550</c:v>
                </c:pt>
                <c:pt idx="46">
                  <c:v>45551</c:v>
                </c:pt>
                <c:pt idx="47">
                  <c:v>45552</c:v>
                </c:pt>
                <c:pt idx="48">
                  <c:v>45553</c:v>
                </c:pt>
                <c:pt idx="49">
                  <c:v>45554</c:v>
                </c:pt>
                <c:pt idx="50">
                  <c:v>45555</c:v>
                </c:pt>
                <c:pt idx="51">
                  <c:v>45556</c:v>
                </c:pt>
                <c:pt idx="52">
                  <c:v>45557</c:v>
                </c:pt>
                <c:pt idx="53">
                  <c:v>45558</c:v>
                </c:pt>
                <c:pt idx="54">
                  <c:v>45559</c:v>
                </c:pt>
                <c:pt idx="55">
                  <c:v>45560</c:v>
                </c:pt>
                <c:pt idx="56">
                  <c:v>45561</c:v>
                </c:pt>
                <c:pt idx="57">
                  <c:v>45562</c:v>
                </c:pt>
                <c:pt idx="58">
                  <c:v>45563</c:v>
                </c:pt>
                <c:pt idx="59">
                  <c:v>45564</c:v>
                </c:pt>
                <c:pt idx="60">
                  <c:v>45565</c:v>
                </c:pt>
                <c:pt idx="61">
                  <c:v>45566</c:v>
                </c:pt>
                <c:pt idx="62">
                  <c:v>45567</c:v>
                </c:pt>
                <c:pt idx="63">
                  <c:v>45568</c:v>
                </c:pt>
                <c:pt idx="64">
                  <c:v>45569</c:v>
                </c:pt>
                <c:pt idx="65">
                  <c:v>45570</c:v>
                </c:pt>
                <c:pt idx="66">
                  <c:v>45571</c:v>
                </c:pt>
                <c:pt idx="67">
                  <c:v>45572</c:v>
                </c:pt>
                <c:pt idx="68">
                  <c:v>45573</c:v>
                </c:pt>
                <c:pt idx="69">
                  <c:v>45574</c:v>
                </c:pt>
                <c:pt idx="70">
                  <c:v>45575</c:v>
                </c:pt>
                <c:pt idx="71">
                  <c:v>45576</c:v>
                </c:pt>
                <c:pt idx="72">
                  <c:v>45577</c:v>
                </c:pt>
                <c:pt idx="73">
                  <c:v>45578</c:v>
                </c:pt>
                <c:pt idx="74">
                  <c:v>45579</c:v>
                </c:pt>
                <c:pt idx="75">
                  <c:v>45580</c:v>
                </c:pt>
                <c:pt idx="76">
                  <c:v>45581</c:v>
                </c:pt>
                <c:pt idx="77">
                  <c:v>45582</c:v>
                </c:pt>
                <c:pt idx="78">
                  <c:v>45583</c:v>
                </c:pt>
                <c:pt idx="79">
                  <c:v>45584</c:v>
                </c:pt>
                <c:pt idx="80">
                  <c:v>45585</c:v>
                </c:pt>
                <c:pt idx="81">
                  <c:v>45586</c:v>
                </c:pt>
                <c:pt idx="82">
                  <c:v>45587</c:v>
                </c:pt>
                <c:pt idx="83">
                  <c:v>45588</c:v>
                </c:pt>
                <c:pt idx="84">
                  <c:v>45589</c:v>
                </c:pt>
                <c:pt idx="85">
                  <c:v>45590</c:v>
                </c:pt>
                <c:pt idx="86">
                  <c:v>45591</c:v>
                </c:pt>
                <c:pt idx="87">
                  <c:v>45592</c:v>
                </c:pt>
                <c:pt idx="88">
                  <c:v>45593</c:v>
                </c:pt>
                <c:pt idx="89">
                  <c:v>45594</c:v>
                </c:pt>
                <c:pt idx="90">
                  <c:v>45595</c:v>
                </c:pt>
                <c:pt idx="91">
                  <c:v>45596</c:v>
                </c:pt>
              </c:numCache>
            </c:numRef>
          </c:cat>
          <c:val>
            <c:numRef>
              <c:f>Sheet1!$B$2:$B$93</c:f>
              <c:numCache>
                <c:formatCode>General</c:formatCode>
                <c:ptCount val="92"/>
                <c:pt idx="0">
                  <c:v>20899</c:v>
                </c:pt>
                <c:pt idx="1">
                  <c:v>10922</c:v>
                </c:pt>
                <c:pt idx="2">
                  <c:v>6248</c:v>
                </c:pt>
                <c:pt idx="3">
                  <c:v>4850</c:v>
                </c:pt>
                <c:pt idx="4">
                  <c:v>9325</c:v>
                </c:pt>
                <c:pt idx="5">
                  <c:v>6247</c:v>
                </c:pt>
                <c:pt idx="6">
                  <c:v>7147</c:v>
                </c:pt>
                <c:pt idx="7">
                  <c:v>2567</c:v>
                </c:pt>
                <c:pt idx="8">
                  <c:v>88961</c:v>
                </c:pt>
                <c:pt idx="9">
                  <c:v>104862</c:v>
                </c:pt>
                <c:pt idx="10">
                  <c:v>118192</c:v>
                </c:pt>
                <c:pt idx="11">
                  <c:v>76605</c:v>
                </c:pt>
                <c:pt idx="12">
                  <c:v>67380</c:v>
                </c:pt>
                <c:pt idx="13">
                  <c:v>61940</c:v>
                </c:pt>
                <c:pt idx="14">
                  <c:v>68074</c:v>
                </c:pt>
                <c:pt idx="15">
                  <c:v>74415</c:v>
                </c:pt>
                <c:pt idx="16">
                  <c:v>82956</c:v>
                </c:pt>
                <c:pt idx="17">
                  <c:v>0</c:v>
                </c:pt>
                <c:pt idx="18">
                  <c:v>79437</c:v>
                </c:pt>
                <c:pt idx="19">
                  <c:v>145896</c:v>
                </c:pt>
                <c:pt idx="20">
                  <c:v>84796</c:v>
                </c:pt>
                <c:pt idx="21">
                  <c:v>2736</c:v>
                </c:pt>
                <c:pt idx="22">
                  <c:v>2337</c:v>
                </c:pt>
                <c:pt idx="23">
                  <c:v>2504</c:v>
                </c:pt>
                <c:pt idx="24">
                  <c:v>3583</c:v>
                </c:pt>
                <c:pt idx="25">
                  <c:v>7978</c:v>
                </c:pt>
                <c:pt idx="26">
                  <c:v>9847</c:v>
                </c:pt>
                <c:pt idx="27">
                  <c:v>8349</c:v>
                </c:pt>
                <c:pt idx="28">
                  <c:v>7250</c:v>
                </c:pt>
                <c:pt idx="29">
                  <c:v>5852</c:v>
                </c:pt>
                <c:pt idx="30">
                  <c:v>17948</c:v>
                </c:pt>
                <c:pt idx="31">
                  <c:v>105704</c:v>
                </c:pt>
                <c:pt idx="32">
                  <c:v>92024</c:v>
                </c:pt>
                <c:pt idx="33">
                  <c:v>89190</c:v>
                </c:pt>
                <c:pt idx="34">
                  <c:v>73168</c:v>
                </c:pt>
                <c:pt idx="35">
                  <c:v>71078</c:v>
                </c:pt>
                <c:pt idx="36">
                  <c:v>31693</c:v>
                </c:pt>
                <c:pt idx="37">
                  <c:v>27062</c:v>
                </c:pt>
                <c:pt idx="38">
                  <c:v>36996</c:v>
                </c:pt>
                <c:pt idx="39">
                  <c:v>25429</c:v>
                </c:pt>
                <c:pt idx="40">
                  <c:v>28117</c:v>
                </c:pt>
                <c:pt idx="41">
                  <c:v>25412</c:v>
                </c:pt>
                <c:pt idx="42">
                  <c:v>27465</c:v>
                </c:pt>
                <c:pt idx="43">
                  <c:v>36419</c:v>
                </c:pt>
                <c:pt idx="44">
                  <c:v>44055</c:v>
                </c:pt>
                <c:pt idx="45">
                  <c:v>60302</c:v>
                </c:pt>
                <c:pt idx="46">
                  <c:v>0</c:v>
                </c:pt>
                <c:pt idx="47">
                  <c:v>71923</c:v>
                </c:pt>
                <c:pt idx="48">
                  <c:v>91956</c:v>
                </c:pt>
                <c:pt idx="49">
                  <c:v>50436</c:v>
                </c:pt>
                <c:pt idx="50">
                  <c:v>8966</c:v>
                </c:pt>
                <c:pt idx="51">
                  <c:v>2510</c:v>
                </c:pt>
                <c:pt idx="52">
                  <c:v>4887</c:v>
                </c:pt>
                <c:pt idx="53">
                  <c:v>641</c:v>
                </c:pt>
                <c:pt idx="54">
                  <c:v>726</c:v>
                </c:pt>
                <c:pt idx="55">
                  <c:v>718</c:v>
                </c:pt>
                <c:pt idx="56">
                  <c:v>388</c:v>
                </c:pt>
                <c:pt idx="57">
                  <c:v>590</c:v>
                </c:pt>
                <c:pt idx="58">
                  <c:v>136</c:v>
                </c:pt>
                <c:pt idx="59">
                  <c:v>178</c:v>
                </c:pt>
                <c:pt idx="60">
                  <c:v>443</c:v>
                </c:pt>
                <c:pt idx="61">
                  <c:v>258</c:v>
                </c:pt>
                <c:pt idx="62">
                  <c:v>778</c:v>
                </c:pt>
                <c:pt idx="63">
                  <c:v>638</c:v>
                </c:pt>
                <c:pt idx="64">
                  <c:v>781</c:v>
                </c:pt>
                <c:pt idx="65">
                  <c:v>727</c:v>
                </c:pt>
                <c:pt idx="66">
                  <c:v>650</c:v>
                </c:pt>
                <c:pt idx="67">
                  <c:v>75019</c:v>
                </c:pt>
                <c:pt idx="68">
                  <c:v>277638</c:v>
                </c:pt>
                <c:pt idx="69">
                  <c:v>280267</c:v>
                </c:pt>
                <c:pt idx="70">
                  <c:v>306343</c:v>
                </c:pt>
                <c:pt idx="71">
                  <c:v>60100</c:v>
                </c:pt>
                <c:pt idx="72">
                  <c:v>5099</c:v>
                </c:pt>
                <c:pt idx="73">
                  <c:v>2423</c:v>
                </c:pt>
                <c:pt idx="74">
                  <c:v>2262</c:v>
                </c:pt>
                <c:pt idx="75">
                  <c:v>4599</c:v>
                </c:pt>
                <c:pt idx="76">
                  <c:v>7431</c:v>
                </c:pt>
                <c:pt idx="77">
                  <c:v>5780</c:v>
                </c:pt>
                <c:pt idx="78">
                  <c:v>6218</c:v>
                </c:pt>
                <c:pt idx="79">
                  <c:v>6384</c:v>
                </c:pt>
                <c:pt idx="80">
                  <c:v>7252</c:v>
                </c:pt>
                <c:pt idx="81">
                  <c:v>5778</c:v>
                </c:pt>
                <c:pt idx="82">
                  <c:v>22081</c:v>
                </c:pt>
                <c:pt idx="83">
                  <c:v>17537</c:v>
                </c:pt>
                <c:pt idx="84">
                  <c:v>16698</c:v>
                </c:pt>
                <c:pt idx="85">
                  <c:v>15181</c:v>
                </c:pt>
                <c:pt idx="86">
                  <c:v>16728</c:v>
                </c:pt>
                <c:pt idx="87">
                  <c:v>13936</c:v>
                </c:pt>
                <c:pt idx="88">
                  <c:v>11741</c:v>
                </c:pt>
                <c:pt idx="89">
                  <c:v>7598</c:v>
                </c:pt>
                <c:pt idx="90">
                  <c:v>8977</c:v>
                </c:pt>
                <c:pt idx="91">
                  <c:v>13298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B70-40D9-849A-7A54CDFAF77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9236232"/>
        <c:axId val="262463560"/>
      </c:lineChart>
      <c:dateAx>
        <c:axId val="2592362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2463560"/>
        <c:crosses val="autoZero"/>
        <c:auto val="1"/>
        <c:lblOffset val="100"/>
        <c:baseTimeUnit val="days"/>
      </c:dateAx>
      <c:valAx>
        <c:axId val="2624635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92362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numRef>
              <c:f>Sheet1!$A$2:$A$4</c:f>
              <c:numCache>
                <c:formatCode>m/d/yyyy</c:formatCode>
                <c:ptCount val="3"/>
                <c:pt idx="0">
                  <c:v>45505</c:v>
                </c:pt>
                <c:pt idx="1">
                  <c:v>45536</c:v>
                </c:pt>
                <c:pt idx="2">
                  <c:v>45566</c:v>
                </c:pt>
              </c:numCache>
            </c:numRef>
          </c:cat>
          <c:val>
            <c:numRef>
              <c:f>Sheet1!$B$2:$B$4</c:f>
              <c:numCache>
                <c:formatCode>General</c:formatCode>
                <c:ptCount val="3"/>
                <c:pt idx="0">
                  <c:v>789</c:v>
                </c:pt>
                <c:pt idx="1">
                  <c:v>796</c:v>
                </c:pt>
                <c:pt idx="2">
                  <c:v>925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EE7-40DD-9953-BB6767619A7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Twitter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cat>
            <c:numRef>
              <c:f>Sheet1!$A$2:$A$4</c:f>
              <c:numCache>
                <c:formatCode>m/d/yyyy</c:formatCode>
                <c:ptCount val="3"/>
                <c:pt idx="0">
                  <c:v>45505</c:v>
                </c:pt>
                <c:pt idx="1">
                  <c:v>45536</c:v>
                </c:pt>
                <c:pt idx="2">
                  <c:v>45566</c:v>
                </c:pt>
              </c:numCache>
            </c:numRef>
          </c:cat>
          <c:val>
            <c:numRef>
              <c:f>Sheet1!$C$2:$C$4</c:f>
              <c:numCache>
                <c:formatCode>General</c:formatCode>
                <c:ptCount val="3"/>
                <c:pt idx="0">
                  <c:v>6885</c:v>
                </c:pt>
                <c:pt idx="1">
                  <c:v>6937</c:v>
                </c:pt>
                <c:pt idx="2">
                  <c:v>6929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EE7-40DD-9953-BB6767619A7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YouTube</c:v>
                </c:pt>
              </c:strCache>
            </c:strRef>
          </c:tx>
          <c:spPr>
            <a:solidFill>
              <a:schemeClr val="accent3"/>
            </a:solidFill>
            <a:ln w="25400">
              <a:noFill/>
            </a:ln>
            <a:effectLst/>
          </c:spPr>
          <c:cat>
            <c:numRef>
              <c:f>Sheet1!$A$2:$A$4</c:f>
              <c:numCache>
                <c:formatCode>m/d/yyyy</c:formatCode>
                <c:ptCount val="3"/>
                <c:pt idx="0">
                  <c:v>45505</c:v>
                </c:pt>
                <c:pt idx="1">
                  <c:v>45536</c:v>
                </c:pt>
                <c:pt idx="2">
                  <c:v>45566</c:v>
                </c:pt>
              </c:numCache>
            </c:numRef>
          </c:cat>
          <c:val>
            <c:numRef>
              <c:f>Sheet1!$D$2:$D$4</c:f>
              <c:numCache>
                <c:formatCode>General</c:formatCode>
                <c:ptCount val="3"/>
                <c:pt idx="2">
                  <c:v>4000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EE7-40DD-9953-BB6767619A7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LinkedIn</c:v>
                </c:pt>
              </c:strCache>
            </c:strRef>
          </c:tx>
          <c:spPr>
            <a:solidFill>
              <a:schemeClr val="accent4"/>
            </a:solidFill>
            <a:ln w="25400">
              <a:noFill/>
            </a:ln>
            <a:effectLst/>
          </c:spPr>
          <c:cat>
            <c:numRef>
              <c:f>Sheet1!$A$2:$A$4</c:f>
              <c:numCache>
                <c:formatCode>m/d/yyyy</c:formatCode>
                <c:ptCount val="3"/>
                <c:pt idx="0">
                  <c:v>45505</c:v>
                </c:pt>
                <c:pt idx="1">
                  <c:v>45536</c:v>
                </c:pt>
                <c:pt idx="2">
                  <c:v>45566</c:v>
                </c:pt>
              </c:numCache>
            </c:numRef>
          </c:cat>
          <c:val>
            <c:numRef>
              <c:f>Sheet1!$E$2:$E$4</c:f>
              <c:numCache>
                <c:formatCode>General</c:formatCode>
                <c:ptCount val="3"/>
                <c:pt idx="0">
                  <c:v>17546</c:v>
                </c:pt>
                <c:pt idx="1">
                  <c:v>17914</c:v>
                </c:pt>
                <c:pt idx="2">
                  <c:v>18277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EE7-40DD-9953-BB6767619A71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Instagram</c:v>
                </c:pt>
              </c:strCache>
            </c:strRef>
          </c:tx>
          <c:spPr>
            <a:solidFill>
              <a:schemeClr val="accent5"/>
            </a:solidFill>
            <a:ln w="25400">
              <a:noFill/>
            </a:ln>
            <a:effectLst/>
          </c:spPr>
          <c:cat>
            <c:numRef>
              <c:f>Sheet1!$A$2:$A$4</c:f>
              <c:numCache>
                <c:formatCode>m/d/yyyy</c:formatCode>
                <c:ptCount val="3"/>
                <c:pt idx="0">
                  <c:v>45505</c:v>
                </c:pt>
                <c:pt idx="1">
                  <c:v>45536</c:v>
                </c:pt>
                <c:pt idx="2">
                  <c:v>45566</c:v>
                </c:pt>
              </c:numCache>
            </c:numRef>
          </c:cat>
          <c:val>
            <c:numRef>
              <c:f>Sheet1!$F$2:$F$4</c:f>
              <c:numCache>
                <c:formatCode>General</c:formatCode>
                <c:ptCount val="3"/>
                <c:pt idx="0">
                  <c:v>17678</c:v>
                </c:pt>
                <c:pt idx="1">
                  <c:v>18038</c:v>
                </c:pt>
                <c:pt idx="2">
                  <c:v>19530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EE7-40DD-9953-BB6767619A7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09529264"/>
        <c:axId val="409528936"/>
      </c:areaChart>
      <c:dateAx>
        <c:axId val="409529264"/>
        <c:scaling>
          <c:orientation val="minMax"/>
        </c:scaling>
        <c:delete val="0"/>
        <c:axPos val="b"/>
        <c:numFmt formatCode="m/d/yy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9528936"/>
        <c:crosses val="autoZero"/>
        <c:auto val="1"/>
        <c:lblOffset val="100"/>
        <c:baseTimeUnit val="months"/>
      </c:dateAx>
      <c:valAx>
        <c:axId val="4095289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9529264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11/11/2024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11/11/2024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11/11/2024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11/11/2024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11/11/2024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11/11/2024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11/11/2024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11/11/2024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11/11/2024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11/11/2024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4DAE64-2091-4519-A023-8132753FB44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01_Kommunikationsreporting - quartalsweise ÜBERARBEITET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37599BA-7786-4B14-8A8A-3D4A666A09C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Oesterreichische Nationalbank</a:t>
            </a:r>
          </a:p>
        </p:txBody>
      </p:sp>
    </p:spTree>
    <p:extLst>
      <p:ext uri="{BB962C8B-B14F-4D97-AF65-F5344CB8AC3E}">
        <p14:creationId xmlns:p14="http://schemas.microsoft.com/office/powerpoint/2010/main" val="16863638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85E75C-87E0-4CCB-A4E0-48DB22F1FE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Impressions | OeNB Presentation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C0E2FDD-F225-4BFB-B817-779E6C389AA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44651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FB025D-CAE1-46C0-913E-1CB75EA8BB7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08/01/2024 - 10/31/2024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658AE3-AA6D-45E4-B091-01E96CC557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56956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582D5C-5DD9-4544-8068-718CF981D6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Überblick alle OeNB-Social-Media-Kanäle  | OeNB Presentation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7FA73B8-F0C5-41DC-BD7A-220122939F2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493293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33331329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2867421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62783432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18038642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12841671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2484841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56897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OeNB 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3398915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19589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57.479460093897 %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61941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OeNB 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19530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62363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31822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3.9060 %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20572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OeNB LinkedIn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18277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187488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0.1197 %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51719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OeNB 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38758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0.0526 %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98480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OeNB Youtube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69492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53840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EEC104-9DFD-4A97-8C93-B11C0863C09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08/01/2024 - 10/31/2024</a:t>
            </a:r>
          </a:p>
        </p:txBody>
      </p:sp>
    </p:spTree>
    <p:extLst>
      <p:ext uri="{BB962C8B-B14F-4D97-AF65-F5344CB8AC3E}">
        <p14:creationId xmlns:p14="http://schemas.microsoft.com/office/powerpoint/2010/main" val="33265664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2C921A-B4BD-476F-865F-7F610C95B6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Überblick alle OeNB-Social-Media-Kanäle Followerschaft | OeNB Presentation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37055AA-232A-4180-9299-28848FFF790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1129013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237EF7-0240-4F98-9DDA-14AA8AA715A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08/01/2024 - 10/31/2024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64330E-4989-4BC4-A04E-5BA165E4A0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09029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85E1C8-E4B7-450C-86DA-909D416253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Instagram Top Posts | OeNB Presentation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279E3C1-7297-4392-A1ED-A857D192B7B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316807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178446094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2282539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981225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505638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851701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511089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441380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319342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29806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nationalbank_oesterreich - 2024-10-07 08:57:14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Bitte anschnallen, es geht los! 
Wer würde nicht gern mal mitfahren 😋 #bucketlist
#dienationalbank #bargeld #bargeldtransporter #oenb #moneymonday #motivationmonday [...]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https://quintly-eu-image-storage.s3.amazonaws.com/53acb6f5aa3b8f1d4bfa788603de573a/ddacd1e6b1371902acb6499ddff556d8.jpg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26413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125.8221 %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1641076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67072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nationalbank_oesterreich - 2024-09-27 07:00:12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😋 Best-of Presseanfragen! 💶
Wir erhalten natürlich viele Presseanfragen und manche davon sind außergewöhnlicher als andere! 
Dieses Mal wurde ziemlich viel Geld fotografiert.
➡ Was glaubst du, welch [...]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https://quintly-eu-image-storage.s3.amazonaws.com/53acb6f5aa3b8f1d4bfa788603de573a/40f847ab60c8a1355a3268b9033bbb67.jpg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11406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5.4533 %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9.28 %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9809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39468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BB285E-12AF-4734-8915-4D6E055320F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08/01/2024 - 10/31/2024</a:t>
            </a:r>
          </a:p>
        </p:txBody>
      </p:sp>
    </p:spTree>
    <p:extLst>
      <p:ext uri="{BB962C8B-B14F-4D97-AF65-F5344CB8AC3E}">
        <p14:creationId xmlns:p14="http://schemas.microsoft.com/office/powerpoint/2010/main" val="16382331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3166D6-8BAA-4A75-A28A-FD16CFF6F8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Instagram Top Posts | OeNB Presentation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7BA2295-FB1C-49D6-92FD-B86CB0275D5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226604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929255806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0891876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101326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222693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500951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097553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783886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499980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95027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nationalbank_oesterreich - 2024-10-31 08:55:23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Nachts in der Nationalbank… 👻
Wenn die #Geister der alten Gouverneure erwachen und rätseln, ob heute #Halloween oder doch 100 Jahre #Weltspartag gefeiert wird, kann es nur spannend werden! 💸 Doch in e [...]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https://quintly-eu-image-storage.s3.amazonaws.com/53acb6f5aa3b8f1d4bfa788603de573a/6ea1ce4d40b6f767e70aa5e15a2e160e.jpg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1.7409 %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90287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nationalbank_oesterreich - 2024-09-09 10:02:41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Es ist wieder Money Monday! 💰✨
Heute gewähren wir dir einen exklusiven Einblick in das echte Haus des Geldes 💶✨
Hast du schon mal gesehen, wie die 100-Euro-Banknote entsteht? 🧐
Möchtest du wissen, w [...]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https://quintly-eu-image-storage.s3.amazonaws.com/53acb6f5aa3b8f1d4bfa788603de573a/7015f798ee3ae532562cb218c35c2ae2.jpg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0.9700 %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60625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FA158C-4601-41AF-9268-BC1EF58FB03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08/01/2024 - 10/31/2024</a:t>
            </a:r>
          </a:p>
        </p:txBody>
      </p:sp>
    </p:spTree>
    <p:extLst>
      <p:ext uri="{BB962C8B-B14F-4D97-AF65-F5344CB8AC3E}">
        <p14:creationId xmlns:p14="http://schemas.microsoft.com/office/powerpoint/2010/main" val="6774780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2911F6-0829-4030-A254-61042D84B1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Instagram Top Posts | OeNB Presentation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5BDBA5D-05A1-49DA-864A-7A4E5F994B2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584851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769651216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1487514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829701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556628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501062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256755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824099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022439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66025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nationalbank_oesterreich - 2024-08-07 12:06:01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🎤💡5 Fakten über Taylor Swift die du noch nicht wusstest ... 
1️⃣#Swiftflation - schon mal davon gehört? 
Das bedeutet, dass davon ausgegangen wird, dass die Konzerte von Taylor Swift Einfluss auf die [...]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https://quintly-eu-image-storage.s3.amazonaws.com/53acb6f5aa3b8f1d4bfa788603de573a/683c79989f78fab8613d5fa9a88973bc.jpg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0.9403 %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3.83 %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86923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DF4877-FF5E-4364-97E5-A8AF744073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08/01/2024 - 10/31/2024</a:t>
            </a:r>
          </a:p>
        </p:txBody>
      </p:sp>
    </p:spTree>
    <p:extLst>
      <p:ext uri="{BB962C8B-B14F-4D97-AF65-F5344CB8AC3E}">
        <p14:creationId xmlns:p14="http://schemas.microsoft.com/office/powerpoint/2010/main" val="19484642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A1258E-E6A5-414B-9368-7606BE4135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Instagram Flop Posts | OeNB Presentation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0AA160F-94CC-4D23-82E7-5BD4599AA5A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180535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512672697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5855861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430949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672853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898643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551571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875203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139168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41865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nationalbank_oesterreich - 2024-08-01 12:18:02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🌍✈️ Reisetipps: Sicherer Umgang mit Fremdwährungen! 💰💳
📈 Wechselkurse checken: 
Informiere dich über die Landeswährung und vergleiche Wechselkurse bei deiner Bank und online.
Kleine Menge Bargeld ei [...]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https://quintly-eu-image-storage.s3.amazonaws.com/53acb6f5aa3b8f1d4bfa788603de573a/41ce79ec6ce9f99ba49ab1e2f8b4f059.jpg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0.1543 %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03870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nationalbank_oesterreich - 2024-09-12 08:02:54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🎮 Tauche ein in FinCity – das Gamebased E-Learning-Abenteuer rund um den Kapitalmarkt! 🌍
Lerne spielerisch, wie Aktien, Anleihen, ETFs und vieles mehr funktionieren. Mit unserem Gamification-Ansatz ma [...]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https://quintly-eu-image-storage.s3.amazonaws.com/53acb6f5aa3b8f1d4bfa788603de573a/abc0dcc14c5182d6a3e3f883b52e1a35.jpg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0.1746 %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39525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ED924B-585F-4505-8FFA-3A543E591AB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08/01/2024 - 10/31/2024</a:t>
            </a:r>
          </a:p>
        </p:txBody>
      </p:sp>
    </p:spTree>
    <p:extLst>
      <p:ext uri="{BB962C8B-B14F-4D97-AF65-F5344CB8AC3E}">
        <p14:creationId xmlns:p14="http://schemas.microsoft.com/office/powerpoint/2010/main" val="24152534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DABB59-9DA3-4B9A-9CD3-CB0036A914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Instagram Flop Posts | OeNB Presentation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BE980B6-F9F9-48A4-AB15-1FA980AE370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751010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465853050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1127780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071753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571317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176204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620741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010494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216175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25711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nationalbank_oesterreich - 2024-10-24 11:30:34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🎤 100 EUR überweisen und schon bald Millionär:in  sein? So oder so ähnlich startet oft ein Anlagebetrug. Hör dir unsere neue Podcast-Episode an und erfahre mehr zu Betrugsmaschen und wie du dich davor [...]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https://quintly-eu-image-storage.s3.amazonaws.com/53acb6f5aa3b8f1d4bfa788603de573a/d2d8114a4fb237bb5f0f71c2f7e02cbc.jpg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0.1798 %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96891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nationalbank_oesterreich - 2024-09-20 09:38:06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Was hältst du von #GreenFinance? Und schon mal von #GreenWashing gehört? Wir haben bei den Menschen in Österreich nachgefragt und zeigen die Ergebnisse in unserer Studie. 
Das Ergebnis: 💠"Green Finan [...]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https://quintly-eu-image-storage.s3.amazonaws.com/53acb6f5aa3b8f1d4bfa788603de573a/8eeb9558dfc2429ecd7a40003cc3608a.jpg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0.1798 %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08587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FF20C4-1702-4D03-BF6D-5C9FC44616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08/01/2024 - 10/31/2024</a:t>
            </a:r>
          </a:p>
        </p:txBody>
      </p:sp>
    </p:spTree>
    <p:extLst>
      <p:ext uri="{BB962C8B-B14F-4D97-AF65-F5344CB8AC3E}">
        <p14:creationId xmlns:p14="http://schemas.microsoft.com/office/powerpoint/2010/main" val="16933523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3C0D31-EE9F-49A4-AA25-FE4201CAD9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Instagram Flop Posts | OeNB Presentation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004AC83-D7FE-46C4-A7AD-831E079EF62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787608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379020953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9486419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13888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657803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962154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163755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189352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505202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52888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nationalbank_oesterreich - 2024-08-14 11:13:13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🆕 Hast du schon unsere aktuelle Informationskampagne zum Thema "Sicheres bezahlen gesehen"? 
➡Der Euro begleitet uns seit vielen Jahren bei allen Zahlungsvorgängen. Unterschiedliche Arten von Geschäf [...]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https://quintly-eu-image-storage.s3.amazonaws.com/53acb6f5aa3b8f1d4bfa788603de573a/96d7bd2195eb174e0a7f45aa0065a7c6.jpg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0.1872 %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58871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38313E-C1EB-420D-A387-0DEA1EC7E8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08/01/2024 - 10/31/2024</a:t>
            </a:r>
          </a:p>
        </p:txBody>
      </p:sp>
    </p:spTree>
    <p:extLst>
      <p:ext uri="{BB962C8B-B14F-4D97-AF65-F5344CB8AC3E}">
        <p14:creationId xmlns:p14="http://schemas.microsoft.com/office/powerpoint/2010/main" val="21478154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D56-6772-4089-8132-3C5D52548A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OeNB Presentation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EB1CEB0-BF0F-49D4-9EF9-9D9D7830AA8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452847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8">
                  <a:extLst>
                    <a:ext uri="{9D8B030D-6E8A-4147-A177-3AD203B41FA5}">
                      <a16:colId xmlns:a16="http://schemas.microsoft.com/office/drawing/2014/main" val="3619297966"/>
                    </a:ext>
                  </a:extLst>
                </a:gridCol>
                <a:gridCol w="2139696">
                  <a:extLst>
                    <a:ext uri="{9D8B030D-6E8A-4147-A177-3AD203B41FA5}">
                      <a16:colId xmlns:a16="http://schemas.microsoft.com/office/drawing/2014/main" val="3205216944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59794687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961778594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6135626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60229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nationalbank_oesterreich - 2024-09-27 09:40:05</a:t>
                      </a:r>
                      <a:r>
                        <a:rPr lang="de-DE" sz="1000"/>
                        <a:t>
 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https://quintly-eu-image-storage.s3.amazonaws.com/53acb6f5aa3b8f1d4bfa788603de573a/0a6b5274bbb2208f019ac4f636055243.jpg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1.3919 %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99220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nationalbank_oesterreich - 2024-08-13 09:37:33</a:t>
                      </a:r>
                      <a:r>
                        <a:rPr lang="de-DE" sz="1000"/>
                        <a:t>
 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https://quintly-eu-image-storage.s3.amazonaws.com/53acb6f5aa3b8f1d4bfa788603de573a/5fcd144a77906d26fa40aa5a91ef2325.jpg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1.3382 %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79969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nationalbank_oesterreich - 2024-10-01 12:48:10</a:t>
                      </a:r>
                      <a:r>
                        <a:rPr lang="de-DE" sz="1000"/>
                        <a:t>
 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https://quintly-eu-image-storage.s3.amazonaws.com/53acb6f5aa3b8f1d4bfa788603de573a/c476f69d1b968a9b0d393677119664ca.jpg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1.2992 %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20621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nationalbank_oesterreich - 2024-09-27 10:51:26</a:t>
                      </a:r>
                      <a:r>
                        <a:rPr lang="de-DE" sz="1000"/>
                        <a:t>
 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https://quintly-eu-image-storage.s3.amazonaws.com/53acb6f5aa3b8f1d4bfa788603de573a/73616e165ead463bcc8af16ec6c146ad.jpg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1.2867 %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37286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nationalbank_oesterreich - 2024-08-13 09:37:32</a:t>
                      </a:r>
                      <a:r>
                        <a:rPr lang="de-DE" sz="1000"/>
                        <a:t>
 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https://quintly-eu-image-storage.s3.amazonaws.com/53acb6f5aa3b8f1d4bfa788603de573a/c0e472feb0ba14f5fa3ad9b0b1f56416.jpg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1.2630 %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29797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7C87DD-F2E0-46EC-BCCE-AEF606CC69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08/01/2024 - 10/31/2024</a:t>
            </a:r>
          </a:p>
        </p:txBody>
      </p:sp>
    </p:spTree>
    <p:extLst>
      <p:ext uri="{BB962C8B-B14F-4D97-AF65-F5344CB8AC3E}">
        <p14:creationId xmlns:p14="http://schemas.microsoft.com/office/powerpoint/2010/main" val="8061310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58221F-02B8-46A7-82F9-C768F96B59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 Top Posts | OeNB Presentation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2397882-EA67-4680-8E58-1FE2252FFD7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068761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8">
                  <a:extLst>
                    <a:ext uri="{9D8B030D-6E8A-4147-A177-3AD203B41FA5}">
                      <a16:colId xmlns:a16="http://schemas.microsoft.com/office/drawing/2014/main" val="5612519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577297645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36695825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025319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396765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684340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69796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10/07/2024 09:21:35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10/07/2024 09:21:35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https://quintly-eu-image-storage.s3.amazonaws.com/41f7ace969cc1627159a857a9f69c9d5/fb12979b0f8b4105efa1847ebdbed8da.jpg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535.0248 %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19772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08/02/2024 07:01:13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08/02/2024 07:01:13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https://quintly-eu-image-storage.s3.amazonaws.com/41f7ace969cc1627159a857a9f69c9d5/1705cb81886c3730c4cec83491f9b298.jpg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6.5385 %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80939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09/06/2024 09:39:20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09/06/2024 09:39:20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https://quintly-eu-image-storage.s3.amazonaws.com/41f7ace969cc1627159a857a9f69c9d5/b112cab19da7f368495e8bff5262df0a.jpg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2.6482 %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96892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10/18/2024 09:03:55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10/18/2024 09:03:55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https://quintly-eu-image-storage.s3.amazonaws.com/41f7ace969cc1627159a857a9f69c9d5/ebccb7a22eae2f604470e7dea0d6e39f.jpg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2.1277 %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137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08/20/2024 13:44:17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08/20/2024 13:44:17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https://quintly-eu-image-storage.s3.amazonaws.com/41f7ace969cc1627159a857a9f69c9d5/24084215323673d5607edab83a0fabd1.jpg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2.0330 %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35830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229C95-AE62-433D-BE30-C9CF57863F5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08/01/2024 - 10/31/2024</a:t>
            </a:r>
          </a:p>
        </p:txBody>
      </p:sp>
    </p:spTree>
    <p:extLst>
      <p:ext uri="{BB962C8B-B14F-4D97-AF65-F5344CB8AC3E}">
        <p14:creationId xmlns:p14="http://schemas.microsoft.com/office/powerpoint/2010/main" val="39380500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D74FBD-B0F0-4890-81E7-5025EB289E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 Flop Posts | OeNB Presentation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A86D02A-189C-40A5-944F-2BD4DF822A5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155328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8">
                  <a:extLst>
                    <a:ext uri="{9D8B030D-6E8A-4147-A177-3AD203B41FA5}">
                      <a16:colId xmlns:a16="http://schemas.microsoft.com/office/drawing/2014/main" val="1127959406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979721776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32239143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521643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918712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903799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54047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08/05/2024 07:00:04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08/05/2024 07:00:04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09619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10/24/2024 11:29:15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10/24/2024 11:29:15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https://quintly-eu-image-storage.s3.amazonaws.com/41f7ace969cc1627159a857a9f69c9d5/5e4fa8dccb65be4bc146bdfcb45aad2f.jpg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0.1083 %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4750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09/24/2024 09:10:03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09/24/2024 09:10:03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https://quintly-eu-image-storage.s3.amazonaws.com/41f7ace969cc1627159a857a9f69c9d5/aaf7da67da99e16336466e034860608d.jpg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0.1256 %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35001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09/19/2024 10:00:41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09/19/2024 10:00:41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https://quintly-eu-image-storage.s3.amazonaws.com/41f7ace969cc1627159a857a9f69c9d5/8eee692b2a8909b99299c99880661e47.jpg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0.1258 %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140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09/25/2024 12:11:28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09/25/2024 12:11:28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https://quintly-eu-image-storage.s3.amazonaws.com/41f7ace969cc1627159a857a9f69c9d5/6cdfc6c8a35601e08f00a62cf1f08a46.jpg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0.1258 %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6409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3D8100-8AA6-436F-A43B-67D5DE4FB36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08/01/2024 - 10/31/2024</a:t>
            </a:r>
          </a:p>
        </p:txBody>
      </p:sp>
    </p:spTree>
    <p:extLst>
      <p:ext uri="{BB962C8B-B14F-4D97-AF65-F5344CB8AC3E}">
        <p14:creationId xmlns:p14="http://schemas.microsoft.com/office/powerpoint/2010/main" val="20706011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98D58A-1156-4365-B599-84B5665B8E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Twitter Top Posts | OeNB Presentation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119B8E0-3E7F-4F6B-A907-B63F4C6F259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204146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8064">
                  <a:extLst>
                    <a:ext uri="{9D8B030D-6E8A-4147-A177-3AD203B41FA5}">
                      <a16:colId xmlns:a16="http://schemas.microsoft.com/office/drawing/2014/main" val="2427212079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40985239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543622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439003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546341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817173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89681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@oenb - 2024-09-12 14:20:13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RT @ecb: We cut our key interest rate by 0.25 percentage points.
We did this because inflation is gradually coming down and has been devel… [...]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5.1338 %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08555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@oenb - 2024-10-17 14:36:25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RT @ecb: We cut our key interest rates by 0.25 percentage points.
We did this because incoming data show we are well on track to reach our… [...]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4.4294 %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08495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@oenb - 2024-09-12 13:22:58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RT @ecb: Later today: watch live as ECB President Christine @Lagarde explains the latest monetary policy decisions. pic.x.com/b6hmv2dQbH [...]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0.2748 %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11618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89933E-4BA6-4E45-8DD6-C7F29F6C353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08/01/2024 - 10/31/2024</a:t>
            </a:r>
          </a:p>
        </p:txBody>
      </p:sp>
    </p:spTree>
    <p:extLst>
      <p:ext uri="{BB962C8B-B14F-4D97-AF65-F5344CB8AC3E}">
        <p14:creationId xmlns:p14="http://schemas.microsoft.com/office/powerpoint/2010/main" val="8040131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2C59D7-FA0D-4877-96C4-86CFE4DB89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Twitter Top Posts | OeNB Presentation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32BEB4F-21F9-4857-B215-7D71A9E8626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505105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8064">
                  <a:extLst>
                    <a:ext uri="{9D8B030D-6E8A-4147-A177-3AD203B41FA5}">
                      <a16:colId xmlns:a16="http://schemas.microsoft.com/office/drawing/2014/main" val="256834219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30884636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200449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080248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120454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980810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24292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@oenb - 2024-09-24 13:31:40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"Green Finance findet positives Echo, aber Greenwashing kann Vertrauen in Finanzmarkt untergraben."
@heider_kar &amp;amp; Andreas Breitenfellner erzählen in  🌰 My study in a nutshell 🌰 mehr zu ihrer #Stu [...]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0.2599 %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6.7816 %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12368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@oenb - 2024-09-03 10:04:50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🚀 Out now! #Finanznavi - der digitale Wegweiser für Finanzentscheidungen
Das neue Finanzbildungsportal der Nationalen Finanzbildungsstrategie trägt zu mehr Orientierung in finanziellen Fragen bei
Al [...]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0.2466 %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4.8381 %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35805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9F4806-1BA3-4729-AC8E-7617D574C04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08/01/2024 - 10/31/2024</a:t>
            </a:r>
          </a:p>
        </p:txBody>
      </p:sp>
    </p:spTree>
    <p:extLst>
      <p:ext uri="{BB962C8B-B14F-4D97-AF65-F5344CB8AC3E}">
        <p14:creationId xmlns:p14="http://schemas.microsoft.com/office/powerpoint/2010/main" val="20215116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E2F2F2-DBB0-4F6F-A073-E370327DE4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Twitter Flop Posts | OeNB Presentation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2E5DB01-D174-4186-BE47-BDB981A4CE5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776199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8064">
                  <a:extLst>
                    <a:ext uri="{9D8B030D-6E8A-4147-A177-3AD203B41FA5}">
                      <a16:colId xmlns:a16="http://schemas.microsoft.com/office/drawing/2014/main" val="2297334603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26687666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776469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912628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46230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135237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8459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@oenb - 2024-09-10 21:47:04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📑 Out now: New #OeNB working paper!
"The impact of #currency carry trade activity on the transmission of monetary #policy"
Find our latest publication here 🔗 bit.ly/3hV7Ske
#EconTwitter pic.x.com/L [...]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0.4484 %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02246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@oenb - 2024-09-13 21:56:04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Welche Technologien der #Energiewende sind ökonomisch sinnvoll?
Wir müssen uns von fossilen Energieträgern verabschieden. Wie soll das &amp;amp; am wirtschaftlichsten geschehen? Mit uns haben div. Fachle [...]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0.4695 %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61797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07452C-34E8-4573-A3D5-5DDA4171419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08/01/2024 - 10/31/2024</a:t>
            </a:r>
          </a:p>
        </p:txBody>
      </p:sp>
    </p:spTree>
    <p:extLst>
      <p:ext uri="{BB962C8B-B14F-4D97-AF65-F5344CB8AC3E}">
        <p14:creationId xmlns:p14="http://schemas.microsoft.com/office/powerpoint/2010/main" val="319740035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FF6628-302B-4AB0-9D6E-8A147118EA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Twitter Flop Posts | OeNB Presentation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53D5B76-042C-4A6A-B9F8-E577BA4CAE6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233021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8064">
                  <a:extLst>
                    <a:ext uri="{9D8B030D-6E8A-4147-A177-3AD203B41FA5}">
                      <a16:colId xmlns:a16="http://schemas.microsoft.com/office/drawing/2014/main" val="3826042543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1252700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511366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357327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021589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075912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51888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@oenb - 2024-09-17 19:56:14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Veranlagungsinstrumente, Fremdwährung und #Gold sind Ihre Schwerpunkte?
Wir suchen Sie!
Ihre Aufgaben im #TeamOeNB:
👉 Erstellung regelmäßiger Finanzreportings
👉 Mitarbeit in Tagesgeschäftskontrollen  [...]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1.0363 %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28131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@oenb - 2024-09-18 19:03:06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Last week our #EJF2024 took place, where  experts discussed how to boost the CESEE's competitive edge to escape the middle income trap.
Missed our #event? No problem! Find our recording here 🔗 bit.ly [...]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1.4493 %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09352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72B1FD-8D4C-4269-8002-9FCD4F6238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08/01/2024 - 10/31/2024</a:t>
            </a:r>
          </a:p>
        </p:txBody>
      </p:sp>
    </p:spTree>
    <p:extLst>
      <p:ext uri="{BB962C8B-B14F-4D97-AF65-F5344CB8AC3E}">
        <p14:creationId xmlns:p14="http://schemas.microsoft.com/office/powerpoint/2010/main" val="102507883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5FD193-6632-4F11-BF06-7E0A70533D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Twitter Flop Posts | OeNB Presentation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69B351B-8803-4657-AC2D-4EA8538BC6B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90593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8064">
                  <a:extLst>
                    <a:ext uri="{9D8B030D-6E8A-4147-A177-3AD203B41FA5}">
                      <a16:colId xmlns:a16="http://schemas.microsoft.com/office/drawing/2014/main" val="426078704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21359173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432184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162931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306106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377226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40476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@oenb - 2024-09-19 08:47:13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Join us for our upcoming #Freitagsseminar w. @WilliamABranch &amp;amp; learn more about subjective models of the macroeconomy and average #inflation targeting 🎯
📍 #OeNB or Webex
📅 23th of September
Regi [...]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0.6410 %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73817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224F2D-BD4A-4EEF-85E8-94D299DB14F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08/01/2024 - 10/31/2024</a:t>
            </a:r>
          </a:p>
        </p:txBody>
      </p:sp>
    </p:spTree>
    <p:extLst>
      <p:ext uri="{BB962C8B-B14F-4D97-AF65-F5344CB8AC3E}">
        <p14:creationId xmlns:p14="http://schemas.microsoft.com/office/powerpoint/2010/main" val="42611132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BDAD6A-DCCC-46FB-ABA1-ADC5A1377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Top Videos  | OeNB Presentation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1D6D37E-FBAD-4B50-8359-AD1D4EE6466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479616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144482454"/>
                    </a:ext>
                  </a:extLst>
                </a:gridCol>
                <a:gridCol w="3044952">
                  <a:extLst>
                    <a:ext uri="{9D8B030D-6E8A-4147-A177-3AD203B41FA5}">
                      <a16:colId xmlns:a16="http://schemas.microsoft.com/office/drawing/2014/main" val="75251128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531966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29291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Oesterreichische Nationalbank (OeNB) - 2024-10-24 11:42:43</a:t>
                      </a:r>
                      <a:r>
                        <a:rPr lang="de-DE" sz="1000"/>
                        <a:t>
 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https://i.ytimg.com/vi/jTQYwBLJlBA/hqdefault.jpg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50686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Oesterreichische Nationalbank (OeNB) - 2024-10-07 14:57:52</a:t>
                      </a:r>
                      <a:r>
                        <a:rPr lang="de-DE" sz="1000"/>
                        <a:t>
 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https://i.ytimg.com/vi/ovWLgIP05m4/hqdefault.jpg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1987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2817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Oesterreichische Nationalbank (OeNB) - 2024-09-25 11:03:48</a:t>
                      </a:r>
                      <a:r>
                        <a:rPr lang="de-DE" sz="1000"/>
                        <a:t>
 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https://i.ytimg.com/vi/2Ql79erb1GE/hqdefault.jpg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77371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Oesterreichische Nationalbank (OeNB) - 2024-08-01 10:00:23</a:t>
                      </a:r>
                      <a:r>
                        <a:rPr lang="de-DE" sz="1000"/>
                        <a:t>
 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https://i.ytimg.com/vi/gtkUXRBKE-0/hqdefault.jpg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53040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Oesterreichische Nationalbank (OeNB) - 2024-08-27 20:00:06</a:t>
                      </a:r>
                      <a:r>
                        <a:rPr lang="de-DE" sz="1000"/>
                        <a:t>
 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https://i.ytimg.com/vi/p6YE22METu8/hqdefault.jpg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78050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F50ABE-DD67-4D6F-B8A0-758D4C4E5F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08/01/2024 - 10/31/2024</a:t>
            </a:r>
          </a:p>
        </p:txBody>
      </p:sp>
    </p:spTree>
    <p:extLst>
      <p:ext uri="{BB962C8B-B14F-4D97-AF65-F5344CB8AC3E}">
        <p14:creationId xmlns:p14="http://schemas.microsoft.com/office/powerpoint/2010/main" val="20119955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8B9C2D-E753-4CDA-A9EC-45A45D6286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Flop Videos | OeNB Presentation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3827687-AE9E-41D6-ADF3-5D71A4EE9E2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284929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713160526"/>
                    </a:ext>
                  </a:extLst>
                </a:gridCol>
                <a:gridCol w="3044952">
                  <a:extLst>
                    <a:ext uri="{9D8B030D-6E8A-4147-A177-3AD203B41FA5}">
                      <a16:colId xmlns:a16="http://schemas.microsoft.com/office/drawing/2014/main" val="273115837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55152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02199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Oesterreichische Nationalbank (OeNB) - 2024-10-07 10:41:11</a:t>
                      </a:r>
                      <a:r>
                        <a:rPr lang="de-DE" sz="1000"/>
                        <a:t>
 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https://i.ytimg.com/vi/TQYwOikSQZs/hqdefault.jpg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0581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Oesterreichische Nationalbank (OeNB) - 2024-09-18 14:19:49</a:t>
                      </a:r>
                      <a:r>
                        <a:rPr lang="de-DE" sz="1000"/>
                        <a:t>
 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https://i.ytimg.com/vi/UZffcrY0V7k/hqdefault.jpg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79504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Oesterreichische Nationalbank (OeNB) - 2024-10-24 10:15:00</a:t>
                      </a:r>
                      <a:r>
                        <a:rPr lang="de-DE" sz="1000"/>
                        <a:t>
 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https://i.ytimg.com/vi/PdVlreuH8iw/hqdefault.jpg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46693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Oesterreichische Nationalbank (OeNB) - 2024-09-30 11:33:04</a:t>
                      </a:r>
                      <a:r>
                        <a:rPr lang="de-DE" sz="1000"/>
                        <a:t>
 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https://i.ytimg.com/vi/kSxXfs3RsZo/hqdefault.jpg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49963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Oesterreichische Nationalbank (OeNB) - 2024-08-29 09:34:42</a:t>
                      </a:r>
                      <a:r>
                        <a:rPr lang="de-DE" sz="1000"/>
                        <a:t>
 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https://i.ytimg.com/vi/PIVUNac25EM/hqdefault.jpg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28975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F4CB71-6A3D-4ACD-8CB0-6BAE828D564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08/01/2024 - 10/31/2024</a:t>
            </a:r>
          </a:p>
        </p:txBody>
      </p:sp>
    </p:spTree>
    <p:extLst>
      <p:ext uri="{BB962C8B-B14F-4D97-AF65-F5344CB8AC3E}">
        <p14:creationId xmlns:p14="http://schemas.microsoft.com/office/powerpoint/2010/main" val="390890782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F96538-8B05-48F4-AA9C-6AAA206FAF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LinkedIn Top Posts | OeNB Presentation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7EC8752-2CF7-423A-80C2-10B7B74ECD0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084295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2245041996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404827519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1078205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7250374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238558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02061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Oesterreichische Nationalbank - 2024-09-06 09:37:45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🏃‍♀️  Sportliche Leistung? Ja
🎉 Teambuilding &amp; Spaß am gemeinsamen Sport? JA!
Mehr denn je, und zwar 85 sportbegeisterte Teilnehmer:innen, nahmen gestern am diesjährigen #Vienna Business Run auf der  [...]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https://media.licdn.com/dms/image/v2/D4D22AQEPWgWmikldAg/feedshare-shrink_2048_1536/feedshare-shrink_2048_1536/0/1725608263711?e=1733961600&amp;v=beta&amp;t=g1OLDUWM9dCEjNG-bsXQ3KCezsg7b_noYz5HB6MfYfo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0.55071649339702 %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46.675955414013 %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83539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Oesterreichische Nationalbank - 2024-09-30 11:17:18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🙌We say: THANKS to more than 100 international experts, who gathered here at the #OeNB to discuss latest developments and challenges in the field of #payments 💸
➡Over the last days economists, centra [...]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https://media.licdn.com/dms/image/v2/D4D10AQFNuX3J0Io3qg/image-shrink_1280/image-shrink_1280/0/1727687766205?e=1731934800&amp;v=beta&amp;t=z-HnUFajgUtg2xYmx3clAPV8fx4IoTGZPv9U01CtXsM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0.35965158752459 %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39.204174820613 %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4599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67401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Oesterreichische Nationalbank - 2024-10-14 14:07:12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🌍 Arbeitsreise des Gouverneurs durch den West-Balkan 🌍
#OeNB-Gouverneur Robert Holzmann, begleitet von der Leiterin des Referats für Osteuropa Julia Wörz und der Pressesprecherin Marlies Faulmann, ha [...]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https://media.licdn.com/dms/image/v2/D4E22AQFzk5yOI25Wng/feedshare-shrink_2048_1536/feedshare-shrink_2048_1536/0/1728907629012?e=1733961600&amp;v=beta&amp;t=vI98lXPHioMvpEo1NMqtY6-YCnVTh7gUC-YngNHffhU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0.20792357403765 %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36.617647058824 %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34805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E5EEEA-1495-48C5-9BFF-A9FFFB28A63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08/01/2024 - 10/31/2024</a:t>
            </a:r>
          </a:p>
        </p:txBody>
      </p:sp>
    </p:spTree>
    <p:extLst>
      <p:ext uri="{BB962C8B-B14F-4D97-AF65-F5344CB8AC3E}">
        <p14:creationId xmlns:p14="http://schemas.microsoft.com/office/powerpoint/2010/main" val="216615665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955C69-4DFD-4B30-8267-ACBA9F84A7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LinkedIn Top Posts | OeNB Presentation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157D8D3-4F4C-4833-9614-9B3DE785547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402099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4253773938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812568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3389902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3665513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668492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19246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Oesterreichische Nationalbank - 2024-10-24 15:36:26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Governor Holzmann and Vice Governor Haber in New York before heading to the International Monetary Fund Annual Meetings in Washington, D.C.
#OeNB Governor Robert Holzmann and Vice Governor Gottfried  [...]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https://media.licdn.com/dms/image/v2/D4D22AQGVd_aADIQp0g/feedshare-shrink_2048_1536/feedshare-shrink_2048_1536/0/1729776984394?e=1733961600&amp;v=beta&amp;t=LdW1kB0dfhUJgo-MJlYAgVwVhvaoQtcEm2hwAQddeXw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0.42708626018545 %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35.688319898846 %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69531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Oesterreichische Nationalbank - 2024-09-11 17:08:23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How can #CESEE countries remain competitive? 🌍
Various experts have been discussing this &amp; much more at today’s East Jour Fixe #EJF2024 here at the OeNB. The results from our joint project w. The Vie [...]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https://media.licdn.com/dms/image/v2/D4D22AQEpxEhRlI4lNw/feedshare-shrink_2048_1536/feedshare-shrink_2048_1536/0/1726067296320?e=1733961600&amp;v=beta&amp;t=AJ1S7lBaUrbQbZav6OBKP6xaHRpbuWCkFF_seJmzCDE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0.49452093284631 %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33.108549053731 %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4597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81807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6B8EF1-7F75-4A30-9BFB-3CD99EE950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08/01/2024 - 10/31/2024</a:t>
            </a:r>
          </a:p>
        </p:txBody>
      </p:sp>
    </p:spTree>
    <p:extLst>
      <p:ext uri="{BB962C8B-B14F-4D97-AF65-F5344CB8AC3E}">
        <p14:creationId xmlns:p14="http://schemas.microsoft.com/office/powerpoint/2010/main" val="163222216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8809F2-85D5-4DD2-A4F0-9650D8366E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LinkedIn Flop Posts | OeNB Presentation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692FF05-043C-48EE-B855-6EB7A94C260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556133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750745737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71490911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8255504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2644431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411961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6524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Oesterreichische Nationalbank - 2024-10-01 15:02:38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Der aktuelle Newsletter verschafft Ihnen einen informativen Rückblick über folgende Themen: #EZB #Zinsbeschluss, Interimsprognose für Österreich, #Bargeldumfrage, neues #Finanznavi sowie aktuelle #Pub [...]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0.084293340826075 %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1.4264264264264 %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93272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Oesterreichische Nationalbank - 2024-08-12 14:26:59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Out now: #OeNB-Wage-Tracker 📉📈
Der OeNB-Wage-Tracker ist ein neu entwickelter Indikator der OeNB. Er kann die vergangene Entwicklung der Tariflöhne nachzeichnen &amp; ist gleichzeitig ein Vorlaufindikato [...]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https://media.licdn.com/dms/image/v2/D4D22AQFVhrOOSTgabg/feedshare-shrink_2048_1536/feedshare-shrink_2048_1536/0/1723465618860?e=1733961600&amp;v=beta&amp;t=Uftn4O9PK2yurDV9DGZzqq7M6GmFiAlUZSXzCK1LgJQ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0.056195560550716 %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1.9320453031312 %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36842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Oesterreichische Nationalbank - 2024-09-13 14:52:07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Österreichische Wirtschaft verharrt in Rezession, Inflationsschock kommt zu einem Ende
#OeNB-September-Interimsprognose für #Österreich erwartet im Jahr 2024 einen Rückgang der Wirtschaftsleistung um [...]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https://media.licdn.com/dms/image/v2/D4D22AQGhhq5lvxnexg/feedshare-shrink_2048_1536/feedshare-shrink_2048_1536/0/1726231926319?e=1733961600&amp;v=beta&amp;t=7Kp7oPt4ZmGlJ60GXDWyhm5u0OWgM2W_uJNRScrm1Rw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0.084293340826075 %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1.9573978123201 %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54770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073703-19E7-48AF-830C-B2BED3C23C4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08/01/2024 - 10/31/2024</a:t>
            </a:r>
          </a:p>
        </p:txBody>
      </p:sp>
    </p:spTree>
    <p:extLst>
      <p:ext uri="{BB962C8B-B14F-4D97-AF65-F5344CB8AC3E}">
        <p14:creationId xmlns:p14="http://schemas.microsoft.com/office/powerpoint/2010/main" val="43209156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B70284-4309-4B50-B675-1AE1FBC51E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LinkedIn Flop Posts | OeNB Presentation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190C375-097F-4A75-A374-CD3D3D0D55C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053348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564209738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88644205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1682715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0074371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377524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06180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Oesterreichische Nationalbank - 2024-10-01 13:28:01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📊 Was sagen Sie zum Thema ➡ betriebliches Gesundheitsmanagement?   [...]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2.035010940919 %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40565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Oesterreichische Nationalbank - 2024-09-04 10:55:31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Der aktuelle #Newsletter verschafft Ihnen einen informativen Rückblick über folgende Themen: Österreich bei #Finanzbildung im Spitzenfeld, News vom #OeNB-Jubiläumsfonds, neues Statistikangebot STEC, K [...]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0.14610845743186 %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2.0682862770847 %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11457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46B85C-55FB-4693-AD39-D497A01624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08/01/2024 - 10/31/2024</a:t>
            </a:r>
          </a:p>
        </p:txBody>
      </p:sp>
    </p:spTree>
    <p:extLst>
      <p:ext uri="{BB962C8B-B14F-4D97-AF65-F5344CB8AC3E}">
        <p14:creationId xmlns:p14="http://schemas.microsoft.com/office/powerpoint/2010/main" val="325830361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712B25-16A7-419C-AC33-64A95FE13E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Vergleich alle OeNB-Social-Media-Kanäle | OeNB Presentation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7A9046A-B865-48A0-BE2C-140D94D4F96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58516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348809744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84627614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90634029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78379816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59949015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12273427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40431118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2833756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Audience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Audience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Posted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Interactions per 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00"/>
                        <a:t>Interactions per Post per Profile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 Rate per Profile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84855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13.7295 %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23089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27780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27780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0.7549 %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63260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LinkedIn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26302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0.0526 %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6754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YouTube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4470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9739AF-AE19-4301-9A40-019C14477DB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08/01/2024 - 10/31/2024</a:t>
            </a:r>
          </a:p>
        </p:txBody>
      </p:sp>
    </p:spTree>
    <p:extLst>
      <p:ext uri="{BB962C8B-B14F-4D97-AF65-F5344CB8AC3E}">
        <p14:creationId xmlns:p14="http://schemas.microsoft.com/office/powerpoint/2010/main" val="314581413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4FD3F8-A215-43E2-B86C-0921F26F14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Vergleich alle OeNB-Social-Media-Kanäle mit Mitbewerb | All profiles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52E2332-113F-417A-901C-BF70E9C5D9E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086777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120542459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44772229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83071067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77832871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20522676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44033400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1392599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Audience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Audience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Posted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28931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Deutsche Bundesbank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8558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41793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Oesterreichische Nationalbank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07910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Münze Österreich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11384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43365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nationalbank_oesterreich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19530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13628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deutsche.bundesbank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14697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34763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agendaaustria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7234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8747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98855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LinkedIn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Oesterreichische Nationalbank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18277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21.35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92864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LinkedIn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Deutsche Bundesbank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66861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21818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LinkedIn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Agenda Austria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19532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LinkedIn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FMA Finanzmarktaufsicht Österreich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16386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67997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00A341-A7D4-4432-9203-ABCF6B5BBC6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08/01/2024 - 10/31/2024</a:t>
            </a:r>
          </a:p>
        </p:txBody>
      </p:sp>
    </p:spTree>
    <p:extLst>
      <p:ext uri="{BB962C8B-B14F-4D97-AF65-F5344CB8AC3E}">
        <p14:creationId xmlns:p14="http://schemas.microsoft.com/office/powerpoint/2010/main" val="232377973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81E685-316C-42C7-8929-03B3B0A024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Vergleich alle OeNB-Social-Media-Kanäle mit Mitbewerb | All profiles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5747C3A-DFF9-4E25-BFC9-6D227E67261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889056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367569025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06752002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54017481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89336477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59523180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11623784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6116236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Audience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Audience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Posted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65786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@AgendaAustria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8883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10780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69759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@oenb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6929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4069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@bundesbank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36692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813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YouTube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Oesterreichische Nationalbank (OeNB)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49354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YouTube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Deutsche Bundesbank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9810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21876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067595-BD6B-41A6-B2B6-B58B64E97E0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08/01/2024 - 10/31/2024</a:t>
            </a:r>
          </a:p>
        </p:txBody>
      </p:sp>
    </p:spTree>
    <p:extLst>
      <p:ext uri="{BB962C8B-B14F-4D97-AF65-F5344CB8AC3E}">
        <p14:creationId xmlns:p14="http://schemas.microsoft.com/office/powerpoint/2010/main" val="314087696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D0855E-C7D6-411B-A177-5395AD4BDB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LinkedIn OeNB-LinkedIn Vergleich Mitbewerber | All profiles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70D2A4A-7991-49BD-85C3-DAD0E5FC007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70592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02352">
                  <a:extLst>
                    <a:ext uri="{9D8B030D-6E8A-4147-A177-3AD203B41FA5}">
                      <a16:colId xmlns:a16="http://schemas.microsoft.com/office/drawing/2014/main" val="564551790"/>
                    </a:ext>
                  </a:extLst>
                </a:gridCol>
                <a:gridCol w="3044952">
                  <a:extLst>
                    <a:ext uri="{9D8B030D-6E8A-4147-A177-3AD203B41FA5}">
                      <a16:colId xmlns:a16="http://schemas.microsoft.com/office/drawing/2014/main" val="11116934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66396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Deutsche Bundesbank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66861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92288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Oesterreichische Nationalbank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18277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30174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FMA Finanzmarktaufsicht Österreich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16386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41358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Agenda Austria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68549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4B1542-E1F1-49E7-AC0B-098A4BF0686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10/01/2024 - 10/31/2024</a:t>
            </a:r>
          </a:p>
        </p:txBody>
      </p:sp>
    </p:spTree>
    <p:extLst>
      <p:ext uri="{BB962C8B-B14F-4D97-AF65-F5344CB8AC3E}">
        <p14:creationId xmlns:p14="http://schemas.microsoft.com/office/powerpoint/2010/main" val="151189352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59C1E2-B17C-40DA-90AF-75749C153D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Twitter OeNB-Twitter Vergleich Mitbewerber | All profiles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EB2EA38-9BD5-43BB-B0FD-9E38D161994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70222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24931678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571128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501737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95232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581340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728558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67059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845621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97924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31028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199613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26389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154322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45276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@bundesbank Deutsche Bundesbank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36692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0.0166 %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96168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@AgendaAustria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0.4065 %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1171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@oenb Twitter OeNB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0.0526 %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89648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75A518-DB4C-42A3-BB69-4A6D8037908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08/01/2024 - 10/31/2024</a:t>
            </a:r>
          </a:p>
        </p:txBody>
      </p:sp>
    </p:spTree>
    <p:extLst>
      <p:ext uri="{BB962C8B-B14F-4D97-AF65-F5344CB8AC3E}">
        <p14:creationId xmlns:p14="http://schemas.microsoft.com/office/powerpoint/2010/main" val="287319030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24CC5E-9E90-4D3D-B9C8-6BEE3FCD37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Youtube OeNB-YouTube Vergleich Mitbewerber | All profiles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CA9CAEF-AABE-466E-9824-0D5BA14907C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082407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278861096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704415031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1248587917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8846623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00563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Deutsche Bundesbank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3584610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80712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Oesterreichische Nationalbank (OeNB)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1358156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58190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869736-9C35-4441-AB57-EB623E70B99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08/01/2024 - 10/31/2024</a:t>
            </a:r>
          </a:p>
        </p:txBody>
      </p:sp>
    </p:spTree>
    <p:extLst>
      <p:ext uri="{BB962C8B-B14F-4D97-AF65-F5344CB8AC3E}">
        <p14:creationId xmlns:p14="http://schemas.microsoft.com/office/powerpoint/2010/main" val="97664210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A3F1E0-9E0F-49A4-85F5-DD6C3853BC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 OeNB-Instagram Vergleich Mitbewerber | All profiles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240EFE5-C716-4880-944A-E1C8C1CB4C0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520836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7">
                  <a:extLst>
                    <a:ext uri="{9D8B030D-6E8A-4147-A177-3AD203B41FA5}">
                      <a16:colId xmlns:a16="http://schemas.microsoft.com/office/drawing/2014/main" val="351590380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307457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6262199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5057969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7232554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9089960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9733366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886484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6978006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3941472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806683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 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72602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nationalbank_oesterreich Instagram OeNB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19530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27451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3.4096 %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46925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deutsche.bundesbank Deutsche Bundesbank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14697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0.9146 %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99679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agendaaustria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12773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1.0977 %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65877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670883-0579-4E1B-8757-2821FEBA1D3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08/01/2024 - 10/31/2024</a:t>
            </a:r>
          </a:p>
        </p:txBody>
      </p:sp>
    </p:spTree>
    <p:extLst>
      <p:ext uri="{BB962C8B-B14F-4D97-AF65-F5344CB8AC3E}">
        <p14:creationId xmlns:p14="http://schemas.microsoft.com/office/powerpoint/2010/main" val="9387546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3780</Words>
  <Application>Microsoft Office PowerPoint</Application>
  <PresentationFormat>On-screen Show (4:3)</PresentationFormat>
  <Paragraphs>811</Paragraphs>
  <Slides>31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4" baseType="lpstr">
      <vt:lpstr>Calibri</vt:lpstr>
      <vt:lpstr>Arial</vt:lpstr>
      <vt:lpstr>quintly_template</vt:lpstr>
      <vt:lpstr>01_Kommunikationsreporting - quartalsweise ÜBERARBEITET</vt:lpstr>
      <vt:lpstr>Facebook Impressions | OeNB Presentation</vt:lpstr>
      <vt:lpstr>Overall Überblick alle OeNB-Social-Media-Kanäle  | OeNB Presentation</vt:lpstr>
      <vt:lpstr>Overall Überblick alle OeNB-Social-Media-Kanäle Followerschaft | OeNB Presentation</vt:lpstr>
      <vt:lpstr>Instagram Instagram Top Posts | OeNB Presentation - 1 of 3</vt:lpstr>
      <vt:lpstr>Instagram Instagram Top Posts | OeNB Presentation - 2 of 3</vt:lpstr>
      <vt:lpstr>Instagram Instagram Top Posts | OeNB Presentation - 3 of 3</vt:lpstr>
      <vt:lpstr>Instagram Instagram Flop Posts | OeNB Presentation - 1 of 3</vt:lpstr>
      <vt:lpstr>Instagram Instagram Flop Posts | OeNB Presentation - 2 of 3</vt:lpstr>
      <vt:lpstr>Instagram Instagram Flop Posts | OeNB Presentation - 3 of 3</vt:lpstr>
      <vt:lpstr>Instagram Stories Table  | OeNB Presentation</vt:lpstr>
      <vt:lpstr>Facebook Facebook Top Posts | OeNB Presentation</vt:lpstr>
      <vt:lpstr>Facebook Facebook Flop Posts | OeNB Presentation</vt:lpstr>
      <vt:lpstr>Twitter Twitter Top Posts | OeNB Presentation - 1 of 2</vt:lpstr>
      <vt:lpstr>Twitter Twitter Top Posts | OeNB Presentation - 2 of 2</vt:lpstr>
      <vt:lpstr>Twitter Twitter Flop Posts | OeNB Presentation - 1 of 3</vt:lpstr>
      <vt:lpstr>Twitter Twitter Flop Posts | OeNB Presentation - 2 of 3</vt:lpstr>
      <vt:lpstr>Twitter Twitter Flop Posts | OeNB Presentation - 3 of 3</vt:lpstr>
      <vt:lpstr>Youtube Top Videos  | OeNB Presentation</vt:lpstr>
      <vt:lpstr>Youtube Flop Videos | OeNB Presentation</vt:lpstr>
      <vt:lpstr>LinkedIn LinkedIn Top Posts | OeNB Presentation - 1 of 2</vt:lpstr>
      <vt:lpstr>LinkedIn LinkedIn Top Posts | OeNB Presentation - 2 of 2</vt:lpstr>
      <vt:lpstr>LinkedIn LinkedIn Flop Posts | OeNB Presentation - 1 of 2</vt:lpstr>
      <vt:lpstr>LinkedIn LinkedIn Flop Posts | OeNB Presentation - 2 of 2</vt:lpstr>
      <vt:lpstr>Overall Vergleich alle OeNB-Social-Media-Kanäle | OeNB Presentation</vt:lpstr>
      <vt:lpstr>Overall Vergleich alle OeNB-Social-Media-Kanäle mit Mitbewerb | All profiles - 1 of 2</vt:lpstr>
      <vt:lpstr>Overall Vergleich alle OeNB-Social-Media-Kanäle mit Mitbewerb | All profiles - 2 of 2</vt:lpstr>
      <vt:lpstr>LinkedIn OeNB-LinkedIn Vergleich Mitbewerber | All profiles</vt:lpstr>
      <vt:lpstr>Twitter OeNB-Twitter Vergleich Mitbewerber | All profiles</vt:lpstr>
      <vt:lpstr>Youtube OeNB-YouTube Vergleich Mitbewerber | All profiles</vt:lpstr>
      <vt:lpstr>Instagram OeNB-Instagram Vergleich Mitbewerber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01_Kommunikationsreporting - quartalsweise ÜBERARBEITET</dc:title>
  <dc:creator>Frederik Born</dc:creator>
  <cp:lastModifiedBy>Frederik Born</cp:lastModifiedBy>
  <cp:revision>1</cp:revision>
  <dcterms:created xsi:type="dcterms:W3CDTF">2024-11-11T16:04:55Z</dcterms:created>
  <dcterms:modified xsi:type="dcterms:W3CDTF">2024-11-11T16:06:23Z</dcterms:modified>
</cp:coreProperties>
</file>