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4" r:id="rId17"/>
    <p:sldId id="275" r:id="rId18"/>
    <p:sldId id="276" r:id="rId19"/>
    <p:sldId id="277" r:id="rId20"/>
    <p:sldId id="278" r:id="rId21"/>
    <p:sldId id="279" r:id="rId22"/>
    <p:sldId id="280" r:id="rId23"/>
    <p:sldId id="281" r:id="rId24"/>
    <p:sldId id="283" r:id="rId25"/>
    <p:sldId id="284" r:id="rId26"/>
    <p:sldId id="286" r:id="rId27"/>
    <p:sldId id="287" r:id="rId28"/>
    <p:sldId id="288" r:id="rId29"/>
    <p:sldId id="289" r:id="rId30"/>
    <p:sldId id="290" r:id="rId31"/>
    <p:sldId id="291" r:id="rId32"/>
    <p:sldId id="292" r:id="rId33"/>
    <p:sldId id="293" r:id="rId34"/>
    <p:sldId id="294" r:id="rId35"/>
    <p:sldId id="295"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1BEE0-996D-4644-A07A-362CABFAD100}"/>
              </a:ext>
            </a:extLst>
          </p:cNvPr>
          <p:cNvSpPr>
            <a:spLocks noGrp="1"/>
          </p:cNvSpPr>
          <p:nvPr>
            <p:ph type="ctrTitle"/>
          </p:nvPr>
        </p:nvSpPr>
        <p:spPr/>
        <p:txBody>
          <a:bodyPr/>
          <a:lstStyle/>
          <a:p>
            <a:r>
              <a:rPr lang="de-DE"/>
              <a:t>01_Kommunikationsreporting - quartalsweise - Übersicht Postings</a:t>
            </a:r>
            <a:endParaRPr lang="en-US"/>
          </a:p>
        </p:txBody>
      </p:sp>
      <p:sp>
        <p:nvSpPr>
          <p:cNvPr id="3" name="Subtitle 2">
            <a:extLst>
              <a:ext uri="{FF2B5EF4-FFF2-40B4-BE49-F238E27FC236}">
                <a16:creationId xmlns:a16="http://schemas.microsoft.com/office/drawing/2014/main" id="{2935C59B-C81E-43AE-91A1-9755363B5133}"/>
              </a:ext>
            </a:extLst>
          </p:cNvPr>
          <p:cNvSpPr>
            <a:spLocks noGrp="1"/>
          </p:cNvSpPr>
          <p:nvPr>
            <p:ph type="subTitle" idx="1"/>
          </p:nvPr>
        </p:nvSpPr>
        <p:spPr/>
        <p:txBody>
          <a:bodyPr/>
          <a:lstStyle/>
          <a:p>
            <a:r>
              <a:rPr lang="en-US"/>
              <a:t>Oesterreichische Nationalbank</a:t>
            </a:r>
          </a:p>
        </p:txBody>
      </p:sp>
    </p:spTree>
    <p:extLst>
      <p:ext uri="{BB962C8B-B14F-4D97-AF65-F5344CB8AC3E}">
        <p14:creationId xmlns:p14="http://schemas.microsoft.com/office/powerpoint/2010/main" val="1764433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39A85-CEA9-4FC9-BFB1-7C79A38D8A94}"/>
              </a:ext>
            </a:extLst>
          </p:cNvPr>
          <p:cNvSpPr>
            <a:spLocks noGrp="1"/>
          </p:cNvSpPr>
          <p:nvPr>
            <p:ph type="title"/>
          </p:nvPr>
        </p:nvSpPr>
        <p:spPr/>
        <p:txBody>
          <a:bodyPr/>
          <a:lstStyle/>
          <a:p>
            <a:r>
              <a:rPr lang="en-US"/>
              <a:t>Instagram Instagram Postings | OeNB Presentation - 1 of 9</a:t>
            </a:r>
          </a:p>
        </p:txBody>
      </p:sp>
      <p:graphicFrame>
        <p:nvGraphicFramePr>
          <p:cNvPr id="5" name="Table Placeholder 4">
            <a:extLst>
              <a:ext uri="{FF2B5EF4-FFF2-40B4-BE49-F238E27FC236}">
                <a16:creationId xmlns:a16="http://schemas.microsoft.com/office/drawing/2014/main" id="{4DD9A373-2E1A-495D-A06B-B6095E4AF305}"/>
              </a:ext>
            </a:extLst>
          </p:cNvPr>
          <p:cNvGraphicFramePr>
            <a:graphicFrameLocks noGrp="1"/>
          </p:cNvGraphicFramePr>
          <p:nvPr>
            <p:ph type="tbl" sz="quarter" idx="13"/>
            <p:extLst>
              <p:ext uri="{D42A27DB-BD31-4B8C-83A1-F6EECF244321}">
                <p14:modId xmlns:p14="http://schemas.microsoft.com/office/powerpoint/2010/main" val="388866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706768795"/>
                    </a:ext>
                  </a:extLst>
                </a:gridCol>
                <a:gridCol w="2057400">
                  <a:extLst>
                    <a:ext uri="{9D8B030D-6E8A-4147-A177-3AD203B41FA5}">
                      <a16:colId xmlns:a16="http://schemas.microsoft.com/office/drawing/2014/main" val="1887810778"/>
                    </a:ext>
                  </a:extLst>
                </a:gridCol>
                <a:gridCol w="987552">
                  <a:extLst>
                    <a:ext uri="{9D8B030D-6E8A-4147-A177-3AD203B41FA5}">
                      <a16:colId xmlns:a16="http://schemas.microsoft.com/office/drawing/2014/main" val="374082361"/>
                    </a:ext>
                  </a:extLst>
                </a:gridCol>
                <a:gridCol w="987552">
                  <a:extLst>
                    <a:ext uri="{9D8B030D-6E8A-4147-A177-3AD203B41FA5}">
                      <a16:colId xmlns:a16="http://schemas.microsoft.com/office/drawing/2014/main" val="547598226"/>
                    </a:ext>
                  </a:extLst>
                </a:gridCol>
                <a:gridCol w="987552">
                  <a:extLst>
                    <a:ext uri="{9D8B030D-6E8A-4147-A177-3AD203B41FA5}">
                      <a16:colId xmlns:a16="http://schemas.microsoft.com/office/drawing/2014/main" val="259888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7674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- 2024-06-14 14:10:03</a:t>
                      </a:r>
                      <a:r>
                        <a:rPr kumimoji="0" lang="de-DE" sz="1000" b="0" i="0" u="none" strike="noStrike" kern="1200" cap="none" spc="0" normalizeH="0" baseline="0" noProof="0">
                          <a:ln>
                            <a:noFill/>
                          </a:ln>
                          <a:solidFill>
                            <a:prstClr val="black"/>
                          </a:solidFill>
                          <a:effectLst/>
                          <a:uLnTx/>
                          <a:uFillTx/>
                          <a:latin typeface="Calibri"/>
                          <a:ea typeface="+mn-ea"/>
                          <a:cs typeface="+mn-cs"/>
                        </a:rPr>
                        <a:t>
 Looking for a man in Finance? 👀
Wir klären auf, was ein Trust Fund ist. Übrigens: Solltet ihr einen Mann mit einem solchen suchen, dann ist Österreich kein guter Ort dafür. Trust Funds sind bei uns 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https://quintly-eu-image-storage.s3.amazonaws.com/53acb6f5aa3b8f1d4bfa788603de573a/3e3d064f3c02dd6338d45703c7ada8fb.jpg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6891</a:t>
                      </a:r>
                    </a:p>
                  </a:txBody>
                  <a:tcPr/>
                </a:tc>
                <a:extLst>
                  <a:ext uri="{0D108BD9-81ED-4DB2-BD59-A6C34878D82A}">
                    <a16:rowId xmlns:a16="http://schemas.microsoft.com/office/drawing/2014/main" val="236811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- 2024-04-08 13:54:54</a:t>
                      </a:r>
                      <a:r>
                        <a:rPr kumimoji="0" lang="de-DE" sz="1000" b="0" i="0" u="none" strike="noStrike" kern="1200" cap="none" spc="0" normalizeH="0" baseline="0" noProof="0">
                          <a:ln>
                            <a:noFill/>
                          </a:ln>
                          <a:solidFill>
                            <a:prstClr val="black"/>
                          </a:solidFill>
                          <a:effectLst/>
                          <a:uLnTx/>
                          <a:uFillTx/>
                          <a:latin typeface="Calibri"/>
                          <a:ea typeface="+mn-ea"/>
                          <a:cs typeface="+mn-cs"/>
                        </a:rPr>
                        <a:t>
 Hättest du es in einem Anlauf in die Garage geschafft? 😂
Sepp und Mamba sind tagaus, tagein unterwegs - doch was machen eigentlich Geldtransporter genau? Wir haben für euch nachgefragt: 
💡 Die Öster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https://quintly-eu-image-storage.s3.amazonaws.com/53acb6f5aa3b8f1d4bfa788603de573a/edbd2c950dbf9e203d7b21d3901b376e.jpg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extLst>
                  <a:ext uri="{0D108BD9-81ED-4DB2-BD59-A6C34878D82A}">
                    <a16:rowId xmlns:a16="http://schemas.microsoft.com/office/drawing/2014/main" val="63320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- 2024-06-19 09:40:02</a:t>
                      </a:r>
                      <a:r>
                        <a:rPr kumimoji="0" lang="de-DE" sz="1000" b="0" i="0" u="none" strike="noStrike" kern="1200" cap="none" spc="0" normalizeH="0" baseline="0" noProof="0">
                          <a:ln>
                            <a:noFill/>
                          </a:ln>
                          <a:solidFill>
                            <a:prstClr val="black"/>
                          </a:solidFill>
                          <a:effectLst/>
                          <a:uLnTx/>
                          <a:uFillTx/>
                          <a:latin typeface="Calibri"/>
                          <a:ea typeface="+mn-ea"/>
                          <a:cs typeface="+mn-cs"/>
                        </a:rPr>
                        <a:t>
 Österreich tippt für #Deutschland! 🇦🇹 🤝 🇩🇪
Heute gibt die @deutsche.bundesbank den Ball an @nationalbank_oesterreich weiter, ihre Tipps für das Spiel Deutschland gegen Ungarn abzugeben.
Obwohl die 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https://quintly-eu-image-storage.s3.amazonaws.com/53acb6f5aa3b8f1d4bfa788603de573a/2d66dc9c2f87ad99cfe4d9ac703e3515.jpg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a:t>
                      </a:r>
                    </a:p>
                  </a:txBody>
                  <a:tcPr/>
                </a:tc>
                <a:extLst>
                  <a:ext uri="{0D108BD9-81ED-4DB2-BD59-A6C34878D82A}">
                    <a16:rowId xmlns:a16="http://schemas.microsoft.com/office/drawing/2014/main" val="1039595025"/>
                  </a:ext>
                </a:extLst>
              </a:tr>
            </a:tbl>
          </a:graphicData>
        </a:graphic>
      </p:graphicFrame>
      <p:sp>
        <p:nvSpPr>
          <p:cNvPr id="4" name="Text Placeholder 3">
            <a:extLst>
              <a:ext uri="{FF2B5EF4-FFF2-40B4-BE49-F238E27FC236}">
                <a16:creationId xmlns:a16="http://schemas.microsoft.com/office/drawing/2014/main" id="{8BB3D7C8-7CBA-4D5E-9C7B-3326E7AD309A}"/>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11120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AB38C-80ED-4C5A-B665-AFBD90D4502C}"/>
              </a:ext>
            </a:extLst>
          </p:cNvPr>
          <p:cNvSpPr>
            <a:spLocks noGrp="1"/>
          </p:cNvSpPr>
          <p:nvPr>
            <p:ph type="title"/>
          </p:nvPr>
        </p:nvSpPr>
        <p:spPr/>
        <p:txBody>
          <a:bodyPr/>
          <a:lstStyle/>
          <a:p>
            <a:r>
              <a:rPr lang="en-US"/>
              <a:t>Instagram Instagram Postings | OeNB Presentation - 2 of 9</a:t>
            </a:r>
          </a:p>
        </p:txBody>
      </p:sp>
      <p:graphicFrame>
        <p:nvGraphicFramePr>
          <p:cNvPr id="5" name="Table Placeholder 4">
            <a:extLst>
              <a:ext uri="{FF2B5EF4-FFF2-40B4-BE49-F238E27FC236}">
                <a16:creationId xmlns:a16="http://schemas.microsoft.com/office/drawing/2014/main" id="{0F734B5C-2384-4954-A841-B24922799369}"/>
              </a:ext>
            </a:extLst>
          </p:cNvPr>
          <p:cNvGraphicFramePr>
            <a:graphicFrameLocks noGrp="1"/>
          </p:cNvGraphicFramePr>
          <p:nvPr>
            <p:ph type="tbl" sz="quarter" idx="13"/>
            <p:extLst>
              <p:ext uri="{D42A27DB-BD31-4B8C-83A1-F6EECF244321}">
                <p14:modId xmlns:p14="http://schemas.microsoft.com/office/powerpoint/2010/main" val="181893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253745555"/>
                    </a:ext>
                  </a:extLst>
                </a:gridCol>
                <a:gridCol w="2057400">
                  <a:extLst>
                    <a:ext uri="{9D8B030D-6E8A-4147-A177-3AD203B41FA5}">
                      <a16:colId xmlns:a16="http://schemas.microsoft.com/office/drawing/2014/main" val="2563881384"/>
                    </a:ext>
                  </a:extLst>
                </a:gridCol>
                <a:gridCol w="987552">
                  <a:extLst>
                    <a:ext uri="{9D8B030D-6E8A-4147-A177-3AD203B41FA5}">
                      <a16:colId xmlns:a16="http://schemas.microsoft.com/office/drawing/2014/main" val="4098634809"/>
                    </a:ext>
                  </a:extLst>
                </a:gridCol>
                <a:gridCol w="987552">
                  <a:extLst>
                    <a:ext uri="{9D8B030D-6E8A-4147-A177-3AD203B41FA5}">
                      <a16:colId xmlns:a16="http://schemas.microsoft.com/office/drawing/2014/main" val="2626206457"/>
                    </a:ext>
                  </a:extLst>
                </a:gridCol>
                <a:gridCol w="987552">
                  <a:extLst>
                    <a:ext uri="{9D8B030D-6E8A-4147-A177-3AD203B41FA5}">
                      <a16:colId xmlns:a16="http://schemas.microsoft.com/office/drawing/2014/main" val="412375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003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- 2024-04-17 14:57:36</a:t>
                      </a:r>
                      <a:r>
                        <a:rPr kumimoji="0" lang="de-DE" sz="1000" b="0" i="0" u="none" strike="noStrike" kern="1200" cap="none" spc="0" normalizeH="0" baseline="0" noProof="0">
                          <a:ln>
                            <a:noFill/>
                          </a:ln>
                          <a:solidFill>
                            <a:prstClr val="black"/>
                          </a:solidFill>
                          <a:effectLst/>
                          <a:uLnTx/>
                          <a:uFillTx/>
                          <a:latin typeface="Calibri"/>
                          <a:ea typeface="+mn-ea"/>
                          <a:cs typeface="+mn-cs"/>
                        </a:rPr>
                        <a:t>
 Habt ihr es schon gehört? Wir haben eine neue Finanzbildungs-Website! Woo-hoo! 🎉🎊
Das haben wir uns zum Anlass genommen, um unsere Kolleg:innen zu fragen, was ihr liebstes Feature auf der neuen Websi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https://quintly-eu-image-storage.s3.amazonaws.com/53acb6f5aa3b8f1d4bfa788603de573a/9d2742f41a2ddd5e0933b5d55a6e507b.jpg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extLst>
                  <a:ext uri="{0D108BD9-81ED-4DB2-BD59-A6C34878D82A}">
                    <a16:rowId xmlns:a16="http://schemas.microsoft.com/office/drawing/2014/main" val="159256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- 2024-04-25 16:53:42</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
Seit dieser Woche hat die Ausstellung ✨ CASH. Der Wert des Bargeldes ✨ für Besucher:innen geöffnet. In Kooperation @nationalbank_oesterreich x @technischesmuseumwien freuen wir uns, 5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https://quintly-eu-image-storage.s3.amazonaws.com/53acb6f5aa3b8f1d4bfa788603de573a/3e9376584cd11b16bec8114d063336f4.jpg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2967</a:t>
                      </a:r>
                    </a:p>
                  </a:txBody>
                  <a:tcPr/>
                </a:tc>
                <a:extLst>
                  <a:ext uri="{0D108BD9-81ED-4DB2-BD59-A6C34878D82A}">
                    <a16:rowId xmlns:a16="http://schemas.microsoft.com/office/drawing/2014/main" val="107843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- 2024-05-22 10:21:08</a:t>
                      </a:r>
                      <a:r>
                        <a:rPr kumimoji="0" lang="de-DE" sz="1000" b="0" i="0" u="none" strike="noStrike" kern="1200" cap="none" spc="0" normalizeH="0" baseline="0" noProof="0">
                          <a:ln>
                            <a:noFill/>
                          </a:ln>
                          <a:solidFill>
                            <a:prstClr val="black"/>
                          </a:solidFill>
                          <a:effectLst/>
                          <a:uLnTx/>
                          <a:uFillTx/>
                          <a:latin typeface="Calibri"/>
                          <a:ea typeface="+mn-ea"/>
                          <a:cs typeface="+mn-cs"/>
                        </a:rPr>
                        <a:t>
 Unser Geldmuseum hat Zuwachs bekommen! 
In Form von... 🥁🥁 Trommelwirbel... Dieser wunderschönen Kassa! 
Zugegeben, die Spannung war groß, als wir diese kompakt verpackte Bestellung geliefert bekomme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https://quintly-eu-image-storage.s3.amazonaws.com/53acb6f5aa3b8f1d4bfa788603de573a/b9416d40b8ac5b6b9062c1a1d11b3541.jpg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extLst>
                  <a:ext uri="{0D108BD9-81ED-4DB2-BD59-A6C34878D82A}">
                    <a16:rowId xmlns:a16="http://schemas.microsoft.com/office/drawing/2014/main" val="1120686173"/>
                  </a:ext>
                </a:extLst>
              </a:tr>
            </a:tbl>
          </a:graphicData>
        </a:graphic>
      </p:graphicFrame>
      <p:sp>
        <p:nvSpPr>
          <p:cNvPr id="4" name="Text Placeholder 3">
            <a:extLst>
              <a:ext uri="{FF2B5EF4-FFF2-40B4-BE49-F238E27FC236}">
                <a16:creationId xmlns:a16="http://schemas.microsoft.com/office/drawing/2014/main" id="{2CF97D10-7819-4F4A-9FAF-BC3F80204C98}"/>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6902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3133-EC87-44A5-9B3A-3405FFC56E39}"/>
              </a:ext>
            </a:extLst>
          </p:cNvPr>
          <p:cNvSpPr>
            <a:spLocks noGrp="1"/>
          </p:cNvSpPr>
          <p:nvPr>
            <p:ph type="title"/>
          </p:nvPr>
        </p:nvSpPr>
        <p:spPr/>
        <p:txBody>
          <a:bodyPr/>
          <a:lstStyle/>
          <a:p>
            <a:r>
              <a:rPr lang="en-US"/>
              <a:t>Instagram Instagram Postings | OeNB Presentation - 3 of 9</a:t>
            </a:r>
          </a:p>
        </p:txBody>
      </p:sp>
      <p:graphicFrame>
        <p:nvGraphicFramePr>
          <p:cNvPr id="5" name="Table Placeholder 4">
            <a:extLst>
              <a:ext uri="{FF2B5EF4-FFF2-40B4-BE49-F238E27FC236}">
                <a16:creationId xmlns:a16="http://schemas.microsoft.com/office/drawing/2014/main" id="{7C65D0C5-565A-4597-98EE-CA0F01E3C700}"/>
              </a:ext>
            </a:extLst>
          </p:cNvPr>
          <p:cNvGraphicFramePr>
            <a:graphicFrameLocks noGrp="1"/>
          </p:cNvGraphicFramePr>
          <p:nvPr>
            <p:ph type="tbl" sz="quarter" idx="13"/>
            <p:extLst>
              <p:ext uri="{D42A27DB-BD31-4B8C-83A1-F6EECF244321}">
                <p14:modId xmlns:p14="http://schemas.microsoft.com/office/powerpoint/2010/main" val="102087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83019483"/>
                    </a:ext>
                  </a:extLst>
                </a:gridCol>
                <a:gridCol w="2057400">
                  <a:extLst>
                    <a:ext uri="{9D8B030D-6E8A-4147-A177-3AD203B41FA5}">
                      <a16:colId xmlns:a16="http://schemas.microsoft.com/office/drawing/2014/main" val="2646321931"/>
                    </a:ext>
                  </a:extLst>
                </a:gridCol>
                <a:gridCol w="987552">
                  <a:extLst>
                    <a:ext uri="{9D8B030D-6E8A-4147-A177-3AD203B41FA5}">
                      <a16:colId xmlns:a16="http://schemas.microsoft.com/office/drawing/2014/main" val="3372395311"/>
                    </a:ext>
                  </a:extLst>
                </a:gridCol>
                <a:gridCol w="987552">
                  <a:extLst>
                    <a:ext uri="{9D8B030D-6E8A-4147-A177-3AD203B41FA5}">
                      <a16:colId xmlns:a16="http://schemas.microsoft.com/office/drawing/2014/main" val="1280983804"/>
                    </a:ext>
                  </a:extLst>
                </a:gridCol>
                <a:gridCol w="987552">
                  <a:extLst>
                    <a:ext uri="{9D8B030D-6E8A-4147-A177-3AD203B41FA5}">
                      <a16:colId xmlns:a16="http://schemas.microsoft.com/office/drawing/2014/main" val="402296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9660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- 2024-06-24 11:18:48</a:t>
                      </a:r>
                      <a:r>
                        <a:rPr kumimoji="0" lang="de-DE" sz="1000" b="0" i="0" u="none" strike="noStrike" kern="1200" cap="none" spc="0" normalizeH="0" baseline="0" noProof="0">
                          <a:ln>
                            <a:noFill/>
                          </a:ln>
                          <a:solidFill>
                            <a:prstClr val="black"/>
                          </a:solidFill>
                          <a:effectLst/>
                          <a:uLnTx/>
                          <a:uFillTx/>
                          <a:latin typeface="Calibri"/>
                          <a:ea typeface="+mn-ea"/>
                          <a:cs typeface="+mn-cs"/>
                        </a:rPr>
                        <a:t>
 Kein Flex, nur Facts! ☝💶
Wusstest du, dass es in Österreich 7️⃣ Cash Center gibt? 💰 Dort werden Kund:innen die Bargeld-Versorgung und -Entsorgung angeboten, aber auch noch viele weitere Services, wie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https://quintly-eu-image-storage.s3.amazonaws.com/53acb6f5aa3b8f1d4bfa788603de573a/597b9e3aef000a63f07b1abf27185287.jpg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2933</a:t>
                      </a:r>
                    </a:p>
                  </a:txBody>
                  <a:tcPr/>
                </a:tc>
                <a:extLst>
                  <a:ext uri="{0D108BD9-81ED-4DB2-BD59-A6C34878D82A}">
                    <a16:rowId xmlns:a16="http://schemas.microsoft.com/office/drawing/2014/main" val="98270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- 2024-06-11 09:04:03</a:t>
                      </a:r>
                      <a:r>
                        <a:rPr kumimoji="0" lang="de-DE" sz="1000" b="0" i="0" u="none" strike="noStrike" kern="1200" cap="none" spc="0" normalizeH="0" baseline="0" noProof="0">
                          <a:ln>
                            <a:noFill/>
                          </a:ln>
                          <a:solidFill>
                            <a:prstClr val="black"/>
                          </a:solidFill>
                          <a:effectLst/>
                          <a:uLnTx/>
                          <a:uFillTx/>
                          <a:latin typeface="Calibri"/>
                          <a:ea typeface="+mn-ea"/>
                          <a:cs typeface="+mn-cs"/>
                        </a:rPr>
                        <a:t>
 Praktikantinnen fragen... mit Ágota! 🎀🎉
Ágota ist derzeit Praktikantin bei uns im Geldmuseum. Das Geldmuseum der OeNB ist kostenlos zugänglich für alle und bietet 2.600 Jahre Geldgeschichte und über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https://quintly-eu-image-storage.s3.amazonaws.com/53acb6f5aa3b8f1d4bfa788603de573a/79975c8e68843366f39aa50fd16e0988.jpg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extLst>
                  <a:ext uri="{0D108BD9-81ED-4DB2-BD59-A6C34878D82A}">
                    <a16:rowId xmlns:a16="http://schemas.microsoft.com/office/drawing/2014/main" val="150984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- 2024-04-22 13:35:28</a:t>
                      </a:r>
                      <a:r>
                        <a:rPr kumimoji="0" lang="de-DE" sz="1000" b="0" i="0" u="none" strike="noStrike" kern="1200" cap="none" spc="0" normalizeH="0" baseline="0" noProof="0">
                          <a:ln>
                            <a:noFill/>
                          </a:ln>
                          <a:solidFill>
                            <a:prstClr val="black"/>
                          </a:solidFill>
                          <a:effectLst/>
                          <a:uLnTx/>
                          <a:uFillTx/>
                          <a:latin typeface="Calibri"/>
                          <a:ea typeface="+mn-ea"/>
                          <a:cs typeface="+mn-cs"/>
                        </a:rPr>
                        <a:t>
 Weißt du eigentlich, wie viel Euro-#Cash momentan im Umlauf ist? 👀
Am heutigen #MoneyMonday möchten wir euch fragen, was ihr denkt. Gar nicht so einfach, das einzuschätzen, oder? 😅
Verratet uns eure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https://quintly-eu-image-storage.s3.amazonaws.com/53acb6f5aa3b8f1d4bfa788603de573a/d3ae4b912bf259fc4b0935fe95d14337.jpg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extLst>
                  <a:ext uri="{0D108BD9-81ED-4DB2-BD59-A6C34878D82A}">
                    <a16:rowId xmlns:a16="http://schemas.microsoft.com/office/drawing/2014/main" val="3897358440"/>
                  </a:ext>
                </a:extLst>
              </a:tr>
            </a:tbl>
          </a:graphicData>
        </a:graphic>
      </p:graphicFrame>
      <p:sp>
        <p:nvSpPr>
          <p:cNvPr id="4" name="Text Placeholder 3">
            <a:extLst>
              <a:ext uri="{FF2B5EF4-FFF2-40B4-BE49-F238E27FC236}">
                <a16:creationId xmlns:a16="http://schemas.microsoft.com/office/drawing/2014/main" id="{AAF82730-21C8-4CCA-B39A-9290AABE74C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585488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FC10-5B0B-4618-9462-5363F9DEF347}"/>
              </a:ext>
            </a:extLst>
          </p:cNvPr>
          <p:cNvSpPr>
            <a:spLocks noGrp="1"/>
          </p:cNvSpPr>
          <p:nvPr>
            <p:ph type="title"/>
          </p:nvPr>
        </p:nvSpPr>
        <p:spPr/>
        <p:txBody>
          <a:bodyPr/>
          <a:lstStyle/>
          <a:p>
            <a:r>
              <a:rPr lang="en-US"/>
              <a:t>Instagram Instagram Postings | OeNB Presentation - 4 of 9</a:t>
            </a:r>
          </a:p>
        </p:txBody>
      </p:sp>
      <p:graphicFrame>
        <p:nvGraphicFramePr>
          <p:cNvPr id="5" name="Table Placeholder 4">
            <a:extLst>
              <a:ext uri="{FF2B5EF4-FFF2-40B4-BE49-F238E27FC236}">
                <a16:creationId xmlns:a16="http://schemas.microsoft.com/office/drawing/2014/main" id="{7D769FD0-E40C-4DD9-9C82-3708530EE4E3}"/>
              </a:ext>
            </a:extLst>
          </p:cNvPr>
          <p:cNvGraphicFramePr>
            <a:graphicFrameLocks noGrp="1"/>
          </p:cNvGraphicFramePr>
          <p:nvPr>
            <p:ph type="tbl" sz="quarter" idx="13"/>
            <p:extLst>
              <p:ext uri="{D42A27DB-BD31-4B8C-83A1-F6EECF244321}">
                <p14:modId xmlns:p14="http://schemas.microsoft.com/office/powerpoint/2010/main" val="211881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011291705"/>
                    </a:ext>
                  </a:extLst>
                </a:gridCol>
                <a:gridCol w="2057400">
                  <a:extLst>
                    <a:ext uri="{9D8B030D-6E8A-4147-A177-3AD203B41FA5}">
                      <a16:colId xmlns:a16="http://schemas.microsoft.com/office/drawing/2014/main" val="3016832002"/>
                    </a:ext>
                  </a:extLst>
                </a:gridCol>
                <a:gridCol w="987552">
                  <a:extLst>
                    <a:ext uri="{9D8B030D-6E8A-4147-A177-3AD203B41FA5}">
                      <a16:colId xmlns:a16="http://schemas.microsoft.com/office/drawing/2014/main" val="3144386191"/>
                    </a:ext>
                  </a:extLst>
                </a:gridCol>
                <a:gridCol w="987552">
                  <a:extLst>
                    <a:ext uri="{9D8B030D-6E8A-4147-A177-3AD203B41FA5}">
                      <a16:colId xmlns:a16="http://schemas.microsoft.com/office/drawing/2014/main" val="868938475"/>
                    </a:ext>
                  </a:extLst>
                </a:gridCol>
                <a:gridCol w="987552">
                  <a:extLst>
                    <a:ext uri="{9D8B030D-6E8A-4147-A177-3AD203B41FA5}">
                      <a16:colId xmlns:a16="http://schemas.microsoft.com/office/drawing/2014/main" val="180464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1345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- 2024-05-10 11:10:42</a:t>
                      </a:r>
                      <a:r>
                        <a:rPr kumimoji="0" lang="de-DE" sz="1000" b="0" i="0" u="none" strike="noStrike" kern="1200" cap="none" spc="0" normalizeH="0" baseline="0" noProof="0">
                          <a:ln>
                            <a:noFill/>
                          </a:ln>
                          <a:solidFill>
                            <a:prstClr val="black"/>
                          </a:solidFill>
                          <a:effectLst/>
                          <a:uLnTx/>
                          <a:uFillTx/>
                          <a:latin typeface="Calibri"/>
                          <a:ea typeface="+mn-ea"/>
                          <a:cs typeface="+mn-cs"/>
                        </a:rPr>
                        <a:t>
 #Eventtipp! 📅 Nächste Woche Donnerstag findet bereits der 1. International Blockchain Day im Kassensaal der OeNB (oder online 💻) statt - diesen veranstalten wir gemeinsam mit der @oenpay.innovation.hu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https://quintly-eu-image-storage.s3.amazonaws.com/53acb6f5aa3b8f1d4bfa788603de573a/c7f423fb43b1a5d6dd53d70e55b1389a.jpg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2494</a:t>
                      </a:r>
                    </a:p>
                  </a:txBody>
                  <a:tcPr/>
                </a:tc>
                <a:extLst>
                  <a:ext uri="{0D108BD9-81ED-4DB2-BD59-A6C34878D82A}">
                    <a16:rowId xmlns:a16="http://schemas.microsoft.com/office/drawing/2014/main" val="69080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- 2024-06-12 13:11:52</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viele Menschen in Ländern mit anderen Währungen trotzdem Euro besitzen? 👀💶
Unsere Kolleginnen Elisabeth und Melanie haben in ihrem neuen Blog mit dem Titel "Euro-Bargeld als sichere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https://quintly-eu-image-storage.s3.amazonaws.com/53acb6f5aa3b8f1d4bfa788603de573a/653b8ba1d324581249d419c54faf0571.jpg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extLst>
                  <a:ext uri="{0D108BD9-81ED-4DB2-BD59-A6C34878D82A}">
                    <a16:rowId xmlns:a16="http://schemas.microsoft.com/office/drawing/2014/main" val="166105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- 2024-04-09 10:27:33</a:t>
                      </a:r>
                      <a:r>
                        <a:rPr kumimoji="0" lang="de-DE" sz="1000" b="0" i="0" u="none" strike="noStrike" kern="1200" cap="none" spc="0" normalizeH="0" baseline="0" noProof="0">
                          <a:ln>
                            <a:noFill/>
                          </a:ln>
                          <a:solidFill>
                            <a:prstClr val="black"/>
                          </a:solidFill>
                          <a:effectLst/>
                          <a:uLnTx/>
                          <a:uFillTx/>
                          <a:latin typeface="Calibri"/>
                          <a:ea typeface="+mn-ea"/>
                          <a:cs typeface="+mn-cs"/>
                        </a:rPr>
                        <a:t>
 ✨ Praktikant:innen fragen ✨ heute mit Julia aus der Rechtsabteilung.
Für Julia ist der Alltag in der OeNB nicht neu - sie war schon mal für ein Praktikum bei uns. 
Hast du vielleicht auch Lust, 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https://quintly-eu-image-storage.s3.amazonaws.com/53acb6f5aa3b8f1d4bfa788603de573a/5d8e0c55f9f7ca59a5c0a9a9a79f7f59.jpg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2401</a:t>
                      </a:r>
                    </a:p>
                  </a:txBody>
                  <a:tcPr/>
                </a:tc>
                <a:extLst>
                  <a:ext uri="{0D108BD9-81ED-4DB2-BD59-A6C34878D82A}">
                    <a16:rowId xmlns:a16="http://schemas.microsoft.com/office/drawing/2014/main" val="3863834026"/>
                  </a:ext>
                </a:extLst>
              </a:tr>
            </a:tbl>
          </a:graphicData>
        </a:graphic>
      </p:graphicFrame>
      <p:sp>
        <p:nvSpPr>
          <p:cNvPr id="4" name="Text Placeholder 3">
            <a:extLst>
              <a:ext uri="{FF2B5EF4-FFF2-40B4-BE49-F238E27FC236}">
                <a16:creationId xmlns:a16="http://schemas.microsoft.com/office/drawing/2014/main" id="{AE9E3612-AACB-4E66-9378-AD735E2623BB}"/>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3085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8200F-81D9-4857-B42D-02721FD732F2}"/>
              </a:ext>
            </a:extLst>
          </p:cNvPr>
          <p:cNvSpPr>
            <a:spLocks noGrp="1"/>
          </p:cNvSpPr>
          <p:nvPr>
            <p:ph type="title"/>
          </p:nvPr>
        </p:nvSpPr>
        <p:spPr/>
        <p:txBody>
          <a:bodyPr/>
          <a:lstStyle/>
          <a:p>
            <a:r>
              <a:rPr lang="en-US"/>
              <a:t>Instagram Instagram Postings | OeNB Presentation - 5 of 9</a:t>
            </a:r>
          </a:p>
        </p:txBody>
      </p:sp>
      <p:graphicFrame>
        <p:nvGraphicFramePr>
          <p:cNvPr id="5" name="Table Placeholder 4">
            <a:extLst>
              <a:ext uri="{FF2B5EF4-FFF2-40B4-BE49-F238E27FC236}">
                <a16:creationId xmlns:a16="http://schemas.microsoft.com/office/drawing/2014/main" id="{7C35458C-E96A-4D35-B1CC-9018A0DF8436}"/>
              </a:ext>
            </a:extLst>
          </p:cNvPr>
          <p:cNvGraphicFramePr>
            <a:graphicFrameLocks noGrp="1"/>
          </p:cNvGraphicFramePr>
          <p:nvPr>
            <p:ph type="tbl" sz="quarter" idx="13"/>
            <p:extLst>
              <p:ext uri="{D42A27DB-BD31-4B8C-83A1-F6EECF244321}">
                <p14:modId xmlns:p14="http://schemas.microsoft.com/office/powerpoint/2010/main" val="392749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443144216"/>
                    </a:ext>
                  </a:extLst>
                </a:gridCol>
                <a:gridCol w="2057400">
                  <a:extLst>
                    <a:ext uri="{9D8B030D-6E8A-4147-A177-3AD203B41FA5}">
                      <a16:colId xmlns:a16="http://schemas.microsoft.com/office/drawing/2014/main" val="1879258749"/>
                    </a:ext>
                  </a:extLst>
                </a:gridCol>
                <a:gridCol w="987552">
                  <a:extLst>
                    <a:ext uri="{9D8B030D-6E8A-4147-A177-3AD203B41FA5}">
                      <a16:colId xmlns:a16="http://schemas.microsoft.com/office/drawing/2014/main" val="4150898208"/>
                    </a:ext>
                  </a:extLst>
                </a:gridCol>
                <a:gridCol w="987552">
                  <a:extLst>
                    <a:ext uri="{9D8B030D-6E8A-4147-A177-3AD203B41FA5}">
                      <a16:colId xmlns:a16="http://schemas.microsoft.com/office/drawing/2014/main" val="3077034928"/>
                    </a:ext>
                  </a:extLst>
                </a:gridCol>
                <a:gridCol w="987552">
                  <a:extLst>
                    <a:ext uri="{9D8B030D-6E8A-4147-A177-3AD203B41FA5}">
                      <a16:colId xmlns:a16="http://schemas.microsoft.com/office/drawing/2014/main" val="348082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0170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- 2024-06-17 18:46:26</a:t>
                      </a:r>
                      <a:r>
                        <a:rPr kumimoji="0" lang="de-DE" sz="1000" b="0" i="0" u="none" strike="noStrike" kern="1200" cap="none" spc="0" normalizeH="0" baseline="0" noProof="0">
                          <a:ln>
                            <a:noFill/>
                          </a:ln>
                          <a:solidFill>
                            <a:prstClr val="black"/>
                          </a:solidFill>
                          <a:effectLst/>
                          <a:uLnTx/>
                          <a:uFillTx/>
                          <a:latin typeface="Calibri"/>
                          <a:ea typeface="+mn-ea"/>
                          <a:cs typeface="+mn-cs"/>
                        </a:rPr>
                        <a:t>
 ⚽ Österreich ist am Ball! ❤🇦🇹
Wir starten heute unseren Auftakt bei der Fußballeuropameisterschaft mit einem Spiel gegen Frankreich! 🇫🇷
Wir haben uns schon mal im Haus umgehört, wie unsere Kolleg:in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https://quintly-eu-image-storage.s3.amazonaws.com/53acb6f5aa3b8f1d4bfa788603de573a/fc3eec5f38f5140297d0e79eb1490829.jpg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extLst>
                  <a:ext uri="{0D108BD9-81ED-4DB2-BD59-A6C34878D82A}">
                    <a16:rowId xmlns:a16="http://schemas.microsoft.com/office/drawing/2014/main" val="208383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- 2024-05-01 18:00:17</a:t>
                      </a:r>
                      <a:r>
                        <a:rPr kumimoji="0" lang="de-DE" sz="1000" b="0" i="0" u="none" strike="noStrike" kern="1200" cap="none" spc="0" normalizeH="0" baseline="0" noProof="0">
                          <a:ln>
                            <a:noFill/>
                          </a:ln>
                          <a:solidFill>
                            <a:prstClr val="black"/>
                          </a:solidFill>
                          <a:effectLst/>
                          <a:uLnTx/>
                          <a:uFillTx/>
                          <a:latin typeface="Calibri"/>
                          <a:ea typeface="+mn-ea"/>
                          <a:cs typeface="+mn-cs"/>
                        </a:rPr>
                        <a:t>
 Wie hell brennt deine Flamme derzeit? 🔥
🙋‍♂️🙋‍♀️ Die Gesundheit unseres Teams hat oberste Priorität. Wir wissen, dass #Burnout die psychische und physische #Gesundheit beeinträchtigt &amp; sind der Meinu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https://quintly-eu-image-storage.s3.amazonaws.com/53acb6f5aa3b8f1d4bfa788603de573a/eda8158d681e68b8453e6fc8010ae4f8.jpg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2405</a:t>
                      </a:r>
                    </a:p>
                  </a:txBody>
                  <a:tcPr/>
                </a:tc>
                <a:extLst>
                  <a:ext uri="{0D108BD9-81ED-4DB2-BD59-A6C34878D82A}">
                    <a16:rowId xmlns:a16="http://schemas.microsoft.com/office/drawing/2014/main" val="221099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- 2024-04-03 11:37:26</a:t>
                      </a:r>
                      <a:r>
                        <a:rPr kumimoji="0" lang="de-DE" sz="1000" b="0" i="0" u="none" strike="noStrike" kern="1200" cap="none" spc="0" normalizeH="0" baseline="0" noProof="0">
                          <a:ln>
                            <a:noFill/>
                          </a:ln>
                          <a:solidFill>
                            <a:prstClr val="black"/>
                          </a:solidFill>
                          <a:effectLst/>
                          <a:uLnTx/>
                          <a:uFillTx/>
                          <a:latin typeface="Calibri"/>
                          <a:ea typeface="+mn-ea"/>
                          <a:cs typeface="+mn-cs"/>
                        </a:rPr>
                        <a:t>
 Kannst du dich noch an unsere letzten Reels zum Thema Stresstest erinnern? 👀
Jetzt geht es weiter - und zwar erklären wir dir in einer 3-teiligen Reihe den Rest der Woche über, was genau es mit einer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https://quintly-eu-image-storage.s3.amazonaws.com/53acb6f5aa3b8f1d4bfa788603de573a/4cf43d83584d663c196f75becbea9ce7.jpg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extLst>
                  <a:ext uri="{0D108BD9-81ED-4DB2-BD59-A6C34878D82A}">
                    <a16:rowId xmlns:a16="http://schemas.microsoft.com/office/drawing/2014/main" val="2337900401"/>
                  </a:ext>
                </a:extLst>
              </a:tr>
            </a:tbl>
          </a:graphicData>
        </a:graphic>
      </p:graphicFrame>
      <p:sp>
        <p:nvSpPr>
          <p:cNvPr id="4" name="Text Placeholder 3">
            <a:extLst>
              <a:ext uri="{FF2B5EF4-FFF2-40B4-BE49-F238E27FC236}">
                <a16:creationId xmlns:a16="http://schemas.microsoft.com/office/drawing/2014/main" id="{F1BDE7AE-20BB-43FF-98C4-539C1DD2FA56}"/>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689470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222B0-3F80-4E59-AA7D-3A538122633D}"/>
              </a:ext>
            </a:extLst>
          </p:cNvPr>
          <p:cNvSpPr>
            <a:spLocks noGrp="1"/>
          </p:cNvSpPr>
          <p:nvPr>
            <p:ph type="title"/>
          </p:nvPr>
        </p:nvSpPr>
        <p:spPr/>
        <p:txBody>
          <a:bodyPr/>
          <a:lstStyle/>
          <a:p>
            <a:r>
              <a:rPr lang="en-US"/>
              <a:t>Instagram Instagram Postings | OeNB Presentation - 6 of 9</a:t>
            </a:r>
          </a:p>
        </p:txBody>
      </p:sp>
      <p:graphicFrame>
        <p:nvGraphicFramePr>
          <p:cNvPr id="5" name="Table Placeholder 4">
            <a:extLst>
              <a:ext uri="{FF2B5EF4-FFF2-40B4-BE49-F238E27FC236}">
                <a16:creationId xmlns:a16="http://schemas.microsoft.com/office/drawing/2014/main" id="{351CC5DA-2804-49A9-B794-AFF71DAF0032}"/>
              </a:ext>
            </a:extLst>
          </p:cNvPr>
          <p:cNvGraphicFramePr>
            <a:graphicFrameLocks noGrp="1"/>
          </p:cNvGraphicFramePr>
          <p:nvPr>
            <p:ph type="tbl" sz="quarter" idx="13"/>
            <p:extLst>
              <p:ext uri="{D42A27DB-BD31-4B8C-83A1-F6EECF244321}">
                <p14:modId xmlns:p14="http://schemas.microsoft.com/office/powerpoint/2010/main" val="15367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920427032"/>
                    </a:ext>
                  </a:extLst>
                </a:gridCol>
                <a:gridCol w="2057400">
                  <a:extLst>
                    <a:ext uri="{9D8B030D-6E8A-4147-A177-3AD203B41FA5}">
                      <a16:colId xmlns:a16="http://schemas.microsoft.com/office/drawing/2014/main" val="18335476"/>
                    </a:ext>
                  </a:extLst>
                </a:gridCol>
                <a:gridCol w="987552">
                  <a:extLst>
                    <a:ext uri="{9D8B030D-6E8A-4147-A177-3AD203B41FA5}">
                      <a16:colId xmlns:a16="http://schemas.microsoft.com/office/drawing/2014/main" val="2536051342"/>
                    </a:ext>
                  </a:extLst>
                </a:gridCol>
                <a:gridCol w="987552">
                  <a:extLst>
                    <a:ext uri="{9D8B030D-6E8A-4147-A177-3AD203B41FA5}">
                      <a16:colId xmlns:a16="http://schemas.microsoft.com/office/drawing/2014/main" val="1647075953"/>
                    </a:ext>
                  </a:extLst>
                </a:gridCol>
                <a:gridCol w="987552">
                  <a:extLst>
                    <a:ext uri="{9D8B030D-6E8A-4147-A177-3AD203B41FA5}">
                      <a16:colId xmlns:a16="http://schemas.microsoft.com/office/drawing/2014/main" val="1820357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1274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- 2024-04-26 09:39:17</a:t>
                      </a:r>
                      <a:r>
                        <a:rPr kumimoji="0" lang="de-DE" sz="1000" b="0" i="0" u="none" strike="noStrike" kern="1200" cap="none" spc="0" normalizeH="0" baseline="0" noProof="0">
                          <a:ln>
                            <a:noFill/>
                          </a:ln>
                          <a:solidFill>
                            <a:prstClr val="black"/>
                          </a:solidFill>
                          <a:effectLst/>
                          <a:uLnTx/>
                          <a:uFillTx/>
                          <a:latin typeface="Calibri"/>
                          <a:ea typeface="+mn-ea"/>
                          <a:cs typeface="+mn-cs"/>
                        </a:rPr>
                        <a:t>
 Von unserer neuen Finanzbildungs-Website haben wir dir ja schon erzählt. 💡
Heute zeigen wir dir etwas genauer, wie sie aussieht und aufgebaut ist. 🔍
Wir finden, dass es jetzt viel einfacher ist, wic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https://quintly-eu-image-storage.s3.amazonaws.com/53acb6f5aa3b8f1d4bfa788603de573a/e592bf869f733d83f017aaab554c7864.jpg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a:t>
                      </a:r>
                    </a:p>
                  </a:txBody>
                  <a:tcPr/>
                </a:tc>
                <a:extLst>
                  <a:ext uri="{0D108BD9-81ED-4DB2-BD59-A6C34878D82A}">
                    <a16:rowId xmlns:a16="http://schemas.microsoft.com/office/drawing/2014/main" val="303173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- 2024-04-15 11:19:59</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 finanzbildung.oenb.at/ 🔗 beinhaltet nicht nur bewährte Angebote für Pädagog:innen, sondern spricht nun auch weitere Zielgruppen mit dem breiten #Finan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https://quintly-eu-image-storage.s3.amazonaws.com/53acb6f5aa3b8f1d4bfa788603de573a/4dc34f2e361ebfadeafd42b10fb8d4fc.jpg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a:t>
                      </a:r>
                    </a:p>
                  </a:txBody>
                  <a:tcPr/>
                </a:tc>
                <a:extLst>
                  <a:ext uri="{0D108BD9-81ED-4DB2-BD59-A6C34878D82A}">
                    <a16:rowId xmlns:a16="http://schemas.microsoft.com/office/drawing/2014/main" val="3671123224"/>
                  </a:ext>
                </a:extLst>
              </a:tr>
            </a:tbl>
          </a:graphicData>
        </a:graphic>
      </p:graphicFrame>
      <p:sp>
        <p:nvSpPr>
          <p:cNvPr id="4" name="Text Placeholder 3">
            <a:extLst>
              <a:ext uri="{FF2B5EF4-FFF2-40B4-BE49-F238E27FC236}">
                <a16:creationId xmlns:a16="http://schemas.microsoft.com/office/drawing/2014/main" id="{41DFD8CF-4809-4634-B053-93DB08FD6E5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66614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08B5-6867-4C19-A151-798D6F342129}"/>
              </a:ext>
            </a:extLst>
          </p:cNvPr>
          <p:cNvSpPr>
            <a:spLocks noGrp="1"/>
          </p:cNvSpPr>
          <p:nvPr>
            <p:ph type="title"/>
          </p:nvPr>
        </p:nvSpPr>
        <p:spPr/>
        <p:txBody>
          <a:bodyPr/>
          <a:lstStyle/>
          <a:p>
            <a:r>
              <a:rPr lang="en-US"/>
              <a:t>Instagram Instagram Postings | OeNB Presentation - 7 of 9</a:t>
            </a:r>
          </a:p>
        </p:txBody>
      </p:sp>
      <p:graphicFrame>
        <p:nvGraphicFramePr>
          <p:cNvPr id="5" name="Table Placeholder 4">
            <a:extLst>
              <a:ext uri="{FF2B5EF4-FFF2-40B4-BE49-F238E27FC236}">
                <a16:creationId xmlns:a16="http://schemas.microsoft.com/office/drawing/2014/main" id="{EBC13863-BDCF-40C6-8022-A1FF9F415648}"/>
              </a:ext>
            </a:extLst>
          </p:cNvPr>
          <p:cNvGraphicFramePr>
            <a:graphicFrameLocks noGrp="1"/>
          </p:cNvGraphicFramePr>
          <p:nvPr>
            <p:ph type="tbl" sz="quarter" idx="13"/>
            <p:extLst>
              <p:ext uri="{D42A27DB-BD31-4B8C-83A1-F6EECF244321}">
                <p14:modId xmlns:p14="http://schemas.microsoft.com/office/powerpoint/2010/main" val="248072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580551524"/>
                    </a:ext>
                  </a:extLst>
                </a:gridCol>
                <a:gridCol w="2057400">
                  <a:extLst>
                    <a:ext uri="{9D8B030D-6E8A-4147-A177-3AD203B41FA5}">
                      <a16:colId xmlns:a16="http://schemas.microsoft.com/office/drawing/2014/main" val="3209068399"/>
                    </a:ext>
                  </a:extLst>
                </a:gridCol>
                <a:gridCol w="987552">
                  <a:extLst>
                    <a:ext uri="{9D8B030D-6E8A-4147-A177-3AD203B41FA5}">
                      <a16:colId xmlns:a16="http://schemas.microsoft.com/office/drawing/2014/main" val="1221994518"/>
                    </a:ext>
                  </a:extLst>
                </a:gridCol>
                <a:gridCol w="987552">
                  <a:extLst>
                    <a:ext uri="{9D8B030D-6E8A-4147-A177-3AD203B41FA5}">
                      <a16:colId xmlns:a16="http://schemas.microsoft.com/office/drawing/2014/main" val="1547389731"/>
                    </a:ext>
                  </a:extLst>
                </a:gridCol>
                <a:gridCol w="987552">
                  <a:extLst>
                    <a:ext uri="{9D8B030D-6E8A-4147-A177-3AD203B41FA5}">
                      <a16:colId xmlns:a16="http://schemas.microsoft.com/office/drawing/2014/main" val="106432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9418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- 2024-05-15 12:57:46</a:t>
                      </a:r>
                      <a:r>
                        <a:rPr kumimoji="0" lang="en-US" sz="1000" b="0" i="0" u="none" strike="noStrike" kern="1200" cap="none" spc="0" normalizeH="0" baseline="0" noProof="0">
                          <a:ln>
                            <a:noFill/>
                          </a:ln>
                          <a:solidFill>
                            <a:prstClr val="black"/>
                          </a:solidFill>
                          <a:effectLst/>
                          <a:uLnTx/>
                          <a:uFillTx/>
                          <a:latin typeface="Calibri"/>
                          <a:ea typeface="+mn-ea"/>
                          <a:cs typeface="+mn-cs"/>
                        </a:rPr>
                        <a:t>
 Die #Sparchallenge einmal im 🚀 #Speed-Modus:
✅ 5 Euro in
✅ 5-Cent-Münzen
✅ Zirka 20 Schüler:innen
✅ Unter 20 Sekunden
Unsere Lern- und Sparzielapp Meiki hilft dir, für deine großen Träume zu sparen.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https://quintly-eu-image-storage.s3.amazonaws.com/53acb6f5aa3b8f1d4bfa788603de573a/8dd6b41c8246134aaa910c7f4ef406c5.jpg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2152</a:t>
                      </a:r>
                    </a:p>
                  </a:txBody>
                  <a:tcPr/>
                </a:tc>
                <a:extLst>
                  <a:ext uri="{0D108BD9-81ED-4DB2-BD59-A6C34878D82A}">
                    <a16:rowId xmlns:a16="http://schemas.microsoft.com/office/drawing/2014/main" val="345258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- 2024-05-16 09:33:15</a:t>
                      </a:r>
                      <a:r>
                        <a:rPr kumimoji="0" lang="de-DE" sz="1000" b="0" i="0" u="none" strike="noStrike" kern="1200" cap="none" spc="0" normalizeH="0" baseline="0" noProof="0">
                          <a:ln>
                            <a:noFill/>
                          </a:ln>
                          <a:solidFill>
                            <a:prstClr val="black"/>
                          </a:solidFill>
                          <a:effectLst/>
                          <a:uLnTx/>
                          <a:uFillTx/>
                          <a:latin typeface="Calibri"/>
                          <a:ea typeface="+mn-ea"/>
                          <a:cs typeface="+mn-cs"/>
                        </a:rPr>
                        <a:t>
 #MeikiChallenge: In der heutigen Challenge haben wir uns dem "It's Tricky" Trend gewidmet - mit Fragen an die Schüler:innen rund um ihr Taschengeld. 💡💶
❓ Wofür gibst du dein Geld aus?
❓ Bist du eher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https://quintly-eu-image-storage.s3.amazonaws.com/53acb6f5aa3b8f1d4bfa788603de573a/b103a66517ab4cce2ea9bfb78a00e3e1.jpg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2350</a:t>
                      </a:r>
                    </a:p>
                  </a:txBody>
                  <a:tcPr/>
                </a:tc>
                <a:extLst>
                  <a:ext uri="{0D108BD9-81ED-4DB2-BD59-A6C34878D82A}">
                    <a16:rowId xmlns:a16="http://schemas.microsoft.com/office/drawing/2014/main" val="311627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- 2024-05-06 13:24:14</a:t>
                      </a:r>
                      <a:r>
                        <a:rPr kumimoji="0" lang="de-DE" sz="1000" b="0" i="0" u="none" strike="noStrike" kern="1200" cap="none" spc="0" normalizeH="0" baseline="0" noProof="0">
                          <a:ln>
                            <a:noFill/>
                          </a:ln>
                          <a:solidFill>
                            <a:prstClr val="black"/>
                          </a:solidFill>
                          <a:effectLst/>
                          <a:uLnTx/>
                          <a:uFillTx/>
                          <a:latin typeface="Calibri"/>
                          <a:ea typeface="+mn-ea"/>
                          <a:cs typeface="+mn-cs"/>
                        </a:rPr>
                        <a:t>
 Mai ist #EUDiversityMonth 🌈🏳‍🌈
Der Monat Mai markiert in der gesamten EU den Europäischen Monat der Vielfalt. Die @europeancommission ruft Unternehmen und Organisationen in ganz Europa auf, gemeinsam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https://quintly-eu-image-storage.s3.amazonaws.com/53acb6f5aa3b8f1d4bfa788603de573a/04e1c36b06ea9b98978e8e21f7994e55.jpg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2310</a:t>
                      </a:r>
                    </a:p>
                  </a:txBody>
                  <a:tcPr/>
                </a:tc>
                <a:extLst>
                  <a:ext uri="{0D108BD9-81ED-4DB2-BD59-A6C34878D82A}">
                    <a16:rowId xmlns:a16="http://schemas.microsoft.com/office/drawing/2014/main" val="2489678212"/>
                  </a:ext>
                </a:extLst>
              </a:tr>
            </a:tbl>
          </a:graphicData>
        </a:graphic>
      </p:graphicFrame>
      <p:sp>
        <p:nvSpPr>
          <p:cNvPr id="4" name="Text Placeholder 3">
            <a:extLst>
              <a:ext uri="{FF2B5EF4-FFF2-40B4-BE49-F238E27FC236}">
                <a16:creationId xmlns:a16="http://schemas.microsoft.com/office/drawing/2014/main" id="{6196B037-69FC-4B53-825B-8B0F5C03139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79297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7D9D-B5F8-4E02-8721-402727690FCA}"/>
              </a:ext>
            </a:extLst>
          </p:cNvPr>
          <p:cNvSpPr>
            <a:spLocks noGrp="1"/>
          </p:cNvSpPr>
          <p:nvPr>
            <p:ph type="title"/>
          </p:nvPr>
        </p:nvSpPr>
        <p:spPr/>
        <p:txBody>
          <a:bodyPr/>
          <a:lstStyle/>
          <a:p>
            <a:r>
              <a:rPr lang="en-US"/>
              <a:t>Instagram Instagram Postings | OeNB Presentation - 8 of 9</a:t>
            </a:r>
          </a:p>
        </p:txBody>
      </p:sp>
      <p:graphicFrame>
        <p:nvGraphicFramePr>
          <p:cNvPr id="5" name="Table Placeholder 4">
            <a:extLst>
              <a:ext uri="{FF2B5EF4-FFF2-40B4-BE49-F238E27FC236}">
                <a16:creationId xmlns:a16="http://schemas.microsoft.com/office/drawing/2014/main" id="{FFE9DE5E-8B93-4DEA-A70E-951591833F1A}"/>
              </a:ext>
            </a:extLst>
          </p:cNvPr>
          <p:cNvGraphicFramePr>
            <a:graphicFrameLocks noGrp="1"/>
          </p:cNvGraphicFramePr>
          <p:nvPr>
            <p:ph type="tbl" sz="quarter" idx="13"/>
            <p:extLst>
              <p:ext uri="{D42A27DB-BD31-4B8C-83A1-F6EECF244321}">
                <p14:modId xmlns:p14="http://schemas.microsoft.com/office/powerpoint/2010/main" val="14752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699923180"/>
                    </a:ext>
                  </a:extLst>
                </a:gridCol>
                <a:gridCol w="2057400">
                  <a:extLst>
                    <a:ext uri="{9D8B030D-6E8A-4147-A177-3AD203B41FA5}">
                      <a16:colId xmlns:a16="http://schemas.microsoft.com/office/drawing/2014/main" val="1959871135"/>
                    </a:ext>
                  </a:extLst>
                </a:gridCol>
                <a:gridCol w="987552">
                  <a:extLst>
                    <a:ext uri="{9D8B030D-6E8A-4147-A177-3AD203B41FA5}">
                      <a16:colId xmlns:a16="http://schemas.microsoft.com/office/drawing/2014/main" val="2461425567"/>
                    </a:ext>
                  </a:extLst>
                </a:gridCol>
                <a:gridCol w="987552">
                  <a:extLst>
                    <a:ext uri="{9D8B030D-6E8A-4147-A177-3AD203B41FA5}">
                      <a16:colId xmlns:a16="http://schemas.microsoft.com/office/drawing/2014/main" val="2962229399"/>
                    </a:ext>
                  </a:extLst>
                </a:gridCol>
                <a:gridCol w="987552">
                  <a:extLst>
                    <a:ext uri="{9D8B030D-6E8A-4147-A177-3AD203B41FA5}">
                      <a16:colId xmlns:a16="http://schemas.microsoft.com/office/drawing/2014/main" val="288192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4092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- 2024-05-13 09:34:36</a:t>
                      </a:r>
                      <a:r>
                        <a:rPr kumimoji="0" lang="de-DE" sz="1000" b="0" i="0" u="none" strike="noStrike" kern="1200" cap="none" spc="0" normalizeH="0" baseline="0" noProof="0">
                          <a:ln>
                            <a:noFill/>
                          </a:ln>
                          <a:solidFill>
                            <a:prstClr val="black"/>
                          </a:solidFill>
                          <a:effectLst/>
                          <a:uLnTx/>
                          <a:uFillTx/>
                          <a:latin typeface="Calibri"/>
                          <a:ea typeface="+mn-ea"/>
                          <a:cs typeface="+mn-cs"/>
                        </a:rPr>
                        <a:t>
 Seid ihr schon munter? 🔋🐓
Wir starten in die neue Woche mit niemandem geringeren als unserem Meiki! 🚀
Meiki ist die neue App der Finanzbildung der OeNB. Dort kannst du nicht nur deine Sparziele fest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https://quintly-eu-image-storage.s3.amazonaws.com/53acb6f5aa3b8f1d4bfa788603de573a/8b63c3688cbe37e0a0c655d731a46c40.jpg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a:t>
                      </a:r>
                    </a:p>
                  </a:txBody>
                  <a:tcPr/>
                </a:tc>
                <a:extLst>
                  <a:ext uri="{0D108BD9-81ED-4DB2-BD59-A6C34878D82A}">
                    <a16:rowId xmlns:a16="http://schemas.microsoft.com/office/drawing/2014/main" val="234712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- 2024-04-30 09:39:53</a:t>
                      </a:r>
                      <a:r>
                        <a:rPr kumimoji="0" lang="de-DE" sz="1000" b="0" i="0" u="none" strike="noStrike" kern="1200" cap="none" spc="0" normalizeH="0" baseline="0" noProof="0">
                          <a:ln>
                            <a:noFill/>
                          </a:ln>
                          <a:solidFill>
                            <a:prstClr val="black"/>
                          </a:solidFill>
                          <a:effectLst/>
                          <a:uLnTx/>
                          <a:uFillTx/>
                          <a:latin typeface="Calibri"/>
                          <a:ea typeface="+mn-ea"/>
                          <a:cs typeface="+mn-cs"/>
                        </a:rPr>
                        <a:t>
 Elena ist Praktikantin bei der OeNB in der Abteilung Finanzmarktstabilität und Makroprudenzielle Aufsicht - und heute beantwortet sie unsere Fragen! 🎉
Was bedeutet eigentlich Finanzmarktstabilität?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https://quintly-eu-image-storage.s3.amazonaws.com/53acb6f5aa3b8f1d4bfa788603de573a/29b158590fc874dd5fa03875109ecae8.jpg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extLst>
                  <a:ext uri="{0D108BD9-81ED-4DB2-BD59-A6C34878D82A}">
                    <a16:rowId xmlns:a16="http://schemas.microsoft.com/office/drawing/2014/main" val="91714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nationalbank_oesterreich - 2024-05-07 10:52:21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 𝘀𝗶𝗲 𝘂𝗻𝘁𝗲𝗿𝘀𝗰𝗵𝗲𝗶𝗱𝗲𝘁 𝘀𝗶𝗰𝗵 𝗷𝗮 𝗱𝗼𝗰𝗵 𝗲𝗿𝗵𝗲𝗯𝗹𝗶𝗰𝗵 𝘃𝗼𝗻 𝗱𝗲𝗿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https://quintly-eu-image-storage.s3.amazonaws.com/53acb6f5aa3b8f1d4bfa788603de573a/f6fc357664837c80daf8079ed6084579.jpg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a:t>
                      </a:r>
                    </a:p>
                  </a:txBody>
                  <a:tcPr/>
                </a:tc>
                <a:extLst>
                  <a:ext uri="{0D108BD9-81ED-4DB2-BD59-A6C34878D82A}">
                    <a16:rowId xmlns:a16="http://schemas.microsoft.com/office/drawing/2014/main" val="4114660868"/>
                  </a:ext>
                </a:extLst>
              </a:tr>
            </a:tbl>
          </a:graphicData>
        </a:graphic>
      </p:graphicFrame>
      <p:sp>
        <p:nvSpPr>
          <p:cNvPr id="4" name="Text Placeholder 3">
            <a:extLst>
              <a:ext uri="{FF2B5EF4-FFF2-40B4-BE49-F238E27FC236}">
                <a16:creationId xmlns:a16="http://schemas.microsoft.com/office/drawing/2014/main" id="{008DFE34-F14A-4F56-8CA9-EE794D40480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252400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2406E-6CBC-41DB-B2E8-200672870E4F}"/>
              </a:ext>
            </a:extLst>
          </p:cNvPr>
          <p:cNvSpPr>
            <a:spLocks noGrp="1"/>
          </p:cNvSpPr>
          <p:nvPr>
            <p:ph type="title"/>
          </p:nvPr>
        </p:nvSpPr>
        <p:spPr/>
        <p:txBody>
          <a:bodyPr/>
          <a:lstStyle/>
          <a:p>
            <a:r>
              <a:rPr lang="en-US"/>
              <a:t>Instagram Instagram Postings | OeNB Presentation - 9 of 9</a:t>
            </a:r>
          </a:p>
        </p:txBody>
      </p:sp>
      <p:graphicFrame>
        <p:nvGraphicFramePr>
          <p:cNvPr id="5" name="Table Placeholder 4">
            <a:extLst>
              <a:ext uri="{FF2B5EF4-FFF2-40B4-BE49-F238E27FC236}">
                <a16:creationId xmlns:a16="http://schemas.microsoft.com/office/drawing/2014/main" id="{05769747-BFCA-4737-AAA7-2FC6F2B79497}"/>
              </a:ext>
            </a:extLst>
          </p:cNvPr>
          <p:cNvGraphicFramePr>
            <a:graphicFrameLocks noGrp="1"/>
          </p:cNvGraphicFramePr>
          <p:nvPr>
            <p:ph type="tbl" sz="quarter" idx="13"/>
            <p:extLst>
              <p:ext uri="{D42A27DB-BD31-4B8C-83A1-F6EECF244321}">
                <p14:modId xmlns:p14="http://schemas.microsoft.com/office/powerpoint/2010/main" val="65884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530506080"/>
                    </a:ext>
                  </a:extLst>
                </a:gridCol>
                <a:gridCol w="2057400">
                  <a:extLst>
                    <a:ext uri="{9D8B030D-6E8A-4147-A177-3AD203B41FA5}">
                      <a16:colId xmlns:a16="http://schemas.microsoft.com/office/drawing/2014/main" val="183592726"/>
                    </a:ext>
                  </a:extLst>
                </a:gridCol>
                <a:gridCol w="987552">
                  <a:extLst>
                    <a:ext uri="{9D8B030D-6E8A-4147-A177-3AD203B41FA5}">
                      <a16:colId xmlns:a16="http://schemas.microsoft.com/office/drawing/2014/main" val="4211467515"/>
                    </a:ext>
                  </a:extLst>
                </a:gridCol>
                <a:gridCol w="987552">
                  <a:extLst>
                    <a:ext uri="{9D8B030D-6E8A-4147-A177-3AD203B41FA5}">
                      <a16:colId xmlns:a16="http://schemas.microsoft.com/office/drawing/2014/main" val="1978746173"/>
                    </a:ext>
                  </a:extLst>
                </a:gridCol>
                <a:gridCol w="987552">
                  <a:extLst>
                    <a:ext uri="{9D8B030D-6E8A-4147-A177-3AD203B41FA5}">
                      <a16:colId xmlns:a16="http://schemas.microsoft.com/office/drawing/2014/main" val="2746974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9084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- 2024-05-31 11:09:24</a:t>
                      </a:r>
                      <a:r>
                        <a:rPr kumimoji="0" lang="de-DE" sz="1000" b="0" i="0" u="none" strike="noStrike" kern="1200" cap="none" spc="0" normalizeH="0" baseline="0" noProof="0">
                          <a:ln>
                            <a:noFill/>
                          </a:ln>
                          <a:solidFill>
                            <a:prstClr val="black"/>
                          </a:solidFill>
                          <a:effectLst/>
                          <a:uLnTx/>
                          <a:uFillTx/>
                          <a:latin typeface="Calibri"/>
                          <a:ea typeface="+mn-ea"/>
                          <a:cs typeface="+mn-cs"/>
                        </a:rPr>
                        <a:t>
 Gewusst? 🤔
Das OeNB-Leistungsangebot der betrieblichen Gesundheitsförderung umfasst neben Ergonomie am Arbeitsplatz auch ein Gesundheitszentrum. Neben Einzelberatungen gibt es u.a. auch Tipps zur Wor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https://quintly-eu-image-storage.s3.amazonaws.com/53acb6f5aa3b8f1d4bfa788603de573a/fa7a0611c286c3abd1206d89c49c4f98.jpg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extLst>
                  <a:ext uri="{0D108BD9-81ED-4DB2-BD59-A6C34878D82A}">
                    <a16:rowId xmlns:a16="http://schemas.microsoft.com/office/drawing/2014/main" val="390812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- 2024-06-27 10:19:06</a:t>
                      </a:r>
                      <a:r>
                        <a:rPr kumimoji="0" lang="de-DE" sz="1000" b="0" i="0" u="none" strike="noStrike" kern="1200" cap="none" spc="0" normalizeH="0" baseline="0" noProof="0">
                          <a:ln>
                            <a:noFill/>
                          </a:ln>
                          <a:solidFill>
                            <a:prstClr val="black"/>
                          </a:solidFill>
                          <a:effectLst/>
                          <a:uLnTx/>
                          <a:uFillTx/>
                          <a:latin typeface="Calibri"/>
                          <a:ea typeface="+mn-ea"/>
                          <a:cs typeface="+mn-cs"/>
                        </a:rPr>
                        <a:t>
 Marillensaison! 🍑
In der Wachau stehen die Marillenbäume schon bereit, um uns durch die Marillenknödelsaison zu bringen. 😋 Doch halt: Aufgrund von Ernteausfällen kann es sein, dass die Preise höher 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https://quintly-eu-image-storage.s3.amazonaws.com/53acb6f5aa3b8f1d4bfa788603de573a/7e19b28afa8e8073c5a16d4725db4023.jpg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extLst>
                  <a:ext uri="{0D108BD9-81ED-4DB2-BD59-A6C34878D82A}">
                    <a16:rowId xmlns:a16="http://schemas.microsoft.com/office/drawing/2014/main" val="4164255327"/>
                  </a:ext>
                </a:extLst>
              </a:tr>
            </a:tbl>
          </a:graphicData>
        </a:graphic>
      </p:graphicFrame>
      <p:sp>
        <p:nvSpPr>
          <p:cNvPr id="4" name="Text Placeholder 3">
            <a:extLst>
              <a:ext uri="{FF2B5EF4-FFF2-40B4-BE49-F238E27FC236}">
                <a16:creationId xmlns:a16="http://schemas.microsoft.com/office/drawing/2014/main" id="{C552B2C3-67B8-4256-8A37-65784B863171}"/>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17668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395F-E1E1-4454-85B0-D2B95EF62187}"/>
              </a:ext>
            </a:extLst>
          </p:cNvPr>
          <p:cNvSpPr>
            <a:spLocks noGrp="1"/>
          </p:cNvSpPr>
          <p:nvPr>
            <p:ph type="title"/>
          </p:nvPr>
        </p:nvSpPr>
        <p:spPr/>
        <p:txBody>
          <a:bodyPr/>
          <a:lstStyle/>
          <a:p>
            <a:r>
              <a:rPr lang="en-US"/>
              <a:t>Instagram Stories Table  | OeNB Presentation - 1 of 5</a:t>
            </a:r>
          </a:p>
        </p:txBody>
      </p:sp>
      <p:graphicFrame>
        <p:nvGraphicFramePr>
          <p:cNvPr id="5" name="Table Placeholder 4">
            <a:extLst>
              <a:ext uri="{FF2B5EF4-FFF2-40B4-BE49-F238E27FC236}">
                <a16:creationId xmlns:a16="http://schemas.microsoft.com/office/drawing/2014/main" id="{5E7FE433-8063-4F69-B772-BAF92F0C8508}"/>
              </a:ext>
            </a:extLst>
          </p:cNvPr>
          <p:cNvGraphicFramePr>
            <a:graphicFrameLocks noGrp="1"/>
          </p:cNvGraphicFramePr>
          <p:nvPr>
            <p:ph type="tbl" sz="quarter" idx="13"/>
            <p:extLst>
              <p:ext uri="{D42A27DB-BD31-4B8C-83A1-F6EECF244321}">
                <p14:modId xmlns:p14="http://schemas.microsoft.com/office/powerpoint/2010/main" val="16644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268400979"/>
                    </a:ext>
                  </a:extLst>
                </a:gridCol>
                <a:gridCol w="2468880">
                  <a:extLst>
                    <a:ext uri="{9D8B030D-6E8A-4147-A177-3AD203B41FA5}">
                      <a16:colId xmlns:a16="http://schemas.microsoft.com/office/drawing/2014/main" val="941122377"/>
                    </a:ext>
                  </a:extLst>
                </a:gridCol>
                <a:gridCol w="1234440">
                  <a:extLst>
                    <a:ext uri="{9D8B030D-6E8A-4147-A177-3AD203B41FA5}">
                      <a16:colId xmlns:a16="http://schemas.microsoft.com/office/drawing/2014/main" val="987378616"/>
                    </a:ext>
                  </a:extLst>
                </a:gridCol>
                <a:gridCol w="1234440">
                  <a:extLst>
                    <a:ext uri="{9D8B030D-6E8A-4147-A177-3AD203B41FA5}">
                      <a16:colId xmlns:a16="http://schemas.microsoft.com/office/drawing/2014/main" val="2748852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8886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- 2024-06-21 11:59:14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https://quintly-eu-image-storage.s3.amazonaws.com/53acb6f5aa3b8f1d4bfa788603de573a/978aa4566b1cb6d23bf4d1c0ec293e4c.jpg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extLst>
                  <a:ext uri="{0D108BD9-81ED-4DB2-BD59-A6C34878D82A}">
                    <a16:rowId xmlns:a16="http://schemas.microsoft.com/office/drawing/2014/main" val="312739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- 2024-06-24 11:53:21</a:t>
                      </a:r>
                      <a:r>
                        <a:rPr kumimoji="0" lang="de-DE" sz="1000" b="0" i="0" u="none" strike="noStrike" kern="1200" cap="none" spc="0" normalizeH="0" baseline="0" noProof="0">
                          <a:ln>
                            <a:noFill/>
                          </a:ln>
                          <a:solidFill>
                            <a:prstClr val="black"/>
                          </a:solidFill>
                          <a:effectLst/>
                          <a:uLnTx/>
                          <a:uFillTx/>
                          <a:latin typeface="Calibri"/>
                          <a:ea typeface="+mn-ea"/>
                          <a:cs typeface="+mn-cs"/>
                        </a:rPr>
                        <a:t>
 Morgen tippen unsere Kolleg:innen aus der @deutsche.bundesbank auf das ⚽️-Spiel 🇦🇹 gegen 🇳🇱! Wie tippt ihr?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https://quintly-eu-image-storage.s3.amazonaws.com/53acb6f5aa3b8f1d4bfa788603de573a/b79d46669dc9b25465118f2ab6384011.jpg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1693</a:t>
                      </a:r>
                    </a:p>
                  </a:txBody>
                  <a:tcPr/>
                </a:tc>
                <a:extLst>
                  <a:ext uri="{0D108BD9-81ED-4DB2-BD59-A6C34878D82A}">
                    <a16:rowId xmlns:a16="http://schemas.microsoft.com/office/drawing/2014/main" val="222007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- 2024-04-21 08:16:18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https://quintly-eu-image-storage.s3.amazonaws.com/53acb6f5aa3b8f1d4bfa788603de573a/643f15592b291a038b9c09ff410a73af.jpg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a:t>
                      </a:r>
                    </a:p>
                  </a:txBody>
                  <a:tcPr/>
                </a:tc>
                <a:extLst>
                  <a:ext uri="{0D108BD9-81ED-4DB2-BD59-A6C34878D82A}">
                    <a16:rowId xmlns:a16="http://schemas.microsoft.com/office/drawing/2014/main" val="269649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- 2024-04-14 08:56:17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https://quintly-eu-image-storage.s3.amazonaws.com/53acb6f5aa3b8f1d4bfa788603de573a/a4deaa137ca025c9c52aa4ad8cfa2682.jpg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a:t>
                      </a:r>
                    </a:p>
                  </a:txBody>
                  <a:tcPr/>
                </a:tc>
                <a:extLst>
                  <a:ext uri="{0D108BD9-81ED-4DB2-BD59-A6C34878D82A}">
                    <a16:rowId xmlns:a16="http://schemas.microsoft.com/office/drawing/2014/main" val="20675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- 2024-04-21 08:16:19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https://quintly-eu-image-storage.s3.amazonaws.com/53acb6f5aa3b8f1d4bfa788603de573a/02de97dc1aeb106293d818af1accb92c.jpg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extLst>
                  <a:ext uri="{0D108BD9-81ED-4DB2-BD59-A6C34878D82A}">
                    <a16:rowId xmlns:a16="http://schemas.microsoft.com/office/drawing/2014/main" val="4043706166"/>
                  </a:ext>
                </a:extLst>
              </a:tr>
            </a:tbl>
          </a:graphicData>
        </a:graphic>
      </p:graphicFrame>
      <p:sp>
        <p:nvSpPr>
          <p:cNvPr id="4" name="Text Placeholder 3">
            <a:extLst>
              <a:ext uri="{FF2B5EF4-FFF2-40B4-BE49-F238E27FC236}">
                <a16:creationId xmlns:a16="http://schemas.microsoft.com/office/drawing/2014/main" id="{D092E1A9-E252-472E-BDD2-922DCC6F9BA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81378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9E8E4-08FC-4418-A0A7-D1EC4C641B85}"/>
              </a:ext>
            </a:extLst>
          </p:cNvPr>
          <p:cNvSpPr>
            <a:spLocks noGrp="1"/>
          </p:cNvSpPr>
          <p:nvPr>
            <p:ph type="title"/>
          </p:nvPr>
        </p:nvSpPr>
        <p:spPr/>
        <p:txBody>
          <a:bodyPr/>
          <a:lstStyle/>
          <a:p>
            <a:r>
              <a:rPr lang="en-US"/>
              <a:t>Instagram Stories Table  | OeNB Presentation - 2 of 5</a:t>
            </a:r>
          </a:p>
        </p:txBody>
      </p:sp>
      <p:graphicFrame>
        <p:nvGraphicFramePr>
          <p:cNvPr id="5" name="Table Placeholder 4">
            <a:extLst>
              <a:ext uri="{FF2B5EF4-FFF2-40B4-BE49-F238E27FC236}">
                <a16:creationId xmlns:a16="http://schemas.microsoft.com/office/drawing/2014/main" id="{AFD647FC-685B-491E-AE37-8CD1EC5292A2}"/>
              </a:ext>
            </a:extLst>
          </p:cNvPr>
          <p:cNvGraphicFramePr>
            <a:graphicFrameLocks noGrp="1"/>
          </p:cNvGraphicFramePr>
          <p:nvPr>
            <p:ph type="tbl" sz="quarter" idx="13"/>
            <p:extLst>
              <p:ext uri="{D42A27DB-BD31-4B8C-83A1-F6EECF244321}">
                <p14:modId xmlns:p14="http://schemas.microsoft.com/office/powerpoint/2010/main" val="356304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356597721"/>
                    </a:ext>
                  </a:extLst>
                </a:gridCol>
                <a:gridCol w="2468880">
                  <a:extLst>
                    <a:ext uri="{9D8B030D-6E8A-4147-A177-3AD203B41FA5}">
                      <a16:colId xmlns:a16="http://schemas.microsoft.com/office/drawing/2014/main" val="463913996"/>
                    </a:ext>
                  </a:extLst>
                </a:gridCol>
                <a:gridCol w="1234440">
                  <a:extLst>
                    <a:ext uri="{9D8B030D-6E8A-4147-A177-3AD203B41FA5}">
                      <a16:colId xmlns:a16="http://schemas.microsoft.com/office/drawing/2014/main" val="3715654199"/>
                    </a:ext>
                  </a:extLst>
                </a:gridCol>
                <a:gridCol w="1234440">
                  <a:extLst>
                    <a:ext uri="{9D8B030D-6E8A-4147-A177-3AD203B41FA5}">
                      <a16:colId xmlns:a16="http://schemas.microsoft.com/office/drawing/2014/main" val="29743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843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- 2024-05-12 09:01:39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https://quintly-eu-image-storage.s3.amazonaws.com/53acb6f5aa3b8f1d4bfa788603de573a/189dcabd893b1da8fea1b444ec935b21.jpg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extLst>
                  <a:ext uri="{0D108BD9-81ED-4DB2-BD59-A6C34878D82A}">
                    <a16:rowId xmlns:a16="http://schemas.microsoft.com/office/drawing/2014/main" val="112207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- 2024-04-07 08:43:02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https://quintly-eu-image-storage.s3.amazonaws.com/53acb6f5aa3b8f1d4bfa788603de573a/7483940dcba1e13609c5266094a4d1d7.jpg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a:t>
                      </a:r>
                    </a:p>
                  </a:txBody>
                  <a:tcPr/>
                </a:tc>
                <a:extLst>
                  <a:ext uri="{0D108BD9-81ED-4DB2-BD59-A6C34878D82A}">
                    <a16:rowId xmlns:a16="http://schemas.microsoft.com/office/drawing/2014/main" val="313178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- 2024-04-14 08:56:39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https://quintly-eu-image-storage.s3.amazonaws.com/53acb6f5aa3b8f1d4bfa788603de573a/654917c4349000b4c4cde6652a321c02.jpg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extLst>
                  <a:ext uri="{0D108BD9-81ED-4DB2-BD59-A6C34878D82A}">
                    <a16:rowId xmlns:a16="http://schemas.microsoft.com/office/drawing/2014/main" val="232107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- 2024-05-05 08:24:33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https://quintly-eu-image-storage.s3.amazonaws.com/53acb6f5aa3b8f1d4bfa788603de573a/51d37608161c71a54806f35f06ccbfb7.jpg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extLst>
                  <a:ext uri="{0D108BD9-81ED-4DB2-BD59-A6C34878D82A}">
                    <a16:rowId xmlns:a16="http://schemas.microsoft.com/office/drawing/2014/main" val="118831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- 2024-06-16 08:44:55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https://quintly-eu-image-storage.s3.amazonaws.com/53acb6f5aa3b8f1d4bfa788603de573a/cdc1cb7e438b391b2255acf673d1b06f.jpg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extLst>
                  <a:ext uri="{0D108BD9-81ED-4DB2-BD59-A6C34878D82A}">
                    <a16:rowId xmlns:a16="http://schemas.microsoft.com/office/drawing/2014/main" val="329689411"/>
                  </a:ext>
                </a:extLst>
              </a:tr>
            </a:tbl>
          </a:graphicData>
        </a:graphic>
      </p:graphicFrame>
      <p:sp>
        <p:nvSpPr>
          <p:cNvPr id="4" name="Text Placeholder 3">
            <a:extLst>
              <a:ext uri="{FF2B5EF4-FFF2-40B4-BE49-F238E27FC236}">
                <a16:creationId xmlns:a16="http://schemas.microsoft.com/office/drawing/2014/main" id="{5D34D700-E103-45DB-8858-EC5C7087C6F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914364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13D51-0B81-4809-B0C2-5E4C52F92F2C}"/>
              </a:ext>
            </a:extLst>
          </p:cNvPr>
          <p:cNvSpPr>
            <a:spLocks noGrp="1"/>
          </p:cNvSpPr>
          <p:nvPr>
            <p:ph type="title"/>
          </p:nvPr>
        </p:nvSpPr>
        <p:spPr/>
        <p:txBody>
          <a:bodyPr/>
          <a:lstStyle/>
          <a:p>
            <a:r>
              <a:rPr lang="en-US"/>
              <a:t>Instagram Stories Table  | OeNB Presentation - 3 of 5</a:t>
            </a:r>
          </a:p>
        </p:txBody>
      </p:sp>
      <p:graphicFrame>
        <p:nvGraphicFramePr>
          <p:cNvPr id="5" name="Table Placeholder 4">
            <a:extLst>
              <a:ext uri="{FF2B5EF4-FFF2-40B4-BE49-F238E27FC236}">
                <a16:creationId xmlns:a16="http://schemas.microsoft.com/office/drawing/2014/main" id="{9CCA6140-B81F-4A44-AAC9-BDEE9FE16480}"/>
              </a:ext>
            </a:extLst>
          </p:cNvPr>
          <p:cNvGraphicFramePr>
            <a:graphicFrameLocks noGrp="1"/>
          </p:cNvGraphicFramePr>
          <p:nvPr>
            <p:ph type="tbl" sz="quarter" idx="13"/>
            <p:extLst>
              <p:ext uri="{D42A27DB-BD31-4B8C-83A1-F6EECF244321}">
                <p14:modId xmlns:p14="http://schemas.microsoft.com/office/powerpoint/2010/main" val="16658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517370131"/>
                    </a:ext>
                  </a:extLst>
                </a:gridCol>
                <a:gridCol w="2468880">
                  <a:extLst>
                    <a:ext uri="{9D8B030D-6E8A-4147-A177-3AD203B41FA5}">
                      <a16:colId xmlns:a16="http://schemas.microsoft.com/office/drawing/2014/main" val="194711497"/>
                    </a:ext>
                  </a:extLst>
                </a:gridCol>
                <a:gridCol w="1234440">
                  <a:extLst>
                    <a:ext uri="{9D8B030D-6E8A-4147-A177-3AD203B41FA5}">
                      <a16:colId xmlns:a16="http://schemas.microsoft.com/office/drawing/2014/main" val="4263885647"/>
                    </a:ext>
                  </a:extLst>
                </a:gridCol>
                <a:gridCol w="1234440">
                  <a:extLst>
                    <a:ext uri="{9D8B030D-6E8A-4147-A177-3AD203B41FA5}">
                      <a16:colId xmlns:a16="http://schemas.microsoft.com/office/drawing/2014/main" val="2996510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3716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- 2024-05-26 09:56:12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https://quintly-eu-image-storage.s3.amazonaws.com/53acb6f5aa3b8f1d4bfa788603de573a/c65f07c89ea76fa6edd29a38598afc1e.jpg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extLst>
                  <a:ext uri="{0D108BD9-81ED-4DB2-BD59-A6C34878D82A}">
                    <a16:rowId xmlns:a16="http://schemas.microsoft.com/office/drawing/2014/main" val="399949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- 2024-05-12 09:01:40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https://quintly-eu-image-storage.s3.amazonaws.com/53acb6f5aa3b8f1d4bfa788603de573a/0a44006a90d6c49c7a3750e38057cf69.jpg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extLst>
                  <a:ext uri="{0D108BD9-81ED-4DB2-BD59-A6C34878D82A}">
                    <a16:rowId xmlns:a16="http://schemas.microsoft.com/office/drawing/2014/main" val="308664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- 2024-06-25 08:44:45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https://quintly-eu-image-storage.s3.amazonaws.com/53acb6f5aa3b8f1d4bfa788603de573a/75ba34fdd1b8bc90efb8e0489ba0e395.jpg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a:t>
                      </a:r>
                    </a:p>
                  </a:txBody>
                  <a:tcPr/>
                </a:tc>
                <a:extLst>
                  <a:ext uri="{0D108BD9-81ED-4DB2-BD59-A6C34878D82A}">
                    <a16:rowId xmlns:a16="http://schemas.microsoft.com/office/drawing/2014/main" val="149387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- 2024-04-12 23:39:44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https://quintly-eu-image-storage.s3.amazonaws.com/53acb6f5aa3b8f1d4bfa788603de573a/398df309a26f00e409b95839b4355ac3.jpg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extLst>
                  <a:ext uri="{0D108BD9-81ED-4DB2-BD59-A6C34878D82A}">
                    <a16:rowId xmlns:a16="http://schemas.microsoft.com/office/drawing/2014/main" val="312884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- 2024-04-07 08:43:03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https://quintly-eu-image-storage.s3.amazonaws.com/53acb6f5aa3b8f1d4bfa788603de573a/823cd266d3742d907c00d809b04b746f.jpg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extLst>
                  <a:ext uri="{0D108BD9-81ED-4DB2-BD59-A6C34878D82A}">
                    <a16:rowId xmlns:a16="http://schemas.microsoft.com/office/drawing/2014/main" val="1850621518"/>
                  </a:ext>
                </a:extLst>
              </a:tr>
            </a:tbl>
          </a:graphicData>
        </a:graphic>
      </p:graphicFrame>
      <p:sp>
        <p:nvSpPr>
          <p:cNvPr id="4" name="Text Placeholder 3">
            <a:extLst>
              <a:ext uri="{FF2B5EF4-FFF2-40B4-BE49-F238E27FC236}">
                <a16:creationId xmlns:a16="http://schemas.microsoft.com/office/drawing/2014/main" id="{4493866A-C471-43DE-95C6-3A4C971983BB}"/>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441265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1AC21-5D08-49DC-8430-BC9065184267}"/>
              </a:ext>
            </a:extLst>
          </p:cNvPr>
          <p:cNvSpPr>
            <a:spLocks noGrp="1"/>
          </p:cNvSpPr>
          <p:nvPr>
            <p:ph type="title"/>
          </p:nvPr>
        </p:nvSpPr>
        <p:spPr/>
        <p:txBody>
          <a:bodyPr/>
          <a:lstStyle/>
          <a:p>
            <a:r>
              <a:rPr lang="en-US"/>
              <a:t>Instagram Stories Table  | OeNB Presentation - 4 of 5</a:t>
            </a:r>
          </a:p>
        </p:txBody>
      </p:sp>
      <p:graphicFrame>
        <p:nvGraphicFramePr>
          <p:cNvPr id="5" name="Table Placeholder 4">
            <a:extLst>
              <a:ext uri="{FF2B5EF4-FFF2-40B4-BE49-F238E27FC236}">
                <a16:creationId xmlns:a16="http://schemas.microsoft.com/office/drawing/2014/main" id="{6D9AFA17-B673-479C-AB69-A655978EB774}"/>
              </a:ext>
            </a:extLst>
          </p:cNvPr>
          <p:cNvGraphicFramePr>
            <a:graphicFrameLocks noGrp="1"/>
          </p:cNvGraphicFramePr>
          <p:nvPr>
            <p:ph type="tbl" sz="quarter" idx="13"/>
            <p:extLst>
              <p:ext uri="{D42A27DB-BD31-4B8C-83A1-F6EECF244321}">
                <p14:modId xmlns:p14="http://schemas.microsoft.com/office/powerpoint/2010/main" val="2472232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290565329"/>
                    </a:ext>
                  </a:extLst>
                </a:gridCol>
                <a:gridCol w="2468880">
                  <a:extLst>
                    <a:ext uri="{9D8B030D-6E8A-4147-A177-3AD203B41FA5}">
                      <a16:colId xmlns:a16="http://schemas.microsoft.com/office/drawing/2014/main" val="2624066425"/>
                    </a:ext>
                  </a:extLst>
                </a:gridCol>
                <a:gridCol w="1234440">
                  <a:extLst>
                    <a:ext uri="{9D8B030D-6E8A-4147-A177-3AD203B41FA5}">
                      <a16:colId xmlns:a16="http://schemas.microsoft.com/office/drawing/2014/main" val="2630964724"/>
                    </a:ext>
                  </a:extLst>
                </a:gridCol>
                <a:gridCol w="1234440">
                  <a:extLst>
                    <a:ext uri="{9D8B030D-6E8A-4147-A177-3AD203B41FA5}">
                      <a16:colId xmlns:a16="http://schemas.microsoft.com/office/drawing/2014/main" val="301854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3152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- 2024-06-09 11:15:11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https://quintly-eu-image-storage.s3.amazonaws.com/53acb6f5aa3b8f1d4bfa788603de573a/c2d44dcdab4edc7afb685fc8c2caefe1.jpg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a:t>
                      </a:r>
                    </a:p>
                  </a:txBody>
                  <a:tcPr/>
                </a:tc>
                <a:extLst>
                  <a:ext uri="{0D108BD9-81ED-4DB2-BD59-A6C34878D82A}">
                    <a16:rowId xmlns:a16="http://schemas.microsoft.com/office/drawing/2014/main" val="272508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- 2024-06-02 08:49:43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https://quintly-eu-image-storage.s3.amazonaws.com/53acb6f5aa3b8f1d4bfa788603de573a/bc3599f1a7d8d8b9237afe07812eb9b5.jpg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extLst>
                  <a:ext uri="{0D108BD9-81ED-4DB2-BD59-A6C34878D82A}">
                    <a16:rowId xmlns:a16="http://schemas.microsoft.com/office/drawing/2014/main" val="220771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- 2024-06-20 17:07:25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https://quintly-eu-image-storage.s3.amazonaws.com/53acb6f5aa3b8f1d4bfa788603de573a/93492c0495c04d5213696cd9b4199f74.jpg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extLst>
                  <a:ext uri="{0D108BD9-81ED-4DB2-BD59-A6C34878D82A}">
                    <a16:rowId xmlns:a16="http://schemas.microsoft.com/office/drawing/2014/main" val="309098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- 2024-06-23 08:59:58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https://quintly-eu-image-storage.s3.amazonaws.com/53acb6f5aa3b8f1d4bfa788603de573a/efe14e462948f714cca862485d559133.jpg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a:t>
                      </a:r>
                    </a:p>
                  </a:txBody>
                  <a:tcPr/>
                </a:tc>
                <a:extLst>
                  <a:ext uri="{0D108BD9-81ED-4DB2-BD59-A6C34878D82A}">
                    <a16:rowId xmlns:a16="http://schemas.microsoft.com/office/drawing/2014/main" val="196133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- 2024-04-29 09:20:38</a:t>
                      </a:r>
                      <a:r>
                        <a:rPr kumimoji="0" lang="de-DE" sz="1000" b="0" i="0" u="none" strike="noStrike" kern="1200" cap="none" spc="0" normalizeH="0" baseline="0" noProof="0">
                          <a:ln>
                            <a:noFill/>
                          </a:ln>
                          <a:solidFill>
                            <a:prstClr val="black"/>
                          </a:solidFill>
                          <a:effectLst/>
                          <a:uLnTx/>
                          <a:uFillTx/>
                          <a:latin typeface="Calibri"/>
                          <a:ea typeface="+mn-ea"/>
                          <a:cs typeface="+mn-cs"/>
                        </a:rPr>
                        <a:t>
 Am 7. Mai sind wir hier dabei - du auch?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https://quintly-eu-image-storage.s3.amazonaws.com/53acb6f5aa3b8f1d4bfa788603de573a/041c99bb21f630e326f4b55247affd10.jpg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extLst>
                  <a:ext uri="{0D108BD9-81ED-4DB2-BD59-A6C34878D82A}">
                    <a16:rowId xmlns:a16="http://schemas.microsoft.com/office/drawing/2014/main" val="4064765290"/>
                  </a:ext>
                </a:extLst>
              </a:tr>
            </a:tbl>
          </a:graphicData>
        </a:graphic>
      </p:graphicFrame>
      <p:sp>
        <p:nvSpPr>
          <p:cNvPr id="4" name="Text Placeholder 3">
            <a:extLst>
              <a:ext uri="{FF2B5EF4-FFF2-40B4-BE49-F238E27FC236}">
                <a16:creationId xmlns:a16="http://schemas.microsoft.com/office/drawing/2014/main" id="{DEF61A27-34E8-4C9D-BE53-70C940E4738C}"/>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69468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D076-4F04-4E7A-879F-36F301EBFE5D}"/>
              </a:ext>
            </a:extLst>
          </p:cNvPr>
          <p:cNvSpPr>
            <a:spLocks noGrp="1"/>
          </p:cNvSpPr>
          <p:nvPr>
            <p:ph type="title"/>
          </p:nvPr>
        </p:nvSpPr>
        <p:spPr/>
        <p:txBody>
          <a:bodyPr/>
          <a:lstStyle/>
          <a:p>
            <a:r>
              <a:rPr lang="en-US"/>
              <a:t>Instagram Stories Table  | OeNB Presentation - 5 of 5</a:t>
            </a:r>
          </a:p>
        </p:txBody>
      </p:sp>
      <p:graphicFrame>
        <p:nvGraphicFramePr>
          <p:cNvPr id="5" name="Table Placeholder 4">
            <a:extLst>
              <a:ext uri="{FF2B5EF4-FFF2-40B4-BE49-F238E27FC236}">
                <a16:creationId xmlns:a16="http://schemas.microsoft.com/office/drawing/2014/main" id="{42C8309F-66F0-4D9E-8DF7-C70F069E0796}"/>
              </a:ext>
            </a:extLst>
          </p:cNvPr>
          <p:cNvGraphicFramePr>
            <a:graphicFrameLocks noGrp="1"/>
          </p:cNvGraphicFramePr>
          <p:nvPr>
            <p:ph type="tbl" sz="quarter" idx="13"/>
            <p:extLst>
              <p:ext uri="{D42A27DB-BD31-4B8C-83A1-F6EECF244321}">
                <p14:modId xmlns:p14="http://schemas.microsoft.com/office/powerpoint/2010/main" val="274346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605500086"/>
                    </a:ext>
                  </a:extLst>
                </a:gridCol>
                <a:gridCol w="2468880">
                  <a:extLst>
                    <a:ext uri="{9D8B030D-6E8A-4147-A177-3AD203B41FA5}">
                      <a16:colId xmlns:a16="http://schemas.microsoft.com/office/drawing/2014/main" val="1442506618"/>
                    </a:ext>
                  </a:extLst>
                </a:gridCol>
                <a:gridCol w="1234440">
                  <a:extLst>
                    <a:ext uri="{9D8B030D-6E8A-4147-A177-3AD203B41FA5}">
                      <a16:colId xmlns:a16="http://schemas.microsoft.com/office/drawing/2014/main" val="2018026990"/>
                    </a:ext>
                  </a:extLst>
                </a:gridCol>
                <a:gridCol w="1234440">
                  <a:extLst>
                    <a:ext uri="{9D8B030D-6E8A-4147-A177-3AD203B41FA5}">
                      <a16:colId xmlns:a16="http://schemas.microsoft.com/office/drawing/2014/main" val="242633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010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- 2024-04-12 23:39:45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https://quintly-eu-image-storage.s3.amazonaws.com/53acb6f5aa3b8f1d4bfa788603de573a/f3b0b4f0c6adcf198d187498ca6ae293.jpg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a:t>
                      </a:r>
                    </a:p>
                  </a:txBody>
                  <a:tcPr/>
                </a:tc>
                <a:extLst>
                  <a:ext uri="{0D108BD9-81ED-4DB2-BD59-A6C34878D82A}">
                    <a16:rowId xmlns:a16="http://schemas.microsoft.com/office/drawing/2014/main" val="243833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- 2024-06-16 08:45:19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https://quintly-eu-image-storage.s3.amazonaws.com/53acb6f5aa3b8f1d4bfa788603de573a/f67543b6cdff934644714c5cd96318ea.jpg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extLst>
                  <a:ext uri="{0D108BD9-81ED-4DB2-BD59-A6C34878D82A}">
                    <a16:rowId xmlns:a16="http://schemas.microsoft.com/office/drawing/2014/main" val="264640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- 2024-04-28 11:31:09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https://quintly-eu-image-storage.s3.amazonaws.com/53acb6f5aa3b8f1d4bfa788603de573a/bd5183bdbe4d7c6eb1178ebf0ab550bc.jpg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extLst>
                  <a:ext uri="{0D108BD9-81ED-4DB2-BD59-A6C34878D82A}">
                    <a16:rowId xmlns:a16="http://schemas.microsoft.com/office/drawing/2014/main" val="360131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- 2024-05-05 08:24:51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https://quintly-eu-image-storage.s3.amazonaws.com/53acb6f5aa3b8f1d4bfa788603de573a/5bdef621ba3bca7a3880981b06d65f10.jpg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extLst>
                  <a:ext uri="{0D108BD9-81ED-4DB2-BD59-A6C34878D82A}">
                    <a16:rowId xmlns:a16="http://schemas.microsoft.com/office/drawing/2014/main" val="165375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nationalbank_oesterreich - 2024-06-13 16:54:49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https://quintly-eu-image-storage.s3.amazonaws.com/53acb6f5aa3b8f1d4bfa788603de573a/24d676254eb34f43a5e3775b34fae7c3.jpg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extLst>
                  <a:ext uri="{0D108BD9-81ED-4DB2-BD59-A6C34878D82A}">
                    <a16:rowId xmlns:a16="http://schemas.microsoft.com/office/drawing/2014/main" val="2043618680"/>
                  </a:ext>
                </a:extLst>
              </a:tr>
            </a:tbl>
          </a:graphicData>
        </a:graphic>
      </p:graphicFrame>
      <p:sp>
        <p:nvSpPr>
          <p:cNvPr id="4" name="Text Placeholder 3">
            <a:extLst>
              <a:ext uri="{FF2B5EF4-FFF2-40B4-BE49-F238E27FC236}">
                <a16:creationId xmlns:a16="http://schemas.microsoft.com/office/drawing/2014/main" id="{90759237-333D-4604-ACD3-DC5173A85E6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870832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78557-C6A7-4F8F-AC60-DF435768EC94}"/>
              </a:ext>
            </a:extLst>
          </p:cNvPr>
          <p:cNvSpPr>
            <a:spLocks noGrp="1"/>
          </p:cNvSpPr>
          <p:nvPr>
            <p:ph type="title"/>
          </p:nvPr>
        </p:nvSpPr>
        <p:spPr/>
        <p:txBody>
          <a:bodyPr/>
          <a:lstStyle/>
          <a:p>
            <a:r>
              <a:rPr lang="en-US"/>
              <a:t>Twitter Twitter  | @oenb Twitter OeNB - 1 of 8</a:t>
            </a:r>
          </a:p>
        </p:txBody>
      </p:sp>
      <p:graphicFrame>
        <p:nvGraphicFramePr>
          <p:cNvPr id="5" name="Table Placeholder 4">
            <a:extLst>
              <a:ext uri="{FF2B5EF4-FFF2-40B4-BE49-F238E27FC236}">
                <a16:creationId xmlns:a16="http://schemas.microsoft.com/office/drawing/2014/main" id="{E31964CE-5DC7-428A-AD0C-8208AF774C80}"/>
              </a:ext>
            </a:extLst>
          </p:cNvPr>
          <p:cNvGraphicFramePr>
            <a:graphicFrameLocks noGrp="1"/>
          </p:cNvGraphicFramePr>
          <p:nvPr>
            <p:ph type="tbl" sz="quarter" idx="13"/>
            <p:extLst>
              <p:ext uri="{D42A27DB-BD31-4B8C-83A1-F6EECF244321}">
                <p14:modId xmlns:p14="http://schemas.microsoft.com/office/powerpoint/2010/main" val="90444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1974740135"/>
                    </a:ext>
                  </a:extLst>
                </a:gridCol>
                <a:gridCol w="2715768">
                  <a:extLst>
                    <a:ext uri="{9D8B030D-6E8A-4147-A177-3AD203B41FA5}">
                      <a16:colId xmlns:a16="http://schemas.microsoft.com/office/drawing/2014/main" val="2580616004"/>
                    </a:ext>
                  </a:extLst>
                </a:gridCol>
                <a:gridCol w="1481328">
                  <a:extLst>
                    <a:ext uri="{9D8B030D-6E8A-4147-A177-3AD203B41FA5}">
                      <a16:colId xmlns:a16="http://schemas.microsoft.com/office/drawing/2014/main" val="34336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5817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- 2024-06-21 11:16:29</a:t>
                      </a:r>
                      <a:r>
                        <a:rPr kumimoji="0" lang="en-US" sz="1000" b="0" i="0" u="none" strike="noStrike" kern="1200" cap="none" spc="0" normalizeH="0" baseline="0" noProof="0">
                          <a:ln>
                            <a:noFill/>
                          </a:ln>
                          <a:solidFill>
                            <a:prstClr val="black"/>
                          </a:solidFill>
                          <a:effectLst/>
                          <a:uLnTx/>
                          <a:uFillTx/>
                          <a:latin typeface="Calibri"/>
                          <a:ea typeface="+mn-ea"/>
                          <a:cs typeface="+mn-cs"/>
                        </a:rPr>
                        <a:t>
 📑 New OeNB Bulletin out now!
Check it out &amp;amp; learn more about #crypto assets in #Austria. Our experts assess prevalence &amp;amp; motives of their holders
🔗 bit.ly/3VBxhTW
#bitcoin #blockchain #OeNB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3929</a:t>
                      </a:r>
                    </a:p>
                  </a:txBody>
                  <a:tcPr/>
                </a:tc>
                <a:extLst>
                  <a:ext uri="{0D108BD9-81ED-4DB2-BD59-A6C34878D82A}">
                    <a16:rowId xmlns:a16="http://schemas.microsoft.com/office/drawing/2014/main" val="35697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- 2024-06-11 11:49:12</a:t>
                      </a:r>
                      <a:r>
                        <a:rPr kumimoji="0" lang="en-US" sz="1000" b="0" i="0" u="none" strike="noStrike" kern="1200" cap="none" spc="0" normalizeH="0" baseline="0" noProof="0">
                          <a:ln>
                            <a:noFill/>
                          </a:ln>
                          <a:solidFill>
                            <a:prstClr val="black"/>
                          </a:solidFill>
                          <a:effectLst/>
                          <a:uLnTx/>
                          <a:uFillTx/>
                          <a:latin typeface="Calibri"/>
                          <a:ea typeface="+mn-ea"/>
                          <a:cs typeface="+mn-cs"/>
                        </a:rPr>
                        <a:t>
 ❓ Are central #bank finances relevant for their ability to deliver price stability ❓
This is being discussed in our policy session 2 w. experts such as @govtbonds &amp;amp; @ioannidou_vasso (@BayesBSchoo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a:t>
                      </a:r>
                    </a:p>
                  </a:txBody>
                  <a:tcPr/>
                </a:tc>
                <a:extLst>
                  <a:ext uri="{0D108BD9-81ED-4DB2-BD59-A6C34878D82A}">
                    <a16:rowId xmlns:a16="http://schemas.microsoft.com/office/drawing/2014/main" val="240191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- 2024-05-03 11:11:47</a:t>
                      </a:r>
                      <a:r>
                        <a:rPr kumimoji="0" lang="en-US" sz="1000" b="0" i="0" u="none" strike="noStrike" kern="1200" cap="none" spc="0" normalizeH="0" baseline="0" noProof="0">
                          <a:ln>
                            <a:noFill/>
                          </a:ln>
                          <a:solidFill>
                            <a:prstClr val="black"/>
                          </a:solidFill>
                          <a:effectLst/>
                          <a:uLnTx/>
                          <a:uFillTx/>
                          <a:latin typeface="Calibri"/>
                          <a:ea typeface="+mn-ea"/>
                          <a:cs typeface="+mn-cs"/>
                        </a:rPr>
                        <a:t>
 Interested in digital assets, #CBDC, blockchain, stablecoins &amp;amp; asset referenced token?
Join us on May 15th to learn about the various ways in which the blockchain contributes &amp;amp; changes the wa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extLst>
                  <a:ext uri="{0D108BD9-81ED-4DB2-BD59-A6C34878D82A}">
                    <a16:rowId xmlns:a16="http://schemas.microsoft.com/office/drawing/2014/main" val="3590066804"/>
                  </a:ext>
                </a:extLst>
              </a:tr>
            </a:tbl>
          </a:graphicData>
        </a:graphic>
      </p:graphicFrame>
      <p:sp>
        <p:nvSpPr>
          <p:cNvPr id="4" name="Text Placeholder 3">
            <a:extLst>
              <a:ext uri="{FF2B5EF4-FFF2-40B4-BE49-F238E27FC236}">
                <a16:creationId xmlns:a16="http://schemas.microsoft.com/office/drawing/2014/main" id="{02078AD2-9400-4871-A210-50CF8D3F81D8}"/>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239927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2F78-0AF7-4A13-8001-60FAD7D0AABB}"/>
              </a:ext>
            </a:extLst>
          </p:cNvPr>
          <p:cNvSpPr>
            <a:spLocks noGrp="1"/>
          </p:cNvSpPr>
          <p:nvPr>
            <p:ph type="title"/>
          </p:nvPr>
        </p:nvSpPr>
        <p:spPr/>
        <p:txBody>
          <a:bodyPr/>
          <a:lstStyle/>
          <a:p>
            <a:r>
              <a:rPr lang="en-US"/>
              <a:t>Twitter Twitter  | @oenb Twitter OeNB - 2 of 8</a:t>
            </a:r>
          </a:p>
        </p:txBody>
      </p:sp>
      <p:graphicFrame>
        <p:nvGraphicFramePr>
          <p:cNvPr id="5" name="Table Placeholder 4">
            <a:extLst>
              <a:ext uri="{FF2B5EF4-FFF2-40B4-BE49-F238E27FC236}">
                <a16:creationId xmlns:a16="http://schemas.microsoft.com/office/drawing/2014/main" id="{3DB59762-C907-40F8-AD0D-B066CD066DAF}"/>
              </a:ext>
            </a:extLst>
          </p:cNvPr>
          <p:cNvGraphicFramePr>
            <a:graphicFrameLocks noGrp="1"/>
          </p:cNvGraphicFramePr>
          <p:nvPr>
            <p:ph type="tbl" sz="quarter" idx="13"/>
            <p:extLst>
              <p:ext uri="{D42A27DB-BD31-4B8C-83A1-F6EECF244321}">
                <p14:modId xmlns:p14="http://schemas.microsoft.com/office/powerpoint/2010/main" val="341256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557907172"/>
                    </a:ext>
                  </a:extLst>
                </a:gridCol>
                <a:gridCol w="2715768">
                  <a:extLst>
                    <a:ext uri="{9D8B030D-6E8A-4147-A177-3AD203B41FA5}">
                      <a16:colId xmlns:a16="http://schemas.microsoft.com/office/drawing/2014/main" val="2054639631"/>
                    </a:ext>
                  </a:extLst>
                </a:gridCol>
                <a:gridCol w="1481328">
                  <a:extLst>
                    <a:ext uri="{9D8B030D-6E8A-4147-A177-3AD203B41FA5}">
                      <a16:colId xmlns:a16="http://schemas.microsoft.com/office/drawing/2014/main" val="613023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5470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- 2024-06-20 13:50:07</a:t>
                      </a:r>
                      <a:r>
                        <a:rPr kumimoji="0" lang="de-DE" sz="1000" b="0" i="0" u="none" strike="noStrike" kern="1200" cap="none" spc="0" normalizeH="0" baseline="0" noProof="0">
                          <a:ln>
                            <a:noFill/>
                          </a:ln>
                          <a:solidFill>
                            <a:prstClr val="black"/>
                          </a:solidFill>
                          <a:effectLst/>
                          <a:uLnTx/>
                          <a:uFillTx/>
                          <a:latin typeface="Calibri"/>
                          <a:ea typeface="+mn-ea"/>
                          <a:cs typeface="+mn-cs"/>
                        </a:rPr>
                        <a:t>
 Spendabler Staat?
Klimabonus, Energiekostenzuschuss, Einmalzahlungen - diese außergewöhnlichen Maßnahmen befeuern o. dämpfen Wachstum &amp;amp; beeinflussen damit Konsum, Investitionen oder die Arbeitspl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extLst>
                  <a:ext uri="{0D108BD9-81ED-4DB2-BD59-A6C34878D82A}">
                    <a16:rowId xmlns:a16="http://schemas.microsoft.com/office/drawing/2014/main" val="281165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- 2024-06-25 12:45:30</a:t>
                      </a:r>
                      <a:r>
                        <a:rPr kumimoji="0" lang="en-US" sz="1000" b="0" i="0" u="none" strike="noStrike" kern="1200" cap="none" spc="0" normalizeH="0" baseline="0" noProof="0">
                          <a:ln>
                            <a:noFill/>
                          </a:ln>
                          <a:solidFill>
                            <a:prstClr val="black"/>
                          </a:solidFill>
                          <a:effectLst/>
                          <a:uLnTx/>
                          <a:uFillTx/>
                          <a:latin typeface="Calibri"/>
                          <a:ea typeface="+mn-ea"/>
                          <a:cs typeface="+mn-cs"/>
                        </a:rPr>
                        <a:t>
 🚨 Betrugsprävention &amp;amp; -erkennung beim digitalen #Euro? 
Dazu sprechen @matteo_maffei (@tu_wien), Thomas Lohninger (@socialhack @epicenter_works), Philipp Bohrn (@Bitpanda), @PetiaNiederlae1 &amp;amp;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extLst>
                  <a:ext uri="{0D108BD9-81ED-4DB2-BD59-A6C34878D82A}">
                    <a16:rowId xmlns:a16="http://schemas.microsoft.com/office/drawing/2014/main" val="415577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- 2024-05-14 10:06:20</a:t>
                      </a:r>
                      <a:r>
                        <a:rPr kumimoji="0" lang="de-DE" sz="1000" b="0" i="0" u="none" strike="noStrike" kern="1200" cap="none" spc="0" normalizeH="0" baseline="0" noProof="0">
                          <a:ln>
                            <a:noFill/>
                          </a:ln>
                          <a:solidFill>
                            <a:prstClr val="black"/>
                          </a:solidFill>
                          <a:effectLst/>
                          <a:uLnTx/>
                          <a:uFillTx/>
                          <a:latin typeface="Calibri"/>
                          <a:ea typeface="+mn-ea"/>
                          <a:cs typeface="+mn-cs"/>
                        </a:rPr>
                        <a:t>
 Österreichs Außenwirtschaft erholt sich nach Jahren der Pandemie &amp;amp; hoher #Inflation - Österreichs #Leistungsbilanz ergab 2023 – nach einem defizitären Ergebnis im Jahr davor – wieder ein Plus von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extLst>
                  <a:ext uri="{0D108BD9-81ED-4DB2-BD59-A6C34878D82A}">
                    <a16:rowId xmlns:a16="http://schemas.microsoft.com/office/drawing/2014/main" val="164700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- 2024-06-07 11:18:19</a:t>
                      </a:r>
                      <a:r>
                        <a:rPr kumimoji="0" lang="de-DE" sz="1000" b="0" i="0" u="none" strike="noStrike" kern="1200" cap="none" spc="0" normalizeH="0" baseline="0" noProof="0">
                          <a:ln>
                            <a:noFill/>
                          </a:ln>
                          <a:solidFill>
                            <a:prstClr val="black"/>
                          </a:solidFill>
                          <a:effectLst/>
                          <a:uLnTx/>
                          <a:uFillTx/>
                          <a:latin typeface="Calibri"/>
                          <a:ea typeface="+mn-ea"/>
                          <a:cs typeface="+mn-cs"/>
                        </a:rPr>
                        <a:t>
 Sinkende #Inflation ermöglich Konjunkturerholung
#OeNB erwartet in ihrer veröffentlichten Prognose eine vom privaten Konsum getragene Konjunkturerholung. Reales Wirtschaftswachstum wird sich von 0,3%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extLst>
                  <a:ext uri="{0D108BD9-81ED-4DB2-BD59-A6C34878D82A}">
                    <a16:rowId xmlns:a16="http://schemas.microsoft.com/office/drawing/2014/main" val="2477675347"/>
                  </a:ext>
                </a:extLst>
              </a:tr>
            </a:tbl>
          </a:graphicData>
        </a:graphic>
      </p:graphicFrame>
      <p:sp>
        <p:nvSpPr>
          <p:cNvPr id="4" name="Text Placeholder 3">
            <a:extLst>
              <a:ext uri="{FF2B5EF4-FFF2-40B4-BE49-F238E27FC236}">
                <a16:creationId xmlns:a16="http://schemas.microsoft.com/office/drawing/2014/main" id="{1223A419-6299-4ABD-8D28-EE33429665CA}"/>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708110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640C-7A8F-4EDF-A276-946D3585631A}"/>
              </a:ext>
            </a:extLst>
          </p:cNvPr>
          <p:cNvSpPr>
            <a:spLocks noGrp="1"/>
          </p:cNvSpPr>
          <p:nvPr>
            <p:ph type="title"/>
          </p:nvPr>
        </p:nvSpPr>
        <p:spPr/>
        <p:txBody>
          <a:bodyPr/>
          <a:lstStyle/>
          <a:p>
            <a:r>
              <a:rPr lang="en-US"/>
              <a:t>Twitter Twitter  | @oenb Twitter OeNB - 3 of 8</a:t>
            </a:r>
          </a:p>
        </p:txBody>
      </p:sp>
      <p:graphicFrame>
        <p:nvGraphicFramePr>
          <p:cNvPr id="5" name="Table Placeholder 4">
            <a:extLst>
              <a:ext uri="{FF2B5EF4-FFF2-40B4-BE49-F238E27FC236}">
                <a16:creationId xmlns:a16="http://schemas.microsoft.com/office/drawing/2014/main" id="{5573A9E3-7242-48EC-8C95-7011BA165E35}"/>
              </a:ext>
            </a:extLst>
          </p:cNvPr>
          <p:cNvGraphicFramePr>
            <a:graphicFrameLocks noGrp="1"/>
          </p:cNvGraphicFramePr>
          <p:nvPr>
            <p:ph type="tbl" sz="quarter" idx="13"/>
            <p:extLst>
              <p:ext uri="{D42A27DB-BD31-4B8C-83A1-F6EECF244321}">
                <p14:modId xmlns:p14="http://schemas.microsoft.com/office/powerpoint/2010/main" val="120947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629617393"/>
                    </a:ext>
                  </a:extLst>
                </a:gridCol>
                <a:gridCol w="2715768">
                  <a:extLst>
                    <a:ext uri="{9D8B030D-6E8A-4147-A177-3AD203B41FA5}">
                      <a16:colId xmlns:a16="http://schemas.microsoft.com/office/drawing/2014/main" val="1453353868"/>
                    </a:ext>
                  </a:extLst>
                </a:gridCol>
                <a:gridCol w="1481328">
                  <a:extLst>
                    <a:ext uri="{9D8B030D-6E8A-4147-A177-3AD203B41FA5}">
                      <a16:colId xmlns:a16="http://schemas.microsoft.com/office/drawing/2014/main" val="264989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3370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- 2024-06-10 17:07:38</a:t>
                      </a:r>
                      <a:r>
                        <a:rPr kumimoji="0" lang="en-US" sz="1000" b="0" i="0" u="none" strike="noStrike" kern="1200" cap="none" spc="0" normalizeH="0" baseline="0" noProof="0">
                          <a:ln>
                            <a:noFill/>
                          </a:ln>
                          <a:solidFill>
                            <a:prstClr val="black"/>
                          </a:solidFill>
                          <a:effectLst/>
                          <a:uLnTx/>
                          <a:uFillTx/>
                          <a:latin typeface="Calibri"/>
                          <a:ea typeface="+mn-ea"/>
                          <a:cs typeface="+mn-cs"/>
                        </a:rPr>
                        <a:t>
 🟢 Thanks for joining us at Day 1 of our Economic Conference #VoWi2024. 
Tomorrow we will highlight monetary policy, set policy rule, #inflation rates, price stability &amp;amp; much more 👌
See you then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extLst>
                  <a:ext uri="{0D108BD9-81ED-4DB2-BD59-A6C34878D82A}">
                    <a16:rowId xmlns:a16="http://schemas.microsoft.com/office/drawing/2014/main" val="300443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- 2024-06-11 13:28:59</a:t>
                      </a:r>
                      <a:r>
                        <a:rPr kumimoji="0" lang="en-US" sz="1000" b="0" i="0" u="none" strike="noStrike" kern="1200" cap="none" spc="0" normalizeH="0" baseline="0" noProof="0">
                          <a:ln>
                            <a:noFill/>
                          </a:ln>
                          <a:solidFill>
                            <a:prstClr val="black"/>
                          </a:solidFill>
                          <a:effectLst/>
                          <a:uLnTx/>
                          <a:uFillTx/>
                          <a:latin typeface="Calibri"/>
                          <a:ea typeface="+mn-ea"/>
                          <a:cs typeface="+mn-cs"/>
                        </a:rPr>
                        <a:t>
 Francois Villeroy de Galhau (@BanquedeFrance governor) speaks in his keynote about: 
🏦 Central banks between #economic soft landing and growing political expectations
#VOWI2024 #EconTwitter pic.twit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extLst>
                  <a:ext uri="{0D108BD9-81ED-4DB2-BD59-A6C34878D82A}">
                    <a16:rowId xmlns:a16="http://schemas.microsoft.com/office/drawing/2014/main" val="276345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- 2024-06-10 12:38:11</a:t>
                      </a:r>
                      <a:r>
                        <a:rPr kumimoji="0" lang="en-US" sz="1000" b="0" i="0" u="none" strike="noStrike" kern="1200" cap="none" spc="0" normalizeH="0" baseline="0" noProof="0">
                          <a:ln>
                            <a:noFill/>
                          </a:ln>
                          <a:solidFill>
                            <a:prstClr val="black"/>
                          </a:solidFill>
                          <a:effectLst/>
                          <a:uLnTx/>
                          <a:uFillTx/>
                          <a:latin typeface="Calibri"/>
                          <a:ea typeface="+mn-ea"/>
                          <a:cs typeface="+mn-cs"/>
                        </a:rPr>
                        <a:t>
 🟢 Welcome to the #VoWi2024! We bring together decision makers &amp;amp; high-ranking representatives from central #banks, organisations &amp;amp; academia for two days.
Enjoy insightful presentations &amp;amp; 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extLst>
                  <a:ext uri="{0D108BD9-81ED-4DB2-BD59-A6C34878D82A}">
                    <a16:rowId xmlns:a16="http://schemas.microsoft.com/office/drawing/2014/main" val="2792468589"/>
                  </a:ext>
                </a:extLst>
              </a:tr>
            </a:tbl>
          </a:graphicData>
        </a:graphic>
      </p:graphicFrame>
      <p:sp>
        <p:nvSpPr>
          <p:cNvPr id="4" name="Text Placeholder 3">
            <a:extLst>
              <a:ext uri="{FF2B5EF4-FFF2-40B4-BE49-F238E27FC236}">
                <a16:creationId xmlns:a16="http://schemas.microsoft.com/office/drawing/2014/main" id="{E48B2F33-F401-41EC-B56C-A506960B93B8}"/>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618205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4CB10-3CAC-4C61-96D1-C205906B5035}"/>
              </a:ext>
            </a:extLst>
          </p:cNvPr>
          <p:cNvSpPr>
            <a:spLocks noGrp="1"/>
          </p:cNvSpPr>
          <p:nvPr>
            <p:ph type="title"/>
          </p:nvPr>
        </p:nvSpPr>
        <p:spPr/>
        <p:txBody>
          <a:bodyPr/>
          <a:lstStyle/>
          <a:p>
            <a:r>
              <a:rPr lang="en-US"/>
              <a:t>Twitter Twitter  | @oenb Twitter OeNB - 4 of 8</a:t>
            </a:r>
          </a:p>
        </p:txBody>
      </p:sp>
      <p:graphicFrame>
        <p:nvGraphicFramePr>
          <p:cNvPr id="5" name="Table Placeholder 4">
            <a:extLst>
              <a:ext uri="{FF2B5EF4-FFF2-40B4-BE49-F238E27FC236}">
                <a16:creationId xmlns:a16="http://schemas.microsoft.com/office/drawing/2014/main" id="{02BBD8B7-0F64-41BA-AD39-08005A090427}"/>
              </a:ext>
            </a:extLst>
          </p:cNvPr>
          <p:cNvGraphicFramePr>
            <a:graphicFrameLocks noGrp="1"/>
          </p:cNvGraphicFramePr>
          <p:nvPr>
            <p:ph type="tbl" sz="quarter" idx="13"/>
            <p:extLst>
              <p:ext uri="{D42A27DB-BD31-4B8C-83A1-F6EECF244321}">
                <p14:modId xmlns:p14="http://schemas.microsoft.com/office/powerpoint/2010/main" val="396473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3188462668"/>
                    </a:ext>
                  </a:extLst>
                </a:gridCol>
                <a:gridCol w="2715768">
                  <a:extLst>
                    <a:ext uri="{9D8B030D-6E8A-4147-A177-3AD203B41FA5}">
                      <a16:colId xmlns:a16="http://schemas.microsoft.com/office/drawing/2014/main" val="3395092602"/>
                    </a:ext>
                  </a:extLst>
                </a:gridCol>
                <a:gridCol w="1481328">
                  <a:extLst>
                    <a:ext uri="{9D8B030D-6E8A-4147-A177-3AD203B41FA5}">
                      <a16:colId xmlns:a16="http://schemas.microsoft.com/office/drawing/2014/main" val="308614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48261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- 2024-06-10 14:59:23</a:t>
                      </a:r>
                      <a:r>
                        <a:rPr kumimoji="0" lang="en-US" sz="1000" b="0" i="0" u="none" strike="noStrike" kern="1200" cap="none" spc="0" normalizeH="0" baseline="0" noProof="0">
                          <a:ln>
                            <a:noFill/>
                          </a:ln>
                          <a:solidFill>
                            <a:prstClr val="black"/>
                          </a:solidFill>
                          <a:effectLst/>
                          <a:uLnTx/>
                          <a:uFillTx/>
                          <a:latin typeface="Calibri"/>
                          <a:ea typeface="+mn-ea"/>
                          <a:cs typeface="+mn-cs"/>
                        </a:rPr>
                        <a:t>
 Now: Academic Session 1 poses questions such as
🎓 How should central banks’ (cb) operational frameworks adapt to a rapidly &amp;amp; fundamentally changing environment? 
🎓What implications from large cb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297765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- 2024-06-25 08:52:05</a:t>
                      </a:r>
                      <a:r>
                        <a:rPr kumimoji="0" lang="de-DE" sz="1000" b="0" i="0" u="none" strike="noStrike" kern="1200" cap="none" spc="0" normalizeH="0" baseline="0" noProof="0">
                          <a:ln>
                            <a:noFill/>
                          </a:ln>
                          <a:solidFill>
                            <a:prstClr val="black"/>
                          </a:solidFill>
                          <a:effectLst/>
                          <a:uLnTx/>
                          <a:uFillTx/>
                          <a:latin typeface="Calibri"/>
                          <a:ea typeface="+mn-ea"/>
                          <a:cs typeface="+mn-cs"/>
                        </a:rPr>
                        <a:t>
 📍 Today is the day! Das #OeNB Open Forum zum digitalen Euro &amp;amp; Zahlungsverkehr findet statt! 💸
Wir freuen uns auf anregende Gespräche u.a. mit @matteo_maffei, @socialhack &amp;amp; @PetiaNiederlae1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extLst>
                  <a:ext uri="{0D108BD9-81ED-4DB2-BD59-A6C34878D82A}">
                    <a16:rowId xmlns:a16="http://schemas.microsoft.com/office/drawing/2014/main" val="119327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- 2024-06-11 16:42:59</a:t>
                      </a:r>
                      <a:r>
                        <a:rPr kumimoji="0" lang="en-US" sz="1000" b="0" i="0" u="none" strike="noStrike" kern="1200" cap="none" spc="0" normalizeH="0" baseline="0" noProof="0">
                          <a:ln>
                            <a:noFill/>
                          </a:ln>
                          <a:solidFill>
                            <a:prstClr val="black"/>
                          </a:solidFill>
                          <a:effectLst/>
                          <a:uLnTx/>
                          <a:uFillTx/>
                          <a:latin typeface="Calibri"/>
                          <a:ea typeface="+mn-ea"/>
                          <a:cs typeface="+mn-cs"/>
                        </a:rPr>
                        <a:t>
 🔔 Last but not least: Academic Session 3 - New insights on #inflation
Thanks to @jplhuill, @KarinKlieber,  @Alex_Grimaud &amp;amp; Juan Angel Garcia (@ecb @BrandeisU) for their excellent contribution 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extLst>
                  <a:ext uri="{0D108BD9-81ED-4DB2-BD59-A6C34878D82A}">
                    <a16:rowId xmlns:a16="http://schemas.microsoft.com/office/drawing/2014/main" val="1211716089"/>
                  </a:ext>
                </a:extLst>
              </a:tr>
            </a:tbl>
          </a:graphicData>
        </a:graphic>
      </p:graphicFrame>
      <p:sp>
        <p:nvSpPr>
          <p:cNvPr id="4" name="Text Placeholder 3">
            <a:extLst>
              <a:ext uri="{FF2B5EF4-FFF2-40B4-BE49-F238E27FC236}">
                <a16:creationId xmlns:a16="http://schemas.microsoft.com/office/drawing/2014/main" id="{C5CA652A-3CD3-4546-B3EF-C4F354F71DD7}"/>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541463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770A-26B5-466A-AC5B-704C8BC04FDC}"/>
              </a:ext>
            </a:extLst>
          </p:cNvPr>
          <p:cNvSpPr>
            <a:spLocks noGrp="1"/>
          </p:cNvSpPr>
          <p:nvPr>
            <p:ph type="title"/>
          </p:nvPr>
        </p:nvSpPr>
        <p:spPr/>
        <p:txBody>
          <a:bodyPr/>
          <a:lstStyle/>
          <a:p>
            <a:r>
              <a:rPr lang="en-US"/>
              <a:t>Twitter Twitter  | @oenb Twitter OeNB - 5 of 8</a:t>
            </a:r>
          </a:p>
        </p:txBody>
      </p:sp>
      <p:graphicFrame>
        <p:nvGraphicFramePr>
          <p:cNvPr id="5" name="Table Placeholder 4">
            <a:extLst>
              <a:ext uri="{FF2B5EF4-FFF2-40B4-BE49-F238E27FC236}">
                <a16:creationId xmlns:a16="http://schemas.microsoft.com/office/drawing/2014/main" id="{D33806C0-156C-4AB3-8334-76A6226713E7}"/>
              </a:ext>
            </a:extLst>
          </p:cNvPr>
          <p:cNvGraphicFramePr>
            <a:graphicFrameLocks noGrp="1"/>
          </p:cNvGraphicFramePr>
          <p:nvPr>
            <p:ph type="tbl" sz="quarter" idx="13"/>
            <p:extLst>
              <p:ext uri="{D42A27DB-BD31-4B8C-83A1-F6EECF244321}">
                <p14:modId xmlns:p14="http://schemas.microsoft.com/office/powerpoint/2010/main" val="407961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1900519461"/>
                    </a:ext>
                  </a:extLst>
                </a:gridCol>
                <a:gridCol w="2715768">
                  <a:extLst>
                    <a:ext uri="{9D8B030D-6E8A-4147-A177-3AD203B41FA5}">
                      <a16:colId xmlns:a16="http://schemas.microsoft.com/office/drawing/2014/main" val="1466558113"/>
                    </a:ext>
                  </a:extLst>
                </a:gridCol>
                <a:gridCol w="1481328">
                  <a:extLst>
                    <a:ext uri="{9D8B030D-6E8A-4147-A177-3AD203B41FA5}">
                      <a16:colId xmlns:a16="http://schemas.microsoft.com/office/drawing/2014/main" val="814713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4706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- 2024-06-10 13:45:13</a:t>
                      </a:r>
                      <a:r>
                        <a:rPr kumimoji="0" lang="en-US" sz="1000" b="0" i="0" u="none" strike="noStrike" kern="1200" cap="none" spc="0" normalizeH="0" baseline="0" noProof="0">
                          <a:ln>
                            <a:noFill/>
                          </a:ln>
                          <a:solidFill>
                            <a:prstClr val="black"/>
                          </a:solidFill>
                          <a:effectLst/>
                          <a:uLnTx/>
                          <a:uFillTx/>
                          <a:latin typeface="Calibri"/>
                          <a:ea typeface="+mn-ea"/>
                          <a:cs typeface="+mn-cs"/>
                        </a:rPr>
                        <a:t>
 #OeNB governor #Holzmann &amp;amp; @suerf_org president Masciandaro (@Unibocconi) welcoming our participants at #VoWi2024.
Holzmann: "I am confident that many of the topics discussed throughout the confe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extLst>
                  <a:ext uri="{0D108BD9-81ED-4DB2-BD59-A6C34878D82A}">
                    <a16:rowId xmlns:a16="http://schemas.microsoft.com/office/drawing/2014/main" val="64810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- 2024-06-12 15:31:29</a:t>
                      </a:r>
                      <a:r>
                        <a:rPr kumimoji="0" lang="de-DE" sz="1000" b="0" i="0" u="none" strike="noStrike" kern="1200" cap="none" spc="0" normalizeH="0" baseline="0" noProof="0">
                          <a:ln>
                            <a:noFill/>
                          </a:ln>
                          <a:solidFill>
                            <a:prstClr val="black"/>
                          </a:solidFill>
                          <a:effectLst/>
                          <a:uLnTx/>
                          <a:uFillTx/>
                          <a:latin typeface="Calibri"/>
                          <a:ea typeface="+mn-ea"/>
                          <a:cs typeface="+mn-cs"/>
                        </a:rPr>
                        <a:t>
 📈📉 Wie wird sich die #Inflation im Dienstleistungsbereich, dem Energiesektor, bei Nahrungsmitteln &amp;amp; Industriegütern entwickeln?
👉 Alle #Daten zu unserer aktuellen Prognose finden Sie im interakti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extLst>
                  <a:ext uri="{0D108BD9-81ED-4DB2-BD59-A6C34878D82A}">
                    <a16:rowId xmlns:a16="http://schemas.microsoft.com/office/drawing/2014/main" val="322261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- 2024-04-12 23:22:43</a:t>
                      </a:r>
                      <a:r>
                        <a:rPr kumimoji="0" lang="de-DE" sz="1000" b="0" i="0" u="none" strike="noStrike" kern="1200" cap="none" spc="0" normalizeH="0" baseline="0" noProof="0">
                          <a:ln>
                            <a:noFill/>
                          </a:ln>
                          <a:solidFill>
                            <a:prstClr val="black"/>
                          </a:solidFill>
                          <a:effectLst/>
                          <a:uLnTx/>
                          <a:uFillTx/>
                          <a:latin typeface="Calibri"/>
                          <a:ea typeface="+mn-ea"/>
                          <a:cs typeface="+mn-cs"/>
                        </a:rPr>
                        <a:t>
 #OeNB -Gouverneur Holzmann zur Zinsentwicklung in der #ZIB2 vom 12.04.2024 um 22:00 Uhr
tvthek.orf.at/profile/ZIB-2/…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extLst>
                  <a:ext uri="{0D108BD9-81ED-4DB2-BD59-A6C34878D82A}">
                    <a16:rowId xmlns:a16="http://schemas.microsoft.com/office/drawing/2014/main" val="408391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- 2024-05-14 15:02:34</a:t>
                      </a:r>
                      <a:r>
                        <a:rPr kumimoji="0" lang="de-DE" sz="1000" b="0" i="0" u="none" strike="noStrike" kern="1200" cap="none" spc="0" normalizeH="0" baseline="0" noProof="0">
                          <a:ln>
                            <a:noFill/>
                          </a:ln>
                          <a:solidFill>
                            <a:prstClr val="black"/>
                          </a:solidFill>
                          <a:effectLst/>
                          <a:uLnTx/>
                          <a:uFillTx/>
                          <a:latin typeface="Calibri"/>
                          <a:ea typeface="+mn-ea"/>
                          <a:cs typeface="+mn-cs"/>
                        </a:rPr>
                        <a:t>
 Experiment mit der DLT Technologie im Rahmen der @ecb „exploratory work“. #OeNB &amp;amp; @banquedefrance haben das Experiment für die Abwicklung von tokenisierten Anleihen mit wholesale #CBDC durchgeführ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extLst>
                  <a:ext uri="{0D108BD9-81ED-4DB2-BD59-A6C34878D82A}">
                    <a16:rowId xmlns:a16="http://schemas.microsoft.com/office/drawing/2014/main" val="3870818576"/>
                  </a:ext>
                </a:extLst>
              </a:tr>
            </a:tbl>
          </a:graphicData>
        </a:graphic>
      </p:graphicFrame>
      <p:sp>
        <p:nvSpPr>
          <p:cNvPr id="4" name="Text Placeholder 3">
            <a:extLst>
              <a:ext uri="{FF2B5EF4-FFF2-40B4-BE49-F238E27FC236}">
                <a16:creationId xmlns:a16="http://schemas.microsoft.com/office/drawing/2014/main" id="{63F38AF0-C817-4225-82E0-D3D0838A253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822675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E293E-77E4-4CBB-B50B-BC83723A926E}"/>
              </a:ext>
            </a:extLst>
          </p:cNvPr>
          <p:cNvSpPr>
            <a:spLocks noGrp="1"/>
          </p:cNvSpPr>
          <p:nvPr>
            <p:ph type="title"/>
          </p:nvPr>
        </p:nvSpPr>
        <p:spPr/>
        <p:txBody>
          <a:bodyPr/>
          <a:lstStyle/>
          <a:p>
            <a:r>
              <a:rPr lang="en-US"/>
              <a:t>Twitter Twitter  | @oenb Twitter OeNB - 6 of 8</a:t>
            </a:r>
          </a:p>
        </p:txBody>
      </p:sp>
      <p:graphicFrame>
        <p:nvGraphicFramePr>
          <p:cNvPr id="5" name="Table Placeholder 4">
            <a:extLst>
              <a:ext uri="{FF2B5EF4-FFF2-40B4-BE49-F238E27FC236}">
                <a16:creationId xmlns:a16="http://schemas.microsoft.com/office/drawing/2014/main" id="{F454A127-A826-4944-8D3E-1C016839A115}"/>
              </a:ext>
            </a:extLst>
          </p:cNvPr>
          <p:cNvGraphicFramePr>
            <a:graphicFrameLocks noGrp="1"/>
          </p:cNvGraphicFramePr>
          <p:nvPr>
            <p:ph type="tbl" sz="quarter" idx="13"/>
            <p:extLst>
              <p:ext uri="{D42A27DB-BD31-4B8C-83A1-F6EECF244321}">
                <p14:modId xmlns:p14="http://schemas.microsoft.com/office/powerpoint/2010/main" val="303953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1239723239"/>
                    </a:ext>
                  </a:extLst>
                </a:gridCol>
                <a:gridCol w="2715768">
                  <a:extLst>
                    <a:ext uri="{9D8B030D-6E8A-4147-A177-3AD203B41FA5}">
                      <a16:colId xmlns:a16="http://schemas.microsoft.com/office/drawing/2014/main" val="352089968"/>
                    </a:ext>
                  </a:extLst>
                </a:gridCol>
                <a:gridCol w="1481328">
                  <a:extLst>
                    <a:ext uri="{9D8B030D-6E8A-4147-A177-3AD203B41FA5}">
                      <a16:colId xmlns:a16="http://schemas.microsoft.com/office/drawing/2014/main" val="116876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8089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- 2024-06-25 16:35:28</a:t>
                      </a:r>
                      <a:r>
                        <a:rPr kumimoji="0" lang="en-US" sz="1000" b="0" i="0" u="none" strike="noStrike" kern="1200" cap="none" spc="0" normalizeH="0" baseline="0" noProof="0">
                          <a:ln>
                            <a:noFill/>
                          </a:ln>
                          <a:solidFill>
                            <a:prstClr val="black"/>
                          </a:solidFill>
                          <a:effectLst/>
                          <a:uLnTx/>
                          <a:uFillTx/>
                          <a:latin typeface="Calibri"/>
                          <a:ea typeface="+mn-ea"/>
                          <a:cs typeface="+mn-cs"/>
                        </a:rPr>
                        <a:t>
 Die #Zukunft mit dem digitalen Euro ...
▶ Liquidität 
▶ Geschäftsmodelle 
▶ Bestandslimits 
▶ Chancen 
▶ Voraussetzungen &amp;amp; Anforderungen 
All das diskutieren gerade Expert:innen der #OeNB, EPI 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extLst>
                  <a:ext uri="{0D108BD9-81ED-4DB2-BD59-A6C34878D82A}">
                    <a16:rowId xmlns:a16="http://schemas.microsoft.com/office/drawing/2014/main" val="323688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- 2024-06-10 14:02:43</a:t>
                      </a:r>
                      <a:r>
                        <a:rPr kumimoji="0" lang="en-US" sz="1000" b="0" i="0" u="none" strike="noStrike" kern="1200" cap="none" spc="0" normalizeH="0" baseline="0" noProof="0">
                          <a:ln>
                            <a:noFill/>
                          </a:ln>
                          <a:solidFill>
                            <a:prstClr val="black"/>
                          </a:solidFill>
                          <a:effectLst/>
                          <a:uLnTx/>
                          <a:uFillTx/>
                          <a:latin typeface="Calibri"/>
                          <a:ea typeface="+mn-ea"/>
                          <a:cs typeface="+mn-cs"/>
                        </a:rPr>
                        <a:t>
 Athanasios Orphanides (@MIT @MITSloan) speaks in his keynote about the central #bank of the #future: challenges for monetary policy and central bank communication. 
🔸 The session was hosted by Donato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extLst>
                  <a:ext uri="{0D108BD9-81ED-4DB2-BD59-A6C34878D82A}">
                    <a16:rowId xmlns:a16="http://schemas.microsoft.com/office/drawing/2014/main" val="90745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- 2024-06-17 16:10:48</a:t>
                      </a:r>
                      <a:r>
                        <a:rPr kumimoji="0" lang="de-DE" sz="1000" b="0" i="0" u="none" strike="noStrike" kern="1200" cap="none" spc="0" normalizeH="0" baseline="0" noProof="0">
                          <a:ln>
                            <a:noFill/>
                          </a:ln>
                          <a:solidFill>
                            <a:prstClr val="black"/>
                          </a:solidFill>
                          <a:effectLst/>
                          <a:uLnTx/>
                          <a:uFillTx/>
                          <a:latin typeface="Calibri"/>
                          <a:ea typeface="+mn-ea"/>
                          <a:cs typeface="+mn-cs"/>
                        </a:rPr>
                        <a:t>
 Out now: #OeNB Euro Survey!
Was glauben Sie? In welchem Land war 2023 der Anteil der Menschen, die Euro-Bargeld besitzen am höchsten?
👇 pic.twitter.com/5XuCJ1b4mh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extLst>
                  <a:ext uri="{0D108BD9-81ED-4DB2-BD59-A6C34878D82A}">
                    <a16:rowId xmlns:a16="http://schemas.microsoft.com/office/drawing/2014/main" val="2927139839"/>
                  </a:ext>
                </a:extLst>
              </a:tr>
            </a:tbl>
          </a:graphicData>
        </a:graphic>
      </p:graphicFrame>
      <p:sp>
        <p:nvSpPr>
          <p:cNvPr id="4" name="Text Placeholder 3">
            <a:extLst>
              <a:ext uri="{FF2B5EF4-FFF2-40B4-BE49-F238E27FC236}">
                <a16:creationId xmlns:a16="http://schemas.microsoft.com/office/drawing/2014/main" id="{68C84474-8076-404E-86E5-6B1CB6AD437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576171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BABC-BFE8-4B9A-A595-96F3D0575DC4}"/>
              </a:ext>
            </a:extLst>
          </p:cNvPr>
          <p:cNvSpPr>
            <a:spLocks noGrp="1"/>
          </p:cNvSpPr>
          <p:nvPr>
            <p:ph type="title"/>
          </p:nvPr>
        </p:nvSpPr>
        <p:spPr/>
        <p:txBody>
          <a:bodyPr/>
          <a:lstStyle/>
          <a:p>
            <a:r>
              <a:rPr lang="en-US"/>
              <a:t>Twitter Twitter  | @oenb Twitter OeNB - 7 of 8</a:t>
            </a:r>
          </a:p>
        </p:txBody>
      </p:sp>
      <p:graphicFrame>
        <p:nvGraphicFramePr>
          <p:cNvPr id="5" name="Table Placeholder 4">
            <a:extLst>
              <a:ext uri="{FF2B5EF4-FFF2-40B4-BE49-F238E27FC236}">
                <a16:creationId xmlns:a16="http://schemas.microsoft.com/office/drawing/2014/main" id="{B69634EA-BBEF-4448-A73D-65BC5F3C405A}"/>
              </a:ext>
            </a:extLst>
          </p:cNvPr>
          <p:cNvGraphicFramePr>
            <a:graphicFrameLocks noGrp="1"/>
          </p:cNvGraphicFramePr>
          <p:nvPr>
            <p:ph type="tbl" sz="quarter" idx="13"/>
            <p:extLst>
              <p:ext uri="{D42A27DB-BD31-4B8C-83A1-F6EECF244321}">
                <p14:modId xmlns:p14="http://schemas.microsoft.com/office/powerpoint/2010/main" val="58641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1193760727"/>
                    </a:ext>
                  </a:extLst>
                </a:gridCol>
                <a:gridCol w="2715768">
                  <a:extLst>
                    <a:ext uri="{9D8B030D-6E8A-4147-A177-3AD203B41FA5}">
                      <a16:colId xmlns:a16="http://schemas.microsoft.com/office/drawing/2014/main" val="3435686672"/>
                    </a:ext>
                  </a:extLst>
                </a:gridCol>
                <a:gridCol w="1481328">
                  <a:extLst>
                    <a:ext uri="{9D8B030D-6E8A-4147-A177-3AD203B41FA5}">
                      <a16:colId xmlns:a16="http://schemas.microsoft.com/office/drawing/2014/main" val="203456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03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- 2024-06-01 09:38:05</a:t>
                      </a:r>
                      <a:r>
                        <a:rPr kumimoji="0" lang="de-DE" sz="1000" b="0" i="0" u="none" strike="noStrike" kern="1200" cap="none" spc="0" normalizeH="0" baseline="0" noProof="0">
                          <a:ln>
                            <a:noFill/>
                          </a:ln>
                          <a:solidFill>
                            <a:prstClr val="black"/>
                          </a:solidFill>
                          <a:effectLst/>
                          <a:uLnTx/>
                          <a:uFillTx/>
                          <a:latin typeface="Calibri"/>
                          <a:ea typeface="+mn-ea"/>
                          <a:cs typeface="+mn-cs"/>
                        </a:rPr>
                        <a:t>
 26 Jahre @ecb – über ein Vierteljahrhundert im Dienste der Preisstabilität 🎉
💶 Heute, am 1. Juni 2024 sind es auf den Tag genau 26 Jahre, dass die @ecb Wirklichkeit wurde. 
#HappyBirthday pic.twitte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extLst>
                  <a:ext uri="{0D108BD9-81ED-4DB2-BD59-A6C34878D82A}">
                    <a16:rowId xmlns:a16="http://schemas.microsoft.com/office/drawing/2014/main" val="391871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@oenb - 2024-05-08 08:29:57</a:t>
                      </a:r>
                      <a:r>
                        <a:rPr kumimoji="0" lang="de-DE" sz="1000" b="0" i="0" u="none" strike="noStrike" kern="1200" cap="none" spc="0" normalizeH="0" baseline="0" noProof="0">
                          <a:ln>
                            <a:noFill/>
                          </a:ln>
                          <a:solidFill>
                            <a:prstClr val="black"/>
                          </a:solidFill>
                          <a:effectLst/>
                          <a:uLnTx/>
                          <a:uFillTx/>
                          <a:latin typeface="Calibri"/>
                          <a:ea typeface="+mn-ea"/>
                          <a:cs typeface="+mn-cs"/>
                        </a:rPr>
                        <a:t>
 Finanzbegriffe korrekt, einfach und dennoch eingehend erklären? Können wir! 😉
Nachstehenden Link klicken und schon wissen Sie was Finanzintermediär bedeutet, wie Leitkurs definiert wird &amp;amp; was hin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extLst>
                  <a:ext uri="{0D108BD9-81ED-4DB2-BD59-A6C34878D82A}">
                    <a16:rowId xmlns:a16="http://schemas.microsoft.com/office/drawing/2014/main" val="308506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- 2024-04-25 16:51:01</a:t>
                      </a:r>
                      <a:r>
                        <a:rPr kumimoji="0" lang="en-US" sz="1000" b="0" i="0" u="none" strike="noStrike" kern="1200" cap="none" spc="0" normalizeH="0" baseline="0" noProof="0">
                          <a:ln>
                            <a:noFill/>
                          </a:ln>
                          <a:solidFill>
                            <a:prstClr val="black"/>
                          </a:solidFill>
                          <a:effectLst/>
                          <a:uLnTx/>
                          <a:uFillTx/>
                          <a:latin typeface="Calibri"/>
                          <a:ea typeface="+mn-ea"/>
                          <a:cs typeface="+mn-cs"/>
                        </a:rPr>
                        <a:t>
 📍 About yesterday: Ökonomentreffen in der #OeNB
Expert:innen von Academia &amp;amp; Wirtschaftsinstituten diskutierten ihre jeweiligen Standpunkte zur #Geldpolitik nach der Inflation; OeNB-Gouverneur Hol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extLst>
                  <a:ext uri="{0D108BD9-81ED-4DB2-BD59-A6C34878D82A}">
                    <a16:rowId xmlns:a16="http://schemas.microsoft.com/office/drawing/2014/main" val="2685498471"/>
                  </a:ext>
                </a:extLst>
              </a:tr>
            </a:tbl>
          </a:graphicData>
        </a:graphic>
      </p:graphicFrame>
      <p:sp>
        <p:nvSpPr>
          <p:cNvPr id="4" name="Text Placeholder 3">
            <a:extLst>
              <a:ext uri="{FF2B5EF4-FFF2-40B4-BE49-F238E27FC236}">
                <a16:creationId xmlns:a16="http://schemas.microsoft.com/office/drawing/2014/main" id="{F3B53C75-D5C7-4590-93DF-FA9E234635B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826079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7A0A-2603-4AA7-A7F8-D8856C31B18A}"/>
              </a:ext>
            </a:extLst>
          </p:cNvPr>
          <p:cNvSpPr>
            <a:spLocks noGrp="1"/>
          </p:cNvSpPr>
          <p:nvPr>
            <p:ph type="title"/>
          </p:nvPr>
        </p:nvSpPr>
        <p:spPr/>
        <p:txBody>
          <a:bodyPr/>
          <a:lstStyle/>
          <a:p>
            <a:r>
              <a:rPr lang="en-US"/>
              <a:t>Twitter Twitter  | @oenb Twitter OeNB - 8 of 8</a:t>
            </a:r>
          </a:p>
        </p:txBody>
      </p:sp>
      <p:graphicFrame>
        <p:nvGraphicFramePr>
          <p:cNvPr id="5" name="Table Placeholder 4">
            <a:extLst>
              <a:ext uri="{FF2B5EF4-FFF2-40B4-BE49-F238E27FC236}">
                <a16:creationId xmlns:a16="http://schemas.microsoft.com/office/drawing/2014/main" id="{494F2A43-B277-4FC4-A2C5-540BA3EC4180}"/>
              </a:ext>
            </a:extLst>
          </p:cNvPr>
          <p:cNvGraphicFramePr>
            <a:graphicFrameLocks noGrp="1"/>
          </p:cNvGraphicFramePr>
          <p:nvPr>
            <p:ph type="tbl" sz="quarter" idx="13"/>
            <p:extLst>
              <p:ext uri="{D42A27DB-BD31-4B8C-83A1-F6EECF244321}">
                <p14:modId xmlns:p14="http://schemas.microsoft.com/office/powerpoint/2010/main" val="1106965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867912">
                  <a:extLst>
                    <a:ext uri="{9D8B030D-6E8A-4147-A177-3AD203B41FA5}">
                      <a16:colId xmlns:a16="http://schemas.microsoft.com/office/drawing/2014/main" val="561778138"/>
                    </a:ext>
                  </a:extLst>
                </a:gridCol>
                <a:gridCol w="2715768">
                  <a:extLst>
                    <a:ext uri="{9D8B030D-6E8A-4147-A177-3AD203B41FA5}">
                      <a16:colId xmlns:a16="http://schemas.microsoft.com/office/drawing/2014/main" val="4176350847"/>
                    </a:ext>
                  </a:extLst>
                </a:gridCol>
                <a:gridCol w="1481328">
                  <a:extLst>
                    <a:ext uri="{9D8B030D-6E8A-4147-A177-3AD203B41FA5}">
                      <a16:colId xmlns:a16="http://schemas.microsoft.com/office/drawing/2014/main" val="365851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1825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- 2024-06-11 08:57:18</a:t>
                      </a:r>
                      <a:r>
                        <a:rPr kumimoji="0" lang="en-US" sz="1000" b="0" i="0" u="none" strike="noStrike" kern="1200" cap="none" spc="0" normalizeH="0" baseline="0" noProof="0">
                          <a:ln>
                            <a:noFill/>
                          </a:ln>
                          <a:solidFill>
                            <a:prstClr val="black"/>
                          </a:solidFill>
                          <a:effectLst/>
                          <a:uLnTx/>
                          <a:uFillTx/>
                          <a:latin typeface="Calibri"/>
                          <a:ea typeface="+mn-ea"/>
                          <a:cs typeface="+mn-cs"/>
                        </a:rPr>
                        <a:t>
 🟢 Day 2 at the #VoWi2024!
Don't miss today's interesting presentations and discussions. 
Programme 👉
oenb.at/Termine/2024/2…
#EconTwitter @suerf_org pic.twitter.com/B9RywsEDqT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extLst>
                  <a:ext uri="{0D108BD9-81ED-4DB2-BD59-A6C34878D82A}">
                    <a16:rowId xmlns:a16="http://schemas.microsoft.com/office/drawing/2014/main" val="390543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@oenb - 2024-06-11 09:30:03</a:t>
                      </a:r>
                      <a:r>
                        <a:rPr kumimoji="0" lang="en-US" sz="1000" b="0" i="0" u="none" strike="noStrike" kern="1200" cap="none" spc="0" normalizeH="0" baseline="0" noProof="0">
                          <a:ln>
                            <a:noFill/>
                          </a:ln>
                          <a:solidFill>
                            <a:prstClr val="black"/>
                          </a:solidFill>
                          <a:effectLst/>
                          <a:uLnTx/>
                          <a:uFillTx/>
                          <a:latin typeface="Calibri"/>
                          <a:ea typeface="+mn-ea"/>
                          <a:cs typeface="+mn-cs"/>
                        </a:rPr>
                        <a:t>
 📍 Happening now: #Academic Session 2 on defining &amp;amp; communicating the monetary #policy reaction function in an increasingly complex environment.
1/3 Thread 👇
@suerf_org @NyenrodeBU @bancaditalia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extLst>
                  <a:ext uri="{0D108BD9-81ED-4DB2-BD59-A6C34878D82A}">
                    <a16:rowId xmlns:a16="http://schemas.microsoft.com/office/drawing/2014/main" val="3807138614"/>
                  </a:ext>
                </a:extLst>
              </a:tr>
            </a:tbl>
          </a:graphicData>
        </a:graphic>
      </p:graphicFrame>
      <p:sp>
        <p:nvSpPr>
          <p:cNvPr id="4" name="Text Placeholder 3">
            <a:extLst>
              <a:ext uri="{FF2B5EF4-FFF2-40B4-BE49-F238E27FC236}">
                <a16:creationId xmlns:a16="http://schemas.microsoft.com/office/drawing/2014/main" id="{22B5FBBC-83A3-44D9-A05A-4EA44349DFE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64622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D2E3-E7D4-4AE6-9576-59087BBDFCF9}"/>
              </a:ext>
            </a:extLst>
          </p:cNvPr>
          <p:cNvSpPr>
            <a:spLocks noGrp="1"/>
          </p:cNvSpPr>
          <p:nvPr>
            <p:ph type="title"/>
          </p:nvPr>
        </p:nvSpPr>
        <p:spPr/>
        <p:txBody>
          <a:bodyPr/>
          <a:lstStyle/>
          <a:p>
            <a:r>
              <a:rPr lang="en-US"/>
              <a:t>Youtube Top Videos  | OeNB Presentation - 1 of 2</a:t>
            </a:r>
          </a:p>
        </p:txBody>
      </p:sp>
      <p:graphicFrame>
        <p:nvGraphicFramePr>
          <p:cNvPr id="5" name="Table Placeholder 4">
            <a:extLst>
              <a:ext uri="{FF2B5EF4-FFF2-40B4-BE49-F238E27FC236}">
                <a16:creationId xmlns:a16="http://schemas.microsoft.com/office/drawing/2014/main" id="{36A7B362-B9A0-46CA-B4E8-7484E6EA48DD}"/>
              </a:ext>
            </a:extLst>
          </p:cNvPr>
          <p:cNvGraphicFramePr>
            <a:graphicFrameLocks noGrp="1"/>
          </p:cNvGraphicFramePr>
          <p:nvPr>
            <p:ph type="tbl" sz="quarter" idx="13"/>
            <p:extLst>
              <p:ext uri="{D42A27DB-BD31-4B8C-83A1-F6EECF244321}">
                <p14:modId xmlns:p14="http://schemas.microsoft.com/office/powerpoint/2010/main" val="322017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0593603"/>
                    </a:ext>
                  </a:extLst>
                </a:gridCol>
                <a:gridCol w="3044952">
                  <a:extLst>
                    <a:ext uri="{9D8B030D-6E8A-4147-A177-3AD203B41FA5}">
                      <a16:colId xmlns:a16="http://schemas.microsoft.com/office/drawing/2014/main" val="279909114"/>
                    </a:ext>
                  </a:extLst>
                </a:gridCol>
                <a:gridCol w="987552">
                  <a:extLst>
                    <a:ext uri="{9D8B030D-6E8A-4147-A177-3AD203B41FA5}">
                      <a16:colId xmlns:a16="http://schemas.microsoft.com/office/drawing/2014/main" val="201068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41869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- 2024-05-06 09:03:59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https://i.ytimg.com/vi/qDgqr7UsypQ/hqdefault.jpg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a:t>
                      </a:r>
                    </a:p>
                  </a:txBody>
                  <a:tcPr/>
                </a:tc>
                <a:extLst>
                  <a:ext uri="{0D108BD9-81ED-4DB2-BD59-A6C34878D82A}">
                    <a16:rowId xmlns:a16="http://schemas.microsoft.com/office/drawing/2014/main" val="5284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- 2024-06-13 10:54:42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https://i.ytimg.com/vi/Q1ZE4PHxyC4/hqdefault.jpg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a:t>
                      </a:r>
                    </a:p>
                  </a:txBody>
                  <a:tcPr/>
                </a:tc>
                <a:extLst>
                  <a:ext uri="{0D108BD9-81ED-4DB2-BD59-A6C34878D82A}">
                    <a16:rowId xmlns:a16="http://schemas.microsoft.com/office/drawing/2014/main" val="226746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- 2024-04-30 09:46:13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https://i.ytimg.com/vi/0yX-DI6H76c/hqdefault.jpg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extLst>
                  <a:ext uri="{0D108BD9-81ED-4DB2-BD59-A6C34878D82A}">
                    <a16:rowId xmlns:a16="http://schemas.microsoft.com/office/drawing/2014/main" val="296607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- 2024-05-03 09:32:25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https://i.ytimg.com/vi/ktl_q9QKXM0/hqdefault.jpg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extLst>
                  <a:ext uri="{0D108BD9-81ED-4DB2-BD59-A6C34878D82A}">
                    <a16:rowId xmlns:a16="http://schemas.microsoft.com/office/drawing/2014/main" val="305397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- 2024-06-10 10:24:05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https://i.ytimg.com/vi/ZEE6fi2nWAE/hqdefault.jpg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extLst>
                  <a:ext uri="{0D108BD9-81ED-4DB2-BD59-A6C34878D82A}">
                    <a16:rowId xmlns:a16="http://schemas.microsoft.com/office/drawing/2014/main" val="163335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- 2024-04-04 13:34:06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https://i.ytimg.com/vi/PuGkhbsG8lI/hqdefault.jpg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extLst>
                  <a:ext uri="{0D108BD9-81ED-4DB2-BD59-A6C34878D82A}">
                    <a16:rowId xmlns:a16="http://schemas.microsoft.com/office/drawing/2014/main" val="61309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- 2024-05-02 10:20:30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https://i.ytimg.com/vi/sUWhe5bU0iE/hqdefault.jpg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extLst>
                  <a:ext uri="{0D108BD9-81ED-4DB2-BD59-A6C34878D82A}">
                    <a16:rowId xmlns:a16="http://schemas.microsoft.com/office/drawing/2014/main" val="198056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- 2024-06-07 12:11:10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https://i.ytimg.com/vi/a7nKmV3PUhk/hqdefault.jpg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extLst>
                  <a:ext uri="{0D108BD9-81ED-4DB2-BD59-A6C34878D82A}">
                    <a16:rowId xmlns:a16="http://schemas.microsoft.com/office/drawing/2014/main" val="241604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- 2024-05-15 16:20:05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https://i.ytimg.com/vi/YNFs3xeoYTw/hqdefault.jpg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189495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- 2024-05-17 15:42:13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https://i.ytimg.com/vi/62iYMKQdEJ0/hqdefault.jpg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extLst>
                  <a:ext uri="{0D108BD9-81ED-4DB2-BD59-A6C34878D82A}">
                    <a16:rowId xmlns:a16="http://schemas.microsoft.com/office/drawing/2014/main" val="3378741083"/>
                  </a:ext>
                </a:extLst>
              </a:tr>
            </a:tbl>
          </a:graphicData>
        </a:graphic>
      </p:graphicFrame>
      <p:sp>
        <p:nvSpPr>
          <p:cNvPr id="4" name="Text Placeholder 3">
            <a:extLst>
              <a:ext uri="{FF2B5EF4-FFF2-40B4-BE49-F238E27FC236}">
                <a16:creationId xmlns:a16="http://schemas.microsoft.com/office/drawing/2014/main" id="{0BE2BFE4-3BE2-4501-9167-7C0CE645182D}"/>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18466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D4AE-FB1A-4971-87E6-3C251338FBAF}"/>
              </a:ext>
            </a:extLst>
          </p:cNvPr>
          <p:cNvSpPr>
            <a:spLocks noGrp="1"/>
          </p:cNvSpPr>
          <p:nvPr>
            <p:ph type="title"/>
          </p:nvPr>
        </p:nvSpPr>
        <p:spPr/>
        <p:txBody>
          <a:bodyPr/>
          <a:lstStyle/>
          <a:p>
            <a:r>
              <a:rPr lang="en-US"/>
              <a:t>Youtube Top Videos  | OeNB Presentation - 2 of 2</a:t>
            </a:r>
          </a:p>
        </p:txBody>
      </p:sp>
      <p:graphicFrame>
        <p:nvGraphicFramePr>
          <p:cNvPr id="5" name="Table Placeholder 4">
            <a:extLst>
              <a:ext uri="{FF2B5EF4-FFF2-40B4-BE49-F238E27FC236}">
                <a16:creationId xmlns:a16="http://schemas.microsoft.com/office/drawing/2014/main" id="{019A949C-D143-4205-9DC4-633027FC7E64}"/>
              </a:ext>
            </a:extLst>
          </p:cNvPr>
          <p:cNvGraphicFramePr>
            <a:graphicFrameLocks noGrp="1"/>
          </p:cNvGraphicFramePr>
          <p:nvPr>
            <p:ph type="tbl" sz="quarter" idx="13"/>
            <p:extLst>
              <p:ext uri="{D42A27DB-BD31-4B8C-83A1-F6EECF244321}">
                <p14:modId xmlns:p14="http://schemas.microsoft.com/office/powerpoint/2010/main" val="407560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60490038"/>
                    </a:ext>
                  </a:extLst>
                </a:gridCol>
                <a:gridCol w="3044952">
                  <a:extLst>
                    <a:ext uri="{9D8B030D-6E8A-4147-A177-3AD203B41FA5}">
                      <a16:colId xmlns:a16="http://schemas.microsoft.com/office/drawing/2014/main" val="3179350970"/>
                    </a:ext>
                  </a:extLst>
                </a:gridCol>
                <a:gridCol w="987552">
                  <a:extLst>
                    <a:ext uri="{9D8B030D-6E8A-4147-A177-3AD203B41FA5}">
                      <a16:colId xmlns:a16="http://schemas.microsoft.com/office/drawing/2014/main" val="133743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28673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- 2024-06-25 16:46:43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https://i.ytimg.com/vi/2N2LJAdozh4/hqdefault.jpg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extLst>
                  <a:ext uri="{0D108BD9-81ED-4DB2-BD59-A6C34878D82A}">
                    <a16:rowId xmlns:a16="http://schemas.microsoft.com/office/drawing/2014/main" val="422144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- 2024-06-11 09:44:47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https://i.ytimg.com/vi/eJQlVNOsg0s/hqdefault.jpg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extLst>
                  <a:ext uri="{0D108BD9-81ED-4DB2-BD59-A6C34878D82A}">
                    <a16:rowId xmlns:a16="http://schemas.microsoft.com/office/drawing/2014/main" val="234597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- 2024-04-16 12:57:29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https://i.ytimg.com/vi/-2U6zQ4Yamk/hqdefault.jpg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extLst>
                  <a:ext uri="{0D108BD9-81ED-4DB2-BD59-A6C34878D82A}">
                    <a16:rowId xmlns:a16="http://schemas.microsoft.com/office/drawing/2014/main" val="402637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- 2024-06-12 17:20:54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https://i.ytimg.com/vi/w2lL2HXyHHk/hqdefault.jpg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406565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- 2024-05-14 10:52:09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https://i.ytimg.com/vi/s0pC5knuJd4/hqdefault.jpg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205675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- 2024-05-15 12:07:27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https://i.ytimg.com/vi/yJYNlkOf4Sg/hqdefault.jpg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extLst>
                  <a:ext uri="{0D108BD9-81ED-4DB2-BD59-A6C34878D82A}">
                    <a16:rowId xmlns:a16="http://schemas.microsoft.com/office/drawing/2014/main" val="374546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- 2024-05-13 10:53:19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https://i.ytimg.com/vi/nc0nHFND9-I/hqdefault.jpg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365395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- 2024-05-10 10:56:40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https://i.ytimg.com/vi/yEQY02ytWm0/hqdefault.jpg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extLst>
                  <a:ext uri="{0D108BD9-81ED-4DB2-BD59-A6C34878D82A}">
                    <a16:rowId xmlns:a16="http://schemas.microsoft.com/office/drawing/2014/main" val="217349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(OeNB) - 2024-06-03 14:31:21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https://i.ytimg.com/vi/V0I37BQfxyM/hqdefault.jpg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3838325839"/>
                  </a:ext>
                </a:extLst>
              </a:tr>
            </a:tbl>
          </a:graphicData>
        </a:graphic>
      </p:graphicFrame>
      <p:sp>
        <p:nvSpPr>
          <p:cNvPr id="4" name="Text Placeholder 3">
            <a:extLst>
              <a:ext uri="{FF2B5EF4-FFF2-40B4-BE49-F238E27FC236}">
                <a16:creationId xmlns:a16="http://schemas.microsoft.com/office/drawing/2014/main" id="{54B423BB-ED73-4B04-89FC-81F146907FC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531991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E302-0B0F-4A3B-93AE-4ACFFD65A09D}"/>
              </a:ext>
            </a:extLst>
          </p:cNvPr>
          <p:cNvSpPr>
            <a:spLocks noGrp="1"/>
          </p:cNvSpPr>
          <p:nvPr>
            <p:ph type="title"/>
          </p:nvPr>
        </p:nvSpPr>
        <p:spPr/>
        <p:txBody>
          <a:bodyPr/>
          <a:lstStyle/>
          <a:p>
            <a:r>
              <a:rPr lang="en-US"/>
              <a:t>LinkedIn LinkedIn Top Posts | OeNB Presentation - 1 of 10</a:t>
            </a:r>
          </a:p>
        </p:txBody>
      </p:sp>
      <p:graphicFrame>
        <p:nvGraphicFramePr>
          <p:cNvPr id="5" name="Table Placeholder 4">
            <a:extLst>
              <a:ext uri="{FF2B5EF4-FFF2-40B4-BE49-F238E27FC236}">
                <a16:creationId xmlns:a16="http://schemas.microsoft.com/office/drawing/2014/main" id="{8D592F6C-C230-41BF-A54E-B0EF1576F477}"/>
              </a:ext>
            </a:extLst>
          </p:cNvPr>
          <p:cNvGraphicFramePr>
            <a:graphicFrameLocks noGrp="1"/>
          </p:cNvGraphicFramePr>
          <p:nvPr>
            <p:ph type="tbl" sz="quarter" idx="13"/>
            <p:extLst>
              <p:ext uri="{D42A27DB-BD31-4B8C-83A1-F6EECF244321}">
                <p14:modId xmlns:p14="http://schemas.microsoft.com/office/powerpoint/2010/main" val="412968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6133065"/>
                    </a:ext>
                  </a:extLst>
                </a:gridCol>
                <a:gridCol w="2057400">
                  <a:extLst>
                    <a:ext uri="{9D8B030D-6E8A-4147-A177-3AD203B41FA5}">
                      <a16:colId xmlns:a16="http://schemas.microsoft.com/office/drawing/2014/main" val="1226536968"/>
                    </a:ext>
                  </a:extLst>
                </a:gridCol>
                <a:gridCol w="987552">
                  <a:extLst>
                    <a:ext uri="{9D8B030D-6E8A-4147-A177-3AD203B41FA5}">
                      <a16:colId xmlns:a16="http://schemas.microsoft.com/office/drawing/2014/main" val="674123433"/>
                    </a:ext>
                  </a:extLst>
                </a:gridCol>
                <a:gridCol w="987552">
                  <a:extLst>
                    <a:ext uri="{9D8B030D-6E8A-4147-A177-3AD203B41FA5}">
                      <a16:colId xmlns:a16="http://schemas.microsoft.com/office/drawing/2014/main" val="2522256229"/>
                    </a:ext>
                  </a:extLst>
                </a:gridCol>
                <a:gridCol w="987552">
                  <a:extLst>
                    <a:ext uri="{9D8B030D-6E8A-4147-A177-3AD203B41FA5}">
                      <a16:colId xmlns:a16="http://schemas.microsoft.com/office/drawing/2014/main" val="376485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93518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- 2024-05-16 09:09:23</a:t>
                      </a:r>
                      <a:r>
                        <a:rPr kumimoji="0" lang="en-US" sz="1000" b="0" i="0" u="none" strike="noStrike" kern="1200" cap="none" spc="0" normalizeH="0" baseline="0" noProof="0">
                          <a:ln>
                            <a:noFill/>
                          </a:ln>
                          <a:solidFill>
                            <a:prstClr val="black"/>
                          </a:solidFill>
                          <a:effectLst/>
                          <a:uLnTx/>
                          <a:uFillTx/>
                          <a:latin typeface="Calibri"/>
                          <a:ea typeface="+mn-ea"/>
                          <a:cs typeface="+mn-cs"/>
                        </a:rPr>
                        <a:t>
 🗨 “Timely monetary policy decisions require timely measures for underlying #inflation developments", says Karin Klieber, #OeNB economist &amp; adds: "Albacore is our proposed measure for a Maximally Forwa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https://media.licdn.com/dms/image/D4D10AQEgEN11ulwhZA/image-shrink_1280/0/1715843357839?e=1722949200&amp;v=beta&amp;t=3osOOHiCSNBWLeezIZob1QnBIdZ6Dupw2HZzMz6yLg0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1.1543134872418 %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6.605504587156 %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7085</a:t>
                      </a:r>
                    </a:p>
                  </a:txBody>
                  <a:tcPr/>
                </a:tc>
                <a:extLst>
                  <a:ext uri="{0D108BD9-81ED-4DB2-BD59-A6C34878D82A}">
                    <a16:rowId xmlns:a16="http://schemas.microsoft.com/office/drawing/2014/main" val="230429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- 2024-06-25 17:01:06</a:t>
                      </a:r>
                      <a:r>
                        <a:rPr kumimoji="0" lang="en-US" sz="1000" b="0" i="0" u="none" strike="noStrike" kern="1200" cap="none" spc="0" normalizeH="0" baseline="0" noProof="0">
                          <a:ln>
                            <a:noFill/>
                          </a:ln>
                          <a:solidFill>
                            <a:prstClr val="black"/>
                          </a:solidFill>
                          <a:effectLst/>
                          <a:uLnTx/>
                          <a:uFillTx/>
                          <a:latin typeface="Calibri"/>
                          <a:ea typeface="+mn-ea"/>
                          <a:cs typeface="+mn-cs"/>
                        </a:rPr>
                        <a:t>
 🗨 "A digital euro would combine the convenience of digital payments with cash-like features. More than just a payment option, it would bring Europeans closer in an increasingly digital and unstable wo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https://media.licdn.com/dms/image/D4D22AQFP9LR2SDINlg/feedshare-shrink_2048_1536/0/1719327652246?e=1725494400&amp;v=beta&amp;t=QnidjwQKvqoBIpQgo07Gpwy5L1sS_szWMCTWk12EwTc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1.1360874848117 %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43.962722852512 %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9872</a:t>
                      </a:r>
                    </a:p>
                  </a:txBody>
                  <a:tcPr/>
                </a:tc>
                <a:extLst>
                  <a:ext uri="{0D108BD9-81ED-4DB2-BD59-A6C34878D82A}">
                    <a16:rowId xmlns:a16="http://schemas.microsoft.com/office/drawing/2014/main" val="14171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- 2024-04-11 12:40:12</a:t>
                      </a:r>
                      <a:r>
                        <a:rPr kumimoji="0" lang="en-US" sz="1000" b="0" i="0" u="none" strike="noStrike" kern="1200" cap="none" spc="0" normalizeH="0" baseline="0" noProof="0">
                          <a:ln>
                            <a:noFill/>
                          </a:ln>
                          <a:solidFill>
                            <a:prstClr val="black"/>
                          </a:solidFill>
                          <a:effectLst/>
                          <a:uLnTx/>
                          <a:uFillTx/>
                          <a:latin typeface="Calibri"/>
                          <a:ea typeface="+mn-ea"/>
                          <a:cs typeface="+mn-cs"/>
                        </a:rPr>
                        <a:t>
 🔍DORA und Cybersicherheit im Fokus der nationalen Bankenaufsicht 
➡ Das Ziel der  „Verordnung über die digitale operationale Resilienz im Finanzsektor“ (Digital Operational Resilience Act – DORA) 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https://media.licdn.com/dms/image/D4D10AQHCUqiWKvIAsg/image-shrink_1280/0/1712831977768?e=1722949200&amp;v=beta&amp;t=bxzWUHe6R3I3xcIpala2d_bgRKIBDOE_kvmeRvZiRgs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1.0996354799514 %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28.539720706557 %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10813</a:t>
                      </a:r>
                    </a:p>
                  </a:txBody>
                  <a:tcPr/>
                </a:tc>
                <a:extLst>
                  <a:ext uri="{0D108BD9-81ED-4DB2-BD59-A6C34878D82A}">
                    <a16:rowId xmlns:a16="http://schemas.microsoft.com/office/drawing/2014/main" val="895795241"/>
                  </a:ext>
                </a:extLst>
              </a:tr>
            </a:tbl>
          </a:graphicData>
        </a:graphic>
      </p:graphicFrame>
      <p:sp>
        <p:nvSpPr>
          <p:cNvPr id="4" name="Text Placeholder 3">
            <a:extLst>
              <a:ext uri="{FF2B5EF4-FFF2-40B4-BE49-F238E27FC236}">
                <a16:creationId xmlns:a16="http://schemas.microsoft.com/office/drawing/2014/main" id="{D3E1FE9E-D9F2-4DB2-92EC-B4EA2586D45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104044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46EE3-6E33-41B4-96CA-CEF313FA54A9}"/>
              </a:ext>
            </a:extLst>
          </p:cNvPr>
          <p:cNvSpPr>
            <a:spLocks noGrp="1"/>
          </p:cNvSpPr>
          <p:nvPr>
            <p:ph type="title"/>
          </p:nvPr>
        </p:nvSpPr>
        <p:spPr/>
        <p:txBody>
          <a:bodyPr/>
          <a:lstStyle/>
          <a:p>
            <a:r>
              <a:rPr lang="en-US"/>
              <a:t>LinkedIn LinkedIn Top Posts | OeNB Presentation - 2 of 10</a:t>
            </a:r>
          </a:p>
        </p:txBody>
      </p:sp>
      <p:graphicFrame>
        <p:nvGraphicFramePr>
          <p:cNvPr id="5" name="Table Placeholder 4">
            <a:extLst>
              <a:ext uri="{FF2B5EF4-FFF2-40B4-BE49-F238E27FC236}">
                <a16:creationId xmlns:a16="http://schemas.microsoft.com/office/drawing/2014/main" id="{8A92DAEE-C1B5-4DFC-A85B-E8CD684EA63D}"/>
              </a:ext>
            </a:extLst>
          </p:cNvPr>
          <p:cNvGraphicFramePr>
            <a:graphicFrameLocks noGrp="1"/>
          </p:cNvGraphicFramePr>
          <p:nvPr>
            <p:ph type="tbl" sz="quarter" idx="13"/>
            <p:extLst>
              <p:ext uri="{D42A27DB-BD31-4B8C-83A1-F6EECF244321}">
                <p14:modId xmlns:p14="http://schemas.microsoft.com/office/powerpoint/2010/main" val="98834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96394914"/>
                    </a:ext>
                  </a:extLst>
                </a:gridCol>
                <a:gridCol w="2057400">
                  <a:extLst>
                    <a:ext uri="{9D8B030D-6E8A-4147-A177-3AD203B41FA5}">
                      <a16:colId xmlns:a16="http://schemas.microsoft.com/office/drawing/2014/main" val="633411532"/>
                    </a:ext>
                  </a:extLst>
                </a:gridCol>
                <a:gridCol w="987552">
                  <a:extLst>
                    <a:ext uri="{9D8B030D-6E8A-4147-A177-3AD203B41FA5}">
                      <a16:colId xmlns:a16="http://schemas.microsoft.com/office/drawing/2014/main" val="3955619665"/>
                    </a:ext>
                  </a:extLst>
                </a:gridCol>
                <a:gridCol w="987552">
                  <a:extLst>
                    <a:ext uri="{9D8B030D-6E8A-4147-A177-3AD203B41FA5}">
                      <a16:colId xmlns:a16="http://schemas.microsoft.com/office/drawing/2014/main" val="1366331508"/>
                    </a:ext>
                  </a:extLst>
                </a:gridCol>
                <a:gridCol w="987552">
                  <a:extLst>
                    <a:ext uri="{9D8B030D-6E8A-4147-A177-3AD203B41FA5}">
                      <a16:colId xmlns:a16="http://schemas.microsoft.com/office/drawing/2014/main" val="1404046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9972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- 2024-05-29 17:36:52</a:t>
                      </a:r>
                      <a:r>
                        <a:rPr kumimoji="0" lang="de-DE" sz="1000" b="0" i="0" u="none" strike="noStrike" kern="1200" cap="none" spc="0" normalizeH="0" baseline="0" noProof="0">
                          <a:ln>
                            <a:noFill/>
                          </a:ln>
                          <a:solidFill>
                            <a:prstClr val="black"/>
                          </a:solidFill>
                          <a:effectLst/>
                          <a:uLnTx/>
                          <a:uFillTx/>
                          <a:latin typeface="Calibri"/>
                          <a:ea typeface="+mn-ea"/>
                          <a:cs typeface="+mn-cs"/>
                        </a:rPr>
                        <a:t>
 Das war der 🌈 Tag der Vielfalt 🌈 in der OeNB!
Am 29. Mai 2024 fand in der Oesterreichischen Nationalbank der "Tag der Vielfalt" statt. Organisiert von den Gleichbehandlungsbeauftragten und der Person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https://media.licdn.com/dms/image/D4D10AQE9V796vr5HzQ/image-shrink_1280/0/1716996805094?e=1722949200&amp;v=beta&amp;t=7Hkbc2AJWrs5Kq3T0nZng0mz2_trRpKGyTFASD9Y2qU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1.0692588092345 %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90.63931695127 %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9604</a:t>
                      </a:r>
                    </a:p>
                  </a:txBody>
                  <a:tcPr/>
                </a:tc>
                <a:extLst>
                  <a:ext uri="{0D108BD9-81ED-4DB2-BD59-A6C34878D82A}">
                    <a16:rowId xmlns:a16="http://schemas.microsoft.com/office/drawing/2014/main" val="363046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- 2024-05-17 11:57:55</a:t>
                      </a:r>
                      <a:r>
                        <a:rPr kumimoji="0" lang="de-DE" sz="1000" b="0" i="0" u="none" strike="noStrike" kern="1200" cap="none" spc="0" normalizeH="0" baseline="0" noProof="0">
                          <a:ln>
                            <a:noFill/>
                          </a:ln>
                          <a:solidFill>
                            <a:prstClr val="black"/>
                          </a:solidFill>
                          <a:effectLst/>
                          <a:uLnTx/>
                          <a:uFillTx/>
                          <a:latin typeface="Calibri"/>
                          <a:ea typeface="+mn-ea"/>
                          <a:cs typeface="+mn-cs"/>
                        </a:rPr>
                        <a:t>
 Gestern fand der gemeinsam von DAAA | Digital Assets Association Austria und uns veranstaltete "1st International Blockchain Day" im neuen Kassensaal statt. 🔗💶
Vor Ort und online luden wir Teilnehmer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https://media.licdn.com/dms/image/D4D10AQGfwod85SEJ_w/image-shrink_1280/0/1715939819514?e=1722949200&amp;v=beta&amp;t=ThO6edZYrIluqTEudaP0eMMN2uTo25Y20a_NIzus6V4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0.89307411907655 %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18.239901071723 %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9704</a:t>
                      </a:r>
                    </a:p>
                  </a:txBody>
                  <a:tcPr/>
                </a:tc>
                <a:extLst>
                  <a:ext uri="{0D108BD9-81ED-4DB2-BD59-A6C34878D82A}">
                    <a16:rowId xmlns:a16="http://schemas.microsoft.com/office/drawing/2014/main" val="58140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11:20:42</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https://media.licdn.com/dms/image/D4D10AQE8xZ9nnVznOg/image-shrink_1280/0/1713172837591?e=1722949200&amp;v=beta&amp;t=ootnXN6MpByBNreWnCebmRSJGOOyU37_8k6qq2zOIAs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0.86269744835966 %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9.2069588793493 %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8852</a:t>
                      </a:r>
                    </a:p>
                  </a:txBody>
                  <a:tcPr/>
                </a:tc>
                <a:extLst>
                  <a:ext uri="{0D108BD9-81ED-4DB2-BD59-A6C34878D82A}">
                    <a16:rowId xmlns:a16="http://schemas.microsoft.com/office/drawing/2014/main" val="3060209848"/>
                  </a:ext>
                </a:extLst>
              </a:tr>
            </a:tbl>
          </a:graphicData>
        </a:graphic>
      </p:graphicFrame>
      <p:sp>
        <p:nvSpPr>
          <p:cNvPr id="4" name="Text Placeholder 3">
            <a:extLst>
              <a:ext uri="{FF2B5EF4-FFF2-40B4-BE49-F238E27FC236}">
                <a16:creationId xmlns:a16="http://schemas.microsoft.com/office/drawing/2014/main" id="{E0CE4451-60B0-444B-9E32-388CB1D2142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512618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7E4B0-DB67-4CB5-8EEB-7325DE4336B3}"/>
              </a:ext>
            </a:extLst>
          </p:cNvPr>
          <p:cNvSpPr>
            <a:spLocks noGrp="1"/>
          </p:cNvSpPr>
          <p:nvPr>
            <p:ph type="title"/>
          </p:nvPr>
        </p:nvSpPr>
        <p:spPr/>
        <p:txBody>
          <a:bodyPr/>
          <a:lstStyle/>
          <a:p>
            <a:r>
              <a:rPr lang="en-US"/>
              <a:t>LinkedIn LinkedIn Top Posts | OeNB Presentation - 3 of 10</a:t>
            </a:r>
          </a:p>
        </p:txBody>
      </p:sp>
      <p:graphicFrame>
        <p:nvGraphicFramePr>
          <p:cNvPr id="5" name="Table Placeholder 4">
            <a:extLst>
              <a:ext uri="{FF2B5EF4-FFF2-40B4-BE49-F238E27FC236}">
                <a16:creationId xmlns:a16="http://schemas.microsoft.com/office/drawing/2014/main" id="{8E8533D5-5F6A-4C2D-A34D-FE047D00E754}"/>
              </a:ext>
            </a:extLst>
          </p:cNvPr>
          <p:cNvGraphicFramePr>
            <a:graphicFrameLocks noGrp="1"/>
          </p:cNvGraphicFramePr>
          <p:nvPr>
            <p:ph type="tbl" sz="quarter" idx="13"/>
            <p:extLst>
              <p:ext uri="{D42A27DB-BD31-4B8C-83A1-F6EECF244321}">
                <p14:modId xmlns:p14="http://schemas.microsoft.com/office/powerpoint/2010/main" val="9002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47113093"/>
                    </a:ext>
                  </a:extLst>
                </a:gridCol>
                <a:gridCol w="2057400">
                  <a:extLst>
                    <a:ext uri="{9D8B030D-6E8A-4147-A177-3AD203B41FA5}">
                      <a16:colId xmlns:a16="http://schemas.microsoft.com/office/drawing/2014/main" val="950006163"/>
                    </a:ext>
                  </a:extLst>
                </a:gridCol>
                <a:gridCol w="987552">
                  <a:extLst>
                    <a:ext uri="{9D8B030D-6E8A-4147-A177-3AD203B41FA5}">
                      <a16:colId xmlns:a16="http://schemas.microsoft.com/office/drawing/2014/main" val="3037300976"/>
                    </a:ext>
                  </a:extLst>
                </a:gridCol>
                <a:gridCol w="987552">
                  <a:extLst>
                    <a:ext uri="{9D8B030D-6E8A-4147-A177-3AD203B41FA5}">
                      <a16:colId xmlns:a16="http://schemas.microsoft.com/office/drawing/2014/main" val="1759448870"/>
                    </a:ext>
                  </a:extLst>
                </a:gridCol>
                <a:gridCol w="987552">
                  <a:extLst>
                    <a:ext uri="{9D8B030D-6E8A-4147-A177-3AD203B41FA5}">
                      <a16:colId xmlns:a16="http://schemas.microsoft.com/office/drawing/2014/main" val="132730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828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- 2024-05-08 14:09:42</a:t>
                      </a:r>
                      <a:r>
                        <a:rPr kumimoji="0" lang="de-DE" sz="1000" b="0" i="0" u="none" strike="noStrike" kern="1200" cap="none" spc="0" normalizeH="0" baseline="0" noProof="0">
                          <a:ln>
                            <a:noFill/>
                          </a:ln>
                          <a:solidFill>
                            <a:prstClr val="black"/>
                          </a:solidFill>
                          <a:effectLst/>
                          <a:uLnTx/>
                          <a:uFillTx/>
                          <a:latin typeface="Calibri"/>
                          <a:ea typeface="+mn-ea"/>
                          <a:cs typeface="+mn-cs"/>
                        </a:rPr>
                        <a:t>
 🚀 Im Sinne eines umfassenden Talentmanagements streben wir an, besonders #Frauen den Zugang zu Führungspositionen zu erleichtern. 💪 
In den letzten Monaten gab es im Rahmen dessen sowohl das Shadowin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https://media.licdn.com/dms/image/D4D10AQG72Dw5M3Li1A/image-shrink_1280/0/1715170177297?e=1722949200&amp;v=beta&amp;t=r4dW_ZMeTbFnUxe0-EExyZeo2mHI6077hwdjiYswpC0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0.75334143377886 %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5.6129985228951 %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4739</a:t>
                      </a:r>
                    </a:p>
                  </a:txBody>
                  <a:tcPr/>
                </a:tc>
                <a:extLst>
                  <a:ext uri="{0D108BD9-81ED-4DB2-BD59-A6C34878D82A}">
                    <a16:rowId xmlns:a16="http://schemas.microsoft.com/office/drawing/2014/main" val="67568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- 2024-05-23 14:41:17</a:t>
                      </a:r>
                      <a:r>
                        <a:rPr kumimoji="0" lang="de-DE" sz="1000" b="0" i="0" u="none" strike="noStrike" kern="1200" cap="none" spc="0" normalizeH="0" baseline="0" noProof="0">
                          <a:ln>
                            <a:noFill/>
                          </a:ln>
                          <a:solidFill>
                            <a:prstClr val="black"/>
                          </a:solidFill>
                          <a:effectLst/>
                          <a:uLnTx/>
                          <a:uFillTx/>
                          <a:latin typeface="Calibri"/>
                          <a:ea typeface="+mn-ea"/>
                          <a:cs typeface="+mn-cs"/>
                        </a:rPr>
                        <a:t>
 Das war... "WU Matters" zum Thema digitaler Euro! 💶🌐
Vor 25 Jahren wurde der Euro als Buchgeld eingeführt und hat seither eine Schlüsselrolle in der europäischen Integration gespielt. Mit der Einführ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https://media.licdn.com/dms/image/D4D10AQEK09SjF2S9Bg/image-shrink_1280/0/1716467995170?e=1722949200&amp;v=beta&amp;t=QjlgNUtdd2lN3V-Dtrdii2PcG9VOTndvTkwrWfg3zMw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0.7411907654921 %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31.708260785452 %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5169</a:t>
                      </a:r>
                    </a:p>
                  </a:txBody>
                  <a:tcPr/>
                </a:tc>
                <a:extLst>
                  <a:ext uri="{0D108BD9-81ED-4DB2-BD59-A6C34878D82A}">
                    <a16:rowId xmlns:a16="http://schemas.microsoft.com/office/drawing/2014/main" val="61470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- 2024-06-11 17:01:29</a:t>
                      </a:r>
                      <a:r>
                        <a:rPr kumimoji="0" lang="en-US" sz="1000" b="0" i="0" u="none" strike="noStrike" kern="1200" cap="none" spc="0" normalizeH="0" baseline="0" noProof="0">
                          <a:ln>
                            <a:noFill/>
                          </a:ln>
                          <a:solidFill>
                            <a:prstClr val="black"/>
                          </a:solidFill>
                          <a:effectLst/>
                          <a:uLnTx/>
                          <a:uFillTx/>
                          <a:latin typeface="Calibri"/>
                          <a:ea typeface="+mn-ea"/>
                          <a:cs typeface="+mn-cs"/>
                        </a:rPr>
                        <a:t>
 #VoWi2024 - it's a wrap! 👏
Yesterday and today, experts came together at the #OeNB to discuss the central question: 👉 How can central banks best deal with the complex challenges &amp; uncertainties that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https://media.licdn.com/dms/image/D4D22AQG96ho9FqyKhQ/feedshare-shrink_2048_1536/0/1718118081849?e=1725494400&amp;v=beta&amp;t=3MCU8cV5cdrZWrkhMM0cWMspzIFhxaUMBZynAsrGoxY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0.67436208991495 %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35.97503900156 %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9615</a:t>
                      </a:r>
                    </a:p>
                  </a:txBody>
                  <a:tcPr/>
                </a:tc>
                <a:extLst>
                  <a:ext uri="{0D108BD9-81ED-4DB2-BD59-A6C34878D82A}">
                    <a16:rowId xmlns:a16="http://schemas.microsoft.com/office/drawing/2014/main" val="3087115177"/>
                  </a:ext>
                </a:extLst>
              </a:tr>
            </a:tbl>
          </a:graphicData>
        </a:graphic>
      </p:graphicFrame>
      <p:sp>
        <p:nvSpPr>
          <p:cNvPr id="4" name="Text Placeholder 3">
            <a:extLst>
              <a:ext uri="{FF2B5EF4-FFF2-40B4-BE49-F238E27FC236}">
                <a16:creationId xmlns:a16="http://schemas.microsoft.com/office/drawing/2014/main" id="{8710B4DB-9397-4C9E-BBF0-FE57D7984CAC}"/>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72809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5D44B-E0D6-4FE2-A658-512B1991D838}"/>
              </a:ext>
            </a:extLst>
          </p:cNvPr>
          <p:cNvSpPr>
            <a:spLocks noGrp="1"/>
          </p:cNvSpPr>
          <p:nvPr>
            <p:ph type="title"/>
          </p:nvPr>
        </p:nvSpPr>
        <p:spPr/>
        <p:txBody>
          <a:bodyPr/>
          <a:lstStyle/>
          <a:p>
            <a:r>
              <a:rPr lang="en-US"/>
              <a:t>LinkedIn LinkedIn Top Posts | OeNB Presentation - 4 of 10</a:t>
            </a:r>
          </a:p>
        </p:txBody>
      </p:sp>
      <p:graphicFrame>
        <p:nvGraphicFramePr>
          <p:cNvPr id="5" name="Table Placeholder 4">
            <a:extLst>
              <a:ext uri="{FF2B5EF4-FFF2-40B4-BE49-F238E27FC236}">
                <a16:creationId xmlns:a16="http://schemas.microsoft.com/office/drawing/2014/main" id="{F4E56F35-0492-4562-BB6A-BD2371E43DEA}"/>
              </a:ext>
            </a:extLst>
          </p:cNvPr>
          <p:cNvGraphicFramePr>
            <a:graphicFrameLocks noGrp="1"/>
          </p:cNvGraphicFramePr>
          <p:nvPr>
            <p:ph type="tbl" sz="quarter" idx="13"/>
            <p:extLst>
              <p:ext uri="{D42A27DB-BD31-4B8C-83A1-F6EECF244321}">
                <p14:modId xmlns:p14="http://schemas.microsoft.com/office/powerpoint/2010/main" val="181977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93951733"/>
                    </a:ext>
                  </a:extLst>
                </a:gridCol>
                <a:gridCol w="2057400">
                  <a:extLst>
                    <a:ext uri="{9D8B030D-6E8A-4147-A177-3AD203B41FA5}">
                      <a16:colId xmlns:a16="http://schemas.microsoft.com/office/drawing/2014/main" val="1888274753"/>
                    </a:ext>
                  </a:extLst>
                </a:gridCol>
                <a:gridCol w="987552">
                  <a:extLst>
                    <a:ext uri="{9D8B030D-6E8A-4147-A177-3AD203B41FA5}">
                      <a16:colId xmlns:a16="http://schemas.microsoft.com/office/drawing/2014/main" val="1815975648"/>
                    </a:ext>
                  </a:extLst>
                </a:gridCol>
                <a:gridCol w="987552">
                  <a:extLst>
                    <a:ext uri="{9D8B030D-6E8A-4147-A177-3AD203B41FA5}">
                      <a16:colId xmlns:a16="http://schemas.microsoft.com/office/drawing/2014/main" val="3183153857"/>
                    </a:ext>
                  </a:extLst>
                </a:gridCol>
                <a:gridCol w="987552">
                  <a:extLst>
                    <a:ext uri="{9D8B030D-6E8A-4147-A177-3AD203B41FA5}">
                      <a16:colId xmlns:a16="http://schemas.microsoft.com/office/drawing/2014/main" val="293483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90948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- 2024-05-15 13:01:29</a:t>
                      </a:r>
                      <a:r>
                        <a:rPr kumimoji="0" lang="de-DE" sz="1000" b="0" i="0" u="none" strike="noStrike" kern="1200" cap="none" spc="0" normalizeH="0" baseline="0" noProof="0">
                          <a:ln>
                            <a:noFill/>
                          </a:ln>
                          <a:solidFill>
                            <a:prstClr val="black"/>
                          </a:solidFill>
                          <a:effectLst/>
                          <a:uLnTx/>
                          <a:uFillTx/>
                          <a:latin typeface="Calibri"/>
                          <a:ea typeface="+mn-ea"/>
                          <a:cs typeface="+mn-cs"/>
                        </a:rPr>
                        <a:t>
 ➡Eine familienfreundliche Arbeitgeberin zu sein, sollte im Jahr 2024 längst eine Selbstverständlichkeit sein. 
👍Berufstätige Eltern und pflegende Angehörige haben diverse Aufgaben gleichzeitig zu ste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https://media.licdn.com/dms/image/D4D10AQHUcRlXCLMWmg/videocover-high/0/1715770865897?e=1722949200&amp;v=beta&amp;t=EBui9yevJihhNqaRvDEJJG7sLlIk9RYmZJXaWUAhoy0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0.65006075334143 %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6.758034026465 %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4232</a:t>
                      </a:r>
                    </a:p>
                  </a:txBody>
                  <a:tcPr/>
                </a:tc>
                <a:extLst>
                  <a:ext uri="{0D108BD9-81ED-4DB2-BD59-A6C34878D82A}">
                    <a16:rowId xmlns:a16="http://schemas.microsoft.com/office/drawing/2014/main" val="293473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- 2024-05-02 15:50:22</a:t>
                      </a:r>
                      <a:r>
                        <a:rPr kumimoji="0" lang="de-DE" sz="1000" b="0" i="0" u="none" strike="noStrike" kern="1200" cap="none" spc="0" normalizeH="0" baseline="0" noProof="0">
                          <a:ln>
                            <a:noFill/>
                          </a:ln>
                          <a:solidFill>
                            <a:prstClr val="black"/>
                          </a:solidFill>
                          <a:effectLst/>
                          <a:uLnTx/>
                          <a:uFillTx/>
                          <a:latin typeface="Calibri"/>
                          <a:ea typeface="+mn-ea"/>
                          <a:cs typeface="+mn-cs"/>
                        </a:rPr>
                        <a:t>
 Nach wie vor ist #London 🎡 einer der weltweit wichtigsten #Finanzplätze und die Handelsbeziehungen zwischen UK 🇬🇧 und Österreich 🇦🇹 sind auch nach dem Brexit weiterhin von Bedeutung. 
Das macht den 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https://media.licdn.com/dms/image/D4D22AQEn3Qfu9RFwvw/feedshare-shrink_1280/0/1714657775786?e=1725494400&amp;v=beta&amp;t=Wfp1qcVag9A2mX3n0avrX8-5JoPF6me2by-_57Edsyw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0.61968408262454 %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42.064676616915 %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8040</a:t>
                      </a:r>
                    </a:p>
                  </a:txBody>
                  <a:tcPr/>
                </a:tc>
                <a:extLst>
                  <a:ext uri="{0D108BD9-81ED-4DB2-BD59-A6C34878D82A}">
                    <a16:rowId xmlns:a16="http://schemas.microsoft.com/office/drawing/2014/main" val="751652035"/>
                  </a:ext>
                </a:extLst>
              </a:tr>
            </a:tbl>
          </a:graphicData>
        </a:graphic>
      </p:graphicFrame>
      <p:sp>
        <p:nvSpPr>
          <p:cNvPr id="4" name="Text Placeholder 3">
            <a:extLst>
              <a:ext uri="{FF2B5EF4-FFF2-40B4-BE49-F238E27FC236}">
                <a16:creationId xmlns:a16="http://schemas.microsoft.com/office/drawing/2014/main" id="{3B0EF9C6-BAD0-4A9F-B6C0-CFCC6C72EA07}"/>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013096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6767-213B-4C9C-8888-F39300C65707}"/>
              </a:ext>
            </a:extLst>
          </p:cNvPr>
          <p:cNvSpPr>
            <a:spLocks noGrp="1"/>
          </p:cNvSpPr>
          <p:nvPr>
            <p:ph type="title"/>
          </p:nvPr>
        </p:nvSpPr>
        <p:spPr/>
        <p:txBody>
          <a:bodyPr/>
          <a:lstStyle/>
          <a:p>
            <a:r>
              <a:rPr lang="en-US"/>
              <a:t>LinkedIn LinkedIn Top Posts | OeNB Presentation - 5 of 10</a:t>
            </a:r>
          </a:p>
        </p:txBody>
      </p:sp>
      <p:graphicFrame>
        <p:nvGraphicFramePr>
          <p:cNvPr id="5" name="Table Placeholder 4">
            <a:extLst>
              <a:ext uri="{FF2B5EF4-FFF2-40B4-BE49-F238E27FC236}">
                <a16:creationId xmlns:a16="http://schemas.microsoft.com/office/drawing/2014/main" id="{BD4EEB66-67EE-4165-A83B-E367D0CCD209}"/>
              </a:ext>
            </a:extLst>
          </p:cNvPr>
          <p:cNvGraphicFramePr>
            <a:graphicFrameLocks noGrp="1"/>
          </p:cNvGraphicFramePr>
          <p:nvPr>
            <p:ph type="tbl" sz="quarter" idx="13"/>
            <p:extLst>
              <p:ext uri="{D42A27DB-BD31-4B8C-83A1-F6EECF244321}">
                <p14:modId xmlns:p14="http://schemas.microsoft.com/office/powerpoint/2010/main" val="414014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93191516"/>
                    </a:ext>
                  </a:extLst>
                </a:gridCol>
                <a:gridCol w="2057400">
                  <a:extLst>
                    <a:ext uri="{9D8B030D-6E8A-4147-A177-3AD203B41FA5}">
                      <a16:colId xmlns:a16="http://schemas.microsoft.com/office/drawing/2014/main" val="797525225"/>
                    </a:ext>
                  </a:extLst>
                </a:gridCol>
                <a:gridCol w="987552">
                  <a:extLst>
                    <a:ext uri="{9D8B030D-6E8A-4147-A177-3AD203B41FA5}">
                      <a16:colId xmlns:a16="http://schemas.microsoft.com/office/drawing/2014/main" val="3315936054"/>
                    </a:ext>
                  </a:extLst>
                </a:gridCol>
                <a:gridCol w="987552">
                  <a:extLst>
                    <a:ext uri="{9D8B030D-6E8A-4147-A177-3AD203B41FA5}">
                      <a16:colId xmlns:a16="http://schemas.microsoft.com/office/drawing/2014/main" val="2677981901"/>
                    </a:ext>
                  </a:extLst>
                </a:gridCol>
                <a:gridCol w="987552">
                  <a:extLst>
                    <a:ext uri="{9D8B030D-6E8A-4147-A177-3AD203B41FA5}">
                      <a16:colId xmlns:a16="http://schemas.microsoft.com/office/drawing/2014/main" val="1450210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472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- 2024-06-24 12:22:14</a:t>
                      </a:r>
                      <a:r>
                        <a:rPr kumimoji="0" lang="de-DE" sz="1000" b="0" i="0" u="none" strike="noStrike" kern="1200" cap="none" spc="0" normalizeH="0" baseline="0" noProof="0">
                          <a:ln>
                            <a:noFill/>
                          </a:ln>
                          <a:solidFill>
                            <a:prstClr val="black"/>
                          </a:solidFill>
                          <a:effectLst/>
                          <a:uLnTx/>
                          <a:uFillTx/>
                          <a:latin typeface="Calibri"/>
                          <a:ea typeface="+mn-ea"/>
                          <a:cs typeface="+mn-cs"/>
                        </a:rPr>
                        <a:t>
 Kreditrisiken steigen erstmals nach Jahren rückläufiger Entwicklung - #Banken nutzen Gewinne zur Stärkung ihrer Risikopuffer
Kurz &amp; kompakt: 👇
Die österreichische Wirtschaft befand sich 2023 in eine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https://media.licdn.com/dms/image/D4D22AQH8xBJvmC73BA/feedshare-shrink_2048_1536/0/1719224531039?e=1725494400&amp;v=beta&amp;t=UR079YZ3RYT5kgusbUUDvK_Pfv6685leqd_wolXr0KE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0.50425273390036 %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18.105712409718 %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6092</a:t>
                      </a:r>
                    </a:p>
                  </a:txBody>
                  <a:tcPr/>
                </a:tc>
                <a:extLst>
                  <a:ext uri="{0D108BD9-81ED-4DB2-BD59-A6C34878D82A}">
                    <a16:rowId xmlns:a16="http://schemas.microsoft.com/office/drawing/2014/main" val="196051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- 2024-06-07 11:15:01</a:t>
                      </a:r>
                      <a:r>
                        <a:rPr kumimoji="0" lang="de-DE" sz="1000" b="0" i="0" u="none" strike="noStrike" kern="1200" cap="none" spc="0" normalizeH="0" baseline="0" noProof="0">
                          <a:ln>
                            <a:noFill/>
                          </a:ln>
                          <a:solidFill>
                            <a:prstClr val="black"/>
                          </a:solidFill>
                          <a:effectLst/>
                          <a:uLnTx/>
                          <a:uFillTx/>
                          <a:latin typeface="Calibri"/>
                          <a:ea typeface="+mn-ea"/>
                          <a:cs typeface="+mn-cs"/>
                        </a:rPr>
                        <a:t>
 🆕 Sinkende #Inflation ermöglicht Konjunkturerholung
Die #OeNB erwartet in ihrer heute veröffentlichten Prognose eine vom privaten Konsum getragene Konjunkturerholung.
Das reale Wirtschaftswachstum 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https://media.licdn.com/dms/image/D4D22AQHDeYyZ4ng4fg/feedshare-shrink_2048_1536/0/1719102617762?e=1725494400&amp;v=beta&amp;t=WQ4Nh_nflzSCdaNTOeuIbEnaXuKtSjYDwAc6mclhwaY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0.44349939246659 %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29.666666666667 %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4800</a:t>
                      </a:r>
                    </a:p>
                  </a:txBody>
                  <a:tcPr/>
                </a:tc>
                <a:extLst>
                  <a:ext uri="{0D108BD9-81ED-4DB2-BD59-A6C34878D82A}">
                    <a16:rowId xmlns:a16="http://schemas.microsoft.com/office/drawing/2014/main" val="3064398781"/>
                  </a:ext>
                </a:extLst>
              </a:tr>
            </a:tbl>
          </a:graphicData>
        </a:graphic>
      </p:graphicFrame>
      <p:sp>
        <p:nvSpPr>
          <p:cNvPr id="4" name="Text Placeholder 3">
            <a:extLst>
              <a:ext uri="{FF2B5EF4-FFF2-40B4-BE49-F238E27FC236}">
                <a16:creationId xmlns:a16="http://schemas.microsoft.com/office/drawing/2014/main" id="{B1CC1694-90C3-484D-BC43-12DFA0A2F66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53080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A0B9-F289-4A87-9A39-605DFEB3414A}"/>
              </a:ext>
            </a:extLst>
          </p:cNvPr>
          <p:cNvSpPr>
            <a:spLocks noGrp="1"/>
          </p:cNvSpPr>
          <p:nvPr>
            <p:ph type="title"/>
          </p:nvPr>
        </p:nvSpPr>
        <p:spPr/>
        <p:txBody>
          <a:bodyPr/>
          <a:lstStyle/>
          <a:p>
            <a:r>
              <a:rPr lang="en-US"/>
              <a:t>LinkedIn LinkedIn Top Posts | OeNB Presentation - 6 of 10</a:t>
            </a:r>
          </a:p>
        </p:txBody>
      </p:sp>
      <p:graphicFrame>
        <p:nvGraphicFramePr>
          <p:cNvPr id="5" name="Table Placeholder 4">
            <a:extLst>
              <a:ext uri="{FF2B5EF4-FFF2-40B4-BE49-F238E27FC236}">
                <a16:creationId xmlns:a16="http://schemas.microsoft.com/office/drawing/2014/main" id="{DDE7FA37-3874-4218-BB41-8FED4D535295}"/>
              </a:ext>
            </a:extLst>
          </p:cNvPr>
          <p:cNvGraphicFramePr>
            <a:graphicFrameLocks noGrp="1"/>
          </p:cNvGraphicFramePr>
          <p:nvPr>
            <p:ph type="tbl" sz="quarter" idx="13"/>
            <p:extLst>
              <p:ext uri="{D42A27DB-BD31-4B8C-83A1-F6EECF244321}">
                <p14:modId xmlns:p14="http://schemas.microsoft.com/office/powerpoint/2010/main" val="279798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40787220"/>
                    </a:ext>
                  </a:extLst>
                </a:gridCol>
                <a:gridCol w="2057400">
                  <a:extLst>
                    <a:ext uri="{9D8B030D-6E8A-4147-A177-3AD203B41FA5}">
                      <a16:colId xmlns:a16="http://schemas.microsoft.com/office/drawing/2014/main" val="2548312924"/>
                    </a:ext>
                  </a:extLst>
                </a:gridCol>
                <a:gridCol w="987552">
                  <a:extLst>
                    <a:ext uri="{9D8B030D-6E8A-4147-A177-3AD203B41FA5}">
                      <a16:colId xmlns:a16="http://schemas.microsoft.com/office/drawing/2014/main" val="1357184406"/>
                    </a:ext>
                  </a:extLst>
                </a:gridCol>
                <a:gridCol w="987552">
                  <a:extLst>
                    <a:ext uri="{9D8B030D-6E8A-4147-A177-3AD203B41FA5}">
                      <a16:colId xmlns:a16="http://schemas.microsoft.com/office/drawing/2014/main" val="3539270394"/>
                    </a:ext>
                  </a:extLst>
                </a:gridCol>
                <a:gridCol w="987552">
                  <a:extLst>
                    <a:ext uri="{9D8B030D-6E8A-4147-A177-3AD203B41FA5}">
                      <a16:colId xmlns:a16="http://schemas.microsoft.com/office/drawing/2014/main" val="233891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7525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- 2024-04-24 14:42:37</a:t>
                      </a:r>
                      <a:r>
                        <a:rPr kumimoji="0" lang="de-DE" sz="1000" b="0" i="0" u="none" strike="noStrike" kern="1200" cap="none" spc="0" normalizeH="0" baseline="0" noProof="0">
                          <a:ln>
                            <a:noFill/>
                          </a:ln>
                          <a:solidFill>
                            <a:prstClr val="black"/>
                          </a:solidFill>
                          <a:effectLst/>
                          <a:uLnTx/>
                          <a:uFillTx/>
                          <a:latin typeface="Calibri"/>
                          <a:ea typeface="+mn-ea"/>
                          <a:cs typeface="+mn-cs"/>
                        </a:rPr>
                        <a:t>
 Die Ausstellung ist eröffnet ✨
Gemeinsam mit dem Technisches Museum Wien mit Österreichischer Mediathek dürfen wir ab heute zur neuen Ausstellung „CASH: Der Wert des Bargeldes“ einladen.
Geld ist ni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https://media.licdn.com/dms/image/D4D10AQHOm2h2SznCAg/image-shrink_1280/0/1713962453339?e=1722949200&amp;v=beta&amp;t=RJFsdz5p5x8z4nV6L6QFXFUTePrDoIM2NLlxeK8ZJg8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0.42527339003645 %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42.254464285714 %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4480</a:t>
                      </a:r>
                    </a:p>
                  </a:txBody>
                  <a:tcPr/>
                </a:tc>
                <a:extLst>
                  <a:ext uri="{0D108BD9-81ED-4DB2-BD59-A6C34878D82A}">
                    <a16:rowId xmlns:a16="http://schemas.microsoft.com/office/drawing/2014/main" val="370762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- 2024-04-04 11:43:06</a:t>
                      </a:r>
                      <a:r>
                        <a:rPr kumimoji="0" lang="de-DE" sz="1000" b="0" i="0" u="none" strike="noStrike" kern="1200" cap="none" spc="0" normalizeH="0" baseline="0" noProof="0">
                          <a:ln>
                            <a:noFill/>
                          </a:ln>
                          <a:solidFill>
                            <a:prstClr val="black"/>
                          </a:solidFill>
                          <a:effectLst/>
                          <a:uLnTx/>
                          <a:uFillTx/>
                          <a:latin typeface="Calibri"/>
                          <a:ea typeface="+mn-ea"/>
                          <a:cs typeface="+mn-cs"/>
                        </a:rPr>
                        <a:t>
 Höhere Zinssätze bewirken Rückgang im Kreditgeschäft 📈📉
#OeNB-Daten zeigen, dass im Jahr 2023 die Kredit- und Einlagenzinssätze der österreichischen Banken weiter anstiegen. Dies führte zu einem Rück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https://media.licdn.com/dms/image/D4D22AQHBocDoTgVv4w/feedshare-shrink_2048_1536/0/1712223776918?e=1724889600&amp;v=beta&amp;t=D1EJoz7oS0n7Gk5kRr5XUjGEteSjoky3YVgUlFhKFJY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0.4131227217497 %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17.538742023701 %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5485</a:t>
                      </a:r>
                    </a:p>
                  </a:txBody>
                  <a:tcPr/>
                </a:tc>
                <a:extLst>
                  <a:ext uri="{0D108BD9-81ED-4DB2-BD59-A6C34878D82A}">
                    <a16:rowId xmlns:a16="http://schemas.microsoft.com/office/drawing/2014/main" val="349237804"/>
                  </a:ext>
                </a:extLst>
              </a:tr>
            </a:tbl>
          </a:graphicData>
        </a:graphic>
      </p:graphicFrame>
      <p:sp>
        <p:nvSpPr>
          <p:cNvPr id="4" name="Text Placeholder 3">
            <a:extLst>
              <a:ext uri="{FF2B5EF4-FFF2-40B4-BE49-F238E27FC236}">
                <a16:creationId xmlns:a16="http://schemas.microsoft.com/office/drawing/2014/main" id="{53460616-059A-49F3-BF14-F03AE3DFA964}"/>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837495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5337-DC54-43AF-9624-E7566284A313}"/>
              </a:ext>
            </a:extLst>
          </p:cNvPr>
          <p:cNvSpPr>
            <a:spLocks noGrp="1"/>
          </p:cNvSpPr>
          <p:nvPr>
            <p:ph type="title"/>
          </p:nvPr>
        </p:nvSpPr>
        <p:spPr/>
        <p:txBody>
          <a:bodyPr/>
          <a:lstStyle/>
          <a:p>
            <a:r>
              <a:rPr lang="en-US"/>
              <a:t>LinkedIn LinkedIn Top Posts | OeNB Presentation - 7 of 10</a:t>
            </a:r>
          </a:p>
        </p:txBody>
      </p:sp>
      <p:graphicFrame>
        <p:nvGraphicFramePr>
          <p:cNvPr id="5" name="Table Placeholder 4">
            <a:extLst>
              <a:ext uri="{FF2B5EF4-FFF2-40B4-BE49-F238E27FC236}">
                <a16:creationId xmlns:a16="http://schemas.microsoft.com/office/drawing/2014/main" id="{24012FD6-DD04-4946-B8DD-C42FBD661275}"/>
              </a:ext>
            </a:extLst>
          </p:cNvPr>
          <p:cNvGraphicFramePr>
            <a:graphicFrameLocks noGrp="1"/>
          </p:cNvGraphicFramePr>
          <p:nvPr>
            <p:ph type="tbl" sz="quarter" idx="13"/>
            <p:extLst>
              <p:ext uri="{D42A27DB-BD31-4B8C-83A1-F6EECF244321}">
                <p14:modId xmlns:p14="http://schemas.microsoft.com/office/powerpoint/2010/main" val="396068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1801732"/>
                    </a:ext>
                  </a:extLst>
                </a:gridCol>
                <a:gridCol w="2057400">
                  <a:extLst>
                    <a:ext uri="{9D8B030D-6E8A-4147-A177-3AD203B41FA5}">
                      <a16:colId xmlns:a16="http://schemas.microsoft.com/office/drawing/2014/main" val="3043606825"/>
                    </a:ext>
                  </a:extLst>
                </a:gridCol>
                <a:gridCol w="987552">
                  <a:extLst>
                    <a:ext uri="{9D8B030D-6E8A-4147-A177-3AD203B41FA5}">
                      <a16:colId xmlns:a16="http://schemas.microsoft.com/office/drawing/2014/main" val="3690158596"/>
                    </a:ext>
                  </a:extLst>
                </a:gridCol>
                <a:gridCol w="987552">
                  <a:extLst>
                    <a:ext uri="{9D8B030D-6E8A-4147-A177-3AD203B41FA5}">
                      <a16:colId xmlns:a16="http://schemas.microsoft.com/office/drawing/2014/main" val="2999863032"/>
                    </a:ext>
                  </a:extLst>
                </a:gridCol>
                <a:gridCol w="987552">
                  <a:extLst>
                    <a:ext uri="{9D8B030D-6E8A-4147-A177-3AD203B41FA5}">
                      <a16:colId xmlns:a16="http://schemas.microsoft.com/office/drawing/2014/main" val="405005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8282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- 2024-05-03 09:42:37</a:t>
                      </a:r>
                      <a:r>
                        <a:rPr kumimoji="0" lang="de-DE" sz="1000" b="0" i="0" u="none" strike="noStrike" kern="1200" cap="none" spc="0" normalizeH="0" baseline="0" noProof="0">
                          <a:ln>
                            <a:noFill/>
                          </a:ln>
                          <a:solidFill>
                            <a:prstClr val="black"/>
                          </a:solidFill>
                          <a:effectLst/>
                          <a:uLnTx/>
                          <a:uFillTx/>
                          <a:latin typeface="Calibri"/>
                          <a:ea typeface="+mn-ea"/>
                          <a:cs typeface="+mn-cs"/>
                        </a:rPr>
                        <a:t>
 Top 1% der Arbeitgeber:innen in Österreich! 🏆🤯 
Wir freuen uns riesig: Wir wurden als ✨ Leading Employer ✨ ausgezeichnet! 
#LEADINGEMPLOYERS untersucht ca. 100.000 Unternehmen in Österreich hinsic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https://media.licdn.com/dms/image/D5622AQHkwubRNXbeqw/feedshare-shrink_2048_1536/0/1714722156390?e=1725494400&amp;v=beta&amp;t=o05jedD1FAWg0yTfbgXPgT7H8IBnZ1h0rFtUsrl8klM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0.40097205346294 %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8.389544688027 %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a:t>
                      </a:r>
                    </a:p>
                  </a:txBody>
                  <a:tcPr/>
                </a:tc>
                <a:extLst>
                  <a:ext uri="{0D108BD9-81ED-4DB2-BD59-A6C34878D82A}">
                    <a16:rowId xmlns:a16="http://schemas.microsoft.com/office/drawing/2014/main" val="61098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- 2024-05-26 19:00:13</a:t>
                      </a:r>
                      <a:r>
                        <a:rPr kumimoji="0" lang="de-DE" sz="1000" b="0" i="0" u="none" strike="noStrike" kern="1200" cap="none" spc="0" normalizeH="0" baseline="0" noProof="0">
                          <a:ln>
                            <a:noFill/>
                          </a:ln>
                          <a:solidFill>
                            <a:prstClr val="black"/>
                          </a:solidFill>
                          <a:effectLst/>
                          <a:uLnTx/>
                          <a:uFillTx/>
                          <a:latin typeface="Calibri"/>
                          <a:ea typeface="+mn-ea"/>
                          <a:cs typeface="+mn-cs"/>
                        </a:rPr>
                        <a:t>
 🏦 Was sind eigentlich die Aufgaben der OeNB &amp; welche Strategie(n) verfolgen wir?
In unserem heutigen Post klären wir auf  👇
Zu unseren Kernaufgaben zählen:
🔸 Geldpolitik \(Preisstabilität sichern, 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https://media.licdn.com/dms/image/D4D10AQH0WVfr1SWByw/image-shrink_1280/0/1716742807494?e=1722949200&amp;v=beta&amp;t=wUoU-y4yYw7-UzcMVbaV44ryEZnhN37j1h9S5lIUfGs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0.40097205346294 %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4.6482801363496 %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3227</a:t>
                      </a:r>
                    </a:p>
                  </a:txBody>
                  <a:tcPr/>
                </a:tc>
                <a:extLst>
                  <a:ext uri="{0D108BD9-81ED-4DB2-BD59-A6C34878D82A}">
                    <a16:rowId xmlns:a16="http://schemas.microsoft.com/office/drawing/2014/main" val="226243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- 2024-06-18 09:24:31</a:t>
                      </a:r>
                      <a:r>
                        <a:rPr kumimoji="0" lang="en-US" sz="1000" b="0" i="0" u="none" strike="noStrike" kern="1200" cap="none" spc="0" normalizeH="0" baseline="0" noProof="0">
                          <a:ln>
                            <a:noFill/>
                          </a:ln>
                          <a:solidFill>
                            <a:prstClr val="black"/>
                          </a:solidFill>
                          <a:effectLst/>
                          <a:uLnTx/>
                          <a:uFillTx/>
                          <a:latin typeface="Calibri"/>
                          <a:ea typeface="+mn-ea"/>
                          <a:cs typeface="+mn-cs"/>
                        </a:rPr>
                        <a:t>
 ✨ Unser drittes Powerpaar des OeNB-Mentoring-Programms bilden Thomas Gruber &amp; Bianca Menetetter. ✨ Wir haben sie zum Gespräch getroffen und mehr über ihren Aha-Moment &amp; die individuelle Teilnahme-Moti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https://media.licdn.com/dms/image/D4D22AQGJDQ762P61dg/feedshare-shrink_2048_1536/0/1718695470070?e=1725494400&amp;v=beta&amp;t=kKq4hdGWsGuyAZTSc8vM4Y1CDcMZA7qJ4KQaDo7Kqf0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0.40097205346294 %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5.5907172995781 %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a:t>
                      </a:r>
                    </a:p>
                  </a:txBody>
                  <a:tcPr/>
                </a:tc>
                <a:extLst>
                  <a:ext uri="{0D108BD9-81ED-4DB2-BD59-A6C34878D82A}">
                    <a16:rowId xmlns:a16="http://schemas.microsoft.com/office/drawing/2014/main" val="202660572"/>
                  </a:ext>
                </a:extLst>
              </a:tr>
            </a:tbl>
          </a:graphicData>
        </a:graphic>
      </p:graphicFrame>
      <p:sp>
        <p:nvSpPr>
          <p:cNvPr id="4" name="Text Placeholder 3">
            <a:extLst>
              <a:ext uri="{FF2B5EF4-FFF2-40B4-BE49-F238E27FC236}">
                <a16:creationId xmlns:a16="http://schemas.microsoft.com/office/drawing/2014/main" id="{8C22AE80-9381-4A81-9F6E-38E8294C146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628940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5960-F470-4856-9810-EC4A6034DFEC}"/>
              </a:ext>
            </a:extLst>
          </p:cNvPr>
          <p:cNvSpPr>
            <a:spLocks noGrp="1"/>
          </p:cNvSpPr>
          <p:nvPr>
            <p:ph type="title"/>
          </p:nvPr>
        </p:nvSpPr>
        <p:spPr/>
        <p:txBody>
          <a:bodyPr/>
          <a:lstStyle/>
          <a:p>
            <a:r>
              <a:rPr lang="en-US"/>
              <a:t>LinkedIn LinkedIn Top Posts | OeNB Presentation - 8 of 10</a:t>
            </a:r>
          </a:p>
        </p:txBody>
      </p:sp>
      <p:graphicFrame>
        <p:nvGraphicFramePr>
          <p:cNvPr id="5" name="Table Placeholder 4">
            <a:extLst>
              <a:ext uri="{FF2B5EF4-FFF2-40B4-BE49-F238E27FC236}">
                <a16:creationId xmlns:a16="http://schemas.microsoft.com/office/drawing/2014/main" id="{AFEA7AE7-45A5-4B2D-917F-AF76FA08B01B}"/>
              </a:ext>
            </a:extLst>
          </p:cNvPr>
          <p:cNvGraphicFramePr>
            <a:graphicFrameLocks noGrp="1"/>
          </p:cNvGraphicFramePr>
          <p:nvPr>
            <p:ph type="tbl" sz="quarter" idx="13"/>
            <p:extLst>
              <p:ext uri="{D42A27DB-BD31-4B8C-83A1-F6EECF244321}">
                <p14:modId xmlns:p14="http://schemas.microsoft.com/office/powerpoint/2010/main" val="276888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57012885"/>
                    </a:ext>
                  </a:extLst>
                </a:gridCol>
                <a:gridCol w="2057400">
                  <a:extLst>
                    <a:ext uri="{9D8B030D-6E8A-4147-A177-3AD203B41FA5}">
                      <a16:colId xmlns:a16="http://schemas.microsoft.com/office/drawing/2014/main" val="1671449301"/>
                    </a:ext>
                  </a:extLst>
                </a:gridCol>
                <a:gridCol w="987552">
                  <a:extLst>
                    <a:ext uri="{9D8B030D-6E8A-4147-A177-3AD203B41FA5}">
                      <a16:colId xmlns:a16="http://schemas.microsoft.com/office/drawing/2014/main" val="3849223919"/>
                    </a:ext>
                  </a:extLst>
                </a:gridCol>
                <a:gridCol w="987552">
                  <a:extLst>
                    <a:ext uri="{9D8B030D-6E8A-4147-A177-3AD203B41FA5}">
                      <a16:colId xmlns:a16="http://schemas.microsoft.com/office/drawing/2014/main" val="2864214000"/>
                    </a:ext>
                  </a:extLst>
                </a:gridCol>
                <a:gridCol w="987552">
                  <a:extLst>
                    <a:ext uri="{9D8B030D-6E8A-4147-A177-3AD203B41FA5}">
                      <a16:colId xmlns:a16="http://schemas.microsoft.com/office/drawing/2014/main" val="49690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09826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- 2024-05-03 16:23:10</a:t>
                      </a:r>
                      <a:r>
                        <a:rPr kumimoji="0" lang="de-DE" sz="1000" b="0" i="0" u="none" strike="noStrike" kern="1200" cap="none" spc="0" normalizeH="0" baseline="0" noProof="0">
                          <a:ln>
                            <a:noFill/>
                          </a:ln>
                          <a:solidFill>
                            <a:prstClr val="black"/>
                          </a:solidFill>
                          <a:effectLst/>
                          <a:uLnTx/>
                          <a:uFillTx/>
                          <a:latin typeface="Calibri"/>
                          <a:ea typeface="+mn-ea"/>
                          <a:cs typeface="+mn-cs"/>
                        </a:rPr>
                        <a:t>
 📣 Unsere #Dora-Landkarte 📣
Sie konnten an unserer letzten Veranstaltung zum Thema Informations- und Kommunikationstechnologie-Aufsicht in sogenannten "Less Significant Institutions" und Non-CRR (Capi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https://media.licdn.com/dms/image/D4D10AQFfpgkTRKS1Pw/image-shrink_1280/0/1714746184705?e=1722949200&amp;v=beta&amp;t=d4r-ptrjxrDfKuY8RpWLcxllrsNOIo4f6nyWB8rkvgw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0.38882138517618 %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9.1652470187394 %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a:t>
                      </a:r>
                    </a:p>
                  </a:txBody>
                  <a:tcPr/>
                </a:tc>
                <a:extLst>
                  <a:ext uri="{0D108BD9-81ED-4DB2-BD59-A6C34878D82A}">
                    <a16:rowId xmlns:a16="http://schemas.microsoft.com/office/drawing/2014/main" val="329291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- 2024-04-28 11:12:08</a:t>
                      </a:r>
                      <a:r>
                        <a:rPr kumimoji="0" lang="de-DE" sz="1000" b="0" i="0" u="none" strike="noStrike" kern="1200" cap="none" spc="0" normalizeH="0" baseline="0" noProof="0">
                          <a:ln>
                            <a:noFill/>
                          </a:ln>
                          <a:solidFill>
                            <a:prstClr val="black"/>
                          </a:solidFill>
                          <a:effectLst/>
                          <a:uLnTx/>
                          <a:uFillTx/>
                          <a:latin typeface="Calibri"/>
                          <a:ea typeface="+mn-ea"/>
                          <a:cs typeface="+mn-cs"/>
                        </a:rPr>
                        <a:t>
 🙋‍♂️🙋‍♀️ Die Gesundheit unseres Teams hat oberste Priorität. Wir wissen, dass #Burnout die psychische und physische #Gesundheit beeinträchtigt &amp; sind der Meinung, dass es wichtig ist, auf den eigenen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https://media.licdn.com/dms/image/D4D10AQEqKKBkElGwvw/image-shrink_1280/0/1714295522802?e=1722949200&amp;v=beta&amp;t=McL1370E6UlWXX4NkyTlfdJ5c1wbYFed1VoTap68xns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0.37667071688943 %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3.7510419560989 %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3599</a:t>
                      </a:r>
                    </a:p>
                  </a:txBody>
                  <a:tcPr/>
                </a:tc>
                <a:extLst>
                  <a:ext uri="{0D108BD9-81ED-4DB2-BD59-A6C34878D82A}">
                    <a16:rowId xmlns:a16="http://schemas.microsoft.com/office/drawing/2014/main" val="238333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- 2024-06-04 15:10:13</a:t>
                      </a:r>
                      <a:r>
                        <a:rPr kumimoji="0" lang="en-US" sz="1000" b="0" i="0" u="none" strike="noStrike" kern="1200" cap="none" spc="0" normalizeH="0" baseline="0" noProof="0">
                          <a:ln>
                            <a:noFill/>
                          </a:ln>
                          <a:solidFill>
                            <a:prstClr val="black"/>
                          </a:solidFill>
                          <a:effectLst/>
                          <a:uLnTx/>
                          <a:uFillTx/>
                          <a:latin typeface="Calibri"/>
                          <a:ea typeface="+mn-ea"/>
                          <a:cs typeface="+mn-cs"/>
                        </a:rPr>
                        <a:t>
 ✨ Spotlight on für unser zweites Powerpaar des OeNB-Mentoring-Programms: Katharina Selzer-Haas (Mentorin) &amp; Eleonora Endlich \(Mentee\) ✨
🔸 Bitte stellen Sie sich kurz vor:
👩 Katharina Selzer-Haas: 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https://media.licdn.com/dms/image/D4D22AQE8pAd9ngGzDA/feedshare-shrink_2048_1536/0/1717506612932?e=1725494400&amp;v=beta&amp;t=lJmLYFnpW-kKsT2HUcC1kBqgQk9HcDsJln_ozipYv2Y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0.37667071688943 %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6.4940577249576 %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a:t>
                      </a:r>
                    </a:p>
                  </a:txBody>
                  <a:tcPr/>
                </a:tc>
                <a:extLst>
                  <a:ext uri="{0D108BD9-81ED-4DB2-BD59-A6C34878D82A}">
                    <a16:rowId xmlns:a16="http://schemas.microsoft.com/office/drawing/2014/main" val="2355183212"/>
                  </a:ext>
                </a:extLst>
              </a:tr>
            </a:tbl>
          </a:graphicData>
        </a:graphic>
      </p:graphicFrame>
      <p:sp>
        <p:nvSpPr>
          <p:cNvPr id="4" name="Text Placeholder 3">
            <a:extLst>
              <a:ext uri="{FF2B5EF4-FFF2-40B4-BE49-F238E27FC236}">
                <a16:creationId xmlns:a16="http://schemas.microsoft.com/office/drawing/2014/main" id="{4077F2FF-7D05-4D94-A325-C0D76E4B4B7A}"/>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755800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742C9-D344-4B69-9D3E-0AD110AE8FA6}"/>
              </a:ext>
            </a:extLst>
          </p:cNvPr>
          <p:cNvSpPr>
            <a:spLocks noGrp="1"/>
          </p:cNvSpPr>
          <p:nvPr>
            <p:ph type="title"/>
          </p:nvPr>
        </p:nvSpPr>
        <p:spPr/>
        <p:txBody>
          <a:bodyPr/>
          <a:lstStyle/>
          <a:p>
            <a:r>
              <a:rPr lang="en-US"/>
              <a:t>LinkedIn LinkedIn Top Posts | OeNB Presentation - 9 of 10</a:t>
            </a:r>
          </a:p>
        </p:txBody>
      </p:sp>
      <p:graphicFrame>
        <p:nvGraphicFramePr>
          <p:cNvPr id="5" name="Table Placeholder 4">
            <a:extLst>
              <a:ext uri="{FF2B5EF4-FFF2-40B4-BE49-F238E27FC236}">
                <a16:creationId xmlns:a16="http://schemas.microsoft.com/office/drawing/2014/main" id="{A5B9A087-C6E1-4106-A526-6C3F28A2B741}"/>
              </a:ext>
            </a:extLst>
          </p:cNvPr>
          <p:cNvGraphicFramePr>
            <a:graphicFrameLocks noGrp="1"/>
          </p:cNvGraphicFramePr>
          <p:nvPr>
            <p:ph type="tbl" sz="quarter" idx="13"/>
            <p:extLst>
              <p:ext uri="{D42A27DB-BD31-4B8C-83A1-F6EECF244321}">
                <p14:modId xmlns:p14="http://schemas.microsoft.com/office/powerpoint/2010/main" val="203568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25126406"/>
                    </a:ext>
                  </a:extLst>
                </a:gridCol>
                <a:gridCol w="2057400">
                  <a:extLst>
                    <a:ext uri="{9D8B030D-6E8A-4147-A177-3AD203B41FA5}">
                      <a16:colId xmlns:a16="http://schemas.microsoft.com/office/drawing/2014/main" val="4240722259"/>
                    </a:ext>
                  </a:extLst>
                </a:gridCol>
                <a:gridCol w="987552">
                  <a:extLst>
                    <a:ext uri="{9D8B030D-6E8A-4147-A177-3AD203B41FA5}">
                      <a16:colId xmlns:a16="http://schemas.microsoft.com/office/drawing/2014/main" val="3343572573"/>
                    </a:ext>
                  </a:extLst>
                </a:gridCol>
                <a:gridCol w="987552">
                  <a:extLst>
                    <a:ext uri="{9D8B030D-6E8A-4147-A177-3AD203B41FA5}">
                      <a16:colId xmlns:a16="http://schemas.microsoft.com/office/drawing/2014/main" val="177984140"/>
                    </a:ext>
                  </a:extLst>
                </a:gridCol>
                <a:gridCol w="987552">
                  <a:extLst>
                    <a:ext uri="{9D8B030D-6E8A-4147-A177-3AD203B41FA5}">
                      <a16:colId xmlns:a16="http://schemas.microsoft.com/office/drawing/2014/main" val="83091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5595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- 2024-06-12 14:51:23</a:t>
                      </a:r>
                      <a:r>
                        <a:rPr kumimoji="0" lang="de-DE" sz="1000" b="0" i="0" u="none" strike="noStrike" kern="1200" cap="none" spc="0" normalizeH="0" baseline="0" noProof="0">
                          <a:ln>
                            <a:noFill/>
                          </a:ln>
                          <a:solidFill>
                            <a:prstClr val="black"/>
                          </a:solidFill>
                          <a:effectLst/>
                          <a:uLnTx/>
                          <a:uFillTx/>
                          <a:latin typeface="Calibri"/>
                          <a:ea typeface="+mn-ea"/>
                          <a:cs typeface="+mn-cs"/>
                        </a:rPr>
                        <a:t>
 💡 Äußerst praktisch: In einigen Nachbarländern des Euroraums wird der #Euro parallel zur Landeswährung verwendet, Reisende können also auch hier mit dem Euro-Bargeld bezahlen 💸
In unserem Blog-Beitra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https://media.licdn.com/dms/image/D4E22AQH9t4SoCStiIA/feedshare-shrink_2048_1536/0/1718196682933?e=1725494400&amp;v=beta&amp;t=_Pbz09NQGl8aWiYMzfkcwj1yXscs5Gss1Fk59fvT1ks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0.37667071688943 %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3.8512179065174 %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3038</a:t>
                      </a:r>
                    </a:p>
                  </a:txBody>
                  <a:tcPr/>
                </a:tc>
                <a:extLst>
                  <a:ext uri="{0D108BD9-81ED-4DB2-BD59-A6C34878D82A}">
                    <a16:rowId xmlns:a16="http://schemas.microsoft.com/office/drawing/2014/main" val="388233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09:19:21</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https://media.licdn.com/dms/image/D4D10AQG-7WBf9AGj-w/image-shrink_1280/0/1715066356076?e=1722949200&amp;v=beta&amp;t=JJBWxge_83hw8dGO6Qca6IagRGev07EGIJ7MaCDLG4k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0.36452004860267 %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5.6640625 %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2560</a:t>
                      </a:r>
                    </a:p>
                  </a:txBody>
                  <a:tcPr/>
                </a:tc>
                <a:extLst>
                  <a:ext uri="{0D108BD9-81ED-4DB2-BD59-A6C34878D82A}">
                    <a16:rowId xmlns:a16="http://schemas.microsoft.com/office/drawing/2014/main" val="223825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- 2024-04-16 11:11:45</a:t>
                      </a:r>
                      <a:r>
                        <a:rPr kumimoji="0" lang="de-DE" sz="1000" b="0" i="0" u="none" strike="noStrike" kern="1200" cap="none" spc="0" normalizeH="0" baseline="0" noProof="0">
                          <a:ln>
                            <a:noFill/>
                          </a:ln>
                          <a:solidFill>
                            <a:prstClr val="black"/>
                          </a:solidFill>
                          <a:effectLst/>
                          <a:uLnTx/>
                          <a:uFillTx/>
                          <a:latin typeface="Calibri"/>
                          <a:ea typeface="+mn-ea"/>
                          <a:cs typeface="+mn-cs"/>
                        </a:rPr>
                        <a:t>
 👁‍🗨 Einblick in unsere Abteilung für #Bankenrevision oder auch kurz BAREV genannt.
Im Auftrag der FMA Finanzmarktaufsicht Österreich führen unsere Kolleg:innen Prüfungen bei österreichischen Kreditin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0.26731470230863 %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43.486029889539 %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6156</a:t>
                      </a:r>
                    </a:p>
                  </a:txBody>
                  <a:tcPr/>
                </a:tc>
                <a:extLst>
                  <a:ext uri="{0D108BD9-81ED-4DB2-BD59-A6C34878D82A}">
                    <a16:rowId xmlns:a16="http://schemas.microsoft.com/office/drawing/2014/main" val="4238142370"/>
                  </a:ext>
                </a:extLst>
              </a:tr>
            </a:tbl>
          </a:graphicData>
        </a:graphic>
      </p:graphicFrame>
      <p:sp>
        <p:nvSpPr>
          <p:cNvPr id="4" name="Text Placeholder 3">
            <a:extLst>
              <a:ext uri="{FF2B5EF4-FFF2-40B4-BE49-F238E27FC236}">
                <a16:creationId xmlns:a16="http://schemas.microsoft.com/office/drawing/2014/main" id="{41E78989-88D1-4F0B-95DB-BEA03FA8A719}"/>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360101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BBE09-C1D4-4285-87E9-C3062D9FB50E}"/>
              </a:ext>
            </a:extLst>
          </p:cNvPr>
          <p:cNvSpPr>
            <a:spLocks noGrp="1"/>
          </p:cNvSpPr>
          <p:nvPr>
            <p:ph type="title"/>
          </p:nvPr>
        </p:nvSpPr>
        <p:spPr/>
        <p:txBody>
          <a:bodyPr/>
          <a:lstStyle/>
          <a:p>
            <a:r>
              <a:rPr lang="en-US"/>
              <a:t>LinkedIn LinkedIn Top Posts | OeNB Presentation - 10 of 10</a:t>
            </a:r>
          </a:p>
        </p:txBody>
      </p:sp>
      <p:graphicFrame>
        <p:nvGraphicFramePr>
          <p:cNvPr id="5" name="Table Placeholder 4">
            <a:extLst>
              <a:ext uri="{FF2B5EF4-FFF2-40B4-BE49-F238E27FC236}">
                <a16:creationId xmlns:a16="http://schemas.microsoft.com/office/drawing/2014/main" id="{8CE857A9-5C7F-440E-B821-0033D6D4FEA5}"/>
              </a:ext>
            </a:extLst>
          </p:cNvPr>
          <p:cNvGraphicFramePr>
            <a:graphicFrameLocks noGrp="1"/>
          </p:cNvGraphicFramePr>
          <p:nvPr>
            <p:ph type="tbl" sz="quarter" idx="13"/>
            <p:extLst>
              <p:ext uri="{D42A27DB-BD31-4B8C-83A1-F6EECF244321}">
                <p14:modId xmlns:p14="http://schemas.microsoft.com/office/powerpoint/2010/main" val="308880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09794573"/>
                    </a:ext>
                  </a:extLst>
                </a:gridCol>
                <a:gridCol w="2057400">
                  <a:extLst>
                    <a:ext uri="{9D8B030D-6E8A-4147-A177-3AD203B41FA5}">
                      <a16:colId xmlns:a16="http://schemas.microsoft.com/office/drawing/2014/main" val="1324173991"/>
                    </a:ext>
                  </a:extLst>
                </a:gridCol>
                <a:gridCol w="987552">
                  <a:extLst>
                    <a:ext uri="{9D8B030D-6E8A-4147-A177-3AD203B41FA5}">
                      <a16:colId xmlns:a16="http://schemas.microsoft.com/office/drawing/2014/main" val="1653284856"/>
                    </a:ext>
                  </a:extLst>
                </a:gridCol>
                <a:gridCol w="987552">
                  <a:extLst>
                    <a:ext uri="{9D8B030D-6E8A-4147-A177-3AD203B41FA5}">
                      <a16:colId xmlns:a16="http://schemas.microsoft.com/office/drawing/2014/main" val="1916028983"/>
                    </a:ext>
                  </a:extLst>
                </a:gridCol>
                <a:gridCol w="987552">
                  <a:extLst>
                    <a:ext uri="{9D8B030D-6E8A-4147-A177-3AD203B41FA5}">
                      <a16:colId xmlns:a16="http://schemas.microsoft.com/office/drawing/2014/main" val="86466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73926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- 2024-05-21 09:18:11</a:t>
                      </a:r>
                      <a:r>
                        <a:rPr kumimoji="0" lang="en-US" sz="1000" b="0" i="0" u="none" strike="noStrike" kern="1200" cap="none" spc="0" normalizeH="0" baseline="0" noProof="0">
                          <a:ln>
                            <a:noFill/>
                          </a:ln>
                          <a:solidFill>
                            <a:prstClr val="black"/>
                          </a:solidFill>
                          <a:effectLst/>
                          <a:uLnTx/>
                          <a:uFillTx/>
                          <a:latin typeface="Calibri"/>
                          <a:ea typeface="+mn-ea"/>
                          <a:cs typeface="+mn-cs"/>
                        </a:rPr>
                        <a:t>
 ✨ Das erste Powerpaar unseres OeNB-Mentoring-Programms bilden Daniela Karanitsch (Mentorin) und Nina Eder \(Mentee\) ✨
Wir freuen uns sehr, die beiden vorzustellen und ihre Eindrücke des Programms zu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https://media.licdn.com/dms/image/D4D22AQFUqeHD74HUaw/feedshare-shrink_2048_1536/0/1716275889997?e=1725494400&amp;v=beta&amp;t=6GrBkNQ_vttfVdfSoQGsbKKZUxogR3hbljoWd7mWCH0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0.25516403402187 %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3.9408866995074 %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a:t>
                      </a:r>
                    </a:p>
                  </a:txBody>
                  <a:tcPr/>
                </a:tc>
                <a:extLst>
                  <a:ext uri="{0D108BD9-81ED-4DB2-BD59-A6C34878D82A}">
                    <a16:rowId xmlns:a16="http://schemas.microsoft.com/office/drawing/2014/main" val="4060495006"/>
                  </a:ext>
                </a:extLst>
              </a:tr>
            </a:tbl>
          </a:graphicData>
        </a:graphic>
      </p:graphicFrame>
      <p:sp>
        <p:nvSpPr>
          <p:cNvPr id="4" name="Text Placeholder 3">
            <a:extLst>
              <a:ext uri="{FF2B5EF4-FFF2-40B4-BE49-F238E27FC236}">
                <a16:creationId xmlns:a16="http://schemas.microsoft.com/office/drawing/2014/main" id="{A76453FA-4134-4A8D-9AF5-A862C2E5F976}"/>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005789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68403-5DC3-45F9-BB76-02672B3CE7B1}"/>
              </a:ext>
            </a:extLst>
          </p:cNvPr>
          <p:cNvSpPr>
            <a:spLocks noGrp="1"/>
          </p:cNvSpPr>
          <p:nvPr>
            <p:ph type="title"/>
          </p:nvPr>
        </p:nvSpPr>
        <p:spPr/>
        <p:txBody>
          <a:bodyPr/>
          <a:lstStyle/>
          <a:p>
            <a:r>
              <a:rPr lang="en-US"/>
              <a:t>Facebook Original Own Posts Table | OeNB Presentation - 1 of 24</a:t>
            </a:r>
          </a:p>
        </p:txBody>
      </p:sp>
      <p:graphicFrame>
        <p:nvGraphicFramePr>
          <p:cNvPr id="5" name="Table Placeholder 4">
            <a:extLst>
              <a:ext uri="{FF2B5EF4-FFF2-40B4-BE49-F238E27FC236}">
                <a16:creationId xmlns:a16="http://schemas.microsoft.com/office/drawing/2014/main" id="{D46940FE-E289-4E64-8AFA-FBCEB89CE00F}"/>
              </a:ext>
            </a:extLst>
          </p:cNvPr>
          <p:cNvGraphicFramePr>
            <a:graphicFrameLocks noGrp="1"/>
          </p:cNvGraphicFramePr>
          <p:nvPr>
            <p:ph type="tbl" sz="quarter" idx="13"/>
            <p:extLst>
              <p:ext uri="{D42A27DB-BD31-4B8C-83A1-F6EECF244321}">
                <p14:modId xmlns:p14="http://schemas.microsoft.com/office/powerpoint/2010/main" val="223947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6658287"/>
                    </a:ext>
                  </a:extLst>
                </a:gridCol>
                <a:gridCol w="3291840">
                  <a:extLst>
                    <a:ext uri="{9D8B030D-6E8A-4147-A177-3AD203B41FA5}">
                      <a16:colId xmlns:a16="http://schemas.microsoft.com/office/drawing/2014/main" val="2240590741"/>
                    </a:ext>
                  </a:extLst>
                </a:gridCol>
                <a:gridCol w="822960">
                  <a:extLst>
                    <a:ext uri="{9D8B030D-6E8A-4147-A177-3AD203B41FA5}">
                      <a16:colId xmlns:a16="http://schemas.microsoft.com/office/drawing/2014/main" val="3488951242"/>
                    </a:ext>
                  </a:extLst>
                </a:gridCol>
                <a:gridCol w="822960">
                  <a:extLst>
                    <a:ext uri="{9D8B030D-6E8A-4147-A177-3AD203B41FA5}">
                      <a16:colId xmlns:a16="http://schemas.microsoft.com/office/drawing/2014/main" val="26013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23709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- 2024-06-05 08:58:34</a:t>
                      </a:r>
                      <a:r>
                        <a:rPr kumimoji="0" lang="de-DE" sz="1000" b="0" i="0" u="none" strike="noStrike" kern="1200" cap="none" spc="0" normalizeH="0" baseline="0" noProof="0">
                          <a:ln>
                            <a:noFill/>
                          </a:ln>
                          <a:solidFill>
                            <a:prstClr val="black"/>
                          </a:solidFill>
                          <a:effectLst/>
                          <a:uLnTx/>
                          <a:uFillTx/>
                          <a:latin typeface="Calibri"/>
                          <a:ea typeface="+mn-ea"/>
                          <a:cs typeface="+mn-cs"/>
                        </a:rPr>
                        <a:t>
 Mit dem Eurologisch-Activity werden Schüler:innen wichtige Begriffe aus der Finanzwelt spielerisch vermittelt. 🎲🧩
Das Eurologisch-Activity hilft Schüler:innen, wichtige Begriffe aus der Finanzwelt zu verstehen und zu festigen – und somit spielerisch den Grundstein für gute finanzielle Entscheidungen zu legen. Dabei eignet es sich ideal für den Einsatz im Unterricht.
Das Prinzip des Spiels ist schnell erklärt: Ein Würfel gibt vor, welcher Begriff auf welche Art vermittelt werden muss. Wird das gesuchte Wort vom eigenen Team erraten? Wenn ja, darf sich das Team die Karte behalten. Es gewinnt das Team mit den meisten gewonnenen Karten.
Gerne senden wir auf Anfrage österreichweit ein Exemplar zu.
🔗 Hier geht es zur Website: https://finanzbildung.oenb.at/inhalte/activity.html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https://quintly-eu-image-storage.s3.amazonaws.com/3c270fb010400d947df4902460bf51e2/0371a733e2baf573b93fc4a170efa1b4.jpg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85354</a:t>
                      </a:r>
                    </a:p>
                  </a:txBody>
                  <a:tcPr/>
                </a:tc>
                <a:extLst>
                  <a:ext uri="{0D108BD9-81ED-4DB2-BD59-A6C34878D82A}">
                    <a16:rowId xmlns:a16="http://schemas.microsoft.com/office/drawing/2014/main" val="1995860493"/>
                  </a:ext>
                </a:extLst>
              </a:tr>
            </a:tbl>
          </a:graphicData>
        </a:graphic>
      </p:graphicFrame>
      <p:sp>
        <p:nvSpPr>
          <p:cNvPr id="4" name="Text Placeholder 3">
            <a:extLst>
              <a:ext uri="{FF2B5EF4-FFF2-40B4-BE49-F238E27FC236}">
                <a16:creationId xmlns:a16="http://schemas.microsoft.com/office/drawing/2014/main" id="{9C18335D-A0D7-4233-9FE6-8C533914491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0503817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AEC0-0503-4DFE-8321-F1CED1DFD44D}"/>
              </a:ext>
            </a:extLst>
          </p:cNvPr>
          <p:cNvSpPr>
            <a:spLocks noGrp="1"/>
          </p:cNvSpPr>
          <p:nvPr>
            <p:ph type="title"/>
          </p:nvPr>
        </p:nvSpPr>
        <p:spPr/>
        <p:txBody>
          <a:bodyPr/>
          <a:lstStyle/>
          <a:p>
            <a:r>
              <a:rPr lang="en-US"/>
              <a:t>Facebook Original Own Posts Table | OeNB Presentation - 2 of 24</a:t>
            </a:r>
          </a:p>
        </p:txBody>
      </p:sp>
      <p:graphicFrame>
        <p:nvGraphicFramePr>
          <p:cNvPr id="5" name="Table Placeholder 4">
            <a:extLst>
              <a:ext uri="{FF2B5EF4-FFF2-40B4-BE49-F238E27FC236}">
                <a16:creationId xmlns:a16="http://schemas.microsoft.com/office/drawing/2014/main" id="{5BB91B56-90D3-4F9D-B0D3-673D88994BA7}"/>
              </a:ext>
            </a:extLst>
          </p:cNvPr>
          <p:cNvGraphicFramePr>
            <a:graphicFrameLocks noGrp="1"/>
          </p:cNvGraphicFramePr>
          <p:nvPr>
            <p:ph type="tbl" sz="quarter" idx="13"/>
            <p:extLst>
              <p:ext uri="{D42A27DB-BD31-4B8C-83A1-F6EECF244321}">
                <p14:modId xmlns:p14="http://schemas.microsoft.com/office/powerpoint/2010/main" val="402321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2618226"/>
                    </a:ext>
                  </a:extLst>
                </a:gridCol>
                <a:gridCol w="3291840">
                  <a:extLst>
                    <a:ext uri="{9D8B030D-6E8A-4147-A177-3AD203B41FA5}">
                      <a16:colId xmlns:a16="http://schemas.microsoft.com/office/drawing/2014/main" val="3815711801"/>
                    </a:ext>
                  </a:extLst>
                </a:gridCol>
                <a:gridCol w="822960">
                  <a:extLst>
                    <a:ext uri="{9D8B030D-6E8A-4147-A177-3AD203B41FA5}">
                      <a16:colId xmlns:a16="http://schemas.microsoft.com/office/drawing/2014/main" val="3999660711"/>
                    </a:ext>
                  </a:extLst>
                </a:gridCol>
                <a:gridCol w="822960">
                  <a:extLst>
                    <a:ext uri="{9D8B030D-6E8A-4147-A177-3AD203B41FA5}">
                      <a16:colId xmlns:a16="http://schemas.microsoft.com/office/drawing/2014/main" val="359834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401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- 2024-05-01 09:04:32</a:t>
                      </a:r>
                      <a:r>
                        <a:rPr kumimoji="0" lang="de-DE" sz="1000" b="0" i="0" u="none" strike="noStrike" kern="1200" cap="none" spc="0" normalizeH="0" baseline="0" noProof="0">
                          <a:ln>
                            <a:noFill/>
                          </a:ln>
                          <a:solidFill>
                            <a:prstClr val="black"/>
                          </a:solidFill>
                          <a:effectLst/>
                          <a:uLnTx/>
                          <a:uFillTx/>
                          <a:latin typeface="Calibri"/>
                          <a:ea typeface="+mn-ea"/>
                          <a:cs typeface="+mn-cs"/>
                        </a:rPr>
                        <a:t>
 Zugegeben: Jetzt wird's ein bisschen kompliziert. 💯
Wir möchten euch den Kaufkraftrechner der OeNB-Finanzbildung etwas genauer vorstellen. 💥 Wenn ihr nicht gerade BWL studiert habt, fragt ihr euch vielleicht, wovon wir reden? Die Erklärung gibt's in 3, 2, 1, los! 🚀
Der Kaufkraftrechner gibt an, wie viele Einheiten eines Produktes 🍞 man sich von einem durchschnittlichen Monats-Nettoeinkommen 💼 einer Arbeitnehmerin bzw. eines Arbeitnehmers damals und heute kaufen konnte bzw. kann. 
Am Beispiel Brot: 🥪
Obwohl Brot im Jahr 1966 nur 0,27 Euro kostete, konnte man sich damals mit einem durchschnittlichen Monatseinkommen nur 850 Einheiten kaufen, heute sind es 1.004 Einheiten.
🇦🇹 Die Produktpreise sind österreichische Durchschnittspreise aus der Preiserhebung der Statistik Austria. Das Einkommen entspricht dem durchschnittlichen jährlichen Einkommen einer bzw. eines Vollzeitbeschäftigten nach Steuern, aufgeteilt auf zwölf Monate. Quelle ist ebenfalls die Statistik Austria.
Hier geht es zur Applikation: https://www.eurologisch.at/docroot/kaufkraftrechner/#/
#finanzbildung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https://quintly-eu-image-storage.s3.amazonaws.com/3c270fb010400d947df4902460bf51e2/4bce6e31dfee7c6fd08d6d02e4b4cf0f.jpg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54472</a:t>
                      </a:r>
                    </a:p>
                  </a:txBody>
                  <a:tcPr/>
                </a:tc>
                <a:extLst>
                  <a:ext uri="{0D108BD9-81ED-4DB2-BD59-A6C34878D82A}">
                    <a16:rowId xmlns:a16="http://schemas.microsoft.com/office/drawing/2014/main" val="1678768909"/>
                  </a:ext>
                </a:extLst>
              </a:tr>
            </a:tbl>
          </a:graphicData>
        </a:graphic>
      </p:graphicFrame>
      <p:sp>
        <p:nvSpPr>
          <p:cNvPr id="4" name="Text Placeholder 3">
            <a:extLst>
              <a:ext uri="{FF2B5EF4-FFF2-40B4-BE49-F238E27FC236}">
                <a16:creationId xmlns:a16="http://schemas.microsoft.com/office/drawing/2014/main" id="{9E9779F5-1CFA-4109-AC03-EB16950920C4}"/>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71729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7A91-351C-4766-A259-68F3151C5141}"/>
              </a:ext>
            </a:extLst>
          </p:cNvPr>
          <p:cNvSpPr>
            <a:spLocks noGrp="1"/>
          </p:cNvSpPr>
          <p:nvPr>
            <p:ph type="title"/>
          </p:nvPr>
        </p:nvSpPr>
        <p:spPr/>
        <p:txBody>
          <a:bodyPr/>
          <a:lstStyle/>
          <a:p>
            <a:r>
              <a:rPr lang="en-US"/>
              <a:t>Facebook Original Own Posts Table | OeNB Presentation - 3 of 24</a:t>
            </a:r>
          </a:p>
        </p:txBody>
      </p:sp>
      <p:graphicFrame>
        <p:nvGraphicFramePr>
          <p:cNvPr id="5" name="Table Placeholder 4">
            <a:extLst>
              <a:ext uri="{FF2B5EF4-FFF2-40B4-BE49-F238E27FC236}">
                <a16:creationId xmlns:a16="http://schemas.microsoft.com/office/drawing/2014/main" id="{5F326157-64E7-426E-A79D-F30274F6CAF2}"/>
              </a:ext>
            </a:extLst>
          </p:cNvPr>
          <p:cNvGraphicFramePr>
            <a:graphicFrameLocks noGrp="1"/>
          </p:cNvGraphicFramePr>
          <p:nvPr>
            <p:ph type="tbl" sz="quarter" idx="13"/>
            <p:extLst>
              <p:ext uri="{D42A27DB-BD31-4B8C-83A1-F6EECF244321}">
                <p14:modId xmlns:p14="http://schemas.microsoft.com/office/powerpoint/2010/main" val="248294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6633455"/>
                    </a:ext>
                  </a:extLst>
                </a:gridCol>
                <a:gridCol w="3291840">
                  <a:extLst>
                    <a:ext uri="{9D8B030D-6E8A-4147-A177-3AD203B41FA5}">
                      <a16:colId xmlns:a16="http://schemas.microsoft.com/office/drawing/2014/main" val="2131537693"/>
                    </a:ext>
                  </a:extLst>
                </a:gridCol>
                <a:gridCol w="822960">
                  <a:extLst>
                    <a:ext uri="{9D8B030D-6E8A-4147-A177-3AD203B41FA5}">
                      <a16:colId xmlns:a16="http://schemas.microsoft.com/office/drawing/2014/main" val="1381997211"/>
                    </a:ext>
                  </a:extLst>
                </a:gridCol>
                <a:gridCol w="822960">
                  <a:extLst>
                    <a:ext uri="{9D8B030D-6E8A-4147-A177-3AD203B41FA5}">
                      <a16:colId xmlns:a16="http://schemas.microsoft.com/office/drawing/2014/main" val="1563771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401086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- 2024-04-03 11:36:36</a:t>
                      </a:r>
                      <a:r>
                        <a:rPr kumimoji="0" lang="de-DE" sz="1000" b="0" i="0" u="none" strike="noStrike" kern="1200" cap="none" spc="0" normalizeH="0" baseline="0" noProof="0">
                          <a:ln>
                            <a:noFill/>
                          </a:ln>
                          <a:solidFill>
                            <a:prstClr val="black"/>
                          </a:solidFill>
                          <a:effectLst/>
                          <a:uLnTx/>
                          <a:uFillTx/>
                          <a:latin typeface="Calibri"/>
                          <a:ea typeface="+mn-ea"/>
                          <a:cs typeface="+mn-cs"/>
                        </a:rPr>
                        <a:t>
 Er ist eine 10/10 aber rechnet noch immer alles in Schilling um! 😂😂 
👁👄👁 Kennst du auch so jemanden?
Nicht nur für solche Personen ist der historische Währungsrechner der Finanzbildung der Oesterreichischen Nationalbank spannend! 💥
Denn: Er vergleicht den Preis eines Bündels von Gütern und Dienstleistungen, des sogenannten Warenkorbs, im Ausgangsjahr und heute. 🔎💶
Der Historische Währungsrechner basiert auf einem Verbraucherpreisindex und stellt nur eine Möglichkeit dar, historische Werte für heute vergleichbar zu machen. 💡
Alternativen sind zum Beispiel die Entwicklung der durchschnittlichen 💼 Löhne oder des Bruttoinlandsprodukts. Welche Umrechnungsmethode am besten geeignet ist, hängt ab von:
💶 Preis (z. B.: Handelt es sich um eine Ware, ein Einkommen oder ein großes Infrastrukturprojekt?)
⁉ Fragestellung (z. B.: Wie viel würde das heute kosten?)
Ergebnisse von Umrechnungen historischer Preise und Währungen sind daher stets nur als grobe Annäherungen zu betrachten und mit Vorsicht zu verwenden.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https://quintly-eu-image-storage.s3.amazonaws.com/3c270fb010400d947df4902460bf51e2/ef77829f6e93ee61e33c702655696bba.jpg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44768</a:t>
                      </a:r>
                    </a:p>
                  </a:txBody>
                  <a:tcPr/>
                </a:tc>
                <a:extLst>
                  <a:ext uri="{0D108BD9-81ED-4DB2-BD59-A6C34878D82A}">
                    <a16:rowId xmlns:a16="http://schemas.microsoft.com/office/drawing/2014/main" val="3014625426"/>
                  </a:ext>
                </a:extLst>
              </a:tr>
            </a:tbl>
          </a:graphicData>
        </a:graphic>
      </p:graphicFrame>
      <p:sp>
        <p:nvSpPr>
          <p:cNvPr id="4" name="Text Placeholder 3">
            <a:extLst>
              <a:ext uri="{FF2B5EF4-FFF2-40B4-BE49-F238E27FC236}">
                <a16:creationId xmlns:a16="http://schemas.microsoft.com/office/drawing/2014/main" id="{2918E741-81EC-49B6-94A7-866494857B91}"/>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065701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629BC-D5C8-41EE-92F1-39782CB93F54}"/>
              </a:ext>
            </a:extLst>
          </p:cNvPr>
          <p:cNvSpPr>
            <a:spLocks noGrp="1"/>
          </p:cNvSpPr>
          <p:nvPr>
            <p:ph type="title"/>
          </p:nvPr>
        </p:nvSpPr>
        <p:spPr/>
        <p:txBody>
          <a:bodyPr/>
          <a:lstStyle/>
          <a:p>
            <a:r>
              <a:rPr lang="en-US"/>
              <a:t>Facebook Original Own Posts Table | OeNB Presentation - 4 of 24</a:t>
            </a:r>
          </a:p>
        </p:txBody>
      </p:sp>
      <p:graphicFrame>
        <p:nvGraphicFramePr>
          <p:cNvPr id="5" name="Table Placeholder 4">
            <a:extLst>
              <a:ext uri="{FF2B5EF4-FFF2-40B4-BE49-F238E27FC236}">
                <a16:creationId xmlns:a16="http://schemas.microsoft.com/office/drawing/2014/main" id="{8EAD01C7-4B3A-4A51-B6B3-146015B266DE}"/>
              </a:ext>
            </a:extLst>
          </p:cNvPr>
          <p:cNvGraphicFramePr>
            <a:graphicFrameLocks noGrp="1"/>
          </p:cNvGraphicFramePr>
          <p:nvPr>
            <p:ph type="tbl" sz="quarter" idx="13"/>
            <p:extLst>
              <p:ext uri="{D42A27DB-BD31-4B8C-83A1-F6EECF244321}">
                <p14:modId xmlns:p14="http://schemas.microsoft.com/office/powerpoint/2010/main" val="134623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0593993"/>
                    </a:ext>
                  </a:extLst>
                </a:gridCol>
                <a:gridCol w="3291840">
                  <a:extLst>
                    <a:ext uri="{9D8B030D-6E8A-4147-A177-3AD203B41FA5}">
                      <a16:colId xmlns:a16="http://schemas.microsoft.com/office/drawing/2014/main" val="3924818319"/>
                    </a:ext>
                  </a:extLst>
                </a:gridCol>
                <a:gridCol w="822960">
                  <a:extLst>
                    <a:ext uri="{9D8B030D-6E8A-4147-A177-3AD203B41FA5}">
                      <a16:colId xmlns:a16="http://schemas.microsoft.com/office/drawing/2014/main" val="2642103810"/>
                    </a:ext>
                  </a:extLst>
                </a:gridCol>
                <a:gridCol w="822960">
                  <a:extLst>
                    <a:ext uri="{9D8B030D-6E8A-4147-A177-3AD203B41FA5}">
                      <a16:colId xmlns:a16="http://schemas.microsoft.com/office/drawing/2014/main" val="231413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04104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- 2024-04-22 10:36:55</a:t>
                      </a:r>
                      <a:r>
                        <a:rPr kumimoji="0" lang="de-DE" sz="1000" b="0" i="0" u="none" strike="noStrike" kern="1200" cap="none" spc="0" normalizeH="0" baseline="0" noProof="0">
                          <a:ln>
                            <a:noFill/>
                          </a:ln>
                          <a:solidFill>
                            <a:prstClr val="black"/>
                          </a:solidFill>
                          <a:effectLst/>
                          <a:uLnTx/>
                          <a:uFillTx/>
                          <a:latin typeface="Calibri"/>
                          <a:ea typeface="+mn-ea"/>
                          <a:cs typeface="+mn-cs"/>
                        </a:rPr>
                        <a:t>
 All eyes on … Tobias Möllmer 👏
Der Architekturhistoriker forscht &amp; lehrt  am Institut für Baugeschichte an der Universität Innsbruck  zu den „Bauten der OeNB / OeUB 1816-1938 als transnationales Erbe im europäischen Kontext“. 
Seine Arbeit widmet sich nicht nur den historischen Gebäuden der Bank, sondern wird auch finanziell mit Mitteln des Jubiläumsfonds der #OeNB unterstützt. Nachteil? Sieht er daraus keinen. Im Gegenteil: Die Nähe zu seinem „Forschungsobjekt“ empfindet er als zusätzliche Motivation, gute Ergebnisse zu liefern. 
Im Gespräch haben wir ihn zu ✨ zentralen Forschungsthemen ✨ seines Projektes befragt. Dabei hat er drei Hauptpfeiler seiner Arbeit zusammengefasst:
1️⃣ Der erste Pfeiler seiner Arbeit ist das bauliche Erbe der OeNB / OeUB.
2️⃣ Zweitens stellt er die baulichen Zeugnisse als transnationales Erbe in einen größeren Zusammenhang.
3️⃣ Nicht zuletzt kann die Geschichte der Institution aus Sicht ihrer Bautätigkeit geschrieben werden.
Eine Arbeitshypothese hat er selbstverständlich auch. „Es ist vorauszusetzen, dass der Ausbau des Filialnetzes Rückschlüsse auf die wirtschaftliche Entwicklung der Donaumonarchie und später des österreichischen Staats erlaubt“, erklärt er uns im #Interview. 💡
Warum das Ganze? Was ist so faszinierend daran? 🏦 „Die Filialen sind echte Hingucker in ihrer Umgebung und in so mancher Kleinstadt das prachtvollste Gebäude am Platze. Ich sehe es als wichtige Aufgabe, auf die qualitätsvolle Bau-Kunst dieses länderübergreifenden Kulturerbes aufmerksam zu machen“, stellt Tobias Möllmer seine Leidenschaft fürs Thema dar.
Der Architekturhistoriker ist noch längst nicht fertig mit seiner #Studie; es steht noch Vieles an: Ein Studientag im Spätjahr 2024, internationale Tagungen, und allen voran mehrere Arbeitsreisen und Studienfahrten im zweiten Jahr des Forschungsprojekts. 
🗨 Tobias Möllmer: „Ich bin schon sehr gespannt.“
Wir auch! ✨
Zum ganzen #Interview geht es hier 🔗 https://bit.ly/445KSXH
#Spotlight #Wissenschaftskommunikation #Forschung #University #Architektur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https://quintly-eu-image-storage.s3.amazonaws.com/3c270fb010400d947df4902460bf51e2/05c9e5b1ee9aa2f86c0ad6202f698d79.jpg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50815</a:t>
                      </a:r>
                    </a:p>
                  </a:txBody>
                  <a:tcPr/>
                </a:tc>
                <a:extLst>
                  <a:ext uri="{0D108BD9-81ED-4DB2-BD59-A6C34878D82A}">
                    <a16:rowId xmlns:a16="http://schemas.microsoft.com/office/drawing/2014/main" val="1982319750"/>
                  </a:ext>
                </a:extLst>
              </a:tr>
            </a:tbl>
          </a:graphicData>
        </a:graphic>
      </p:graphicFrame>
      <p:sp>
        <p:nvSpPr>
          <p:cNvPr id="4" name="Text Placeholder 3">
            <a:extLst>
              <a:ext uri="{FF2B5EF4-FFF2-40B4-BE49-F238E27FC236}">
                <a16:creationId xmlns:a16="http://schemas.microsoft.com/office/drawing/2014/main" id="{ABEAE8F2-814A-4BA4-B486-D36AE3A70450}"/>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30350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F6C9D-5B0E-4DB0-8C24-9D96061CE803}"/>
              </a:ext>
            </a:extLst>
          </p:cNvPr>
          <p:cNvSpPr>
            <a:spLocks noGrp="1"/>
          </p:cNvSpPr>
          <p:nvPr>
            <p:ph type="title"/>
          </p:nvPr>
        </p:nvSpPr>
        <p:spPr/>
        <p:txBody>
          <a:bodyPr/>
          <a:lstStyle/>
          <a:p>
            <a:r>
              <a:rPr lang="en-US"/>
              <a:t>Facebook Original Own Posts Table | OeNB Presentation - 5 of 24</a:t>
            </a:r>
          </a:p>
        </p:txBody>
      </p:sp>
      <p:graphicFrame>
        <p:nvGraphicFramePr>
          <p:cNvPr id="5" name="Table Placeholder 4">
            <a:extLst>
              <a:ext uri="{FF2B5EF4-FFF2-40B4-BE49-F238E27FC236}">
                <a16:creationId xmlns:a16="http://schemas.microsoft.com/office/drawing/2014/main" id="{B59870B4-846A-407D-AA33-FF082150FC4A}"/>
              </a:ext>
            </a:extLst>
          </p:cNvPr>
          <p:cNvGraphicFramePr>
            <a:graphicFrameLocks noGrp="1"/>
          </p:cNvGraphicFramePr>
          <p:nvPr>
            <p:ph type="tbl" sz="quarter" idx="13"/>
            <p:extLst>
              <p:ext uri="{D42A27DB-BD31-4B8C-83A1-F6EECF244321}">
                <p14:modId xmlns:p14="http://schemas.microsoft.com/office/powerpoint/2010/main" val="203687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5535064"/>
                    </a:ext>
                  </a:extLst>
                </a:gridCol>
                <a:gridCol w="3291840">
                  <a:extLst>
                    <a:ext uri="{9D8B030D-6E8A-4147-A177-3AD203B41FA5}">
                      <a16:colId xmlns:a16="http://schemas.microsoft.com/office/drawing/2014/main" val="3158522054"/>
                    </a:ext>
                  </a:extLst>
                </a:gridCol>
                <a:gridCol w="822960">
                  <a:extLst>
                    <a:ext uri="{9D8B030D-6E8A-4147-A177-3AD203B41FA5}">
                      <a16:colId xmlns:a16="http://schemas.microsoft.com/office/drawing/2014/main" val="1774676988"/>
                    </a:ext>
                  </a:extLst>
                </a:gridCol>
                <a:gridCol w="822960">
                  <a:extLst>
                    <a:ext uri="{9D8B030D-6E8A-4147-A177-3AD203B41FA5}">
                      <a16:colId xmlns:a16="http://schemas.microsoft.com/office/drawing/2014/main" val="1371496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80494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- 2024-04-15 11:31:06</a:t>
                      </a:r>
                      <a:r>
                        <a:rPr kumimoji="0" lang="de-DE" sz="1000" b="0" i="0" u="none" strike="noStrike" kern="1200" cap="none" spc="0" normalizeH="0" baseline="0" noProof="0">
                          <a:ln>
                            <a:noFill/>
                          </a:ln>
                          <a:solidFill>
                            <a:prstClr val="black"/>
                          </a:solidFill>
                          <a:effectLst/>
                          <a:uLnTx/>
                          <a:uFillTx/>
                          <a:latin typeface="Calibri"/>
                          <a:ea typeface="+mn-ea"/>
                          <a:cs typeface="+mn-cs"/>
                        </a:rPr>
                        <a:t>
 🆕 Aus „Eurologisch“ wird „OeNB-Finanzbildung“ 
🔗https://bit.ly/4aS5e8J 🔗 beinhaltet nicht nur bewährte Angebote für Pädagog:innen, sondern spricht nun auch weitere Zielgruppen mit dem breiten #Finanzbildungsangebot der #OeNB an. 
🆕 Vielfältige Zielgruppen im Fokus
Die überarbeitete Website richtet sich an verschiedene Zielgruppen und bietet einen erweiterten Zugang zu Finanzbildungsinhalten:
✔Für Schulen und Kindergärten
✔Erweiterter Zugang für die Öffentlichkeit
✔Forschungsergebnisse und Projekte
Durch den Einsatz moderner Technologien soll das Interesse der Besucher:innen geweckt und diese zum Verweilen auf der Seite eingeladen werden. Barrierefreiheit und Responsivität ermöglichen selbstverständlich die Nutzung aller Inhalte auch auf mobilen Geräten wie Smartphones und Tablets.
🆕Das Portfolio von OeNB-Finanzbildung wurde erweitert und modernisiert, insbesondere durch neu entwickelte E-Learning-Produkte. 
🔗 Alle weiteren Infos liest du in unserer aktuellen Presseaussendung  https://bit.ly/4aTXh33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https://quintly-eu-image-storage.s3.amazonaws.com/3c270fb010400d947df4902460bf51e2/4324fb30b98c44dc52089b1de53cef4f.jpg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21068</a:t>
                      </a:r>
                    </a:p>
                  </a:txBody>
                  <a:tcPr/>
                </a:tc>
                <a:extLst>
                  <a:ext uri="{0D108BD9-81ED-4DB2-BD59-A6C34878D82A}">
                    <a16:rowId xmlns:a16="http://schemas.microsoft.com/office/drawing/2014/main" val="3575315731"/>
                  </a:ext>
                </a:extLst>
              </a:tr>
            </a:tbl>
          </a:graphicData>
        </a:graphic>
      </p:graphicFrame>
      <p:sp>
        <p:nvSpPr>
          <p:cNvPr id="4" name="Text Placeholder 3">
            <a:extLst>
              <a:ext uri="{FF2B5EF4-FFF2-40B4-BE49-F238E27FC236}">
                <a16:creationId xmlns:a16="http://schemas.microsoft.com/office/drawing/2014/main" id="{5C80DDEC-6FDB-4A9A-B073-6FEB271B261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268497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B576C-92D9-49F5-95D7-9DE30F78BB7E}"/>
              </a:ext>
            </a:extLst>
          </p:cNvPr>
          <p:cNvSpPr>
            <a:spLocks noGrp="1"/>
          </p:cNvSpPr>
          <p:nvPr>
            <p:ph type="title"/>
          </p:nvPr>
        </p:nvSpPr>
        <p:spPr/>
        <p:txBody>
          <a:bodyPr/>
          <a:lstStyle/>
          <a:p>
            <a:r>
              <a:rPr lang="en-US"/>
              <a:t>Facebook Original Own Posts Table | OeNB Presentation - 6 of 24</a:t>
            </a:r>
          </a:p>
        </p:txBody>
      </p:sp>
      <p:graphicFrame>
        <p:nvGraphicFramePr>
          <p:cNvPr id="5" name="Table Placeholder 4">
            <a:extLst>
              <a:ext uri="{FF2B5EF4-FFF2-40B4-BE49-F238E27FC236}">
                <a16:creationId xmlns:a16="http://schemas.microsoft.com/office/drawing/2014/main" id="{EBD8B15B-746F-4695-B6ED-8D8B96E6932F}"/>
              </a:ext>
            </a:extLst>
          </p:cNvPr>
          <p:cNvGraphicFramePr>
            <a:graphicFrameLocks noGrp="1"/>
          </p:cNvGraphicFramePr>
          <p:nvPr>
            <p:ph type="tbl" sz="quarter" idx="13"/>
            <p:extLst>
              <p:ext uri="{D42A27DB-BD31-4B8C-83A1-F6EECF244321}">
                <p14:modId xmlns:p14="http://schemas.microsoft.com/office/powerpoint/2010/main" val="3009357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0610911"/>
                    </a:ext>
                  </a:extLst>
                </a:gridCol>
                <a:gridCol w="3291840">
                  <a:extLst>
                    <a:ext uri="{9D8B030D-6E8A-4147-A177-3AD203B41FA5}">
                      <a16:colId xmlns:a16="http://schemas.microsoft.com/office/drawing/2014/main" val="668938775"/>
                    </a:ext>
                  </a:extLst>
                </a:gridCol>
                <a:gridCol w="822960">
                  <a:extLst>
                    <a:ext uri="{9D8B030D-6E8A-4147-A177-3AD203B41FA5}">
                      <a16:colId xmlns:a16="http://schemas.microsoft.com/office/drawing/2014/main" val="2478663315"/>
                    </a:ext>
                  </a:extLst>
                </a:gridCol>
                <a:gridCol w="822960">
                  <a:extLst>
                    <a:ext uri="{9D8B030D-6E8A-4147-A177-3AD203B41FA5}">
                      <a16:colId xmlns:a16="http://schemas.microsoft.com/office/drawing/2014/main" val="66348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8831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- 2024-05-14 09:04:50</a:t>
                      </a:r>
                      <a:r>
                        <a:rPr kumimoji="0" lang="en-US" sz="1000" b="0" i="0" u="none" strike="noStrike" kern="1200" cap="none" spc="0" normalizeH="0" baseline="0" noProof="0">
                          <a:ln>
                            <a:noFill/>
                          </a:ln>
                          <a:solidFill>
                            <a:prstClr val="black"/>
                          </a:solidFill>
                          <a:effectLst/>
                          <a:uLnTx/>
                          <a:uFillTx/>
                          <a:latin typeface="Calibri"/>
                          <a:ea typeface="+mn-ea"/>
                          <a:cs typeface="+mn-cs"/>
                        </a:rPr>
                        <a:t>
 Du willst deinen eigenen Meiki basteln? 💛 Nichts leichter als das!
Unser Arbeitsheft zur Meiki-App hat unter anderem auch eine Bastelanleitung für individuell gestaltete Meikis parat! 👀🤩 Egal, ob mit deiner Klasse oder allein zuhause, ein Meiki ist rasch nach eigenen Bedürfnissen erstellt und dient als praktische Spardose für dein Taschengeld. 💶
Hast du Lust, mitzumachen? Dann schau doch hier vorbei:
https://finanzbildung.oenb.at/inhalte/Meiki.html
💡 Tipp: Scrolle ganz nach unten und finde direkt den Link zum Arbeitsheft!
#Meiki #MeikiApp #Finanzbildung
BG BRG BORG Oberpullendorf ‚Franz Liszt‘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https://quintly-eu-image-storage.s3.amazonaws.com/3c270fb010400d947df4902460bf51e2/b27f238fef2c739837e0d0c274652eef.jpg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15504</a:t>
                      </a:r>
                    </a:p>
                  </a:txBody>
                  <a:tcPr/>
                </a:tc>
                <a:extLst>
                  <a:ext uri="{0D108BD9-81ED-4DB2-BD59-A6C34878D82A}">
                    <a16:rowId xmlns:a16="http://schemas.microsoft.com/office/drawing/2014/main" val="3016892263"/>
                  </a:ext>
                </a:extLst>
              </a:tr>
            </a:tbl>
          </a:graphicData>
        </a:graphic>
      </p:graphicFrame>
      <p:sp>
        <p:nvSpPr>
          <p:cNvPr id="4" name="Text Placeholder 3">
            <a:extLst>
              <a:ext uri="{FF2B5EF4-FFF2-40B4-BE49-F238E27FC236}">
                <a16:creationId xmlns:a16="http://schemas.microsoft.com/office/drawing/2014/main" id="{CB8974E9-41FB-4B22-8C89-C76830D94DB4}"/>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319912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B0B55-8762-4921-81A1-18AEF8A75D32}"/>
              </a:ext>
            </a:extLst>
          </p:cNvPr>
          <p:cNvSpPr>
            <a:spLocks noGrp="1"/>
          </p:cNvSpPr>
          <p:nvPr>
            <p:ph type="title"/>
          </p:nvPr>
        </p:nvSpPr>
        <p:spPr/>
        <p:txBody>
          <a:bodyPr/>
          <a:lstStyle/>
          <a:p>
            <a:r>
              <a:rPr lang="en-US"/>
              <a:t>Facebook Original Own Posts Table | OeNB Presentation - 7 of 24</a:t>
            </a:r>
          </a:p>
        </p:txBody>
      </p:sp>
      <p:graphicFrame>
        <p:nvGraphicFramePr>
          <p:cNvPr id="5" name="Table Placeholder 4">
            <a:extLst>
              <a:ext uri="{FF2B5EF4-FFF2-40B4-BE49-F238E27FC236}">
                <a16:creationId xmlns:a16="http://schemas.microsoft.com/office/drawing/2014/main" id="{89D76219-FBF9-4443-8BBC-CD183B156132}"/>
              </a:ext>
            </a:extLst>
          </p:cNvPr>
          <p:cNvGraphicFramePr>
            <a:graphicFrameLocks noGrp="1"/>
          </p:cNvGraphicFramePr>
          <p:nvPr>
            <p:ph type="tbl" sz="quarter" idx="13"/>
            <p:extLst>
              <p:ext uri="{D42A27DB-BD31-4B8C-83A1-F6EECF244321}">
                <p14:modId xmlns:p14="http://schemas.microsoft.com/office/powerpoint/2010/main" val="376723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5322995"/>
                    </a:ext>
                  </a:extLst>
                </a:gridCol>
                <a:gridCol w="3291840">
                  <a:extLst>
                    <a:ext uri="{9D8B030D-6E8A-4147-A177-3AD203B41FA5}">
                      <a16:colId xmlns:a16="http://schemas.microsoft.com/office/drawing/2014/main" val="1994415687"/>
                    </a:ext>
                  </a:extLst>
                </a:gridCol>
                <a:gridCol w="822960">
                  <a:extLst>
                    <a:ext uri="{9D8B030D-6E8A-4147-A177-3AD203B41FA5}">
                      <a16:colId xmlns:a16="http://schemas.microsoft.com/office/drawing/2014/main" val="4055790696"/>
                    </a:ext>
                  </a:extLst>
                </a:gridCol>
                <a:gridCol w="822960">
                  <a:extLst>
                    <a:ext uri="{9D8B030D-6E8A-4147-A177-3AD203B41FA5}">
                      <a16:colId xmlns:a16="http://schemas.microsoft.com/office/drawing/2014/main" val="124121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81506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- 2024-06-13 11:42:45</a:t>
                      </a:r>
                      <a:r>
                        <a:rPr kumimoji="0" lang="de-DE" sz="1000" b="0" i="0" u="none" strike="noStrike" kern="1200" cap="none" spc="0" normalizeH="0" baseline="0" noProof="0">
                          <a:ln>
                            <a:noFill/>
                          </a:ln>
                          <a:solidFill>
                            <a:prstClr val="black"/>
                          </a:solidFill>
                          <a:effectLst/>
                          <a:uLnTx/>
                          <a:uFillTx/>
                          <a:latin typeface="Calibri"/>
                          <a:ea typeface="+mn-ea"/>
                          <a:cs typeface="+mn-cs"/>
                        </a:rPr>
                        <a:t>
 🆕 🎤 Am 6. Juni ist der EZB-Rat zusammengekommen und hat eine Senkung der Leitzinsen um 25 Basispunkte beschlossen.
➡ Eine in mehrfacher Weise bemerkenswerte Sitzung. Warum? Dazu spricht #OeNB Gouverneur #Holzmann in der aktuellen Folge des #nationalbank Podcast   🔗 https://bit.ly/4c07oUM
#behindthescenes #ecb #zinsen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https://quintly-eu-image-storage.s3.amazonaws.com/3c270fb010400d947df4902460bf51e2/5c88ad80a40717758cc547ed0124f1aa.jpg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10354</a:t>
                      </a:r>
                    </a:p>
                  </a:txBody>
                  <a:tcPr/>
                </a:tc>
                <a:extLst>
                  <a:ext uri="{0D108BD9-81ED-4DB2-BD59-A6C34878D82A}">
                    <a16:rowId xmlns:a16="http://schemas.microsoft.com/office/drawing/2014/main" val="236820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- 2024-05-07 13:07:02</a:t>
                      </a:r>
                      <a:r>
                        <a:rPr kumimoji="0" lang="de-DE" sz="1000" b="0" i="0" u="none" strike="noStrike" kern="1200" cap="none" spc="0" normalizeH="0" baseline="0" noProof="0">
                          <a:ln>
                            <a:noFill/>
                          </a:ln>
                          <a:solidFill>
                            <a:prstClr val="black"/>
                          </a:solidFill>
                          <a:effectLst/>
                          <a:uLnTx/>
                          <a:uFillTx/>
                          <a:latin typeface="Calibri"/>
                          <a:ea typeface="+mn-ea"/>
                          <a:cs typeface="+mn-cs"/>
                        </a:rPr>
                        <a:t>
 💶Nur Bares ist Wahres … so heißt es zumindest. Konsument:innen bezahlen aber auch immer öfter digital. 
Was ist der Unterschied zwischen öffentlichem &amp; privatem Geld? Welche Vor- &amp; Nachteile bieten versch. Zahlungsmittel? 🆕 Jetzt in unsere neue #OeNB #Podcast Episode reinhören 🔗 https://www.oenb.at/Presse/die-nationalbank-der-podcast/oenb-podcast-folge-44.html
Zu Gast sind die OeNB-Expert:innen Petia Niederländer und Matthias Schroth.
#bargeld #digitalereuro #zukunftbezahlen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https://quintly-eu-image-storage.s3.amazonaws.com/3c270fb010400d947df4902460bf51e2/7fe6aec3733b094a9c818c750569885b.jpg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extLst>
                  <a:ext uri="{0D108BD9-81ED-4DB2-BD59-A6C34878D82A}">
                    <a16:rowId xmlns:a16="http://schemas.microsoft.com/office/drawing/2014/main" val="945549885"/>
                  </a:ext>
                </a:extLst>
              </a:tr>
            </a:tbl>
          </a:graphicData>
        </a:graphic>
      </p:graphicFrame>
      <p:sp>
        <p:nvSpPr>
          <p:cNvPr id="4" name="Text Placeholder 3">
            <a:extLst>
              <a:ext uri="{FF2B5EF4-FFF2-40B4-BE49-F238E27FC236}">
                <a16:creationId xmlns:a16="http://schemas.microsoft.com/office/drawing/2014/main" id="{7A16D66D-290E-4B71-A5D7-DFCADA997B9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071239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59A07-0174-4BBC-9D57-65F0A1354D54}"/>
              </a:ext>
            </a:extLst>
          </p:cNvPr>
          <p:cNvSpPr>
            <a:spLocks noGrp="1"/>
          </p:cNvSpPr>
          <p:nvPr>
            <p:ph type="title"/>
          </p:nvPr>
        </p:nvSpPr>
        <p:spPr/>
        <p:txBody>
          <a:bodyPr/>
          <a:lstStyle/>
          <a:p>
            <a:r>
              <a:rPr lang="en-US"/>
              <a:t>Facebook Original Own Posts Table | OeNB Presentation - 8 of 24</a:t>
            </a:r>
          </a:p>
        </p:txBody>
      </p:sp>
      <p:graphicFrame>
        <p:nvGraphicFramePr>
          <p:cNvPr id="5" name="Table Placeholder 4">
            <a:extLst>
              <a:ext uri="{FF2B5EF4-FFF2-40B4-BE49-F238E27FC236}">
                <a16:creationId xmlns:a16="http://schemas.microsoft.com/office/drawing/2014/main" id="{0D0B4876-171B-4920-A72E-CAC00016E12F}"/>
              </a:ext>
            </a:extLst>
          </p:cNvPr>
          <p:cNvGraphicFramePr>
            <a:graphicFrameLocks noGrp="1"/>
          </p:cNvGraphicFramePr>
          <p:nvPr>
            <p:ph type="tbl" sz="quarter" idx="13"/>
            <p:extLst>
              <p:ext uri="{D42A27DB-BD31-4B8C-83A1-F6EECF244321}">
                <p14:modId xmlns:p14="http://schemas.microsoft.com/office/powerpoint/2010/main" val="366200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1077404"/>
                    </a:ext>
                  </a:extLst>
                </a:gridCol>
                <a:gridCol w="3291840">
                  <a:extLst>
                    <a:ext uri="{9D8B030D-6E8A-4147-A177-3AD203B41FA5}">
                      <a16:colId xmlns:a16="http://schemas.microsoft.com/office/drawing/2014/main" val="1570184266"/>
                    </a:ext>
                  </a:extLst>
                </a:gridCol>
                <a:gridCol w="822960">
                  <a:extLst>
                    <a:ext uri="{9D8B030D-6E8A-4147-A177-3AD203B41FA5}">
                      <a16:colId xmlns:a16="http://schemas.microsoft.com/office/drawing/2014/main" val="2175503159"/>
                    </a:ext>
                  </a:extLst>
                </a:gridCol>
                <a:gridCol w="822960">
                  <a:extLst>
                    <a:ext uri="{9D8B030D-6E8A-4147-A177-3AD203B41FA5}">
                      <a16:colId xmlns:a16="http://schemas.microsoft.com/office/drawing/2014/main" val="384924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06702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- 2024-04-25 09:59:12</a:t>
                      </a:r>
                      <a:r>
                        <a:rPr kumimoji="0" lang="de-DE" sz="1000" b="0" i="0" u="none" strike="noStrike" kern="1200" cap="none" spc="0" normalizeH="0" baseline="0" noProof="0">
                          <a:ln>
                            <a:noFill/>
                          </a:ln>
                          <a:solidFill>
                            <a:prstClr val="black"/>
                          </a:solidFill>
                          <a:effectLst/>
                          <a:uLnTx/>
                          <a:uFillTx/>
                          <a:latin typeface="Calibri"/>
                          <a:ea typeface="+mn-ea"/>
                          <a:cs typeface="+mn-cs"/>
                        </a:rPr>
                        <a:t>
 Die Ausstellung ist eröffnet ✨
Gemeinsam mit dem TMW - Technisches Museum Wien dürfen wir seit gestern zur neuen Ausstellung „CASH: Der Wert des Bargeldes“ einladen.
Geld ist nicht nur ein Tauschmittel, sondern ein faszinierender Angelpunkt für Wirtschaft, Arbeit und Gesellschaft. Wir nehmen dich mit auf eine Reise durch die verschiedenen Facetten des Geldes.
Auch die emotionalen und sinnlichen Aspekte des Geldes sind Teil der Ausstellung. Die Ausstellung zeigt, wie Geld unsere Sinne anspricht, sei es durch das ✋🏻 Klimpern von Münzen oder den 👃🏻 Geruch von Banknoten. 💶
"CASH: Der Wert des Bargeldes" führt die Besucher:innen durch die Geschichte des Geldes, von seiner Entwicklung und Aufbewahrung bis hin zu seinem Lebenszyklus. Gleichzeitig wirft die Ausstellung einen Blick in die Zukunft des Bargeldes, seine Digitalisierung und seine Rolle in einer zunehmend technologisierten Gesellschaft.
🎊 Die feierliche Eröffnung fand gestern im Technischen Museum Wien statt. Die Begrüßung der zahlreichen Gäste übernahm Generaldirektor Peter Aufreiter – in seiner Rede ging er auf die Entstehung der Ausstellungsidee, den musealen Zusammenhang und die erst kürzlich vom TMW gegründete, innovative, digitale Software-Sammlung ein.
Der Rede des Direktors folgte eine Ansprache durch einen der Kuratoren der Ausstellung. Christian Stadelmann und sein Kollege Peter Payer waren hauptverantwortlich vonseiten des Museums für den Inhalt und die Ausrichtung der Ausstellung. 👀
Schlussendlich betonte OeNB-Gouverneur Robert Holzmann seine große Freude an der Zusammenarbeit und die Bedeutung von Bargeld, dessen Zukunft in 🇦🇹 Österreich und 🇪🇺 Europa und die mittel- und langfristige Ausrichtung der OeNB.
„Aufgrund seiner einzigartigen Eigenschaften ist Bargeld in unserer modernen Gesellschaft nach wie vor unverzichtbar.“ Robert Holzmann (Gouverneur der OeNB)
Danach folgte eine kleine Tour durch die Ausstellung, bei der einige Gäste auch schon aktiv mitwirken durften. Schlussendlich wurde es den Gästen nach einer kleinen Stärkung freigestellt, sich auf eigene Faust die Ausstellung noch etwas genauer unter die Lupe zu nehmen.
Die Ausstellung läuft bis zum 31. März 2025 und verspricht ein spannendes Erlebnis für alle Besucher:innen von klein bis groß.
Hier geht es zur Presseaussendung: https://bit.ly/3W8Ckxa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https://quintly-eu-image-storage.s3.amazonaws.com/3c270fb010400d947df4902460bf51e2/c370075136df186c5f6811a33c97d479.jpg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595534765"/>
                  </a:ext>
                </a:extLst>
              </a:tr>
            </a:tbl>
          </a:graphicData>
        </a:graphic>
      </p:graphicFrame>
      <p:sp>
        <p:nvSpPr>
          <p:cNvPr id="4" name="Text Placeholder 3">
            <a:extLst>
              <a:ext uri="{FF2B5EF4-FFF2-40B4-BE49-F238E27FC236}">
                <a16:creationId xmlns:a16="http://schemas.microsoft.com/office/drawing/2014/main" id="{2161031A-7EA0-47CB-A332-99404504B30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8674151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C10F0-CC55-47AF-AA65-EAD848274295}"/>
              </a:ext>
            </a:extLst>
          </p:cNvPr>
          <p:cNvSpPr>
            <a:spLocks noGrp="1"/>
          </p:cNvSpPr>
          <p:nvPr>
            <p:ph type="title"/>
          </p:nvPr>
        </p:nvSpPr>
        <p:spPr/>
        <p:txBody>
          <a:bodyPr/>
          <a:lstStyle/>
          <a:p>
            <a:r>
              <a:rPr lang="en-US"/>
              <a:t>Facebook Original Own Posts Table | OeNB Presentation - 9 of 24</a:t>
            </a:r>
          </a:p>
        </p:txBody>
      </p:sp>
      <p:graphicFrame>
        <p:nvGraphicFramePr>
          <p:cNvPr id="5" name="Table Placeholder 4">
            <a:extLst>
              <a:ext uri="{FF2B5EF4-FFF2-40B4-BE49-F238E27FC236}">
                <a16:creationId xmlns:a16="http://schemas.microsoft.com/office/drawing/2014/main" id="{6CC88BFA-B0BD-46EA-A053-2A304C4C7438}"/>
              </a:ext>
            </a:extLst>
          </p:cNvPr>
          <p:cNvGraphicFramePr>
            <a:graphicFrameLocks noGrp="1"/>
          </p:cNvGraphicFramePr>
          <p:nvPr>
            <p:ph type="tbl" sz="quarter" idx="13"/>
            <p:extLst>
              <p:ext uri="{D42A27DB-BD31-4B8C-83A1-F6EECF244321}">
                <p14:modId xmlns:p14="http://schemas.microsoft.com/office/powerpoint/2010/main" val="52238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4142531"/>
                    </a:ext>
                  </a:extLst>
                </a:gridCol>
                <a:gridCol w="3291840">
                  <a:extLst>
                    <a:ext uri="{9D8B030D-6E8A-4147-A177-3AD203B41FA5}">
                      <a16:colId xmlns:a16="http://schemas.microsoft.com/office/drawing/2014/main" val="4099140487"/>
                    </a:ext>
                  </a:extLst>
                </a:gridCol>
                <a:gridCol w="822960">
                  <a:extLst>
                    <a:ext uri="{9D8B030D-6E8A-4147-A177-3AD203B41FA5}">
                      <a16:colId xmlns:a16="http://schemas.microsoft.com/office/drawing/2014/main" val="722341281"/>
                    </a:ext>
                  </a:extLst>
                </a:gridCol>
                <a:gridCol w="822960">
                  <a:extLst>
                    <a:ext uri="{9D8B030D-6E8A-4147-A177-3AD203B41FA5}">
                      <a16:colId xmlns:a16="http://schemas.microsoft.com/office/drawing/2014/main" val="404339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8746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- 2024-05-29 17:36:48</a:t>
                      </a:r>
                      <a:r>
                        <a:rPr kumimoji="0" lang="de-DE" sz="1000" b="0" i="0" u="none" strike="noStrike" kern="1200" cap="none" spc="0" normalizeH="0" baseline="0" noProof="0">
                          <a:ln>
                            <a:noFill/>
                          </a:ln>
                          <a:solidFill>
                            <a:prstClr val="black"/>
                          </a:solidFill>
                          <a:effectLst/>
                          <a:uLnTx/>
                          <a:uFillTx/>
                          <a:latin typeface="Calibri"/>
                          <a:ea typeface="+mn-ea"/>
                          <a:cs typeface="+mn-cs"/>
                        </a:rPr>
                        <a:t>
 Rückblick: Tag der Vielfalt in der OeNB
Am 29. Mai 2024 feierten wir in der Oesterreichischen Nationalbank den "Tag der Vielfalt"! 🌍✨ Ein Tag voller inspirierender Workshops, Vorträge und Informationsstände, organisiert von unseren Gleichbehandlungsbeauftragten und der Personalabteilung.
Der Tag startete mit der Keynote „Zuhören als Superkraft“, die die Bedeutung des aktiven Zuhörens für die Zusammenarbeit in diversen Teams betonte. Anschließend führten erfahrene Expertinnen und Experten durch verschiedene Workshops zu Themen wie:
🌈 Kulturelle Vielfalt
💪 Women Empowerment
👵 Alter und Generationen
👩‍🦽 MyAbility Sensing Journey
📝 Know your rights: Antidiskriminierung
🎯 Inclusive Leadership (exklusiv für Führungskräfte)
Außerdem informierten zahlreiche Stände über Gleichbehandlung, Behindertenvertrauenspersonen, Nachhaltigkeit und Entwicklungshilfe in der OeNB.
Der Tag war ein großer Erfolg und ein wichtiger Schritt zur Förderung einer inklusiven und respektvollen Arbeitskultur in der OeNB. Herzlichen Dank an alle Organisator:innen, Referent:innen und Teilnehmer:innen, die diesen Tag so besonders gemacht haben! Wir freuen uns schon auf die nächsten Veranstaltungen, die unsere Gemeinschaft weiter stärken.
#Diversität #Inklusion #OeNB #WomenEmpowerment #InclusiveLeadership #Antidiskriminierung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https://quintly-eu-image-storage.s3.amazonaws.com/3c270fb010400d947df4902460bf51e2/07f7cd9b3f412f1098b99c1778a73a57.jpg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extLst>
                  <a:ext uri="{0D108BD9-81ED-4DB2-BD59-A6C34878D82A}">
                    <a16:rowId xmlns:a16="http://schemas.microsoft.com/office/drawing/2014/main" val="591637037"/>
                  </a:ext>
                </a:extLst>
              </a:tr>
            </a:tbl>
          </a:graphicData>
        </a:graphic>
      </p:graphicFrame>
      <p:sp>
        <p:nvSpPr>
          <p:cNvPr id="4" name="Text Placeholder 3">
            <a:extLst>
              <a:ext uri="{FF2B5EF4-FFF2-40B4-BE49-F238E27FC236}">
                <a16:creationId xmlns:a16="http://schemas.microsoft.com/office/drawing/2014/main" id="{0E4ADC41-48CC-44E8-9287-B2DD5B1428B6}"/>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83164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43E0C-D650-4C83-A0B8-848C4167654D}"/>
              </a:ext>
            </a:extLst>
          </p:cNvPr>
          <p:cNvSpPr>
            <a:spLocks noGrp="1"/>
          </p:cNvSpPr>
          <p:nvPr>
            <p:ph type="title"/>
          </p:nvPr>
        </p:nvSpPr>
        <p:spPr/>
        <p:txBody>
          <a:bodyPr/>
          <a:lstStyle/>
          <a:p>
            <a:r>
              <a:rPr lang="en-US"/>
              <a:t>Facebook Original Own Posts Table | OeNB Presentation - 10 of 24</a:t>
            </a:r>
          </a:p>
        </p:txBody>
      </p:sp>
      <p:graphicFrame>
        <p:nvGraphicFramePr>
          <p:cNvPr id="5" name="Table Placeholder 4">
            <a:extLst>
              <a:ext uri="{FF2B5EF4-FFF2-40B4-BE49-F238E27FC236}">
                <a16:creationId xmlns:a16="http://schemas.microsoft.com/office/drawing/2014/main" id="{C2A4053C-5DE6-41A5-A06D-660D486D56FD}"/>
              </a:ext>
            </a:extLst>
          </p:cNvPr>
          <p:cNvGraphicFramePr>
            <a:graphicFrameLocks noGrp="1"/>
          </p:cNvGraphicFramePr>
          <p:nvPr>
            <p:ph type="tbl" sz="quarter" idx="13"/>
            <p:extLst>
              <p:ext uri="{D42A27DB-BD31-4B8C-83A1-F6EECF244321}">
                <p14:modId xmlns:p14="http://schemas.microsoft.com/office/powerpoint/2010/main" val="2879885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1094682"/>
                    </a:ext>
                  </a:extLst>
                </a:gridCol>
                <a:gridCol w="3291840">
                  <a:extLst>
                    <a:ext uri="{9D8B030D-6E8A-4147-A177-3AD203B41FA5}">
                      <a16:colId xmlns:a16="http://schemas.microsoft.com/office/drawing/2014/main" val="2668534648"/>
                    </a:ext>
                  </a:extLst>
                </a:gridCol>
                <a:gridCol w="822960">
                  <a:extLst>
                    <a:ext uri="{9D8B030D-6E8A-4147-A177-3AD203B41FA5}">
                      <a16:colId xmlns:a16="http://schemas.microsoft.com/office/drawing/2014/main" val="4129094736"/>
                    </a:ext>
                  </a:extLst>
                </a:gridCol>
                <a:gridCol w="822960">
                  <a:extLst>
                    <a:ext uri="{9D8B030D-6E8A-4147-A177-3AD203B41FA5}">
                      <a16:colId xmlns:a16="http://schemas.microsoft.com/office/drawing/2014/main" val="134362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87614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- 2024-06-26 12:21:54</a:t>
                      </a:r>
                      <a:r>
                        <a:rPr kumimoji="0" lang="de-DE" sz="1000" b="0" i="0" u="none" strike="noStrike" kern="1200" cap="none" spc="0" normalizeH="0" baseline="0" noProof="0">
                          <a:ln>
                            <a:noFill/>
                          </a:ln>
                          <a:solidFill>
                            <a:prstClr val="black"/>
                          </a:solidFill>
                          <a:effectLst/>
                          <a:uLnTx/>
                          <a:uFillTx/>
                          <a:latin typeface="Calibri"/>
                          <a:ea typeface="+mn-ea"/>
                          <a:cs typeface="+mn-cs"/>
                        </a:rPr>
                        <a:t>
 🔦 All eyes on ... unser erstes Shadowing-Paar Eva Ubl &amp; Dagmar Dichtl. Im Gespräch mit uns erzählen Sie u.a. von ihren größten Learnings durch das Programm 👇
▶ Bitte stellen Sie sich kurz vor: 
Eva Ubl: Ich arbeite seit 2007 in der #OeNB, davon die ersten 12 Jahre in der Abteilung für Finanzmarktstabilität. Seit Ende 2019 bin ich Gruppenleiterin in der Abteilung Außenwirtschaft, Finanzierungsrechnung &amp; Monetärstatistiken. Meine Gruppe ist zuständig für die Erstellung der Außenwirtschaftsstatistiken und der Gesamtwirtschaftlichen Finanzierungsrechnung.
Dagmar Dichtl: Ich bin Übersetzerin mit der Sprachkombination Deutsch-Englisch-Russisch und Lektorin &amp; habe vor mehr als 20 Jahren in der OeNB begonnen. Unser neunköpfiges Team „Editors and Translators“ ist in der Hauptabteilung Volkswirtschaft angesiedelt, arbeitet aber für alle Fachbereiche der OeNB. Unmittelbar vor meinem Eintritt in die OeNB war ich bei der Austria Presse Agentur tätig.
▶ Was hat Sie dazu bewegt am Shadowing-Programm teilzunehmen?
Eva Ubl: Ich finde das Programm gut und wichtig. Einblick in den Alltag einer Führungskraft zu bekommen, kann #Frauen helfen, ihre eigenen Ziele &amp; ihre Karriereplanung zu konkretisieren. Persönlich hat mich insbesondere auch der Austausch und das Kennenlernen von Kolleginnen aus allen Abteilungen der OeNB motiviert.
Dagmar Dichtl: Ganz ehrlich? Mein ehemaliger Vorgesetzter hat mich schon 2022 ermuntert, mich um eine Teilnahme zu bewerben. Beim zweiten Versuch ein Jahr später hat es dann auch geklappt. 🚀
▶Was war Ihr größtes Learning in der Zeit des Shadowing-Programms?
Eva Ubl: Es ist tendenziell noch immer so, dass es hilft, Frauen zu Karriereschritten zu motivieren bzw. sie aktiv darauf anzusprechen, damit sie sich um eine Führungsposition bewerben oder sich überhaupt dafür geeignet fühlen.
Dagmar Dichtl: Die menschliche Komponente dürfte wohl zu den größten Herausforderungen auf der mittleren Führungsebene gehören. Es gilt, für ein gutes, produktives Klima im #Team zu sorgen, Managementvorgaben müssen umgesetzt werden – oft kein einfacher Balanceakt.
▶Was hat sich durch das Shadowing-Programm für Sie verändert?
Eva Ubl: Das Programm fördert eine stärkere Reflexion der eigenen Rolle und man lernt andere Bereiche der OeNB kennen.
Dagmar Dichtl: Die Teilnahme an dem Programm ist ein guter Anstoß, sich damit auseinanderzusetzen, ob man tatsächlich eine Führungsposition anstreben will. Insgesamt ist es wertvoll, in einen anderen Fachbereich hineinzuschnuppern &amp; zu sehen, wie dort #Führung gelebt wird.
#Shadowing #TeamOeNB #Spotlight #Frauenförderung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https://quintly-eu-image-storage.s3.amazonaws.com/3c270fb010400d947df4902460bf51e2/2bd1fcabbc42cc483a697272221cfe30.jpg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extLst>
                  <a:ext uri="{0D108BD9-81ED-4DB2-BD59-A6C34878D82A}">
                    <a16:rowId xmlns:a16="http://schemas.microsoft.com/office/drawing/2014/main" val="763567847"/>
                  </a:ext>
                </a:extLst>
              </a:tr>
            </a:tbl>
          </a:graphicData>
        </a:graphic>
      </p:graphicFrame>
      <p:sp>
        <p:nvSpPr>
          <p:cNvPr id="4" name="Text Placeholder 3">
            <a:extLst>
              <a:ext uri="{FF2B5EF4-FFF2-40B4-BE49-F238E27FC236}">
                <a16:creationId xmlns:a16="http://schemas.microsoft.com/office/drawing/2014/main" id="{F46E4DF3-6E14-47FD-9591-997DC7C3EF0B}"/>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810371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7638-CC6A-438F-AEF9-38122C70E093}"/>
              </a:ext>
            </a:extLst>
          </p:cNvPr>
          <p:cNvSpPr>
            <a:spLocks noGrp="1"/>
          </p:cNvSpPr>
          <p:nvPr>
            <p:ph type="title"/>
          </p:nvPr>
        </p:nvSpPr>
        <p:spPr/>
        <p:txBody>
          <a:bodyPr/>
          <a:lstStyle/>
          <a:p>
            <a:r>
              <a:rPr lang="en-US"/>
              <a:t>Facebook Original Own Posts Table | OeNB Presentation - 11 of 24</a:t>
            </a:r>
          </a:p>
        </p:txBody>
      </p:sp>
      <p:graphicFrame>
        <p:nvGraphicFramePr>
          <p:cNvPr id="5" name="Table Placeholder 4">
            <a:extLst>
              <a:ext uri="{FF2B5EF4-FFF2-40B4-BE49-F238E27FC236}">
                <a16:creationId xmlns:a16="http://schemas.microsoft.com/office/drawing/2014/main" id="{465CD1B8-4BBE-4EE3-A7C3-7770011EEE2B}"/>
              </a:ext>
            </a:extLst>
          </p:cNvPr>
          <p:cNvGraphicFramePr>
            <a:graphicFrameLocks noGrp="1"/>
          </p:cNvGraphicFramePr>
          <p:nvPr>
            <p:ph type="tbl" sz="quarter" idx="13"/>
            <p:extLst>
              <p:ext uri="{D42A27DB-BD31-4B8C-83A1-F6EECF244321}">
                <p14:modId xmlns:p14="http://schemas.microsoft.com/office/powerpoint/2010/main" val="73378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4750736"/>
                    </a:ext>
                  </a:extLst>
                </a:gridCol>
                <a:gridCol w="3291840">
                  <a:extLst>
                    <a:ext uri="{9D8B030D-6E8A-4147-A177-3AD203B41FA5}">
                      <a16:colId xmlns:a16="http://schemas.microsoft.com/office/drawing/2014/main" val="3922219614"/>
                    </a:ext>
                  </a:extLst>
                </a:gridCol>
                <a:gridCol w="822960">
                  <a:extLst>
                    <a:ext uri="{9D8B030D-6E8A-4147-A177-3AD203B41FA5}">
                      <a16:colId xmlns:a16="http://schemas.microsoft.com/office/drawing/2014/main" val="1974719252"/>
                    </a:ext>
                  </a:extLst>
                </a:gridCol>
                <a:gridCol w="822960">
                  <a:extLst>
                    <a:ext uri="{9D8B030D-6E8A-4147-A177-3AD203B41FA5}">
                      <a16:colId xmlns:a16="http://schemas.microsoft.com/office/drawing/2014/main" val="3890920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96218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- 2024-04-17 16:38:44</a:t>
                      </a:r>
                      <a:r>
                        <a:rPr kumimoji="0" lang="en-US" sz="1000" b="0" i="0" u="none" strike="noStrike" kern="1200" cap="none" spc="0" normalizeH="0" baseline="0" noProof="0">
                          <a:ln>
                            <a:noFill/>
                          </a:ln>
                          <a:solidFill>
                            <a:prstClr val="black"/>
                          </a:solidFill>
                          <a:effectLst/>
                          <a:uLnTx/>
                          <a:uFillTx/>
                          <a:latin typeface="Calibri"/>
                          <a:ea typeface="+mn-ea"/>
                          <a:cs typeface="+mn-cs"/>
                        </a:rPr>
                        <a:t>
 Nanu, was haben wir denn da? 🧐
Die Finanzbildungs-Website der OeNB erstrahlt in neuem Look! ✨ Die neuen Bereiche auf der Website sind:
📚 Themen
🎒 Schule &amp; Kindergarten
💡 Insights &amp; Evaluation
Hast du schon vorbeigeschaut? Verlinke doch gerne jemanden in den Kommentaren, für den das interessant sein könnte! 🙂
🔗 finanzbildung.oenb.at
#Finanzbildung #NeueWebsite #OeNB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https://quintly-eu-image-storage.s3.amazonaws.com/3c270fb010400d947df4902460bf51e2/74410fd56f5ba42569558006a2957323.jpg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extLst>
                  <a:ext uri="{0D108BD9-81ED-4DB2-BD59-A6C34878D82A}">
                    <a16:rowId xmlns:a16="http://schemas.microsoft.com/office/drawing/2014/main" val="1125815697"/>
                  </a:ext>
                </a:extLst>
              </a:tr>
            </a:tbl>
          </a:graphicData>
        </a:graphic>
      </p:graphicFrame>
      <p:sp>
        <p:nvSpPr>
          <p:cNvPr id="4" name="Text Placeholder 3">
            <a:extLst>
              <a:ext uri="{FF2B5EF4-FFF2-40B4-BE49-F238E27FC236}">
                <a16:creationId xmlns:a16="http://schemas.microsoft.com/office/drawing/2014/main" id="{A24F6E62-BAC3-4911-8C76-E481F9814A06}"/>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191534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C973A-40B7-42BF-B752-175DC659A0C5}"/>
              </a:ext>
            </a:extLst>
          </p:cNvPr>
          <p:cNvSpPr>
            <a:spLocks noGrp="1"/>
          </p:cNvSpPr>
          <p:nvPr>
            <p:ph type="title"/>
          </p:nvPr>
        </p:nvSpPr>
        <p:spPr/>
        <p:txBody>
          <a:bodyPr/>
          <a:lstStyle/>
          <a:p>
            <a:r>
              <a:rPr lang="en-US"/>
              <a:t>Facebook Original Own Posts Table | OeNB Presentation - 12 of 24</a:t>
            </a:r>
          </a:p>
        </p:txBody>
      </p:sp>
      <p:graphicFrame>
        <p:nvGraphicFramePr>
          <p:cNvPr id="5" name="Table Placeholder 4">
            <a:extLst>
              <a:ext uri="{FF2B5EF4-FFF2-40B4-BE49-F238E27FC236}">
                <a16:creationId xmlns:a16="http://schemas.microsoft.com/office/drawing/2014/main" id="{A8BC06D3-453E-44C2-B218-F257C0465FD2}"/>
              </a:ext>
            </a:extLst>
          </p:cNvPr>
          <p:cNvGraphicFramePr>
            <a:graphicFrameLocks noGrp="1"/>
          </p:cNvGraphicFramePr>
          <p:nvPr>
            <p:ph type="tbl" sz="quarter" idx="13"/>
            <p:extLst>
              <p:ext uri="{D42A27DB-BD31-4B8C-83A1-F6EECF244321}">
                <p14:modId xmlns:p14="http://schemas.microsoft.com/office/powerpoint/2010/main" val="3168107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5904982"/>
                    </a:ext>
                  </a:extLst>
                </a:gridCol>
                <a:gridCol w="3291840">
                  <a:extLst>
                    <a:ext uri="{9D8B030D-6E8A-4147-A177-3AD203B41FA5}">
                      <a16:colId xmlns:a16="http://schemas.microsoft.com/office/drawing/2014/main" val="3392062192"/>
                    </a:ext>
                  </a:extLst>
                </a:gridCol>
                <a:gridCol w="822960">
                  <a:extLst>
                    <a:ext uri="{9D8B030D-6E8A-4147-A177-3AD203B41FA5}">
                      <a16:colId xmlns:a16="http://schemas.microsoft.com/office/drawing/2014/main" val="1684364488"/>
                    </a:ext>
                  </a:extLst>
                </a:gridCol>
                <a:gridCol w="822960">
                  <a:extLst>
                    <a:ext uri="{9D8B030D-6E8A-4147-A177-3AD203B41FA5}">
                      <a16:colId xmlns:a16="http://schemas.microsoft.com/office/drawing/2014/main" val="376597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92534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- 2024-05-16 08:59:29</a:t>
                      </a:r>
                      <a:r>
                        <a:rPr kumimoji="0" lang="en-US" sz="1000" b="0" i="0" u="none" strike="noStrike" kern="1200" cap="none" spc="0" normalizeH="0" baseline="0" noProof="0">
                          <a:ln>
                            <a:noFill/>
                          </a:ln>
                          <a:solidFill>
                            <a:prstClr val="black"/>
                          </a:solidFill>
                          <a:effectLst/>
                          <a:uLnTx/>
                          <a:uFillTx/>
                          <a:latin typeface="Calibri"/>
                          <a:ea typeface="+mn-ea"/>
                          <a:cs typeface="+mn-cs"/>
                        </a:rPr>
                        <a:t>
 🗨 “Timely monetary policy decisions require timely measures for underlying #inflation developments", says Karin Klieber, #OeNB economist &amp; adds: "Albacore is our proposed measure for a Maximally Forward-Looking Core Inflation."
In our #interview we've learnt some interesting details about her latest #study on core inflation 👇
1️⃣ Karin, what is the main finding of your study?
In our work, we introduce a novel core inflation measure that is designed to serve as a forward-looking indicator for monetary policy decision-making. Our measure is based on a simple machine learning model &amp; identifies the basket of inflation components that is most indicative of #future headline inflation. A variation of this proposition focuses on the monthly price change distribution &amp; learns the optimal supervised trimmed inflation. We find that both measures perform well at various horizons &amp; help staying alert to accumulating inflationary pressures, like those that were occurring in early 2021. This is due to our supervised trimmed indicator that puts a much higher weight than traditional indicators on the upper region of the price distribution. The optimized weighting of subcomponents suggests more harmony with traditional core definitions with low weight on highly volatile components, such as energy &amp; food, and higher weight on more persistent components in the goods &amp; services sectors. 
2️⃣ What sparked your interest in this topic?
Core inflation measures are crucial inputs for monetary policy decisions since they are supposed to signal medium-term inflationary pressures. In contrast to aggregate (“headline”) inflation, they are specifically designed to filter out noisy price movements that obscure the overall trend. 
However, popular measures such as core inflation excluding energy &amp; food may lag behind, as they ignore energy &amp; food price fluctuations that might result in a persistent increase in prices across various sectors. Thus, they are often not the best choice for a timely inflation gauge. Our indicator, on the other hand, is built to be maximally predictive of future aggregate inflation &amp; thereby serves as a forward-looking indicator for monetary policy. 
3️⃣ About the author:
Karin Klieber is an economist in the Monetary Policy Section of the OeNB. She works on topics regarding inflation including e.g. analyzing &amp; forecasting inflation developments. Moreover, her research focuses on applied econometrics &amp; machine learning in #macroeconomics. She shares this interest with Philippe Goulet Coulombe, Christophe Barrette &amp; Maximilian Göbel. Together they worked on the paper “Maximally Forward-Looking Core Inflation” which is available here 🔗 https://bit.ly/44jqrqb
#Spotlight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https://quintly-eu-image-storage.s3.amazonaws.com/3c270fb010400d947df4902460bf51e2/3411f3c9d792be3e7112583c7a40e21f.jpg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extLst>
                  <a:ext uri="{0D108BD9-81ED-4DB2-BD59-A6C34878D82A}">
                    <a16:rowId xmlns:a16="http://schemas.microsoft.com/office/drawing/2014/main" val="3820439302"/>
                  </a:ext>
                </a:extLst>
              </a:tr>
            </a:tbl>
          </a:graphicData>
        </a:graphic>
      </p:graphicFrame>
      <p:sp>
        <p:nvSpPr>
          <p:cNvPr id="4" name="Text Placeholder 3">
            <a:extLst>
              <a:ext uri="{FF2B5EF4-FFF2-40B4-BE49-F238E27FC236}">
                <a16:creationId xmlns:a16="http://schemas.microsoft.com/office/drawing/2014/main" id="{C3B96772-CD80-4154-A965-5BF0E91565CF}"/>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1992355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B00B-3E48-45A2-9188-A241CB88D549}"/>
              </a:ext>
            </a:extLst>
          </p:cNvPr>
          <p:cNvSpPr>
            <a:spLocks noGrp="1"/>
          </p:cNvSpPr>
          <p:nvPr>
            <p:ph type="title"/>
          </p:nvPr>
        </p:nvSpPr>
        <p:spPr/>
        <p:txBody>
          <a:bodyPr/>
          <a:lstStyle/>
          <a:p>
            <a:r>
              <a:rPr lang="en-US"/>
              <a:t>Facebook Original Own Posts Table | OeNB Presentation - 13 of 24</a:t>
            </a:r>
          </a:p>
        </p:txBody>
      </p:sp>
      <p:graphicFrame>
        <p:nvGraphicFramePr>
          <p:cNvPr id="5" name="Table Placeholder 4">
            <a:extLst>
              <a:ext uri="{FF2B5EF4-FFF2-40B4-BE49-F238E27FC236}">
                <a16:creationId xmlns:a16="http://schemas.microsoft.com/office/drawing/2014/main" id="{849EADFF-9B11-4EA5-93EB-AB9AEACEF9E3}"/>
              </a:ext>
            </a:extLst>
          </p:cNvPr>
          <p:cNvGraphicFramePr>
            <a:graphicFrameLocks noGrp="1"/>
          </p:cNvGraphicFramePr>
          <p:nvPr>
            <p:ph type="tbl" sz="quarter" idx="13"/>
            <p:extLst>
              <p:ext uri="{D42A27DB-BD31-4B8C-83A1-F6EECF244321}">
                <p14:modId xmlns:p14="http://schemas.microsoft.com/office/powerpoint/2010/main" val="311011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6483863"/>
                    </a:ext>
                  </a:extLst>
                </a:gridCol>
                <a:gridCol w="3291840">
                  <a:extLst>
                    <a:ext uri="{9D8B030D-6E8A-4147-A177-3AD203B41FA5}">
                      <a16:colId xmlns:a16="http://schemas.microsoft.com/office/drawing/2014/main" val="1172192302"/>
                    </a:ext>
                  </a:extLst>
                </a:gridCol>
                <a:gridCol w="822960">
                  <a:extLst>
                    <a:ext uri="{9D8B030D-6E8A-4147-A177-3AD203B41FA5}">
                      <a16:colId xmlns:a16="http://schemas.microsoft.com/office/drawing/2014/main" val="1918718546"/>
                    </a:ext>
                  </a:extLst>
                </a:gridCol>
                <a:gridCol w="822960">
                  <a:extLst>
                    <a:ext uri="{9D8B030D-6E8A-4147-A177-3AD203B41FA5}">
                      <a16:colId xmlns:a16="http://schemas.microsoft.com/office/drawing/2014/main" val="391809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10980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- 2024-05-21 09:21:27</a:t>
                      </a:r>
                      <a:r>
                        <a:rPr kumimoji="0" lang="de-DE" sz="1000" b="0" i="0" u="none" strike="noStrike" kern="1200" cap="none" spc="0" normalizeH="0" baseline="0" noProof="0">
                          <a:ln>
                            <a:noFill/>
                          </a:ln>
                          <a:solidFill>
                            <a:prstClr val="black"/>
                          </a:solidFill>
                          <a:effectLst/>
                          <a:uLnTx/>
                          <a:uFillTx/>
                          <a:latin typeface="Calibri"/>
                          <a:ea typeface="+mn-ea"/>
                          <a:cs typeface="+mn-cs"/>
                        </a:rPr>
                        <a:t>
 ✨ Das erste Powerpaar unseres OeNB-Mentoring-Programms bilden Daniela Karanitsch (Mentorin) und Nina Eder (Mentee) ✨
Wir freuen uns sehr, die beiden vorzustellen und ihre Eindrücke des Programms zu teilen!
🔸 Bitte stellen Sie sich kurz vor:
Daniela Karanitsch: Ich bin als Leiterin der Abteilung IT-Operations mit meinen Mitarbeiter:innen für den reibungslosen und sicheren Betrieb der Rechenzentren und IT-Systeme der #OeNB zuständig. Da ich seit über 15 Jahren in der OeNB tätig bin, durfte ich bereits einige Bereiche im Haus kennenlernen, darunter die IT-Security und die Organisationsabteilung.
Nina Eder: Ich arbeite in der Hauptabteilung #Statistik der OeNB. Zuvor war ich nach meinem Wirtschaftsstudium im Raiffeisen Konzern und bei der Deutsche Bank tätig. In der OeNB bin ich für die Versicherungsstatistik zuständig und unterstütze meine Gruppenleitung bei der Gremienarbeit in der Working Group on Monetary and Financial Statistics.
🔸 Was hat Sie dazu bewegt am Mentoring-Programm teilzunehmen?
Daniela Karanitsch: Im Zuge der #Frauenförderung finde ich das Programm eine gute Sache, die ich unterstützen wollte. Ich habe mich aber auch über die Gelegenheit gefreut einer motivierten und engagierten Mitarbeiterin die Aufgaben und Herausforderungen einer Führungskraft näher zu bringen.
Nina Eder: Als Mentee fand ich die Möglichkeit spannend mich mit Führungskräften aus anderen Bereichen auszutauschen. Nach vielen Jahren im gleichen Umfeld interessierte es mich, Einblicke in andere Geschäftsbereiche der OeNB zu erhalten und diese von einer Führungskraft nähergebracht zu bekommen. Im Gegensatz zu einer Jobrotation liegt beim Mentoring der Fokus auf meinem persönlichen Potential für Führungsarbeit.  
🔸 Was verändert sich für Sie durch dieses Mentoring Programm?
Daniela Karanitsch: Als Mentorin ermöglich mir das Programm Einblicke in andere Bereiche der OeNB, bietet Gelegenheit zur Reflexion des eigenen Werdegangs und des Führungsstils sowie den intensiven Austausch mit anderen Führungskräften. 
Nina Eder: Meine Mentorin hat einen neutralen Blick auf mich und meine Entwicklungsperspektiven, ohne dabei das Gefühl haben zu müssen, mir etwas in Aussicht zu stellen. Der Austausch mit meiner Mentorin ist jedes Mal eine Bereicherung und zeigt mir alternative Handlungsmöglichkeiten auf. 
🔸 Wem würden Sie das Mentoring-Programm empfehlen?
Daniela Karanitsch: Führungskräften, die gerne ihre Erfahrungen, Erfolge aber auch ihre „Lessons-Learned“ mit ihrer Mentee teilen wollen.
Nina Eder: Allen Kolleg:innen, die sich aktiv um ihre berufliche Weiterentwicklung bemühen wollen und einen Perspektivenwechsel aus der Sicht einer Führungskraft innerhalb der OeNB erleben möchten. 🚀
#Mentoring #Förderung #HR #EmployerBranding #Frauen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https://quintly-eu-image-storage.s3.amazonaws.com/3c270fb010400d947df4902460bf51e2/1b86efb601c9a4a3571c6a4813d9089c.jpg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extLst>
                  <a:ext uri="{0D108BD9-81ED-4DB2-BD59-A6C34878D82A}">
                    <a16:rowId xmlns:a16="http://schemas.microsoft.com/office/drawing/2014/main" val="2058650473"/>
                  </a:ext>
                </a:extLst>
              </a:tr>
            </a:tbl>
          </a:graphicData>
        </a:graphic>
      </p:graphicFrame>
      <p:sp>
        <p:nvSpPr>
          <p:cNvPr id="4" name="Text Placeholder 3">
            <a:extLst>
              <a:ext uri="{FF2B5EF4-FFF2-40B4-BE49-F238E27FC236}">
                <a16:creationId xmlns:a16="http://schemas.microsoft.com/office/drawing/2014/main" id="{08249E19-BCF7-43CD-B4F9-4E08D145664F}"/>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947809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223D2-406F-441A-BEB7-3106B27E2591}"/>
              </a:ext>
            </a:extLst>
          </p:cNvPr>
          <p:cNvSpPr>
            <a:spLocks noGrp="1"/>
          </p:cNvSpPr>
          <p:nvPr>
            <p:ph type="title"/>
          </p:nvPr>
        </p:nvSpPr>
        <p:spPr/>
        <p:txBody>
          <a:bodyPr/>
          <a:lstStyle/>
          <a:p>
            <a:r>
              <a:rPr lang="en-US"/>
              <a:t>Facebook Original Own Posts Table | OeNB Presentation - 14 of 24</a:t>
            </a:r>
          </a:p>
        </p:txBody>
      </p:sp>
      <p:graphicFrame>
        <p:nvGraphicFramePr>
          <p:cNvPr id="5" name="Table Placeholder 4">
            <a:extLst>
              <a:ext uri="{FF2B5EF4-FFF2-40B4-BE49-F238E27FC236}">
                <a16:creationId xmlns:a16="http://schemas.microsoft.com/office/drawing/2014/main" id="{06E3620A-3D34-406E-9FE3-62D83C2731B8}"/>
              </a:ext>
            </a:extLst>
          </p:cNvPr>
          <p:cNvGraphicFramePr>
            <a:graphicFrameLocks noGrp="1"/>
          </p:cNvGraphicFramePr>
          <p:nvPr>
            <p:ph type="tbl" sz="quarter" idx="13"/>
            <p:extLst>
              <p:ext uri="{D42A27DB-BD31-4B8C-83A1-F6EECF244321}">
                <p14:modId xmlns:p14="http://schemas.microsoft.com/office/powerpoint/2010/main" val="221666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8210070"/>
                    </a:ext>
                  </a:extLst>
                </a:gridCol>
                <a:gridCol w="3291840">
                  <a:extLst>
                    <a:ext uri="{9D8B030D-6E8A-4147-A177-3AD203B41FA5}">
                      <a16:colId xmlns:a16="http://schemas.microsoft.com/office/drawing/2014/main" val="1943593557"/>
                    </a:ext>
                  </a:extLst>
                </a:gridCol>
                <a:gridCol w="822960">
                  <a:extLst>
                    <a:ext uri="{9D8B030D-6E8A-4147-A177-3AD203B41FA5}">
                      <a16:colId xmlns:a16="http://schemas.microsoft.com/office/drawing/2014/main" val="1691027392"/>
                    </a:ext>
                  </a:extLst>
                </a:gridCol>
                <a:gridCol w="822960">
                  <a:extLst>
                    <a:ext uri="{9D8B030D-6E8A-4147-A177-3AD203B41FA5}">
                      <a16:colId xmlns:a16="http://schemas.microsoft.com/office/drawing/2014/main" val="2916451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63053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- 2024-04-12 11:16:11</a:t>
                      </a:r>
                      <a:r>
                        <a:rPr kumimoji="0" lang="de-DE" sz="1000" b="0" i="0" u="none" strike="noStrike" kern="1200" cap="none" spc="0" normalizeH="0" baseline="0" noProof="0">
                          <a:ln>
                            <a:noFill/>
                          </a:ln>
                          <a:solidFill>
                            <a:prstClr val="black"/>
                          </a:solidFill>
                          <a:effectLst/>
                          <a:uLnTx/>
                          <a:uFillTx/>
                          <a:latin typeface="Calibri"/>
                          <a:ea typeface="+mn-ea"/>
                          <a:cs typeface="+mn-cs"/>
                        </a:rPr>
                        <a:t>
 😊 EUgen und ROsi haben heute im Westen für viel Aufregung gesorgt. 
😍Die beiden waren heute beim Kinderkonzert des @oe1 Musiksalon zu Gast und haben viele viele kleine Hände geschüttelt! 
Würdest du die beiden auch gerne mal treffen? 
Alle Infos zur Konzertreihe findest du auf der Oe1 Website 🔗https://oe1.orf.at/artikel/708469/Oe1-Musiksalon-2024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https://quintly-eu-image-storage.s3.amazonaws.com/3c270fb010400d947df4902460bf51e2/1d41bd788af0d65a7c495757ec9a251e.jpg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extLst>
                  <a:ext uri="{0D108BD9-81ED-4DB2-BD59-A6C34878D82A}">
                    <a16:rowId xmlns:a16="http://schemas.microsoft.com/office/drawing/2014/main" val="1357112530"/>
                  </a:ext>
                </a:extLst>
              </a:tr>
            </a:tbl>
          </a:graphicData>
        </a:graphic>
      </p:graphicFrame>
      <p:sp>
        <p:nvSpPr>
          <p:cNvPr id="4" name="Text Placeholder 3">
            <a:extLst>
              <a:ext uri="{FF2B5EF4-FFF2-40B4-BE49-F238E27FC236}">
                <a16:creationId xmlns:a16="http://schemas.microsoft.com/office/drawing/2014/main" id="{2C150862-B312-4C92-AE76-0D8617DF5313}"/>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216851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8EA7E-2DF9-4789-B044-31F77B038E49}"/>
              </a:ext>
            </a:extLst>
          </p:cNvPr>
          <p:cNvSpPr>
            <a:spLocks noGrp="1"/>
          </p:cNvSpPr>
          <p:nvPr>
            <p:ph type="title"/>
          </p:nvPr>
        </p:nvSpPr>
        <p:spPr/>
        <p:txBody>
          <a:bodyPr/>
          <a:lstStyle/>
          <a:p>
            <a:r>
              <a:rPr lang="en-US"/>
              <a:t>Facebook Original Own Posts Table | OeNB Presentation - 15 of 24</a:t>
            </a:r>
          </a:p>
        </p:txBody>
      </p:sp>
      <p:graphicFrame>
        <p:nvGraphicFramePr>
          <p:cNvPr id="5" name="Table Placeholder 4">
            <a:extLst>
              <a:ext uri="{FF2B5EF4-FFF2-40B4-BE49-F238E27FC236}">
                <a16:creationId xmlns:a16="http://schemas.microsoft.com/office/drawing/2014/main" id="{53D79722-DB89-433B-A411-23A0352D70FF}"/>
              </a:ext>
            </a:extLst>
          </p:cNvPr>
          <p:cNvGraphicFramePr>
            <a:graphicFrameLocks noGrp="1"/>
          </p:cNvGraphicFramePr>
          <p:nvPr>
            <p:ph type="tbl" sz="quarter" idx="13"/>
            <p:extLst>
              <p:ext uri="{D42A27DB-BD31-4B8C-83A1-F6EECF244321}">
                <p14:modId xmlns:p14="http://schemas.microsoft.com/office/powerpoint/2010/main" val="60325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1328468"/>
                    </a:ext>
                  </a:extLst>
                </a:gridCol>
                <a:gridCol w="3291840">
                  <a:extLst>
                    <a:ext uri="{9D8B030D-6E8A-4147-A177-3AD203B41FA5}">
                      <a16:colId xmlns:a16="http://schemas.microsoft.com/office/drawing/2014/main" val="2885712908"/>
                    </a:ext>
                  </a:extLst>
                </a:gridCol>
                <a:gridCol w="822960">
                  <a:extLst>
                    <a:ext uri="{9D8B030D-6E8A-4147-A177-3AD203B41FA5}">
                      <a16:colId xmlns:a16="http://schemas.microsoft.com/office/drawing/2014/main" val="3580349097"/>
                    </a:ext>
                  </a:extLst>
                </a:gridCol>
                <a:gridCol w="822960">
                  <a:extLst>
                    <a:ext uri="{9D8B030D-6E8A-4147-A177-3AD203B41FA5}">
                      <a16:colId xmlns:a16="http://schemas.microsoft.com/office/drawing/2014/main" val="219891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45723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- 2024-05-08 14:07:57</a:t>
                      </a:r>
                      <a:r>
                        <a:rPr kumimoji="0" lang="de-DE" sz="1000" b="0" i="0" u="none" strike="noStrike" kern="1200" cap="none" spc="0" normalizeH="0" baseline="0" noProof="0">
                          <a:ln>
                            <a:noFill/>
                          </a:ln>
                          <a:solidFill>
                            <a:prstClr val="black"/>
                          </a:solidFill>
                          <a:effectLst/>
                          <a:uLnTx/>
                          <a:uFillTx/>
                          <a:latin typeface="Calibri"/>
                          <a:ea typeface="+mn-ea"/>
                          <a:cs typeface="+mn-cs"/>
                        </a:rPr>
                        <a:t>
 🚀 Die Förderung unserer Mitarbeiter:innen liegt uns seit Jahren am Herzen. Im Sinne eines umfassenden Talentmanagements streben wir an, besonders #Frauen den Zugang zu Führungspositionen zu erleichtern. 💪 
In den letzten Monaten gab es im Rahmen dessen sowohl das OeNB-Shadowing-Programm als auch das OeNB-Mentoring-Programm. Wir haben mit Katja Stöckl, Gleichbehandlungsbeauftragte &amp; Andreas Furm-Hazivar, Gruppenleiter der Personalentwicklung gesprochen und mehr über die beiden Programme erfahren. 👇
1️⃣ Wozu braucht es das Shadowing &amp; Mentoring-Programm? Was verspricht sich die OeNB davon?
K.S.: Wir beobachten leider immer noch, dass sich (zu) wenig Frauen für Führungspositionen bewerben. Eine Umfrage aus dem Letztjahr hat dies bestätigt. Viele Kolleginnen fühlen sich „nicht ermutigt“ für die Führungskarriere. Die Programme sollen hier ansetzen. Wir möchten sie ermutigen diesen Schritt zu gehen und erhoffen uns ferner mehrere Kolleginnen in Fach- und Führungskarriere.
2️⃣ Was sind die Ziele, Unterschiede &amp; Gemeinsamkeiten der beiden Programme?
K.S.: Das Mentoring-Programm wurde als Führungsinstrument konzipiert. Wir wollen damit Führungskräften ein Instrument in die Hand geben, welches es ihnen ermöglicht interessierte #Frauen in ihren Bereichen zu fördern &amp; aktiv auf eine mögliche Führungskarriere vorzubereiten. Während beim Shadowing-Programm die Kolleginnen selbst aktiv werden, sich bewerben können &amp; damit klar zeigen: Ich möchte mich mit dem Thema #Führung auseinandersetzen.
A.F.H.: Beim Shadowing-Programm bieten wir interessierten &amp; engagierten Kolleginnen die Möglichkeit in einem kurzen Zeitraum in das Thema Führung reinzuschnuppern. Im Vergleich zum Mentoring-Programm ist es kompakter. Zielgruppe beider Programme sind Kolleginnen mit hoher fachlicher Expertise, die sich für das Thema Führungskarriere interessieren. 
3️⃣ Das Shadowing-Programm gibt es seit 2016; das Mentoring-Programm startete 2023. Welche Erfahrungen aus der Planung/Umsetzung des Shadowing-Programms konnten Sie für die Durchführung des Mentoring-Programms mitnehmen?
A.F.H.: Die beiden Programme sind unterschiedlicher, als man glaubt, daher konnten wir hier nicht allzu viele Erfahrungen mitnehmen. Aber einen zentralen Faktor haben beide Programme gemein: Das Matching 😊 – Es ist wichtig, dass möglichst stimmige Paare zusammenfinden, dann ist schon viel gewonnen.
4️⃣ Apropos Matching! Nach welchen Kriterien werden die Paare zusammengestellt?
A.F.H.: Grundlegend sind neben ein paar "Rahmenbedingungen" wie bspw. Interessen der Shadows, viel Fingerspitzengefühl. Bei der Mentoring-Paarung standen Zielsetzung der Mentees &amp; Angebote sowie Stärken der Mentor:innen im Mittelpunkt.
5️⃣ Was begeistert Sie beide am Shadowing/Mentoring Programm?
K.S.: Mir gefällt am Mentoring-Programm besonders gut, dass hier die Führungskräfte gemeinsam mit den Mitarbeiterinnen einen möglichen Karrierepfad überlegen &amp; besprechen. So können auch zurückhaltende Frauen, die großes #Potential haben, gefördert werden. 🚀
A.F.H: Beim Shadowing gefällt mir, dass sich jede Kollegin bewerben kann &amp; dass es ein einfacher Einstieg in das Thema Führung ist. Der Zeitaufwand ist für Shadow &amp; Shadow-Geberin überschaubar. Das Mentoring ist die „Königinnenklasse“. Hier geht es um die persönliche Weiterentwicklung des Mentees, die Arbeit an den individuellen Zielen. Bei beiden Programmen haben wir die Erfahrung gemacht, dass es nie eine „Einbahnstraße“ ist. Alle Teilnehmenden nehmen viel für sich mit.
6️⃣ Woran lässt sich Ihrer Meinung nach erkennen, ob das Programm ein #Erfolg war?
K.S.: Ich erhoffe mir, dass der Erfolg in den Zahlen sichtbar wird. Heißt, dass die (Bewerberinnen) -anzahl &amp; für Fach- und Führungskarriere steigen. Das Mentoring-Programm ist ein Erfolg, wenn die Mentees ihre Programmziele erreicht haben.
A.F.H.: Eine positive Änderung der Führungskultur würde ich zusätzlich als Erfolg deuten. 
#OeNB #Shadowing #Mentoring #TeamOeNB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https://quintly-eu-image-storage.s3.amazonaws.com/3c270fb010400d947df4902460bf51e2/49fc2aaa157d262ce3bf0b85362df537.jpg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3878723284"/>
                  </a:ext>
                </a:extLst>
              </a:tr>
            </a:tbl>
          </a:graphicData>
        </a:graphic>
      </p:graphicFrame>
      <p:sp>
        <p:nvSpPr>
          <p:cNvPr id="4" name="Text Placeholder 3">
            <a:extLst>
              <a:ext uri="{FF2B5EF4-FFF2-40B4-BE49-F238E27FC236}">
                <a16:creationId xmlns:a16="http://schemas.microsoft.com/office/drawing/2014/main" id="{CA4740CC-6AB3-487E-8C27-049824761FD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775415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F4BF-7D61-49F0-95BC-4A9F41EEBF20}"/>
              </a:ext>
            </a:extLst>
          </p:cNvPr>
          <p:cNvSpPr>
            <a:spLocks noGrp="1"/>
          </p:cNvSpPr>
          <p:nvPr>
            <p:ph type="title"/>
          </p:nvPr>
        </p:nvSpPr>
        <p:spPr/>
        <p:txBody>
          <a:bodyPr/>
          <a:lstStyle/>
          <a:p>
            <a:r>
              <a:rPr lang="en-US"/>
              <a:t>Facebook Original Own Posts Table | OeNB Presentation - 16 of 24</a:t>
            </a:r>
          </a:p>
        </p:txBody>
      </p:sp>
      <p:graphicFrame>
        <p:nvGraphicFramePr>
          <p:cNvPr id="5" name="Table Placeholder 4">
            <a:extLst>
              <a:ext uri="{FF2B5EF4-FFF2-40B4-BE49-F238E27FC236}">
                <a16:creationId xmlns:a16="http://schemas.microsoft.com/office/drawing/2014/main" id="{80F12825-EEF7-49D7-96D0-C07E7D9CA563}"/>
              </a:ext>
            </a:extLst>
          </p:cNvPr>
          <p:cNvGraphicFramePr>
            <a:graphicFrameLocks noGrp="1"/>
          </p:cNvGraphicFramePr>
          <p:nvPr>
            <p:ph type="tbl" sz="quarter" idx="13"/>
            <p:extLst>
              <p:ext uri="{D42A27DB-BD31-4B8C-83A1-F6EECF244321}">
                <p14:modId xmlns:p14="http://schemas.microsoft.com/office/powerpoint/2010/main" val="154235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85291763"/>
                    </a:ext>
                  </a:extLst>
                </a:gridCol>
                <a:gridCol w="3291840">
                  <a:extLst>
                    <a:ext uri="{9D8B030D-6E8A-4147-A177-3AD203B41FA5}">
                      <a16:colId xmlns:a16="http://schemas.microsoft.com/office/drawing/2014/main" val="2318926961"/>
                    </a:ext>
                  </a:extLst>
                </a:gridCol>
                <a:gridCol w="822960">
                  <a:extLst>
                    <a:ext uri="{9D8B030D-6E8A-4147-A177-3AD203B41FA5}">
                      <a16:colId xmlns:a16="http://schemas.microsoft.com/office/drawing/2014/main" val="3860221911"/>
                    </a:ext>
                  </a:extLst>
                </a:gridCol>
                <a:gridCol w="822960">
                  <a:extLst>
                    <a:ext uri="{9D8B030D-6E8A-4147-A177-3AD203B41FA5}">
                      <a16:colId xmlns:a16="http://schemas.microsoft.com/office/drawing/2014/main" val="372091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86063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- 2024-06-18 09:25:47</a:t>
                      </a:r>
                      <a:r>
                        <a:rPr kumimoji="0" lang="de-DE" sz="1000" b="0" i="0" u="none" strike="noStrike" kern="1200" cap="none" spc="0" normalizeH="0" baseline="0" noProof="0">
                          <a:ln>
                            <a:noFill/>
                          </a:ln>
                          <a:solidFill>
                            <a:prstClr val="black"/>
                          </a:solidFill>
                          <a:effectLst/>
                          <a:uLnTx/>
                          <a:uFillTx/>
                          <a:latin typeface="Calibri"/>
                          <a:ea typeface="+mn-ea"/>
                          <a:cs typeface="+mn-cs"/>
                        </a:rPr>
                        <a:t>
 ✨ Unser drittes Powerpaar des OeNB-Mentoring-Programms bilden Gruber Thomas &amp; Bianca Menetetter. ✨ Wir haben sie zum Gespräch getroffen und mehr über ihren Aha-Moment &amp; die individuelle Teilnahme-Motivation erfahren 👇
🔸 Bitte stellen Sie sich kurz vor:
Thomas Gruber: Im Laufe meines beruflichen Werdegangs hatte ich verschiedene Arbeitgeber, nationale wie internationale. Dadurch habe ich unterschiedliche Arbeits- und Führungskulturen kennengelernt, die natürlich in gewissem Maße auch Einfluss auf mein eigenes Handeln genommen haben. Seit über 11 Jahren bin ich nun als Führungskraft in der #OeNB im Einsatz &amp; versuche gesammelten Erfahrungen nutzenstiftend einzubringen. 
Bianca Menetetter: Als Mitglied eines Joint Supervisory Teams überwache ich die Aktivitäten von zwei bedeutenden Instituten in #Österreich. Zuvor arbeitete ich fast zwei Jahrzehnte in verschiedenen Abteilungen und Positionen einer österreichischen Bank, wo ich bereits Führungserfahrung sammelte. Diese Expertise ermöglicht es mir, mein Wissen direkt in meine Tätigkeit in der Bankenaufsicht einzubringen und kontinuierlich weiterzuentwickeln. 
🔸 Was hat Sie dazu bewegt am Mentoring-Programm teilzunehmen?
Thomas Gruber: Ich habe davor schon sehr positive Erfahrungen mit dem Shadowing-Programm gemacht. Das Mentoring-Programm wird hier nochmals konkreter, indem es sich zum #Ziel gesetzt hat, #Frauen aktiv zu ermutigen, sich für Führungsrollen zu bewerben, um langfristig den Anteil von Frauen in Führungspositionen zu erhöhen. Das ist wichtig. Dabei sind die Weitergabe von Führungs-Know-How und der Austausch von Erfahrungen in einer lernenden Institution grundsätzlich essenziell. Der Prozess ist keine Einbahnstraße, beide Seiten profitieren von diesem Austausch. 🚀
Bianca Menetetter: Neben der Gelegenheit zur professionellen und persönlichen Weiterentwicklung und dem daraus resultierenden Wissensaufbau und -austausch mit meinem Mentor und den anderen Mentees, war auch das Networking ein wesentlicher positiver Aspekt für mich.
🔸 Was ist Ihr größter Aha-Moment?
Thomas Gruber &amp; Bianca Menetetter: Wie schnell eine vertrauensvolle Beziehung entstehen kann, wenn beide Seiten großes Engagement für das Programm an den Tag legen. 
🔸 Wem würden Sie das Mentoring-Programm empfehlen?
Thomas Gruber &amp; Bianca Menetetter: All jenen Mitarbeiterinnen, die eine Führungsrolle anstreben und von der eigenen Führungskraft entsprechend gefördert werden. 🤝
#TeamOeNB #Frauenförderung #Mentoring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https://quintly-eu-image-storage.s3.amazonaws.com/3c270fb010400d947df4902460bf51e2/aff99f35053d0f04223568977d719a98.jpg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extLst>
                  <a:ext uri="{0D108BD9-81ED-4DB2-BD59-A6C34878D82A}">
                    <a16:rowId xmlns:a16="http://schemas.microsoft.com/office/drawing/2014/main" val="1733509597"/>
                  </a:ext>
                </a:extLst>
              </a:tr>
            </a:tbl>
          </a:graphicData>
        </a:graphic>
      </p:graphicFrame>
      <p:sp>
        <p:nvSpPr>
          <p:cNvPr id="4" name="Text Placeholder 3">
            <a:extLst>
              <a:ext uri="{FF2B5EF4-FFF2-40B4-BE49-F238E27FC236}">
                <a16:creationId xmlns:a16="http://schemas.microsoft.com/office/drawing/2014/main" id="{261B4EF3-0B12-4EA1-AA60-C861E1D4DAFD}"/>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692064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D4480-8EBB-4203-B7CC-A7FA0FC5E9CD}"/>
              </a:ext>
            </a:extLst>
          </p:cNvPr>
          <p:cNvSpPr>
            <a:spLocks noGrp="1"/>
          </p:cNvSpPr>
          <p:nvPr>
            <p:ph type="title"/>
          </p:nvPr>
        </p:nvSpPr>
        <p:spPr/>
        <p:txBody>
          <a:bodyPr/>
          <a:lstStyle/>
          <a:p>
            <a:r>
              <a:rPr lang="en-US"/>
              <a:t>Facebook Original Own Posts Table | OeNB Presentation - 17 of 24</a:t>
            </a:r>
          </a:p>
        </p:txBody>
      </p:sp>
      <p:graphicFrame>
        <p:nvGraphicFramePr>
          <p:cNvPr id="5" name="Table Placeholder 4">
            <a:extLst>
              <a:ext uri="{FF2B5EF4-FFF2-40B4-BE49-F238E27FC236}">
                <a16:creationId xmlns:a16="http://schemas.microsoft.com/office/drawing/2014/main" id="{18E220B3-68C1-4545-8C48-FEC524E4F2C2}"/>
              </a:ext>
            </a:extLst>
          </p:cNvPr>
          <p:cNvGraphicFramePr>
            <a:graphicFrameLocks noGrp="1"/>
          </p:cNvGraphicFramePr>
          <p:nvPr>
            <p:ph type="tbl" sz="quarter" idx="13"/>
            <p:extLst>
              <p:ext uri="{D42A27DB-BD31-4B8C-83A1-F6EECF244321}">
                <p14:modId xmlns:p14="http://schemas.microsoft.com/office/powerpoint/2010/main" val="3655854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0341867"/>
                    </a:ext>
                  </a:extLst>
                </a:gridCol>
                <a:gridCol w="3291840">
                  <a:extLst>
                    <a:ext uri="{9D8B030D-6E8A-4147-A177-3AD203B41FA5}">
                      <a16:colId xmlns:a16="http://schemas.microsoft.com/office/drawing/2014/main" val="3931827945"/>
                    </a:ext>
                  </a:extLst>
                </a:gridCol>
                <a:gridCol w="822960">
                  <a:extLst>
                    <a:ext uri="{9D8B030D-6E8A-4147-A177-3AD203B41FA5}">
                      <a16:colId xmlns:a16="http://schemas.microsoft.com/office/drawing/2014/main" val="2864816501"/>
                    </a:ext>
                  </a:extLst>
                </a:gridCol>
                <a:gridCol w="822960">
                  <a:extLst>
                    <a:ext uri="{9D8B030D-6E8A-4147-A177-3AD203B41FA5}">
                      <a16:colId xmlns:a16="http://schemas.microsoft.com/office/drawing/2014/main" val="182323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429387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- 2024-06-04 15:12:01</a:t>
                      </a:r>
                      <a:r>
                        <a:rPr kumimoji="0" lang="de-DE" sz="1000" b="0" i="0" u="none" strike="noStrike" kern="1200" cap="none" spc="0" normalizeH="0" baseline="0" noProof="0">
                          <a:ln>
                            <a:noFill/>
                          </a:ln>
                          <a:solidFill>
                            <a:prstClr val="black"/>
                          </a:solidFill>
                          <a:effectLst/>
                          <a:uLnTx/>
                          <a:uFillTx/>
                          <a:latin typeface="Calibri"/>
                          <a:ea typeface="+mn-ea"/>
                          <a:cs typeface="+mn-cs"/>
                        </a:rPr>
                        <a:t>
 ✨ Spotlight on für unser zweites Powerpaar des OeNB-Mentoring-Programms: Katharina Selzer-Haas (Mentorin) &amp; Eleonora Endlich (Mentee) ✨
🔸 Bitte stellen Sie sich kurz vor:
👩 Katharina Selzer-Haas: Ich arbeite seit 24 Jahren in der #OeNB &amp; habe im Laufe meines Berufsweges verschiedene Positionen eingenommen. Ich war Referentin in einer Fachabteilung, Assistentin des Vize-Gouverneurs, stv. Abteilungsleiterin &amp; bin seit 12 Jahren Abteilungsleiterin. Hierbei habe ich das Unternehmen von versch. Blickwinkeln kennengelernt sowie Erfahrung im Bewältigen von Herausforderungen sammeln &amp; mir dadurch Gelassenheit in stürmischen Zeiten aneignen können.
👱‍♀️ Eleonora Endlich: Ich bin seit 2020 im Referat des Gouverneurs als fachliche Assistenz tätig &amp; war davor für spezifische Finanzmarkt- sowie internationale Themen zuständig. In diesem Zusammenhang konnte ich auch mehrere Monate bei unserer Stimmrechtsgruppe im #IWF wertvolle Erfahrungen sammeln. Vor der OeNB war ich in einer Geschäftsbank in #Wien &amp; London tätig. Meine Erfahrungen &amp; (internationalen) beruflichen Stationen haben es mir ermöglicht, #Österreich und die OeNB in einem breiteren Kontext zu sehen. 
🔸 Was hat Sie dazu bewegt am Mentoring-Programm teilzunehmen?
👩 Katharina Selzer-Haas: Die Zeiten des Abarbeitens von Checklisten ist vorbei. Unser Berufsleben wird immer komplexer &amp; schnelllebiger mit vielen außergewöhnlichen Aufgabenstellungen. Es ist daher nicht mehr möglich den Arbeitsalltag mit unseren herkömmlichen Methoden zu bewältigen. Stattdessen benötigt es #Flexibilität &amp; andere Blickwinkel, um neue Herangehensweisen zu entwickeln. 💡 Mein Beweggrund mich als Mentorin zu bewerben war es daher, in unklaren Situationen durch meine Erfahrung Sicherheit durch Aufzeigen neuer Wege oder Sichtweisen zu vermitteln &amp; damit zum persönlichen Wachstum des Mentees beitragen zu können.
👱‍♀️ Eleonora Endlich: Der Erfahrungsaustausch zu beruflichen Entwicklungsmöglichkeiten &amp; Herausforderungen ist ein wertvoller Baustein für persönliches &amp; berufliches Wachstum. Eine hochqualifizierte, erfahrene &amp; reflektierte Führungskraft, die die OeNB und ihre spezifischen Herausforderungen gut kennt und beruflich sehr erfolgreich ist, ist für mich daher eine sehr wertvolle Quelle der Inspiration. 💪
🔸 Was ist Ihr größer Aha-Moment während des Programms?
👩 Katharina Selzer-Haas: Wenn bekannte Wege der Mentee neu &amp; mit Freude beschritten werden und ich sie hierbei auf ihrem Weg begleiten kann.
👱‍♀️ Eleonora Endlich: Gute Führung ist mit einem hohen zeitlichen &amp; emotionalen Aufwand verbunden und wichtig für das Funktionieren eines Teams &amp; wertvoll für die einzelnen Mitarbeitenden selbst. 
🔸 Wem würden Sie das Mentoring-Programm empfehlen?
👩 Katharina Selzer-Haas: Jeder Person, die für neue Ideen offen sowie bereit für Veränderung &amp;  kritischer Hinterfragung eingefahrener Betrachtungsweisen ist.
👱‍♀️ Eleonora Endlich: Jedem / jeder, der / die sich persönlich weiterentwickeln möchte.
#Mentoring #EmployerBranding #Frauen #DieNationalbank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https://quintly-eu-image-storage.s3.amazonaws.com/3c270fb010400d947df4902460bf51e2/dba3229fd7bc961c2244a60cc45124c4.jpg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extLst>
                  <a:ext uri="{0D108BD9-81ED-4DB2-BD59-A6C34878D82A}">
                    <a16:rowId xmlns:a16="http://schemas.microsoft.com/office/drawing/2014/main" val="994212413"/>
                  </a:ext>
                </a:extLst>
              </a:tr>
            </a:tbl>
          </a:graphicData>
        </a:graphic>
      </p:graphicFrame>
      <p:sp>
        <p:nvSpPr>
          <p:cNvPr id="4" name="Text Placeholder 3">
            <a:extLst>
              <a:ext uri="{FF2B5EF4-FFF2-40B4-BE49-F238E27FC236}">
                <a16:creationId xmlns:a16="http://schemas.microsoft.com/office/drawing/2014/main" id="{12BDBC55-DAF1-4FC6-8DA1-D75ABA4A56F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802786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95556-031E-4E00-8536-F6FE2E8533F3}"/>
              </a:ext>
            </a:extLst>
          </p:cNvPr>
          <p:cNvSpPr>
            <a:spLocks noGrp="1"/>
          </p:cNvSpPr>
          <p:nvPr>
            <p:ph type="title"/>
          </p:nvPr>
        </p:nvSpPr>
        <p:spPr/>
        <p:txBody>
          <a:bodyPr/>
          <a:lstStyle/>
          <a:p>
            <a:r>
              <a:rPr lang="en-US"/>
              <a:t>Facebook Original Own Posts Table | OeNB Presentation - 18 of 24</a:t>
            </a:r>
          </a:p>
        </p:txBody>
      </p:sp>
      <p:graphicFrame>
        <p:nvGraphicFramePr>
          <p:cNvPr id="5" name="Table Placeholder 4">
            <a:extLst>
              <a:ext uri="{FF2B5EF4-FFF2-40B4-BE49-F238E27FC236}">
                <a16:creationId xmlns:a16="http://schemas.microsoft.com/office/drawing/2014/main" id="{E6163606-7347-4532-B366-F7CA5B9FD549}"/>
              </a:ext>
            </a:extLst>
          </p:cNvPr>
          <p:cNvGraphicFramePr>
            <a:graphicFrameLocks noGrp="1"/>
          </p:cNvGraphicFramePr>
          <p:nvPr>
            <p:ph type="tbl" sz="quarter" idx="13"/>
            <p:extLst>
              <p:ext uri="{D42A27DB-BD31-4B8C-83A1-F6EECF244321}">
                <p14:modId xmlns:p14="http://schemas.microsoft.com/office/powerpoint/2010/main" val="318449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9613819"/>
                    </a:ext>
                  </a:extLst>
                </a:gridCol>
                <a:gridCol w="3291840">
                  <a:extLst>
                    <a:ext uri="{9D8B030D-6E8A-4147-A177-3AD203B41FA5}">
                      <a16:colId xmlns:a16="http://schemas.microsoft.com/office/drawing/2014/main" val="3377500436"/>
                    </a:ext>
                  </a:extLst>
                </a:gridCol>
                <a:gridCol w="822960">
                  <a:extLst>
                    <a:ext uri="{9D8B030D-6E8A-4147-A177-3AD203B41FA5}">
                      <a16:colId xmlns:a16="http://schemas.microsoft.com/office/drawing/2014/main" val="1487514680"/>
                    </a:ext>
                  </a:extLst>
                </a:gridCol>
                <a:gridCol w="822960">
                  <a:extLst>
                    <a:ext uri="{9D8B030D-6E8A-4147-A177-3AD203B41FA5}">
                      <a16:colId xmlns:a16="http://schemas.microsoft.com/office/drawing/2014/main" val="63693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81076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- 2024-05-15 13:07:09</a:t>
                      </a:r>
                      <a:r>
                        <a:rPr kumimoji="0" lang="de-DE" sz="1000" b="0" i="0" u="none" strike="noStrike" kern="1200" cap="none" spc="0" normalizeH="0" baseline="0" noProof="0">
                          <a:ln>
                            <a:noFill/>
                          </a:ln>
                          <a:solidFill>
                            <a:prstClr val="black"/>
                          </a:solidFill>
                          <a:effectLst/>
                          <a:uLnTx/>
                          <a:uFillTx/>
                          <a:latin typeface="Calibri"/>
                          <a:ea typeface="+mn-ea"/>
                          <a:cs typeface="+mn-cs"/>
                        </a:rPr>
                        <a:t>
 ➡Eine familienfreundliche Arbeitgeberin zu sein, sollte im Jahr 2024 längst eine Selbstverständlichkeit sein. 
👍Berufstätige Eltern und pflegende Angehörige haben diverse Aufgaben gleichzeitig zu stemmen – wir sind uns dieser Herausforderungen bewusst und sehr stolz darauf, unsere Mitarbeiter:innen bereits seit Jahren mit zahlreichen Maßnahmen zu unterstützen. 
✔Wer Teil des #teamoenb ist oder wird, kann sich sicher sein, dass „Vereinbarkeit von Familie und Beruf“ bei uns mehr als nur ein gut klingender Benefit ist.  
Danke auch an das Team von Leading Employers für das tolle Video 🙌 
#hr #leadingemployers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https://quintly-eu-image-storage.s3.amazonaws.com/3c270fb010400d947df4902460bf51e2/833a52ac8b3a7397800895e29db6f912.jpg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extLst>
                  <a:ext uri="{0D108BD9-81ED-4DB2-BD59-A6C34878D82A}">
                    <a16:rowId xmlns:a16="http://schemas.microsoft.com/office/drawing/2014/main" val="1445458761"/>
                  </a:ext>
                </a:extLst>
              </a:tr>
            </a:tbl>
          </a:graphicData>
        </a:graphic>
      </p:graphicFrame>
      <p:sp>
        <p:nvSpPr>
          <p:cNvPr id="4" name="Text Placeholder 3">
            <a:extLst>
              <a:ext uri="{FF2B5EF4-FFF2-40B4-BE49-F238E27FC236}">
                <a16:creationId xmlns:a16="http://schemas.microsoft.com/office/drawing/2014/main" id="{E2DEB5A6-73C9-4604-8C90-7B4634306615}"/>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4268143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AC47-451A-4417-9B4D-F803CA75386A}"/>
              </a:ext>
            </a:extLst>
          </p:cNvPr>
          <p:cNvSpPr>
            <a:spLocks noGrp="1"/>
          </p:cNvSpPr>
          <p:nvPr>
            <p:ph type="title"/>
          </p:nvPr>
        </p:nvSpPr>
        <p:spPr/>
        <p:txBody>
          <a:bodyPr/>
          <a:lstStyle/>
          <a:p>
            <a:r>
              <a:rPr lang="en-US"/>
              <a:t>Facebook Original Own Posts Table | OeNB Presentation - 19 of 24</a:t>
            </a:r>
          </a:p>
        </p:txBody>
      </p:sp>
      <p:graphicFrame>
        <p:nvGraphicFramePr>
          <p:cNvPr id="5" name="Table Placeholder 4">
            <a:extLst>
              <a:ext uri="{FF2B5EF4-FFF2-40B4-BE49-F238E27FC236}">
                <a16:creationId xmlns:a16="http://schemas.microsoft.com/office/drawing/2014/main" id="{50628331-97F5-4A3B-BA1A-F389E12D5844}"/>
              </a:ext>
            </a:extLst>
          </p:cNvPr>
          <p:cNvGraphicFramePr>
            <a:graphicFrameLocks noGrp="1"/>
          </p:cNvGraphicFramePr>
          <p:nvPr>
            <p:ph type="tbl" sz="quarter" idx="13"/>
            <p:extLst>
              <p:ext uri="{D42A27DB-BD31-4B8C-83A1-F6EECF244321}">
                <p14:modId xmlns:p14="http://schemas.microsoft.com/office/powerpoint/2010/main" val="4262489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1891293"/>
                    </a:ext>
                  </a:extLst>
                </a:gridCol>
                <a:gridCol w="3291840">
                  <a:extLst>
                    <a:ext uri="{9D8B030D-6E8A-4147-A177-3AD203B41FA5}">
                      <a16:colId xmlns:a16="http://schemas.microsoft.com/office/drawing/2014/main" val="2313951847"/>
                    </a:ext>
                  </a:extLst>
                </a:gridCol>
                <a:gridCol w="822960">
                  <a:extLst>
                    <a:ext uri="{9D8B030D-6E8A-4147-A177-3AD203B41FA5}">
                      <a16:colId xmlns:a16="http://schemas.microsoft.com/office/drawing/2014/main" val="3323754910"/>
                    </a:ext>
                  </a:extLst>
                </a:gridCol>
                <a:gridCol w="822960">
                  <a:extLst>
                    <a:ext uri="{9D8B030D-6E8A-4147-A177-3AD203B41FA5}">
                      <a16:colId xmlns:a16="http://schemas.microsoft.com/office/drawing/2014/main" val="1439685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2773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- 2024-04-25 16:49:02</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
Seit dieser Woche hat die Ausstellung ✨ CASH. Der Wert des Bargeldes ✨ für Besucher:innen geöffnet. In Kooperation Oesterreichische Nationalbank x TMW - Technisches Museum Wien freuen wir uns, 5 x 2 Karten im Wert von 16 Euro unter euch zu verlosen.
Was müsst ihr dafür tun? ❓❓
✅ Verrate uns, ob du lieber mit Bargeld oder mit Karte zahlst.
✅ Folge der Nationalbank und dem technischen Museum.
✅ Like diesen Beitrag.
✅ Markiere jemanden, mit dem du gerne ins Museum gehen würdest.
Das Gewinnspiel läuft bis 3. Mai und die Teilnahme ist aus ganz Österreich möglich. Der Rechtsweg ist ausgeschlossen. Mehr zu den Teilnahmebedingungen findest du hier: https://bit.ly/3y5t1k7
Bis bald im Museum! 👀💰
#cash_tmw #dienationalbank #oenb #technischesmuseumwien #technischesmuseum #wien #vienna #cash #exhibition #viennamuseum #gewinnspiel #giveaway #win #gewinne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https://quintly-eu-image-storage.s3.amazonaws.com/3c270fb010400d947df4902460bf51e2/41578e1f212545a3fc260dc40c97a92b.jpg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extLst>
                  <a:ext uri="{0D108BD9-81ED-4DB2-BD59-A6C34878D82A}">
                    <a16:rowId xmlns:a16="http://schemas.microsoft.com/office/drawing/2014/main" val="4111853440"/>
                  </a:ext>
                </a:extLst>
              </a:tr>
            </a:tbl>
          </a:graphicData>
        </a:graphic>
      </p:graphicFrame>
      <p:sp>
        <p:nvSpPr>
          <p:cNvPr id="4" name="Text Placeholder 3">
            <a:extLst>
              <a:ext uri="{FF2B5EF4-FFF2-40B4-BE49-F238E27FC236}">
                <a16:creationId xmlns:a16="http://schemas.microsoft.com/office/drawing/2014/main" id="{D61DDDE0-1D5F-447D-BC5D-0E099926C061}"/>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2367032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BC321-BCAF-4A83-8ED5-0CD1CEBE0170}"/>
              </a:ext>
            </a:extLst>
          </p:cNvPr>
          <p:cNvSpPr>
            <a:spLocks noGrp="1"/>
          </p:cNvSpPr>
          <p:nvPr>
            <p:ph type="title"/>
          </p:nvPr>
        </p:nvSpPr>
        <p:spPr/>
        <p:txBody>
          <a:bodyPr/>
          <a:lstStyle/>
          <a:p>
            <a:r>
              <a:rPr lang="en-US"/>
              <a:t>Facebook Original Own Posts Table | OeNB Presentation - 20 of 24</a:t>
            </a:r>
          </a:p>
        </p:txBody>
      </p:sp>
      <p:graphicFrame>
        <p:nvGraphicFramePr>
          <p:cNvPr id="5" name="Table Placeholder 4">
            <a:extLst>
              <a:ext uri="{FF2B5EF4-FFF2-40B4-BE49-F238E27FC236}">
                <a16:creationId xmlns:a16="http://schemas.microsoft.com/office/drawing/2014/main" id="{A3D6120A-3973-4EF0-8046-50767D50A54A}"/>
              </a:ext>
            </a:extLst>
          </p:cNvPr>
          <p:cNvGraphicFramePr>
            <a:graphicFrameLocks noGrp="1"/>
          </p:cNvGraphicFramePr>
          <p:nvPr>
            <p:ph type="tbl" sz="quarter" idx="13"/>
            <p:extLst>
              <p:ext uri="{D42A27DB-BD31-4B8C-83A1-F6EECF244321}">
                <p14:modId xmlns:p14="http://schemas.microsoft.com/office/powerpoint/2010/main" val="151308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7850066"/>
                    </a:ext>
                  </a:extLst>
                </a:gridCol>
                <a:gridCol w="3291840">
                  <a:extLst>
                    <a:ext uri="{9D8B030D-6E8A-4147-A177-3AD203B41FA5}">
                      <a16:colId xmlns:a16="http://schemas.microsoft.com/office/drawing/2014/main" val="4258041624"/>
                    </a:ext>
                  </a:extLst>
                </a:gridCol>
                <a:gridCol w="822960">
                  <a:extLst>
                    <a:ext uri="{9D8B030D-6E8A-4147-A177-3AD203B41FA5}">
                      <a16:colId xmlns:a16="http://schemas.microsoft.com/office/drawing/2014/main" val="209071674"/>
                    </a:ext>
                  </a:extLst>
                </a:gridCol>
                <a:gridCol w="822960">
                  <a:extLst>
                    <a:ext uri="{9D8B030D-6E8A-4147-A177-3AD203B41FA5}">
                      <a16:colId xmlns:a16="http://schemas.microsoft.com/office/drawing/2014/main" val="399572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31953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- 2024-05-07 09:17:23</a:t>
                      </a:r>
                      <a:r>
                        <a:rPr kumimoji="0" lang="en-US" sz="1000" b="0" i="0" u="none" strike="noStrike" kern="1200" cap="none" spc="0" normalizeH="0" baseline="0" noProof="0">
                          <a:ln>
                            <a:noFill/>
                          </a:ln>
                          <a:solidFill>
                            <a:prstClr val="black"/>
                          </a:solidFill>
                          <a:effectLst/>
                          <a:uLnTx/>
                          <a:uFillTx/>
                          <a:latin typeface="Calibri"/>
                          <a:ea typeface="+mn-ea"/>
                          <a:cs typeface="+mn-cs"/>
                        </a:rPr>
                        <a:t>
 Sagt mal, Nina und Stefan, was kann eigentlich die neue Finanzbildungswebsite? 💻💡
❓ 𝗪𝗶𝗲 𝗸𝗮𝗺 𝗲𝘀 𝘇𝘂𝗿 𝗻𝗲𝘂𝗲𝗻 𝗪𝗲𝗯𝘀𝗶𝘁𝗲 𝘂𝗻𝗱 𝘄𝗮𝘀 𝘄𝗮𝗿 𝗲𝘂𝗲𝗿 𝗭𝗶𝗲𝗹 𝗺𝗶𝘁 𝗱𝗲𝗿 𝗦𝗲𝗶𝘁𝗲... 𝘀𝗶𝗲 𝘂𝗻𝘁𝗲𝗿𝘀𝗰𝗵𝗲𝗶𝗱𝗲𝘁 𝘀𝗶𝗰𝗵 𝗷𝗮 𝗱𝗼𝗰𝗵 𝗲𝗿𝗵𝗲𝗯𝗹𝗶𝗰𝗵 𝘃𝗼𝗻 𝗱𝗲𝗿 „𝗮𝗹𝘁𝗲𝗻“ 𝗪𝗲𝗯𝘀𝗶𝘁𝗲 𝗘𝘂𝗿𝗼𝗹𝗼𝗴𝗶𝘀𝗰𝗵?
Eurologisch wurde 2015 erstellt. Gerade im Website-Bereich hat sich seitdem viel verändert. Die Seite war also technisch, grafisch und aus Sicht der User-Experience nicht mehr am neuesten Stand und musste modernisiert werden. Diese Chance haben wir genutzt, um größer zu denken.
❓ 𝗚𝗶𝗯𝘁 𝗲𝘀 𝗘𝘂𝗿𝗼𝗹𝗼𝗴𝗶𝘀𝗰𝗵 𝗷𝗲𝘁𝘇𝘁 𝗻𝗶𝗰𝗵𝘁 𝗺𝗲𝗵𝗿?
Genau, Eurologisch gibt in der bisherigen Form nicht mehr. Dabei sind aber zwei Punkte wichtig zu erwähnen:
1️⃣ Wir haben eine Verlinkung zur neuen Finanzbildungswebsite angelegt.
2️⃣ Wir haben fast alle Produkte der Eurologisch-Seite übernommen.
❓ 𝗗𝗶𝗲 𝗪𝗲𝗯𝘀𝗶𝘁𝗲 𝗵𝗮𝘁 𝘃𝗶𝗲𝗹𝗲 𝗻𝗲𝘂𝗲 𝗕𝗲𝗿𝗲𝗶𝗰𝗵𝗲, 𝘄𝗲𝗿 𝗶𝘀𝘁 𝗲𝘂𝗿𝗲 𝗭𝗶𝗲𝗹𝗴𝗿𝘂𝗽𝗽𝗲 𝗺𝗶𝘁 𝗱𝗲𝗿 𝗪𝗲𝗯𝘀𝗶𝘁𝗲?
Die überarbeitete Website richtet sich an verschiedene Zielgruppen und bietet einen erweiterten Zugang zu Finanzbildungsinhalten:
1️⃣ Schulen, Kindergärten, Lehrkräfte
2️⃣ Breite Öffentlichkeit
3️⃣ Forschungscommunity
❓ 𝗪𝗮𝘀 𝘀𝗶𝗻𝗱 𝗲𝘂𝗿𝗲 𝗟𝗶𝗲𝗯𝗹𝗶𝗻𝗴𝘀𝗮𝗻𝘄𝗲𝗻𝗱𝘂𝗻𝗴𝗲𝗻?
𝗦𝘁𝗲𝗳𝗮𝗻: Ich bin sehr begeistert von unserem neuen E-Learning-Bereich. Zum Beispiel eröffnen die „FinCity-Adventures“ und „Finanzbildung kompakt“ ein breites Einsatzfeld: Lehrkräfte können die Anwendungen im Unterricht einsetzen oder sich selbst fachlich in ein Thema einarbeiten.
𝗡𝗶𝗻𝗮: Wir haben uns – vor allem im Zuge des Relaunches – intensiv damit befasst, wie wir Social-Media-Beiträge und Plattformen wie YouTube sinnvoll auf unserer neuen Website einbauen können. Daraus sind unsere Social-Wall und unsere Video-Wall entstanden. Wir haben somit eine Übersicht über alle sozialen Netzwerke der OeNB.
Danke euch fürs Interview! 🙂 
Übrigens: Die neue Website ist erreichbar unter finanzbildung.oenb.at 📚
______________
#finanzbildung #website #oenb #dienationalbank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https://quintly-eu-image-storage.s3.amazonaws.com/3c270fb010400d947df4902460bf51e2/50dc3465b334aa6534832bd2879459d7.jpg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extLst>
                  <a:ext uri="{0D108BD9-81ED-4DB2-BD59-A6C34878D82A}">
                    <a16:rowId xmlns:a16="http://schemas.microsoft.com/office/drawing/2014/main" val="1469640210"/>
                  </a:ext>
                </a:extLst>
              </a:tr>
            </a:tbl>
          </a:graphicData>
        </a:graphic>
      </p:graphicFrame>
      <p:sp>
        <p:nvSpPr>
          <p:cNvPr id="4" name="Text Placeholder 3">
            <a:extLst>
              <a:ext uri="{FF2B5EF4-FFF2-40B4-BE49-F238E27FC236}">
                <a16:creationId xmlns:a16="http://schemas.microsoft.com/office/drawing/2014/main" id="{68568205-2CC5-4FBA-9DA4-544355AD4CCE}"/>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6739776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0D6AB-CFBD-4913-8626-F30884D29412}"/>
              </a:ext>
            </a:extLst>
          </p:cNvPr>
          <p:cNvSpPr>
            <a:spLocks noGrp="1"/>
          </p:cNvSpPr>
          <p:nvPr>
            <p:ph type="title"/>
          </p:nvPr>
        </p:nvSpPr>
        <p:spPr/>
        <p:txBody>
          <a:bodyPr/>
          <a:lstStyle/>
          <a:p>
            <a:r>
              <a:rPr lang="en-US"/>
              <a:t>Facebook Original Own Posts Table | OeNB Presentation - 21 of 24</a:t>
            </a:r>
          </a:p>
        </p:txBody>
      </p:sp>
      <p:graphicFrame>
        <p:nvGraphicFramePr>
          <p:cNvPr id="5" name="Table Placeholder 4">
            <a:extLst>
              <a:ext uri="{FF2B5EF4-FFF2-40B4-BE49-F238E27FC236}">
                <a16:creationId xmlns:a16="http://schemas.microsoft.com/office/drawing/2014/main" id="{A51C4A30-536E-4AD3-BEDC-FCD1955B74CE}"/>
              </a:ext>
            </a:extLst>
          </p:cNvPr>
          <p:cNvGraphicFramePr>
            <a:graphicFrameLocks noGrp="1"/>
          </p:cNvGraphicFramePr>
          <p:nvPr>
            <p:ph type="tbl" sz="quarter" idx="13"/>
            <p:extLst>
              <p:ext uri="{D42A27DB-BD31-4B8C-83A1-F6EECF244321}">
                <p14:modId xmlns:p14="http://schemas.microsoft.com/office/powerpoint/2010/main" val="46841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0883196"/>
                    </a:ext>
                  </a:extLst>
                </a:gridCol>
                <a:gridCol w="3291840">
                  <a:extLst>
                    <a:ext uri="{9D8B030D-6E8A-4147-A177-3AD203B41FA5}">
                      <a16:colId xmlns:a16="http://schemas.microsoft.com/office/drawing/2014/main" val="1503848293"/>
                    </a:ext>
                  </a:extLst>
                </a:gridCol>
                <a:gridCol w="822960">
                  <a:extLst>
                    <a:ext uri="{9D8B030D-6E8A-4147-A177-3AD203B41FA5}">
                      <a16:colId xmlns:a16="http://schemas.microsoft.com/office/drawing/2014/main" val="2632529802"/>
                    </a:ext>
                  </a:extLst>
                </a:gridCol>
                <a:gridCol w="822960">
                  <a:extLst>
                    <a:ext uri="{9D8B030D-6E8A-4147-A177-3AD203B41FA5}">
                      <a16:colId xmlns:a16="http://schemas.microsoft.com/office/drawing/2014/main" val="96887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77369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- 2024-05-17 12:07:58</a:t>
                      </a:r>
                      <a:r>
                        <a:rPr kumimoji="0" lang="de-DE" sz="1000" b="0" i="0" u="none" strike="noStrike" kern="1200" cap="none" spc="0" normalizeH="0" baseline="0" noProof="0">
                          <a:ln>
                            <a:noFill/>
                          </a:ln>
                          <a:solidFill>
                            <a:prstClr val="black"/>
                          </a:solidFill>
                          <a:effectLst/>
                          <a:uLnTx/>
                          <a:uFillTx/>
                          <a:latin typeface="Calibri"/>
                          <a:ea typeface="+mn-ea"/>
                          <a:cs typeface="+mn-cs"/>
                        </a:rPr>
                        <a:t>
 🎶🎵 Das war der Ö1 #Musiksalon in Klagenfurt! 🎻
Im Wappensaal im Landhaus Klagenfurt fand am 16. Mai 2024 unter der Moderation von Ulla Pilz der Ö1 Musiksalon statt.
Wusstest du, dass Niccolò Paganini exzellent Gitarre spielte, schon lange bevor er zum sagenumwobenen "Teufelsgeiger" wurde? Es ist also nur zu verständlich, dass er auch Kammermusik für Gitarre und Streicher komponierte; was hingegen gar nicht verständlich ist: Wie selten diese Werke gespielt werden. Zwei dieser Paganini-Kostbarkeiten, ein #Duo und ein #Terzett mit Cello, konnten an diesem Abend entdeckt werden. Abgerundet wurden sie mit Bearbeitungen von Schubert und Händel, in denen die von Benjamin Schmid gespielte #Stradivari zu zwei sehr unterschiedlichen musikalischen Liebesduetten antrat.
Es spielten:
🎻 Benjamin Schmid, Violine Antonio Stradivari, Cremona 1718, "ex Viotti" - "ex Arnold Rosé"
🎻 Petrit Çeku, Gitarre
🎻 Florian Eggner, Violoncello
Im Kinderkonzert am Nachmittag wurden außerdem Ausschnitte des Abendprogramms gespielt, vorrangig für Kinder im Volksschulalter (6 bis 10 Jahre), ebenfalls aufbereitet und moderiert von Ö1 Musikredakteurin Ulla Pilz.
Für alle, die es verpasst haben: Das Konzert wird am 21. Mai 2024 um 14.05 Uhr in Ö1 ausgestrahlt.
#Oe1 #Musiksalon #OeNB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https://quintly-eu-image-storage.s3.amazonaws.com/3c270fb010400d947df4902460bf51e2/a04831cd7a356a36d51150af2c11c5f9.jpg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extLst>
                  <a:ext uri="{0D108BD9-81ED-4DB2-BD59-A6C34878D82A}">
                    <a16:rowId xmlns:a16="http://schemas.microsoft.com/office/drawing/2014/main" val="3405159990"/>
                  </a:ext>
                </a:extLst>
              </a:tr>
            </a:tbl>
          </a:graphicData>
        </a:graphic>
      </p:graphicFrame>
      <p:sp>
        <p:nvSpPr>
          <p:cNvPr id="4" name="Text Placeholder 3">
            <a:extLst>
              <a:ext uri="{FF2B5EF4-FFF2-40B4-BE49-F238E27FC236}">
                <a16:creationId xmlns:a16="http://schemas.microsoft.com/office/drawing/2014/main" id="{3D4ABFC2-F3DF-49DA-8D09-5C4954DB80AC}"/>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1810095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C699B-2BE9-458A-B518-242B5A1E6DD1}"/>
              </a:ext>
            </a:extLst>
          </p:cNvPr>
          <p:cNvSpPr>
            <a:spLocks noGrp="1"/>
          </p:cNvSpPr>
          <p:nvPr>
            <p:ph type="title"/>
          </p:nvPr>
        </p:nvSpPr>
        <p:spPr/>
        <p:txBody>
          <a:bodyPr/>
          <a:lstStyle/>
          <a:p>
            <a:r>
              <a:rPr lang="en-US"/>
              <a:t>Facebook Original Own Posts Table | OeNB Presentation - 22 of 24</a:t>
            </a:r>
          </a:p>
        </p:txBody>
      </p:sp>
      <p:graphicFrame>
        <p:nvGraphicFramePr>
          <p:cNvPr id="5" name="Table Placeholder 4">
            <a:extLst>
              <a:ext uri="{FF2B5EF4-FFF2-40B4-BE49-F238E27FC236}">
                <a16:creationId xmlns:a16="http://schemas.microsoft.com/office/drawing/2014/main" id="{631F4473-0EC9-4F49-B776-FBB3B2824B26}"/>
              </a:ext>
            </a:extLst>
          </p:cNvPr>
          <p:cNvGraphicFramePr>
            <a:graphicFrameLocks noGrp="1"/>
          </p:cNvGraphicFramePr>
          <p:nvPr>
            <p:ph type="tbl" sz="quarter" idx="13"/>
            <p:extLst>
              <p:ext uri="{D42A27DB-BD31-4B8C-83A1-F6EECF244321}">
                <p14:modId xmlns:p14="http://schemas.microsoft.com/office/powerpoint/2010/main" val="258673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9742964"/>
                    </a:ext>
                  </a:extLst>
                </a:gridCol>
                <a:gridCol w="3291840">
                  <a:extLst>
                    <a:ext uri="{9D8B030D-6E8A-4147-A177-3AD203B41FA5}">
                      <a16:colId xmlns:a16="http://schemas.microsoft.com/office/drawing/2014/main" val="1503221040"/>
                    </a:ext>
                  </a:extLst>
                </a:gridCol>
                <a:gridCol w="822960">
                  <a:extLst>
                    <a:ext uri="{9D8B030D-6E8A-4147-A177-3AD203B41FA5}">
                      <a16:colId xmlns:a16="http://schemas.microsoft.com/office/drawing/2014/main" val="3702836006"/>
                    </a:ext>
                  </a:extLst>
                </a:gridCol>
                <a:gridCol w="822960">
                  <a:extLst>
                    <a:ext uri="{9D8B030D-6E8A-4147-A177-3AD203B41FA5}">
                      <a16:colId xmlns:a16="http://schemas.microsoft.com/office/drawing/2014/main" val="163381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27723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- 2024-05-24 09:19:21</a:t>
                      </a:r>
                      <a:r>
                        <a:rPr kumimoji="0" lang="de-DE" sz="1000" b="0" i="0" u="none" strike="noStrike" kern="1200" cap="none" spc="0" normalizeH="0" baseline="0" noProof="0">
                          <a:ln>
                            <a:noFill/>
                          </a:ln>
                          <a:solidFill>
                            <a:prstClr val="black"/>
                          </a:solidFill>
                          <a:effectLst/>
                          <a:uLnTx/>
                          <a:uFillTx/>
                          <a:latin typeface="Calibri"/>
                          <a:ea typeface="+mn-ea"/>
                          <a:cs typeface="+mn-cs"/>
                        </a:rPr>
                        <a:t>
 Bühne frei für Musik von Komponistinnen! 🎻💡
Das war das Motto des gestrigen und zweitletzten Ö1 #Musiksalons diesen Jahres. Im Brucknerhaus in Linz warteten vormittags ein Kinderkonzert und abends das klassische Konzert auf die Gäste. Wie auch schon bei den Musiksalons zuvor übernahm Ö1-Musikredakteurin Ulla Pilz die Moderation des Abends. 
🎶 Die aufgeführten Musikstücke: 
#FlorencePrice ist die erste Afroamerikanerin, die für ein symphonisches Orchester komponiert, die Britin #EthelSmyth die erste Frau, die an der New Yorker Met gespielt wird. Die Kammermusik dieser beiden bemerkenswerten Frauen steht im Mittelpunkt des Konzerts, vom charmanten "Elfentanz" bis zum großen Klaviertrio.
Kontrapunktiert werden sie mit dem atemberaubenden "Subito" des polnischen Meisters Witold Lutosławski und einem richtungsweisenden Streicherduo von Zoltán Kodály, das am Vorabend des Ersten Weltkrieges ungarische Volksmusik mit französischem Impressionismus zu verbinden scheint.
👤 Die Mitwirkenden:
🎻 Teresa Wakolbinger, Violine Antonio Gragnani, Livorno 1779
🎻 Barna Károly, Violoncello
🎻 Dario Zanconi, Klavier
Zum Nachhören: Das Konzert wird am 29. Mai 2024 um 14.05 Uhr in Ö1 ausgestrahlt.
____________
#Oe1 #Musiksalon #OeNB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https://quintly-eu-image-storage.s3.amazonaws.com/3c270fb010400d947df4902460bf51e2/d01477cdc64db7585c3a4dfdbcd63ebe.jpg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extLst>
                  <a:ext uri="{0D108BD9-81ED-4DB2-BD59-A6C34878D82A}">
                    <a16:rowId xmlns:a16="http://schemas.microsoft.com/office/drawing/2014/main" val="2850520325"/>
                  </a:ext>
                </a:extLst>
              </a:tr>
            </a:tbl>
          </a:graphicData>
        </a:graphic>
      </p:graphicFrame>
      <p:sp>
        <p:nvSpPr>
          <p:cNvPr id="4" name="Text Placeholder 3">
            <a:extLst>
              <a:ext uri="{FF2B5EF4-FFF2-40B4-BE49-F238E27FC236}">
                <a16:creationId xmlns:a16="http://schemas.microsoft.com/office/drawing/2014/main" id="{21465170-7369-47AE-AE23-70314330A8B2}"/>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3111751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0CA29-19F8-463E-96F1-2117E1E396D8}"/>
              </a:ext>
            </a:extLst>
          </p:cNvPr>
          <p:cNvSpPr>
            <a:spLocks noGrp="1"/>
          </p:cNvSpPr>
          <p:nvPr>
            <p:ph type="title"/>
          </p:nvPr>
        </p:nvSpPr>
        <p:spPr/>
        <p:txBody>
          <a:bodyPr/>
          <a:lstStyle/>
          <a:p>
            <a:r>
              <a:rPr lang="en-US"/>
              <a:t>Facebook Original Own Posts Table | OeNB Presentation - 23 of 24</a:t>
            </a:r>
          </a:p>
        </p:txBody>
      </p:sp>
      <p:graphicFrame>
        <p:nvGraphicFramePr>
          <p:cNvPr id="5" name="Table Placeholder 4">
            <a:extLst>
              <a:ext uri="{FF2B5EF4-FFF2-40B4-BE49-F238E27FC236}">
                <a16:creationId xmlns:a16="http://schemas.microsoft.com/office/drawing/2014/main" id="{B18F5FC2-4447-438B-982B-F6A978DA5824}"/>
              </a:ext>
            </a:extLst>
          </p:cNvPr>
          <p:cNvGraphicFramePr>
            <a:graphicFrameLocks noGrp="1"/>
          </p:cNvGraphicFramePr>
          <p:nvPr>
            <p:ph type="tbl" sz="quarter" idx="13"/>
            <p:extLst>
              <p:ext uri="{D42A27DB-BD31-4B8C-83A1-F6EECF244321}">
                <p14:modId xmlns:p14="http://schemas.microsoft.com/office/powerpoint/2010/main" val="316379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015052"/>
                    </a:ext>
                  </a:extLst>
                </a:gridCol>
                <a:gridCol w="3291840">
                  <a:extLst>
                    <a:ext uri="{9D8B030D-6E8A-4147-A177-3AD203B41FA5}">
                      <a16:colId xmlns:a16="http://schemas.microsoft.com/office/drawing/2014/main" val="658486039"/>
                    </a:ext>
                  </a:extLst>
                </a:gridCol>
                <a:gridCol w="822960">
                  <a:extLst>
                    <a:ext uri="{9D8B030D-6E8A-4147-A177-3AD203B41FA5}">
                      <a16:colId xmlns:a16="http://schemas.microsoft.com/office/drawing/2014/main" val="715990738"/>
                    </a:ext>
                  </a:extLst>
                </a:gridCol>
                <a:gridCol w="822960">
                  <a:extLst>
                    <a:ext uri="{9D8B030D-6E8A-4147-A177-3AD203B41FA5}">
                      <a16:colId xmlns:a16="http://schemas.microsoft.com/office/drawing/2014/main" val="79580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1721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Oesterreichische Nationalbank - 2024-06-17 16:39:47</a:t>
                      </a:r>
                      <a:r>
                        <a:rPr kumimoji="0" lang="en-US" sz="1000" b="0" i="0" u="none" strike="noStrike" kern="1200" cap="none" spc="0" normalizeH="0" baseline="0" noProof="0">
                          <a:ln>
                            <a:noFill/>
                          </a:ln>
                          <a:solidFill>
                            <a:prstClr val="black"/>
                          </a:solidFill>
                          <a:effectLst/>
                          <a:uLnTx/>
                          <a:uFillTx/>
                          <a:latin typeface="Calibri"/>
                          <a:ea typeface="+mn-ea"/>
                          <a:cs typeface="+mn-cs"/>
                        </a:rPr>
                        <a:t>
 Du bist zumindest mental schon über alle 7 Berge im Urlaub? 🏝
Bevor es in die Hauptsaison für Sonnenanbeter:innen geht, haben wir ein paar Tipps zum Sicheren Bezahlen im Urlaub für dich. So kannst du entspannt in die Erholung starten.
💡 Sicher Bezahlen - 7 Tipps vor Reiseantritt:
👛 Geldbörse aussortieren
💱 Wechselkurse für das jeweilige Reiseland checken
💶 Kleine Menge an Bargeld einpacken
🔐 Passwörter und Codes gut einprägen
📈 Kartenlimits anpassen
🌎 GeoControl deaktivieren
🛒 Zollbestimmungen klären
Hast du noch Fragen? Auf unserer Website findest du alles rund um ✨ Sicher Bezahlen ✨ nicht nur zur Urlaubszeit. 🌞🧴
#MoneyMonday #SicheresBezahlen #SicherBezahlen #Bargeld #Ausland #Wechselkurs #Urlaub #Vacation #Holiday #OeNB #dieNationalbank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https://quintly-eu-image-storage.s3.amazonaws.com/3c270fb010400d947df4902460bf51e2/385005c5e28fb2766dc84e4052010ec4.jpg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extLst>
                  <a:ext uri="{0D108BD9-81ED-4DB2-BD59-A6C34878D82A}">
                    <a16:rowId xmlns:a16="http://schemas.microsoft.com/office/drawing/2014/main" val="3042883183"/>
                  </a:ext>
                </a:extLst>
              </a:tr>
            </a:tbl>
          </a:graphicData>
        </a:graphic>
      </p:graphicFrame>
      <p:sp>
        <p:nvSpPr>
          <p:cNvPr id="4" name="Text Placeholder 3">
            <a:extLst>
              <a:ext uri="{FF2B5EF4-FFF2-40B4-BE49-F238E27FC236}">
                <a16:creationId xmlns:a16="http://schemas.microsoft.com/office/drawing/2014/main" id="{56D323C2-20F6-4854-8AE9-8B7F5334293D}"/>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1114439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3E938-2FF2-42CF-AF29-D2C3DF2CF4E5}"/>
              </a:ext>
            </a:extLst>
          </p:cNvPr>
          <p:cNvSpPr>
            <a:spLocks noGrp="1"/>
          </p:cNvSpPr>
          <p:nvPr>
            <p:ph type="title"/>
          </p:nvPr>
        </p:nvSpPr>
        <p:spPr/>
        <p:txBody>
          <a:bodyPr/>
          <a:lstStyle/>
          <a:p>
            <a:r>
              <a:rPr lang="en-US"/>
              <a:t>Facebook Original Own Posts Table | OeNB Presentation - 24 of 24</a:t>
            </a:r>
          </a:p>
        </p:txBody>
      </p:sp>
      <p:graphicFrame>
        <p:nvGraphicFramePr>
          <p:cNvPr id="5" name="Table Placeholder 4">
            <a:extLst>
              <a:ext uri="{FF2B5EF4-FFF2-40B4-BE49-F238E27FC236}">
                <a16:creationId xmlns:a16="http://schemas.microsoft.com/office/drawing/2014/main" id="{88CF5CFD-22EE-4EBB-B0D8-C6DED60A94B7}"/>
              </a:ext>
            </a:extLst>
          </p:cNvPr>
          <p:cNvGraphicFramePr>
            <a:graphicFrameLocks noGrp="1"/>
          </p:cNvGraphicFramePr>
          <p:nvPr>
            <p:ph type="tbl" sz="quarter" idx="13"/>
            <p:extLst>
              <p:ext uri="{D42A27DB-BD31-4B8C-83A1-F6EECF244321}">
                <p14:modId xmlns:p14="http://schemas.microsoft.com/office/powerpoint/2010/main" val="91654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2278831"/>
                    </a:ext>
                  </a:extLst>
                </a:gridCol>
                <a:gridCol w="3291840">
                  <a:extLst>
                    <a:ext uri="{9D8B030D-6E8A-4147-A177-3AD203B41FA5}">
                      <a16:colId xmlns:a16="http://schemas.microsoft.com/office/drawing/2014/main" val="4100425539"/>
                    </a:ext>
                  </a:extLst>
                </a:gridCol>
                <a:gridCol w="822960">
                  <a:extLst>
                    <a:ext uri="{9D8B030D-6E8A-4147-A177-3AD203B41FA5}">
                      <a16:colId xmlns:a16="http://schemas.microsoft.com/office/drawing/2014/main" val="2230559232"/>
                    </a:ext>
                  </a:extLst>
                </a:gridCol>
                <a:gridCol w="822960">
                  <a:extLst>
                    <a:ext uri="{9D8B030D-6E8A-4147-A177-3AD203B41FA5}">
                      <a16:colId xmlns:a16="http://schemas.microsoft.com/office/drawing/2014/main" val="3131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417861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Oesterreichische Nationalbank - 2024-06-12 13:11:47</a:t>
                      </a:r>
                      <a:r>
                        <a:rPr kumimoji="0" lang="de-DE" sz="1000" b="0" i="0" u="none" strike="noStrike" kern="1200" cap="none" spc="0" normalizeH="0" baseline="0" noProof="0">
                          <a:ln>
                            <a:noFill/>
                          </a:ln>
                          <a:solidFill>
                            <a:prstClr val="black"/>
                          </a:solidFill>
                          <a:effectLst/>
                          <a:uLnTx/>
                          <a:uFillTx/>
                          <a:latin typeface="Calibri"/>
                          <a:ea typeface="+mn-ea"/>
                          <a:cs typeface="+mn-cs"/>
                        </a:rPr>
                        <a:t>
 Euro-Bargeld außerhalb des Euroraums? 💶 Tatsächlich gar nicht so selten, wie man auf den ersten Anschein vermuten würde.
Konkreter besitzen die Menschen pro Kopf in den befragten Ländern:
🇧🇬 etwa 70 Euro
🇲🇰 &amp; 🇷🇸 sogar über 400 Euro
Ein neuer Blog unserer Kolleginnen Elisabeth Beckmann und Melanie Koch nimmt den OeNB Euro Survey genauer unter die Lupe. 🔎 Dabei wurden Menschen in Zentral-, Ost- und Südosteuropa befragt, ob sie Euro-Bargeld halten, wie viel sie halten und wofür sie es verwenden. 👛
Zusammenfassend sind vier Punkte wichtig, wenn es um die Vorliebe für Bares geht:
1️⃣ Netzwerkeffekte (⭐)
2️⃣ Die Inflationserwartungen
3️⃣ Das Vertrauen in die Einlagensicherheit
4️⃣ Das Erleben von Wirtschaftskrisen
⭐ Netzwerkeffekte bedeuten, dass der Wert eines Gutes oder einer Dienstleistung steigt, je mehr Menschen es benutzen. Die Verbreitung von Euro-Bargeld ist also selbst ein Grund dafür, dass weiterhin in Euro-Bargeld gespart wird.
Gespart wird? In bar! 💶
Mit Ausnahme von Tschechien 🇨🇿 und Polen 🇵🇱 spart in den betrachteten Ländern jede:r dritte Erwachsene lieber in bar als auf einem Sparbuch. In Rumänien 🇷🇴 und Serbien 🇷🇸 ist es sogar jede:r zweite.
Hier gehts zum gesamten Blog-Artikel: https://www.oenb.at/Presse/oenb-blog/2024/2024-06-05-euro-bargeld-als-sicherer-hafen-ausserhalb-des-euroraums-.html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https://quintly-eu-image-storage.s3.amazonaws.com/3c270fb010400d947df4902460bf51e2/1cf6e2a1f636822bb111d7bfdfc5bf36.jpg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extLst>
                  <a:ext uri="{0D108BD9-81ED-4DB2-BD59-A6C34878D82A}">
                    <a16:rowId xmlns:a16="http://schemas.microsoft.com/office/drawing/2014/main" val="3018099132"/>
                  </a:ext>
                </a:extLst>
              </a:tr>
            </a:tbl>
          </a:graphicData>
        </a:graphic>
      </p:graphicFrame>
      <p:sp>
        <p:nvSpPr>
          <p:cNvPr id="4" name="Text Placeholder 3">
            <a:extLst>
              <a:ext uri="{FF2B5EF4-FFF2-40B4-BE49-F238E27FC236}">
                <a16:creationId xmlns:a16="http://schemas.microsoft.com/office/drawing/2014/main" id="{A8BCE629-E901-4DF1-9B8E-5AD97C9F1667}"/>
              </a:ext>
            </a:extLst>
          </p:cNvPr>
          <p:cNvSpPr>
            <a:spLocks noGrp="1"/>
          </p:cNvSpPr>
          <p:nvPr>
            <p:ph type="body" sz="quarter" idx="14"/>
          </p:nvPr>
        </p:nvSpPr>
        <p:spPr/>
        <p:txBody>
          <a:bodyPr/>
          <a:lstStyle/>
          <a:p>
            <a:r>
              <a:rPr lang="en-US"/>
              <a:t>04/01/2024 - 06/30/2024</a:t>
            </a:r>
          </a:p>
        </p:txBody>
      </p:sp>
    </p:spTree>
    <p:extLst>
      <p:ext uri="{BB962C8B-B14F-4D97-AF65-F5344CB8AC3E}">
        <p14:creationId xmlns:p14="http://schemas.microsoft.com/office/powerpoint/2010/main" val="38221265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14575</Words>
  <Application>Microsoft Office PowerPoint</Application>
  <PresentationFormat>On-screen Show (4:3)</PresentationFormat>
  <Paragraphs>941</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Calibri</vt:lpstr>
      <vt:lpstr>Arial</vt:lpstr>
      <vt:lpstr>quintly_template</vt:lpstr>
      <vt:lpstr>01_Kommunikationsreporting - quartalsweise - Übersicht Postings</vt:lpstr>
      <vt:lpstr>Instagram Instagram Postings | OeNB Presentation - 1 of 9</vt:lpstr>
      <vt:lpstr>Instagram Instagram Postings | OeNB Presentation - 2 of 9</vt:lpstr>
      <vt:lpstr>Instagram Instagram Postings | OeNB Presentation - 3 of 9</vt:lpstr>
      <vt:lpstr>Instagram Instagram Postings | OeNB Presentation - 4 of 9</vt:lpstr>
      <vt:lpstr>Instagram Instagram Postings | OeNB Presentation - 5 of 9</vt:lpstr>
      <vt:lpstr>Instagram Instagram Postings | OeNB Presentation - 6 of 9</vt:lpstr>
      <vt:lpstr>Instagram Instagram Postings | OeNB Presentation - 7 of 9</vt:lpstr>
      <vt:lpstr>Instagram Instagram Postings | OeNB Presentation - 8 of 9</vt:lpstr>
      <vt:lpstr>Instagram Instagram Postings | OeNB Presentation - 9 of 9</vt:lpstr>
      <vt:lpstr>Instagram Stories Table  | OeNB Presentation - 1 of 5</vt:lpstr>
      <vt:lpstr>Instagram Stories Table  | OeNB Presentation - 2 of 5</vt:lpstr>
      <vt:lpstr>Instagram Stories Table  | OeNB Presentation - 3 of 5</vt:lpstr>
      <vt:lpstr>Instagram Stories Table  | OeNB Presentation - 4 of 5</vt:lpstr>
      <vt:lpstr>Instagram Stories Table  | OeNB Presentation - 5 of 5</vt:lpstr>
      <vt:lpstr>Twitter Twitter  | @oenb Twitter OeNB - 1 of 8</vt:lpstr>
      <vt:lpstr>Twitter Twitter  | @oenb Twitter OeNB - 2 of 8</vt:lpstr>
      <vt:lpstr>Twitter Twitter  | @oenb Twitter OeNB - 3 of 8</vt:lpstr>
      <vt:lpstr>Twitter Twitter  | @oenb Twitter OeNB - 4 of 8</vt:lpstr>
      <vt:lpstr>Twitter Twitter  | @oenb Twitter OeNB - 5 of 8</vt:lpstr>
      <vt:lpstr>Twitter Twitter  | @oenb Twitter OeNB - 6 of 8</vt:lpstr>
      <vt:lpstr>Twitter Twitter  | @oenb Twitter OeNB - 7 of 8</vt:lpstr>
      <vt:lpstr>Twitter Twitter  | @oenb Twitter OeNB - 8 of 8</vt:lpstr>
      <vt:lpstr>Youtube Top Videos  | OeNB Presentation - 1 of 2</vt:lpstr>
      <vt:lpstr>Youtube Top Videos  | OeNB Presentation - 2 of 2</vt:lpstr>
      <vt:lpstr>LinkedIn LinkedIn Top Posts | OeNB Presentation - 1 of 10</vt:lpstr>
      <vt:lpstr>LinkedIn LinkedIn Top Posts | OeNB Presentation - 2 of 10</vt:lpstr>
      <vt:lpstr>LinkedIn LinkedIn Top Posts | OeNB Presentation - 3 of 10</vt:lpstr>
      <vt:lpstr>LinkedIn LinkedIn Top Posts | OeNB Presentation - 4 of 10</vt:lpstr>
      <vt:lpstr>LinkedIn LinkedIn Top Posts | OeNB Presentation - 5 of 10</vt:lpstr>
      <vt:lpstr>LinkedIn LinkedIn Top Posts | OeNB Presentation - 6 of 10</vt:lpstr>
      <vt:lpstr>LinkedIn LinkedIn Top Posts | OeNB Presentation - 7 of 10</vt:lpstr>
      <vt:lpstr>LinkedIn LinkedIn Top Posts | OeNB Presentation - 8 of 10</vt:lpstr>
      <vt:lpstr>LinkedIn LinkedIn Top Posts | OeNB Presentation - 9 of 10</vt:lpstr>
      <vt:lpstr>LinkedIn LinkedIn Top Posts | OeNB Presentation - 10 of 10</vt:lpstr>
      <vt:lpstr>Facebook Original Own Posts Table | OeNB Presentation - 1 of 24</vt:lpstr>
      <vt:lpstr>Facebook Original Own Posts Table | OeNB Presentation - 2 of 24</vt:lpstr>
      <vt:lpstr>Facebook Original Own Posts Table | OeNB Presentation - 3 of 24</vt:lpstr>
      <vt:lpstr>Facebook Original Own Posts Table | OeNB Presentation - 4 of 24</vt:lpstr>
      <vt:lpstr>Facebook Original Own Posts Table | OeNB Presentation - 5 of 24</vt:lpstr>
      <vt:lpstr>Facebook Original Own Posts Table | OeNB Presentation - 6 of 24</vt:lpstr>
      <vt:lpstr>Facebook Original Own Posts Table | OeNB Presentation - 7 of 24</vt:lpstr>
      <vt:lpstr>Facebook Original Own Posts Table | OeNB Presentation - 8 of 24</vt:lpstr>
      <vt:lpstr>Facebook Original Own Posts Table | OeNB Presentation - 9 of 24</vt:lpstr>
      <vt:lpstr>Facebook Original Own Posts Table | OeNB Presentation - 10 of 24</vt:lpstr>
      <vt:lpstr>Facebook Original Own Posts Table | OeNB Presentation - 11 of 24</vt:lpstr>
      <vt:lpstr>Facebook Original Own Posts Table | OeNB Presentation - 12 of 24</vt:lpstr>
      <vt:lpstr>Facebook Original Own Posts Table | OeNB Presentation - 13 of 24</vt:lpstr>
      <vt:lpstr>Facebook Original Own Posts Table | OeNB Presentation - 14 of 24</vt:lpstr>
      <vt:lpstr>Facebook Original Own Posts Table | OeNB Presentation - 15 of 24</vt:lpstr>
      <vt:lpstr>Facebook Original Own Posts Table | OeNB Presentation - 16 of 24</vt:lpstr>
      <vt:lpstr>Facebook Original Own Posts Table | OeNB Presentation - 17 of 24</vt:lpstr>
      <vt:lpstr>Facebook Original Own Posts Table | OeNB Presentation - 18 of 24</vt:lpstr>
      <vt:lpstr>Facebook Original Own Posts Table | OeNB Presentation - 19 of 24</vt:lpstr>
      <vt:lpstr>Facebook Original Own Posts Table | OeNB Presentation - 20 of 24</vt:lpstr>
      <vt:lpstr>Facebook Original Own Posts Table | OeNB Presentation - 21 of 24</vt:lpstr>
      <vt:lpstr>Facebook Original Own Posts Table | OeNB Presentation - 22 of 24</vt:lpstr>
      <vt:lpstr>Facebook Original Own Posts Table | OeNB Presentation - 23 of 24</vt:lpstr>
      <vt:lpstr>Facebook Original Own Posts Table | OeNB Presentation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01_Kommunikationsreporting - quartalsweise - Übersicht Postings</dc:title>
  <dc:creator>Frederik Born</dc:creator>
  <cp:lastModifiedBy>Frederik Born</cp:lastModifiedBy>
  <cp:revision>1</cp:revision>
  <dcterms:created xsi:type="dcterms:W3CDTF">2024-07-30T13:27:46Z</dcterms:created>
  <dcterms:modified xsi:type="dcterms:W3CDTF">2024-07-30T13:30:50Z</dcterms:modified>
</cp:coreProperties>
</file>