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8" r:id="rId51"/>
    <p:sldId id="309" r:id="rId52"/>
    <p:sldId id="310" r:id="rId53"/>
    <p:sldId id="311" r:id="rId54"/>
    <p:sldId id="312" r:id="rId55"/>
    <p:sldId id="313" r:id="rId56"/>
    <p:sldId id="314" r:id="rId57"/>
    <p:sldId id="316" r:id="rId58"/>
    <p:sldId id="317" r:id="rId59"/>
    <p:sldId id="318"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c:v>
                </c:pt>
              </c:strCache>
            </c:strRef>
          </c:tx>
          <c:spPr>
            <a:ln w="28575" cap="rnd">
              <a:solidFill>
                <a:schemeClr val="accent1"/>
              </a:solidFill>
              <a:round/>
            </a:ln>
            <a:effectLst/>
          </c:spPr>
          <c:marker>
            <c:symbol val="none"/>
          </c:marker>
          <c:cat>
            <c:numRef>
              <c:f>Sheet1!$A$2:$A$8</c:f>
              <c:numCache>
                <c:formatCode>m/d/yyyy</c:formatCode>
                <c:ptCount val="7"/>
                <c:pt idx="0">
                  <c:v>44359</c:v>
                </c:pt>
                <c:pt idx="1">
                  <c:v>44360</c:v>
                </c:pt>
                <c:pt idx="2">
                  <c:v>44361</c:v>
                </c:pt>
                <c:pt idx="3">
                  <c:v>44362</c:v>
                </c:pt>
                <c:pt idx="4">
                  <c:v>44363</c:v>
                </c:pt>
                <c:pt idx="5">
                  <c:v>44364</c:v>
                </c:pt>
                <c:pt idx="6">
                  <c:v>44365</c:v>
                </c:pt>
              </c:numCache>
            </c:numRef>
          </c:cat>
          <c:val>
            <c:numRef>
              <c:f>Sheet1!$B$2:$B$8</c:f>
              <c:numCache>
                <c:formatCode>General</c:formatCode>
                <c:ptCount val="7"/>
                <c:pt idx="0">
                  <c:v>568132</c:v>
                </c:pt>
                <c:pt idx="1">
                  <c:v>568049</c:v>
                </c:pt>
                <c:pt idx="2">
                  <c:v>567645</c:v>
                </c:pt>
                <c:pt idx="3">
                  <c:v>567389</c:v>
                </c:pt>
                <c:pt idx="4">
                  <c:v>567649</c:v>
                </c:pt>
                <c:pt idx="5">
                  <c:v>567690</c:v>
                </c:pt>
                <c:pt idx="6">
                  <c:v>567728</c:v>
                </c:pt>
              </c:numCache>
            </c:numRef>
          </c:val>
          <c:smooth val="0"/>
          <c:extLst>
            <c:ext xmlns:c16="http://schemas.microsoft.com/office/drawing/2014/chart" uri="{C3380CC4-5D6E-409C-BE32-E72D297353CC}">
              <c16:uniqueId val="{00000000-CC00-4A85-B81E-E5025BA90199}"/>
            </c:ext>
          </c:extLst>
        </c:ser>
        <c:dLbls>
          <c:showLegendKey val="0"/>
          <c:showVal val="0"/>
          <c:showCatName val="0"/>
          <c:showSerName val="0"/>
          <c:showPercent val="0"/>
          <c:showBubbleSize val="0"/>
        </c:dLbls>
        <c:smooth val="0"/>
        <c:axId val="309092792"/>
        <c:axId val="309093120"/>
      </c:lineChart>
      <c:dateAx>
        <c:axId val="30909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93120"/>
        <c:crosses val="autoZero"/>
        <c:auto val="1"/>
        <c:lblOffset val="100"/>
        <c:baseTimeUnit val="days"/>
      </c:dateAx>
      <c:valAx>
        <c:axId val="30909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9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c:v>
                </c:pt>
              </c:strCache>
            </c:strRef>
          </c:tx>
          <c:spPr>
            <a:ln w="28575" cap="rnd">
              <a:solidFill>
                <a:schemeClr val="accent1"/>
              </a:solidFill>
              <a:round/>
            </a:ln>
            <a:effectLst/>
          </c:spPr>
          <c:marker>
            <c:symbol val="none"/>
          </c:marker>
          <c:cat>
            <c:numRef>
              <c:f>Sheet1!$A$2:$A$8</c:f>
              <c:numCache>
                <c:formatCode>m/d/yyyy</c:formatCode>
                <c:ptCount val="7"/>
                <c:pt idx="0">
                  <c:v>44359</c:v>
                </c:pt>
                <c:pt idx="1">
                  <c:v>44360</c:v>
                </c:pt>
                <c:pt idx="2">
                  <c:v>44361</c:v>
                </c:pt>
                <c:pt idx="3">
                  <c:v>44362</c:v>
                </c:pt>
                <c:pt idx="4">
                  <c:v>44363</c:v>
                </c:pt>
                <c:pt idx="5">
                  <c:v>44364</c:v>
                </c:pt>
                <c:pt idx="6">
                  <c:v>44365</c:v>
                </c:pt>
              </c:numCache>
            </c:numRef>
          </c:cat>
          <c:val>
            <c:numRef>
              <c:f>Sheet1!$B$2:$B$8</c:f>
              <c:numCache>
                <c:formatCode>General</c:formatCode>
                <c:ptCount val="7"/>
                <c:pt idx="0">
                  <c:v>-142</c:v>
                </c:pt>
                <c:pt idx="1">
                  <c:v>-83</c:v>
                </c:pt>
                <c:pt idx="2">
                  <c:v>-404</c:v>
                </c:pt>
                <c:pt idx="3">
                  <c:v>-256</c:v>
                </c:pt>
                <c:pt idx="4">
                  <c:v>260</c:v>
                </c:pt>
                <c:pt idx="5">
                  <c:v>41</c:v>
                </c:pt>
                <c:pt idx="6">
                  <c:v>38</c:v>
                </c:pt>
              </c:numCache>
            </c:numRef>
          </c:val>
          <c:smooth val="0"/>
          <c:extLst>
            <c:ext xmlns:c16="http://schemas.microsoft.com/office/drawing/2014/chart" uri="{C3380CC4-5D6E-409C-BE32-E72D297353CC}">
              <c16:uniqueId val="{00000000-BFD3-40D2-B16B-D339C8D66493}"/>
            </c:ext>
          </c:extLst>
        </c:ser>
        <c:dLbls>
          <c:showLegendKey val="0"/>
          <c:showVal val="0"/>
          <c:showCatName val="0"/>
          <c:showSerName val="0"/>
          <c:showPercent val="0"/>
          <c:showBubbleSize val="0"/>
        </c:dLbls>
        <c:smooth val="0"/>
        <c:axId val="308321448"/>
        <c:axId val="308322432"/>
      </c:lineChart>
      <c:dateAx>
        <c:axId val="30832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22432"/>
        <c:crosses val="autoZero"/>
        <c:auto val="1"/>
        <c:lblOffset val="100"/>
        <c:baseTimeUnit val="days"/>
      </c:dateAx>
      <c:valAx>
        <c:axId val="30832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2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zeniuseducation</c:v>
                </c:pt>
              </c:strCache>
            </c:strRef>
          </c:tx>
          <c:spPr>
            <a:solidFill>
              <a:schemeClr val="accent1"/>
            </a:solidFill>
            <a:ln>
              <a:noFill/>
            </a:ln>
            <a:effectLst/>
          </c:spPr>
          <c:invertIfNegative val="0"/>
          <c:cat>
            <c:numRef>
              <c:f>Sheet1!$A$2:$A$8</c:f>
              <c:numCache>
                <c:formatCode>m/d/yyyy</c:formatCode>
                <c:ptCount val="7"/>
                <c:pt idx="0">
                  <c:v>44359</c:v>
                </c:pt>
                <c:pt idx="1">
                  <c:v>44360</c:v>
                </c:pt>
                <c:pt idx="2">
                  <c:v>44361</c:v>
                </c:pt>
                <c:pt idx="3">
                  <c:v>44362</c:v>
                </c:pt>
                <c:pt idx="4">
                  <c:v>44363</c:v>
                </c:pt>
                <c:pt idx="5">
                  <c:v>44364</c:v>
                </c:pt>
                <c:pt idx="6">
                  <c:v>44365</c:v>
                </c:pt>
              </c:numCache>
            </c:numRef>
          </c:cat>
          <c:val>
            <c:numRef>
              <c:f>Sheet1!$B$2:$B$8</c:f>
              <c:numCache>
                <c:formatCode>General</c:formatCode>
                <c:ptCount val="7"/>
                <c:pt idx="0">
                  <c:v>3</c:v>
                </c:pt>
                <c:pt idx="1">
                  <c:v>3</c:v>
                </c:pt>
                <c:pt idx="2">
                  <c:v>2</c:v>
                </c:pt>
                <c:pt idx="3">
                  <c:v>2</c:v>
                </c:pt>
                <c:pt idx="4">
                  <c:v>3</c:v>
                </c:pt>
                <c:pt idx="5">
                  <c:v>5</c:v>
                </c:pt>
                <c:pt idx="6">
                  <c:v>3</c:v>
                </c:pt>
              </c:numCache>
            </c:numRef>
          </c:val>
          <c:extLst>
            <c:ext xmlns:c16="http://schemas.microsoft.com/office/drawing/2014/chart" uri="{C3380CC4-5D6E-409C-BE32-E72D297353CC}">
              <c16:uniqueId val="{00000000-397C-4301-B97C-4759D0C2D26B}"/>
            </c:ext>
          </c:extLst>
        </c:ser>
        <c:dLbls>
          <c:showLegendKey val="0"/>
          <c:showVal val="0"/>
          <c:showCatName val="0"/>
          <c:showSerName val="0"/>
          <c:showPercent val="0"/>
          <c:showBubbleSize val="0"/>
        </c:dLbls>
        <c:gapWidth val="219"/>
        <c:overlap val="-27"/>
        <c:axId val="308320136"/>
        <c:axId val="308323416"/>
      </c:barChart>
      <c:dateAx>
        <c:axId val="30832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23416"/>
        <c:crosses val="autoZero"/>
        <c:auto val="1"/>
        <c:lblOffset val="100"/>
        <c:baseTimeUnit val="days"/>
      </c:dateAx>
      <c:valAx>
        <c:axId val="30832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2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c:v>
                </c:pt>
              </c:strCache>
            </c:strRef>
          </c:tx>
          <c:spPr>
            <a:ln w="28575" cap="rnd">
              <a:solidFill>
                <a:schemeClr val="accent1"/>
              </a:solidFill>
              <a:round/>
            </a:ln>
            <a:effectLst/>
          </c:spPr>
          <c:marker>
            <c:symbol val="none"/>
          </c:marker>
          <c:cat>
            <c:numRef>
              <c:f>Sheet1!$A$2:$A$22</c:f>
              <c:numCache>
                <c:formatCode>m/d/yyyy</c:formatCode>
                <c:ptCount val="21"/>
                <c:pt idx="0">
                  <c:v>44359</c:v>
                </c:pt>
                <c:pt idx="1">
                  <c:v>44359</c:v>
                </c:pt>
                <c:pt idx="2">
                  <c:v>44359</c:v>
                </c:pt>
                <c:pt idx="3">
                  <c:v>44360</c:v>
                </c:pt>
                <c:pt idx="4">
                  <c:v>44360</c:v>
                </c:pt>
                <c:pt idx="5">
                  <c:v>44360</c:v>
                </c:pt>
                <c:pt idx="6">
                  <c:v>44361</c:v>
                </c:pt>
                <c:pt idx="7">
                  <c:v>44361</c:v>
                </c:pt>
                <c:pt idx="8">
                  <c:v>44362</c:v>
                </c:pt>
                <c:pt idx="9">
                  <c:v>44362</c:v>
                </c:pt>
                <c:pt idx="10">
                  <c:v>44363</c:v>
                </c:pt>
                <c:pt idx="11">
                  <c:v>44363</c:v>
                </c:pt>
                <c:pt idx="12">
                  <c:v>44363</c:v>
                </c:pt>
                <c:pt idx="13">
                  <c:v>44364</c:v>
                </c:pt>
                <c:pt idx="14">
                  <c:v>44364</c:v>
                </c:pt>
                <c:pt idx="15">
                  <c:v>44364</c:v>
                </c:pt>
                <c:pt idx="16">
                  <c:v>44364</c:v>
                </c:pt>
                <c:pt idx="17">
                  <c:v>44364</c:v>
                </c:pt>
                <c:pt idx="18">
                  <c:v>44365</c:v>
                </c:pt>
                <c:pt idx="19">
                  <c:v>44365</c:v>
                </c:pt>
                <c:pt idx="20">
                  <c:v>44365</c:v>
                </c:pt>
              </c:numCache>
            </c:numRef>
          </c:cat>
          <c:val>
            <c:numRef>
              <c:f>Sheet1!$B$2:$B$22</c:f>
              <c:numCache>
                <c:formatCode>General</c:formatCode>
                <c:ptCount val="21"/>
                <c:pt idx="0">
                  <c:v>4.8210109731966204</c:v>
                </c:pt>
                <c:pt idx="1">
                  <c:v>3.6751523843671601</c:v>
                </c:pt>
                <c:pt idx="2">
                  <c:v>5.2148449668750398</c:v>
                </c:pt>
                <c:pt idx="3">
                  <c:v>5.6613226452905803</c:v>
                </c:pt>
                <c:pt idx="4">
                  <c:v>7.5160488115204398</c:v>
                </c:pt>
                <c:pt idx="5">
                  <c:v>10.2393900102568</c:v>
                </c:pt>
                <c:pt idx="6">
                  <c:v>8.2462880282421391</c:v>
                </c:pt>
                <c:pt idx="7">
                  <c:v>7.3698384201077198</c:v>
                </c:pt>
                <c:pt idx="8">
                  <c:v>5.3990011301082701</c:v>
                </c:pt>
                <c:pt idx="9">
                  <c:v>5.7436493703564997</c:v>
                </c:pt>
                <c:pt idx="10">
                  <c:v>7.6344947638915803</c:v>
                </c:pt>
                <c:pt idx="11">
                  <c:v>7.82284835236013</c:v>
                </c:pt>
                <c:pt idx="12">
                  <c:v>7.9320501404205803</c:v>
                </c:pt>
                <c:pt idx="13">
                  <c:v>5.5135375619677101</c:v>
                </c:pt>
                <c:pt idx="14">
                  <c:v>5.6238772972226103</c:v>
                </c:pt>
                <c:pt idx="15">
                  <c:v>5.8325832583258297</c:v>
                </c:pt>
                <c:pt idx="16">
                  <c:v>5.7089047142604903</c:v>
                </c:pt>
                <c:pt idx="17">
                  <c:v>11.130319729886599</c:v>
                </c:pt>
                <c:pt idx="18">
                  <c:v>5.3316062176165797</c:v>
                </c:pt>
                <c:pt idx="19">
                  <c:v>7.3802346275378596</c:v>
                </c:pt>
                <c:pt idx="20">
                  <c:v>6.6354462106721197</c:v>
                </c:pt>
              </c:numCache>
            </c:numRef>
          </c:val>
          <c:smooth val="0"/>
          <c:extLst>
            <c:ext xmlns:c16="http://schemas.microsoft.com/office/drawing/2014/chart" uri="{C3380CC4-5D6E-409C-BE32-E72D297353CC}">
              <c16:uniqueId val="{00000000-7EA2-4BFD-B259-C31C0314038B}"/>
            </c:ext>
          </c:extLst>
        </c:ser>
        <c:dLbls>
          <c:showLegendKey val="0"/>
          <c:showVal val="0"/>
          <c:showCatName val="0"/>
          <c:showSerName val="0"/>
          <c:showPercent val="0"/>
          <c:showBubbleSize val="0"/>
        </c:dLbls>
        <c:smooth val="0"/>
        <c:axId val="384736168"/>
        <c:axId val="384730920"/>
      </c:lineChart>
      <c:dateAx>
        <c:axId val="38473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30920"/>
        <c:crosses val="autoZero"/>
        <c:auto val="1"/>
        <c:lblOffset val="100"/>
        <c:baseTimeUnit val="days"/>
      </c:dateAx>
      <c:valAx>
        <c:axId val="38473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c:v>
                </c:pt>
              </c:strCache>
            </c:strRef>
          </c:tx>
          <c:spPr>
            <a:ln w="28575" cap="rnd">
              <a:solidFill>
                <a:schemeClr val="accent1"/>
              </a:solidFill>
              <a:round/>
            </a:ln>
            <a:effectLst/>
          </c:spPr>
          <c:marker>
            <c:symbol val="none"/>
          </c:marker>
          <c:cat>
            <c:numRef>
              <c:f>Sheet1!$A$2:$A$8</c:f>
              <c:numCache>
                <c:formatCode>m/d/yyyy</c:formatCode>
                <c:ptCount val="7"/>
                <c:pt idx="0">
                  <c:v>44359</c:v>
                </c:pt>
                <c:pt idx="1">
                  <c:v>44360</c:v>
                </c:pt>
                <c:pt idx="2">
                  <c:v>44361</c:v>
                </c:pt>
                <c:pt idx="3">
                  <c:v>44362</c:v>
                </c:pt>
                <c:pt idx="4">
                  <c:v>44363</c:v>
                </c:pt>
                <c:pt idx="5">
                  <c:v>44364</c:v>
                </c:pt>
                <c:pt idx="6">
                  <c:v>44365</c:v>
                </c:pt>
              </c:numCache>
            </c:numRef>
          </c:cat>
          <c:val>
            <c:numRef>
              <c:f>Sheet1!$B$2:$B$8</c:f>
              <c:numCache>
                <c:formatCode>General</c:formatCode>
                <c:ptCount val="7"/>
                <c:pt idx="0">
                  <c:v>536434</c:v>
                </c:pt>
                <c:pt idx="1">
                  <c:v>562239</c:v>
                </c:pt>
                <c:pt idx="2">
                  <c:v>708980</c:v>
                </c:pt>
                <c:pt idx="3">
                  <c:v>658128</c:v>
                </c:pt>
                <c:pt idx="4">
                  <c:v>674706</c:v>
                </c:pt>
                <c:pt idx="5">
                  <c:v>730283</c:v>
                </c:pt>
                <c:pt idx="6">
                  <c:v>710533</c:v>
                </c:pt>
              </c:numCache>
            </c:numRef>
          </c:val>
          <c:smooth val="0"/>
          <c:extLst>
            <c:ext xmlns:c16="http://schemas.microsoft.com/office/drawing/2014/chart" uri="{C3380CC4-5D6E-409C-BE32-E72D297353CC}">
              <c16:uniqueId val="{00000000-5D55-4A0A-892C-801B07EAE5F7}"/>
            </c:ext>
          </c:extLst>
        </c:ser>
        <c:dLbls>
          <c:showLegendKey val="0"/>
          <c:showVal val="0"/>
          <c:showCatName val="0"/>
          <c:showSerName val="0"/>
          <c:showPercent val="0"/>
          <c:showBubbleSize val="0"/>
        </c:dLbls>
        <c:smooth val="0"/>
        <c:axId val="384728624"/>
        <c:axId val="384729280"/>
      </c:lineChart>
      <c:dateAx>
        <c:axId val="38472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29280"/>
        <c:crosses val="autoZero"/>
        <c:auto val="1"/>
        <c:lblOffset val="100"/>
        <c:baseTimeUnit val="days"/>
      </c:dateAx>
      <c:valAx>
        <c:axId val="38472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2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zeniuseducation</c:v>
                </c:pt>
              </c:strCache>
            </c:strRef>
          </c:tx>
          <c:spPr>
            <a:solidFill>
              <a:schemeClr val="accent1"/>
            </a:solidFill>
            <a:ln>
              <a:noFill/>
            </a:ln>
            <a:effectLst/>
          </c:spPr>
          <c:invertIfNegative val="0"/>
          <c:cat>
            <c:numRef>
              <c:f>Sheet1!$A$2:$A$8</c:f>
              <c:numCache>
                <c:formatCode>m/d/yyyy</c:formatCode>
                <c:ptCount val="7"/>
                <c:pt idx="0">
                  <c:v>44359</c:v>
                </c:pt>
                <c:pt idx="1">
                  <c:v>44360</c:v>
                </c:pt>
                <c:pt idx="2">
                  <c:v>44361</c:v>
                </c:pt>
                <c:pt idx="3">
                  <c:v>44362</c:v>
                </c:pt>
                <c:pt idx="4">
                  <c:v>44363</c:v>
                </c:pt>
                <c:pt idx="5">
                  <c:v>44364</c:v>
                </c:pt>
                <c:pt idx="6">
                  <c:v>44365</c:v>
                </c:pt>
              </c:numCache>
            </c:numRef>
          </c:cat>
          <c:val>
            <c:numRef>
              <c:f>Sheet1!$B$2:$B$8</c:f>
              <c:numCache>
                <c:formatCode>General</c:formatCode>
                <c:ptCount val="7"/>
                <c:pt idx="0">
                  <c:v>730915</c:v>
                </c:pt>
                <c:pt idx="1">
                  <c:v>791587</c:v>
                </c:pt>
                <c:pt idx="2">
                  <c:v>1047928</c:v>
                </c:pt>
                <c:pt idx="3">
                  <c:v>944539</c:v>
                </c:pt>
                <c:pt idx="4">
                  <c:v>972756</c:v>
                </c:pt>
                <c:pt idx="5">
                  <c:v>1095993</c:v>
                </c:pt>
                <c:pt idx="6">
                  <c:v>974476</c:v>
                </c:pt>
              </c:numCache>
            </c:numRef>
          </c:val>
          <c:extLst>
            <c:ext xmlns:c16="http://schemas.microsoft.com/office/drawing/2014/chart" uri="{C3380CC4-5D6E-409C-BE32-E72D297353CC}">
              <c16:uniqueId val="{00000000-6779-4231-A7E0-DD60292ABA74}"/>
            </c:ext>
          </c:extLst>
        </c:ser>
        <c:dLbls>
          <c:showLegendKey val="0"/>
          <c:showVal val="0"/>
          <c:showCatName val="0"/>
          <c:showSerName val="0"/>
          <c:showPercent val="0"/>
          <c:showBubbleSize val="0"/>
        </c:dLbls>
        <c:gapWidth val="219"/>
        <c:overlap val="-27"/>
        <c:axId val="518410192"/>
        <c:axId val="518410520"/>
      </c:barChart>
      <c:dateAx>
        <c:axId val="51841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0520"/>
        <c:crosses val="autoZero"/>
        <c:auto val="1"/>
        <c:lblOffset val="100"/>
        <c:baseTimeUnit val="days"/>
      </c:dateAx>
      <c:valAx>
        <c:axId val="51841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64841.166666666701</c:v>
                </c:pt>
                <c:pt idx="1">
                  <c:v>39625.333333333299</c:v>
                </c:pt>
                <c:pt idx="2">
                  <c:v>25560.833333333299</c:v>
                </c:pt>
                <c:pt idx="3">
                  <c:v>22149.333333333299</c:v>
                </c:pt>
                <c:pt idx="4">
                  <c:v>32275</c:v>
                </c:pt>
                <c:pt idx="5">
                  <c:v>66382.166666666701</c:v>
                </c:pt>
                <c:pt idx="6">
                  <c:v>92443.333333333299</c:v>
                </c:pt>
                <c:pt idx="7">
                  <c:v>113655.83333333299</c:v>
                </c:pt>
                <c:pt idx="8">
                  <c:v>128455.83333333299</c:v>
                </c:pt>
                <c:pt idx="9">
                  <c:v>137837.5</c:v>
                </c:pt>
                <c:pt idx="10">
                  <c:v>143421.5</c:v>
                </c:pt>
                <c:pt idx="11">
                  <c:v>148216.33333333299</c:v>
                </c:pt>
                <c:pt idx="12">
                  <c:v>150617.83333333299</c:v>
                </c:pt>
                <c:pt idx="13">
                  <c:v>145517</c:v>
                </c:pt>
                <c:pt idx="14">
                  <c:v>146053.5</c:v>
                </c:pt>
                <c:pt idx="15">
                  <c:v>151103.5</c:v>
                </c:pt>
                <c:pt idx="16">
                  <c:v>155972.83333333299</c:v>
                </c:pt>
                <c:pt idx="17">
                  <c:v>165490.16666666701</c:v>
                </c:pt>
                <c:pt idx="18">
                  <c:v>169970.83333333299</c:v>
                </c:pt>
                <c:pt idx="19">
                  <c:v>169585.83333333299</c:v>
                </c:pt>
                <c:pt idx="20">
                  <c:v>165632.83333333299</c:v>
                </c:pt>
                <c:pt idx="21">
                  <c:v>157387.33333333299</c:v>
                </c:pt>
                <c:pt idx="22">
                  <c:v>134043.5</c:v>
                </c:pt>
                <c:pt idx="23">
                  <c:v>98606.333333333299</c:v>
                </c:pt>
              </c:numCache>
            </c:numRef>
          </c:val>
          <c:smooth val="0"/>
          <c:extLst>
            <c:ext xmlns:c16="http://schemas.microsoft.com/office/drawing/2014/chart" uri="{C3380CC4-5D6E-409C-BE32-E72D297353CC}">
              <c16:uniqueId val="{00000000-8A76-46ED-89F2-6A8E000B3822}"/>
            </c:ext>
          </c:extLst>
        </c:ser>
        <c:dLbls>
          <c:showLegendKey val="0"/>
          <c:showVal val="0"/>
          <c:showCatName val="0"/>
          <c:showSerName val="0"/>
          <c:showPercent val="0"/>
          <c:showBubbleSize val="0"/>
        </c:dLbls>
        <c:smooth val="0"/>
        <c:axId val="518417408"/>
        <c:axId val="518407568"/>
      </c:lineChart>
      <c:catAx>
        <c:axId val="51841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07568"/>
        <c:crosses val="autoZero"/>
        <c:auto val="1"/>
        <c:lblAlgn val="ctr"/>
        <c:lblOffset val="100"/>
        <c:noMultiLvlLbl val="0"/>
      </c:catAx>
      <c:valAx>
        <c:axId val="51840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zeniuseducation</c:v>
                </c:pt>
              </c:strCache>
            </c:strRef>
          </c:tx>
          <c:spPr>
            <a:solidFill>
              <a:schemeClr val="accent1"/>
            </a:solidFill>
            <a:ln>
              <a:noFill/>
            </a:ln>
            <a:effectLst/>
          </c:spPr>
          <c:invertIfNegative val="0"/>
          <c:cat>
            <c:numRef>
              <c:f>Sheet1!$A$2:$A$7</c:f>
              <c:numCache>
                <c:formatCode>General</c:formatCode>
                <c:ptCount val="6"/>
                <c:pt idx="0">
                  <c:v>12</c:v>
                </c:pt>
                <c:pt idx="1">
                  <c:v>13</c:v>
                </c:pt>
                <c:pt idx="2">
                  <c:v>14</c:v>
                </c:pt>
                <c:pt idx="3">
                  <c:v>17</c:v>
                </c:pt>
                <c:pt idx="4">
                  <c:v>18</c:v>
                </c:pt>
                <c:pt idx="5">
                  <c:v>19</c:v>
                </c:pt>
              </c:numCache>
            </c:numRef>
          </c:cat>
          <c:val>
            <c:numRef>
              <c:f>Sheet1!$B$2:$B$7</c:f>
              <c:numCache>
                <c:formatCode>General</c:formatCode>
                <c:ptCount val="6"/>
                <c:pt idx="0">
                  <c:v>8</c:v>
                </c:pt>
                <c:pt idx="1">
                  <c:v>2</c:v>
                </c:pt>
                <c:pt idx="2">
                  <c:v>2</c:v>
                </c:pt>
                <c:pt idx="3">
                  <c:v>3</c:v>
                </c:pt>
                <c:pt idx="4">
                  <c:v>2</c:v>
                </c:pt>
                <c:pt idx="5">
                  <c:v>2</c:v>
                </c:pt>
              </c:numCache>
            </c:numRef>
          </c:val>
          <c:extLst>
            <c:ext xmlns:c16="http://schemas.microsoft.com/office/drawing/2014/chart" uri="{C3380CC4-5D6E-409C-BE32-E72D297353CC}">
              <c16:uniqueId val="{00000000-00C3-4FD8-83BF-719EF8E265B8}"/>
            </c:ext>
          </c:extLst>
        </c:ser>
        <c:dLbls>
          <c:showLegendKey val="0"/>
          <c:showVal val="0"/>
          <c:showCatName val="0"/>
          <c:showSerName val="0"/>
          <c:showPercent val="0"/>
          <c:showBubbleSize val="0"/>
        </c:dLbls>
        <c:gapWidth val="219"/>
        <c:overlap val="-27"/>
        <c:axId val="518415112"/>
        <c:axId val="518415440"/>
      </c:barChart>
      <c:catAx>
        <c:axId val="51841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5440"/>
        <c:crosses val="autoZero"/>
        <c:auto val="1"/>
        <c:lblAlgn val="ctr"/>
        <c:lblOffset val="100"/>
        <c:noMultiLvlLbl val="0"/>
      </c:catAx>
      <c:valAx>
        <c:axId val="5184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 Taps Back</c:v>
                </c:pt>
              </c:strCache>
            </c:strRef>
          </c:tx>
          <c:spPr>
            <a:ln w="28575" cap="rnd">
              <a:solidFill>
                <a:schemeClr val="accent1"/>
              </a:solidFill>
              <a:round/>
            </a:ln>
            <a:effectLst/>
          </c:spPr>
          <c:marker>
            <c:symbol val="none"/>
          </c:marker>
          <c:cat>
            <c:numRef>
              <c:f>Sheet1!$A$2:$A$20</c:f>
              <c:numCache>
                <c:formatCode>m/d/yyyy</c:formatCode>
                <c:ptCount val="19"/>
                <c:pt idx="0">
                  <c:v>44363</c:v>
                </c:pt>
                <c:pt idx="1">
                  <c:v>44364</c:v>
                </c:pt>
                <c:pt idx="2">
                  <c:v>44364</c:v>
                </c:pt>
                <c:pt idx="3">
                  <c:v>44364</c:v>
                </c:pt>
                <c:pt idx="4">
                  <c:v>44364</c:v>
                </c:pt>
                <c:pt idx="5">
                  <c:v>44364</c:v>
                </c:pt>
                <c:pt idx="6">
                  <c:v>44364</c:v>
                </c:pt>
                <c:pt idx="7">
                  <c:v>44364</c:v>
                </c:pt>
                <c:pt idx="8">
                  <c:v>44364</c:v>
                </c:pt>
                <c:pt idx="9">
                  <c:v>44364</c:v>
                </c:pt>
                <c:pt idx="10">
                  <c:v>44364</c:v>
                </c:pt>
                <c:pt idx="11">
                  <c:v>44365</c:v>
                </c:pt>
                <c:pt idx="12">
                  <c:v>44365</c:v>
                </c:pt>
                <c:pt idx="13">
                  <c:v>44365</c:v>
                </c:pt>
                <c:pt idx="14">
                  <c:v>44365</c:v>
                </c:pt>
                <c:pt idx="15">
                  <c:v>44365</c:v>
                </c:pt>
                <c:pt idx="16">
                  <c:v>44365</c:v>
                </c:pt>
                <c:pt idx="17">
                  <c:v>44365</c:v>
                </c:pt>
                <c:pt idx="18">
                  <c:v>44365</c:v>
                </c:pt>
              </c:numCache>
            </c:numRef>
          </c:cat>
          <c:val>
            <c:numRef>
              <c:f>Sheet1!$B$2:$B$20</c:f>
              <c:numCache>
                <c:formatCode>General</c:formatCode>
                <c:ptCount val="19"/>
                <c:pt idx="0">
                  <c:v>362</c:v>
                </c:pt>
                <c:pt idx="1">
                  <c:v>166</c:v>
                </c:pt>
                <c:pt idx="2">
                  <c:v>494</c:v>
                </c:pt>
                <c:pt idx="3">
                  <c:v>425</c:v>
                </c:pt>
                <c:pt idx="4">
                  <c:v>978</c:v>
                </c:pt>
                <c:pt idx="5">
                  <c:v>645</c:v>
                </c:pt>
                <c:pt idx="6">
                  <c:v>390</c:v>
                </c:pt>
                <c:pt idx="7">
                  <c:v>222</c:v>
                </c:pt>
                <c:pt idx="8">
                  <c:v>483</c:v>
                </c:pt>
                <c:pt idx="9">
                  <c:v>693</c:v>
                </c:pt>
                <c:pt idx="10">
                  <c:v>306</c:v>
                </c:pt>
                <c:pt idx="11">
                  <c:v>171</c:v>
                </c:pt>
                <c:pt idx="12">
                  <c:v>421</c:v>
                </c:pt>
                <c:pt idx="13">
                  <c:v>268</c:v>
                </c:pt>
                <c:pt idx="14">
                  <c:v>269</c:v>
                </c:pt>
                <c:pt idx="15">
                  <c:v>261</c:v>
                </c:pt>
                <c:pt idx="16">
                  <c:v>515</c:v>
                </c:pt>
                <c:pt idx="17">
                  <c:v>286</c:v>
                </c:pt>
                <c:pt idx="18">
                  <c:v>326</c:v>
                </c:pt>
              </c:numCache>
            </c:numRef>
          </c:val>
          <c:smooth val="0"/>
          <c:extLst>
            <c:ext xmlns:c16="http://schemas.microsoft.com/office/drawing/2014/chart" uri="{C3380CC4-5D6E-409C-BE32-E72D297353CC}">
              <c16:uniqueId val="{00000000-29BE-4E01-AF27-61F617967C5C}"/>
            </c:ext>
          </c:extLst>
        </c:ser>
        <c:ser>
          <c:idx val="1"/>
          <c:order val="1"/>
          <c:tx>
            <c:strRef>
              <c:f>Sheet1!$C$1</c:f>
              <c:strCache>
                <c:ptCount val="1"/>
                <c:pt idx="0">
                  <c:v>zeniuseducation Taps Forward</c:v>
                </c:pt>
              </c:strCache>
            </c:strRef>
          </c:tx>
          <c:spPr>
            <a:ln w="28575" cap="rnd">
              <a:solidFill>
                <a:schemeClr val="accent2"/>
              </a:solidFill>
              <a:round/>
            </a:ln>
            <a:effectLst/>
          </c:spPr>
          <c:marker>
            <c:symbol val="none"/>
          </c:marker>
          <c:cat>
            <c:numRef>
              <c:f>Sheet1!$A$2:$A$20</c:f>
              <c:numCache>
                <c:formatCode>m/d/yyyy</c:formatCode>
                <c:ptCount val="19"/>
                <c:pt idx="0">
                  <c:v>44363</c:v>
                </c:pt>
                <c:pt idx="1">
                  <c:v>44364</c:v>
                </c:pt>
                <c:pt idx="2">
                  <c:v>44364</c:v>
                </c:pt>
                <c:pt idx="3">
                  <c:v>44364</c:v>
                </c:pt>
                <c:pt idx="4">
                  <c:v>44364</c:v>
                </c:pt>
                <c:pt idx="5">
                  <c:v>44364</c:v>
                </c:pt>
                <c:pt idx="6">
                  <c:v>44364</c:v>
                </c:pt>
                <c:pt idx="7">
                  <c:v>44364</c:v>
                </c:pt>
                <c:pt idx="8">
                  <c:v>44364</c:v>
                </c:pt>
                <c:pt idx="9">
                  <c:v>44364</c:v>
                </c:pt>
                <c:pt idx="10">
                  <c:v>44364</c:v>
                </c:pt>
                <c:pt idx="11">
                  <c:v>44365</c:v>
                </c:pt>
                <c:pt idx="12">
                  <c:v>44365</c:v>
                </c:pt>
                <c:pt idx="13">
                  <c:v>44365</c:v>
                </c:pt>
                <c:pt idx="14">
                  <c:v>44365</c:v>
                </c:pt>
                <c:pt idx="15">
                  <c:v>44365</c:v>
                </c:pt>
                <c:pt idx="16">
                  <c:v>44365</c:v>
                </c:pt>
                <c:pt idx="17">
                  <c:v>44365</c:v>
                </c:pt>
                <c:pt idx="18">
                  <c:v>44365</c:v>
                </c:pt>
              </c:numCache>
            </c:numRef>
          </c:cat>
          <c:val>
            <c:numRef>
              <c:f>Sheet1!$C$2:$C$20</c:f>
              <c:numCache>
                <c:formatCode>General</c:formatCode>
                <c:ptCount val="19"/>
                <c:pt idx="0">
                  <c:v>4254</c:v>
                </c:pt>
                <c:pt idx="1">
                  <c:v>5548</c:v>
                </c:pt>
                <c:pt idx="2">
                  <c:v>5509</c:v>
                </c:pt>
                <c:pt idx="3">
                  <c:v>5244</c:v>
                </c:pt>
                <c:pt idx="4">
                  <c:v>5431</c:v>
                </c:pt>
                <c:pt idx="5">
                  <c:v>5080</c:v>
                </c:pt>
                <c:pt idx="6">
                  <c:v>4684</c:v>
                </c:pt>
                <c:pt idx="7">
                  <c:v>4892</c:v>
                </c:pt>
                <c:pt idx="8">
                  <c:v>4382</c:v>
                </c:pt>
                <c:pt idx="9">
                  <c:v>4529</c:v>
                </c:pt>
                <c:pt idx="10">
                  <c:v>3951</c:v>
                </c:pt>
                <c:pt idx="11">
                  <c:v>4418</c:v>
                </c:pt>
                <c:pt idx="12">
                  <c:v>4235</c:v>
                </c:pt>
                <c:pt idx="13">
                  <c:v>3934</c:v>
                </c:pt>
                <c:pt idx="14">
                  <c:v>3956</c:v>
                </c:pt>
                <c:pt idx="15">
                  <c:v>3824</c:v>
                </c:pt>
                <c:pt idx="16">
                  <c:v>3967</c:v>
                </c:pt>
                <c:pt idx="17">
                  <c:v>4072</c:v>
                </c:pt>
                <c:pt idx="18">
                  <c:v>3580</c:v>
                </c:pt>
              </c:numCache>
            </c:numRef>
          </c:val>
          <c:smooth val="0"/>
          <c:extLst>
            <c:ext xmlns:c16="http://schemas.microsoft.com/office/drawing/2014/chart" uri="{C3380CC4-5D6E-409C-BE32-E72D297353CC}">
              <c16:uniqueId val="{00000001-29BE-4E01-AF27-61F617967C5C}"/>
            </c:ext>
          </c:extLst>
        </c:ser>
        <c:dLbls>
          <c:showLegendKey val="0"/>
          <c:showVal val="0"/>
          <c:showCatName val="0"/>
          <c:showSerName val="0"/>
          <c:showPercent val="0"/>
          <c:showBubbleSize val="0"/>
        </c:dLbls>
        <c:smooth val="0"/>
        <c:axId val="518422000"/>
        <c:axId val="518418392"/>
      </c:lineChart>
      <c:dateAx>
        <c:axId val="51842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8392"/>
        <c:crosses val="autoZero"/>
        <c:auto val="1"/>
        <c:lblOffset val="100"/>
        <c:baseTimeUnit val="days"/>
      </c:dateAx>
      <c:valAx>
        <c:axId val="51841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2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zeniuseducation avg. reach</c:v>
                </c:pt>
              </c:strCache>
            </c:strRef>
          </c:tx>
          <c:spPr>
            <a:ln w="28575" cap="rnd">
              <a:solidFill>
                <a:schemeClr val="accent1"/>
              </a:solidFill>
              <a:round/>
            </a:ln>
            <a:effectLst/>
          </c:spPr>
          <c:marker>
            <c:symbol val="none"/>
          </c:marker>
          <c:cat>
            <c:numRef>
              <c:f>Sheet1!$A$2:$A$20</c:f>
              <c:numCache>
                <c:formatCode>m/d/yyyy</c:formatCode>
                <c:ptCount val="19"/>
                <c:pt idx="0">
                  <c:v>44363</c:v>
                </c:pt>
                <c:pt idx="1">
                  <c:v>44364</c:v>
                </c:pt>
                <c:pt idx="2">
                  <c:v>44364</c:v>
                </c:pt>
                <c:pt idx="3">
                  <c:v>44364</c:v>
                </c:pt>
                <c:pt idx="4">
                  <c:v>44364</c:v>
                </c:pt>
                <c:pt idx="5">
                  <c:v>44364</c:v>
                </c:pt>
                <c:pt idx="6">
                  <c:v>44364</c:v>
                </c:pt>
                <c:pt idx="7">
                  <c:v>44364</c:v>
                </c:pt>
                <c:pt idx="8">
                  <c:v>44364</c:v>
                </c:pt>
                <c:pt idx="9">
                  <c:v>44364</c:v>
                </c:pt>
                <c:pt idx="10">
                  <c:v>44364</c:v>
                </c:pt>
                <c:pt idx="11">
                  <c:v>44365</c:v>
                </c:pt>
                <c:pt idx="12">
                  <c:v>44365</c:v>
                </c:pt>
                <c:pt idx="13">
                  <c:v>44365</c:v>
                </c:pt>
                <c:pt idx="14">
                  <c:v>44365</c:v>
                </c:pt>
                <c:pt idx="15">
                  <c:v>44365</c:v>
                </c:pt>
                <c:pt idx="16">
                  <c:v>44365</c:v>
                </c:pt>
                <c:pt idx="17">
                  <c:v>44365</c:v>
                </c:pt>
                <c:pt idx="18">
                  <c:v>44365</c:v>
                </c:pt>
              </c:numCache>
            </c:numRef>
          </c:cat>
          <c:val>
            <c:numRef>
              <c:f>Sheet1!$B$2:$B$20</c:f>
              <c:numCache>
                <c:formatCode>General</c:formatCode>
                <c:ptCount val="19"/>
                <c:pt idx="0">
                  <c:v>5502</c:v>
                </c:pt>
                <c:pt idx="1">
                  <c:v>7118</c:v>
                </c:pt>
                <c:pt idx="2">
                  <c:v>6060</c:v>
                </c:pt>
                <c:pt idx="3">
                  <c:v>5719</c:v>
                </c:pt>
                <c:pt idx="4">
                  <c:v>5397</c:v>
                </c:pt>
                <c:pt idx="5">
                  <c:v>5193</c:v>
                </c:pt>
                <c:pt idx="6">
                  <c:v>5085</c:v>
                </c:pt>
                <c:pt idx="7">
                  <c:v>5649</c:v>
                </c:pt>
                <c:pt idx="8">
                  <c:v>5252</c:v>
                </c:pt>
                <c:pt idx="9">
                  <c:v>4980</c:v>
                </c:pt>
                <c:pt idx="10">
                  <c:v>4859</c:v>
                </c:pt>
                <c:pt idx="11">
                  <c:v>5381</c:v>
                </c:pt>
                <c:pt idx="12">
                  <c:v>4560</c:v>
                </c:pt>
                <c:pt idx="13">
                  <c:v>4332</c:v>
                </c:pt>
                <c:pt idx="14">
                  <c:v>4340</c:v>
                </c:pt>
                <c:pt idx="15">
                  <c:v>4283</c:v>
                </c:pt>
                <c:pt idx="16">
                  <c:v>4211</c:v>
                </c:pt>
                <c:pt idx="17">
                  <c:v>4478</c:v>
                </c:pt>
                <c:pt idx="18">
                  <c:v>4157</c:v>
                </c:pt>
              </c:numCache>
            </c:numRef>
          </c:val>
          <c:smooth val="0"/>
          <c:extLst>
            <c:ext xmlns:c16="http://schemas.microsoft.com/office/drawing/2014/chart" uri="{C3380CC4-5D6E-409C-BE32-E72D297353CC}">
              <c16:uniqueId val="{00000000-045E-450C-ABAC-D18BCFAC66BB}"/>
            </c:ext>
          </c:extLst>
        </c:ser>
        <c:ser>
          <c:idx val="1"/>
          <c:order val="1"/>
          <c:tx>
            <c:strRef>
              <c:f>Sheet1!$C$1</c:f>
              <c:strCache>
                <c:ptCount val="1"/>
                <c:pt idx="0">
                  <c:v>zeniuseducation exits</c:v>
                </c:pt>
              </c:strCache>
            </c:strRef>
          </c:tx>
          <c:spPr>
            <a:ln w="28575" cap="rnd">
              <a:solidFill>
                <a:schemeClr val="accent2"/>
              </a:solidFill>
              <a:round/>
            </a:ln>
            <a:effectLst/>
          </c:spPr>
          <c:marker>
            <c:symbol val="none"/>
          </c:marker>
          <c:cat>
            <c:numRef>
              <c:f>Sheet1!$A$2:$A$20</c:f>
              <c:numCache>
                <c:formatCode>m/d/yyyy</c:formatCode>
                <c:ptCount val="19"/>
                <c:pt idx="0">
                  <c:v>44363</c:v>
                </c:pt>
                <c:pt idx="1">
                  <c:v>44364</c:v>
                </c:pt>
                <c:pt idx="2">
                  <c:v>44364</c:v>
                </c:pt>
                <c:pt idx="3">
                  <c:v>44364</c:v>
                </c:pt>
                <c:pt idx="4">
                  <c:v>44364</c:v>
                </c:pt>
                <c:pt idx="5">
                  <c:v>44364</c:v>
                </c:pt>
                <c:pt idx="6">
                  <c:v>44364</c:v>
                </c:pt>
                <c:pt idx="7">
                  <c:v>44364</c:v>
                </c:pt>
                <c:pt idx="8">
                  <c:v>44364</c:v>
                </c:pt>
                <c:pt idx="9">
                  <c:v>44364</c:v>
                </c:pt>
                <c:pt idx="10">
                  <c:v>44364</c:v>
                </c:pt>
                <c:pt idx="11">
                  <c:v>44365</c:v>
                </c:pt>
                <c:pt idx="12">
                  <c:v>44365</c:v>
                </c:pt>
                <c:pt idx="13">
                  <c:v>44365</c:v>
                </c:pt>
                <c:pt idx="14">
                  <c:v>44365</c:v>
                </c:pt>
                <c:pt idx="15">
                  <c:v>44365</c:v>
                </c:pt>
                <c:pt idx="16">
                  <c:v>44365</c:v>
                </c:pt>
                <c:pt idx="17">
                  <c:v>44365</c:v>
                </c:pt>
                <c:pt idx="18">
                  <c:v>44365</c:v>
                </c:pt>
              </c:numCache>
            </c:numRef>
          </c:cat>
          <c:val>
            <c:numRef>
              <c:f>Sheet1!$C$2:$C$20</c:f>
              <c:numCache>
                <c:formatCode>General</c:formatCode>
                <c:ptCount val="19"/>
                <c:pt idx="0">
                  <c:v>952</c:v>
                </c:pt>
                <c:pt idx="1">
                  <c:v>727</c:v>
                </c:pt>
                <c:pt idx="2">
                  <c:v>401</c:v>
                </c:pt>
                <c:pt idx="3">
                  <c:v>320</c:v>
                </c:pt>
                <c:pt idx="4">
                  <c:v>249</c:v>
                </c:pt>
                <c:pt idx="5">
                  <c:v>194</c:v>
                </c:pt>
                <c:pt idx="6">
                  <c:v>398</c:v>
                </c:pt>
                <c:pt idx="7">
                  <c:v>569</c:v>
                </c:pt>
                <c:pt idx="8">
                  <c:v>315</c:v>
                </c:pt>
                <c:pt idx="9">
                  <c:v>386</c:v>
                </c:pt>
                <c:pt idx="10">
                  <c:v>631</c:v>
                </c:pt>
                <c:pt idx="11">
                  <c:v>557</c:v>
                </c:pt>
                <c:pt idx="12">
                  <c:v>314</c:v>
                </c:pt>
                <c:pt idx="13">
                  <c:v>278</c:v>
                </c:pt>
                <c:pt idx="14">
                  <c:v>306</c:v>
                </c:pt>
                <c:pt idx="15">
                  <c:v>241</c:v>
                </c:pt>
                <c:pt idx="16">
                  <c:v>299</c:v>
                </c:pt>
                <c:pt idx="17">
                  <c:v>349</c:v>
                </c:pt>
                <c:pt idx="18">
                  <c:v>512</c:v>
                </c:pt>
              </c:numCache>
            </c:numRef>
          </c:val>
          <c:smooth val="0"/>
          <c:extLst>
            <c:ext xmlns:c16="http://schemas.microsoft.com/office/drawing/2014/chart" uri="{C3380CC4-5D6E-409C-BE32-E72D297353CC}">
              <c16:uniqueId val="{00000001-045E-450C-ABAC-D18BCFAC66BB}"/>
            </c:ext>
          </c:extLst>
        </c:ser>
        <c:ser>
          <c:idx val="2"/>
          <c:order val="2"/>
          <c:tx>
            <c:strRef>
              <c:f>Sheet1!$D$1</c:f>
              <c:strCache>
                <c:ptCount val="1"/>
                <c:pt idx="0">
                  <c:v>zeniuseducation impressions</c:v>
                </c:pt>
              </c:strCache>
            </c:strRef>
          </c:tx>
          <c:spPr>
            <a:ln w="28575" cap="rnd">
              <a:solidFill>
                <a:schemeClr val="accent3"/>
              </a:solidFill>
              <a:round/>
            </a:ln>
            <a:effectLst/>
          </c:spPr>
          <c:marker>
            <c:symbol val="none"/>
          </c:marker>
          <c:cat>
            <c:numRef>
              <c:f>Sheet1!$A$2:$A$20</c:f>
              <c:numCache>
                <c:formatCode>m/d/yyyy</c:formatCode>
                <c:ptCount val="19"/>
                <c:pt idx="0">
                  <c:v>44363</c:v>
                </c:pt>
                <c:pt idx="1">
                  <c:v>44364</c:v>
                </c:pt>
                <c:pt idx="2">
                  <c:v>44364</c:v>
                </c:pt>
                <c:pt idx="3">
                  <c:v>44364</c:v>
                </c:pt>
                <c:pt idx="4">
                  <c:v>44364</c:v>
                </c:pt>
                <c:pt idx="5">
                  <c:v>44364</c:v>
                </c:pt>
                <c:pt idx="6">
                  <c:v>44364</c:v>
                </c:pt>
                <c:pt idx="7">
                  <c:v>44364</c:v>
                </c:pt>
                <c:pt idx="8">
                  <c:v>44364</c:v>
                </c:pt>
                <c:pt idx="9">
                  <c:v>44364</c:v>
                </c:pt>
                <c:pt idx="10">
                  <c:v>44364</c:v>
                </c:pt>
                <c:pt idx="11">
                  <c:v>44365</c:v>
                </c:pt>
                <c:pt idx="12">
                  <c:v>44365</c:v>
                </c:pt>
                <c:pt idx="13">
                  <c:v>44365</c:v>
                </c:pt>
                <c:pt idx="14">
                  <c:v>44365</c:v>
                </c:pt>
                <c:pt idx="15">
                  <c:v>44365</c:v>
                </c:pt>
                <c:pt idx="16">
                  <c:v>44365</c:v>
                </c:pt>
                <c:pt idx="17">
                  <c:v>44365</c:v>
                </c:pt>
                <c:pt idx="18">
                  <c:v>44365</c:v>
                </c:pt>
              </c:numCache>
            </c:numRef>
          </c:cat>
          <c:val>
            <c:numRef>
              <c:f>Sheet1!$D$2:$D$20</c:f>
              <c:numCache>
                <c:formatCode>General</c:formatCode>
                <c:ptCount val="19"/>
                <c:pt idx="0">
                  <c:v>5504</c:v>
                </c:pt>
                <c:pt idx="1">
                  <c:v>7175</c:v>
                </c:pt>
                <c:pt idx="2">
                  <c:v>6085</c:v>
                </c:pt>
                <c:pt idx="3">
                  <c:v>5692</c:v>
                </c:pt>
                <c:pt idx="4">
                  <c:v>5425</c:v>
                </c:pt>
                <c:pt idx="5">
                  <c:v>5198</c:v>
                </c:pt>
                <c:pt idx="6">
                  <c:v>5047</c:v>
                </c:pt>
                <c:pt idx="7">
                  <c:v>5639</c:v>
                </c:pt>
                <c:pt idx="8">
                  <c:v>5251</c:v>
                </c:pt>
                <c:pt idx="9">
                  <c:v>4953</c:v>
                </c:pt>
                <c:pt idx="10">
                  <c:v>4867</c:v>
                </c:pt>
                <c:pt idx="11">
                  <c:v>5449</c:v>
                </c:pt>
                <c:pt idx="12">
                  <c:v>4664</c:v>
                </c:pt>
                <c:pt idx="13">
                  <c:v>4326</c:v>
                </c:pt>
                <c:pt idx="14">
                  <c:v>4329</c:v>
                </c:pt>
                <c:pt idx="15">
                  <c:v>4362</c:v>
                </c:pt>
                <c:pt idx="16">
                  <c:v>4225</c:v>
                </c:pt>
                <c:pt idx="17">
                  <c:v>4424</c:v>
                </c:pt>
                <c:pt idx="18">
                  <c:v>4194</c:v>
                </c:pt>
              </c:numCache>
            </c:numRef>
          </c:val>
          <c:smooth val="0"/>
          <c:extLst>
            <c:ext xmlns:c16="http://schemas.microsoft.com/office/drawing/2014/chart" uri="{C3380CC4-5D6E-409C-BE32-E72D297353CC}">
              <c16:uniqueId val="{00000002-045E-450C-ABAC-D18BCFAC66BB}"/>
            </c:ext>
          </c:extLst>
        </c:ser>
        <c:ser>
          <c:idx val="3"/>
          <c:order val="3"/>
          <c:tx>
            <c:strRef>
              <c:f>Sheet1!$E$1</c:f>
              <c:strCache>
                <c:ptCount val="1"/>
                <c:pt idx="0">
                  <c:v>zeniuseducation replies</c:v>
                </c:pt>
              </c:strCache>
            </c:strRef>
          </c:tx>
          <c:spPr>
            <a:ln w="28575" cap="rnd">
              <a:solidFill>
                <a:schemeClr val="accent4"/>
              </a:solidFill>
              <a:round/>
            </a:ln>
            <a:effectLst/>
          </c:spPr>
          <c:marker>
            <c:symbol val="none"/>
          </c:marker>
          <c:cat>
            <c:numRef>
              <c:f>Sheet1!$A$2:$A$20</c:f>
              <c:numCache>
                <c:formatCode>m/d/yyyy</c:formatCode>
                <c:ptCount val="19"/>
                <c:pt idx="0">
                  <c:v>44363</c:v>
                </c:pt>
                <c:pt idx="1">
                  <c:v>44364</c:v>
                </c:pt>
                <c:pt idx="2">
                  <c:v>44364</c:v>
                </c:pt>
                <c:pt idx="3">
                  <c:v>44364</c:v>
                </c:pt>
                <c:pt idx="4">
                  <c:v>44364</c:v>
                </c:pt>
                <c:pt idx="5">
                  <c:v>44364</c:v>
                </c:pt>
                <c:pt idx="6">
                  <c:v>44364</c:v>
                </c:pt>
                <c:pt idx="7">
                  <c:v>44364</c:v>
                </c:pt>
                <c:pt idx="8">
                  <c:v>44364</c:v>
                </c:pt>
                <c:pt idx="9">
                  <c:v>44364</c:v>
                </c:pt>
                <c:pt idx="10">
                  <c:v>44364</c:v>
                </c:pt>
                <c:pt idx="11">
                  <c:v>44365</c:v>
                </c:pt>
                <c:pt idx="12">
                  <c:v>44365</c:v>
                </c:pt>
                <c:pt idx="13">
                  <c:v>44365</c:v>
                </c:pt>
                <c:pt idx="14">
                  <c:v>44365</c:v>
                </c:pt>
                <c:pt idx="15">
                  <c:v>44365</c:v>
                </c:pt>
                <c:pt idx="16">
                  <c:v>44365</c:v>
                </c:pt>
                <c:pt idx="17">
                  <c:v>44365</c:v>
                </c:pt>
                <c:pt idx="18">
                  <c:v>44365</c:v>
                </c:pt>
              </c:numCache>
            </c:numRef>
          </c:cat>
          <c:val>
            <c:numRef>
              <c:f>Sheet1!$E$2:$E$20</c:f>
              <c:numCache>
                <c:formatCode>General</c:formatCode>
                <c:ptCount val="19"/>
                <c:pt idx="0">
                  <c:v>2</c:v>
                </c:pt>
                <c:pt idx="1">
                  <c:v>1</c:v>
                </c:pt>
                <c:pt idx="2">
                  <c:v>3</c:v>
                </c:pt>
                <c:pt idx="3">
                  <c:v>1</c:v>
                </c:pt>
                <c:pt idx="4">
                  <c:v>0</c:v>
                </c:pt>
                <c:pt idx="5">
                  <c:v>1</c:v>
                </c:pt>
                <c:pt idx="6">
                  <c:v>2</c:v>
                </c:pt>
                <c:pt idx="7">
                  <c:v>0</c:v>
                </c:pt>
                <c:pt idx="8">
                  <c:v>0</c:v>
                </c:pt>
                <c:pt idx="9">
                  <c:v>0</c:v>
                </c:pt>
                <c:pt idx="10">
                  <c:v>0</c:v>
                </c:pt>
                <c:pt idx="11">
                  <c:v>1</c:v>
                </c:pt>
                <c:pt idx="12">
                  <c:v>1</c:v>
                </c:pt>
                <c:pt idx="13">
                  <c:v>0</c:v>
                </c:pt>
                <c:pt idx="14">
                  <c:v>0</c:v>
                </c:pt>
                <c:pt idx="15">
                  <c:v>1</c:v>
                </c:pt>
                <c:pt idx="16">
                  <c:v>0</c:v>
                </c:pt>
                <c:pt idx="17">
                  <c:v>0</c:v>
                </c:pt>
                <c:pt idx="18">
                  <c:v>0</c:v>
                </c:pt>
              </c:numCache>
            </c:numRef>
          </c:val>
          <c:smooth val="0"/>
          <c:extLst>
            <c:ext xmlns:c16="http://schemas.microsoft.com/office/drawing/2014/chart" uri="{C3380CC4-5D6E-409C-BE32-E72D297353CC}">
              <c16:uniqueId val="{00000003-045E-450C-ABAC-D18BCFAC66BB}"/>
            </c:ext>
          </c:extLst>
        </c:ser>
        <c:dLbls>
          <c:showLegendKey val="0"/>
          <c:showVal val="0"/>
          <c:showCatName val="0"/>
          <c:showSerName val="0"/>
          <c:showPercent val="0"/>
          <c:showBubbleSize val="0"/>
        </c:dLbls>
        <c:smooth val="0"/>
        <c:axId val="518419376"/>
        <c:axId val="518426920"/>
      </c:lineChart>
      <c:dateAx>
        <c:axId val="518419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26920"/>
        <c:crosses val="autoZero"/>
        <c:auto val="1"/>
        <c:lblOffset val="100"/>
        <c:baseTimeUnit val="days"/>
      </c:dateAx>
      <c:valAx>
        <c:axId val="51842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1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zeniuseducation</c:v>
                </c:pt>
              </c:strCache>
            </c:strRef>
          </c:cat>
          <c:val>
            <c:numRef>
              <c:f>Sheet1!$B$2</c:f>
              <c:numCache>
                <c:formatCode>General</c:formatCode>
                <c:ptCount val="1"/>
                <c:pt idx="0">
                  <c:v>10</c:v>
                </c:pt>
              </c:numCache>
            </c:numRef>
          </c:val>
          <c:extLst>
            <c:ext xmlns:c16="http://schemas.microsoft.com/office/drawing/2014/chart" uri="{C3380CC4-5D6E-409C-BE32-E72D297353CC}">
              <c16:uniqueId val="{00000000-A6C4-4F33-8EF8-25B21987CC05}"/>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zeniuseducation</c:v>
                </c:pt>
              </c:strCache>
            </c:strRef>
          </c:cat>
          <c:val>
            <c:numRef>
              <c:f>Sheet1!$C$2</c:f>
              <c:numCache>
                <c:formatCode>General</c:formatCode>
                <c:ptCount val="1"/>
                <c:pt idx="0">
                  <c:v>9</c:v>
                </c:pt>
              </c:numCache>
            </c:numRef>
          </c:val>
          <c:extLst>
            <c:ext xmlns:c16="http://schemas.microsoft.com/office/drawing/2014/chart" uri="{C3380CC4-5D6E-409C-BE32-E72D297353CC}">
              <c16:uniqueId val="{00000001-A6C4-4F33-8EF8-25B21987CC05}"/>
            </c:ext>
          </c:extLst>
        </c:ser>
        <c:dLbls>
          <c:showLegendKey val="0"/>
          <c:showVal val="0"/>
          <c:showCatName val="0"/>
          <c:showSerName val="0"/>
          <c:showPercent val="0"/>
          <c:showBubbleSize val="0"/>
        </c:dLbls>
        <c:gapWidth val="150"/>
        <c:overlap val="100"/>
        <c:axId val="518421344"/>
        <c:axId val="518427904"/>
      </c:barChart>
      <c:catAx>
        <c:axId val="51842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27904"/>
        <c:crosses val="autoZero"/>
        <c:auto val="1"/>
        <c:lblAlgn val="ctr"/>
        <c:lblOffset val="100"/>
        <c:noMultiLvlLbl val="0"/>
      </c:catAx>
      <c:valAx>
        <c:axId val="518427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2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zeniuseducation</c:v>
                </c:pt>
              </c:strCache>
            </c:strRef>
          </c:cat>
          <c:val>
            <c:numRef>
              <c:f>Sheet1!$B$2</c:f>
              <c:numCache>
                <c:formatCode>General</c:formatCode>
                <c:ptCount val="1"/>
                <c:pt idx="0">
                  <c:v>4067.9333333333302</c:v>
                </c:pt>
              </c:numCache>
            </c:numRef>
          </c:val>
          <c:extLst>
            <c:ext xmlns:c16="http://schemas.microsoft.com/office/drawing/2014/chart" uri="{C3380CC4-5D6E-409C-BE32-E72D297353CC}">
              <c16:uniqueId val="{00000000-6014-4FF4-BBA8-AE65806B544C}"/>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zeniuseducation</c:v>
                </c:pt>
              </c:strCache>
            </c:strRef>
          </c:cat>
          <c:val>
            <c:numRef>
              <c:f>Sheet1!$C$2</c:f>
              <c:numCache>
                <c:formatCode>General</c:formatCode>
                <c:ptCount val="1"/>
                <c:pt idx="0">
                  <c:v>5115.2</c:v>
                </c:pt>
              </c:numCache>
            </c:numRef>
          </c:val>
          <c:extLst>
            <c:ext xmlns:c16="http://schemas.microsoft.com/office/drawing/2014/chart" uri="{C3380CC4-5D6E-409C-BE32-E72D297353CC}">
              <c16:uniqueId val="{00000001-6014-4FF4-BBA8-AE65806B544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zeniuseducation</c:v>
                </c:pt>
              </c:strCache>
            </c:strRef>
          </c:cat>
          <c:val>
            <c:numRef>
              <c:f>Sheet1!$D$2</c:f>
              <c:numCache>
                <c:formatCode>General</c:formatCode>
                <c:ptCount val="1"/>
                <c:pt idx="0">
                  <c:v>4632</c:v>
                </c:pt>
              </c:numCache>
            </c:numRef>
          </c:val>
          <c:extLst>
            <c:ext xmlns:c16="http://schemas.microsoft.com/office/drawing/2014/chart" uri="{C3380CC4-5D6E-409C-BE32-E72D297353CC}">
              <c16:uniqueId val="{00000002-6014-4FF4-BBA8-AE65806B544C}"/>
            </c:ext>
          </c:extLst>
        </c:ser>
        <c:dLbls>
          <c:showLegendKey val="0"/>
          <c:showVal val="0"/>
          <c:showCatName val="0"/>
          <c:showSerName val="0"/>
          <c:showPercent val="0"/>
          <c:showBubbleSize val="0"/>
        </c:dLbls>
        <c:gapWidth val="182"/>
        <c:axId val="518397400"/>
        <c:axId val="518406584"/>
      </c:barChart>
      <c:catAx>
        <c:axId val="518397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06584"/>
        <c:crosses val="autoZero"/>
        <c:auto val="1"/>
        <c:lblAlgn val="ctr"/>
        <c:lblOffset val="100"/>
        <c:noMultiLvlLbl val="0"/>
      </c:catAx>
      <c:valAx>
        <c:axId val="5184065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9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Sheet1!$A$2:$B$2</c:f>
              <c:strCache>
                <c:ptCount val="2"/>
                <c:pt idx="0">
                  <c:v>{_x000d_
  "posts": 15_x000d_
}</c:v>
                </c:pt>
                <c:pt idx="1">
                  <c:v>{_x000d_
  "posts": 5_x000d_
}</c:v>
                </c:pt>
              </c:strCache>
            </c:strRef>
          </c:tx>
          <c:dPt>
            <c:idx val="0"/>
            <c:bubble3D val="0"/>
            <c:spPr>
              <a:solidFill>
                <a:schemeClr val="accent1"/>
              </a:solidFill>
              <a:ln w="19050">
                <a:solidFill>
                  <a:schemeClr val="lt1"/>
                </a:solidFill>
              </a:ln>
              <a:effectLst/>
            </c:spPr>
          </c:dPt>
          <c:cat>
            <c:strRef>
              <c:f>Sheet1!$C$1</c:f>
              <c:strCache>
                <c:ptCount val="1"/>
                <c:pt idx="0">
                  <c:v>Videos</c:v>
                </c:pt>
              </c:strCache>
            </c:strRef>
          </c:cat>
          <c:val>
            <c:numRef>
              <c:f>Sheet1!$C$2</c:f>
              <c:numCache>
                <c:formatCode>General</c:formatCode>
                <c:ptCount val="1"/>
                <c:pt idx="0">
                  <c:v>0</c:v>
                </c:pt>
              </c:numCache>
            </c:numRef>
          </c:val>
          <c:extLst>
            <c:ext xmlns:c16="http://schemas.microsoft.com/office/drawing/2014/chart" uri="{C3380CC4-5D6E-409C-BE32-E72D297353CC}">
              <c16:uniqueId val="{00000000-93A4-44DA-8BCA-9823928534F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zeniuseducation</c:v>
                </c:pt>
              </c:strCache>
            </c:strRef>
          </c:cat>
          <c:val>
            <c:numRef>
              <c:f>Sheet1!$B$2</c:f>
              <c:numCache>
                <c:formatCode>General</c:formatCode>
                <c:ptCount val="1"/>
                <c:pt idx="0">
                  <c:v>48303.866666666698</c:v>
                </c:pt>
              </c:numCache>
            </c:numRef>
          </c:val>
          <c:extLst>
            <c:ext xmlns:c16="http://schemas.microsoft.com/office/drawing/2014/chart" uri="{C3380CC4-5D6E-409C-BE32-E72D297353CC}">
              <c16:uniqueId val="{00000000-637A-4E3E-BAD7-3CA488E343D6}"/>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zeniuseducation</c:v>
                </c:pt>
              </c:strCache>
            </c:strRef>
          </c:cat>
          <c:val>
            <c:numRef>
              <c:f>Sheet1!$C$2</c:f>
              <c:numCache>
                <c:formatCode>General</c:formatCode>
                <c:ptCount val="1"/>
                <c:pt idx="0">
                  <c:v>62125</c:v>
                </c:pt>
              </c:numCache>
            </c:numRef>
          </c:val>
          <c:extLst>
            <c:ext xmlns:c16="http://schemas.microsoft.com/office/drawing/2014/chart" uri="{C3380CC4-5D6E-409C-BE32-E72D297353CC}">
              <c16:uniqueId val="{00000001-637A-4E3E-BAD7-3CA488E343D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zeniuseducation</c:v>
                </c:pt>
              </c:strCache>
            </c:strRef>
          </c:cat>
          <c:val>
            <c:numRef>
              <c:f>Sheet1!$D$2</c:f>
              <c:numCache>
                <c:formatCode>General</c:formatCode>
                <c:ptCount val="1"/>
                <c:pt idx="0">
                  <c:v>55276</c:v>
                </c:pt>
              </c:numCache>
            </c:numRef>
          </c:val>
          <c:extLst>
            <c:ext xmlns:c16="http://schemas.microsoft.com/office/drawing/2014/chart" uri="{C3380CC4-5D6E-409C-BE32-E72D297353CC}">
              <c16:uniqueId val="{00000002-637A-4E3E-BAD7-3CA488E343D6}"/>
            </c:ext>
          </c:extLst>
        </c:ser>
        <c:dLbls>
          <c:showLegendKey val="0"/>
          <c:showVal val="0"/>
          <c:showCatName val="0"/>
          <c:showSerName val="0"/>
          <c:showPercent val="0"/>
          <c:showBubbleSize val="0"/>
        </c:dLbls>
        <c:gapWidth val="182"/>
        <c:axId val="384729936"/>
        <c:axId val="384734200"/>
      </c:barChart>
      <c:catAx>
        <c:axId val="384729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34200"/>
        <c:crosses val="autoZero"/>
        <c:auto val="1"/>
        <c:lblAlgn val="ctr"/>
        <c:lblOffset val="100"/>
        <c:noMultiLvlLbl val="0"/>
      </c:catAx>
      <c:valAx>
        <c:axId val="384734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2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 18-24</c:v>
                </c:pt>
              </c:strCache>
            </c:strRef>
          </c:tx>
          <c:spPr>
            <a:solidFill>
              <a:schemeClr val="accent1"/>
            </a:solidFill>
            <a:ln>
              <a:noFill/>
            </a:ln>
            <a:effectLst/>
          </c:spPr>
          <c:invertIfNegative val="0"/>
          <c:cat>
            <c:strRef>
              <c:f>Sheet1!$A$2</c:f>
              <c:strCache>
                <c:ptCount val="1"/>
                <c:pt idx="0">
                  <c:v>zeniuseducation</c:v>
                </c:pt>
              </c:strCache>
            </c:strRef>
          </c:cat>
          <c:val>
            <c:numRef>
              <c:f>Sheet1!$B$2</c:f>
              <c:numCache>
                <c:formatCode>General</c:formatCode>
                <c:ptCount val="1"/>
                <c:pt idx="0">
                  <c:v>98790</c:v>
                </c:pt>
              </c:numCache>
            </c:numRef>
          </c:val>
          <c:extLst>
            <c:ext xmlns:c16="http://schemas.microsoft.com/office/drawing/2014/chart" uri="{C3380CC4-5D6E-409C-BE32-E72D297353CC}">
              <c16:uniqueId val="{00000000-F68B-4CEF-BA6C-D560BA5E68F6}"/>
            </c:ext>
          </c:extLst>
        </c:ser>
        <c:ser>
          <c:idx val="1"/>
          <c:order val="1"/>
          <c:tx>
            <c:strRef>
              <c:f>Sheet1!$C$1</c:f>
              <c:strCache>
                <c:ptCount val="1"/>
                <c:pt idx="0">
                  <c:v>Male 18-24</c:v>
                </c:pt>
              </c:strCache>
            </c:strRef>
          </c:tx>
          <c:spPr>
            <a:solidFill>
              <a:schemeClr val="accent2"/>
            </a:solidFill>
            <a:ln>
              <a:noFill/>
            </a:ln>
            <a:effectLst/>
          </c:spPr>
          <c:invertIfNegative val="0"/>
          <c:cat>
            <c:strRef>
              <c:f>Sheet1!$A$2</c:f>
              <c:strCache>
                <c:ptCount val="1"/>
                <c:pt idx="0">
                  <c:v>zeniuseducation</c:v>
                </c:pt>
              </c:strCache>
            </c:strRef>
          </c:cat>
          <c:val>
            <c:numRef>
              <c:f>Sheet1!$C$2</c:f>
              <c:numCache>
                <c:formatCode>General</c:formatCode>
                <c:ptCount val="1"/>
                <c:pt idx="0">
                  <c:v>51972</c:v>
                </c:pt>
              </c:numCache>
            </c:numRef>
          </c:val>
          <c:extLst>
            <c:ext xmlns:c16="http://schemas.microsoft.com/office/drawing/2014/chart" uri="{C3380CC4-5D6E-409C-BE32-E72D297353CC}">
              <c16:uniqueId val="{00000001-F68B-4CEF-BA6C-D560BA5E68F6}"/>
            </c:ext>
          </c:extLst>
        </c:ser>
        <c:ser>
          <c:idx val="2"/>
          <c:order val="2"/>
          <c:tx>
            <c:strRef>
              <c:f>Sheet1!$D$1</c:f>
              <c:strCache>
                <c:ptCount val="1"/>
                <c:pt idx="0">
                  <c:v>Female 25-34</c:v>
                </c:pt>
              </c:strCache>
            </c:strRef>
          </c:tx>
          <c:spPr>
            <a:solidFill>
              <a:schemeClr val="accent3"/>
            </a:solidFill>
            <a:ln>
              <a:noFill/>
            </a:ln>
            <a:effectLst/>
          </c:spPr>
          <c:invertIfNegative val="0"/>
          <c:cat>
            <c:strRef>
              <c:f>Sheet1!$A$2</c:f>
              <c:strCache>
                <c:ptCount val="1"/>
                <c:pt idx="0">
                  <c:v>zeniuseducation</c:v>
                </c:pt>
              </c:strCache>
            </c:strRef>
          </c:cat>
          <c:val>
            <c:numRef>
              <c:f>Sheet1!$D$2</c:f>
              <c:numCache>
                <c:formatCode>General</c:formatCode>
                <c:ptCount val="1"/>
                <c:pt idx="0">
                  <c:v>25043</c:v>
                </c:pt>
              </c:numCache>
            </c:numRef>
          </c:val>
          <c:extLst>
            <c:ext xmlns:c16="http://schemas.microsoft.com/office/drawing/2014/chart" uri="{C3380CC4-5D6E-409C-BE32-E72D297353CC}">
              <c16:uniqueId val="{00000002-F68B-4CEF-BA6C-D560BA5E68F6}"/>
            </c:ext>
          </c:extLst>
        </c:ser>
        <c:ser>
          <c:idx val="3"/>
          <c:order val="3"/>
          <c:tx>
            <c:strRef>
              <c:f>Sheet1!$E$1</c:f>
              <c:strCache>
                <c:ptCount val="1"/>
                <c:pt idx="0">
                  <c:v>Male 25-34</c:v>
                </c:pt>
              </c:strCache>
            </c:strRef>
          </c:tx>
          <c:spPr>
            <a:solidFill>
              <a:schemeClr val="accent4"/>
            </a:solidFill>
            <a:ln>
              <a:noFill/>
            </a:ln>
            <a:effectLst/>
          </c:spPr>
          <c:invertIfNegative val="0"/>
          <c:cat>
            <c:strRef>
              <c:f>Sheet1!$A$2</c:f>
              <c:strCache>
                <c:ptCount val="1"/>
                <c:pt idx="0">
                  <c:v>zeniuseducation</c:v>
                </c:pt>
              </c:strCache>
            </c:strRef>
          </c:cat>
          <c:val>
            <c:numRef>
              <c:f>Sheet1!$E$2</c:f>
              <c:numCache>
                <c:formatCode>General</c:formatCode>
                <c:ptCount val="1"/>
                <c:pt idx="0">
                  <c:v>21942</c:v>
                </c:pt>
              </c:numCache>
            </c:numRef>
          </c:val>
          <c:extLst>
            <c:ext xmlns:c16="http://schemas.microsoft.com/office/drawing/2014/chart" uri="{C3380CC4-5D6E-409C-BE32-E72D297353CC}">
              <c16:uniqueId val="{00000003-F68B-4CEF-BA6C-D560BA5E68F6}"/>
            </c:ext>
          </c:extLst>
        </c:ser>
        <c:ser>
          <c:idx val="4"/>
          <c:order val="4"/>
          <c:tx>
            <c:strRef>
              <c:f>Sheet1!$F$1</c:f>
              <c:strCache>
                <c:ptCount val="1"/>
                <c:pt idx="0">
                  <c:v>Female 13-17</c:v>
                </c:pt>
              </c:strCache>
            </c:strRef>
          </c:tx>
          <c:spPr>
            <a:solidFill>
              <a:schemeClr val="accent5"/>
            </a:solidFill>
            <a:ln>
              <a:noFill/>
            </a:ln>
            <a:effectLst/>
          </c:spPr>
          <c:invertIfNegative val="0"/>
          <c:cat>
            <c:strRef>
              <c:f>Sheet1!$A$2</c:f>
              <c:strCache>
                <c:ptCount val="1"/>
                <c:pt idx="0">
                  <c:v>zeniuseducation</c:v>
                </c:pt>
              </c:strCache>
            </c:strRef>
          </c:cat>
          <c:val>
            <c:numRef>
              <c:f>Sheet1!$F$2</c:f>
              <c:numCache>
                <c:formatCode>General</c:formatCode>
                <c:ptCount val="1"/>
                <c:pt idx="0">
                  <c:v>19873</c:v>
                </c:pt>
              </c:numCache>
            </c:numRef>
          </c:val>
          <c:extLst>
            <c:ext xmlns:c16="http://schemas.microsoft.com/office/drawing/2014/chart" uri="{C3380CC4-5D6E-409C-BE32-E72D297353CC}">
              <c16:uniqueId val="{00000004-F68B-4CEF-BA6C-D560BA5E68F6}"/>
            </c:ext>
          </c:extLst>
        </c:ser>
        <c:ser>
          <c:idx val="5"/>
          <c:order val="5"/>
          <c:tx>
            <c:strRef>
              <c:f>Sheet1!$G$1</c:f>
              <c:strCache>
                <c:ptCount val="1"/>
                <c:pt idx="0">
                  <c:v>Unknown 18-24</c:v>
                </c:pt>
              </c:strCache>
            </c:strRef>
          </c:tx>
          <c:spPr>
            <a:solidFill>
              <a:schemeClr val="accent6"/>
            </a:solidFill>
            <a:ln>
              <a:noFill/>
            </a:ln>
            <a:effectLst/>
          </c:spPr>
          <c:invertIfNegative val="0"/>
          <c:cat>
            <c:strRef>
              <c:f>Sheet1!$A$2</c:f>
              <c:strCache>
                <c:ptCount val="1"/>
                <c:pt idx="0">
                  <c:v>zeniuseducation</c:v>
                </c:pt>
              </c:strCache>
            </c:strRef>
          </c:cat>
          <c:val>
            <c:numRef>
              <c:f>Sheet1!$G$2</c:f>
              <c:numCache>
                <c:formatCode>General</c:formatCode>
                <c:ptCount val="1"/>
                <c:pt idx="0">
                  <c:v>19848</c:v>
                </c:pt>
              </c:numCache>
            </c:numRef>
          </c:val>
          <c:extLst>
            <c:ext xmlns:c16="http://schemas.microsoft.com/office/drawing/2014/chart" uri="{C3380CC4-5D6E-409C-BE32-E72D297353CC}">
              <c16:uniqueId val="{00000005-F68B-4CEF-BA6C-D560BA5E68F6}"/>
            </c:ext>
          </c:extLst>
        </c:ser>
        <c:ser>
          <c:idx val="6"/>
          <c:order val="6"/>
          <c:tx>
            <c:strRef>
              <c:f>Sheet1!$H$1</c:f>
              <c:strCache>
                <c:ptCount val="1"/>
                <c:pt idx="0">
                  <c:v>Unknown 13-17</c:v>
                </c:pt>
              </c:strCache>
            </c:strRef>
          </c:tx>
          <c:spPr>
            <a:solidFill>
              <a:schemeClr val="accent1">
                <a:lumMod val="60000"/>
              </a:schemeClr>
            </a:solidFill>
            <a:ln>
              <a:noFill/>
            </a:ln>
            <a:effectLst/>
          </c:spPr>
          <c:invertIfNegative val="0"/>
          <c:cat>
            <c:strRef>
              <c:f>Sheet1!$A$2</c:f>
              <c:strCache>
                <c:ptCount val="1"/>
                <c:pt idx="0">
                  <c:v>zeniuseducation</c:v>
                </c:pt>
              </c:strCache>
            </c:strRef>
          </c:cat>
          <c:val>
            <c:numRef>
              <c:f>Sheet1!$H$2</c:f>
              <c:numCache>
                <c:formatCode>General</c:formatCode>
                <c:ptCount val="1"/>
                <c:pt idx="0">
                  <c:v>14021</c:v>
                </c:pt>
              </c:numCache>
            </c:numRef>
          </c:val>
          <c:extLst>
            <c:ext xmlns:c16="http://schemas.microsoft.com/office/drawing/2014/chart" uri="{C3380CC4-5D6E-409C-BE32-E72D297353CC}">
              <c16:uniqueId val="{00000006-F68B-4CEF-BA6C-D560BA5E68F6}"/>
            </c:ext>
          </c:extLst>
        </c:ser>
        <c:ser>
          <c:idx val="7"/>
          <c:order val="7"/>
          <c:tx>
            <c:strRef>
              <c:f>Sheet1!$I$1</c:f>
              <c:strCache>
                <c:ptCount val="1"/>
                <c:pt idx="0">
                  <c:v>Male 13-17</c:v>
                </c:pt>
              </c:strCache>
            </c:strRef>
          </c:tx>
          <c:spPr>
            <a:solidFill>
              <a:schemeClr val="accent2">
                <a:lumMod val="60000"/>
              </a:schemeClr>
            </a:solidFill>
            <a:ln>
              <a:noFill/>
            </a:ln>
            <a:effectLst/>
          </c:spPr>
          <c:invertIfNegative val="0"/>
          <c:cat>
            <c:strRef>
              <c:f>Sheet1!$A$2</c:f>
              <c:strCache>
                <c:ptCount val="1"/>
                <c:pt idx="0">
                  <c:v>zeniuseducation</c:v>
                </c:pt>
              </c:strCache>
            </c:strRef>
          </c:cat>
          <c:val>
            <c:numRef>
              <c:f>Sheet1!$I$2</c:f>
              <c:numCache>
                <c:formatCode>General</c:formatCode>
                <c:ptCount val="1"/>
                <c:pt idx="0">
                  <c:v>7710</c:v>
                </c:pt>
              </c:numCache>
            </c:numRef>
          </c:val>
          <c:extLst>
            <c:ext xmlns:c16="http://schemas.microsoft.com/office/drawing/2014/chart" uri="{C3380CC4-5D6E-409C-BE32-E72D297353CC}">
              <c16:uniqueId val="{00000007-F68B-4CEF-BA6C-D560BA5E68F6}"/>
            </c:ext>
          </c:extLst>
        </c:ser>
        <c:ser>
          <c:idx val="8"/>
          <c:order val="8"/>
          <c:tx>
            <c:strRef>
              <c:f>Sheet1!$J$1</c:f>
              <c:strCache>
                <c:ptCount val="1"/>
                <c:pt idx="0">
                  <c:v>Female 35-44</c:v>
                </c:pt>
              </c:strCache>
            </c:strRef>
          </c:tx>
          <c:spPr>
            <a:solidFill>
              <a:schemeClr val="accent3">
                <a:lumMod val="60000"/>
              </a:schemeClr>
            </a:solidFill>
            <a:ln>
              <a:noFill/>
            </a:ln>
            <a:effectLst/>
          </c:spPr>
          <c:invertIfNegative val="0"/>
          <c:cat>
            <c:strRef>
              <c:f>Sheet1!$A$2</c:f>
              <c:strCache>
                <c:ptCount val="1"/>
                <c:pt idx="0">
                  <c:v>zeniuseducation</c:v>
                </c:pt>
              </c:strCache>
            </c:strRef>
          </c:cat>
          <c:val>
            <c:numRef>
              <c:f>Sheet1!$J$2</c:f>
              <c:numCache>
                <c:formatCode>General</c:formatCode>
                <c:ptCount val="1"/>
                <c:pt idx="0">
                  <c:v>7692</c:v>
                </c:pt>
              </c:numCache>
            </c:numRef>
          </c:val>
          <c:extLst>
            <c:ext xmlns:c16="http://schemas.microsoft.com/office/drawing/2014/chart" uri="{C3380CC4-5D6E-409C-BE32-E72D297353CC}">
              <c16:uniqueId val="{00000008-F68B-4CEF-BA6C-D560BA5E68F6}"/>
            </c:ext>
          </c:extLst>
        </c:ser>
        <c:ser>
          <c:idx val="9"/>
          <c:order val="9"/>
          <c:tx>
            <c:strRef>
              <c:f>Sheet1!$K$1</c:f>
              <c:strCache>
                <c:ptCount val="1"/>
                <c:pt idx="0">
                  <c:v>Male 35-44</c:v>
                </c:pt>
              </c:strCache>
            </c:strRef>
          </c:tx>
          <c:spPr>
            <a:solidFill>
              <a:schemeClr val="accent4">
                <a:lumMod val="60000"/>
              </a:schemeClr>
            </a:solidFill>
            <a:ln>
              <a:noFill/>
            </a:ln>
            <a:effectLst/>
          </c:spPr>
          <c:invertIfNegative val="0"/>
          <c:cat>
            <c:strRef>
              <c:f>Sheet1!$A$2</c:f>
              <c:strCache>
                <c:ptCount val="1"/>
                <c:pt idx="0">
                  <c:v>zeniuseducation</c:v>
                </c:pt>
              </c:strCache>
            </c:strRef>
          </c:cat>
          <c:val>
            <c:numRef>
              <c:f>Sheet1!$K$2</c:f>
              <c:numCache>
                <c:formatCode>General</c:formatCode>
                <c:ptCount val="1"/>
                <c:pt idx="0">
                  <c:v>4753</c:v>
                </c:pt>
              </c:numCache>
            </c:numRef>
          </c:val>
          <c:extLst>
            <c:ext xmlns:c16="http://schemas.microsoft.com/office/drawing/2014/chart" uri="{C3380CC4-5D6E-409C-BE32-E72D297353CC}">
              <c16:uniqueId val="{00000009-F68B-4CEF-BA6C-D560BA5E68F6}"/>
            </c:ext>
          </c:extLst>
        </c:ser>
        <c:ser>
          <c:idx val="10"/>
          <c:order val="10"/>
          <c:tx>
            <c:strRef>
              <c:f>Sheet1!$L$1</c:f>
              <c:strCache>
                <c:ptCount val="1"/>
                <c:pt idx="0">
                  <c:v>Unknown 25-34</c:v>
                </c:pt>
              </c:strCache>
            </c:strRef>
          </c:tx>
          <c:spPr>
            <a:solidFill>
              <a:schemeClr val="accent5">
                <a:lumMod val="60000"/>
              </a:schemeClr>
            </a:solidFill>
            <a:ln>
              <a:noFill/>
            </a:ln>
            <a:effectLst/>
          </c:spPr>
          <c:invertIfNegative val="0"/>
          <c:cat>
            <c:strRef>
              <c:f>Sheet1!$A$2</c:f>
              <c:strCache>
                <c:ptCount val="1"/>
                <c:pt idx="0">
                  <c:v>zeniuseducation</c:v>
                </c:pt>
              </c:strCache>
            </c:strRef>
          </c:cat>
          <c:val>
            <c:numRef>
              <c:f>Sheet1!$L$2</c:f>
              <c:numCache>
                <c:formatCode>General</c:formatCode>
                <c:ptCount val="1"/>
                <c:pt idx="0">
                  <c:v>3435</c:v>
                </c:pt>
              </c:numCache>
            </c:numRef>
          </c:val>
          <c:extLst>
            <c:ext xmlns:c16="http://schemas.microsoft.com/office/drawing/2014/chart" uri="{C3380CC4-5D6E-409C-BE32-E72D297353CC}">
              <c16:uniqueId val="{0000000A-F68B-4CEF-BA6C-D560BA5E68F6}"/>
            </c:ext>
          </c:extLst>
        </c:ser>
        <c:ser>
          <c:idx val="11"/>
          <c:order val="11"/>
          <c:tx>
            <c:strRef>
              <c:f>Sheet1!$M$1</c:f>
              <c:strCache>
                <c:ptCount val="1"/>
                <c:pt idx="0">
                  <c:v>Female 45-54</c:v>
                </c:pt>
              </c:strCache>
            </c:strRef>
          </c:tx>
          <c:spPr>
            <a:solidFill>
              <a:schemeClr val="accent6">
                <a:lumMod val="60000"/>
              </a:schemeClr>
            </a:solidFill>
            <a:ln>
              <a:noFill/>
            </a:ln>
            <a:effectLst/>
          </c:spPr>
          <c:invertIfNegative val="0"/>
          <c:cat>
            <c:strRef>
              <c:f>Sheet1!$A$2</c:f>
              <c:strCache>
                <c:ptCount val="1"/>
                <c:pt idx="0">
                  <c:v>zeniuseducation</c:v>
                </c:pt>
              </c:strCache>
            </c:strRef>
          </c:cat>
          <c:val>
            <c:numRef>
              <c:f>Sheet1!$M$2</c:f>
              <c:numCache>
                <c:formatCode>General</c:formatCode>
                <c:ptCount val="1"/>
                <c:pt idx="0">
                  <c:v>3417</c:v>
                </c:pt>
              </c:numCache>
            </c:numRef>
          </c:val>
          <c:extLst>
            <c:ext xmlns:c16="http://schemas.microsoft.com/office/drawing/2014/chart" uri="{C3380CC4-5D6E-409C-BE32-E72D297353CC}">
              <c16:uniqueId val="{0000000B-F68B-4CEF-BA6C-D560BA5E68F6}"/>
            </c:ext>
          </c:extLst>
        </c:ser>
        <c:ser>
          <c:idx val="12"/>
          <c:order val="12"/>
          <c:tx>
            <c:strRef>
              <c:f>Sheet1!$N$1</c:f>
              <c:strCache>
                <c:ptCount val="1"/>
                <c:pt idx="0">
                  <c:v>Male 45-54</c:v>
                </c:pt>
              </c:strCache>
            </c:strRef>
          </c:tx>
          <c:spPr>
            <a:solidFill>
              <a:schemeClr val="accent1">
                <a:lumMod val="80000"/>
                <a:lumOff val="20000"/>
              </a:schemeClr>
            </a:solidFill>
            <a:ln>
              <a:noFill/>
            </a:ln>
            <a:effectLst/>
          </c:spPr>
          <c:invertIfNegative val="0"/>
          <c:cat>
            <c:strRef>
              <c:f>Sheet1!$A$2</c:f>
              <c:strCache>
                <c:ptCount val="1"/>
                <c:pt idx="0">
                  <c:v>zeniuseducation</c:v>
                </c:pt>
              </c:strCache>
            </c:strRef>
          </c:cat>
          <c:val>
            <c:numRef>
              <c:f>Sheet1!$N$2</c:f>
              <c:numCache>
                <c:formatCode>General</c:formatCode>
                <c:ptCount val="1"/>
                <c:pt idx="0">
                  <c:v>2176</c:v>
                </c:pt>
              </c:numCache>
            </c:numRef>
          </c:val>
          <c:extLst>
            <c:ext xmlns:c16="http://schemas.microsoft.com/office/drawing/2014/chart" uri="{C3380CC4-5D6E-409C-BE32-E72D297353CC}">
              <c16:uniqueId val="{0000000C-F68B-4CEF-BA6C-D560BA5E68F6}"/>
            </c:ext>
          </c:extLst>
        </c:ser>
        <c:ser>
          <c:idx val="13"/>
          <c:order val="13"/>
          <c:tx>
            <c:strRef>
              <c:f>Sheet1!$O$1</c:f>
              <c:strCache>
                <c:ptCount val="1"/>
                <c:pt idx="0">
                  <c:v>Unknown 35-44</c:v>
                </c:pt>
              </c:strCache>
            </c:strRef>
          </c:tx>
          <c:spPr>
            <a:solidFill>
              <a:schemeClr val="accent2">
                <a:lumMod val="80000"/>
                <a:lumOff val="20000"/>
              </a:schemeClr>
            </a:solidFill>
            <a:ln>
              <a:noFill/>
            </a:ln>
            <a:effectLst/>
          </c:spPr>
          <c:invertIfNegative val="0"/>
          <c:cat>
            <c:strRef>
              <c:f>Sheet1!$A$2</c:f>
              <c:strCache>
                <c:ptCount val="1"/>
                <c:pt idx="0">
                  <c:v>zeniuseducation</c:v>
                </c:pt>
              </c:strCache>
            </c:strRef>
          </c:cat>
          <c:val>
            <c:numRef>
              <c:f>Sheet1!$O$2</c:f>
              <c:numCache>
                <c:formatCode>General</c:formatCode>
                <c:ptCount val="1"/>
                <c:pt idx="0">
                  <c:v>1200</c:v>
                </c:pt>
              </c:numCache>
            </c:numRef>
          </c:val>
          <c:extLst>
            <c:ext xmlns:c16="http://schemas.microsoft.com/office/drawing/2014/chart" uri="{C3380CC4-5D6E-409C-BE32-E72D297353CC}">
              <c16:uniqueId val="{0000000D-F68B-4CEF-BA6C-D560BA5E68F6}"/>
            </c:ext>
          </c:extLst>
        </c:ser>
        <c:ser>
          <c:idx val="14"/>
          <c:order val="14"/>
          <c:tx>
            <c:strRef>
              <c:f>Sheet1!$P$1</c:f>
              <c:strCache>
                <c:ptCount val="1"/>
                <c:pt idx="0">
                  <c:v>Male 65+</c:v>
                </c:pt>
              </c:strCache>
            </c:strRef>
          </c:tx>
          <c:spPr>
            <a:solidFill>
              <a:schemeClr val="accent3">
                <a:lumMod val="80000"/>
                <a:lumOff val="20000"/>
              </a:schemeClr>
            </a:solidFill>
            <a:ln>
              <a:noFill/>
            </a:ln>
            <a:effectLst/>
          </c:spPr>
          <c:invertIfNegative val="0"/>
          <c:cat>
            <c:strRef>
              <c:f>Sheet1!$A$2</c:f>
              <c:strCache>
                <c:ptCount val="1"/>
                <c:pt idx="0">
                  <c:v>zeniuseducation</c:v>
                </c:pt>
              </c:strCache>
            </c:strRef>
          </c:cat>
          <c:val>
            <c:numRef>
              <c:f>Sheet1!$P$2</c:f>
              <c:numCache>
                <c:formatCode>General</c:formatCode>
                <c:ptCount val="1"/>
                <c:pt idx="0">
                  <c:v>977</c:v>
                </c:pt>
              </c:numCache>
            </c:numRef>
          </c:val>
          <c:extLst>
            <c:ext xmlns:c16="http://schemas.microsoft.com/office/drawing/2014/chart" uri="{C3380CC4-5D6E-409C-BE32-E72D297353CC}">
              <c16:uniqueId val="{0000000E-F68B-4CEF-BA6C-D560BA5E68F6}"/>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c:f>
              <c:strCache>
                <c:ptCount val="1"/>
                <c:pt idx="0">
                  <c:v>zeniuseducation</c:v>
                </c:pt>
              </c:strCache>
            </c:strRef>
          </c:cat>
          <c:val>
            <c:numRef>
              <c:f>Sheet1!$Q$2</c:f>
              <c:numCache>
                <c:formatCode>General</c:formatCode>
                <c:ptCount val="1"/>
                <c:pt idx="0">
                  <c:v>972</c:v>
                </c:pt>
              </c:numCache>
            </c:numRef>
          </c:val>
          <c:extLst>
            <c:ext xmlns:c16="http://schemas.microsoft.com/office/drawing/2014/chart" uri="{C3380CC4-5D6E-409C-BE32-E72D297353CC}">
              <c16:uniqueId val="{0000000F-F68B-4CEF-BA6C-D560BA5E68F6}"/>
            </c:ext>
          </c:extLst>
        </c:ser>
        <c:ser>
          <c:idx val="16"/>
          <c:order val="16"/>
          <c:tx>
            <c:strRef>
              <c:f>Sheet1!$R$1</c:f>
              <c:strCache>
                <c:ptCount val="1"/>
                <c:pt idx="0">
                  <c:v>Unknown 45-54</c:v>
                </c:pt>
              </c:strCache>
            </c:strRef>
          </c:tx>
          <c:spPr>
            <a:solidFill>
              <a:schemeClr val="accent5">
                <a:lumMod val="80000"/>
                <a:lumOff val="20000"/>
              </a:schemeClr>
            </a:solidFill>
            <a:ln>
              <a:noFill/>
            </a:ln>
            <a:effectLst/>
          </c:spPr>
          <c:invertIfNegative val="0"/>
          <c:cat>
            <c:strRef>
              <c:f>Sheet1!$A$2</c:f>
              <c:strCache>
                <c:ptCount val="1"/>
                <c:pt idx="0">
                  <c:v>zeniuseducation</c:v>
                </c:pt>
              </c:strCache>
            </c:strRef>
          </c:cat>
          <c:val>
            <c:numRef>
              <c:f>Sheet1!$R$2</c:f>
              <c:numCache>
                <c:formatCode>General</c:formatCode>
                <c:ptCount val="1"/>
                <c:pt idx="0">
                  <c:v>560</c:v>
                </c:pt>
              </c:numCache>
            </c:numRef>
          </c:val>
          <c:extLst>
            <c:ext xmlns:c16="http://schemas.microsoft.com/office/drawing/2014/chart" uri="{C3380CC4-5D6E-409C-BE32-E72D297353CC}">
              <c16:uniqueId val="{00000010-F68B-4CEF-BA6C-D560BA5E68F6}"/>
            </c:ext>
          </c:extLst>
        </c:ser>
        <c:ser>
          <c:idx val="17"/>
          <c:order val="17"/>
          <c:tx>
            <c:strRef>
              <c:f>Sheet1!$S$1</c:f>
              <c:strCache>
                <c:ptCount val="1"/>
                <c:pt idx="0">
                  <c:v>Female 55-64</c:v>
                </c:pt>
              </c:strCache>
            </c:strRef>
          </c:tx>
          <c:spPr>
            <a:solidFill>
              <a:schemeClr val="accent6">
                <a:lumMod val="80000"/>
                <a:lumOff val="20000"/>
              </a:schemeClr>
            </a:solidFill>
            <a:ln>
              <a:noFill/>
            </a:ln>
            <a:effectLst/>
          </c:spPr>
          <c:invertIfNegative val="0"/>
          <c:cat>
            <c:strRef>
              <c:f>Sheet1!$A$2</c:f>
              <c:strCache>
                <c:ptCount val="1"/>
                <c:pt idx="0">
                  <c:v>zeniuseducation</c:v>
                </c:pt>
              </c:strCache>
            </c:strRef>
          </c:cat>
          <c:val>
            <c:numRef>
              <c:f>Sheet1!$S$2</c:f>
              <c:numCache>
                <c:formatCode>General</c:formatCode>
                <c:ptCount val="1"/>
                <c:pt idx="0">
                  <c:v>492</c:v>
                </c:pt>
              </c:numCache>
            </c:numRef>
          </c:val>
          <c:extLst>
            <c:ext xmlns:c16="http://schemas.microsoft.com/office/drawing/2014/chart" uri="{C3380CC4-5D6E-409C-BE32-E72D297353CC}">
              <c16:uniqueId val="{00000011-F68B-4CEF-BA6C-D560BA5E68F6}"/>
            </c:ext>
          </c:extLst>
        </c:ser>
        <c:ser>
          <c:idx val="18"/>
          <c:order val="18"/>
          <c:tx>
            <c:strRef>
              <c:f>Sheet1!$T$1</c:f>
              <c:strCache>
                <c:ptCount val="1"/>
                <c:pt idx="0">
                  <c:v>Male 55-64</c:v>
                </c:pt>
              </c:strCache>
            </c:strRef>
          </c:tx>
          <c:spPr>
            <a:solidFill>
              <a:schemeClr val="accent1">
                <a:lumMod val="80000"/>
              </a:schemeClr>
            </a:solidFill>
            <a:ln>
              <a:noFill/>
            </a:ln>
            <a:effectLst/>
          </c:spPr>
          <c:invertIfNegative val="0"/>
          <c:cat>
            <c:strRef>
              <c:f>Sheet1!$A$2</c:f>
              <c:strCache>
                <c:ptCount val="1"/>
                <c:pt idx="0">
                  <c:v>zeniuseducation</c:v>
                </c:pt>
              </c:strCache>
            </c:strRef>
          </c:cat>
          <c:val>
            <c:numRef>
              <c:f>Sheet1!$T$2</c:f>
              <c:numCache>
                <c:formatCode>General</c:formatCode>
                <c:ptCount val="1"/>
                <c:pt idx="0">
                  <c:v>429</c:v>
                </c:pt>
              </c:numCache>
            </c:numRef>
          </c:val>
          <c:extLst>
            <c:ext xmlns:c16="http://schemas.microsoft.com/office/drawing/2014/chart" uri="{C3380CC4-5D6E-409C-BE32-E72D297353CC}">
              <c16:uniqueId val="{00000012-F68B-4CEF-BA6C-D560BA5E68F6}"/>
            </c:ext>
          </c:extLst>
        </c:ser>
        <c:ser>
          <c:idx val="19"/>
          <c:order val="19"/>
          <c:tx>
            <c:strRef>
              <c:f>Sheet1!$U$1</c:f>
              <c:strCache>
                <c:ptCount val="1"/>
                <c:pt idx="0">
                  <c:v>Unknown 65+</c:v>
                </c:pt>
              </c:strCache>
            </c:strRef>
          </c:tx>
          <c:spPr>
            <a:solidFill>
              <a:schemeClr val="accent2">
                <a:lumMod val="80000"/>
              </a:schemeClr>
            </a:solidFill>
            <a:ln>
              <a:noFill/>
            </a:ln>
            <a:effectLst/>
          </c:spPr>
          <c:invertIfNegative val="0"/>
          <c:cat>
            <c:strRef>
              <c:f>Sheet1!$A$2</c:f>
              <c:strCache>
                <c:ptCount val="1"/>
                <c:pt idx="0">
                  <c:v>zeniuseducation</c:v>
                </c:pt>
              </c:strCache>
            </c:strRef>
          </c:cat>
          <c:val>
            <c:numRef>
              <c:f>Sheet1!$U$2</c:f>
              <c:numCache>
                <c:formatCode>General</c:formatCode>
                <c:ptCount val="1"/>
                <c:pt idx="0">
                  <c:v>166</c:v>
                </c:pt>
              </c:numCache>
            </c:numRef>
          </c:val>
          <c:extLst>
            <c:ext xmlns:c16="http://schemas.microsoft.com/office/drawing/2014/chart" uri="{C3380CC4-5D6E-409C-BE32-E72D297353CC}">
              <c16:uniqueId val="{00000013-F68B-4CEF-BA6C-D560BA5E68F6}"/>
            </c:ext>
          </c:extLst>
        </c:ser>
        <c:ser>
          <c:idx val="20"/>
          <c:order val="20"/>
          <c:tx>
            <c:strRef>
              <c:f>Sheet1!$V$1</c:f>
              <c:strCache>
                <c:ptCount val="1"/>
                <c:pt idx="0">
                  <c:v>Unknown 55-64</c:v>
                </c:pt>
              </c:strCache>
            </c:strRef>
          </c:tx>
          <c:spPr>
            <a:solidFill>
              <a:schemeClr val="accent3">
                <a:lumMod val="80000"/>
              </a:schemeClr>
            </a:solidFill>
            <a:ln>
              <a:noFill/>
            </a:ln>
            <a:effectLst/>
          </c:spPr>
          <c:invertIfNegative val="0"/>
          <c:cat>
            <c:strRef>
              <c:f>Sheet1!$A$2</c:f>
              <c:strCache>
                <c:ptCount val="1"/>
                <c:pt idx="0">
                  <c:v>zeniuseducation</c:v>
                </c:pt>
              </c:strCache>
            </c:strRef>
          </c:cat>
          <c:val>
            <c:numRef>
              <c:f>Sheet1!$V$2</c:f>
              <c:numCache>
                <c:formatCode>General</c:formatCode>
                <c:ptCount val="1"/>
                <c:pt idx="0">
                  <c:v>109</c:v>
                </c:pt>
              </c:numCache>
            </c:numRef>
          </c:val>
          <c:extLst>
            <c:ext xmlns:c16="http://schemas.microsoft.com/office/drawing/2014/chart" uri="{C3380CC4-5D6E-409C-BE32-E72D297353CC}">
              <c16:uniqueId val="{00000014-F68B-4CEF-BA6C-D560BA5E68F6}"/>
            </c:ext>
          </c:extLst>
        </c:ser>
        <c:dLbls>
          <c:showLegendKey val="0"/>
          <c:showVal val="0"/>
          <c:showCatName val="0"/>
          <c:showSerName val="0"/>
          <c:showPercent val="0"/>
          <c:showBubbleSize val="0"/>
        </c:dLbls>
        <c:gapWidth val="219"/>
        <c:overlap val="-27"/>
        <c:axId val="388062968"/>
        <c:axId val="388055096"/>
      </c:barChart>
      <c:catAx>
        <c:axId val="38806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5096"/>
        <c:crosses val="autoZero"/>
        <c:auto val="1"/>
        <c:lblAlgn val="ctr"/>
        <c:lblOffset val="100"/>
        <c:noMultiLvlLbl val="0"/>
      </c:catAx>
      <c:valAx>
        <c:axId val="38805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zeniuseducation</c:v>
                </c:pt>
              </c:strCache>
            </c:strRef>
          </c:cat>
          <c:val>
            <c:numRef>
              <c:f>Sheet1!$B$2</c:f>
              <c:numCache>
                <c:formatCode>General</c:formatCode>
                <c:ptCount val="1"/>
                <c:pt idx="0">
                  <c:v>41604</c:v>
                </c:pt>
              </c:numCache>
            </c:numRef>
          </c:val>
          <c:extLst>
            <c:ext xmlns:c16="http://schemas.microsoft.com/office/drawing/2014/chart" uri="{C3380CC4-5D6E-409C-BE32-E72D297353CC}">
              <c16:uniqueId val="{00000000-4322-4A27-9F67-A9D0A3EFA9AE}"/>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zeniuseducation</c:v>
                </c:pt>
              </c:strCache>
            </c:strRef>
          </c:cat>
          <c:val>
            <c:numRef>
              <c:f>Sheet1!$C$2</c:f>
              <c:numCache>
                <c:formatCode>General</c:formatCode>
                <c:ptCount val="1"/>
                <c:pt idx="0">
                  <c:v>170610</c:v>
                </c:pt>
              </c:numCache>
            </c:numRef>
          </c:val>
          <c:extLst>
            <c:ext xmlns:c16="http://schemas.microsoft.com/office/drawing/2014/chart" uri="{C3380CC4-5D6E-409C-BE32-E72D297353CC}">
              <c16:uniqueId val="{00000001-4322-4A27-9F67-A9D0A3EFA9AE}"/>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zeniuseducation</c:v>
                </c:pt>
              </c:strCache>
            </c:strRef>
          </c:cat>
          <c:val>
            <c:numRef>
              <c:f>Sheet1!$D$2</c:f>
              <c:numCache>
                <c:formatCode>General</c:formatCode>
                <c:ptCount val="1"/>
                <c:pt idx="0">
                  <c:v>50420</c:v>
                </c:pt>
              </c:numCache>
            </c:numRef>
          </c:val>
          <c:extLst>
            <c:ext xmlns:c16="http://schemas.microsoft.com/office/drawing/2014/chart" uri="{C3380CC4-5D6E-409C-BE32-E72D297353CC}">
              <c16:uniqueId val="{00000002-4322-4A27-9F67-A9D0A3EFA9AE}"/>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zeniuseducation</c:v>
                </c:pt>
              </c:strCache>
            </c:strRef>
          </c:cat>
          <c:val>
            <c:numRef>
              <c:f>Sheet1!$E$2</c:f>
              <c:numCache>
                <c:formatCode>General</c:formatCode>
                <c:ptCount val="1"/>
                <c:pt idx="0">
                  <c:v>13645</c:v>
                </c:pt>
              </c:numCache>
            </c:numRef>
          </c:val>
          <c:extLst>
            <c:ext xmlns:c16="http://schemas.microsoft.com/office/drawing/2014/chart" uri="{C3380CC4-5D6E-409C-BE32-E72D297353CC}">
              <c16:uniqueId val="{00000003-4322-4A27-9F67-A9D0A3EFA9AE}"/>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zeniuseducation</c:v>
                </c:pt>
              </c:strCache>
            </c:strRef>
          </c:cat>
          <c:val>
            <c:numRef>
              <c:f>Sheet1!$F$2</c:f>
              <c:numCache>
                <c:formatCode>General</c:formatCode>
                <c:ptCount val="1"/>
                <c:pt idx="0">
                  <c:v>6153</c:v>
                </c:pt>
              </c:numCache>
            </c:numRef>
          </c:val>
          <c:extLst>
            <c:ext xmlns:c16="http://schemas.microsoft.com/office/drawing/2014/chart" uri="{C3380CC4-5D6E-409C-BE32-E72D297353CC}">
              <c16:uniqueId val="{00000004-4322-4A27-9F67-A9D0A3EFA9AE}"/>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zeniuseducation</c:v>
                </c:pt>
              </c:strCache>
            </c:strRef>
          </c:cat>
          <c:val>
            <c:numRef>
              <c:f>Sheet1!$G$2</c:f>
              <c:numCache>
                <c:formatCode>General</c:formatCode>
                <c:ptCount val="1"/>
                <c:pt idx="0">
                  <c:v>1030</c:v>
                </c:pt>
              </c:numCache>
            </c:numRef>
          </c:val>
          <c:extLst>
            <c:ext xmlns:c16="http://schemas.microsoft.com/office/drawing/2014/chart" uri="{C3380CC4-5D6E-409C-BE32-E72D297353CC}">
              <c16:uniqueId val="{00000005-4322-4A27-9F67-A9D0A3EFA9AE}"/>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zeniuseducation</c:v>
                </c:pt>
              </c:strCache>
            </c:strRef>
          </c:cat>
          <c:val>
            <c:numRef>
              <c:f>Sheet1!$H$2</c:f>
              <c:numCache>
                <c:formatCode>General</c:formatCode>
                <c:ptCount val="1"/>
                <c:pt idx="0">
                  <c:v>2115</c:v>
                </c:pt>
              </c:numCache>
            </c:numRef>
          </c:val>
          <c:extLst>
            <c:ext xmlns:c16="http://schemas.microsoft.com/office/drawing/2014/chart" uri="{C3380CC4-5D6E-409C-BE32-E72D297353CC}">
              <c16:uniqueId val="{00000006-4322-4A27-9F67-A9D0A3EFA9AE}"/>
            </c:ext>
          </c:extLst>
        </c:ser>
        <c:dLbls>
          <c:showLegendKey val="0"/>
          <c:showVal val="0"/>
          <c:showCatName val="0"/>
          <c:showSerName val="0"/>
          <c:showPercent val="0"/>
          <c:showBubbleSize val="0"/>
        </c:dLbls>
        <c:gapWidth val="219"/>
        <c:overlap val="-27"/>
        <c:axId val="388057720"/>
        <c:axId val="388059688"/>
      </c:barChart>
      <c:catAx>
        <c:axId val="38805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9688"/>
        <c:crosses val="autoZero"/>
        <c:auto val="1"/>
        <c:lblAlgn val="ctr"/>
        <c:lblOffset val="100"/>
        <c:noMultiLvlLbl val="0"/>
      </c:catAx>
      <c:valAx>
        <c:axId val="38805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BCEB-B51E-4A9C-B69A-65DDCDF04C70}"/>
              </a:ext>
            </a:extLst>
          </p:cNvPr>
          <p:cNvSpPr>
            <a:spLocks noGrp="1"/>
          </p:cNvSpPr>
          <p:nvPr>
            <p:ph type="ctrTitle"/>
          </p:nvPr>
        </p:nvSpPr>
        <p:spPr/>
        <p:txBody>
          <a:bodyPr/>
          <a:lstStyle/>
          <a:p>
            <a:r>
              <a:rPr lang="en-US"/>
              <a:t>Instagram Performance</a:t>
            </a:r>
          </a:p>
        </p:txBody>
      </p:sp>
      <p:sp>
        <p:nvSpPr>
          <p:cNvPr id="3" name="Subtitle 2">
            <a:extLst>
              <a:ext uri="{FF2B5EF4-FFF2-40B4-BE49-F238E27FC236}">
                <a16:creationId xmlns:a16="http://schemas.microsoft.com/office/drawing/2014/main" id="{0B1B6FF1-0507-4973-888B-9A0F3921C3DD}"/>
              </a:ext>
            </a:extLst>
          </p:cNvPr>
          <p:cNvSpPr>
            <a:spLocks noGrp="1"/>
          </p:cNvSpPr>
          <p:nvPr>
            <p:ph type="subTitle" idx="1"/>
          </p:nvPr>
        </p:nvSpPr>
        <p:spPr/>
        <p:txBody>
          <a:bodyPr/>
          <a:lstStyle/>
          <a:p>
            <a:r>
              <a:rPr lang="en-US"/>
              <a:t>Zenius Education</a:t>
            </a:r>
          </a:p>
        </p:txBody>
      </p:sp>
    </p:spTree>
    <p:extLst>
      <p:ext uri="{BB962C8B-B14F-4D97-AF65-F5344CB8AC3E}">
        <p14:creationId xmlns:p14="http://schemas.microsoft.com/office/powerpoint/2010/main" val="3922658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0D146-EA96-4F53-BB30-FE1349E004F6}"/>
              </a:ext>
            </a:extLst>
          </p:cNvPr>
          <p:cNvSpPr>
            <a:spLocks noGrp="1"/>
          </p:cNvSpPr>
          <p:nvPr>
            <p:ph type="title"/>
          </p:nvPr>
        </p:nvSpPr>
        <p:spPr/>
        <p:txBody>
          <a:bodyPr/>
          <a:lstStyle/>
          <a:p>
            <a:r>
              <a:rPr lang="en-US"/>
              <a:t>Instagram Key Metrics by Month | Zenius</a:t>
            </a:r>
          </a:p>
        </p:txBody>
      </p:sp>
      <p:graphicFrame>
        <p:nvGraphicFramePr>
          <p:cNvPr id="5" name="Table Placeholder 4">
            <a:extLst>
              <a:ext uri="{FF2B5EF4-FFF2-40B4-BE49-F238E27FC236}">
                <a16:creationId xmlns:a16="http://schemas.microsoft.com/office/drawing/2014/main" id="{4DABE33F-DF19-48AE-B95E-919B1087DE2D}"/>
              </a:ext>
            </a:extLst>
          </p:cNvPr>
          <p:cNvGraphicFramePr>
            <a:graphicFrameLocks noGrp="1"/>
          </p:cNvGraphicFramePr>
          <p:nvPr>
            <p:ph type="tbl" sz="quarter" idx="13"/>
            <p:extLst>
              <p:ext uri="{D42A27DB-BD31-4B8C-83A1-F6EECF244321}">
                <p14:modId xmlns:p14="http://schemas.microsoft.com/office/powerpoint/2010/main" val="173903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47708881"/>
                    </a:ext>
                  </a:extLst>
                </a:gridCol>
                <a:gridCol w="987552">
                  <a:extLst>
                    <a:ext uri="{9D8B030D-6E8A-4147-A177-3AD203B41FA5}">
                      <a16:colId xmlns:a16="http://schemas.microsoft.com/office/drawing/2014/main" val="1985379603"/>
                    </a:ext>
                  </a:extLst>
                </a:gridCol>
                <a:gridCol w="987552">
                  <a:extLst>
                    <a:ext uri="{9D8B030D-6E8A-4147-A177-3AD203B41FA5}">
                      <a16:colId xmlns:a16="http://schemas.microsoft.com/office/drawing/2014/main" val="2744721826"/>
                    </a:ext>
                  </a:extLst>
                </a:gridCol>
                <a:gridCol w="987552">
                  <a:extLst>
                    <a:ext uri="{9D8B030D-6E8A-4147-A177-3AD203B41FA5}">
                      <a16:colId xmlns:a16="http://schemas.microsoft.com/office/drawing/2014/main" val="1487615004"/>
                    </a:ext>
                  </a:extLst>
                </a:gridCol>
                <a:gridCol w="987552">
                  <a:extLst>
                    <a:ext uri="{9D8B030D-6E8A-4147-A177-3AD203B41FA5}">
                      <a16:colId xmlns:a16="http://schemas.microsoft.com/office/drawing/2014/main" val="1969978977"/>
                    </a:ext>
                  </a:extLst>
                </a:gridCol>
                <a:gridCol w="987552">
                  <a:extLst>
                    <a:ext uri="{9D8B030D-6E8A-4147-A177-3AD203B41FA5}">
                      <a16:colId xmlns:a16="http://schemas.microsoft.com/office/drawing/2014/main" val="399906736"/>
                    </a:ext>
                  </a:extLst>
                </a:gridCol>
                <a:gridCol w="987552">
                  <a:extLst>
                    <a:ext uri="{9D8B030D-6E8A-4147-A177-3AD203B41FA5}">
                      <a16:colId xmlns:a16="http://schemas.microsoft.com/office/drawing/2014/main" val="3511189911"/>
                    </a:ext>
                  </a:extLst>
                </a:gridCol>
                <a:gridCol w="987552">
                  <a:extLst>
                    <a:ext uri="{9D8B030D-6E8A-4147-A177-3AD203B41FA5}">
                      <a16:colId xmlns:a16="http://schemas.microsoft.com/office/drawing/2014/main" val="3090062829"/>
                    </a:ext>
                  </a:extLst>
                </a:gridCol>
              </a:tblGrid>
              <a:tr h="370840">
                <a:tc>
                  <a:txBody>
                    <a:bodyPr/>
                    <a:lstStyle/>
                    <a:p>
                      <a:r>
                        <a:rPr lang="en-US" sz="1000"/>
                        <a:t>Name</a:t>
                      </a:r>
                    </a:p>
                  </a:txBody>
                  <a:tcPr/>
                </a:tc>
                <a:tc>
                  <a:txBody>
                    <a:bodyPr/>
                    <a:lstStyle/>
                    <a:p>
                      <a:r>
                        <a:rPr lang="en-US" sz="1000"/>
                        <a:t>Feed Posts</a:t>
                      </a:r>
                    </a:p>
                  </a:txBody>
                  <a:tcPr/>
                </a:tc>
                <a:tc>
                  <a:txBody>
                    <a:bodyPr/>
                    <a:lstStyle/>
                    <a:p>
                      <a:r>
                        <a:rPr lang="en-US" sz="1000"/>
                        <a:t>Feed Impressions</a:t>
                      </a:r>
                    </a:p>
                  </a:txBody>
                  <a:tcPr/>
                </a:tc>
                <a:tc>
                  <a:txBody>
                    <a:bodyPr/>
                    <a:lstStyle/>
                    <a:p>
                      <a:r>
                        <a:rPr lang="en-US" sz="1000"/>
                        <a:t>Feed Engagement</a:t>
                      </a:r>
                    </a:p>
                  </a:txBody>
                  <a:tcPr/>
                </a:tc>
                <a:tc>
                  <a:txBody>
                    <a:bodyPr/>
                    <a:lstStyle/>
                    <a:p>
                      <a:r>
                        <a:rPr lang="en-US" sz="1000"/>
                        <a:t>Feed Avg. Post Reach</a:t>
                      </a:r>
                    </a:p>
                  </a:txBody>
                  <a:tcPr/>
                </a:tc>
                <a:tc>
                  <a:txBody>
                    <a:bodyPr/>
                    <a:lstStyle/>
                    <a:p>
                      <a:r>
                        <a:rPr lang="en-US" sz="1000"/>
                        <a:t>Stories</a:t>
                      </a:r>
                    </a:p>
                  </a:txBody>
                  <a:tcPr/>
                </a:tc>
                <a:tc>
                  <a:txBody>
                    <a:bodyPr/>
                    <a:lstStyle/>
                    <a:p>
                      <a:r>
                        <a:rPr lang="en-US" sz="1000"/>
                        <a:t>Story Impressions</a:t>
                      </a:r>
                    </a:p>
                  </a:txBody>
                  <a:tcPr/>
                </a:tc>
                <a:tc>
                  <a:txBody>
                    <a:bodyPr/>
                    <a:lstStyle/>
                    <a:p>
                      <a:r>
                        <a:rPr lang="en-US" sz="1000"/>
                        <a:t>Story Avg. Reach</a:t>
                      </a:r>
                    </a:p>
                  </a:txBody>
                  <a:tcPr/>
                </a:tc>
                <a:extLst>
                  <a:ext uri="{0D108BD9-81ED-4DB2-BD59-A6C34878D82A}">
                    <a16:rowId xmlns:a16="http://schemas.microsoft.com/office/drawing/2014/main" val="3559133129"/>
                  </a:ext>
                </a:extLst>
              </a:tr>
              <a:tr h="370840">
                <a:tc>
                  <a:txBody>
                    <a:bodyPr/>
                    <a:lstStyle/>
                    <a:p>
                      <a:r>
                        <a:rPr lang="en-US" sz="1000"/>
                        <a:t>zeniuseducation</a:t>
                      </a:r>
                    </a:p>
                  </a:txBody>
                  <a:tcPr/>
                </a:tc>
                <a:tc>
                  <a:txBody>
                    <a:bodyPr/>
                    <a:lstStyle/>
                    <a:p>
                      <a:r>
                        <a:rPr lang="en-US" sz="1000"/>
                        <a:t>21</a:t>
                      </a:r>
                    </a:p>
                  </a:txBody>
                  <a:tcPr/>
                </a:tc>
                <a:tc>
                  <a:txBody>
                    <a:bodyPr/>
                    <a:lstStyle/>
                    <a:p>
                      <a:r>
                        <a:rPr lang="en-US" sz="1000"/>
                        <a:t>1225263</a:t>
                      </a:r>
                    </a:p>
                  </a:txBody>
                  <a:tcPr/>
                </a:tc>
                <a:tc>
                  <a:txBody>
                    <a:bodyPr/>
                    <a:lstStyle/>
                    <a:p>
                      <a:r>
                        <a:rPr lang="en-US" sz="1000"/>
                        <a:t>91227</a:t>
                      </a:r>
                    </a:p>
                  </a:txBody>
                  <a:tcPr/>
                </a:tc>
                <a:tc>
                  <a:txBody>
                    <a:bodyPr/>
                    <a:lstStyle/>
                    <a:p>
                      <a:r>
                        <a:rPr lang="en-US" sz="1000"/>
                        <a:t>51926.619047619</a:t>
                      </a:r>
                    </a:p>
                  </a:txBody>
                  <a:tcPr/>
                </a:tc>
                <a:tc>
                  <a:txBody>
                    <a:bodyPr/>
                    <a:lstStyle/>
                    <a:p>
                      <a:r>
                        <a:rPr lang="en-US" sz="1000"/>
                        <a:t>19</a:t>
                      </a:r>
                    </a:p>
                  </a:txBody>
                  <a:tcPr/>
                </a:tc>
                <a:tc>
                  <a:txBody>
                    <a:bodyPr/>
                    <a:lstStyle/>
                    <a:p>
                      <a:r>
                        <a:rPr lang="en-US" sz="1000"/>
                        <a:t>96809</a:t>
                      </a:r>
                    </a:p>
                  </a:txBody>
                  <a:tcPr/>
                </a:tc>
                <a:tc>
                  <a:txBody>
                    <a:bodyPr/>
                    <a:lstStyle/>
                    <a:p>
                      <a:r>
                        <a:rPr lang="en-US" sz="1000"/>
                        <a:t>5081.8947368421</a:t>
                      </a:r>
                    </a:p>
                  </a:txBody>
                  <a:tcPr/>
                </a:tc>
                <a:extLst>
                  <a:ext uri="{0D108BD9-81ED-4DB2-BD59-A6C34878D82A}">
                    <a16:rowId xmlns:a16="http://schemas.microsoft.com/office/drawing/2014/main" val="1929531330"/>
                  </a:ext>
                </a:extLst>
              </a:tr>
            </a:tbl>
          </a:graphicData>
        </a:graphic>
      </p:graphicFrame>
      <p:sp>
        <p:nvSpPr>
          <p:cNvPr id="4" name="Text Placeholder 3">
            <a:extLst>
              <a:ext uri="{FF2B5EF4-FFF2-40B4-BE49-F238E27FC236}">
                <a16:creationId xmlns:a16="http://schemas.microsoft.com/office/drawing/2014/main" id="{D5AF52DD-B583-4FFE-BF57-B2655166EC96}"/>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768294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3E5D5-4B47-453F-AEB8-964C4FB13D4B}"/>
              </a:ext>
            </a:extLst>
          </p:cNvPr>
          <p:cNvSpPr>
            <a:spLocks noGrp="1"/>
          </p:cNvSpPr>
          <p:nvPr>
            <p:ph type="title"/>
          </p:nvPr>
        </p:nvSpPr>
        <p:spPr/>
        <p:txBody>
          <a:bodyPr/>
          <a:lstStyle/>
          <a:p>
            <a:r>
              <a:rPr lang="en-US"/>
              <a:t>Instagram Key Metrics Table | Zenius</a:t>
            </a:r>
          </a:p>
        </p:txBody>
      </p:sp>
      <p:graphicFrame>
        <p:nvGraphicFramePr>
          <p:cNvPr id="5" name="Table Placeholder 4">
            <a:extLst>
              <a:ext uri="{FF2B5EF4-FFF2-40B4-BE49-F238E27FC236}">
                <a16:creationId xmlns:a16="http://schemas.microsoft.com/office/drawing/2014/main" id="{7CC59175-D973-48A6-A549-59FD3E7E0B6C}"/>
              </a:ext>
            </a:extLst>
          </p:cNvPr>
          <p:cNvGraphicFramePr>
            <a:graphicFrameLocks noGrp="1"/>
          </p:cNvGraphicFramePr>
          <p:nvPr>
            <p:ph type="tbl" sz="quarter" idx="13"/>
            <p:extLst>
              <p:ext uri="{D42A27DB-BD31-4B8C-83A1-F6EECF244321}">
                <p14:modId xmlns:p14="http://schemas.microsoft.com/office/powerpoint/2010/main" val="113116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8095267"/>
                    </a:ext>
                  </a:extLst>
                </a:gridCol>
                <a:gridCol w="658368">
                  <a:extLst>
                    <a:ext uri="{9D8B030D-6E8A-4147-A177-3AD203B41FA5}">
                      <a16:colId xmlns:a16="http://schemas.microsoft.com/office/drawing/2014/main" val="643010561"/>
                    </a:ext>
                  </a:extLst>
                </a:gridCol>
                <a:gridCol w="658368">
                  <a:extLst>
                    <a:ext uri="{9D8B030D-6E8A-4147-A177-3AD203B41FA5}">
                      <a16:colId xmlns:a16="http://schemas.microsoft.com/office/drawing/2014/main" val="1762201674"/>
                    </a:ext>
                  </a:extLst>
                </a:gridCol>
                <a:gridCol w="658368">
                  <a:extLst>
                    <a:ext uri="{9D8B030D-6E8A-4147-A177-3AD203B41FA5}">
                      <a16:colId xmlns:a16="http://schemas.microsoft.com/office/drawing/2014/main" val="845382453"/>
                    </a:ext>
                  </a:extLst>
                </a:gridCol>
                <a:gridCol w="658368">
                  <a:extLst>
                    <a:ext uri="{9D8B030D-6E8A-4147-A177-3AD203B41FA5}">
                      <a16:colId xmlns:a16="http://schemas.microsoft.com/office/drawing/2014/main" val="4187106818"/>
                    </a:ext>
                  </a:extLst>
                </a:gridCol>
                <a:gridCol w="658368">
                  <a:extLst>
                    <a:ext uri="{9D8B030D-6E8A-4147-A177-3AD203B41FA5}">
                      <a16:colId xmlns:a16="http://schemas.microsoft.com/office/drawing/2014/main" val="2538724342"/>
                    </a:ext>
                  </a:extLst>
                </a:gridCol>
                <a:gridCol w="658368">
                  <a:extLst>
                    <a:ext uri="{9D8B030D-6E8A-4147-A177-3AD203B41FA5}">
                      <a16:colId xmlns:a16="http://schemas.microsoft.com/office/drawing/2014/main" val="1036366563"/>
                    </a:ext>
                  </a:extLst>
                </a:gridCol>
                <a:gridCol w="658368">
                  <a:extLst>
                    <a:ext uri="{9D8B030D-6E8A-4147-A177-3AD203B41FA5}">
                      <a16:colId xmlns:a16="http://schemas.microsoft.com/office/drawing/2014/main" val="177077435"/>
                    </a:ext>
                  </a:extLst>
                </a:gridCol>
                <a:gridCol w="658368">
                  <a:extLst>
                    <a:ext uri="{9D8B030D-6E8A-4147-A177-3AD203B41FA5}">
                      <a16:colId xmlns:a16="http://schemas.microsoft.com/office/drawing/2014/main" val="3626339940"/>
                    </a:ext>
                  </a:extLst>
                </a:gridCol>
                <a:gridCol w="658368">
                  <a:extLst>
                    <a:ext uri="{9D8B030D-6E8A-4147-A177-3AD203B41FA5}">
                      <a16:colId xmlns:a16="http://schemas.microsoft.com/office/drawing/2014/main" val="835949616"/>
                    </a:ext>
                  </a:extLst>
                </a:gridCol>
                <a:gridCol w="658368">
                  <a:extLst>
                    <a:ext uri="{9D8B030D-6E8A-4147-A177-3AD203B41FA5}">
                      <a16:colId xmlns:a16="http://schemas.microsoft.com/office/drawing/2014/main" val="9545496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4054623126"/>
                  </a:ext>
                </a:extLst>
              </a:tr>
              <a:tr h="370840">
                <a:tc>
                  <a:txBody>
                    <a:bodyPr/>
                    <a:lstStyle/>
                    <a:p>
                      <a:r>
                        <a:rPr lang="en-US" sz="1000"/>
                        <a:t>zeniuseducation</a:t>
                      </a:r>
                    </a:p>
                  </a:txBody>
                  <a:tcPr/>
                </a:tc>
                <a:tc>
                  <a:txBody>
                    <a:bodyPr/>
                    <a:lstStyle/>
                    <a:p>
                      <a:r>
                        <a:rPr lang="en-US" sz="1000"/>
                        <a:t>567728</a:t>
                      </a:r>
                    </a:p>
                  </a:txBody>
                  <a:tcPr/>
                </a:tc>
                <a:tc>
                  <a:txBody>
                    <a:bodyPr/>
                    <a:lstStyle/>
                    <a:p>
                      <a:r>
                        <a:rPr lang="en-US" sz="1000"/>
                        <a:t>21</a:t>
                      </a:r>
                    </a:p>
                  </a:txBody>
                  <a:tcPr/>
                </a:tc>
                <a:tc>
                  <a:txBody>
                    <a:bodyPr/>
                    <a:lstStyle/>
                    <a:p>
                      <a:r>
                        <a:rPr lang="en-US" sz="1000"/>
                        <a:t>1087</a:t>
                      </a:r>
                    </a:p>
                  </a:txBody>
                  <a:tcPr/>
                </a:tc>
                <a:tc>
                  <a:txBody>
                    <a:bodyPr/>
                    <a:lstStyle/>
                    <a:p>
                      <a:r>
                        <a:rPr lang="en-US" sz="1000"/>
                        <a:t>1225263</a:t>
                      </a:r>
                    </a:p>
                  </a:txBody>
                  <a:tcPr/>
                </a:tc>
                <a:tc>
                  <a:txBody>
                    <a:bodyPr/>
                    <a:lstStyle/>
                    <a:p>
                      <a:r>
                        <a:rPr lang="en-US" sz="1000"/>
                        <a:t>91227</a:t>
                      </a:r>
                    </a:p>
                  </a:txBody>
                  <a:tcPr/>
                </a:tc>
                <a:tc>
                  <a:txBody>
                    <a:bodyPr/>
                    <a:lstStyle/>
                    <a:p>
                      <a:r>
                        <a:rPr lang="en-US" sz="1000"/>
                        <a:t>51926.619047619</a:t>
                      </a:r>
                    </a:p>
                  </a:txBody>
                  <a:tcPr/>
                </a:tc>
                <a:tc>
                  <a:txBody>
                    <a:bodyPr/>
                    <a:lstStyle/>
                    <a:p>
                      <a:r>
                        <a:rPr lang="en-US" sz="1000"/>
                        <a:t>9835</a:t>
                      </a:r>
                    </a:p>
                  </a:txBody>
                  <a:tcPr/>
                </a:tc>
                <a:tc>
                  <a:txBody>
                    <a:bodyPr/>
                    <a:lstStyle/>
                    <a:p>
                      <a:r>
                        <a:rPr lang="en-US" sz="1000"/>
                        <a:t>5</a:t>
                      </a:r>
                    </a:p>
                  </a:txBody>
                  <a:tcPr/>
                </a:tc>
                <a:tc>
                  <a:txBody>
                    <a:bodyPr/>
                    <a:lstStyle/>
                    <a:p>
                      <a:r>
                        <a:rPr lang="en-US" sz="1000"/>
                        <a:t>15</a:t>
                      </a:r>
                    </a:p>
                  </a:txBody>
                  <a:tcPr/>
                </a:tc>
                <a:tc>
                  <a:txBody>
                    <a:bodyPr/>
                    <a:lstStyle/>
                    <a:p>
                      <a:r>
                        <a:rPr lang="en-US" sz="1000"/>
                        <a:t>1</a:t>
                      </a:r>
                    </a:p>
                  </a:txBody>
                  <a:tcPr/>
                </a:tc>
                <a:extLst>
                  <a:ext uri="{0D108BD9-81ED-4DB2-BD59-A6C34878D82A}">
                    <a16:rowId xmlns:a16="http://schemas.microsoft.com/office/drawing/2014/main" val="3367960002"/>
                  </a:ext>
                </a:extLst>
              </a:tr>
            </a:tbl>
          </a:graphicData>
        </a:graphic>
      </p:graphicFrame>
      <p:sp>
        <p:nvSpPr>
          <p:cNvPr id="4" name="Text Placeholder 3">
            <a:extLst>
              <a:ext uri="{FF2B5EF4-FFF2-40B4-BE49-F238E27FC236}">
                <a16:creationId xmlns:a16="http://schemas.microsoft.com/office/drawing/2014/main" id="{B0C47F13-A0E0-465D-B98C-330B961CC7C0}"/>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545683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383BA-DBAE-4973-935C-4CCF97562721}"/>
              </a:ext>
            </a:extLst>
          </p:cNvPr>
          <p:cNvSpPr>
            <a:spLocks noGrp="1"/>
          </p:cNvSpPr>
          <p:nvPr>
            <p:ph type="title"/>
          </p:nvPr>
        </p:nvSpPr>
        <p:spPr/>
        <p:txBody>
          <a:bodyPr/>
          <a:lstStyle/>
          <a:p>
            <a:r>
              <a:rPr lang="en-US"/>
              <a:t>Instagram Followers Change | Zenius</a:t>
            </a:r>
          </a:p>
        </p:txBody>
      </p:sp>
      <p:graphicFrame>
        <p:nvGraphicFramePr>
          <p:cNvPr id="5" name="Table Placeholder 4">
            <a:extLst>
              <a:ext uri="{FF2B5EF4-FFF2-40B4-BE49-F238E27FC236}">
                <a16:creationId xmlns:a16="http://schemas.microsoft.com/office/drawing/2014/main" id="{A53469EC-5E18-41F0-B4F9-8688418F3F2E}"/>
              </a:ext>
            </a:extLst>
          </p:cNvPr>
          <p:cNvGraphicFramePr>
            <a:graphicFrameLocks noGrp="1"/>
          </p:cNvGraphicFramePr>
          <p:nvPr>
            <p:ph type="tbl" sz="quarter" idx="13"/>
            <p:extLst>
              <p:ext uri="{D42A27DB-BD31-4B8C-83A1-F6EECF244321}">
                <p14:modId xmlns:p14="http://schemas.microsoft.com/office/powerpoint/2010/main" val="2114602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9098953"/>
                    </a:ext>
                  </a:extLst>
                </a:gridCol>
                <a:gridCol w="1234440">
                  <a:extLst>
                    <a:ext uri="{9D8B030D-6E8A-4147-A177-3AD203B41FA5}">
                      <a16:colId xmlns:a16="http://schemas.microsoft.com/office/drawing/2014/main" val="1480255211"/>
                    </a:ext>
                  </a:extLst>
                </a:gridCol>
                <a:gridCol w="822960">
                  <a:extLst>
                    <a:ext uri="{9D8B030D-6E8A-4147-A177-3AD203B41FA5}">
                      <a16:colId xmlns:a16="http://schemas.microsoft.com/office/drawing/2014/main" val="1721700848"/>
                    </a:ext>
                  </a:extLst>
                </a:gridCol>
                <a:gridCol w="822960">
                  <a:extLst>
                    <a:ext uri="{9D8B030D-6E8A-4147-A177-3AD203B41FA5}">
                      <a16:colId xmlns:a16="http://schemas.microsoft.com/office/drawing/2014/main" val="925602188"/>
                    </a:ext>
                  </a:extLst>
                </a:gridCol>
                <a:gridCol w="822960">
                  <a:extLst>
                    <a:ext uri="{9D8B030D-6E8A-4147-A177-3AD203B41FA5}">
                      <a16:colId xmlns:a16="http://schemas.microsoft.com/office/drawing/2014/main" val="2670481218"/>
                    </a:ext>
                  </a:extLst>
                </a:gridCol>
                <a:gridCol w="822960">
                  <a:extLst>
                    <a:ext uri="{9D8B030D-6E8A-4147-A177-3AD203B41FA5}">
                      <a16:colId xmlns:a16="http://schemas.microsoft.com/office/drawing/2014/main" val="3313795913"/>
                    </a:ext>
                  </a:extLst>
                </a:gridCol>
                <a:gridCol w="822960">
                  <a:extLst>
                    <a:ext uri="{9D8B030D-6E8A-4147-A177-3AD203B41FA5}">
                      <a16:colId xmlns:a16="http://schemas.microsoft.com/office/drawing/2014/main" val="3910806461"/>
                    </a:ext>
                  </a:extLst>
                </a:gridCol>
                <a:gridCol w="822960">
                  <a:extLst>
                    <a:ext uri="{9D8B030D-6E8A-4147-A177-3AD203B41FA5}">
                      <a16:colId xmlns:a16="http://schemas.microsoft.com/office/drawing/2014/main" val="3040336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7 days</a:t>
                      </a:r>
                    </a:p>
                  </a:txBody>
                  <a:tcPr/>
                </a:tc>
                <a:tc>
                  <a:txBody>
                    <a:bodyPr/>
                    <a:lstStyle/>
                    <a:p>
                      <a:r>
                        <a:rPr lang="en-US" sz="1000"/>
                        <a:t>%</a:t>
                      </a:r>
                    </a:p>
                  </a:txBody>
                  <a:tcPr/>
                </a:tc>
                <a:tc>
                  <a:txBody>
                    <a:bodyPr/>
                    <a:lstStyle/>
                    <a:p>
                      <a:r>
                        <a:rPr lang="en-US" sz="1000"/>
                        <a:t>14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63936539"/>
                  </a:ext>
                </a:extLst>
              </a:tr>
              <a:tr h="370840">
                <a:tc>
                  <a:txBody>
                    <a:bodyPr/>
                    <a:lstStyle/>
                    <a:p>
                      <a:r>
                        <a:rPr lang="en-US" sz="1000"/>
                        <a:t>zeniuseducation</a:t>
                      </a:r>
                    </a:p>
                  </a:txBody>
                  <a:tcPr/>
                </a:tc>
                <a:tc>
                  <a:txBody>
                    <a:bodyPr/>
                    <a:lstStyle/>
                    <a:p>
                      <a:r>
                        <a:rPr lang="en-US" sz="1000"/>
                        <a:t>567728</a:t>
                      </a:r>
                    </a:p>
                  </a:txBody>
                  <a:tcPr/>
                </a:tc>
                <a:tc>
                  <a:txBody>
                    <a:bodyPr/>
                    <a:lstStyle/>
                    <a:p>
                      <a:r>
                        <a:rPr lang="en-US" sz="1000"/>
                        <a:t>-546</a:t>
                      </a:r>
                    </a:p>
                  </a:txBody>
                  <a:tcPr/>
                </a:tc>
                <a:tc>
                  <a:txBody>
                    <a:bodyPr/>
                    <a:lstStyle/>
                    <a:p>
                      <a:r>
                        <a:rPr lang="en-US" sz="1000"/>
                        <a:t>-0.1 %</a:t>
                      </a:r>
                    </a:p>
                  </a:txBody>
                  <a:tcPr/>
                </a:tc>
                <a:tc>
                  <a:txBody>
                    <a:bodyPr/>
                    <a:lstStyle/>
                    <a:p>
                      <a:r>
                        <a:rPr lang="en-US" sz="1000"/>
                        <a:t>-1441</a:t>
                      </a:r>
                    </a:p>
                  </a:txBody>
                  <a:tcPr/>
                </a:tc>
                <a:tc>
                  <a:txBody>
                    <a:bodyPr/>
                    <a:lstStyle/>
                    <a:p>
                      <a:r>
                        <a:rPr lang="en-US" sz="1000"/>
                        <a:t>-0.3 %</a:t>
                      </a:r>
                    </a:p>
                  </a:txBody>
                  <a:tcPr/>
                </a:tc>
                <a:tc>
                  <a:txBody>
                    <a:bodyPr/>
                    <a:lstStyle/>
                    <a:p>
                      <a:r>
                        <a:rPr lang="en-US" sz="1000"/>
                        <a:t>-3822</a:t>
                      </a:r>
                    </a:p>
                  </a:txBody>
                  <a:tcPr/>
                </a:tc>
                <a:tc>
                  <a:txBody>
                    <a:bodyPr/>
                    <a:lstStyle/>
                    <a:p>
                      <a:r>
                        <a:rPr lang="en-US" sz="1000"/>
                        <a:t>-0.7 %</a:t>
                      </a:r>
                    </a:p>
                  </a:txBody>
                  <a:tcPr/>
                </a:tc>
                <a:extLst>
                  <a:ext uri="{0D108BD9-81ED-4DB2-BD59-A6C34878D82A}">
                    <a16:rowId xmlns:a16="http://schemas.microsoft.com/office/drawing/2014/main" val="4250915435"/>
                  </a:ext>
                </a:extLst>
              </a:tr>
            </a:tbl>
          </a:graphicData>
        </a:graphic>
      </p:graphicFrame>
      <p:sp>
        <p:nvSpPr>
          <p:cNvPr id="4" name="Text Placeholder 3">
            <a:extLst>
              <a:ext uri="{FF2B5EF4-FFF2-40B4-BE49-F238E27FC236}">
                <a16:creationId xmlns:a16="http://schemas.microsoft.com/office/drawing/2014/main" id="{2B16B4B7-9F98-4AAB-AF31-E8C1368E849B}"/>
              </a:ext>
            </a:extLst>
          </p:cNvPr>
          <p:cNvSpPr>
            <a:spLocks noGrp="1"/>
          </p:cNvSpPr>
          <p:nvPr>
            <p:ph type="body" sz="quarter" idx="14"/>
          </p:nvPr>
        </p:nvSpPr>
        <p:spPr/>
        <p:txBody>
          <a:bodyPr/>
          <a:lstStyle/>
          <a:p>
            <a:r>
              <a:rPr lang="en-US"/>
              <a:t>05/19/2021 - 06/18/2021</a:t>
            </a:r>
          </a:p>
        </p:txBody>
      </p:sp>
    </p:spTree>
    <p:extLst>
      <p:ext uri="{BB962C8B-B14F-4D97-AF65-F5344CB8AC3E}">
        <p14:creationId xmlns:p14="http://schemas.microsoft.com/office/powerpoint/2010/main" val="1140522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01D05-2C27-411D-9FB4-A5677383F56C}"/>
              </a:ext>
            </a:extLst>
          </p:cNvPr>
          <p:cNvSpPr>
            <a:spLocks noGrp="1"/>
          </p:cNvSpPr>
          <p:nvPr>
            <p:ph type="title"/>
          </p:nvPr>
        </p:nvSpPr>
        <p:spPr/>
        <p:txBody>
          <a:bodyPr/>
          <a:lstStyle/>
          <a:p>
            <a:r>
              <a:rPr lang="en-US"/>
              <a:t>Instagram Followers Total | Zenius</a:t>
            </a:r>
          </a:p>
        </p:txBody>
      </p:sp>
      <p:graphicFrame>
        <p:nvGraphicFramePr>
          <p:cNvPr id="6" name="Chart Placeholder 5">
            <a:extLst>
              <a:ext uri="{FF2B5EF4-FFF2-40B4-BE49-F238E27FC236}">
                <a16:creationId xmlns:a16="http://schemas.microsoft.com/office/drawing/2014/main" id="{409667B8-AD80-4B98-A787-8AFA00674211}"/>
              </a:ext>
            </a:extLst>
          </p:cNvPr>
          <p:cNvGraphicFramePr>
            <a:graphicFrameLocks noGrp="1"/>
          </p:cNvGraphicFramePr>
          <p:nvPr>
            <p:ph type="chart" sz="quarter" idx="13"/>
            <p:extLst>
              <p:ext uri="{D42A27DB-BD31-4B8C-83A1-F6EECF244321}">
                <p14:modId xmlns:p14="http://schemas.microsoft.com/office/powerpoint/2010/main" val="103570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61BF7C-C2D4-44B2-B5C0-5B575011D4B8}"/>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DCA27BDA-7879-449B-BF09-2F80AECAA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8381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CDCF8-A1DB-47DD-966D-035B208EF8B3}"/>
              </a:ext>
            </a:extLst>
          </p:cNvPr>
          <p:cNvSpPr>
            <a:spLocks noGrp="1"/>
          </p:cNvSpPr>
          <p:nvPr>
            <p:ph type="title"/>
          </p:nvPr>
        </p:nvSpPr>
        <p:spPr/>
        <p:txBody>
          <a:bodyPr/>
          <a:lstStyle/>
          <a:p>
            <a:r>
              <a:rPr lang="en-US"/>
              <a:t>Instagram Followers Change | Zenius</a:t>
            </a:r>
          </a:p>
        </p:txBody>
      </p:sp>
      <p:graphicFrame>
        <p:nvGraphicFramePr>
          <p:cNvPr id="6" name="Chart Placeholder 5">
            <a:extLst>
              <a:ext uri="{FF2B5EF4-FFF2-40B4-BE49-F238E27FC236}">
                <a16:creationId xmlns:a16="http://schemas.microsoft.com/office/drawing/2014/main" id="{B62BF6DC-12F3-480D-8FC2-DDA082581D45}"/>
              </a:ext>
            </a:extLst>
          </p:cNvPr>
          <p:cNvGraphicFramePr>
            <a:graphicFrameLocks noGrp="1"/>
          </p:cNvGraphicFramePr>
          <p:nvPr>
            <p:ph type="chart" sz="quarter" idx="13"/>
            <p:extLst>
              <p:ext uri="{D42A27DB-BD31-4B8C-83A1-F6EECF244321}">
                <p14:modId xmlns:p14="http://schemas.microsoft.com/office/powerpoint/2010/main" val="3901126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6527AD-1BEF-4910-BE4E-AA65C960127A}"/>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11E87366-CA6A-4FE1-BC02-CF02AFF15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44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4EEB-F00A-4A38-A54B-E0DB33428910}"/>
              </a:ext>
            </a:extLst>
          </p:cNvPr>
          <p:cNvSpPr>
            <a:spLocks noGrp="1"/>
          </p:cNvSpPr>
          <p:nvPr>
            <p:ph type="title"/>
          </p:nvPr>
        </p:nvSpPr>
        <p:spPr/>
        <p:txBody>
          <a:bodyPr/>
          <a:lstStyle/>
          <a:p>
            <a:r>
              <a:rPr lang="en-US"/>
              <a:t>Instagram Posts | Zenius</a:t>
            </a:r>
          </a:p>
        </p:txBody>
      </p:sp>
      <p:graphicFrame>
        <p:nvGraphicFramePr>
          <p:cNvPr id="6" name="Chart Placeholder 5">
            <a:extLst>
              <a:ext uri="{FF2B5EF4-FFF2-40B4-BE49-F238E27FC236}">
                <a16:creationId xmlns:a16="http://schemas.microsoft.com/office/drawing/2014/main" id="{769098DF-7CD1-4472-9FEA-948353740E99}"/>
              </a:ext>
            </a:extLst>
          </p:cNvPr>
          <p:cNvGraphicFramePr>
            <a:graphicFrameLocks noGrp="1"/>
          </p:cNvGraphicFramePr>
          <p:nvPr>
            <p:ph type="chart" sz="quarter" idx="13"/>
            <p:extLst>
              <p:ext uri="{D42A27DB-BD31-4B8C-83A1-F6EECF244321}">
                <p14:modId xmlns:p14="http://schemas.microsoft.com/office/powerpoint/2010/main" val="170554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40EC5-0448-4CA6-868C-DF5764BC55B9}"/>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700962F4-DCBC-45EA-ABAD-1C8797D62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520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DB949-D2A4-4991-BE11-842C5456BEB8}"/>
              </a:ext>
            </a:extLst>
          </p:cNvPr>
          <p:cNvSpPr>
            <a:spLocks noGrp="1"/>
          </p:cNvSpPr>
          <p:nvPr>
            <p:ph type="title"/>
          </p:nvPr>
        </p:nvSpPr>
        <p:spPr/>
        <p:txBody>
          <a:bodyPr/>
          <a:lstStyle/>
          <a:p>
            <a:r>
              <a:rPr lang="en-US"/>
              <a:t>Instagram Post Performance | Zenius - 1 of 22</a:t>
            </a:r>
          </a:p>
        </p:txBody>
      </p:sp>
      <p:graphicFrame>
        <p:nvGraphicFramePr>
          <p:cNvPr id="5" name="Table Placeholder 4">
            <a:extLst>
              <a:ext uri="{FF2B5EF4-FFF2-40B4-BE49-F238E27FC236}">
                <a16:creationId xmlns:a16="http://schemas.microsoft.com/office/drawing/2014/main" id="{0C3612B5-19F6-4941-95FD-947F9B12CCEC}"/>
              </a:ext>
            </a:extLst>
          </p:cNvPr>
          <p:cNvGraphicFramePr>
            <a:graphicFrameLocks noGrp="1"/>
          </p:cNvGraphicFramePr>
          <p:nvPr>
            <p:ph type="tbl" sz="quarter" idx="13"/>
            <p:extLst>
              <p:ext uri="{D42A27DB-BD31-4B8C-83A1-F6EECF244321}">
                <p14:modId xmlns:p14="http://schemas.microsoft.com/office/powerpoint/2010/main" val="177339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30948477"/>
                    </a:ext>
                  </a:extLst>
                </a:gridCol>
                <a:gridCol w="822960">
                  <a:extLst>
                    <a:ext uri="{9D8B030D-6E8A-4147-A177-3AD203B41FA5}">
                      <a16:colId xmlns:a16="http://schemas.microsoft.com/office/drawing/2014/main" val="26843177"/>
                    </a:ext>
                  </a:extLst>
                </a:gridCol>
                <a:gridCol w="1234440">
                  <a:extLst>
                    <a:ext uri="{9D8B030D-6E8A-4147-A177-3AD203B41FA5}">
                      <a16:colId xmlns:a16="http://schemas.microsoft.com/office/drawing/2014/main" val="4105841798"/>
                    </a:ext>
                  </a:extLst>
                </a:gridCol>
                <a:gridCol w="411480">
                  <a:extLst>
                    <a:ext uri="{9D8B030D-6E8A-4147-A177-3AD203B41FA5}">
                      <a16:colId xmlns:a16="http://schemas.microsoft.com/office/drawing/2014/main" val="2514234084"/>
                    </a:ext>
                  </a:extLst>
                </a:gridCol>
                <a:gridCol w="411480">
                  <a:extLst>
                    <a:ext uri="{9D8B030D-6E8A-4147-A177-3AD203B41FA5}">
                      <a16:colId xmlns:a16="http://schemas.microsoft.com/office/drawing/2014/main" val="3101524791"/>
                    </a:ext>
                  </a:extLst>
                </a:gridCol>
                <a:gridCol w="411480">
                  <a:extLst>
                    <a:ext uri="{9D8B030D-6E8A-4147-A177-3AD203B41FA5}">
                      <a16:colId xmlns:a16="http://schemas.microsoft.com/office/drawing/2014/main" val="2477261183"/>
                    </a:ext>
                  </a:extLst>
                </a:gridCol>
                <a:gridCol w="411480">
                  <a:extLst>
                    <a:ext uri="{9D8B030D-6E8A-4147-A177-3AD203B41FA5}">
                      <a16:colId xmlns:a16="http://schemas.microsoft.com/office/drawing/2014/main" val="2942620049"/>
                    </a:ext>
                  </a:extLst>
                </a:gridCol>
                <a:gridCol w="411480">
                  <a:extLst>
                    <a:ext uri="{9D8B030D-6E8A-4147-A177-3AD203B41FA5}">
                      <a16:colId xmlns:a16="http://schemas.microsoft.com/office/drawing/2014/main" val="4176999274"/>
                    </a:ext>
                  </a:extLst>
                </a:gridCol>
                <a:gridCol w="411480">
                  <a:extLst>
                    <a:ext uri="{9D8B030D-6E8A-4147-A177-3AD203B41FA5}">
                      <a16:colId xmlns:a16="http://schemas.microsoft.com/office/drawing/2014/main" val="1944972357"/>
                    </a:ext>
                  </a:extLst>
                </a:gridCol>
                <a:gridCol w="411480">
                  <a:extLst>
                    <a:ext uri="{9D8B030D-6E8A-4147-A177-3AD203B41FA5}">
                      <a16:colId xmlns:a16="http://schemas.microsoft.com/office/drawing/2014/main" val="4143715533"/>
                    </a:ext>
                  </a:extLst>
                </a:gridCol>
                <a:gridCol w="411480">
                  <a:extLst>
                    <a:ext uri="{9D8B030D-6E8A-4147-A177-3AD203B41FA5}">
                      <a16:colId xmlns:a16="http://schemas.microsoft.com/office/drawing/2014/main" val="3007307573"/>
                    </a:ext>
                  </a:extLst>
                </a:gridCol>
                <a:gridCol w="411480">
                  <a:extLst>
                    <a:ext uri="{9D8B030D-6E8A-4147-A177-3AD203B41FA5}">
                      <a16:colId xmlns:a16="http://schemas.microsoft.com/office/drawing/2014/main" val="1529684338"/>
                    </a:ext>
                  </a:extLst>
                </a:gridCol>
                <a:gridCol w="411480">
                  <a:extLst>
                    <a:ext uri="{9D8B030D-6E8A-4147-A177-3AD203B41FA5}">
                      <a16:colId xmlns:a16="http://schemas.microsoft.com/office/drawing/2014/main" val="206460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86131261"/>
                  </a:ext>
                </a:extLst>
              </a:tr>
            </a:tbl>
          </a:graphicData>
        </a:graphic>
      </p:graphicFrame>
      <p:sp>
        <p:nvSpPr>
          <p:cNvPr id="4" name="Text Placeholder 3">
            <a:extLst>
              <a:ext uri="{FF2B5EF4-FFF2-40B4-BE49-F238E27FC236}">
                <a16:creationId xmlns:a16="http://schemas.microsoft.com/office/drawing/2014/main" id="{2E68AC94-3EEF-4E3F-A010-E58F8E7E71C6}"/>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678882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9EC9B-A209-4B0A-97C4-32A228EC97EE}"/>
              </a:ext>
            </a:extLst>
          </p:cNvPr>
          <p:cNvSpPr>
            <a:spLocks noGrp="1"/>
          </p:cNvSpPr>
          <p:nvPr>
            <p:ph type="title"/>
          </p:nvPr>
        </p:nvSpPr>
        <p:spPr/>
        <p:txBody>
          <a:bodyPr/>
          <a:lstStyle/>
          <a:p>
            <a:r>
              <a:rPr lang="en-US"/>
              <a:t>Instagram Post Performance | Zenius - 2 of 22</a:t>
            </a:r>
          </a:p>
        </p:txBody>
      </p:sp>
      <p:graphicFrame>
        <p:nvGraphicFramePr>
          <p:cNvPr id="5" name="Table Placeholder 4">
            <a:extLst>
              <a:ext uri="{FF2B5EF4-FFF2-40B4-BE49-F238E27FC236}">
                <a16:creationId xmlns:a16="http://schemas.microsoft.com/office/drawing/2014/main" id="{748AFB44-DAD8-4D55-BB5D-EA7E3F3BDBBE}"/>
              </a:ext>
            </a:extLst>
          </p:cNvPr>
          <p:cNvGraphicFramePr>
            <a:graphicFrameLocks noGrp="1"/>
          </p:cNvGraphicFramePr>
          <p:nvPr>
            <p:ph type="tbl" sz="quarter" idx="13"/>
            <p:extLst>
              <p:ext uri="{D42A27DB-BD31-4B8C-83A1-F6EECF244321}">
                <p14:modId xmlns:p14="http://schemas.microsoft.com/office/powerpoint/2010/main" val="31455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30212129"/>
                    </a:ext>
                  </a:extLst>
                </a:gridCol>
                <a:gridCol w="822960">
                  <a:extLst>
                    <a:ext uri="{9D8B030D-6E8A-4147-A177-3AD203B41FA5}">
                      <a16:colId xmlns:a16="http://schemas.microsoft.com/office/drawing/2014/main" val="692292589"/>
                    </a:ext>
                  </a:extLst>
                </a:gridCol>
                <a:gridCol w="1234440">
                  <a:extLst>
                    <a:ext uri="{9D8B030D-6E8A-4147-A177-3AD203B41FA5}">
                      <a16:colId xmlns:a16="http://schemas.microsoft.com/office/drawing/2014/main" val="531806506"/>
                    </a:ext>
                  </a:extLst>
                </a:gridCol>
                <a:gridCol w="411480">
                  <a:extLst>
                    <a:ext uri="{9D8B030D-6E8A-4147-A177-3AD203B41FA5}">
                      <a16:colId xmlns:a16="http://schemas.microsoft.com/office/drawing/2014/main" val="1954421121"/>
                    </a:ext>
                  </a:extLst>
                </a:gridCol>
                <a:gridCol w="411480">
                  <a:extLst>
                    <a:ext uri="{9D8B030D-6E8A-4147-A177-3AD203B41FA5}">
                      <a16:colId xmlns:a16="http://schemas.microsoft.com/office/drawing/2014/main" val="618686652"/>
                    </a:ext>
                  </a:extLst>
                </a:gridCol>
                <a:gridCol w="411480">
                  <a:extLst>
                    <a:ext uri="{9D8B030D-6E8A-4147-A177-3AD203B41FA5}">
                      <a16:colId xmlns:a16="http://schemas.microsoft.com/office/drawing/2014/main" val="3399904063"/>
                    </a:ext>
                  </a:extLst>
                </a:gridCol>
                <a:gridCol w="411480">
                  <a:extLst>
                    <a:ext uri="{9D8B030D-6E8A-4147-A177-3AD203B41FA5}">
                      <a16:colId xmlns:a16="http://schemas.microsoft.com/office/drawing/2014/main" val="3873951209"/>
                    </a:ext>
                  </a:extLst>
                </a:gridCol>
                <a:gridCol w="411480">
                  <a:extLst>
                    <a:ext uri="{9D8B030D-6E8A-4147-A177-3AD203B41FA5}">
                      <a16:colId xmlns:a16="http://schemas.microsoft.com/office/drawing/2014/main" val="336912510"/>
                    </a:ext>
                  </a:extLst>
                </a:gridCol>
                <a:gridCol w="411480">
                  <a:extLst>
                    <a:ext uri="{9D8B030D-6E8A-4147-A177-3AD203B41FA5}">
                      <a16:colId xmlns:a16="http://schemas.microsoft.com/office/drawing/2014/main" val="3090911691"/>
                    </a:ext>
                  </a:extLst>
                </a:gridCol>
                <a:gridCol w="411480">
                  <a:extLst>
                    <a:ext uri="{9D8B030D-6E8A-4147-A177-3AD203B41FA5}">
                      <a16:colId xmlns:a16="http://schemas.microsoft.com/office/drawing/2014/main" val="4263229097"/>
                    </a:ext>
                  </a:extLst>
                </a:gridCol>
                <a:gridCol w="411480">
                  <a:extLst>
                    <a:ext uri="{9D8B030D-6E8A-4147-A177-3AD203B41FA5}">
                      <a16:colId xmlns:a16="http://schemas.microsoft.com/office/drawing/2014/main" val="4183036594"/>
                    </a:ext>
                  </a:extLst>
                </a:gridCol>
                <a:gridCol w="411480">
                  <a:extLst>
                    <a:ext uri="{9D8B030D-6E8A-4147-A177-3AD203B41FA5}">
                      <a16:colId xmlns:a16="http://schemas.microsoft.com/office/drawing/2014/main" val="4262268908"/>
                    </a:ext>
                  </a:extLst>
                </a:gridCol>
                <a:gridCol w="411480">
                  <a:extLst>
                    <a:ext uri="{9D8B030D-6E8A-4147-A177-3AD203B41FA5}">
                      <a16:colId xmlns:a16="http://schemas.microsoft.com/office/drawing/2014/main" val="272477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0515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18:59:41</a:t>
                      </a:r>
                      <a:r>
                        <a:rPr kumimoji="0" lang="en-US" sz="1000" b="0" i="0" u="none" strike="noStrike" kern="1200" cap="none" spc="0" normalizeH="0" baseline="0" noProof="0">
                          <a:ln>
                            <a:noFill/>
                          </a:ln>
                          <a:solidFill>
                            <a:prstClr val="black"/>
                          </a:solidFill>
                          <a:effectLst/>
                          <a:uLnTx/>
                          <a:uFillTx/>
                          <a:latin typeface="+mn-lt"/>
                          <a:ea typeface="+mn-ea"/>
                          <a:cs typeface="+mn-cs"/>
                        </a:rPr>
                        <a:t>
 Siapa nih yang ngikutin Euro 2020? Nah, nanti malem ada pertandingan seru tuh, Skotlandia vs Inggris. 
Kalau head to head pemikir hebat dari kedua negara tersebut, mungkin kita bisa sandingkan Adam Smith dari Skotlandia dan Francis Bacon dari Inggris.
Adam Smith merupakan Bapak Ekonomi Modern yang menyumbang banyak pemikiran tentang sistem ekonomi liberal. Sedangkan Francis Bacon adalah pemikir yang hidup di era Renassaince yang merumuskan metode induktif yang menjadi landasan sains modern hingga saat ini.
Kamu #timadamsmith atau #timfrancisbacon nih?
Suporter absen dulu di kolom komentar, yuk!
#Zeniusnack #EURO2020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203791708_155823553272792_7281501907165986653_n.jpg?_nc_cat=100&amp;ccb=1-3&amp;_nc_sid=8ae9d6&amp;_nc_eui2=AeHoU3Ip0WxkrMUKo7Cn4hmVdJqoFidDHtp0mqgWJ0Me2loJBaOsc-Pgrmcs44TgSVEMlmoqqUIRuIGoghpWUHF3&amp;_nc_ohc=xIa7y14ySZAAX_34bkO&amp;_nc_ht=scontent-iad3-2.cdninstagram.com&amp;oh=d3a94dde781cde09f5a652e50a96541c&amp;oe=60D2A50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3370914"/>
                  </a:ext>
                </a:extLst>
              </a:tr>
            </a:tbl>
          </a:graphicData>
        </a:graphic>
      </p:graphicFrame>
      <p:sp>
        <p:nvSpPr>
          <p:cNvPr id="4" name="Text Placeholder 3">
            <a:extLst>
              <a:ext uri="{FF2B5EF4-FFF2-40B4-BE49-F238E27FC236}">
                <a16:creationId xmlns:a16="http://schemas.microsoft.com/office/drawing/2014/main" id="{36D301A5-735B-4BC6-9B26-23BC51154DAD}"/>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462153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46D1-AC9E-4302-85AD-513930994038}"/>
              </a:ext>
            </a:extLst>
          </p:cNvPr>
          <p:cNvSpPr>
            <a:spLocks noGrp="1"/>
          </p:cNvSpPr>
          <p:nvPr>
            <p:ph type="title"/>
          </p:nvPr>
        </p:nvSpPr>
        <p:spPr/>
        <p:txBody>
          <a:bodyPr/>
          <a:lstStyle/>
          <a:p>
            <a:r>
              <a:rPr lang="en-US"/>
              <a:t>Instagram Post Performance | Zenius - 3 of 22</a:t>
            </a:r>
          </a:p>
        </p:txBody>
      </p:sp>
      <p:graphicFrame>
        <p:nvGraphicFramePr>
          <p:cNvPr id="5" name="Table Placeholder 4">
            <a:extLst>
              <a:ext uri="{FF2B5EF4-FFF2-40B4-BE49-F238E27FC236}">
                <a16:creationId xmlns:a16="http://schemas.microsoft.com/office/drawing/2014/main" id="{B0FF1EFD-BE22-4386-9EB0-BBD08486AFBB}"/>
              </a:ext>
            </a:extLst>
          </p:cNvPr>
          <p:cNvGraphicFramePr>
            <a:graphicFrameLocks noGrp="1"/>
          </p:cNvGraphicFramePr>
          <p:nvPr>
            <p:ph type="tbl" sz="quarter" idx="13"/>
            <p:extLst>
              <p:ext uri="{D42A27DB-BD31-4B8C-83A1-F6EECF244321}">
                <p14:modId xmlns:p14="http://schemas.microsoft.com/office/powerpoint/2010/main" val="77740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3560417"/>
                    </a:ext>
                  </a:extLst>
                </a:gridCol>
                <a:gridCol w="822960">
                  <a:extLst>
                    <a:ext uri="{9D8B030D-6E8A-4147-A177-3AD203B41FA5}">
                      <a16:colId xmlns:a16="http://schemas.microsoft.com/office/drawing/2014/main" val="2430828406"/>
                    </a:ext>
                  </a:extLst>
                </a:gridCol>
                <a:gridCol w="1234440">
                  <a:extLst>
                    <a:ext uri="{9D8B030D-6E8A-4147-A177-3AD203B41FA5}">
                      <a16:colId xmlns:a16="http://schemas.microsoft.com/office/drawing/2014/main" val="1224396165"/>
                    </a:ext>
                  </a:extLst>
                </a:gridCol>
                <a:gridCol w="411480">
                  <a:extLst>
                    <a:ext uri="{9D8B030D-6E8A-4147-A177-3AD203B41FA5}">
                      <a16:colId xmlns:a16="http://schemas.microsoft.com/office/drawing/2014/main" val="650161844"/>
                    </a:ext>
                  </a:extLst>
                </a:gridCol>
                <a:gridCol w="411480">
                  <a:extLst>
                    <a:ext uri="{9D8B030D-6E8A-4147-A177-3AD203B41FA5}">
                      <a16:colId xmlns:a16="http://schemas.microsoft.com/office/drawing/2014/main" val="1533375041"/>
                    </a:ext>
                  </a:extLst>
                </a:gridCol>
                <a:gridCol w="411480">
                  <a:extLst>
                    <a:ext uri="{9D8B030D-6E8A-4147-A177-3AD203B41FA5}">
                      <a16:colId xmlns:a16="http://schemas.microsoft.com/office/drawing/2014/main" val="2830033278"/>
                    </a:ext>
                  </a:extLst>
                </a:gridCol>
                <a:gridCol w="411480">
                  <a:extLst>
                    <a:ext uri="{9D8B030D-6E8A-4147-A177-3AD203B41FA5}">
                      <a16:colId xmlns:a16="http://schemas.microsoft.com/office/drawing/2014/main" val="2863441110"/>
                    </a:ext>
                  </a:extLst>
                </a:gridCol>
                <a:gridCol w="411480">
                  <a:extLst>
                    <a:ext uri="{9D8B030D-6E8A-4147-A177-3AD203B41FA5}">
                      <a16:colId xmlns:a16="http://schemas.microsoft.com/office/drawing/2014/main" val="2020623745"/>
                    </a:ext>
                  </a:extLst>
                </a:gridCol>
                <a:gridCol w="411480">
                  <a:extLst>
                    <a:ext uri="{9D8B030D-6E8A-4147-A177-3AD203B41FA5}">
                      <a16:colId xmlns:a16="http://schemas.microsoft.com/office/drawing/2014/main" val="1326506201"/>
                    </a:ext>
                  </a:extLst>
                </a:gridCol>
                <a:gridCol w="411480">
                  <a:extLst>
                    <a:ext uri="{9D8B030D-6E8A-4147-A177-3AD203B41FA5}">
                      <a16:colId xmlns:a16="http://schemas.microsoft.com/office/drawing/2014/main" val="2934119416"/>
                    </a:ext>
                  </a:extLst>
                </a:gridCol>
                <a:gridCol w="411480">
                  <a:extLst>
                    <a:ext uri="{9D8B030D-6E8A-4147-A177-3AD203B41FA5}">
                      <a16:colId xmlns:a16="http://schemas.microsoft.com/office/drawing/2014/main" val="611854379"/>
                    </a:ext>
                  </a:extLst>
                </a:gridCol>
                <a:gridCol w="411480">
                  <a:extLst>
                    <a:ext uri="{9D8B030D-6E8A-4147-A177-3AD203B41FA5}">
                      <a16:colId xmlns:a16="http://schemas.microsoft.com/office/drawing/2014/main" val="409152954"/>
                    </a:ext>
                  </a:extLst>
                </a:gridCol>
                <a:gridCol w="411480">
                  <a:extLst>
                    <a:ext uri="{9D8B030D-6E8A-4147-A177-3AD203B41FA5}">
                      <a16:colId xmlns:a16="http://schemas.microsoft.com/office/drawing/2014/main" val="3335365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3794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18:06:25</a:t>
                      </a:r>
                      <a:r>
                        <a:rPr kumimoji="0" lang="en-US" sz="1000" b="0" i="0" u="none" strike="noStrike" kern="1200" cap="none" spc="0" normalizeH="0" baseline="0" noProof="0">
                          <a:ln>
                            <a:noFill/>
                          </a:ln>
                          <a:solidFill>
                            <a:prstClr val="black"/>
                          </a:solidFill>
                          <a:effectLst/>
                          <a:uLnTx/>
                          <a:uFillTx/>
                          <a:latin typeface="+mn-lt"/>
                          <a:ea typeface="+mn-ea"/>
                          <a:cs typeface="+mn-cs"/>
                        </a:rPr>
                        <a:t>
 Stress, bawaan pengin tidur, dan perasaan yang nyesek sering banget dialami oleh orang yang lagi putus cinta. Ternyata oh, ternyata semua ini gara-gara dopamine yang anjlok! 😱
Biar lebih tau lagi soal apa yang terjadi saat kamu putus cinta, yuk simak dulu penjelasannya~
Kalau ngeliat dari penyebabnya, kira-kira obat putus cinta terbaik versi kamu apa nih guys? 😙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202004018_651346239154589_8092880575754814902_n.jpg?_nc_cat=110&amp;ccb=1-3&amp;_nc_sid=8ae9d6&amp;_nc_eui2=AeHqljPJseuRcG2_Y5Q_OyP4REis3_DCeXVESKzf8MJ5dYjC9lUGcjFpm_4om_F7kk24Gx5TAON_RhqPRsI8gQ9J&amp;_nc_ohc=0HVA5SvwvFsAX8b_1zu&amp;_nc_ht=scontent-iad3-2.cdninstagram.com&amp;oh=e9524ab7be06d028086e64138c2fc861&amp;oe=60D2D84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7872418"/>
                  </a:ext>
                </a:extLst>
              </a:tr>
            </a:tbl>
          </a:graphicData>
        </a:graphic>
      </p:graphicFrame>
      <p:sp>
        <p:nvSpPr>
          <p:cNvPr id="4" name="Text Placeholder 3">
            <a:extLst>
              <a:ext uri="{FF2B5EF4-FFF2-40B4-BE49-F238E27FC236}">
                <a16:creationId xmlns:a16="http://schemas.microsoft.com/office/drawing/2014/main" id="{A41A9A35-9514-42CB-A26D-6741708AA925}"/>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46029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E072-15DF-4FD2-A16E-DE3C05F89CFE}"/>
              </a:ext>
            </a:extLst>
          </p:cNvPr>
          <p:cNvSpPr>
            <a:spLocks noGrp="1"/>
          </p:cNvSpPr>
          <p:nvPr>
            <p:ph type="title"/>
          </p:nvPr>
        </p:nvSpPr>
        <p:spPr/>
        <p:txBody>
          <a:bodyPr/>
          <a:lstStyle/>
          <a:p>
            <a:r>
              <a:rPr lang="en-US"/>
              <a:t>Instagram Post Performance | Zenius - 4 of 22</a:t>
            </a:r>
          </a:p>
        </p:txBody>
      </p:sp>
      <p:graphicFrame>
        <p:nvGraphicFramePr>
          <p:cNvPr id="5" name="Table Placeholder 4">
            <a:extLst>
              <a:ext uri="{FF2B5EF4-FFF2-40B4-BE49-F238E27FC236}">
                <a16:creationId xmlns:a16="http://schemas.microsoft.com/office/drawing/2014/main" id="{A72F457B-E42C-4CE9-8AF5-9951D6CD56C3}"/>
              </a:ext>
            </a:extLst>
          </p:cNvPr>
          <p:cNvGraphicFramePr>
            <a:graphicFrameLocks noGrp="1"/>
          </p:cNvGraphicFramePr>
          <p:nvPr>
            <p:ph type="tbl" sz="quarter" idx="13"/>
            <p:extLst>
              <p:ext uri="{D42A27DB-BD31-4B8C-83A1-F6EECF244321}">
                <p14:modId xmlns:p14="http://schemas.microsoft.com/office/powerpoint/2010/main" val="3904492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56575964"/>
                    </a:ext>
                  </a:extLst>
                </a:gridCol>
                <a:gridCol w="822960">
                  <a:extLst>
                    <a:ext uri="{9D8B030D-6E8A-4147-A177-3AD203B41FA5}">
                      <a16:colId xmlns:a16="http://schemas.microsoft.com/office/drawing/2014/main" val="657043337"/>
                    </a:ext>
                  </a:extLst>
                </a:gridCol>
                <a:gridCol w="1234440">
                  <a:extLst>
                    <a:ext uri="{9D8B030D-6E8A-4147-A177-3AD203B41FA5}">
                      <a16:colId xmlns:a16="http://schemas.microsoft.com/office/drawing/2014/main" val="882442323"/>
                    </a:ext>
                  </a:extLst>
                </a:gridCol>
                <a:gridCol w="411480">
                  <a:extLst>
                    <a:ext uri="{9D8B030D-6E8A-4147-A177-3AD203B41FA5}">
                      <a16:colId xmlns:a16="http://schemas.microsoft.com/office/drawing/2014/main" val="2143846437"/>
                    </a:ext>
                  </a:extLst>
                </a:gridCol>
                <a:gridCol w="411480">
                  <a:extLst>
                    <a:ext uri="{9D8B030D-6E8A-4147-A177-3AD203B41FA5}">
                      <a16:colId xmlns:a16="http://schemas.microsoft.com/office/drawing/2014/main" val="2946966509"/>
                    </a:ext>
                  </a:extLst>
                </a:gridCol>
                <a:gridCol w="411480">
                  <a:extLst>
                    <a:ext uri="{9D8B030D-6E8A-4147-A177-3AD203B41FA5}">
                      <a16:colId xmlns:a16="http://schemas.microsoft.com/office/drawing/2014/main" val="1198544034"/>
                    </a:ext>
                  </a:extLst>
                </a:gridCol>
                <a:gridCol w="411480">
                  <a:extLst>
                    <a:ext uri="{9D8B030D-6E8A-4147-A177-3AD203B41FA5}">
                      <a16:colId xmlns:a16="http://schemas.microsoft.com/office/drawing/2014/main" val="638172505"/>
                    </a:ext>
                  </a:extLst>
                </a:gridCol>
                <a:gridCol w="411480">
                  <a:extLst>
                    <a:ext uri="{9D8B030D-6E8A-4147-A177-3AD203B41FA5}">
                      <a16:colId xmlns:a16="http://schemas.microsoft.com/office/drawing/2014/main" val="968749698"/>
                    </a:ext>
                  </a:extLst>
                </a:gridCol>
                <a:gridCol w="411480">
                  <a:extLst>
                    <a:ext uri="{9D8B030D-6E8A-4147-A177-3AD203B41FA5}">
                      <a16:colId xmlns:a16="http://schemas.microsoft.com/office/drawing/2014/main" val="616032618"/>
                    </a:ext>
                  </a:extLst>
                </a:gridCol>
                <a:gridCol w="411480">
                  <a:extLst>
                    <a:ext uri="{9D8B030D-6E8A-4147-A177-3AD203B41FA5}">
                      <a16:colId xmlns:a16="http://schemas.microsoft.com/office/drawing/2014/main" val="3836570859"/>
                    </a:ext>
                  </a:extLst>
                </a:gridCol>
                <a:gridCol w="411480">
                  <a:extLst>
                    <a:ext uri="{9D8B030D-6E8A-4147-A177-3AD203B41FA5}">
                      <a16:colId xmlns:a16="http://schemas.microsoft.com/office/drawing/2014/main" val="3342613747"/>
                    </a:ext>
                  </a:extLst>
                </a:gridCol>
                <a:gridCol w="411480">
                  <a:extLst>
                    <a:ext uri="{9D8B030D-6E8A-4147-A177-3AD203B41FA5}">
                      <a16:colId xmlns:a16="http://schemas.microsoft.com/office/drawing/2014/main" val="2370217172"/>
                    </a:ext>
                  </a:extLst>
                </a:gridCol>
                <a:gridCol w="411480">
                  <a:extLst>
                    <a:ext uri="{9D8B030D-6E8A-4147-A177-3AD203B41FA5}">
                      <a16:colId xmlns:a16="http://schemas.microsoft.com/office/drawing/2014/main" val="178394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7251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14:27:50</a:t>
                      </a:r>
                      <a:r>
                        <a:rPr kumimoji="0" lang="en-US" sz="1000" b="0" i="0" u="none" strike="noStrike" kern="1200" cap="none" spc="0" normalizeH="0" baseline="0" noProof="0">
                          <a:ln>
                            <a:noFill/>
                          </a:ln>
                          <a:solidFill>
                            <a:prstClr val="black"/>
                          </a:solidFill>
                          <a:effectLst/>
                          <a:uLnTx/>
                          <a:uFillTx/>
                          <a:latin typeface="+mn-lt"/>
                          <a:ea typeface="+mn-ea"/>
                          <a:cs typeface="+mn-cs"/>
                        </a:rPr>
                        <a:t>
 Siapa yang udah siap buat bertempur di SIMAK UI besok? 🙋🏻‍♀️🙋🏻‍♂️
Biar persiapanmu makin maksimal, coba deh terapin beberapa tips dari Zen ini!
Semangat dan good luck ya, guys! Kalau kamu punya tips buat teman-teman lain, bisa langsung drop di kolom komentar ya 😆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202925992_323263702621125_8865145512248167744_n.jpg?_nc_cat=105&amp;ccb=1-3&amp;_nc_sid=8ae9d6&amp;_nc_eui2=AeF96onmPDHddJSABZ8KOPMEi7dEp1nB7cGLt0SnWcHtwQEKkIlSVQkiQtNWhuGo1u627a6Iu8HvKIr7zy1UzpNL&amp;_nc_ohc=wrLN9QqrYhoAX8m3iRn&amp;_nc_ht=scontent-iad3-2.cdninstagram.com&amp;oh=8c507991a8001a5e09905c6349180b1f&amp;oe=60D233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3438970"/>
                  </a:ext>
                </a:extLst>
              </a:tr>
            </a:tbl>
          </a:graphicData>
        </a:graphic>
      </p:graphicFrame>
      <p:sp>
        <p:nvSpPr>
          <p:cNvPr id="4" name="Text Placeholder 3">
            <a:extLst>
              <a:ext uri="{FF2B5EF4-FFF2-40B4-BE49-F238E27FC236}">
                <a16:creationId xmlns:a16="http://schemas.microsoft.com/office/drawing/2014/main" id="{2E58F871-DBD9-4CBC-9771-6701A3961DBE}"/>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4135602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0EA7-6188-4772-9DDC-A6EC8073B76D}"/>
              </a:ext>
            </a:extLst>
          </p:cNvPr>
          <p:cNvSpPr>
            <a:spLocks noGrp="1"/>
          </p:cNvSpPr>
          <p:nvPr>
            <p:ph type="title"/>
          </p:nvPr>
        </p:nvSpPr>
        <p:spPr/>
        <p:txBody>
          <a:bodyPr/>
          <a:lstStyle/>
          <a:p>
            <a:r>
              <a:rPr lang="en-US"/>
              <a:t>Instagram Post Performance | Zenius - 5 of 22</a:t>
            </a:r>
          </a:p>
        </p:txBody>
      </p:sp>
      <p:graphicFrame>
        <p:nvGraphicFramePr>
          <p:cNvPr id="5" name="Table Placeholder 4">
            <a:extLst>
              <a:ext uri="{FF2B5EF4-FFF2-40B4-BE49-F238E27FC236}">
                <a16:creationId xmlns:a16="http://schemas.microsoft.com/office/drawing/2014/main" id="{994AA678-7529-4B08-856C-03F21CB58097}"/>
              </a:ext>
            </a:extLst>
          </p:cNvPr>
          <p:cNvGraphicFramePr>
            <a:graphicFrameLocks noGrp="1"/>
          </p:cNvGraphicFramePr>
          <p:nvPr>
            <p:ph type="tbl" sz="quarter" idx="13"/>
            <p:extLst>
              <p:ext uri="{D42A27DB-BD31-4B8C-83A1-F6EECF244321}">
                <p14:modId xmlns:p14="http://schemas.microsoft.com/office/powerpoint/2010/main" val="237812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98704329"/>
                    </a:ext>
                  </a:extLst>
                </a:gridCol>
                <a:gridCol w="822960">
                  <a:extLst>
                    <a:ext uri="{9D8B030D-6E8A-4147-A177-3AD203B41FA5}">
                      <a16:colId xmlns:a16="http://schemas.microsoft.com/office/drawing/2014/main" val="2214822636"/>
                    </a:ext>
                  </a:extLst>
                </a:gridCol>
                <a:gridCol w="1234440">
                  <a:extLst>
                    <a:ext uri="{9D8B030D-6E8A-4147-A177-3AD203B41FA5}">
                      <a16:colId xmlns:a16="http://schemas.microsoft.com/office/drawing/2014/main" val="2802311734"/>
                    </a:ext>
                  </a:extLst>
                </a:gridCol>
                <a:gridCol w="411480">
                  <a:extLst>
                    <a:ext uri="{9D8B030D-6E8A-4147-A177-3AD203B41FA5}">
                      <a16:colId xmlns:a16="http://schemas.microsoft.com/office/drawing/2014/main" val="225197548"/>
                    </a:ext>
                  </a:extLst>
                </a:gridCol>
                <a:gridCol w="411480">
                  <a:extLst>
                    <a:ext uri="{9D8B030D-6E8A-4147-A177-3AD203B41FA5}">
                      <a16:colId xmlns:a16="http://schemas.microsoft.com/office/drawing/2014/main" val="2333688004"/>
                    </a:ext>
                  </a:extLst>
                </a:gridCol>
                <a:gridCol w="411480">
                  <a:extLst>
                    <a:ext uri="{9D8B030D-6E8A-4147-A177-3AD203B41FA5}">
                      <a16:colId xmlns:a16="http://schemas.microsoft.com/office/drawing/2014/main" val="3611036625"/>
                    </a:ext>
                  </a:extLst>
                </a:gridCol>
                <a:gridCol w="411480">
                  <a:extLst>
                    <a:ext uri="{9D8B030D-6E8A-4147-A177-3AD203B41FA5}">
                      <a16:colId xmlns:a16="http://schemas.microsoft.com/office/drawing/2014/main" val="3801823354"/>
                    </a:ext>
                  </a:extLst>
                </a:gridCol>
                <a:gridCol w="411480">
                  <a:extLst>
                    <a:ext uri="{9D8B030D-6E8A-4147-A177-3AD203B41FA5}">
                      <a16:colId xmlns:a16="http://schemas.microsoft.com/office/drawing/2014/main" val="625549596"/>
                    </a:ext>
                  </a:extLst>
                </a:gridCol>
                <a:gridCol w="411480">
                  <a:extLst>
                    <a:ext uri="{9D8B030D-6E8A-4147-A177-3AD203B41FA5}">
                      <a16:colId xmlns:a16="http://schemas.microsoft.com/office/drawing/2014/main" val="1351460600"/>
                    </a:ext>
                  </a:extLst>
                </a:gridCol>
                <a:gridCol w="411480">
                  <a:extLst>
                    <a:ext uri="{9D8B030D-6E8A-4147-A177-3AD203B41FA5}">
                      <a16:colId xmlns:a16="http://schemas.microsoft.com/office/drawing/2014/main" val="1513558365"/>
                    </a:ext>
                  </a:extLst>
                </a:gridCol>
                <a:gridCol w="411480">
                  <a:extLst>
                    <a:ext uri="{9D8B030D-6E8A-4147-A177-3AD203B41FA5}">
                      <a16:colId xmlns:a16="http://schemas.microsoft.com/office/drawing/2014/main" val="1865457352"/>
                    </a:ext>
                  </a:extLst>
                </a:gridCol>
                <a:gridCol w="411480">
                  <a:extLst>
                    <a:ext uri="{9D8B030D-6E8A-4147-A177-3AD203B41FA5}">
                      <a16:colId xmlns:a16="http://schemas.microsoft.com/office/drawing/2014/main" val="2133570284"/>
                    </a:ext>
                  </a:extLst>
                </a:gridCol>
                <a:gridCol w="411480">
                  <a:extLst>
                    <a:ext uri="{9D8B030D-6E8A-4147-A177-3AD203B41FA5}">
                      <a16:colId xmlns:a16="http://schemas.microsoft.com/office/drawing/2014/main" val="233038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9543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20:09:24</a:t>
                      </a:r>
                      <a:r>
                        <a:rPr kumimoji="0" lang="en-US" sz="1000" b="0" i="0" u="none" strike="noStrike" kern="1200" cap="none" spc="0" normalizeH="0" baseline="0" noProof="0">
                          <a:ln>
                            <a:noFill/>
                          </a:ln>
                          <a:solidFill>
                            <a:prstClr val="black"/>
                          </a:solidFill>
                          <a:effectLst/>
                          <a:uLnTx/>
                          <a:uFillTx/>
                          <a:latin typeface="+mn-lt"/>
                          <a:ea typeface="+mn-ea"/>
                          <a:cs typeface="+mn-cs"/>
                        </a:rPr>
                        <a:t>
 Omongan orang memang sering menjadi penghalang kamu untuk mengambil langkah besar, seperti saat memutuskan untuk gap-year. Tapi tahukah kamu, kalau omongan itu ya cuma sekadar omongan, karena pada akhirnya kamulah yang akan menjalaninya? 
Coba dengar cerita dari yang pernah menjalani gap-year yuk di channel YouTube Zenius atau di http://zeni.ws/beranigapyear ✨
Nah, setelah kamu mendengar cerita dan tahu kalau anggapan orang soal gap-year itu cuma mitos, apakah kamu masih takut?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202366509_473206440644250_5085321288308498532_n.jpg?_nc_cat=103&amp;ccb=1-3&amp;_nc_sid=8ae9d6&amp;_nc_eui2=AeG6Y7E9icX-v7gAoffY7z81UlfUR79UUkVSV9RHv1RSReUj3EHi_jU4jvQvX08fau_jdvgZETZJyhNoTXrehYap&amp;_nc_ohc=5sE3x61MXWoAX_ov-gE&amp;_nc_ht=scontent-iad3-2.cdninstagram.com&amp;oh=1cb1bf309c86bc88822894705ca2ea84&amp;oe=60D2301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7374276"/>
                  </a:ext>
                </a:extLst>
              </a:tr>
            </a:tbl>
          </a:graphicData>
        </a:graphic>
      </p:graphicFrame>
      <p:sp>
        <p:nvSpPr>
          <p:cNvPr id="4" name="Text Placeholder 3">
            <a:extLst>
              <a:ext uri="{FF2B5EF4-FFF2-40B4-BE49-F238E27FC236}">
                <a16:creationId xmlns:a16="http://schemas.microsoft.com/office/drawing/2014/main" id="{57ECC0B2-74FD-4A4D-B59B-D926E5CFB1B3}"/>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556109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3D37B-0402-4BC3-B966-1D7A8D9B3C49}"/>
              </a:ext>
            </a:extLst>
          </p:cNvPr>
          <p:cNvSpPr>
            <a:spLocks noGrp="1"/>
          </p:cNvSpPr>
          <p:nvPr>
            <p:ph type="title"/>
          </p:nvPr>
        </p:nvSpPr>
        <p:spPr/>
        <p:txBody>
          <a:bodyPr/>
          <a:lstStyle/>
          <a:p>
            <a:r>
              <a:rPr lang="en-US"/>
              <a:t>Instagram Post Performance | Zenius - 6 of 22</a:t>
            </a:r>
          </a:p>
        </p:txBody>
      </p:sp>
      <p:graphicFrame>
        <p:nvGraphicFramePr>
          <p:cNvPr id="5" name="Table Placeholder 4">
            <a:extLst>
              <a:ext uri="{FF2B5EF4-FFF2-40B4-BE49-F238E27FC236}">
                <a16:creationId xmlns:a16="http://schemas.microsoft.com/office/drawing/2014/main" id="{CA05E3F8-5CE2-4884-9DBC-7AF6FB624523}"/>
              </a:ext>
            </a:extLst>
          </p:cNvPr>
          <p:cNvGraphicFramePr>
            <a:graphicFrameLocks noGrp="1"/>
          </p:cNvGraphicFramePr>
          <p:nvPr>
            <p:ph type="tbl" sz="quarter" idx="13"/>
            <p:extLst>
              <p:ext uri="{D42A27DB-BD31-4B8C-83A1-F6EECF244321}">
                <p14:modId xmlns:p14="http://schemas.microsoft.com/office/powerpoint/2010/main" val="253934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66900822"/>
                    </a:ext>
                  </a:extLst>
                </a:gridCol>
                <a:gridCol w="822960">
                  <a:extLst>
                    <a:ext uri="{9D8B030D-6E8A-4147-A177-3AD203B41FA5}">
                      <a16:colId xmlns:a16="http://schemas.microsoft.com/office/drawing/2014/main" val="3662141944"/>
                    </a:ext>
                  </a:extLst>
                </a:gridCol>
                <a:gridCol w="1234440">
                  <a:extLst>
                    <a:ext uri="{9D8B030D-6E8A-4147-A177-3AD203B41FA5}">
                      <a16:colId xmlns:a16="http://schemas.microsoft.com/office/drawing/2014/main" val="594577062"/>
                    </a:ext>
                  </a:extLst>
                </a:gridCol>
                <a:gridCol w="411480">
                  <a:extLst>
                    <a:ext uri="{9D8B030D-6E8A-4147-A177-3AD203B41FA5}">
                      <a16:colId xmlns:a16="http://schemas.microsoft.com/office/drawing/2014/main" val="3763356757"/>
                    </a:ext>
                  </a:extLst>
                </a:gridCol>
                <a:gridCol w="411480">
                  <a:extLst>
                    <a:ext uri="{9D8B030D-6E8A-4147-A177-3AD203B41FA5}">
                      <a16:colId xmlns:a16="http://schemas.microsoft.com/office/drawing/2014/main" val="495663191"/>
                    </a:ext>
                  </a:extLst>
                </a:gridCol>
                <a:gridCol w="411480">
                  <a:extLst>
                    <a:ext uri="{9D8B030D-6E8A-4147-A177-3AD203B41FA5}">
                      <a16:colId xmlns:a16="http://schemas.microsoft.com/office/drawing/2014/main" val="2168389441"/>
                    </a:ext>
                  </a:extLst>
                </a:gridCol>
                <a:gridCol w="411480">
                  <a:extLst>
                    <a:ext uri="{9D8B030D-6E8A-4147-A177-3AD203B41FA5}">
                      <a16:colId xmlns:a16="http://schemas.microsoft.com/office/drawing/2014/main" val="3131738086"/>
                    </a:ext>
                  </a:extLst>
                </a:gridCol>
                <a:gridCol w="411480">
                  <a:extLst>
                    <a:ext uri="{9D8B030D-6E8A-4147-A177-3AD203B41FA5}">
                      <a16:colId xmlns:a16="http://schemas.microsoft.com/office/drawing/2014/main" val="1193908050"/>
                    </a:ext>
                  </a:extLst>
                </a:gridCol>
                <a:gridCol w="411480">
                  <a:extLst>
                    <a:ext uri="{9D8B030D-6E8A-4147-A177-3AD203B41FA5}">
                      <a16:colId xmlns:a16="http://schemas.microsoft.com/office/drawing/2014/main" val="162981509"/>
                    </a:ext>
                  </a:extLst>
                </a:gridCol>
                <a:gridCol w="411480">
                  <a:extLst>
                    <a:ext uri="{9D8B030D-6E8A-4147-A177-3AD203B41FA5}">
                      <a16:colId xmlns:a16="http://schemas.microsoft.com/office/drawing/2014/main" val="102947780"/>
                    </a:ext>
                  </a:extLst>
                </a:gridCol>
                <a:gridCol w="411480">
                  <a:extLst>
                    <a:ext uri="{9D8B030D-6E8A-4147-A177-3AD203B41FA5}">
                      <a16:colId xmlns:a16="http://schemas.microsoft.com/office/drawing/2014/main" val="1899924073"/>
                    </a:ext>
                  </a:extLst>
                </a:gridCol>
                <a:gridCol w="411480">
                  <a:extLst>
                    <a:ext uri="{9D8B030D-6E8A-4147-A177-3AD203B41FA5}">
                      <a16:colId xmlns:a16="http://schemas.microsoft.com/office/drawing/2014/main" val="1518617605"/>
                    </a:ext>
                  </a:extLst>
                </a:gridCol>
                <a:gridCol w="411480">
                  <a:extLst>
                    <a:ext uri="{9D8B030D-6E8A-4147-A177-3AD203B41FA5}">
                      <a16:colId xmlns:a16="http://schemas.microsoft.com/office/drawing/2014/main" val="250410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3984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19:17:48</a:t>
                      </a:r>
                      <a:r>
                        <a:rPr kumimoji="0" lang="en-US" sz="1000" b="0" i="0" u="none" strike="noStrike" kern="1200" cap="none" spc="0" normalizeH="0" baseline="0" noProof="0">
                          <a:ln>
                            <a:noFill/>
                          </a:ln>
                          <a:solidFill>
                            <a:prstClr val="black"/>
                          </a:solidFill>
                          <a:effectLst/>
                          <a:uLnTx/>
                          <a:uFillTx/>
                          <a:latin typeface="+mn-lt"/>
                          <a:ea typeface="+mn-ea"/>
                          <a:cs typeface="+mn-cs"/>
                        </a:rPr>
                        <a:t>
 Saat kamu dihadapkan dengan kegagalan setelah SBMPTN, langkah apa yang akan kamu ambil selanjutnya?
Jika kamu memutuskan untuk istirahat sebentar, menunda kesempatan buat kuliah tahun ini, percayalah. Kamu gak sendiri!
Jangan pernah merasa kecil, jangan pernah merasa rendah. Mungkin di sini masanya, kamu akan lebih mengenal diri kamu...
Seperti mereka, yang mau berbagi kisah bersama Zenius.
Nonton video lengkapnya di channel YouTube Zenius. Jangan lupa buat subscribe channel-nya, like dan comment kalau kamu suka videonya, share ke mereka yang butuh diyakinkan dengan pilihannya.
#Zenupdate #GapYear #SBMPTN2021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202177055_540511023985625_5967177472837936631_n.jpg?_nc_cat=110&amp;ccb=1-3&amp;_nc_sid=8ae9d6&amp;_nc_eui2=AeE7mQ3hXZqmSLaXUgGXyR-nL9Xl9YHP6xUv1eX1gc_rFbeSalhZXUsad24SbQTh85MuLNjok1tE8sOnL5mqqy-8&amp;_nc_ohc=yT-wYBzBTp4AX_kwpAx&amp;_nc_ht=scontent-iad3-2.cdninstagram.com&amp;oh=4ad0bc9140c42657ab2e234f602050a7&amp;oe=60D23061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6634060"/>
                  </a:ext>
                </a:extLst>
              </a:tr>
            </a:tbl>
          </a:graphicData>
        </a:graphic>
      </p:graphicFrame>
      <p:sp>
        <p:nvSpPr>
          <p:cNvPr id="4" name="Text Placeholder 3">
            <a:extLst>
              <a:ext uri="{FF2B5EF4-FFF2-40B4-BE49-F238E27FC236}">
                <a16:creationId xmlns:a16="http://schemas.microsoft.com/office/drawing/2014/main" id="{F19B844A-470E-4C9A-902C-CCC4DED20074}"/>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431800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8B09E-2E98-4594-A863-814F594C5FEC}"/>
              </a:ext>
            </a:extLst>
          </p:cNvPr>
          <p:cNvSpPr>
            <a:spLocks noGrp="1"/>
          </p:cNvSpPr>
          <p:nvPr>
            <p:ph type="title"/>
          </p:nvPr>
        </p:nvSpPr>
        <p:spPr/>
        <p:txBody>
          <a:bodyPr/>
          <a:lstStyle/>
          <a:p>
            <a:r>
              <a:rPr lang="en-US"/>
              <a:t>Instagram Post Performance | Zenius - 7 of 22</a:t>
            </a:r>
          </a:p>
        </p:txBody>
      </p:sp>
      <p:graphicFrame>
        <p:nvGraphicFramePr>
          <p:cNvPr id="5" name="Table Placeholder 4">
            <a:extLst>
              <a:ext uri="{FF2B5EF4-FFF2-40B4-BE49-F238E27FC236}">
                <a16:creationId xmlns:a16="http://schemas.microsoft.com/office/drawing/2014/main" id="{B330DEEC-9B81-4226-AD1E-D331FF2926BD}"/>
              </a:ext>
            </a:extLst>
          </p:cNvPr>
          <p:cNvGraphicFramePr>
            <a:graphicFrameLocks noGrp="1"/>
          </p:cNvGraphicFramePr>
          <p:nvPr>
            <p:ph type="tbl" sz="quarter" idx="13"/>
            <p:extLst>
              <p:ext uri="{D42A27DB-BD31-4B8C-83A1-F6EECF244321}">
                <p14:modId xmlns:p14="http://schemas.microsoft.com/office/powerpoint/2010/main" val="3987629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0172498"/>
                    </a:ext>
                  </a:extLst>
                </a:gridCol>
                <a:gridCol w="822960">
                  <a:extLst>
                    <a:ext uri="{9D8B030D-6E8A-4147-A177-3AD203B41FA5}">
                      <a16:colId xmlns:a16="http://schemas.microsoft.com/office/drawing/2014/main" val="1002539906"/>
                    </a:ext>
                  </a:extLst>
                </a:gridCol>
                <a:gridCol w="1234440">
                  <a:extLst>
                    <a:ext uri="{9D8B030D-6E8A-4147-A177-3AD203B41FA5}">
                      <a16:colId xmlns:a16="http://schemas.microsoft.com/office/drawing/2014/main" val="4143442404"/>
                    </a:ext>
                  </a:extLst>
                </a:gridCol>
                <a:gridCol w="411480">
                  <a:extLst>
                    <a:ext uri="{9D8B030D-6E8A-4147-A177-3AD203B41FA5}">
                      <a16:colId xmlns:a16="http://schemas.microsoft.com/office/drawing/2014/main" val="226520608"/>
                    </a:ext>
                  </a:extLst>
                </a:gridCol>
                <a:gridCol w="411480">
                  <a:extLst>
                    <a:ext uri="{9D8B030D-6E8A-4147-A177-3AD203B41FA5}">
                      <a16:colId xmlns:a16="http://schemas.microsoft.com/office/drawing/2014/main" val="1085907798"/>
                    </a:ext>
                  </a:extLst>
                </a:gridCol>
                <a:gridCol w="411480">
                  <a:extLst>
                    <a:ext uri="{9D8B030D-6E8A-4147-A177-3AD203B41FA5}">
                      <a16:colId xmlns:a16="http://schemas.microsoft.com/office/drawing/2014/main" val="3331237894"/>
                    </a:ext>
                  </a:extLst>
                </a:gridCol>
                <a:gridCol w="411480">
                  <a:extLst>
                    <a:ext uri="{9D8B030D-6E8A-4147-A177-3AD203B41FA5}">
                      <a16:colId xmlns:a16="http://schemas.microsoft.com/office/drawing/2014/main" val="473527724"/>
                    </a:ext>
                  </a:extLst>
                </a:gridCol>
                <a:gridCol w="411480">
                  <a:extLst>
                    <a:ext uri="{9D8B030D-6E8A-4147-A177-3AD203B41FA5}">
                      <a16:colId xmlns:a16="http://schemas.microsoft.com/office/drawing/2014/main" val="2559751759"/>
                    </a:ext>
                  </a:extLst>
                </a:gridCol>
                <a:gridCol w="411480">
                  <a:extLst>
                    <a:ext uri="{9D8B030D-6E8A-4147-A177-3AD203B41FA5}">
                      <a16:colId xmlns:a16="http://schemas.microsoft.com/office/drawing/2014/main" val="309076517"/>
                    </a:ext>
                  </a:extLst>
                </a:gridCol>
                <a:gridCol w="411480">
                  <a:extLst>
                    <a:ext uri="{9D8B030D-6E8A-4147-A177-3AD203B41FA5}">
                      <a16:colId xmlns:a16="http://schemas.microsoft.com/office/drawing/2014/main" val="687182104"/>
                    </a:ext>
                  </a:extLst>
                </a:gridCol>
                <a:gridCol w="411480">
                  <a:extLst>
                    <a:ext uri="{9D8B030D-6E8A-4147-A177-3AD203B41FA5}">
                      <a16:colId xmlns:a16="http://schemas.microsoft.com/office/drawing/2014/main" val="3610351227"/>
                    </a:ext>
                  </a:extLst>
                </a:gridCol>
                <a:gridCol w="411480">
                  <a:extLst>
                    <a:ext uri="{9D8B030D-6E8A-4147-A177-3AD203B41FA5}">
                      <a16:colId xmlns:a16="http://schemas.microsoft.com/office/drawing/2014/main" val="3017452317"/>
                    </a:ext>
                  </a:extLst>
                </a:gridCol>
                <a:gridCol w="411480">
                  <a:extLst>
                    <a:ext uri="{9D8B030D-6E8A-4147-A177-3AD203B41FA5}">
                      <a16:colId xmlns:a16="http://schemas.microsoft.com/office/drawing/2014/main" val="276823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5782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17:11:29</a:t>
                      </a:r>
                      <a:r>
                        <a:rPr kumimoji="0" lang="en-US" sz="1000" b="0" i="0" u="none" strike="noStrike" kern="1200" cap="none" spc="0" normalizeH="0" baseline="0" noProof="0">
                          <a:ln>
                            <a:noFill/>
                          </a:ln>
                          <a:solidFill>
                            <a:prstClr val="black"/>
                          </a:solidFill>
                          <a:effectLst/>
                          <a:uLnTx/>
                          <a:uFillTx/>
                          <a:latin typeface="+mn-lt"/>
                          <a:ea typeface="+mn-ea"/>
                          <a:cs typeface="+mn-cs"/>
                        </a:rPr>
                        <a:t>
 Dengan keyakinan 'usaha gak akan sia-sia', Putri memutuskan untuk mengambil gap-year dalam rangka membuktikan kalau mimpi masuk universitas itu bukan sesuatu yang tidak mungkin bagi seorang anak SMK.
Berbekal restu orang tua dan tekat yang kuat, Putri bersama Zenius kemudian berjuang dan berhasil menembus jurusan impiannya di Universitas Gajah Mada ✨
Buat kamu yang masih berjuang, jangan berhenti bermimpi ya ☺️ Kalau Putri bisa, kamu juga pasti bisa! 
Oiya, besok Putri juga akan live loh di instagram, facebook, dan youtube Zenius pukul 16.00~ 
#Inspirazen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202160270_123175169952459_1815841470689003309_n.jpg?_nc_cat=106&amp;ccb=1-3&amp;_nc_sid=8ae9d6&amp;_nc_eui2=AeHAPFWdCm9UdahB4d7WuI8lSv6cdTDKTwdK_px1MMpPB9M-7BifP3oqvJzb5bSlgR5iKgeVqeZLTYR9rdwHd2sj&amp;_nc_ohc=dXHHsmVQ3BoAX-BW5lh&amp;_nc_ht=scontent-iad3-2.cdninstagram.com&amp;oh=b2be038abd34612231b700ebc22af99f&amp;oe=60D34D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0050131"/>
                  </a:ext>
                </a:extLst>
              </a:tr>
            </a:tbl>
          </a:graphicData>
        </a:graphic>
      </p:graphicFrame>
      <p:sp>
        <p:nvSpPr>
          <p:cNvPr id="4" name="Text Placeholder 3">
            <a:extLst>
              <a:ext uri="{FF2B5EF4-FFF2-40B4-BE49-F238E27FC236}">
                <a16:creationId xmlns:a16="http://schemas.microsoft.com/office/drawing/2014/main" id="{721C6547-2541-43FC-BF20-8416EF8B4B71}"/>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429810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44546-B329-4FEC-8BDA-37A0A41BA317}"/>
              </a:ext>
            </a:extLst>
          </p:cNvPr>
          <p:cNvSpPr>
            <a:spLocks noGrp="1"/>
          </p:cNvSpPr>
          <p:nvPr>
            <p:ph type="title"/>
          </p:nvPr>
        </p:nvSpPr>
        <p:spPr/>
        <p:txBody>
          <a:bodyPr/>
          <a:lstStyle/>
          <a:p>
            <a:r>
              <a:rPr lang="en-US"/>
              <a:t>Instagram Post Performance | Zenius - 8 of 22</a:t>
            </a:r>
          </a:p>
        </p:txBody>
      </p:sp>
      <p:graphicFrame>
        <p:nvGraphicFramePr>
          <p:cNvPr id="5" name="Table Placeholder 4">
            <a:extLst>
              <a:ext uri="{FF2B5EF4-FFF2-40B4-BE49-F238E27FC236}">
                <a16:creationId xmlns:a16="http://schemas.microsoft.com/office/drawing/2014/main" id="{9C013F69-30C9-4AE3-8156-B74E8E6F443A}"/>
              </a:ext>
            </a:extLst>
          </p:cNvPr>
          <p:cNvGraphicFramePr>
            <a:graphicFrameLocks noGrp="1"/>
          </p:cNvGraphicFramePr>
          <p:nvPr>
            <p:ph type="tbl" sz="quarter" idx="13"/>
            <p:extLst>
              <p:ext uri="{D42A27DB-BD31-4B8C-83A1-F6EECF244321}">
                <p14:modId xmlns:p14="http://schemas.microsoft.com/office/powerpoint/2010/main" val="356005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56203525"/>
                    </a:ext>
                  </a:extLst>
                </a:gridCol>
                <a:gridCol w="822960">
                  <a:extLst>
                    <a:ext uri="{9D8B030D-6E8A-4147-A177-3AD203B41FA5}">
                      <a16:colId xmlns:a16="http://schemas.microsoft.com/office/drawing/2014/main" val="1214111456"/>
                    </a:ext>
                  </a:extLst>
                </a:gridCol>
                <a:gridCol w="1234440">
                  <a:extLst>
                    <a:ext uri="{9D8B030D-6E8A-4147-A177-3AD203B41FA5}">
                      <a16:colId xmlns:a16="http://schemas.microsoft.com/office/drawing/2014/main" val="1982761244"/>
                    </a:ext>
                  </a:extLst>
                </a:gridCol>
                <a:gridCol w="411480">
                  <a:extLst>
                    <a:ext uri="{9D8B030D-6E8A-4147-A177-3AD203B41FA5}">
                      <a16:colId xmlns:a16="http://schemas.microsoft.com/office/drawing/2014/main" val="3965541718"/>
                    </a:ext>
                  </a:extLst>
                </a:gridCol>
                <a:gridCol w="411480">
                  <a:extLst>
                    <a:ext uri="{9D8B030D-6E8A-4147-A177-3AD203B41FA5}">
                      <a16:colId xmlns:a16="http://schemas.microsoft.com/office/drawing/2014/main" val="3147279188"/>
                    </a:ext>
                  </a:extLst>
                </a:gridCol>
                <a:gridCol w="411480">
                  <a:extLst>
                    <a:ext uri="{9D8B030D-6E8A-4147-A177-3AD203B41FA5}">
                      <a16:colId xmlns:a16="http://schemas.microsoft.com/office/drawing/2014/main" val="863165065"/>
                    </a:ext>
                  </a:extLst>
                </a:gridCol>
                <a:gridCol w="411480">
                  <a:extLst>
                    <a:ext uri="{9D8B030D-6E8A-4147-A177-3AD203B41FA5}">
                      <a16:colId xmlns:a16="http://schemas.microsoft.com/office/drawing/2014/main" val="621262106"/>
                    </a:ext>
                  </a:extLst>
                </a:gridCol>
                <a:gridCol w="411480">
                  <a:extLst>
                    <a:ext uri="{9D8B030D-6E8A-4147-A177-3AD203B41FA5}">
                      <a16:colId xmlns:a16="http://schemas.microsoft.com/office/drawing/2014/main" val="1278294980"/>
                    </a:ext>
                  </a:extLst>
                </a:gridCol>
                <a:gridCol w="411480">
                  <a:extLst>
                    <a:ext uri="{9D8B030D-6E8A-4147-A177-3AD203B41FA5}">
                      <a16:colId xmlns:a16="http://schemas.microsoft.com/office/drawing/2014/main" val="1901025293"/>
                    </a:ext>
                  </a:extLst>
                </a:gridCol>
                <a:gridCol w="411480">
                  <a:extLst>
                    <a:ext uri="{9D8B030D-6E8A-4147-A177-3AD203B41FA5}">
                      <a16:colId xmlns:a16="http://schemas.microsoft.com/office/drawing/2014/main" val="1774720704"/>
                    </a:ext>
                  </a:extLst>
                </a:gridCol>
                <a:gridCol w="411480">
                  <a:extLst>
                    <a:ext uri="{9D8B030D-6E8A-4147-A177-3AD203B41FA5}">
                      <a16:colId xmlns:a16="http://schemas.microsoft.com/office/drawing/2014/main" val="578971828"/>
                    </a:ext>
                  </a:extLst>
                </a:gridCol>
                <a:gridCol w="411480">
                  <a:extLst>
                    <a:ext uri="{9D8B030D-6E8A-4147-A177-3AD203B41FA5}">
                      <a16:colId xmlns:a16="http://schemas.microsoft.com/office/drawing/2014/main" val="97820430"/>
                    </a:ext>
                  </a:extLst>
                </a:gridCol>
                <a:gridCol w="411480">
                  <a:extLst>
                    <a:ext uri="{9D8B030D-6E8A-4147-A177-3AD203B41FA5}">
                      <a16:colId xmlns:a16="http://schemas.microsoft.com/office/drawing/2014/main" val="399528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6580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14:00:37</a:t>
                      </a:r>
                      <a:r>
                        <a:rPr kumimoji="0" lang="en-US" sz="1000" b="0" i="0" u="none" strike="noStrike" kern="1200" cap="none" spc="0" normalizeH="0" baseline="0" noProof="0">
                          <a:ln>
                            <a:noFill/>
                          </a:ln>
                          <a:solidFill>
                            <a:prstClr val="black"/>
                          </a:solidFill>
                          <a:effectLst/>
                          <a:uLnTx/>
                          <a:uFillTx/>
                          <a:latin typeface="+mn-lt"/>
                          <a:ea typeface="+mn-ea"/>
                          <a:cs typeface="+mn-cs"/>
                        </a:rPr>
                        <a:t>
 Meskipun kamu gak kenal sama Elizabeth, kalau dari penjelasan Zen di atas kira-kira dia bakal minum apa ya? 🤔
Udah dapet jawabannya? Langsung jawab di kolom komentar, yuk!
#Zenklopedia #Zeniusquiz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201870091_113270920880031_7415092264451938101_n.jpg?_nc_cat=102&amp;ccb=1-3&amp;_nc_sid=8ae9d6&amp;_nc_eui2=AeHcEq-nr1ljjR0UN7EKvep0KRZJ_9y_l9QpFkn_3L-X1GBy0KLTjQB_xM94WBSWTMAqsB-G8LjBwXlCJh7o9t-f&amp;_nc_ohc=VqZCPQAIoKcAX8Jv1w4&amp;_nc_ht=scontent-iad3-2.cdninstagram.com&amp;oh=d9416a368f4a02b1290eed3929fc65aa&amp;oe=60D32061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7422872"/>
                  </a:ext>
                </a:extLst>
              </a:tr>
            </a:tbl>
          </a:graphicData>
        </a:graphic>
      </p:graphicFrame>
      <p:sp>
        <p:nvSpPr>
          <p:cNvPr id="4" name="Text Placeholder 3">
            <a:extLst>
              <a:ext uri="{FF2B5EF4-FFF2-40B4-BE49-F238E27FC236}">
                <a16:creationId xmlns:a16="http://schemas.microsoft.com/office/drawing/2014/main" id="{EE274F3B-1948-4814-AE62-E230704F65EE}"/>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728441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8D256-881E-47D2-BD79-D3AE816F11DD}"/>
              </a:ext>
            </a:extLst>
          </p:cNvPr>
          <p:cNvSpPr>
            <a:spLocks noGrp="1"/>
          </p:cNvSpPr>
          <p:nvPr>
            <p:ph type="title"/>
          </p:nvPr>
        </p:nvSpPr>
        <p:spPr/>
        <p:txBody>
          <a:bodyPr/>
          <a:lstStyle/>
          <a:p>
            <a:r>
              <a:rPr lang="en-US"/>
              <a:t>Instagram Post Performance | Zenius - 9 of 22</a:t>
            </a:r>
          </a:p>
        </p:txBody>
      </p:sp>
      <p:graphicFrame>
        <p:nvGraphicFramePr>
          <p:cNvPr id="5" name="Table Placeholder 4">
            <a:extLst>
              <a:ext uri="{FF2B5EF4-FFF2-40B4-BE49-F238E27FC236}">
                <a16:creationId xmlns:a16="http://schemas.microsoft.com/office/drawing/2014/main" id="{A70225B7-8F03-4348-A947-ADAA81DD4D39}"/>
              </a:ext>
            </a:extLst>
          </p:cNvPr>
          <p:cNvGraphicFramePr>
            <a:graphicFrameLocks noGrp="1"/>
          </p:cNvGraphicFramePr>
          <p:nvPr>
            <p:ph type="tbl" sz="quarter" idx="13"/>
            <p:extLst>
              <p:ext uri="{D42A27DB-BD31-4B8C-83A1-F6EECF244321}">
                <p14:modId xmlns:p14="http://schemas.microsoft.com/office/powerpoint/2010/main" val="1881322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37638982"/>
                    </a:ext>
                  </a:extLst>
                </a:gridCol>
                <a:gridCol w="822960">
                  <a:extLst>
                    <a:ext uri="{9D8B030D-6E8A-4147-A177-3AD203B41FA5}">
                      <a16:colId xmlns:a16="http://schemas.microsoft.com/office/drawing/2014/main" val="3934841324"/>
                    </a:ext>
                  </a:extLst>
                </a:gridCol>
                <a:gridCol w="1234440">
                  <a:extLst>
                    <a:ext uri="{9D8B030D-6E8A-4147-A177-3AD203B41FA5}">
                      <a16:colId xmlns:a16="http://schemas.microsoft.com/office/drawing/2014/main" val="2890851700"/>
                    </a:ext>
                  </a:extLst>
                </a:gridCol>
                <a:gridCol w="411480">
                  <a:extLst>
                    <a:ext uri="{9D8B030D-6E8A-4147-A177-3AD203B41FA5}">
                      <a16:colId xmlns:a16="http://schemas.microsoft.com/office/drawing/2014/main" val="1542090328"/>
                    </a:ext>
                  </a:extLst>
                </a:gridCol>
                <a:gridCol w="411480">
                  <a:extLst>
                    <a:ext uri="{9D8B030D-6E8A-4147-A177-3AD203B41FA5}">
                      <a16:colId xmlns:a16="http://schemas.microsoft.com/office/drawing/2014/main" val="3400222811"/>
                    </a:ext>
                  </a:extLst>
                </a:gridCol>
                <a:gridCol w="411480">
                  <a:extLst>
                    <a:ext uri="{9D8B030D-6E8A-4147-A177-3AD203B41FA5}">
                      <a16:colId xmlns:a16="http://schemas.microsoft.com/office/drawing/2014/main" val="3929448714"/>
                    </a:ext>
                  </a:extLst>
                </a:gridCol>
                <a:gridCol w="411480">
                  <a:extLst>
                    <a:ext uri="{9D8B030D-6E8A-4147-A177-3AD203B41FA5}">
                      <a16:colId xmlns:a16="http://schemas.microsoft.com/office/drawing/2014/main" val="591247659"/>
                    </a:ext>
                  </a:extLst>
                </a:gridCol>
                <a:gridCol w="411480">
                  <a:extLst>
                    <a:ext uri="{9D8B030D-6E8A-4147-A177-3AD203B41FA5}">
                      <a16:colId xmlns:a16="http://schemas.microsoft.com/office/drawing/2014/main" val="2158485351"/>
                    </a:ext>
                  </a:extLst>
                </a:gridCol>
                <a:gridCol w="411480">
                  <a:extLst>
                    <a:ext uri="{9D8B030D-6E8A-4147-A177-3AD203B41FA5}">
                      <a16:colId xmlns:a16="http://schemas.microsoft.com/office/drawing/2014/main" val="1279115910"/>
                    </a:ext>
                  </a:extLst>
                </a:gridCol>
                <a:gridCol w="411480">
                  <a:extLst>
                    <a:ext uri="{9D8B030D-6E8A-4147-A177-3AD203B41FA5}">
                      <a16:colId xmlns:a16="http://schemas.microsoft.com/office/drawing/2014/main" val="2503872260"/>
                    </a:ext>
                  </a:extLst>
                </a:gridCol>
                <a:gridCol w="411480">
                  <a:extLst>
                    <a:ext uri="{9D8B030D-6E8A-4147-A177-3AD203B41FA5}">
                      <a16:colId xmlns:a16="http://schemas.microsoft.com/office/drawing/2014/main" val="56973791"/>
                    </a:ext>
                  </a:extLst>
                </a:gridCol>
                <a:gridCol w="411480">
                  <a:extLst>
                    <a:ext uri="{9D8B030D-6E8A-4147-A177-3AD203B41FA5}">
                      <a16:colId xmlns:a16="http://schemas.microsoft.com/office/drawing/2014/main" val="4222128347"/>
                    </a:ext>
                  </a:extLst>
                </a:gridCol>
                <a:gridCol w="411480">
                  <a:extLst>
                    <a:ext uri="{9D8B030D-6E8A-4147-A177-3AD203B41FA5}">
                      <a16:colId xmlns:a16="http://schemas.microsoft.com/office/drawing/2014/main" val="299484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4122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12:01:52</a:t>
                      </a:r>
                      <a:r>
                        <a:rPr kumimoji="0" lang="en-US" sz="1000" b="0" i="0" u="none" strike="noStrike" kern="1200" cap="none" spc="0" normalizeH="0" baseline="0" noProof="0">
                          <a:ln>
                            <a:noFill/>
                          </a:ln>
                          <a:solidFill>
                            <a:prstClr val="black"/>
                          </a:solidFill>
                          <a:effectLst/>
                          <a:uLnTx/>
                          <a:uFillTx/>
                          <a:latin typeface="+mn-lt"/>
                          <a:ea typeface="+mn-ea"/>
                          <a:cs typeface="+mn-cs"/>
                        </a:rPr>
                        <a:t>
 Buat kamu yang udah kelas 12, atau kamu tim pejuang Gap Year, gak ada salahnya lho buat persiapin diri raih kampus impian dari sekarang!
Apalagi kalau nyiapinnya bareng Zenius 😉 Dijamin seru dan bikin nagih! Selama masa persiapan kamu juga akan didampingi oleh Master Tutor! 
Kamu juga bisa masukin kode promo: CURISTART di website atau aplikasi Zenius buat dapetin diskon 10%* untuk pembelian semua paket premium!*
*kode promo ini otomatis berlaku saat pembayaran bagi pengguna iOS
#Zenupdate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201368582_1702653326611000_8635592837260817984_n.jpg?_nc_cat=105&amp;ccb=1-3&amp;_nc_sid=8ae9d6&amp;_nc_eui2=AeEMRN8X_BSw2Cnw3p4xcyp5ioa9bHxaT22Khr1sfFpPbRurIV5wjYdJA2GcnVhYZX1u3EnGCu7aYIKUYzCA5B5o&amp;_nc_ohc=8Fw9OotVY68AX-OUKMk&amp;_nc_ht=scontent-iad3-2.cdninstagram.com&amp;oh=e8d5c776e3076f64e4aee4711f3dfdb2&amp;oe=60D318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6999875"/>
                  </a:ext>
                </a:extLst>
              </a:tr>
            </a:tbl>
          </a:graphicData>
        </a:graphic>
      </p:graphicFrame>
      <p:sp>
        <p:nvSpPr>
          <p:cNvPr id="4" name="Text Placeholder 3">
            <a:extLst>
              <a:ext uri="{FF2B5EF4-FFF2-40B4-BE49-F238E27FC236}">
                <a16:creationId xmlns:a16="http://schemas.microsoft.com/office/drawing/2014/main" id="{61FB54AD-FF2F-4CD9-B731-EB191CF956DE}"/>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073867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5E9D3-521E-4710-BDA0-F76E7114C76E}"/>
              </a:ext>
            </a:extLst>
          </p:cNvPr>
          <p:cNvSpPr>
            <a:spLocks noGrp="1"/>
          </p:cNvSpPr>
          <p:nvPr>
            <p:ph type="title"/>
          </p:nvPr>
        </p:nvSpPr>
        <p:spPr/>
        <p:txBody>
          <a:bodyPr/>
          <a:lstStyle/>
          <a:p>
            <a:r>
              <a:rPr lang="en-US"/>
              <a:t>Instagram Post Performance | Zenius - 10 of 22</a:t>
            </a:r>
          </a:p>
        </p:txBody>
      </p:sp>
      <p:graphicFrame>
        <p:nvGraphicFramePr>
          <p:cNvPr id="5" name="Table Placeholder 4">
            <a:extLst>
              <a:ext uri="{FF2B5EF4-FFF2-40B4-BE49-F238E27FC236}">
                <a16:creationId xmlns:a16="http://schemas.microsoft.com/office/drawing/2014/main" id="{A847CA8B-CC65-4FFE-AA39-93F1E156D9BF}"/>
              </a:ext>
            </a:extLst>
          </p:cNvPr>
          <p:cNvGraphicFramePr>
            <a:graphicFrameLocks noGrp="1"/>
          </p:cNvGraphicFramePr>
          <p:nvPr>
            <p:ph type="tbl" sz="quarter" idx="13"/>
            <p:extLst>
              <p:ext uri="{D42A27DB-BD31-4B8C-83A1-F6EECF244321}">
                <p14:modId xmlns:p14="http://schemas.microsoft.com/office/powerpoint/2010/main" val="314567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11484580"/>
                    </a:ext>
                  </a:extLst>
                </a:gridCol>
                <a:gridCol w="822960">
                  <a:extLst>
                    <a:ext uri="{9D8B030D-6E8A-4147-A177-3AD203B41FA5}">
                      <a16:colId xmlns:a16="http://schemas.microsoft.com/office/drawing/2014/main" val="4013251183"/>
                    </a:ext>
                  </a:extLst>
                </a:gridCol>
                <a:gridCol w="1234440">
                  <a:extLst>
                    <a:ext uri="{9D8B030D-6E8A-4147-A177-3AD203B41FA5}">
                      <a16:colId xmlns:a16="http://schemas.microsoft.com/office/drawing/2014/main" val="960654903"/>
                    </a:ext>
                  </a:extLst>
                </a:gridCol>
                <a:gridCol w="411480">
                  <a:extLst>
                    <a:ext uri="{9D8B030D-6E8A-4147-A177-3AD203B41FA5}">
                      <a16:colId xmlns:a16="http://schemas.microsoft.com/office/drawing/2014/main" val="675470221"/>
                    </a:ext>
                  </a:extLst>
                </a:gridCol>
                <a:gridCol w="411480">
                  <a:extLst>
                    <a:ext uri="{9D8B030D-6E8A-4147-A177-3AD203B41FA5}">
                      <a16:colId xmlns:a16="http://schemas.microsoft.com/office/drawing/2014/main" val="4102298940"/>
                    </a:ext>
                  </a:extLst>
                </a:gridCol>
                <a:gridCol w="411480">
                  <a:extLst>
                    <a:ext uri="{9D8B030D-6E8A-4147-A177-3AD203B41FA5}">
                      <a16:colId xmlns:a16="http://schemas.microsoft.com/office/drawing/2014/main" val="961633786"/>
                    </a:ext>
                  </a:extLst>
                </a:gridCol>
                <a:gridCol w="411480">
                  <a:extLst>
                    <a:ext uri="{9D8B030D-6E8A-4147-A177-3AD203B41FA5}">
                      <a16:colId xmlns:a16="http://schemas.microsoft.com/office/drawing/2014/main" val="227610098"/>
                    </a:ext>
                  </a:extLst>
                </a:gridCol>
                <a:gridCol w="411480">
                  <a:extLst>
                    <a:ext uri="{9D8B030D-6E8A-4147-A177-3AD203B41FA5}">
                      <a16:colId xmlns:a16="http://schemas.microsoft.com/office/drawing/2014/main" val="1162419755"/>
                    </a:ext>
                  </a:extLst>
                </a:gridCol>
                <a:gridCol w="411480">
                  <a:extLst>
                    <a:ext uri="{9D8B030D-6E8A-4147-A177-3AD203B41FA5}">
                      <a16:colId xmlns:a16="http://schemas.microsoft.com/office/drawing/2014/main" val="1808715647"/>
                    </a:ext>
                  </a:extLst>
                </a:gridCol>
                <a:gridCol w="411480">
                  <a:extLst>
                    <a:ext uri="{9D8B030D-6E8A-4147-A177-3AD203B41FA5}">
                      <a16:colId xmlns:a16="http://schemas.microsoft.com/office/drawing/2014/main" val="2554976524"/>
                    </a:ext>
                  </a:extLst>
                </a:gridCol>
                <a:gridCol w="411480">
                  <a:extLst>
                    <a:ext uri="{9D8B030D-6E8A-4147-A177-3AD203B41FA5}">
                      <a16:colId xmlns:a16="http://schemas.microsoft.com/office/drawing/2014/main" val="74015430"/>
                    </a:ext>
                  </a:extLst>
                </a:gridCol>
                <a:gridCol w="411480">
                  <a:extLst>
                    <a:ext uri="{9D8B030D-6E8A-4147-A177-3AD203B41FA5}">
                      <a16:colId xmlns:a16="http://schemas.microsoft.com/office/drawing/2014/main" val="3994169853"/>
                    </a:ext>
                  </a:extLst>
                </a:gridCol>
                <a:gridCol w="411480">
                  <a:extLst>
                    <a:ext uri="{9D8B030D-6E8A-4147-A177-3AD203B41FA5}">
                      <a16:colId xmlns:a16="http://schemas.microsoft.com/office/drawing/2014/main" val="202723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3168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- 2021-06-16 18:40:36</a:t>
                      </a:r>
                      <a:r>
                        <a:rPr kumimoji="0" lang="en-US" sz="1000" b="0" i="0" u="none" strike="noStrike" kern="1200" cap="none" spc="0" normalizeH="0" baseline="0" noProof="0">
                          <a:ln>
                            <a:noFill/>
                          </a:ln>
                          <a:solidFill>
                            <a:prstClr val="black"/>
                          </a:solidFill>
                          <a:effectLst/>
                          <a:uLnTx/>
                          <a:uFillTx/>
                          <a:latin typeface="+mn-lt"/>
                          <a:ea typeface="+mn-ea"/>
                          <a:cs typeface="+mn-cs"/>
                        </a:rPr>
                        <a:t>
 Gagal itu manusiawi, dan memaknai hidup harusnya lebih dari sekadar kata: sukses atau gagal.
Buat kamu yang pernah memilih jalan ini, kamu yang masih berjuang di jalan ini, atau kamu yang perlu ditemani saat nanti harus memilih jalan ini, video ini buat kamu!
Cerita dari mereka, yang melawan resah dan ketakutan untuk meraih mimpi.
Tunggu cerita selengkapnya di YouTube Zenius.
#Zenupdate #GapYear #SBMPTN2021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201805244_548844962802216_5763010013982998135_n.jpg?_nc_cat=107&amp;ccb=1-3&amp;_nc_sid=8ae9d6&amp;_nc_eui2=AeGl7UykguTAz8DHyYgEeD8MdXytvP80NHV1fK28_zQ0dcDyFGSHHE0u5c6-MhcVxGZUuP9t3SO_caSafgRlxzdC&amp;_nc_ohc=fZmHsqSl8qwAX83O2e-&amp;_nc_ht=scontent-iad3-2.cdninstagram.com&amp;oh=ff441147fd380aa596b2c0f4ed5008a7&amp;oe=60D3AD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21855</a:t>
                      </a:r>
                    </a:p>
                  </a:txBody>
                  <a:tcPr/>
                </a:tc>
                <a:extLst>
                  <a:ext uri="{0D108BD9-81ED-4DB2-BD59-A6C34878D82A}">
                    <a16:rowId xmlns:a16="http://schemas.microsoft.com/office/drawing/2014/main" val="2219380150"/>
                  </a:ext>
                </a:extLst>
              </a:tr>
            </a:tbl>
          </a:graphicData>
        </a:graphic>
      </p:graphicFrame>
      <p:sp>
        <p:nvSpPr>
          <p:cNvPr id="4" name="Text Placeholder 3">
            <a:extLst>
              <a:ext uri="{FF2B5EF4-FFF2-40B4-BE49-F238E27FC236}">
                <a16:creationId xmlns:a16="http://schemas.microsoft.com/office/drawing/2014/main" id="{0E7FDDB7-9783-4512-91E8-F33F1B5BB657}"/>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652084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C210-E5DF-4E07-9E6F-A590AB93DB27}"/>
              </a:ext>
            </a:extLst>
          </p:cNvPr>
          <p:cNvSpPr>
            <a:spLocks noGrp="1"/>
          </p:cNvSpPr>
          <p:nvPr>
            <p:ph type="title"/>
          </p:nvPr>
        </p:nvSpPr>
        <p:spPr/>
        <p:txBody>
          <a:bodyPr/>
          <a:lstStyle/>
          <a:p>
            <a:r>
              <a:rPr lang="en-US"/>
              <a:t>Instagram Post Performance | Zenius - 11 of 22</a:t>
            </a:r>
          </a:p>
        </p:txBody>
      </p:sp>
      <p:graphicFrame>
        <p:nvGraphicFramePr>
          <p:cNvPr id="5" name="Table Placeholder 4">
            <a:extLst>
              <a:ext uri="{FF2B5EF4-FFF2-40B4-BE49-F238E27FC236}">
                <a16:creationId xmlns:a16="http://schemas.microsoft.com/office/drawing/2014/main" id="{D1089211-94AE-4D15-81C8-2485489F2207}"/>
              </a:ext>
            </a:extLst>
          </p:cNvPr>
          <p:cNvGraphicFramePr>
            <a:graphicFrameLocks noGrp="1"/>
          </p:cNvGraphicFramePr>
          <p:nvPr>
            <p:ph type="tbl" sz="quarter" idx="13"/>
            <p:extLst>
              <p:ext uri="{D42A27DB-BD31-4B8C-83A1-F6EECF244321}">
                <p14:modId xmlns:p14="http://schemas.microsoft.com/office/powerpoint/2010/main" val="3522592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11362746"/>
                    </a:ext>
                  </a:extLst>
                </a:gridCol>
                <a:gridCol w="822960">
                  <a:extLst>
                    <a:ext uri="{9D8B030D-6E8A-4147-A177-3AD203B41FA5}">
                      <a16:colId xmlns:a16="http://schemas.microsoft.com/office/drawing/2014/main" val="1879725331"/>
                    </a:ext>
                  </a:extLst>
                </a:gridCol>
                <a:gridCol w="1234440">
                  <a:extLst>
                    <a:ext uri="{9D8B030D-6E8A-4147-A177-3AD203B41FA5}">
                      <a16:colId xmlns:a16="http://schemas.microsoft.com/office/drawing/2014/main" val="3894658075"/>
                    </a:ext>
                  </a:extLst>
                </a:gridCol>
                <a:gridCol w="411480">
                  <a:extLst>
                    <a:ext uri="{9D8B030D-6E8A-4147-A177-3AD203B41FA5}">
                      <a16:colId xmlns:a16="http://schemas.microsoft.com/office/drawing/2014/main" val="4222024813"/>
                    </a:ext>
                  </a:extLst>
                </a:gridCol>
                <a:gridCol w="411480">
                  <a:extLst>
                    <a:ext uri="{9D8B030D-6E8A-4147-A177-3AD203B41FA5}">
                      <a16:colId xmlns:a16="http://schemas.microsoft.com/office/drawing/2014/main" val="2216732101"/>
                    </a:ext>
                  </a:extLst>
                </a:gridCol>
                <a:gridCol w="411480">
                  <a:extLst>
                    <a:ext uri="{9D8B030D-6E8A-4147-A177-3AD203B41FA5}">
                      <a16:colId xmlns:a16="http://schemas.microsoft.com/office/drawing/2014/main" val="273646914"/>
                    </a:ext>
                  </a:extLst>
                </a:gridCol>
                <a:gridCol w="411480">
                  <a:extLst>
                    <a:ext uri="{9D8B030D-6E8A-4147-A177-3AD203B41FA5}">
                      <a16:colId xmlns:a16="http://schemas.microsoft.com/office/drawing/2014/main" val="2354885026"/>
                    </a:ext>
                  </a:extLst>
                </a:gridCol>
                <a:gridCol w="411480">
                  <a:extLst>
                    <a:ext uri="{9D8B030D-6E8A-4147-A177-3AD203B41FA5}">
                      <a16:colId xmlns:a16="http://schemas.microsoft.com/office/drawing/2014/main" val="3364391822"/>
                    </a:ext>
                  </a:extLst>
                </a:gridCol>
                <a:gridCol w="411480">
                  <a:extLst>
                    <a:ext uri="{9D8B030D-6E8A-4147-A177-3AD203B41FA5}">
                      <a16:colId xmlns:a16="http://schemas.microsoft.com/office/drawing/2014/main" val="4113195865"/>
                    </a:ext>
                  </a:extLst>
                </a:gridCol>
                <a:gridCol w="411480">
                  <a:extLst>
                    <a:ext uri="{9D8B030D-6E8A-4147-A177-3AD203B41FA5}">
                      <a16:colId xmlns:a16="http://schemas.microsoft.com/office/drawing/2014/main" val="3338180615"/>
                    </a:ext>
                  </a:extLst>
                </a:gridCol>
                <a:gridCol w="411480">
                  <a:extLst>
                    <a:ext uri="{9D8B030D-6E8A-4147-A177-3AD203B41FA5}">
                      <a16:colId xmlns:a16="http://schemas.microsoft.com/office/drawing/2014/main" val="1974768958"/>
                    </a:ext>
                  </a:extLst>
                </a:gridCol>
                <a:gridCol w="411480">
                  <a:extLst>
                    <a:ext uri="{9D8B030D-6E8A-4147-A177-3AD203B41FA5}">
                      <a16:colId xmlns:a16="http://schemas.microsoft.com/office/drawing/2014/main" val="3876931240"/>
                    </a:ext>
                  </a:extLst>
                </a:gridCol>
                <a:gridCol w="411480">
                  <a:extLst>
                    <a:ext uri="{9D8B030D-6E8A-4147-A177-3AD203B41FA5}">
                      <a16:colId xmlns:a16="http://schemas.microsoft.com/office/drawing/2014/main" val="197543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9505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- 2021-06-16 17:13:38</a:t>
                      </a:r>
                      <a:r>
                        <a:rPr kumimoji="0" lang="en-US" sz="1000" b="0" i="0" u="none" strike="noStrike" kern="1200" cap="none" spc="0" normalizeH="0" baseline="0" noProof="0">
                          <a:ln>
                            <a:noFill/>
                          </a:ln>
                          <a:solidFill>
                            <a:prstClr val="black"/>
                          </a:solidFill>
                          <a:effectLst/>
                          <a:uLnTx/>
                          <a:uFillTx/>
                          <a:latin typeface="+mn-lt"/>
                          <a:ea typeface="+mn-ea"/>
                          <a:cs typeface="+mn-cs"/>
                        </a:rPr>
                        <a:t>
 Bersedih sebentar gak apa-apa, tapi jangan lupa bangkit buat coba pintu lain yang masih terbuka. Pilihan buat kamu yang belum lolos di UTBK 2021 masih banyak banget! Bisa ikut ujian mandiri, masuk universitas swasta, atau mungkin nunggu SBMPTN tahun depan. 
Apapun rencanamu, Zen siap buat nemenin selalu 😉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201847209_768188120528572_8924159445300059589_n.jpg?_nc_cat=108&amp;ccb=1-3&amp;_nc_sid=8ae9d6&amp;_nc_eui2=AeEq_zzyo2pHH0BIQkFd-BZw4XbvqfI2l_rhdu-p8jaX-n-OhSuZtSuKCa8uiwE_LC4cF9G3e7kjVvHXktS-zCRO&amp;_nc_ohc=tnJp3g3hcw8AX8xzzEH&amp;_nc_ht=scontent-iad3-2.cdninstagram.com&amp;oh=ab4eb49c7eb9d9c71632f135bb9d022c&amp;oe=60D3275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1759018"/>
                  </a:ext>
                </a:extLst>
              </a:tr>
            </a:tbl>
          </a:graphicData>
        </a:graphic>
      </p:graphicFrame>
      <p:sp>
        <p:nvSpPr>
          <p:cNvPr id="4" name="Text Placeholder 3">
            <a:extLst>
              <a:ext uri="{FF2B5EF4-FFF2-40B4-BE49-F238E27FC236}">
                <a16:creationId xmlns:a16="http://schemas.microsoft.com/office/drawing/2014/main" id="{C4951946-55EA-4FF6-A00C-74DACAB1BFBD}"/>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769104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9EF05-D989-4719-BE56-9CC72D15A3C2}"/>
              </a:ext>
            </a:extLst>
          </p:cNvPr>
          <p:cNvSpPr>
            <a:spLocks noGrp="1"/>
          </p:cNvSpPr>
          <p:nvPr>
            <p:ph type="title"/>
          </p:nvPr>
        </p:nvSpPr>
        <p:spPr/>
        <p:txBody>
          <a:bodyPr/>
          <a:lstStyle/>
          <a:p>
            <a:r>
              <a:rPr lang="en-US"/>
              <a:t>Instagram Post Performance | Zenius - 12 of 22</a:t>
            </a:r>
          </a:p>
        </p:txBody>
      </p:sp>
      <p:graphicFrame>
        <p:nvGraphicFramePr>
          <p:cNvPr id="5" name="Table Placeholder 4">
            <a:extLst>
              <a:ext uri="{FF2B5EF4-FFF2-40B4-BE49-F238E27FC236}">
                <a16:creationId xmlns:a16="http://schemas.microsoft.com/office/drawing/2014/main" id="{E68B6809-BC98-4B7B-8717-9A0211788BC7}"/>
              </a:ext>
            </a:extLst>
          </p:cNvPr>
          <p:cNvGraphicFramePr>
            <a:graphicFrameLocks noGrp="1"/>
          </p:cNvGraphicFramePr>
          <p:nvPr>
            <p:ph type="tbl" sz="quarter" idx="13"/>
            <p:extLst>
              <p:ext uri="{D42A27DB-BD31-4B8C-83A1-F6EECF244321}">
                <p14:modId xmlns:p14="http://schemas.microsoft.com/office/powerpoint/2010/main" val="128177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97030409"/>
                    </a:ext>
                  </a:extLst>
                </a:gridCol>
                <a:gridCol w="822960">
                  <a:extLst>
                    <a:ext uri="{9D8B030D-6E8A-4147-A177-3AD203B41FA5}">
                      <a16:colId xmlns:a16="http://schemas.microsoft.com/office/drawing/2014/main" val="2827265494"/>
                    </a:ext>
                  </a:extLst>
                </a:gridCol>
                <a:gridCol w="1234440">
                  <a:extLst>
                    <a:ext uri="{9D8B030D-6E8A-4147-A177-3AD203B41FA5}">
                      <a16:colId xmlns:a16="http://schemas.microsoft.com/office/drawing/2014/main" val="1225646400"/>
                    </a:ext>
                  </a:extLst>
                </a:gridCol>
                <a:gridCol w="411480">
                  <a:extLst>
                    <a:ext uri="{9D8B030D-6E8A-4147-A177-3AD203B41FA5}">
                      <a16:colId xmlns:a16="http://schemas.microsoft.com/office/drawing/2014/main" val="1423597117"/>
                    </a:ext>
                  </a:extLst>
                </a:gridCol>
                <a:gridCol w="411480">
                  <a:extLst>
                    <a:ext uri="{9D8B030D-6E8A-4147-A177-3AD203B41FA5}">
                      <a16:colId xmlns:a16="http://schemas.microsoft.com/office/drawing/2014/main" val="4122272632"/>
                    </a:ext>
                  </a:extLst>
                </a:gridCol>
                <a:gridCol w="411480">
                  <a:extLst>
                    <a:ext uri="{9D8B030D-6E8A-4147-A177-3AD203B41FA5}">
                      <a16:colId xmlns:a16="http://schemas.microsoft.com/office/drawing/2014/main" val="3089288383"/>
                    </a:ext>
                  </a:extLst>
                </a:gridCol>
                <a:gridCol w="411480">
                  <a:extLst>
                    <a:ext uri="{9D8B030D-6E8A-4147-A177-3AD203B41FA5}">
                      <a16:colId xmlns:a16="http://schemas.microsoft.com/office/drawing/2014/main" val="1486829722"/>
                    </a:ext>
                  </a:extLst>
                </a:gridCol>
                <a:gridCol w="411480">
                  <a:extLst>
                    <a:ext uri="{9D8B030D-6E8A-4147-A177-3AD203B41FA5}">
                      <a16:colId xmlns:a16="http://schemas.microsoft.com/office/drawing/2014/main" val="193809328"/>
                    </a:ext>
                  </a:extLst>
                </a:gridCol>
                <a:gridCol w="411480">
                  <a:extLst>
                    <a:ext uri="{9D8B030D-6E8A-4147-A177-3AD203B41FA5}">
                      <a16:colId xmlns:a16="http://schemas.microsoft.com/office/drawing/2014/main" val="188231341"/>
                    </a:ext>
                  </a:extLst>
                </a:gridCol>
                <a:gridCol w="411480">
                  <a:extLst>
                    <a:ext uri="{9D8B030D-6E8A-4147-A177-3AD203B41FA5}">
                      <a16:colId xmlns:a16="http://schemas.microsoft.com/office/drawing/2014/main" val="2874775589"/>
                    </a:ext>
                  </a:extLst>
                </a:gridCol>
                <a:gridCol w="411480">
                  <a:extLst>
                    <a:ext uri="{9D8B030D-6E8A-4147-A177-3AD203B41FA5}">
                      <a16:colId xmlns:a16="http://schemas.microsoft.com/office/drawing/2014/main" val="2757560327"/>
                    </a:ext>
                  </a:extLst>
                </a:gridCol>
                <a:gridCol w="411480">
                  <a:extLst>
                    <a:ext uri="{9D8B030D-6E8A-4147-A177-3AD203B41FA5}">
                      <a16:colId xmlns:a16="http://schemas.microsoft.com/office/drawing/2014/main" val="4245657457"/>
                    </a:ext>
                  </a:extLst>
                </a:gridCol>
                <a:gridCol w="411480">
                  <a:extLst>
                    <a:ext uri="{9D8B030D-6E8A-4147-A177-3AD203B41FA5}">
                      <a16:colId xmlns:a16="http://schemas.microsoft.com/office/drawing/2014/main" val="412642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9182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- 2021-06-16 13:23:34</a:t>
                      </a:r>
                      <a:r>
                        <a:rPr kumimoji="0" lang="en-US" sz="1000" b="0" i="0" u="none" strike="noStrike" kern="1200" cap="none" spc="0" normalizeH="0" baseline="0" noProof="0">
                          <a:ln>
                            <a:noFill/>
                          </a:ln>
                          <a:solidFill>
                            <a:prstClr val="black"/>
                          </a:solidFill>
                          <a:effectLst/>
                          <a:uLnTx/>
                          <a:uFillTx/>
                          <a:latin typeface="+mn-lt"/>
                          <a:ea typeface="+mn-ea"/>
                          <a:cs typeface="+mn-cs"/>
                        </a:rPr>
                        <a:t>
 Selamat ulang tahun, Bapak Ekonomi Modern, Adam Smith!🥳
Melalui karyanya An Inquiry Into The Nature and Causes of The Wealth of Nations yang diterbitkan pada tahun 1776, Adam Smith berhasil menciptakan teori pembagian kerja, produktivitas, dan pasar bebas yang memberikan sumbangan besar pada aliran ekonomi klasik.
Dikenal sebagai penemu kapitalisme, Adam Smith beranggapan bahwa kekuatan ekonomi dan masyarakat dicapai melalui upaya individu untuk memaksimalkan kepentingannya sendiri. Dengan adanya Invisible Hand, maka pendistribusian kekayaan dan kesejahteraan dapat tercapai secara merata.
Pemikirannya ini mampu menciptakan sebuah sistem ekonomi liberal. Terbukti bahwa negara-negara penganut sistem ekonomi tersebut menikmati tingkat pertumbuhan ekonomi yang tinggi.
Keren ya, Adam Smith! Kamu setuju nggak dengan pemikiran Adam Smith? Kasih alasannya ya~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202332851_106242105033576_1685516749754472457_n.jpg?_nc_cat=100&amp;ccb=1-3&amp;_nc_sid=8ae9d6&amp;_nc_eui2=AeF3tSA5U94k_dIFnErB-yuk1NQZ3ZTyCrTU1BndlPIKtELnhLGTTT5tcFNOeI2iKB-u6KxcQ0ixvFaoUAvw6NR3&amp;_nc_ohc=2UJvMyhCAzAAX8hJeTa&amp;_nc_ht=scontent-iad3-2.cdninstagram.com&amp;oh=7bbaa956fa04454d7d39fa711130edf6&amp;oe=60D350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0663427"/>
                  </a:ext>
                </a:extLst>
              </a:tr>
            </a:tbl>
          </a:graphicData>
        </a:graphic>
      </p:graphicFrame>
      <p:sp>
        <p:nvSpPr>
          <p:cNvPr id="4" name="Text Placeholder 3">
            <a:extLst>
              <a:ext uri="{FF2B5EF4-FFF2-40B4-BE49-F238E27FC236}">
                <a16:creationId xmlns:a16="http://schemas.microsoft.com/office/drawing/2014/main" id="{CE63BC38-63E4-4F2F-958C-894D9CD0D1DD}"/>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76298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6EA99-3A2A-4FD9-B09C-4CCEA5FE1CE8}"/>
              </a:ext>
            </a:extLst>
          </p:cNvPr>
          <p:cNvSpPr>
            <a:spLocks noGrp="1"/>
          </p:cNvSpPr>
          <p:nvPr>
            <p:ph type="title"/>
          </p:nvPr>
        </p:nvSpPr>
        <p:spPr/>
        <p:txBody>
          <a:bodyPr/>
          <a:lstStyle/>
          <a:p>
            <a:r>
              <a:rPr lang="en-US"/>
              <a:t>Instagram Post Performance | Zenius - 13 of 22</a:t>
            </a:r>
          </a:p>
        </p:txBody>
      </p:sp>
      <p:graphicFrame>
        <p:nvGraphicFramePr>
          <p:cNvPr id="5" name="Table Placeholder 4">
            <a:extLst>
              <a:ext uri="{FF2B5EF4-FFF2-40B4-BE49-F238E27FC236}">
                <a16:creationId xmlns:a16="http://schemas.microsoft.com/office/drawing/2014/main" id="{A5A851C5-C96F-4068-B093-C8790C5EDAA3}"/>
              </a:ext>
            </a:extLst>
          </p:cNvPr>
          <p:cNvGraphicFramePr>
            <a:graphicFrameLocks noGrp="1"/>
          </p:cNvGraphicFramePr>
          <p:nvPr>
            <p:ph type="tbl" sz="quarter" idx="13"/>
            <p:extLst>
              <p:ext uri="{D42A27DB-BD31-4B8C-83A1-F6EECF244321}">
                <p14:modId xmlns:p14="http://schemas.microsoft.com/office/powerpoint/2010/main" val="3684356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64330998"/>
                    </a:ext>
                  </a:extLst>
                </a:gridCol>
                <a:gridCol w="822960">
                  <a:extLst>
                    <a:ext uri="{9D8B030D-6E8A-4147-A177-3AD203B41FA5}">
                      <a16:colId xmlns:a16="http://schemas.microsoft.com/office/drawing/2014/main" val="3542396775"/>
                    </a:ext>
                  </a:extLst>
                </a:gridCol>
                <a:gridCol w="1234440">
                  <a:extLst>
                    <a:ext uri="{9D8B030D-6E8A-4147-A177-3AD203B41FA5}">
                      <a16:colId xmlns:a16="http://schemas.microsoft.com/office/drawing/2014/main" val="573113712"/>
                    </a:ext>
                  </a:extLst>
                </a:gridCol>
                <a:gridCol w="411480">
                  <a:extLst>
                    <a:ext uri="{9D8B030D-6E8A-4147-A177-3AD203B41FA5}">
                      <a16:colId xmlns:a16="http://schemas.microsoft.com/office/drawing/2014/main" val="1286365387"/>
                    </a:ext>
                  </a:extLst>
                </a:gridCol>
                <a:gridCol w="411480">
                  <a:extLst>
                    <a:ext uri="{9D8B030D-6E8A-4147-A177-3AD203B41FA5}">
                      <a16:colId xmlns:a16="http://schemas.microsoft.com/office/drawing/2014/main" val="1403566194"/>
                    </a:ext>
                  </a:extLst>
                </a:gridCol>
                <a:gridCol w="411480">
                  <a:extLst>
                    <a:ext uri="{9D8B030D-6E8A-4147-A177-3AD203B41FA5}">
                      <a16:colId xmlns:a16="http://schemas.microsoft.com/office/drawing/2014/main" val="1870523695"/>
                    </a:ext>
                  </a:extLst>
                </a:gridCol>
                <a:gridCol w="411480">
                  <a:extLst>
                    <a:ext uri="{9D8B030D-6E8A-4147-A177-3AD203B41FA5}">
                      <a16:colId xmlns:a16="http://schemas.microsoft.com/office/drawing/2014/main" val="184774902"/>
                    </a:ext>
                  </a:extLst>
                </a:gridCol>
                <a:gridCol w="411480">
                  <a:extLst>
                    <a:ext uri="{9D8B030D-6E8A-4147-A177-3AD203B41FA5}">
                      <a16:colId xmlns:a16="http://schemas.microsoft.com/office/drawing/2014/main" val="1231785867"/>
                    </a:ext>
                  </a:extLst>
                </a:gridCol>
                <a:gridCol w="411480">
                  <a:extLst>
                    <a:ext uri="{9D8B030D-6E8A-4147-A177-3AD203B41FA5}">
                      <a16:colId xmlns:a16="http://schemas.microsoft.com/office/drawing/2014/main" val="2205756702"/>
                    </a:ext>
                  </a:extLst>
                </a:gridCol>
                <a:gridCol w="411480">
                  <a:extLst>
                    <a:ext uri="{9D8B030D-6E8A-4147-A177-3AD203B41FA5}">
                      <a16:colId xmlns:a16="http://schemas.microsoft.com/office/drawing/2014/main" val="2489565081"/>
                    </a:ext>
                  </a:extLst>
                </a:gridCol>
                <a:gridCol w="411480">
                  <a:extLst>
                    <a:ext uri="{9D8B030D-6E8A-4147-A177-3AD203B41FA5}">
                      <a16:colId xmlns:a16="http://schemas.microsoft.com/office/drawing/2014/main" val="3110191262"/>
                    </a:ext>
                  </a:extLst>
                </a:gridCol>
                <a:gridCol w="411480">
                  <a:extLst>
                    <a:ext uri="{9D8B030D-6E8A-4147-A177-3AD203B41FA5}">
                      <a16:colId xmlns:a16="http://schemas.microsoft.com/office/drawing/2014/main" val="4122058350"/>
                    </a:ext>
                  </a:extLst>
                </a:gridCol>
                <a:gridCol w="411480">
                  <a:extLst>
                    <a:ext uri="{9D8B030D-6E8A-4147-A177-3AD203B41FA5}">
                      <a16:colId xmlns:a16="http://schemas.microsoft.com/office/drawing/2014/main" val="391626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898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- 2021-06-15 15:50:39</a:t>
                      </a:r>
                      <a:r>
                        <a:rPr kumimoji="0" lang="en-US" sz="1000" b="0" i="0" u="none" strike="noStrike" kern="1200" cap="none" spc="0" normalizeH="0" baseline="0" noProof="0">
                          <a:ln>
                            <a:noFill/>
                          </a:ln>
                          <a:solidFill>
                            <a:prstClr val="black"/>
                          </a:solidFill>
                          <a:effectLst/>
                          <a:uLnTx/>
                          <a:uFillTx/>
                          <a:latin typeface="+mn-lt"/>
                          <a:ea typeface="+mn-ea"/>
                          <a:cs typeface="+mn-cs"/>
                        </a:rPr>
                        <a:t>
 Buat yang masih bersedih karena belum lolos SBMPTN, selesaiin dulu sedihnya... Tapi jangan lama-lama, ya! 
Hari ini Zen bawa berita hangat buat kamu supaya cepet sembuh hatinya. Masih banyak lho, seleksi mandiri di perguruan tinggi negeri yang buka! Ada beberapa yang pakai nilai UTBK, ada juga yang nggak. 
Jadi... kesempatan buat jadi mahasiswa baru di perguruan tinggi negeri masih terbuka lebar, kok! Yuk, semangat belajar lagi! Zen temenin yaaa~ 
Mumpung ada diskon 10% untuk semua paket premium. Cusss!
#Zenupdate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200261973_178323460892646_5284626708284744073_n.jpg?_nc_cat=100&amp;ccb=1-3&amp;_nc_sid=8ae9d6&amp;_nc_eui2=AeEG80I3M8wDaEG_nX0KHtNYG74HyeidwVYbvgfJ6J3BVhmdAHiEt4pGgrHFo_AZPup-PlcF95e4k45zRK55tasC&amp;_nc_ohc=m3J1jHztrMsAX8mdHmc&amp;_nc_ht=scontent-iad3-2.cdninstagram.com&amp;oh=6495bd8ecc8367805568df6b7262386c&amp;oe=60D354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187061"/>
                  </a:ext>
                </a:extLst>
              </a:tr>
            </a:tbl>
          </a:graphicData>
        </a:graphic>
      </p:graphicFrame>
      <p:sp>
        <p:nvSpPr>
          <p:cNvPr id="4" name="Text Placeholder 3">
            <a:extLst>
              <a:ext uri="{FF2B5EF4-FFF2-40B4-BE49-F238E27FC236}">
                <a16:creationId xmlns:a16="http://schemas.microsoft.com/office/drawing/2014/main" id="{09B7B9EF-A988-43D4-9084-9C015AAA0F89}"/>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632682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2917-BCE5-4655-92C4-854C427E7345}"/>
              </a:ext>
            </a:extLst>
          </p:cNvPr>
          <p:cNvSpPr>
            <a:spLocks noGrp="1"/>
          </p:cNvSpPr>
          <p:nvPr>
            <p:ph type="title"/>
          </p:nvPr>
        </p:nvSpPr>
        <p:spPr/>
        <p:txBody>
          <a:bodyPr/>
          <a:lstStyle/>
          <a:p>
            <a:r>
              <a:rPr lang="en-US"/>
              <a:t>Instagram Post Performance | Zenius - 14 of 22</a:t>
            </a:r>
          </a:p>
        </p:txBody>
      </p:sp>
      <p:graphicFrame>
        <p:nvGraphicFramePr>
          <p:cNvPr id="5" name="Table Placeholder 4">
            <a:extLst>
              <a:ext uri="{FF2B5EF4-FFF2-40B4-BE49-F238E27FC236}">
                <a16:creationId xmlns:a16="http://schemas.microsoft.com/office/drawing/2014/main" id="{9CD6E4B5-8347-4388-8B5C-497B10A9BE68}"/>
              </a:ext>
            </a:extLst>
          </p:cNvPr>
          <p:cNvGraphicFramePr>
            <a:graphicFrameLocks noGrp="1"/>
          </p:cNvGraphicFramePr>
          <p:nvPr>
            <p:ph type="tbl" sz="quarter" idx="13"/>
            <p:extLst>
              <p:ext uri="{D42A27DB-BD31-4B8C-83A1-F6EECF244321}">
                <p14:modId xmlns:p14="http://schemas.microsoft.com/office/powerpoint/2010/main" val="280667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64079597"/>
                    </a:ext>
                  </a:extLst>
                </a:gridCol>
                <a:gridCol w="822960">
                  <a:extLst>
                    <a:ext uri="{9D8B030D-6E8A-4147-A177-3AD203B41FA5}">
                      <a16:colId xmlns:a16="http://schemas.microsoft.com/office/drawing/2014/main" val="2673671239"/>
                    </a:ext>
                  </a:extLst>
                </a:gridCol>
                <a:gridCol w="1234440">
                  <a:extLst>
                    <a:ext uri="{9D8B030D-6E8A-4147-A177-3AD203B41FA5}">
                      <a16:colId xmlns:a16="http://schemas.microsoft.com/office/drawing/2014/main" val="1761628075"/>
                    </a:ext>
                  </a:extLst>
                </a:gridCol>
                <a:gridCol w="411480">
                  <a:extLst>
                    <a:ext uri="{9D8B030D-6E8A-4147-A177-3AD203B41FA5}">
                      <a16:colId xmlns:a16="http://schemas.microsoft.com/office/drawing/2014/main" val="4172085039"/>
                    </a:ext>
                  </a:extLst>
                </a:gridCol>
                <a:gridCol w="411480">
                  <a:extLst>
                    <a:ext uri="{9D8B030D-6E8A-4147-A177-3AD203B41FA5}">
                      <a16:colId xmlns:a16="http://schemas.microsoft.com/office/drawing/2014/main" val="635164458"/>
                    </a:ext>
                  </a:extLst>
                </a:gridCol>
                <a:gridCol w="411480">
                  <a:extLst>
                    <a:ext uri="{9D8B030D-6E8A-4147-A177-3AD203B41FA5}">
                      <a16:colId xmlns:a16="http://schemas.microsoft.com/office/drawing/2014/main" val="2802832540"/>
                    </a:ext>
                  </a:extLst>
                </a:gridCol>
                <a:gridCol w="411480">
                  <a:extLst>
                    <a:ext uri="{9D8B030D-6E8A-4147-A177-3AD203B41FA5}">
                      <a16:colId xmlns:a16="http://schemas.microsoft.com/office/drawing/2014/main" val="3172114045"/>
                    </a:ext>
                  </a:extLst>
                </a:gridCol>
                <a:gridCol w="411480">
                  <a:extLst>
                    <a:ext uri="{9D8B030D-6E8A-4147-A177-3AD203B41FA5}">
                      <a16:colId xmlns:a16="http://schemas.microsoft.com/office/drawing/2014/main" val="3555490782"/>
                    </a:ext>
                  </a:extLst>
                </a:gridCol>
                <a:gridCol w="411480">
                  <a:extLst>
                    <a:ext uri="{9D8B030D-6E8A-4147-A177-3AD203B41FA5}">
                      <a16:colId xmlns:a16="http://schemas.microsoft.com/office/drawing/2014/main" val="2447192733"/>
                    </a:ext>
                  </a:extLst>
                </a:gridCol>
                <a:gridCol w="411480">
                  <a:extLst>
                    <a:ext uri="{9D8B030D-6E8A-4147-A177-3AD203B41FA5}">
                      <a16:colId xmlns:a16="http://schemas.microsoft.com/office/drawing/2014/main" val="356460952"/>
                    </a:ext>
                  </a:extLst>
                </a:gridCol>
                <a:gridCol w="411480">
                  <a:extLst>
                    <a:ext uri="{9D8B030D-6E8A-4147-A177-3AD203B41FA5}">
                      <a16:colId xmlns:a16="http://schemas.microsoft.com/office/drawing/2014/main" val="309339790"/>
                    </a:ext>
                  </a:extLst>
                </a:gridCol>
                <a:gridCol w="411480">
                  <a:extLst>
                    <a:ext uri="{9D8B030D-6E8A-4147-A177-3AD203B41FA5}">
                      <a16:colId xmlns:a16="http://schemas.microsoft.com/office/drawing/2014/main" val="386758942"/>
                    </a:ext>
                  </a:extLst>
                </a:gridCol>
                <a:gridCol w="411480">
                  <a:extLst>
                    <a:ext uri="{9D8B030D-6E8A-4147-A177-3AD203B41FA5}">
                      <a16:colId xmlns:a16="http://schemas.microsoft.com/office/drawing/2014/main" val="3676935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2819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- 2021-06-15 10:30:56</a:t>
                      </a:r>
                      <a:r>
                        <a:rPr kumimoji="0" lang="en-US" sz="1000" b="0" i="0" u="none" strike="noStrike" kern="1200" cap="none" spc="0" normalizeH="0" baseline="0" noProof="0">
                          <a:ln>
                            <a:noFill/>
                          </a:ln>
                          <a:solidFill>
                            <a:prstClr val="black"/>
                          </a:solidFill>
                          <a:effectLst/>
                          <a:uLnTx/>
                          <a:uFillTx/>
                          <a:latin typeface="+mn-lt"/>
                          <a:ea typeface="+mn-ea"/>
                          <a:cs typeface="+mn-cs"/>
                        </a:rPr>
                        <a:t>
 Siapa nih yang kemarin bilang lebih suka belajar sendiri? Otaknya lebih jalan kalau belajar mandiri?
Nah, di tahun ajaran baru nanti kamu bisa nikmatin serunya belajar mandiri bareng Zenius lewat Aktiva Sekolah dan Aktiva UTBK + UM.
Jangan lupa masukin kode promo: CURISTART buat dapetin diskon 10% 🥳
*kode promo ini otomatis berlaku saat pembayaran bagi pengguna iOS
#Zenupdate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200422033_943195593135010_7560866837188846943_n.jpg?_nc_cat=107&amp;ccb=1-3&amp;_nc_sid=8ae9d6&amp;_nc_eui2=AeGqVKS7uHNQuGEshq7_jfXtzDqJNyviNQDMOok3K-I1AA-JGrcf0MGNzO72UX48nuhSan6N1hIvOSH66lDMCY-S&amp;_nc_ohc=xNK9-JGklUgAX8-W66j&amp;_nc_ht=scontent-iad3-2.cdninstagram.com&amp;oh=b4c279babe8fa8d4a572a1a82ad49e90&amp;oe=60D220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7928881"/>
                  </a:ext>
                </a:extLst>
              </a:tr>
            </a:tbl>
          </a:graphicData>
        </a:graphic>
      </p:graphicFrame>
      <p:sp>
        <p:nvSpPr>
          <p:cNvPr id="4" name="Text Placeholder 3">
            <a:extLst>
              <a:ext uri="{FF2B5EF4-FFF2-40B4-BE49-F238E27FC236}">
                <a16:creationId xmlns:a16="http://schemas.microsoft.com/office/drawing/2014/main" id="{48AA359A-7276-4A6F-8B2B-73B37642551C}"/>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891938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454D0-50B3-44E9-9311-66276D27CF74}"/>
              </a:ext>
            </a:extLst>
          </p:cNvPr>
          <p:cNvSpPr>
            <a:spLocks noGrp="1"/>
          </p:cNvSpPr>
          <p:nvPr>
            <p:ph type="title"/>
          </p:nvPr>
        </p:nvSpPr>
        <p:spPr/>
        <p:txBody>
          <a:bodyPr/>
          <a:lstStyle/>
          <a:p>
            <a:r>
              <a:rPr lang="en-US"/>
              <a:t>Instagram Post Performance | Zenius - 15 of 22</a:t>
            </a:r>
          </a:p>
        </p:txBody>
      </p:sp>
      <p:graphicFrame>
        <p:nvGraphicFramePr>
          <p:cNvPr id="5" name="Table Placeholder 4">
            <a:extLst>
              <a:ext uri="{FF2B5EF4-FFF2-40B4-BE49-F238E27FC236}">
                <a16:creationId xmlns:a16="http://schemas.microsoft.com/office/drawing/2014/main" id="{84FC7159-ED58-4A83-B592-A696E09705FE}"/>
              </a:ext>
            </a:extLst>
          </p:cNvPr>
          <p:cNvGraphicFramePr>
            <a:graphicFrameLocks noGrp="1"/>
          </p:cNvGraphicFramePr>
          <p:nvPr>
            <p:ph type="tbl" sz="quarter" idx="13"/>
            <p:extLst>
              <p:ext uri="{D42A27DB-BD31-4B8C-83A1-F6EECF244321}">
                <p14:modId xmlns:p14="http://schemas.microsoft.com/office/powerpoint/2010/main" val="2584221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5137678"/>
                    </a:ext>
                  </a:extLst>
                </a:gridCol>
                <a:gridCol w="822960">
                  <a:extLst>
                    <a:ext uri="{9D8B030D-6E8A-4147-A177-3AD203B41FA5}">
                      <a16:colId xmlns:a16="http://schemas.microsoft.com/office/drawing/2014/main" val="1509108935"/>
                    </a:ext>
                  </a:extLst>
                </a:gridCol>
                <a:gridCol w="1234440">
                  <a:extLst>
                    <a:ext uri="{9D8B030D-6E8A-4147-A177-3AD203B41FA5}">
                      <a16:colId xmlns:a16="http://schemas.microsoft.com/office/drawing/2014/main" val="1952529007"/>
                    </a:ext>
                  </a:extLst>
                </a:gridCol>
                <a:gridCol w="411480">
                  <a:extLst>
                    <a:ext uri="{9D8B030D-6E8A-4147-A177-3AD203B41FA5}">
                      <a16:colId xmlns:a16="http://schemas.microsoft.com/office/drawing/2014/main" val="3860203735"/>
                    </a:ext>
                  </a:extLst>
                </a:gridCol>
                <a:gridCol w="411480">
                  <a:extLst>
                    <a:ext uri="{9D8B030D-6E8A-4147-A177-3AD203B41FA5}">
                      <a16:colId xmlns:a16="http://schemas.microsoft.com/office/drawing/2014/main" val="1086216486"/>
                    </a:ext>
                  </a:extLst>
                </a:gridCol>
                <a:gridCol w="411480">
                  <a:extLst>
                    <a:ext uri="{9D8B030D-6E8A-4147-A177-3AD203B41FA5}">
                      <a16:colId xmlns:a16="http://schemas.microsoft.com/office/drawing/2014/main" val="1553551012"/>
                    </a:ext>
                  </a:extLst>
                </a:gridCol>
                <a:gridCol w="411480">
                  <a:extLst>
                    <a:ext uri="{9D8B030D-6E8A-4147-A177-3AD203B41FA5}">
                      <a16:colId xmlns:a16="http://schemas.microsoft.com/office/drawing/2014/main" val="778049426"/>
                    </a:ext>
                  </a:extLst>
                </a:gridCol>
                <a:gridCol w="411480">
                  <a:extLst>
                    <a:ext uri="{9D8B030D-6E8A-4147-A177-3AD203B41FA5}">
                      <a16:colId xmlns:a16="http://schemas.microsoft.com/office/drawing/2014/main" val="1823217632"/>
                    </a:ext>
                  </a:extLst>
                </a:gridCol>
                <a:gridCol w="411480">
                  <a:extLst>
                    <a:ext uri="{9D8B030D-6E8A-4147-A177-3AD203B41FA5}">
                      <a16:colId xmlns:a16="http://schemas.microsoft.com/office/drawing/2014/main" val="1723474456"/>
                    </a:ext>
                  </a:extLst>
                </a:gridCol>
                <a:gridCol w="411480">
                  <a:extLst>
                    <a:ext uri="{9D8B030D-6E8A-4147-A177-3AD203B41FA5}">
                      <a16:colId xmlns:a16="http://schemas.microsoft.com/office/drawing/2014/main" val="1513920774"/>
                    </a:ext>
                  </a:extLst>
                </a:gridCol>
                <a:gridCol w="411480">
                  <a:extLst>
                    <a:ext uri="{9D8B030D-6E8A-4147-A177-3AD203B41FA5}">
                      <a16:colId xmlns:a16="http://schemas.microsoft.com/office/drawing/2014/main" val="1164704079"/>
                    </a:ext>
                  </a:extLst>
                </a:gridCol>
                <a:gridCol w="411480">
                  <a:extLst>
                    <a:ext uri="{9D8B030D-6E8A-4147-A177-3AD203B41FA5}">
                      <a16:colId xmlns:a16="http://schemas.microsoft.com/office/drawing/2014/main" val="1998449316"/>
                    </a:ext>
                  </a:extLst>
                </a:gridCol>
                <a:gridCol w="411480">
                  <a:extLst>
                    <a:ext uri="{9D8B030D-6E8A-4147-A177-3AD203B41FA5}">
                      <a16:colId xmlns:a16="http://schemas.microsoft.com/office/drawing/2014/main" val="244922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230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- 2021-06-14 16:38:54</a:t>
                      </a:r>
                      <a:r>
                        <a:rPr kumimoji="0" lang="en-US" sz="1000" b="0" i="0" u="none" strike="noStrike" kern="1200" cap="none" spc="0" normalizeH="0" baseline="0" noProof="0">
                          <a:ln>
                            <a:noFill/>
                          </a:ln>
                          <a:solidFill>
                            <a:prstClr val="black"/>
                          </a:solidFill>
                          <a:effectLst/>
                          <a:uLnTx/>
                          <a:uFillTx/>
                          <a:latin typeface="+mn-lt"/>
                          <a:ea typeface="+mn-ea"/>
                          <a:cs typeface="+mn-cs"/>
                        </a:rPr>
                        <a:t>
 Hi... Buat kamu yang hari ini belum lihat tulisan 'selamat' di halaman pengumuman SBMPTN, ingat! Kamu gak sendirian. 
Jangan jadikan kegagalan hari ini sebagai alasan untuk menyalahkan dirimu sendiri...
Take your time... Mau nangis, silakan. Tapi setelah itu, kamu harus belajar derdamai dengan keadaan-keadaan yang mungkin terjadi di luar kendali kamu. 
Belajar juga buat berdamai sama diri sendiri, karena kamu, kita, siapapun, pantas buat bahagia.
Oiya, kamu bisa belajar lebih jauh soal kecenderungan perilaku self-blaming ini atau masalah mental health lainnya lewat komik edukatif @wantja lho... Atau langung ke www.zenius.net/blog/komik-self-blaming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200408867_344451497093537_8248006384949057122_n.jpg?_nc_cat=106&amp;ccb=1-3&amp;_nc_sid=8ae9d6&amp;_nc_eui2=AeH_f-Rya8pqGPL6wKfv8GV9i_KWuGy_9tyL8pa4bL_23B_nIdnfo1SPGeKmvEodzi4RdEe_hEuqRZgoH0JfLjwL&amp;_nc_ohc=PmR3mj4LEfUAX9uoSRd&amp;_nc_ht=scontent-iad3-2.cdninstagram.com&amp;oh=941f0421b1c5840a897857884a626c80&amp;oe=60D21694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1121867"/>
                  </a:ext>
                </a:extLst>
              </a:tr>
            </a:tbl>
          </a:graphicData>
        </a:graphic>
      </p:graphicFrame>
      <p:sp>
        <p:nvSpPr>
          <p:cNvPr id="4" name="Text Placeholder 3">
            <a:extLst>
              <a:ext uri="{FF2B5EF4-FFF2-40B4-BE49-F238E27FC236}">
                <a16:creationId xmlns:a16="http://schemas.microsoft.com/office/drawing/2014/main" id="{AB8F0A0B-AA7A-464C-8970-37FFC0D42D69}"/>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98817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FF785-BB54-4424-BC57-6A0BD0B126D6}"/>
              </a:ext>
            </a:extLst>
          </p:cNvPr>
          <p:cNvSpPr>
            <a:spLocks noGrp="1"/>
          </p:cNvSpPr>
          <p:nvPr>
            <p:ph type="title"/>
          </p:nvPr>
        </p:nvSpPr>
        <p:spPr/>
        <p:txBody>
          <a:bodyPr/>
          <a:lstStyle/>
          <a:p>
            <a:r>
              <a:rPr lang="en-US"/>
              <a:t>Instagram Post Performance | Zenius - 16 of 22</a:t>
            </a:r>
          </a:p>
        </p:txBody>
      </p:sp>
      <p:graphicFrame>
        <p:nvGraphicFramePr>
          <p:cNvPr id="5" name="Table Placeholder 4">
            <a:extLst>
              <a:ext uri="{FF2B5EF4-FFF2-40B4-BE49-F238E27FC236}">
                <a16:creationId xmlns:a16="http://schemas.microsoft.com/office/drawing/2014/main" id="{FE43F1CF-73EE-4933-9419-3F2C35E0CE4B}"/>
              </a:ext>
            </a:extLst>
          </p:cNvPr>
          <p:cNvGraphicFramePr>
            <a:graphicFrameLocks noGrp="1"/>
          </p:cNvGraphicFramePr>
          <p:nvPr>
            <p:ph type="tbl" sz="quarter" idx="13"/>
            <p:extLst>
              <p:ext uri="{D42A27DB-BD31-4B8C-83A1-F6EECF244321}">
                <p14:modId xmlns:p14="http://schemas.microsoft.com/office/powerpoint/2010/main" val="2588560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4673313"/>
                    </a:ext>
                  </a:extLst>
                </a:gridCol>
                <a:gridCol w="822960">
                  <a:extLst>
                    <a:ext uri="{9D8B030D-6E8A-4147-A177-3AD203B41FA5}">
                      <a16:colId xmlns:a16="http://schemas.microsoft.com/office/drawing/2014/main" val="810381445"/>
                    </a:ext>
                  </a:extLst>
                </a:gridCol>
                <a:gridCol w="1234440">
                  <a:extLst>
                    <a:ext uri="{9D8B030D-6E8A-4147-A177-3AD203B41FA5}">
                      <a16:colId xmlns:a16="http://schemas.microsoft.com/office/drawing/2014/main" val="3022073623"/>
                    </a:ext>
                  </a:extLst>
                </a:gridCol>
                <a:gridCol w="411480">
                  <a:extLst>
                    <a:ext uri="{9D8B030D-6E8A-4147-A177-3AD203B41FA5}">
                      <a16:colId xmlns:a16="http://schemas.microsoft.com/office/drawing/2014/main" val="1378859080"/>
                    </a:ext>
                  </a:extLst>
                </a:gridCol>
                <a:gridCol w="411480">
                  <a:extLst>
                    <a:ext uri="{9D8B030D-6E8A-4147-A177-3AD203B41FA5}">
                      <a16:colId xmlns:a16="http://schemas.microsoft.com/office/drawing/2014/main" val="1863019000"/>
                    </a:ext>
                  </a:extLst>
                </a:gridCol>
                <a:gridCol w="411480">
                  <a:extLst>
                    <a:ext uri="{9D8B030D-6E8A-4147-A177-3AD203B41FA5}">
                      <a16:colId xmlns:a16="http://schemas.microsoft.com/office/drawing/2014/main" val="1838978322"/>
                    </a:ext>
                  </a:extLst>
                </a:gridCol>
                <a:gridCol w="411480">
                  <a:extLst>
                    <a:ext uri="{9D8B030D-6E8A-4147-A177-3AD203B41FA5}">
                      <a16:colId xmlns:a16="http://schemas.microsoft.com/office/drawing/2014/main" val="747758159"/>
                    </a:ext>
                  </a:extLst>
                </a:gridCol>
                <a:gridCol w="411480">
                  <a:extLst>
                    <a:ext uri="{9D8B030D-6E8A-4147-A177-3AD203B41FA5}">
                      <a16:colId xmlns:a16="http://schemas.microsoft.com/office/drawing/2014/main" val="3023932750"/>
                    </a:ext>
                  </a:extLst>
                </a:gridCol>
                <a:gridCol w="411480">
                  <a:extLst>
                    <a:ext uri="{9D8B030D-6E8A-4147-A177-3AD203B41FA5}">
                      <a16:colId xmlns:a16="http://schemas.microsoft.com/office/drawing/2014/main" val="141919405"/>
                    </a:ext>
                  </a:extLst>
                </a:gridCol>
                <a:gridCol w="411480">
                  <a:extLst>
                    <a:ext uri="{9D8B030D-6E8A-4147-A177-3AD203B41FA5}">
                      <a16:colId xmlns:a16="http://schemas.microsoft.com/office/drawing/2014/main" val="298282335"/>
                    </a:ext>
                  </a:extLst>
                </a:gridCol>
                <a:gridCol w="411480">
                  <a:extLst>
                    <a:ext uri="{9D8B030D-6E8A-4147-A177-3AD203B41FA5}">
                      <a16:colId xmlns:a16="http://schemas.microsoft.com/office/drawing/2014/main" val="1975330199"/>
                    </a:ext>
                  </a:extLst>
                </a:gridCol>
                <a:gridCol w="411480">
                  <a:extLst>
                    <a:ext uri="{9D8B030D-6E8A-4147-A177-3AD203B41FA5}">
                      <a16:colId xmlns:a16="http://schemas.microsoft.com/office/drawing/2014/main" val="534350215"/>
                    </a:ext>
                  </a:extLst>
                </a:gridCol>
                <a:gridCol w="411480">
                  <a:extLst>
                    <a:ext uri="{9D8B030D-6E8A-4147-A177-3AD203B41FA5}">
                      <a16:colId xmlns:a16="http://schemas.microsoft.com/office/drawing/2014/main" val="354455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8564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- 2021-06-14 14:59:40</a:t>
                      </a:r>
                      <a:r>
                        <a:rPr kumimoji="0" lang="en-US" sz="1000" b="0" i="0" u="none" strike="noStrike" kern="1200" cap="none" spc="0" normalizeH="0" baseline="0" noProof="0">
                          <a:ln>
                            <a:noFill/>
                          </a:ln>
                          <a:solidFill>
                            <a:prstClr val="black"/>
                          </a:solidFill>
                          <a:effectLst/>
                          <a:uLnTx/>
                          <a:uFillTx/>
                          <a:latin typeface="+mn-lt"/>
                          <a:ea typeface="+mn-ea"/>
                          <a:cs typeface="+mn-cs"/>
                        </a:rPr>
                        <a:t>
 SELAMAT BUAT KAMU YANG BERHASIL LOLOS SBMPTN 2021! 
Terimakasih sudah berjuang dan percaya sama diri sendiri. Buat kamu yang belum dapet warna hijau, jangan patah semangat. Masih ada pintu lain yang terbuka buat kamu! Zen percaya, kamu pasti akan dipertemukan dengan jalan yang lebih baik.
#Zenupdate #UTBK2021 #SBMPTN2021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131448499_321372959608489_8488016944944812539_n.jpg?_nc_cat=105&amp;ccb=1-3&amp;_nc_sid=8ae9d6&amp;_nc_eui2=AeGJva85UsIYI1lusyfC6gIdSV70PcsLUjJJXvQ9ywtSMslKq2P5uFRU7t0Z7HZWlwJyP0dit1Kb9BlrdluUvAvx&amp;_nc_ohc=peF7n3ZlqYsAX8fnELN&amp;_nc_ht=scontent-iad3-2.cdninstagram.com&amp;oh=d81af8019460b1eaba074b7ff71b9cf4&amp;oe=60D350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7479911"/>
                  </a:ext>
                </a:extLst>
              </a:tr>
            </a:tbl>
          </a:graphicData>
        </a:graphic>
      </p:graphicFrame>
      <p:sp>
        <p:nvSpPr>
          <p:cNvPr id="4" name="Text Placeholder 3">
            <a:extLst>
              <a:ext uri="{FF2B5EF4-FFF2-40B4-BE49-F238E27FC236}">
                <a16:creationId xmlns:a16="http://schemas.microsoft.com/office/drawing/2014/main" id="{AC3915CA-D4ED-4A19-A51E-3721FBECF6AA}"/>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414427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AF27A-F474-4632-BD56-A9939200E87A}"/>
              </a:ext>
            </a:extLst>
          </p:cNvPr>
          <p:cNvSpPr>
            <a:spLocks noGrp="1"/>
          </p:cNvSpPr>
          <p:nvPr>
            <p:ph type="title"/>
          </p:nvPr>
        </p:nvSpPr>
        <p:spPr/>
        <p:txBody>
          <a:bodyPr/>
          <a:lstStyle/>
          <a:p>
            <a:r>
              <a:rPr lang="en-US"/>
              <a:t>Instagram Post Performance | Zenius - 17 of 22</a:t>
            </a:r>
          </a:p>
        </p:txBody>
      </p:sp>
      <p:graphicFrame>
        <p:nvGraphicFramePr>
          <p:cNvPr id="5" name="Table Placeholder 4">
            <a:extLst>
              <a:ext uri="{FF2B5EF4-FFF2-40B4-BE49-F238E27FC236}">
                <a16:creationId xmlns:a16="http://schemas.microsoft.com/office/drawing/2014/main" id="{83155A2F-DEFE-4E35-AC69-A7CB10E490D9}"/>
              </a:ext>
            </a:extLst>
          </p:cNvPr>
          <p:cNvGraphicFramePr>
            <a:graphicFrameLocks noGrp="1"/>
          </p:cNvGraphicFramePr>
          <p:nvPr>
            <p:ph type="tbl" sz="quarter" idx="13"/>
            <p:extLst>
              <p:ext uri="{D42A27DB-BD31-4B8C-83A1-F6EECF244321}">
                <p14:modId xmlns:p14="http://schemas.microsoft.com/office/powerpoint/2010/main" val="413687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2324255"/>
                    </a:ext>
                  </a:extLst>
                </a:gridCol>
                <a:gridCol w="822960">
                  <a:extLst>
                    <a:ext uri="{9D8B030D-6E8A-4147-A177-3AD203B41FA5}">
                      <a16:colId xmlns:a16="http://schemas.microsoft.com/office/drawing/2014/main" val="936783"/>
                    </a:ext>
                  </a:extLst>
                </a:gridCol>
                <a:gridCol w="1234440">
                  <a:extLst>
                    <a:ext uri="{9D8B030D-6E8A-4147-A177-3AD203B41FA5}">
                      <a16:colId xmlns:a16="http://schemas.microsoft.com/office/drawing/2014/main" val="3743231561"/>
                    </a:ext>
                  </a:extLst>
                </a:gridCol>
                <a:gridCol w="411480">
                  <a:extLst>
                    <a:ext uri="{9D8B030D-6E8A-4147-A177-3AD203B41FA5}">
                      <a16:colId xmlns:a16="http://schemas.microsoft.com/office/drawing/2014/main" val="3239280422"/>
                    </a:ext>
                  </a:extLst>
                </a:gridCol>
                <a:gridCol w="411480">
                  <a:extLst>
                    <a:ext uri="{9D8B030D-6E8A-4147-A177-3AD203B41FA5}">
                      <a16:colId xmlns:a16="http://schemas.microsoft.com/office/drawing/2014/main" val="726922465"/>
                    </a:ext>
                  </a:extLst>
                </a:gridCol>
                <a:gridCol w="411480">
                  <a:extLst>
                    <a:ext uri="{9D8B030D-6E8A-4147-A177-3AD203B41FA5}">
                      <a16:colId xmlns:a16="http://schemas.microsoft.com/office/drawing/2014/main" val="1411959785"/>
                    </a:ext>
                  </a:extLst>
                </a:gridCol>
                <a:gridCol w="411480">
                  <a:extLst>
                    <a:ext uri="{9D8B030D-6E8A-4147-A177-3AD203B41FA5}">
                      <a16:colId xmlns:a16="http://schemas.microsoft.com/office/drawing/2014/main" val="256853708"/>
                    </a:ext>
                  </a:extLst>
                </a:gridCol>
                <a:gridCol w="411480">
                  <a:extLst>
                    <a:ext uri="{9D8B030D-6E8A-4147-A177-3AD203B41FA5}">
                      <a16:colId xmlns:a16="http://schemas.microsoft.com/office/drawing/2014/main" val="3486585581"/>
                    </a:ext>
                  </a:extLst>
                </a:gridCol>
                <a:gridCol w="411480">
                  <a:extLst>
                    <a:ext uri="{9D8B030D-6E8A-4147-A177-3AD203B41FA5}">
                      <a16:colId xmlns:a16="http://schemas.microsoft.com/office/drawing/2014/main" val="3367380539"/>
                    </a:ext>
                  </a:extLst>
                </a:gridCol>
                <a:gridCol w="411480">
                  <a:extLst>
                    <a:ext uri="{9D8B030D-6E8A-4147-A177-3AD203B41FA5}">
                      <a16:colId xmlns:a16="http://schemas.microsoft.com/office/drawing/2014/main" val="1496619352"/>
                    </a:ext>
                  </a:extLst>
                </a:gridCol>
                <a:gridCol w="411480">
                  <a:extLst>
                    <a:ext uri="{9D8B030D-6E8A-4147-A177-3AD203B41FA5}">
                      <a16:colId xmlns:a16="http://schemas.microsoft.com/office/drawing/2014/main" val="4003682594"/>
                    </a:ext>
                  </a:extLst>
                </a:gridCol>
                <a:gridCol w="411480">
                  <a:extLst>
                    <a:ext uri="{9D8B030D-6E8A-4147-A177-3AD203B41FA5}">
                      <a16:colId xmlns:a16="http://schemas.microsoft.com/office/drawing/2014/main" val="3786311794"/>
                    </a:ext>
                  </a:extLst>
                </a:gridCol>
                <a:gridCol w="411480">
                  <a:extLst>
                    <a:ext uri="{9D8B030D-6E8A-4147-A177-3AD203B41FA5}">
                      <a16:colId xmlns:a16="http://schemas.microsoft.com/office/drawing/2014/main" val="124603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7011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- 2021-06-13 18:00:20</a:t>
                      </a:r>
                      <a:r>
                        <a:rPr kumimoji="0" lang="en-US" sz="1000" b="0" i="0" u="none" strike="noStrike" kern="1200" cap="none" spc="0" normalizeH="0" baseline="0" noProof="0">
                          <a:ln>
                            <a:noFill/>
                          </a:ln>
                          <a:solidFill>
                            <a:prstClr val="black"/>
                          </a:solidFill>
                          <a:effectLst/>
                          <a:uLnTx/>
                          <a:uFillTx/>
                          <a:latin typeface="+mn-lt"/>
                          <a:ea typeface="+mn-ea"/>
                          <a:cs typeface="+mn-cs"/>
                        </a:rPr>
                        <a:t>
 H-1 pengumuman SBMPTN nih!
Siapa yang udah siap? 😆 
#Zeniusnack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198803397_111582334375495_2611747778202666667_n.jpg?_nc_cat=107&amp;ccb=1-3&amp;_nc_sid=8ae9d6&amp;_nc_eui2=AeEP-eB2qDFB-c4Y04VUQvlzh1KPl4dAx4-HUo-Xh0DHj6xDegVGOM64683TdKb34X16C_K0umZYTHQsEaduTZ3q&amp;_nc_ohc=fId7MpPPFysAX81b0bH&amp;_nc_ht=scontent-iad3-2.cdninstagram.com&amp;oh=ba650e4cdf8e66baa7fea2ebbf211149&amp;oe=60D2D1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2558340"/>
                  </a:ext>
                </a:extLst>
              </a:tr>
            </a:tbl>
          </a:graphicData>
        </a:graphic>
      </p:graphicFrame>
      <p:sp>
        <p:nvSpPr>
          <p:cNvPr id="4" name="Text Placeholder 3">
            <a:extLst>
              <a:ext uri="{FF2B5EF4-FFF2-40B4-BE49-F238E27FC236}">
                <a16:creationId xmlns:a16="http://schemas.microsoft.com/office/drawing/2014/main" id="{84F2ABE6-3BA8-4F75-9A2E-E8C7452520C1}"/>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37121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29D5-C4E7-4D63-A8AF-42BF18EE9433}"/>
              </a:ext>
            </a:extLst>
          </p:cNvPr>
          <p:cNvSpPr>
            <a:spLocks noGrp="1"/>
          </p:cNvSpPr>
          <p:nvPr>
            <p:ph type="title"/>
          </p:nvPr>
        </p:nvSpPr>
        <p:spPr/>
        <p:txBody>
          <a:bodyPr/>
          <a:lstStyle/>
          <a:p>
            <a:r>
              <a:rPr lang="en-US"/>
              <a:t>Instagram Post Performance | Zenius - 18 of 22</a:t>
            </a:r>
          </a:p>
        </p:txBody>
      </p:sp>
      <p:graphicFrame>
        <p:nvGraphicFramePr>
          <p:cNvPr id="5" name="Table Placeholder 4">
            <a:extLst>
              <a:ext uri="{FF2B5EF4-FFF2-40B4-BE49-F238E27FC236}">
                <a16:creationId xmlns:a16="http://schemas.microsoft.com/office/drawing/2014/main" id="{686C83EC-160C-422B-9524-3070214B8D21}"/>
              </a:ext>
            </a:extLst>
          </p:cNvPr>
          <p:cNvGraphicFramePr>
            <a:graphicFrameLocks noGrp="1"/>
          </p:cNvGraphicFramePr>
          <p:nvPr>
            <p:ph type="tbl" sz="quarter" idx="13"/>
            <p:extLst>
              <p:ext uri="{D42A27DB-BD31-4B8C-83A1-F6EECF244321}">
                <p14:modId xmlns:p14="http://schemas.microsoft.com/office/powerpoint/2010/main" val="249000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12837991"/>
                    </a:ext>
                  </a:extLst>
                </a:gridCol>
                <a:gridCol w="822960">
                  <a:extLst>
                    <a:ext uri="{9D8B030D-6E8A-4147-A177-3AD203B41FA5}">
                      <a16:colId xmlns:a16="http://schemas.microsoft.com/office/drawing/2014/main" val="3856038962"/>
                    </a:ext>
                  </a:extLst>
                </a:gridCol>
                <a:gridCol w="1234440">
                  <a:extLst>
                    <a:ext uri="{9D8B030D-6E8A-4147-A177-3AD203B41FA5}">
                      <a16:colId xmlns:a16="http://schemas.microsoft.com/office/drawing/2014/main" val="960092982"/>
                    </a:ext>
                  </a:extLst>
                </a:gridCol>
                <a:gridCol w="411480">
                  <a:extLst>
                    <a:ext uri="{9D8B030D-6E8A-4147-A177-3AD203B41FA5}">
                      <a16:colId xmlns:a16="http://schemas.microsoft.com/office/drawing/2014/main" val="3096572798"/>
                    </a:ext>
                  </a:extLst>
                </a:gridCol>
                <a:gridCol w="411480">
                  <a:extLst>
                    <a:ext uri="{9D8B030D-6E8A-4147-A177-3AD203B41FA5}">
                      <a16:colId xmlns:a16="http://schemas.microsoft.com/office/drawing/2014/main" val="4037611504"/>
                    </a:ext>
                  </a:extLst>
                </a:gridCol>
                <a:gridCol w="411480">
                  <a:extLst>
                    <a:ext uri="{9D8B030D-6E8A-4147-A177-3AD203B41FA5}">
                      <a16:colId xmlns:a16="http://schemas.microsoft.com/office/drawing/2014/main" val="1998458692"/>
                    </a:ext>
                  </a:extLst>
                </a:gridCol>
                <a:gridCol w="411480">
                  <a:extLst>
                    <a:ext uri="{9D8B030D-6E8A-4147-A177-3AD203B41FA5}">
                      <a16:colId xmlns:a16="http://schemas.microsoft.com/office/drawing/2014/main" val="3561676930"/>
                    </a:ext>
                  </a:extLst>
                </a:gridCol>
                <a:gridCol w="411480">
                  <a:extLst>
                    <a:ext uri="{9D8B030D-6E8A-4147-A177-3AD203B41FA5}">
                      <a16:colId xmlns:a16="http://schemas.microsoft.com/office/drawing/2014/main" val="1155970215"/>
                    </a:ext>
                  </a:extLst>
                </a:gridCol>
                <a:gridCol w="411480">
                  <a:extLst>
                    <a:ext uri="{9D8B030D-6E8A-4147-A177-3AD203B41FA5}">
                      <a16:colId xmlns:a16="http://schemas.microsoft.com/office/drawing/2014/main" val="2118463869"/>
                    </a:ext>
                  </a:extLst>
                </a:gridCol>
                <a:gridCol w="411480">
                  <a:extLst>
                    <a:ext uri="{9D8B030D-6E8A-4147-A177-3AD203B41FA5}">
                      <a16:colId xmlns:a16="http://schemas.microsoft.com/office/drawing/2014/main" val="480925743"/>
                    </a:ext>
                  </a:extLst>
                </a:gridCol>
                <a:gridCol w="411480">
                  <a:extLst>
                    <a:ext uri="{9D8B030D-6E8A-4147-A177-3AD203B41FA5}">
                      <a16:colId xmlns:a16="http://schemas.microsoft.com/office/drawing/2014/main" val="3832262913"/>
                    </a:ext>
                  </a:extLst>
                </a:gridCol>
                <a:gridCol w="411480">
                  <a:extLst>
                    <a:ext uri="{9D8B030D-6E8A-4147-A177-3AD203B41FA5}">
                      <a16:colId xmlns:a16="http://schemas.microsoft.com/office/drawing/2014/main" val="53818489"/>
                    </a:ext>
                  </a:extLst>
                </a:gridCol>
                <a:gridCol w="411480">
                  <a:extLst>
                    <a:ext uri="{9D8B030D-6E8A-4147-A177-3AD203B41FA5}">
                      <a16:colId xmlns:a16="http://schemas.microsoft.com/office/drawing/2014/main" val="3300903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9637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- 2021-06-13 17:00:05</a:t>
                      </a:r>
                      <a:r>
                        <a:rPr kumimoji="0" lang="en-US" sz="1000" b="0" i="0" u="none" strike="noStrike" kern="1200" cap="none" spc="0" normalizeH="0" baseline="0" noProof="0">
                          <a:ln>
                            <a:noFill/>
                          </a:ln>
                          <a:solidFill>
                            <a:prstClr val="black"/>
                          </a:solidFill>
                          <a:effectLst/>
                          <a:uLnTx/>
                          <a:uFillTx/>
                          <a:latin typeface="+mn-lt"/>
                          <a:ea typeface="+mn-ea"/>
                          <a:cs typeface="+mn-cs"/>
                        </a:rPr>
                        <a:t>
 Weekend emang waktu paling pas buat nonton film~ Biar gak bingung mau nonton apa, Zen punya rekomendasi salah satu film tentang seorang pengidap gangguan skizofrenia atau dikenal juga dengan gangguan jiwa yang pada akhirnya berhasil meraih penghargaan nobel! Oh iya, John Nash juga sedang berulang tahun lho hari ini! 🥳
Ayo siapin perangkat dan cemilan kamu buat menyaksikan keseruan cerita dari film yang berjudul 'A Beautiful Mind' ini. 🍿😎
Kalau udah nonton, boleh dong kasih pendapatmu!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199875329_2974105136187052_2144646260912846111_n.jpg?_nc_cat=110&amp;ccb=1-3&amp;_nc_sid=8ae9d6&amp;_nc_eui2=AeFMWdc7pvB5QUeG7fvMJPVp1bfXBvl6rM7Vt9cG-XqszsM-VVrW5uEgTwqQCpHqTyIMwv7zvsfbwUCwEZhNYF5J&amp;_nc_ohc=aR2RZGEX-EIAX948h0n&amp;_nc_ht=scontent-iad3-2.cdninstagram.com&amp;oh=3cc9cf68f351bdcf8f44c89755d4ed0d&amp;oe=60D31A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4556871"/>
                  </a:ext>
                </a:extLst>
              </a:tr>
            </a:tbl>
          </a:graphicData>
        </a:graphic>
      </p:graphicFrame>
      <p:sp>
        <p:nvSpPr>
          <p:cNvPr id="4" name="Text Placeholder 3">
            <a:extLst>
              <a:ext uri="{FF2B5EF4-FFF2-40B4-BE49-F238E27FC236}">
                <a16:creationId xmlns:a16="http://schemas.microsoft.com/office/drawing/2014/main" id="{729B32C1-AB22-4192-AC52-BB9357ECEBCD}"/>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75751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3F3CF-41F7-4766-BA5C-B30EE9841431}"/>
              </a:ext>
            </a:extLst>
          </p:cNvPr>
          <p:cNvSpPr>
            <a:spLocks noGrp="1"/>
          </p:cNvSpPr>
          <p:nvPr>
            <p:ph type="title"/>
          </p:nvPr>
        </p:nvSpPr>
        <p:spPr/>
        <p:txBody>
          <a:bodyPr/>
          <a:lstStyle/>
          <a:p>
            <a:r>
              <a:rPr lang="en-US"/>
              <a:t>Instagram Post Performance | Zenius - 19 of 22</a:t>
            </a:r>
          </a:p>
        </p:txBody>
      </p:sp>
      <p:graphicFrame>
        <p:nvGraphicFramePr>
          <p:cNvPr id="5" name="Table Placeholder 4">
            <a:extLst>
              <a:ext uri="{FF2B5EF4-FFF2-40B4-BE49-F238E27FC236}">
                <a16:creationId xmlns:a16="http://schemas.microsoft.com/office/drawing/2014/main" id="{F7AE3B95-0755-495D-A846-681222D6E338}"/>
              </a:ext>
            </a:extLst>
          </p:cNvPr>
          <p:cNvGraphicFramePr>
            <a:graphicFrameLocks noGrp="1"/>
          </p:cNvGraphicFramePr>
          <p:nvPr>
            <p:ph type="tbl" sz="quarter" idx="13"/>
            <p:extLst>
              <p:ext uri="{D42A27DB-BD31-4B8C-83A1-F6EECF244321}">
                <p14:modId xmlns:p14="http://schemas.microsoft.com/office/powerpoint/2010/main" val="1047661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10020841"/>
                    </a:ext>
                  </a:extLst>
                </a:gridCol>
                <a:gridCol w="822960">
                  <a:extLst>
                    <a:ext uri="{9D8B030D-6E8A-4147-A177-3AD203B41FA5}">
                      <a16:colId xmlns:a16="http://schemas.microsoft.com/office/drawing/2014/main" val="1155248405"/>
                    </a:ext>
                  </a:extLst>
                </a:gridCol>
                <a:gridCol w="1234440">
                  <a:extLst>
                    <a:ext uri="{9D8B030D-6E8A-4147-A177-3AD203B41FA5}">
                      <a16:colId xmlns:a16="http://schemas.microsoft.com/office/drawing/2014/main" val="2100570586"/>
                    </a:ext>
                  </a:extLst>
                </a:gridCol>
                <a:gridCol w="411480">
                  <a:extLst>
                    <a:ext uri="{9D8B030D-6E8A-4147-A177-3AD203B41FA5}">
                      <a16:colId xmlns:a16="http://schemas.microsoft.com/office/drawing/2014/main" val="2823229910"/>
                    </a:ext>
                  </a:extLst>
                </a:gridCol>
                <a:gridCol w="411480">
                  <a:extLst>
                    <a:ext uri="{9D8B030D-6E8A-4147-A177-3AD203B41FA5}">
                      <a16:colId xmlns:a16="http://schemas.microsoft.com/office/drawing/2014/main" val="2353851365"/>
                    </a:ext>
                  </a:extLst>
                </a:gridCol>
                <a:gridCol w="411480">
                  <a:extLst>
                    <a:ext uri="{9D8B030D-6E8A-4147-A177-3AD203B41FA5}">
                      <a16:colId xmlns:a16="http://schemas.microsoft.com/office/drawing/2014/main" val="3643316127"/>
                    </a:ext>
                  </a:extLst>
                </a:gridCol>
                <a:gridCol w="411480">
                  <a:extLst>
                    <a:ext uri="{9D8B030D-6E8A-4147-A177-3AD203B41FA5}">
                      <a16:colId xmlns:a16="http://schemas.microsoft.com/office/drawing/2014/main" val="3111207597"/>
                    </a:ext>
                  </a:extLst>
                </a:gridCol>
                <a:gridCol w="411480">
                  <a:extLst>
                    <a:ext uri="{9D8B030D-6E8A-4147-A177-3AD203B41FA5}">
                      <a16:colId xmlns:a16="http://schemas.microsoft.com/office/drawing/2014/main" val="4132416880"/>
                    </a:ext>
                  </a:extLst>
                </a:gridCol>
                <a:gridCol w="411480">
                  <a:extLst>
                    <a:ext uri="{9D8B030D-6E8A-4147-A177-3AD203B41FA5}">
                      <a16:colId xmlns:a16="http://schemas.microsoft.com/office/drawing/2014/main" val="3823422970"/>
                    </a:ext>
                  </a:extLst>
                </a:gridCol>
                <a:gridCol w="411480">
                  <a:extLst>
                    <a:ext uri="{9D8B030D-6E8A-4147-A177-3AD203B41FA5}">
                      <a16:colId xmlns:a16="http://schemas.microsoft.com/office/drawing/2014/main" val="695836932"/>
                    </a:ext>
                  </a:extLst>
                </a:gridCol>
                <a:gridCol w="411480">
                  <a:extLst>
                    <a:ext uri="{9D8B030D-6E8A-4147-A177-3AD203B41FA5}">
                      <a16:colId xmlns:a16="http://schemas.microsoft.com/office/drawing/2014/main" val="1100611811"/>
                    </a:ext>
                  </a:extLst>
                </a:gridCol>
                <a:gridCol w="411480">
                  <a:extLst>
                    <a:ext uri="{9D8B030D-6E8A-4147-A177-3AD203B41FA5}">
                      <a16:colId xmlns:a16="http://schemas.microsoft.com/office/drawing/2014/main" val="1350024509"/>
                    </a:ext>
                  </a:extLst>
                </a:gridCol>
                <a:gridCol w="411480">
                  <a:extLst>
                    <a:ext uri="{9D8B030D-6E8A-4147-A177-3AD203B41FA5}">
                      <a16:colId xmlns:a16="http://schemas.microsoft.com/office/drawing/2014/main" val="3410826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2110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- 2021-06-13 16:00:47</a:t>
                      </a:r>
                      <a:r>
                        <a:rPr kumimoji="0" lang="en-US" sz="1000" b="0" i="0" u="none" strike="noStrike" kern="1200" cap="none" spc="0" normalizeH="0" baseline="0" noProof="0">
                          <a:ln>
                            <a:noFill/>
                          </a:ln>
                          <a:solidFill>
                            <a:prstClr val="black"/>
                          </a:solidFill>
                          <a:effectLst/>
                          <a:uLnTx/>
                          <a:uFillTx/>
                          <a:latin typeface="+mn-lt"/>
                          <a:ea typeface="+mn-ea"/>
                          <a:cs typeface="+mn-cs"/>
                        </a:rPr>
                        <a:t>
 Kenapa kalau kita makan pedas keringetan ya? Tapi kalau makan makanan manis atau asin malah enggak?
Well, hal itu terjadi karena... pedas bukan rasa melainkan sensasi dari panas dan sakit yang berasal dari senyawa Capsaicin 😲
Kamu sendiri team kuat makan pedas atau malah gak tahan sama sekali niih?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200185358_508527473530711_6292471413099151162_n.jpg?_nc_cat=105&amp;ccb=1-3&amp;_nc_sid=8ae9d6&amp;_nc_eui2=AeHkBU-bewNQkwqLNDBN1rzD3ppROJNzbHbemlE4k3Nsds6n_gLVKZBji9qXP2nb8GpRAb6LG62sPmdRFS7JAt36&amp;_nc_ohc=_2UzAwu2K1YAX-33P_i&amp;_nc_ht=scontent-iad3-2.cdninstagram.com&amp;oh=5021cc14f3fa3ea9d21efaeeb068d009&amp;oe=60D1EB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1647914"/>
                  </a:ext>
                </a:extLst>
              </a:tr>
            </a:tbl>
          </a:graphicData>
        </a:graphic>
      </p:graphicFrame>
      <p:sp>
        <p:nvSpPr>
          <p:cNvPr id="4" name="Text Placeholder 3">
            <a:extLst>
              <a:ext uri="{FF2B5EF4-FFF2-40B4-BE49-F238E27FC236}">
                <a16:creationId xmlns:a16="http://schemas.microsoft.com/office/drawing/2014/main" id="{4AB20CFE-CB38-4320-8160-CCF83EFE1A65}"/>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986395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5943-43CF-4BFF-BE9B-209DEB08E3BA}"/>
              </a:ext>
            </a:extLst>
          </p:cNvPr>
          <p:cNvSpPr>
            <a:spLocks noGrp="1"/>
          </p:cNvSpPr>
          <p:nvPr>
            <p:ph type="title"/>
          </p:nvPr>
        </p:nvSpPr>
        <p:spPr/>
        <p:txBody>
          <a:bodyPr/>
          <a:lstStyle/>
          <a:p>
            <a:r>
              <a:rPr lang="en-US"/>
              <a:t>Instagram Post Performance | Zenius - 20 of 22</a:t>
            </a:r>
          </a:p>
        </p:txBody>
      </p:sp>
      <p:graphicFrame>
        <p:nvGraphicFramePr>
          <p:cNvPr id="5" name="Table Placeholder 4">
            <a:extLst>
              <a:ext uri="{FF2B5EF4-FFF2-40B4-BE49-F238E27FC236}">
                <a16:creationId xmlns:a16="http://schemas.microsoft.com/office/drawing/2014/main" id="{93020051-20E6-4CE6-AC55-26BC6A6156BF}"/>
              </a:ext>
            </a:extLst>
          </p:cNvPr>
          <p:cNvGraphicFramePr>
            <a:graphicFrameLocks noGrp="1"/>
          </p:cNvGraphicFramePr>
          <p:nvPr>
            <p:ph type="tbl" sz="quarter" idx="13"/>
            <p:extLst>
              <p:ext uri="{D42A27DB-BD31-4B8C-83A1-F6EECF244321}">
                <p14:modId xmlns:p14="http://schemas.microsoft.com/office/powerpoint/2010/main" val="3009911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4734663"/>
                    </a:ext>
                  </a:extLst>
                </a:gridCol>
                <a:gridCol w="822960">
                  <a:extLst>
                    <a:ext uri="{9D8B030D-6E8A-4147-A177-3AD203B41FA5}">
                      <a16:colId xmlns:a16="http://schemas.microsoft.com/office/drawing/2014/main" val="742186381"/>
                    </a:ext>
                  </a:extLst>
                </a:gridCol>
                <a:gridCol w="1234440">
                  <a:extLst>
                    <a:ext uri="{9D8B030D-6E8A-4147-A177-3AD203B41FA5}">
                      <a16:colId xmlns:a16="http://schemas.microsoft.com/office/drawing/2014/main" val="1162265990"/>
                    </a:ext>
                  </a:extLst>
                </a:gridCol>
                <a:gridCol w="411480">
                  <a:extLst>
                    <a:ext uri="{9D8B030D-6E8A-4147-A177-3AD203B41FA5}">
                      <a16:colId xmlns:a16="http://schemas.microsoft.com/office/drawing/2014/main" val="1131456550"/>
                    </a:ext>
                  </a:extLst>
                </a:gridCol>
                <a:gridCol w="411480">
                  <a:extLst>
                    <a:ext uri="{9D8B030D-6E8A-4147-A177-3AD203B41FA5}">
                      <a16:colId xmlns:a16="http://schemas.microsoft.com/office/drawing/2014/main" val="513985291"/>
                    </a:ext>
                  </a:extLst>
                </a:gridCol>
                <a:gridCol w="411480">
                  <a:extLst>
                    <a:ext uri="{9D8B030D-6E8A-4147-A177-3AD203B41FA5}">
                      <a16:colId xmlns:a16="http://schemas.microsoft.com/office/drawing/2014/main" val="232379652"/>
                    </a:ext>
                  </a:extLst>
                </a:gridCol>
                <a:gridCol w="411480">
                  <a:extLst>
                    <a:ext uri="{9D8B030D-6E8A-4147-A177-3AD203B41FA5}">
                      <a16:colId xmlns:a16="http://schemas.microsoft.com/office/drawing/2014/main" val="550410209"/>
                    </a:ext>
                  </a:extLst>
                </a:gridCol>
                <a:gridCol w="411480">
                  <a:extLst>
                    <a:ext uri="{9D8B030D-6E8A-4147-A177-3AD203B41FA5}">
                      <a16:colId xmlns:a16="http://schemas.microsoft.com/office/drawing/2014/main" val="3321314920"/>
                    </a:ext>
                  </a:extLst>
                </a:gridCol>
                <a:gridCol w="411480">
                  <a:extLst>
                    <a:ext uri="{9D8B030D-6E8A-4147-A177-3AD203B41FA5}">
                      <a16:colId xmlns:a16="http://schemas.microsoft.com/office/drawing/2014/main" val="2180473298"/>
                    </a:ext>
                  </a:extLst>
                </a:gridCol>
                <a:gridCol w="411480">
                  <a:extLst>
                    <a:ext uri="{9D8B030D-6E8A-4147-A177-3AD203B41FA5}">
                      <a16:colId xmlns:a16="http://schemas.microsoft.com/office/drawing/2014/main" val="1842821504"/>
                    </a:ext>
                  </a:extLst>
                </a:gridCol>
                <a:gridCol w="411480">
                  <a:extLst>
                    <a:ext uri="{9D8B030D-6E8A-4147-A177-3AD203B41FA5}">
                      <a16:colId xmlns:a16="http://schemas.microsoft.com/office/drawing/2014/main" val="3251921478"/>
                    </a:ext>
                  </a:extLst>
                </a:gridCol>
                <a:gridCol w="411480">
                  <a:extLst>
                    <a:ext uri="{9D8B030D-6E8A-4147-A177-3AD203B41FA5}">
                      <a16:colId xmlns:a16="http://schemas.microsoft.com/office/drawing/2014/main" val="1102663514"/>
                    </a:ext>
                  </a:extLst>
                </a:gridCol>
                <a:gridCol w="411480">
                  <a:extLst>
                    <a:ext uri="{9D8B030D-6E8A-4147-A177-3AD203B41FA5}">
                      <a16:colId xmlns:a16="http://schemas.microsoft.com/office/drawing/2014/main" val="148161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4792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- 2021-06-12 18:30:15</a:t>
                      </a:r>
                      <a:r>
                        <a:rPr kumimoji="0" lang="en-US" sz="1000" b="0" i="0" u="none" strike="noStrike" kern="1200" cap="none" spc="0" normalizeH="0" baseline="0" noProof="0">
                          <a:ln>
                            <a:noFill/>
                          </a:ln>
                          <a:solidFill>
                            <a:prstClr val="black"/>
                          </a:solidFill>
                          <a:effectLst/>
                          <a:uLnTx/>
                          <a:uFillTx/>
                          <a:latin typeface="+mn-lt"/>
                          <a:ea typeface="+mn-ea"/>
                          <a:cs typeface="+mn-cs"/>
                        </a:rPr>
                        <a:t>
 Mungkin, menurut kamu ngobrolin nikah sekarang itu kecepatan. Tapi, kamu tau gak kalau angka pernikahan dini di Indonesia justru meningkat drastis selama pandemi Covid-19?
Alasan ngelakuin pernikahannya pun macam-macam. Bahkan ada yang beralasan karena minimnya aktivitas setelah belajar daring selama pandemi lho...
Terus, jadi muncul pertanyaan-pertanyaan kayak: "Nikah muda emang gak apa-apa, ya?", "Emang bisa anak umur 15 tahun nikah?", dan sebagainya.
Well, pertanyaan kayak ini kadang gak bisa kita jawab dengan penalaran ilmiah, atau scientific reasoning doang. Kenapa? Tonton lengkapnya di Zenius App, yuk!
Klik: zeni.ws/pernikahandini
#Zenklopedia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199697189_1027243811432196_729773708464562906_n.jpg?_nc_cat=103&amp;ccb=1-3&amp;_nc_sid=8ae9d6&amp;_nc_eui2=AeHi6xjWM49f1HFPFbob1olCF0q29dcn2KMXSrb11yfYo8tfCiT4eTga6rC9pXSR6vAEPZhsGUm_hg8fzqx7YDAq&amp;_nc_ohc=Akm2gRZeTVIAX8p2CX0&amp;_nc_ht=scontent-iad3-2.cdninstagram.com&amp;oh=ff5c963e9e2e409645d1379892413a31&amp;oe=60D1E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742675"/>
                  </a:ext>
                </a:extLst>
              </a:tr>
            </a:tbl>
          </a:graphicData>
        </a:graphic>
      </p:graphicFrame>
      <p:sp>
        <p:nvSpPr>
          <p:cNvPr id="4" name="Text Placeholder 3">
            <a:extLst>
              <a:ext uri="{FF2B5EF4-FFF2-40B4-BE49-F238E27FC236}">
                <a16:creationId xmlns:a16="http://schemas.microsoft.com/office/drawing/2014/main" id="{620BB881-873C-4BA7-AB28-EF09A35B6A33}"/>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415504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657F3-9931-4120-82E4-42FA4C111AAE}"/>
              </a:ext>
            </a:extLst>
          </p:cNvPr>
          <p:cNvSpPr>
            <a:spLocks noGrp="1"/>
          </p:cNvSpPr>
          <p:nvPr>
            <p:ph type="title"/>
          </p:nvPr>
        </p:nvSpPr>
        <p:spPr/>
        <p:txBody>
          <a:bodyPr/>
          <a:lstStyle/>
          <a:p>
            <a:r>
              <a:rPr lang="en-US"/>
              <a:t>Instagram Post Performance | Zenius - 21 of 22</a:t>
            </a:r>
          </a:p>
        </p:txBody>
      </p:sp>
      <p:graphicFrame>
        <p:nvGraphicFramePr>
          <p:cNvPr id="5" name="Table Placeholder 4">
            <a:extLst>
              <a:ext uri="{FF2B5EF4-FFF2-40B4-BE49-F238E27FC236}">
                <a16:creationId xmlns:a16="http://schemas.microsoft.com/office/drawing/2014/main" id="{87CD8855-EB56-4310-87BC-7992646F7962}"/>
              </a:ext>
            </a:extLst>
          </p:cNvPr>
          <p:cNvGraphicFramePr>
            <a:graphicFrameLocks noGrp="1"/>
          </p:cNvGraphicFramePr>
          <p:nvPr>
            <p:ph type="tbl" sz="quarter" idx="13"/>
            <p:extLst>
              <p:ext uri="{D42A27DB-BD31-4B8C-83A1-F6EECF244321}">
                <p14:modId xmlns:p14="http://schemas.microsoft.com/office/powerpoint/2010/main" val="97131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9759517"/>
                    </a:ext>
                  </a:extLst>
                </a:gridCol>
                <a:gridCol w="822960">
                  <a:extLst>
                    <a:ext uri="{9D8B030D-6E8A-4147-A177-3AD203B41FA5}">
                      <a16:colId xmlns:a16="http://schemas.microsoft.com/office/drawing/2014/main" val="4071020113"/>
                    </a:ext>
                  </a:extLst>
                </a:gridCol>
                <a:gridCol w="1234440">
                  <a:extLst>
                    <a:ext uri="{9D8B030D-6E8A-4147-A177-3AD203B41FA5}">
                      <a16:colId xmlns:a16="http://schemas.microsoft.com/office/drawing/2014/main" val="3146885908"/>
                    </a:ext>
                  </a:extLst>
                </a:gridCol>
                <a:gridCol w="411480">
                  <a:extLst>
                    <a:ext uri="{9D8B030D-6E8A-4147-A177-3AD203B41FA5}">
                      <a16:colId xmlns:a16="http://schemas.microsoft.com/office/drawing/2014/main" val="1260425614"/>
                    </a:ext>
                  </a:extLst>
                </a:gridCol>
                <a:gridCol w="411480">
                  <a:extLst>
                    <a:ext uri="{9D8B030D-6E8A-4147-A177-3AD203B41FA5}">
                      <a16:colId xmlns:a16="http://schemas.microsoft.com/office/drawing/2014/main" val="4272890612"/>
                    </a:ext>
                  </a:extLst>
                </a:gridCol>
                <a:gridCol w="411480">
                  <a:extLst>
                    <a:ext uri="{9D8B030D-6E8A-4147-A177-3AD203B41FA5}">
                      <a16:colId xmlns:a16="http://schemas.microsoft.com/office/drawing/2014/main" val="2758617875"/>
                    </a:ext>
                  </a:extLst>
                </a:gridCol>
                <a:gridCol w="411480">
                  <a:extLst>
                    <a:ext uri="{9D8B030D-6E8A-4147-A177-3AD203B41FA5}">
                      <a16:colId xmlns:a16="http://schemas.microsoft.com/office/drawing/2014/main" val="181066298"/>
                    </a:ext>
                  </a:extLst>
                </a:gridCol>
                <a:gridCol w="411480">
                  <a:extLst>
                    <a:ext uri="{9D8B030D-6E8A-4147-A177-3AD203B41FA5}">
                      <a16:colId xmlns:a16="http://schemas.microsoft.com/office/drawing/2014/main" val="2289257370"/>
                    </a:ext>
                  </a:extLst>
                </a:gridCol>
                <a:gridCol w="411480">
                  <a:extLst>
                    <a:ext uri="{9D8B030D-6E8A-4147-A177-3AD203B41FA5}">
                      <a16:colId xmlns:a16="http://schemas.microsoft.com/office/drawing/2014/main" val="361696640"/>
                    </a:ext>
                  </a:extLst>
                </a:gridCol>
                <a:gridCol w="411480">
                  <a:extLst>
                    <a:ext uri="{9D8B030D-6E8A-4147-A177-3AD203B41FA5}">
                      <a16:colId xmlns:a16="http://schemas.microsoft.com/office/drawing/2014/main" val="1079755816"/>
                    </a:ext>
                  </a:extLst>
                </a:gridCol>
                <a:gridCol w="411480">
                  <a:extLst>
                    <a:ext uri="{9D8B030D-6E8A-4147-A177-3AD203B41FA5}">
                      <a16:colId xmlns:a16="http://schemas.microsoft.com/office/drawing/2014/main" val="992902764"/>
                    </a:ext>
                  </a:extLst>
                </a:gridCol>
                <a:gridCol w="411480">
                  <a:extLst>
                    <a:ext uri="{9D8B030D-6E8A-4147-A177-3AD203B41FA5}">
                      <a16:colId xmlns:a16="http://schemas.microsoft.com/office/drawing/2014/main" val="1910897252"/>
                    </a:ext>
                  </a:extLst>
                </a:gridCol>
                <a:gridCol w="411480">
                  <a:extLst>
                    <a:ext uri="{9D8B030D-6E8A-4147-A177-3AD203B41FA5}">
                      <a16:colId xmlns:a16="http://schemas.microsoft.com/office/drawing/2014/main" val="2619078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3672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- 2021-06-12 15:58:34</a:t>
                      </a:r>
                      <a:r>
                        <a:rPr kumimoji="0" lang="en-US" sz="1000" b="0" i="0" u="none" strike="noStrike" kern="1200" cap="none" spc="0" normalizeH="0" baseline="0" noProof="0">
                          <a:ln>
                            <a:noFill/>
                          </a:ln>
                          <a:solidFill>
                            <a:prstClr val="black"/>
                          </a:solidFill>
                          <a:effectLst/>
                          <a:uLnTx/>
                          <a:uFillTx/>
                          <a:latin typeface="+mn-lt"/>
                          <a:ea typeface="+mn-ea"/>
                          <a:cs typeface="+mn-cs"/>
                        </a:rPr>
                        <a:t>
 Buat kamu yang mulai deg-degan nungguin SIMAK UI, ayo maksimalin persiapan H-7 bareng Zenius! 🤓
Dapetin seminggu penuh FREE akses ke Live Class bersama tutor-tutor terbaik! Cek jadwalnya disini~ 
Mulai dari Senin, 14 Juni 2021! So, jangan sampai kelewatan yaaa ✨
#Zenupdate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199200523_4414000641958075_4780056071868454887_n.jpg?_nc_cat=101&amp;ccb=1-3&amp;_nc_sid=8ae9d6&amp;_nc_eui2=AeFGsMiC-pe6_JFHYg7AWDKNAZkUCOtPigsBmRQI60-KC6nOwxVd8EiW8WZarvLJnkKRCw8tsOOTYP2FUEuR-Czw&amp;_nc_ohc=bLsDer4SHN0AX8F4Y62&amp;_nc_ht=scontent-iad3-2.cdninstagram.com&amp;oh=5e3adbcb362c47bb855199e0d66fcad5&amp;oe=60D2CC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6281821"/>
                  </a:ext>
                </a:extLst>
              </a:tr>
            </a:tbl>
          </a:graphicData>
        </a:graphic>
      </p:graphicFrame>
      <p:sp>
        <p:nvSpPr>
          <p:cNvPr id="4" name="Text Placeholder 3">
            <a:extLst>
              <a:ext uri="{FF2B5EF4-FFF2-40B4-BE49-F238E27FC236}">
                <a16:creationId xmlns:a16="http://schemas.microsoft.com/office/drawing/2014/main" id="{13B14670-4680-474A-B838-9C2A1FAD434E}"/>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0716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A08C-5381-4FD1-89F2-5A6A2BD783A6}"/>
              </a:ext>
            </a:extLst>
          </p:cNvPr>
          <p:cNvSpPr>
            <a:spLocks noGrp="1"/>
          </p:cNvSpPr>
          <p:nvPr>
            <p:ph type="title"/>
          </p:nvPr>
        </p:nvSpPr>
        <p:spPr/>
        <p:txBody>
          <a:bodyPr/>
          <a:lstStyle/>
          <a:p>
            <a:r>
              <a:rPr lang="en-US"/>
              <a:t>Instagram Post Performance | Zenius - 22 of 22</a:t>
            </a:r>
          </a:p>
        </p:txBody>
      </p:sp>
      <p:graphicFrame>
        <p:nvGraphicFramePr>
          <p:cNvPr id="5" name="Table Placeholder 4">
            <a:extLst>
              <a:ext uri="{FF2B5EF4-FFF2-40B4-BE49-F238E27FC236}">
                <a16:creationId xmlns:a16="http://schemas.microsoft.com/office/drawing/2014/main" id="{CEDA17B0-05AB-4E52-9B4A-F4F8B9653A4B}"/>
              </a:ext>
            </a:extLst>
          </p:cNvPr>
          <p:cNvGraphicFramePr>
            <a:graphicFrameLocks noGrp="1"/>
          </p:cNvGraphicFramePr>
          <p:nvPr>
            <p:ph type="tbl" sz="quarter" idx="13"/>
            <p:extLst>
              <p:ext uri="{D42A27DB-BD31-4B8C-83A1-F6EECF244321}">
                <p14:modId xmlns:p14="http://schemas.microsoft.com/office/powerpoint/2010/main" val="1211379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8945751"/>
                    </a:ext>
                  </a:extLst>
                </a:gridCol>
                <a:gridCol w="822960">
                  <a:extLst>
                    <a:ext uri="{9D8B030D-6E8A-4147-A177-3AD203B41FA5}">
                      <a16:colId xmlns:a16="http://schemas.microsoft.com/office/drawing/2014/main" val="895872564"/>
                    </a:ext>
                  </a:extLst>
                </a:gridCol>
                <a:gridCol w="1234440">
                  <a:extLst>
                    <a:ext uri="{9D8B030D-6E8A-4147-A177-3AD203B41FA5}">
                      <a16:colId xmlns:a16="http://schemas.microsoft.com/office/drawing/2014/main" val="4044120795"/>
                    </a:ext>
                  </a:extLst>
                </a:gridCol>
                <a:gridCol w="411480">
                  <a:extLst>
                    <a:ext uri="{9D8B030D-6E8A-4147-A177-3AD203B41FA5}">
                      <a16:colId xmlns:a16="http://schemas.microsoft.com/office/drawing/2014/main" val="3228326366"/>
                    </a:ext>
                  </a:extLst>
                </a:gridCol>
                <a:gridCol w="411480">
                  <a:extLst>
                    <a:ext uri="{9D8B030D-6E8A-4147-A177-3AD203B41FA5}">
                      <a16:colId xmlns:a16="http://schemas.microsoft.com/office/drawing/2014/main" val="1345637852"/>
                    </a:ext>
                  </a:extLst>
                </a:gridCol>
                <a:gridCol w="411480">
                  <a:extLst>
                    <a:ext uri="{9D8B030D-6E8A-4147-A177-3AD203B41FA5}">
                      <a16:colId xmlns:a16="http://schemas.microsoft.com/office/drawing/2014/main" val="3760757930"/>
                    </a:ext>
                  </a:extLst>
                </a:gridCol>
                <a:gridCol w="411480">
                  <a:extLst>
                    <a:ext uri="{9D8B030D-6E8A-4147-A177-3AD203B41FA5}">
                      <a16:colId xmlns:a16="http://schemas.microsoft.com/office/drawing/2014/main" val="1402672354"/>
                    </a:ext>
                  </a:extLst>
                </a:gridCol>
                <a:gridCol w="411480">
                  <a:extLst>
                    <a:ext uri="{9D8B030D-6E8A-4147-A177-3AD203B41FA5}">
                      <a16:colId xmlns:a16="http://schemas.microsoft.com/office/drawing/2014/main" val="3595439975"/>
                    </a:ext>
                  </a:extLst>
                </a:gridCol>
                <a:gridCol w="411480">
                  <a:extLst>
                    <a:ext uri="{9D8B030D-6E8A-4147-A177-3AD203B41FA5}">
                      <a16:colId xmlns:a16="http://schemas.microsoft.com/office/drawing/2014/main" val="2186301967"/>
                    </a:ext>
                  </a:extLst>
                </a:gridCol>
                <a:gridCol w="411480">
                  <a:extLst>
                    <a:ext uri="{9D8B030D-6E8A-4147-A177-3AD203B41FA5}">
                      <a16:colId xmlns:a16="http://schemas.microsoft.com/office/drawing/2014/main" val="2036259305"/>
                    </a:ext>
                  </a:extLst>
                </a:gridCol>
                <a:gridCol w="411480">
                  <a:extLst>
                    <a:ext uri="{9D8B030D-6E8A-4147-A177-3AD203B41FA5}">
                      <a16:colId xmlns:a16="http://schemas.microsoft.com/office/drawing/2014/main" val="747037291"/>
                    </a:ext>
                  </a:extLst>
                </a:gridCol>
                <a:gridCol w="411480">
                  <a:extLst>
                    <a:ext uri="{9D8B030D-6E8A-4147-A177-3AD203B41FA5}">
                      <a16:colId xmlns:a16="http://schemas.microsoft.com/office/drawing/2014/main" val="3059673407"/>
                    </a:ext>
                  </a:extLst>
                </a:gridCol>
                <a:gridCol w="411480">
                  <a:extLst>
                    <a:ext uri="{9D8B030D-6E8A-4147-A177-3AD203B41FA5}">
                      <a16:colId xmlns:a16="http://schemas.microsoft.com/office/drawing/2014/main" val="119604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5873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- 2021-06-12 13:36:40</a:t>
                      </a:r>
                      <a:r>
                        <a:rPr kumimoji="0" lang="en-US" sz="1000" b="0" i="0" u="none" strike="noStrike" kern="1200" cap="none" spc="0" normalizeH="0" baseline="0" noProof="0">
                          <a:ln>
                            <a:noFill/>
                          </a:ln>
                          <a:solidFill>
                            <a:prstClr val="black"/>
                          </a:solidFill>
                          <a:effectLst/>
                          <a:uLnTx/>
                          <a:uFillTx/>
                          <a:latin typeface="+mn-lt"/>
                          <a:ea typeface="+mn-ea"/>
                          <a:cs typeface="+mn-cs"/>
                        </a:rPr>
                        <a:t>
 Apa hal favorit yang kamu lakukan selama buka social media?
Kalau Zen, salah satunya adalah... menikmati karya-karya ilustrator komik independen. Mulai dari yang lokal, sampai yang berbahasa Inggris. Lumayaaan... Sambil scrolling bisa dapet insight menarik 😉
Selain 5 yang Zen sebutin, kamu ada rekomendasi lainnya gak?
Share di bawah ya!
#Zeniusnack #comics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200206349_4110733112355756_5111829260075675944_n.jpg?_nc_cat=110&amp;ccb=1-3&amp;_nc_sid=8ae9d6&amp;_nc_eui2=AeG0CdONv4XwacHgltJKO2M4gP9m_fYXOfqA_2b99hc5-uYDzpQMKdmmM7XyeJTpQ_lwflj3miHSYCeLeLwC9wgW&amp;_nc_ohc=BDZNofCQyOoAX9H-fM4&amp;_nc_ht=scontent-iad3-2.cdninstagram.com&amp;oh=19c866a1ec8e3400e6acd8536b8fc3a3&amp;oe=60D356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2958060"/>
                  </a:ext>
                </a:extLst>
              </a:tr>
            </a:tbl>
          </a:graphicData>
        </a:graphic>
      </p:graphicFrame>
      <p:sp>
        <p:nvSpPr>
          <p:cNvPr id="4" name="Text Placeholder 3">
            <a:extLst>
              <a:ext uri="{FF2B5EF4-FFF2-40B4-BE49-F238E27FC236}">
                <a16:creationId xmlns:a16="http://schemas.microsoft.com/office/drawing/2014/main" id="{AEA65C4F-078C-428D-BCE6-FEE2EA02305E}"/>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646748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3848-DA42-4A56-8480-BF1D741765E0}"/>
              </a:ext>
            </a:extLst>
          </p:cNvPr>
          <p:cNvSpPr>
            <a:spLocks noGrp="1"/>
          </p:cNvSpPr>
          <p:nvPr>
            <p:ph type="title"/>
          </p:nvPr>
        </p:nvSpPr>
        <p:spPr/>
        <p:txBody>
          <a:bodyPr/>
          <a:lstStyle/>
          <a:p>
            <a:r>
              <a:rPr lang="en-US"/>
              <a:t>Instagram Stories Key Metrics Table | Zenius</a:t>
            </a:r>
          </a:p>
        </p:txBody>
      </p:sp>
      <p:graphicFrame>
        <p:nvGraphicFramePr>
          <p:cNvPr id="5" name="Table Placeholder 4">
            <a:extLst>
              <a:ext uri="{FF2B5EF4-FFF2-40B4-BE49-F238E27FC236}">
                <a16:creationId xmlns:a16="http://schemas.microsoft.com/office/drawing/2014/main" id="{92A08A7A-ADD2-440B-AF13-8C2F059E4DA5}"/>
              </a:ext>
            </a:extLst>
          </p:cNvPr>
          <p:cNvGraphicFramePr>
            <a:graphicFrameLocks noGrp="1"/>
          </p:cNvGraphicFramePr>
          <p:nvPr>
            <p:ph type="tbl" sz="quarter" idx="13"/>
            <p:extLst>
              <p:ext uri="{D42A27DB-BD31-4B8C-83A1-F6EECF244321}">
                <p14:modId xmlns:p14="http://schemas.microsoft.com/office/powerpoint/2010/main" val="356697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1254"/>
                    </a:ext>
                  </a:extLst>
                </a:gridCol>
                <a:gridCol w="987552">
                  <a:extLst>
                    <a:ext uri="{9D8B030D-6E8A-4147-A177-3AD203B41FA5}">
                      <a16:colId xmlns:a16="http://schemas.microsoft.com/office/drawing/2014/main" val="1687191275"/>
                    </a:ext>
                  </a:extLst>
                </a:gridCol>
                <a:gridCol w="987552">
                  <a:extLst>
                    <a:ext uri="{9D8B030D-6E8A-4147-A177-3AD203B41FA5}">
                      <a16:colId xmlns:a16="http://schemas.microsoft.com/office/drawing/2014/main" val="2627380568"/>
                    </a:ext>
                  </a:extLst>
                </a:gridCol>
                <a:gridCol w="987552">
                  <a:extLst>
                    <a:ext uri="{9D8B030D-6E8A-4147-A177-3AD203B41FA5}">
                      <a16:colId xmlns:a16="http://schemas.microsoft.com/office/drawing/2014/main" val="2279134797"/>
                    </a:ext>
                  </a:extLst>
                </a:gridCol>
                <a:gridCol w="987552">
                  <a:extLst>
                    <a:ext uri="{9D8B030D-6E8A-4147-A177-3AD203B41FA5}">
                      <a16:colId xmlns:a16="http://schemas.microsoft.com/office/drawing/2014/main" val="3710425383"/>
                    </a:ext>
                  </a:extLst>
                </a:gridCol>
                <a:gridCol w="987552">
                  <a:extLst>
                    <a:ext uri="{9D8B030D-6E8A-4147-A177-3AD203B41FA5}">
                      <a16:colId xmlns:a16="http://schemas.microsoft.com/office/drawing/2014/main" val="1835088805"/>
                    </a:ext>
                  </a:extLst>
                </a:gridCol>
                <a:gridCol w="987552">
                  <a:extLst>
                    <a:ext uri="{9D8B030D-6E8A-4147-A177-3AD203B41FA5}">
                      <a16:colId xmlns:a16="http://schemas.microsoft.com/office/drawing/2014/main" val="322473055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671558882"/>
                  </a:ext>
                </a:extLst>
              </a:tr>
              <a:tr h="370840">
                <a:tc>
                  <a:txBody>
                    <a:bodyPr/>
                    <a:lstStyle/>
                    <a:p>
                      <a:r>
                        <a:rPr lang="en-US" sz="1000"/>
                        <a:t>zeniuseducation</a:t>
                      </a:r>
                    </a:p>
                  </a:txBody>
                  <a:tcPr/>
                </a:tc>
                <a:tc>
                  <a:txBody>
                    <a:bodyPr/>
                    <a:lstStyle/>
                    <a:p>
                      <a:r>
                        <a:rPr lang="en-US" sz="1000"/>
                        <a:t>19</a:t>
                      </a:r>
                    </a:p>
                  </a:txBody>
                  <a:tcPr/>
                </a:tc>
                <a:tc>
                  <a:txBody>
                    <a:bodyPr/>
                    <a:lstStyle/>
                    <a:p>
                      <a:r>
                        <a:rPr lang="en-US" sz="1000"/>
                        <a:t>5095.21</a:t>
                      </a:r>
                    </a:p>
                  </a:txBody>
                  <a:tcPr/>
                </a:tc>
                <a:tc>
                  <a:txBody>
                    <a:bodyPr/>
                    <a:lstStyle/>
                    <a:p>
                      <a:r>
                        <a:rPr lang="en-US" sz="1000"/>
                        <a:t>5081.89</a:t>
                      </a:r>
                    </a:p>
                  </a:txBody>
                  <a:tcPr/>
                </a:tc>
                <a:tc>
                  <a:txBody>
                    <a:bodyPr/>
                    <a:lstStyle/>
                    <a:p>
                      <a:r>
                        <a:rPr lang="en-US" sz="1000"/>
                        <a:t>96809</a:t>
                      </a:r>
                    </a:p>
                  </a:txBody>
                  <a:tcPr/>
                </a:tc>
                <a:tc>
                  <a:txBody>
                    <a:bodyPr/>
                    <a:lstStyle/>
                    <a:p>
                      <a:r>
                        <a:rPr lang="en-US" sz="1000"/>
                        <a:t>7998</a:t>
                      </a:r>
                    </a:p>
                  </a:txBody>
                  <a:tcPr/>
                </a:tc>
                <a:tc>
                  <a:txBody>
                    <a:bodyPr/>
                    <a:lstStyle/>
                    <a:p>
                      <a:r>
                        <a:rPr lang="en-US" sz="1000"/>
                        <a:t>93184</a:t>
                      </a:r>
                    </a:p>
                  </a:txBody>
                  <a:tcPr/>
                </a:tc>
                <a:extLst>
                  <a:ext uri="{0D108BD9-81ED-4DB2-BD59-A6C34878D82A}">
                    <a16:rowId xmlns:a16="http://schemas.microsoft.com/office/drawing/2014/main" val="215126707"/>
                  </a:ext>
                </a:extLst>
              </a:tr>
            </a:tbl>
          </a:graphicData>
        </a:graphic>
      </p:graphicFrame>
      <p:sp>
        <p:nvSpPr>
          <p:cNvPr id="4" name="Text Placeholder 3">
            <a:extLst>
              <a:ext uri="{FF2B5EF4-FFF2-40B4-BE49-F238E27FC236}">
                <a16:creationId xmlns:a16="http://schemas.microsoft.com/office/drawing/2014/main" id="{0C1C53E9-5BE7-4BF2-8394-559537694681}"/>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900340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79A9-3C0C-4714-89CD-03DB8EC2D25F}"/>
              </a:ext>
            </a:extLst>
          </p:cNvPr>
          <p:cNvSpPr>
            <a:spLocks noGrp="1"/>
          </p:cNvSpPr>
          <p:nvPr>
            <p:ph type="title"/>
          </p:nvPr>
        </p:nvSpPr>
        <p:spPr/>
        <p:txBody>
          <a:bodyPr/>
          <a:lstStyle/>
          <a:p>
            <a:r>
              <a:rPr lang="en-US"/>
              <a:t>Instagram Stories Table  | Zenius - 1 of 10</a:t>
            </a:r>
          </a:p>
        </p:txBody>
      </p:sp>
      <p:graphicFrame>
        <p:nvGraphicFramePr>
          <p:cNvPr id="5" name="Table Placeholder 4">
            <a:extLst>
              <a:ext uri="{FF2B5EF4-FFF2-40B4-BE49-F238E27FC236}">
                <a16:creationId xmlns:a16="http://schemas.microsoft.com/office/drawing/2014/main" id="{66503722-BCEF-46E5-BE8B-755959D7B8EC}"/>
              </a:ext>
            </a:extLst>
          </p:cNvPr>
          <p:cNvGraphicFramePr>
            <a:graphicFrameLocks noGrp="1"/>
          </p:cNvGraphicFramePr>
          <p:nvPr>
            <p:ph type="tbl" sz="quarter" idx="13"/>
            <p:extLst>
              <p:ext uri="{D42A27DB-BD31-4B8C-83A1-F6EECF244321}">
                <p14:modId xmlns:p14="http://schemas.microsoft.com/office/powerpoint/2010/main" val="2929333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942120827"/>
                    </a:ext>
                  </a:extLst>
                </a:gridCol>
                <a:gridCol w="1069847">
                  <a:extLst>
                    <a:ext uri="{9D8B030D-6E8A-4147-A177-3AD203B41FA5}">
                      <a16:colId xmlns:a16="http://schemas.microsoft.com/office/drawing/2014/main" val="1508627481"/>
                    </a:ext>
                  </a:extLst>
                </a:gridCol>
                <a:gridCol w="1481327">
                  <a:extLst>
                    <a:ext uri="{9D8B030D-6E8A-4147-A177-3AD203B41FA5}">
                      <a16:colId xmlns:a16="http://schemas.microsoft.com/office/drawing/2014/main" val="2652458328"/>
                    </a:ext>
                  </a:extLst>
                </a:gridCol>
                <a:gridCol w="493776">
                  <a:extLst>
                    <a:ext uri="{9D8B030D-6E8A-4147-A177-3AD203B41FA5}">
                      <a16:colId xmlns:a16="http://schemas.microsoft.com/office/drawing/2014/main" val="3656297417"/>
                    </a:ext>
                  </a:extLst>
                </a:gridCol>
                <a:gridCol w="493776">
                  <a:extLst>
                    <a:ext uri="{9D8B030D-6E8A-4147-A177-3AD203B41FA5}">
                      <a16:colId xmlns:a16="http://schemas.microsoft.com/office/drawing/2014/main" val="1712414605"/>
                    </a:ext>
                  </a:extLst>
                </a:gridCol>
                <a:gridCol w="493776">
                  <a:extLst>
                    <a:ext uri="{9D8B030D-6E8A-4147-A177-3AD203B41FA5}">
                      <a16:colId xmlns:a16="http://schemas.microsoft.com/office/drawing/2014/main" val="943077904"/>
                    </a:ext>
                  </a:extLst>
                </a:gridCol>
                <a:gridCol w="493776">
                  <a:extLst>
                    <a:ext uri="{9D8B030D-6E8A-4147-A177-3AD203B41FA5}">
                      <a16:colId xmlns:a16="http://schemas.microsoft.com/office/drawing/2014/main" val="2515227632"/>
                    </a:ext>
                  </a:extLst>
                </a:gridCol>
                <a:gridCol w="493776">
                  <a:extLst>
                    <a:ext uri="{9D8B030D-6E8A-4147-A177-3AD203B41FA5}">
                      <a16:colId xmlns:a16="http://schemas.microsoft.com/office/drawing/2014/main" val="3745680505"/>
                    </a:ext>
                  </a:extLst>
                </a:gridCol>
                <a:gridCol w="493776">
                  <a:extLst>
                    <a:ext uri="{9D8B030D-6E8A-4147-A177-3AD203B41FA5}">
                      <a16:colId xmlns:a16="http://schemas.microsoft.com/office/drawing/2014/main" val="92025198"/>
                    </a:ext>
                  </a:extLst>
                </a:gridCol>
                <a:gridCol w="493776">
                  <a:extLst>
                    <a:ext uri="{9D8B030D-6E8A-4147-A177-3AD203B41FA5}">
                      <a16:colId xmlns:a16="http://schemas.microsoft.com/office/drawing/2014/main" val="3987632711"/>
                    </a:ext>
                  </a:extLst>
                </a:gridCol>
                <a:gridCol w="493776">
                  <a:extLst>
                    <a:ext uri="{9D8B030D-6E8A-4147-A177-3AD203B41FA5}">
                      <a16:colId xmlns:a16="http://schemas.microsoft.com/office/drawing/2014/main" val="3404597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77576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zeniuseducation - 2021-06-18 17:14:53</a:t>
                      </a:r>
                      <a:r>
                        <a:rPr kumimoji="0" lang="it-IT" sz="1000" b="0" i="0" u="none" strike="noStrike" kern="1200" cap="none" spc="0" normalizeH="0" baseline="0" noProof="0">
                          <a:ln>
                            <a:noFill/>
                          </a:ln>
                          <a:solidFill>
                            <a:prstClr val="black"/>
                          </a:solidFill>
                          <a:effectLst/>
                          <a:uLnTx/>
                          <a:uFillTx/>
                          <a:latin typeface="+mn-lt"/>
                          <a:ea typeface="+mn-ea"/>
                          <a:cs typeface="+mn-cs"/>
                        </a:rPr>
                        <a:t>
 Emang bisa ya?  Cari tau di sini! @vikavrd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https://quintly-image-storage.s3.amazonaws.com/699e83c0605362d9773c2e06881e180d/1875457a2379b8ccd9ed417477e9dd4f.jpg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17:00:49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249260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17:12:16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https://quintly-image-storage.s3.amazonaws.com/699e83c0605362d9773c2e06881e180d/26a114965ed1b0a9a36b5371b1ae667d.jpg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17:00:49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extLst>
                  <a:ext uri="{0D108BD9-81ED-4DB2-BD59-A6C34878D82A}">
                    <a16:rowId xmlns:a16="http://schemas.microsoft.com/office/drawing/2014/main" val="2513428516"/>
                  </a:ext>
                </a:extLst>
              </a:tr>
            </a:tbl>
          </a:graphicData>
        </a:graphic>
      </p:graphicFrame>
      <p:sp>
        <p:nvSpPr>
          <p:cNvPr id="4" name="Text Placeholder 3">
            <a:extLst>
              <a:ext uri="{FF2B5EF4-FFF2-40B4-BE49-F238E27FC236}">
                <a16:creationId xmlns:a16="http://schemas.microsoft.com/office/drawing/2014/main" id="{D1BA1A6A-2727-41CD-841F-573936AFBF4A}"/>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260916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F24DC-FF08-418F-BA9A-2A7222872541}"/>
              </a:ext>
            </a:extLst>
          </p:cNvPr>
          <p:cNvSpPr>
            <a:spLocks noGrp="1"/>
          </p:cNvSpPr>
          <p:nvPr>
            <p:ph type="title"/>
          </p:nvPr>
        </p:nvSpPr>
        <p:spPr/>
        <p:txBody>
          <a:bodyPr/>
          <a:lstStyle/>
          <a:p>
            <a:r>
              <a:rPr lang="en-US"/>
              <a:t>Instagram Stories Table  | Zenius - 2 of 10</a:t>
            </a:r>
          </a:p>
        </p:txBody>
      </p:sp>
      <p:graphicFrame>
        <p:nvGraphicFramePr>
          <p:cNvPr id="5" name="Table Placeholder 4">
            <a:extLst>
              <a:ext uri="{FF2B5EF4-FFF2-40B4-BE49-F238E27FC236}">
                <a16:creationId xmlns:a16="http://schemas.microsoft.com/office/drawing/2014/main" id="{B9E81AA5-582F-4753-82A6-5E021477E68F}"/>
              </a:ext>
            </a:extLst>
          </p:cNvPr>
          <p:cNvGraphicFramePr>
            <a:graphicFrameLocks noGrp="1"/>
          </p:cNvGraphicFramePr>
          <p:nvPr>
            <p:ph type="tbl" sz="quarter" idx="13"/>
            <p:extLst>
              <p:ext uri="{D42A27DB-BD31-4B8C-83A1-F6EECF244321}">
                <p14:modId xmlns:p14="http://schemas.microsoft.com/office/powerpoint/2010/main" val="2102654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82645096"/>
                    </a:ext>
                  </a:extLst>
                </a:gridCol>
                <a:gridCol w="1069847">
                  <a:extLst>
                    <a:ext uri="{9D8B030D-6E8A-4147-A177-3AD203B41FA5}">
                      <a16:colId xmlns:a16="http://schemas.microsoft.com/office/drawing/2014/main" val="2687554274"/>
                    </a:ext>
                  </a:extLst>
                </a:gridCol>
                <a:gridCol w="1481327">
                  <a:extLst>
                    <a:ext uri="{9D8B030D-6E8A-4147-A177-3AD203B41FA5}">
                      <a16:colId xmlns:a16="http://schemas.microsoft.com/office/drawing/2014/main" val="676676099"/>
                    </a:ext>
                  </a:extLst>
                </a:gridCol>
                <a:gridCol w="493776">
                  <a:extLst>
                    <a:ext uri="{9D8B030D-6E8A-4147-A177-3AD203B41FA5}">
                      <a16:colId xmlns:a16="http://schemas.microsoft.com/office/drawing/2014/main" val="2207275757"/>
                    </a:ext>
                  </a:extLst>
                </a:gridCol>
                <a:gridCol w="493776">
                  <a:extLst>
                    <a:ext uri="{9D8B030D-6E8A-4147-A177-3AD203B41FA5}">
                      <a16:colId xmlns:a16="http://schemas.microsoft.com/office/drawing/2014/main" val="848156326"/>
                    </a:ext>
                  </a:extLst>
                </a:gridCol>
                <a:gridCol w="493776">
                  <a:extLst>
                    <a:ext uri="{9D8B030D-6E8A-4147-A177-3AD203B41FA5}">
                      <a16:colId xmlns:a16="http://schemas.microsoft.com/office/drawing/2014/main" val="2563536291"/>
                    </a:ext>
                  </a:extLst>
                </a:gridCol>
                <a:gridCol w="493776">
                  <a:extLst>
                    <a:ext uri="{9D8B030D-6E8A-4147-A177-3AD203B41FA5}">
                      <a16:colId xmlns:a16="http://schemas.microsoft.com/office/drawing/2014/main" val="2748354893"/>
                    </a:ext>
                  </a:extLst>
                </a:gridCol>
                <a:gridCol w="493776">
                  <a:extLst>
                    <a:ext uri="{9D8B030D-6E8A-4147-A177-3AD203B41FA5}">
                      <a16:colId xmlns:a16="http://schemas.microsoft.com/office/drawing/2014/main" val="2307290736"/>
                    </a:ext>
                  </a:extLst>
                </a:gridCol>
                <a:gridCol w="493776">
                  <a:extLst>
                    <a:ext uri="{9D8B030D-6E8A-4147-A177-3AD203B41FA5}">
                      <a16:colId xmlns:a16="http://schemas.microsoft.com/office/drawing/2014/main" val="3432994777"/>
                    </a:ext>
                  </a:extLst>
                </a:gridCol>
                <a:gridCol w="493776">
                  <a:extLst>
                    <a:ext uri="{9D8B030D-6E8A-4147-A177-3AD203B41FA5}">
                      <a16:colId xmlns:a16="http://schemas.microsoft.com/office/drawing/2014/main" val="2514497412"/>
                    </a:ext>
                  </a:extLst>
                </a:gridCol>
                <a:gridCol w="493776">
                  <a:extLst>
                    <a:ext uri="{9D8B030D-6E8A-4147-A177-3AD203B41FA5}">
                      <a16:colId xmlns:a16="http://schemas.microsoft.com/office/drawing/2014/main" val="156414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07035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14:35:36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https://quintly-image-storage.s3.amazonaws.com/699e83c0605362d9773c2e06881e180d/c86a09572711a48480f9144e369cafef.jpg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14:30:50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extLst>
                  <a:ext uri="{0D108BD9-81ED-4DB2-BD59-A6C34878D82A}">
                    <a16:rowId xmlns:a16="http://schemas.microsoft.com/office/drawing/2014/main" val="32055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14:35:26</a:t>
                      </a:r>
                      <a:r>
                        <a:rPr kumimoji="0" lang="en-US" sz="1000" b="0" i="0" u="none" strike="noStrike" kern="1200" cap="none" spc="0" normalizeH="0" baseline="0" noProof="0">
                          <a:ln>
                            <a:noFill/>
                          </a:ln>
                          <a:solidFill>
                            <a:prstClr val="black"/>
                          </a:solidFill>
                          <a:effectLst/>
                          <a:uLnTx/>
                          <a:uFillTx/>
                          <a:latin typeface="+mn-lt"/>
                          <a:ea typeface="+mn-ea"/>
                          <a:cs typeface="+mn-cs"/>
                        </a:rPr>
                        <a:t>
 Calon GAMADA 2021 udah tau Try-Out UTUL UGM 2021 dari Zen belum?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https://quintly-image-storage.s3.amazonaws.com/699e83c0605362d9773c2e06881e180d/809492ad534a202d75587111ee343ca6.jpg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14:30:50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177907909"/>
                  </a:ext>
                </a:extLst>
              </a:tr>
            </a:tbl>
          </a:graphicData>
        </a:graphic>
      </p:graphicFrame>
      <p:sp>
        <p:nvSpPr>
          <p:cNvPr id="4" name="Text Placeholder 3">
            <a:extLst>
              <a:ext uri="{FF2B5EF4-FFF2-40B4-BE49-F238E27FC236}">
                <a16:creationId xmlns:a16="http://schemas.microsoft.com/office/drawing/2014/main" id="{0F7F3D44-FC93-44E8-9C2F-49B074BBEFF1}"/>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301955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21A54-58F6-4EE7-B465-C225DD2830E2}"/>
              </a:ext>
            </a:extLst>
          </p:cNvPr>
          <p:cNvSpPr>
            <a:spLocks noGrp="1"/>
          </p:cNvSpPr>
          <p:nvPr>
            <p:ph type="title"/>
          </p:nvPr>
        </p:nvSpPr>
        <p:spPr/>
        <p:txBody>
          <a:bodyPr/>
          <a:lstStyle/>
          <a:p>
            <a:r>
              <a:rPr lang="en-US"/>
              <a:t>Instagram Stories Table  | Zenius - 3 of 10</a:t>
            </a:r>
          </a:p>
        </p:txBody>
      </p:sp>
      <p:graphicFrame>
        <p:nvGraphicFramePr>
          <p:cNvPr id="5" name="Table Placeholder 4">
            <a:extLst>
              <a:ext uri="{FF2B5EF4-FFF2-40B4-BE49-F238E27FC236}">
                <a16:creationId xmlns:a16="http://schemas.microsoft.com/office/drawing/2014/main" id="{3AB55F33-0B1E-4EC0-A07A-575516CC19C8}"/>
              </a:ext>
            </a:extLst>
          </p:cNvPr>
          <p:cNvGraphicFramePr>
            <a:graphicFrameLocks noGrp="1"/>
          </p:cNvGraphicFramePr>
          <p:nvPr>
            <p:ph type="tbl" sz="quarter" idx="13"/>
            <p:extLst>
              <p:ext uri="{D42A27DB-BD31-4B8C-83A1-F6EECF244321}">
                <p14:modId xmlns:p14="http://schemas.microsoft.com/office/powerpoint/2010/main" val="2030392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022992176"/>
                    </a:ext>
                  </a:extLst>
                </a:gridCol>
                <a:gridCol w="1069847">
                  <a:extLst>
                    <a:ext uri="{9D8B030D-6E8A-4147-A177-3AD203B41FA5}">
                      <a16:colId xmlns:a16="http://schemas.microsoft.com/office/drawing/2014/main" val="2173059902"/>
                    </a:ext>
                  </a:extLst>
                </a:gridCol>
                <a:gridCol w="1481327">
                  <a:extLst>
                    <a:ext uri="{9D8B030D-6E8A-4147-A177-3AD203B41FA5}">
                      <a16:colId xmlns:a16="http://schemas.microsoft.com/office/drawing/2014/main" val="1801623705"/>
                    </a:ext>
                  </a:extLst>
                </a:gridCol>
                <a:gridCol w="493776">
                  <a:extLst>
                    <a:ext uri="{9D8B030D-6E8A-4147-A177-3AD203B41FA5}">
                      <a16:colId xmlns:a16="http://schemas.microsoft.com/office/drawing/2014/main" val="576093450"/>
                    </a:ext>
                  </a:extLst>
                </a:gridCol>
                <a:gridCol w="493776">
                  <a:extLst>
                    <a:ext uri="{9D8B030D-6E8A-4147-A177-3AD203B41FA5}">
                      <a16:colId xmlns:a16="http://schemas.microsoft.com/office/drawing/2014/main" val="38435588"/>
                    </a:ext>
                  </a:extLst>
                </a:gridCol>
                <a:gridCol w="493776">
                  <a:extLst>
                    <a:ext uri="{9D8B030D-6E8A-4147-A177-3AD203B41FA5}">
                      <a16:colId xmlns:a16="http://schemas.microsoft.com/office/drawing/2014/main" val="2100857684"/>
                    </a:ext>
                  </a:extLst>
                </a:gridCol>
                <a:gridCol w="493776">
                  <a:extLst>
                    <a:ext uri="{9D8B030D-6E8A-4147-A177-3AD203B41FA5}">
                      <a16:colId xmlns:a16="http://schemas.microsoft.com/office/drawing/2014/main" val="4163875674"/>
                    </a:ext>
                  </a:extLst>
                </a:gridCol>
                <a:gridCol w="493776">
                  <a:extLst>
                    <a:ext uri="{9D8B030D-6E8A-4147-A177-3AD203B41FA5}">
                      <a16:colId xmlns:a16="http://schemas.microsoft.com/office/drawing/2014/main" val="332541385"/>
                    </a:ext>
                  </a:extLst>
                </a:gridCol>
                <a:gridCol w="493776">
                  <a:extLst>
                    <a:ext uri="{9D8B030D-6E8A-4147-A177-3AD203B41FA5}">
                      <a16:colId xmlns:a16="http://schemas.microsoft.com/office/drawing/2014/main" val="651979065"/>
                    </a:ext>
                  </a:extLst>
                </a:gridCol>
                <a:gridCol w="493776">
                  <a:extLst>
                    <a:ext uri="{9D8B030D-6E8A-4147-A177-3AD203B41FA5}">
                      <a16:colId xmlns:a16="http://schemas.microsoft.com/office/drawing/2014/main" val="1743721160"/>
                    </a:ext>
                  </a:extLst>
                </a:gridCol>
                <a:gridCol w="493776">
                  <a:extLst>
                    <a:ext uri="{9D8B030D-6E8A-4147-A177-3AD203B41FA5}">
                      <a16:colId xmlns:a16="http://schemas.microsoft.com/office/drawing/2014/main" val="267025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2802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13:35:53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https://quintly-image-storage.s3.amazonaws.com/699e83c0605362d9773c2e06881e180d/16d5ece0f245574aca411d52e1f8be91.jpg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13:31:12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233856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13:03:53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https://quintly-image-storage.s3.amazonaws.com/699e83c0605362d9773c2e06881e180d/02ab7b9fd76f4bc04454c9dfb9c589cc.jpg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12:31:24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2643587675"/>
                  </a:ext>
                </a:extLst>
              </a:tr>
            </a:tbl>
          </a:graphicData>
        </a:graphic>
      </p:graphicFrame>
      <p:sp>
        <p:nvSpPr>
          <p:cNvPr id="4" name="Text Placeholder 3">
            <a:extLst>
              <a:ext uri="{FF2B5EF4-FFF2-40B4-BE49-F238E27FC236}">
                <a16:creationId xmlns:a16="http://schemas.microsoft.com/office/drawing/2014/main" id="{5C7B7485-F9CE-4904-92F7-063C75344233}"/>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762432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4910E-8263-476A-AFBB-025735CD28BF}"/>
              </a:ext>
            </a:extLst>
          </p:cNvPr>
          <p:cNvSpPr>
            <a:spLocks noGrp="1"/>
          </p:cNvSpPr>
          <p:nvPr>
            <p:ph type="title"/>
          </p:nvPr>
        </p:nvSpPr>
        <p:spPr/>
        <p:txBody>
          <a:bodyPr/>
          <a:lstStyle/>
          <a:p>
            <a:r>
              <a:rPr lang="en-US"/>
              <a:t>Instagram Stories Table  | Zenius - 4 of 10</a:t>
            </a:r>
          </a:p>
        </p:txBody>
      </p:sp>
      <p:graphicFrame>
        <p:nvGraphicFramePr>
          <p:cNvPr id="5" name="Table Placeholder 4">
            <a:extLst>
              <a:ext uri="{FF2B5EF4-FFF2-40B4-BE49-F238E27FC236}">
                <a16:creationId xmlns:a16="http://schemas.microsoft.com/office/drawing/2014/main" id="{EC1E76B4-91BE-42AC-A489-B3551CD264F1}"/>
              </a:ext>
            </a:extLst>
          </p:cNvPr>
          <p:cNvGraphicFramePr>
            <a:graphicFrameLocks noGrp="1"/>
          </p:cNvGraphicFramePr>
          <p:nvPr>
            <p:ph type="tbl" sz="quarter" idx="13"/>
            <p:extLst>
              <p:ext uri="{D42A27DB-BD31-4B8C-83A1-F6EECF244321}">
                <p14:modId xmlns:p14="http://schemas.microsoft.com/office/powerpoint/2010/main" val="240278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394606277"/>
                    </a:ext>
                  </a:extLst>
                </a:gridCol>
                <a:gridCol w="1069847">
                  <a:extLst>
                    <a:ext uri="{9D8B030D-6E8A-4147-A177-3AD203B41FA5}">
                      <a16:colId xmlns:a16="http://schemas.microsoft.com/office/drawing/2014/main" val="2552923400"/>
                    </a:ext>
                  </a:extLst>
                </a:gridCol>
                <a:gridCol w="1481327">
                  <a:extLst>
                    <a:ext uri="{9D8B030D-6E8A-4147-A177-3AD203B41FA5}">
                      <a16:colId xmlns:a16="http://schemas.microsoft.com/office/drawing/2014/main" val="635714570"/>
                    </a:ext>
                  </a:extLst>
                </a:gridCol>
                <a:gridCol w="493776">
                  <a:extLst>
                    <a:ext uri="{9D8B030D-6E8A-4147-A177-3AD203B41FA5}">
                      <a16:colId xmlns:a16="http://schemas.microsoft.com/office/drawing/2014/main" val="3549557883"/>
                    </a:ext>
                  </a:extLst>
                </a:gridCol>
                <a:gridCol w="493776">
                  <a:extLst>
                    <a:ext uri="{9D8B030D-6E8A-4147-A177-3AD203B41FA5}">
                      <a16:colId xmlns:a16="http://schemas.microsoft.com/office/drawing/2014/main" val="2390692716"/>
                    </a:ext>
                  </a:extLst>
                </a:gridCol>
                <a:gridCol w="493776">
                  <a:extLst>
                    <a:ext uri="{9D8B030D-6E8A-4147-A177-3AD203B41FA5}">
                      <a16:colId xmlns:a16="http://schemas.microsoft.com/office/drawing/2014/main" val="4292796213"/>
                    </a:ext>
                  </a:extLst>
                </a:gridCol>
                <a:gridCol w="493776">
                  <a:extLst>
                    <a:ext uri="{9D8B030D-6E8A-4147-A177-3AD203B41FA5}">
                      <a16:colId xmlns:a16="http://schemas.microsoft.com/office/drawing/2014/main" val="4069457362"/>
                    </a:ext>
                  </a:extLst>
                </a:gridCol>
                <a:gridCol w="493776">
                  <a:extLst>
                    <a:ext uri="{9D8B030D-6E8A-4147-A177-3AD203B41FA5}">
                      <a16:colId xmlns:a16="http://schemas.microsoft.com/office/drawing/2014/main" val="2785284632"/>
                    </a:ext>
                  </a:extLst>
                </a:gridCol>
                <a:gridCol w="493776">
                  <a:extLst>
                    <a:ext uri="{9D8B030D-6E8A-4147-A177-3AD203B41FA5}">
                      <a16:colId xmlns:a16="http://schemas.microsoft.com/office/drawing/2014/main" val="4287536780"/>
                    </a:ext>
                  </a:extLst>
                </a:gridCol>
                <a:gridCol w="493776">
                  <a:extLst>
                    <a:ext uri="{9D8B030D-6E8A-4147-A177-3AD203B41FA5}">
                      <a16:colId xmlns:a16="http://schemas.microsoft.com/office/drawing/2014/main" val="2155752250"/>
                    </a:ext>
                  </a:extLst>
                </a:gridCol>
                <a:gridCol w="493776">
                  <a:extLst>
                    <a:ext uri="{9D8B030D-6E8A-4147-A177-3AD203B41FA5}">
                      <a16:colId xmlns:a16="http://schemas.microsoft.com/office/drawing/2014/main" val="146122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67154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12:16:17</a:t>
                      </a:r>
                      <a:r>
                        <a:rPr kumimoji="0" lang="en-US" sz="1000" b="0" i="0" u="none" strike="noStrike" kern="1200" cap="none" spc="0" normalizeH="0" baseline="0" noProof="0">
                          <a:ln>
                            <a:noFill/>
                          </a:ln>
                          <a:solidFill>
                            <a:prstClr val="black"/>
                          </a:solidFill>
                          <a:effectLst/>
                          <a:uLnTx/>
                          <a:uFillTx/>
                          <a:latin typeface="+mn-lt"/>
                          <a:ea typeface="+mn-ea"/>
                          <a:cs typeface="+mn-cs"/>
                        </a:rPr>
                        <a:t>
 14.30-15.00 WIB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https://quintly-image-storage.s3.amazonaws.com/699e83c0605362d9773c2e06881e180d/d583fd753b696aa9b02393affa81e9c9.jpg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12:01:27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extLst>
                  <a:ext uri="{0D108BD9-81ED-4DB2-BD59-A6C34878D82A}">
                    <a16:rowId xmlns:a16="http://schemas.microsoft.com/office/drawing/2014/main" val="26834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- 2021-06-18 12:15:38</a:t>
                      </a:r>
                      <a:r>
                        <a:rPr kumimoji="0" lang="en-US" sz="1000" b="0" i="0" u="none" strike="noStrike" kern="1200" cap="none" spc="0" normalizeH="0" baseline="0" noProof="0">
                          <a:ln>
                            <a:noFill/>
                          </a:ln>
                          <a:solidFill>
                            <a:prstClr val="black"/>
                          </a:solidFill>
                          <a:effectLst/>
                          <a:uLnTx/>
                          <a:uFillTx/>
                          <a:latin typeface="+mn-lt"/>
                          <a:ea typeface="+mn-ea"/>
                          <a:cs typeface="+mn-cs"/>
                        </a:rPr>
                        <a:t>
 12.30-13.00 WIB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https://quintly-image-storage.s3.amazonaws.com/699e83c0605362d9773c2e06881e180d/e2eaed4feaafc8f685f486510e7f08f3.jpg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06/19/2021 12:01:27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1085664950"/>
                  </a:ext>
                </a:extLst>
              </a:tr>
            </a:tbl>
          </a:graphicData>
        </a:graphic>
      </p:graphicFrame>
      <p:sp>
        <p:nvSpPr>
          <p:cNvPr id="4" name="Text Placeholder 3">
            <a:extLst>
              <a:ext uri="{FF2B5EF4-FFF2-40B4-BE49-F238E27FC236}">
                <a16:creationId xmlns:a16="http://schemas.microsoft.com/office/drawing/2014/main" id="{8405E1D3-B857-47DC-96E6-B300CB6EB69B}"/>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462206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9FB5F-1F22-4824-B091-56B5D146806C}"/>
              </a:ext>
            </a:extLst>
          </p:cNvPr>
          <p:cNvSpPr>
            <a:spLocks noGrp="1"/>
          </p:cNvSpPr>
          <p:nvPr>
            <p:ph type="title"/>
          </p:nvPr>
        </p:nvSpPr>
        <p:spPr/>
        <p:txBody>
          <a:bodyPr/>
          <a:lstStyle/>
          <a:p>
            <a:r>
              <a:rPr lang="en-US"/>
              <a:t>Instagram Stories Table  | Zenius - 5 of 10</a:t>
            </a:r>
          </a:p>
        </p:txBody>
      </p:sp>
      <p:graphicFrame>
        <p:nvGraphicFramePr>
          <p:cNvPr id="5" name="Table Placeholder 4">
            <a:extLst>
              <a:ext uri="{FF2B5EF4-FFF2-40B4-BE49-F238E27FC236}">
                <a16:creationId xmlns:a16="http://schemas.microsoft.com/office/drawing/2014/main" id="{D425B8CA-7755-482E-B3BA-0210F1704CCC}"/>
              </a:ext>
            </a:extLst>
          </p:cNvPr>
          <p:cNvGraphicFramePr>
            <a:graphicFrameLocks noGrp="1"/>
          </p:cNvGraphicFramePr>
          <p:nvPr>
            <p:ph type="tbl" sz="quarter" idx="13"/>
            <p:extLst>
              <p:ext uri="{D42A27DB-BD31-4B8C-83A1-F6EECF244321}">
                <p14:modId xmlns:p14="http://schemas.microsoft.com/office/powerpoint/2010/main" val="552114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66238835"/>
                    </a:ext>
                  </a:extLst>
                </a:gridCol>
                <a:gridCol w="1069847">
                  <a:extLst>
                    <a:ext uri="{9D8B030D-6E8A-4147-A177-3AD203B41FA5}">
                      <a16:colId xmlns:a16="http://schemas.microsoft.com/office/drawing/2014/main" val="2138679195"/>
                    </a:ext>
                  </a:extLst>
                </a:gridCol>
                <a:gridCol w="1481327">
                  <a:extLst>
                    <a:ext uri="{9D8B030D-6E8A-4147-A177-3AD203B41FA5}">
                      <a16:colId xmlns:a16="http://schemas.microsoft.com/office/drawing/2014/main" val="487255689"/>
                    </a:ext>
                  </a:extLst>
                </a:gridCol>
                <a:gridCol w="493776">
                  <a:extLst>
                    <a:ext uri="{9D8B030D-6E8A-4147-A177-3AD203B41FA5}">
                      <a16:colId xmlns:a16="http://schemas.microsoft.com/office/drawing/2014/main" val="3111270010"/>
                    </a:ext>
                  </a:extLst>
                </a:gridCol>
                <a:gridCol w="493776">
                  <a:extLst>
                    <a:ext uri="{9D8B030D-6E8A-4147-A177-3AD203B41FA5}">
                      <a16:colId xmlns:a16="http://schemas.microsoft.com/office/drawing/2014/main" val="1059003710"/>
                    </a:ext>
                  </a:extLst>
                </a:gridCol>
                <a:gridCol w="493776">
                  <a:extLst>
                    <a:ext uri="{9D8B030D-6E8A-4147-A177-3AD203B41FA5}">
                      <a16:colId xmlns:a16="http://schemas.microsoft.com/office/drawing/2014/main" val="3843326470"/>
                    </a:ext>
                  </a:extLst>
                </a:gridCol>
                <a:gridCol w="493776">
                  <a:extLst>
                    <a:ext uri="{9D8B030D-6E8A-4147-A177-3AD203B41FA5}">
                      <a16:colId xmlns:a16="http://schemas.microsoft.com/office/drawing/2014/main" val="2212061265"/>
                    </a:ext>
                  </a:extLst>
                </a:gridCol>
                <a:gridCol w="493776">
                  <a:extLst>
                    <a:ext uri="{9D8B030D-6E8A-4147-A177-3AD203B41FA5}">
                      <a16:colId xmlns:a16="http://schemas.microsoft.com/office/drawing/2014/main" val="3674526789"/>
                    </a:ext>
                  </a:extLst>
                </a:gridCol>
                <a:gridCol w="493776">
                  <a:extLst>
                    <a:ext uri="{9D8B030D-6E8A-4147-A177-3AD203B41FA5}">
                      <a16:colId xmlns:a16="http://schemas.microsoft.com/office/drawing/2014/main" val="3867818577"/>
                    </a:ext>
                  </a:extLst>
                </a:gridCol>
                <a:gridCol w="493776">
                  <a:extLst>
                    <a:ext uri="{9D8B030D-6E8A-4147-A177-3AD203B41FA5}">
                      <a16:colId xmlns:a16="http://schemas.microsoft.com/office/drawing/2014/main" val="3205647729"/>
                    </a:ext>
                  </a:extLst>
                </a:gridCol>
                <a:gridCol w="493776">
                  <a:extLst>
                    <a:ext uri="{9D8B030D-6E8A-4147-A177-3AD203B41FA5}">
                      <a16:colId xmlns:a16="http://schemas.microsoft.com/office/drawing/2014/main" val="175237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6387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19:37:58</a:t>
                      </a:r>
                      <a:r>
                        <a:rPr kumimoji="0" lang="en-US" sz="1000" b="0" i="0" u="none" strike="noStrike" kern="1200" cap="none" spc="0" normalizeH="0" baseline="0" noProof="0">
                          <a:ln>
                            <a:noFill/>
                          </a:ln>
                          <a:solidFill>
                            <a:prstClr val="black"/>
                          </a:solidFill>
                          <a:effectLst/>
                          <a:uLnTx/>
                          <a:uFillTx/>
                          <a:latin typeface="+mn-lt"/>
                          <a:ea typeface="+mn-ea"/>
                          <a:cs typeface="+mn-cs"/>
                        </a:rPr>
                        <a:t>
 Buat yang pengin nonton video lengkapnya...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https://quintly-image-storage.s3.amazonaws.com/699e83c0605362d9773c2e06881e180d/f997bb3fd6aac4fc84b1401afb323794.jpg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19:31:29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257557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18:15:33</a:t>
                      </a:r>
                      <a:r>
                        <a:rPr kumimoji="0" lang="en-US" sz="1000" b="0" i="0" u="none" strike="noStrike" kern="1200" cap="none" spc="0" normalizeH="0" baseline="0" noProof="0">
                          <a:ln>
                            <a:noFill/>
                          </a:ln>
                          <a:solidFill>
                            <a:prstClr val="black"/>
                          </a:solidFill>
                          <a:effectLst/>
                          <a:uLnTx/>
                          <a:uFillTx/>
                          <a:latin typeface="+mn-lt"/>
                          <a:ea typeface="+mn-ea"/>
                          <a:cs typeface="+mn-cs"/>
                        </a:rPr>
                        <a:t>
 @aregiiina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https://quintly-image-storage.s3.amazonaws.com/699e83c0605362d9773c2e06881e180d/a85a7545f3905161ca25fc20d566f8b7.jpg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18:01:07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extLst>
                  <a:ext uri="{0D108BD9-81ED-4DB2-BD59-A6C34878D82A}">
                    <a16:rowId xmlns:a16="http://schemas.microsoft.com/office/drawing/2014/main" val="1728473583"/>
                  </a:ext>
                </a:extLst>
              </a:tr>
            </a:tbl>
          </a:graphicData>
        </a:graphic>
      </p:graphicFrame>
      <p:sp>
        <p:nvSpPr>
          <p:cNvPr id="4" name="Text Placeholder 3">
            <a:extLst>
              <a:ext uri="{FF2B5EF4-FFF2-40B4-BE49-F238E27FC236}">
                <a16:creationId xmlns:a16="http://schemas.microsoft.com/office/drawing/2014/main" id="{0FB3E6B0-C4A1-4699-B92B-A63DC8682722}"/>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445942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057A-F575-4DF8-816B-3A829545C5C9}"/>
              </a:ext>
            </a:extLst>
          </p:cNvPr>
          <p:cNvSpPr>
            <a:spLocks noGrp="1"/>
          </p:cNvSpPr>
          <p:nvPr>
            <p:ph type="title"/>
          </p:nvPr>
        </p:nvSpPr>
        <p:spPr/>
        <p:txBody>
          <a:bodyPr/>
          <a:lstStyle/>
          <a:p>
            <a:r>
              <a:rPr lang="en-US"/>
              <a:t>Instagram Stories Table  | Zenius - 6 of 10</a:t>
            </a:r>
          </a:p>
        </p:txBody>
      </p:sp>
      <p:graphicFrame>
        <p:nvGraphicFramePr>
          <p:cNvPr id="5" name="Table Placeholder 4">
            <a:extLst>
              <a:ext uri="{FF2B5EF4-FFF2-40B4-BE49-F238E27FC236}">
                <a16:creationId xmlns:a16="http://schemas.microsoft.com/office/drawing/2014/main" id="{1EEAA95F-B1AC-4A24-9677-830135DF62F7}"/>
              </a:ext>
            </a:extLst>
          </p:cNvPr>
          <p:cNvGraphicFramePr>
            <a:graphicFrameLocks noGrp="1"/>
          </p:cNvGraphicFramePr>
          <p:nvPr>
            <p:ph type="tbl" sz="quarter" idx="13"/>
            <p:extLst>
              <p:ext uri="{D42A27DB-BD31-4B8C-83A1-F6EECF244321}">
                <p14:modId xmlns:p14="http://schemas.microsoft.com/office/powerpoint/2010/main" val="12782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433488576"/>
                    </a:ext>
                  </a:extLst>
                </a:gridCol>
                <a:gridCol w="1069847">
                  <a:extLst>
                    <a:ext uri="{9D8B030D-6E8A-4147-A177-3AD203B41FA5}">
                      <a16:colId xmlns:a16="http://schemas.microsoft.com/office/drawing/2014/main" val="3081199143"/>
                    </a:ext>
                  </a:extLst>
                </a:gridCol>
                <a:gridCol w="1481327">
                  <a:extLst>
                    <a:ext uri="{9D8B030D-6E8A-4147-A177-3AD203B41FA5}">
                      <a16:colId xmlns:a16="http://schemas.microsoft.com/office/drawing/2014/main" val="1618095280"/>
                    </a:ext>
                  </a:extLst>
                </a:gridCol>
                <a:gridCol w="493776">
                  <a:extLst>
                    <a:ext uri="{9D8B030D-6E8A-4147-A177-3AD203B41FA5}">
                      <a16:colId xmlns:a16="http://schemas.microsoft.com/office/drawing/2014/main" val="1327481884"/>
                    </a:ext>
                  </a:extLst>
                </a:gridCol>
                <a:gridCol w="493776">
                  <a:extLst>
                    <a:ext uri="{9D8B030D-6E8A-4147-A177-3AD203B41FA5}">
                      <a16:colId xmlns:a16="http://schemas.microsoft.com/office/drawing/2014/main" val="938242577"/>
                    </a:ext>
                  </a:extLst>
                </a:gridCol>
                <a:gridCol w="493776">
                  <a:extLst>
                    <a:ext uri="{9D8B030D-6E8A-4147-A177-3AD203B41FA5}">
                      <a16:colId xmlns:a16="http://schemas.microsoft.com/office/drawing/2014/main" val="3471977841"/>
                    </a:ext>
                  </a:extLst>
                </a:gridCol>
                <a:gridCol w="493776">
                  <a:extLst>
                    <a:ext uri="{9D8B030D-6E8A-4147-A177-3AD203B41FA5}">
                      <a16:colId xmlns:a16="http://schemas.microsoft.com/office/drawing/2014/main" val="1961530401"/>
                    </a:ext>
                  </a:extLst>
                </a:gridCol>
                <a:gridCol w="493776">
                  <a:extLst>
                    <a:ext uri="{9D8B030D-6E8A-4147-A177-3AD203B41FA5}">
                      <a16:colId xmlns:a16="http://schemas.microsoft.com/office/drawing/2014/main" val="1384388337"/>
                    </a:ext>
                  </a:extLst>
                </a:gridCol>
                <a:gridCol w="493776">
                  <a:extLst>
                    <a:ext uri="{9D8B030D-6E8A-4147-A177-3AD203B41FA5}">
                      <a16:colId xmlns:a16="http://schemas.microsoft.com/office/drawing/2014/main" val="962704530"/>
                    </a:ext>
                  </a:extLst>
                </a:gridCol>
                <a:gridCol w="493776">
                  <a:extLst>
                    <a:ext uri="{9D8B030D-6E8A-4147-A177-3AD203B41FA5}">
                      <a16:colId xmlns:a16="http://schemas.microsoft.com/office/drawing/2014/main" val="3817123845"/>
                    </a:ext>
                  </a:extLst>
                </a:gridCol>
                <a:gridCol w="493776">
                  <a:extLst>
                    <a:ext uri="{9D8B030D-6E8A-4147-A177-3AD203B41FA5}">
                      <a16:colId xmlns:a16="http://schemas.microsoft.com/office/drawing/2014/main" val="385145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66424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18:12:07</a:t>
                      </a:r>
                      <a:r>
                        <a:rPr kumimoji="0" lang="en-US" sz="1000" b="0" i="0" u="none" strike="noStrike" kern="1200" cap="none" spc="0" normalizeH="0" baseline="0" noProof="0">
                          <a:ln>
                            <a:noFill/>
                          </a:ln>
                          <a:solidFill>
                            <a:prstClr val="black"/>
                          </a:solidFill>
                          <a:effectLst/>
                          <a:uLnTx/>
                          <a:uFillTx/>
                          <a:latin typeface="+mn-lt"/>
                          <a:ea typeface="+mn-ea"/>
                          <a:cs typeface="+mn-cs"/>
                        </a:rPr>
                        <a:t>
 Siapa nih yang sering jadi korban
racun Shopee check?! Ups! 
Lihat influencer favorit kamu beli,
jadi pengin ikutan beli... Terus giliran udah beli, kata temen kamu:
"Barang endorse-an gitu reviewnya pasti yang bagus-bagus aja. Ketipu 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https://quintly-image-storage.s3.amazonaws.com/699e83c0605362d9773c2e06881e180d/18e1fa90c9eb07e2b4c2bc69e4dda38a.jpg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18:01:07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extLst>
                  <a:ext uri="{0D108BD9-81ED-4DB2-BD59-A6C34878D82A}">
                    <a16:rowId xmlns:a16="http://schemas.microsoft.com/office/drawing/2014/main" val="1991283748"/>
                  </a:ext>
                </a:extLst>
              </a:tr>
            </a:tbl>
          </a:graphicData>
        </a:graphic>
      </p:graphicFrame>
      <p:sp>
        <p:nvSpPr>
          <p:cNvPr id="4" name="Text Placeholder 3">
            <a:extLst>
              <a:ext uri="{FF2B5EF4-FFF2-40B4-BE49-F238E27FC236}">
                <a16:creationId xmlns:a16="http://schemas.microsoft.com/office/drawing/2014/main" id="{3C1C985B-5400-4159-8313-81665B0D0267}"/>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942843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0045C-A995-4E81-9A6A-7E4B8955B87C}"/>
              </a:ext>
            </a:extLst>
          </p:cNvPr>
          <p:cNvSpPr>
            <a:spLocks noGrp="1"/>
          </p:cNvSpPr>
          <p:nvPr>
            <p:ph type="title"/>
          </p:nvPr>
        </p:nvSpPr>
        <p:spPr/>
        <p:txBody>
          <a:bodyPr/>
          <a:lstStyle/>
          <a:p>
            <a:r>
              <a:rPr lang="en-US"/>
              <a:t>Instagram Stories Table  | Zenius - 7 of 10</a:t>
            </a:r>
          </a:p>
        </p:txBody>
      </p:sp>
      <p:graphicFrame>
        <p:nvGraphicFramePr>
          <p:cNvPr id="5" name="Table Placeholder 4">
            <a:extLst>
              <a:ext uri="{FF2B5EF4-FFF2-40B4-BE49-F238E27FC236}">
                <a16:creationId xmlns:a16="http://schemas.microsoft.com/office/drawing/2014/main" id="{B8B39AF2-6A62-46EB-8797-F4DB97E37730}"/>
              </a:ext>
            </a:extLst>
          </p:cNvPr>
          <p:cNvGraphicFramePr>
            <a:graphicFrameLocks noGrp="1"/>
          </p:cNvGraphicFramePr>
          <p:nvPr>
            <p:ph type="tbl" sz="quarter" idx="13"/>
            <p:extLst>
              <p:ext uri="{D42A27DB-BD31-4B8C-83A1-F6EECF244321}">
                <p14:modId xmlns:p14="http://schemas.microsoft.com/office/powerpoint/2010/main" val="1670315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73819226"/>
                    </a:ext>
                  </a:extLst>
                </a:gridCol>
                <a:gridCol w="1069847">
                  <a:extLst>
                    <a:ext uri="{9D8B030D-6E8A-4147-A177-3AD203B41FA5}">
                      <a16:colId xmlns:a16="http://schemas.microsoft.com/office/drawing/2014/main" val="3910421776"/>
                    </a:ext>
                  </a:extLst>
                </a:gridCol>
                <a:gridCol w="1481327">
                  <a:extLst>
                    <a:ext uri="{9D8B030D-6E8A-4147-A177-3AD203B41FA5}">
                      <a16:colId xmlns:a16="http://schemas.microsoft.com/office/drawing/2014/main" val="3320274281"/>
                    </a:ext>
                  </a:extLst>
                </a:gridCol>
                <a:gridCol w="493776">
                  <a:extLst>
                    <a:ext uri="{9D8B030D-6E8A-4147-A177-3AD203B41FA5}">
                      <a16:colId xmlns:a16="http://schemas.microsoft.com/office/drawing/2014/main" val="786116381"/>
                    </a:ext>
                  </a:extLst>
                </a:gridCol>
                <a:gridCol w="493776">
                  <a:extLst>
                    <a:ext uri="{9D8B030D-6E8A-4147-A177-3AD203B41FA5}">
                      <a16:colId xmlns:a16="http://schemas.microsoft.com/office/drawing/2014/main" val="2524933792"/>
                    </a:ext>
                  </a:extLst>
                </a:gridCol>
                <a:gridCol w="493776">
                  <a:extLst>
                    <a:ext uri="{9D8B030D-6E8A-4147-A177-3AD203B41FA5}">
                      <a16:colId xmlns:a16="http://schemas.microsoft.com/office/drawing/2014/main" val="2798030920"/>
                    </a:ext>
                  </a:extLst>
                </a:gridCol>
                <a:gridCol w="493776">
                  <a:extLst>
                    <a:ext uri="{9D8B030D-6E8A-4147-A177-3AD203B41FA5}">
                      <a16:colId xmlns:a16="http://schemas.microsoft.com/office/drawing/2014/main" val="1199675473"/>
                    </a:ext>
                  </a:extLst>
                </a:gridCol>
                <a:gridCol w="493776">
                  <a:extLst>
                    <a:ext uri="{9D8B030D-6E8A-4147-A177-3AD203B41FA5}">
                      <a16:colId xmlns:a16="http://schemas.microsoft.com/office/drawing/2014/main" val="4059169921"/>
                    </a:ext>
                  </a:extLst>
                </a:gridCol>
                <a:gridCol w="493776">
                  <a:extLst>
                    <a:ext uri="{9D8B030D-6E8A-4147-A177-3AD203B41FA5}">
                      <a16:colId xmlns:a16="http://schemas.microsoft.com/office/drawing/2014/main" val="3857709012"/>
                    </a:ext>
                  </a:extLst>
                </a:gridCol>
                <a:gridCol w="493776">
                  <a:extLst>
                    <a:ext uri="{9D8B030D-6E8A-4147-A177-3AD203B41FA5}">
                      <a16:colId xmlns:a16="http://schemas.microsoft.com/office/drawing/2014/main" val="1097613393"/>
                    </a:ext>
                  </a:extLst>
                </a:gridCol>
                <a:gridCol w="493776">
                  <a:extLst>
                    <a:ext uri="{9D8B030D-6E8A-4147-A177-3AD203B41FA5}">
                      <a16:colId xmlns:a16="http://schemas.microsoft.com/office/drawing/2014/main" val="293774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64682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17:17:52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https://quintly-image-storage.s3.amazonaws.com/699e83c0605362d9773c2e06881e180d/8546510eab80640e2787a004395b78ee.jpg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17:00:57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277843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12:51:21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https://quintly-image-storage.s3.amazonaws.com/699e83c0605362d9773c2e06881e180d/8b9e61aa63b534b300bdf6543ffd30dd.jpg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46282293"/>
                  </a:ext>
                </a:extLst>
              </a:tr>
            </a:tbl>
          </a:graphicData>
        </a:graphic>
      </p:graphicFrame>
      <p:sp>
        <p:nvSpPr>
          <p:cNvPr id="4" name="Text Placeholder 3">
            <a:extLst>
              <a:ext uri="{FF2B5EF4-FFF2-40B4-BE49-F238E27FC236}">
                <a16:creationId xmlns:a16="http://schemas.microsoft.com/office/drawing/2014/main" id="{3F6A575F-1442-4915-9851-718C79918088}"/>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834992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C561A-65DA-4571-BDB4-5DFB651A0A99}"/>
              </a:ext>
            </a:extLst>
          </p:cNvPr>
          <p:cNvSpPr>
            <a:spLocks noGrp="1"/>
          </p:cNvSpPr>
          <p:nvPr>
            <p:ph type="title"/>
          </p:nvPr>
        </p:nvSpPr>
        <p:spPr/>
        <p:txBody>
          <a:bodyPr/>
          <a:lstStyle/>
          <a:p>
            <a:r>
              <a:rPr lang="en-US"/>
              <a:t>Instagram Stories Table  | Zenius - 8 of 10</a:t>
            </a:r>
          </a:p>
        </p:txBody>
      </p:sp>
      <p:graphicFrame>
        <p:nvGraphicFramePr>
          <p:cNvPr id="5" name="Table Placeholder 4">
            <a:extLst>
              <a:ext uri="{FF2B5EF4-FFF2-40B4-BE49-F238E27FC236}">
                <a16:creationId xmlns:a16="http://schemas.microsoft.com/office/drawing/2014/main" id="{EC1EAA4B-0E1A-4D09-9103-C6AF520B1C77}"/>
              </a:ext>
            </a:extLst>
          </p:cNvPr>
          <p:cNvGraphicFramePr>
            <a:graphicFrameLocks noGrp="1"/>
          </p:cNvGraphicFramePr>
          <p:nvPr>
            <p:ph type="tbl" sz="quarter" idx="13"/>
            <p:extLst>
              <p:ext uri="{D42A27DB-BD31-4B8C-83A1-F6EECF244321}">
                <p14:modId xmlns:p14="http://schemas.microsoft.com/office/powerpoint/2010/main" val="285292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93000897"/>
                    </a:ext>
                  </a:extLst>
                </a:gridCol>
                <a:gridCol w="1069847">
                  <a:extLst>
                    <a:ext uri="{9D8B030D-6E8A-4147-A177-3AD203B41FA5}">
                      <a16:colId xmlns:a16="http://schemas.microsoft.com/office/drawing/2014/main" val="717664702"/>
                    </a:ext>
                  </a:extLst>
                </a:gridCol>
                <a:gridCol w="1481327">
                  <a:extLst>
                    <a:ext uri="{9D8B030D-6E8A-4147-A177-3AD203B41FA5}">
                      <a16:colId xmlns:a16="http://schemas.microsoft.com/office/drawing/2014/main" val="917516034"/>
                    </a:ext>
                  </a:extLst>
                </a:gridCol>
                <a:gridCol w="493776">
                  <a:extLst>
                    <a:ext uri="{9D8B030D-6E8A-4147-A177-3AD203B41FA5}">
                      <a16:colId xmlns:a16="http://schemas.microsoft.com/office/drawing/2014/main" val="2601527095"/>
                    </a:ext>
                  </a:extLst>
                </a:gridCol>
                <a:gridCol w="493776">
                  <a:extLst>
                    <a:ext uri="{9D8B030D-6E8A-4147-A177-3AD203B41FA5}">
                      <a16:colId xmlns:a16="http://schemas.microsoft.com/office/drawing/2014/main" val="2286537348"/>
                    </a:ext>
                  </a:extLst>
                </a:gridCol>
                <a:gridCol w="493776">
                  <a:extLst>
                    <a:ext uri="{9D8B030D-6E8A-4147-A177-3AD203B41FA5}">
                      <a16:colId xmlns:a16="http://schemas.microsoft.com/office/drawing/2014/main" val="1279232887"/>
                    </a:ext>
                  </a:extLst>
                </a:gridCol>
                <a:gridCol w="493776">
                  <a:extLst>
                    <a:ext uri="{9D8B030D-6E8A-4147-A177-3AD203B41FA5}">
                      <a16:colId xmlns:a16="http://schemas.microsoft.com/office/drawing/2014/main" val="2569090209"/>
                    </a:ext>
                  </a:extLst>
                </a:gridCol>
                <a:gridCol w="493776">
                  <a:extLst>
                    <a:ext uri="{9D8B030D-6E8A-4147-A177-3AD203B41FA5}">
                      <a16:colId xmlns:a16="http://schemas.microsoft.com/office/drawing/2014/main" val="4183922315"/>
                    </a:ext>
                  </a:extLst>
                </a:gridCol>
                <a:gridCol w="493776">
                  <a:extLst>
                    <a:ext uri="{9D8B030D-6E8A-4147-A177-3AD203B41FA5}">
                      <a16:colId xmlns:a16="http://schemas.microsoft.com/office/drawing/2014/main" val="841655798"/>
                    </a:ext>
                  </a:extLst>
                </a:gridCol>
                <a:gridCol w="493776">
                  <a:extLst>
                    <a:ext uri="{9D8B030D-6E8A-4147-A177-3AD203B41FA5}">
                      <a16:colId xmlns:a16="http://schemas.microsoft.com/office/drawing/2014/main" val="2852603119"/>
                    </a:ext>
                  </a:extLst>
                </a:gridCol>
                <a:gridCol w="493776">
                  <a:extLst>
                    <a:ext uri="{9D8B030D-6E8A-4147-A177-3AD203B41FA5}">
                      <a16:colId xmlns:a16="http://schemas.microsoft.com/office/drawing/2014/main" val="3533834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55982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12:51:02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https://quintly-image-storage.s3.amazonaws.com/699e83c0605362d9773c2e06881e180d/1554a29aa8d9d96cac57a33d8bbca7c1.jpg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382703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12:50:22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https://quintly-image-storage.s3.amazonaws.com/699e83c0605362d9773c2e06881e180d/d5e5dc8fee8fbdd77de2674cbeb9576e.jpg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extLst>
                  <a:ext uri="{0D108BD9-81ED-4DB2-BD59-A6C34878D82A}">
                    <a16:rowId xmlns:a16="http://schemas.microsoft.com/office/drawing/2014/main" val="3482695508"/>
                  </a:ext>
                </a:extLst>
              </a:tr>
            </a:tbl>
          </a:graphicData>
        </a:graphic>
      </p:graphicFrame>
      <p:sp>
        <p:nvSpPr>
          <p:cNvPr id="4" name="Text Placeholder 3">
            <a:extLst>
              <a:ext uri="{FF2B5EF4-FFF2-40B4-BE49-F238E27FC236}">
                <a16:creationId xmlns:a16="http://schemas.microsoft.com/office/drawing/2014/main" id="{04122E29-8A4C-4699-89C0-2C9D8DEBCB90}"/>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192246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36E7-4410-4BE9-B938-3CA4E1C4457C}"/>
              </a:ext>
            </a:extLst>
          </p:cNvPr>
          <p:cNvSpPr>
            <a:spLocks noGrp="1"/>
          </p:cNvSpPr>
          <p:nvPr>
            <p:ph type="title"/>
          </p:nvPr>
        </p:nvSpPr>
        <p:spPr/>
        <p:txBody>
          <a:bodyPr/>
          <a:lstStyle/>
          <a:p>
            <a:r>
              <a:rPr lang="en-US"/>
              <a:t>Instagram Stories Table  | Zenius - 9 of 10</a:t>
            </a:r>
          </a:p>
        </p:txBody>
      </p:sp>
      <p:graphicFrame>
        <p:nvGraphicFramePr>
          <p:cNvPr id="5" name="Table Placeholder 4">
            <a:extLst>
              <a:ext uri="{FF2B5EF4-FFF2-40B4-BE49-F238E27FC236}">
                <a16:creationId xmlns:a16="http://schemas.microsoft.com/office/drawing/2014/main" id="{EDD71DC1-BF73-49CF-973F-FAA41D0D285C}"/>
              </a:ext>
            </a:extLst>
          </p:cNvPr>
          <p:cNvGraphicFramePr>
            <a:graphicFrameLocks noGrp="1"/>
          </p:cNvGraphicFramePr>
          <p:nvPr>
            <p:ph type="tbl" sz="quarter" idx="13"/>
            <p:extLst>
              <p:ext uri="{D42A27DB-BD31-4B8C-83A1-F6EECF244321}">
                <p14:modId xmlns:p14="http://schemas.microsoft.com/office/powerpoint/2010/main" val="60360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195024575"/>
                    </a:ext>
                  </a:extLst>
                </a:gridCol>
                <a:gridCol w="1069847">
                  <a:extLst>
                    <a:ext uri="{9D8B030D-6E8A-4147-A177-3AD203B41FA5}">
                      <a16:colId xmlns:a16="http://schemas.microsoft.com/office/drawing/2014/main" val="3982590610"/>
                    </a:ext>
                  </a:extLst>
                </a:gridCol>
                <a:gridCol w="1481327">
                  <a:extLst>
                    <a:ext uri="{9D8B030D-6E8A-4147-A177-3AD203B41FA5}">
                      <a16:colId xmlns:a16="http://schemas.microsoft.com/office/drawing/2014/main" val="1389053174"/>
                    </a:ext>
                  </a:extLst>
                </a:gridCol>
                <a:gridCol w="493776">
                  <a:extLst>
                    <a:ext uri="{9D8B030D-6E8A-4147-A177-3AD203B41FA5}">
                      <a16:colId xmlns:a16="http://schemas.microsoft.com/office/drawing/2014/main" val="2210352459"/>
                    </a:ext>
                  </a:extLst>
                </a:gridCol>
                <a:gridCol w="493776">
                  <a:extLst>
                    <a:ext uri="{9D8B030D-6E8A-4147-A177-3AD203B41FA5}">
                      <a16:colId xmlns:a16="http://schemas.microsoft.com/office/drawing/2014/main" val="1976097721"/>
                    </a:ext>
                  </a:extLst>
                </a:gridCol>
                <a:gridCol w="493776">
                  <a:extLst>
                    <a:ext uri="{9D8B030D-6E8A-4147-A177-3AD203B41FA5}">
                      <a16:colId xmlns:a16="http://schemas.microsoft.com/office/drawing/2014/main" val="2334749361"/>
                    </a:ext>
                  </a:extLst>
                </a:gridCol>
                <a:gridCol w="493776">
                  <a:extLst>
                    <a:ext uri="{9D8B030D-6E8A-4147-A177-3AD203B41FA5}">
                      <a16:colId xmlns:a16="http://schemas.microsoft.com/office/drawing/2014/main" val="943639511"/>
                    </a:ext>
                  </a:extLst>
                </a:gridCol>
                <a:gridCol w="493776">
                  <a:extLst>
                    <a:ext uri="{9D8B030D-6E8A-4147-A177-3AD203B41FA5}">
                      <a16:colId xmlns:a16="http://schemas.microsoft.com/office/drawing/2014/main" val="1335959009"/>
                    </a:ext>
                  </a:extLst>
                </a:gridCol>
                <a:gridCol w="493776">
                  <a:extLst>
                    <a:ext uri="{9D8B030D-6E8A-4147-A177-3AD203B41FA5}">
                      <a16:colId xmlns:a16="http://schemas.microsoft.com/office/drawing/2014/main" val="3610259426"/>
                    </a:ext>
                  </a:extLst>
                </a:gridCol>
                <a:gridCol w="493776">
                  <a:extLst>
                    <a:ext uri="{9D8B030D-6E8A-4147-A177-3AD203B41FA5}">
                      <a16:colId xmlns:a16="http://schemas.microsoft.com/office/drawing/2014/main" val="345925137"/>
                    </a:ext>
                  </a:extLst>
                </a:gridCol>
                <a:gridCol w="493776">
                  <a:extLst>
                    <a:ext uri="{9D8B030D-6E8A-4147-A177-3AD203B41FA5}">
                      <a16:colId xmlns:a16="http://schemas.microsoft.com/office/drawing/2014/main" val="1290054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60375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12:48:05</a:t>
                      </a:r>
                      <a:r>
                        <a:rPr kumimoji="0" lang="en-US" sz="1000" b="0" i="0" u="none" strike="noStrike" kern="1200" cap="none" spc="0" normalizeH="0" baseline="0" noProof="0">
                          <a:ln>
                            <a:noFill/>
                          </a:ln>
                          <a:solidFill>
                            <a:prstClr val="black"/>
                          </a:solidFill>
                          <a:effectLst/>
                          <a:uLnTx/>
                          <a:uFillTx/>
                          <a:latin typeface="+mn-lt"/>
                          <a:ea typeface="+mn-ea"/>
                          <a:cs typeface="+mn-cs"/>
                        </a:rPr>
                        <a:t>
 Another story dari yang sukses di SBMPTN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https://quintly-image-storage.s3.amazonaws.com/699e83c0605362d9773c2e06881e180d/94d270fba02d738b5581145634d84ea1.jpg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05112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12:41:01</a:t>
                      </a:r>
                      <a:r>
                        <a:rPr kumimoji="0" lang="en-US" sz="1000" b="0" i="0" u="none" strike="noStrike" kern="1200" cap="none" spc="0" normalizeH="0" baseline="0" noProof="0">
                          <a:ln>
                            <a:noFill/>
                          </a:ln>
                          <a:solidFill>
                            <a:prstClr val="black"/>
                          </a:solidFill>
                          <a:effectLst/>
                          <a:uLnTx/>
                          <a:uFillTx/>
                          <a:latin typeface="+mn-lt"/>
                          <a:ea typeface="+mn-ea"/>
                          <a:cs typeface="+mn-cs"/>
                        </a:rPr>
                        <a:t>
 14.30-15.00 WIB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https://quintly-image-storage.s3.amazonaws.com/699e83c0605362d9773c2e06881e180d/8f53be9cb86baa3d807fb41718ea515f.jpg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extLst>
                  <a:ext uri="{0D108BD9-81ED-4DB2-BD59-A6C34878D82A}">
                    <a16:rowId xmlns:a16="http://schemas.microsoft.com/office/drawing/2014/main" val="1946815626"/>
                  </a:ext>
                </a:extLst>
              </a:tr>
            </a:tbl>
          </a:graphicData>
        </a:graphic>
      </p:graphicFrame>
      <p:sp>
        <p:nvSpPr>
          <p:cNvPr id="4" name="Text Placeholder 3">
            <a:extLst>
              <a:ext uri="{FF2B5EF4-FFF2-40B4-BE49-F238E27FC236}">
                <a16:creationId xmlns:a16="http://schemas.microsoft.com/office/drawing/2014/main" id="{D8BB385A-9429-43D7-A322-E95B0E452035}"/>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1106561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FC79-EFCD-431D-961C-D95E933AF202}"/>
              </a:ext>
            </a:extLst>
          </p:cNvPr>
          <p:cNvSpPr>
            <a:spLocks noGrp="1"/>
          </p:cNvSpPr>
          <p:nvPr>
            <p:ph type="title"/>
          </p:nvPr>
        </p:nvSpPr>
        <p:spPr/>
        <p:txBody>
          <a:bodyPr/>
          <a:lstStyle/>
          <a:p>
            <a:r>
              <a:rPr lang="en-US"/>
              <a:t>Instagram Stories Table  | Zenius - 10 of 10</a:t>
            </a:r>
          </a:p>
        </p:txBody>
      </p:sp>
      <p:graphicFrame>
        <p:nvGraphicFramePr>
          <p:cNvPr id="5" name="Table Placeholder 4">
            <a:extLst>
              <a:ext uri="{FF2B5EF4-FFF2-40B4-BE49-F238E27FC236}">
                <a16:creationId xmlns:a16="http://schemas.microsoft.com/office/drawing/2014/main" id="{0289B868-DBF1-4534-A171-7457B76538CE}"/>
              </a:ext>
            </a:extLst>
          </p:cNvPr>
          <p:cNvGraphicFramePr>
            <a:graphicFrameLocks noGrp="1"/>
          </p:cNvGraphicFramePr>
          <p:nvPr>
            <p:ph type="tbl" sz="quarter" idx="13"/>
            <p:extLst>
              <p:ext uri="{D42A27DB-BD31-4B8C-83A1-F6EECF244321}">
                <p14:modId xmlns:p14="http://schemas.microsoft.com/office/powerpoint/2010/main" val="191409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319951880"/>
                    </a:ext>
                  </a:extLst>
                </a:gridCol>
                <a:gridCol w="1069847">
                  <a:extLst>
                    <a:ext uri="{9D8B030D-6E8A-4147-A177-3AD203B41FA5}">
                      <a16:colId xmlns:a16="http://schemas.microsoft.com/office/drawing/2014/main" val="2667580178"/>
                    </a:ext>
                  </a:extLst>
                </a:gridCol>
                <a:gridCol w="1481327">
                  <a:extLst>
                    <a:ext uri="{9D8B030D-6E8A-4147-A177-3AD203B41FA5}">
                      <a16:colId xmlns:a16="http://schemas.microsoft.com/office/drawing/2014/main" val="127608124"/>
                    </a:ext>
                  </a:extLst>
                </a:gridCol>
                <a:gridCol w="493776">
                  <a:extLst>
                    <a:ext uri="{9D8B030D-6E8A-4147-A177-3AD203B41FA5}">
                      <a16:colId xmlns:a16="http://schemas.microsoft.com/office/drawing/2014/main" val="630458124"/>
                    </a:ext>
                  </a:extLst>
                </a:gridCol>
                <a:gridCol w="493776">
                  <a:extLst>
                    <a:ext uri="{9D8B030D-6E8A-4147-A177-3AD203B41FA5}">
                      <a16:colId xmlns:a16="http://schemas.microsoft.com/office/drawing/2014/main" val="2040240748"/>
                    </a:ext>
                  </a:extLst>
                </a:gridCol>
                <a:gridCol w="493776">
                  <a:extLst>
                    <a:ext uri="{9D8B030D-6E8A-4147-A177-3AD203B41FA5}">
                      <a16:colId xmlns:a16="http://schemas.microsoft.com/office/drawing/2014/main" val="4276228484"/>
                    </a:ext>
                  </a:extLst>
                </a:gridCol>
                <a:gridCol w="493776">
                  <a:extLst>
                    <a:ext uri="{9D8B030D-6E8A-4147-A177-3AD203B41FA5}">
                      <a16:colId xmlns:a16="http://schemas.microsoft.com/office/drawing/2014/main" val="2538203236"/>
                    </a:ext>
                  </a:extLst>
                </a:gridCol>
                <a:gridCol w="493776">
                  <a:extLst>
                    <a:ext uri="{9D8B030D-6E8A-4147-A177-3AD203B41FA5}">
                      <a16:colId xmlns:a16="http://schemas.microsoft.com/office/drawing/2014/main" val="2766284070"/>
                    </a:ext>
                  </a:extLst>
                </a:gridCol>
                <a:gridCol w="493776">
                  <a:extLst>
                    <a:ext uri="{9D8B030D-6E8A-4147-A177-3AD203B41FA5}">
                      <a16:colId xmlns:a16="http://schemas.microsoft.com/office/drawing/2014/main" val="1718579594"/>
                    </a:ext>
                  </a:extLst>
                </a:gridCol>
                <a:gridCol w="493776">
                  <a:extLst>
                    <a:ext uri="{9D8B030D-6E8A-4147-A177-3AD203B41FA5}">
                      <a16:colId xmlns:a16="http://schemas.microsoft.com/office/drawing/2014/main" val="965990043"/>
                    </a:ext>
                  </a:extLst>
                </a:gridCol>
                <a:gridCol w="493776">
                  <a:extLst>
                    <a:ext uri="{9D8B030D-6E8A-4147-A177-3AD203B41FA5}">
                      <a16:colId xmlns:a16="http://schemas.microsoft.com/office/drawing/2014/main" val="135027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77760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- 2021-06-17 12:40:15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https://quintly-image-storage.s3.amazonaws.com/699e83c0605362d9773c2e06881e180d/bdc60a540fd8932593e39f2118bcb569.jpg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06/18/2021 12:30:42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189372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zeniuseducation - 2021-06-16 19:06:02</a:t>
                      </a:r>
                      <a:r>
                        <a:rPr kumimoji="0" lang="en-US" sz="1000" b="0" i="0" u="none" strike="noStrike" kern="1200" cap="none" spc="0" normalizeH="0" baseline="0" noProof="0">
                          <a:ln>
                            <a:noFill/>
                          </a:ln>
                          <a:solidFill>
                            <a:prstClr val="black"/>
                          </a:solidFill>
                          <a:effectLst/>
                          <a:uLnTx/>
                          <a:uFillTx/>
                          <a:latin typeface="+mn-lt"/>
                          <a:ea typeface="+mn-ea"/>
                          <a:cs typeface="+mn-cs"/>
                        </a:rPr>
                        <a:t>
 Cerita buat kamu 
yang berjuang melawan
ragu dan resah
demi meraih mimpi...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https://quintly-image-storage.s3.amazonaws.com/699e83c0605362d9773c2e06881e180d/af11e91fe9504f8f036511ce15e4e102.jpg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06/17/2021 18:30:59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extLst>
                  <a:ext uri="{0D108BD9-81ED-4DB2-BD59-A6C34878D82A}">
                    <a16:rowId xmlns:a16="http://schemas.microsoft.com/office/drawing/2014/main" val="996609369"/>
                  </a:ext>
                </a:extLst>
              </a:tr>
            </a:tbl>
          </a:graphicData>
        </a:graphic>
      </p:graphicFrame>
      <p:sp>
        <p:nvSpPr>
          <p:cNvPr id="4" name="Text Placeholder 3">
            <a:extLst>
              <a:ext uri="{FF2B5EF4-FFF2-40B4-BE49-F238E27FC236}">
                <a16:creationId xmlns:a16="http://schemas.microsoft.com/office/drawing/2014/main" id="{C9122D64-A692-49A0-99D7-F7994ADEBD9E}"/>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357416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882C0-177F-4F85-A0EF-31B79B140009}"/>
              </a:ext>
            </a:extLst>
          </p:cNvPr>
          <p:cNvSpPr>
            <a:spLocks noGrp="1"/>
          </p:cNvSpPr>
          <p:nvPr>
            <p:ph type="title"/>
          </p:nvPr>
        </p:nvSpPr>
        <p:spPr/>
        <p:txBody>
          <a:bodyPr/>
          <a:lstStyle/>
          <a:p>
            <a:r>
              <a:rPr lang="en-US"/>
              <a:t>Instagram Post Tag Performance | Zenius</a:t>
            </a:r>
          </a:p>
        </p:txBody>
      </p:sp>
      <p:graphicFrame>
        <p:nvGraphicFramePr>
          <p:cNvPr id="5" name="Table Placeholder 4">
            <a:extLst>
              <a:ext uri="{FF2B5EF4-FFF2-40B4-BE49-F238E27FC236}">
                <a16:creationId xmlns:a16="http://schemas.microsoft.com/office/drawing/2014/main" id="{C617BE3F-50B7-4AF5-AC3F-9CF81BAA22F7}"/>
              </a:ext>
            </a:extLst>
          </p:cNvPr>
          <p:cNvGraphicFramePr>
            <a:graphicFrameLocks noGrp="1"/>
          </p:cNvGraphicFramePr>
          <p:nvPr>
            <p:ph type="tbl" sz="quarter" idx="13"/>
            <p:extLst>
              <p:ext uri="{D42A27DB-BD31-4B8C-83A1-F6EECF244321}">
                <p14:modId xmlns:p14="http://schemas.microsoft.com/office/powerpoint/2010/main" val="1307652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06567134"/>
                    </a:ext>
                  </a:extLst>
                </a:gridCol>
                <a:gridCol w="658368">
                  <a:extLst>
                    <a:ext uri="{9D8B030D-6E8A-4147-A177-3AD203B41FA5}">
                      <a16:colId xmlns:a16="http://schemas.microsoft.com/office/drawing/2014/main" val="4195263486"/>
                    </a:ext>
                  </a:extLst>
                </a:gridCol>
                <a:gridCol w="658368">
                  <a:extLst>
                    <a:ext uri="{9D8B030D-6E8A-4147-A177-3AD203B41FA5}">
                      <a16:colId xmlns:a16="http://schemas.microsoft.com/office/drawing/2014/main" val="2867288709"/>
                    </a:ext>
                  </a:extLst>
                </a:gridCol>
                <a:gridCol w="658368">
                  <a:extLst>
                    <a:ext uri="{9D8B030D-6E8A-4147-A177-3AD203B41FA5}">
                      <a16:colId xmlns:a16="http://schemas.microsoft.com/office/drawing/2014/main" val="262010054"/>
                    </a:ext>
                  </a:extLst>
                </a:gridCol>
                <a:gridCol w="658368">
                  <a:extLst>
                    <a:ext uri="{9D8B030D-6E8A-4147-A177-3AD203B41FA5}">
                      <a16:colId xmlns:a16="http://schemas.microsoft.com/office/drawing/2014/main" val="4172992057"/>
                    </a:ext>
                  </a:extLst>
                </a:gridCol>
                <a:gridCol w="658368">
                  <a:extLst>
                    <a:ext uri="{9D8B030D-6E8A-4147-A177-3AD203B41FA5}">
                      <a16:colId xmlns:a16="http://schemas.microsoft.com/office/drawing/2014/main" val="3551628509"/>
                    </a:ext>
                  </a:extLst>
                </a:gridCol>
                <a:gridCol w="658368">
                  <a:extLst>
                    <a:ext uri="{9D8B030D-6E8A-4147-A177-3AD203B41FA5}">
                      <a16:colId xmlns:a16="http://schemas.microsoft.com/office/drawing/2014/main" val="3567727269"/>
                    </a:ext>
                  </a:extLst>
                </a:gridCol>
                <a:gridCol w="658368">
                  <a:extLst>
                    <a:ext uri="{9D8B030D-6E8A-4147-A177-3AD203B41FA5}">
                      <a16:colId xmlns:a16="http://schemas.microsoft.com/office/drawing/2014/main" val="1075848639"/>
                    </a:ext>
                  </a:extLst>
                </a:gridCol>
                <a:gridCol w="658368">
                  <a:extLst>
                    <a:ext uri="{9D8B030D-6E8A-4147-A177-3AD203B41FA5}">
                      <a16:colId xmlns:a16="http://schemas.microsoft.com/office/drawing/2014/main" val="3436222389"/>
                    </a:ext>
                  </a:extLst>
                </a:gridCol>
                <a:gridCol w="658368">
                  <a:extLst>
                    <a:ext uri="{9D8B030D-6E8A-4147-A177-3AD203B41FA5}">
                      <a16:colId xmlns:a16="http://schemas.microsoft.com/office/drawing/2014/main" val="2630624789"/>
                    </a:ext>
                  </a:extLst>
                </a:gridCol>
                <a:gridCol w="658368">
                  <a:extLst>
                    <a:ext uri="{9D8B030D-6E8A-4147-A177-3AD203B41FA5}">
                      <a16:colId xmlns:a16="http://schemas.microsoft.com/office/drawing/2014/main" val="3940875974"/>
                    </a:ext>
                  </a:extLst>
                </a:gridCol>
                <a:gridCol w="658368">
                  <a:extLst>
                    <a:ext uri="{9D8B030D-6E8A-4147-A177-3AD203B41FA5}">
                      <a16:colId xmlns:a16="http://schemas.microsoft.com/office/drawing/2014/main" val="374214150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Comments (Total Organic)</a:t>
                      </a:r>
                    </a:p>
                  </a:txBody>
                  <a:tcPr/>
                </a:tc>
                <a:tc>
                  <a:txBody>
                    <a:bodyPr/>
                    <a:lstStyle/>
                    <a:p>
                      <a:r>
                        <a:rPr lang="en-US" sz="1000"/>
                        <a:t>Saved (Total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1964182444"/>
                  </a:ext>
                </a:extLst>
              </a:tr>
              <a:tr h="370840">
                <a:tc>
                  <a:txBody>
                    <a:bodyPr/>
                    <a:lstStyle/>
                    <a:p>
                      <a:r>
                        <a:rPr lang="en-US" sz="1000"/>
                        <a:t>Product</a:t>
                      </a:r>
                    </a:p>
                  </a:txBody>
                  <a:tcPr/>
                </a:tc>
                <a:tc>
                  <a:txBody>
                    <a:bodyPr/>
                    <a:lstStyle/>
                    <a:p>
                      <a:r>
                        <a:rPr lang="en-US" sz="1000"/>
                        <a:t>7</a:t>
                      </a:r>
                    </a:p>
                  </a:txBody>
                  <a:tcPr/>
                </a:tc>
                <a:tc>
                  <a:txBody>
                    <a:bodyPr/>
                    <a:lstStyle/>
                    <a:p>
                      <a:r>
                        <a:rPr lang="en-US" sz="1000"/>
                        <a:t>20897</a:t>
                      </a:r>
                    </a:p>
                  </a:txBody>
                  <a:tcPr/>
                </a:tc>
                <a:tc>
                  <a:txBody>
                    <a:bodyPr/>
                    <a:lstStyle/>
                    <a:p>
                      <a:r>
                        <a:rPr lang="en-US" sz="1000"/>
                        <a:t>368</a:t>
                      </a:r>
                    </a:p>
                  </a:txBody>
                  <a:tcPr/>
                </a:tc>
                <a:tc>
                  <a:txBody>
                    <a:bodyPr/>
                    <a:lstStyle/>
                    <a:p>
                      <a:r>
                        <a:rPr lang="en-US" sz="1000"/>
                        <a:t>2554</a:t>
                      </a:r>
                    </a:p>
                  </a:txBody>
                  <a:tcPr/>
                </a:tc>
                <a:tc>
                  <a:txBody>
                    <a:bodyPr/>
                    <a:lstStyle/>
                    <a:p>
                      <a:r>
                        <a:rPr lang="en-US" sz="1000"/>
                        <a:t>365550</a:t>
                      </a:r>
                    </a:p>
                  </a:txBody>
                  <a:tcPr/>
                </a:tc>
                <a:tc>
                  <a:txBody>
                    <a:bodyPr/>
                    <a:lstStyle/>
                    <a:p>
                      <a:r>
                        <a:rPr lang="en-US" sz="1000"/>
                        <a:t>52221.428571429</a:t>
                      </a:r>
                    </a:p>
                  </a:txBody>
                  <a:tcPr/>
                </a:tc>
                <a:tc>
                  <a:txBody>
                    <a:bodyPr/>
                    <a:lstStyle/>
                    <a:p>
                      <a:r>
                        <a:rPr lang="en-US" sz="1000"/>
                        <a:t>23819</a:t>
                      </a:r>
                    </a:p>
                  </a:txBody>
                  <a:tcPr/>
                </a:tc>
                <a:tc>
                  <a:txBody>
                    <a:bodyPr/>
                    <a:lstStyle/>
                    <a:p>
                      <a:r>
                        <a:rPr lang="en-US" sz="1000"/>
                        <a:t>3402.7142857143</a:t>
                      </a:r>
                    </a:p>
                  </a:txBody>
                  <a:tcPr/>
                </a:tc>
                <a:tc>
                  <a:txBody>
                    <a:bodyPr/>
                    <a:lstStyle/>
                    <a:p>
                      <a:r>
                        <a:rPr lang="en-US" sz="1000"/>
                        <a:t>21855</a:t>
                      </a:r>
                    </a:p>
                  </a:txBody>
                  <a:tcPr/>
                </a:tc>
                <a:tc>
                  <a:txBody>
                    <a:bodyPr/>
                    <a:lstStyle/>
                    <a:p>
                      <a:r>
                        <a:rPr lang="en-US" sz="1000"/>
                        <a:t>47292.857142857</a:t>
                      </a:r>
                    </a:p>
                  </a:txBody>
                  <a:tcPr/>
                </a:tc>
                <a:tc>
                  <a:txBody>
                    <a:bodyPr/>
                    <a:lstStyle/>
                    <a:p>
                      <a:r>
                        <a:rPr lang="en-US" sz="1000"/>
                        <a:t>6.52 %</a:t>
                      </a:r>
                    </a:p>
                  </a:txBody>
                  <a:tcPr/>
                </a:tc>
                <a:extLst>
                  <a:ext uri="{0D108BD9-81ED-4DB2-BD59-A6C34878D82A}">
                    <a16:rowId xmlns:a16="http://schemas.microsoft.com/office/drawing/2014/main" val="3572250187"/>
                  </a:ext>
                </a:extLst>
              </a:tr>
              <a:tr h="370840">
                <a:tc>
                  <a:txBody>
                    <a:bodyPr/>
                    <a:lstStyle/>
                    <a:p>
                      <a:r>
                        <a:rPr lang="en-US" sz="1000"/>
                        <a:t>Inspirational</a:t>
                      </a:r>
                    </a:p>
                  </a:txBody>
                  <a:tcPr/>
                </a:tc>
                <a:tc>
                  <a:txBody>
                    <a:bodyPr/>
                    <a:lstStyle/>
                    <a:p>
                      <a:r>
                        <a:rPr lang="en-US" sz="1000"/>
                        <a:t>1</a:t>
                      </a:r>
                    </a:p>
                  </a:txBody>
                  <a:tcPr/>
                </a:tc>
                <a:tc>
                  <a:txBody>
                    <a:bodyPr/>
                    <a:lstStyle/>
                    <a:p>
                      <a:r>
                        <a:rPr lang="en-US" sz="1000"/>
                        <a:t>2320</a:t>
                      </a:r>
                    </a:p>
                  </a:txBody>
                  <a:tcPr/>
                </a:tc>
                <a:tc>
                  <a:txBody>
                    <a:bodyPr/>
                    <a:lstStyle/>
                    <a:p>
                      <a:r>
                        <a:rPr lang="en-US" sz="1000"/>
                        <a:t>44</a:t>
                      </a:r>
                    </a:p>
                  </a:txBody>
                  <a:tcPr/>
                </a:tc>
                <a:tc>
                  <a:txBody>
                    <a:bodyPr/>
                    <a:lstStyle/>
                    <a:p>
                      <a:r>
                        <a:rPr lang="en-US" sz="1000"/>
                        <a:t>228</a:t>
                      </a:r>
                    </a:p>
                  </a:txBody>
                  <a:tcPr/>
                </a:tc>
                <a:tc>
                  <a:txBody>
                    <a:bodyPr/>
                    <a:lstStyle/>
                    <a:p>
                      <a:r>
                        <a:rPr lang="en-US" sz="1000"/>
                        <a:t>44440</a:t>
                      </a:r>
                    </a:p>
                  </a:txBody>
                  <a:tcPr/>
                </a:tc>
                <a:tc>
                  <a:txBody>
                    <a:bodyPr/>
                    <a:lstStyle/>
                    <a:p>
                      <a:r>
                        <a:rPr lang="en-US" sz="1000"/>
                        <a:t>44440</a:t>
                      </a:r>
                    </a:p>
                  </a:txBody>
                  <a:tcPr/>
                </a:tc>
                <a:tc>
                  <a:txBody>
                    <a:bodyPr/>
                    <a:lstStyle/>
                    <a:p>
                      <a:r>
                        <a:rPr lang="en-US" sz="1000"/>
                        <a:t>2592</a:t>
                      </a:r>
                    </a:p>
                  </a:txBody>
                  <a:tcPr/>
                </a:tc>
                <a:tc>
                  <a:txBody>
                    <a:bodyPr/>
                    <a:lstStyle/>
                    <a:p>
                      <a:r>
                        <a:rPr lang="en-US" sz="1000"/>
                        <a:t>2592</a:t>
                      </a:r>
                    </a:p>
                  </a:txBody>
                  <a:tcPr/>
                </a:tc>
                <a:tc>
                  <a:txBody>
                    <a:bodyPr/>
                    <a:lstStyle/>
                    <a:p>
                      <a:r>
                        <a:rPr lang="en-US" sz="1000"/>
                        <a:t>0</a:t>
                      </a:r>
                    </a:p>
                  </a:txBody>
                  <a:tcPr/>
                </a:tc>
                <a:tc>
                  <a:txBody>
                    <a:bodyPr/>
                    <a:lstStyle/>
                    <a:p>
                      <a:r>
                        <a:rPr lang="en-US" sz="1000"/>
                        <a:t>37463</a:t>
                      </a:r>
                    </a:p>
                  </a:txBody>
                  <a:tcPr/>
                </a:tc>
                <a:tc>
                  <a:txBody>
                    <a:bodyPr/>
                    <a:lstStyle/>
                    <a:p>
                      <a:r>
                        <a:rPr lang="en-US" sz="1000"/>
                        <a:t>5.83 %</a:t>
                      </a:r>
                    </a:p>
                  </a:txBody>
                  <a:tcPr/>
                </a:tc>
                <a:extLst>
                  <a:ext uri="{0D108BD9-81ED-4DB2-BD59-A6C34878D82A}">
                    <a16:rowId xmlns:a16="http://schemas.microsoft.com/office/drawing/2014/main" val="135568513"/>
                  </a:ext>
                </a:extLst>
              </a:tr>
              <a:tr h="370840">
                <a:tc>
                  <a:txBody>
                    <a:bodyPr/>
                    <a:lstStyle/>
                    <a:p>
                      <a:r>
                        <a:rPr lang="en-US" sz="1000"/>
                        <a:t>General</a:t>
                      </a:r>
                    </a:p>
                  </a:txBody>
                  <a:tcPr/>
                </a:tc>
                <a:tc>
                  <a:txBody>
                    <a:bodyPr/>
                    <a:lstStyle/>
                    <a:p>
                      <a:r>
                        <a:rPr lang="en-US" sz="1000"/>
                        <a:t>3</a:t>
                      </a:r>
                    </a:p>
                  </a:txBody>
                  <a:tcPr/>
                </a:tc>
                <a:tc>
                  <a:txBody>
                    <a:bodyPr/>
                    <a:lstStyle/>
                    <a:p>
                      <a:r>
                        <a:rPr lang="en-US" sz="1000"/>
                        <a:t>13773</a:t>
                      </a:r>
                    </a:p>
                  </a:txBody>
                  <a:tcPr/>
                </a:tc>
                <a:tc>
                  <a:txBody>
                    <a:bodyPr/>
                    <a:lstStyle/>
                    <a:p>
                      <a:r>
                        <a:rPr lang="en-US" sz="1000"/>
                        <a:t>133</a:t>
                      </a:r>
                    </a:p>
                  </a:txBody>
                  <a:tcPr/>
                </a:tc>
                <a:tc>
                  <a:txBody>
                    <a:bodyPr/>
                    <a:lstStyle/>
                    <a:p>
                      <a:r>
                        <a:rPr lang="en-US" sz="1000"/>
                        <a:t>832</a:t>
                      </a:r>
                    </a:p>
                  </a:txBody>
                  <a:tcPr/>
                </a:tc>
                <a:tc>
                  <a:txBody>
                    <a:bodyPr/>
                    <a:lstStyle/>
                    <a:p>
                      <a:r>
                        <a:rPr lang="en-US" sz="1000"/>
                        <a:t>178140</a:t>
                      </a:r>
                    </a:p>
                  </a:txBody>
                  <a:tcPr/>
                </a:tc>
                <a:tc>
                  <a:txBody>
                    <a:bodyPr/>
                    <a:lstStyle/>
                    <a:p>
                      <a:r>
                        <a:rPr lang="en-US" sz="1000"/>
                        <a:t>59380</a:t>
                      </a:r>
                    </a:p>
                  </a:txBody>
                  <a:tcPr/>
                </a:tc>
                <a:tc>
                  <a:txBody>
                    <a:bodyPr/>
                    <a:lstStyle/>
                    <a:p>
                      <a:r>
                        <a:rPr lang="en-US" sz="1000"/>
                        <a:t>14738</a:t>
                      </a:r>
                    </a:p>
                  </a:txBody>
                  <a:tcPr/>
                </a:tc>
                <a:tc>
                  <a:txBody>
                    <a:bodyPr/>
                    <a:lstStyle/>
                    <a:p>
                      <a:r>
                        <a:rPr lang="en-US" sz="1000"/>
                        <a:t>4912.6666666667</a:t>
                      </a:r>
                    </a:p>
                  </a:txBody>
                  <a:tcPr/>
                </a:tc>
                <a:tc>
                  <a:txBody>
                    <a:bodyPr/>
                    <a:lstStyle/>
                    <a:p>
                      <a:r>
                        <a:rPr lang="en-US" sz="1000"/>
                        <a:t>0</a:t>
                      </a:r>
                    </a:p>
                  </a:txBody>
                  <a:tcPr/>
                </a:tc>
                <a:tc>
                  <a:txBody>
                    <a:bodyPr/>
                    <a:lstStyle/>
                    <a:p>
                      <a:r>
                        <a:rPr lang="en-US" sz="1000"/>
                        <a:t>56507.666666667</a:t>
                      </a:r>
                    </a:p>
                  </a:txBody>
                  <a:tcPr/>
                </a:tc>
                <a:tc>
                  <a:txBody>
                    <a:bodyPr/>
                    <a:lstStyle/>
                    <a:p>
                      <a:r>
                        <a:rPr lang="en-US" sz="1000"/>
                        <a:t>8.27 %</a:t>
                      </a:r>
                    </a:p>
                  </a:txBody>
                  <a:tcPr/>
                </a:tc>
                <a:extLst>
                  <a:ext uri="{0D108BD9-81ED-4DB2-BD59-A6C34878D82A}">
                    <a16:rowId xmlns:a16="http://schemas.microsoft.com/office/drawing/2014/main" val="872165332"/>
                  </a:ext>
                </a:extLst>
              </a:tr>
              <a:tr h="370840">
                <a:tc>
                  <a:txBody>
                    <a:bodyPr/>
                    <a:lstStyle/>
                    <a:p>
                      <a:r>
                        <a:rPr lang="en-US" sz="1000"/>
                        <a:t>Educational</a:t>
                      </a:r>
                    </a:p>
                  </a:txBody>
                  <a:tcPr/>
                </a:tc>
                <a:tc>
                  <a:txBody>
                    <a:bodyPr/>
                    <a:lstStyle/>
                    <a:p>
                      <a:r>
                        <a:rPr lang="en-US" sz="1000"/>
                        <a:t>9</a:t>
                      </a:r>
                    </a:p>
                  </a:txBody>
                  <a:tcPr/>
                </a:tc>
                <a:tc>
                  <a:txBody>
                    <a:bodyPr/>
                    <a:lstStyle/>
                    <a:p>
                      <a:r>
                        <a:rPr lang="en-US" sz="1000"/>
                        <a:t>38232</a:t>
                      </a:r>
                    </a:p>
                  </a:txBody>
                  <a:tcPr/>
                </a:tc>
                <a:tc>
                  <a:txBody>
                    <a:bodyPr/>
                    <a:lstStyle/>
                    <a:p>
                      <a:r>
                        <a:rPr lang="en-US" sz="1000"/>
                        <a:t>481</a:t>
                      </a:r>
                    </a:p>
                  </a:txBody>
                  <a:tcPr/>
                </a:tc>
                <a:tc>
                  <a:txBody>
                    <a:bodyPr/>
                    <a:lstStyle/>
                    <a:p>
                      <a:r>
                        <a:rPr lang="en-US" sz="1000"/>
                        <a:t>4867</a:t>
                      </a:r>
                    </a:p>
                  </a:txBody>
                  <a:tcPr/>
                </a:tc>
                <a:tc>
                  <a:txBody>
                    <a:bodyPr/>
                    <a:lstStyle/>
                    <a:p>
                      <a:r>
                        <a:rPr lang="en-US" sz="1000"/>
                        <a:t>550678</a:t>
                      </a:r>
                    </a:p>
                  </a:txBody>
                  <a:tcPr/>
                </a:tc>
                <a:tc>
                  <a:txBody>
                    <a:bodyPr/>
                    <a:lstStyle/>
                    <a:p>
                      <a:r>
                        <a:rPr lang="en-US" sz="1000"/>
                        <a:t>61186.444444444</a:t>
                      </a:r>
                    </a:p>
                  </a:txBody>
                  <a:tcPr/>
                </a:tc>
                <a:tc>
                  <a:txBody>
                    <a:bodyPr/>
                    <a:lstStyle/>
                    <a:p>
                      <a:r>
                        <a:rPr lang="en-US" sz="1000"/>
                        <a:t>43580</a:t>
                      </a:r>
                    </a:p>
                  </a:txBody>
                  <a:tcPr/>
                </a:tc>
                <a:tc>
                  <a:txBody>
                    <a:bodyPr/>
                    <a:lstStyle/>
                    <a:p>
                      <a:r>
                        <a:rPr lang="en-US" sz="1000"/>
                        <a:t>4842.2222222222</a:t>
                      </a:r>
                    </a:p>
                  </a:txBody>
                  <a:tcPr/>
                </a:tc>
                <a:tc>
                  <a:txBody>
                    <a:bodyPr/>
                    <a:lstStyle/>
                    <a:p>
                      <a:r>
                        <a:rPr lang="en-US" sz="1000"/>
                        <a:t>0</a:t>
                      </a:r>
                    </a:p>
                  </a:txBody>
                  <a:tcPr/>
                </a:tc>
                <a:tc>
                  <a:txBody>
                    <a:bodyPr/>
                    <a:lstStyle/>
                    <a:p>
                      <a:r>
                        <a:rPr lang="en-US" sz="1000"/>
                        <a:t>53176.888888889</a:t>
                      </a:r>
                    </a:p>
                  </a:txBody>
                  <a:tcPr/>
                </a:tc>
                <a:tc>
                  <a:txBody>
                    <a:bodyPr/>
                    <a:lstStyle/>
                    <a:p>
                      <a:r>
                        <a:rPr lang="en-US" sz="1000"/>
                        <a:t>7.91 %</a:t>
                      </a:r>
                    </a:p>
                  </a:txBody>
                  <a:tcPr/>
                </a:tc>
                <a:extLst>
                  <a:ext uri="{0D108BD9-81ED-4DB2-BD59-A6C34878D82A}">
                    <a16:rowId xmlns:a16="http://schemas.microsoft.com/office/drawing/2014/main" val="2734645279"/>
                  </a:ext>
                </a:extLst>
              </a:tr>
            </a:tbl>
          </a:graphicData>
        </a:graphic>
      </p:graphicFrame>
      <p:sp>
        <p:nvSpPr>
          <p:cNvPr id="4" name="Text Placeholder 3">
            <a:extLst>
              <a:ext uri="{FF2B5EF4-FFF2-40B4-BE49-F238E27FC236}">
                <a16:creationId xmlns:a16="http://schemas.microsoft.com/office/drawing/2014/main" id="{16A817DD-6415-4204-8A8A-745AE79D0169}"/>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4102298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E474F-D2C1-4710-A9CD-9013D20010A3}"/>
              </a:ext>
            </a:extLst>
          </p:cNvPr>
          <p:cNvSpPr>
            <a:spLocks noGrp="1"/>
          </p:cNvSpPr>
          <p:nvPr>
            <p:ph type="title"/>
          </p:nvPr>
        </p:nvSpPr>
        <p:spPr/>
        <p:txBody>
          <a:bodyPr/>
          <a:lstStyle/>
          <a:p>
            <a:r>
              <a:rPr lang="en-US"/>
              <a:t>Instagram Instagram Post Engagement Rate | Zenius</a:t>
            </a:r>
          </a:p>
        </p:txBody>
      </p:sp>
      <p:graphicFrame>
        <p:nvGraphicFramePr>
          <p:cNvPr id="6" name="Chart Placeholder 5">
            <a:extLst>
              <a:ext uri="{FF2B5EF4-FFF2-40B4-BE49-F238E27FC236}">
                <a16:creationId xmlns:a16="http://schemas.microsoft.com/office/drawing/2014/main" id="{1874A4E0-23A3-49B2-8F22-40B2360770AA}"/>
              </a:ext>
            </a:extLst>
          </p:cNvPr>
          <p:cNvGraphicFramePr>
            <a:graphicFrameLocks noGrp="1"/>
          </p:cNvGraphicFramePr>
          <p:nvPr>
            <p:ph type="chart" sz="quarter" idx="13"/>
            <p:extLst>
              <p:ext uri="{D42A27DB-BD31-4B8C-83A1-F6EECF244321}">
                <p14:modId xmlns:p14="http://schemas.microsoft.com/office/powerpoint/2010/main" val="3665922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C1786A-ED7D-46F4-BA97-E364AFC36EB2}"/>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2FF1BACD-96E5-4E80-8F5F-643C1EE624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9717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32C56-D383-47E7-8E1A-482B6318D89A}"/>
              </a:ext>
            </a:extLst>
          </p:cNvPr>
          <p:cNvSpPr>
            <a:spLocks noGrp="1"/>
          </p:cNvSpPr>
          <p:nvPr>
            <p:ph type="title"/>
          </p:nvPr>
        </p:nvSpPr>
        <p:spPr/>
        <p:txBody>
          <a:bodyPr/>
          <a:lstStyle/>
          <a:p>
            <a:r>
              <a:rPr lang="en-US"/>
              <a:t>Instagram Reach | Zenius</a:t>
            </a:r>
          </a:p>
        </p:txBody>
      </p:sp>
      <p:graphicFrame>
        <p:nvGraphicFramePr>
          <p:cNvPr id="6" name="Chart Placeholder 5">
            <a:extLst>
              <a:ext uri="{FF2B5EF4-FFF2-40B4-BE49-F238E27FC236}">
                <a16:creationId xmlns:a16="http://schemas.microsoft.com/office/drawing/2014/main" id="{826C390D-AB7F-4DF0-878D-67AAD4C40816}"/>
              </a:ext>
            </a:extLst>
          </p:cNvPr>
          <p:cNvGraphicFramePr>
            <a:graphicFrameLocks noGrp="1"/>
          </p:cNvGraphicFramePr>
          <p:nvPr>
            <p:ph type="chart" sz="quarter" idx="13"/>
            <p:extLst>
              <p:ext uri="{D42A27DB-BD31-4B8C-83A1-F6EECF244321}">
                <p14:modId xmlns:p14="http://schemas.microsoft.com/office/powerpoint/2010/main" val="1966303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F9D25-8529-42E1-B875-894F874AF468}"/>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61559545-093F-4E29-A6E5-24F379AC92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041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F19E-8820-4B8A-8611-08D79E7F8807}"/>
              </a:ext>
            </a:extLst>
          </p:cNvPr>
          <p:cNvSpPr>
            <a:spLocks noGrp="1"/>
          </p:cNvSpPr>
          <p:nvPr>
            <p:ph type="title"/>
          </p:nvPr>
        </p:nvSpPr>
        <p:spPr/>
        <p:txBody>
          <a:bodyPr/>
          <a:lstStyle/>
          <a:p>
            <a:r>
              <a:rPr lang="en-US"/>
              <a:t>Instagram Impressions  | Zenius</a:t>
            </a:r>
          </a:p>
        </p:txBody>
      </p:sp>
      <p:graphicFrame>
        <p:nvGraphicFramePr>
          <p:cNvPr id="6" name="Chart Placeholder 5">
            <a:extLst>
              <a:ext uri="{FF2B5EF4-FFF2-40B4-BE49-F238E27FC236}">
                <a16:creationId xmlns:a16="http://schemas.microsoft.com/office/drawing/2014/main" id="{D4551B94-FCC5-45ED-8070-D687EDADB2C2}"/>
              </a:ext>
            </a:extLst>
          </p:cNvPr>
          <p:cNvGraphicFramePr>
            <a:graphicFrameLocks noGrp="1"/>
          </p:cNvGraphicFramePr>
          <p:nvPr>
            <p:ph type="chart" sz="quarter" idx="13"/>
            <p:extLst>
              <p:ext uri="{D42A27DB-BD31-4B8C-83A1-F6EECF244321}">
                <p14:modId xmlns:p14="http://schemas.microsoft.com/office/powerpoint/2010/main" val="1886835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76C2D9-6E6E-41AA-819C-1F43BC594506}"/>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A8EC3734-AA99-4D59-AFB1-4C326E9748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0605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7A63B-2ADF-4E4A-BE29-780B870AE00A}"/>
              </a:ext>
            </a:extLst>
          </p:cNvPr>
          <p:cNvSpPr>
            <a:spLocks noGrp="1"/>
          </p:cNvSpPr>
          <p:nvPr>
            <p:ph type="title"/>
          </p:nvPr>
        </p:nvSpPr>
        <p:spPr/>
        <p:txBody>
          <a:bodyPr/>
          <a:lstStyle/>
          <a:p>
            <a:r>
              <a:rPr lang="en-US"/>
              <a:t>Instagram Followers Online by Time | Zenius</a:t>
            </a:r>
          </a:p>
        </p:txBody>
      </p:sp>
      <p:graphicFrame>
        <p:nvGraphicFramePr>
          <p:cNvPr id="6" name="Chart Placeholder 5">
            <a:extLst>
              <a:ext uri="{FF2B5EF4-FFF2-40B4-BE49-F238E27FC236}">
                <a16:creationId xmlns:a16="http://schemas.microsoft.com/office/drawing/2014/main" id="{166B0A0C-77D2-463D-A0FB-646047FF9CD3}"/>
              </a:ext>
            </a:extLst>
          </p:cNvPr>
          <p:cNvGraphicFramePr>
            <a:graphicFrameLocks noGrp="1"/>
          </p:cNvGraphicFramePr>
          <p:nvPr>
            <p:ph type="chart" sz="quarter" idx="13"/>
            <p:extLst>
              <p:ext uri="{D42A27DB-BD31-4B8C-83A1-F6EECF244321}">
                <p14:modId xmlns:p14="http://schemas.microsoft.com/office/powerpoint/2010/main" val="4142138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FE15F7-5C1E-4989-8888-3985A9F6E3CC}"/>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6721A80E-20DE-4A6F-9C3C-011904E0C1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2910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384A-37C7-427B-A6AA-C0C94ACD06DD}"/>
              </a:ext>
            </a:extLst>
          </p:cNvPr>
          <p:cNvSpPr>
            <a:spLocks noGrp="1"/>
          </p:cNvSpPr>
          <p:nvPr>
            <p:ph type="title"/>
          </p:nvPr>
        </p:nvSpPr>
        <p:spPr/>
        <p:txBody>
          <a:bodyPr/>
          <a:lstStyle/>
          <a:p>
            <a:r>
              <a:rPr lang="en-US"/>
              <a:t>Instagram Stories By Hour | Zenius</a:t>
            </a:r>
          </a:p>
        </p:txBody>
      </p:sp>
      <p:graphicFrame>
        <p:nvGraphicFramePr>
          <p:cNvPr id="6" name="Chart Placeholder 5">
            <a:extLst>
              <a:ext uri="{FF2B5EF4-FFF2-40B4-BE49-F238E27FC236}">
                <a16:creationId xmlns:a16="http://schemas.microsoft.com/office/drawing/2014/main" id="{CCE0015C-A37D-4505-B2D7-728D886C3153}"/>
              </a:ext>
            </a:extLst>
          </p:cNvPr>
          <p:cNvGraphicFramePr>
            <a:graphicFrameLocks noGrp="1"/>
          </p:cNvGraphicFramePr>
          <p:nvPr>
            <p:ph type="chart" sz="quarter" idx="13"/>
            <p:extLst>
              <p:ext uri="{D42A27DB-BD31-4B8C-83A1-F6EECF244321}">
                <p14:modId xmlns:p14="http://schemas.microsoft.com/office/powerpoint/2010/main" val="1706912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1867B1-15BA-4BBE-808A-5543DA520093}"/>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3A15BFA0-BEE0-4B2D-A99E-F0E8E85D5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847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D52D-50B3-44E1-9A5F-AE6A722170C4}"/>
              </a:ext>
            </a:extLst>
          </p:cNvPr>
          <p:cNvSpPr>
            <a:spLocks noGrp="1"/>
          </p:cNvSpPr>
          <p:nvPr>
            <p:ph type="title"/>
          </p:nvPr>
        </p:nvSpPr>
        <p:spPr/>
        <p:txBody>
          <a:bodyPr/>
          <a:lstStyle/>
          <a:p>
            <a:r>
              <a:rPr lang="en-US"/>
              <a:t>Instagram Stories Taps Line Chart | Zenius</a:t>
            </a:r>
          </a:p>
        </p:txBody>
      </p:sp>
      <p:graphicFrame>
        <p:nvGraphicFramePr>
          <p:cNvPr id="6" name="Chart Placeholder 5">
            <a:extLst>
              <a:ext uri="{FF2B5EF4-FFF2-40B4-BE49-F238E27FC236}">
                <a16:creationId xmlns:a16="http://schemas.microsoft.com/office/drawing/2014/main" id="{B0252DA8-13D3-47E1-8123-D7FE90FEB1D4}"/>
              </a:ext>
            </a:extLst>
          </p:cNvPr>
          <p:cNvGraphicFramePr>
            <a:graphicFrameLocks noGrp="1"/>
          </p:cNvGraphicFramePr>
          <p:nvPr>
            <p:ph type="chart" sz="quarter" idx="13"/>
            <p:extLst>
              <p:ext uri="{D42A27DB-BD31-4B8C-83A1-F6EECF244321}">
                <p14:modId xmlns:p14="http://schemas.microsoft.com/office/powerpoint/2010/main" val="2864680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9D4C2-1313-4A5F-B333-863E7D6F9567}"/>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094215D6-89A9-491E-8198-066610FAA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8136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B698-5A51-4F3B-8393-C48F2113067F}"/>
              </a:ext>
            </a:extLst>
          </p:cNvPr>
          <p:cNvSpPr>
            <a:spLocks noGrp="1"/>
          </p:cNvSpPr>
          <p:nvPr>
            <p:ph type="title"/>
          </p:nvPr>
        </p:nvSpPr>
        <p:spPr/>
        <p:txBody>
          <a:bodyPr/>
          <a:lstStyle/>
          <a:p>
            <a:r>
              <a:rPr lang="en-US"/>
              <a:t>Instagram Stories Key Metrics Line Chart | Zenius</a:t>
            </a:r>
          </a:p>
        </p:txBody>
      </p:sp>
      <p:graphicFrame>
        <p:nvGraphicFramePr>
          <p:cNvPr id="6" name="Chart Placeholder 5">
            <a:extLst>
              <a:ext uri="{FF2B5EF4-FFF2-40B4-BE49-F238E27FC236}">
                <a16:creationId xmlns:a16="http://schemas.microsoft.com/office/drawing/2014/main" id="{D875F4D4-DD90-4743-B6EA-A8C19348178E}"/>
              </a:ext>
            </a:extLst>
          </p:cNvPr>
          <p:cNvGraphicFramePr>
            <a:graphicFrameLocks noGrp="1"/>
          </p:cNvGraphicFramePr>
          <p:nvPr>
            <p:ph type="chart" sz="quarter" idx="13"/>
            <p:extLst>
              <p:ext uri="{D42A27DB-BD31-4B8C-83A1-F6EECF244321}">
                <p14:modId xmlns:p14="http://schemas.microsoft.com/office/powerpoint/2010/main" val="2610808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7ED10-F835-4CE7-B18F-8BF83D53ABE4}"/>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7CEE8613-6C17-4020-9E39-E45087482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366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33BC-1151-44FA-A48D-FBEF2AE0C8FD}"/>
              </a:ext>
            </a:extLst>
          </p:cNvPr>
          <p:cNvSpPr>
            <a:spLocks noGrp="1"/>
          </p:cNvSpPr>
          <p:nvPr>
            <p:ph type="title"/>
          </p:nvPr>
        </p:nvSpPr>
        <p:spPr/>
        <p:txBody>
          <a:bodyPr/>
          <a:lstStyle/>
          <a:p>
            <a:r>
              <a:rPr lang="en-US"/>
              <a:t>Instagram Stories Type Distribution | Zenius</a:t>
            </a:r>
          </a:p>
        </p:txBody>
      </p:sp>
      <p:graphicFrame>
        <p:nvGraphicFramePr>
          <p:cNvPr id="6" name="Chart Placeholder 5">
            <a:extLst>
              <a:ext uri="{FF2B5EF4-FFF2-40B4-BE49-F238E27FC236}">
                <a16:creationId xmlns:a16="http://schemas.microsoft.com/office/drawing/2014/main" id="{D8DDA4D9-4ABB-46BA-9322-8B09D2BCB3ED}"/>
              </a:ext>
            </a:extLst>
          </p:cNvPr>
          <p:cNvGraphicFramePr>
            <a:graphicFrameLocks noGrp="1"/>
          </p:cNvGraphicFramePr>
          <p:nvPr>
            <p:ph type="chart" sz="quarter" idx="13"/>
            <p:extLst>
              <p:ext uri="{D42A27DB-BD31-4B8C-83A1-F6EECF244321}">
                <p14:modId xmlns:p14="http://schemas.microsoft.com/office/powerpoint/2010/main" val="4086157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FA441-AEDA-4BD5-BECA-CA3D33970ECC}"/>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0C802C0F-9E29-4742-ACE4-502D02161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489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283F-3DBD-405F-806C-067046D2B8A8}"/>
              </a:ext>
            </a:extLst>
          </p:cNvPr>
          <p:cNvSpPr>
            <a:spLocks noGrp="1"/>
          </p:cNvSpPr>
          <p:nvPr>
            <p:ph type="title"/>
          </p:nvPr>
        </p:nvSpPr>
        <p:spPr/>
        <p:txBody>
          <a:bodyPr/>
          <a:lstStyle/>
          <a:p>
            <a:r>
              <a:rPr lang="en-US"/>
              <a:t>Instagram Hashtag Detection | Zenius - 1 of 2</a:t>
            </a:r>
          </a:p>
        </p:txBody>
      </p:sp>
      <p:graphicFrame>
        <p:nvGraphicFramePr>
          <p:cNvPr id="5" name="Table Placeholder 4">
            <a:extLst>
              <a:ext uri="{FF2B5EF4-FFF2-40B4-BE49-F238E27FC236}">
                <a16:creationId xmlns:a16="http://schemas.microsoft.com/office/drawing/2014/main" id="{3B8D21D4-132F-4C01-A98F-AE40DAF09DC0}"/>
              </a:ext>
            </a:extLst>
          </p:cNvPr>
          <p:cNvGraphicFramePr>
            <a:graphicFrameLocks noGrp="1"/>
          </p:cNvGraphicFramePr>
          <p:nvPr>
            <p:ph type="tbl" sz="quarter" idx="13"/>
            <p:extLst>
              <p:ext uri="{D42A27DB-BD31-4B8C-83A1-F6EECF244321}">
                <p14:modId xmlns:p14="http://schemas.microsoft.com/office/powerpoint/2010/main" val="220433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46048392"/>
                    </a:ext>
                  </a:extLst>
                </a:gridCol>
                <a:gridCol w="1069848">
                  <a:extLst>
                    <a:ext uri="{9D8B030D-6E8A-4147-A177-3AD203B41FA5}">
                      <a16:colId xmlns:a16="http://schemas.microsoft.com/office/drawing/2014/main" val="3357799105"/>
                    </a:ext>
                  </a:extLst>
                </a:gridCol>
                <a:gridCol w="1069848">
                  <a:extLst>
                    <a:ext uri="{9D8B030D-6E8A-4147-A177-3AD203B41FA5}">
                      <a16:colId xmlns:a16="http://schemas.microsoft.com/office/drawing/2014/main" val="3939708924"/>
                    </a:ext>
                  </a:extLst>
                </a:gridCol>
                <a:gridCol w="1069848">
                  <a:extLst>
                    <a:ext uri="{9D8B030D-6E8A-4147-A177-3AD203B41FA5}">
                      <a16:colId xmlns:a16="http://schemas.microsoft.com/office/drawing/2014/main" val="3261026669"/>
                    </a:ext>
                  </a:extLst>
                </a:gridCol>
                <a:gridCol w="1069848">
                  <a:extLst>
                    <a:ext uri="{9D8B030D-6E8A-4147-A177-3AD203B41FA5}">
                      <a16:colId xmlns:a16="http://schemas.microsoft.com/office/drawing/2014/main" val="763205666"/>
                    </a:ext>
                  </a:extLst>
                </a:gridCol>
                <a:gridCol w="1069848">
                  <a:extLst>
                    <a:ext uri="{9D8B030D-6E8A-4147-A177-3AD203B41FA5}">
                      <a16:colId xmlns:a16="http://schemas.microsoft.com/office/drawing/2014/main" val="1391492708"/>
                    </a:ext>
                  </a:extLst>
                </a:gridCol>
                <a:gridCol w="1069848">
                  <a:extLst>
                    <a:ext uri="{9D8B030D-6E8A-4147-A177-3AD203B41FA5}">
                      <a16:colId xmlns:a16="http://schemas.microsoft.com/office/drawing/2014/main" val="27175871"/>
                    </a:ext>
                  </a:extLst>
                </a:gridCol>
                <a:gridCol w="1069848">
                  <a:extLst>
                    <a:ext uri="{9D8B030D-6E8A-4147-A177-3AD203B41FA5}">
                      <a16:colId xmlns:a16="http://schemas.microsoft.com/office/drawing/2014/main" val="1000795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87600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#Zenklopedia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61186.444444444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53176.888888889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4842.2222222222</a:t>
                      </a:r>
                    </a:p>
                  </a:txBody>
                  <a:tcPr/>
                </a:tc>
                <a:extLst>
                  <a:ext uri="{0D108BD9-81ED-4DB2-BD59-A6C34878D82A}">
                    <a16:rowId xmlns:a16="http://schemas.microsoft.com/office/drawing/2014/main" val="68183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3402.7142857143</a:t>
                      </a:r>
                    </a:p>
                  </a:txBody>
                  <a:tcPr/>
                </a:tc>
                <a:extLst>
                  <a:ext uri="{0D108BD9-81ED-4DB2-BD59-A6C34878D82A}">
                    <a16:rowId xmlns:a16="http://schemas.microsoft.com/office/drawing/2014/main" val="373974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#SBMPTN2021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57232.333333333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4514.6666666667</a:t>
                      </a:r>
                    </a:p>
                  </a:txBody>
                  <a:tcPr/>
                </a:tc>
                <a:extLst>
                  <a:ext uri="{0D108BD9-81ED-4DB2-BD59-A6C34878D82A}">
                    <a16:rowId xmlns:a16="http://schemas.microsoft.com/office/drawing/2014/main" val="414020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#Zeniusnack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4912.6666666667</a:t>
                      </a:r>
                    </a:p>
                  </a:txBody>
                  <a:tcPr/>
                </a:tc>
                <a:extLst>
                  <a:ext uri="{0D108BD9-81ED-4DB2-BD59-A6C34878D82A}">
                    <a16:rowId xmlns:a16="http://schemas.microsoft.com/office/drawing/2014/main" val="423902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#GapYear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extLst>
                  <a:ext uri="{0D108BD9-81ED-4DB2-BD59-A6C34878D82A}">
                    <a16:rowId xmlns:a16="http://schemas.microsoft.com/office/drawing/2014/main" val="243338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extLst>
                  <a:ext uri="{0D108BD9-81ED-4DB2-BD59-A6C34878D82A}">
                    <a16:rowId xmlns:a16="http://schemas.microsoft.com/office/drawing/2014/main" val="255405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extLst>
                  <a:ext uri="{0D108BD9-81ED-4DB2-BD59-A6C34878D82A}">
                    <a16:rowId xmlns:a16="http://schemas.microsoft.com/office/drawing/2014/main" val="406403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#UTBK2021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extLst>
                  <a:ext uri="{0D108BD9-81ED-4DB2-BD59-A6C34878D82A}">
                    <a16:rowId xmlns:a16="http://schemas.microsoft.com/office/drawing/2014/main" val="68876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a:t>
                      </a:r>
                    </a:p>
                  </a:txBody>
                  <a:tcPr/>
                </a:tc>
                <a:extLst>
                  <a:ext uri="{0D108BD9-81ED-4DB2-BD59-A6C34878D82A}">
                    <a16:rowId xmlns:a16="http://schemas.microsoft.com/office/drawing/2014/main" val="507523278"/>
                  </a:ext>
                </a:extLst>
              </a:tr>
            </a:tbl>
          </a:graphicData>
        </a:graphic>
      </p:graphicFrame>
      <p:sp>
        <p:nvSpPr>
          <p:cNvPr id="4" name="Text Placeholder 3">
            <a:extLst>
              <a:ext uri="{FF2B5EF4-FFF2-40B4-BE49-F238E27FC236}">
                <a16:creationId xmlns:a16="http://schemas.microsoft.com/office/drawing/2014/main" id="{8CE50C2E-B1A7-4F99-B864-FF27C60C82CF}"/>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35973049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F1CA-5BFA-4E16-B1A1-735FE56D3D3C}"/>
              </a:ext>
            </a:extLst>
          </p:cNvPr>
          <p:cNvSpPr>
            <a:spLocks noGrp="1"/>
          </p:cNvSpPr>
          <p:nvPr>
            <p:ph type="title"/>
          </p:nvPr>
        </p:nvSpPr>
        <p:spPr/>
        <p:txBody>
          <a:bodyPr/>
          <a:lstStyle/>
          <a:p>
            <a:r>
              <a:rPr lang="en-US"/>
              <a:t>Instagram Hashtag Detection | Zenius - 2 of 2</a:t>
            </a:r>
          </a:p>
        </p:txBody>
      </p:sp>
      <p:graphicFrame>
        <p:nvGraphicFramePr>
          <p:cNvPr id="5" name="Table Placeholder 4">
            <a:extLst>
              <a:ext uri="{FF2B5EF4-FFF2-40B4-BE49-F238E27FC236}">
                <a16:creationId xmlns:a16="http://schemas.microsoft.com/office/drawing/2014/main" id="{1A7AB97F-8C88-4DDF-8C4A-B47E15493EE5}"/>
              </a:ext>
            </a:extLst>
          </p:cNvPr>
          <p:cNvGraphicFramePr>
            <a:graphicFrameLocks noGrp="1"/>
          </p:cNvGraphicFramePr>
          <p:nvPr>
            <p:ph type="tbl" sz="quarter" idx="13"/>
            <p:extLst>
              <p:ext uri="{D42A27DB-BD31-4B8C-83A1-F6EECF244321}">
                <p14:modId xmlns:p14="http://schemas.microsoft.com/office/powerpoint/2010/main" val="150981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84681986"/>
                    </a:ext>
                  </a:extLst>
                </a:gridCol>
                <a:gridCol w="1069848">
                  <a:extLst>
                    <a:ext uri="{9D8B030D-6E8A-4147-A177-3AD203B41FA5}">
                      <a16:colId xmlns:a16="http://schemas.microsoft.com/office/drawing/2014/main" val="573725046"/>
                    </a:ext>
                  </a:extLst>
                </a:gridCol>
                <a:gridCol w="1069848">
                  <a:extLst>
                    <a:ext uri="{9D8B030D-6E8A-4147-A177-3AD203B41FA5}">
                      <a16:colId xmlns:a16="http://schemas.microsoft.com/office/drawing/2014/main" val="3914502617"/>
                    </a:ext>
                  </a:extLst>
                </a:gridCol>
                <a:gridCol w="1069848">
                  <a:extLst>
                    <a:ext uri="{9D8B030D-6E8A-4147-A177-3AD203B41FA5}">
                      <a16:colId xmlns:a16="http://schemas.microsoft.com/office/drawing/2014/main" val="611557976"/>
                    </a:ext>
                  </a:extLst>
                </a:gridCol>
                <a:gridCol w="1069848">
                  <a:extLst>
                    <a:ext uri="{9D8B030D-6E8A-4147-A177-3AD203B41FA5}">
                      <a16:colId xmlns:a16="http://schemas.microsoft.com/office/drawing/2014/main" val="279468637"/>
                    </a:ext>
                  </a:extLst>
                </a:gridCol>
                <a:gridCol w="1069848">
                  <a:extLst>
                    <a:ext uri="{9D8B030D-6E8A-4147-A177-3AD203B41FA5}">
                      <a16:colId xmlns:a16="http://schemas.microsoft.com/office/drawing/2014/main" val="2036461189"/>
                    </a:ext>
                  </a:extLst>
                </a:gridCol>
                <a:gridCol w="1069848">
                  <a:extLst>
                    <a:ext uri="{9D8B030D-6E8A-4147-A177-3AD203B41FA5}">
                      <a16:colId xmlns:a16="http://schemas.microsoft.com/office/drawing/2014/main" val="579786669"/>
                    </a:ext>
                  </a:extLst>
                </a:gridCol>
                <a:gridCol w="1069848">
                  <a:extLst>
                    <a:ext uri="{9D8B030D-6E8A-4147-A177-3AD203B41FA5}">
                      <a16:colId xmlns:a16="http://schemas.microsoft.com/office/drawing/2014/main" val="151004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11422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extLst>
                  <a:ext uri="{0D108BD9-81ED-4DB2-BD59-A6C34878D82A}">
                    <a16:rowId xmlns:a16="http://schemas.microsoft.com/office/drawing/2014/main" val="265306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#timadamsmith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extLst>
                  <a:ext uri="{0D108BD9-81ED-4DB2-BD59-A6C34878D82A}">
                    <a16:rowId xmlns:a16="http://schemas.microsoft.com/office/drawing/2014/main" val="35450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#timfrancisbacon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extLst>
                  <a:ext uri="{0D108BD9-81ED-4DB2-BD59-A6C34878D82A}">
                    <a16:rowId xmlns:a16="http://schemas.microsoft.com/office/drawing/2014/main" val="2501797364"/>
                  </a:ext>
                </a:extLst>
              </a:tr>
            </a:tbl>
          </a:graphicData>
        </a:graphic>
      </p:graphicFrame>
      <p:sp>
        <p:nvSpPr>
          <p:cNvPr id="4" name="Text Placeholder 3">
            <a:extLst>
              <a:ext uri="{FF2B5EF4-FFF2-40B4-BE49-F238E27FC236}">
                <a16:creationId xmlns:a16="http://schemas.microsoft.com/office/drawing/2014/main" id="{BD86C18E-1544-40B2-B6DD-93915C83CFD5}"/>
              </a:ext>
            </a:extLst>
          </p:cNvPr>
          <p:cNvSpPr>
            <a:spLocks noGrp="1"/>
          </p:cNvSpPr>
          <p:nvPr>
            <p:ph type="body" sz="quarter" idx="14"/>
          </p:nvPr>
        </p:nvSpPr>
        <p:spPr/>
        <p:txBody>
          <a:bodyPr/>
          <a:lstStyle/>
          <a:p>
            <a:r>
              <a:rPr lang="en-US"/>
              <a:t>06/12/2021 - 06/18/2021</a:t>
            </a:r>
          </a:p>
        </p:txBody>
      </p:sp>
    </p:spTree>
    <p:extLst>
      <p:ext uri="{BB962C8B-B14F-4D97-AF65-F5344CB8AC3E}">
        <p14:creationId xmlns:p14="http://schemas.microsoft.com/office/powerpoint/2010/main" val="22114129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169B-ABE8-4151-9B83-600CD47E0669}"/>
              </a:ext>
            </a:extLst>
          </p:cNvPr>
          <p:cNvSpPr>
            <a:spLocks noGrp="1"/>
          </p:cNvSpPr>
          <p:nvPr>
            <p:ph type="title"/>
          </p:nvPr>
        </p:nvSpPr>
        <p:spPr/>
        <p:txBody>
          <a:bodyPr/>
          <a:lstStyle/>
          <a:p>
            <a:r>
              <a:rPr lang="en-US"/>
              <a:t>Instagram Avg. Organic Engagement Distribution per post (by Post Type) | Zenius</a:t>
            </a:r>
          </a:p>
        </p:txBody>
      </p:sp>
      <p:graphicFrame>
        <p:nvGraphicFramePr>
          <p:cNvPr id="6" name="Chart Placeholder 5">
            <a:extLst>
              <a:ext uri="{FF2B5EF4-FFF2-40B4-BE49-F238E27FC236}">
                <a16:creationId xmlns:a16="http://schemas.microsoft.com/office/drawing/2014/main" id="{58190F2A-6CCE-4ED7-AC4D-372530079121}"/>
              </a:ext>
            </a:extLst>
          </p:cNvPr>
          <p:cNvGraphicFramePr>
            <a:graphicFrameLocks noGrp="1"/>
          </p:cNvGraphicFramePr>
          <p:nvPr>
            <p:ph type="chart" sz="quarter" idx="13"/>
            <p:extLst>
              <p:ext uri="{D42A27DB-BD31-4B8C-83A1-F6EECF244321}">
                <p14:modId xmlns:p14="http://schemas.microsoft.com/office/powerpoint/2010/main" val="3062722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BD6788-B63D-4448-B5B4-60D280F642F4}"/>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C1E58CD0-D13B-412B-9B1D-F9C75A14B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695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C2F8-22F6-420F-9EC9-466145EE10EC}"/>
              </a:ext>
            </a:extLst>
          </p:cNvPr>
          <p:cNvSpPr>
            <a:spLocks noGrp="1"/>
          </p:cNvSpPr>
          <p:nvPr>
            <p:ph type="title"/>
          </p:nvPr>
        </p:nvSpPr>
        <p:spPr/>
        <p:txBody>
          <a:bodyPr/>
          <a:lstStyle/>
          <a:p>
            <a:r>
              <a:rPr lang="en-US"/>
              <a:t>Instagram Posts Type Distribution | Zenius</a:t>
            </a:r>
          </a:p>
        </p:txBody>
      </p:sp>
      <p:graphicFrame>
        <p:nvGraphicFramePr>
          <p:cNvPr id="6" name="Chart Placeholder 5">
            <a:extLst>
              <a:ext uri="{FF2B5EF4-FFF2-40B4-BE49-F238E27FC236}">
                <a16:creationId xmlns:a16="http://schemas.microsoft.com/office/drawing/2014/main" id="{71218919-7012-4C6F-9C83-18B1E0E3702E}"/>
              </a:ext>
            </a:extLst>
          </p:cNvPr>
          <p:cNvGraphicFramePr>
            <a:graphicFrameLocks noGrp="1"/>
          </p:cNvGraphicFramePr>
          <p:nvPr>
            <p:ph type="chart" sz="quarter" idx="13"/>
            <p:extLst>
              <p:ext uri="{D42A27DB-BD31-4B8C-83A1-F6EECF244321}">
                <p14:modId xmlns:p14="http://schemas.microsoft.com/office/powerpoint/2010/main" val="2344898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F0B3E-3147-4344-91BB-0332E72E738B}"/>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191E54EB-5CC8-47D7-AA93-FC10AA42D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7485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8ECF-2169-41BA-BEA5-08ACC28001D5}"/>
              </a:ext>
            </a:extLst>
          </p:cNvPr>
          <p:cNvSpPr>
            <a:spLocks noGrp="1"/>
          </p:cNvSpPr>
          <p:nvPr>
            <p:ph type="title"/>
          </p:nvPr>
        </p:nvSpPr>
        <p:spPr/>
        <p:txBody>
          <a:bodyPr/>
          <a:lstStyle/>
          <a:p>
            <a:r>
              <a:rPr lang="en-US"/>
              <a:t>Instagram Organic Reach by Post Type  | Zenius</a:t>
            </a:r>
          </a:p>
        </p:txBody>
      </p:sp>
      <p:graphicFrame>
        <p:nvGraphicFramePr>
          <p:cNvPr id="6" name="Chart Placeholder 5">
            <a:extLst>
              <a:ext uri="{FF2B5EF4-FFF2-40B4-BE49-F238E27FC236}">
                <a16:creationId xmlns:a16="http://schemas.microsoft.com/office/drawing/2014/main" id="{3B7A19D5-A6E8-4225-8D8D-212D74E328CD}"/>
              </a:ext>
            </a:extLst>
          </p:cNvPr>
          <p:cNvGraphicFramePr>
            <a:graphicFrameLocks noGrp="1"/>
          </p:cNvGraphicFramePr>
          <p:nvPr>
            <p:ph type="chart" sz="quarter" idx="13"/>
            <p:extLst>
              <p:ext uri="{D42A27DB-BD31-4B8C-83A1-F6EECF244321}">
                <p14:modId xmlns:p14="http://schemas.microsoft.com/office/powerpoint/2010/main" val="3637361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E362B5-3C44-40EE-87F9-719E30FC4A5A}"/>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05741FED-1EEF-4775-9813-DE48B479C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14110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84C2-F3E2-44B0-A812-80DAB128F4F8}"/>
              </a:ext>
            </a:extLst>
          </p:cNvPr>
          <p:cNvSpPr>
            <a:spLocks noGrp="1"/>
          </p:cNvSpPr>
          <p:nvPr>
            <p:ph type="title"/>
          </p:nvPr>
        </p:nvSpPr>
        <p:spPr/>
        <p:txBody>
          <a:bodyPr/>
          <a:lstStyle/>
          <a:p>
            <a:r>
              <a:rPr lang="en-US"/>
              <a:t>Instagram Followers Demographics | Zenius</a:t>
            </a:r>
          </a:p>
        </p:txBody>
      </p:sp>
      <p:graphicFrame>
        <p:nvGraphicFramePr>
          <p:cNvPr id="6" name="Chart Placeholder 5">
            <a:extLst>
              <a:ext uri="{FF2B5EF4-FFF2-40B4-BE49-F238E27FC236}">
                <a16:creationId xmlns:a16="http://schemas.microsoft.com/office/drawing/2014/main" id="{B8C0F2AD-38AF-4A89-AA92-D6A0773C58F3}"/>
              </a:ext>
            </a:extLst>
          </p:cNvPr>
          <p:cNvGraphicFramePr>
            <a:graphicFrameLocks noGrp="1"/>
          </p:cNvGraphicFramePr>
          <p:nvPr>
            <p:ph type="chart" sz="quarter" idx="13"/>
            <p:extLst>
              <p:ext uri="{D42A27DB-BD31-4B8C-83A1-F6EECF244321}">
                <p14:modId xmlns:p14="http://schemas.microsoft.com/office/powerpoint/2010/main" val="237735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B1755B-2ED1-4977-867D-F68DAFDE4A80}"/>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8A675116-DCBE-4D22-8D9D-AB0BFE6470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6378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96AF-9ABB-4311-992A-CC5286FDCEC5}"/>
              </a:ext>
            </a:extLst>
          </p:cNvPr>
          <p:cNvSpPr>
            <a:spLocks noGrp="1"/>
          </p:cNvSpPr>
          <p:nvPr>
            <p:ph type="title"/>
          </p:nvPr>
        </p:nvSpPr>
        <p:spPr/>
        <p:txBody>
          <a:bodyPr/>
          <a:lstStyle/>
          <a:p>
            <a:r>
              <a:rPr lang="en-US"/>
              <a:t>Instagram Followers Age Group Breakdown | Zenius</a:t>
            </a:r>
          </a:p>
        </p:txBody>
      </p:sp>
      <p:graphicFrame>
        <p:nvGraphicFramePr>
          <p:cNvPr id="6" name="Chart Placeholder 5">
            <a:extLst>
              <a:ext uri="{FF2B5EF4-FFF2-40B4-BE49-F238E27FC236}">
                <a16:creationId xmlns:a16="http://schemas.microsoft.com/office/drawing/2014/main" id="{A10FB870-A227-46EA-8921-864A9014318D}"/>
              </a:ext>
            </a:extLst>
          </p:cNvPr>
          <p:cNvGraphicFramePr>
            <a:graphicFrameLocks noGrp="1"/>
          </p:cNvGraphicFramePr>
          <p:nvPr>
            <p:ph type="chart" sz="quarter" idx="13"/>
            <p:extLst>
              <p:ext uri="{D42A27DB-BD31-4B8C-83A1-F6EECF244321}">
                <p14:modId xmlns:p14="http://schemas.microsoft.com/office/powerpoint/2010/main" val="1591649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B9D5C-6A4B-4452-967E-1D9172672AF2}"/>
              </a:ext>
            </a:extLst>
          </p:cNvPr>
          <p:cNvSpPr>
            <a:spLocks noGrp="1"/>
          </p:cNvSpPr>
          <p:nvPr>
            <p:ph type="body" sz="quarter" idx="14"/>
          </p:nvPr>
        </p:nvSpPr>
        <p:spPr/>
        <p:txBody>
          <a:bodyPr/>
          <a:lstStyle/>
          <a:p>
            <a:r>
              <a:rPr lang="en-US"/>
              <a:t>06/12/2021 - 06/18/2021</a:t>
            </a:r>
          </a:p>
        </p:txBody>
      </p:sp>
      <p:sp>
        <p:nvSpPr>
          <p:cNvPr id="5" name="Footer Placeholder 4">
            <a:extLst>
              <a:ext uri="{FF2B5EF4-FFF2-40B4-BE49-F238E27FC236}">
                <a16:creationId xmlns:a16="http://schemas.microsoft.com/office/drawing/2014/main" id="{7D435C81-6F16-4ECC-88D0-357A8E2F93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1354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81DD2-54CE-4C7C-A232-E80280E11807}"/>
              </a:ext>
            </a:extLst>
          </p:cNvPr>
          <p:cNvSpPr>
            <a:spLocks noGrp="1"/>
          </p:cNvSpPr>
          <p:nvPr>
            <p:ph type="title"/>
          </p:nvPr>
        </p:nvSpPr>
        <p:spPr/>
        <p:txBody>
          <a:bodyPr/>
          <a:lstStyle/>
          <a:p>
            <a:r>
              <a:rPr lang="en-US"/>
              <a:t>Instagram Followers by City Table | Zenius - 1 of 3</a:t>
            </a:r>
          </a:p>
        </p:txBody>
      </p:sp>
      <p:graphicFrame>
        <p:nvGraphicFramePr>
          <p:cNvPr id="5" name="Table Placeholder 4">
            <a:extLst>
              <a:ext uri="{FF2B5EF4-FFF2-40B4-BE49-F238E27FC236}">
                <a16:creationId xmlns:a16="http://schemas.microsoft.com/office/drawing/2014/main" id="{CA3DF9D4-FFF5-437F-AEEA-5EBB218CF2C9}"/>
              </a:ext>
            </a:extLst>
          </p:cNvPr>
          <p:cNvGraphicFramePr>
            <a:graphicFrameLocks noGrp="1"/>
          </p:cNvGraphicFramePr>
          <p:nvPr>
            <p:ph type="tbl" sz="quarter" idx="13"/>
            <p:extLst>
              <p:ext uri="{D42A27DB-BD31-4B8C-83A1-F6EECF244321}">
                <p14:modId xmlns:p14="http://schemas.microsoft.com/office/powerpoint/2010/main" val="2709971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9482981"/>
                    </a:ext>
                  </a:extLst>
                </a:gridCol>
                <a:gridCol w="1399032">
                  <a:extLst>
                    <a:ext uri="{9D8B030D-6E8A-4147-A177-3AD203B41FA5}">
                      <a16:colId xmlns:a16="http://schemas.microsoft.com/office/drawing/2014/main" val="2225675440"/>
                    </a:ext>
                  </a:extLst>
                </a:gridCol>
                <a:gridCol w="1069848">
                  <a:extLst>
                    <a:ext uri="{9D8B030D-6E8A-4147-A177-3AD203B41FA5}">
                      <a16:colId xmlns:a16="http://schemas.microsoft.com/office/drawing/2014/main" val="1559511361"/>
                    </a:ext>
                  </a:extLst>
                </a:gridCol>
                <a:gridCol w="658368">
                  <a:extLst>
                    <a:ext uri="{9D8B030D-6E8A-4147-A177-3AD203B41FA5}">
                      <a16:colId xmlns:a16="http://schemas.microsoft.com/office/drawing/2014/main" val="3562230564"/>
                    </a:ext>
                  </a:extLst>
                </a:gridCol>
                <a:gridCol w="658368">
                  <a:extLst>
                    <a:ext uri="{9D8B030D-6E8A-4147-A177-3AD203B41FA5}">
                      <a16:colId xmlns:a16="http://schemas.microsoft.com/office/drawing/2014/main" val="1892956391"/>
                    </a:ext>
                  </a:extLst>
                </a:gridCol>
                <a:gridCol w="658368">
                  <a:extLst>
                    <a:ext uri="{9D8B030D-6E8A-4147-A177-3AD203B41FA5}">
                      <a16:colId xmlns:a16="http://schemas.microsoft.com/office/drawing/2014/main" val="1409267151"/>
                    </a:ext>
                  </a:extLst>
                </a:gridCol>
                <a:gridCol w="658368">
                  <a:extLst>
                    <a:ext uri="{9D8B030D-6E8A-4147-A177-3AD203B41FA5}">
                      <a16:colId xmlns:a16="http://schemas.microsoft.com/office/drawing/2014/main" val="3574572106"/>
                    </a:ext>
                  </a:extLst>
                </a:gridCol>
                <a:gridCol w="658368">
                  <a:extLst>
                    <a:ext uri="{9D8B030D-6E8A-4147-A177-3AD203B41FA5}">
                      <a16:colId xmlns:a16="http://schemas.microsoft.com/office/drawing/2014/main" val="2261090499"/>
                    </a:ext>
                  </a:extLst>
                </a:gridCol>
                <a:gridCol w="658368">
                  <a:extLst>
                    <a:ext uri="{9D8B030D-6E8A-4147-A177-3AD203B41FA5}">
                      <a16:colId xmlns:a16="http://schemas.microsoft.com/office/drawing/2014/main" val="2034480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71511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Balikpapan, East Kalimantan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3393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 Aceh, Aceh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4666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Bandar Lampung, Lampung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0121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Bandung,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6299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Banyumas, Central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1354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Batam, Riau Islands Province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5456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Bekasi,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0238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Bengkulu, Bengkulu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9871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Bogor,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3474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Brebes, Central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99558454"/>
                  </a:ext>
                </a:extLst>
              </a:tr>
            </a:tbl>
          </a:graphicData>
        </a:graphic>
      </p:graphicFrame>
      <p:sp>
        <p:nvSpPr>
          <p:cNvPr id="4" name="Text Placeholder 3">
            <a:extLst>
              <a:ext uri="{FF2B5EF4-FFF2-40B4-BE49-F238E27FC236}">
                <a16:creationId xmlns:a16="http://schemas.microsoft.com/office/drawing/2014/main" id="{9789222C-B50E-4E7C-9085-245EBA5E1D79}"/>
              </a:ext>
            </a:extLst>
          </p:cNvPr>
          <p:cNvSpPr>
            <a:spLocks noGrp="1"/>
          </p:cNvSpPr>
          <p:nvPr>
            <p:ph type="body" sz="quarter" idx="14"/>
          </p:nvPr>
        </p:nvSpPr>
        <p:spPr/>
        <p:txBody>
          <a:bodyPr/>
          <a:lstStyle/>
          <a:p>
            <a:r>
              <a:rPr lang="en-US"/>
              <a:t>05/19/2021 - 06/18/2021</a:t>
            </a:r>
          </a:p>
        </p:txBody>
      </p:sp>
    </p:spTree>
    <p:extLst>
      <p:ext uri="{BB962C8B-B14F-4D97-AF65-F5344CB8AC3E}">
        <p14:creationId xmlns:p14="http://schemas.microsoft.com/office/powerpoint/2010/main" val="32589808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78FA-BA1E-4736-A9FC-95D7B99F1B64}"/>
              </a:ext>
            </a:extLst>
          </p:cNvPr>
          <p:cNvSpPr>
            <a:spLocks noGrp="1"/>
          </p:cNvSpPr>
          <p:nvPr>
            <p:ph type="title"/>
          </p:nvPr>
        </p:nvSpPr>
        <p:spPr/>
        <p:txBody>
          <a:bodyPr/>
          <a:lstStyle/>
          <a:p>
            <a:r>
              <a:rPr lang="en-US"/>
              <a:t>Instagram Followers by City Table | Zenius - 2 of 3</a:t>
            </a:r>
          </a:p>
        </p:txBody>
      </p:sp>
      <p:graphicFrame>
        <p:nvGraphicFramePr>
          <p:cNvPr id="5" name="Table Placeholder 4">
            <a:extLst>
              <a:ext uri="{FF2B5EF4-FFF2-40B4-BE49-F238E27FC236}">
                <a16:creationId xmlns:a16="http://schemas.microsoft.com/office/drawing/2014/main" id="{3A61B506-EACF-4E5F-BA08-C8C60D9FE332}"/>
              </a:ext>
            </a:extLst>
          </p:cNvPr>
          <p:cNvGraphicFramePr>
            <a:graphicFrameLocks noGrp="1"/>
          </p:cNvGraphicFramePr>
          <p:nvPr>
            <p:ph type="tbl" sz="quarter" idx="13"/>
            <p:extLst>
              <p:ext uri="{D42A27DB-BD31-4B8C-83A1-F6EECF244321}">
                <p14:modId xmlns:p14="http://schemas.microsoft.com/office/powerpoint/2010/main" val="3650804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38169835"/>
                    </a:ext>
                  </a:extLst>
                </a:gridCol>
                <a:gridCol w="1399032">
                  <a:extLst>
                    <a:ext uri="{9D8B030D-6E8A-4147-A177-3AD203B41FA5}">
                      <a16:colId xmlns:a16="http://schemas.microsoft.com/office/drawing/2014/main" val="147398155"/>
                    </a:ext>
                  </a:extLst>
                </a:gridCol>
                <a:gridCol w="1069848">
                  <a:extLst>
                    <a:ext uri="{9D8B030D-6E8A-4147-A177-3AD203B41FA5}">
                      <a16:colId xmlns:a16="http://schemas.microsoft.com/office/drawing/2014/main" val="2796626629"/>
                    </a:ext>
                  </a:extLst>
                </a:gridCol>
                <a:gridCol w="658368">
                  <a:extLst>
                    <a:ext uri="{9D8B030D-6E8A-4147-A177-3AD203B41FA5}">
                      <a16:colId xmlns:a16="http://schemas.microsoft.com/office/drawing/2014/main" val="2581548691"/>
                    </a:ext>
                  </a:extLst>
                </a:gridCol>
                <a:gridCol w="658368">
                  <a:extLst>
                    <a:ext uri="{9D8B030D-6E8A-4147-A177-3AD203B41FA5}">
                      <a16:colId xmlns:a16="http://schemas.microsoft.com/office/drawing/2014/main" val="2805683054"/>
                    </a:ext>
                  </a:extLst>
                </a:gridCol>
                <a:gridCol w="658368">
                  <a:extLst>
                    <a:ext uri="{9D8B030D-6E8A-4147-A177-3AD203B41FA5}">
                      <a16:colId xmlns:a16="http://schemas.microsoft.com/office/drawing/2014/main" val="2836441282"/>
                    </a:ext>
                  </a:extLst>
                </a:gridCol>
                <a:gridCol w="658368">
                  <a:extLst>
                    <a:ext uri="{9D8B030D-6E8A-4147-A177-3AD203B41FA5}">
                      <a16:colId xmlns:a16="http://schemas.microsoft.com/office/drawing/2014/main" val="1153773656"/>
                    </a:ext>
                  </a:extLst>
                </a:gridCol>
                <a:gridCol w="658368">
                  <a:extLst>
                    <a:ext uri="{9D8B030D-6E8A-4147-A177-3AD203B41FA5}">
                      <a16:colId xmlns:a16="http://schemas.microsoft.com/office/drawing/2014/main" val="3433344089"/>
                    </a:ext>
                  </a:extLst>
                </a:gridCol>
                <a:gridCol w="658368">
                  <a:extLst>
                    <a:ext uri="{9D8B030D-6E8A-4147-A177-3AD203B41FA5}">
                      <a16:colId xmlns:a16="http://schemas.microsoft.com/office/drawing/2014/main" val="4001958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49404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Cianjur Regency,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2362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Cirebon,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9916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Denpasar, Bali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7811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Depok,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387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Gresik, East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8002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Indramayu,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7028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Jakarta, Jakarta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81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Jambi, Jambi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31323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Jember, East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5773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Jombang, East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14363898"/>
                  </a:ext>
                </a:extLst>
              </a:tr>
            </a:tbl>
          </a:graphicData>
        </a:graphic>
      </p:graphicFrame>
      <p:sp>
        <p:nvSpPr>
          <p:cNvPr id="4" name="Text Placeholder 3">
            <a:extLst>
              <a:ext uri="{FF2B5EF4-FFF2-40B4-BE49-F238E27FC236}">
                <a16:creationId xmlns:a16="http://schemas.microsoft.com/office/drawing/2014/main" id="{762DF495-5E2B-4255-A57F-B06477CB30DB}"/>
              </a:ext>
            </a:extLst>
          </p:cNvPr>
          <p:cNvSpPr>
            <a:spLocks noGrp="1"/>
          </p:cNvSpPr>
          <p:nvPr>
            <p:ph type="body" sz="quarter" idx="14"/>
          </p:nvPr>
        </p:nvSpPr>
        <p:spPr/>
        <p:txBody>
          <a:bodyPr/>
          <a:lstStyle/>
          <a:p>
            <a:r>
              <a:rPr lang="en-US"/>
              <a:t>05/19/2021 - 06/18/2021</a:t>
            </a:r>
          </a:p>
        </p:txBody>
      </p:sp>
    </p:spTree>
    <p:extLst>
      <p:ext uri="{BB962C8B-B14F-4D97-AF65-F5344CB8AC3E}">
        <p14:creationId xmlns:p14="http://schemas.microsoft.com/office/powerpoint/2010/main" val="19053954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0E7B-7B28-4AC5-8B02-4CF8A2F327D0}"/>
              </a:ext>
            </a:extLst>
          </p:cNvPr>
          <p:cNvSpPr>
            <a:spLocks noGrp="1"/>
          </p:cNvSpPr>
          <p:nvPr>
            <p:ph type="title"/>
          </p:nvPr>
        </p:nvSpPr>
        <p:spPr/>
        <p:txBody>
          <a:bodyPr/>
          <a:lstStyle/>
          <a:p>
            <a:r>
              <a:rPr lang="en-US"/>
              <a:t>Instagram Followers by City Table | Zenius - 3 of 3</a:t>
            </a:r>
          </a:p>
        </p:txBody>
      </p:sp>
      <p:graphicFrame>
        <p:nvGraphicFramePr>
          <p:cNvPr id="5" name="Table Placeholder 4">
            <a:extLst>
              <a:ext uri="{FF2B5EF4-FFF2-40B4-BE49-F238E27FC236}">
                <a16:creationId xmlns:a16="http://schemas.microsoft.com/office/drawing/2014/main" id="{FFB97185-2E85-4E71-A5D6-211559B79747}"/>
              </a:ext>
            </a:extLst>
          </p:cNvPr>
          <p:cNvGraphicFramePr>
            <a:graphicFrameLocks noGrp="1"/>
          </p:cNvGraphicFramePr>
          <p:nvPr>
            <p:ph type="tbl" sz="quarter" idx="13"/>
            <p:extLst>
              <p:ext uri="{D42A27DB-BD31-4B8C-83A1-F6EECF244321}">
                <p14:modId xmlns:p14="http://schemas.microsoft.com/office/powerpoint/2010/main" val="314965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6205725"/>
                    </a:ext>
                  </a:extLst>
                </a:gridCol>
                <a:gridCol w="1399032">
                  <a:extLst>
                    <a:ext uri="{9D8B030D-6E8A-4147-A177-3AD203B41FA5}">
                      <a16:colId xmlns:a16="http://schemas.microsoft.com/office/drawing/2014/main" val="131500465"/>
                    </a:ext>
                  </a:extLst>
                </a:gridCol>
                <a:gridCol w="1069848">
                  <a:extLst>
                    <a:ext uri="{9D8B030D-6E8A-4147-A177-3AD203B41FA5}">
                      <a16:colId xmlns:a16="http://schemas.microsoft.com/office/drawing/2014/main" val="288909687"/>
                    </a:ext>
                  </a:extLst>
                </a:gridCol>
                <a:gridCol w="658368">
                  <a:extLst>
                    <a:ext uri="{9D8B030D-6E8A-4147-A177-3AD203B41FA5}">
                      <a16:colId xmlns:a16="http://schemas.microsoft.com/office/drawing/2014/main" val="1756136146"/>
                    </a:ext>
                  </a:extLst>
                </a:gridCol>
                <a:gridCol w="658368">
                  <a:extLst>
                    <a:ext uri="{9D8B030D-6E8A-4147-A177-3AD203B41FA5}">
                      <a16:colId xmlns:a16="http://schemas.microsoft.com/office/drawing/2014/main" val="3409313002"/>
                    </a:ext>
                  </a:extLst>
                </a:gridCol>
                <a:gridCol w="658368">
                  <a:extLst>
                    <a:ext uri="{9D8B030D-6E8A-4147-A177-3AD203B41FA5}">
                      <a16:colId xmlns:a16="http://schemas.microsoft.com/office/drawing/2014/main" val="3960751353"/>
                    </a:ext>
                  </a:extLst>
                </a:gridCol>
                <a:gridCol w="658368">
                  <a:extLst>
                    <a:ext uri="{9D8B030D-6E8A-4147-A177-3AD203B41FA5}">
                      <a16:colId xmlns:a16="http://schemas.microsoft.com/office/drawing/2014/main" val="2207494239"/>
                    </a:ext>
                  </a:extLst>
                </a:gridCol>
                <a:gridCol w="658368">
                  <a:extLst>
                    <a:ext uri="{9D8B030D-6E8A-4147-A177-3AD203B41FA5}">
                      <a16:colId xmlns:a16="http://schemas.microsoft.com/office/drawing/2014/main" val="3600343920"/>
                    </a:ext>
                  </a:extLst>
                </a:gridCol>
                <a:gridCol w="658368">
                  <a:extLst>
                    <a:ext uri="{9D8B030D-6E8A-4147-A177-3AD203B41FA5}">
                      <a16:colId xmlns:a16="http://schemas.microsoft.com/office/drawing/2014/main" val="243372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355937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Karawang, West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5492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Kendari, Southeast Sulawesi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8540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Kudus, Central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301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Makassar, South Sulawesi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2594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zeniuseducation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Malang, East Java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79028743"/>
                  </a:ext>
                </a:extLst>
              </a:tr>
            </a:tbl>
          </a:graphicData>
        </a:graphic>
      </p:graphicFrame>
      <p:sp>
        <p:nvSpPr>
          <p:cNvPr id="4" name="Text Placeholder 3">
            <a:extLst>
              <a:ext uri="{FF2B5EF4-FFF2-40B4-BE49-F238E27FC236}">
                <a16:creationId xmlns:a16="http://schemas.microsoft.com/office/drawing/2014/main" id="{D30046B2-8E18-4B2D-8893-189DFA9D9E82}"/>
              </a:ext>
            </a:extLst>
          </p:cNvPr>
          <p:cNvSpPr>
            <a:spLocks noGrp="1"/>
          </p:cNvSpPr>
          <p:nvPr>
            <p:ph type="body" sz="quarter" idx="14"/>
          </p:nvPr>
        </p:nvSpPr>
        <p:spPr/>
        <p:txBody>
          <a:bodyPr/>
          <a:lstStyle/>
          <a:p>
            <a:r>
              <a:rPr lang="en-US"/>
              <a:t>05/19/2021 - 06/18/2021</a:t>
            </a:r>
          </a:p>
        </p:txBody>
      </p:sp>
    </p:spTree>
    <p:extLst>
      <p:ext uri="{BB962C8B-B14F-4D97-AF65-F5344CB8AC3E}">
        <p14:creationId xmlns:p14="http://schemas.microsoft.com/office/powerpoint/2010/main" val="16235854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4967</Words>
  <Application>Microsoft Office PowerPoint</Application>
  <PresentationFormat>On-screen Show (4:3)</PresentationFormat>
  <Paragraphs>1484</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quintly_template</vt:lpstr>
      <vt:lpstr>Instagram Performance</vt:lpstr>
      <vt:lpstr>Instagram Key Metrics by Month | Zenius</vt:lpstr>
      <vt:lpstr>Instagram Key Metrics Table | Zenius</vt:lpstr>
      <vt:lpstr>Instagram Followers Change | Zenius</vt:lpstr>
      <vt:lpstr>Instagram Followers Total | Zenius</vt:lpstr>
      <vt:lpstr>Instagram Followers Change | Zenius</vt:lpstr>
      <vt:lpstr>Instagram Posts | Zenius</vt:lpstr>
      <vt:lpstr>Instagram Post Performance | Zenius - 1 of 22</vt:lpstr>
      <vt:lpstr>Instagram Post Performance | Zenius - 2 of 22</vt:lpstr>
      <vt:lpstr>Instagram Post Performance | Zenius - 3 of 22</vt:lpstr>
      <vt:lpstr>Instagram Post Performance | Zenius - 4 of 22</vt:lpstr>
      <vt:lpstr>Instagram Post Performance | Zenius - 5 of 22</vt:lpstr>
      <vt:lpstr>Instagram Post Performance | Zenius - 6 of 22</vt:lpstr>
      <vt:lpstr>Instagram Post Performance | Zenius - 7 of 22</vt:lpstr>
      <vt:lpstr>Instagram Post Performance | Zenius - 8 of 22</vt:lpstr>
      <vt:lpstr>Instagram Post Performance | Zenius - 9 of 22</vt:lpstr>
      <vt:lpstr>Instagram Post Performance | Zenius - 10 of 22</vt:lpstr>
      <vt:lpstr>Instagram Post Performance | Zenius - 11 of 22</vt:lpstr>
      <vt:lpstr>Instagram Post Performance | Zenius - 12 of 22</vt:lpstr>
      <vt:lpstr>Instagram Post Performance | Zenius - 13 of 22</vt:lpstr>
      <vt:lpstr>Instagram Post Performance | Zenius - 14 of 22</vt:lpstr>
      <vt:lpstr>Instagram Post Performance | Zenius - 15 of 22</vt:lpstr>
      <vt:lpstr>Instagram Post Performance | Zenius - 16 of 22</vt:lpstr>
      <vt:lpstr>Instagram Post Performance | Zenius - 17 of 22</vt:lpstr>
      <vt:lpstr>Instagram Post Performance | Zenius - 18 of 22</vt:lpstr>
      <vt:lpstr>Instagram Post Performance | Zenius - 19 of 22</vt:lpstr>
      <vt:lpstr>Instagram Post Performance | Zenius - 20 of 22</vt:lpstr>
      <vt:lpstr>Instagram Post Performance | Zenius - 21 of 22</vt:lpstr>
      <vt:lpstr>Instagram Post Performance | Zenius - 22 of 22</vt:lpstr>
      <vt:lpstr>Instagram Stories Key Metrics Table | Zenius</vt:lpstr>
      <vt:lpstr>Instagram Stories Table  | Zenius - 1 of 10</vt:lpstr>
      <vt:lpstr>Instagram Stories Table  | Zenius - 2 of 10</vt:lpstr>
      <vt:lpstr>Instagram Stories Table  | Zenius - 3 of 10</vt:lpstr>
      <vt:lpstr>Instagram Stories Table  | Zenius - 4 of 10</vt:lpstr>
      <vt:lpstr>Instagram Stories Table  | Zenius - 5 of 10</vt:lpstr>
      <vt:lpstr>Instagram Stories Table  | Zenius - 6 of 10</vt:lpstr>
      <vt:lpstr>Instagram Stories Table  | Zenius - 7 of 10</vt:lpstr>
      <vt:lpstr>Instagram Stories Table  | Zenius - 8 of 10</vt:lpstr>
      <vt:lpstr>Instagram Stories Table  | Zenius - 9 of 10</vt:lpstr>
      <vt:lpstr>Instagram Stories Table  | Zenius - 10 of 10</vt:lpstr>
      <vt:lpstr>Instagram Post Tag Performance | Zenius</vt:lpstr>
      <vt:lpstr>Instagram Instagram Post Engagement Rate | Zenius</vt:lpstr>
      <vt:lpstr>Instagram Reach | Zenius</vt:lpstr>
      <vt:lpstr>Instagram Impressions  | Zenius</vt:lpstr>
      <vt:lpstr>Instagram Followers Online by Time | Zenius</vt:lpstr>
      <vt:lpstr>Instagram Stories By Hour | Zenius</vt:lpstr>
      <vt:lpstr>Instagram Stories Taps Line Chart | Zenius</vt:lpstr>
      <vt:lpstr>Instagram Stories Key Metrics Line Chart | Zenius</vt:lpstr>
      <vt:lpstr>Instagram Stories Type Distribution | Zenius</vt:lpstr>
      <vt:lpstr>Instagram Hashtag Detection | Zenius - 1 of 2</vt:lpstr>
      <vt:lpstr>Instagram Hashtag Detection | Zenius - 2 of 2</vt:lpstr>
      <vt:lpstr>Instagram Avg. Organic Engagement Distribution per post (by Post Type) | Zenius</vt:lpstr>
      <vt:lpstr>Instagram Posts Type Distribution | Zenius</vt:lpstr>
      <vt:lpstr>Instagram Organic Reach by Post Type  | Zenius</vt:lpstr>
      <vt:lpstr>Instagram Followers Demographics | Zenius</vt:lpstr>
      <vt:lpstr>Instagram Followers Age Group Breakdown | Zenius</vt:lpstr>
      <vt:lpstr>Instagram Followers by City Table | Zenius - 1 of 3</vt:lpstr>
      <vt:lpstr>Instagram Followers by City Table | Zenius - 2 of 3</vt:lpstr>
      <vt:lpstr>Instagram Followers by City Table | Zenius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Performance</dc:title>
  <dc:creator>Frederik Peiniger</dc:creator>
  <cp:lastModifiedBy>Frederik Peiniger</cp:lastModifiedBy>
  <cp:revision>1</cp:revision>
  <dcterms:created xsi:type="dcterms:W3CDTF">2021-06-19T15:14:52Z</dcterms:created>
  <dcterms:modified xsi:type="dcterms:W3CDTF">2021-06-19T15:17:49Z</dcterms:modified>
</cp:coreProperties>
</file>