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0BF49-142C-4004-AB12-FF5AA845120F}"/>
              </a:ext>
            </a:extLst>
          </p:cNvPr>
          <p:cNvSpPr>
            <a:spLocks noGrp="1"/>
          </p:cNvSpPr>
          <p:nvPr>
            <p:ph type="title"/>
          </p:nvPr>
        </p:nvSpPr>
        <p:spPr/>
        <p:txBody>
          <a:bodyPr/>
          <a:lstStyle/>
          <a:p>
            <a:r>
              <a:rPr lang="en-US"/>
              <a:t>Facebook Own Posts Table | All profiles - 1 of 26</a:t>
            </a:r>
          </a:p>
        </p:txBody>
      </p:sp>
      <p:graphicFrame>
        <p:nvGraphicFramePr>
          <p:cNvPr id="5" name="Table Placeholder 4">
            <a:extLst>
              <a:ext uri="{FF2B5EF4-FFF2-40B4-BE49-F238E27FC236}">
                <a16:creationId xmlns:a16="http://schemas.microsoft.com/office/drawing/2014/main" id="{62F9A02A-0A4A-483E-8DF3-2D47EF511B93}"/>
              </a:ext>
            </a:extLst>
          </p:cNvPr>
          <p:cNvGraphicFramePr>
            <a:graphicFrameLocks noGrp="1"/>
          </p:cNvGraphicFramePr>
          <p:nvPr>
            <p:ph type="tbl" sz="quarter" idx="13"/>
            <p:extLst>
              <p:ext uri="{D42A27DB-BD31-4B8C-83A1-F6EECF244321}">
                <p14:modId xmlns:p14="http://schemas.microsoft.com/office/powerpoint/2010/main" val="1439950352"/>
              </p:ext>
            </p:extLst>
          </p:nvPr>
        </p:nvGraphicFramePr>
        <p:xfrm>
          <a:off x="457200" y="1731963"/>
          <a:ext cx="8065008" cy="70104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41122319"/>
                    </a:ext>
                  </a:extLst>
                </a:gridCol>
                <a:gridCol w="1152144">
                  <a:extLst>
                    <a:ext uri="{9D8B030D-6E8A-4147-A177-3AD203B41FA5}">
                      <a16:colId xmlns:a16="http://schemas.microsoft.com/office/drawing/2014/main" val="436182509"/>
                    </a:ext>
                  </a:extLst>
                </a:gridCol>
                <a:gridCol w="576072">
                  <a:extLst>
                    <a:ext uri="{9D8B030D-6E8A-4147-A177-3AD203B41FA5}">
                      <a16:colId xmlns:a16="http://schemas.microsoft.com/office/drawing/2014/main" val="2540309188"/>
                    </a:ext>
                  </a:extLst>
                </a:gridCol>
                <a:gridCol w="576072">
                  <a:extLst>
                    <a:ext uri="{9D8B030D-6E8A-4147-A177-3AD203B41FA5}">
                      <a16:colId xmlns:a16="http://schemas.microsoft.com/office/drawing/2014/main" val="1109254775"/>
                    </a:ext>
                  </a:extLst>
                </a:gridCol>
                <a:gridCol w="576072">
                  <a:extLst>
                    <a:ext uri="{9D8B030D-6E8A-4147-A177-3AD203B41FA5}">
                      <a16:colId xmlns:a16="http://schemas.microsoft.com/office/drawing/2014/main" val="1984887382"/>
                    </a:ext>
                  </a:extLst>
                </a:gridCol>
                <a:gridCol w="576072">
                  <a:extLst>
                    <a:ext uri="{9D8B030D-6E8A-4147-A177-3AD203B41FA5}">
                      <a16:colId xmlns:a16="http://schemas.microsoft.com/office/drawing/2014/main" val="971469835"/>
                    </a:ext>
                  </a:extLst>
                </a:gridCol>
                <a:gridCol w="576072">
                  <a:extLst>
                    <a:ext uri="{9D8B030D-6E8A-4147-A177-3AD203B41FA5}">
                      <a16:colId xmlns:a16="http://schemas.microsoft.com/office/drawing/2014/main" val="2733412433"/>
                    </a:ext>
                  </a:extLst>
                </a:gridCol>
                <a:gridCol w="576072">
                  <a:extLst>
                    <a:ext uri="{9D8B030D-6E8A-4147-A177-3AD203B41FA5}">
                      <a16:colId xmlns:a16="http://schemas.microsoft.com/office/drawing/2014/main" val="824424445"/>
                    </a:ext>
                  </a:extLst>
                </a:gridCol>
                <a:gridCol w="576072">
                  <a:extLst>
                    <a:ext uri="{9D8B030D-6E8A-4147-A177-3AD203B41FA5}">
                      <a16:colId xmlns:a16="http://schemas.microsoft.com/office/drawing/2014/main" val="621274732"/>
                    </a:ext>
                  </a:extLst>
                </a:gridCol>
                <a:gridCol w="576072">
                  <a:extLst>
                    <a:ext uri="{9D8B030D-6E8A-4147-A177-3AD203B41FA5}">
                      <a16:colId xmlns:a16="http://schemas.microsoft.com/office/drawing/2014/main" val="4097786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656442763"/>
                  </a:ext>
                </a:extLst>
              </a:tr>
            </a:tbl>
          </a:graphicData>
        </a:graphic>
      </p:graphicFrame>
      <p:sp>
        <p:nvSpPr>
          <p:cNvPr id="4" name="Text Placeholder 3">
            <a:extLst>
              <a:ext uri="{FF2B5EF4-FFF2-40B4-BE49-F238E27FC236}">
                <a16:creationId xmlns:a16="http://schemas.microsoft.com/office/drawing/2014/main" id="{B63D509C-99B7-4EF1-B50A-AA0A25E29588}"/>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849178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88F9A-AF2E-46C3-861E-C6610479688A}"/>
              </a:ext>
            </a:extLst>
          </p:cNvPr>
          <p:cNvSpPr>
            <a:spLocks noGrp="1"/>
          </p:cNvSpPr>
          <p:nvPr>
            <p:ph type="title"/>
          </p:nvPr>
        </p:nvSpPr>
        <p:spPr/>
        <p:txBody>
          <a:bodyPr/>
          <a:lstStyle/>
          <a:p>
            <a:r>
              <a:rPr lang="en-US"/>
              <a:t>Facebook Own Posts Table | All profiles - 2 of 26</a:t>
            </a:r>
          </a:p>
        </p:txBody>
      </p:sp>
      <p:graphicFrame>
        <p:nvGraphicFramePr>
          <p:cNvPr id="5" name="Table Placeholder 4">
            <a:extLst>
              <a:ext uri="{FF2B5EF4-FFF2-40B4-BE49-F238E27FC236}">
                <a16:creationId xmlns:a16="http://schemas.microsoft.com/office/drawing/2014/main" id="{36D0F89C-3E1E-4829-96EA-1E16779A4AE3}"/>
              </a:ext>
            </a:extLst>
          </p:cNvPr>
          <p:cNvGraphicFramePr>
            <a:graphicFrameLocks noGrp="1"/>
          </p:cNvGraphicFramePr>
          <p:nvPr>
            <p:ph type="tbl" sz="quarter" idx="13"/>
            <p:extLst>
              <p:ext uri="{D42A27DB-BD31-4B8C-83A1-F6EECF244321}">
                <p14:modId xmlns:p14="http://schemas.microsoft.com/office/powerpoint/2010/main" val="708937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20946389"/>
                    </a:ext>
                  </a:extLst>
                </a:gridCol>
                <a:gridCol w="1152144">
                  <a:extLst>
                    <a:ext uri="{9D8B030D-6E8A-4147-A177-3AD203B41FA5}">
                      <a16:colId xmlns:a16="http://schemas.microsoft.com/office/drawing/2014/main" val="4207711731"/>
                    </a:ext>
                  </a:extLst>
                </a:gridCol>
                <a:gridCol w="576072">
                  <a:extLst>
                    <a:ext uri="{9D8B030D-6E8A-4147-A177-3AD203B41FA5}">
                      <a16:colId xmlns:a16="http://schemas.microsoft.com/office/drawing/2014/main" val="4180561385"/>
                    </a:ext>
                  </a:extLst>
                </a:gridCol>
                <a:gridCol w="576072">
                  <a:extLst>
                    <a:ext uri="{9D8B030D-6E8A-4147-A177-3AD203B41FA5}">
                      <a16:colId xmlns:a16="http://schemas.microsoft.com/office/drawing/2014/main" val="2224408940"/>
                    </a:ext>
                  </a:extLst>
                </a:gridCol>
                <a:gridCol w="576072">
                  <a:extLst>
                    <a:ext uri="{9D8B030D-6E8A-4147-A177-3AD203B41FA5}">
                      <a16:colId xmlns:a16="http://schemas.microsoft.com/office/drawing/2014/main" val="1019481497"/>
                    </a:ext>
                  </a:extLst>
                </a:gridCol>
                <a:gridCol w="576072">
                  <a:extLst>
                    <a:ext uri="{9D8B030D-6E8A-4147-A177-3AD203B41FA5}">
                      <a16:colId xmlns:a16="http://schemas.microsoft.com/office/drawing/2014/main" val="1890059422"/>
                    </a:ext>
                  </a:extLst>
                </a:gridCol>
                <a:gridCol w="576072">
                  <a:extLst>
                    <a:ext uri="{9D8B030D-6E8A-4147-A177-3AD203B41FA5}">
                      <a16:colId xmlns:a16="http://schemas.microsoft.com/office/drawing/2014/main" val="1923483235"/>
                    </a:ext>
                  </a:extLst>
                </a:gridCol>
                <a:gridCol w="576072">
                  <a:extLst>
                    <a:ext uri="{9D8B030D-6E8A-4147-A177-3AD203B41FA5}">
                      <a16:colId xmlns:a16="http://schemas.microsoft.com/office/drawing/2014/main" val="353763835"/>
                    </a:ext>
                  </a:extLst>
                </a:gridCol>
                <a:gridCol w="576072">
                  <a:extLst>
                    <a:ext uri="{9D8B030D-6E8A-4147-A177-3AD203B41FA5}">
                      <a16:colId xmlns:a16="http://schemas.microsoft.com/office/drawing/2014/main" val="3644020494"/>
                    </a:ext>
                  </a:extLst>
                </a:gridCol>
                <a:gridCol w="576072">
                  <a:extLst>
                    <a:ext uri="{9D8B030D-6E8A-4147-A177-3AD203B41FA5}">
                      <a16:colId xmlns:a16="http://schemas.microsoft.com/office/drawing/2014/main" val="3195211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93515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- 2024-02-25 10:00:57</a:t>
                      </a:r>
                      <a:r>
                        <a:rPr kumimoji="0" lang="de-DE" sz="1000" b="0" i="0" u="none" strike="noStrike" kern="1200" cap="none" spc="0" normalizeH="0" baseline="0" noProof="0">
                          <a:ln>
                            <a:noFill/>
                          </a:ln>
                          <a:solidFill>
                            <a:prstClr val="black"/>
                          </a:solidFill>
                          <a:effectLst/>
                          <a:uLnTx/>
                          <a:uFillTx/>
                          <a:latin typeface="Calibri"/>
                          <a:ea typeface="+mn-ea"/>
                          <a:cs typeface="+mn-cs"/>
                        </a:rPr>
                        <a:t>
 ePA: Die elektronische Patientenakte. Hast Du schon mal was davon gehört?
Wäre die ePA eine Person, was würde sie einem Therapeuten wohl sagen? 🤔
Die ePA bietet viele Vorteile und sichert Dir eine bessere Gesundheitsversorgung. Dennoch haben viele Menschen weiterhin Vorbehalte, wenn es darum geht, die ePA zu nutzen und ihre Gesundheitsdaten mit anderen zu teilen.
Die elektronische Patientenakte hat das Gefühl, missverstanden und vernachlässigt zu werden. 😞 Weil man sie noch nicht richtig kennt, schätzt und ihre Vorteile nicht unbedingt klar sind, nutzen viele Menschen die ePA kaum. Und das, obwohl die ePA dazu beitragen kann, die Gesundheitsversorgung von jeder und jedem Einzelnen zu verbessern! Sie behält alle Deine Geheimnisse für sich, gibt keine Daten weiter und macht Dir das Leben angenehm und unkompliziert.☝️
Wie denkst Du darüber, hast Du Lust, eine Freundschaft mit der ePA zu schließen? Wir wollen es wissen – schreib es uns in den Kommentaren!
Mehr Infos dazu findest Du auch auf unserer Kampagnen-Seite https://patientenimfokus.de 
Oder auf www.bundesgesundheitsministerium.de/elektronische-patientenakte
#Roche #Datendrang #Gesundheitsdaten #ElekronischePatientenakte #Akte #Daten #Digital #Digitalisierung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03/26/2024 09:11:45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27763395"/>
                  </a:ext>
                </a:extLst>
              </a:tr>
            </a:tbl>
          </a:graphicData>
        </a:graphic>
      </p:graphicFrame>
      <p:sp>
        <p:nvSpPr>
          <p:cNvPr id="4" name="Text Placeholder 3">
            <a:extLst>
              <a:ext uri="{FF2B5EF4-FFF2-40B4-BE49-F238E27FC236}">
                <a16:creationId xmlns:a16="http://schemas.microsoft.com/office/drawing/2014/main" id="{D76C9C25-715B-42FE-8E77-6EA175D27BCD}"/>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24122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9B856-D78E-4C5E-BC5C-D8400A5C9062}"/>
              </a:ext>
            </a:extLst>
          </p:cNvPr>
          <p:cNvSpPr>
            <a:spLocks noGrp="1"/>
          </p:cNvSpPr>
          <p:nvPr>
            <p:ph type="title"/>
          </p:nvPr>
        </p:nvSpPr>
        <p:spPr/>
        <p:txBody>
          <a:bodyPr/>
          <a:lstStyle/>
          <a:p>
            <a:r>
              <a:rPr lang="en-US"/>
              <a:t>Facebook Own Posts Table | All profiles - 3 of 26</a:t>
            </a:r>
          </a:p>
        </p:txBody>
      </p:sp>
      <p:graphicFrame>
        <p:nvGraphicFramePr>
          <p:cNvPr id="5" name="Table Placeholder 4">
            <a:extLst>
              <a:ext uri="{FF2B5EF4-FFF2-40B4-BE49-F238E27FC236}">
                <a16:creationId xmlns:a16="http://schemas.microsoft.com/office/drawing/2014/main" id="{3EFE66E9-92B1-4DA7-A56B-1454EF132F26}"/>
              </a:ext>
            </a:extLst>
          </p:cNvPr>
          <p:cNvGraphicFramePr>
            <a:graphicFrameLocks noGrp="1"/>
          </p:cNvGraphicFramePr>
          <p:nvPr>
            <p:ph type="tbl" sz="quarter" idx="13"/>
            <p:extLst>
              <p:ext uri="{D42A27DB-BD31-4B8C-83A1-F6EECF244321}">
                <p14:modId xmlns:p14="http://schemas.microsoft.com/office/powerpoint/2010/main" val="543628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0537623"/>
                    </a:ext>
                  </a:extLst>
                </a:gridCol>
                <a:gridCol w="1152144">
                  <a:extLst>
                    <a:ext uri="{9D8B030D-6E8A-4147-A177-3AD203B41FA5}">
                      <a16:colId xmlns:a16="http://schemas.microsoft.com/office/drawing/2014/main" val="3875460067"/>
                    </a:ext>
                  </a:extLst>
                </a:gridCol>
                <a:gridCol w="576072">
                  <a:extLst>
                    <a:ext uri="{9D8B030D-6E8A-4147-A177-3AD203B41FA5}">
                      <a16:colId xmlns:a16="http://schemas.microsoft.com/office/drawing/2014/main" val="33553246"/>
                    </a:ext>
                  </a:extLst>
                </a:gridCol>
                <a:gridCol w="576072">
                  <a:extLst>
                    <a:ext uri="{9D8B030D-6E8A-4147-A177-3AD203B41FA5}">
                      <a16:colId xmlns:a16="http://schemas.microsoft.com/office/drawing/2014/main" val="1241792573"/>
                    </a:ext>
                  </a:extLst>
                </a:gridCol>
                <a:gridCol w="576072">
                  <a:extLst>
                    <a:ext uri="{9D8B030D-6E8A-4147-A177-3AD203B41FA5}">
                      <a16:colId xmlns:a16="http://schemas.microsoft.com/office/drawing/2014/main" val="1055807695"/>
                    </a:ext>
                  </a:extLst>
                </a:gridCol>
                <a:gridCol w="576072">
                  <a:extLst>
                    <a:ext uri="{9D8B030D-6E8A-4147-A177-3AD203B41FA5}">
                      <a16:colId xmlns:a16="http://schemas.microsoft.com/office/drawing/2014/main" val="1762912051"/>
                    </a:ext>
                  </a:extLst>
                </a:gridCol>
                <a:gridCol w="576072">
                  <a:extLst>
                    <a:ext uri="{9D8B030D-6E8A-4147-A177-3AD203B41FA5}">
                      <a16:colId xmlns:a16="http://schemas.microsoft.com/office/drawing/2014/main" val="91047466"/>
                    </a:ext>
                  </a:extLst>
                </a:gridCol>
                <a:gridCol w="576072">
                  <a:extLst>
                    <a:ext uri="{9D8B030D-6E8A-4147-A177-3AD203B41FA5}">
                      <a16:colId xmlns:a16="http://schemas.microsoft.com/office/drawing/2014/main" val="228701745"/>
                    </a:ext>
                  </a:extLst>
                </a:gridCol>
                <a:gridCol w="576072">
                  <a:extLst>
                    <a:ext uri="{9D8B030D-6E8A-4147-A177-3AD203B41FA5}">
                      <a16:colId xmlns:a16="http://schemas.microsoft.com/office/drawing/2014/main" val="3848424505"/>
                    </a:ext>
                  </a:extLst>
                </a:gridCol>
                <a:gridCol w="576072">
                  <a:extLst>
                    <a:ext uri="{9D8B030D-6E8A-4147-A177-3AD203B41FA5}">
                      <a16:colId xmlns:a16="http://schemas.microsoft.com/office/drawing/2014/main" val="1115190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80312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K Wort - Diagnose Krebs. Onko - 2024-02-25 10:00:01</a:t>
                      </a:r>
                      <a:r>
                        <a:rPr kumimoji="0" lang="de-DE" sz="1000" b="0" i="0" u="none" strike="noStrike" kern="1200" cap="none" spc="0" normalizeH="0" baseline="0" noProof="0">
                          <a:ln>
                            <a:noFill/>
                          </a:ln>
                          <a:solidFill>
                            <a:prstClr val="black"/>
                          </a:solidFill>
                          <a:effectLst/>
                          <a:uLnTx/>
                          <a:uFillTx/>
                          <a:latin typeface="Calibri"/>
                          <a:ea typeface="+mn-ea"/>
                          <a:cs typeface="+mn-cs"/>
                        </a:rPr>
                        <a:t>
 ePA: Die elektronische Patientenakte. Hast Du schon mal was davon gehört?
Wäre die ePA eine Person, was würde sie einem Therapeuten wohl sagen? 🤔
Die ePA bietet viele Vorteile und sichert Dir eine bessere Gesundheitsversorgung. Dennoch haben viele Menschen weiterhin Vorbehalte, wenn es darum geht, die ePA zu nutzen und ihre Gesundheitsdaten mit anderen zu teilen.
Die elektronische Patientenakte hat das Gefühl, missverstanden und vernachlässigt zu werden. 😞 Weil man sie noch nicht richtig kennt, schätzt und ihre Vorteile nicht unbedingt klar sind, nutzen viele Menschen die ePA kaum. Und das, obwohl die ePA dazu beitragen kann, die Gesundheitsversorgung von jeder und jedem Einzelnen zu verbessern! Sie behält alle Deine Geheimnisse für sich, gibt keine Daten weiter und macht Dir das Leben angenehm und unkompliziert.☝️
Wie denkst Du darüber, hast Du Lust, eine Freundschaft mit der ePA zu schließen? Wir wollen es wissen – schreib es uns in den Kommentaren!
Mehr Infos dazu findest Du auch auf unserer Kampagnen-Seite www.patientenimfokus.de/
Oder auf www.bundesgesundheitsministerium.de/elektronische-patientenakte
#Roche #Datendrang #Gesundheitsdaten #ElekronischePatientenakte #Akte #Daten #Digital #Digitalisierung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03/26/2024 09:39:07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43334902"/>
                  </a:ext>
                </a:extLst>
              </a:tr>
            </a:tbl>
          </a:graphicData>
        </a:graphic>
      </p:graphicFrame>
      <p:sp>
        <p:nvSpPr>
          <p:cNvPr id="4" name="Text Placeholder 3">
            <a:extLst>
              <a:ext uri="{FF2B5EF4-FFF2-40B4-BE49-F238E27FC236}">
                <a16:creationId xmlns:a16="http://schemas.microsoft.com/office/drawing/2014/main" id="{E29E6383-6E46-4414-98A8-8139A8E13FBE}"/>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746406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8A720-2F0A-46C8-9CEB-0ECE4E6BCC1E}"/>
              </a:ext>
            </a:extLst>
          </p:cNvPr>
          <p:cNvSpPr>
            <a:spLocks noGrp="1"/>
          </p:cNvSpPr>
          <p:nvPr>
            <p:ph type="title"/>
          </p:nvPr>
        </p:nvSpPr>
        <p:spPr/>
        <p:txBody>
          <a:bodyPr/>
          <a:lstStyle/>
          <a:p>
            <a:r>
              <a:rPr lang="en-US"/>
              <a:t>Facebook Own Posts Table | All profiles - 4 of 26</a:t>
            </a:r>
          </a:p>
        </p:txBody>
      </p:sp>
      <p:graphicFrame>
        <p:nvGraphicFramePr>
          <p:cNvPr id="5" name="Table Placeholder 4">
            <a:extLst>
              <a:ext uri="{FF2B5EF4-FFF2-40B4-BE49-F238E27FC236}">
                <a16:creationId xmlns:a16="http://schemas.microsoft.com/office/drawing/2014/main" id="{26AA1753-A6C6-41B7-A72D-7A914F6C8458}"/>
              </a:ext>
            </a:extLst>
          </p:cNvPr>
          <p:cNvGraphicFramePr>
            <a:graphicFrameLocks noGrp="1"/>
          </p:cNvGraphicFramePr>
          <p:nvPr>
            <p:ph type="tbl" sz="quarter" idx="13"/>
            <p:extLst>
              <p:ext uri="{D42A27DB-BD31-4B8C-83A1-F6EECF244321}">
                <p14:modId xmlns:p14="http://schemas.microsoft.com/office/powerpoint/2010/main" val="776785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58630809"/>
                    </a:ext>
                  </a:extLst>
                </a:gridCol>
                <a:gridCol w="1152144">
                  <a:extLst>
                    <a:ext uri="{9D8B030D-6E8A-4147-A177-3AD203B41FA5}">
                      <a16:colId xmlns:a16="http://schemas.microsoft.com/office/drawing/2014/main" val="999910443"/>
                    </a:ext>
                  </a:extLst>
                </a:gridCol>
                <a:gridCol w="576072">
                  <a:extLst>
                    <a:ext uri="{9D8B030D-6E8A-4147-A177-3AD203B41FA5}">
                      <a16:colId xmlns:a16="http://schemas.microsoft.com/office/drawing/2014/main" val="3588288119"/>
                    </a:ext>
                  </a:extLst>
                </a:gridCol>
                <a:gridCol w="576072">
                  <a:extLst>
                    <a:ext uri="{9D8B030D-6E8A-4147-A177-3AD203B41FA5}">
                      <a16:colId xmlns:a16="http://schemas.microsoft.com/office/drawing/2014/main" val="881091416"/>
                    </a:ext>
                  </a:extLst>
                </a:gridCol>
                <a:gridCol w="576072">
                  <a:extLst>
                    <a:ext uri="{9D8B030D-6E8A-4147-A177-3AD203B41FA5}">
                      <a16:colId xmlns:a16="http://schemas.microsoft.com/office/drawing/2014/main" val="384999120"/>
                    </a:ext>
                  </a:extLst>
                </a:gridCol>
                <a:gridCol w="576072">
                  <a:extLst>
                    <a:ext uri="{9D8B030D-6E8A-4147-A177-3AD203B41FA5}">
                      <a16:colId xmlns:a16="http://schemas.microsoft.com/office/drawing/2014/main" val="1651598485"/>
                    </a:ext>
                  </a:extLst>
                </a:gridCol>
                <a:gridCol w="576072">
                  <a:extLst>
                    <a:ext uri="{9D8B030D-6E8A-4147-A177-3AD203B41FA5}">
                      <a16:colId xmlns:a16="http://schemas.microsoft.com/office/drawing/2014/main" val="1816872420"/>
                    </a:ext>
                  </a:extLst>
                </a:gridCol>
                <a:gridCol w="576072">
                  <a:extLst>
                    <a:ext uri="{9D8B030D-6E8A-4147-A177-3AD203B41FA5}">
                      <a16:colId xmlns:a16="http://schemas.microsoft.com/office/drawing/2014/main" val="3383639668"/>
                    </a:ext>
                  </a:extLst>
                </a:gridCol>
                <a:gridCol w="576072">
                  <a:extLst>
                    <a:ext uri="{9D8B030D-6E8A-4147-A177-3AD203B41FA5}">
                      <a16:colId xmlns:a16="http://schemas.microsoft.com/office/drawing/2014/main" val="2414472626"/>
                    </a:ext>
                  </a:extLst>
                </a:gridCol>
                <a:gridCol w="576072">
                  <a:extLst>
                    <a:ext uri="{9D8B030D-6E8A-4147-A177-3AD203B41FA5}">
                      <a16:colId xmlns:a16="http://schemas.microsoft.com/office/drawing/2014/main" val="1246344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194588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 MS SC - 2024-02-25 09:00:00</a:t>
                      </a:r>
                      <a:r>
                        <a:rPr kumimoji="0" lang="de-DE" sz="1000" b="0" i="0" u="none" strike="noStrike" kern="1200" cap="none" spc="0" normalizeH="0" baseline="0" noProof="0">
                          <a:ln>
                            <a:noFill/>
                          </a:ln>
                          <a:solidFill>
                            <a:prstClr val="black"/>
                          </a:solidFill>
                          <a:effectLst/>
                          <a:uLnTx/>
                          <a:uFillTx/>
                          <a:latin typeface="Calibri"/>
                          <a:ea typeface="+mn-ea"/>
                          <a:cs typeface="+mn-cs"/>
                        </a:rPr>
                        <a:t>
 ePA: Die elektronische Patientenakte. Hast Du schon mal was davon gehört?
Wäre die ePA eine Person, was würde sie einem Therapeuten wohl sagen? 🤔
Die ePA bietet viele Vorteile und sichert Dir eine bessere Gesundheitsversorgung. Dennoch haben viele Menschen weiterhin Vorbehalte, wenn es darum geht, die ePA zu nutzen und ihre Gesundheitsdaten mit anderen zu teilen.
Die elektronische Patientenakte hat das Gefühl, missverstanden und vernachlässigt zu werden. 😞 Weil man sie noch nicht richtig kennt, schätzt und ihre Vorteile nicht unbedingt klar sind, nutzen viele Menschen die ePA kaum. Und das, obwohl die ePA dazu beitragen kann, die Gesundheitsversorgung von jeder und jedem Einzelnen zu verbessern! Sie behält alle Deine Geheimnisse für sich, gibt keine Daten weiter und macht Dir das Leben angenehm und unkompliziert.☝️
Wie denkst Du darüber, hast Du Lust, eine Freundschaft mit der ePA zu schließen? Wir wollen es wissen – schreib es uns in den Kommentaren!
Mehr Infos dazu findest Du auch auf unserer Kampagnen-Seite – Link in Bio! 
Oder auf www.bundesgesundheitsministerium.de/elektronische-patientenakte
#Roche #Datendrang #Gesundheitsdaten #ElekronischePatientenakte #Akte #Daten #Digital #Digitalisierung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03/26/2024 03:37:52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14494253"/>
                  </a:ext>
                </a:extLst>
              </a:tr>
            </a:tbl>
          </a:graphicData>
        </a:graphic>
      </p:graphicFrame>
      <p:sp>
        <p:nvSpPr>
          <p:cNvPr id="4" name="Text Placeholder 3">
            <a:extLst>
              <a:ext uri="{FF2B5EF4-FFF2-40B4-BE49-F238E27FC236}">
                <a16:creationId xmlns:a16="http://schemas.microsoft.com/office/drawing/2014/main" id="{DAF8AA85-1729-4A6E-A3DD-7C3B94F657A6}"/>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966574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A02D9-F7B3-485D-996B-C1AF025860AE}"/>
              </a:ext>
            </a:extLst>
          </p:cNvPr>
          <p:cNvSpPr>
            <a:spLocks noGrp="1"/>
          </p:cNvSpPr>
          <p:nvPr>
            <p:ph type="title"/>
          </p:nvPr>
        </p:nvSpPr>
        <p:spPr/>
        <p:txBody>
          <a:bodyPr/>
          <a:lstStyle/>
          <a:p>
            <a:r>
              <a:rPr lang="en-US"/>
              <a:t>Facebook Own Posts Table | All profiles - 5 of 26</a:t>
            </a:r>
          </a:p>
        </p:txBody>
      </p:sp>
      <p:graphicFrame>
        <p:nvGraphicFramePr>
          <p:cNvPr id="5" name="Table Placeholder 4">
            <a:extLst>
              <a:ext uri="{FF2B5EF4-FFF2-40B4-BE49-F238E27FC236}">
                <a16:creationId xmlns:a16="http://schemas.microsoft.com/office/drawing/2014/main" id="{FA768CD9-73F8-4846-B088-7F0802787AF0}"/>
              </a:ext>
            </a:extLst>
          </p:cNvPr>
          <p:cNvGraphicFramePr>
            <a:graphicFrameLocks noGrp="1"/>
          </p:cNvGraphicFramePr>
          <p:nvPr>
            <p:ph type="tbl" sz="quarter" idx="13"/>
            <p:extLst>
              <p:ext uri="{D42A27DB-BD31-4B8C-83A1-F6EECF244321}">
                <p14:modId xmlns:p14="http://schemas.microsoft.com/office/powerpoint/2010/main" val="4126258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10602474"/>
                    </a:ext>
                  </a:extLst>
                </a:gridCol>
                <a:gridCol w="1152144">
                  <a:extLst>
                    <a:ext uri="{9D8B030D-6E8A-4147-A177-3AD203B41FA5}">
                      <a16:colId xmlns:a16="http://schemas.microsoft.com/office/drawing/2014/main" val="541133684"/>
                    </a:ext>
                  </a:extLst>
                </a:gridCol>
                <a:gridCol w="576072">
                  <a:extLst>
                    <a:ext uri="{9D8B030D-6E8A-4147-A177-3AD203B41FA5}">
                      <a16:colId xmlns:a16="http://schemas.microsoft.com/office/drawing/2014/main" val="217306059"/>
                    </a:ext>
                  </a:extLst>
                </a:gridCol>
                <a:gridCol w="576072">
                  <a:extLst>
                    <a:ext uri="{9D8B030D-6E8A-4147-A177-3AD203B41FA5}">
                      <a16:colId xmlns:a16="http://schemas.microsoft.com/office/drawing/2014/main" val="3744692192"/>
                    </a:ext>
                  </a:extLst>
                </a:gridCol>
                <a:gridCol w="576072">
                  <a:extLst>
                    <a:ext uri="{9D8B030D-6E8A-4147-A177-3AD203B41FA5}">
                      <a16:colId xmlns:a16="http://schemas.microsoft.com/office/drawing/2014/main" val="3772720891"/>
                    </a:ext>
                  </a:extLst>
                </a:gridCol>
                <a:gridCol w="576072">
                  <a:extLst>
                    <a:ext uri="{9D8B030D-6E8A-4147-A177-3AD203B41FA5}">
                      <a16:colId xmlns:a16="http://schemas.microsoft.com/office/drawing/2014/main" val="2246628369"/>
                    </a:ext>
                  </a:extLst>
                </a:gridCol>
                <a:gridCol w="576072">
                  <a:extLst>
                    <a:ext uri="{9D8B030D-6E8A-4147-A177-3AD203B41FA5}">
                      <a16:colId xmlns:a16="http://schemas.microsoft.com/office/drawing/2014/main" val="882479501"/>
                    </a:ext>
                  </a:extLst>
                </a:gridCol>
                <a:gridCol w="576072">
                  <a:extLst>
                    <a:ext uri="{9D8B030D-6E8A-4147-A177-3AD203B41FA5}">
                      <a16:colId xmlns:a16="http://schemas.microsoft.com/office/drawing/2014/main" val="2952415351"/>
                    </a:ext>
                  </a:extLst>
                </a:gridCol>
                <a:gridCol w="576072">
                  <a:extLst>
                    <a:ext uri="{9D8B030D-6E8A-4147-A177-3AD203B41FA5}">
                      <a16:colId xmlns:a16="http://schemas.microsoft.com/office/drawing/2014/main" val="1112188818"/>
                    </a:ext>
                  </a:extLst>
                </a:gridCol>
                <a:gridCol w="576072">
                  <a:extLst>
                    <a:ext uri="{9D8B030D-6E8A-4147-A177-3AD203B41FA5}">
                      <a16:colId xmlns:a16="http://schemas.microsoft.com/office/drawing/2014/main" val="3706666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744282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- 2024-02-24 10:00:27</a:t>
                      </a:r>
                      <a:r>
                        <a:rPr kumimoji="0" lang="de-DE" sz="1000" b="0" i="0" u="none" strike="noStrike" kern="1200" cap="none" spc="0" normalizeH="0" baseline="0" noProof="0">
                          <a:ln>
                            <a:noFill/>
                          </a:ln>
                          <a:solidFill>
                            <a:prstClr val="black"/>
                          </a:solidFill>
                          <a:effectLst/>
                          <a:uLnTx/>
                          <a:uFillTx/>
                          <a:latin typeface="Calibri"/>
                          <a:ea typeface="+mn-ea"/>
                          <a:cs typeface="+mn-cs"/>
                        </a:rPr>
                        <a:t>
 Eine optimale und digitale Gesundheitsversorgung? Ja, das geht! 😎 Die elektronische Patientenakte (ePA) trägt genau dazu bei, indem hier wichtige Informationen zu Deiner Gesundheit gespeichert und geteilt werden können. Dabei entscheidest Du selbst, wer Deine Daten sehen kann. Damit sind unter anderem Behandlungsberichte, Befunde und Diagnosen gemeint. Wie Du die ePA anlegst, was darin gesammelt werden kann und viele weitere Infos findest Du in unserem Link unten! Leg jetzt los: Deine optimale Gesundheitsversorgung ist nur wenige Klicks entfernt! 👉🔗
Du nutzt bereits die ePA und weißt bestens Bescheid? Dann lass es uns in den Kommentaren wissen! 👇 
https://patientenimfokus.de
#Roche #Datendrang #Gesundheitsdaten #elekronischePatientenakte #Akte #Daten #digital #Digitalisierung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03/25/2024 09:12:48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70643811"/>
                  </a:ext>
                </a:extLst>
              </a:tr>
            </a:tbl>
          </a:graphicData>
        </a:graphic>
      </p:graphicFrame>
      <p:sp>
        <p:nvSpPr>
          <p:cNvPr id="4" name="Text Placeholder 3">
            <a:extLst>
              <a:ext uri="{FF2B5EF4-FFF2-40B4-BE49-F238E27FC236}">
                <a16:creationId xmlns:a16="http://schemas.microsoft.com/office/drawing/2014/main" id="{37D2173B-83D8-42E9-A8D3-C1054F3C749F}"/>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955223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51159-36F3-47CD-B904-52E6BB3FB9D0}"/>
              </a:ext>
            </a:extLst>
          </p:cNvPr>
          <p:cNvSpPr>
            <a:spLocks noGrp="1"/>
          </p:cNvSpPr>
          <p:nvPr>
            <p:ph type="title"/>
          </p:nvPr>
        </p:nvSpPr>
        <p:spPr/>
        <p:txBody>
          <a:bodyPr/>
          <a:lstStyle/>
          <a:p>
            <a:r>
              <a:rPr lang="en-US"/>
              <a:t>Facebook Own Posts Table | All profiles - 6 of 26</a:t>
            </a:r>
          </a:p>
        </p:txBody>
      </p:sp>
      <p:graphicFrame>
        <p:nvGraphicFramePr>
          <p:cNvPr id="5" name="Table Placeholder 4">
            <a:extLst>
              <a:ext uri="{FF2B5EF4-FFF2-40B4-BE49-F238E27FC236}">
                <a16:creationId xmlns:a16="http://schemas.microsoft.com/office/drawing/2014/main" id="{DFE72BFE-975A-4311-AB47-9811544E311C}"/>
              </a:ext>
            </a:extLst>
          </p:cNvPr>
          <p:cNvGraphicFramePr>
            <a:graphicFrameLocks noGrp="1"/>
          </p:cNvGraphicFramePr>
          <p:nvPr>
            <p:ph type="tbl" sz="quarter" idx="13"/>
            <p:extLst>
              <p:ext uri="{D42A27DB-BD31-4B8C-83A1-F6EECF244321}">
                <p14:modId xmlns:p14="http://schemas.microsoft.com/office/powerpoint/2010/main" val="139466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57984340"/>
                    </a:ext>
                  </a:extLst>
                </a:gridCol>
                <a:gridCol w="1152144">
                  <a:extLst>
                    <a:ext uri="{9D8B030D-6E8A-4147-A177-3AD203B41FA5}">
                      <a16:colId xmlns:a16="http://schemas.microsoft.com/office/drawing/2014/main" val="2582755298"/>
                    </a:ext>
                  </a:extLst>
                </a:gridCol>
                <a:gridCol w="576072">
                  <a:extLst>
                    <a:ext uri="{9D8B030D-6E8A-4147-A177-3AD203B41FA5}">
                      <a16:colId xmlns:a16="http://schemas.microsoft.com/office/drawing/2014/main" val="1660736983"/>
                    </a:ext>
                  </a:extLst>
                </a:gridCol>
                <a:gridCol w="576072">
                  <a:extLst>
                    <a:ext uri="{9D8B030D-6E8A-4147-A177-3AD203B41FA5}">
                      <a16:colId xmlns:a16="http://schemas.microsoft.com/office/drawing/2014/main" val="1630325816"/>
                    </a:ext>
                  </a:extLst>
                </a:gridCol>
                <a:gridCol w="576072">
                  <a:extLst>
                    <a:ext uri="{9D8B030D-6E8A-4147-A177-3AD203B41FA5}">
                      <a16:colId xmlns:a16="http://schemas.microsoft.com/office/drawing/2014/main" val="3159720321"/>
                    </a:ext>
                  </a:extLst>
                </a:gridCol>
                <a:gridCol w="576072">
                  <a:extLst>
                    <a:ext uri="{9D8B030D-6E8A-4147-A177-3AD203B41FA5}">
                      <a16:colId xmlns:a16="http://schemas.microsoft.com/office/drawing/2014/main" val="2498514060"/>
                    </a:ext>
                  </a:extLst>
                </a:gridCol>
                <a:gridCol w="576072">
                  <a:extLst>
                    <a:ext uri="{9D8B030D-6E8A-4147-A177-3AD203B41FA5}">
                      <a16:colId xmlns:a16="http://schemas.microsoft.com/office/drawing/2014/main" val="3734507403"/>
                    </a:ext>
                  </a:extLst>
                </a:gridCol>
                <a:gridCol w="576072">
                  <a:extLst>
                    <a:ext uri="{9D8B030D-6E8A-4147-A177-3AD203B41FA5}">
                      <a16:colId xmlns:a16="http://schemas.microsoft.com/office/drawing/2014/main" val="3608719235"/>
                    </a:ext>
                  </a:extLst>
                </a:gridCol>
                <a:gridCol w="576072">
                  <a:extLst>
                    <a:ext uri="{9D8B030D-6E8A-4147-A177-3AD203B41FA5}">
                      <a16:colId xmlns:a16="http://schemas.microsoft.com/office/drawing/2014/main" val="149610442"/>
                    </a:ext>
                  </a:extLst>
                </a:gridCol>
                <a:gridCol w="576072">
                  <a:extLst>
                    <a:ext uri="{9D8B030D-6E8A-4147-A177-3AD203B41FA5}">
                      <a16:colId xmlns:a16="http://schemas.microsoft.com/office/drawing/2014/main" val="536611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494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 SMA - 2024-02-24 10:00:24</a:t>
                      </a:r>
                      <a:r>
                        <a:rPr kumimoji="0" lang="de-DE" sz="1000" b="0" i="0" u="none" strike="noStrike" kern="1200" cap="none" spc="0" normalizeH="0" baseline="0" noProof="0">
                          <a:ln>
                            <a:noFill/>
                          </a:ln>
                          <a:solidFill>
                            <a:prstClr val="black"/>
                          </a:solidFill>
                          <a:effectLst/>
                          <a:uLnTx/>
                          <a:uFillTx/>
                          <a:latin typeface="Calibri"/>
                          <a:ea typeface="+mn-ea"/>
                          <a:cs typeface="+mn-cs"/>
                        </a:rPr>
                        <a:t>
 Eine optimale und digitale Gesundheitsversorgung? Ja, das geht! 😎 
Die elektronische Patientenakte (ePA) trägt genau dazu bei, indem hier wichtige Informationen zu Deiner Gesundheit gespeichert und geteilt werden können. Dabei entscheidest Du selbst, wer Deine Daten sehen kann. Damit sind unter anderem Behandlungsberichte, Befunde und Diagnosen gemeint. Wie Du die ePA anlegst, was darin gesammelt werden kann und viele weitere Infos findest Du hier:
https://www.bundesgesundheitsministerium.de/elektronische-patientenakte 
Leg jetzt los: Deine optimale Gesundheitsversorgung ist nur wenige Klicks entfernt! 👉🔗
Du nutzt bereits die ePA und weißt bestens Bescheid? Dann lass es uns in den Kommentaren wissen! 👇 
https://patientenimfokus.de
IGH Interessengemeinschaft Hämophiler e.V. #Roche #Datendrang #Gesundheitsdaten #elekronischePatientenakte #Akte #Daten #digital #Digitalisierung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03/25/2024 09:11:59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4013432"/>
                  </a:ext>
                </a:extLst>
              </a:tr>
            </a:tbl>
          </a:graphicData>
        </a:graphic>
      </p:graphicFrame>
      <p:sp>
        <p:nvSpPr>
          <p:cNvPr id="4" name="Text Placeholder 3">
            <a:extLst>
              <a:ext uri="{FF2B5EF4-FFF2-40B4-BE49-F238E27FC236}">
                <a16:creationId xmlns:a16="http://schemas.microsoft.com/office/drawing/2014/main" id="{0EA3C75A-96CD-4484-8324-590970D3B2C0}"/>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248730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8B3CE-0371-4B0C-AFEA-2406F82FC798}"/>
              </a:ext>
            </a:extLst>
          </p:cNvPr>
          <p:cNvSpPr>
            <a:spLocks noGrp="1"/>
          </p:cNvSpPr>
          <p:nvPr>
            <p:ph type="title"/>
          </p:nvPr>
        </p:nvSpPr>
        <p:spPr/>
        <p:txBody>
          <a:bodyPr/>
          <a:lstStyle/>
          <a:p>
            <a:r>
              <a:rPr lang="en-US"/>
              <a:t>Facebook Own Posts Table | All profiles - 7 of 26</a:t>
            </a:r>
          </a:p>
        </p:txBody>
      </p:sp>
      <p:graphicFrame>
        <p:nvGraphicFramePr>
          <p:cNvPr id="5" name="Table Placeholder 4">
            <a:extLst>
              <a:ext uri="{FF2B5EF4-FFF2-40B4-BE49-F238E27FC236}">
                <a16:creationId xmlns:a16="http://schemas.microsoft.com/office/drawing/2014/main" id="{3908DDE9-1101-4B03-B01D-35ED7B2AB604}"/>
              </a:ext>
            </a:extLst>
          </p:cNvPr>
          <p:cNvGraphicFramePr>
            <a:graphicFrameLocks noGrp="1"/>
          </p:cNvGraphicFramePr>
          <p:nvPr>
            <p:ph type="tbl" sz="quarter" idx="13"/>
            <p:extLst>
              <p:ext uri="{D42A27DB-BD31-4B8C-83A1-F6EECF244321}">
                <p14:modId xmlns:p14="http://schemas.microsoft.com/office/powerpoint/2010/main" val="2355041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70954816"/>
                    </a:ext>
                  </a:extLst>
                </a:gridCol>
                <a:gridCol w="1152144">
                  <a:extLst>
                    <a:ext uri="{9D8B030D-6E8A-4147-A177-3AD203B41FA5}">
                      <a16:colId xmlns:a16="http://schemas.microsoft.com/office/drawing/2014/main" val="2781539686"/>
                    </a:ext>
                  </a:extLst>
                </a:gridCol>
                <a:gridCol w="576072">
                  <a:extLst>
                    <a:ext uri="{9D8B030D-6E8A-4147-A177-3AD203B41FA5}">
                      <a16:colId xmlns:a16="http://schemas.microsoft.com/office/drawing/2014/main" val="2061967355"/>
                    </a:ext>
                  </a:extLst>
                </a:gridCol>
                <a:gridCol w="576072">
                  <a:extLst>
                    <a:ext uri="{9D8B030D-6E8A-4147-A177-3AD203B41FA5}">
                      <a16:colId xmlns:a16="http://schemas.microsoft.com/office/drawing/2014/main" val="943992533"/>
                    </a:ext>
                  </a:extLst>
                </a:gridCol>
                <a:gridCol w="576072">
                  <a:extLst>
                    <a:ext uri="{9D8B030D-6E8A-4147-A177-3AD203B41FA5}">
                      <a16:colId xmlns:a16="http://schemas.microsoft.com/office/drawing/2014/main" val="2458639431"/>
                    </a:ext>
                  </a:extLst>
                </a:gridCol>
                <a:gridCol w="576072">
                  <a:extLst>
                    <a:ext uri="{9D8B030D-6E8A-4147-A177-3AD203B41FA5}">
                      <a16:colId xmlns:a16="http://schemas.microsoft.com/office/drawing/2014/main" val="1743086011"/>
                    </a:ext>
                  </a:extLst>
                </a:gridCol>
                <a:gridCol w="576072">
                  <a:extLst>
                    <a:ext uri="{9D8B030D-6E8A-4147-A177-3AD203B41FA5}">
                      <a16:colId xmlns:a16="http://schemas.microsoft.com/office/drawing/2014/main" val="3535227855"/>
                    </a:ext>
                  </a:extLst>
                </a:gridCol>
                <a:gridCol w="576072">
                  <a:extLst>
                    <a:ext uri="{9D8B030D-6E8A-4147-A177-3AD203B41FA5}">
                      <a16:colId xmlns:a16="http://schemas.microsoft.com/office/drawing/2014/main" val="4089050900"/>
                    </a:ext>
                  </a:extLst>
                </a:gridCol>
                <a:gridCol w="576072">
                  <a:extLst>
                    <a:ext uri="{9D8B030D-6E8A-4147-A177-3AD203B41FA5}">
                      <a16:colId xmlns:a16="http://schemas.microsoft.com/office/drawing/2014/main" val="2907340753"/>
                    </a:ext>
                  </a:extLst>
                </a:gridCol>
                <a:gridCol w="576072">
                  <a:extLst>
                    <a:ext uri="{9D8B030D-6E8A-4147-A177-3AD203B41FA5}">
                      <a16:colId xmlns:a16="http://schemas.microsoft.com/office/drawing/2014/main" val="1822384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203498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Active A - Leben mit Hämophilie A - 2024-02-24 10:00:20</a:t>
                      </a:r>
                      <a:r>
                        <a:rPr kumimoji="0" lang="de-DE" sz="1000" b="0" i="0" u="none" strike="noStrike" kern="1200" cap="none" spc="0" normalizeH="0" baseline="0" noProof="0">
                          <a:ln>
                            <a:noFill/>
                          </a:ln>
                          <a:solidFill>
                            <a:prstClr val="black"/>
                          </a:solidFill>
                          <a:effectLst/>
                          <a:uLnTx/>
                          <a:uFillTx/>
                          <a:latin typeface="Calibri"/>
                          <a:ea typeface="+mn-ea"/>
                          <a:cs typeface="+mn-cs"/>
                        </a:rPr>
                        <a:t>
 Eine optimale und digitale Gesundheitsversorgung? Ja, das geht! 😎 
Die elektronische Patientenakte (ePA) trägt genau dazu bei, indem hier wichtige Informationen zu Deiner Gesundheit gespeichert und geteilt werden können. Dabei entscheidest Du selbst, wer Deine Daten sehen kann. Damit sind unter anderem Behandlungsberichte, Befunde und Diagnosen gemeint. Wie Du die ePA anlegst, was darin gesammelt werden kann und viele weitere Infos findest Du hier:
https://www.bundesgesundheitsministerium.de/elektronische-patientenakte 
Leg jetzt los: Deine optimale Gesundheitsversorgung ist nur wenige Klicks entfernt! 👉🔗
Du nutzt bereits die ePA und weißt bestens Bescheid? Dann lass es uns in den Kommentaren wissen! 👇 
https://patientenimfokus.de
IGH Interessengemeinschaft Hämophiler e.V. #Roche #Datendrang #Gesundheitsdaten #elekronischePatientenakte #Akte #Daten #digital #Digitalisierung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03/25/2024 09:44:19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16949134"/>
                  </a:ext>
                </a:extLst>
              </a:tr>
            </a:tbl>
          </a:graphicData>
        </a:graphic>
      </p:graphicFrame>
      <p:sp>
        <p:nvSpPr>
          <p:cNvPr id="4" name="Text Placeholder 3">
            <a:extLst>
              <a:ext uri="{FF2B5EF4-FFF2-40B4-BE49-F238E27FC236}">
                <a16:creationId xmlns:a16="http://schemas.microsoft.com/office/drawing/2014/main" id="{3A5B85D7-06A6-485D-A403-447EAEF24C0A}"/>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873450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68EC1-17DF-4973-8101-F315EF2B2E75}"/>
              </a:ext>
            </a:extLst>
          </p:cNvPr>
          <p:cNvSpPr>
            <a:spLocks noGrp="1"/>
          </p:cNvSpPr>
          <p:nvPr>
            <p:ph type="title"/>
          </p:nvPr>
        </p:nvSpPr>
        <p:spPr/>
        <p:txBody>
          <a:bodyPr/>
          <a:lstStyle/>
          <a:p>
            <a:r>
              <a:rPr lang="en-US"/>
              <a:t>Facebook Own Posts Table | All profiles - 8 of 26</a:t>
            </a:r>
          </a:p>
        </p:txBody>
      </p:sp>
      <p:graphicFrame>
        <p:nvGraphicFramePr>
          <p:cNvPr id="5" name="Table Placeholder 4">
            <a:extLst>
              <a:ext uri="{FF2B5EF4-FFF2-40B4-BE49-F238E27FC236}">
                <a16:creationId xmlns:a16="http://schemas.microsoft.com/office/drawing/2014/main" id="{8C4FAAA7-2A14-49D4-9875-44804C27AF76}"/>
              </a:ext>
            </a:extLst>
          </p:cNvPr>
          <p:cNvGraphicFramePr>
            <a:graphicFrameLocks noGrp="1"/>
          </p:cNvGraphicFramePr>
          <p:nvPr>
            <p:ph type="tbl" sz="quarter" idx="13"/>
            <p:extLst>
              <p:ext uri="{D42A27DB-BD31-4B8C-83A1-F6EECF244321}">
                <p14:modId xmlns:p14="http://schemas.microsoft.com/office/powerpoint/2010/main" val="783694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76719035"/>
                    </a:ext>
                  </a:extLst>
                </a:gridCol>
                <a:gridCol w="1152144">
                  <a:extLst>
                    <a:ext uri="{9D8B030D-6E8A-4147-A177-3AD203B41FA5}">
                      <a16:colId xmlns:a16="http://schemas.microsoft.com/office/drawing/2014/main" val="397824343"/>
                    </a:ext>
                  </a:extLst>
                </a:gridCol>
                <a:gridCol w="576072">
                  <a:extLst>
                    <a:ext uri="{9D8B030D-6E8A-4147-A177-3AD203B41FA5}">
                      <a16:colId xmlns:a16="http://schemas.microsoft.com/office/drawing/2014/main" val="264723605"/>
                    </a:ext>
                  </a:extLst>
                </a:gridCol>
                <a:gridCol w="576072">
                  <a:extLst>
                    <a:ext uri="{9D8B030D-6E8A-4147-A177-3AD203B41FA5}">
                      <a16:colId xmlns:a16="http://schemas.microsoft.com/office/drawing/2014/main" val="3957145304"/>
                    </a:ext>
                  </a:extLst>
                </a:gridCol>
                <a:gridCol w="576072">
                  <a:extLst>
                    <a:ext uri="{9D8B030D-6E8A-4147-A177-3AD203B41FA5}">
                      <a16:colId xmlns:a16="http://schemas.microsoft.com/office/drawing/2014/main" val="2750560747"/>
                    </a:ext>
                  </a:extLst>
                </a:gridCol>
                <a:gridCol w="576072">
                  <a:extLst>
                    <a:ext uri="{9D8B030D-6E8A-4147-A177-3AD203B41FA5}">
                      <a16:colId xmlns:a16="http://schemas.microsoft.com/office/drawing/2014/main" val="1172822114"/>
                    </a:ext>
                  </a:extLst>
                </a:gridCol>
                <a:gridCol w="576072">
                  <a:extLst>
                    <a:ext uri="{9D8B030D-6E8A-4147-A177-3AD203B41FA5}">
                      <a16:colId xmlns:a16="http://schemas.microsoft.com/office/drawing/2014/main" val="1678467590"/>
                    </a:ext>
                  </a:extLst>
                </a:gridCol>
                <a:gridCol w="576072">
                  <a:extLst>
                    <a:ext uri="{9D8B030D-6E8A-4147-A177-3AD203B41FA5}">
                      <a16:colId xmlns:a16="http://schemas.microsoft.com/office/drawing/2014/main" val="2344438087"/>
                    </a:ext>
                  </a:extLst>
                </a:gridCol>
                <a:gridCol w="576072">
                  <a:extLst>
                    <a:ext uri="{9D8B030D-6E8A-4147-A177-3AD203B41FA5}">
                      <a16:colId xmlns:a16="http://schemas.microsoft.com/office/drawing/2014/main" val="3467434169"/>
                    </a:ext>
                  </a:extLst>
                </a:gridCol>
                <a:gridCol w="576072">
                  <a:extLst>
                    <a:ext uri="{9D8B030D-6E8A-4147-A177-3AD203B41FA5}">
                      <a16:colId xmlns:a16="http://schemas.microsoft.com/office/drawing/2014/main" val="2562247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858644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K Wort - Diagnose Krebs. Onko - 2024-02-24 10:00:01</a:t>
                      </a:r>
                      <a:r>
                        <a:rPr kumimoji="0" lang="de-DE" sz="1000" b="0" i="0" u="none" strike="noStrike" kern="1200" cap="none" spc="0" normalizeH="0" baseline="0" noProof="0">
                          <a:ln>
                            <a:noFill/>
                          </a:ln>
                          <a:solidFill>
                            <a:prstClr val="black"/>
                          </a:solidFill>
                          <a:effectLst/>
                          <a:uLnTx/>
                          <a:uFillTx/>
                          <a:latin typeface="Calibri"/>
                          <a:ea typeface="+mn-ea"/>
                          <a:cs typeface="+mn-cs"/>
                        </a:rPr>
                        <a:t>
 Eine optimale und digitale Gesundheitsversorgung? Ja, das geht! 😎 Die elektronische Patientenakte (ePA) trägt genau dazu bei, indem hier wichtige Informationen zu Deiner Gesundheit gespeichert und geteilt werden können. Dabei entscheidest Du selbst, wer Deine Daten sehen kann. Damit sind unter anderem Behandlungsberichte, Befunde und Diagnosen gemeint. Wie Du die ePA anlegst, was darin gesammelt werden kann und viele weitere Infos findest Du in unserem Link in der Bio! Leg jetzt los: Deine optimale Gesundheitsversorgung ist nur wenige Klicks entfernt! 👉🔗
Du nutzt bereits die ePA und weißt bestens Bescheid? Dann lass es uns in den Kommentaren wissen! 👇 
#Roche #Datendrang #Gesundheitsdaten #elekronischePatientenakte #Akte #Daten #digital #Digitalisierung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03/25/2024 09:42:53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49429552"/>
                  </a:ext>
                </a:extLst>
              </a:tr>
            </a:tbl>
          </a:graphicData>
        </a:graphic>
      </p:graphicFrame>
      <p:sp>
        <p:nvSpPr>
          <p:cNvPr id="4" name="Text Placeholder 3">
            <a:extLst>
              <a:ext uri="{FF2B5EF4-FFF2-40B4-BE49-F238E27FC236}">
                <a16:creationId xmlns:a16="http://schemas.microsoft.com/office/drawing/2014/main" id="{6E41B16B-91E5-4399-9417-73F2AA73C65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537694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4188C-DD0C-46DB-B187-8BBBD0AB07BD}"/>
              </a:ext>
            </a:extLst>
          </p:cNvPr>
          <p:cNvSpPr>
            <a:spLocks noGrp="1"/>
          </p:cNvSpPr>
          <p:nvPr>
            <p:ph type="title"/>
          </p:nvPr>
        </p:nvSpPr>
        <p:spPr/>
        <p:txBody>
          <a:bodyPr/>
          <a:lstStyle/>
          <a:p>
            <a:r>
              <a:rPr lang="en-US"/>
              <a:t>Facebook Own Posts Table | All profiles - 9 of 26</a:t>
            </a:r>
          </a:p>
        </p:txBody>
      </p:sp>
      <p:graphicFrame>
        <p:nvGraphicFramePr>
          <p:cNvPr id="5" name="Table Placeholder 4">
            <a:extLst>
              <a:ext uri="{FF2B5EF4-FFF2-40B4-BE49-F238E27FC236}">
                <a16:creationId xmlns:a16="http://schemas.microsoft.com/office/drawing/2014/main" id="{AEDC7AC6-3908-45A4-A6AE-56695C340DB3}"/>
              </a:ext>
            </a:extLst>
          </p:cNvPr>
          <p:cNvGraphicFramePr>
            <a:graphicFrameLocks noGrp="1"/>
          </p:cNvGraphicFramePr>
          <p:nvPr>
            <p:ph type="tbl" sz="quarter" idx="13"/>
            <p:extLst>
              <p:ext uri="{D42A27DB-BD31-4B8C-83A1-F6EECF244321}">
                <p14:modId xmlns:p14="http://schemas.microsoft.com/office/powerpoint/2010/main" val="3822009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37558301"/>
                    </a:ext>
                  </a:extLst>
                </a:gridCol>
                <a:gridCol w="1152144">
                  <a:extLst>
                    <a:ext uri="{9D8B030D-6E8A-4147-A177-3AD203B41FA5}">
                      <a16:colId xmlns:a16="http://schemas.microsoft.com/office/drawing/2014/main" val="1438495994"/>
                    </a:ext>
                  </a:extLst>
                </a:gridCol>
                <a:gridCol w="576072">
                  <a:extLst>
                    <a:ext uri="{9D8B030D-6E8A-4147-A177-3AD203B41FA5}">
                      <a16:colId xmlns:a16="http://schemas.microsoft.com/office/drawing/2014/main" val="3458705142"/>
                    </a:ext>
                  </a:extLst>
                </a:gridCol>
                <a:gridCol w="576072">
                  <a:extLst>
                    <a:ext uri="{9D8B030D-6E8A-4147-A177-3AD203B41FA5}">
                      <a16:colId xmlns:a16="http://schemas.microsoft.com/office/drawing/2014/main" val="288648325"/>
                    </a:ext>
                  </a:extLst>
                </a:gridCol>
                <a:gridCol w="576072">
                  <a:extLst>
                    <a:ext uri="{9D8B030D-6E8A-4147-A177-3AD203B41FA5}">
                      <a16:colId xmlns:a16="http://schemas.microsoft.com/office/drawing/2014/main" val="1770794649"/>
                    </a:ext>
                  </a:extLst>
                </a:gridCol>
                <a:gridCol w="576072">
                  <a:extLst>
                    <a:ext uri="{9D8B030D-6E8A-4147-A177-3AD203B41FA5}">
                      <a16:colId xmlns:a16="http://schemas.microsoft.com/office/drawing/2014/main" val="885973601"/>
                    </a:ext>
                  </a:extLst>
                </a:gridCol>
                <a:gridCol w="576072">
                  <a:extLst>
                    <a:ext uri="{9D8B030D-6E8A-4147-A177-3AD203B41FA5}">
                      <a16:colId xmlns:a16="http://schemas.microsoft.com/office/drawing/2014/main" val="2111749437"/>
                    </a:ext>
                  </a:extLst>
                </a:gridCol>
                <a:gridCol w="576072">
                  <a:extLst>
                    <a:ext uri="{9D8B030D-6E8A-4147-A177-3AD203B41FA5}">
                      <a16:colId xmlns:a16="http://schemas.microsoft.com/office/drawing/2014/main" val="1947108044"/>
                    </a:ext>
                  </a:extLst>
                </a:gridCol>
                <a:gridCol w="576072">
                  <a:extLst>
                    <a:ext uri="{9D8B030D-6E8A-4147-A177-3AD203B41FA5}">
                      <a16:colId xmlns:a16="http://schemas.microsoft.com/office/drawing/2014/main" val="508455401"/>
                    </a:ext>
                  </a:extLst>
                </a:gridCol>
                <a:gridCol w="576072">
                  <a:extLst>
                    <a:ext uri="{9D8B030D-6E8A-4147-A177-3AD203B41FA5}">
                      <a16:colId xmlns:a16="http://schemas.microsoft.com/office/drawing/2014/main" val="1374915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701083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 MS SC - 2024-02-24 09:00:00</a:t>
                      </a:r>
                      <a:r>
                        <a:rPr kumimoji="0" lang="de-DE" sz="1000" b="0" i="0" u="none" strike="noStrike" kern="1200" cap="none" spc="0" normalizeH="0" baseline="0" noProof="0">
                          <a:ln>
                            <a:noFill/>
                          </a:ln>
                          <a:solidFill>
                            <a:prstClr val="black"/>
                          </a:solidFill>
                          <a:effectLst/>
                          <a:uLnTx/>
                          <a:uFillTx/>
                          <a:latin typeface="Calibri"/>
                          <a:ea typeface="+mn-ea"/>
                          <a:cs typeface="+mn-cs"/>
                        </a:rPr>
                        <a:t>
 Eine optimale und digitale Gesundheitsversorgung? Ja, das geht! 😎 Die elektronische Patientenakte (ePA) trägt genau dazu bei, indem hier wichtige Informationen zu Deiner Gesundheit gespeichert und geteilt werden können. Dabei entscheidest Du selbst, wer Deine Daten sehen kann. Damit sind unter anderem Behandlungsberichte, Befunde und Diagnosen gemeint. Wie Du die ePA anlegst, was darin gesammelt werden kann und viele weitere Infos findest Du in unserem Link in der Bio! Leg jetzt los: Deine optimale Gesundheitsversorgung ist nur wenige Klicks entfernt! 👉🔗
Du nutzt bereits die ePA und weißt bestens Bescheid? Dann lass es uns in den Kommentaren wissen! 👇 
#Roche #Datendrang #Gesundheitsdaten #elekronischePatientenakte #Akte #Daten #digital #Digitalisierung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03/25/2024 03:39:44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84781207"/>
                  </a:ext>
                </a:extLst>
              </a:tr>
            </a:tbl>
          </a:graphicData>
        </a:graphic>
      </p:graphicFrame>
      <p:sp>
        <p:nvSpPr>
          <p:cNvPr id="4" name="Text Placeholder 3">
            <a:extLst>
              <a:ext uri="{FF2B5EF4-FFF2-40B4-BE49-F238E27FC236}">
                <a16:creationId xmlns:a16="http://schemas.microsoft.com/office/drawing/2014/main" id="{9EAD117F-A9A9-47D6-9554-DE890EAEDEF7}"/>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845313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8AFDA-AB4D-4576-81CC-F96E4BB4B933}"/>
              </a:ext>
            </a:extLst>
          </p:cNvPr>
          <p:cNvSpPr>
            <a:spLocks noGrp="1"/>
          </p:cNvSpPr>
          <p:nvPr>
            <p:ph type="title"/>
          </p:nvPr>
        </p:nvSpPr>
        <p:spPr/>
        <p:txBody>
          <a:bodyPr/>
          <a:lstStyle/>
          <a:p>
            <a:r>
              <a:rPr lang="en-US"/>
              <a:t>Facebook Own Posts Table | All profiles - 10 of 26</a:t>
            </a:r>
          </a:p>
        </p:txBody>
      </p:sp>
      <p:graphicFrame>
        <p:nvGraphicFramePr>
          <p:cNvPr id="5" name="Table Placeholder 4">
            <a:extLst>
              <a:ext uri="{FF2B5EF4-FFF2-40B4-BE49-F238E27FC236}">
                <a16:creationId xmlns:a16="http://schemas.microsoft.com/office/drawing/2014/main" id="{5EE89C1E-53C8-43B6-953A-CB005A4399F6}"/>
              </a:ext>
            </a:extLst>
          </p:cNvPr>
          <p:cNvGraphicFramePr>
            <a:graphicFrameLocks noGrp="1"/>
          </p:cNvGraphicFramePr>
          <p:nvPr>
            <p:ph type="tbl" sz="quarter" idx="13"/>
            <p:extLst>
              <p:ext uri="{D42A27DB-BD31-4B8C-83A1-F6EECF244321}">
                <p14:modId xmlns:p14="http://schemas.microsoft.com/office/powerpoint/2010/main" val="1894901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3878843"/>
                    </a:ext>
                  </a:extLst>
                </a:gridCol>
                <a:gridCol w="1152144">
                  <a:extLst>
                    <a:ext uri="{9D8B030D-6E8A-4147-A177-3AD203B41FA5}">
                      <a16:colId xmlns:a16="http://schemas.microsoft.com/office/drawing/2014/main" val="4248597449"/>
                    </a:ext>
                  </a:extLst>
                </a:gridCol>
                <a:gridCol w="576072">
                  <a:extLst>
                    <a:ext uri="{9D8B030D-6E8A-4147-A177-3AD203B41FA5}">
                      <a16:colId xmlns:a16="http://schemas.microsoft.com/office/drawing/2014/main" val="1584300185"/>
                    </a:ext>
                  </a:extLst>
                </a:gridCol>
                <a:gridCol w="576072">
                  <a:extLst>
                    <a:ext uri="{9D8B030D-6E8A-4147-A177-3AD203B41FA5}">
                      <a16:colId xmlns:a16="http://schemas.microsoft.com/office/drawing/2014/main" val="1480465717"/>
                    </a:ext>
                  </a:extLst>
                </a:gridCol>
                <a:gridCol w="576072">
                  <a:extLst>
                    <a:ext uri="{9D8B030D-6E8A-4147-A177-3AD203B41FA5}">
                      <a16:colId xmlns:a16="http://schemas.microsoft.com/office/drawing/2014/main" val="2111909804"/>
                    </a:ext>
                  </a:extLst>
                </a:gridCol>
                <a:gridCol w="576072">
                  <a:extLst>
                    <a:ext uri="{9D8B030D-6E8A-4147-A177-3AD203B41FA5}">
                      <a16:colId xmlns:a16="http://schemas.microsoft.com/office/drawing/2014/main" val="3110328565"/>
                    </a:ext>
                  </a:extLst>
                </a:gridCol>
                <a:gridCol w="576072">
                  <a:extLst>
                    <a:ext uri="{9D8B030D-6E8A-4147-A177-3AD203B41FA5}">
                      <a16:colId xmlns:a16="http://schemas.microsoft.com/office/drawing/2014/main" val="2636857403"/>
                    </a:ext>
                  </a:extLst>
                </a:gridCol>
                <a:gridCol w="576072">
                  <a:extLst>
                    <a:ext uri="{9D8B030D-6E8A-4147-A177-3AD203B41FA5}">
                      <a16:colId xmlns:a16="http://schemas.microsoft.com/office/drawing/2014/main" val="2454869259"/>
                    </a:ext>
                  </a:extLst>
                </a:gridCol>
                <a:gridCol w="576072">
                  <a:extLst>
                    <a:ext uri="{9D8B030D-6E8A-4147-A177-3AD203B41FA5}">
                      <a16:colId xmlns:a16="http://schemas.microsoft.com/office/drawing/2014/main" val="575500627"/>
                    </a:ext>
                  </a:extLst>
                </a:gridCol>
                <a:gridCol w="576072">
                  <a:extLst>
                    <a:ext uri="{9D8B030D-6E8A-4147-A177-3AD203B41FA5}">
                      <a16:colId xmlns:a16="http://schemas.microsoft.com/office/drawing/2014/main" val="3773351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34016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 SMA - 2024-02-18 10:00:23</a:t>
                      </a:r>
                      <a:r>
                        <a:rPr kumimoji="0" lang="de-DE" sz="1000" b="0" i="0" u="none" strike="noStrike" kern="1200" cap="none" spc="0" normalizeH="0" baseline="0" noProof="0">
                          <a:ln>
                            <a:noFill/>
                          </a:ln>
                          <a:solidFill>
                            <a:prstClr val="black"/>
                          </a:solidFill>
                          <a:effectLst/>
                          <a:uLnTx/>
                          <a:uFillTx/>
                          <a:latin typeface="Calibri"/>
                          <a:ea typeface="+mn-ea"/>
                          <a:cs typeface="+mn-cs"/>
                        </a:rPr>
                        <a:t>
 Was gehen andere Leute denn Deine Daten an? 🤔 Genau, gar nichts! 
Datenschutz ist ein Menschenrecht und in Zeiten der Digitalisierung rücken das Wissen über diese Daten und die Selbstbestimmung über diese immer mehr in den Vordergrund – gut so! Denn Du entscheidest selbst, ob Du Deine Daten teilen möchtest. Mehr zum Thema Datenschutz und DSGVO erfährst Du auch bei der Initiative Data Saves Lives: https://www.datasaveslives.de/dataprotection
Aber warum solltest Du Deine Gesundheitsdaten überhaupt teilen? Indem Du Deine Daten zur Verfügung stellst, kannst Du z. B. bei der medizinischen Forschung mitwirken und Deine eigene medizinische Versorgung verbessern. Interessiert? Wie Du Deinen Beitrag für eine Verbesserung des Gesundheitssystems leisten kannst, erfährst Du auf unserer Webseite: http://www.go.roche.de/datendrang
IGH Interessengemeinschaft Hämophiler e.V. #Roche #Datendrang #Gesundheitsdaten #Daten #Digital #Digitalisierung #Gesundheitswesen #Datenschutz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03/19/2024 09:11:38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60906792"/>
                  </a:ext>
                </a:extLst>
              </a:tr>
            </a:tbl>
          </a:graphicData>
        </a:graphic>
      </p:graphicFrame>
      <p:sp>
        <p:nvSpPr>
          <p:cNvPr id="4" name="Text Placeholder 3">
            <a:extLst>
              <a:ext uri="{FF2B5EF4-FFF2-40B4-BE49-F238E27FC236}">
                <a16:creationId xmlns:a16="http://schemas.microsoft.com/office/drawing/2014/main" id="{0933EA75-0E3A-46C9-AE76-CDFE81A4B061}"/>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08210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2F0F6-BFB4-4BB2-8B31-D60214A1FA18}"/>
              </a:ext>
            </a:extLst>
          </p:cNvPr>
          <p:cNvSpPr>
            <a:spLocks noGrp="1"/>
          </p:cNvSpPr>
          <p:nvPr>
            <p:ph type="title"/>
          </p:nvPr>
        </p:nvSpPr>
        <p:spPr/>
        <p:txBody>
          <a:bodyPr/>
          <a:lstStyle/>
          <a:p>
            <a:r>
              <a:rPr lang="en-US"/>
              <a:t>Facebook Own Posts Table | All profiles - 11 of 26</a:t>
            </a:r>
          </a:p>
        </p:txBody>
      </p:sp>
      <p:graphicFrame>
        <p:nvGraphicFramePr>
          <p:cNvPr id="5" name="Table Placeholder 4">
            <a:extLst>
              <a:ext uri="{FF2B5EF4-FFF2-40B4-BE49-F238E27FC236}">
                <a16:creationId xmlns:a16="http://schemas.microsoft.com/office/drawing/2014/main" id="{40A4363E-74E2-4B85-BBF8-2546735C4642}"/>
              </a:ext>
            </a:extLst>
          </p:cNvPr>
          <p:cNvGraphicFramePr>
            <a:graphicFrameLocks noGrp="1"/>
          </p:cNvGraphicFramePr>
          <p:nvPr>
            <p:ph type="tbl" sz="quarter" idx="13"/>
            <p:extLst>
              <p:ext uri="{D42A27DB-BD31-4B8C-83A1-F6EECF244321}">
                <p14:modId xmlns:p14="http://schemas.microsoft.com/office/powerpoint/2010/main" val="3089537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95748694"/>
                    </a:ext>
                  </a:extLst>
                </a:gridCol>
                <a:gridCol w="1152144">
                  <a:extLst>
                    <a:ext uri="{9D8B030D-6E8A-4147-A177-3AD203B41FA5}">
                      <a16:colId xmlns:a16="http://schemas.microsoft.com/office/drawing/2014/main" val="2012586215"/>
                    </a:ext>
                  </a:extLst>
                </a:gridCol>
                <a:gridCol w="576072">
                  <a:extLst>
                    <a:ext uri="{9D8B030D-6E8A-4147-A177-3AD203B41FA5}">
                      <a16:colId xmlns:a16="http://schemas.microsoft.com/office/drawing/2014/main" val="95679964"/>
                    </a:ext>
                  </a:extLst>
                </a:gridCol>
                <a:gridCol w="576072">
                  <a:extLst>
                    <a:ext uri="{9D8B030D-6E8A-4147-A177-3AD203B41FA5}">
                      <a16:colId xmlns:a16="http://schemas.microsoft.com/office/drawing/2014/main" val="231007580"/>
                    </a:ext>
                  </a:extLst>
                </a:gridCol>
                <a:gridCol w="576072">
                  <a:extLst>
                    <a:ext uri="{9D8B030D-6E8A-4147-A177-3AD203B41FA5}">
                      <a16:colId xmlns:a16="http://schemas.microsoft.com/office/drawing/2014/main" val="663841314"/>
                    </a:ext>
                  </a:extLst>
                </a:gridCol>
                <a:gridCol w="576072">
                  <a:extLst>
                    <a:ext uri="{9D8B030D-6E8A-4147-A177-3AD203B41FA5}">
                      <a16:colId xmlns:a16="http://schemas.microsoft.com/office/drawing/2014/main" val="1682070325"/>
                    </a:ext>
                  </a:extLst>
                </a:gridCol>
                <a:gridCol w="576072">
                  <a:extLst>
                    <a:ext uri="{9D8B030D-6E8A-4147-A177-3AD203B41FA5}">
                      <a16:colId xmlns:a16="http://schemas.microsoft.com/office/drawing/2014/main" val="3134080613"/>
                    </a:ext>
                  </a:extLst>
                </a:gridCol>
                <a:gridCol w="576072">
                  <a:extLst>
                    <a:ext uri="{9D8B030D-6E8A-4147-A177-3AD203B41FA5}">
                      <a16:colId xmlns:a16="http://schemas.microsoft.com/office/drawing/2014/main" val="4232039224"/>
                    </a:ext>
                  </a:extLst>
                </a:gridCol>
                <a:gridCol w="576072">
                  <a:extLst>
                    <a:ext uri="{9D8B030D-6E8A-4147-A177-3AD203B41FA5}">
                      <a16:colId xmlns:a16="http://schemas.microsoft.com/office/drawing/2014/main" val="2885541434"/>
                    </a:ext>
                  </a:extLst>
                </a:gridCol>
                <a:gridCol w="576072">
                  <a:extLst>
                    <a:ext uri="{9D8B030D-6E8A-4147-A177-3AD203B41FA5}">
                      <a16:colId xmlns:a16="http://schemas.microsoft.com/office/drawing/2014/main" val="1656855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285193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- 2024-02-18 10:00:19</a:t>
                      </a:r>
                      <a:r>
                        <a:rPr kumimoji="0" lang="de-DE" sz="1000" b="0" i="0" u="none" strike="noStrike" kern="1200" cap="none" spc="0" normalizeH="0" baseline="0" noProof="0">
                          <a:ln>
                            <a:noFill/>
                          </a:ln>
                          <a:solidFill>
                            <a:prstClr val="black"/>
                          </a:solidFill>
                          <a:effectLst/>
                          <a:uLnTx/>
                          <a:uFillTx/>
                          <a:latin typeface="Calibri"/>
                          <a:ea typeface="+mn-ea"/>
                          <a:cs typeface="+mn-cs"/>
                        </a:rPr>
                        <a:t>
 Was gehen andere Leute denn Deine Daten an? 🤔Genau, gar nichts! 
Datenschutz ist ein Menschenrecht und in Zeiten der Digitalisierung rücken das Wissen über diese Daten und die Selbstbestimmung über diese immer mehr in den Vordergrund – gut so! Denn Du entscheidest selbst, ob Du Deine Daten teilen möchtest. Mehr zum Thema Datenschutz und DSGVO erfährst Du auch bei der Initiative datasaveslives.de – Link in Bio
Aber warum solltest Du Deine Gesundheitsdaten überhaupt teilen? Indem Du Deine Daten zur Verfügung stellst, kannst Du z. B. bei der medizinischen Forschung mitwirken und Deine eigene medizinische Versorgung verbessern. Interessiert? Wie Du Deinen Beitrag für eine Verbesserung des Gesundheitssystems leisten kannst, erfährst Du auf unserer Webseite!
https://www.datasaveslives.de/dataprotection  
www.go.roche.de/datendrang  
#Roche #Datendrang #Gesundheitsdaten #Daten #Digital #Digitalisierung #Gesundheitswesen #Datenschutz IGH Interessengemeinschaft Hämophiler e.V.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03/19/2024 09:12:10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80219503"/>
                  </a:ext>
                </a:extLst>
              </a:tr>
            </a:tbl>
          </a:graphicData>
        </a:graphic>
      </p:graphicFrame>
      <p:sp>
        <p:nvSpPr>
          <p:cNvPr id="4" name="Text Placeholder 3">
            <a:extLst>
              <a:ext uri="{FF2B5EF4-FFF2-40B4-BE49-F238E27FC236}">
                <a16:creationId xmlns:a16="http://schemas.microsoft.com/office/drawing/2014/main" id="{3CA2085C-E9DB-4B07-879F-F760FFC4A951}"/>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26282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78F50-5564-4B51-B09D-2D713079B5FA}"/>
              </a:ext>
            </a:extLst>
          </p:cNvPr>
          <p:cNvSpPr>
            <a:spLocks noGrp="1"/>
          </p:cNvSpPr>
          <p:nvPr>
            <p:ph type="title"/>
          </p:nvPr>
        </p:nvSpPr>
        <p:spPr/>
        <p:txBody>
          <a:bodyPr/>
          <a:lstStyle/>
          <a:p>
            <a:r>
              <a:rPr lang="en-US"/>
              <a:t>Facebook Own Posts Table | All profiles - 12 of 26</a:t>
            </a:r>
          </a:p>
        </p:txBody>
      </p:sp>
      <p:graphicFrame>
        <p:nvGraphicFramePr>
          <p:cNvPr id="5" name="Table Placeholder 4">
            <a:extLst>
              <a:ext uri="{FF2B5EF4-FFF2-40B4-BE49-F238E27FC236}">
                <a16:creationId xmlns:a16="http://schemas.microsoft.com/office/drawing/2014/main" id="{654A8ACF-D275-4118-A78D-56B614242C71}"/>
              </a:ext>
            </a:extLst>
          </p:cNvPr>
          <p:cNvGraphicFramePr>
            <a:graphicFrameLocks noGrp="1"/>
          </p:cNvGraphicFramePr>
          <p:nvPr>
            <p:ph type="tbl" sz="quarter" idx="13"/>
            <p:extLst>
              <p:ext uri="{D42A27DB-BD31-4B8C-83A1-F6EECF244321}">
                <p14:modId xmlns:p14="http://schemas.microsoft.com/office/powerpoint/2010/main" val="3075327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18935706"/>
                    </a:ext>
                  </a:extLst>
                </a:gridCol>
                <a:gridCol w="1152144">
                  <a:extLst>
                    <a:ext uri="{9D8B030D-6E8A-4147-A177-3AD203B41FA5}">
                      <a16:colId xmlns:a16="http://schemas.microsoft.com/office/drawing/2014/main" val="2436427122"/>
                    </a:ext>
                  </a:extLst>
                </a:gridCol>
                <a:gridCol w="576072">
                  <a:extLst>
                    <a:ext uri="{9D8B030D-6E8A-4147-A177-3AD203B41FA5}">
                      <a16:colId xmlns:a16="http://schemas.microsoft.com/office/drawing/2014/main" val="2692879975"/>
                    </a:ext>
                  </a:extLst>
                </a:gridCol>
                <a:gridCol w="576072">
                  <a:extLst>
                    <a:ext uri="{9D8B030D-6E8A-4147-A177-3AD203B41FA5}">
                      <a16:colId xmlns:a16="http://schemas.microsoft.com/office/drawing/2014/main" val="185041498"/>
                    </a:ext>
                  </a:extLst>
                </a:gridCol>
                <a:gridCol w="576072">
                  <a:extLst>
                    <a:ext uri="{9D8B030D-6E8A-4147-A177-3AD203B41FA5}">
                      <a16:colId xmlns:a16="http://schemas.microsoft.com/office/drawing/2014/main" val="3312029164"/>
                    </a:ext>
                  </a:extLst>
                </a:gridCol>
                <a:gridCol w="576072">
                  <a:extLst>
                    <a:ext uri="{9D8B030D-6E8A-4147-A177-3AD203B41FA5}">
                      <a16:colId xmlns:a16="http://schemas.microsoft.com/office/drawing/2014/main" val="2927760671"/>
                    </a:ext>
                  </a:extLst>
                </a:gridCol>
                <a:gridCol w="576072">
                  <a:extLst>
                    <a:ext uri="{9D8B030D-6E8A-4147-A177-3AD203B41FA5}">
                      <a16:colId xmlns:a16="http://schemas.microsoft.com/office/drawing/2014/main" val="2470048575"/>
                    </a:ext>
                  </a:extLst>
                </a:gridCol>
                <a:gridCol w="576072">
                  <a:extLst>
                    <a:ext uri="{9D8B030D-6E8A-4147-A177-3AD203B41FA5}">
                      <a16:colId xmlns:a16="http://schemas.microsoft.com/office/drawing/2014/main" val="671219068"/>
                    </a:ext>
                  </a:extLst>
                </a:gridCol>
                <a:gridCol w="576072">
                  <a:extLst>
                    <a:ext uri="{9D8B030D-6E8A-4147-A177-3AD203B41FA5}">
                      <a16:colId xmlns:a16="http://schemas.microsoft.com/office/drawing/2014/main" val="2032676996"/>
                    </a:ext>
                  </a:extLst>
                </a:gridCol>
                <a:gridCol w="576072">
                  <a:extLst>
                    <a:ext uri="{9D8B030D-6E8A-4147-A177-3AD203B41FA5}">
                      <a16:colId xmlns:a16="http://schemas.microsoft.com/office/drawing/2014/main" val="239869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152705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Active A - Leben mit Hämophilie A - 2024-02-18 10:00:18</a:t>
                      </a:r>
                      <a:r>
                        <a:rPr kumimoji="0" lang="de-DE" sz="1000" b="0" i="0" u="none" strike="noStrike" kern="1200" cap="none" spc="0" normalizeH="0" baseline="0" noProof="0">
                          <a:ln>
                            <a:noFill/>
                          </a:ln>
                          <a:solidFill>
                            <a:prstClr val="black"/>
                          </a:solidFill>
                          <a:effectLst/>
                          <a:uLnTx/>
                          <a:uFillTx/>
                          <a:latin typeface="Calibri"/>
                          <a:ea typeface="+mn-ea"/>
                          <a:cs typeface="+mn-cs"/>
                        </a:rPr>
                        <a:t>
 Was gehen andere Leute denn Deine Daten an? 🤔 Genau, gar nichts! 
Datenschutz ist ein Menschenrecht und in Zeiten der Digitalisierung rücken das Wissen über diese Daten und die Selbstbestimmung über diese immer mehr in den Vordergrund – gut so! Denn Du entscheidest selbst, ob Du Deine Daten teilen möchtest. Mehr zum Thema Datenschutz und DSGVO erfährst Du auch bei der Initiative Data Saves Lives: https://www.datasaveslives.de/dataprotection
Aber warum solltest Du Deine Gesundheitsdaten überhaupt teilen? Indem Du Deine Daten zur Verfügung stellst, kannst Du z. B. bei der medizinischen Forschung mitwirken und Deine eigene medizinische Versorgung verbessern. Interessiert? Wie Du Deinen Beitrag für eine Verbesserung des Gesundheitssystems leisten kannst, erfährst Du auf unserer Webseite: http://www.go.roche.de/datendrang
IGH Interessengemeinschaft Hämophiler e.V. #Roche #Datendrang #Gesundheitsdaten #Daten #Digital #Digitalisierung #Gesundheitswesen #Datenschutz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03/19/2024 09:41:29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78889511"/>
                  </a:ext>
                </a:extLst>
              </a:tr>
            </a:tbl>
          </a:graphicData>
        </a:graphic>
      </p:graphicFrame>
      <p:sp>
        <p:nvSpPr>
          <p:cNvPr id="4" name="Text Placeholder 3">
            <a:extLst>
              <a:ext uri="{FF2B5EF4-FFF2-40B4-BE49-F238E27FC236}">
                <a16:creationId xmlns:a16="http://schemas.microsoft.com/office/drawing/2014/main" id="{2F11081E-2F0B-4109-BAA1-E58848423C3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437475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417E4-2EC0-415B-9A42-23C756ADEEE6}"/>
              </a:ext>
            </a:extLst>
          </p:cNvPr>
          <p:cNvSpPr>
            <a:spLocks noGrp="1"/>
          </p:cNvSpPr>
          <p:nvPr>
            <p:ph type="title"/>
          </p:nvPr>
        </p:nvSpPr>
        <p:spPr/>
        <p:txBody>
          <a:bodyPr/>
          <a:lstStyle/>
          <a:p>
            <a:r>
              <a:rPr lang="en-US"/>
              <a:t>Facebook Own Posts Table | All profiles - 13 of 26</a:t>
            </a:r>
          </a:p>
        </p:txBody>
      </p:sp>
      <p:graphicFrame>
        <p:nvGraphicFramePr>
          <p:cNvPr id="5" name="Table Placeholder 4">
            <a:extLst>
              <a:ext uri="{FF2B5EF4-FFF2-40B4-BE49-F238E27FC236}">
                <a16:creationId xmlns:a16="http://schemas.microsoft.com/office/drawing/2014/main" id="{3E16C43C-BD90-4F4E-AC40-38235DFBD032}"/>
              </a:ext>
            </a:extLst>
          </p:cNvPr>
          <p:cNvGraphicFramePr>
            <a:graphicFrameLocks noGrp="1"/>
          </p:cNvGraphicFramePr>
          <p:nvPr>
            <p:ph type="tbl" sz="quarter" idx="13"/>
            <p:extLst>
              <p:ext uri="{D42A27DB-BD31-4B8C-83A1-F6EECF244321}">
                <p14:modId xmlns:p14="http://schemas.microsoft.com/office/powerpoint/2010/main" val="1544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97646213"/>
                    </a:ext>
                  </a:extLst>
                </a:gridCol>
                <a:gridCol w="1152144">
                  <a:extLst>
                    <a:ext uri="{9D8B030D-6E8A-4147-A177-3AD203B41FA5}">
                      <a16:colId xmlns:a16="http://schemas.microsoft.com/office/drawing/2014/main" val="393858227"/>
                    </a:ext>
                  </a:extLst>
                </a:gridCol>
                <a:gridCol w="576072">
                  <a:extLst>
                    <a:ext uri="{9D8B030D-6E8A-4147-A177-3AD203B41FA5}">
                      <a16:colId xmlns:a16="http://schemas.microsoft.com/office/drawing/2014/main" val="1839830721"/>
                    </a:ext>
                  </a:extLst>
                </a:gridCol>
                <a:gridCol w="576072">
                  <a:extLst>
                    <a:ext uri="{9D8B030D-6E8A-4147-A177-3AD203B41FA5}">
                      <a16:colId xmlns:a16="http://schemas.microsoft.com/office/drawing/2014/main" val="18083389"/>
                    </a:ext>
                  </a:extLst>
                </a:gridCol>
                <a:gridCol w="576072">
                  <a:extLst>
                    <a:ext uri="{9D8B030D-6E8A-4147-A177-3AD203B41FA5}">
                      <a16:colId xmlns:a16="http://schemas.microsoft.com/office/drawing/2014/main" val="3260313545"/>
                    </a:ext>
                  </a:extLst>
                </a:gridCol>
                <a:gridCol w="576072">
                  <a:extLst>
                    <a:ext uri="{9D8B030D-6E8A-4147-A177-3AD203B41FA5}">
                      <a16:colId xmlns:a16="http://schemas.microsoft.com/office/drawing/2014/main" val="834018032"/>
                    </a:ext>
                  </a:extLst>
                </a:gridCol>
                <a:gridCol w="576072">
                  <a:extLst>
                    <a:ext uri="{9D8B030D-6E8A-4147-A177-3AD203B41FA5}">
                      <a16:colId xmlns:a16="http://schemas.microsoft.com/office/drawing/2014/main" val="248476333"/>
                    </a:ext>
                  </a:extLst>
                </a:gridCol>
                <a:gridCol w="576072">
                  <a:extLst>
                    <a:ext uri="{9D8B030D-6E8A-4147-A177-3AD203B41FA5}">
                      <a16:colId xmlns:a16="http://schemas.microsoft.com/office/drawing/2014/main" val="2144341898"/>
                    </a:ext>
                  </a:extLst>
                </a:gridCol>
                <a:gridCol w="576072">
                  <a:extLst>
                    <a:ext uri="{9D8B030D-6E8A-4147-A177-3AD203B41FA5}">
                      <a16:colId xmlns:a16="http://schemas.microsoft.com/office/drawing/2014/main" val="3270343605"/>
                    </a:ext>
                  </a:extLst>
                </a:gridCol>
                <a:gridCol w="576072">
                  <a:extLst>
                    <a:ext uri="{9D8B030D-6E8A-4147-A177-3AD203B41FA5}">
                      <a16:colId xmlns:a16="http://schemas.microsoft.com/office/drawing/2014/main" val="704760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573281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K Wort - Diagnose Krebs. Onko - 2024-02-18 10:00:00</a:t>
                      </a:r>
                      <a:r>
                        <a:rPr kumimoji="0" lang="de-DE" sz="1000" b="0" i="0" u="none" strike="noStrike" kern="1200" cap="none" spc="0" normalizeH="0" baseline="0" noProof="0">
                          <a:ln>
                            <a:noFill/>
                          </a:ln>
                          <a:solidFill>
                            <a:prstClr val="black"/>
                          </a:solidFill>
                          <a:effectLst/>
                          <a:uLnTx/>
                          <a:uFillTx/>
                          <a:latin typeface="Calibri"/>
                          <a:ea typeface="+mn-ea"/>
                          <a:cs typeface="+mn-cs"/>
                        </a:rPr>
                        <a:t>
 Was gehen andere Leute denn Deine Daten an? 🤔Genau, gar nichts! 
Datenschutz ist ein Menschenrecht und in Zeiten der Digitalisierung rücken das Wissen über diese Daten und die Selbstbestimmung über diese immer mehr in den Vordergrund – gut so! Denn Du entscheidest selbst, ob Du Deine Daten teilen möchtest. Mehr zum Thema Datenschutz und DSGVO erfährst Du auch bei der Initiative datasaveslives.de – www.datasaveslives.de/dataprotection  
Aber warum solltest Du Deine Gesundheitsdaten überhaupt teilen? Indem Du Deine Daten zur Verfügung stellst, kannst Du z. B. bei der medizinischen Forschung mitwirken und Deine eigene medizinische Versorgung verbessern. Interessiert? Wie Du Deinen Beitrag für eine Verbesserung des Gesundheitssystems leisten kannst, erfährst Du auf unserer Webseite – www.go.roche.de/datendrang  
#Roche #Datendrang #Gesundheitsdaten #Daten #Digital #Digitalisierung #Gesundheitswesen #Datenschutz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03/19/2024 09:40:13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59291691"/>
                  </a:ext>
                </a:extLst>
              </a:tr>
            </a:tbl>
          </a:graphicData>
        </a:graphic>
      </p:graphicFrame>
      <p:sp>
        <p:nvSpPr>
          <p:cNvPr id="4" name="Text Placeholder 3">
            <a:extLst>
              <a:ext uri="{FF2B5EF4-FFF2-40B4-BE49-F238E27FC236}">
                <a16:creationId xmlns:a16="http://schemas.microsoft.com/office/drawing/2014/main" id="{2DB2DB65-CA49-4404-8FBB-44BD59216DF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161492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B1EA2-E4C1-4448-AB8B-4EACC6334A11}"/>
              </a:ext>
            </a:extLst>
          </p:cNvPr>
          <p:cNvSpPr>
            <a:spLocks noGrp="1"/>
          </p:cNvSpPr>
          <p:nvPr>
            <p:ph type="title"/>
          </p:nvPr>
        </p:nvSpPr>
        <p:spPr/>
        <p:txBody>
          <a:bodyPr/>
          <a:lstStyle/>
          <a:p>
            <a:r>
              <a:rPr lang="en-US"/>
              <a:t>Facebook Own Posts Table | All profiles - 14 of 26</a:t>
            </a:r>
          </a:p>
        </p:txBody>
      </p:sp>
      <p:graphicFrame>
        <p:nvGraphicFramePr>
          <p:cNvPr id="5" name="Table Placeholder 4">
            <a:extLst>
              <a:ext uri="{FF2B5EF4-FFF2-40B4-BE49-F238E27FC236}">
                <a16:creationId xmlns:a16="http://schemas.microsoft.com/office/drawing/2014/main" id="{E10812B0-0A85-4328-8AF0-26C794BFA63C}"/>
              </a:ext>
            </a:extLst>
          </p:cNvPr>
          <p:cNvGraphicFramePr>
            <a:graphicFrameLocks noGrp="1"/>
          </p:cNvGraphicFramePr>
          <p:nvPr>
            <p:ph type="tbl" sz="quarter" idx="13"/>
            <p:extLst>
              <p:ext uri="{D42A27DB-BD31-4B8C-83A1-F6EECF244321}">
                <p14:modId xmlns:p14="http://schemas.microsoft.com/office/powerpoint/2010/main" val="4258267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34479057"/>
                    </a:ext>
                  </a:extLst>
                </a:gridCol>
                <a:gridCol w="1152144">
                  <a:extLst>
                    <a:ext uri="{9D8B030D-6E8A-4147-A177-3AD203B41FA5}">
                      <a16:colId xmlns:a16="http://schemas.microsoft.com/office/drawing/2014/main" val="2385476397"/>
                    </a:ext>
                  </a:extLst>
                </a:gridCol>
                <a:gridCol w="576072">
                  <a:extLst>
                    <a:ext uri="{9D8B030D-6E8A-4147-A177-3AD203B41FA5}">
                      <a16:colId xmlns:a16="http://schemas.microsoft.com/office/drawing/2014/main" val="224693544"/>
                    </a:ext>
                  </a:extLst>
                </a:gridCol>
                <a:gridCol w="576072">
                  <a:extLst>
                    <a:ext uri="{9D8B030D-6E8A-4147-A177-3AD203B41FA5}">
                      <a16:colId xmlns:a16="http://schemas.microsoft.com/office/drawing/2014/main" val="330715339"/>
                    </a:ext>
                  </a:extLst>
                </a:gridCol>
                <a:gridCol w="576072">
                  <a:extLst>
                    <a:ext uri="{9D8B030D-6E8A-4147-A177-3AD203B41FA5}">
                      <a16:colId xmlns:a16="http://schemas.microsoft.com/office/drawing/2014/main" val="1254864078"/>
                    </a:ext>
                  </a:extLst>
                </a:gridCol>
                <a:gridCol w="576072">
                  <a:extLst>
                    <a:ext uri="{9D8B030D-6E8A-4147-A177-3AD203B41FA5}">
                      <a16:colId xmlns:a16="http://schemas.microsoft.com/office/drawing/2014/main" val="2160818200"/>
                    </a:ext>
                  </a:extLst>
                </a:gridCol>
                <a:gridCol w="576072">
                  <a:extLst>
                    <a:ext uri="{9D8B030D-6E8A-4147-A177-3AD203B41FA5}">
                      <a16:colId xmlns:a16="http://schemas.microsoft.com/office/drawing/2014/main" val="990623462"/>
                    </a:ext>
                  </a:extLst>
                </a:gridCol>
                <a:gridCol w="576072">
                  <a:extLst>
                    <a:ext uri="{9D8B030D-6E8A-4147-A177-3AD203B41FA5}">
                      <a16:colId xmlns:a16="http://schemas.microsoft.com/office/drawing/2014/main" val="2568895280"/>
                    </a:ext>
                  </a:extLst>
                </a:gridCol>
                <a:gridCol w="576072">
                  <a:extLst>
                    <a:ext uri="{9D8B030D-6E8A-4147-A177-3AD203B41FA5}">
                      <a16:colId xmlns:a16="http://schemas.microsoft.com/office/drawing/2014/main" val="2475835415"/>
                    </a:ext>
                  </a:extLst>
                </a:gridCol>
                <a:gridCol w="576072">
                  <a:extLst>
                    <a:ext uri="{9D8B030D-6E8A-4147-A177-3AD203B41FA5}">
                      <a16:colId xmlns:a16="http://schemas.microsoft.com/office/drawing/2014/main" val="851746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045931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 MS SC - 2024-02-18 09:00:00</a:t>
                      </a:r>
                      <a:r>
                        <a:rPr kumimoji="0" lang="de-DE" sz="1000" b="0" i="0" u="none" strike="noStrike" kern="1200" cap="none" spc="0" normalizeH="0" baseline="0" noProof="0">
                          <a:ln>
                            <a:noFill/>
                          </a:ln>
                          <a:solidFill>
                            <a:prstClr val="black"/>
                          </a:solidFill>
                          <a:effectLst/>
                          <a:uLnTx/>
                          <a:uFillTx/>
                          <a:latin typeface="Calibri"/>
                          <a:ea typeface="+mn-ea"/>
                          <a:cs typeface="+mn-cs"/>
                        </a:rPr>
                        <a:t>
 Was gehen andere Leute denn Deine Daten an? 🤔Genau, gar nichts! 
Datenschutz ist ein Menschenrecht und in Zeiten der Digitalisierung rücken das Wissen über diese Daten und die Selbstbestimmung über diese immer mehr in den Vordergrund – gut so! Denn Du entscheidest selbst, ob Du Deine Daten teilen möchtest. Mehr zum Thema Datenschutz und DSGVO erfährst Du auch bei der Initiative datasaveslives.de - Mehr Infos findest Du hier: https://www.datasaveslives.de/dataprotection?cid=smm-SI-20240126-none-TMS-fb-10011023
Aber warum solltest Du Deine Gesundheitsdaten überhaupt teilen? Indem Du Deine Daten zur Verfügung stellst, kannst Du z. B. bei der medizinischen Forschung mitwirken und Deine eigene medizinische Versorgung verbessern. Interessiert? Wie Du Deinen Beitrag für eine Verbesserung des Gesundheitssystems leisten kannst, erfährst Du auf unserer Webseite. Den ganzen Beitrag findest Du hier: http://www.go.roche.de/datendrang?cid=smm-SI-20240126-none-TMS-fb-10011023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03/19/2024 03:39:41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42067533"/>
                  </a:ext>
                </a:extLst>
              </a:tr>
            </a:tbl>
          </a:graphicData>
        </a:graphic>
      </p:graphicFrame>
      <p:sp>
        <p:nvSpPr>
          <p:cNvPr id="4" name="Text Placeholder 3">
            <a:extLst>
              <a:ext uri="{FF2B5EF4-FFF2-40B4-BE49-F238E27FC236}">
                <a16:creationId xmlns:a16="http://schemas.microsoft.com/office/drawing/2014/main" id="{66F27F3E-7A0C-4D09-952B-9C03453FFDF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280928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90DBC-4212-411C-852F-6AE494040A14}"/>
              </a:ext>
            </a:extLst>
          </p:cNvPr>
          <p:cNvSpPr>
            <a:spLocks noGrp="1"/>
          </p:cNvSpPr>
          <p:nvPr>
            <p:ph type="title"/>
          </p:nvPr>
        </p:nvSpPr>
        <p:spPr/>
        <p:txBody>
          <a:bodyPr/>
          <a:lstStyle/>
          <a:p>
            <a:r>
              <a:rPr lang="en-US"/>
              <a:t>Facebook Own Posts Table | All profiles - 15 of 26</a:t>
            </a:r>
          </a:p>
        </p:txBody>
      </p:sp>
      <p:graphicFrame>
        <p:nvGraphicFramePr>
          <p:cNvPr id="5" name="Table Placeholder 4">
            <a:extLst>
              <a:ext uri="{FF2B5EF4-FFF2-40B4-BE49-F238E27FC236}">
                <a16:creationId xmlns:a16="http://schemas.microsoft.com/office/drawing/2014/main" id="{F120C6C3-938D-4E45-8CAE-0CF116635956}"/>
              </a:ext>
            </a:extLst>
          </p:cNvPr>
          <p:cNvGraphicFramePr>
            <a:graphicFrameLocks noGrp="1"/>
          </p:cNvGraphicFramePr>
          <p:nvPr>
            <p:ph type="tbl" sz="quarter" idx="13"/>
            <p:extLst>
              <p:ext uri="{D42A27DB-BD31-4B8C-83A1-F6EECF244321}">
                <p14:modId xmlns:p14="http://schemas.microsoft.com/office/powerpoint/2010/main" val="4252722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26132330"/>
                    </a:ext>
                  </a:extLst>
                </a:gridCol>
                <a:gridCol w="1152144">
                  <a:extLst>
                    <a:ext uri="{9D8B030D-6E8A-4147-A177-3AD203B41FA5}">
                      <a16:colId xmlns:a16="http://schemas.microsoft.com/office/drawing/2014/main" val="669498023"/>
                    </a:ext>
                  </a:extLst>
                </a:gridCol>
                <a:gridCol w="576072">
                  <a:extLst>
                    <a:ext uri="{9D8B030D-6E8A-4147-A177-3AD203B41FA5}">
                      <a16:colId xmlns:a16="http://schemas.microsoft.com/office/drawing/2014/main" val="2265216697"/>
                    </a:ext>
                  </a:extLst>
                </a:gridCol>
                <a:gridCol w="576072">
                  <a:extLst>
                    <a:ext uri="{9D8B030D-6E8A-4147-A177-3AD203B41FA5}">
                      <a16:colId xmlns:a16="http://schemas.microsoft.com/office/drawing/2014/main" val="2479594470"/>
                    </a:ext>
                  </a:extLst>
                </a:gridCol>
                <a:gridCol w="576072">
                  <a:extLst>
                    <a:ext uri="{9D8B030D-6E8A-4147-A177-3AD203B41FA5}">
                      <a16:colId xmlns:a16="http://schemas.microsoft.com/office/drawing/2014/main" val="557241113"/>
                    </a:ext>
                  </a:extLst>
                </a:gridCol>
                <a:gridCol w="576072">
                  <a:extLst>
                    <a:ext uri="{9D8B030D-6E8A-4147-A177-3AD203B41FA5}">
                      <a16:colId xmlns:a16="http://schemas.microsoft.com/office/drawing/2014/main" val="3567252022"/>
                    </a:ext>
                  </a:extLst>
                </a:gridCol>
                <a:gridCol w="576072">
                  <a:extLst>
                    <a:ext uri="{9D8B030D-6E8A-4147-A177-3AD203B41FA5}">
                      <a16:colId xmlns:a16="http://schemas.microsoft.com/office/drawing/2014/main" val="1832717031"/>
                    </a:ext>
                  </a:extLst>
                </a:gridCol>
                <a:gridCol w="576072">
                  <a:extLst>
                    <a:ext uri="{9D8B030D-6E8A-4147-A177-3AD203B41FA5}">
                      <a16:colId xmlns:a16="http://schemas.microsoft.com/office/drawing/2014/main" val="2330786956"/>
                    </a:ext>
                  </a:extLst>
                </a:gridCol>
                <a:gridCol w="576072">
                  <a:extLst>
                    <a:ext uri="{9D8B030D-6E8A-4147-A177-3AD203B41FA5}">
                      <a16:colId xmlns:a16="http://schemas.microsoft.com/office/drawing/2014/main" val="3695647723"/>
                    </a:ext>
                  </a:extLst>
                </a:gridCol>
                <a:gridCol w="576072">
                  <a:extLst>
                    <a:ext uri="{9D8B030D-6E8A-4147-A177-3AD203B41FA5}">
                      <a16:colId xmlns:a16="http://schemas.microsoft.com/office/drawing/2014/main" val="3020177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49231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 SMA - 2024-02-17 10:00:32</a:t>
                      </a:r>
                      <a:r>
                        <a:rPr kumimoji="0" lang="de-DE" sz="1000" b="0" i="0" u="none" strike="noStrike" kern="1200" cap="none" spc="0" normalizeH="0" baseline="0" noProof="0">
                          <a:ln>
                            <a:noFill/>
                          </a:ln>
                          <a:solidFill>
                            <a:prstClr val="black"/>
                          </a:solidFill>
                          <a:effectLst/>
                          <a:uLnTx/>
                          <a:uFillTx/>
                          <a:latin typeface="Calibri"/>
                          <a:ea typeface="+mn-ea"/>
                          <a:cs typeface="+mn-cs"/>
                        </a:rPr>
                        <a:t>
 Was haben Google Maps und die Krebsforschung wohl gemeinsam? Gar nicht so offensichtlich, oder? Aber beide nutzen unsere Daten, um für uns unterschiedliche Ziele zu erreichen. Google Maps kann durch Deine geteilten Daten während der Autofahrt Staus erkennen und dadurch Alternativrouten berechnen. In der medizinischen Forschung, z. B. der Krebsforschung, nutzen Forscher Deine geteilten Gesundheitsdaten dafür, Erkrankungen zu analysieren und zu verstehen, um daraus die bestmöglichen Therapien zu entwickeln. Auch Du kannst Deine Daten für ein besseres Gesundheitssystem und für die Forschung teilen. Damit kannst Du dazu beitragen, dass unser Gesundheitssystem digitaler, innovativer und besser wird – ja, auch Du! 🫵
Wir haben Dein Interesse geweckt? Dann lies Dich durch das Interview mit Herrn Prof. Dr. Hagen Pfundner
https://pharma-fakten.de/news/1102-aus-daten-sinn-machen
IGH Interessengemeinschaft Hämophiler e.V. #Roche #Datendrang #Gesundheitsdaten #Daten #Digital #Digitalisierung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03/18/2024 09:05:08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13564976"/>
                  </a:ext>
                </a:extLst>
              </a:tr>
            </a:tbl>
          </a:graphicData>
        </a:graphic>
      </p:graphicFrame>
      <p:sp>
        <p:nvSpPr>
          <p:cNvPr id="4" name="Text Placeholder 3">
            <a:extLst>
              <a:ext uri="{FF2B5EF4-FFF2-40B4-BE49-F238E27FC236}">
                <a16:creationId xmlns:a16="http://schemas.microsoft.com/office/drawing/2014/main" id="{AC804A3B-8092-4947-AE75-43E99FC6FA57}"/>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52585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81C82-BB89-4CEA-BC57-CD82FD322487}"/>
              </a:ext>
            </a:extLst>
          </p:cNvPr>
          <p:cNvSpPr>
            <a:spLocks noGrp="1"/>
          </p:cNvSpPr>
          <p:nvPr>
            <p:ph type="title"/>
          </p:nvPr>
        </p:nvSpPr>
        <p:spPr/>
        <p:txBody>
          <a:bodyPr/>
          <a:lstStyle/>
          <a:p>
            <a:r>
              <a:rPr lang="en-US"/>
              <a:t>Facebook Own Posts Table | All profiles - 16 of 26</a:t>
            </a:r>
          </a:p>
        </p:txBody>
      </p:sp>
      <p:graphicFrame>
        <p:nvGraphicFramePr>
          <p:cNvPr id="5" name="Table Placeholder 4">
            <a:extLst>
              <a:ext uri="{FF2B5EF4-FFF2-40B4-BE49-F238E27FC236}">
                <a16:creationId xmlns:a16="http://schemas.microsoft.com/office/drawing/2014/main" id="{F2E1A86C-4826-431F-9429-812094BE6674}"/>
              </a:ext>
            </a:extLst>
          </p:cNvPr>
          <p:cNvGraphicFramePr>
            <a:graphicFrameLocks noGrp="1"/>
          </p:cNvGraphicFramePr>
          <p:nvPr>
            <p:ph type="tbl" sz="quarter" idx="13"/>
            <p:extLst>
              <p:ext uri="{D42A27DB-BD31-4B8C-83A1-F6EECF244321}">
                <p14:modId xmlns:p14="http://schemas.microsoft.com/office/powerpoint/2010/main" val="431034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04072564"/>
                    </a:ext>
                  </a:extLst>
                </a:gridCol>
                <a:gridCol w="1152144">
                  <a:extLst>
                    <a:ext uri="{9D8B030D-6E8A-4147-A177-3AD203B41FA5}">
                      <a16:colId xmlns:a16="http://schemas.microsoft.com/office/drawing/2014/main" val="2631463034"/>
                    </a:ext>
                  </a:extLst>
                </a:gridCol>
                <a:gridCol w="576072">
                  <a:extLst>
                    <a:ext uri="{9D8B030D-6E8A-4147-A177-3AD203B41FA5}">
                      <a16:colId xmlns:a16="http://schemas.microsoft.com/office/drawing/2014/main" val="2009270868"/>
                    </a:ext>
                  </a:extLst>
                </a:gridCol>
                <a:gridCol w="576072">
                  <a:extLst>
                    <a:ext uri="{9D8B030D-6E8A-4147-A177-3AD203B41FA5}">
                      <a16:colId xmlns:a16="http://schemas.microsoft.com/office/drawing/2014/main" val="1143882462"/>
                    </a:ext>
                  </a:extLst>
                </a:gridCol>
                <a:gridCol w="576072">
                  <a:extLst>
                    <a:ext uri="{9D8B030D-6E8A-4147-A177-3AD203B41FA5}">
                      <a16:colId xmlns:a16="http://schemas.microsoft.com/office/drawing/2014/main" val="1550399702"/>
                    </a:ext>
                  </a:extLst>
                </a:gridCol>
                <a:gridCol w="576072">
                  <a:extLst>
                    <a:ext uri="{9D8B030D-6E8A-4147-A177-3AD203B41FA5}">
                      <a16:colId xmlns:a16="http://schemas.microsoft.com/office/drawing/2014/main" val="1960943685"/>
                    </a:ext>
                  </a:extLst>
                </a:gridCol>
                <a:gridCol w="576072">
                  <a:extLst>
                    <a:ext uri="{9D8B030D-6E8A-4147-A177-3AD203B41FA5}">
                      <a16:colId xmlns:a16="http://schemas.microsoft.com/office/drawing/2014/main" val="4194042367"/>
                    </a:ext>
                  </a:extLst>
                </a:gridCol>
                <a:gridCol w="576072">
                  <a:extLst>
                    <a:ext uri="{9D8B030D-6E8A-4147-A177-3AD203B41FA5}">
                      <a16:colId xmlns:a16="http://schemas.microsoft.com/office/drawing/2014/main" val="2950569287"/>
                    </a:ext>
                  </a:extLst>
                </a:gridCol>
                <a:gridCol w="576072">
                  <a:extLst>
                    <a:ext uri="{9D8B030D-6E8A-4147-A177-3AD203B41FA5}">
                      <a16:colId xmlns:a16="http://schemas.microsoft.com/office/drawing/2014/main" val="2542833602"/>
                    </a:ext>
                  </a:extLst>
                </a:gridCol>
                <a:gridCol w="576072">
                  <a:extLst>
                    <a:ext uri="{9D8B030D-6E8A-4147-A177-3AD203B41FA5}">
                      <a16:colId xmlns:a16="http://schemas.microsoft.com/office/drawing/2014/main" val="81412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2403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Active A - Leben mit Hämophilie A - 2024-02-17 10:00:31</a:t>
                      </a:r>
                      <a:r>
                        <a:rPr kumimoji="0" lang="de-DE" sz="1000" b="0" i="0" u="none" strike="noStrike" kern="1200" cap="none" spc="0" normalizeH="0" baseline="0" noProof="0">
                          <a:ln>
                            <a:noFill/>
                          </a:ln>
                          <a:solidFill>
                            <a:prstClr val="black"/>
                          </a:solidFill>
                          <a:effectLst/>
                          <a:uLnTx/>
                          <a:uFillTx/>
                          <a:latin typeface="Calibri"/>
                          <a:ea typeface="+mn-ea"/>
                          <a:cs typeface="+mn-cs"/>
                        </a:rPr>
                        <a:t>
 Was haben Google Maps und die Krebsforschung wohl gemeinsam? Gar nicht so offensichtlich, oder? Aber beide nutzen unsere Daten, um für uns unterschiedliche Ziele zu erreichen. Google Maps kann durch Deine geteilten Daten während der Autofahrt Staus erkennen und dadurch Alternativrouten berechnen. In der medizinischen Forschung, z. B. der Krebsforschung, nutzen Forscher Deine geteilten Gesundheitsdaten dafür, Erkrankungen zu analysieren und zu verstehen, um daraus die bestmöglichen Therapien zu entwickeln. Auch Du kannst Deine Daten für ein besseres Gesundheitssystem und für die Forschung teilen. Damit kannst Du dazu beitragen, dass unser Gesundheitssystem digitaler, innovativer und besser wird – ja, auch Du! 🫵
Wir haben Dein Interesse geweckt? Dann lies Dich durch das Interview mit Herrn Prof. Dr. Hagen Pfundner
https://pharma-fakten.de/news/1102-aus-daten-sinn-machen
IGH Interessengemeinschaft Hämophiler e.V. #Roche #Datendrang #Gesundheitsdaten #Daten #Digital #Digitalisierung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21:42:09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55419283"/>
                  </a:ext>
                </a:extLst>
              </a:tr>
            </a:tbl>
          </a:graphicData>
        </a:graphic>
      </p:graphicFrame>
      <p:sp>
        <p:nvSpPr>
          <p:cNvPr id="4" name="Text Placeholder 3">
            <a:extLst>
              <a:ext uri="{FF2B5EF4-FFF2-40B4-BE49-F238E27FC236}">
                <a16:creationId xmlns:a16="http://schemas.microsoft.com/office/drawing/2014/main" id="{69A931D8-7E58-467D-864D-6EEF0A4B60A8}"/>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985954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3E492-76A2-46FE-B0B1-7250C877EE03}"/>
              </a:ext>
            </a:extLst>
          </p:cNvPr>
          <p:cNvSpPr>
            <a:spLocks noGrp="1"/>
          </p:cNvSpPr>
          <p:nvPr>
            <p:ph type="title"/>
          </p:nvPr>
        </p:nvSpPr>
        <p:spPr/>
        <p:txBody>
          <a:bodyPr/>
          <a:lstStyle/>
          <a:p>
            <a:r>
              <a:rPr lang="en-US"/>
              <a:t>Facebook Own Posts Table | All profiles - 17 of 26</a:t>
            </a:r>
          </a:p>
        </p:txBody>
      </p:sp>
      <p:graphicFrame>
        <p:nvGraphicFramePr>
          <p:cNvPr id="5" name="Table Placeholder 4">
            <a:extLst>
              <a:ext uri="{FF2B5EF4-FFF2-40B4-BE49-F238E27FC236}">
                <a16:creationId xmlns:a16="http://schemas.microsoft.com/office/drawing/2014/main" id="{D9D80CE1-39FB-43F6-ADBB-213A66FA1811}"/>
              </a:ext>
            </a:extLst>
          </p:cNvPr>
          <p:cNvGraphicFramePr>
            <a:graphicFrameLocks noGrp="1"/>
          </p:cNvGraphicFramePr>
          <p:nvPr>
            <p:ph type="tbl" sz="quarter" idx="13"/>
            <p:extLst>
              <p:ext uri="{D42A27DB-BD31-4B8C-83A1-F6EECF244321}">
                <p14:modId xmlns:p14="http://schemas.microsoft.com/office/powerpoint/2010/main" val="3752380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38997096"/>
                    </a:ext>
                  </a:extLst>
                </a:gridCol>
                <a:gridCol w="1152144">
                  <a:extLst>
                    <a:ext uri="{9D8B030D-6E8A-4147-A177-3AD203B41FA5}">
                      <a16:colId xmlns:a16="http://schemas.microsoft.com/office/drawing/2014/main" val="2054212921"/>
                    </a:ext>
                  </a:extLst>
                </a:gridCol>
                <a:gridCol w="576072">
                  <a:extLst>
                    <a:ext uri="{9D8B030D-6E8A-4147-A177-3AD203B41FA5}">
                      <a16:colId xmlns:a16="http://schemas.microsoft.com/office/drawing/2014/main" val="3534477317"/>
                    </a:ext>
                  </a:extLst>
                </a:gridCol>
                <a:gridCol w="576072">
                  <a:extLst>
                    <a:ext uri="{9D8B030D-6E8A-4147-A177-3AD203B41FA5}">
                      <a16:colId xmlns:a16="http://schemas.microsoft.com/office/drawing/2014/main" val="3172842032"/>
                    </a:ext>
                  </a:extLst>
                </a:gridCol>
                <a:gridCol w="576072">
                  <a:extLst>
                    <a:ext uri="{9D8B030D-6E8A-4147-A177-3AD203B41FA5}">
                      <a16:colId xmlns:a16="http://schemas.microsoft.com/office/drawing/2014/main" val="332910443"/>
                    </a:ext>
                  </a:extLst>
                </a:gridCol>
                <a:gridCol w="576072">
                  <a:extLst>
                    <a:ext uri="{9D8B030D-6E8A-4147-A177-3AD203B41FA5}">
                      <a16:colId xmlns:a16="http://schemas.microsoft.com/office/drawing/2014/main" val="465835954"/>
                    </a:ext>
                  </a:extLst>
                </a:gridCol>
                <a:gridCol w="576072">
                  <a:extLst>
                    <a:ext uri="{9D8B030D-6E8A-4147-A177-3AD203B41FA5}">
                      <a16:colId xmlns:a16="http://schemas.microsoft.com/office/drawing/2014/main" val="2728934378"/>
                    </a:ext>
                  </a:extLst>
                </a:gridCol>
                <a:gridCol w="576072">
                  <a:extLst>
                    <a:ext uri="{9D8B030D-6E8A-4147-A177-3AD203B41FA5}">
                      <a16:colId xmlns:a16="http://schemas.microsoft.com/office/drawing/2014/main" val="676707958"/>
                    </a:ext>
                  </a:extLst>
                </a:gridCol>
                <a:gridCol w="576072">
                  <a:extLst>
                    <a:ext uri="{9D8B030D-6E8A-4147-A177-3AD203B41FA5}">
                      <a16:colId xmlns:a16="http://schemas.microsoft.com/office/drawing/2014/main" val="294090989"/>
                    </a:ext>
                  </a:extLst>
                </a:gridCol>
                <a:gridCol w="576072">
                  <a:extLst>
                    <a:ext uri="{9D8B030D-6E8A-4147-A177-3AD203B41FA5}">
                      <a16:colId xmlns:a16="http://schemas.microsoft.com/office/drawing/2014/main" val="2207775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792875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- 2024-02-17 10:00:19</a:t>
                      </a:r>
                      <a:r>
                        <a:rPr kumimoji="0" lang="de-DE" sz="1000" b="0" i="0" u="none" strike="noStrike" kern="1200" cap="none" spc="0" normalizeH="0" baseline="0" noProof="0">
                          <a:ln>
                            <a:noFill/>
                          </a:ln>
                          <a:solidFill>
                            <a:prstClr val="black"/>
                          </a:solidFill>
                          <a:effectLst/>
                          <a:uLnTx/>
                          <a:uFillTx/>
                          <a:latin typeface="Calibri"/>
                          <a:ea typeface="+mn-ea"/>
                          <a:cs typeface="+mn-cs"/>
                        </a:rPr>
                        <a:t>
 Was haben Google Maps und die Krebsforschung wohl gemeinsam? Gar nicht so offensichtlich, oder? Aber beide nutzen unsere Daten, um für uns unterschiedliche Ziele zu erreichen. Google Maps kann durch Deine geteilten Daten während der Autofahrt Staus erkennen und dadurch Alternativrouten berechnen. In der medizinischen Forschung, z. B. der Krebsforschung, nutzen Forscher Deine geteilten Gesundheitsdaten dafür, Erkrankungen zu analysieren und zu verstehen, um daraus die bestmöglichen Therapien zu entwickeln. Auch Du kannst Deine Daten für ein besseres Gesundheitssystem und für die Forschung teilen. Damit kannst Du dazu beitragen, dass unser Gesundheitssystem digitaler, innovativer und besser wird – ja, auch Du! 🫵
Wir haben Dein Interesse geweckt? Dann lies Dich durch das Interview mit Herrn Prof. Dr. Hagen Pfundner!
https://pharma-fakten.de/news/1102-aus-daten-sinn-machen
#Roche #Datendrang #Gesundheitsdaten #Daten #Digital #Digitalisierung #Gesundheitswesen IGH Interessengemeinschaft Hämophiler e.V.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03/18/2024 09:06:35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72786463"/>
                  </a:ext>
                </a:extLst>
              </a:tr>
            </a:tbl>
          </a:graphicData>
        </a:graphic>
      </p:graphicFrame>
      <p:sp>
        <p:nvSpPr>
          <p:cNvPr id="4" name="Text Placeholder 3">
            <a:extLst>
              <a:ext uri="{FF2B5EF4-FFF2-40B4-BE49-F238E27FC236}">
                <a16:creationId xmlns:a16="http://schemas.microsoft.com/office/drawing/2014/main" id="{17B7BD87-25C2-4433-BD54-3D1C01E71FC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490156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80804-2FEE-4EB7-97D5-BA765A2753F1}"/>
              </a:ext>
            </a:extLst>
          </p:cNvPr>
          <p:cNvSpPr>
            <a:spLocks noGrp="1"/>
          </p:cNvSpPr>
          <p:nvPr>
            <p:ph type="title"/>
          </p:nvPr>
        </p:nvSpPr>
        <p:spPr/>
        <p:txBody>
          <a:bodyPr/>
          <a:lstStyle/>
          <a:p>
            <a:r>
              <a:rPr lang="en-US"/>
              <a:t>Facebook Own Posts Table | All profiles - 18 of 26</a:t>
            </a:r>
          </a:p>
        </p:txBody>
      </p:sp>
      <p:graphicFrame>
        <p:nvGraphicFramePr>
          <p:cNvPr id="5" name="Table Placeholder 4">
            <a:extLst>
              <a:ext uri="{FF2B5EF4-FFF2-40B4-BE49-F238E27FC236}">
                <a16:creationId xmlns:a16="http://schemas.microsoft.com/office/drawing/2014/main" id="{BEFDF013-900A-43C8-ABF1-37A04E8C9EF3}"/>
              </a:ext>
            </a:extLst>
          </p:cNvPr>
          <p:cNvGraphicFramePr>
            <a:graphicFrameLocks noGrp="1"/>
          </p:cNvGraphicFramePr>
          <p:nvPr>
            <p:ph type="tbl" sz="quarter" idx="13"/>
            <p:extLst>
              <p:ext uri="{D42A27DB-BD31-4B8C-83A1-F6EECF244321}">
                <p14:modId xmlns:p14="http://schemas.microsoft.com/office/powerpoint/2010/main" val="2406899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78143029"/>
                    </a:ext>
                  </a:extLst>
                </a:gridCol>
                <a:gridCol w="1152144">
                  <a:extLst>
                    <a:ext uri="{9D8B030D-6E8A-4147-A177-3AD203B41FA5}">
                      <a16:colId xmlns:a16="http://schemas.microsoft.com/office/drawing/2014/main" val="4231494710"/>
                    </a:ext>
                  </a:extLst>
                </a:gridCol>
                <a:gridCol w="576072">
                  <a:extLst>
                    <a:ext uri="{9D8B030D-6E8A-4147-A177-3AD203B41FA5}">
                      <a16:colId xmlns:a16="http://schemas.microsoft.com/office/drawing/2014/main" val="3340510760"/>
                    </a:ext>
                  </a:extLst>
                </a:gridCol>
                <a:gridCol w="576072">
                  <a:extLst>
                    <a:ext uri="{9D8B030D-6E8A-4147-A177-3AD203B41FA5}">
                      <a16:colId xmlns:a16="http://schemas.microsoft.com/office/drawing/2014/main" val="723855057"/>
                    </a:ext>
                  </a:extLst>
                </a:gridCol>
                <a:gridCol w="576072">
                  <a:extLst>
                    <a:ext uri="{9D8B030D-6E8A-4147-A177-3AD203B41FA5}">
                      <a16:colId xmlns:a16="http://schemas.microsoft.com/office/drawing/2014/main" val="3050418235"/>
                    </a:ext>
                  </a:extLst>
                </a:gridCol>
                <a:gridCol w="576072">
                  <a:extLst>
                    <a:ext uri="{9D8B030D-6E8A-4147-A177-3AD203B41FA5}">
                      <a16:colId xmlns:a16="http://schemas.microsoft.com/office/drawing/2014/main" val="2192569201"/>
                    </a:ext>
                  </a:extLst>
                </a:gridCol>
                <a:gridCol w="576072">
                  <a:extLst>
                    <a:ext uri="{9D8B030D-6E8A-4147-A177-3AD203B41FA5}">
                      <a16:colId xmlns:a16="http://schemas.microsoft.com/office/drawing/2014/main" val="69149328"/>
                    </a:ext>
                  </a:extLst>
                </a:gridCol>
                <a:gridCol w="576072">
                  <a:extLst>
                    <a:ext uri="{9D8B030D-6E8A-4147-A177-3AD203B41FA5}">
                      <a16:colId xmlns:a16="http://schemas.microsoft.com/office/drawing/2014/main" val="156761811"/>
                    </a:ext>
                  </a:extLst>
                </a:gridCol>
                <a:gridCol w="576072">
                  <a:extLst>
                    <a:ext uri="{9D8B030D-6E8A-4147-A177-3AD203B41FA5}">
                      <a16:colId xmlns:a16="http://schemas.microsoft.com/office/drawing/2014/main" val="2618452704"/>
                    </a:ext>
                  </a:extLst>
                </a:gridCol>
                <a:gridCol w="576072">
                  <a:extLst>
                    <a:ext uri="{9D8B030D-6E8A-4147-A177-3AD203B41FA5}">
                      <a16:colId xmlns:a16="http://schemas.microsoft.com/office/drawing/2014/main" val="1825172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668739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K Wort - Diagnose Krebs. Onko - 2024-02-17 10:00:00</a:t>
                      </a:r>
                      <a:r>
                        <a:rPr kumimoji="0" lang="de-DE" sz="1000" b="0" i="0" u="none" strike="noStrike" kern="1200" cap="none" spc="0" normalizeH="0" baseline="0" noProof="0">
                          <a:ln>
                            <a:noFill/>
                          </a:ln>
                          <a:solidFill>
                            <a:prstClr val="black"/>
                          </a:solidFill>
                          <a:effectLst/>
                          <a:uLnTx/>
                          <a:uFillTx/>
                          <a:latin typeface="Calibri"/>
                          <a:ea typeface="+mn-ea"/>
                          <a:cs typeface="+mn-cs"/>
                        </a:rPr>
                        <a:t>
 Was haben Google Maps und die Krebsforschung wohl gemeinsam? Gar nicht so offensichtlich, oder? Aber beide nutzen unsere Daten, um für uns unterschiedliche Ziele zu erreichen. Google Maps kann durch Deine geteilten Daten während der Autofahrt Staus erkennen und dadurch Alternativrouten berechnen. In der medizinischen Forschung, z. B. der Krebsforschung, nutzen Forscher Deine geteilten Gesundheitsdaten dafür, Erkrankungen zu analysieren und zu verstehen, um daraus die bestmöglichen Therapien zu entwickeln. Auch Du kannst Deine Daten für ein besseres Gesundheitssystem und für die Forschung teilen. Damit kannst Du dazu beitragen, dass unser Gesundheitssystem digitaler, innovativer und besser wird – ja, auch Du! 🫵
Wir haben Dein Interesse geweckt? Dann lies Dich durch das Interview mit Herrn Prof. Dr. Hagen Pfundner – Hier gelangst du zum Interview: https://pharma-fakten.de/news/1102-aus-daten-sinn-machen 
#Roche #Datendrang #Gesundheitsdaten #Daten #Digital #Digitalisierung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21:39:57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69670027"/>
                  </a:ext>
                </a:extLst>
              </a:tr>
            </a:tbl>
          </a:graphicData>
        </a:graphic>
      </p:graphicFrame>
      <p:sp>
        <p:nvSpPr>
          <p:cNvPr id="4" name="Text Placeholder 3">
            <a:extLst>
              <a:ext uri="{FF2B5EF4-FFF2-40B4-BE49-F238E27FC236}">
                <a16:creationId xmlns:a16="http://schemas.microsoft.com/office/drawing/2014/main" id="{E8AFC4D4-1A0B-4B43-81C8-192F238E1919}"/>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564426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78124-418A-40C7-8485-F131BBA34889}"/>
              </a:ext>
            </a:extLst>
          </p:cNvPr>
          <p:cNvSpPr>
            <a:spLocks noGrp="1"/>
          </p:cNvSpPr>
          <p:nvPr>
            <p:ph type="title"/>
          </p:nvPr>
        </p:nvSpPr>
        <p:spPr/>
        <p:txBody>
          <a:bodyPr/>
          <a:lstStyle/>
          <a:p>
            <a:r>
              <a:rPr lang="en-US"/>
              <a:t>Facebook Own Posts Table | All profiles - 19 of 26</a:t>
            </a:r>
          </a:p>
        </p:txBody>
      </p:sp>
      <p:graphicFrame>
        <p:nvGraphicFramePr>
          <p:cNvPr id="5" name="Table Placeholder 4">
            <a:extLst>
              <a:ext uri="{FF2B5EF4-FFF2-40B4-BE49-F238E27FC236}">
                <a16:creationId xmlns:a16="http://schemas.microsoft.com/office/drawing/2014/main" id="{77210AF0-01F1-4008-B0B5-C7B6B09FAABC}"/>
              </a:ext>
            </a:extLst>
          </p:cNvPr>
          <p:cNvGraphicFramePr>
            <a:graphicFrameLocks noGrp="1"/>
          </p:cNvGraphicFramePr>
          <p:nvPr>
            <p:ph type="tbl" sz="quarter" idx="13"/>
            <p:extLst>
              <p:ext uri="{D42A27DB-BD31-4B8C-83A1-F6EECF244321}">
                <p14:modId xmlns:p14="http://schemas.microsoft.com/office/powerpoint/2010/main" val="213777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44011616"/>
                    </a:ext>
                  </a:extLst>
                </a:gridCol>
                <a:gridCol w="1152144">
                  <a:extLst>
                    <a:ext uri="{9D8B030D-6E8A-4147-A177-3AD203B41FA5}">
                      <a16:colId xmlns:a16="http://schemas.microsoft.com/office/drawing/2014/main" val="4139903167"/>
                    </a:ext>
                  </a:extLst>
                </a:gridCol>
                <a:gridCol w="576072">
                  <a:extLst>
                    <a:ext uri="{9D8B030D-6E8A-4147-A177-3AD203B41FA5}">
                      <a16:colId xmlns:a16="http://schemas.microsoft.com/office/drawing/2014/main" val="1536145820"/>
                    </a:ext>
                  </a:extLst>
                </a:gridCol>
                <a:gridCol w="576072">
                  <a:extLst>
                    <a:ext uri="{9D8B030D-6E8A-4147-A177-3AD203B41FA5}">
                      <a16:colId xmlns:a16="http://schemas.microsoft.com/office/drawing/2014/main" val="1112030886"/>
                    </a:ext>
                  </a:extLst>
                </a:gridCol>
                <a:gridCol w="576072">
                  <a:extLst>
                    <a:ext uri="{9D8B030D-6E8A-4147-A177-3AD203B41FA5}">
                      <a16:colId xmlns:a16="http://schemas.microsoft.com/office/drawing/2014/main" val="1667041235"/>
                    </a:ext>
                  </a:extLst>
                </a:gridCol>
                <a:gridCol w="576072">
                  <a:extLst>
                    <a:ext uri="{9D8B030D-6E8A-4147-A177-3AD203B41FA5}">
                      <a16:colId xmlns:a16="http://schemas.microsoft.com/office/drawing/2014/main" val="3986653685"/>
                    </a:ext>
                  </a:extLst>
                </a:gridCol>
                <a:gridCol w="576072">
                  <a:extLst>
                    <a:ext uri="{9D8B030D-6E8A-4147-A177-3AD203B41FA5}">
                      <a16:colId xmlns:a16="http://schemas.microsoft.com/office/drawing/2014/main" val="631750250"/>
                    </a:ext>
                  </a:extLst>
                </a:gridCol>
                <a:gridCol w="576072">
                  <a:extLst>
                    <a:ext uri="{9D8B030D-6E8A-4147-A177-3AD203B41FA5}">
                      <a16:colId xmlns:a16="http://schemas.microsoft.com/office/drawing/2014/main" val="569836563"/>
                    </a:ext>
                  </a:extLst>
                </a:gridCol>
                <a:gridCol w="576072">
                  <a:extLst>
                    <a:ext uri="{9D8B030D-6E8A-4147-A177-3AD203B41FA5}">
                      <a16:colId xmlns:a16="http://schemas.microsoft.com/office/drawing/2014/main" val="3172167971"/>
                    </a:ext>
                  </a:extLst>
                </a:gridCol>
                <a:gridCol w="576072">
                  <a:extLst>
                    <a:ext uri="{9D8B030D-6E8A-4147-A177-3AD203B41FA5}">
                      <a16:colId xmlns:a16="http://schemas.microsoft.com/office/drawing/2014/main" val="831833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891556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 SMA - 2024-02-12 13:00:00</a:t>
                      </a:r>
                      <a:r>
                        <a:rPr kumimoji="0" lang="de-DE" sz="1000" b="0" i="0" u="none" strike="noStrike" kern="1200" cap="none" spc="0" normalizeH="0" baseline="0" noProof="0">
                          <a:ln>
                            <a:noFill/>
                          </a:ln>
                          <a:solidFill>
                            <a:prstClr val="black"/>
                          </a:solidFill>
                          <a:effectLst/>
                          <a:uLnTx/>
                          <a:uFillTx/>
                          <a:latin typeface="Calibri"/>
                          <a:ea typeface="+mn-ea"/>
                          <a:cs typeface="+mn-cs"/>
                        </a:rPr>
                        <a:t>
 Du kannst die Zukunft selbst in die Hand nehmen!🤝 
Oft ist uns gar nicht bewusst, dass selbst kleinste, unbewusste Entscheidungen unser Morgen beeinflussen. Doch wir können uns auch bewusst dafür entscheiden, die Zukunft mitzugestalten, indem wir zum Beispiel aktiv einen Beitrag zur medizinischen Forschung leisten.
An diesem Wochenende geht passend dazu die Initiative „#Datendrang“ an den Start. Sei gespannt, was Dich dort erwartet.🔜
Gehörst Du zu denjenigen, die die Zukunft aktiv mitgestalten möchten? Dann zeig uns Dein Engagement mit einem 💪 in den Kommentaren.
#facesma #sma #spinalemuskelatrophie #Daten #MedizinischeForschung #Forschung #KlinischeStudien #Gesundheitsdaten #ZukunftMitgestalten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03/13/2024 09:08:56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72449074"/>
                  </a:ext>
                </a:extLst>
              </a:tr>
            </a:tbl>
          </a:graphicData>
        </a:graphic>
      </p:graphicFrame>
      <p:sp>
        <p:nvSpPr>
          <p:cNvPr id="4" name="Text Placeholder 3">
            <a:extLst>
              <a:ext uri="{FF2B5EF4-FFF2-40B4-BE49-F238E27FC236}">
                <a16:creationId xmlns:a16="http://schemas.microsoft.com/office/drawing/2014/main" id="{AFE07021-563D-4D5C-9511-94CE113B0443}"/>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109769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58209-A56B-4DA0-8A77-02D173073908}"/>
              </a:ext>
            </a:extLst>
          </p:cNvPr>
          <p:cNvSpPr>
            <a:spLocks noGrp="1"/>
          </p:cNvSpPr>
          <p:nvPr>
            <p:ph type="title"/>
          </p:nvPr>
        </p:nvSpPr>
        <p:spPr/>
        <p:txBody>
          <a:bodyPr/>
          <a:lstStyle/>
          <a:p>
            <a:r>
              <a:rPr lang="en-US"/>
              <a:t>Facebook Own Posts Table | All profiles - 20 of 26</a:t>
            </a:r>
          </a:p>
        </p:txBody>
      </p:sp>
      <p:graphicFrame>
        <p:nvGraphicFramePr>
          <p:cNvPr id="5" name="Table Placeholder 4">
            <a:extLst>
              <a:ext uri="{FF2B5EF4-FFF2-40B4-BE49-F238E27FC236}">
                <a16:creationId xmlns:a16="http://schemas.microsoft.com/office/drawing/2014/main" id="{84E530C7-5BFF-45EA-BDDC-6EA0CBBC8E37}"/>
              </a:ext>
            </a:extLst>
          </p:cNvPr>
          <p:cNvGraphicFramePr>
            <a:graphicFrameLocks noGrp="1"/>
          </p:cNvGraphicFramePr>
          <p:nvPr>
            <p:ph type="tbl" sz="quarter" idx="13"/>
            <p:extLst>
              <p:ext uri="{D42A27DB-BD31-4B8C-83A1-F6EECF244321}">
                <p14:modId xmlns:p14="http://schemas.microsoft.com/office/powerpoint/2010/main" val="263823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03879329"/>
                    </a:ext>
                  </a:extLst>
                </a:gridCol>
                <a:gridCol w="1152144">
                  <a:extLst>
                    <a:ext uri="{9D8B030D-6E8A-4147-A177-3AD203B41FA5}">
                      <a16:colId xmlns:a16="http://schemas.microsoft.com/office/drawing/2014/main" val="3621588639"/>
                    </a:ext>
                  </a:extLst>
                </a:gridCol>
                <a:gridCol w="576072">
                  <a:extLst>
                    <a:ext uri="{9D8B030D-6E8A-4147-A177-3AD203B41FA5}">
                      <a16:colId xmlns:a16="http://schemas.microsoft.com/office/drawing/2014/main" val="3971844426"/>
                    </a:ext>
                  </a:extLst>
                </a:gridCol>
                <a:gridCol w="576072">
                  <a:extLst>
                    <a:ext uri="{9D8B030D-6E8A-4147-A177-3AD203B41FA5}">
                      <a16:colId xmlns:a16="http://schemas.microsoft.com/office/drawing/2014/main" val="2484119475"/>
                    </a:ext>
                  </a:extLst>
                </a:gridCol>
                <a:gridCol w="576072">
                  <a:extLst>
                    <a:ext uri="{9D8B030D-6E8A-4147-A177-3AD203B41FA5}">
                      <a16:colId xmlns:a16="http://schemas.microsoft.com/office/drawing/2014/main" val="3100995014"/>
                    </a:ext>
                  </a:extLst>
                </a:gridCol>
                <a:gridCol w="576072">
                  <a:extLst>
                    <a:ext uri="{9D8B030D-6E8A-4147-A177-3AD203B41FA5}">
                      <a16:colId xmlns:a16="http://schemas.microsoft.com/office/drawing/2014/main" val="297345379"/>
                    </a:ext>
                  </a:extLst>
                </a:gridCol>
                <a:gridCol w="576072">
                  <a:extLst>
                    <a:ext uri="{9D8B030D-6E8A-4147-A177-3AD203B41FA5}">
                      <a16:colId xmlns:a16="http://schemas.microsoft.com/office/drawing/2014/main" val="3045775818"/>
                    </a:ext>
                  </a:extLst>
                </a:gridCol>
                <a:gridCol w="576072">
                  <a:extLst>
                    <a:ext uri="{9D8B030D-6E8A-4147-A177-3AD203B41FA5}">
                      <a16:colId xmlns:a16="http://schemas.microsoft.com/office/drawing/2014/main" val="332770103"/>
                    </a:ext>
                  </a:extLst>
                </a:gridCol>
                <a:gridCol w="576072">
                  <a:extLst>
                    <a:ext uri="{9D8B030D-6E8A-4147-A177-3AD203B41FA5}">
                      <a16:colId xmlns:a16="http://schemas.microsoft.com/office/drawing/2014/main" val="2527216121"/>
                    </a:ext>
                  </a:extLst>
                </a:gridCol>
                <a:gridCol w="576072">
                  <a:extLst>
                    <a:ext uri="{9D8B030D-6E8A-4147-A177-3AD203B41FA5}">
                      <a16:colId xmlns:a16="http://schemas.microsoft.com/office/drawing/2014/main" val="988552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453903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Active A - Leben mit Hämophilie A - 2024-02-11 10:00:18</a:t>
                      </a:r>
                      <a:r>
                        <a:rPr kumimoji="0" lang="de-DE" sz="1000" b="0" i="0" u="none" strike="noStrike" kern="1200" cap="none" spc="0" normalizeH="0" baseline="0" noProof="0">
                          <a:ln>
                            <a:noFill/>
                          </a:ln>
                          <a:solidFill>
                            <a:prstClr val="black"/>
                          </a:solidFill>
                          <a:effectLst/>
                          <a:uLnTx/>
                          <a:uFillTx/>
                          <a:latin typeface="Calibri"/>
                          <a:ea typeface="+mn-ea"/>
                          <a:cs typeface="+mn-cs"/>
                        </a:rPr>
                        <a:t>
 "Wusstest Du, dass eine Studie der Stanford University gezeigt hat, dass die Nutzung der Apple-Watch dabei helfen kann, Vorhofflimmern zu erkennen? 🤓 Diese Ergebnisse zeigen, wie innovative digitale Technologie dazu beitragen kann, Gesundheitsversorgung vorausschauender und vorbeugender zu gestalten. Die Erforschung von tragbaren Technologien zur Früherkennung von Krankheiten ist ein wichtiges Ziel für individuelle Therapien. 
Was wohl noch alles möglich sein wird und wie unsere Zukunft wohl aussehen kann? Was würdest Du Dein Zukunfts-Ich fragen wollen? 🤔Und nutzt Du bereits eine Smartwatch? Lass es uns in den Kommentaren wissen, wir sind gespannt! 👇
🔗 Quelle: Stanford Medicine: „Apple Heart Study demonstrates ability of wearable technology to detect atrial fibrillation“: https://medizin-aspekte.de/stanford-medicine-veroeffentlich-die-apple-heart-study-die-ergebnisse-der-studie-mit-ueber-400-000-teilnehmern-107521/
Mehr Infos findest Du auch auf unserer Kampagnen-Seite: https://patientenimfokus.de/datendrang
IGH Interessengemeinschaft Hämophiler e.V.  #Roche #Datendrang #Gesundheitsdaten #Digitalisierung #Digital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03/12/2024 09:31:19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71587445"/>
                  </a:ext>
                </a:extLst>
              </a:tr>
            </a:tbl>
          </a:graphicData>
        </a:graphic>
      </p:graphicFrame>
      <p:sp>
        <p:nvSpPr>
          <p:cNvPr id="4" name="Text Placeholder 3">
            <a:extLst>
              <a:ext uri="{FF2B5EF4-FFF2-40B4-BE49-F238E27FC236}">
                <a16:creationId xmlns:a16="http://schemas.microsoft.com/office/drawing/2014/main" id="{FF553D76-063C-41B6-B1CA-BD3F2E44B831}"/>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153861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15172-656F-4274-A0AA-757DE1692061}"/>
              </a:ext>
            </a:extLst>
          </p:cNvPr>
          <p:cNvSpPr>
            <a:spLocks noGrp="1"/>
          </p:cNvSpPr>
          <p:nvPr>
            <p:ph type="title"/>
          </p:nvPr>
        </p:nvSpPr>
        <p:spPr/>
        <p:txBody>
          <a:bodyPr/>
          <a:lstStyle/>
          <a:p>
            <a:r>
              <a:rPr lang="en-US"/>
              <a:t>Facebook Own Posts Table | All profiles - 21 of 26</a:t>
            </a:r>
          </a:p>
        </p:txBody>
      </p:sp>
      <p:graphicFrame>
        <p:nvGraphicFramePr>
          <p:cNvPr id="5" name="Table Placeholder 4">
            <a:extLst>
              <a:ext uri="{FF2B5EF4-FFF2-40B4-BE49-F238E27FC236}">
                <a16:creationId xmlns:a16="http://schemas.microsoft.com/office/drawing/2014/main" id="{0F812B7C-EE90-47F9-AC2A-860BBB6BD368}"/>
              </a:ext>
            </a:extLst>
          </p:cNvPr>
          <p:cNvGraphicFramePr>
            <a:graphicFrameLocks noGrp="1"/>
          </p:cNvGraphicFramePr>
          <p:nvPr>
            <p:ph type="tbl" sz="quarter" idx="13"/>
            <p:extLst>
              <p:ext uri="{D42A27DB-BD31-4B8C-83A1-F6EECF244321}">
                <p14:modId xmlns:p14="http://schemas.microsoft.com/office/powerpoint/2010/main" val="2328727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04151427"/>
                    </a:ext>
                  </a:extLst>
                </a:gridCol>
                <a:gridCol w="1152144">
                  <a:extLst>
                    <a:ext uri="{9D8B030D-6E8A-4147-A177-3AD203B41FA5}">
                      <a16:colId xmlns:a16="http://schemas.microsoft.com/office/drawing/2014/main" val="1269199647"/>
                    </a:ext>
                  </a:extLst>
                </a:gridCol>
                <a:gridCol w="576072">
                  <a:extLst>
                    <a:ext uri="{9D8B030D-6E8A-4147-A177-3AD203B41FA5}">
                      <a16:colId xmlns:a16="http://schemas.microsoft.com/office/drawing/2014/main" val="3149256340"/>
                    </a:ext>
                  </a:extLst>
                </a:gridCol>
                <a:gridCol w="576072">
                  <a:extLst>
                    <a:ext uri="{9D8B030D-6E8A-4147-A177-3AD203B41FA5}">
                      <a16:colId xmlns:a16="http://schemas.microsoft.com/office/drawing/2014/main" val="621195259"/>
                    </a:ext>
                  </a:extLst>
                </a:gridCol>
                <a:gridCol w="576072">
                  <a:extLst>
                    <a:ext uri="{9D8B030D-6E8A-4147-A177-3AD203B41FA5}">
                      <a16:colId xmlns:a16="http://schemas.microsoft.com/office/drawing/2014/main" val="2194802861"/>
                    </a:ext>
                  </a:extLst>
                </a:gridCol>
                <a:gridCol w="576072">
                  <a:extLst>
                    <a:ext uri="{9D8B030D-6E8A-4147-A177-3AD203B41FA5}">
                      <a16:colId xmlns:a16="http://schemas.microsoft.com/office/drawing/2014/main" val="1520369724"/>
                    </a:ext>
                  </a:extLst>
                </a:gridCol>
                <a:gridCol w="576072">
                  <a:extLst>
                    <a:ext uri="{9D8B030D-6E8A-4147-A177-3AD203B41FA5}">
                      <a16:colId xmlns:a16="http://schemas.microsoft.com/office/drawing/2014/main" val="2777117305"/>
                    </a:ext>
                  </a:extLst>
                </a:gridCol>
                <a:gridCol w="576072">
                  <a:extLst>
                    <a:ext uri="{9D8B030D-6E8A-4147-A177-3AD203B41FA5}">
                      <a16:colId xmlns:a16="http://schemas.microsoft.com/office/drawing/2014/main" val="3043931825"/>
                    </a:ext>
                  </a:extLst>
                </a:gridCol>
                <a:gridCol w="576072">
                  <a:extLst>
                    <a:ext uri="{9D8B030D-6E8A-4147-A177-3AD203B41FA5}">
                      <a16:colId xmlns:a16="http://schemas.microsoft.com/office/drawing/2014/main" val="1558258717"/>
                    </a:ext>
                  </a:extLst>
                </a:gridCol>
                <a:gridCol w="576072">
                  <a:extLst>
                    <a:ext uri="{9D8B030D-6E8A-4147-A177-3AD203B41FA5}">
                      <a16:colId xmlns:a16="http://schemas.microsoft.com/office/drawing/2014/main" val="95234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06567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 SMA - 2024-02-11 10:00:01</a:t>
                      </a:r>
                      <a:r>
                        <a:rPr kumimoji="0" lang="de-DE" sz="1000" b="0" i="0" u="none" strike="noStrike" kern="1200" cap="none" spc="0" normalizeH="0" baseline="0" noProof="0">
                          <a:ln>
                            <a:noFill/>
                          </a:ln>
                          <a:solidFill>
                            <a:prstClr val="black"/>
                          </a:solidFill>
                          <a:effectLst/>
                          <a:uLnTx/>
                          <a:uFillTx/>
                          <a:latin typeface="Calibri"/>
                          <a:ea typeface="+mn-ea"/>
                          <a:cs typeface="+mn-cs"/>
                        </a:rPr>
                        <a:t>
 Du willst wissen, was Gesundheitsdaten eigentlich sind und was sie wirklich alles bewirken können? Kein Problem! Wir erklären Dir, was Gesundheitsdaten sind, warum sie wichtig sind und wie Du sie eigentlich sammelst! 
Und wenn Dir das nicht reicht, dann haben wir genau das Richtige für Dich: "Escape-the-unknown" ein Escape-Room-Abenteuer, in dem Du mithilfe von Gesundheitsdaten knifflige Rätsel lösen musst. Was genau soll man damit erreichen? Tja – vielleicht sogar die Welt retten 😉
https://patientenimfokus.de/datendrang
http://www.escape-the-unknown.de/
IGH Interessengemeinschaft Hämophiler e.V. #Roche #Datendrang #Gesundheitsdaten #Digitalisierung #Digital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03/12/2024 09:09:43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91378033"/>
                  </a:ext>
                </a:extLst>
              </a:tr>
            </a:tbl>
          </a:graphicData>
        </a:graphic>
      </p:graphicFrame>
      <p:sp>
        <p:nvSpPr>
          <p:cNvPr id="4" name="Text Placeholder 3">
            <a:extLst>
              <a:ext uri="{FF2B5EF4-FFF2-40B4-BE49-F238E27FC236}">
                <a16:creationId xmlns:a16="http://schemas.microsoft.com/office/drawing/2014/main" id="{6FBE3A6A-971B-40DA-BEE1-98A5FF0EDBD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945204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4AEC8-94DF-4EC2-9AD5-2197F9658857}"/>
              </a:ext>
            </a:extLst>
          </p:cNvPr>
          <p:cNvSpPr>
            <a:spLocks noGrp="1"/>
          </p:cNvSpPr>
          <p:nvPr>
            <p:ph type="title"/>
          </p:nvPr>
        </p:nvSpPr>
        <p:spPr/>
        <p:txBody>
          <a:bodyPr/>
          <a:lstStyle/>
          <a:p>
            <a:r>
              <a:rPr lang="en-US"/>
              <a:t>Facebook Own Posts Table | All profiles - 22 of 26</a:t>
            </a:r>
          </a:p>
        </p:txBody>
      </p:sp>
      <p:graphicFrame>
        <p:nvGraphicFramePr>
          <p:cNvPr id="5" name="Table Placeholder 4">
            <a:extLst>
              <a:ext uri="{FF2B5EF4-FFF2-40B4-BE49-F238E27FC236}">
                <a16:creationId xmlns:a16="http://schemas.microsoft.com/office/drawing/2014/main" id="{CA67833E-13AC-4925-AC02-7876C09BE385}"/>
              </a:ext>
            </a:extLst>
          </p:cNvPr>
          <p:cNvGraphicFramePr>
            <a:graphicFrameLocks noGrp="1"/>
          </p:cNvGraphicFramePr>
          <p:nvPr>
            <p:ph type="tbl" sz="quarter" idx="13"/>
            <p:extLst>
              <p:ext uri="{D42A27DB-BD31-4B8C-83A1-F6EECF244321}">
                <p14:modId xmlns:p14="http://schemas.microsoft.com/office/powerpoint/2010/main" val="2043159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58325361"/>
                    </a:ext>
                  </a:extLst>
                </a:gridCol>
                <a:gridCol w="1152144">
                  <a:extLst>
                    <a:ext uri="{9D8B030D-6E8A-4147-A177-3AD203B41FA5}">
                      <a16:colId xmlns:a16="http://schemas.microsoft.com/office/drawing/2014/main" val="3684744563"/>
                    </a:ext>
                  </a:extLst>
                </a:gridCol>
                <a:gridCol w="576072">
                  <a:extLst>
                    <a:ext uri="{9D8B030D-6E8A-4147-A177-3AD203B41FA5}">
                      <a16:colId xmlns:a16="http://schemas.microsoft.com/office/drawing/2014/main" val="3122941805"/>
                    </a:ext>
                  </a:extLst>
                </a:gridCol>
                <a:gridCol w="576072">
                  <a:extLst>
                    <a:ext uri="{9D8B030D-6E8A-4147-A177-3AD203B41FA5}">
                      <a16:colId xmlns:a16="http://schemas.microsoft.com/office/drawing/2014/main" val="1753746361"/>
                    </a:ext>
                  </a:extLst>
                </a:gridCol>
                <a:gridCol w="576072">
                  <a:extLst>
                    <a:ext uri="{9D8B030D-6E8A-4147-A177-3AD203B41FA5}">
                      <a16:colId xmlns:a16="http://schemas.microsoft.com/office/drawing/2014/main" val="3894667248"/>
                    </a:ext>
                  </a:extLst>
                </a:gridCol>
                <a:gridCol w="576072">
                  <a:extLst>
                    <a:ext uri="{9D8B030D-6E8A-4147-A177-3AD203B41FA5}">
                      <a16:colId xmlns:a16="http://schemas.microsoft.com/office/drawing/2014/main" val="1772341123"/>
                    </a:ext>
                  </a:extLst>
                </a:gridCol>
                <a:gridCol w="576072">
                  <a:extLst>
                    <a:ext uri="{9D8B030D-6E8A-4147-A177-3AD203B41FA5}">
                      <a16:colId xmlns:a16="http://schemas.microsoft.com/office/drawing/2014/main" val="2277651392"/>
                    </a:ext>
                  </a:extLst>
                </a:gridCol>
                <a:gridCol w="576072">
                  <a:extLst>
                    <a:ext uri="{9D8B030D-6E8A-4147-A177-3AD203B41FA5}">
                      <a16:colId xmlns:a16="http://schemas.microsoft.com/office/drawing/2014/main" val="2173545830"/>
                    </a:ext>
                  </a:extLst>
                </a:gridCol>
                <a:gridCol w="576072">
                  <a:extLst>
                    <a:ext uri="{9D8B030D-6E8A-4147-A177-3AD203B41FA5}">
                      <a16:colId xmlns:a16="http://schemas.microsoft.com/office/drawing/2014/main" val="187978742"/>
                    </a:ext>
                  </a:extLst>
                </a:gridCol>
                <a:gridCol w="576072">
                  <a:extLst>
                    <a:ext uri="{9D8B030D-6E8A-4147-A177-3AD203B41FA5}">
                      <a16:colId xmlns:a16="http://schemas.microsoft.com/office/drawing/2014/main" val="3638103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92406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K Wort - Diagnose Krebs. Onko - 2024-02-11 10:00:00</a:t>
                      </a:r>
                      <a:r>
                        <a:rPr kumimoji="0" lang="de-DE" sz="1000" b="0" i="0" u="none" strike="noStrike" kern="1200" cap="none" spc="0" normalizeH="0" baseline="0" noProof="0">
                          <a:ln>
                            <a:noFill/>
                          </a:ln>
                          <a:solidFill>
                            <a:prstClr val="black"/>
                          </a:solidFill>
                          <a:effectLst/>
                          <a:uLnTx/>
                          <a:uFillTx/>
                          <a:latin typeface="Calibri"/>
                          <a:ea typeface="+mn-ea"/>
                          <a:cs typeface="+mn-cs"/>
                        </a:rPr>
                        <a:t>
 Wusstest Du, dass eine Studie der Stanford University gezeigt hat, dass die Nutzung der Apple-Watch dabei helfen kann, Vorhofflimmern zu erkennen? 🤓 Diese Ergebnisse zeigen, wie innovative digitale Technologie dazu beitragen kann, Gesundheitsversorgung vorausschauender und vorbeugender zu gestalten. Die Erforschung von tragbaren Technologien zur Früherkennung von Krankheiten ist ein wichtiges Ziel für individuelle Therapien. Was wohl noch alles möglich sein wird und wie unsere Zukunft wohl aussehen kann? Was würdest Du Dein Zukunfts-Ich fragen wollen? 🤔Und nutzt Du bereits eine Smartwatch? Lass es uns in den Kommentaren wissen, wir sind gespannt! 👇
🔗 Quelle: Stanford Medicine: „Apple Heart Study demonstrates ability of wearable technology to detect atrial fibrillation“. https://medizin-aspekte.de/stanford-medicine-veroeffentlich-die-apple-heart-study-die-ergebnisse-der-studie-mit-ueber-400-000-teilnehmern-107521/ 
Mehr Infos findest Du auch auf unserer Kampagnen-Seite https://patientenimfokus.de/datendrang 
#Roche #Datendrang #Gesundheitsdaten #Digitalisierung #Digital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03/12/2024 09:30:08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59403699"/>
                  </a:ext>
                </a:extLst>
              </a:tr>
            </a:tbl>
          </a:graphicData>
        </a:graphic>
      </p:graphicFrame>
      <p:sp>
        <p:nvSpPr>
          <p:cNvPr id="4" name="Text Placeholder 3">
            <a:extLst>
              <a:ext uri="{FF2B5EF4-FFF2-40B4-BE49-F238E27FC236}">
                <a16:creationId xmlns:a16="http://schemas.microsoft.com/office/drawing/2014/main" id="{82B5DED7-9846-4F46-9AE6-27FEFEE8112A}"/>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555022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1ED90-6FED-4D97-9BC6-8DEE1E189002}"/>
              </a:ext>
            </a:extLst>
          </p:cNvPr>
          <p:cNvSpPr>
            <a:spLocks noGrp="1"/>
          </p:cNvSpPr>
          <p:nvPr>
            <p:ph type="title"/>
          </p:nvPr>
        </p:nvSpPr>
        <p:spPr/>
        <p:txBody>
          <a:bodyPr/>
          <a:lstStyle/>
          <a:p>
            <a:r>
              <a:rPr lang="en-US"/>
              <a:t>Facebook Own Posts Table | All profiles - 23 of 26</a:t>
            </a:r>
          </a:p>
        </p:txBody>
      </p:sp>
      <p:graphicFrame>
        <p:nvGraphicFramePr>
          <p:cNvPr id="5" name="Table Placeholder 4">
            <a:extLst>
              <a:ext uri="{FF2B5EF4-FFF2-40B4-BE49-F238E27FC236}">
                <a16:creationId xmlns:a16="http://schemas.microsoft.com/office/drawing/2014/main" id="{663D2776-A51E-4BBA-8ED5-3F4F0C60D89C}"/>
              </a:ext>
            </a:extLst>
          </p:cNvPr>
          <p:cNvGraphicFramePr>
            <a:graphicFrameLocks noGrp="1"/>
          </p:cNvGraphicFramePr>
          <p:nvPr>
            <p:ph type="tbl" sz="quarter" idx="13"/>
            <p:extLst>
              <p:ext uri="{D42A27DB-BD31-4B8C-83A1-F6EECF244321}">
                <p14:modId xmlns:p14="http://schemas.microsoft.com/office/powerpoint/2010/main" val="2598570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46617747"/>
                    </a:ext>
                  </a:extLst>
                </a:gridCol>
                <a:gridCol w="1152144">
                  <a:extLst>
                    <a:ext uri="{9D8B030D-6E8A-4147-A177-3AD203B41FA5}">
                      <a16:colId xmlns:a16="http://schemas.microsoft.com/office/drawing/2014/main" val="1854298531"/>
                    </a:ext>
                  </a:extLst>
                </a:gridCol>
                <a:gridCol w="576072">
                  <a:extLst>
                    <a:ext uri="{9D8B030D-6E8A-4147-A177-3AD203B41FA5}">
                      <a16:colId xmlns:a16="http://schemas.microsoft.com/office/drawing/2014/main" val="414153773"/>
                    </a:ext>
                  </a:extLst>
                </a:gridCol>
                <a:gridCol w="576072">
                  <a:extLst>
                    <a:ext uri="{9D8B030D-6E8A-4147-A177-3AD203B41FA5}">
                      <a16:colId xmlns:a16="http://schemas.microsoft.com/office/drawing/2014/main" val="206034612"/>
                    </a:ext>
                  </a:extLst>
                </a:gridCol>
                <a:gridCol w="576072">
                  <a:extLst>
                    <a:ext uri="{9D8B030D-6E8A-4147-A177-3AD203B41FA5}">
                      <a16:colId xmlns:a16="http://schemas.microsoft.com/office/drawing/2014/main" val="3833784739"/>
                    </a:ext>
                  </a:extLst>
                </a:gridCol>
                <a:gridCol w="576072">
                  <a:extLst>
                    <a:ext uri="{9D8B030D-6E8A-4147-A177-3AD203B41FA5}">
                      <a16:colId xmlns:a16="http://schemas.microsoft.com/office/drawing/2014/main" val="2548192352"/>
                    </a:ext>
                  </a:extLst>
                </a:gridCol>
                <a:gridCol w="576072">
                  <a:extLst>
                    <a:ext uri="{9D8B030D-6E8A-4147-A177-3AD203B41FA5}">
                      <a16:colId xmlns:a16="http://schemas.microsoft.com/office/drawing/2014/main" val="3916339055"/>
                    </a:ext>
                  </a:extLst>
                </a:gridCol>
                <a:gridCol w="576072">
                  <a:extLst>
                    <a:ext uri="{9D8B030D-6E8A-4147-A177-3AD203B41FA5}">
                      <a16:colId xmlns:a16="http://schemas.microsoft.com/office/drawing/2014/main" val="233647838"/>
                    </a:ext>
                  </a:extLst>
                </a:gridCol>
                <a:gridCol w="576072">
                  <a:extLst>
                    <a:ext uri="{9D8B030D-6E8A-4147-A177-3AD203B41FA5}">
                      <a16:colId xmlns:a16="http://schemas.microsoft.com/office/drawing/2014/main" val="3143508968"/>
                    </a:ext>
                  </a:extLst>
                </a:gridCol>
                <a:gridCol w="576072">
                  <a:extLst>
                    <a:ext uri="{9D8B030D-6E8A-4147-A177-3AD203B41FA5}">
                      <a16:colId xmlns:a16="http://schemas.microsoft.com/office/drawing/2014/main" val="107877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052420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- 2024-02-11 10:00:00</a:t>
                      </a:r>
                      <a:r>
                        <a:rPr kumimoji="0" lang="de-DE" sz="1000" b="0" i="0" u="none" strike="noStrike" kern="1200" cap="none" spc="0" normalizeH="0" baseline="0" noProof="0">
                          <a:ln>
                            <a:noFill/>
                          </a:ln>
                          <a:solidFill>
                            <a:prstClr val="black"/>
                          </a:solidFill>
                          <a:effectLst/>
                          <a:uLnTx/>
                          <a:uFillTx/>
                          <a:latin typeface="Calibri"/>
                          <a:ea typeface="+mn-ea"/>
                          <a:cs typeface="+mn-cs"/>
                        </a:rPr>
                        <a:t>
 Wusstest Du, dass eine Studie der Stanford University gezeigt hat, dass die Nutzung der Apple-Watch dabei helfen kann, Vorhofflimmern zu erkennen? 🤓 Diese Ergebnisse zeigen, wie innovative digitale Technologie dazu beitragen kann, Gesundheitsversorgung vorausschauender und vorbeugender zu gestalten. Die Erforschung von tragbaren Technologien zur Früherkennung von Krankheiten ist ein wichtiges Ziel für individuelle Therapien. Was wohl noch alles möglich sein wird und wie unsere Zukunft wohl aussehen kann? Was würdest Du Dein Zukunfts-Ich fragen wollen? 🤔Und nutzt Du bereits eine Smartwatch? Lass es uns in den Kommentaren wissen, wir sind gespannt! 👇
🔗 Quelle: Stanford Medicine: „Apple Heart Study demonstrates ability of wearable technology to detect atrial fibrillation“. (Link in Bio) 
#Roche #Datendrang #Gesundheitsdaten #Digitalisierung #Digital #Gesundheitswesen IGH Interessengemeinschaft Hämophiler e.V.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03/12/2024 09:10:11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66270244"/>
                  </a:ext>
                </a:extLst>
              </a:tr>
            </a:tbl>
          </a:graphicData>
        </a:graphic>
      </p:graphicFrame>
      <p:sp>
        <p:nvSpPr>
          <p:cNvPr id="4" name="Text Placeholder 3">
            <a:extLst>
              <a:ext uri="{FF2B5EF4-FFF2-40B4-BE49-F238E27FC236}">
                <a16:creationId xmlns:a16="http://schemas.microsoft.com/office/drawing/2014/main" id="{6DEC503C-FB81-4E2B-824D-133CAC9C8398}"/>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202416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D30D7-9D92-4A8A-AE90-C6A15CFA8E54}"/>
              </a:ext>
            </a:extLst>
          </p:cNvPr>
          <p:cNvSpPr>
            <a:spLocks noGrp="1"/>
          </p:cNvSpPr>
          <p:nvPr>
            <p:ph type="title"/>
          </p:nvPr>
        </p:nvSpPr>
        <p:spPr/>
        <p:txBody>
          <a:bodyPr/>
          <a:lstStyle/>
          <a:p>
            <a:r>
              <a:rPr lang="en-US"/>
              <a:t>Facebook Own Posts Table | All profiles - 24 of 26</a:t>
            </a:r>
          </a:p>
        </p:txBody>
      </p:sp>
      <p:graphicFrame>
        <p:nvGraphicFramePr>
          <p:cNvPr id="5" name="Table Placeholder 4">
            <a:extLst>
              <a:ext uri="{FF2B5EF4-FFF2-40B4-BE49-F238E27FC236}">
                <a16:creationId xmlns:a16="http://schemas.microsoft.com/office/drawing/2014/main" id="{2F3F99E8-F8AB-4615-A117-E3BA2CE46797}"/>
              </a:ext>
            </a:extLst>
          </p:cNvPr>
          <p:cNvGraphicFramePr>
            <a:graphicFrameLocks noGrp="1"/>
          </p:cNvGraphicFramePr>
          <p:nvPr>
            <p:ph type="tbl" sz="quarter" idx="13"/>
            <p:extLst>
              <p:ext uri="{D42A27DB-BD31-4B8C-83A1-F6EECF244321}">
                <p14:modId xmlns:p14="http://schemas.microsoft.com/office/powerpoint/2010/main" val="941349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63095537"/>
                    </a:ext>
                  </a:extLst>
                </a:gridCol>
                <a:gridCol w="1152144">
                  <a:extLst>
                    <a:ext uri="{9D8B030D-6E8A-4147-A177-3AD203B41FA5}">
                      <a16:colId xmlns:a16="http://schemas.microsoft.com/office/drawing/2014/main" val="1234400416"/>
                    </a:ext>
                  </a:extLst>
                </a:gridCol>
                <a:gridCol w="576072">
                  <a:extLst>
                    <a:ext uri="{9D8B030D-6E8A-4147-A177-3AD203B41FA5}">
                      <a16:colId xmlns:a16="http://schemas.microsoft.com/office/drawing/2014/main" val="4035704305"/>
                    </a:ext>
                  </a:extLst>
                </a:gridCol>
                <a:gridCol w="576072">
                  <a:extLst>
                    <a:ext uri="{9D8B030D-6E8A-4147-A177-3AD203B41FA5}">
                      <a16:colId xmlns:a16="http://schemas.microsoft.com/office/drawing/2014/main" val="923822214"/>
                    </a:ext>
                  </a:extLst>
                </a:gridCol>
                <a:gridCol w="576072">
                  <a:extLst>
                    <a:ext uri="{9D8B030D-6E8A-4147-A177-3AD203B41FA5}">
                      <a16:colId xmlns:a16="http://schemas.microsoft.com/office/drawing/2014/main" val="4153870185"/>
                    </a:ext>
                  </a:extLst>
                </a:gridCol>
                <a:gridCol w="576072">
                  <a:extLst>
                    <a:ext uri="{9D8B030D-6E8A-4147-A177-3AD203B41FA5}">
                      <a16:colId xmlns:a16="http://schemas.microsoft.com/office/drawing/2014/main" val="1478611833"/>
                    </a:ext>
                  </a:extLst>
                </a:gridCol>
                <a:gridCol w="576072">
                  <a:extLst>
                    <a:ext uri="{9D8B030D-6E8A-4147-A177-3AD203B41FA5}">
                      <a16:colId xmlns:a16="http://schemas.microsoft.com/office/drawing/2014/main" val="2040387949"/>
                    </a:ext>
                  </a:extLst>
                </a:gridCol>
                <a:gridCol w="576072">
                  <a:extLst>
                    <a:ext uri="{9D8B030D-6E8A-4147-A177-3AD203B41FA5}">
                      <a16:colId xmlns:a16="http://schemas.microsoft.com/office/drawing/2014/main" val="546094467"/>
                    </a:ext>
                  </a:extLst>
                </a:gridCol>
                <a:gridCol w="576072">
                  <a:extLst>
                    <a:ext uri="{9D8B030D-6E8A-4147-A177-3AD203B41FA5}">
                      <a16:colId xmlns:a16="http://schemas.microsoft.com/office/drawing/2014/main" val="2505951380"/>
                    </a:ext>
                  </a:extLst>
                </a:gridCol>
                <a:gridCol w="576072">
                  <a:extLst>
                    <a:ext uri="{9D8B030D-6E8A-4147-A177-3AD203B41FA5}">
                      <a16:colId xmlns:a16="http://schemas.microsoft.com/office/drawing/2014/main" val="1617889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019589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- 2024-02-10 10:00:08</a:t>
                      </a:r>
                      <a:r>
                        <a:rPr kumimoji="0" lang="de-DE" sz="1000" b="0" i="0" u="none" strike="noStrike" kern="1200" cap="none" spc="0" normalizeH="0" baseline="0" noProof="0">
                          <a:ln>
                            <a:noFill/>
                          </a:ln>
                          <a:solidFill>
                            <a:prstClr val="black"/>
                          </a:solidFill>
                          <a:effectLst/>
                          <a:uLnTx/>
                          <a:uFillTx/>
                          <a:latin typeface="Calibri"/>
                          <a:ea typeface="+mn-ea"/>
                          <a:cs typeface="+mn-cs"/>
                        </a:rPr>
                        <a:t>
 Du willst wissen, was Gesundheitsdaten eigentlich sind und was sie wirklich alles bewirken können? Kein Problem! Wir erklären Dir, was Gesundheitsdaten sind, warum sie wichtig sind und wie Du sie eigentlich sammelst! 
Und wenn Dir das nicht reicht, dann haben wir genau das Richtige für Dich: "Escape-the-unknown" ein Escape-Room-Abenteuer, in dem Du mithilfe von Gesundheitsdaten knifflige Rätsel lösen musst. Was genau soll man damit erreichen? Tja – vielleicht sogar die Welt retten 😉
https://patientenimfokus.de/datendrang
http://www.escape-the-unknown.de/
#Roche #Datendrang #Gesundheitsdaten #Digitalisierung #Digital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03/11/2024 09:10:19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77065746"/>
                  </a:ext>
                </a:extLst>
              </a:tr>
            </a:tbl>
          </a:graphicData>
        </a:graphic>
      </p:graphicFrame>
      <p:sp>
        <p:nvSpPr>
          <p:cNvPr id="4" name="Text Placeholder 3">
            <a:extLst>
              <a:ext uri="{FF2B5EF4-FFF2-40B4-BE49-F238E27FC236}">
                <a16:creationId xmlns:a16="http://schemas.microsoft.com/office/drawing/2014/main" id="{B609D7D2-7E8E-454E-AF86-46159ED70CF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034248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F99BF-8244-4D6E-8841-D6E629BBFBE6}"/>
              </a:ext>
            </a:extLst>
          </p:cNvPr>
          <p:cNvSpPr>
            <a:spLocks noGrp="1"/>
          </p:cNvSpPr>
          <p:nvPr>
            <p:ph type="title"/>
          </p:nvPr>
        </p:nvSpPr>
        <p:spPr/>
        <p:txBody>
          <a:bodyPr/>
          <a:lstStyle/>
          <a:p>
            <a:r>
              <a:rPr lang="en-US"/>
              <a:t>Facebook Own Posts Table | All profiles - 25 of 26</a:t>
            </a:r>
          </a:p>
        </p:txBody>
      </p:sp>
      <p:graphicFrame>
        <p:nvGraphicFramePr>
          <p:cNvPr id="5" name="Table Placeholder 4">
            <a:extLst>
              <a:ext uri="{FF2B5EF4-FFF2-40B4-BE49-F238E27FC236}">
                <a16:creationId xmlns:a16="http://schemas.microsoft.com/office/drawing/2014/main" id="{84D1D085-CA1E-4626-B765-C7CDA1C85D7C}"/>
              </a:ext>
            </a:extLst>
          </p:cNvPr>
          <p:cNvGraphicFramePr>
            <a:graphicFrameLocks noGrp="1"/>
          </p:cNvGraphicFramePr>
          <p:nvPr>
            <p:ph type="tbl" sz="quarter" idx="13"/>
            <p:extLst>
              <p:ext uri="{D42A27DB-BD31-4B8C-83A1-F6EECF244321}">
                <p14:modId xmlns:p14="http://schemas.microsoft.com/office/powerpoint/2010/main" val="1746916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06736522"/>
                    </a:ext>
                  </a:extLst>
                </a:gridCol>
                <a:gridCol w="1152144">
                  <a:extLst>
                    <a:ext uri="{9D8B030D-6E8A-4147-A177-3AD203B41FA5}">
                      <a16:colId xmlns:a16="http://schemas.microsoft.com/office/drawing/2014/main" val="3695145188"/>
                    </a:ext>
                  </a:extLst>
                </a:gridCol>
                <a:gridCol w="576072">
                  <a:extLst>
                    <a:ext uri="{9D8B030D-6E8A-4147-A177-3AD203B41FA5}">
                      <a16:colId xmlns:a16="http://schemas.microsoft.com/office/drawing/2014/main" val="1095202829"/>
                    </a:ext>
                  </a:extLst>
                </a:gridCol>
                <a:gridCol w="576072">
                  <a:extLst>
                    <a:ext uri="{9D8B030D-6E8A-4147-A177-3AD203B41FA5}">
                      <a16:colId xmlns:a16="http://schemas.microsoft.com/office/drawing/2014/main" val="3620758649"/>
                    </a:ext>
                  </a:extLst>
                </a:gridCol>
                <a:gridCol w="576072">
                  <a:extLst>
                    <a:ext uri="{9D8B030D-6E8A-4147-A177-3AD203B41FA5}">
                      <a16:colId xmlns:a16="http://schemas.microsoft.com/office/drawing/2014/main" val="3118094162"/>
                    </a:ext>
                  </a:extLst>
                </a:gridCol>
                <a:gridCol w="576072">
                  <a:extLst>
                    <a:ext uri="{9D8B030D-6E8A-4147-A177-3AD203B41FA5}">
                      <a16:colId xmlns:a16="http://schemas.microsoft.com/office/drawing/2014/main" val="569536249"/>
                    </a:ext>
                  </a:extLst>
                </a:gridCol>
                <a:gridCol w="576072">
                  <a:extLst>
                    <a:ext uri="{9D8B030D-6E8A-4147-A177-3AD203B41FA5}">
                      <a16:colId xmlns:a16="http://schemas.microsoft.com/office/drawing/2014/main" val="4072789617"/>
                    </a:ext>
                  </a:extLst>
                </a:gridCol>
                <a:gridCol w="576072">
                  <a:extLst>
                    <a:ext uri="{9D8B030D-6E8A-4147-A177-3AD203B41FA5}">
                      <a16:colId xmlns:a16="http://schemas.microsoft.com/office/drawing/2014/main" val="3902548861"/>
                    </a:ext>
                  </a:extLst>
                </a:gridCol>
                <a:gridCol w="576072">
                  <a:extLst>
                    <a:ext uri="{9D8B030D-6E8A-4147-A177-3AD203B41FA5}">
                      <a16:colId xmlns:a16="http://schemas.microsoft.com/office/drawing/2014/main" val="3651070143"/>
                    </a:ext>
                  </a:extLst>
                </a:gridCol>
                <a:gridCol w="576072">
                  <a:extLst>
                    <a:ext uri="{9D8B030D-6E8A-4147-A177-3AD203B41FA5}">
                      <a16:colId xmlns:a16="http://schemas.microsoft.com/office/drawing/2014/main" val="512461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764479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 SMA - 2024-02-10 10:00:02</a:t>
                      </a:r>
                      <a:r>
                        <a:rPr kumimoji="0" lang="de-DE" sz="1000" b="0" i="0" u="none" strike="noStrike" kern="1200" cap="none" spc="0" normalizeH="0" baseline="0" noProof="0">
                          <a:ln>
                            <a:noFill/>
                          </a:ln>
                          <a:solidFill>
                            <a:prstClr val="black"/>
                          </a:solidFill>
                          <a:effectLst/>
                          <a:uLnTx/>
                          <a:uFillTx/>
                          <a:latin typeface="Calibri"/>
                          <a:ea typeface="+mn-ea"/>
                          <a:cs typeface="+mn-cs"/>
                        </a:rPr>
                        <a:t>
 Du willst wissen, was Gesundheitsdaten eigentlich sind und was sie wirklich alles bewirken können? Kein Problem! Wir erklären Dir, was Gesundheitsdaten sind, warum sie wichtig sind und wie Du sie eigentlich sammelst! 
Und wenn Dir das nicht reicht, dann haben wir genau das Richtige für Dich: "Escape-the-unknown" ein Escape-Room-Abenteuer, in dem Du mithilfe von Gesundheitsdaten knifflige Rätsel lösen musst. Was genau soll man damit erreichen? Tja – vielleicht sogar die Welt retten! 😉
https://patientenimfokus.de/datendrang 
http://www.escape-the-unknown.de/
IGH Interessengemeinschaft Hämophiler e.V. #Roche #Datendrang #Gesundheitsdaten #Digitalisierung #Digital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03/11/2024 09:09:44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1568730"/>
                  </a:ext>
                </a:extLst>
              </a:tr>
            </a:tbl>
          </a:graphicData>
        </a:graphic>
      </p:graphicFrame>
      <p:sp>
        <p:nvSpPr>
          <p:cNvPr id="4" name="Text Placeholder 3">
            <a:extLst>
              <a:ext uri="{FF2B5EF4-FFF2-40B4-BE49-F238E27FC236}">
                <a16:creationId xmlns:a16="http://schemas.microsoft.com/office/drawing/2014/main" id="{55B6F07A-6559-41FC-8493-50CD5A2C050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543703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4D6C4-CBAF-4BBF-8FC2-50B8B4610754}"/>
              </a:ext>
            </a:extLst>
          </p:cNvPr>
          <p:cNvSpPr>
            <a:spLocks noGrp="1"/>
          </p:cNvSpPr>
          <p:nvPr>
            <p:ph type="title"/>
          </p:nvPr>
        </p:nvSpPr>
        <p:spPr/>
        <p:txBody>
          <a:bodyPr/>
          <a:lstStyle/>
          <a:p>
            <a:r>
              <a:rPr lang="en-US"/>
              <a:t>Facebook Own Posts Table | All profiles - 26 of 26</a:t>
            </a:r>
          </a:p>
        </p:txBody>
      </p:sp>
      <p:graphicFrame>
        <p:nvGraphicFramePr>
          <p:cNvPr id="5" name="Table Placeholder 4">
            <a:extLst>
              <a:ext uri="{FF2B5EF4-FFF2-40B4-BE49-F238E27FC236}">
                <a16:creationId xmlns:a16="http://schemas.microsoft.com/office/drawing/2014/main" id="{2F38A680-CA7C-419F-87AF-FBCEC9C0E19F}"/>
              </a:ext>
            </a:extLst>
          </p:cNvPr>
          <p:cNvGraphicFramePr>
            <a:graphicFrameLocks noGrp="1"/>
          </p:cNvGraphicFramePr>
          <p:nvPr>
            <p:ph type="tbl" sz="quarter" idx="13"/>
            <p:extLst>
              <p:ext uri="{D42A27DB-BD31-4B8C-83A1-F6EECF244321}">
                <p14:modId xmlns:p14="http://schemas.microsoft.com/office/powerpoint/2010/main" val="3060966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16185698"/>
                    </a:ext>
                  </a:extLst>
                </a:gridCol>
                <a:gridCol w="1152144">
                  <a:extLst>
                    <a:ext uri="{9D8B030D-6E8A-4147-A177-3AD203B41FA5}">
                      <a16:colId xmlns:a16="http://schemas.microsoft.com/office/drawing/2014/main" val="1841114406"/>
                    </a:ext>
                  </a:extLst>
                </a:gridCol>
                <a:gridCol w="576072">
                  <a:extLst>
                    <a:ext uri="{9D8B030D-6E8A-4147-A177-3AD203B41FA5}">
                      <a16:colId xmlns:a16="http://schemas.microsoft.com/office/drawing/2014/main" val="4017712038"/>
                    </a:ext>
                  </a:extLst>
                </a:gridCol>
                <a:gridCol w="576072">
                  <a:extLst>
                    <a:ext uri="{9D8B030D-6E8A-4147-A177-3AD203B41FA5}">
                      <a16:colId xmlns:a16="http://schemas.microsoft.com/office/drawing/2014/main" val="1431449594"/>
                    </a:ext>
                  </a:extLst>
                </a:gridCol>
                <a:gridCol w="576072">
                  <a:extLst>
                    <a:ext uri="{9D8B030D-6E8A-4147-A177-3AD203B41FA5}">
                      <a16:colId xmlns:a16="http://schemas.microsoft.com/office/drawing/2014/main" val="4253149668"/>
                    </a:ext>
                  </a:extLst>
                </a:gridCol>
                <a:gridCol w="576072">
                  <a:extLst>
                    <a:ext uri="{9D8B030D-6E8A-4147-A177-3AD203B41FA5}">
                      <a16:colId xmlns:a16="http://schemas.microsoft.com/office/drawing/2014/main" val="3834499132"/>
                    </a:ext>
                  </a:extLst>
                </a:gridCol>
                <a:gridCol w="576072">
                  <a:extLst>
                    <a:ext uri="{9D8B030D-6E8A-4147-A177-3AD203B41FA5}">
                      <a16:colId xmlns:a16="http://schemas.microsoft.com/office/drawing/2014/main" val="2691665655"/>
                    </a:ext>
                  </a:extLst>
                </a:gridCol>
                <a:gridCol w="576072">
                  <a:extLst>
                    <a:ext uri="{9D8B030D-6E8A-4147-A177-3AD203B41FA5}">
                      <a16:colId xmlns:a16="http://schemas.microsoft.com/office/drawing/2014/main" val="3714297747"/>
                    </a:ext>
                  </a:extLst>
                </a:gridCol>
                <a:gridCol w="576072">
                  <a:extLst>
                    <a:ext uri="{9D8B030D-6E8A-4147-A177-3AD203B41FA5}">
                      <a16:colId xmlns:a16="http://schemas.microsoft.com/office/drawing/2014/main" val="348802186"/>
                    </a:ext>
                  </a:extLst>
                </a:gridCol>
                <a:gridCol w="576072">
                  <a:extLst>
                    <a:ext uri="{9D8B030D-6E8A-4147-A177-3AD203B41FA5}">
                      <a16:colId xmlns:a16="http://schemas.microsoft.com/office/drawing/2014/main" val="1346577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0078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Active A - Leben mit Hämophilie A - 2024-02-10 10:00:01</a:t>
                      </a:r>
                      <a:r>
                        <a:rPr kumimoji="0" lang="de-DE" sz="1000" b="0" i="0" u="none" strike="noStrike" kern="1200" cap="none" spc="0" normalizeH="0" baseline="0" noProof="0">
                          <a:ln>
                            <a:noFill/>
                          </a:ln>
                          <a:solidFill>
                            <a:prstClr val="black"/>
                          </a:solidFill>
                          <a:effectLst/>
                          <a:uLnTx/>
                          <a:uFillTx/>
                          <a:latin typeface="Calibri"/>
                          <a:ea typeface="+mn-ea"/>
                          <a:cs typeface="+mn-cs"/>
                        </a:rPr>
                        <a:t>
 Du willst wissen, was Gesundheitsdaten eigentlich sind und was sie wirklich alles bewirken können? Kein Problem! Wir erklären Dir, was Gesundheitsdaten sind, warum sie wichtig sind und wie Du sie eigentlich sammelst! 
Und wenn Dir das nicht reicht, dann haben wir genau das Richtige für Dich: "Escape-the-unknown" ein Escape-Room-Abenteuer, in dem Du mithilfe von Gesundheitsdaten knifflige Rätsel lösen musst. Was genau soll man damit erreichen? Tja – vielleicht sogar die Welt retten 😉
https://patientenimfokus.de/datendrang
http://www.escape-the-unknown.de/
IGH Interessengemeinschaft Hämophiler e.V.  #Roche #Datendrang #Gesundheitsdaten #Digitalisierung #Digital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03/11/2024 09:44:01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02230117"/>
                  </a:ext>
                </a:extLst>
              </a:tr>
            </a:tbl>
          </a:graphicData>
        </a:graphic>
      </p:graphicFrame>
      <p:sp>
        <p:nvSpPr>
          <p:cNvPr id="4" name="Text Placeholder 3">
            <a:extLst>
              <a:ext uri="{FF2B5EF4-FFF2-40B4-BE49-F238E27FC236}">
                <a16:creationId xmlns:a16="http://schemas.microsoft.com/office/drawing/2014/main" id="{2F958718-2C8B-46E0-BBB8-F73F90E5B95A}"/>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0849172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5381</Words>
  <Application>Microsoft Office PowerPoint</Application>
  <PresentationFormat>On-screen Show (4:3)</PresentationFormat>
  <Paragraphs>562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Own Posts Table | All profiles - 1 of 26</vt:lpstr>
      <vt:lpstr>Facebook Own Posts Table | All profiles - 2 of 26</vt:lpstr>
      <vt:lpstr>Facebook Own Posts Table | All profiles - 3 of 26</vt:lpstr>
      <vt:lpstr>Facebook Own Posts Table | All profiles - 4 of 26</vt:lpstr>
      <vt:lpstr>Facebook Own Posts Table | All profiles - 5 of 26</vt:lpstr>
      <vt:lpstr>Facebook Own Posts Table | All profiles - 6 of 26</vt:lpstr>
      <vt:lpstr>Facebook Own Posts Table | All profiles - 7 of 26</vt:lpstr>
      <vt:lpstr>Facebook Own Posts Table | All profiles - 8 of 26</vt:lpstr>
      <vt:lpstr>Facebook Own Posts Table | All profiles - 9 of 26</vt:lpstr>
      <vt:lpstr>Facebook Own Posts Table | All profiles - 10 of 26</vt:lpstr>
      <vt:lpstr>Facebook Own Posts Table | All profiles - 11 of 26</vt:lpstr>
      <vt:lpstr>Facebook Own Posts Table | All profiles - 12 of 26</vt:lpstr>
      <vt:lpstr>Facebook Own Posts Table | All profiles - 13 of 26</vt:lpstr>
      <vt:lpstr>Facebook Own Posts Table | All profiles - 14 of 26</vt:lpstr>
      <vt:lpstr>Facebook Own Posts Table | All profiles - 15 of 26</vt:lpstr>
      <vt:lpstr>Facebook Own Posts Table | All profiles - 16 of 26</vt:lpstr>
      <vt:lpstr>Facebook Own Posts Table | All profiles - 17 of 26</vt:lpstr>
      <vt:lpstr>Facebook Own Posts Table | All profiles - 18 of 26</vt:lpstr>
      <vt:lpstr>Facebook Own Posts Table | All profiles - 19 of 26</vt:lpstr>
      <vt:lpstr>Facebook Own Posts Table | All profiles - 20 of 26</vt:lpstr>
      <vt:lpstr>Facebook Own Posts Table | All profiles - 21 of 26</vt:lpstr>
      <vt:lpstr>Facebook Own Posts Table | All profiles - 22 of 26</vt:lpstr>
      <vt:lpstr>Facebook Own Posts Table | All profiles - 23 of 26</vt:lpstr>
      <vt:lpstr>Facebook Own Posts Table | All profiles - 24 of 26</vt:lpstr>
      <vt:lpstr>Facebook Own Posts Table | All profiles - 25 of 26</vt:lpstr>
      <vt:lpstr>Facebook Own Posts Table | All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All profiles - 1 of 26</dc:title>
  <dc:creator>Frederik Born</dc:creator>
  <cp:lastModifiedBy>Frederik Born</cp:lastModifiedBy>
  <cp:revision>1</cp:revision>
  <dcterms:created xsi:type="dcterms:W3CDTF">2024-04-11T14:57:26Z</dcterms:created>
  <dcterms:modified xsi:type="dcterms:W3CDTF">2024-04-11T15:00:59Z</dcterms:modified>
</cp:coreProperties>
</file>