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AD03C-6BA8-4276-8811-7BB8A722A842}"/>
              </a:ext>
            </a:extLst>
          </p:cNvPr>
          <p:cNvSpPr>
            <a:spLocks noGrp="1"/>
          </p:cNvSpPr>
          <p:nvPr>
            <p:ph type="title"/>
          </p:nvPr>
        </p:nvSpPr>
        <p:spPr/>
        <p:txBody>
          <a:bodyPr/>
          <a:lstStyle/>
          <a:p>
            <a:r>
              <a:rPr lang="en-US"/>
              <a:t>Facebook Own Posts Table | All profiles - 1 of 25</a:t>
            </a:r>
          </a:p>
        </p:txBody>
      </p:sp>
      <p:graphicFrame>
        <p:nvGraphicFramePr>
          <p:cNvPr id="5" name="Table Placeholder 4">
            <a:extLst>
              <a:ext uri="{FF2B5EF4-FFF2-40B4-BE49-F238E27FC236}">
                <a16:creationId xmlns:a16="http://schemas.microsoft.com/office/drawing/2014/main" id="{CD1F976D-6DB7-484D-809A-4C30BC14A149}"/>
              </a:ext>
            </a:extLst>
          </p:cNvPr>
          <p:cNvGraphicFramePr>
            <a:graphicFrameLocks noGrp="1"/>
          </p:cNvGraphicFramePr>
          <p:nvPr>
            <p:ph type="tbl" sz="quarter" idx="13"/>
            <p:extLst>
              <p:ext uri="{D42A27DB-BD31-4B8C-83A1-F6EECF244321}">
                <p14:modId xmlns:p14="http://schemas.microsoft.com/office/powerpoint/2010/main" val="3824723100"/>
              </p:ext>
            </p:extLst>
          </p:nvPr>
        </p:nvGraphicFramePr>
        <p:xfrm>
          <a:off x="457200" y="1731963"/>
          <a:ext cx="8065008" cy="10718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61171688"/>
                    </a:ext>
                  </a:extLst>
                </a:gridCol>
                <a:gridCol w="1152144">
                  <a:extLst>
                    <a:ext uri="{9D8B030D-6E8A-4147-A177-3AD203B41FA5}">
                      <a16:colId xmlns:a16="http://schemas.microsoft.com/office/drawing/2014/main" val="1070569056"/>
                    </a:ext>
                  </a:extLst>
                </a:gridCol>
                <a:gridCol w="576072">
                  <a:extLst>
                    <a:ext uri="{9D8B030D-6E8A-4147-A177-3AD203B41FA5}">
                      <a16:colId xmlns:a16="http://schemas.microsoft.com/office/drawing/2014/main" val="401392490"/>
                    </a:ext>
                  </a:extLst>
                </a:gridCol>
                <a:gridCol w="576072">
                  <a:extLst>
                    <a:ext uri="{9D8B030D-6E8A-4147-A177-3AD203B41FA5}">
                      <a16:colId xmlns:a16="http://schemas.microsoft.com/office/drawing/2014/main" val="491381421"/>
                    </a:ext>
                  </a:extLst>
                </a:gridCol>
                <a:gridCol w="576072">
                  <a:extLst>
                    <a:ext uri="{9D8B030D-6E8A-4147-A177-3AD203B41FA5}">
                      <a16:colId xmlns:a16="http://schemas.microsoft.com/office/drawing/2014/main" val="472379808"/>
                    </a:ext>
                  </a:extLst>
                </a:gridCol>
                <a:gridCol w="576072">
                  <a:extLst>
                    <a:ext uri="{9D8B030D-6E8A-4147-A177-3AD203B41FA5}">
                      <a16:colId xmlns:a16="http://schemas.microsoft.com/office/drawing/2014/main" val="1340343176"/>
                    </a:ext>
                  </a:extLst>
                </a:gridCol>
                <a:gridCol w="576072">
                  <a:extLst>
                    <a:ext uri="{9D8B030D-6E8A-4147-A177-3AD203B41FA5}">
                      <a16:colId xmlns:a16="http://schemas.microsoft.com/office/drawing/2014/main" val="755833761"/>
                    </a:ext>
                  </a:extLst>
                </a:gridCol>
                <a:gridCol w="576072">
                  <a:extLst>
                    <a:ext uri="{9D8B030D-6E8A-4147-A177-3AD203B41FA5}">
                      <a16:colId xmlns:a16="http://schemas.microsoft.com/office/drawing/2014/main" val="747457086"/>
                    </a:ext>
                  </a:extLst>
                </a:gridCol>
                <a:gridCol w="576072">
                  <a:extLst>
                    <a:ext uri="{9D8B030D-6E8A-4147-A177-3AD203B41FA5}">
                      <a16:colId xmlns:a16="http://schemas.microsoft.com/office/drawing/2014/main" val="2021961489"/>
                    </a:ext>
                  </a:extLst>
                </a:gridCol>
                <a:gridCol w="576072">
                  <a:extLst>
                    <a:ext uri="{9D8B030D-6E8A-4147-A177-3AD203B41FA5}">
                      <a16:colId xmlns:a16="http://schemas.microsoft.com/office/drawing/2014/main" val="2451492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586904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Trotz MS SC - 2024-03-23 10:00:17</a:t>
                      </a:r>
                      <a:r>
                        <a:rPr kumimoji="0" lang="de-DE" sz="1000" b="0" i="0" u="none" strike="noStrike" kern="1200" cap="none" spc="0" normalizeH="0" baseline="0" noProof="0">
                          <a:ln>
                            <a:noFill/>
                          </a:ln>
                          <a:solidFill>
                            <a:prstClr val="black"/>
                          </a:solidFill>
                          <a:effectLst/>
                          <a:uLnTx/>
                          <a:uFillTx/>
                          <a:latin typeface="Calibri"/>
                          <a:ea typeface="+mn-ea"/>
                          <a:cs typeface="+mn-cs"/>
                        </a:rPr>
                        <a:t>
 Gesundheitsdaten und klinische Studien? Wo besteht da wohl der Zusammenhang? Ganz einfach! Auch in klinischen Studien werden Gesundheitsdaten gesammelt! Anhand dieser Daten wird die Wirksamkeit von Medikamenten bewertet sowie neue Behandlungen entwickelt oder Medikamente verbessert.
Ihr wollt mehr dazu erfahren? Bleibt gespannt und schaut auf unserer Website Patientimfokus.de vorbei: https://patientenimfokus.de/?cid=smm-SI-20240126-none-TMS-fb-10011023
Ihr habt konkrete Fragen zum Thema? Dann lasst es sie uns in den Kommentaren wissen!👇
#Roche #Datendrang #Gesundheitsdaten #DigitaleGesundheitsAnwendung #DiGA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10:44:29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12877433"/>
                  </a:ext>
                </a:extLst>
              </a:tr>
            </a:tbl>
          </a:graphicData>
        </a:graphic>
      </p:graphicFrame>
      <p:sp>
        <p:nvSpPr>
          <p:cNvPr id="4" name="Text Placeholder 3">
            <a:extLst>
              <a:ext uri="{FF2B5EF4-FFF2-40B4-BE49-F238E27FC236}">
                <a16:creationId xmlns:a16="http://schemas.microsoft.com/office/drawing/2014/main" id="{E707FE50-CBD1-4939-A48F-B1007FF038B7}"/>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1776279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2F7F4-14DD-45E3-A4B5-1BC8B1E7898D}"/>
              </a:ext>
            </a:extLst>
          </p:cNvPr>
          <p:cNvSpPr>
            <a:spLocks noGrp="1"/>
          </p:cNvSpPr>
          <p:nvPr>
            <p:ph type="title"/>
          </p:nvPr>
        </p:nvSpPr>
        <p:spPr/>
        <p:txBody>
          <a:bodyPr/>
          <a:lstStyle/>
          <a:p>
            <a:r>
              <a:rPr lang="en-US"/>
              <a:t>Facebook Own Posts Table | All profiles - 2 of 25</a:t>
            </a:r>
          </a:p>
        </p:txBody>
      </p:sp>
      <p:graphicFrame>
        <p:nvGraphicFramePr>
          <p:cNvPr id="5" name="Table Placeholder 4">
            <a:extLst>
              <a:ext uri="{FF2B5EF4-FFF2-40B4-BE49-F238E27FC236}">
                <a16:creationId xmlns:a16="http://schemas.microsoft.com/office/drawing/2014/main" id="{0104DF23-D15A-4951-A478-898941C91132}"/>
              </a:ext>
            </a:extLst>
          </p:cNvPr>
          <p:cNvGraphicFramePr>
            <a:graphicFrameLocks noGrp="1"/>
          </p:cNvGraphicFramePr>
          <p:nvPr>
            <p:ph type="tbl" sz="quarter" idx="13"/>
            <p:extLst>
              <p:ext uri="{D42A27DB-BD31-4B8C-83A1-F6EECF244321}">
                <p14:modId xmlns:p14="http://schemas.microsoft.com/office/powerpoint/2010/main" val="4194552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93655055"/>
                    </a:ext>
                  </a:extLst>
                </a:gridCol>
                <a:gridCol w="1152144">
                  <a:extLst>
                    <a:ext uri="{9D8B030D-6E8A-4147-A177-3AD203B41FA5}">
                      <a16:colId xmlns:a16="http://schemas.microsoft.com/office/drawing/2014/main" val="36060298"/>
                    </a:ext>
                  </a:extLst>
                </a:gridCol>
                <a:gridCol w="576072">
                  <a:extLst>
                    <a:ext uri="{9D8B030D-6E8A-4147-A177-3AD203B41FA5}">
                      <a16:colId xmlns:a16="http://schemas.microsoft.com/office/drawing/2014/main" val="1626653803"/>
                    </a:ext>
                  </a:extLst>
                </a:gridCol>
                <a:gridCol w="576072">
                  <a:extLst>
                    <a:ext uri="{9D8B030D-6E8A-4147-A177-3AD203B41FA5}">
                      <a16:colId xmlns:a16="http://schemas.microsoft.com/office/drawing/2014/main" val="2753344551"/>
                    </a:ext>
                  </a:extLst>
                </a:gridCol>
                <a:gridCol w="576072">
                  <a:extLst>
                    <a:ext uri="{9D8B030D-6E8A-4147-A177-3AD203B41FA5}">
                      <a16:colId xmlns:a16="http://schemas.microsoft.com/office/drawing/2014/main" val="714250946"/>
                    </a:ext>
                  </a:extLst>
                </a:gridCol>
                <a:gridCol w="576072">
                  <a:extLst>
                    <a:ext uri="{9D8B030D-6E8A-4147-A177-3AD203B41FA5}">
                      <a16:colId xmlns:a16="http://schemas.microsoft.com/office/drawing/2014/main" val="4018786813"/>
                    </a:ext>
                  </a:extLst>
                </a:gridCol>
                <a:gridCol w="576072">
                  <a:extLst>
                    <a:ext uri="{9D8B030D-6E8A-4147-A177-3AD203B41FA5}">
                      <a16:colId xmlns:a16="http://schemas.microsoft.com/office/drawing/2014/main" val="1206091688"/>
                    </a:ext>
                  </a:extLst>
                </a:gridCol>
                <a:gridCol w="576072">
                  <a:extLst>
                    <a:ext uri="{9D8B030D-6E8A-4147-A177-3AD203B41FA5}">
                      <a16:colId xmlns:a16="http://schemas.microsoft.com/office/drawing/2014/main" val="4113610306"/>
                    </a:ext>
                  </a:extLst>
                </a:gridCol>
                <a:gridCol w="576072">
                  <a:extLst>
                    <a:ext uri="{9D8B030D-6E8A-4147-A177-3AD203B41FA5}">
                      <a16:colId xmlns:a16="http://schemas.microsoft.com/office/drawing/2014/main" val="1574794786"/>
                    </a:ext>
                  </a:extLst>
                </a:gridCol>
                <a:gridCol w="576072">
                  <a:extLst>
                    <a:ext uri="{9D8B030D-6E8A-4147-A177-3AD203B41FA5}">
                      <a16:colId xmlns:a16="http://schemas.microsoft.com/office/drawing/2014/main" val="599098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53258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Face SMA - 2024-03-23 08:00:22</a:t>
                      </a:r>
                      <a:r>
                        <a:rPr kumimoji="0" lang="de-DE" sz="1000" b="0" i="0" u="none" strike="noStrike" kern="1200" cap="none" spc="0" normalizeH="0" baseline="0" noProof="0">
                          <a:ln>
                            <a:noFill/>
                          </a:ln>
                          <a:solidFill>
                            <a:prstClr val="black"/>
                          </a:solidFill>
                          <a:effectLst/>
                          <a:uLnTx/>
                          <a:uFillTx/>
                          <a:latin typeface="Calibri"/>
                          <a:ea typeface="+mn-ea"/>
                          <a:cs typeface="+mn-cs"/>
                        </a:rPr>
                        <a:t>
 Gesundheitsdaten und klinische Studien? Wo besteht da wohl der Zusammenhang? Ganz einfach! 
Auch in klinischen Studien werden Gesundheitsdaten gesammelt! Anhand dieser Daten wird die Wirksamkeit von Medikamenten bewertet sowie neue Behandlungen entwickelt oder Medikamente verbessert.
Ihr wollt mehr dazu erfahren? Bleibt gespannt und schaut auf unserer Website https://go.roche.de/vluebru87b8g vorbei!
Ihr habt konkrete Fragen zum Thema? Dann lasst es sie uns in den Kommentaren wissen!👇
IGH Interessengemeinschaft Hämophiler e.V. #Roche #Datendrang #Gesundheitsdaten #KlinischeStudien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16:12:54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57772148"/>
                  </a:ext>
                </a:extLst>
              </a:tr>
            </a:tbl>
          </a:graphicData>
        </a:graphic>
      </p:graphicFrame>
      <p:sp>
        <p:nvSpPr>
          <p:cNvPr id="4" name="Text Placeholder 3">
            <a:extLst>
              <a:ext uri="{FF2B5EF4-FFF2-40B4-BE49-F238E27FC236}">
                <a16:creationId xmlns:a16="http://schemas.microsoft.com/office/drawing/2014/main" id="{BC877587-7699-46F1-A1EC-7207443C7FF8}"/>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1375123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B3249-0139-40DA-A1E9-BFAB065575C3}"/>
              </a:ext>
            </a:extLst>
          </p:cNvPr>
          <p:cNvSpPr>
            <a:spLocks noGrp="1"/>
          </p:cNvSpPr>
          <p:nvPr>
            <p:ph type="title"/>
          </p:nvPr>
        </p:nvSpPr>
        <p:spPr/>
        <p:txBody>
          <a:bodyPr/>
          <a:lstStyle/>
          <a:p>
            <a:r>
              <a:rPr lang="en-US"/>
              <a:t>Facebook Own Posts Table | All profiles - 3 of 25</a:t>
            </a:r>
          </a:p>
        </p:txBody>
      </p:sp>
      <p:graphicFrame>
        <p:nvGraphicFramePr>
          <p:cNvPr id="5" name="Table Placeholder 4">
            <a:extLst>
              <a:ext uri="{FF2B5EF4-FFF2-40B4-BE49-F238E27FC236}">
                <a16:creationId xmlns:a16="http://schemas.microsoft.com/office/drawing/2014/main" id="{DCA96757-91F6-43DA-B22E-ED62C316A8D7}"/>
              </a:ext>
            </a:extLst>
          </p:cNvPr>
          <p:cNvGraphicFramePr>
            <a:graphicFrameLocks noGrp="1"/>
          </p:cNvGraphicFramePr>
          <p:nvPr>
            <p:ph type="tbl" sz="quarter" idx="13"/>
            <p:extLst>
              <p:ext uri="{D42A27DB-BD31-4B8C-83A1-F6EECF244321}">
                <p14:modId xmlns:p14="http://schemas.microsoft.com/office/powerpoint/2010/main" val="2869239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32791111"/>
                    </a:ext>
                  </a:extLst>
                </a:gridCol>
                <a:gridCol w="1152144">
                  <a:extLst>
                    <a:ext uri="{9D8B030D-6E8A-4147-A177-3AD203B41FA5}">
                      <a16:colId xmlns:a16="http://schemas.microsoft.com/office/drawing/2014/main" val="3695343876"/>
                    </a:ext>
                  </a:extLst>
                </a:gridCol>
                <a:gridCol w="576072">
                  <a:extLst>
                    <a:ext uri="{9D8B030D-6E8A-4147-A177-3AD203B41FA5}">
                      <a16:colId xmlns:a16="http://schemas.microsoft.com/office/drawing/2014/main" val="1978315838"/>
                    </a:ext>
                  </a:extLst>
                </a:gridCol>
                <a:gridCol w="576072">
                  <a:extLst>
                    <a:ext uri="{9D8B030D-6E8A-4147-A177-3AD203B41FA5}">
                      <a16:colId xmlns:a16="http://schemas.microsoft.com/office/drawing/2014/main" val="1226431551"/>
                    </a:ext>
                  </a:extLst>
                </a:gridCol>
                <a:gridCol w="576072">
                  <a:extLst>
                    <a:ext uri="{9D8B030D-6E8A-4147-A177-3AD203B41FA5}">
                      <a16:colId xmlns:a16="http://schemas.microsoft.com/office/drawing/2014/main" val="2445233662"/>
                    </a:ext>
                  </a:extLst>
                </a:gridCol>
                <a:gridCol w="576072">
                  <a:extLst>
                    <a:ext uri="{9D8B030D-6E8A-4147-A177-3AD203B41FA5}">
                      <a16:colId xmlns:a16="http://schemas.microsoft.com/office/drawing/2014/main" val="1312691716"/>
                    </a:ext>
                  </a:extLst>
                </a:gridCol>
                <a:gridCol w="576072">
                  <a:extLst>
                    <a:ext uri="{9D8B030D-6E8A-4147-A177-3AD203B41FA5}">
                      <a16:colId xmlns:a16="http://schemas.microsoft.com/office/drawing/2014/main" val="614846136"/>
                    </a:ext>
                  </a:extLst>
                </a:gridCol>
                <a:gridCol w="576072">
                  <a:extLst>
                    <a:ext uri="{9D8B030D-6E8A-4147-A177-3AD203B41FA5}">
                      <a16:colId xmlns:a16="http://schemas.microsoft.com/office/drawing/2014/main" val="1605607313"/>
                    </a:ext>
                  </a:extLst>
                </a:gridCol>
                <a:gridCol w="576072">
                  <a:extLst>
                    <a:ext uri="{9D8B030D-6E8A-4147-A177-3AD203B41FA5}">
                      <a16:colId xmlns:a16="http://schemas.microsoft.com/office/drawing/2014/main" val="2621054687"/>
                    </a:ext>
                  </a:extLst>
                </a:gridCol>
                <a:gridCol w="576072">
                  <a:extLst>
                    <a:ext uri="{9D8B030D-6E8A-4147-A177-3AD203B41FA5}">
                      <a16:colId xmlns:a16="http://schemas.microsoft.com/office/drawing/2014/main" val="3667322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630789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Active A - Leben mit Hämophilie A - 2024-03-23 08:00:19</a:t>
                      </a:r>
                      <a:r>
                        <a:rPr kumimoji="0" lang="de-DE" sz="1000" b="0" i="0" u="none" strike="noStrike" kern="1200" cap="none" spc="0" normalizeH="0" baseline="0" noProof="0">
                          <a:ln>
                            <a:noFill/>
                          </a:ln>
                          <a:solidFill>
                            <a:prstClr val="black"/>
                          </a:solidFill>
                          <a:effectLst/>
                          <a:uLnTx/>
                          <a:uFillTx/>
                          <a:latin typeface="Calibri"/>
                          <a:ea typeface="+mn-ea"/>
                          <a:cs typeface="+mn-cs"/>
                        </a:rPr>
                        <a:t>
 Gesundheitsdaten und klinische Studien? Wo besteht da wohl der Zusammenhang? Ganz einfach! 
Auch in klinischen Studien werden Gesundheitsdaten gesammelt! Anhand dieser Daten wird die Wirksamkeit von Medikamenten bewertet sowie neue Behandlungen entwickelt oder Medikamente verbessert.
Ihr wollt mehr dazu erfahren? Bleibt gespannt und schaut auf unserer Website https://go.roche.de/vluebru87b8g vorbei!
Ihr habt konkrete Fragen zum Thema? Dann lasst es sie uns in den Kommentaren wissen!👇
IGH Interessengemeinschaft Hämophiler e.V. #Roche #Datendrang #Gesundheitsdaten #KlinischeStudien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10:48:02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81412538"/>
                  </a:ext>
                </a:extLst>
              </a:tr>
            </a:tbl>
          </a:graphicData>
        </a:graphic>
      </p:graphicFrame>
      <p:sp>
        <p:nvSpPr>
          <p:cNvPr id="4" name="Text Placeholder 3">
            <a:extLst>
              <a:ext uri="{FF2B5EF4-FFF2-40B4-BE49-F238E27FC236}">
                <a16:creationId xmlns:a16="http://schemas.microsoft.com/office/drawing/2014/main" id="{DE672A3A-3B07-4DD7-A69A-D015396270C5}"/>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3623118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2CF65-8EA5-4641-BF43-EF0F6B01B807}"/>
              </a:ext>
            </a:extLst>
          </p:cNvPr>
          <p:cNvSpPr>
            <a:spLocks noGrp="1"/>
          </p:cNvSpPr>
          <p:nvPr>
            <p:ph type="title"/>
          </p:nvPr>
        </p:nvSpPr>
        <p:spPr/>
        <p:txBody>
          <a:bodyPr/>
          <a:lstStyle/>
          <a:p>
            <a:r>
              <a:rPr lang="en-US"/>
              <a:t>Facebook Own Posts Table | All profiles - 4 of 25</a:t>
            </a:r>
          </a:p>
        </p:txBody>
      </p:sp>
      <p:graphicFrame>
        <p:nvGraphicFramePr>
          <p:cNvPr id="5" name="Table Placeholder 4">
            <a:extLst>
              <a:ext uri="{FF2B5EF4-FFF2-40B4-BE49-F238E27FC236}">
                <a16:creationId xmlns:a16="http://schemas.microsoft.com/office/drawing/2014/main" id="{19225FF5-FC70-48A1-82E3-A0B87519AFF8}"/>
              </a:ext>
            </a:extLst>
          </p:cNvPr>
          <p:cNvGraphicFramePr>
            <a:graphicFrameLocks noGrp="1"/>
          </p:cNvGraphicFramePr>
          <p:nvPr>
            <p:ph type="tbl" sz="quarter" idx="13"/>
            <p:extLst>
              <p:ext uri="{D42A27DB-BD31-4B8C-83A1-F6EECF244321}">
                <p14:modId xmlns:p14="http://schemas.microsoft.com/office/powerpoint/2010/main" val="4153246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18526617"/>
                    </a:ext>
                  </a:extLst>
                </a:gridCol>
                <a:gridCol w="1152144">
                  <a:extLst>
                    <a:ext uri="{9D8B030D-6E8A-4147-A177-3AD203B41FA5}">
                      <a16:colId xmlns:a16="http://schemas.microsoft.com/office/drawing/2014/main" val="2018043833"/>
                    </a:ext>
                  </a:extLst>
                </a:gridCol>
                <a:gridCol w="576072">
                  <a:extLst>
                    <a:ext uri="{9D8B030D-6E8A-4147-A177-3AD203B41FA5}">
                      <a16:colId xmlns:a16="http://schemas.microsoft.com/office/drawing/2014/main" val="2052161053"/>
                    </a:ext>
                  </a:extLst>
                </a:gridCol>
                <a:gridCol w="576072">
                  <a:extLst>
                    <a:ext uri="{9D8B030D-6E8A-4147-A177-3AD203B41FA5}">
                      <a16:colId xmlns:a16="http://schemas.microsoft.com/office/drawing/2014/main" val="2781047867"/>
                    </a:ext>
                  </a:extLst>
                </a:gridCol>
                <a:gridCol w="576072">
                  <a:extLst>
                    <a:ext uri="{9D8B030D-6E8A-4147-A177-3AD203B41FA5}">
                      <a16:colId xmlns:a16="http://schemas.microsoft.com/office/drawing/2014/main" val="3917111556"/>
                    </a:ext>
                  </a:extLst>
                </a:gridCol>
                <a:gridCol w="576072">
                  <a:extLst>
                    <a:ext uri="{9D8B030D-6E8A-4147-A177-3AD203B41FA5}">
                      <a16:colId xmlns:a16="http://schemas.microsoft.com/office/drawing/2014/main" val="3722608874"/>
                    </a:ext>
                  </a:extLst>
                </a:gridCol>
                <a:gridCol w="576072">
                  <a:extLst>
                    <a:ext uri="{9D8B030D-6E8A-4147-A177-3AD203B41FA5}">
                      <a16:colId xmlns:a16="http://schemas.microsoft.com/office/drawing/2014/main" val="546021765"/>
                    </a:ext>
                  </a:extLst>
                </a:gridCol>
                <a:gridCol w="576072">
                  <a:extLst>
                    <a:ext uri="{9D8B030D-6E8A-4147-A177-3AD203B41FA5}">
                      <a16:colId xmlns:a16="http://schemas.microsoft.com/office/drawing/2014/main" val="4164966439"/>
                    </a:ext>
                  </a:extLst>
                </a:gridCol>
                <a:gridCol w="576072">
                  <a:extLst>
                    <a:ext uri="{9D8B030D-6E8A-4147-A177-3AD203B41FA5}">
                      <a16:colId xmlns:a16="http://schemas.microsoft.com/office/drawing/2014/main" val="151243489"/>
                    </a:ext>
                  </a:extLst>
                </a:gridCol>
                <a:gridCol w="576072">
                  <a:extLst>
                    <a:ext uri="{9D8B030D-6E8A-4147-A177-3AD203B41FA5}">
                      <a16:colId xmlns:a16="http://schemas.microsoft.com/office/drawing/2014/main" val="1297154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907170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MeineAugenblicke.de - 2024-03-23 08:00:19</a:t>
                      </a:r>
                      <a:r>
                        <a:rPr kumimoji="0" lang="de-DE" sz="1000" b="0" i="0" u="none" strike="noStrike" kern="1200" cap="none" spc="0" normalizeH="0" baseline="0" noProof="0">
                          <a:ln>
                            <a:noFill/>
                          </a:ln>
                          <a:solidFill>
                            <a:prstClr val="black"/>
                          </a:solidFill>
                          <a:effectLst/>
                          <a:uLnTx/>
                          <a:uFillTx/>
                          <a:latin typeface="Calibri"/>
                          <a:ea typeface="+mn-ea"/>
                          <a:cs typeface="+mn-cs"/>
                        </a:rPr>
                        <a:t>
 Gesundheitsdaten und klinische Studien? Wo besteht da wohl der Zusammenhang? Ganz einfach! 
Auch in klinischen Studien werden Gesundheitsdaten gesammelt! Anhand dieser Daten wird die Wirksamkeit von Medikamenten bewertet sowie neue Behandlungen entwickelt oder Medikamente verbessert.
Ihr wollt mehr dazu erfahren? Bleibt gespannt und schaut auf unserer Website https://go.roche.de/vluebru87b8g vorbei!
Ihr habt konkrete Fragen zum Thema? Dann lasst es sie uns in den Kommentaren wissen!👇
IGH Interessengemeinschaft Hämophiler e.V. #Roche #Datendrang #Gesundheitsdaten #KlinischeStudien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16:13:48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87061062"/>
                  </a:ext>
                </a:extLst>
              </a:tr>
            </a:tbl>
          </a:graphicData>
        </a:graphic>
      </p:graphicFrame>
      <p:sp>
        <p:nvSpPr>
          <p:cNvPr id="4" name="Text Placeholder 3">
            <a:extLst>
              <a:ext uri="{FF2B5EF4-FFF2-40B4-BE49-F238E27FC236}">
                <a16:creationId xmlns:a16="http://schemas.microsoft.com/office/drawing/2014/main" id="{F492DC3B-BDD8-4E2C-AD85-42A71100FCD0}"/>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1695627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127C4-F017-4E74-95B4-A3FFD09A5006}"/>
              </a:ext>
            </a:extLst>
          </p:cNvPr>
          <p:cNvSpPr>
            <a:spLocks noGrp="1"/>
          </p:cNvSpPr>
          <p:nvPr>
            <p:ph type="title"/>
          </p:nvPr>
        </p:nvSpPr>
        <p:spPr/>
        <p:txBody>
          <a:bodyPr/>
          <a:lstStyle/>
          <a:p>
            <a:r>
              <a:rPr lang="en-US"/>
              <a:t>Facebook Own Posts Table | All profiles - 5 of 25</a:t>
            </a:r>
          </a:p>
        </p:txBody>
      </p:sp>
      <p:graphicFrame>
        <p:nvGraphicFramePr>
          <p:cNvPr id="5" name="Table Placeholder 4">
            <a:extLst>
              <a:ext uri="{FF2B5EF4-FFF2-40B4-BE49-F238E27FC236}">
                <a16:creationId xmlns:a16="http://schemas.microsoft.com/office/drawing/2014/main" id="{3E689BD9-69BA-46FF-91FA-CEFEA0779D3B}"/>
              </a:ext>
            </a:extLst>
          </p:cNvPr>
          <p:cNvGraphicFramePr>
            <a:graphicFrameLocks noGrp="1"/>
          </p:cNvGraphicFramePr>
          <p:nvPr>
            <p:ph type="tbl" sz="quarter" idx="13"/>
            <p:extLst>
              <p:ext uri="{D42A27DB-BD31-4B8C-83A1-F6EECF244321}">
                <p14:modId xmlns:p14="http://schemas.microsoft.com/office/powerpoint/2010/main" val="223579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63019815"/>
                    </a:ext>
                  </a:extLst>
                </a:gridCol>
                <a:gridCol w="1152144">
                  <a:extLst>
                    <a:ext uri="{9D8B030D-6E8A-4147-A177-3AD203B41FA5}">
                      <a16:colId xmlns:a16="http://schemas.microsoft.com/office/drawing/2014/main" val="1841578317"/>
                    </a:ext>
                  </a:extLst>
                </a:gridCol>
                <a:gridCol w="576072">
                  <a:extLst>
                    <a:ext uri="{9D8B030D-6E8A-4147-A177-3AD203B41FA5}">
                      <a16:colId xmlns:a16="http://schemas.microsoft.com/office/drawing/2014/main" val="599999291"/>
                    </a:ext>
                  </a:extLst>
                </a:gridCol>
                <a:gridCol w="576072">
                  <a:extLst>
                    <a:ext uri="{9D8B030D-6E8A-4147-A177-3AD203B41FA5}">
                      <a16:colId xmlns:a16="http://schemas.microsoft.com/office/drawing/2014/main" val="2069227560"/>
                    </a:ext>
                  </a:extLst>
                </a:gridCol>
                <a:gridCol w="576072">
                  <a:extLst>
                    <a:ext uri="{9D8B030D-6E8A-4147-A177-3AD203B41FA5}">
                      <a16:colId xmlns:a16="http://schemas.microsoft.com/office/drawing/2014/main" val="2811864967"/>
                    </a:ext>
                  </a:extLst>
                </a:gridCol>
                <a:gridCol w="576072">
                  <a:extLst>
                    <a:ext uri="{9D8B030D-6E8A-4147-A177-3AD203B41FA5}">
                      <a16:colId xmlns:a16="http://schemas.microsoft.com/office/drawing/2014/main" val="1777363541"/>
                    </a:ext>
                  </a:extLst>
                </a:gridCol>
                <a:gridCol w="576072">
                  <a:extLst>
                    <a:ext uri="{9D8B030D-6E8A-4147-A177-3AD203B41FA5}">
                      <a16:colId xmlns:a16="http://schemas.microsoft.com/office/drawing/2014/main" val="3645934752"/>
                    </a:ext>
                  </a:extLst>
                </a:gridCol>
                <a:gridCol w="576072">
                  <a:extLst>
                    <a:ext uri="{9D8B030D-6E8A-4147-A177-3AD203B41FA5}">
                      <a16:colId xmlns:a16="http://schemas.microsoft.com/office/drawing/2014/main" val="1024413276"/>
                    </a:ext>
                  </a:extLst>
                </a:gridCol>
                <a:gridCol w="576072">
                  <a:extLst>
                    <a:ext uri="{9D8B030D-6E8A-4147-A177-3AD203B41FA5}">
                      <a16:colId xmlns:a16="http://schemas.microsoft.com/office/drawing/2014/main" val="1081913454"/>
                    </a:ext>
                  </a:extLst>
                </a:gridCol>
                <a:gridCol w="576072">
                  <a:extLst>
                    <a:ext uri="{9D8B030D-6E8A-4147-A177-3AD203B41FA5}">
                      <a16:colId xmlns:a16="http://schemas.microsoft.com/office/drawing/2014/main" val="2001118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223946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Das K Wort - Diagnose Krebs. Onko - 2024-03-23 08:00:06</a:t>
                      </a:r>
                      <a:r>
                        <a:rPr kumimoji="0" lang="de-DE" sz="1000" b="0" i="0" u="none" strike="noStrike" kern="1200" cap="none" spc="0" normalizeH="0" baseline="0" noProof="0">
                          <a:ln>
                            <a:noFill/>
                          </a:ln>
                          <a:solidFill>
                            <a:prstClr val="black"/>
                          </a:solidFill>
                          <a:effectLst/>
                          <a:uLnTx/>
                          <a:uFillTx/>
                          <a:latin typeface="Calibri"/>
                          <a:ea typeface="+mn-ea"/>
                          <a:cs typeface="+mn-cs"/>
                        </a:rPr>
                        <a:t>
 Gesundheitsdaten und klinische Studien? Wo besteht da wohl der Zusammenhang? Ganz einfach! Auch in klinischen Studien werden Gesundheitsdaten gesammelt! Anhand dieser Daten wird die Wirksamkeit von Medikamenten bewertet sowie neue Behandlungen entwickelt oder Medikamente verbessert.
Ihr wollt mehr dazu erfahren? Bleibt gespannt und schaut auf unserer Website https://go.roche.de/vluebru87b8g vorbei 
Ihr habt konkrete Fragen zum Thema? Dann lasst es sie uns in den Kommentaren wissen!👇
#Roche #Datendrang #Gesundheitsdaten #KlinischeStudien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10:46:27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2630670"/>
                  </a:ext>
                </a:extLst>
              </a:tr>
            </a:tbl>
          </a:graphicData>
        </a:graphic>
      </p:graphicFrame>
      <p:sp>
        <p:nvSpPr>
          <p:cNvPr id="4" name="Text Placeholder 3">
            <a:extLst>
              <a:ext uri="{FF2B5EF4-FFF2-40B4-BE49-F238E27FC236}">
                <a16:creationId xmlns:a16="http://schemas.microsoft.com/office/drawing/2014/main" id="{B20E4B2D-6EEF-4292-96C9-73E6A547A855}"/>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2419337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CA3AD-AC66-48C4-AF8E-08E15427553B}"/>
              </a:ext>
            </a:extLst>
          </p:cNvPr>
          <p:cNvSpPr>
            <a:spLocks noGrp="1"/>
          </p:cNvSpPr>
          <p:nvPr>
            <p:ph type="title"/>
          </p:nvPr>
        </p:nvSpPr>
        <p:spPr/>
        <p:txBody>
          <a:bodyPr/>
          <a:lstStyle/>
          <a:p>
            <a:r>
              <a:rPr lang="en-US"/>
              <a:t>Facebook Own Posts Table | All profiles - 6 of 25</a:t>
            </a:r>
          </a:p>
        </p:txBody>
      </p:sp>
      <p:graphicFrame>
        <p:nvGraphicFramePr>
          <p:cNvPr id="5" name="Table Placeholder 4">
            <a:extLst>
              <a:ext uri="{FF2B5EF4-FFF2-40B4-BE49-F238E27FC236}">
                <a16:creationId xmlns:a16="http://schemas.microsoft.com/office/drawing/2014/main" id="{2A06714C-F882-4E05-8A66-585D21F151AC}"/>
              </a:ext>
            </a:extLst>
          </p:cNvPr>
          <p:cNvGraphicFramePr>
            <a:graphicFrameLocks noGrp="1"/>
          </p:cNvGraphicFramePr>
          <p:nvPr>
            <p:ph type="tbl" sz="quarter" idx="13"/>
            <p:extLst>
              <p:ext uri="{D42A27DB-BD31-4B8C-83A1-F6EECF244321}">
                <p14:modId xmlns:p14="http://schemas.microsoft.com/office/powerpoint/2010/main" val="3557830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61928034"/>
                    </a:ext>
                  </a:extLst>
                </a:gridCol>
                <a:gridCol w="1152144">
                  <a:extLst>
                    <a:ext uri="{9D8B030D-6E8A-4147-A177-3AD203B41FA5}">
                      <a16:colId xmlns:a16="http://schemas.microsoft.com/office/drawing/2014/main" val="1353333597"/>
                    </a:ext>
                  </a:extLst>
                </a:gridCol>
                <a:gridCol w="576072">
                  <a:extLst>
                    <a:ext uri="{9D8B030D-6E8A-4147-A177-3AD203B41FA5}">
                      <a16:colId xmlns:a16="http://schemas.microsoft.com/office/drawing/2014/main" val="1446891483"/>
                    </a:ext>
                  </a:extLst>
                </a:gridCol>
                <a:gridCol w="576072">
                  <a:extLst>
                    <a:ext uri="{9D8B030D-6E8A-4147-A177-3AD203B41FA5}">
                      <a16:colId xmlns:a16="http://schemas.microsoft.com/office/drawing/2014/main" val="1808934288"/>
                    </a:ext>
                  </a:extLst>
                </a:gridCol>
                <a:gridCol w="576072">
                  <a:extLst>
                    <a:ext uri="{9D8B030D-6E8A-4147-A177-3AD203B41FA5}">
                      <a16:colId xmlns:a16="http://schemas.microsoft.com/office/drawing/2014/main" val="3302272388"/>
                    </a:ext>
                  </a:extLst>
                </a:gridCol>
                <a:gridCol w="576072">
                  <a:extLst>
                    <a:ext uri="{9D8B030D-6E8A-4147-A177-3AD203B41FA5}">
                      <a16:colId xmlns:a16="http://schemas.microsoft.com/office/drawing/2014/main" val="1589120353"/>
                    </a:ext>
                  </a:extLst>
                </a:gridCol>
                <a:gridCol w="576072">
                  <a:extLst>
                    <a:ext uri="{9D8B030D-6E8A-4147-A177-3AD203B41FA5}">
                      <a16:colId xmlns:a16="http://schemas.microsoft.com/office/drawing/2014/main" val="3289517968"/>
                    </a:ext>
                  </a:extLst>
                </a:gridCol>
                <a:gridCol w="576072">
                  <a:extLst>
                    <a:ext uri="{9D8B030D-6E8A-4147-A177-3AD203B41FA5}">
                      <a16:colId xmlns:a16="http://schemas.microsoft.com/office/drawing/2014/main" val="3597166810"/>
                    </a:ext>
                  </a:extLst>
                </a:gridCol>
                <a:gridCol w="576072">
                  <a:extLst>
                    <a:ext uri="{9D8B030D-6E8A-4147-A177-3AD203B41FA5}">
                      <a16:colId xmlns:a16="http://schemas.microsoft.com/office/drawing/2014/main" val="1200005071"/>
                    </a:ext>
                  </a:extLst>
                </a:gridCol>
                <a:gridCol w="576072">
                  <a:extLst>
                    <a:ext uri="{9D8B030D-6E8A-4147-A177-3AD203B41FA5}">
                      <a16:colId xmlns:a16="http://schemas.microsoft.com/office/drawing/2014/main" val="2136292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817238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Trotz MS SC - 2024-03-17 09:01:31</a:t>
                      </a:r>
                      <a:r>
                        <a:rPr kumimoji="0" lang="de-DE" sz="1000" b="0" i="0" u="none" strike="noStrike" kern="1200" cap="none" spc="0" normalizeH="0" baseline="0" noProof="0">
                          <a:ln>
                            <a:noFill/>
                          </a:ln>
                          <a:solidFill>
                            <a:prstClr val="black"/>
                          </a:solidFill>
                          <a:effectLst/>
                          <a:uLnTx/>
                          <a:uFillTx/>
                          <a:latin typeface="Calibri"/>
                          <a:ea typeface="+mn-ea"/>
                          <a:cs typeface="+mn-cs"/>
                        </a:rPr>
                        <a:t>
 Digitalisierung – but make it healthy!😎
Gesundheit und Digitalisierung passen nicht wirklich zusammen? Bist Du sicher?🤔 Wir sagen, doch klar! Hast Du zum Beispiel schon mal was von digitalen Gesundheitsanwendungen – kurz DiGAs – gehört? Wenn nicht, dann swipe Dich durch unseren Post, denn wir haben genau den richtigen Input für Dich! 
Vielleicht weißt Du aber auch genau, worüber wir gerade sprechen und hast sogar schon längst eine DiGA, die Du nutzt? Dann lass es uns in den Kommentaren wissen – wir sind gespannt auf Eure Kommentare!👇
#Roche #Datendrang #Gesundheitsdaten #DigitaleGesundheitsAnwendung #DiGA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10:44:29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39088200"/>
                  </a:ext>
                </a:extLst>
              </a:tr>
            </a:tbl>
          </a:graphicData>
        </a:graphic>
      </p:graphicFrame>
      <p:sp>
        <p:nvSpPr>
          <p:cNvPr id="4" name="Text Placeholder 3">
            <a:extLst>
              <a:ext uri="{FF2B5EF4-FFF2-40B4-BE49-F238E27FC236}">
                <a16:creationId xmlns:a16="http://schemas.microsoft.com/office/drawing/2014/main" id="{6387A065-E3CC-471F-B2CA-FDF83CAF6DE3}"/>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2014040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546AA-8C4C-4616-8E1C-7A17B11AC000}"/>
              </a:ext>
            </a:extLst>
          </p:cNvPr>
          <p:cNvSpPr>
            <a:spLocks noGrp="1"/>
          </p:cNvSpPr>
          <p:nvPr>
            <p:ph type="title"/>
          </p:nvPr>
        </p:nvSpPr>
        <p:spPr/>
        <p:txBody>
          <a:bodyPr/>
          <a:lstStyle/>
          <a:p>
            <a:r>
              <a:rPr lang="en-US"/>
              <a:t>Facebook Own Posts Table | All profiles - 7 of 25</a:t>
            </a:r>
          </a:p>
        </p:txBody>
      </p:sp>
      <p:graphicFrame>
        <p:nvGraphicFramePr>
          <p:cNvPr id="5" name="Table Placeholder 4">
            <a:extLst>
              <a:ext uri="{FF2B5EF4-FFF2-40B4-BE49-F238E27FC236}">
                <a16:creationId xmlns:a16="http://schemas.microsoft.com/office/drawing/2014/main" id="{698D3163-789E-4529-B09D-9C703EB5BF05}"/>
              </a:ext>
            </a:extLst>
          </p:cNvPr>
          <p:cNvGraphicFramePr>
            <a:graphicFrameLocks noGrp="1"/>
          </p:cNvGraphicFramePr>
          <p:nvPr>
            <p:ph type="tbl" sz="quarter" idx="13"/>
            <p:extLst>
              <p:ext uri="{D42A27DB-BD31-4B8C-83A1-F6EECF244321}">
                <p14:modId xmlns:p14="http://schemas.microsoft.com/office/powerpoint/2010/main" val="4104280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32818161"/>
                    </a:ext>
                  </a:extLst>
                </a:gridCol>
                <a:gridCol w="1152144">
                  <a:extLst>
                    <a:ext uri="{9D8B030D-6E8A-4147-A177-3AD203B41FA5}">
                      <a16:colId xmlns:a16="http://schemas.microsoft.com/office/drawing/2014/main" val="674566793"/>
                    </a:ext>
                  </a:extLst>
                </a:gridCol>
                <a:gridCol w="576072">
                  <a:extLst>
                    <a:ext uri="{9D8B030D-6E8A-4147-A177-3AD203B41FA5}">
                      <a16:colId xmlns:a16="http://schemas.microsoft.com/office/drawing/2014/main" val="1821044748"/>
                    </a:ext>
                  </a:extLst>
                </a:gridCol>
                <a:gridCol w="576072">
                  <a:extLst>
                    <a:ext uri="{9D8B030D-6E8A-4147-A177-3AD203B41FA5}">
                      <a16:colId xmlns:a16="http://schemas.microsoft.com/office/drawing/2014/main" val="1445816135"/>
                    </a:ext>
                  </a:extLst>
                </a:gridCol>
                <a:gridCol w="576072">
                  <a:extLst>
                    <a:ext uri="{9D8B030D-6E8A-4147-A177-3AD203B41FA5}">
                      <a16:colId xmlns:a16="http://schemas.microsoft.com/office/drawing/2014/main" val="1083539344"/>
                    </a:ext>
                  </a:extLst>
                </a:gridCol>
                <a:gridCol w="576072">
                  <a:extLst>
                    <a:ext uri="{9D8B030D-6E8A-4147-A177-3AD203B41FA5}">
                      <a16:colId xmlns:a16="http://schemas.microsoft.com/office/drawing/2014/main" val="1303153288"/>
                    </a:ext>
                  </a:extLst>
                </a:gridCol>
                <a:gridCol w="576072">
                  <a:extLst>
                    <a:ext uri="{9D8B030D-6E8A-4147-A177-3AD203B41FA5}">
                      <a16:colId xmlns:a16="http://schemas.microsoft.com/office/drawing/2014/main" val="3740219086"/>
                    </a:ext>
                  </a:extLst>
                </a:gridCol>
                <a:gridCol w="576072">
                  <a:extLst>
                    <a:ext uri="{9D8B030D-6E8A-4147-A177-3AD203B41FA5}">
                      <a16:colId xmlns:a16="http://schemas.microsoft.com/office/drawing/2014/main" val="629044915"/>
                    </a:ext>
                  </a:extLst>
                </a:gridCol>
                <a:gridCol w="576072">
                  <a:extLst>
                    <a:ext uri="{9D8B030D-6E8A-4147-A177-3AD203B41FA5}">
                      <a16:colId xmlns:a16="http://schemas.microsoft.com/office/drawing/2014/main" val="1230453786"/>
                    </a:ext>
                  </a:extLst>
                </a:gridCol>
                <a:gridCol w="576072">
                  <a:extLst>
                    <a:ext uri="{9D8B030D-6E8A-4147-A177-3AD203B41FA5}">
                      <a16:colId xmlns:a16="http://schemas.microsoft.com/office/drawing/2014/main" val="1772479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007559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MeineAugenblicke.de - 2024-03-17 09:01:02</a:t>
                      </a:r>
                      <a:r>
                        <a:rPr kumimoji="0" lang="de-DE" sz="1000" b="0" i="0" u="none" strike="noStrike" kern="1200" cap="none" spc="0" normalizeH="0" baseline="0" noProof="0">
                          <a:ln>
                            <a:noFill/>
                          </a:ln>
                          <a:solidFill>
                            <a:prstClr val="black"/>
                          </a:solidFill>
                          <a:effectLst/>
                          <a:uLnTx/>
                          <a:uFillTx/>
                          <a:latin typeface="Calibri"/>
                          <a:ea typeface="+mn-ea"/>
                          <a:cs typeface="+mn-cs"/>
                        </a:rPr>
                        <a:t>
 Digitalisierung – but make it healthy!😎
Gesundheit und Digitalisierung passen nicht wirklich zusammen? Bist Du sicher?🤔 Wir sagen, doch klar! Hast Du zum Beispiel schon mal was von digitalen Gesundheitsanwendungen – kurz DiGAs – gehört? Wenn nicht, dann swipe Dich durch unseren Post, denn wir haben genau den richtigen Input für Dich! 
Vielleicht weißt Du aber auch genau, worüber wir gerade sprechen und hast sogar schon längst eine DiGA, die Du nutzt? Dann lass es uns in den Kommentaren wissen – wir sind gespannt auf Eure Kommentare!👇
https://go.roche.de/ttmse82omxfu
#Roche #Datendrang #Gesundheitsdaten #DigitaleGesundheitsAnwendung #DiGA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16:13:48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20769043"/>
                  </a:ext>
                </a:extLst>
              </a:tr>
            </a:tbl>
          </a:graphicData>
        </a:graphic>
      </p:graphicFrame>
      <p:sp>
        <p:nvSpPr>
          <p:cNvPr id="4" name="Text Placeholder 3">
            <a:extLst>
              <a:ext uri="{FF2B5EF4-FFF2-40B4-BE49-F238E27FC236}">
                <a16:creationId xmlns:a16="http://schemas.microsoft.com/office/drawing/2014/main" id="{C9F61128-B73B-435A-8259-CB0D8CE953C3}"/>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3875466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383E8-657D-4B98-97B1-EEA0364BA895}"/>
              </a:ext>
            </a:extLst>
          </p:cNvPr>
          <p:cNvSpPr>
            <a:spLocks noGrp="1"/>
          </p:cNvSpPr>
          <p:nvPr>
            <p:ph type="title"/>
          </p:nvPr>
        </p:nvSpPr>
        <p:spPr/>
        <p:txBody>
          <a:bodyPr/>
          <a:lstStyle/>
          <a:p>
            <a:r>
              <a:rPr lang="en-US"/>
              <a:t>Facebook Own Posts Table | All profiles - 8 of 25</a:t>
            </a:r>
          </a:p>
        </p:txBody>
      </p:sp>
      <p:graphicFrame>
        <p:nvGraphicFramePr>
          <p:cNvPr id="5" name="Table Placeholder 4">
            <a:extLst>
              <a:ext uri="{FF2B5EF4-FFF2-40B4-BE49-F238E27FC236}">
                <a16:creationId xmlns:a16="http://schemas.microsoft.com/office/drawing/2014/main" id="{8CBB51D3-D9C0-442C-A92F-2E55962DDAFE}"/>
              </a:ext>
            </a:extLst>
          </p:cNvPr>
          <p:cNvGraphicFramePr>
            <a:graphicFrameLocks noGrp="1"/>
          </p:cNvGraphicFramePr>
          <p:nvPr>
            <p:ph type="tbl" sz="quarter" idx="13"/>
            <p:extLst>
              <p:ext uri="{D42A27DB-BD31-4B8C-83A1-F6EECF244321}">
                <p14:modId xmlns:p14="http://schemas.microsoft.com/office/powerpoint/2010/main" val="2243472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93707416"/>
                    </a:ext>
                  </a:extLst>
                </a:gridCol>
                <a:gridCol w="1152144">
                  <a:extLst>
                    <a:ext uri="{9D8B030D-6E8A-4147-A177-3AD203B41FA5}">
                      <a16:colId xmlns:a16="http://schemas.microsoft.com/office/drawing/2014/main" val="2520535421"/>
                    </a:ext>
                  </a:extLst>
                </a:gridCol>
                <a:gridCol w="576072">
                  <a:extLst>
                    <a:ext uri="{9D8B030D-6E8A-4147-A177-3AD203B41FA5}">
                      <a16:colId xmlns:a16="http://schemas.microsoft.com/office/drawing/2014/main" val="3370793276"/>
                    </a:ext>
                  </a:extLst>
                </a:gridCol>
                <a:gridCol w="576072">
                  <a:extLst>
                    <a:ext uri="{9D8B030D-6E8A-4147-A177-3AD203B41FA5}">
                      <a16:colId xmlns:a16="http://schemas.microsoft.com/office/drawing/2014/main" val="3103640667"/>
                    </a:ext>
                  </a:extLst>
                </a:gridCol>
                <a:gridCol w="576072">
                  <a:extLst>
                    <a:ext uri="{9D8B030D-6E8A-4147-A177-3AD203B41FA5}">
                      <a16:colId xmlns:a16="http://schemas.microsoft.com/office/drawing/2014/main" val="1329294966"/>
                    </a:ext>
                  </a:extLst>
                </a:gridCol>
                <a:gridCol w="576072">
                  <a:extLst>
                    <a:ext uri="{9D8B030D-6E8A-4147-A177-3AD203B41FA5}">
                      <a16:colId xmlns:a16="http://schemas.microsoft.com/office/drawing/2014/main" val="3205263623"/>
                    </a:ext>
                  </a:extLst>
                </a:gridCol>
                <a:gridCol w="576072">
                  <a:extLst>
                    <a:ext uri="{9D8B030D-6E8A-4147-A177-3AD203B41FA5}">
                      <a16:colId xmlns:a16="http://schemas.microsoft.com/office/drawing/2014/main" val="660219565"/>
                    </a:ext>
                  </a:extLst>
                </a:gridCol>
                <a:gridCol w="576072">
                  <a:extLst>
                    <a:ext uri="{9D8B030D-6E8A-4147-A177-3AD203B41FA5}">
                      <a16:colId xmlns:a16="http://schemas.microsoft.com/office/drawing/2014/main" val="2392998008"/>
                    </a:ext>
                  </a:extLst>
                </a:gridCol>
                <a:gridCol w="576072">
                  <a:extLst>
                    <a:ext uri="{9D8B030D-6E8A-4147-A177-3AD203B41FA5}">
                      <a16:colId xmlns:a16="http://schemas.microsoft.com/office/drawing/2014/main" val="2576158303"/>
                    </a:ext>
                  </a:extLst>
                </a:gridCol>
                <a:gridCol w="576072">
                  <a:extLst>
                    <a:ext uri="{9D8B030D-6E8A-4147-A177-3AD203B41FA5}">
                      <a16:colId xmlns:a16="http://schemas.microsoft.com/office/drawing/2014/main" val="855520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490702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Das K Wort - Diagnose Krebs. Onko - 2024-03-17 09:00:55</a:t>
                      </a:r>
                      <a:r>
                        <a:rPr kumimoji="0" lang="de-DE" sz="1000" b="0" i="0" u="none" strike="noStrike" kern="1200" cap="none" spc="0" normalizeH="0" baseline="0" noProof="0">
                          <a:ln>
                            <a:noFill/>
                          </a:ln>
                          <a:solidFill>
                            <a:prstClr val="black"/>
                          </a:solidFill>
                          <a:effectLst/>
                          <a:uLnTx/>
                          <a:uFillTx/>
                          <a:latin typeface="Calibri"/>
                          <a:ea typeface="+mn-ea"/>
                          <a:cs typeface="+mn-cs"/>
                        </a:rPr>
                        <a:t>
 Digitalisierung – but make it healthy!😎
Gesundheit und Digitalisierung passen nicht wirklich zusammen? Bist Du sicher?🤔 Wir sagen, doch klar! Hast Du zum Beispiel schon mal was von digitalen Gesundheitsanwendungen – kurz DiGAs – gehört? Wenn nicht, dann swipe Dich durch unseren Post, denn wir haben genau den richtigen Input für Dich! 
Vielleicht weißt Du aber auch genau, worüber wir gerade sprechen und hast sogar schon längst eine DiGA, die Du nutzt? Dann lass es uns in den Kommentaren wissen – wir sind gespannt auf Eure Kommentare!👇
#Roche #Datendrang #Gesundheitsdaten #DigitaleGesundheitsAnwendung #DiGA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10:46:27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29712234"/>
                  </a:ext>
                </a:extLst>
              </a:tr>
            </a:tbl>
          </a:graphicData>
        </a:graphic>
      </p:graphicFrame>
      <p:sp>
        <p:nvSpPr>
          <p:cNvPr id="4" name="Text Placeholder 3">
            <a:extLst>
              <a:ext uri="{FF2B5EF4-FFF2-40B4-BE49-F238E27FC236}">
                <a16:creationId xmlns:a16="http://schemas.microsoft.com/office/drawing/2014/main" id="{653BFDF9-B63C-49CC-BC02-011F5F7C6F0B}"/>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2773803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34415-B2D8-47AC-9826-DBFC7389FD85}"/>
              </a:ext>
            </a:extLst>
          </p:cNvPr>
          <p:cNvSpPr>
            <a:spLocks noGrp="1"/>
          </p:cNvSpPr>
          <p:nvPr>
            <p:ph type="title"/>
          </p:nvPr>
        </p:nvSpPr>
        <p:spPr/>
        <p:txBody>
          <a:bodyPr/>
          <a:lstStyle/>
          <a:p>
            <a:r>
              <a:rPr lang="en-US"/>
              <a:t>Facebook Own Posts Table | All profiles - 9 of 25</a:t>
            </a:r>
          </a:p>
        </p:txBody>
      </p:sp>
      <p:graphicFrame>
        <p:nvGraphicFramePr>
          <p:cNvPr id="5" name="Table Placeholder 4">
            <a:extLst>
              <a:ext uri="{FF2B5EF4-FFF2-40B4-BE49-F238E27FC236}">
                <a16:creationId xmlns:a16="http://schemas.microsoft.com/office/drawing/2014/main" id="{5A62A177-E3E4-4CA1-A75D-32793BD361E0}"/>
              </a:ext>
            </a:extLst>
          </p:cNvPr>
          <p:cNvGraphicFramePr>
            <a:graphicFrameLocks noGrp="1"/>
          </p:cNvGraphicFramePr>
          <p:nvPr>
            <p:ph type="tbl" sz="quarter" idx="13"/>
            <p:extLst>
              <p:ext uri="{D42A27DB-BD31-4B8C-83A1-F6EECF244321}">
                <p14:modId xmlns:p14="http://schemas.microsoft.com/office/powerpoint/2010/main" val="4037827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41190433"/>
                    </a:ext>
                  </a:extLst>
                </a:gridCol>
                <a:gridCol w="1152144">
                  <a:extLst>
                    <a:ext uri="{9D8B030D-6E8A-4147-A177-3AD203B41FA5}">
                      <a16:colId xmlns:a16="http://schemas.microsoft.com/office/drawing/2014/main" val="2734930892"/>
                    </a:ext>
                  </a:extLst>
                </a:gridCol>
                <a:gridCol w="576072">
                  <a:extLst>
                    <a:ext uri="{9D8B030D-6E8A-4147-A177-3AD203B41FA5}">
                      <a16:colId xmlns:a16="http://schemas.microsoft.com/office/drawing/2014/main" val="3722201944"/>
                    </a:ext>
                  </a:extLst>
                </a:gridCol>
                <a:gridCol w="576072">
                  <a:extLst>
                    <a:ext uri="{9D8B030D-6E8A-4147-A177-3AD203B41FA5}">
                      <a16:colId xmlns:a16="http://schemas.microsoft.com/office/drawing/2014/main" val="322549390"/>
                    </a:ext>
                  </a:extLst>
                </a:gridCol>
                <a:gridCol w="576072">
                  <a:extLst>
                    <a:ext uri="{9D8B030D-6E8A-4147-A177-3AD203B41FA5}">
                      <a16:colId xmlns:a16="http://schemas.microsoft.com/office/drawing/2014/main" val="2714457489"/>
                    </a:ext>
                  </a:extLst>
                </a:gridCol>
                <a:gridCol w="576072">
                  <a:extLst>
                    <a:ext uri="{9D8B030D-6E8A-4147-A177-3AD203B41FA5}">
                      <a16:colId xmlns:a16="http://schemas.microsoft.com/office/drawing/2014/main" val="551742757"/>
                    </a:ext>
                  </a:extLst>
                </a:gridCol>
                <a:gridCol w="576072">
                  <a:extLst>
                    <a:ext uri="{9D8B030D-6E8A-4147-A177-3AD203B41FA5}">
                      <a16:colId xmlns:a16="http://schemas.microsoft.com/office/drawing/2014/main" val="2475476948"/>
                    </a:ext>
                  </a:extLst>
                </a:gridCol>
                <a:gridCol w="576072">
                  <a:extLst>
                    <a:ext uri="{9D8B030D-6E8A-4147-A177-3AD203B41FA5}">
                      <a16:colId xmlns:a16="http://schemas.microsoft.com/office/drawing/2014/main" val="1022246118"/>
                    </a:ext>
                  </a:extLst>
                </a:gridCol>
                <a:gridCol w="576072">
                  <a:extLst>
                    <a:ext uri="{9D8B030D-6E8A-4147-A177-3AD203B41FA5}">
                      <a16:colId xmlns:a16="http://schemas.microsoft.com/office/drawing/2014/main" val="3335020953"/>
                    </a:ext>
                  </a:extLst>
                </a:gridCol>
                <a:gridCol w="576072">
                  <a:extLst>
                    <a:ext uri="{9D8B030D-6E8A-4147-A177-3AD203B41FA5}">
                      <a16:colId xmlns:a16="http://schemas.microsoft.com/office/drawing/2014/main" val="3649198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240171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Face SMA - 2024-03-17 09:00:50</a:t>
                      </a:r>
                      <a:r>
                        <a:rPr kumimoji="0" lang="de-DE" sz="1000" b="0" i="0" u="none" strike="noStrike" kern="1200" cap="none" spc="0" normalizeH="0" baseline="0" noProof="0">
                          <a:ln>
                            <a:noFill/>
                          </a:ln>
                          <a:solidFill>
                            <a:prstClr val="black"/>
                          </a:solidFill>
                          <a:effectLst/>
                          <a:uLnTx/>
                          <a:uFillTx/>
                          <a:latin typeface="Calibri"/>
                          <a:ea typeface="+mn-ea"/>
                          <a:cs typeface="+mn-cs"/>
                        </a:rPr>
                        <a:t>
 Digitalisierung – but make it healthy!😎
Gesundheit und Digitalisierung passen nicht wirklich zusammen? Bist Du sicher?🤔 Wir sagen, doch klar! Hast Du zum Beispiel schon mal was von digitalen Gesundheitsanwendungen – kurz DiGAs – gehört? Wenn nicht, dann swipe Dich durch unseren Post, denn wir haben genau den richtigen Input für Dich! 
Vielleicht weißt Du aber auch genau, worüber wir gerade sprechen und hast sogar schon längst eine DiGA, die Du nutzt? Dann lass es uns in den Kommentaren wissen – wir sind gespannt auf Eure Kommentare!👇
https://go.roche.de/ttmse82omxfu
@IGH Interessengemeinschaft Hämophiler e.V.  #Roche #Datendrang #Gesundheitsdaten #DigitaleGesundheitsAnwendung #DiGA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16:12:54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55336079"/>
                  </a:ext>
                </a:extLst>
              </a:tr>
            </a:tbl>
          </a:graphicData>
        </a:graphic>
      </p:graphicFrame>
      <p:sp>
        <p:nvSpPr>
          <p:cNvPr id="4" name="Text Placeholder 3">
            <a:extLst>
              <a:ext uri="{FF2B5EF4-FFF2-40B4-BE49-F238E27FC236}">
                <a16:creationId xmlns:a16="http://schemas.microsoft.com/office/drawing/2014/main" id="{B2C00F8D-3F2B-4FD9-A55B-E04A91492B7E}"/>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418401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7B7D-3622-4A3C-A1C7-478E926E7C62}"/>
              </a:ext>
            </a:extLst>
          </p:cNvPr>
          <p:cNvSpPr>
            <a:spLocks noGrp="1"/>
          </p:cNvSpPr>
          <p:nvPr>
            <p:ph type="title"/>
          </p:nvPr>
        </p:nvSpPr>
        <p:spPr/>
        <p:txBody>
          <a:bodyPr/>
          <a:lstStyle/>
          <a:p>
            <a:r>
              <a:rPr lang="en-US"/>
              <a:t>Facebook Own Posts Table | All profiles - 10 of 25</a:t>
            </a:r>
          </a:p>
        </p:txBody>
      </p:sp>
      <p:graphicFrame>
        <p:nvGraphicFramePr>
          <p:cNvPr id="5" name="Table Placeholder 4">
            <a:extLst>
              <a:ext uri="{FF2B5EF4-FFF2-40B4-BE49-F238E27FC236}">
                <a16:creationId xmlns:a16="http://schemas.microsoft.com/office/drawing/2014/main" id="{EF6AE2E3-2C2D-4FE1-ACF6-37F1F315C1ED}"/>
              </a:ext>
            </a:extLst>
          </p:cNvPr>
          <p:cNvGraphicFramePr>
            <a:graphicFrameLocks noGrp="1"/>
          </p:cNvGraphicFramePr>
          <p:nvPr>
            <p:ph type="tbl" sz="quarter" idx="13"/>
            <p:extLst>
              <p:ext uri="{D42A27DB-BD31-4B8C-83A1-F6EECF244321}">
                <p14:modId xmlns:p14="http://schemas.microsoft.com/office/powerpoint/2010/main" val="3448790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91832080"/>
                    </a:ext>
                  </a:extLst>
                </a:gridCol>
                <a:gridCol w="1152144">
                  <a:extLst>
                    <a:ext uri="{9D8B030D-6E8A-4147-A177-3AD203B41FA5}">
                      <a16:colId xmlns:a16="http://schemas.microsoft.com/office/drawing/2014/main" val="3294843573"/>
                    </a:ext>
                  </a:extLst>
                </a:gridCol>
                <a:gridCol w="576072">
                  <a:extLst>
                    <a:ext uri="{9D8B030D-6E8A-4147-A177-3AD203B41FA5}">
                      <a16:colId xmlns:a16="http://schemas.microsoft.com/office/drawing/2014/main" val="1030607380"/>
                    </a:ext>
                  </a:extLst>
                </a:gridCol>
                <a:gridCol w="576072">
                  <a:extLst>
                    <a:ext uri="{9D8B030D-6E8A-4147-A177-3AD203B41FA5}">
                      <a16:colId xmlns:a16="http://schemas.microsoft.com/office/drawing/2014/main" val="711193094"/>
                    </a:ext>
                  </a:extLst>
                </a:gridCol>
                <a:gridCol w="576072">
                  <a:extLst>
                    <a:ext uri="{9D8B030D-6E8A-4147-A177-3AD203B41FA5}">
                      <a16:colId xmlns:a16="http://schemas.microsoft.com/office/drawing/2014/main" val="4213961715"/>
                    </a:ext>
                  </a:extLst>
                </a:gridCol>
                <a:gridCol w="576072">
                  <a:extLst>
                    <a:ext uri="{9D8B030D-6E8A-4147-A177-3AD203B41FA5}">
                      <a16:colId xmlns:a16="http://schemas.microsoft.com/office/drawing/2014/main" val="260259085"/>
                    </a:ext>
                  </a:extLst>
                </a:gridCol>
                <a:gridCol w="576072">
                  <a:extLst>
                    <a:ext uri="{9D8B030D-6E8A-4147-A177-3AD203B41FA5}">
                      <a16:colId xmlns:a16="http://schemas.microsoft.com/office/drawing/2014/main" val="1041391401"/>
                    </a:ext>
                  </a:extLst>
                </a:gridCol>
                <a:gridCol w="576072">
                  <a:extLst>
                    <a:ext uri="{9D8B030D-6E8A-4147-A177-3AD203B41FA5}">
                      <a16:colId xmlns:a16="http://schemas.microsoft.com/office/drawing/2014/main" val="1088820172"/>
                    </a:ext>
                  </a:extLst>
                </a:gridCol>
                <a:gridCol w="576072">
                  <a:extLst>
                    <a:ext uri="{9D8B030D-6E8A-4147-A177-3AD203B41FA5}">
                      <a16:colId xmlns:a16="http://schemas.microsoft.com/office/drawing/2014/main" val="2654495203"/>
                    </a:ext>
                  </a:extLst>
                </a:gridCol>
                <a:gridCol w="576072">
                  <a:extLst>
                    <a:ext uri="{9D8B030D-6E8A-4147-A177-3AD203B41FA5}">
                      <a16:colId xmlns:a16="http://schemas.microsoft.com/office/drawing/2014/main" val="3576414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847749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Active A - Leben mit Hämophilie A - 2024-03-17 09:00:22</a:t>
                      </a:r>
                      <a:r>
                        <a:rPr kumimoji="0" lang="de-DE" sz="1000" b="0" i="0" u="none" strike="noStrike" kern="1200" cap="none" spc="0" normalizeH="0" baseline="0" noProof="0">
                          <a:ln>
                            <a:noFill/>
                          </a:ln>
                          <a:solidFill>
                            <a:prstClr val="black"/>
                          </a:solidFill>
                          <a:effectLst/>
                          <a:uLnTx/>
                          <a:uFillTx/>
                          <a:latin typeface="Calibri"/>
                          <a:ea typeface="+mn-ea"/>
                          <a:cs typeface="+mn-cs"/>
                        </a:rPr>
                        <a:t>
 Digitalisierung – but make it healthy!😎
Gesundheit und Digitalisierung passen nicht wirklich zusammen? Bist Du sicher?🤔 Wir sagen, doch klar! Hast Du zum Beispiel schon mal was von digitalen Gesundheitsanwendungen – kurz DiGAs – gehört? Wenn nicht, dann swipe Dich durch unseren Post, denn wir haben genau den richtigen Input für Dich! 
Vielleicht weißt Du aber auch genau, worüber wir gerade sprechen und hast sogar schon längst eine DiGA, die Du nutzt? Dann lass es uns in den Kommentaren wissen – wir sind gespannt auf Eure Kommentare!👇
https://go.roche.de/ttmse82omxfu
@IGH Interessengemeinschaft Hämophiler e.V.  #Roche #Datendrang #Gesundheitsdaten #DigitaleGesundheitsAnwendu #Roche #Datendrang #Gesundheitsdaten #DigitaleGesundheitsAnwendung #DiGA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10:48:02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80762"/>
                  </a:ext>
                </a:extLst>
              </a:tr>
            </a:tbl>
          </a:graphicData>
        </a:graphic>
      </p:graphicFrame>
      <p:sp>
        <p:nvSpPr>
          <p:cNvPr id="4" name="Text Placeholder 3">
            <a:extLst>
              <a:ext uri="{FF2B5EF4-FFF2-40B4-BE49-F238E27FC236}">
                <a16:creationId xmlns:a16="http://schemas.microsoft.com/office/drawing/2014/main" id="{1FA15487-4647-4E88-A961-ECBC4AFDB321}"/>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274544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0645F-3969-4C56-9842-9A01B4EF0527}"/>
              </a:ext>
            </a:extLst>
          </p:cNvPr>
          <p:cNvSpPr>
            <a:spLocks noGrp="1"/>
          </p:cNvSpPr>
          <p:nvPr>
            <p:ph type="title"/>
          </p:nvPr>
        </p:nvSpPr>
        <p:spPr/>
        <p:txBody>
          <a:bodyPr/>
          <a:lstStyle/>
          <a:p>
            <a:r>
              <a:rPr lang="en-US"/>
              <a:t>Facebook Own Posts Table | All profiles - 11 of 25</a:t>
            </a:r>
          </a:p>
        </p:txBody>
      </p:sp>
      <p:graphicFrame>
        <p:nvGraphicFramePr>
          <p:cNvPr id="5" name="Table Placeholder 4">
            <a:extLst>
              <a:ext uri="{FF2B5EF4-FFF2-40B4-BE49-F238E27FC236}">
                <a16:creationId xmlns:a16="http://schemas.microsoft.com/office/drawing/2014/main" id="{C52CA421-78CF-48F1-8914-AE08B835AC18}"/>
              </a:ext>
            </a:extLst>
          </p:cNvPr>
          <p:cNvGraphicFramePr>
            <a:graphicFrameLocks noGrp="1"/>
          </p:cNvGraphicFramePr>
          <p:nvPr>
            <p:ph type="tbl" sz="quarter" idx="13"/>
            <p:extLst>
              <p:ext uri="{D42A27DB-BD31-4B8C-83A1-F6EECF244321}">
                <p14:modId xmlns:p14="http://schemas.microsoft.com/office/powerpoint/2010/main" val="1318680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10937365"/>
                    </a:ext>
                  </a:extLst>
                </a:gridCol>
                <a:gridCol w="1152144">
                  <a:extLst>
                    <a:ext uri="{9D8B030D-6E8A-4147-A177-3AD203B41FA5}">
                      <a16:colId xmlns:a16="http://schemas.microsoft.com/office/drawing/2014/main" val="3187830841"/>
                    </a:ext>
                  </a:extLst>
                </a:gridCol>
                <a:gridCol w="576072">
                  <a:extLst>
                    <a:ext uri="{9D8B030D-6E8A-4147-A177-3AD203B41FA5}">
                      <a16:colId xmlns:a16="http://schemas.microsoft.com/office/drawing/2014/main" val="1585495721"/>
                    </a:ext>
                  </a:extLst>
                </a:gridCol>
                <a:gridCol w="576072">
                  <a:extLst>
                    <a:ext uri="{9D8B030D-6E8A-4147-A177-3AD203B41FA5}">
                      <a16:colId xmlns:a16="http://schemas.microsoft.com/office/drawing/2014/main" val="2285250711"/>
                    </a:ext>
                  </a:extLst>
                </a:gridCol>
                <a:gridCol w="576072">
                  <a:extLst>
                    <a:ext uri="{9D8B030D-6E8A-4147-A177-3AD203B41FA5}">
                      <a16:colId xmlns:a16="http://schemas.microsoft.com/office/drawing/2014/main" val="69237881"/>
                    </a:ext>
                  </a:extLst>
                </a:gridCol>
                <a:gridCol w="576072">
                  <a:extLst>
                    <a:ext uri="{9D8B030D-6E8A-4147-A177-3AD203B41FA5}">
                      <a16:colId xmlns:a16="http://schemas.microsoft.com/office/drawing/2014/main" val="2102853183"/>
                    </a:ext>
                  </a:extLst>
                </a:gridCol>
                <a:gridCol w="576072">
                  <a:extLst>
                    <a:ext uri="{9D8B030D-6E8A-4147-A177-3AD203B41FA5}">
                      <a16:colId xmlns:a16="http://schemas.microsoft.com/office/drawing/2014/main" val="3977742783"/>
                    </a:ext>
                  </a:extLst>
                </a:gridCol>
                <a:gridCol w="576072">
                  <a:extLst>
                    <a:ext uri="{9D8B030D-6E8A-4147-A177-3AD203B41FA5}">
                      <a16:colId xmlns:a16="http://schemas.microsoft.com/office/drawing/2014/main" val="1170697016"/>
                    </a:ext>
                  </a:extLst>
                </a:gridCol>
                <a:gridCol w="576072">
                  <a:extLst>
                    <a:ext uri="{9D8B030D-6E8A-4147-A177-3AD203B41FA5}">
                      <a16:colId xmlns:a16="http://schemas.microsoft.com/office/drawing/2014/main" val="3530782932"/>
                    </a:ext>
                  </a:extLst>
                </a:gridCol>
                <a:gridCol w="576072">
                  <a:extLst>
                    <a:ext uri="{9D8B030D-6E8A-4147-A177-3AD203B41FA5}">
                      <a16:colId xmlns:a16="http://schemas.microsoft.com/office/drawing/2014/main" val="458863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582830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MeineAugenblicke.de - 2024-03-16 09:01:59</a:t>
                      </a:r>
                      <a:r>
                        <a:rPr kumimoji="0" lang="de-DE" sz="1000" b="0" i="0" u="none" strike="noStrike" kern="1200" cap="none" spc="0" normalizeH="0" baseline="0" noProof="0">
                          <a:ln>
                            <a:noFill/>
                          </a:ln>
                          <a:solidFill>
                            <a:prstClr val="black"/>
                          </a:solidFill>
                          <a:effectLst/>
                          <a:uLnTx/>
                          <a:uFillTx/>
                          <a:latin typeface="Calibri"/>
                          <a:ea typeface="+mn-ea"/>
                          <a:cs typeface="+mn-cs"/>
                        </a:rPr>
                        <a:t>
 Warum Du Deine Gesundheitsdaten teilen solltest?🤔 Because Sharing is Caring!🤝 Deine Gesundheitsdaten liefern wertvolle Informationen über Diagnosen, Behandlungen und die Einnahme von Medikamenten, die bei der Entwicklung von neuen Medikamenten unterstützen. Eine Möglichkeit dafür ist die Teilnahme an klinischen Studien, wie es Susanna gemacht hat. 
Dabei ist der Schutz Deiner Daten natürlich immer höchste Priorität. Mehr zum Thema Datenschutz bei Gesundheitsdaten erfährst Du bei der Initiative https://www.datasaveslives.de/dataprotection
Du möchtest erfahren, wie das Ganze funktioniert? Dann gehe einfach auf https://go.roche.de/z9xfez0wafxn
#Roche #Datendrang #Gesundheitsdaten *bezahlte Partnerschaft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16:13:48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423242824"/>
                  </a:ext>
                </a:extLst>
              </a:tr>
            </a:tbl>
          </a:graphicData>
        </a:graphic>
      </p:graphicFrame>
      <p:sp>
        <p:nvSpPr>
          <p:cNvPr id="4" name="Text Placeholder 3">
            <a:extLst>
              <a:ext uri="{FF2B5EF4-FFF2-40B4-BE49-F238E27FC236}">
                <a16:creationId xmlns:a16="http://schemas.microsoft.com/office/drawing/2014/main" id="{ACB30E5A-FCE7-4C07-8A0E-587BE3EB122A}"/>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4137302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15D34-D9A0-4806-9F4B-95E9BB0556A9}"/>
              </a:ext>
            </a:extLst>
          </p:cNvPr>
          <p:cNvSpPr>
            <a:spLocks noGrp="1"/>
          </p:cNvSpPr>
          <p:nvPr>
            <p:ph type="title"/>
          </p:nvPr>
        </p:nvSpPr>
        <p:spPr/>
        <p:txBody>
          <a:bodyPr/>
          <a:lstStyle/>
          <a:p>
            <a:r>
              <a:rPr lang="en-US"/>
              <a:t>Facebook Own Posts Table | All profiles - 12 of 25</a:t>
            </a:r>
          </a:p>
        </p:txBody>
      </p:sp>
      <p:graphicFrame>
        <p:nvGraphicFramePr>
          <p:cNvPr id="5" name="Table Placeholder 4">
            <a:extLst>
              <a:ext uri="{FF2B5EF4-FFF2-40B4-BE49-F238E27FC236}">
                <a16:creationId xmlns:a16="http://schemas.microsoft.com/office/drawing/2014/main" id="{C849053C-ABE3-4763-99C9-350E51D0964B}"/>
              </a:ext>
            </a:extLst>
          </p:cNvPr>
          <p:cNvGraphicFramePr>
            <a:graphicFrameLocks noGrp="1"/>
          </p:cNvGraphicFramePr>
          <p:nvPr>
            <p:ph type="tbl" sz="quarter" idx="13"/>
            <p:extLst>
              <p:ext uri="{D42A27DB-BD31-4B8C-83A1-F6EECF244321}">
                <p14:modId xmlns:p14="http://schemas.microsoft.com/office/powerpoint/2010/main" val="2982515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781984"/>
                    </a:ext>
                  </a:extLst>
                </a:gridCol>
                <a:gridCol w="1152144">
                  <a:extLst>
                    <a:ext uri="{9D8B030D-6E8A-4147-A177-3AD203B41FA5}">
                      <a16:colId xmlns:a16="http://schemas.microsoft.com/office/drawing/2014/main" val="2364209645"/>
                    </a:ext>
                  </a:extLst>
                </a:gridCol>
                <a:gridCol w="576072">
                  <a:extLst>
                    <a:ext uri="{9D8B030D-6E8A-4147-A177-3AD203B41FA5}">
                      <a16:colId xmlns:a16="http://schemas.microsoft.com/office/drawing/2014/main" val="4110666796"/>
                    </a:ext>
                  </a:extLst>
                </a:gridCol>
                <a:gridCol w="576072">
                  <a:extLst>
                    <a:ext uri="{9D8B030D-6E8A-4147-A177-3AD203B41FA5}">
                      <a16:colId xmlns:a16="http://schemas.microsoft.com/office/drawing/2014/main" val="3695456625"/>
                    </a:ext>
                  </a:extLst>
                </a:gridCol>
                <a:gridCol w="576072">
                  <a:extLst>
                    <a:ext uri="{9D8B030D-6E8A-4147-A177-3AD203B41FA5}">
                      <a16:colId xmlns:a16="http://schemas.microsoft.com/office/drawing/2014/main" val="1517655269"/>
                    </a:ext>
                  </a:extLst>
                </a:gridCol>
                <a:gridCol w="576072">
                  <a:extLst>
                    <a:ext uri="{9D8B030D-6E8A-4147-A177-3AD203B41FA5}">
                      <a16:colId xmlns:a16="http://schemas.microsoft.com/office/drawing/2014/main" val="604580693"/>
                    </a:ext>
                  </a:extLst>
                </a:gridCol>
                <a:gridCol w="576072">
                  <a:extLst>
                    <a:ext uri="{9D8B030D-6E8A-4147-A177-3AD203B41FA5}">
                      <a16:colId xmlns:a16="http://schemas.microsoft.com/office/drawing/2014/main" val="1311339818"/>
                    </a:ext>
                  </a:extLst>
                </a:gridCol>
                <a:gridCol w="576072">
                  <a:extLst>
                    <a:ext uri="{9D8B030D-6E8A-4147-A177-3AD203B41FA5}">
                      <a16:colId xmlns:a16="http://schemas.microsoft.com/office/drawing/2014/main" val="1108259558"/>
                    </a:ext>
                  </a:extLst>
                </a:gridCol>
                <a:gridCol w="576072">
                  <a:extLst>
                    <a:ext uri="{9D8B030D-6E8A-4147-A177-3AD203B41FA5}">
                      <a16:colId xmlns:a16="http://schemas.microsoft.com/office/drawing/2014/main" val="2298497379"/>
                    </a:ext>
                  </a:extLst>
                </a:gridCol>
                <a:gridCol w="576072">
                  <a:extLst>
                    <a:ext uri="{9D8B030D-6E8A-4147-A177-3AD203B41FA5}">
                      <a16:colId xmlns:a16="http://schemas.microsoft.com/office/drawing/2014/main" val="491554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269349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Das K Wort - Diagnose Krebs. Onko - 2024-03-16 09:00:16</a:t>
                      </a:r>
                      <a:r>
                        <a:rPr kumimoji="0" lang="de-DE" sz="1000" b="0" i="0" u="none" strike="noStrike" kern="1200" cap="none" spc="0" normalizeH="0" baseline="0" noProof="0">
                          <a:ln>
                            <a:noFill/>
                          </a:ln>
                          <a:solidFill>
                            <a:prstClr val="black"/>
                          </a:solidFill>
                          <a:effectLst/>
                          <a:uLnTx/>
                          <a:uFillTx/>
                          <a:latin typeface="Calibri"/>
                          <a:ea typeface="+mn-ea"/>
                          <a:cs typeface="+mn-cs"/>
                        </a:rPr>
                        <a:t>
 Warum Du Deine Gesundheitsdaten teilen solltest?🤔 Because Sharing is Caring!🤝 Deine Gesundheitsdaten liefern wertvolle Informationen über Diagnosen, Behandlungen und die Einnahme von Medikamenten, die bei der Entwicklung von neuen Medikamenten unterstützen. Eine Möglichkeit dafür ist die Teilnahme an klinischen Studien, wie es Susanna gemacht hat. 
Dabei ist der Schutz Deiner Daten natürlich immer höchste Priorität. Mehr zum Thema Datenschutz bei Gesundheitsdaten erfährst Du bei der Initiative datasaveslives.de
Du möchtest erfahren, wie das Ganze funktioniert? Dann gehe einfach auf https://go.roche.de/z9xfez0wafxn 
#Roche #Datendrang #Gesundheitsdaten *bezahlte Partnerschaft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10:46:27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65366397"/>
                  </a:ext>
                </a:extLst>
              </a:tr>
            </a:tbl>
          </a:graphicData>
        </a:graphic>
      </p:graphicFrame>
      <p:sp>
        <p:nvSpPr>
          <p:cNvPr id="4" name="Text Placeholder 3">
            <a:extLst>
              <a:ext uri="{FF2B5EF4-FFF2-40B4-BE49-F238E27FC236}">
                <a16:creationId xmlns:a16="http://schemas.microsoft.com/office/drawing/2014/main" id="{067686AD-E504-4FF7-92E4-68361A7E312A}"/>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1167042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D5F58-4597-4256-8470-98B4F47C1224}"/>
              </a:ext>
            </a:extLst>
          </p:cNvPr>
          <p:cNvSpPr>
            <a:spLocks noGrp="1"/>
          </p:cNvSpPr>
          <p:nvPr>
            <p:ph type="title"/>
          </p:nvPr>
        </p:nvSpPr>
        <p:spPr/>
        <p:txBody>
          <a:bodyPr/>
          <a:lstStyle/>
          <a:p>
            <a:r>
              <a:rPr lang="en-US"/>
              <a:t>Facebook Own Posts Table | All profiles - 13 of 25</a:t>
            </a:r>
          </a:p>
        </p:txBody>
      </p:sp>
      <p:graphicFrame>
        <p:nvGraphicFramePr>
          <p:cNvPr id="5" name="Table Placeholder 4">
            <a:extLst>
              <a:ext uri="{FF2B5EF4-FFF2-40B4-BE49-F238E27FC236}">
                <a16:creationId xmlns:a16="http://schemas.microsoft.com/office/drawing/2014/main" id="{129CCD8B-0E30-4064-B5A6-A203455FB3B4}"/>
              </a:ext>
            </a:extLst>
          </p:cNvPr>
          <p:cNvGraphicFramePr>
            <a:graphicFrameLocks noGrp="1"/>
          </p:cNvGraphicFramePr>
          <p:nvPr>
            <p:ph type="tbl" sz="quarter" idx="13"/>
            <p:extLst>
              <p:ext uri="{D42A27DB-BD31-4B8C-83A1-F6EECF244321}">
                <p14:modId xmlns:p14="http://schemas.microsoft.com/office/powerpoint/2010/main" val="685744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16854780"/>
                    </a:ext>
                  </a:extLst>
                </a:gridCol>
                <a:gridCol w="1152144">
                  <a:extLst>
                    <a:ext uri="{9D8B030D-6E8A-4147-A177-3AD203B41FA5}">
                      <a16:colId xmlns:a16="http://schemas.microsoft.com/office/drawing/2014/main" val="904846187"/>
                    </a:ext>
                  </a:extLst>
                </a:gridCol>
                <a:gridCol w="576072">
                  <a:extLst>
                    <a:ext uri="{9D8B030D-6E8A-4147-A177-3AD203B41FA5}">
                      <a16:colId xmlns:a16="http://schemas.microsoft.com/office/drawing/2014/main" val="2554243452"/>
                    </a:ext>
                  </a:extLst>
                </a:gridCol>
                <a:gridCol w="576072">
                  <a:extLst>
                    <a:ext uri="{9D8B030D-6E8A-4147-A177-3AD203B41FA5}">
                      <a16:colId xmlns:a16="http://schemas.microsoft.com/office/drawing/2014/main" val="970442690"/>
                    </a:ext>
                  </a:extLst>
                </a:gridCol>
                <a:gridCol w="576072">
                  <a:extLst>
                    <a:ext uri="{9D8B030D-6E8A-4147-A177-3AD203B41FA5}">
                      <a16:colId xmlns:a16="http://schemas.microsoft.com/office/drawing/2014/main" val="3157629451"/>
                    </a:ext>
                  </a:extLst>
                </a:gridCol>
                <a:gridCol w="576072">
                  <a:extLst>
                    <a:ext uri="{9D8B030D-6E8A-4147-A177-3AD203B41FA5}">
                      <a16:colId xmlns:a16="http://schemas.microsoft.com/office/drawing/2014/main" val="2224393326"/>
                    </a:ext>
                  </a:extLst>
                </a:gridCol>
                <a:gridCol w="576072">
                  <a:extLst>
                    <a:ext uri="{9D8B030D-6E8A-4147-A177-3AD203B41FA5}">
                      <a16:colId xmlns:a16="http://schemas.microsoft.com/office/drawing/2014/main" val="1103646168"/>
                    </a:ext>
                  </a:extLst>
                </a:gridCol>
                <a:gridCol w="576072">
                  <a:extLst>
                    <a:ext uri="{9D8B030D-6E8A-4147-A177-3AD203B41FA5}">
                      <a16:colId xmlns:a16="http://schemas.microsoft.com/office/drawing/2014/main" val="2027289018"/>
                    </a:ext>
                  </a:extLst>
                </a:gridCol>
                <a:gridCol w="576072">
                  <a:extLst>
                    <a:ext uri="{9D8B030D-6E8A-4147-A177-3AD203B41FA5}">
                      <a16:colId xmlns:a16="http://schemas.microsoft.com/office/drawing/2014/main" val="3382749767"/>
                    </a:ext>
                  </a:extLst>
                </a:gridCol>
                <a:gridCol w="576072">
                  <a:extLst>
                    <a:ext uri="{9D8B030D-6E8A-4147-A177-3AD203B41FA5}">
                      <a16:colId xmlns:a16="http://schemas.microsoft.com/office/drawing/2014/main" val="1340709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890309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Active A - Leben mit Hämophilie A - 2024-03-16 09:00:15</a:t>
                      </a:r>
                      <a:r>
                        <a:rPr kumimoji="0" lang="de-DE" sz="1000" b="0" i="0" u="none" strike="noStrike" kern="1200" cap="none" spc="0" normalizeH="0" baseline="0" noProof="0">
                          <a:ln>
                            <a:noFill/>
                          </a:ln>
                          <a:solidFill>
                            <a:prstClr val="black"/>
                          </a:solidFill>
                          <a:effectLst/>
                          <a:uLnTx/>
                          <a:uFillTx/>
                          <a:latin typeface="Calibri"/>
                          <a:ea typeface="+mn-ea"/>
                          <a:cs typeface="+mn-cs"/>
                        </a:rPr>
                        <a:t>
 Warum Du Deine Gesundheitsdaten teilen solltest?🤔 Because Sharing is Caring!🤝
Deine Gesundheitsdaten liefern wertvolle Informationen über Diagnosen, Behandlungen und die Einnahme von Medikamenten, die bei der Entwicklung von neuen Medikamenten unterstützen. Eine Möglichkeit dafür ist die Teilnahme an klinischen Studien, wie es Susanna gemacht hat. 
Dabei ist der Schutz Deiner Daten natürlich immer höchste Priorität. Mehr zum Thema Datenschutz bei Gesundheitsdaten erfährst Du bei der Initiative datasaveslives.de
Du möchtest erfahren, wie das Ganze funktioniert? Dann gehe einfach auf https://go.roche.de/z9xfez0wafxn
 #Roche #Datendrang #Gesundheitsdaten *Bezahlte Partnerschaft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10:48:02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91255778"/>
                  </a:ext>
                </a:extLst>
              </a:tr>
            </a:tbl>
          </a:graphicData>
        </a:graphic>
      </p:graphicFrame>
      <p:sp>
        <p:nvSpPr>
          <p:cNvPr id="4" name="Text Placeholder 3">
            <a:extLst>
              <a:ext uri="{FF2B5EF4-FFF2-40B4-BE49-F238E27FC236}">
                <a16:creationId xmlns:a16="http://schemas.microsoft.com/office/drawing/2014/main" id="{29DCDAE6-F739-427C-8C02-CF8F5F504B89}"/>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358346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1CB9E-D859-433C-B447-2C6C4B567F47}"/>
              </a:ext>
            </a:extLst>
          </p:cNvPr>
          <p:cNvSpPr>
            <a:spLocks noGrp="1"/>
          </p:cNvSpPr>
          <p:nvPr>
            <p:ph type="title"/>
          </p:nvPr>
        </p:nvSpPr>
        <p:spPr/>
        <p:txBody>
          <a:bodyPr/>
          <a:lstStyle/>
          <a:p>
            <a:r>
              <a:rPr lang="en-US"/>
              <a:t>Facebook Own Posts Table | All profiles - 14 of 25</a:t>
            </a:r>
          </a:p>
        </p:txBody>
      </p:sp>
      <p:graphicFrame>
        <p:nvGraphicFramePr>
          <p:cNvPr id="5" name="Table Placeholder 4">
            <a:extLst>
              <a:ext uri="{FF2B5EF4-FFF2-40B4-BE49-F238E27FC236}">
                <a16:creationId xmlns:a16="http://schemas.microsoft.com/office/drawing/2014/main" id="{978F19D4-C588-451B-8776-1EC220505E29}"/>
              </a:ext>
            </a:extLst>
          </p:cNvPr>
          <p:cNvGraphicFramePr>
            <a:graphicFrameLocks noGrp="1"/>
          </p:cNvGraphicFramePr>
          <p:nvPr>
            <p:ph type="tbl" sz="quarter" idx="13"/>
            <p:extLst>
              <p:ext uri="{D42A27DB-BD31-4B8C-83A1-F6EECF244321}">
                <p14:modId xmlns:p14="http://schemas.microsoft.com/office/powerpoint/2010/main" val="1643143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49305861"/>
                    </a:ext>
                  </a:extLst>
                </a:gridCol>
                <a:gridCol w="1152144">
                  <a:extLst>
                    <a:ext uri="{9D8B030D-6E8A-4147-A177-3AD203B41FA5}">
                      <a16:colId xmlns:a16="http://schemas.microsoft.com/office/drawing/2014/main" val="2812005891"/>
                    </a:ext>
                  </a:extLst>
                </a:gridCol>
                <a:gridCol w="576072">
                  <a:extLst>
                    <a:ext uri="{9D8B030D-6E8A-4147-A177-3AD203B41FA5}">
                      <a16:colId xmlns:a16="http://schemas.microsoft.com/office/drawing/2014/main" val="1343358462"/>
                    </a:ext>
                  </a:extLst>
                </a:gridCol>
                <a:gridCol w="576072">
                  <a:extLst>
                    <a:ext uri="{9D8B030D-6E8A-4147-A177-3AD203B41FA5}">
                      <a16:colId xmlns:a16="http://schemas.microsoft.com/office/drawing/2014/main" val="2403043598"/>
                    </a:ext>
                  </a:extLst>
                </a:gridCol>
                <a:gridCol w="576072">
                  <a:extLst>
                    <a:ext uri="{9D8B030D-6E8A-4147-A177-3AD203B41FA5}">
                      <a16:colId xmlns:a16="http://schemas.microsoft.com/office/drawing/2014/main" val="1111637689"/>
                    </a:ext>
                  </a:extLst>
                </a:gridCol>
                <a:gridCol w="576072">
                  <a:extLst>
                    <a:ext uri="{9D8B030D-6E8A-4147-A177-3AD203B41FA5}">
                      <a16:colId xmlns:a16="http://schemas.microsoft.com/office/drawing/2014/main" val="3590906382"/>
                    </a:ext>
                  </a:extLst>
                </a:gridCol>
                <a:gridCol w="576072">
                  <a:extLst>
                    <a:ext uri="{9D8B030D-6E8A-4147-A177-3AD203B41FA5}">
                      <a16:colId xmlns:a16="http://schemas.microsoft.com/office/drawing/2014/main" val="634953841"/>
                    </a:ext>
                  </a:extLst>
                </a:gridCol>
                <a:gridCol w="576072">
                  <a:extLst>
                    <a:ext uri="{9D8B030D-6E8A-4147-A177-3AD203B41FA5}">
                      <a16:colId xmlns:a16="http://schemas.microsoft.com/office/drawing/2014/main" val="2560070198"/>
                    </a:ext>
                  </a:extLst>
                </a:gridCol>
                <a:gridCol w="576072">
                  <a:extLst>
                    <a:ext uri="{9D8B030D-6E8A-4147-A177-3AD203B41FA5}">
                      <a16:colId xmlns:a16="http://schemas.microsoft.com/office/drawing/2014/main" val="26726702"/>
                    </a:ext>
                  </a:extLst>
                </a:gridCol>
                <a:gridCol w="576072">
                  <a:extLst>
                    <a:ext uri="{9D8B030D-6E8A-4147-A177-3AD203B41FA5}">
                      <a16:colId xmlns:a16="http://schemas.microsoft.com/office/drawing/2014/main" val="2333820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676948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Trotz MS SC - 2024-03-16 09:00:10</a:t>
                      </a:r>
                      <a:r>
                        <a:rPr kumimoji="0" lang="de-DE" sz="1000" b="0" i="0" u="none" strike="noStrike" kern="1200" cap="none" spc="0" normalizeH="0" baseline="0" noProof="0">
                          <a:ln>
                            <a:noFill/>
                          </a:ln>
                          <a:solidFill>
                            <a:prstClr val="black"/>
                          </a:solidFill>
                          <a:effectLst/>
                          <a:uLnTx/>
                          <a:uFillTx/>
                          <a:latin typeface="Calibri"/>
                          <a:ea typeface="+mn-ea"/>
                          <a:cs typeface="+mn-cs"/>
                        </a:rPr>
                        <a:t>
 Warum Du Deine Gesundheitsdaten teilen solltest?🤔 Because Sharing is Caring!🤝 Deine Gesundheitsdaten liefern wertvolle Informationen über Diagnosen, Behandlungen und die Einnahme von Medikamenten, die bei der Entwicklung von neuen Medikamenten unterstützen. Eine Möglichkeit dafür ist die Teilnahme an klinischen Studien, wie es Susanna gemacht hat. 
Dabei ist der Schutz Deiner Daten natürlich immer höchste Priorität. Mehr zum Thema Datenschutz bei Gesundheitsdaten erfährst Du bei der Initiative datasaveslives.de – Link in Bio 
Du möchtest erfahren, wie das Ganze funktioniert? Dann gehe einfach auf: https://go.roche.de/z9xfez0wafxn?cid=smm-SI-20240126-none-TMS-fb-10011023
#Roche #Datendrang #Gesundheitsdaten *bezahlte Partnerschaft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10:44:29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13385007"/>
                  </a:ext>
                </a:extLst>
              </a:tr>
            </a:tbl>
          </a:graphicData>
        </a:graphic>
      </p:graphicFrame>
      <p:sp>
        <p:nvSpPr>
          <p:cNvPr id="4" name="Text Placeholder 3">
            <a:extLst>
              <a:ext uri="{FF2B5EF4-FFF2-40B4-BE49-F238E27FC236}">
                <a16:creationId xmlns:a16="http://schemas.microsoft.com/office/drawing/2014/main" id="{C9D86808-02FC-429F-AB17-E3C6EDAD78F9}"/>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2989517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F9296-E807-4287-B19B-E8C8AB33B592}"/>
              </a:ext>
            </a:extLst>
          </p:cNvPr>
          <p:cNvSpPr>
            <a:spLocks noGrp="1"/>
          </p:cNvSpPr>
          <p:nvPr>
            <p:ph type="title"/>
          </p:nvPr>
        </p:nvSpPr>
        <p:spPr/>
        <p:txBody>
          <a:bodyPr/>
          <a:lstStyle/>
          <a:p>
            <a:r>
              <a:rPr lang="en-US"/>
              <a:t>Facebook Own Posts Table | All profiles - 15 of 25</a:t>
            </a:r>
          </a:p>
        </p:txBody>
      </p:sp>
      <p:graphicFrame>
        <p:nvGraphicFramePr>
          <p:cNvPr id="5" name="Table Placeholder 4">
            <a:extLst>
              <a:ext uri="{FF2B5EF4-FFF2-40B4-BE49-F238E27FC236}">
                <a16:creationId xmlns:a16="http://schemas.microsoft.com/office/drawing/2014/main" id="{96AD3E19-C533-49DF-BBCF-0395A0158752}"/>
              </a:ext>
            </a:extLst>
          </p:cNvPr>
          <p:cNvGraphicFramePr>
            <a:graphicFrameLocks noGrp="1"/>
          </p:cNvGraphicFramePr>
          <p:nvPr>
            <p:ph type="tbl" sz="quarter" idx="13"/>
            <p:extLst>
              <p:ext uri="{D42A27DB-BD31-4B8C-83A1-F6EECF244321}">
                <p14:modId xmlns:p14="http://schemas.microsoft.com/office/powerpoint/2010/main" val="1034237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22245172"/>
                    </a:ext>
                  </a:extLst>
                </a:gridCol>
                <a:gridCol w="1152144">
                  <a:extLst>
                    <a:ext uri="{9D8B030D-6E8A-4147-A177-3AD203B41FA5}">
                      <a16:colId xmlns:a16="http://schemas.microsoft.com/office/drawing/2014/main" val="1945620540"/>
                    </a:ext>
                  </a:extLst>
                </a:gridCol>
                <a:gridCol w="576072">
                  <a:extLst>
                    <a:ext uri="{9D8B030D-6E8A-4147-A177-3AD203B41FA5}">
                      <a16:colId xmlns:a16="http://schemas.microsoft.com/office/drawing/2014/main" val="924938518"/>
                    </a:ext>
                  </a:extLst>
                </a:gridCol>
                <a:gridCol w="576072">
                  <a:extLst>
                    <a:ext uri="{9D8B030D-6E8A-4147-A177-3AD203B41FA5}">
                      <a16:colId xmlns:a16="http://schemas.microsoft.com/office/drawing/2014/main" val="961822542"/>
                    </a:ext>
                  </a:extLst>
                </a:gridCol>
                <a:gridCol w="576072">
                  <a:extLst>
                    <a:ext uri="{9D8B030D-6E8A-4147-A177-3AD203B41FA5}">
                      <a16:colId xmlns:a16="http://schemas.microsoft.com/office/drawing/2014/main" val="3186873006"/>
                    </a:ext>
                  </a:extLst>
                </a:gridCol>
                <a:gridCol w="576072">
                  <a:extLst>
                    <a:ext uri="{9D8B030D-6E8A-4147-A177-3AD203B41FA5}">
                      <a16:colId xmlns:a16="http://schemas.microsoft.com/office/drawing/2014/main" val="2652354505"/>
                    </a:ext>
                  </a:extLst>
                </a:gridCol>
                <a:gridCol w="576072">
                  <a:extLst>
                    <a:ext uri="{9D8B030D-6E8A-4147-A177-3AD203B41FA5}">
                      <a16:colId xmlns:a16="http://schemas.microsoft.com/office/drawing/2014/main" val="3347017031"/>
                    </a:ext>
                  </a:extLst>
                </a:gridCol>
                <a:gridCol w="576072">
                  <a:extLst>
                    <a:ext uri="{9D8B030D-6E8A-4147-A177-3AD203B41FA5}">
                      <a16:colId xmlns:a16="http://schemas.microsoft.com/office/drawing/2014/main" val="2157129451"/>
                    </a:ext>
                  </a:extLst>
                </a:gridCol>
                <a:gridCol w="576072">
                  <a:extLst>
                    <a:ext uri="{9D8B030D-6E8A-4147-A177-3AD203B41FA5}">
                      <a16:colId xmlns:a16="http://schemas.microsoft.com/office/drawing/2014/main" val="2515508522"/>
                    </a:ext>
                  </a:extLst>
                </a:gridCol>
                <a:gridCol w="576072">
                  <a:extLst>
                    <a:ext uri="{9D8B030D-6E8A-4147-A177-3AD203B41FA5}">
                      <a16:colId xmlns:a16="http://schemas.microsoft.com/office/drawing/2014/main" val="3873631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709858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Face SMA - 2024-03-16 09:00:08</a:t>
                      </a:r>
                      <a:r>
                        <a:rPr kumimoji="0" lang="de-DE" sz="1000" b="0" i="0" u="none" strike="noStrike" kern="1200" cap="none" spc="0" normalizeH="0" baseline="0" noProof="0">
                          <a:ln>
                            <a:noFill/>
                          </a:ln>
                          <a:solidFill>
                            <a:prstClr val="black"/>
                          </a:solidFill>
                          <a:effectLst/>
                          <a:uLnTx/>
                          <a:uFillTx/>
                          <a:latin typeface="Calibri"/>
                          <a:ea typeface="+mn-ea"/>
                          <a:cs typeface="+mn-cs"/>
                        </a:rPr>
                        <a:t>
 Warum Du Deine Gesundheitsdaten teilen solltest?🤔 Because Sharing is Caring!🤝 
Deine Gesundheitsdaten liefern wertvolle Informationen über Diagnosen, Behandlungen und die Einnahme von Medikamenten, die bei der Entwicklung von neuen Medikamenten unterstützen. Eine Möglichkeit dafür ist die Teilnahme an klinischen Studien, wie es Susanna gemacht hat. 
Dabei ist der Schutz Deiner Daten natürlich immer höchste Priorität. Mehr zum Thema Datenschutz bei Gesundheitsdaten erfährst Du bei der Initiative datasaveslives.de
Du möchtest erfahren, wie das Ganze funktioniert? Dann gehe einfach auf https://go.roche.de/z9xfez0wafxn
#Roche #Datendrang #Gesundheitsdaten *Bezahlte Partnerschaft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16:12:54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49855493"/>
                  </a:ext>
                </a:extLst>
              </a:tr>
            </a:tbl>
          </a:graphicData>
        </a:graphic>
      </p:graphicFrame>
      <p:sp>
        <p:nvSpPr>
          <p:cNvPr id="4" name="Text Placeholder 3">
            <a:extLst>
              <a:ext uri="{FF2B5EF4-FFF2-40B4-BE49-F238E27FC236}">
                <a16:creationId xmlns:a16="http://schemas.microsoft.com/office/drawing/2014/main" id="{55CF87D8-6874-4F53-9C31-4EEF9AE2DD3F}"/>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3901790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B0590-D871-42AB-A1AB-959B66C490B3}"/>
              </a:ext>
            </a:extLst>
          </p:cNvPr>
          <p:cNvSpPr>
            <a:spLocks noGrp="1"/>
          </p:cNvSpPr>
          <p:nvPr>
            <p:ph type="title"/>
          </p:nvPr>
        </p:nvSpPr>
        <p:spPr/>
        <p:txBody>
          <a:bodyPr/>
          <a:lstStyle/>
          <a:p>
            <a:r>
              <a:rPr lang="en-US"/>
              <a:t>Facebook Own Posts Table | All profiles - 16 of 25</a:t>
            </a:r>
          </a:p>
        </p:txBody>
      </p:sp>
      <p:graphicFrame>
        <p:nvGraphicFramePr>
          <p:cNvPr id="5" name="Table Placeholder 4">
            <a:extLst>
              <a:ext uri="{FF2B5EF4-FFF2-40B4-BE49-F238E27FC236}">
                <a16:creationId xmlns:a16="http://schemas.microsoft.com/office/drawing/2014/main" id="{99CF131A-AE77-49D1-88B2-234030F2E5D9}"/>
              </a:ext>
            </a:extLst>
          </p:cNvPr>
          <p:cNvGraphicFramePr>
            <a:graphicFrameLocks noGrp="1"/>
          </p:cNvGraphicFramePr>
          <p:nvPr>
            <p:ph type="tbl" sz="quarter" idx="13"/>
            <p:extLst>
              <p:ext uri="{D42A27DB-BD31-4B8C-83A1-F6EECF244321}">
                <p14:modId xmlns:p14="http://schemas.microsoft.com/office/powerpoint/2010/main" val="3308925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58852572"/>
                    </a:ext>
                  </a:extLst>
                </a:gridCol>
                <a:gridCol w="1152144">
                  <a:extLst>
                    <a:ext uri="{9D8B030D-6E8A-4147-A177-3AD203B41FA5}">
                      <a16:colId xmlns:a16="http://schemas.microsoft.com/office/drawing/2014/main" val="3518526663"/>
                    </a:ext>
                  </a:extLst>
                </a:gridCol>
                <a:gridCol w="576072">
                  <a:extLst>
                    <a:ext uri="{9D8B030D-6E8A-4147-A177-3AD203B41FA5}">
                      <a16:colId xmlns:a16="http://schemas.microsoft.com/office/drawing/2014/main" val="944541457"/>
                    </a:ext>
                  </a:extLst>
                </a:gridCol>
                <a:gridCol w="576072">
                  <a:extLst>
                    <a:ext uri="{9D8B030D-6E8A-4147-A177-3AD203B41FA5}">
                      <a16:colId xmlns:a16="http://schemas.microsoft.com/office/drawing/2014/main" val="1551489595"/>
                    </a:ext>
                  </a:extLst>
                </a:gridCol>
                <a:gridCol w="576072">
                  <a:extLst>
                    <a:ext uri="{9D8B030D-6E8A-4147-A177-3AD203B41FA5}">
                      <a16:colId xmlns:a16="http://schemas.microsoft.com/office/drawing/2014/main" val="2805567698"/>
                    </a:ext>
                  </a:extLst>
                </a:gridCol>
                <a:gridCol w="576072">
                  <a:extLst>
                    <a:ext uri="{9D8B030D-6E8A-4147-A177-3AD203B41FA5}">
                      <a16:colId xmlns:a16="http://schemas.microsoft.com/office/drawing/2014/main" val="2738568570"/>
                    </a:ext>
                  </a:extLst>
                </a:gridCol>
                <a:gridCol w="576072">
                  <a:extLst>
                    <a:ext uri="{9D8B030D-6E8A-4147-A177-3AD203B41FA5}">
                      <a16:colId xmlns:a16="http://schemas.microsoft.com/office/drawing/2014/main" val="1468971444"/>
                    </a:ext>
                  </a:extLst>
                </a:gridCol>
                <a:gridCol w="576072">
                  <a:extLst>
                    <a:ext uri="{9D8B030D-6E8A-4147-A177-3AD203B41FA5}">
                      <a16:colId xmlns:a16="http://schemas.microsoft.com/office/drawing/2014/main" val="1336133194"/>
                    </a:ext>
                  </a:extLst>
                </a:gridCol>
                <a:gridCol w="576072">
                  <a:extLst>
                    <a:ext uri="{9D8B030D-6E8A-4147-A177-3AD203B41FA5}">
                      <a16:colId xmlns:a16="http://schemas.microsoft.com/office/drawing/2014/main" val="845549900"/>
                    </a:ext>
                  </a:extLst>
                </a:gridCol>
                <a:gridCol w="576072">
                  <a:extLst>
                    <a:ext uri="{9D8B030D-6E8A-4147-A177-3AD203B41FA5}">
                      <a16:colId xmlns:a16="http://schemas.microsoft.com/office/drawing/2014/main" val="264715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828604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MeineAugenblicke.de - 2024-03-14 08:33:32</a:t>
                      </a:r>
                      <a:r>
                        <a:rPr kumimoji="0" lang="de-DE" sz="1000" b="0" i="0" u="none" strike="noStrike" kern="1200" cap="none" spc="0" normalizeH="0" baseline="0" noProof="0">
                          <a:ln>
                            <a:noFill/>
                          </a:ln>
                          <a:solidFill>
                            <a:prstClr val="black"/>
                          </a:solidFill>
                          <a:effectLst/>
                          <a:uLnTx/>
                          <a:uFillTx/>
                          <a:latin typeface="Calibri"/>
                          <a:ea typeface="+mn-ea"/>
                          <a:cs typeface="+mn-cs"/>
                        </a:rPr>
                        <a:t>
 Eine Zukunft, in der es für jede Krankheit das richtige Medikament gibt?😯 Zugegeben klingt das in unserer jetzigen Zeit noch zu schön, um wahr zu sein. Doch durch klinische Studien und Gesundheitsdaten von Patient:innen können wir diesem Ziel immer näherkommen. 
Unterstütze uns dabei, sichere und wirksame Medikamente zu entwickeln – und das ganz geschützt und privat! 
Hast Du schon mal bei einer solchen klinischen Studie teilgenommen? Oder möchtest Du Dich darüber informieren, wie Deine Daten konkret helfen können? Alle wichtigen Informationen findest Du unter https://go.roche.de/dqmtjgmtvcno oder den Link in der Bio.
#Roche #Datendrang #Gesundheitsdaten IGH Interessengemeinschaft Hämophiler e.V.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16:13:48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13906642"/>
                  </a:ext>
                </a:extLst>
              </a:tr>
            </a:tbl>
          </a:graphicData>
        </a:graphic>
      </p:graphicFrame>
      <p:sp>
        <p:nvSpPr>
          <p:cNvPr id="4" name="Text Placeholder 3">
            <a:extLst>
              <a:ext uri="{FF2B5EF4-FFF2-40B4-BE49-F238E27FC236}">
                <a16:creationId xmlns:a16="http://schemas.microsoft.com/office/drawing/2014/main" id="{3429CBD2-B3F3-453F-901B-16936B902DEF}"/>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23722088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CD118-7E23-4713-BCFB-853C573C83F5}"/>
              </a:ext>
            </a:extLst>
          </p:cNvPr>
          <p:cNvSpPr>
            <a:spLocks noGrp="1"/>
          </p:cNvSpPr>
          <p:nvPr>
            <p:ph type="title"/>
          </p:nvPr>
        </p:nvSpPr>
        <p:spPr/>
        <p:txBody>
          <a:bodyPr/>
          <a:lstStyle/>
          <a:p>
            <a:r>
              <a:rPr lang="en-US"/>
              <a:t>Facebook Own Posts Table | All profiles - 17 of 25</a:t>
            </a:r>
          </a:p>
        </p:txBody>
      </p:sp>
      <p:graphicFrame>
        <p:nvGraphicFramePr>
          <p:cNvPr id="5" name="Table Placeholder 4">
            <a:extLst>
              <a:ext uri="{FF2B5EF4-FFF2-40B4-BE49-F238E27FC236}">
                <a16:creationId xmlns:a16="http://schemas.microsoft.com/office/drawing/2014/main" id="{A5B0C9FA-A271-46C1-B9C6-E774EE38E863}"/>
              </a:ext>
            </a:extLst>
          </p:cNvPr>
          <p:cNvGraphicFramePr>
            <a:graphicFrameLocks noGrp="1"/>
          </p:cNvGraphicFramePr>
          <p:nvPr>
            <p:ph type="tbl" sz="quarter" idx="13"/>
            <p:extLst>
              <p:ext uri="{D42A27DB-BD31-4B8C-83A1-F6EECF244321}">
                <p14:modId xmlns:p14="http://schemas.microsoft.com/office/powerpoint/2010/main" val="3363078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09559418"/>
                    </a:ext>
                  </a:extLst>
                </a:gridCol>
                <a:gridCol w="1152144">
                  <a:extLst>
                    <a:ext uri="{9D8B030D-6E8A-4147-A177-3AD203B41FA5}">
                      <a16:colId xmlns:a16="http://schemas.microsoft.com/office/drawing/2014/main" val="3459237965"/>
                    </a:ext>
                  </a:extLst>
                </a:gridCol>
                <a:gridCol w="576072">
                  <a:extLst>
                    <a:ext uri="{9D8B030D-6E8A-4147-A177-3AD203B41FA5}">
                      <a16:colId xmlns:a16="http://schemas.microsoft.com/office/drawing/2014/main" val="1157268627"/>
                    </a:ext>
                  </a:extLst>
                </a:gridCol>
                <a:gridCol w="576072">
                  <a:extLst>
                    <a:ext uri="{9D8B030D-6E8A-4147-A177-3AD203B41FA5}">
                      <a16:colId xmlns:a16="http://schemas.microsoft.com/office/drawing/2014/main" val="3686963291"/>
                    </a:ext>
                  </a:extLst>
                </a:gridCol>
                <a:gridCol w="576072">
                  <a:extLst>
                    <a:ext uri="{9D8B030D-6E8A-4147-A177-3AD203B41FA5}">
                      <a16:colId xmlns:a16="http://schemas.microsoft.com/office/drawing/2014/main" val="1792958398"/>
                    </a:ext>
                  </a:extLst>
                </a:gridCol>
                <a:gridCol w="576072">
                  <a:extLst>
                    <a:ext uri="{9D8B030D-6E8A-4147-A177-3AD203B41FA5}">
                      <a16:colId xmlns:a16="http://schemas.microsoft.com/office/drawing/2014/main" val="3123642931"/>
                    </a:ext>
                  </a:extLst>
                </a:gridCol>
                <a:gridCol w="576072">
                  <a:extLst>
                    <a:ext uri="{9D8B030D-6E8A-4147-A177-3AD203B41FA5}">
                      <a16:colId xmlns:a16="http://schemas.microsoft.com/office/drawing/2014/main" val="601143044"/>
                    </a:ext>
                  </a:extLst>
                </a:gridCol>
                <a:gridCol w="576072">
                  <a:extLst>
                    <a:ext uri="{9D8B030D-6E8A-4147-A177-3AD203B41FA5}">
                      <a16:colId xmlns:a16="http://schemas.microsoft.com/office/drawing/2014/main" val="387399092"/>
                    </a:ext>
                  </a:extLst>
                </a:gridCol>
                <a:gridCol w="576072">
                  <a:extLst>
                    <a:ext uri="{9D8B030D-6E8A-4147-A177-3AD203B41FA5}">
                      <a16:colId xmlns:a16="http://schemas.microsoft.com/office/drawing/2014/main" val="86808509"/>
                    </a:ext>
                  </a:extLst>
                </a:gridCol>
                <a:gridCol w="576072">
                  <a:extLst>
                    <a:ext uri="{9D8B030D-6E8A-4147-A177-3AD203B41FA5}">
                      <a16:colId xmlns:a16="http://schemas.microsoft.com/office/drawing/2014/main" val="3516443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856181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Active A - Leben mit Hämophilie A - 2024-03-10 10:00:45</a:t>
                      </a:r>
                      <a:r>
                        <a:rPr kumimoji="0" lang="de-DE" sz="1000" b="0" i="0" u="none" strike="noStrike" kern="1200" cap="none" spc="0" normalizeH="0" baseline="0" noProof="0">
                          <a:ln>
                            <a:noFill/>
                          </a:ln>
                          <a:solidFill>
                            <a:prstClr val="black"/>
                          </a:solidFill>
                          <a:effectLst/>
                          <a:uLnTx/>
                          <a:uFillTx/>
                          <a:latin typeface="Calibri"/>
                          <a:ea typeface="+mn-ea"/>
                          <a:cs typeface="+mn-cs"/>
                        </a:rPr>
                        <a:t>
 Eine Zukunft, in der es für jede Krankheit das richtige Medikament gibt?😯 
Zugegeben klingt das in unserer jetzigen Zeit noch zu schön, um wahr zu sein. Doch durch klinische Studien und Gesundheitsdaten von Patient:innen können wir diesem Ziel immer näherkommen. 
Unterstütze uns dabei, sichere und wirksame Medikamente zu entwickeln – und das ganz geschützt und privat! 
Hast Du schon mal bei einer solchen klinischen Studie teilgenommen? Oder möchtest Du Dich darüber informieren, wie Deine Daten konkret helfen können? Alle wichtigen Informationen findest Du unter https://go.roche.de/dqmtjgmtvcno
IGH Interessengemeinschaft Hämophiler e.V.  #Roche #Datendrang #Gesundheitsdaten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04/09/2024 10:46:22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44007784"/>
                  </a:ext>
                </a:extLst>
              </a:tr>
            </a:tbl>
          </a:graphicData>
        </a:graphic>
      </p:graphicFrame>
      <p:sp>
        <p:nvSpPr>
          <p:cNvPr id="4" name="Text Placeholder 3">
            <a:extLst>
              <a:ext uri="{FF2B5EF4-FFF2-40B4-BE49-F238E27FC236}">
                <a16:creationId xmlns:a16="http://schemas.microsoft.com/office/drawing/2014/main" id="{F9B3223B-6F48-4EAA-A94E-9E7D4479C639}"/>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14856681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1EB37-E67C-493A-883A-6496C1387694}"/>
              </a:ext>
            </a:extLst>
          </p:cNvPr>
          <p:cNvSpPr>
            <a:spLocks noGrp="1"/>
          </p:cNvSpPr>
          <p:nvPr>
            <p:ph type="title"/>
          </p:nvPr>
        </p:nvSpPr>
        <p:spPr/>
        <p:txBody>
          <a:bodyPr/>
          <a:lstStyle/>
          <a:p>
            <a:r>
              <a:rPr lang="en-US"/>
              <a:t>Facebook Own Posts Table | All profiles - 18 of 25</a:t>
            </a:r>
          </a:p>
        </p:txBody>
      </p:sp>
      <p:graphicFrame>
        <p:nvGraphicFramePr>
          <p:cNvPr id="5" name="Table Placeholder 4">
            <a:extLst>
              <a:ext uri="{FF2B5EF4-FFF2-40B4-BE49-F238E27FC236}">
                <a16:creationId xmlns:a16="http://schemas.microsoft.com/office/drawing/2014/main" id="{C968A56E-0259-4000-A997-D116D1950992}"/>
              </a:ext>
            </a:extLst>
          </p:cNvPr>
          <p:cNvGraphicFramePr>
            <a:graphicFrameLocks noGrp="1"/>
          </p:cNvGraphicFramePr>
          <p:nvPr>
            <p:ph type="tbl" sz="quarter" idx="13"/>
            <p:extLst>
              <p:ext uri="{D42A27DB-BD31-4B8C-83A1-F6EECF244321}">
                <p14:modId xmlns:p14="http://schemas.microsoft.com/office/powerpoint/2010/main" val="3233815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25584055"/>
                    </a:ext>
                  </a:extLst>
                </a:gridCol>
                <a:gridCol w="1152144">
                  <a:extLst>
                    <a:ext uri="{9D8B030D-6E8A-4147-A177-3AD203B41FA5}">
                      <a16:colId xmlns:a16="http://schemas.microsoft.com/office/drawing/2014/main" val="1517518683"/>
                    </a:ext>
                  </a:extLst>
                </a:gridCol>
                <a:gridCol w="576072">
                  <a:extLst>
                    <a:ext uri="{9D8B030D-6E8A-4147-A177-3AD203B41FA5}">
                      <a16:colId xmlns:a16="http://schemas.microsoft.com/office/drawing/2014/main" val="3556727888"/>
                    </a:ext>
                  </a:extLst>
                </a:gridCol>
                <a:gridCol w="576072">
                  <a:extLst>
                    <a:ext uri="{9D8B030D-6E8A-4147-A177-3AD203B41FA5}">
                      <a16:colId xmlns:a16="http://schemas.microsoft.com/office/drawing/2014/main" val="2115417807"/>
                    </a:ext>
                  </a:extLst>
                </a:gridCol>
                <a:gridCol w="576072">
                  <a:extLst>
                    <a:ext uri="{9D8B030D-6E8A-4147-A177-3AD203B41FA5}">
                      <a16:colId xmlns:a16="http://schemas.microsoft.com/office/drawing/2014/main" val="420319502"/>
                    </a:ext>
                  </a:extLst>
                </a:gridCol>
                <a:gridCol w="576072">
                  <a:extLst>
                    <a:ext uri="{9D8B030D-6E8A-4147-A177-3AD203B41FA5}">
                      <a16:colId xmlns:a16="http://schemas.microsoft.com/office/drawing/2014/main" val="668606313"/>
                    </a:ext>
                  </a:extLst>
                </a:gridCol>
                <a:gridCol w="576072">
                  <a:extLst>
                    <a:ext uri="{9D8B030D-6E8A-4147-A177-3AD203B41FA5}">
                      <a16:colId xmlns:a16="http://schemas.microsoft.com/office/drawing/2014/main" val="4225157593"/>
                    </a:ext>
                  </a:extLst>
                </a:gridCol>
                <a:gridCol w="576072">
                  <a:extLst>
                    <a:ext uri="{9D8B030D-6E8A-4147-A177-3AD203B41FA5}">
                      <a16:colId xmlns:a16="http://schemas.microsoft.com/office/drawing/2014/main" val="2932753753"/>
                    </a:ext>
                  </a:extLst>
                </a:gridCol>
                <a:gridCol w="576072">
                  <a:extLst>
                    <a:ext uri="{9D8B030D-6E8A-4147-A177-3AD203B41FA5}">
                      <a16:colId xmlns:a16="http://schemas.microsoft.com/office/drawing/2014/main" val="3427719647"/>
                    </a:ext>
                  </a:extLst>
                </a:gridCol>
                <a:gridCol w="576072">
                  <a:extLst>
                    <a:ext uri="{9D8B030D-6E8A-4147-A177-3AD203B41FA5}">
                      <a16:colId xmlns:a16="http://schemas.microsoft.com/office/drawing/2014/main" val="2711672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639447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Das K Wort - Diagnose Krebs. Onko - 2024-03-10 10:00:22</a:t>
                      </a:r>
                      <a:r>
                        <a:rPr kumimoji="0" lang="de-DE" sz="1000" b="0" i="0" u="none" strike="noStrike" kern="1200" cap="none" spc="0" normalizeH="0" baseline="0" noProof="0">
                          <a:ln>
                            <a:noFill/>
                          </a:ln>
                          <a:solidFill>
                            <a:prstClr val="black"/>
                          </a:solidFill>
                          <a:effectLst/>
                          <a:uLnTx/>
                          <a:uFillTx/>
                          <a:latin typeface="Calibri"/>
                          <a:ea typeface="+mn-ea"/>
                          <a:cs typeface="+mn-cs"/>
                        </a:rPr>
                        <a:t>
 Eine Zukunft, in der es für jede Krankheit das richtige Medikament gibt?😯 Zugegeben klingt das in unserer jetzigen Zeit noch zu schön, um wahr zu sein. Doch durch klinische Studien und Gesundheitsdaten von Patient:innen können wir diesem Ziel immer näherkommen. 
Unterstütze uns dabei, sichere und wirksame Medikamente zu entwickeln – und das ganz geschützt und privat! 
Hast Du schon mal bei einer solchen klinischen Studie teilgenommen? Oder möchtest Du Dich darüber informieren, wie Deine Daten konkret helfen können? Alle wichtigen Informationen findest Du unter https://go.roche.de/dqmtjgmtvcno 
#Roche #Datendrang #Gesundheitsdaten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04/09/2024 10:44:30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6278443"/>
                  </a:ext>
                </a:extLst>
              </a:tr>
            </a:tbl>
          </a:graphicData>
        </a:graphic>
      </p:graphicFrame>
      <p:sp>
        <p:nvSpPr>
          <p:cNvPr id="4" name="Text Placeholder 3">
            <a:extLst>
              <a:ext uri="{FF2B5EF4-FFF2-40B4-BE49-F238E27FC236}">
                <a16:creationId xmlns:a16="http://schemas.microsoft.com/office/drawing/2014/main" id="{FA0E77B0-5174-4BDD-838F-BD5D3B9BF095}"/>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20470715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955E2-527C-425C-9C9A-B32B902C598C}"/>
              </a:ext>
            </a:extLst>
          </p:cNvPr>
          <p:cNvSpPr>
            <a:spLocks noGrp="1"/>
          </p:cNvSpPr>
          <p:nvPr>
            <p:ph type="title"/>
          </p:nvPr>
        </p:nvSpPr>
        <p:spPr/>
        <p:txBody>
          <a:bodyPr/>
          <a:lstStyle/>
          <a:p>
            <a:r>
              <a:rPr lang="en-US"/>
              <a:t>Facebook Own Posts Table | All profiles - 19 of 25</a:t>
            </a:r>
          </a:p>
        </p:txBody>
      </p:sp>
      <p:graphicFrame>
        <p:nvGraphicFramePr>
          <p:cNvPr id="5" name="Table Placeholder 4">
            <a:extLst>
              <a:ext uri="{FF2B5EF4-FFF2-40B4-BE49-F238E27FC236}">
                <a16:creationId xmlns:a16="http://schemas.microsoft.com/office/drawing/2014/main" id="{F64BC135-406B-4A8B-BEC5-529E35083567}"/>
              </a:ext>
            </a:extLst>
          </p:cNvPr>
          <p:cNvGraphicFramePr>
            <a:graphicFrameLocks noGrp="1"/>
          </p:cNvGraphicFramePr>
          <p:nvPr>
            <p:ph type="tbl" sz="quarter" idx="13"/>
            <p:extLst>
              <p:ext uri="{D42A27DB-BD31-4B8C-83A1-F6EECF244321}">
                <p14:modId xmlns:p14="http://schemas.microsoft.com/office/powerpoint/2010/main" val="1138199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69574244"/>
                    </a:ext>
                  </a:extLst>
                </a:gridCol>
                <a:gridCol w="1152144">
                  <a:extLst>
                    <a:ext uri="{9D8B030D-6E8A-4147-A177-3AD203B41FA5}">
                      <a16:colId xmlns:a16="http://schemas.microsoft.com/office/drawing/2014/main" val="533771407"/>
                    </a:ext>
                  </a:extLst>
                </a:gridCol>
                <a:gridCol w="576072">
                  <a:extLst>
                    <a:ext uri="{9D8B030D-6E8A-4147-A177-3AD203B41FA5}">
                      <a16:colId xmlns:a16="http://schemas.microsoft.com/office/drawing/2014/main" val="783230046"/>
                    </a:ext>
                  </a:extLst>
                </a:gridCol>
                <a:gridCol w="576072">
                  <a:extLst>
                    <a:ext uri="{9D8B030D-6E8A-4147-A177-3AD203B41FA5}">
                      <a16:colId xmlns:a16="http://schemas.microsoft.com/office/drawing/2014/main" val="748206745"/>
                    </a:ext>
                  </a:extLst>
                </a:gridCol>
                <a:gridCol w="576072">
                  <a:extLst>
                    <a:ext uri="{9D8B030D-6E8A-4147-A177-3AD203B41FA5}">
                      <a16:colId xmlns:a16="http://schemas.microsoft.com/office/drawing/2014/main" val="3489572752"/>
                    </a:ext>
                  </a:extLst>
                </a:gridCol>
                <a:gridCol w="576072">
                  <a:extLst>
                    <a:ext uri="{9D8B030D-6E8A-4147-A177-3AD203B41FA5}">
                      <a16:colId xmlns:a16="http://schemas.microsoft.com/office/drawing/2014/main" val="1430824908"/>
                    </a:ext>
                  </a:extLst>
                </a:gridCol>
                <a:gridCol w="576072">
                  <a:extLst>
                    <a:ext uri="{9D8B030D-6E8A-4147-A177-3AD203B41FA5}">
                      <a16:colId xmlns:a16="http://schemas.microsoft.com/office/drawing/2014/main" val="4062157995"/>
                    </a:ext>
                  </a:extLst>
                </a:gridCol>
                <a:gridCol w="576072">
                  <a:extLst>
                    <a:ext uri="{9D8B030D-6E8A-4147-A177-3AD203B41FA5}">
                      <a16:colId xmlns:a16="http://schemas.microsoft.com/office/drawing/2014/main" val="817913910"/>
                    </a:ext>
                  </a:extLst>
                </a:gridCol>
                <a:gridCol w="576072">
                  <a:extLst>
                    <a:ext uri="{9D8B030D-6E8A-4147-A177-3AD203B41FA5}">
                      <a16:colId xmlns:a16="http://schemas.microsoft.com/office/drawing/2014/main" val="665553480"/>
                    </a:ext>
                  </a:extLst>
                </a:gridCol>
                <a:gridCol w="576072">
                  <a:extLst>
                    <a:ext uri="{9D8B030D-6E8A-4147-A177-3AD203B41FA5}">
                      <a16:colId xmlns:a16="http://schemas.microsoft.com/office/drawing/2014/main" val="3416171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881716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Face SMA - 2024-03-10 10:00:06</a:t>
                      </a:r>
                      <a:r>
                        <a:rPr kumimoji="0" lang="de-DE" sz="1000" b="0" i="0" u="none" strike="noStrike" kern="1200" cap="none" spc="0" normalizeH="0" baseline="0" noProof="0">
                          <a:ln>
                            <a:noFill/>
                          </a:ln>
                          <a:solidFill>
                            <a:prstClr val="black"/>
                          </a:solidFill>
                          <a:effectLst/>
                          <a:uLnTx/>
                          <a:uFillTx/>
                          <a:latin typeface="Calibri"/>
                          <a:ea typeface="+mn-ea"/>
                          <a:cs typeface="+mn-cs"/>
                        </a:rPr>
                        <a:t>
 Eine Zukunft, in der es für jede Krankheit das richtige Medikament gibt?😯 
Zugegeben klingt das in unserer jetzigen Zeit noch zu schön, um wahr zu sein. Doch durch klinische Studien und Gesundheitsdaten von Patient:innen können wir diesem Ziel immer näherkommen. 
Unterstütze uns dabei, sichere und wirksame Medikamente zu entwickeln – und das ganz geschützt und privat! 
Hast Du schon mal bei einer solchen klinischen Studie teilgenommen? Oder möchtest Du Dich darüber informieren, wie Deine Daten konkret helfen können? Alle wichtigen Informationen findest Du unter https://go.roche.de/dqmtjgmtvcno
IGH Interessengemeinschaft Hämophiler e.V.  #Roche #Datendrang #Gesundheitsdaten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04/09/2024 10:12:02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72553334"/>
                  </a:ext>
                </a:extLst>
              </a:tr>
            </a:tbl>
          </a:graphicData>
        </a:graphic>
      </p:graphicFrame>
      <p:sp>
        <p:nvSpPr>
          <p:cNvPr id="4" name="Text Placeholder 3">
            <a:extLst>
              <a:ext uri="{FF2B5EF4-FFF2-40B4-BE49-F238E27FC236}">
                <a16:creationId xmlns:a16="http://schemas.microsoft.com/office/drawing/2014/main" id="{5723D123-8274-43AB-808B-91CC54F24DE3}"/>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1459467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96DBF-B350-4337-AAD7-AA7287830DE5}"/>
              </a:ext>
            </a:extLst>
          </p:cNvPr>
          <p:cNvSpPr>
            <a:spLocks noGrp="1"/>
          </p:cNvSpPr>
          <p:nvPr>
            <p:ph type="title"/>
          </p:nvPr>
        </p:nvSpPr>
        <p:spPr/>
        <p:txBody>
          <a:bodyPr/>
          <a:lstStyle/>
          <a:p>
            <a:r>
              <a:rPr lang="en-US"/>
              <a:t>Facebook Own Posts Table | All profiles - 20 of 25</a:t>
            </a:r>
          </a:p>
        </p:txBody>
      </p:sp>
      <p:graphicFrame>
        <p:nvGraphicFramePr>
          <p:cNvPr id="5" name="Table Placeholder 4">
            <a:extLst>
              <a:ext uri="{FF2B5EF4-FFF2-40B4-BE49-F238E27FC236}">
                <a16:creationId xmlns:a16="http://schemas.microsoft.com/office/drawing/2014/main" id="{54FCA06D-456D-4ABE-A3EE-78F10BFAD936}"/>
              </a:ext>
            </a:extLst>
          </p:cNvPr>
          <p:cNvGraphicFramePr>
            <a:graphicFrameLocks noGrp="1"/>
          </p:cNvGraphicFramePr>
          <p:nvPr>
            <p:ph type="tbl" sz="quarter" idx="13"/>
            <p:extLst>
              <p:ext uri="{D42A27DB-BD31-4B8C-83A1-F6EECF244321}">
                <p14:modId xmlns:p14="http://schemas.microsoft.com/office/powerpoint/2010/main" val="3593060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19731613"/>
                    </a:ext>
                  </a:extLst>
                </a:gridCol>
                <a:gridCol w="1152144">
                  <a:extLst>
                    <a:ext uri="{9D8B030D-6E8A-4147-A177-3AD203B41FA5}">
                      <a16:colId xmlns:a16="http://schemas.microsoft.com/office/drawing/2014/main" val="1934292140"/>
                    </a:ext>
                  </a:extLst>
                </a:gridCol>
                <a:gridCol w="576072">
                  <a:extLst>
                    <a:ext uri="{9D8B030D-6E8A-4147-A177-3AD203B41FA5}">
                      <a16:colId xmlns:a16="http://schemas.microsoft.com/office/drawing/2014/main" val="3233124150"/>
                    </a:ext>
                  </a:extLst>
                </a:gridCol>
                <a:gridCol w="576072">
                  <a:extLst>
                    <a:ext uri="{9D8B030D-6E8A-4147-A177-3AD203B41FA5}">
                      <a16:colId xmlns:a16="http://schemas.microsoft.com/office/drawing/2014/main" val="918267785"/>
                    </a:ext>
                  </a:extLst>
                </a:gridCol>
                <a:gridCol w="576072">
                  <a:extLst>
                    <a:ext uri="{9D8B030D-6E8A-4147-A177-3AD203B41FA5}">
                      <a16:colId xmlns:a16="http://schemas.microsoft.com/office/drawing/2014/main" val="2865420284"/>
                    </a:ext>
                  </a:extLst>
                </a:gridCol>
                <a:gridCol w="576072">
                  <a:extLst>
                    <a:ext uri="{9D8B030D-6E8A-4147-A177-3AD203B41FA5}">
                      <a16:colId xmlns:a16="http://schemas.microsoft.com/office/drawing/2014/main" val="2737180239"/>
                    </a:ext>
                  </a:extLst>
                </a:gridCol>
                <a:gridCol w="576072">
                  <a:extLst>
                    <a:ext uri="{9D8B030D-6E8A-4147-A177-3AD203B41FA5}">
                      <a16:colId xmlns:a16="http://schemas.microsoft.com/office/drawing/2014/main" val="1038729731"/>
                    </a:ext>
                  </a:extLst>
                </a:gridCol>
                <a:gridCol w="576072">
                  <a:extLst>
                    <a:ext uri="{9D8B030D-6E8A-4147-A177-3AD203B41FA5}">
                      <a16:colId xmlns:a16="http://schemas.microsoft.com/office/drawing/2014/main" val="343215379"/>
                    </a:ext>
                  </a:extLst>
                </a:gridCol>
                <a:gridCol w="576072">
                  <a:extLst>
                    <a:ext uri="{9D8B030D-6E8A-4147-A177-3AD203B41FA5}">
                      <a16:colId xmlns:a16="http://schemas.microsoft.com/office/drawing/2014/main" val="2401347975"/>
                    </a:ext>
                  </a:extLst>
                </a:gridCol>
                <a:gridCol w="576072">
                  <a:extLst>
                    <a:ext uri="{9D8B030D-6E8A-4147-A177-3AD203B41FA5}">
                      <a16:colId xmlns:a16="http://schemas.microsoft.com/office/drawing/2014/main" val="3574804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163894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Trotz MS SC - 2024-03-10 09:00:11</a:t>
                      </a:r>
                      <a:r>
                        <a:rPr kumimoji="0" lang="de-DE" sz="1000" b="0" i="0" u="none" strike="noStrike" kern="1200" cap="none" spc="0" normalizeH="0" baseline="0" noProof="0">
                          <a:ln>
                            <a:noFill/>
                          </a:ln>
                          <a:solidFill>
                            <a:prstClr val="black"/>
                          </a:solidFill>
                          <a:effectLst/>
                          <a:uLnTx/>
                          <a:uFillTx/>
                          <a:latin typeface="Calibri"/>
                          <a:ea typeface="+mn-ea"/>
                          <a:cs typeface="+mn-cs"/>
                        </a:rPr>
                        <a:t>
 Eine Zukunft, in der es für jede Krankheit das richtige Medikament gibt?😯 Zugegeben klingt das in unserer jetzigen Zeit noch zu schön, um wahr zu sein. Doch durch klinische Studien und Gesundheitsdaten von Patient:innen können wir diesem Ziel immer näherkommen. 
Unterstütze uns dabei, sichere und wirksame Medikamente zu entwickeln – und das ganz geschützt und privat! 
Hast Du schon mal bei einer solchen klinischen Studie teilgenommen? Oder möchtest Du Dich darüber informieren, wie Deine Daten konkret helfen können? Alle wichtigen Informationen findest Du unter https://go.roche.de/dqmtjgmtvcno?cid=smm-SI-20240126-none-TMS-fb-10011023
#Roche #Datendrang #Gesundheitsdaten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04/09/2024 04:41:17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01661253"/>
                  </a:ext>
                </a:extLst>
              </a:tr>
            </a:tbl>
          </a:graphicData>
        </a:graphic>
      </p:graphicFrame>
      <p:sp>
        <p:nvSpPr>
          <p:cNvPr id="4" name="Text Placeholder 3">
            <a:extLst>
              <a:ext uri="{FF2B5EF4-FFF2-40B4-BE49-F238E27FC236}">
                <a16:creationId xmlns:a16="http://schemas.microsoft.com/office/drawing/2014/main" id="{8C76D688-BA08-463B-A390-DFB25462B935}"/>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22226040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60424-2740-4B24-869A-ADCA24B14D50}"/>
              </a:ext>
            </a:extLst>
          </p:cNvPr>
          <p:cNvSpPr>
            <a:spLocks noGrp="1"/>
          </p:cNvSpPr>
          <p:nvPr>
            <p:ph type="title"/>
          </p:nvPr>
        </p:nvSpPr>
        <p:spPr/>
        <p:txBody>
          <a:bodyPr/>
          <a:lstStyle/>
          <a:p>
            <a:r>
              <a:rPr lang="en-US"/>
              <a:t>Facebook Own Posts Table | All profiles - 21 of 25</a:t>
            </a:r>
          </a:p>
        </p:txBody>
      </p:sp>
      <p:graphicFrame>
        <p:nvGraphicFramePr>
          <p:cNvPr id="5" name="Table Placeholder 4">
            <a:extLst>
              <a:ext uri="{FF2B5EF4-FFF2-40B4-BE49-F238E27FC236}">
                <a16:creationId xmlns:a16="http://schemas.microsoft.com/office/drawing/2014/main" id="{DA2BA2BD-935B-4F1D-9125-C6D250B88CA4}"/>
              </a:ext>
            </a:extLst>
          </p:cNvPr>
          <p:cNvGraphicFramePr>
            <a:graphicFrameLocks noGrp="1"/>
          </p:cNvGraphicFramePr>
          <p:nvPr>
            <p:ph type="tbl" sz="quarter" idx="13"/>
            <p:extLst>
              <p:ext uri="{D42A27DB-BD31-4B8C-83A1-F6EECF244321}">
                <p14:modId xmlns:p14="http://schemas.microsoft.com/office/powerpoint/2010/main" val="3774362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81515756"/>
                    </a:ext>
                  </a:extLst>
                </a:gridCol>
                <a:gridCol w="1152144">
                  <a:extLst>
                    <a:ext uri="{9D8B030D-6E8A-4147-A177-3AD203B41FA5}">
                      <a16:colId xmlns:a16="http://schemas.microsoft.com/office/drawing/2014/main" val="278987005"/>
                    </a:ext>
                  </a:extLst>
                </a:gridCol>
                <a:gridCol w="576072">
                  <a:extLst>
                    <a:ext uri="{9D8B030D-6E8A-4147-A177-3AD203B41FA5}">
                      <a16:colId xmlns:a16="http://schemas.microsoft.com/office/drawing/2014/main" val="1483917421"/>
                    </a:ext>
                  </a:extLst>
                </a:gridCol>
                <a:gridCol w="576072">
                  <a:extLst>
                    <a:ext uri="{9D8B030D-6E8A-4147-A177-3AD203B41FA5}">
                      <a16:colId xmlns:a16="http://schemas.microsoft.com/office/drawing/2014/main" val="1617876158"/>
                    </a:ext>
                  </a:extLst>
                </a:gridCol>
                <a:gridCol w="576072">
                  <a:extLst>
                    <a:ext uri="{9D8B030D-6E8A-4147-A177-3AD203B41FA5}">
                      <a16:colId xmlns:a16="http://schemas.microsoft.com/office/drawing/2014/main" val="96138470"/>
                    </a:ext>
                  </a:extLst>
                </a:gridCol>
                <a:gridCol w="576072">
                  <a:extLst>
                    <a:ext uri="{9D8B030D-6E8A-4147-A177-3AD203B41FA5}">
                      <a16:colId xmlns:a16="http://schemas.microsoft.com/office/drawing/2014/main" val="295392902"/>
                    </a:ext>
                  </a:extLst>
                </a:gridCol>
                <a:gridCol w="576072">
                  <a:extLst>
                    <a:ext uri="{9D8B030D-6E8A-4147-A177-3AD203B41FA5}">
                      <a16:colId xmlns:a16="http://schemas.microsoft.com/office/drawing/2014/main" val="3418207820"/>
                    </a:ext>
                  </a:extLst>
                </a:gridCol>
                <a:gridCol w="576072">
                  <a:extLst>
                    <a:ext uri="{9D8B030D-6E8A-4147-A177-3AD203B41FA5}">
                      <a16:colId xmlns:a16="http://schemas.microsoft.com/office/drawing/2014/main" val="2819696171"/>
                    </a:ext>
                  </a:extLst>
                </a:gridCol>
                <a:gridCol w="576072">
                  <a:extLst>
                    <a:ext uri="{9D8B030D-6E8A-4147-A177-3AD203B41FA5}">
                      <a16:colId xmlns:a16="http://schemas.microsoft.com/office/drawing/2014/main" val="1687581534"/>
                    </a:ext>
                  </a:extLst>
                </a:gridCol>
                <a:gridCol w="576072">
                  <a:extLst>
                    <a:ext uri="{9D8B030D-6E8A-4147-A177-3AD203B41FA5}">
                      <a16:colId xmlns:a16="http://schemas.microsoft.com/office/drawing/2014/main" val="1265375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195715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Face SMA - 2024-03-09 10:00:56</a:t>
                      </a:r>
                      <a:r>
                        <a:rPr kumimoji="0" lang="de-DE" sz="1000" b="0" i="0" u="none" strike="noStrike" kern="1200" cap="none" spc="0" normalizeH="0" baseline="0" noProof="0">
                          <a:ln>
                            <a:noFill/>
                          </a:ln>
                          <a:solidFill>
                            <a:prstClr val="black"/>
                          </a:solidFill>
                          <a:effectLst/>
                          <a:uLnTx/>
                          <a:uFillTx/>
                          <a:latin typeface="Calibri"/>
                          <a:ea typeface="+mn-ea"/>
                          <a:cs typeface="+mn-cs"/>
                        </a:rPr>
                        <a:t>
 Du möchtest wissen, warum Deine Gesundheitsdaten für Pharmaunternehmen wie Roche so wichtig sind?💡
Deine Daten tragen dazu bei, einen umfassenden Einblick in die Gesundheit der Menschen zu erhalten. Dadurch kannst Du uns dabei unterstützen, Medikamente und Therapien zu verbessern und neue zu entwickeln. Neben dem Teilen von Daten über Diagnose, Behandlung und Langzeitdaten zu Medikamenten kannst Du die Forschung auch durch Deine Teilnahme an klinischen Studien unterstützen. Aber keine Sorge: Sicherheit und Schutz deiner persönlichen Daten steht dabei für Roche an oberster Stelle! 
Haben wir Deine Neugier geweckt und möchtest Du wissen, wie Du mit Deinen Gesundheitsdaten helfen kannst? Dann gehe einfach auf https://go.roche.de/uo0dt3tm35ui
IGH Interessengemeinschaft Hämophiler e.V. #Roche #Datendrang #Gesundheitsdaten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04/08/2024 10:12:45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242433721"/>
                  </a:ext>
                </a:extLst>
              </a:tr>
            </a:tbl>
          </a:graphicData>
        </a:graphic>
      </p:graphicFrame>
      <p:sp>
        <p:nvSpPr>
          <p:cNvPr id="4" name="Text Placeholder 3">
            <a:extLst>
              <a:ext uri="{FF2B5EF4-FFF2-40B4-BE49-F238E27FC236}">
                <a16:creationId xmlns:a16="http://schemas.microsoft.com/office/drawing/2014/main" id="{54978630-7CA8-49C7-883D-AAF0BA1EE5BE}"/>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19509512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27A5C-C375-476C-B305-0156DFD462EA}"/>
              </a:ext>
            </a:extLst>
          </p:cNvPr>
          <p:cNvSpPr>
            <a:spLocks noGrp="1"/>
          </p:cNvSpPr>
          <p:nvPr>
            <p:ph type="title"/>
          </p:nvPr>
        </p:nvSpPr>
        <p:spPr/>
        <p:txBody>
          <a:bodyPr/>
          <a:lstStyle/>
          <a:p>
            <a:r>
              <a:rPr lang="en-US"/>
              <a:t>Facebook Own Posts Table | All profiles - 22 of 25</a:t>
            </a:r>
          </a:p>
        </p:txBody>
      </p:sp>
      <p:graphicFrame>
        <p:nvGraphicFramePr>
          <p:cNvPr id="5" name="Table Placeholder 4">
            <a:extLst>
              <a:ext uri="{FF2B5EF4-FFF2-40B4-BE49-F238E27FC236}">
                <a16:creationId xmlns:a16="http://schemas.microsoft.com/office/drawing/2014/main" id="{2A8ABA11-34FB-40D5-994D-99E31B603491}"/>
              </a:ext>
            </a:extLst>
          </p:cNvPr>
          <p:cNvGraphicFramePr>
            <a:graphicFrameLocks noGrp="1"/>
          </p:cNvGraphicFramePr>
          <p:nvPr>
            <p:ph type="tbl" sz="quarter" idx="13"/>
            <p:extLst>
              <p:ext uri="{D42A27DB-BD31-4B8C-83A1-F6EECF244321}">
                <p14:modId xmlns:p14="http://schemas.microsoft.com/office/powerpoint/2010/main" val="4241640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19378574"/>
                    </a:ext>
                  </a:extLst>
                </a:gridCol>
                <a:gridCol w="1152144">
                  <a:extLst>
                    <a:ext uri="{9D8B030D-6E8A-4147-A177-3AD203B41FA5}">
                      <a16:colId xmlns:a16="http://schemas.microsoft.com/office/drawing/2014/main" val="3453554643"/>
                    </a:ext>
                  </a:extLst>
                </a:gridCol>
                <a:gridCol w="576072">
                  <a:extLst>
                    <a:ext uri="{9D8B030D-6E8A-4147-A177-3AD203B41FA5}">
                      <a16:colId xmlns:a16="http://schemas.microsoft.com/office/drawing/2014/main" val="3777864645"/>
                    </a:ext>
                  </a:extLst>
                </a:gridCol>
                <a:gridCol w="576072">
                  <a:extLst>
                    <a:ext uri="{9D8B030D-6E8A-4147-A177-3AD203B41FA5}">
                      <a16:colId xmlns:a16="http://schemas.microsoft.com/office/drawing/2014/main" val="1381994602"/>
                    </a:ext>
                  </a:extLst>
                </a:gridCol>
                <a:gridCol w="576072">
                  <a:extLst>
                    <a:ext uri="{9D8B030D-6E8A-4147-A177-3AD203B41FA5}">
                      <a16:colId xmlns:a16="http://schemas.microsoft.com/office/drawing/2014/main" val="3657112979"/>
                    </a:ext>
                  </a:extLst>
                </a:gridCol>
                <a:gridCol w="576072">
                  <a:extLst>
                    <a:ext uri="{9D8B030D-6E8A-4147-A177-3AD203B41FA5}">
                      <a16:colId xmlns:a16="http://schemas.microsoft.com/office/drawing/2014/main" val="907634918"/>
                    </a:ext>
                  </a:extLst>
                </a:gridCol>
                <a:gridCol w="576072">
                  <a:extLst>
                    <a:ext uri="{9D8B030D-6E8A-4147-A177-3AD203B41FA5}">
                      <a16:colId xmlns:a16="http://schemas.microsoft.com/office/drawing/2014/main" val="1882860692"/>
                    </a:ext>
                  </a:extLst>
                </a:gridCol>
                <a:gridCol w="576072">
                  <a:extLst>
                    <a:ext uri="{9D8B030D-6E8A-4147-A177-3AD203B41FA5}">
                      <a16:colId xmlns:a16="http://schemas.microsoft.com/office/drawing/2014/main" val="3540590890"/>
                    </a:ext>
                  </a:extLst>
                </a:gridCol>
                <a:gridCol w="576072">
                  <a:extLst>
                    <a:ext uri="{9D8B030D-6E8A-4147-A177-3AD203B41FA5}">
                      <a16:colId xmlns:a16="http://schemas.microsoft.com/office/drawing/2014/main" val="1138140236"/>
                    </a:ext>
                  </a:extLst>
                </a:gridCol>
                <a:gridCol w="576072">
                  <a:extLst>
                    <a:ext uri="{9D8B030D-6E8A-4147-A177-3AD203B41FA5}">
                      <a16:colId xmlns:a16="http://schemas.microsoft.com/office/drawing/2014/main" val="1792103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630452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Active A - Leben mit Hämophilie A - 2024-03-09 10:00:46</a:t>
                      </a:r>
                      <a:r>
                        <a:rPr kumimoji="0" lang="de-DE" sz="1000" b="0" i="0" u="none" strike="noStrike" kern="1200" cap="none" spc="0" normalizeH="0" baseline="0" noProof="0">
                          <a:ln>
                            <a:noFill/>
                          </a:ln>
                          <a:solidFill>
                            <a:prstClr val="black"/>
                          </a:solidFill>
                          <a:effectLst/>
                          <a:uLnTx/>
                          <a:uFillTx/>
                          <a:latin typeface="Calibri"/>
                          <a:ea typeface="+mn-ea"/>
                          <a:cs typeface="+mn-cs"/>
                        </a:rPr>
                        <a:t>
 Du möchtest wissen, warum Deine Gesundheitsdaten für Pharmaunternehmen wie Roche so wichtig sind?💡
Deine Daten tragen dazu bei, einen umfassenden Einblick in die Gesundheit der Menschen zu erhalten. Dadurch kannst Du uns dabei unterstützen, Medikamente und Therapien zu verbessern und neue zu entwickeln. Neben dem Teilen von Daten über Diagnose, Behandlung und Langzeitdaten zu Medikamenten kannst Du die Forschung auch durch Deine Teilnahme an klinischen Studien unterstützen. Aber keine Sorge: Sicherheit und Schutz deiner persönlichen Daten steht dabei für Roche an oberster Stelle! 
Haben wir Deine Neugier geweckt und möchtest Du wissen, wie Du mit Deinen Gesundheitsdaten helfen kannst? Dann gehe einfach auf https://go.roche.de/uo0dt3tm35ui
IGH Interessengemeinschaft Hämophiler e.V.  #Roche #Datendrang #Gesundheitsdaten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04/08/2024 10:49:43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3450187"/>
                  </a:ext>
                </a:extLst>
              </a:tr>
            </a:tbl>
          </a:graphicData>
        </a:graphic>
      </p:graphicFrame>
      <p:sp>
        <p:nvSpPr>
          <p:cNvPr id="4" name="Text Placeholder 3">
            <a:extLst>
              <a:ext uri="{FF2B5EF4-FFF2-40B4-BE49-F238E27FC236}">
                <a16:creationId xmlns:a16="http://schemas.microsoft.com/office/drawing/2014/main" id="{D813FE3D-661C-41F9-85AF-8DA81935137F}"/>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10781615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D355F-3983-4094-8A36-B9EE77491EEF}"/>
              </a:ext>
            </a:extLst>
          </p:cNvPr>
          <p:cNvSpPr>
            <a:spLocks noGrp="1"/>
          </p:cNvSpPr>
          <p:nvPr>
            <p:ph type="title"/>
          </p:nvPr>
        </p:nvSpPr>
        <p:spPr/>
        <p:txBody>
          <a:bodyPr/>
          <a:lstStyle/>
          <a:p>
            <a:r>
              <a:rPr lang="en-US"/>
              <a:t>Facebook Own Posts Table | All profiles - 23 of 25</a:t>
            </a:r>
          </a:p>
        </p:txBody>
      </p:sp>
      <p:graphicFrame>
        <p:nvGraphicFramePr>
          <p:cNvPr id="5" name="Table Placeholder 4">
            <a:extLst>
              <a:ext uri="{FF2B5EF4-FFF2-40B4-BE49-F238E27FC236}">
                <a16:creationId xmlns:a16="http://schemas.microsoft.com/office/drawing/2014/main" id="{916FA433-6CEA-45A1-8667-91E1236AF107}"/>
              </a:ext>
            </a:extLst>
          </p:cNvPr>
          <p:cNvGraphicFramePr>
            <a:graphicFrameLocks noGrp="1"/>
          </p:cNvGraphicFramePr>
          <p:nvPr>
            <p:ph type="tbl" sz="quarter" idx="13"/>
            <p:extLst>
              <p:ext uri="{D42A27DB-BD31-4B8C-83A1-F6EECF244321}">
                <p14:modId xmlns:p14="http://schemas.microsoft.com/office/powerpoint/2010/main" val="2885987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45099675"/>
                    </a:ext>
                  </a:extLst>
                </a:gridCol>
                <a:gridCol w="1152144">
                  <a:extLst>
                    <a:ext uri="{9D8B030D-6E8A-4147-A177-3AD203B41FA5}">
                      <a16:colId xmlns:a16="http://schemas.microsoft.com/office/drawing/2014/main" val="3781319135"/>
                    </a:ext>
                  </a:extLst>
                </a:gridCol>
                <a:gridCol w="576072">
                  <a:extLst>
                    <a:ext uri="{9D8B030D-6E8A-4147-A177-3AD203B41FA5}">
                      <a16:colId xmlns:a16="http://schemas.microsoft.com/office/drawing/2014/main" val="852151926"/>
                    </a:ext>
                  </a:extLst>
                </a:gridCol>
                <a:gridCol w="576072">
                  <a:extLst>
                    <a:ext uri="{9D8B030D-6E8A-4147-A177-3AD203B41FA5}">
                      <a16:colId xmlns:a16="http://schemas.microsoft.com/office/drawing/2014/main" val="3243948698"/>
                    </a:ext>
                  </a:extLst>
                </a:gridCol>
                <a:gridCol w="576072">
                  <a:extLst>
                    <a:ext uri="{9D8B030D-6E8A-4147-A177-3AD203B41FA5}">
                      <a16:colId xmlns:a16="http://schemas.microsoft.com/office/drawing/2014/main" val="4005803344"/>
                    </a:ext>
                  </a:extLst>
                </a:gridCol>
                <a:gridCol w="576072">
                  <a:extLst>
                    <a:ext uri="{9D8B030D-6E8A-4147-A177-3AD203B41FA5}">
                      <a16:colId xmlns:a16="http://schemas.microsoft.com/office/drawing/2014/main" val="1273551194"/>
                    </a:ext>
                  </a:extLst>
                </a:gridCol>
                <a:gridCol w="576072">
                  <a:extLst>
                    <a:ext uri="{9D8B030D-6E8A-4147-A177-3AD203B41FA5}">
                      <a16:colId xmlns:a16="http://schemas.microsoft.com/office/drawing/2014/main" val="4182233702"/>
                    </a:ext>
                  </a:extLst>
                </a:gridCol>
                <a:gridCol w="576072">
                  <a:extLst>
                    <a:ext uri="{9D8B030D-6E8A-4147-A177-3AD203B41FA5}">
                      <a16:colId xmlns:a16="http://schemas.microsoft.com/office/drawing/2014/main" val="1647886591"/>
                    </a:ext>
                  </a:extLst>
                </a:gridCol>
                <a:gridCol w="576072">
                  <a:extLst>
                    <a:ext uri="{9D8B030D-6E8A-4147-A177-3AD203B41FA5}">
                      <a16:colId xmlns:a16="http://schemas.microsoft.com/office/drawing/2014/main" val="3968226629"/>
                    </a:ext>
                  </a:extLst>
                </a:gridCol>
                <a:gridCol w="576072">
                  <a:extLst>
                    <a:ext uri="{9D8B030D-6E8A-4147-A177-3AD203B41FA5}">
                      <a16:colId xmlns:a16="http://schemas.microsoft.com/office/drawing/2014/main" val="2984035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700306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Das K Wort - Diagnose Krebs. Onko - 2024-03-09 10:00:08</a:t>
                      </a:r>
                      <a:r>
                        <a:rPr kumimoji="0" lang="de-DE" sz="1000" b="0" i="0" u="none" strike="noStrike" kern="1200" cap="none" spc="0" normalizeH="0" baseline="0" noProof="0">
                          <a:ln>
                            <a:noFill/>
                          </a:ln>
                          <a:solidFill>
                            <a:prstClr val="black"/>
                          </a:solidFill>
                          <a:effectLst/>
                          <a:uLnTx/>
                          <a:uFillTx/>
                          <a:latin typeface="Calibri"/>
                          <a:ea typeface="+mn-ea"/>
                          <a:cs typeface="+mn-cs"/>
                        </a:rPr>
                        <a:t>
 Du möchtest wissen, warum Deine Gesundheitsdaten für Pharmaunternehmen wie Roche so wichtig sind?💡Deine Daten tragen dazu bei, einen umfassenden Einblick in die Gesundheit der Menschen zu erhalten. Dadurch kannst Du uns dabei unterstützen, Medikamente und Therapien zu verbessern und neue zu entwickeln. Neben dem Teilen von Daten über Diagnose, Behandlung und Langzeitdaten zu Medikamenten kannst Du die Forschung auch durch Deine Teilnahme an klinischen Studien unterstützen. Aber keine Sorge: Sicherheit und Schutz deiner persönlichen Daten steht dabei für Roche an oberster Stelle! 
Haben wir Deine Neugier geweckt und möchtest Du wissen, wie Du mit Deinen Gesundheitsdaten helfen kannst? Dann gehe einfach auf https://go.roche.de/uo0dt3tm35ui 
#Roche #Datendrang #Gesundheitsdaten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04/08/2024 10:47:48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45691106"/>
                  </a:ext>
                </a:extLst>
              </a:tr>
            </a:tbl>
          </a:graphicData>
        </a:graphic>
      </p:graphicFrame>
      <p:sp>
        <p:nvSpPr>
          <p:cNvPr id="4" name="Text Placeholder 3">
            <a:extLst>
              <a:ext uri="{FF2B5EF4-FFF2-40B4-BE49-F238E27FC236}">
                <a16:creationId xmlns:a16="http://schemas.microsoft.com/office/drawing/2014/main" id="{B9C4448D-FC8D-44BC-A06B-E1535A4859A7}"/>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31967555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62818-0EA8-43E8-AFC3-606FD36B8EEE}"/>
              </a:ext>
            </a:extLst>
          </p:cNvPr>
          <p:cNvSpPr>
            <a:spLocks noGrp="1"/>
          </p:cNvSpPr>
          <p:nvPr>
            <p:ph type="title"/>
          </p:nvPr>
        </p:nvSpPr>
        <p:spPr/>
        <p:txBody>
          <a:bodyPr/>
          <a:lstStyle/>
          <a:p>
            <a:r>
              <a:rPr lang="en-US"/>
              <a:t>Facebook Own Posts Table | All profiles - 24 of 25</a:t>
            </a:r>
          </a:p>
        </p:txBody>
      </p:sp>
      <p:graphicFrame>
        <p:nvGraphicFramePr>
          <p:cNvPr id="5" name="Table Placeholder 4">
            <a:extLst>
              <a:ext uri="{FF2B5EF4-FFF2-40B4-BE49-F238E27FC236}">
                <a16:creationId xmlns:a16="http://schemas.microsoft.com/office/drawing/2014/main" id="{2B029499-4B46-4237-B819-3C13BF31E18E}"/>
              </a:ext>
            </a:extLst>
          </p:cNvPr>
          <p:cNvGraphicFramePr>
            <a:graphicFrameLocks noGrp="1"/>
          </p:cNvGraphicFramePr>
          <p:nvPr>
            <p:ph type="tbl" sz="quarter" idx="13"/>
            <p:extLst>
              <p:ext uri="{D42A27DB-BD31-4B8C-83A1-F6EECF244321}">
                <p14:modId xmlns:p14="http://schemas.microsoft.com/office/powerpoint/2010/main" val="2426863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9162781"/>
                    </a:ext>
                  </a:extLst>
                </a:gridCol>
                <a:gridCol w="1152144">
                  <a:extLst>
                    <a:ext uri="{9D8B030D-6E8A-4147-A177-3AD203B41FA5}">
                      <a16:colId xmlns:a16="http://schemas.microsoft.com/office/drawing/2014/main" val="1220791187"/>
                    </a:ext>
                  </a:extLst>
                </a:gridCol>
                <a:gridCol w="576072">
                  <a:extLst>
                    <a:ext uri="{9D8B030D-6E8A-4147-A177-3AD203B41FA5}">
                      <a16:colId xmlns:a16="http://schemas.microsoft.com/office/drawing/2014/main" val="309685060"/>
                    </a:ext>
                  </a:extLst>
                </a:gridCol>
                <a:gridCol w="576072">
                  <a:extLst>
                    <a:ext uri="{9D8B030D-6E8A-4147-A177-3AD203B41FA5}">
                      <a16:colId xmlns:a16="http://schemas.microsoft.com/office/drawing/2014/main" val="3838736859"/>
                    </a:ext>
                  </a:extLst>
                </a:gridCol>
                <a:gridCol w="576072">
                  <a:extLst>
                    <a:ext uri="{9D8B030D-6E8A-4147-A177-3AD203B41FA5}">
                      <a16:colId xmlns:a16="http://schemas.microsoft.com/office/drawing/2014/main" val="2042924517"/>
                    </a:ext>
                  </a:extLst>
                </a:gridCol>
                <a:gridCol w="576072">
                  <a:extLst>
                    <a:ext uri="{9D8B030D-6E8A-4147-A177-3AD203B41FA5}">
                      <a16:colId xmlns:a16="http://schemas.microsoft.com/office/drawing/2014/main" val="2017689343"/>
                    </a:ext>
                  </a:extLst>
                </a:gridCol>
                <a:gridCol w="576072">
                  <a:extLst>
                    <a:ext uri="{9D8B030D-6E8A-4147-A177-3AD203B41FA5}">
                      <a16:colId xmlns:a16="http://schemas.microsoft.com/office/drawing/2014/main" val="3189351251"/>
                    </a:ext>
                  </a:extLst>
                </a:gridCol>
                <a:gridCol w="576072">
                  <a:extLst>
                    <a:ext uri="{9D8B030D-6E8A-4147-A177-3AD203B41FA5}">
                      <a16:colId xmlns:a16="http://schemas.microsoft.com/office/drawing/2014/main" val="3752862133"/>
                    </a:ext>
                  </a:extLst>
                </a:gridCol>
                <a:gridCol w="576072">
                  <a:extLst>
                    <a:ext uri="{9D8B030D-6E8A-4147-A177-3AD203B41FA5}">
                      <a16:colId xmlns:a16="http://schemas.microsoft.com/office/drawing/2014/main" val="3057755292"/>
                    </a:ext>
                  </a:extLst>
                </a:gridCol>
                <a:gridCol w="576072">
                  <a:extLst>
                    <a:ext uri="{9D8B030D-6E8A-4147-A177-3AD203B41FA5}">
                      <a16:colId xmlns:a16="http://schemas.microsoft.com/office/drawing/2014/main" val="3675868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318400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MeineAugenblicke.de - 2024-03-09 10:00:07</a:t>
                      </a:r>
                      <a:r>
                        <a:rPr kumimoji="0" lang="de-DE" sz="1000" b="0" i="0" u="none" strike="noStrike" kern="1200" cap="none" spc="0" normalizeH="0" baseline="0" noProof="0">
                          <a:ln>
                            <a:noFill/>
                          </a:ln>
                          <a:solidFill>
                            <a:prstClr val="black"/>
                          </a:solidFill>
                          <a:effectLst/>
                          <a:uLnTx/>
                          <a:uFillTx/>
                          <a:latin typeface="Calibri"/>
                          <a:ea typeface="+mn-ea"/>
                          <a:cs typeface="+mn-cs"/>
                        </a:rPr>
                        <a:t>
 Du möchtest wissen, warum Deine Gesundheitsdaten für Pharmaunternehmen wie Roche so wichtig sind?💡Deine Daten tragen dazu bei, einen umfassenden Einblick in die Gesundheit der Menschen zu erhalten. Dadurch kannst Du uns dabei unterstützen, Medikamente und Therapien zu verbessern und neue zu entwickeln. Neben dem Teilen von Daten über Diagnose, Behandlung und Langzeitdaten zu Medikamenten kannst Du die Forschung auch durch Deine Teilnahme an klinischen Studien unterstützen. Aber keine Sorge: Sicherheit und Schutz deiner persönlichen Daten steht dabei für Roche an oberster Stelle!  Haben wir Deine Neugier geweckt und möchtest Du wissen, wie Du mit Deinen Gesundheitsdaten helfen kannst? Dann gehe einfach auf https://go.roche.de/uo0dt3tm35ui
#Roche #Datendrang #Gesundheitsdaten IGH Interessengemeinschaft Hämophiler e.V.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04/08/2024 10:13:30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25780621"/>
                  </a:ext>
                </a:extLst>
              </a:tr>
            </a:tbl>
          </a:graphicData>
        </a:graphic>
      </p:graphicFrame>
      <p:sp>
        <p:nvSpPr>
          <p:cNvPr id="4" name="Text Placeholder 3">
            <a:extLst>
              <a:ext uri="{FF2B5EF4-FFF2-40B4-BE49-F238E27FC236}">
                <a16:creationId xmlns:a16="http://schemas.microsoft.com/office/drawing/2014/main" id="{895FD6E2-D4D3-48E1-9E16-8DB829EA19AB}"/>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3088236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86E7D-A849-4278-9091-F19F38771463}"/>
              </a:ext>
            </a:extLst>
          </p:cNvPr>
          <p:cNvSpPr>
            <a:spLocks noGrp="1"/>
          </p:cNvSpPr>
          <p:nvPr>
            <p:ph type="title"/>
          </p:nvPr>
        </p:nvSpPr>
        <p:spPr/>
        <p:txBody>
          <a:bodyPr/>
          <a:lstStyle/>
          <a:p>
            <a:r>
              <a:rPr lang="en-US"/>
              <a:t>Facebook Own Posts Table | All profiles - 25 of 25</a:t>
            </a:r>
          </a:p>
        </p:txBody>
      </p:sp>
      <p:graphicFrame>
        <p:nvGraphicFramePr>
          <p:cNvPr id="5" name="Table Placeholder 4">
            <a:extLst>
              <a:ext uri="{FF2B5EF4-FFF2-40B4-BE49-F238E27FC236}">
                <a16:creationId xmlns:a16="http://schemas.microsoft.com/office/drawing/2014/main" id="{32AF38D1-1C2E-441D-B5DB-1B1A07FBBD75}"/>
              </a:ext>
            </a:extLst>
          </p:cNvPr>
          <p:cNvGraphicFramePr>
            <a:graphicFrameLocks noGrp="1"/>
          </p:cNvGraphicFramePr>
          <p:nvPr>
            <p:ph type="tbl" sz="quarter" idx="13"/>
            <p:extLst>
              <p:ext uri="{D42A27DB-BD31-4B8C-83A1-F6EECF244321}">
                <p14:modId xmlns:p14="http://schemas.microsoft.com/office/powerpoint/2010/main" val="1947507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56805412"/>
                    </a:ext>
                  </a:extLst>
                </a:gridCol>
                <a:gridCol w="1152144">
                  <a:extLst>
                    <a:ext uri="{9D8B030D-6E8A-4147-A177-3AD203B41FA5}">
                      <a16:colId xmlns:a16="http://schemas.microsoft.com/office/drawing/2014/main" val="3723419098"/>
                    </a:ext>
                  </a:extLst>
                </a:gridCol>
                <a:gridCol w="576072">
                  <a:extLst>
                    <a:ext uri="{9D8B030D-6E8A-4147-A177-3AD203B41FA5}">
                      <a16:colId xmlns:a16="http://schemas.microsoft.com/office/drawing/2014/main" val="1730367117"/>
                    </a:ext>
                  </a:extLst>
                </a:gridCol>
                <a:gridCol w="576072">
                  <a:extLst>
                    <a:ext uri="{9D8B030D-6E8A-4147-A177-3AD203B41FA5}">
                      <a16:colId xmlns:a16="http://schemas.microsoft.com/office/drawing/2014/main" val="4054072923"/>
                    </a:ext>
                  </a:extLst>
                </a:gridCol>
                <a:gridCol w="576072">
                  <a:extLst>
                    <a:ext uri="{9D8B030D-6E8A-4147-A177-3AD203B41FA5}">
                      <a16:colId xmlns:a16="http://schemas.microsoft.com/office/drawing/2014/main" val="479203211"/>
                    </a:ext>
                  </a:extLst>
                </a:gridCol>
                <a:gridCol w="576072">
                  <a:extLst>
                    <a:ext uri="{9D8B030D-6E8A-4147-A177-3AD203B41FA5}">
                      <a16:colId xmlns:a16="http://schemas.microsoft.com/office/drawing/2014/main" val="1424228951"/>
                    </a:ext>
                  </a:extLst>
                </a:gridCol>
                <a:gridCol w="576072">
                  <a:extLst>
                    <a:ext uri="{9D8B030D-6E8A-4147-A177-3AD203B41FA5}">
                      <a16:colId xmlns:a16="http://schemas.microsoft.com/office/drawing/2014/main" val="4262150632"/>
                    </a:ext>
                  </a:extLst>
                </a:gridCol>
                <a:gridCol w="576072">
                  <a:extLst>
                    <a:ext uri="{9D8B030D-6E8A-4147-A177-3AD203B41FA5}">
                      <a16:colId xmlns:a16="http://schemas.microsoft.com/office/drawing/2014/main" val="136539189"/>
                    </a:ext>
                  </a:extLst>
                </a:gridCol>
                <a:gridCol w="576072">
                  <a:extLst>
                    <a:ext uri="{9D8B030D-6E8A-4147-A177-3AD203B41FA5}">
                      <a16:colId xmlns:a16="http://schemas.microsoft.com/office/drawing/2014/main" val="1434598027"/>
                    </a:ext>
                  </a:extLst>
                </a:gridCol>
                <a:gridCol w="576072">
                  <a:extLst>
                    <a:ext uri="{9D8B030D-6E8A-4147-A177-3AD203B41FA5}">
                      <a16:colId xmlns:a16="http://schemas.microsoft.com/office/drawing/2014/main" val="2204034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384615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Trotz MS SC - 2024-03-09 09:00:27</a:t>
                      </a:r>
                      <a:r>
                        <a:rPr kumimoji="0" lang="de-DE" sz="1000" b="0" i="0" u="none" strike="noStrike" kern="1200" cap="none" spc="0" normalizeH="0" baseline="0" noProof="0">
                          <a:ln>
                            <a:noFill/>
                          </a:ln>
                          <a:solidFill>
                            <a:prstClr val="black"/>
                          </a:solidFill>
                          <a:effectLst/>
                          <a:uLnTx/>
                          <a:uFillTx/>
                          <a:latin typeface="Calibri"/>
                          <a:ea typeface="+mn-ea"/>
                          <a:cs typeface="+mn-cs"/>
                        </a:rPr>
                        <a:t>
 Du möchtest wissen, warum Deine Gesundheitsdaten für Pharmaunternehmen wie Roche so wichtig sind?💡Deine Daten tragen dazu bei, einen umfassenden Einblick in die Gesundheit der Menschen zu erhalten. Dadurch kannst Du uns dabei unterstützen, Medikamente und Therapien zu verbessern und neue zu entwickeln. Neben dem Teilen von Daten über Diagnose, Behandlung und Langzeitdaten zu Medikamenten kannst Du die Forschung auch durch Deine Teilnahme an klinischen Studien unterstützen. Aber keine Sorge: Sicherheit und Schutz deiner persönlichen Daten steht dabei für Roche an oberster Stelle! 
Haben wir Deine Neugier geweckt und möchtest Du wissen, wie Du mit Deinen Gesundheitsdaten helfen kannst? Dann gehe einfach auf https://go.roche.de/uo0dt3tm35ui?cid=smm-SI-20240126-none-TMS-fb-10011023
#Roche #Datendrang #Gesundheitsdaten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04/08/2024 04:43:01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00366153"/>
                  </a:ext>
                </a:extLst>
              </a:tr>
            </a:tbl>
          </a:graphicData>
        </a:graphic>
      </p:graphicFrame>
      <p:sp>
        <p:nvSpPr>
          <p:cNvPr id="4" name="Text Placeholder 3">
            <a:extLst>
              <a:ext uri="{FF2B5EF4-FFF2-40B4-BE49-F238E27FC236}">
                <a16:creationId xmlns:a16="http://schemas.microsoft.com/office/drawing/2014/main" id="{623E3B1E-3ADB-4E1E-BE4B-31BB146AC479}"/>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771285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4321</Words>
  <Application>Microsoft Office PowerPoint</Application>
  <PresentationFormat>On-screen Show (4:3)</PresentationFormat>
  <Paragraphs>550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Facebook Own Posts Table | All profiles - 1 of 25</vt:lpstr>
      <vt:lpstr>Facebook Own Posts Table | All profiles - 2 of 25</vt:lpstr>
      <vt:lpstr>Facebook Own Posts Table | All profiles - 3 of 25</vt:lpstr>
      <vt:lpstr>Facebook Own Posts Table | All profiles - 4 of 25</vt:lpstr>
      <vt:lpstr>Facebook Own Posts Table | All profiles - 5 of 25</vt:lpstr>
      <vt:lpstr>Facebook Own Posts Table | All profiles - 6 of 25</vt:lpstr>
      <vt:lpstr>Facebook Own Posts Table | All profiles - 7 of 25</vt:lpstr>
      <vt:lpstr>Facebook Own Posts Table | All profiles - 8 of 25</vt:lpstr>
      <vt:lpstr>Facebook Own Posts Table | All profiles - 9 of 25</vt:lpstr>
      <vt:lpstr>Facebook Own Posts Table | All profiles - 10 of 25</vt:lpstr>
      <vt:lpstr>Facebook Own Posts Table | All profiles - 11 of 25</vt:lpstr>
      <vt:lpstr>Facebook Own Posts Table | All profiles - 12 of 25</vt:lpstr>
      <vt:lpstr>Facebook Own Posts Table | All profiles - 13 of 25</vt:lpstr>
      <vt:lpstr>Facebook Own Posts Table | All profiles - 14 of 25</vt:lpstr>
      <vt:lpstr>Facebook Own Posts Table | All profiles - 15 of 25</vt:lpstr>
      <vt:lpstr>Facebook Own Posts Table | All profiles - 16 of 25</vt:lpstr>
      <vt:lpstr>Facebook Own Posts Table | All profiles - 17 of 25</vt:lpstr>
      <vt:lpstr>Facebook Own Posts Table | All profiles - 18 of 25</vt:lpstr>
      <vt:lpstr>Facebook Own Posts Table | All profiles - 19 of 25</vt:lpstr>
      <vt:lpstr>Facebook Own Posts Table | All profiles - 20 of 25</vt:lpstr>
      <vt:lpstr>Facebook Own Posts Table | All profiles - 21 of 25</vt:lpstr>
      <vt:lpstr>Facebook Own Posts Table | All profiles - 22 of 25</vt:lpstr>
      <vt:lpstr>Facebook Own Posts Table | All profiles - 23 of 25</vt:lpstr>
      <vt:lpstr>Facebook Own Posts Table | All profiles - 24 of 25</vt:lpstr>
      <vt:lpstr>Facebook Own Posts Table | All profiles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All profiles - 1 of 25</dc:title>
  <dc:creator>Frederik Born</dc:creator>
  <cp:lastModifiedBy>Frederik Born</cp:lastModifiedBy>
  <cp:revision>1</cp:revision>
  <dcterms:created xsi:type="dcterms:W3CDTF">2024-04-11T14:43:47Z</dcterms:created>
  <dcterms:modified xsi:type="dcterms:W3CDTF">2024-04-11T14:46:46Z</dcterms:modified>
</cp:coreProperties>
</file>