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91D13-125B-4999-8C6E-F42C346CC168}"/>
              </a:ext>
            </a:extLst>
          </p:cNvPr>
          <p:cNvSpPr>
            <a:spLocks noGrp="1"/>
          </p:cNvSpPr>
          <p:nvPr>
            <p:ph type="title"/>
          </p:nvPr>
        </p:nvSpPr>
        <p:spPr/>
        <p:txBody>
          <a:bodyPr/>
          <a:lstStyle/>
          <a:p>
            <a:r>
              <a:rPr lang="en-US"/>
              <a:t>Instagram Posts Table | Roche Insta (ALL) - 1 of 16</a:t>
            </a:r>
          </a:p>
        </p:txBody>
      </p:sp>
      <p:graphicFrame>
        <p:nvGraphicFramePr>
          <p:cNvPr id="5" name="Table Placeholder 4">
            <a:extLst>
              <a:ext uri="{FF2B5EF4-FFF2-40B4-BE49-F238E27FC236}">
                <a16:creationId xmlns:a16="http://schemas.microsoft.com/office/drawing/2014/main" id="{CACF6BE8-DBBB-4720-8628-C8BE9D708A7B}"/>
              </a:ext>
            </a:extLst>
          </p:cNvPr>
          <p:cNvGraphicFramePr>
            <a:graphicFrameLocks noGrp="1"/>
          </p:cNvGraphicFramePr>
          <p:nvPr>
            <p:ph type="tbl" sz="quarter" idx="13"/>
            <p:extLst>
              <p:ext uri="{D42A27DB-BD31-4B8C-83A1-F6EECF244321}">
                <p14:modId xmlns:p14="http://schemas.microsoft.com/office/powerpoint/2010/main" val="98102581"/>
              </p:ext>
            </p:extLst>
          </p:nvPr>
        </p:nvGraphicFramePr>
        <p:xfrm>
          <a:off x="457200" y="1731963"/>
          <a:ext cx="7818120" cy="767080"/>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00451949"/>
                    </a:ext>
                  </a:extLst>
                </a:gridCol>
                <a:gridCol w="987552">
                  <a:extLst>
                    <a:ext uri="{9D8B030D-6E8A-4147-A177-3AD203B41FA5}">
                      <a16:colId xmlns:a16="http://schemas.microsoft.com/office/drawing/2014/main" val="3072616297"/>
                    </a:ext>
                  </a:extLst>
                </a:gridCol>
                <a:gridCol w="987552">
                  <a:extLst>
                    <a:ext uri="{9D8B030D-6E8A-4147-A177-3AD203B41FA5}">
                      <a16:colId xmlns:a16="http://schemas.microsoft.com/office/drawing/2014/main" val="894076746"/>
                    </a:ext>
                  </a:extLst>
                </a:gridCol>
                <a:gridCol w="987552">
                  <a:extLst>
                    <a:ext uri="{9D8B030D-6E8A-4147-A177-3AD203B41FA5}">
                      <a16:colId xmlns:a16="http://schemas.microsoft.com/office/drawing/2014/main" val="2254698305"/>
                    </a:ext>
                  </a:extLst>
                </a:gridCol>
                <a:gridCol w="987552">
                  <a:extLst>
                    <a:ext uri="{9D8B030D-6E8A-4147-A177-3AD203B41FA5}">
                      <a16:colId xmlns:a16="http://schemas.microsoft.com/office/drawing/2014/main" val="2561929425"/>
                    </a:ext>
                  </a:extLst>
                </a:gridCol>
                <a:gridCol w="987552">
                  <a:extLst>
                    <a:ext uri="{9D8B030D-6E8A-4147-A177-3AD203B41FA5}">
                      <a16:colId xmlns:a16="http://schemas.microsoft.com/office/drawing/2014/main" val="755592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564960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trotz_ms - 2024-03-23 07:43:11</a:t>
                      </a:r>
                      <a:r>
                        <a:rPr kumimoji="0" lang="de-DE" sz="1000" b="0" i="0" u="none" strike="noStrike" kern="1200" cap="none" spc="0" normalizeH="0" baseline="0" noProof="0">
                          <a:ln>
                            <a:noFill/>
                          </a:ln>
                          <a:solidFill>
                            <a:prstClr val="black"/>
                          </a:solidFill>
                          <a:effectLst/>
                          <a:uLnTx/>
                          <a:uFillTx/>
                          <a:latin typeface="Calibri"/>
                          <a:ea typeface="+mn-ea"/>
                          <a:cs typeface="+mn-cs"/>
                        </a:rPr>
                        <a:t>
 Gesundheitsdaten und klinische Studien? Wo besteht da wohl der Zusammenhang? Ganz einfach! Auch in klinischen Studien werden Gesundheitsdaten gesammelt! Anhand dieser Daten wird die Wirksamkeit von Medikamenten bewertet sowie neue Behandlungen entwickelt oder Medikamente verbessert.
Ihr wollt mehr dazu erfahren? Bleibt gespannt und schaut auf unserer Website Patientimfokus.de vorbei – Link in Bio!
Ihr habt konkrete Fragen zum Thema? Dann lasst es sie uns in den Kommentaren wissen!👇
#Roche #Datendrang #Gesundheitsdaten #KlinischeStudien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14:57:35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448882033"/>
                  </a:ext>
                </a:extLst>
              </a:tr>
            </a:tbl>
          </a:graphicData>
        </a:graphic>
      </p:graphicFrame>
      <p:sp>
        <p:nvSpPr>
          <p:cNvPr id="4" name="Text Placeholder 3">
            <a:extLst>
              <a:ext uri="{FF2B5EF4-FFF2-40B4-BE49-F238E27FC236}">
                <a16:creationId xmlns:a16="http://schemas.microsoft.com/office/drawing/2014/main" id="{DCBB9A87-F76D-4D7A-8184-72B3E608645E}"/>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2817136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7AB14-0A84-4E6B-A2EE-8AF170213851}"/>
              </a:ext>
            </a:extLst>
          </p:cNvPr>
          <p:cNvSpPr>
            <a:spLocks noGrp="1"/>
          </p:cNvSpPr>
          <p:nvPr>
            <p:ph type="title"/>
          </p:nvPr>
        </p:nvSpPr>
        <p:spPr/>
        <p:txBody>
          <a:bodyPr/>
          <a:lstStyle/>
          <a:p>
            <a:r>
              <a:rPr lang="en-US"/>
              <a:t>Instagram Posts Table | Roche Insta (ALL) - 2 of 16</a:t>
            </a:r>
          </a:p>
        </p:txBody>
      </p:sp>
      <p:graphicFrame>
        <p:nvGraphicFramePr>
          <p:cNvPr id="5" name="Table Placeholder 4">
            <a:extLst>
              <a:ext uri="{FF2B5EF4-FFF2-40B4-BE49-F238E27FC236}">
                <a16:creationId xmlns:a16="http://schemas.microsoft.com/office/drawing/2014/main" id="{37C0181D-6403-4E68-AA76-3F98BDC6C58C}"/>
              </a:ext>
            </a:extLst>
          </p:cNvPr>
          <p:cNvGraphicFramePr>
            <a:graphicFrameLocks noGrp="1"/>
          </p:cNvGraphicFramePr>
          <p:nvPr>
            <p:ph type="tbl" sz="quarter" idx="13"/>
            <p:extLst>
              <p:ext uri="{D42A27DB-BD31-4B8C-83A1-F6EECF244321}">
                <p14:modId xmlns:p14="http://schemas.microsoft.com/office/powerpoint/2010/main" val="291764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55403317"/>
                    </a:ext>
                  </a:extLst>
                </a:gridCol>
                <a:gridCol w="987552">
                  <a:extLst>
                    <a:ext uri="{9D8B030D-6E8A-4147-A177-3AD203B41FA5}">
                      <a16:colId xmlns:a16="http://schemas.microsoft.com/office/drawing/2014/main" val="4290103927"/>
                    </a:ext>
                  </a:extLst>
                </a:gridCol>
                <a:gridCol w="987552">
                  <a:extLst>
                    <a:ext uri="{9D8B030D-6E8A-4147-A177-3AD203B41FA5}">
                      <a16:colId xmlns:a16="http://schemas.microsoft.com/office/drawing/2014/main" val="2567663201"/>
                    </a:ext>
                  </a:extLst>
                </a:gridCol>
                <a:gridCol w="987552">
                  <a:extLst>
                    <a:ext uri="{9D8B030D-6E8A-4147-A177-3AD203B41FA5}">
                      <a16:colId xmlns:a16="http://schemas.microsoft.com/office/drawing/2014/main" val="1840493179"/>
                    </a:ext>
                  </a:extLst>
                </a:gridCol>
                <a:gridCol w="987552">
                  <a:extLst>
                    <a:ext uri="{9D8B030D-6E8A-4147-A177-3AD203B41FA5}">
                      <a16:colId xmlns:a16="http://schemas.microsoft.com/office/drawing/2014/main" val="204193967"/>
                    </a:ext>
                  </a:extLst>
                </a:gridCol>
                <a:gridCol w="987552">
                  <a:extLst>
                    <a:ext uri="{9D8B030D-6E8A-4147-A177-3AD203B41FA5}">
                      <a16:colId xmlns:a16="http://schemas.microsoft.com/office/drawing/2014/main" val="2822394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367731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- 2024-03-17 09:01:49</a:t>
                      </a:r>
                      <a:r>
                        <a:rPr kumimoji="0" lang="de-DE" sz="1000" b="0" i="0" u="none" strike="noStrike" kern="1200" cap="none" spc="0" normalizeH="0" baseline="0" noProof="0">
                          <a:ln>
                            <a:noFill/>
                          </a:ln>
                          <a:solidFill>
                            <a:prstClr val="black"/>
                          </a:solidFill>
                          <a:effectLst/>
                          <a:uLnTx/>
                          <a:uFillTx/>
                          <a:latin typeface="Calibri"/>
                          <a:ea typeface="+mn-ea"/>
                          <a:cs typeface="+mn-cs"/>
                        </a:rPr>
                        <a:t>
 Digitalisierung – but make it healthy!😎
Gesundheit und Digitalisierung passen nicht wirklich zusammen? Bist Du sicher?🤔 Wir sagen, doch klar! Hast Du zum Beispiel schon mal was von digitalen Gesundheitsanwendungen – kurz DiGAs – gehört? Wenn nicht, dann swipe Dich durch unseren Post, denn wir haben genau den richtigen Input für Dich! 
Vielleicht weißt Du aber auch genau, worüber wir gerade sprechen und hast sogar schon längst eine DiGA, die Du nutzt? Dann lass es uns in den Kommentaren wissen – wir sind gespannt auf Eure Kommentare!👇
#Roche #Datendrang #Gesundheitsdaten #DigitaleGesundheitsAnwendung #DiGA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15:23:47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61146605"/>
                  </a:ext>
                </a:extLst>
              </a:tr>
            </a:tbl>
          </a:graphicData>
        </a:graphic>
      </p:graphicFrame>
      <p:sp>
        <p:nvSpPr>
          <p:cNvPr id="4" name="Text Placeholder 3">
            <a:extLst>
              <a:ext uri="{FF2B5EF4-FFF2-40B4-BE49-F238E27FC236}">
                <a16:creationId xmlns:a16="http://schemas.microsoft.com/office/drawing/2014/main" id="{B0CB5A3A-3B5B-4B29-8DAE-A0933C4BED25}"/>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5367224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C2799-382A-4F41-AABE-96577CB18705}"/>
              </a:ext>
            </a:extLst>
          </p:cNvPr>
          <p:cNvSpPr>
            <a:spLocks noGrp="1"/>
          </p:cNvSpPr>
          <p:nvPr>
            <p:ph type="title"/>
          </p:nvPr>
        </p:nvSpPr>
        <p:spPr/>
        <p:txBody>
          <a:bodyPr/>
          <a:lstStyle/>
          <a:p>
            <a:r>
              <a:rPr lang="en-US"/>
              <a:t>Instagram Posts Table | Roche Insta (ALL) - 3 of 16</a:t>
            </a:r>
          </a:p>
        </p:txBody>
      </p:sp>
      <p:graphicFrame>
        <p:nvGraphicFramePr>
          <p:cNvPr id="5" name="Table Placeholder 4">
            <a:extLst>
              <a:ext uri="{FF2B5EF4-FFF2-40B4-BE49-F238E27FC236}">
                <a16:creationId xmlns:a16="http://schemas.microsoft.com/office/drawing/2014/main" id="{68F54657-0620-469F-BD13-074607AE71FF}"/>
              </a:ext>
            </a:extLst>
          </p:cNvPr>
          <p:cNvGraphicFramePr>
            <a:graphicFrameLocks noGrp="1"/>
          </p:cNvGraphicFramePr>
          <p:nvPr>
            <p:ph type="tbl" sz="quarter" idx="13"/>
            <p:extLst>
              <p:ext uri="{D42A27DB-BD31-4B8C-83A1-F6EECF244321}">
                <p14:modId xmlns:p14="http://schemas.microsoft.com/office/powerpoint/2010/main" val="3024547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43695662"/>
                    </a:ext>
                  </a:extLst>
                </a:gridCol>
                <a:gridCol w="987552">
                  <a:extLst>
                    <a:ext uri="{9D8B030D-6E8A-4147-A177-3AD203B41FA5}">
                      <a16:colId xmlns:a16="http://schemas.microsoft.com/office/drawing/2014/main" val="949857285"/>
                    </a:ext>
                  </a:extLst>
                </a:gridCol>
                <a:gridCol w="987552">
                  <a:extLst>
                    <a:ext uri="{9D8B030D-6E8A-4147-A177-3AD203B41FA5}">
                      <a16:colId xmlns:a16="http://schemas.microsoft.com/office/drawing/2014/main" val="1891823575"/>
                    </a:ext>
                  </a:extLst>
                </a:gridCol>
                <a:gridCol w="987552">
                  <a:extLst>
                    <a:ext uri="{9D8B030D-6E8A-4147-A177-3AD203B41FA5}">
                      <a16:colId xmlns:a16="http://schemas.microsoft.com/office/drawing/2014/main" val="2614495424"/>
                    </a:ext>
                  </a:extLst>
                </a:gridCol>
                <a:gridCol w="987552">
                  <a:extLst>
                    <a:ext uri="{9D8B030D-6E8A-4147-A177-3AD203B41FA5}">
                      <a16:colId xmlns:a16="http://schemas.microsoft.com/office/drawing/2014/main" val="3614946019"/>
                    </a:ext>
                  </a:extLst>
                </a:gridCol>
                <a:gridCol w="987552">
                  <a:extLst>
                    <a:ext uri="{9D8B030D-6E8A-4147-A177-3AD203B41FA5}">
                      <a16:colId xmlns:a16="http://schemas.microsoft.com/office/drawing/2014/main" val="27765366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45165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- 2024-03-16 09:01:43</a:t>
                      </a:r>
                      <a:r>
                        <a:rPr kumimoji="0" lang="de-DE" sz="1000" b="0" i="0" u="none" strike="noStrike" kern="1200" cap="none" spc="0" normalizeH="0" baseline="0" noProof="0">
                          <a:ln>
                            <a:noFill/>
                          </a:ln>
                          <a:solidFill>
                            <a:prstClr val="black"/>
                          </a:solidFill>
                          <a:effectLst/>
                          <a:uLnTx/>
                          <a:uFillTx/>
                          <a:latin typeface="Calibri"/>
                          <a:ea typeface="+mn-ea"/>
                          <a:cs typeface="+mn-cs"/>
                        </a:rPr>
                        <a:t>
 Warum Du Deine Gesundheitsdaten teilen solltest?🤔 Because Sharing is Caring!🤝 Deine Gesundheitsdaten liefern wertvolle Informationen über Diagnosen, Behandlungen und die Einnahme von Medikamenten, die bei der Entwicklung von neuen Medikamenten unterstützen. Eine Möglichkeit dafür ist die Teilnahme an klinischen Studien, wie es Susanna gemacht hat. 
Dabei ist der Schutz Deiner Daten natürlich immer höchste Priorität. Mehr zum Thema Datenschutz bei Gesundheitsdaten erfährst Du bei der Initiative datasaveslives.de – Link in Bio 
Du möchtest erfahren, wie das Ganze funktioniert? Dann gehe einfach auf www.go.roche.de/datendrang oder klicke in den Link in der Bio.
#Roche #Datendrang #Gesundheitsdaten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15:23:47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25.7642 %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846551492"/>
                  </a:ext>
                </a:extLst>
              </a:tr>
            </a:tbl>
          </a:graphicData>
        </a:graphic>
      </p:graphicFrame>
      <p:sp>
        <p:nvSpPr>
          <p:cNvPr id="4" name="Text Placeholder 3">
            <a:extLst>
              <a:ext uri="{FF2B5EF4-FFF2-40B4-BE49-F238E27FC236}">
                <a16:creationId xmlns:a16="http://schemas.microsoft.com/office/drawing/2014/main" id="{D1E8E734-FD05-44D5-A3C5-C1A2824251EC}"/>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3170189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47132-B263-416B-8B07-0739F8EC4EEA}"/>
              </a:ext>
            </a:extLst>
          </p:cNvPr>
          <p:cNvSpPr>
            <a:spLocks noGrp="1"/>
          </p:cNvSpPr>
          <p:nvPr>
            <p:ph type="title"/>
          </p:nvPr>
        </p:nvSpPr>
        <p:spPr/>
        <p:txBody>
          <a:bodyPr/>
          <a:lstStyle/>
          <a:p>
            <a:r>
              <a:rPr lang="en-US"/>
              <a:t>Instagram Posts Table | Roche Insta (ALL) - 4 of 16</a:t>
            </a:r>
          </a:p>
        </p:txBody>
      </p:sp>
      <p:graphicFrame>
        <p:nvGraphicFramePr>
          <p:cNvPr id="5" name="Table Placeholder 4">
            <a:extLst>
              <a:ext uri="{FF2B5EF4-FFF2-40B4-BE49-F238E27FC236}">
                <a16:creationId xmlns:a16="http://schemas.microsoft.com/office/drawing/2014/main" id="{7473C1F3-E8AE-449B-B683-C6F32D1D7C51}"/>
              </a:ext>
            </a:extLst>
          </p:cNvPr>
          <p:cNvGraphicFramePr>
            <a:graphicFrameLocks noGrp="1"/>
          </p:cNvGraphicFramePr>
          <p:nvPr>
            <p:ph type="tbl" sz="quarter" idx="13"/>
            <p:extLst>
              <p:ext uri="{D42A27DB-BD31-4B8C-83A1-F6EECF244321}">
                <p14:modId xmlns:p14="http://schemas.microsoft.com/office/powerpoint/2010/main" val="2877596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51105089"/>
                    </a:ext>
                  </a:extLst>
                </a:gridCol>
                <a:gridCol w="987552">
                  <a:extLst>
                    <a:ext uri="{9D8B030D-6E8A-4147-A177-3AD203B41FA5}">
                      <a16:colId xmlns:a16="http://schemas.microsoft.com/office/drawing/2014/main" val="4099856916"/>
                    </a:ext>
                  </a:extLst>
                </a:gridCol>
                <a:gridCol w="987552">
                  <a:extLst>
                    <a:ext uri="{9D8B030D-6E8A-4147-A177-3AD203B41FA5}">
                      <a16:colId xmlns:a16="http://schemas.microsoft.com/office/drawing/2014/main" val="2996326593"/>
                    </a:ext>
                  </a:extLst>
                </a:gridCol>
                <a:gridCol w="987552">
                  <a:extLst>
                    <a:ext uri="{9D8B030D-6E8A-4147-A177-3AD203B41FA5}">
                      <a16:colId xmlns:a16="http://schemas.microsoft.com/office/drawing/2014/main" val="366378805"/>
                    </a:ext>
                  </a:extLst>
                </a:gridCol>
                <a:gridCol w="987552">
                  <a:extLst>
                    <a:ext uri="{9D8B030D-6E8A-4147-A177-3AD203B41FA5}">
                      <a16:colId xmlns:a16="http://schemas.microsoft.com/office/drawing/2014/main" val="4253402651"/>
                    </a:ext>
                  </a:extLst>
                </a:gridCol>
                <a:gridCol w="987552">
                  <a:extLst>
                    <a:ext uri="{9D8B030D-6E8A-4147-A177-3AD203B41FA5}">
                      <a16:colId xmlns:a16="http://schemas.microsoft.com/office/drawing/2014/main" val="3963943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8865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trotz_ms - 2024-03-10 11:37:30</a:t>
                      </a:r>
                      <a:r>
                        <a:rPr kumimoji="0" lang="de-DE" sz="1000" b="0" i="0" u="none" strike="noStrike" kern="1200" cap="none" spc="0" normalizeH="0" baseline="0" noProof="0">
                          <a:ln>
                            <a:noFill/>
                          </a:ln>
                          <a:solidFill>
                            <a:prstClr val="black"/>
                          </a:solidFill>
                          <a:effectLst/>
                          <a:uLnTx/>
                          <a:uFillTx/>
                          <a:latin typeface="Calibri"/>
                          <a:ea typeface="+mn-ea"/>
                          <a:cs typeface="+mn-cs"/>
                        </a:rPr>
                        <a:t>
 Eine Zukunft, in der es für jede Krankheit das richtige Medikament gibt?😯 Zugegeben klingt das in unserer jetzigen Zeit noch zu schön, um wahr zu sein. Doch durch klinische Studien und Gesundheitsdaten von Patient:innen können wir diesem Ziel immer näherkommen. 
Unterstütze uns dabei, sichere und wirksame Medikamente zu entwickeln – und das ganz geschützt und privat! 
Hast Du schon mal bei einer solchen klinischen Studie teilgenommen? Oder möchtest Du Dich darüber informieren, wie Deine Daten konkret helfen können? Alle wichtigen Informationen findest Du unter https://go.roche.de/dqmtjgmtvcno oder den Link in der Bio.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14:57:35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0.4879 %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4128836152"/>
                  </a:ext>
                </a:extLst>
              </a:tr>
            </a:tbl>
          </a:graphicData>
        </a:graphic>
      </p:graphicFrame>
      <p:sp>
        <p:nvSpPr>
          <p:cNvPr id="4" name="Text Placeholder 3">
            <a:extLst>
              <a:ext uri="{FF2B5EF4-FFF2-40B4-BE49-F238E27FC236}">
                <a16:creationId xmlns:a16="http://schemas.microsoft.com/office/drawing/2014/main" id="{3FB53FA8-B417-43BC-B5F4-E12065D7D9F3}"/>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8976731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83A62-CF60-4BBF-B043-974A72C5EB27}"/>
              </a:ext>
            </a:extLst>
          </p:cNvPr>
          <p:cNvSpPr>
            <a:spLocks noGrp="1"/>
          </p:cNvSpPr>
          <p:nvPr>
            <p:ph type="title"/>
          </p:nvPr>
        </p:nvSpPr>
        <p:spPr/>
        <p:txBody>
          <a:bodyPr/>
          <a:lstStyle/>
          <a:p>
            <a:r>
              <a:rPr lang="en-US"/>
              <a:t>Instagram Posts Table | Roche Insta (ALL) - 5 of 16</a:t>
            </a:r>
          </a:p>
        </p:txBody>
      </p:sp>
      <p:graphicFrame>
        <p:nvGraphicFramePr>
          <p:cNvPr id="5" name="Table Placeholder 4">
            <a:extLst>
              <a:ext uri="{FF2B5EF4-FFF2-40B4-BE49-F238E27FC236}">
                <a16:creationId xmlns:a16="http://schemas.microsoft.com/office/drawing/2014/main" id="{1BBF8E77-94E5-48C0-A5D2-480FD90F6187}"/>
              </a:ext>
            </a:extLst>
          </p:cNvPr>
          <p:cNvGraphicFramePr>
            <a:graphicFrameLocks noGrp="1"/>
          </p:cNvGraphicFramePr>
          <p:nvPr>
            <p:ph type="tbl" sz="quarter" idx="13"/>
            <p:extLst>
              <p:ext uri="{D42A27DB-BD31-4B8C-83A1-F6EECF244321}">
                <p14:modId xmlns:p14="http://schemas.microsoft.com/office/powerpoint/2010/main" val="2540241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8074139"/>
                    </a:ext>
                  </a:extLst>
                </a:gridCol>
                <a:gridCol w="987552">
                  <a:extLst>
                    <a:ext uri="{9D8B030D-6E8A-4147-A177-3AD203B41FA5}">
                      <a16:colId xmlns:a16="http://schemas.microsoft.com/office/drawing/2014/main" val="2386113431"/>
                    </a:ext>
                  </a:extLst>
                </a:gridCol>
                <a:gridCol w="987552">
                  <a:extLst>
                    <a:ext uri="{9D8B030D-6E8A-4147-A177-3AD203B41FA5}">
                      <a16:colId xmlns:a16="http://schemas.microsoft.com/office/drawing/2014/main" val="64402664"/>
                    </a:ext>
                  </a:extLst>
                </a:gridCol>
                <a:gridCol w="987552">
                  <a:extLst>
                    <a:ext uri="{9D8B030D-6E8A-4147-A177-3AD203B41FA5}">
                      <a16:colId xmlns:a16="http://schemas.microsoft.com/office/drawing/2014/main" val="2226651761"/>
                    </a:ext>
                  </a:extLst>
                </a:gridCol>
                <a:gridCol w="987552">
                  <a:extLst>
                    <a:ext uri="{9D8B030D-6E8A-4147-A177-3AD203B41FA5}">
                      <a16:colId xmlns:a16="http://schemas.microsoft.com/office/drawing/2014/main" val="408834776"/>
                    </a:ext>
                  </a:extLst>
                </a:gridCol>
                <a:gridCol w="987552">
                  <a:extLst>
                    <a:ext uri="{9D8B030D-6E8A-4147-A177-3AD203B41FA5}">
                      <a16:colId xmlns:a16="http://schemas.microsoft.com/office/drawing/2014/main" val="115726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9858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trotz_ms - 2024-03-09 10:09:18</a:t>
                      </a:r>
                      <a:r>
                        <a:rPr kumimoji="0" lang="de-DE" sz="1000" b="0" i="0" u="none" strike="noStrike" kern="1200" cap="none" spc="0" normalizeH="0" baseline="0" noProof="0">
                          <a:ln>
                            <a:noFill/>
                          </a:ln>
                          <a:solidFill>
                            <a:prstClr val="black"/>
                          </a:solidFill>
                          <a:effectLst/>
                          <a:uLnTx/>
                          <a:uFillTx/>
                          <a:latin typeface="Calibri"/>
                          <a:ea typeface="+mn-ea"/>
                          <a:cs typeface="+mn-cs"/>
                        </a:rPr>
                        <a:t>
 Du möchtest wissen, warum Deine Gesundheitsdaten für Pharmaunternehmen wie Roche so wichtig sind?💡
Deine Daten tragen dazu bei, einen umfassenden Einblick in die Gesundheit der Menschen zu erhalten. Dadurch kannst Du uns dabei unterstützen, Medikamente und Therapien zu verbessern und neue zu entwickeln. 
Neben dem Teilen von Daten über Diagnose, Behandlung und Langzeitdaten zu Medikamenten kannst Du die Forschung auch durch Deine Teilnahme an klinischen Studien unterstützen. 
Aber keine Sorge: Sicherheit und Schutz deiner persönlichen Daten steht dabei für Roche an oberster Stelle! 
Haben wir Deine Neugier geweckt und möchtest Du wissen, wie Du mit Deinen Gesundheitsdaten helfen kannst? Dann gehe einfach auf https://go.roche.de/uo0dt3tm35ui oder klicke in den Link in der Bio.
#Roche #Datendrang #Gesundheitsdaten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14:57:35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475286827"/>
                  </a:ext>
                </a:extLst>
              </a:tr>
            </a:tbl>
          </a:graphicData>
        </a:graphic>
      </p:graphicFrame>
      <p:sp>
        <p:nvSpPr>
          <p:cNvPr id="4" name="Text Placeholder 3">
            <a:extLst>
              <a:ext uri="{FF2B5EF4-FFF2-40B4-BE49-F238E27FC236}">
                <a16:creationId xmlns:a16="http://schemas.microsoft.com/office/drawing/2014/main" id="{3A0CD6C3-A33D-4085-AE52-C19ED1509EE7}"/>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1846578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21B3F-BE76-4483-8DF4-783991DB8926}"/>
              </a:ext>
            </a:extLst>
          </p:cNvPr>
          <p:cNvSpPr>
            <a:spLocks noGrp="1"/>
          </p:cNvSpPr>
          <p:nvPr>
            <p:ph type="title"/>
          </p:nvPr>
        </p:nvSpPr>
        <p:spPr/>
        <p:txBody>
          <a:bodyPr/>
          <a:lstStyle/>
          <a:p>
            <a:r>
              <a:rPr lang="en-US"/>
              <a:t>Instagram Posts Table | Roche Insta (ALL) - 6 of 16</a:t>
            </a:r>
          </a:p>
        </p:txBody>
      </p:sp>
      <p:graphicFrame>
        <p:nvGraphicFramePr>
          <p:cNvPr id="5" name="Table Placeholder 4">
            <a:extLst>
              <a:ext uri="{FF2B5EF4-FFF2-40B4-BE49-F238E27FC236}">
                <a16:creationId xmlns:a16="http://schemas.microsoft.com/office/drawing/2014/main" id="{0D2B75C5-BED2-42B6-A73E-AAA904DB59BF}"/>
              </a:ext>
            </a:extLst>
          </p:cNvPr>
          <p:cNvGraphicFramePr>
            <a:graphicFrameLocks noGrp="1"/>
          </p:cNvGraphicFramePr>
          <p:nvPr>
            <p:ph type="tbl" sz="quarter" idx="13"/>
            <p:extLst>
              <p:ext uri="{D42A27DB-BD31-4B8C-83A1-F6EECF244321}">
                <p14:modId xmlns:p14="http://schemas.microsoft.com/office/powerpoint/2010/main" val="2158854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143522758"/>
                    </a:ext>
                  </a:extLst>
                </a:gridCol>
                <a:gridCol w="987552">
                  <a:extLst>
                    <a:ext uri="{9D8B030D-6E8A-4147-A177-3AD203B41FA5}">
                      <a16:colId xmlns:a16="http://schemas.microsoft.com/office/drawing/2014/main" val="2537581243"/>
                    </a:ext>
                  </a:extLst>
                </a:gridCol>
                <a:gridCol w="987552">
                  <a:extLst>
                    <a:ext uri="{9D8B030D-6E8A-4147-A177-3AD203B41FA5}">
                      <a16:colId xmlns:a16="http://schemas.microsoft.com/office/drawing/2014/main" val="2533497103"/>
                    </a:ext>
                  </a:extLst>
                </a:gridCol>
                <a:gridCol w="987552">
                  <a:extLst>
                    <a:ext uri="{9D8B030D-6E8A-4147-A177-3AD203B41FA5}">
                      <a16:colId xmlns:a16="http://schemas.microsoft.com/office/drawing/2014/main" val="3793051049"/>
                    </a:ext>
                  </a:extLst>
                </a:gridCol>
                <a:gridCol w="987552">
                  <a:extLst>
                    <a:ext uri="{9D8B030D-6E8A-4147-A177-3AD203B41FA5}">
                      <a16:colId xmlns:a16="http://schemas.microsoft.com/office/drawing/2014/main" val="1618203992"/>
                    </a:ext>
                  </a:extLst>
                </a:gridCol>
                <a:gridCol w="987552">
                  <a:extLst>
                    <a:ext uri="{9D8B030D-6E8A-4147-A177-3AD203B41FA5}">
                      <a16:colId xmlns:a16="http://schemas.microsoft.com/office/drawing/2014/main" val="1923366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5638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daskwort - 2024-03-03 09:59:29</a:t>
                      </a:r>
                      <a:r>
                        <a:rPr kumimoji="0" lang="de-DE" sz="1000" b="0" i="0" u="none" strike="noStrike" kern="1200" cap="none" spc="0" normalizeH="0" baseline="0" noProof="0">
                          <a:ln>
                            <a:noFill/>
                          </a:ln>
                          <a:solidFill>
                            <a:prstClr val="black"/>
                          </a:solidFill>
                          <a:effectLst/>
                          <a:uLnTx/>
                          <a:uFillTx/>
                          <a:latin typeface="Calibri"/>
                          <a:ea typeface="+mn-ea"/>
                          <a:cs typeface="+mn-cs"/>
                        </a:rPr>
                        <a:t>
 Hast Du schon mal darüber nachgedacht, welche Gesundheitsdaten von Dir bereits existieren? Ja? Gut! Denn Du hast die Kontrolle über all diese Daten. 🫵 Du entscheidest, ob und wie Deine Daten genutzt werden sollen. 🫵 Du hast die Möglichkeit, Deine Daten für eine optimierte Gesundheitsversorgung einzusetzen. Informier Dich und gestalte mit uns die Datenschutzdebatte! Es geht nicht nur um den Schutz Deiner Daten, sondern auch um gemeinsame Perspektiven in der Gesundheitsversorgung! Klick Dich schlau – Link in Bio! #Roche #Datendrang #Gesundheitsdaten #Digitalisierung #Gesund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14:56:48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886895787"/>
                  </a:ext>
                </a:extLst>
              </a:tr>
            </a:tbl>
          </a:graphicData>
        </a:graphic>
      </p:graphicFrame>
      <p:sp>
        <p:nvSpPr>
          <p:cNvPr id="4" name="Text Placeholder 3">
            <a:extLst>
              <a:ext uri="{FF2B5EF4-FFF2-40B4-BE49-F238E27FC236}">
                <a16:creationId xmlns:a16="http://schemas.microsoft.com/office/drawing/2014/main" id="{5C753A87-8810-4B46-9190-072285101533}"/>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165631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F1EF5-2AB2-4D03-8597-5D5E59D34581}"/>
              </a:ext>
            </a:extLst>
          </p:cNvPr>
          <p:cNvSpPr>
            <a:spLocks noGrp="1"/>
          </p:cNvSpPr>
          <p:nvPr>
            <p:ph type="title"/>
          </p:nvPr>
        </p:nvSpPr>
        <p:spPr/>
        <p:txBody>
          <a:bodyPr/>
          <a:lstStyle/>
          <a:p>
            <a:r>
              <a:rPr lang="en-US"/>
              <a:t>Instagram Posts Table | Roche Insta (ALL) - 7 of 16</a:t>
            </a:r>
          </a:p>
        </p:txBody>
      </p:sp>
      <p:graphicFrame>
        <p:nvGraphicFramePr>
          <p:cNvPr id="5" name="Table Placeholder 4">
            <a:extLst>
              <a:ext uri="{FF2B5EF4-FFF2-40B4-BE49-F238E27FC236}">
                <a16:creationId xmlns:a16="http://schemas.microsoft.com/office/drawing/2014/main" id="{C070A88E-2D6A-4DD1-B418-78BEF91F6E1E}"/>
              </a:ext>
            </a:extLst>
          </p:cNvPr>
          <p:cNvGraphicFramePr>
            <a:graphicFrameLocks noGrp="1"/>
          </p:cNvGraphicFramePr>
          <p:nvPr>
            <p:ph type="tbl" sz="quarter" idx="13"/>
            <p:extLst>
              <p:ext uri="{D42A27DB-BD31-4B8C-83A1-F6EECF244321}">
                <p14:modId xmlns:p14="http://schemas.microsoft.com/office/powerpoint/2010/main" val="2466793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1739234"/>
                    </a:ext>
                  </a:extLst>
                </a:gridCol>
                <a:gridCol w="987552">
                  <a:extLst>
                    <a:ext uri="{9D8B030D-6E8A-4147-A177-3AD203B41FA5}">
                      <a16:colId xmlns:a16="http://schemas.microsoft.com/office/drawing/2014/main" val="1591654990"/>
                    </a:ext>
                  </a:extLst>
                </a:gridCol>
                <a:gridCol w="987552">
                  <a:extLst>
                    <a:ext uri="{9D8B030D-6E8A-4147-A177-3AD203B41FA5}">
                      <a16:colId xmlns:a16="http://schemas.microsoft.com/office/drawing/2014/main" val="1589447562"/>
                    </a:ext>
                  </a:extLst>
                </a:gridCol>
                <a:gridCol w="987552">
                  <a:extLst>
                    <a:ext uri="{9D8B030D-6E8A-4147-A177-3AD203B41FA5}">
                      <a16:colId xmlns:a16="http://schemas.microsoft.com/office/drawing/2014/main" val="3489879741"/>
                    </a:ext>
                  </a:extLst>
                </a:gridCol>
                <a:gridCol w="987552">
                  <a:extLst>
                    <a:ext uri="{9D8B030D-6E8A-4147-A177-3AD203B41FA5}">
                      <a16:colId xmlns:a16="http://schemas.microsoft.com/office/drawing/2014/main" val="2190720162"/>
                    </a:ext>
                  </a:extLst>
                </a:gridCol>
                <a:gridCol w="987552">
                  <a:extLst>
                    <a:ext uri="{9D8B030D-6E8A-4147-A177-3AD203B41FA5}">
                      <a16:colId xmlns:a16="http://schemas.microsoft.com/office/drawing/2014/main" val="423625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40403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haemophiliea - 2024-03-02 10:04:48</a:t>
                      </a:r>
                      <a:r>
                        <a:rPr kumimoji="0" lang="de-DE" sz="1000" b="0" i="0" u="none" strike="noStrike" kern="1200" cap="none" spc="0" normalizeH="0" baseline="0" noProof="0">
                          <a:ln>
                            <a:noFill/>
                          </a:ln>
                          <a:solidFill>
                            <a:prstClr val="black"/>
                          </a:solidFill>
                          <a:effectLst/>
                          <a:uLnTx/>
                          <a:uFillTx/>
                          <a:latin typeface="Calibri"/>
                          <a:ea typeface="+mn-ea"/>
                          <a:cs typeface="+mn-cs"/>
                        </a:rPr>
                        <a:t>
 Hat Dir Deine Gesundheits-App auch schon mal gesagt, dass Du Dich mehr bewegen sollst? Warst Du irritiert und hattest Sorge, mit wem diese Info noch geteilt wird? Überhaupt: Wozu sollen diese Daten eigentlich gut sein? Ähnliche Fragen hatte sich auch Carsten gestellt. Als seine Fitness-App ihn aufforderte, sich mehr zu bewegen, platzte ihm endgültig der Kragen. In einem Telefonat mit der Digitalisierung reichte er Beschwerde ein und machte seinem Ärger Luft. Was ihn schlussendlich doch davon überzeugt hat, seine Gesundheitsdaten zu teilen? Tja, vielleicht das Verständnis darüber, was seine Daten alles bewirken können? Was genau das sein soll? Sie helfen z. B. dabei einen Zusammenhang zwischen Krankheiten und Gewohnheiten zu erkennen, indem es Schlaf, Puls und Bewegung analysiert. Na, auch sprachlos wie Carsten? Wir haben noch mehr solcher Infos für Dich! Klick Dich rein und erfahre mehr – Link in Bio!
Du willst noch mehr erfahren? Hast Du z. B. schon mal vom sphin-X gehört? Das Projekt sphin-X hat das Ziel für Deutschland einen Gesundheitsdatenraum zu entwickeln. Ein Gesundheitsdatenraum ist ein sicherer Ort im Internet für Deine Gesundheitsinfos, auf den Ärzt:innen und Du zugreifen können, um Infos auszutauschen und zu organisieren. Du willst mehr wissen? Dann schau unbedingt beim Projekt sphin-X vorbei, dem „Data Space for Health“👉 Link in Bio #Roche #Datendrang #Gesundheitsdaten #Digitalisierung #Gesund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15:00:48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997526899"/>
                  </a:ext>
                </a:extLst>
              </a:tr>
            </a:tbl>
          </a:graphicData>
        </a:graphic>
      </p:graphicFrame>
      <p:sp>
        <p:nvSpPr>
          <p:cNvPr id="4" name="Text Placeholder 3">
            <a:extLst>
              <a:ext uri="{FF2B5EF4-FFF2-40B4-BE49-F238E27FC236}">
                <a16:creationId xmlns:a16="http://schemas.microsoft.com/office/drawing/2014/main" id="{10D3F8F6-0C1A-4A92-AECC-E4AF5415A404}"/>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9060732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78BA7-AC3D-4271-B6C5-A3162079E307}"/>
              </a:ext>
            </a:extLst>
          </p:cNvPr>
          <p:cNvSpPr>
            <a:spLocks noGrp="1"/>
          </p:cNvSpPr>
          <p:nvPr>
            <p:ph type="title"/>
          </p:nvPr>
        </p:nvSpPr>
        <p:spPr/>
        <p:txBody>
          <a:bodyPr/>
          <a:lstStyle/>
          <a:p>
            <a:r>
              <a:rPr lang="en-US"/>
              <a:t>Instagram Posts Table | Roche Insta (ALL) - 8 of 16</a:t>
            </a:r>
          </a:p>
        </p:txBody>
      </p:sp>
      <p:graphicFrame>
        <p:nvGraphicFramePr>
          <p:cNvPr id="5" name="Table Placeholder 4">
            <a:extLst>
              <a:ext uri="{FF2B5EF4-FFF2-40B4-BE49-F238E27FC236}">
                <a16:creationId xmlns:a16="http://schemas.microsoft.com/office/drawing/2014/main" id="{F8DBC464-4D40-4823-A858-916E80F150B5}"/>
              </a:ext>
            </a:extLst>
          </p:cNvPr>
          <p:cNvGraphicFramePr>
            <a:graphicFrameLocks noGrp="1"/>
          </p:cNvGraphicFramePr>
          <p:nvPr>
            <p:ph type="tbl" sz="quarter" idx="13"/>
            <p:extLst>
              <p:ext uri="{D42A27DB-BD31-4B8C-83A1-F6EECF244321}">
                <p14:modId xmlns:p14="http://schemas.microsoft.com/office/powerpoint/2010/main" val="3250234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9632124"/>
                    </a:ext>
                  </a:extLst>
                </a:gridCol>
                <a:gridCol w="987552">
                  <a:extLst>
                    <a:ext uri="{9D8B030D-6E8A-4147-A177-3AD203B41FA5}">
                      <a16:colId xmlns:a16="http://schemas.microsoft.com/office/drawing/2014/main" val="3729517047"/>
                    </a:ext>
                  </a:extLst>
                </a:gridCol>
                <a:gridCol w="987552">
                  <a:extLst>
                    <a:ext uri="{9D8B030D-6E8A-4147-A177-3AD203B41FA5}">
                      <a16:colId xmlns:a16="http://schemas.microsoft.com/office/drawing/2014/main" val="2304853965"/>
                    </a:ext>
                  </a:extLst>
                </a:gridCol>
                <a:gridCol w="987552">
                  <a:extLst>
                    <a:ext uri="{9D8B030D-6E8A-4147-A177-3AD203B41FA5}">
                      <a16:colId xmlns:a16="http://schemas.microsoft.com/office/drawing/2014/main" val="2958126259"/>
                    </a:ext>
                  </a:extLst>
                </a:gridCol>
                <a:gridCol w="987552">
                  <a:extLst>
                    <a:ext uri="{9D8B030D-6E8A-4147-A177-3AD203B41FA5}">
                      <a16:colId xmlns:a16="http://schemas.microsoft.com/office/drawing/2014/main" val="858650918"/>
                    </a:ext>
                  </a:extLst>
                </a:gridCol>
                <a:gridCol w="987552">
                  <a:extLst>
                    <a:ext uri="{9D8B030D-6E8A-4147-A177-3AD203B41FA5}">
                      <a16:colId xmlns:a16="http://schemas.microsoft.com/office/drawing/2014/main" val="2931255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0439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daskwort - 2024-03-02 10:03:37</a:t>
                      </a:r>
                      <a:r>
                        <a:rPr kumimoji="0" lang="de-DE" sz="1000" b="0" i="0" u="none" strike="noStrike" kern="1200" cap="none" spc="0" normalizeH="0" baseline="0" noProof="0">
                          <a:ln>
                            <a:noFill/>
                          </a:ln>
                          <a:solidFill>
                            <a:prstClr val="black"/>
                          </a:solidFill>
                          <a:effectLst/>
                          <a:uLnTx/>
                          <a:uFillTx/>
                          <a:latin typeface="Calibri"/>
                          <a:ea typeface="+mn-ea"/>
                          <a:cs typeface="+mn-cs"/>
                        </a:rPr>
                        <a:t>
 Hat Dir Deine Gesundheits-App auch schon mal gesagt, dass Du Dich mehr bewegen sollst? Warst Du irritiert und hattest Sorge, mit wem diese Info noch geteilt wird? Überhaupt: Wozu sollen diese Daten eigentlich gut sein? Ähnliche Fragen hatte sich auch Carsten gestellt. Als seine Fitness-App ihn aufforderte, sich mehr zu bewegen, platzte ihm endgültig der Kragen. In einem Telefonat mit der Digitalisierung reichte er Beschwerde ein und machte seinem Ärger Luft. Was ihn schlussendlich doch davon überzeugt hat, seine Gesundheitsdaten zu teilen? Tja, vielleicht das Verständnis darüber, was seine Daten alles bewirken können? Was genau das sein soll? Sie helfen z. B. dabei einen Zusammenhang zwischen Krankheiten und Gewohnheiten zu erkennen, indem es Schlaf, Puls und Bewegung analysiert. Na, auch sprachlos wie Carsten? Wir haben noch mehr solcher Infos für Dich! Klick Dich rein und erfahre mehr – Link in Bio!
Du willst noch mehr erfahren? Hast Du z. B. schon mal vom sphin-X gehört? Das Projekt sphin-X hat das Ziel für Deutschland einen Gesundheitsdatenraum zu entwickeln. Ein Gesundheitsdatenraum ist ein sicherer Ort im Internet für Deine Gesundheitsinfos, auf den Ärzt:innen und Du zugreifen können, um Infos auszutauschen und zu organisieren. Du willst mehr wissen? Dann schau unbedingt beim Projekt sphin-X vorbei, dem „Data Space for Health“👉 Link in Bio #Roche #Datendrang #Gesundheitsdaten #Digitalisierung #Gesund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14:56:48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1221760270"/>
                  </a:ext>
                </a:extLst>
              </a:tr>
            </a:tbl>
          </a:graphicData>
        </a:graphic>
      </p:graphicFrame>
      <p:sp>
        <p:nvSpPr>
          <p:cNvPr id="4" name="Text Placeholder 3">
            <a:extLst>
              <a:ext uri="{FF2B5EF4-FFF2-40B4-BE49-F238E27FC236}">
                <a16:creationId xmlns:a16="http://schemas.microsoft.com/office/drawing/2014/main" id="{3F14BD8F-9398-4570-A8BB-A2A817B57473}"/>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40760522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22CDE-5E59-47FA-89F9-FA77A9315AF6}"/>
              </a:ext>
            </a:extLst>
          </p:cNvPr>
          <p:cNvSpPr>
            <a:spLocks noGrp="1"/>
          </p:cNvSpPr>
          <p:nvPr>
            <p:ph type="title"/>
          </p:nvPr>
        </p:nvSpPr>
        <p:spPr/>
        <p:txBody>
          <a:bodyPr/>
          <a:lstStyle/>
          <a:p>
            <a:r>
              <a:rPr lang="en-US"/>
              <a:t>Instagram Posts Table | Roche Insta (ALL) - 9 of 16</a:t>
            </a:r>
          </a:p>
        </p:txBody>
      </p:sp>
      <p:graphicFrame>
        <p:nvGraphicFramePr>
          <p:cNvPr id="5" name="Table Placeholder 4">
            <a:extLst>
              <a:ext uri="{FF2B5EF4-FFF2-40B4-BE49-F238E27FC236}">
                <a16:creationId xmlns:a16="http://schemas.microsoft.com/office/drawing/2014/main" id="{60BD62EE-7CAE-4916-A66F-5A5AE8BB636A}"/>
              </a:ext>
            </a:extLst>
          </p:cNvPr>
          <p:cNvGraphicFramePr>
            <a:graphicFrameLocks noGrp="1"/>
          </p:cNvGraphicFramePr>
          <p:nvPr>
            <p:ph type="tbl" sz="quarter" idx="13"/>
            <p:extLst>
              <p:ext uri="{D42A27DB-BD31-4B8C-83A1-F6EECF244321}">
                <p14:modId xmlns:p14="http://schemas.microsoft.com/office/powerpoint/2010/main" val="907977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98510839"/>
                    </a:ext>
                  </a:extLst>
                </a:gridCol>
                <a:gridCol w="987552">
                  <a:extLst>
                    <a:ext uri="{9D8B030D-6E8A-4147-A177-3AD203B41FA5}">
                      <a16:colId xmlns:a16="http://schemas.microsoft.com/office/drawing/2014/main" val="3780190474"/>
                    </a:ext>
                  </a:extLst>
                </a:gridCol>
                <a:gridCol w="987552">
                  <a:extLst>
                    <a:ext uri="{9D8B030D-6E8A-4147-A177-3AD203B41FA5}">
                      <a16:colId xmlns:a16="http://schemas.microsoft.com/office/drawing/2014/main" val="2116231622"/>
                    </a:ext>
                  </a:extLst>
                </a:gridCol>
                <a:gridCol w="987552">
                  <a:extLst>
                    <a:ext uri="{9D8B030D-6E8A-4147-A177-3AD203B41FA5}">
                      <a16:colId xmlns:a16="http://schemas.microsoft.com/office/drawing/2014/main" val="3083503443"/>
                    </a:ext>
                  </a:extLst>
                </a:gridCol>
                <a:gridCol w="987552">
                  <a:extLst>
                    <a:ext uri="{9D8B030D-6E8A-4147-A177-3AD203B41FA5}">
                      <a16:colId xmlns:a16="http://schemas.microsoft.com/office/drawing/2014/main" val="772171489"/>
                    </a:ext>
                  </a:extLst>
                </a:gridCol>
                <a:gridCol w="987552">
                  <a:extLst>
                    <a:ext uri="{9D8B030D-6E8A-4147-A177-3AD203B41FA5}">
                      <a16:colId xmlns:a16="http://schemas.microsoft.com/office/drawing/2014/main" val="3053407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34592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lebenmitsma - 2024-02-25 10:01:00</a:t>
                      </a:r>
                      <a:r>
                        <a:rPr kumimoji="0" lang="de-DE" sz="1000" b="0" i="0" u="none" strike="noStrike" kern="1200" cap="none" spc="0" normalizeH="0" baseline="0" noProof="0">
                          <a:ln>
                            <a:noFill/>
                          </a:ln>
                          <a:solidFill>
                            <a:prstClr val="black"/>
                          </a:solidFill>
                          <a:effectLst/>
                          <a:uLnTx/>
                          <a:uFillTx/>
                          <a:latin typeface="Calibri"/>
                          <a:ea typeface="+mn-ea"/>
                          <a:cs typeface="+mn-cs"/>
                        </a:rPr>
                        <a:t>
 ePA: Die elektronische Patientenakte. Hast Du schon mal was davon gehört? Wäre die ePA eine Person, was würde sie einem Therapeuten wohl sagen? 🤔
 Die ePA bietet viele Vorteile und sichert Dir eine bessere Gesundheitsversorgung. Dennoch haben viele Menschen weiterhin Vorbehalte, wenn es darum geht, die ePA zu nutzen und ihre Gesundheitsdaten mit anderen zu teilen.  Die elektronische Patientenakte hat das Gefühl, missverstanden und vernachlässigt zu werden. 😞 Weil man sie noch nicht richtig kennt, schätzt und ihre Vorteile nicht unbedingt klar sind, nutzen viele Menschen die ePA kaum. Und das, obwohl die ePA dazu beitragen kann, die Gesundheitsversorgung von jeder und jedem Einzelnen zu verbessern! Sie behält alle Deine Geheimnisse für sich, gibt keine Daten weiter und macht Dir das Leben angenehm und unkompliziert.☝️  Wie denkst Du darüber, hast Du Lust, eine Freundschaft mit der ePA zu schließen? Wir wollen es wissen – schreib es uns in den Kommentaren!  Mehr Infos dazu findest Du auch auf unserer Kampagnen-Seite – Link in Bio! 
#Roche #Datendrang #Gesundheitsdaten #ElekronischePatientenakte #Akte #Daten #Digital #Digitalisierung #Gesundheitswesen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15:17:54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406020004"/>
                  </a:ext>
                </a:extLst>
              </a:tr>
            </a:tbl>
          </a:graphicData>
        </a:graphic>
      </p:graphicFrame>
      <p:sp>
        <p:nvSpPr>
          <p:cNvPr id="4" name="Text Placeholder 3">
            <a:extLst>
              <a:ext uri="{FF2B5EF4-FFF2-40B4-BE49-F238E27FC236}">
                <a16:creationId xmlns:a16="http://schemas.microsoft.com/office/drawing/2014/main" id="{9332E52D-E68B-4035-822D-59C7FB3D2C0F}"/>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806440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ECBE0-CDF1-4B28-8924-5477D54D92DC}"/>
              </a:ext>
            </a:extLst>
          </p:cNvPr>
          <p:cNvSpPr>
            <a:spLocks noGrp="1"/>
          </p:cNvSpPr>
          <p:nvPr>
            <p:ph type="title"/>
          </p:nvPr>
        </p:nvSpPr>
        <p:spPr/>
        <p:txBody>
          <a:bodyPr/>
          <a:lstStyle/>
          <a:p>
            <a:r>
              <a:rPr lang="en-US"/>
              <a:t>Instagram Posts Table | Roche Insta (ALL) - 10 of 16</a:t>
            </a:r>
          </a:p>
        </p:txBody>
      </p:sp>
      <p:graphicFrame>
        <p:nvGraphicFramePr>
          <p:cNvPr id="5" name="Table Placeholder 4">
            <a:extLst>
              <a:ext uri="{FF2B5EF4-FFF2-40B4-BE49-F238E27FC236}">
                <a16:creationId xmlns:a16="http://schemas.microsoft.com/office/drawing/2014/main" id="{0B3C4E8A-07E6-4052-810E-8CD2440528DA}"/>
              </a:ext>
            </a:extLst>
          </p:cNvPr>
          <p:cNvGraphicFramePr>
            <a:graphicFrameLocks noGrp="1"/>
          </p:cNvGraphicFramePr>
          <p:nvPr>
            <p:ph type="tbl" sz="quarter" idx="13"/>
            <p:extLst>
              <p:ext uri="{D42A27DB-BD31-4B8C-83A1-F6EECF244321}">
                <p14:modId xmlns:p14="http://schemas.microsoft.com/office/powerpoint/2010/main" val="2455721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08496494"/>
                    </a:ext>
                  </a:extLst>
                </a:gridCol>
                <a:gridCol w="987552">
                  <a:extLst>
                    <a:ext uri="{9D8B030D-6E8A-4147-A177-3AD203B41FA5}">
                      <a16:colId xmlns:a16="http://schemas.microsoft.com/office/drawing/2014/main" val="4095140514"/>
                    </a:ext>
                  </a:extLst>
                </a:gridCol>
                <a:gridCol w="987552">
                  <a:extLst>
                    <a:ext uri="{9D8B030D-6E8A-4147-A177-3AD203B41FA5}">
                      <a16:colId xmlns:a16="http://schemas.microsoft.com/office/drawing/2014/main" val="2289371504"/>
                    </a:ext>
                  </a:extLst>
                </a:gridCol>
                <a:gridCol w="987552">
                  <a:extLst>
                    <a:ext uri="{9D8B030D-6E8A-4147-A177-3AD203B41FA5}">
                      <a16:colId xmlns:a16="http://schemas.microsoft.com/office/drawing/2014/main" val="3252033897"/>
                    </a:ext>
                  </a:extLst>
                </a:gridCol>
                <a:gridCol w="987552">
                  <a:extLst>
                    <a:ext uri="{9D8B030D-6E8A-4147-A177-3AD203B41FA5}">
                      <a16:colId xmlns:a16="http://schemas.microsoft.com/office/drawing/2014/main" val="3292590692"/>
                    </a:ext>
                  </a:extLst>
                </a:gridCol>
                <a:gridCol w="987552">
                  <a:extLst>
                    <a:ext uri="{9D8B030D-6E8A-4147-A177-3AD203B41FA5}">
                      <a16:colId xmlns:a16="http://schemas.microsoft.com/office/drawing/2014/main" val="3657296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4208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lebenmitsma - 2024-02-24 10:02:43</a:t>
                      </a:r>
                      <a:r>
                        <a:rPr kumimoji="0" lang="de-DE" sz="1000" b="0" i="0" u="none" strike="noStrike" kern="1200" cap="none" spc="0" normalizeH="0" baseline="0" noProof="0">
                          <a:ln>
                            <a:noFill/>
                          </a:ln>
                          <a:solidFill>
                            <a:prstClr val="black"/>
                          </a:solidFill>
                          <a:effectLst/>
                          <a:uLnTx/>
                          <a:uFillTx/>
                          <a:latin typeface="Calibri"/>
                          <a:ea typeface="+mn-ea"/>
                          <a:cs typeface="+mn-cs"/>
                        </a:rPr>
                        <a:t>
 Eine optimale und digitale Gesundheitsversorgung? Ja, das geht! 😎 
Die elektronische Patientenakte (ePA) trägt genau dazu bei, indem hier wichtige Informationen zu Deiner Gesundheit gespeichert und geteilt werden können. Dabei entscheidest Du selbst, wer Deine Daten sehen kann. Damit sind unter anderem Behandlungsberichte, Befunde und Diagnosen gemeint. 
Wie Du die ePA anlegst, was darin gesammelt werden kann und viele weitere Infos findest Du in unserem Link in der Bio! 
Leg jetzt los: Deine optimale Gesundheitsversorgung ist nur wenige Klicks entfernt! 👉🔗
 Du nutzt bereits die ePA und weißt bestens Bescheid? Dann lass es uns in den Kommentaren wissen! 👇
#Roche #Datendrang #Gesundheitsdaten #elekronischePatientenakte #Akte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15:17:54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727971965"/>
                  </a:ext>
                </a:extLst>
              </a:tr>
            </a:tbl>
          </a:graphicData>
        </a:graphic>
      </p:graphicFrame>
      <p:sp>
        <p:nvSpPr>
          <p:cNvPr id="4" name="Text Placeholder 3">
            <a:extLst>
              <a:ext uri="{FF2B5EF4-FFF2-40B4-BE49-F238E27FC236}">
                <a16:creationId xmlns:a16="http://schemas.microsoft.com/office/drawing/2014/main" id="{840DC6B8-9E83-415F-ACE5-F98FF26C7655}"/>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932014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EB6E7-887A-41D5-B2E9-2BA1EACBE863}"/>
              </a:ext>
            </a:extLst>
          </p:cNvPr>
          <p:cNvSpPr>
            <a:spLocks noGrp="1"/>
          </p:cNvSpPr>
          <p:nvPr>
            <p:ph type="title"/>
          </p:nvPr>
        </p:nvSpPr>
        <p:spPr/>
        <p:txBody>
          <a:bodyPr/>
          <a:lstStyle/>
          <a:p>
            <a:r>
              <a:rPr lang="en-US"/>
              <a:t>Instagram Posts Table | Roche Insta (ALL) - 11 of 16</a:t>
            </a:r>
          </a:p>
        </p:txBody>
      </p:sp>
      <p:graphicFrame>
        <p:nvGraphicFramePr>
          <p:cNvPr id="5" name="Table Placeholder 4">
            <a:extLst>
              <a:ext uri="{FF2B5EF4-FFF2-40B4-BE49-F238E27FC236}">
                <a16:creationId xmlns:a16="http://schemas.microsoft.com/office/drawing/2014/main" id="{B577815E-2389-4731-8C6D-7FF3F5C00F90}"/>
              </a:ext>
            </a:extLst>
          </p:cNvPr>
          <p:cNvGraphicFramePr>
            <a:graphicFrameLocks noGrp="1"/>
          </p:cNvGraphicFramePr>
          <p:nvPr>
            <p:ph type="tbl" sz="quarter" idx="13"/>
            <p:extLst>
              <p:ext uri="{D42A27DB-BD31-4B8C-83A1-F6EECF244321}">
                <p14:modId xmlns:p14="http://schemas.microsoft.com/office/powerpoint/2010/main" val="1461829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8867623"/>
                    </a:ext>
                  </a:extLst>
                </a:gridCol>
                <a:gridCol w="987552">
                  <a:extLst>
                    <a:ext uri="{9D8B030D-6E8A-4147-A177-3AD203B41FA5}">
                      <a16:colId xmlns:a16="http://schemas.microsoft.com/office/drawing/2014/main" val="2462684178"/>
                    </a:ext>
                  </a:extLst>
                </a:gridCol>
                <a:gridCol w="987552">
                  <a:extLst>
                    <a:ext uri="{9D8B030D-6E8A-4147-A177-3AD203B41FA5}">
                      <a16:colId xmlns:a16="http://schemas.microsoft.com/office/drawing/2014/main" val="4037727816"/>
                    </a:ext>
                  </a:extLst>
                </a:gridCol>
                <a:gridCol w="987552">
                  <a:extLst>
                    <a:ext uri="{9D8B030D-6E8A-4147-A177-3AD203B41FA5}">
                      <a16:colId xmlns:a16="http://schemas.microsoft.com/office/drawing/2014/main" val="3661867942"/>
                    </a:ext>
                  </a:extLst>
                </a:gridCol>
                <a:gridCol w="987552">
                  <a:extLst>
                    <a:ext uri="{9D8B030D-6E8A-4147-A177-3AD203B41FA5}">
                      <a16:colId xmlns:a16="http://schemas.microsoft.com/office/drawing/2014/main" val="3949024997"/>
                    </a:ext>
                  </a:extLst>
                </a:gridCol>
                <a:gridCol w="987552">
                  <a:extLst>
                    <a:ext uri="{9D8B030D-6E8A-4147-A177-3AD203B41FA5}">
                      <a16:colId xmlns:a16="http://schemas.microsoft.com/office/drawing/2014/main" val="1137755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52383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- 2024-02-18 10:00:38</a:t>
                      </a:r>
                      <a:r>
                        <a:rPr kumimoji="0" lang="de-DE" sz="1000" b="0" i="0" u="none" strike="noStrike" kern="1200" cap="none" spc="0" normalizeH="0" baseline="0" noProof="0">
                          <a:ln>
                            <a:noFill/>
                          </a:ln>
                          <a:solidFill>
                            <a:prstClr val="black"/>
                          </a:solidFill>
                          <a:effectLst/>
                          <a:uLnTx/>
                          <a:uFillTx/>
                          <a:latin typeface="Calibri"/>
                          <a:ea typeface="+mn-ea"/>
                          <a:cs typeface="+mn-cs"/>
                        </a:rPr>
                        <a:t>
 Was gehen andere Leute denn Deine Daten an? 🤔Genau, gar nichts!
Datenschutz ist ein Menschenrecht und in Zeiten der Digitalisierung rücken das Wissen über diese Daten und die Selbstbestimmung über diese immer mehr in den Vordergrund – gut so! Denn Du entscheidest selbst, ob Du Deine Daten teilen möchtest. Mehr zum Thema Datenschutz und DSGVO erfährst Du auch bei der Initiative datasaveslives.de – Link in Bio
Aber warum solltest Du Deine Gesundheitsdaten überhaupt teilen? Indem Du Deine Daten zur Verfügung stellst, kannst Du z. B. bei der medizinischen Forschung mitwirken und Deine eigene medizinische Versorgung verbessern. Interessiert? Wie Du Deinen Beitrag für eine Verbesserung des Gesundheitssystems leisten kannst, erfährst Du auf unserer Webseite – Link in Bio!
 #Roche #Datendrang #Gesundheitsdaten #Daten #Digital #Digitalisierung #Gesundheitswesen #Datenschutz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15:23:47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24.3655 %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972547835"/>
                  </a:ext>
                </a:extLst>
              </a:tr>
            </a:tbl>
          </a:graphicData>
        </a:graphic>
      </p:graphicFrame>
      <p:sp>
        <p:nvSpPr>
          <p:cNvPr id="4" name="Text Placeholder 3">
            <a:extLst>
              <a:ext uri="{FF2B5EF4-FFF2-40B4-BE49-F238E27FC236}">
                <a16:creationId xmlns:a16="http://schemas.microsoft.com/office/drawing/2014/main" id="{E6C67398-27DC-489D-AFC1-83317C38ECFB}"/>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7865812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A093E-3AB5-49D6-B754-437D181EAAB5}"/>
              </a:ext>
            </a:extLst>
          </p:cNvPr>
          <p:cNvSpPr>
            <a:spLocks noGrp="1"/>
          </p:cNvSpPr>
          <p:nvPr>
            <p:ph type="title"/>
          </p:nvPr>
        </p:nvSpPr>
        <p:spPr/>
        <p:txBody>
          <a:bodyPr/>
          <a:lstStyle/>
          <a:p>
            <a:r>
              <a:rPr lang="en-US"/>
              <a:t>Instagram Posts Table | Roche Insta (ALL) - 12 of 16</a:t>
            </a:r>
          </a:p>
        </p:txBody>
      </p:sp>
      <p:graphicFrame>
        <p:nvGraphicFramePr>
          <p:cNvPr id="5" name="Table Placeholder 4">
            <a:extLst>
              <a:ext uri="{FF2B5EF4-FFF2-40B4-BE49-F238E27FC236}">
                <a16:creationId xmlns:a16="http://schemas.microsoft.com/office/drawing/2014/main" id="{D37C8DA6-B03D-403A-86BD-93630457F495}"/>
              </a:ext>
            </a:extLst>
          </p:cNvPr>
          <p:cNvGraphicFramePr>
            <a:graphicFrameLocks noGrp="1"/>
          </p:cNvGraphicFramePr>
          <p:nvPr>
            <p:ph type="tbl" sz="quarter" idx="13"/>
            <p:extLst>
              <p:ext uri="{D42A27DB-BD31-4B8C-83A1-F6EECF244321}">
                <p14:modId xmlns:p14="http://schemas.microsoft.com/office/powerpoint/2010/main" val="2602341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47769500"/>
                    </a:ext>
                  </a:extLst>
                </a:gridCol>
                <a:gridCol w="987552">
                  <a:extLst>
                    <a:ext uri="{9D8B030D-6E8A-4147-A177-3AD203B41FA5}">
                      <a16:colId xmlns:a16="http://schemas.microsoft.com/office/drawing/2014/main" val="2447468365"/>
                    </a:ext>
                  </a:extLst>
                </a:gridCol>
                <a:gridCol w="987552">
                  <a:extLst>
                    <a:ext uri="{9D8B030D-6E8A-4147-A177-3AD203B41FA5}">
                      <a16:colId xmlns:a16="http://schemas.microsoft.com/office/drawing/2014/main" val="3360378714"/>
                    </a:ext>
                  </a:extLst>
                </a:gridCol>
                <a:gridCol w="987552">
                  <a:extLst>
                    <a:ext uri="{9D8B030D-6E8A-4147-A177-3AD203B41FA5}">
                      <a16:colId xmlns:a16="http://schemas.microsoft.com/office/drawing/2014/main" val="417489896"/>
                    </a:ext>
                  </a:extLst>
                </a:gridCol>
                <a:gridCol w="987552">
                  <a:extLst>
                    <a:ext uri="{9D8B030D-6E8A-4147-A177-3AD203B41FA5}">
                      <a16:colId xmlns:a16="http://schemas.microsoft.com/office/drawing/2014/main" val="2111274324"/>
                    </a:ext>
                  </a:extLst>
                </a:gridCol>
                <a:gridCol w="987552">
                  <a:extLst>
                    <a:ext uri="{9D8B030D-6E8A-4147-A177-3AD203B41FA5}">
                      <a16:colId xmlns:a16="http://schemas.microsoft.com/office/drawing/2014/main" val="2625235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5182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meineaugenblicke.de - 2024-02-17 09:53:32</a:t>
                      </a:r>
                      <a:r>
                        <a:rPr kumimoji="0" lang="de-DE" sz="1000" b="0" i="0" u="none" strike="noStrike" kern="1200" cap="none" spc="0" normalizeH="0" baseline="0" noProof="0">
                          <a:ln>
                            <a:noFill/>
                          </a:ln>
                          <a:solidFill>
                            <a:prstClr val="black"/>
                          </a:solidFill>
                          <a:effectLst/>
                          <a:uLnTx/>
                          <a:uFillTx/>
                          <a:latin typeface="Calibri"/>
                          <a:ea typeface="+mn-ea"/>
                          <a:cs typeface="+mn-cs"/>
                        </a:rPr>
                        <a:t>
 Was haben Google Maps und die Krebsforschung wohl gemeinsam? Gar nicht so offensichtlich, oder? Aber beide nutzen unsere Daten, um für uns unterschiedliche Ziele zu erreichen. Google Maps kann durch Deine geteilten Daten während der Autofahrt Staus erkennen und dadurch Alternativrouten berechnen. In der medizinischen Forschung, z. B. der Krebsforschung, nutzen Forscher Deine geteilten Gesundheitsdaten dafür, Erkrankungen zu analysieren und zu verstehen, um daraus die bestmöglichen Therapien zu entwickeln. Auch Du kannst Deine Daten für ein besseres Gesundheitssystem und für die Forschung teilen. Damit kannst Du dazu beitragen, dass unser Gesundheitssystem digitaler, innovativer und besser wird – ja, auch Du! 🫵
Wir haben Dein Interesse geweckt? Dann lies Dich durch das Interview mit Herrn Prof. Dr. Hagen Pfundner – Link in der Bio!
#Roche #Datendrang #Gesundheitsdaten #Daten #Digital #Digitalisierung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15:23:47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24.7423 %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2118903179"/>
                  </a:ext>
                </a:extLst>
              </a:tr>
            </a:tbl>
          </a:graphicData>
        </a:graphic>
      </p:graphicFrame>
      <p:sp>
        <p:nvSpPr>
          <p:cNvPr id="4" name="Text Placeholder 3">
            <a:extLst>
              <a:ext uri="{FF2B5EF4-FFF2-40B4-BE49-F238E27FC236}">
                <a16:creationId xmlns:a16="http://schemas.microsoft.com/office/drawing/2014/main" id="{8CDF4F22-69F7-4846-8A3E-8CA9821B3401}"/>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0306992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6FDB6-FC75-4EA9-8E55-0FC5FE51AE71}"/>
              </a:ext>
            </a:extLst>
          </p:cNvPr>
          <p:cNvSpPr>
            <a:spLocks noGrp="1"/>
          </p:cNvSpPr>
          <p:nvPr>
            <p:ph type="title"/>
          </p:nvPr>
        </p:nvSpPr>
        <p:spPr/>
        <p:txBody>
          <a:bodyPr/>
          <a:lstStyle/>
          <a:p>
            <a:r>
              <a:rPr lang="en-US"/>
              <a:t>Instagram Posts Table | Roche Insta (ALL) - 13 of 16</a:t>
            </a:r>
          </a:p>
        </p:txBody>
      </p:sp>
      <p:graphicFrame>
        <p:nvGraphicFramePr>
          <p:cNvPr id="5" name="Table Placeholder 4">
            <a:extLst>
              <a:ext uri="{FF2B5EF4-FFF2-40B4-BE49-F238E27FC236}">
                <a16:creationId xmlns:a16="http://schemas.microsoft.com/office/drawing/2014/main" id="{9BFE75EA-33DB-4F5F-ADDA-11DC8A879EC1}"/>
              </a:ext>
            </a:extLst>
          </p:cNvPr>
          <p:cNvGraphicFramePr>
            <a:graphicFrameLocks noGrp="1"/>
          </p:cNvGraphicFramePr>
          <p:nvPr>
            <p:ph type="tbl" sz="quarter" idx="13"/>
            <p:extLst>
              <p:ext uri="{D42A27DB-BD31-4B8C-83A1-F6EECF244321}">
                <p14:modId xmlns:p14="http://schemas.microsoft.com/office/powerpoint/2010/main" val="7148122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15866984"/>
                    </a:ext>
                  </a:extLst>
                </a:gridCol>
                <a:gridCol w="987552">
                  <a:extLst>
                    <a:ext uri="{9D8B030D-6E8A-4147-A177-3AD203B41FA5}">
                      <a16:colId xmlns:a16="http://schemas.microsoft.com/office/drawing/2014/main" val="3947872589"/>
                    </a:ext>
                  </a:extLst>
                </a:gridCol>
                <a:gridCol w="987552">
                  <a:extLst>
                    <a:ext uri="{9D8B030D-6E8A-4147-A177-3AD203B41FA5}">
                      <a16:colId xmlns:a16="http://schemas.microsoft.com/office/drawing/2014/main" val="42971094"/>
                    </a:ext>
                  </a:extLst>
                </a:gridCol>
                <a:gridCol w="987552">
                  <a:extLst>
                    <a:ext uri="{9D8B030D-6E8A-4147-A177-3AD203B41FA5}">
                      <a16:colId xmlns:a16="http://schemas.microsoft.com/office/drawing/2014/main" val="1824724287"/>
                    </a:ext>
                  </a:extLst>
                </a:gridCol>
                <a:gridCol w="987552">
                  <a:extLst>
                    <a:ext uri="{9D8B030D-6E8A-4147-A177-3AD203B41FA5}">
                      <a16:colId xmlns:a16="http://schemas.microsoft.com/office/drawing/2014/main" val="3700678198"/>
                    </a:ext>
                  </a:extLst>
                </a:gridCol>
                <a:gridCol w="987552">
                  <a:extLst>
                    <a:ext uri="{9D8B030D-6E8A-4147-A177-3AD203B41FA5}">
                      <a16:colId xmlns:a16="http://schemas.microsoft.com/office/drawing/2014/main" val="2022049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8316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lebenmitsma - 2024-02-12 13:00:44</a:t>
                      </a:r>
                      <a:r>
                        <a:rPr kumimoji="0" lang="de-DE" sz="1000" b="0" i="0" u="none" strike="noStrike" kern="1200" cap="none" spc="0" normalizeH="0" baseline="0" noProof="0">
                          <a:ln>
                            <a:noFill/>
                          </a:ln>
                          <a:solidFill>
                            <a:prstClr val="black"/>
                          </a:solidFill>
                          <a:effectLst/>
                          <a:uLnTx/>
                          <a:uFillTx/>
                          <a:latin typeface="Calibri"/>
                          <a:ea typeface="+mn-ea"/>
                          <a:cs typeface="+mn-cs"/>
                        </a:rPr>
                        <a:t>
 Du kannst die Zukunft selbst in die Hand nehmen!🤝 
Oft ist uns gar nicht bewusst, dass selbst kleinste, unbewusste Entscheidungen unser Morgen beeinflussen. Doch wir können uns auch bewusst dafür entscheiden, die Zukunft mitzugestalten, indem wir zum Beispiel aktiv einen Beitrag zur medizinischen Forschung leisten.
An diesem Wochenende geht passend dazu die Initiative „#Datendrang“ an den Start. Sei gespannt, was Dich dort erwartet.🔜
Gehörst Du zu denjenigen, die die Zukunft aktiv mitgestalten möchten? Dann zeig uns Dein Engagement mit einem 💪 in den Kommentaren.
#facesma #sma #spinalemuskelatrophie #Daten #MedizinischeForschung #Forschung #KlinischeStudien #Gesundheitsdaten #ZukunftMitgestalten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15:17:54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000695456"/>
                  </a:ext>
                </a:extLst>
              </a:tr>
            </a:tbl>
          </a:graphicData>
        </a:graphic>
      </p:graphicFrame>
      <p:sp>
        <p:nvSpPr>
          <p:cNvPr id="4" name="Text Placeholder 3">
            <a:extLst>
              <a:ext uri="{FF2B5EF4-FFF2-40B4-BE49-F238E27FC236}">
                <a16:creationId xmlns:a16="http://schemas.microsoft.com/office/drawing/2014/main" id="{7D147367-CD8C-40E8-B432-E8BA6C671B25}"/>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1667925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BCC95-78C0-49A9-81DC-B9709770BF8F}"/>
              </a:ext>
            </a:extLst>
          </p:cNvPr>
          <p:cNvSpPr>
            <a:spLocks noGrp="1"/>
          </p:cNvSpPr>
          <p:nvPr>
            <p:ph type="title"/>
          </p:nvPr>
        </p:nvSpPr>
        <p:spPr/>
        <p:txBody>
          <a:bodyPr/>
          <a:lstStyle/>
          <a:p>
            <a:r>
              <a:rPr lang="en-US"/>
              <a:t>Instagram Posts Table | Roche Insta (ALL) - 14 of 16</a:t>
            </a:r>
          </a:p>
        </p:txBody>
      </p:sp>
      <p:graphicFrame>
        <p:nvGraphicFramePr>
          <p:cNvPr id="5" name="Table Placeholder 4">
            <a:extLst>
              <a:ext uri="{FF2B5EF4-FFF2-40B4-BE49-F238E27FC236}">
                <a16:creationId xmlns:a16="http://schemas.microsoft.com/office/drawing/2014/main" id="{6FD64098-000C-43BA-8632-A0DE952C3DCF}"/>
              </a:ext>
            </a:extLst>
          </p:cNvPr>
          <p:cNvGraphicFramePr>
            <a:graphicFrameLocks noGrp="1"/>
          </p:cNvGraphicFramePr>
          <p:nvPr>
            <p:ph type="tbl" sz="quarter" idx="13"/>
            <p:extLst>
              <p:ext uri="{D42A27DB-BD31-4B8C-83A1-F6EECF244321}">
                <p14:modId xmlns:p14="http://schemas.microsoft.com/office/powerpoint/2010/main" val="125593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46257199"/>
                    </a:ext>
                  </a:extLst>
                </a:gridCol>
                <a:gridCol w="987552">
                  <a:extLst>
                    <a:ext uri="{9D8B030D-6E8A-4147-A177-3AD203B41FA5}">
                      <a16:colId xmlns:a16="http://schemas.microsoft.com/office/drawing/2014/main" val="4272864705"/>
                    </a:ext>
                  </a:extLst>
                </a:gridCol>
                <a:gridCol w="987552">
                  <a:extLst>
                    <a:ext uri="{9D8B030D-6E8A-4147-A177-3AD203B41FA5}">
                      <a16:colId xmlns:a16="http://schemas.microsoft.com/office/drawing/2014/main" val="3502832935"/>
                    </a:ext>
                  </a:extLst>
                </a:gridCol>
                <a:gridCol w="987552">
                  <a:extLst>
                    <a:ext uri="{9D8B030D-6E8A-4147-A177-3AD203B41FA5}">
                      <a16:colId xmlns:a16="http://schemas.microsoft.com/office/drawing/2014/main" val="3767725693"/>
                    </a:ext>
                  </a:extLst>
                </a:gridCol>
                <a:gridCol w="987552">
                  <a:extLst>
                    <a:ext uri="{9D8B030D-6E8A-4147-A177-3AD203B41FA5}">
                      <a16:colId xmlns:a16="http://schemas.microsoft.com/office/drawing/2014/main" val="2956675693"/>
                    </a:ext>
                  </a:extLst>
                </a:gridCol>
                <a:gridCol w="987552">
                  <a:extLst>
                    <a:ext uri="{9D8B030D-6E8A-4147-A177-3AD203B41FA5}">
                      <a16:colId xmlns:a16="http://schemas.microsoft.com/office/drawing/2014/main" val="34281743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030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haemophiliea - 2024-02-11 09:59:10</a:t>
                      </a:r>
                      <a:r>
                        <a:rPr kumimoji="0" lang="de-DE" sz="1000" b="0" i="0" u="none" strike="noStrike" kern="1200" cap="none" spc="0" normalizeH="0" baseline="0" noProof="0">
                          <a:ln>
                            <a:noFill/>
                          </a:ln>
                          <a:solidFill>
                            <a:prstClr val="black"/>
                          </a:solidFill>
                          <a:effectLst/>
                          <a:uLnTx/>
                          <a:uFillTx/>
                          <a:latin typeface="Calibri"/>
                          <a:ea typeface="+mn-ea"/>
                          <a:cs typeface="+mn-cs"/>
                        </a:rPr>
                        <a:t>
 Wusstest Du, dass eine Studie der Stanford University gezeigt hat, dass die Nutzung der Apple-Watch dabei helfen kann, Vorhofflimmern zu erkennen? 🤓 
Diese Ergebnisse zeigen, wie innovative digitale Technologie dazu beitragen kann, Gesundheitsversorgung vorausschauender und vorbeugender zu gestalten. Die Erforschung von tragbaren Technologien zur Früherkennung von Krankheiten ist ein wichtiges Ziel für individuelle Therapien. Was wohl noch alles möglich sein wird und wie unsere Zukunft wohl aussehen kann? Was würdest Du Dein Zukunfts-Ich fragen wollen? 🤔
Und nutzt Du bereits eine Smartwatch? Lass es uns in den Kommentaren wissen, wir sind gespannt! 👇
🔗 Quelle: Stanford Medicine: „Apple Heart Study demonstrates ability of wearable technology to detect atrial fibrillation“. (Link in Bio)
Mehr Infos findest Du auch auf unserer Kampagnen-Seite – Link in Bio!
#Datendrang #Roche #Gesundheitsdaten #Digitalisierung #Digital #Gesundheitswesen
*Bezahlte Partnerschaft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15:00:48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extLst>
                  <a:ext uri="{0D108BD9-81ED-4DB2-BD59-A6C34878D82A}">
                    <a16:rowId xmlns:a16="http://schemas.microsoft.com/office/drawing/2014/main" val="3731868037"/>
                  </a:ext>
                </a:extLst>
              </a:tr>
            </a:tbl>
          </a:graphicData>
        </a:graphic>
      </p:graphicFrame>
      <p:sp>
        <p:nvSpPr>
          <p:cNvPr id="4" name="Text Placeholder 3">
            <a:extLst>
              <a:ext uri="{FF2B5EF4-FFF2-40B4-BE49-F238E27FC236}">
                <a16:creationId xmlns:a16="http://schemas.microsoft.com/office/drawing/2014/main" id="{BB191CDD-F1EB-44AC-B08E-354DAEEF3416}"/>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1749776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170F7-DBF8-4145-9759-A18E83C3883B}"/>
              </a:ext>
            </a:extLst>
          </p:cNvPr>
          <p:cNvSpPr>
            <a:spLocks noGrp="1"/>
          </p:cNvSpPr>
          <p:nvPr>
            <p:ph type="title"/>
          </p:nvPr>
        </p:nvSpPr>
        <p:spPr/>
        <p:txBody>
          <a:bodyPr/>
          <a:lstStyle/>
          <a:p>
            <a:r>
              <a:rPr lang="en-US"/>
              <a:t>Instagram Posts Table | Roche Insta (ALL) - 15 of 16</a:t>
            </a:r>
          </a:p>
        </p:txBody>
      </p:sp>
      <p:graphicFrame>
        <p:nvGraphicFramePr>
          <p:cNvPr id="5" name="Table Placeholder 4">
            <a:extLst>
              <a:ext uri="{FF2B5EF4-FFF2-40B4-BE49-F238E27FC236}">
                <a16:creationId xmlns:a16="http://schemas.microsoft.com/office/drawing/2014/main" id="{7833CDF9-0AC4-42AC-964A-3F8447382989}"/>
              </a:ext>
            </a:extLst>
          </p:cNvPr>
          <p:cNvGraphicFramePr>
            <a:graphicFrameLocks noGrp="1"/>
          </p:cNvGraphicFramePr>
          <p:nvPr>
            <p:ph type="tbl" sz="quarter" idx="13"/>
            <p:extLst>
              <p:ext uri="{D42A27DB-BD31-4B8C-83A1-F6EECF244321}">
                <p14:modId xmlns:p14="http://schemas.microsoft.com/office/powerpoint/2010/main" val="129369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21813731"/>
                    </a:ext>
                  </a:extLst>
                </a:gridCol>
                <a:gridCol w="987552">
                  <a:extLst>
                    <a:ext uri="{9D8B030D-6E8A-4147-A177-3AD203B41FA5}">
                      <a16:colId xmlns:a16="http://schemas.microsoft.com/office/drawing/2014/main" val="388630629"/>
                    </a:ext>
                  </a:extLst>
                </a:gridCol>
                <a:gridCol w="987552">
                  <a:extLst>
                    <a:ext uri="{9D8B030D-6E8A-4147-A177-3AD203B41FA5}">
                      <a16:colId xmlns:a16="http://schemas.microsoft.com/office/drawing/2014/main" val="2296586528"/>
                    </a:ext>
                  </a:extLst>
                </a:gridCol>
                <a:gridCol w="987552">
                  <a:extLst>
                    <a:ext uri="{9D8B030D-6E8A-4147-A177-3AD203B41FA5}">
                      <a16:colId xmlns:a16="http://schemas.microsoft.com/office/drawing/2014/main" val="751944855"/>
                    </a:ext>
                  </a:extLst>
                </a:gridCol>
                <a:gridCol w="987552">
                  <a:extLst>
                    <a:ext uri="{9D8B030D-6E8A-4147-A177-3AD203B41FA5}">
                      <a16:colId xmlns:a16="http://schemas.microsoft.com/office/drawing/2014/main" val="2447950074"/>
                    </a:ext>
                  </a:extLst>
                </a:gridCol>
                <a:gridCol w="987552">
                  <a:extLst>
                    <a:ext uri="{9D8B030D-6E8A-4147-A177-3AD203B41FA5}">
                      <a16:colId xmlns:a16="http://schemas.microsoft.com/office/drawing/2014/main" val="1855949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44118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haemophiliea - 2024-02-10 10:03:16</a:t>
                      </a:r>
                      <a:r>
                        <a:rPr kumimoji="0" lang="de-DE" sz="1000" b="0" i="0" u="none" strike="noStrike" kern="1200" cap="none" spc="0" normalizeH="0" baseline="0" noProof="0">
                          <a:ln>
                            <a:noFill/>
                          </a:ln>
                          <a:solidFill>
                            <a:prstClr val="black"/>
                          </a:solidFill>
                          <a:effectLst/>
                          <a:uLnTx/>
                          <a:uFillTx/>
                          <a:latin typeface="Calibri"/>
                          <a:ea typeface="+mn-ea"/>
                          <a:cs typeface="+mn-cs"/>
                        </a:rPr>
                        <a:t>
 Du willst wissen, was Gesundheitsdaten eigentlich sind und was sie wirklich alles bewirken können? 👀
Kein Problem! Wir erklären Dir, was Gesundheitsdaten sind, warum sie wichtig sind und wie Du sie eigentlich sammelst! Und wenn Dir das nicht reicht, dann haben wir genau das Richtige für Dich: "Escape-the-unknown" ein Escape-Room-Abenteuer, in dem Du mithilfe von Gesundheitsdaten knifflige Rätsel lösen musst. 🔍
Was genau soll man damit erreichen? Tja – vielleicht sogar die Welt retten 😉 
Den Link zu mehr Infos und zum Escape-Room-Abenteuer findest Du in der Bio! 
#Roche #Datendrang #Gesundheitsdaten #Digitalisierung #Digital #Gesundheitswesen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15:00:48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3491972261"/>
                  </a:ext>
                </a:extLst>
              </a:tr>
            </a:tbl>
          </a:graphicData>
        </a:graphic>
      </p:graphicFrame>
      <p:sp>
        <p:nvSpPr>
          <p:cNvPr id="4" name="Text Placeholder 3">
            <a:extLst>
              <a:ext uri="{FF2B5EF4-FFF2-40B4-BE49-F238E27FC236}">
                <a16:creationId xmlns:a16="http://schemas.microsoft.com/office/drawing/2014/main" id="{9E9AA61B-73EA-40FF-BFBB-C3BC066636FB}"/>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42722162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1E9D9-946F-4F23-83C3-14E2E2358BEF}"/>
              </a:ext>
            </a:extLst>
          </p:cNvPr>
          <p:cNvSpPr>
            <a:spLocks noGrp="1"/>
          </p:cNvSpPr>
          <p:nvPr>
            <p:ph type="title"/>
          </p:nvPr>
        </p:nvSpPr>
        <p:spPr/>
        <p:txBody>
          <a:bodyPr/>
          <a:lstStyle/>
          <a:p>
            <a:r>
              <a:rPr lang="en-US"/>
              <a:t>Instagram Posts Table | Roche Insta (ALL) - 16 of 16</a:t>
            </a:r>
          </a:p>
        </p:txBody>
      </p:sp>
      <p:graphicFrame>
        <p:nvGraphicFramePr>
          <p:cNvPr id="5" name="Table Placeholder 4">
            <a:extLst>
              <a:ext uri="{FF2B5EF4-FFF2-40B4-BE49-F238E27FC236}">
                <a16:creationId xmlns:a16="http://schemas.microsoft.com/office/drawing/2014/main" id="{1316B853-0D5B-4A78-B168-80F7D1579DB2}"/>
              </a:ext>
            </a:extLst>
          </p:cNvPr>
          <p:cNvGraphicFramePr>
            <a:graphicFrameLocks noGrp="1"/>
          </p:cNvGraphicFramePr>
          <p:nvPr>
            <p:ph type="tbl" sz="quarter" idx="13"/>
            <p:extLst>
              <p:ext uri="{D42A27DB-BD31-4B8C-83A1-F6EECF244321}">
                <p14:modId xmlns:p14="http://schemas.microsoft.com/office/powerpoint/2010/main" val="3622282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6131772"/>
                    </a:ext>
                  </a:extLst>
                </a:gridCol>
                <a:gridCol w="987552">
                  <a:extLst>
                    <a:ext uri="{9D8B030D-6E8A-4147-A177-3AD203B41FA5}">
                      <a16:colId xmlns:a16="http://schemas.microsoft.com/office/drawing/2014/main" val="3672759409"/>
                    </a:ext>
                  </a:extLst>
                </a:gridCol>
                <a:gridCol w="987552">
                  <a:extLst>
                    <a:ext uri="{9D8B030D-6E8A-4147-A177-3AD203B41FA5}">
                      <a16:colId xmlns:a16="http://schemas.microsoft.com/office/drawing/2014/main" val="2049677968"/>
                    </a:ext>
                  </a:extLst>
                </a:gridCol>
                <a:gridCol w="987552">
                  <a:extLst>
                    <a:ext uri="{9D8B030D-6E8A-4147-A177-3AD203B41FA5}">
                      <a16:colId xmlns:a16="http://schemas.microsoft.com/office/drawing/2014/main" val="4267469488"/>
                    </a:ext>
                  </a:extLst>
                </a:gridCol>
                <a:gridCol w="987552">
                  <a:extLst>
                    <a:ext uri="{9D8B030D-6E8A-4147-A177-3AD203B41FA5}">
                      <a16:colId xmlns:a16="http://schemas.microsoft.com/office/drawing/2014/main" val="1815875886"/>
                    </a:ext>
                  </a:extLst>
                </a:gridCol>
                <a:gridCol w="987552">
                  <a:extLst>
                    <a:ext uri="{9D8B030D-6E8A-4147-A177-3AD203B41FA5}">
                      <a16:colId xmlns:a16="http://schemas.microsoft.com/office/drawing/2014/main" val="2923611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53452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trotz_ms - 2024-02-05 09:00:27</a:t>
                      </a:r>
                      <a:r>
                        <a:rPr kumimoji="0" lang="de-DE" sz="1000" b="0" i="0" u="none" strike="noStrike" kern="1200" cap="none" spc="0" normalizeH="0" baseline="0" noProof="0">
                          <a:ln>
                            <a:noFill/>
                          </a:ln>
                          <a:solidFill>
                            <a:prstClr val="black"/>
                          </a:solidFill>
                          <a:effectLst/>
                          <a:uLnTx/>
                          <a:uFillTx/>
                          <a:latin typeface="Calibri"/>
                          <a:ea typeface="+mn-ea"/>
                          <a:cs typeface="+mn-cs"/>
                        </a:rPr>
                        <a:t>
 Du kannst die Zukunft aktiv mitgestalten!🤝
Oft ist uns gar nicht bewusst, dass auch kleine, unbewusste Entscheidungen das Morgen beeinflussen. Doch können wir uns auch bewusst dafür entscheiden, die Zukunft mitzugestalten, indem wir zum Beispiel einen Beitrag zur medizinischen Forschung leisten. 
Dieses Wochenende starten wir mit der Roche-übergreifenden Kampagne „Datendrang“. 
Sei gespannt, was Dich erwartet.🔜
Bist Du Team „aktiv mitgestalten“? Hinterlasse uns ein 💪 in den Kommentaren.
#trotzMS #MS #MultipleSklerose #Daten #MedizinischeForschung #Forschung #KlinischeStudien #Gesundheitsdaten #ZukunftMitgestalten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04/11/2024 03:00:58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extLst>
                  <a:ext uri="{0D108BD9-81ED-4DB2-BD59-A6C34878D82A}">
                    <a16:rowId xmlns:a16="http://schemas.microsoft.com/office/drawing/2014/main" val="3529060535"/>
                  </a:ext>
                </a:extLst>
              </a:tr>
            </a:tbl>
          </a:graphicData>
        </a:graphic>
      </p:graphicFrame>
      <p:sp>
        <p:nvSpPr>
          <p:cNvPr id="4" name="Text Placeholder 3">
            <a:extLst>
              <a:ext uri="{FF2B5EF4-FFF2-40B4-BE49-F238E27FC236}">
                <a16:creationId xmlns:a16="http://schemas.microsoft.com/office/drawing/2014/main" id="{DC251AA0-BFD2-4792-99D6-481C48E6485B}"/>
              </a:ext>
            </a:extLst>
          </p:cNvPr>
          <p:cNvSpPr>
            <a:spLocks noGrp="1"/>
          </p:cNvSpPr>
          <p:nvPr>
            <p:ph type="body" sz="quarter" idx="14"/>
          </p:nvPr>
        </p:nvSpPr>
        <p:spPr/>
        <p:txBody>
          <a:bodyPr/>
          <a:lstStyle/>
          <a:p>
            <a:r>
              <a:rPr lang="en-US"/>
              <a:t>02/01/2024 - 03/31/2024</a:t>
            </a:r>
          </a:p>
        </p:txBody>
      </p:sp>
    </p:spTree>
    <p:extLst>
      <p:ext uri="{BB962C8B-B14F-4D97-AF65-F5344CB8AC3E}">
        <p14:creationId xmlns:p14="http://schemas.microsoft.com/office/powerpoint/2010/main" val="265468004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3194</Words>
  <Application>Microsoft Office PowerPoint</Application>
  <PresentationFormat>On-screen Show (4:3)</PresentationFormat>
  <Paragraphs>224</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Calibri</vt:lpstr>
      <vt:lpstr>Arial</vt:lpstr>
      <vt:lpstr>quintly_template</vt:lpstr>
      <vt:lpstr>Instagram Posts Table | Roche Insta (ALL) - 1 of 16</vt:lpstr>
      <vt:lpstr>Instagram Posts Table | Roche Insta (ALL) - 2 of 16</vt:lpstr>
      <vt:lpstr>Instagram Posts Table | Roche Insta (ALL) - 3 of 16</vt:lpstr>
      <vt:lpstr>Instagram Posts Table | Roche Insta (ALL) - 4 of 16</vt:lpstr>
      <vt:lpstr>Instagram Posts Table | Roche Insta (ALL) - 5 of 16</vt:lpstr>
      <vt:lpstr>Instagram Posts Table | Roche Insta (ALL) - 6 of 16</vt:lpstr>
      <vt:lpstr>Instagram Posts Table | Roche Insta (ALL) - 7 of 16</vt:lpstr>
      <vt:lpstr>Instagram Posts Table | Roche Insta (ALL) - 8 of 16</vt:lpstr>
      <vt:lpstr>Instagram Posts Table | Roche Insta (ALL) - 9 of 16</vt:lpstr>
      <vt:lpstr>Instagram Posts Table | Roche Insta (ALL) - 10 of 16</vt:lpstr>
      <vt:lpstr>Instagram Posts Table | Roche Insta (ALL) - 11 of 16</vt:lpstr>
      <vt:lpstr>Instagram Posts Table | Roche Insta (ALL) - 12 of 16</vt:lpstr>
      <vt:lpstr>Instagram Posts Table | Roche Insta (ALL) - 13 of 16</vt:lpstr>
      <vt:lpstr>Instagram Posts Table | Roche Insta (ALL) - 14 of 16</vt:lpstr>
      <vt:lpstr>Instagram Posts Table | Roche Insta (ALL) - 15 of 16</vt:lpstr>
      <vt:lpstr>Instagram Posts Table | Roche Insta (ALL)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Roche Insta (ALL) - 1 of 16</dc:title>
  <dc:creator>Frederik Born</dc:creator>
  <cp:lastModifiedBy>Frederik Born</cp:lastModifiedBy>
  <cp:revision>1</cp:revision>
  <dcterms:created xsi:type="dcterms:W3CDTF">2024-04-11T14:38:52Z</dcterms:created>
  <dcterms:modified xsi:type="dcterms:W3CDTF">2024-04-11T14:39:47Z</dcterms:modified>
</cp:coreProperties>
</file>