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34168-CD10-4B29-B480-F5D4B1732270}"/>
              </a:ext>
            </a:extLst>
          </p:cNvPr>
          <p:cNvSpPr>
            <a:spLocks noGrp="1"/>
          </p:cNvSpPr>
          <p:nvPr>
            <p:ph type="title"/>
          </p:nvPr>
        </p:nvSpPr>
        <p:spPr/>
        <p:txBody>
          <a:bodyPr/>
          <a:lstStyle/>
          <a:p>
            <a:r>
              <a:rPr lang="en-US"/>
              <a:t>Twitter Own and Retweeted Tweets Table | All Pages - 1 of 15</a:t>
            </a:r>
          </a:p>
        </p:txBody>
      </p:sp>
      <p:graphicFrame>
        <p:nvGraphicFramePr>
          <p:cNvPr id="5" name="Table Placeholder 4">
            <a:extLst>
              <a:ext uri="{FF2B5EF4-FFF2-40B4-BE49-F238E27FC236}">
                <a16:creationId xmlns:a16="http://schemas.microsoft.com/office/drawing/2014/main" id="{EAFB41A0-763B-4666-9EFD-4BAEF570A724}"/>
              </a:ext>
            </a:extLst>
          </p:cNvPr>
          <p:cNvGraphicFramePr>
            <a:graphicFrameLocks noGrp="1"/>
          </p:cNvGraphicFramePr>
          <p:nvPr>
            <p:ph type="tbl" sz="quarter" idx="13"/>
            <p:extLst>
              <p:ext uri="{D42A27DB-BD31-4B8C-83A1-F6EECF244321}">
                <p14:modId xmlns:p14="http://schemas.microsoft.com/office/powerpoint/2010/main" val="1756888673"/>
              </p:ext>
            </p:extLst>
          </p:nvPr>
        </p:nvGraphicFramePr>
        <p:xfrm>
          <a:off x="457200" y="1731963"/>
          <a:ext cx="7735824" cy="4236720"/>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416568912"/>
                    </a:ext>
                  </a:extLst>
                </a:gridCol>
                <a:gridCol w="411480">
                  <a:extLst>
                    <a:ext uri="{9D8B030D-6E8A-4147-A177-3AD203B41FA5}">
                      <a16:colId xmlns:a16="http://schemas.microsoft.com/office/drawing/2014/main" val="769016918"/>
                    </a:ext>
                  </a:extLst>
                </a:gridCol>
                <a:gridCol w="905256">
                  <a:extLst>
                    <a:ext uri="{9D8B030D-6E8A-4147-A177-3AD203B41FA5}">
                      <a16:colId xmlns:a16="http://schemas.microsoft.com/office/drawing/2014/main" val="3114949349"/>
                    </a:ext>
                  </a:extLst>
                </a:gridCol>
                <a:gridCol w="905256">
                  <a:extLst>
                    <a:ext uri="{9D8B030D-6E8A-4147-A177-3AD203B41FA5}">
                      <a16:colId xmlns:a16="http://schemas.microsoft.com/office/drawing/2014/main" val="1465316777"/>
                    </a:ext>
                  </a:extLst>
                </a:gridCol>
                <a:gridCol w="905256">
                  <a:extLst>
                    <a:ext uri="{9D8B030D-6E8A-4147-A177-3AD203B41FA5}">
                      <a16:colId xmlns:a16="http://schemas.microsoft.com/office/drawing/2014/main" val="2315288172"/>
                    </a:ext>
                  </a:extLst>
                </a:gridCol>
                <a:gridCol w="905256">
                  <a:extLst>
                    <a:ext uri="{9D8B030D-6E8A-4147-A177-3AD203B41FA5}">
                      <a16:colId xmlns:a16="http://schemas.microsoft.com/office/drawing/2014/main" val="1934757008"/>
                    </a:ext>
                  </a:extLst>
                </a:gridCol>
                <a:gridCol w="905256">
                  <a:extLst>
                    <a:ext uri="{9D8B030D-6E8A-4147-A177-3AD203B41FA5}">
                      <a16:colId xmlns:a16="http://schemas.microsoft.com/office/drawing/2014/main" val="3014195844"/>
                    </a:ext>
                  </a:extLst>
                </a:gridCol>
                <a:gridCol w="905256">
                  <a:extLst>
                    <a:ext uri="{9D8B030D-6E8A-4147-A177-3AD203B41FA5}">
                      <a16:colId xmlns:a16="http://schemas.microsoft.com/office/drawing/2014/main" val="1808910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901047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@KPMG_US - 2021-05-01 20:00:55</a:t>
                      </a:r>
                      <a:r>
                        <a:rPr kumimoji="0" lang="en-US" sz="1000" b="0" i="0" u="none" strike="noStrike" kern="1200" cap="none" spc="0" normalizeH="0" baseline="0" noProof="0">
                          <a:ln>
                            <a:noFill/>
                          </a:ln>
                          <a:solidFill>
                            <a:prstClr val="black"/>
                          </a:solidFill>
                          <a:effectLst/>
                          <a:uLnTx/>
                          <a:uFillTx/>
                          <a:latin typeface="+mn-lt"/>
                          <a:ea typeface="+mn-ea"/>
                          <a:cs typeface="+mn-cs"/>
                        </a:rPr>
                        <a:t>
 KPMG IMPACT is your #ESG solution. From developing your ESG strategy to measuring progress and telling your ESG story, our framework meets you wherever you are on your ESG journey. https://t.co/wZzewhHaN3 https://t.co/RvjglFUk0P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05/09/2021 14:09:01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extLst>
                  <a:ext uri="{0D108BD9-81ED-4DB2-BD59-A6C34878D82A}">
                    <a16:rowId xmlns:a16="http://schemas.microsoft.com/office/drawing/2014/main" val="1515408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@DeloitteUS - 2021-05-01 19:48:01</a:t>
                      </a:r>
                      <a:r>
                        <a:rPr kumimoji="0" lang="en-US" sz="1000" b="0" i="0" u="none" strike="noStrike" kern="1200" cap="none" spc="0" normalizeH="0" baseline="0" noProof="0">
                          <a:ln>
                            <a:noFill/>
                          </a:ln>
                          <a:solidFill>
                            <a:prstClr val="black"/>
                          </a:solidFill>
                          <a:effectLst/>
                          <a:uLnTx/>
                          <a:uFillTx/>
                          <a:latin typeface="+mn-lt"/>
                          <a:ea typeface="+mn-ea"/>
                          <a:cs typeface="+mn-cs"/>
                        </a:rPr>
                        <a:t>
 “I wanted to lend my voice to the cause. To further understanding of the obstacles Black people face in this country. To impact the hearts and minds of passive observers.” Read Kevin’s story in Uncensored. https://t.co/NSUxWmx8di https://t.co/fsBupirKXE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05/06/2021 02:07:53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extLst>
                  <a:ext uri="{0D108BD9-81ED-4DB2-BD59-A6C34878D82A}">
                    <a16:rowId xmlns:a16="http://schemas.microsoft.com/office/drawing/2014/main" val="3201784194"/>
                  </a:ext>
                </a:extLst>
              </a:tr>
            </a:tbl>
          </a:graphicData>
        </a:graphic>
      </p:graphicFrame>
      <p:sp>
        <p:nvSpPr>
          <p:cNvPr id="4" name="Text Placeholder 3">
            <a:extLst>
              <a:ext uri="{FF2B5EF4-FFF2-40B4-BE49-F238E27FC236}">
                <a16:creationId xmlns:a16="http://schemas.microsoft.com/office/drawing/2014/main" id="{F47B3DDE-A071-47ED-871A-1688D611B294}"/>
              </a:ext>
            </a:extLst>
          </p:cNvPr>
          <p:cNvSpPr>
            <a:spLocks noGrp="1"/>
          </p:cNvSpPr>
          <p:nvPr>
            <p:ph type="body" sz="quarter" idx="14"/>
          </p:nvPr>
        </p:nvSpPr>
        <p:spPr/>
        <p:txBody>
          <a:bodyPr/>
          <a:lstStyle/>
          <a:p>
            <a:r>
              <a:rPr lang="en-US"/>
              <a:t>04/01/2021 - 05/01/2021</a:t>
            </a:r>
          </a:p>
        </p:txBody>
      </p:sp>
    </p:spTree>
    <p:extLst>
      <p:ext uri="{BB962C8B-B14F-4D97-AF65-F5344CB8AC3E}">
        <p14:creationId xmlns:p14="http://schemas.microsoft.com/office/powerpoint/2010/main" val="21005711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9095F-AB70-4B84-96BF-C99A99471CBD}"/>
              </a:ext>
            </a:extLst>
          </p:cNvPr>
          <p:cNvSpPr>
            <a:spLocks noGrp="1"/>
          </p:cNvSpPr>
          <p:nvPr>
            <p:ph type="title"/>
          </p:nvPr>
        </p:nvSpPr>
        <p:spPr/>
        <p:txBody>
          <a:bodyPr/>
          <a:lstStyle/>
          <a:p>
            <a:r>
              <a:rPr lang="en-US"/>
              <a:t>Twitter Own and Retweeted Tweets Table | All Pages - 2 of 15</a:t>
            </a:r>
          </a:p>
        </p:txBody>
      </p:sp>
      <p:graphicFrame>
        <p:nvGraphicFramePr>
          <p:cNvPr id="5" name="Table Placeholder 4">
            <a:extLst>
              <a:ext uri="{FF2B5EF4-FFF2-40B4-BE49-F238E27FC236}">
                <a16:creationId xmlns:a16="http://schemas.microsoft.com/office/drawing/2014/main" id="{506F5478-CA83-49DF-BCF6-0F321184BD22}"/>
              </a:ext>
            </a:extLst>
          </p:cNvPr>
          <p:cNvGraphicFramePr>
            <a:graphicFrameLocks noGrp="1"/>
          </p:cNvGraphicFramePr>
          <p:nvPr>
            <p:ph type="tbl" sz="quarter" idx="13"/>
            <p:extLst>
              <p:ext uri="{D42A27DB-BD31-4B8C-83A1-F6EECF244321}">
                <p14:modId xmlns:p14="http://schemas.microsoft.com/office/powerpoint/2010/main" val="246402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747869941"/>
                    </a:ext>
                  </a:extLst>
                </a:gridCol>
                <a:gridCol w="411480">
                  <a:extLst>
                    <a:ext uri="{9D8B030D-6E8A-4147-A177-3AD203B41FA5}">
                      <a16:colId xmlns:a16="http://schemas.microsoft.com/office/drawing/2014/main" val="405976327"/>
                    </a:ext>
                  </a:extLst>
                </a:gridCol>
                <a:gridCol w="905256">
                  <a:extLst>
                    <a:ext uri="{9D8B030D-6E8A-4147-A177-3AD203B41FA5}">
                      <a16:colId xmlns:a16="http://schemas.microsoft.com/office/drawing/2014/main" val="3483398731"/>
                    </a:ext>
                  </a:extLst>
                </a:gridCol>
                <a:gridCol w="905256">
                  <a:extLst>
                    <a:ext uri="{9D8B030D-6E8A-4147-A177-3AD203B41FA5}">
                      <a16:colId xmlns:a16="http://schemas.microsoft.com/office/drawing/2014/main" val="4113896794"/>
                    </a:ext>
                  </a:extLst>
                </a:gridCol>
                <a:gridCol w="905256">
                  <a:extLst>
                    <a:ext uri="{9D8B030D-6E8A-4147-A177-3AD203B41FA5}">
                      <a16:colId xmlns:a16="http://schemas.microsoft.com/office/drawing/2014/main" val="627577000"/>
                    </a:ext>
                  </a:extLst>
                </a:gridCol>
                <a:gridCol w="905256">
                  <a:extLst>
                    <a:ext uri="{9D8B030D-6E8A-4147-A177-3AD203B41FA5}">
                      <a16:colId xmlns:a16="http://schemas.microsoft.com/office/drawing/2014/main" val="393626515"/>
                    </a:ext>
                  </a:extLst>
                </a:gridCol>
                <a:gridCol w="905256">
                  <a:extLst>
                    <a:ext uri="{9D8B030D-6E8A-4147-A177-3AD203B41FA5}">
                      <a16:colId xmlns:a16="http://schemas.microsoft.com/office/drawing/2014/main" val="2530163383"/>
                    </a:ext>
                  </a:extLst>
                </a:gridCol>
                <a:gridCol w="905256">
                  <a:extLst>
                    <a:ext uri="{9D8B030D-6E8A-4147-A177-3AD203B41FA5}">
                      <a16:colId xmlns:a16="http://schemas.microsoft.com/office/drawing/2014/main" val="1203474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004086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@KPMG_US - 2021-05-01 18:30:20</a:t>
                      </a:r>
                      <a:r>
                        <a:rPr kumimoji="0" lang="en-US" sz="1000" b="0" i="0" u="none" strike="noStrike" kern="1200" cap="none" spc="0" normalizeH="0" baseline="0" noProof="0">
                          <a:ln>
                            <a:noFill/>
                          </a:ln>
                          <a:solidFill>
                            <a:prstClr val="black"/>
                          </a:solidFill>
                          <a:effectLst/>
                          <a:uLnTx/>
                          <a:uFillTx/>
                          <a:latin typeface="+mn-lt"/>
                          <a:ea typeface="+mn-ea"/>
                          <a:cs typeface="+mn-cs"/>
                        </a:rPr>
                        <a:t>
 This past year has been challenging for all. KPMG celebrates Mental Health Awareness Month and acknowledges the importance of personal well-being, both physically and mentally. #MentalHealthAwarenessMonth https://t.co/kSpkmHleUx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05/04/2021 20:09:47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0.0176 %</a:t>
                      </a:r>
                    </a:p>
                  </a:txBody>
                  <a:tcPr/>
                </a:tc>
                <a:extLst>
                  <a:ext uri="{0D108BD9-81ED-4DB2-BD59-A6C34878D82A}">
                    <a16:rowId xmlns:a16="http://schemas.microsoft.com/office/drawing/2014/main" val="349615226"/>
                  </a:ext>
                </a:extLst>
              </a:tr>
            </a:tbl>
          </a:graphicData>
        </a:graphic>
      </p:graphicFrame>
      <p:sp>
        <p:nvSpPr>
          <p:cNvPr id="4" name="Text Placeholder 3">
            <a:extLst>
              <a:ext uri="{FF2B5EF4-FFF2-40B4-BE49-F238E27FC236}">
                <a16:creationId xmlns:a16="http://schemas.microsoft.com/office/drawing/2014/main" id="{9246CE85-2C66-41FD-A8C0-C368E24493C7}"/>
              </a:ext>
            </a:extLst>
          </p:cNvPr>
          <p:cNvSpPr>
            <a:spLocks noGrp="1"/>
          </p:cNvSpPr>
          <p:nvPr>
            <p:ph type="body" sz="quarter" idx="14"/>
          </p:nvPr>
        </p:nvSpPr>
        <p:spPr/>
        <p:txBody>
          <a:bodyPr/>
          <a:lstStyle/>
          <a:p>
            <a:r>
              <a:rPr lang="en-US"/>
              <a:t>04/01/2021 - 05/01/2021</a:t>
            </a:r>
          </a:p>
        </p:txBody>
      </p:sp>
    </p:spTree>
    <p:extLst>
      <p:ext uri="{BB962C8B-B14F-4D97-AF65-F5344CB8AC3E}">
        <p14:creationId xmlns:p14="http://schemas.microsoft.com/office/powerpoint/2010/main" val="12444298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C05F0-41C2-4D9F-9AFA-9FFE98D7D411}"/>
              </a:ext>
            </a:extLst>
          </p:cNvPr>
          <p:cNvSpPr>
            <a:spLocks noGrp="1"/>
          </p:cNvSpPr>
          <p:nvPr>
            <p:ph type="title"/>
          </p:nvPr>
        </p:nvSpPr>
        <p:spPr/>
        <p:txBody>
          <a:bodyPr/>
          <a:lstStyle/>
          <a:p>
            <a:r>
              <a:rPr lang="en-US"/>
              <a:t>Twitter Own and Retweeted Tweets Table | All Pages - 3 of 15</a:t>
            </a:r>
          </a:p>
        </p:txBody>
      </p:sp>
      <p:graphicFrame>
        <p:nvGraphicFramePr>
          <p:cNvPr id="5" name="Table Placeholder 4">
            <a:extLst>
              <a:ext uri="{FF2B5EF4-FFF2-40B4-BE49-F238E27FC236}">
                <a16:creationId xmlns:a16="http://schemas.microsoft.com/office/drawing/2014/main" id="{B4F46B24-166A-4740-B4E0-9A4F35CF9224}"/>
              </a:ext>
            </a:extLst>
          </p:cNvPr>
          <p:cNvGraphicFramePr>
            <a:graphicFrameLocks noGrp="1"/>
          </p:cNvGraphicFramePr>
          <p:nvPr>
            <p:ph type="tbl" sz="quarter" idx="13"/>
            <p:extLst>
              <p:ext uri="{D42A27DB-BD31-4B8C-83A1-F6EECF244321}">
                <p14:modId xmlns:p14="http://schemas.microsoft.com/office/powerpoint/2010/main" val="2328211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262798685"/>
                    </a:ext>
                  </a:extLst>
                </a:gridCol>
                <a:gridCol w="411480">
                  <a:extLst>
                    <a:ext uri="{9D8B030D-6E8A-4147-A177-3AD203B41FA5}">
                      <a16:colId xmlns:a16="http://schemas.microsoft.com/office/drawing/2014/main" val="690483749"/>
                    </a:ext>
                  </a:extLst>
                </a:gridCol>
                <a:gridCol w="905256">
                  <a:extLst>
                    <a:ext uri="{9D8B030D-6E8A-4147-A177-3AD203B41FA5}">
                      <a16:colId xmlns:a16="http://schemas.microsoft.com/office/drawing/2014/main" val="9540085"/>
                    </a:ext>
                  </a:extLst>
                </a:gridCol>
                <a:gridCol w="905256">
                  <a:extLst>
                    <a:ext uri="{9D8B030D-6E8A-4147-A177-3AD203B41FA5}">
                      <a16:colId xmlns:a16="http://schemas.microsoft.com/office/drawing/2014/main" val="2143170159"/>
                    </a:ext>
                  </a:extLst>
                </a:gridCol>
                <a:gridCol w="905256">
                  <a:extLst>
                    <a:ext uri="{9D8B030D-6E8A-4147-A177-3AD203B41FA5}">
                      <a16:colId xmlns:a16="http://schemas.microsoft.com/office/drawing/2014/main" val="2278874128"/>
                    </a:ext>
                  </a:extLst>
                </a:gridCol>
                <a:gridCol w="905256">
                  <a:extLst>
                    <a:ext uri="{9D8B030D-6E8A-4147-A177-3AD203B41FA5}">
                      <a16:colId xmlns:a16="http://schemas.microsoft.com/office/drawing/2014/main" val="3417658095"/>
                    </a:ext>
                  </a:extLst>
                </a:gridCol>
                <a:gridCol w="905256">
                  <a:extLst>
                    <a:ext uri="{9D8B030D-6E8A-4147-A177-3AD203B41FA5}">
                      <a16:colId xmlns:a16="http://schemas.microsoft.com/office/drawing/2014/main" val="1834908490"/>
                    </a:ext>
                  </a:extLst>
                </a:gridCol>
                <a:gridCol w="905256">
                  <a:extLst>
                    <a:ext uri="{9D8B030D-6E8A-4147-A177-3AD203B41FA5}">
                      <a16:colId xmlns:a16="http://schemas.microsoft.com/office/drawing/2014/main" val="1943008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650698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@KPMG_US - 2021-05-01 18:10:06</a:t>
                      </a:r>
                      <a:r>
                        <a:rPr kumimoji="0" lang="en-US" sz="1000" b="0" i="0" u="none" strike="noStrike" kern="1200" cap="none" spc="0" normalizeH="0" baseline="0" noProof="0">
                          <a:ln>
                            <a:noFill/>
                          </a:ln>
                          <a:solidFill>
                            <a:prstClr val="black"/>
                          </a:solidFill>
                          <a:effectLst/>
                          <a:uLnTx/>
                          <a:uFillTx/>
                          <a:latin typeface="+mn-lt"/>
                          <a:ea typeface="+mn-ea"/>
                          <a:cs typeface="+mn-cs"/>
                        </a:rPr>
                        <a:t>
 In Texas, the Comptroller published proposed amendments to 34 TAC §3.599, which addresses the franchise tax research and development activities tax credit, and 34 TAC §3.340, which addresses the research and development sales tax exemption. More in #TWIST: https://t.co/B51tK8F3CB https://t.co/yrFj8NZTpy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05/01/2021 20:09:10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3298194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@DeloitteUS - 2021-05-01 18:00:03</a:t>
                      </a:r>
                      <a:r>
                        <a:rPr kumimoji="0" lang="en-US" sz="1000" b="0" i="0" u="none" strike="noStrike" kern="1200" cap="none" spc="0" normalizeH="0" baseline="0" noProof="0">
                          <a:ln>
                            <a:noFill/>
                          </a:ln>
                          <a:solidFill>
                            <a:prstClr val="black"/>
                          </a:solidFill>
                          <a:effectLst/>
                          <a:uLnTx/>
                          <a:uFillTx/>
                          <a:latin typeface="+mn-lt"/>
                          <a:ea typeface="+mn-ea"/>
                          <a:cs typeface="+mn-cs"/>
                        </a:rPr>
                        <a:t>
 RT @Deloitte4Energy: What do you expect the future of #Hydrogen to look like? @Duke_EDGE’s @Daniel_Vermeer joins us to discuss on our Fueling the Future Podcast. https://t.co/cJIJMkxRNH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05/01/2021 20:09:21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30699184"/>
                  </a:ext>
                </a:extLst>
              </a:tr>
            </a:tbl>
          </a:graphicData>
        </a:graphic>
      </p:graphicFrame>
      <p:sp>
        <p:nvSpPr>
          <p:cNvPr id="4" name="Text Placeholder 3">
            <a:extLst>
              <a:ext uri="{FF2B5EF4-FFF2-40B4-BE49-F238E27FC236}">
                <a16:creationId xmlns:a16="http://schemas.microsoft.com/office/drawing/2014/main" id="{9D5F906E-5E18-43C1-B39A-D1AFD4A451CA}"/>
              </a:ext>
            </a:extLst>
          </p:cNvPr>
          <p:cNvSpPr>
            <a:spLocks noGrp="1"/>
          </p:cNvSpPr>
          <p:nvPr>
            <p:ph type="body" sz="quarter" idx="14"/>
          </p:nvPr>
        </p:nvSpPr>
        <p:spPr/>
        <p:txBody>
          <a:bodyPr/>
          <a:lstStyle/>
          <a:p>
            <a:r>
              <a:rPr lang="en-US"/>
              <a:t>04/01/2021 - 05/01/2021</a:t>
            </a:r>
          </a:p>
        </p:txBody>
      </p:sp>
    </p:spTree>
    <p:extLst>
      <p:ext uri="{BB962C8B-B14F-4D97-AF65-F5344CB8AC3E}">
        <p14:creationId xmlns:p14="http://schemas.microsoft.com/office/powerpoint/2010/main" val="1783970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4AF52-3DDA-4A1B-9C1D-4E91516AA8E5}"/>
              </a:ext>
            </a:extLst>
          </p:cNvPr>
          <p:cNvSpPr>
            <a:spLocks noGrp="1"/>
          </p:cNvSpPr>
          <p:nvPr>
            <p:ph type="title"/>
          </p:nvPr>
        </p:nvSpPr>
        <p:spPr/>
        <p:txBody>
          <a:bodyPr/>
          <a:lstStyle/>
          <a:p>
            <a:r>
              <a:rPr lang="en-US"/>
              <a:t>Twitter Own and Retweeted Tweets Table | All Pages - 4 of 15</a:t>
            </a:r>
          </a:p>
        </p:txBody>
      </p:sp>
      <p:graphicFrame>
        <p:nvGraphicFramePr>
          <p:cNvPr id="5" name="Table Placeholder 4">
            <a:extLst>
              <a:ext uri="{FF2B5EF4-FFF2-40B4-BE49-F238E27FC236}">
                <a16:creationId xmlns:a16="http://schemas.microsoft.com/office/drawing/2014/main" id="{25E774C4-4547-469C-8B9B-5439C25913C3}"/>
              </a:ext>
            </a:extLst>
          </p:cNvPr>
          <p:cNvGraphicFramePr>
            <a:graphicFrameLocks noGrp="1"/>
          </p:cNvGraphicFramePr>
          <p:nvPr>
            <p:ph type="tbl" sz="quarter" idx="13"/>
            <p:extLst>
              <p:ext uri="{D42A27DB-BD31-4B8C-83A1-F6EECF244321}">
                <p14:modId xmlns:p14="http://schemas.microsoft.com/office/powerpoint/2010/main" val="2616673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82362347"/>
                    </a:ext>
                  </a:extLst>
                </a:gridCol>
                <a:gridCol w="411480">
                  <a:extLst>
                    <a:ext uri="{9D8B030D-6E8A-4147-A177-3AD203B41FA5}">
                      <a16:colId xmlns:a16="http://schemas.microsoft.com/office/drawing/2014/main" val="1907838122"/>
                    </a:ext>
                  </a:extLst>
                </a:gridCol>
                <a:gridCol w="905256">
                  <a:extLst>
                    <a:ext uri="{9D8B030D-6E8A-4147-A177-3AD203B41FA5}">
                      <a16:colId xmlns:a16="http://schemas.microsoft.com/office/drawing/2014/main" val="1228778737"/>
                    </a:ext>
                  </a:extLst>
                </a:gridCol>
                <a:gridCol w="905256">
                  <a:extLst>
                    <a:ext uri="{9D8B030D-6E8A-4147-A177-3AD203B41FA5}">
                      <a16:colId xmlns:a16="http://schemas.microsoft.com/office/drawing/2014/main" val="2996964872"/>
                    </a:ext>
                  </a:extLst>
                </a:gridCol>
                <a:gridCol w="905256">
                  <a:extLst>
                    <a:ext uri="{9D8B030D-6E8A-4147-A177-3AD203B41FA5}">
                      <a16:colId xmlns:a16="http://schemas.microsoft.com/office/drawing/2014/main" val="382705660"/>
                    </a:ext>
                  </a:extLst>
                </a:gridCol>
                <a:gridCol w="905256">
                  <a:extLst>
                    <a:ext uri="{9D8B030D-6E8A-4147-A177-3AD203B41FA5}">
                      <a16:colId xmlns:a16="http://schemas.microsoft.com/office/drawing/2014/main" val="2175199350"/>
                    </a:ext>
                  </a:extLst>
                </a:gridCol>
                <a:gridCol w="905256">
                  <a:extLst>
                    <a:ext uri="{9D8B030D-6E8A-4147-A177-3AD203B41FA5}">
                      <a16:colId xmlns:a16="http://schemas.microsoft.com/office/drawing/2014/main" val="2060818049"/>
                    </a:ext>
                  </a:extLst>
                </a:gridCol>
                <a:gridCol w="905256">
                  <a:extLst>
                    <a:ext uri="{9D8B030D-6E8A-4147-A177-3AD203B41FA5}">
                      <a16:colId xmlns:a16="http://schemas.microsoft.com/office/drawing/2014/main" val="405076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704385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@KPMG_US - 2021-05-01 16:15:12</a:t>
                      </a:r>
                      <a:r>
                        <a:rPr kumimoji="0" lang="en-US" sz="1000" b="0" i="0" u="none" strike="noStrike" kern="1200" cap="none" spc="0" normalizeH="0" baseline="0" noProof="0">
                          <a:ln>
                            <a:noFill/>
                          </a:ln>
                          <a:solidFill>
                            <a:prstClr val="black"/>
                          </a:solidFill>
                          <a:effectLst/>
                          <a:uLnTx/>
                          <a:uFillTx/>
                          <a:latin typeface="+mn-lt"/>
                          <a:ea typeface="+mn-ea"/>
                          <a:cs typeface="+mn-cs"/>
                        </a:rPr>
                        <a:t>
 Work anywhere comes with complex risk and compliance issues that must be considered when evaluating the tax implications of an international workforce working remotely. Companies must prepare to optimize against complications and stay compliant. https://t.co/lBnWyvR8Xv https://t.co/8sD8NUsrLm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05/01/2021 20:09:10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extLst>
                  <a:ext uri="{0D108BD9-81ED-4DB2-BD59-A6C34878D82A}">
                    <a16:rowId xmlns:a16="http://schemas.microsoft.com/office/drawing/2014/main" val="322220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@PwCUS - 2021-05-01 16:00:10</a:t>
                      </a:r>
                      <a:r>
                        <a:rPr kumimoji="0" lang="en-US" sz="1000" b="0" i="0" u="none" strike="noStrike" kern="1200" cap="none" spc="0" normalizeH="0" baseline="0" noProof="0">
                          <a:ln>
                            <a:noFill/>
                          </a:ln>
                          <a:solidFill>
                            <a:prstClr val="black"/>
                          </a:solidFill>
                          <a:effectLst/>
                          <a:uLnTx/>
                          <a:uFillTx/>
                          <a:latin typeface="+mn-lt"/>
                          <a:ea typeface="+mn-ea"/>
                          <a:cs typeface="+mn-cs"/>
                        </a:rPr>
                        <a:t>
 Today kicks off #mentalhealthawarenessmonth. Did you know 18-24 year olds have been most affected by the #mentalhealth impacts of #COVID19? Here’s where they are turning for help. https://t.co/iR88Crtn5C https://t.co/s547Tuc5Fx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05/13/2021 02:09:27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0.0083 %</a:t>
                      </a:r>
                    </a:p>
                  </a:txBody>
                  <a:tcPr/>
                </a:tc>
                <a:extLst>
                  <a:ext uri="{0D108BD9-81ED-4DB2-BD59-A6C34878D82A}">
                    <a16:rowId xmlns:a16="http://schemas.microsoft.com/office/drawing/2014/main" val="659771730"/>
                  </a:ext>
                </a:extLst>
              </a:tr>
            </a:tbl>
          </a:graphicData>
        </a:graphic>
      </p:graphicFrame>
      <p:sp>
        <p:nvSpPr>
          <p:cNvPr id="4" name="Text Placeholder 3">
            <a:extLst>
              <a:ext uri="{FF2B5EF4-FFF2-40B4-BE49-F238E27FC236}">
                <a16:creationId xmlns:a16="http://schemas.microsoft.com/office/drawing/2014/main" id="{491CC425-35F7-4B2A-A7CA-2C68E9AD6D5E}"/>
              </a:ext>
            </a:extLst>
          </p:cNvPr>
          <p:cNvSpPr>
            <a:spLocks noGrp="1"/>
          </p:cNvSpPr>
          <p:nvPr>
            <p:ph type="body" sz="quarter" idx="14"/>
          </p:nvPr>
        </p:nvSpPr>
        <p:spPr/>
        <p:txBody>
          <a:bodyPr/>
          <a:lstStyle/>
          <a:p>
            <a:r>
              <a:rPr lang="en-US"/>
              <a:t>04/01/2021 - 05/01/2021</a:t>
            </a:r>
          </a:p>
        </p:txBody>
      </p:sp>
    </p:spTree>
    <p:extLst>
      <p:ext uri="{BB962C8B-B14F-4D97-AF65-F5344CB8AC3E}">
        <p14:creationId xmlns:p14="http://schemas.microsoft.com/office/powerpoint/2010/main" val="2450115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CCDB6-505D-4842-B94E-B5D0CAF54F48}"/>
              </a:ext>
            </a:extLst>
          </p:cNvPr>
          <p:cNvSpPr>
            <a:spLocks noGrp="1"/>
          </p:cNvSpPr>
          <p:nvPr>
            <p:ph type="title"/>
          </p:nvPr>
        </p:nvSpPr>
        <p:spPr/>
        <p:txBody>
          <a:bodyPr/>
          <a:lstStyle/>
          <a:p>
            <a:r>
              <a:rPr lang="en-US"/>
              <a:t>Twitter Own and Retweeted Tweets Table | All Pages - 5 of 15</a:t>
            </a:r>
          </a:p>
        </p:txBody>
      </p:sp>
      <p:graphicFrame>
        <p:nvGraphicFramePr>
          <p:cNvPr id="5" name="Table Placeholder 4">
            <a:extLst>
              <a:ext uri="{FF2B5EF4-FFF2-40B4-BE49-F238E27FC236}">
                <a16:creationId xmlns:a16="http://schemas.microsoft.com/office/drawing/2014/main" id="{9371CF15-E623-4F81-B132-2CE4A56B1BCB}"/>
              </a:ext>
            </a:extLst>
          </p:cNvPr>
          <p:cNvGraphicFramePr>
            <a:graphicFrameLocks noGrp="1"/>
          </p:cNvGraphicFramePr>
          <p:nvPr>
            <p:ph type="tbl" sz="quarter" idx="13"/>
            <p:extLst>
              <p:ext uri="{D42A27DB-BD31-4B8C-83A1-F6EECF244321}">
                <p14:modId xmlns:p14="http://schemas.microsoft.com/office/powerpoint/2010/main" val="4190132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514468033"/>
                    </a:ext>
                  </a:extLst>
                </a:gridCol>
                <a:gridCol w="411480">
                  <a:extLst>
                    <a:ext uri="{9D8B030D-6E8A-4147-A177-3AD203B41FA5}">
                      <a16:colId xmlns:a16="http://schemas.microsoft.com/office/drawing/2014/main" val="139781712"/>
                    </a:ext>
                  </a:extLst>
                </a:gridCol>
                <a:gridCol w="905256">
                  <a:extLst>
                    <a:ext uri="{9D8B030D-6E8A-4147-A177-3AD203B41FA5}">
                      <a16:colId xmlns:a16="http://schemas.microsoft.com/office/drawing/2014/main" val="1982898426"/>
                    </a:ext>
                  </a:extLst>
                </a:gridCol>
                <a:gridCol w="905256">
                  <a:extLst>
                    <a:ext uri="{9D8B030D-6E8A-4147-A177-3AD203B41FA5}">
                      <a16:colId xmlns:a16="http://schemas.microsoft.com/office/drawing/2014/main" val="1662489825"/>
                    </a:ext>
                  </a:extLst>
                </a:gridCol>
                <a:gridCol w="905256">
                  <a:extLst>
                    <a:ext uri="{9D8B030D-6E8A-4147-A177-3AD203B41FA5}">
                      <a16:colId xmlns:a16="http://schemas.microsoft.com/office/drawing/2014/main" val="674180240"/>
                    </a:ext>
                  </a:extLst>
                </a:gridCol>
                <a:gridCol w="905256">
                  <a:extLst>
                    <a:ext uri="{9D8B030D-6E8A-4147-A177-3AD203B41FA5}">
                      <a16:colId xmlns:a16="http://schemas.microsoft.com/office/drawing/2014/main" val="2141091036"/>
                    </a:ext>
                  </a:extLst>
                </a:gridCol>
                <a:gridCol w="905256">
                  <a:extLst>
                    <a:ext uri="{9D8B030D-6E8A-4147-A177-3AD203B41FA5}">
                      <a16:colId xmlns:a16="http://schemas.microsoft.com/office/drawing/2014/main" val="1042117435"/>
                    </a:ext>
                  </a:extLst>
                </a:gridCol>
                <a:gridCol w="905256">
                  <a:extLst>
                    <a:ext uri="{9D8B030D-6E8A-4147-A177-3AD203B41FA5}">
                      <a16:colId xmlns:a16="http://schemas.microsoft.com/office/drawing/2014/main" val="2231894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191745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@KPMG_US - 2021-05-01 15:01:26</a:t>
                      </a:r>
                      <a:r>
                        <a:rPr kumimoji="0" lang="en-US" sz="1000" b="0" i="0" u="none" strike="noStrike" kern="1200" cap="none" spc="0" normalizeH="0" baseline="0" noProof="0">
                          <a:ln>
                            <a:noFill/>
                          </a:ln>
                          <a:solidFill>
                            <a:prstClr val="black"/>
                          </a:solidFill>
                          <a:effectLst/>
                          <a:uLnTx/>
                          <a:uFillTx/>
                          <a:latin typeface="+mn-lt"/>
                          <a:ea typeface="+mn-ea"/>
                          <a:cs typeface="+mn-cs"/>
                        </a:rPr>
                        <a:t>
 KPMG celebrates Asian American &amp;amp; Pacific Islander heritage. We remain committed to advancing diversity, equity and inclusion, and ensuring our firm is a place where all can thrive. #AAPI #AAIPHM https://t.co/86wQ4BImde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05/03/2021 20:10:24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0.0084 %</a:t>
                      </a:r>
                    </a:p>
                  </a:txBody>
                  <a:tcPr/>
                </a:tc>
                <a:extLst>
                  <a:ext uri="{0D108BD9-81ED-4DB2-BD59-A6C34878D82A}">
                    <a16:rowId xmlns:a16="http://schemas.microsoft.com/office/drawing/2014/main" val="3151075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@EY_US - 2021-05-01 12:34:36</a:t>
                      </a:r>
                      <a:r>
                        <a:rPr kumimoji="0" lang="en-US" sz="1000" b="0" i="0" u="none" strike="noStrike" kern="1200" cap="none" spc="0" normalizeH="0" baseline="0" noProof="0">
                          <a:ln>
                            <a:noFill/>
                          </a:ln>
                          <a:solidFill>
                            <a:prstClr val="black"/>
                          </a:solidFill>
                          <a:effectLst/>
                          <a:uLnTx/>
                          <a:uFillTx/>
                          <a:latin typeface="+mn-lt"/>
                          <a:ea typeface="+mn-ea"/>
                          <a:cs typeface="+mn-cs"/>
                        </a:rPr>
                        <a:t>
 This month and always, we are proud to celebrate the vibrant heritage and bold achievements of the Pan Asian community. 
Throughout this month, we'll spotlight stories of traditions, community and advocacy as told through our EY people. #APAHM #AAPIHeritageMonth #CourageToLead https://t.co/JgD93dxFCo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05/25/2021 20:10:03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0.0479 %</a:t>
                      </a:r>
                    </a:p>
                  </a:txBody>
                  <a:tcPr/>
                </a:tc>
                <a:extLst>
                  <a:ext uri="{0D108BD9-81ED-4DB2-BD59-A6C34878D82A}">
                    <a16:rowId xmlns:a16="http://schemas.microsoft.com/office/drawing/2014/main" val="2867736910"/>
                  </a:ext>
                </a:extLst>
              </a:tr>
            </a:tbl>
          </a:graphicData>
        </a:graphic>
      </p:graphicFrame>
      <p:sp>
        <p:nvSpPr>
          <p:cNvPr id="4" name="Text Placeholder 3">
            <a:extLst>
              <a:ext uri="{FF2B5EF4-FFF2-40B4-BE49-F238E27FC236}">
                <a16:creationId xmlns:a16="http://schemas.microsoft.com/office/drawing/2014/main" id="{62E1F0E6-C645-47BD-A89C-1B00E09F9B9A}"/>
              </a:ext>
            </a:extLst>
          </p:cNvPr>
          <p:cNvSpPr>
            <a:spLocks noGrp="1"/>
          </p:cNvSpPr>
          <p:nvPr>
            <p:ph type="body" sz="quarter" idx="14"/>
          </p:nvPr>
        </p:nvSpPr>
        <p:spPr/>
        <p:txBody>
          <a:bodyPr/>
          <a:lstStyle/>
          <a:p>
            <a:r>
              <a:rPr lang="en-US"/>
              <a:t>04/01/2021 - 05/01/2021</a:t>
            </a:r>
          </a:p>
        </p:txBody>
      </p:sp>
    </p:spTree>
    <p:extLst>
      <p:ext uri="{BB962C8B-B14F-4D97-AF65-F5344CB8AC3E}">
        <p14:creationId xmlns:p14="http://schemas.microsoft.com/office/powerpoint/2010/main" val="2331849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A40D0-DF69-4D5C-9A4F-6520520EF4FB}"/>
              </a:ext>
            </a:extLst>
          </p:cNvPr>
          <p:cNvSpPr>
            <a:spLocks noGrp="1"/>
          </p:cNvSpPr>
          <p:nvPr>
            <p:ph type="title"/>
          </p:nvPr>
        </p:nvSpPr>
        <p:spPr/>
        <p:txBody>
          <a:bodyPr/>
          <a:lstStyle/>
          <a:p>
            <a:r>
              <a:rPr lang="en-US"/>
              <a:t>Twitter Own and Retweeted Tweets Table | All Pages - 6 of 15</a:t>
            </a:r>
          </a:p>
        </p:txBody>
      </p:sp>
      <p:graphicFrame>
        <p:nvGraphicFramePr>
          <p:cNvPr id="5" name="Table Placeholder 4">
            <a:extLst>
              <a:ext uri="{FF2B5EF4-FFF2-40B4-BE49-F238E27FC236}">
                <a16:creationId xmlns:a16="http://schemas.microsoft.com/office/drawing/2014/main" id="{D9A3F7A6-ED9C-4186-A3A3-788A0FA4F9DB}"/>
              </a:ext>
            </a:extLst>
          </p:cNvPr>
          <p:cNvGraphicFramePr>
            <a:graphicFrameLocks noGrp="1"/>
          </p:cNvGraphicFramePr>
          <p:nvPr>
            <p:ph type="tbl" sz="quarter" idx="13"/>
            <p:extLst>
              <p:ext uri="{D42A27DB-BD31-4B8C-83A1-F6EECF244321}">
                <p14:modId xmlns:p14="http://schemas.microsoft.com/office/powerpoint/2010/main" val="3523892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398110516"/>
                    </a:ext>
                  </a:extLst>
                </a:gridCol>
                <a:gridCol w="411480">
                  <a:extLst>
                    <a:ext uri="{9D8B030D-6E8A-4147-A177-3AD203B41FA5}">
                      <a16:colId xmlns:a16="http://schemas.microsoft.com/office/drawing/2014/main" val="1669722545"/>
                    </a:ext>
                  </a:extLst>
                </a:gridCol>
                <a:gridCol w="905256">
                  <a:extLst>
                    <a:ext uri="{9D8B030D-6E8A-4147-A177-3AD203B41FA5}">
                      <a16:colId xmlns:a16="http://schemas.microsoft.com/office/drawing/2014/main" val="229743848"/>
                    </a:ext>
                  </a:extLst>
                </a:gridCol>
                <a:gridCol w="905256">
                  <a:extLst>
                    <a:ext uri="{9D8B030D-6E8A-4147-A177-3AD203B41FA5}">
                      <a16:colId xmlns:a16="http://schemas.microsoft.com/office/drawing/2014/main" val="3645044098"/>
                    </a:ext>
                  </a:extLst>
                </a:gridCol>
                <a:gridCol w="905256">
                  <a:extLst>
                    <a:ext uri="{9D8B030D-6E8A-4147-A177-3AD203B41FA5}">
                      <a16:colId xmlns:a16="http://schemas.microsoft.com/office/drawing/2014/main" val="3026451782"/>
                    </a:ext>
                  </a:extLst>
                </a:gridCol>
                <a:gridCol w="905256">
                  <a:extLst>
                    <a:ext uri="{9D8B030D-6E8A-4147-A177-3AD203B41FA5}">
                      <a16:colId xmlns:a16="http://schemas.microsoft.com/office/drawing/2014/main" val="1211569522"/>
                    </a:ext>
                  </a:extLst>
                </a:gridCol>
                <a:gridCol w="905256">
                  <a:extLst>
                    <a:ext uri="{9D8B030D-6E8A-4147-A177-3AD203B41FA5}">
                      <a16:colId xmlns:a16="http://schemas.microsoft.com/office/drawing/2014/main" val="2885002304"/>
                    </a:ext>
                  </a:extLst>
                </a:gridCol>
                <a:gridCol w="905256">
                  <a:extLst>
                    <a:ext uri="{9D8B030D-6E8A-4147-A177-3AD203B41FA5}">
                      <a16:colId xmlns:a16="http://schemas.microsoft.com/office/drawing/2014/main" val="427684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353217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@KPMG_US - 2021-05-01 00:30:14</a:t>
                      </a:r>
                      <a:r>
                        <a:rPr kumimoji="0" lang="en-US" sz="1000" b="0" i="0" u="none" strike="noStrike" kern="1200" cap="none" spc="0" normalizeH="0" baseline="0" noProof="0">
                          <a:ln>
                            <a:noFill/>
                          </a:ln>
                          <a:solidFill>
                            <a:prstClr val="black"/>
                          </a:solidFill>
                          <a:effectLst/>
                          <a:uLnTx/>
                          <a:uFillTx/>
                          <a:latin typeface="+mn-lt"/>
                          <a:ea typeface="+mn-ea"/>
                          <a:cs typeface="+mn-cs"/>
                        </a:rPr>
                        <a:t>
 KPMG was named a Rising Star Partner of the Year from @RedHat recognized for our outstanding channel contributions for open source software. Read more insights from the announcement here: https://t.co/mcS4wAH519 https://t.co/Za8a0wHJAE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05/03/2021 20:10:24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extLst>
                  <a:ext uri="{0D108BD9-81ED-4DB2-BD59-A6C34878D82A}">
                    <a16:rowId xmlns:a16="http://schemas.microsoft.com/office/drawing/2014/main" val="3955788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@EY_US - 2021-05-01 00:15:00</a:t>
                      </a:r>
                      <a:r>
                        <a:rPr kumimoji="0" lang="en-US" sz="1000" b="0" i="0" u="none" strike="noStrike" kern="1200" cap="none" spc="0" normalizeH="0" baseline="0" noProof="0">
                          <a:ln>
                            <a:noFill/>
                          </a:ln>
                          <a:solidFill>
                            <a:prstClr val="black"/>
                          </a:solidFill>
                          <a:effectLst/>
                          <a:uLnTx/>
                          <a:uFillTx/>
                          <a:latin typeface="+mn-lt"/>
                          <a:ea typeface="+mn-ea"/>
                          <a:cs typeface="+mn-cs"/>
                        </a:rPr>
                        <a:t>
 Technology advancements are key to energy transition and growth. https://t.co/enWWHQIOST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05/03/2021 20:12:19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0.0044 %</a:t>
                      </a:r>
                    </a:p>
                  </a:txBody>
                  <a:tcPr/>
                </a:tc>
                <a:extLst>
                  <a:ext uri="{0D108BD9-81ED-4DB2-BD59-A6C34878D82A}">
                    <a16:rowId xmlns:a16="http://schemas.microsoft.com/office/drawing/2014/main" val="3079660802"/>
                  </a:ext>
                </a:extLst>
              </a:tr>
            </a:tbl>
          </a:graphicData>
        </a:graphic>
      </p:graphicFrame>
      <p:sp>
        <p:nvSpPr>
          <p:cNvPr id="4" name="Text Placeholder 3">
            <a:extLst>
              <a:ext uri="{FF2B5EF4-FFF2-40B4-BE49-F238E27FC236}">
                <a16:creationId xmlns:a16="http://schemas.microsoft.com/office/drawing/2014/main" id="{BFEFF75E-608A-4399-B957-F3F7D2DAAC91}"/>
              </a:ext>
            </a:extLst>
          </p:cNvPr>
          <p:cNvSpPr>
            <a:spLocks noGrp="1"/>
          </p:cNvSpPr>
          <p:nvPr>
            <p:ph type="body" sz="quarter" idx="14"/>
          </p:nvPr>
        </p:nvSpPr>
        <p:spPr/>
        <p:txBody>
          <a:bodyPr/>
          <a:lstStyle/>
          <a:p>
            <a:r>
              <a:rPr lang="en-US"/>
              <a:t>04/01/2021 - 05/01/2021</a:t>
            </a:r>
          </a:p>
        </p:txBody>
      </p:sp>
    </p:spTree>
    <p:extLst>
      <p:ext uri="{BB962C8B-B14F-4D97-AF65-F5344CB8AC3E}">
        <p14:creationId xmlns:p14="http://schemas.microsoft.com/office/powerpoint/2010/main" val="14175688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3B0E2-19A1-4282-8A81-D7B2D1F61A03}"/>
              </a:ext>
            </a:extLst>
          </p:cNvPr>
          <p:cNvSpPr>
            <a:spLocks noGrp="1"/>
          </p:cNvSpPr>
          <p:nvPr>
            <p:ph type="title"/>
          </p:nvPr>
        </p:nvSpPr>
        <p:spPr/>
        <p:txBody>
          <a:bodyPr/>
          <a:lstStyle/>
          <a:p>
            <a:r>
              <a:rPr lang="en-US"/>
              <a:t>Twitter Own and Retweeted Tweets Table | All Pages - 7 of 15</a:t>
            </a:r>
          </a:p>
        </p:txBody>
      </p:sp>
      <p:graphicFrame>
        <p:nvGraphicFramePr>
          <p:cNvPr id="5" name="Table Placeholder 4">
            <a:extLst>
              <a:ext uri="{FF2B5EF4-FFF2-40B4-BE49-F238E27FC236}">
                <a16:creationId xmlns:a16="http://schemas.microsoft.com/office/drawing/2014/main" id="{1A6745E9-F345-448C-A605-38332FE5A2DD}"/>
              </a:ext>
            </a:extLst>
          </p:cNvPr>
          <p:cNvGraphicFramePr>
            <a:graphicFrameLocks noGrp="1"/>
          </p:cNvGraphicFramePr>
          <p:nvPr>
            <p:ph type="tbl" sz="quarter" idx="13"/>
            <p:extLst>
              <p:ext uri="{D42A27DB-BD31-4B8C-83A1-F6EECF244321}">
                <p14:modId xmlns:p14="http://schemas.microsoft.com/office/powerpoint/2010/main" val="2670866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837085301"/>
                    </a:ext>
                  </a:extLst>
                </a:gridCol>
                <a:gridCol w="411480">
                  <a:extLst>
                    <a:ext uri="{9D8B030D-6E8A-4147-A177-3AD203B41FA5}">
                      <a16:colId xmlns:a16="http://schemas.microsoft.com/office/drawing/2014/main" val="4275717433"/>
                    </a:ext>
                  </a:extLst>
                </a:gridCol>
                <a:gridCol w="905256">
                  <a:extLst>
                    <a:ext uri="{9D8B030D-6E8A-4147-A177-3AD203B41FA5}">
                      <a16:colId xmlns:a16="http://schemas.microsoft.com/office/drawing/2014/main" val="2936814629"/>
                    </a:ext>
                  </a:extLst>
                </a:gridCol>
                <a:gridCol w="905256">
                  <a:extLst>
                    <a:ext uri="{9D8B030D-6E8A-4147-A177-3AD203B41FA5}">
                      <a16:colId xmlns:a16="http://schemas.microsoft.com/office/drawing/2014/main" val="4149869949"/>
                    </a:ext>
                  </a:extLst>
                </a:gridCol>
                <a:gridCol w="905256">
                  <a:extLst>
                    <a:ext uri="{9D8B030D-6E8A-4147-A177-3AD203B41FA5}">
                      <a16:colId xmlns:a16="http://schemas.microsoft.com/office/drawing/2014/main" val="3986852695"/>
                    </a:ext>
                  </a:extLst>
                </a:gridCol>
                <a:gridCol w="905256">
                  <a:extLst>
                    <a:ext uri="{9D8B030D-6E8A-4147-A177-3AD203B41FA5}">
                      <a16:colId xmlns:a16="http://schemas.microsoft.com/office/drawing/2014/main" val="4191349364"/>
                    </a:ext>
                  </a:extLst>
                </a:gridCol>
                <a:gridCol w="905256">
                  <a:extLst>
                    <a:ext uri="{9D8B030D-6E8A-4147-A177-3AD203B41FA5}">
                      <a16:colId xmlns:a16="http://schemas.microsoft.com/office/drawing/2014/main" val="3496793029"/>
                    </a:ext>
                  </a:extLst>
                </a:gridCol>
                <a:gridCol w="905256">
                  <a:extLst>
                    <a:ext uri="{9D8B030D-6E8A-4147-A177-3AD203B41FA5}">
                      <a16:colId xmlns:a16="http://schemas.microsoft.com/office/drawing/2014/main" val="2132029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529523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@EY_US - 2021-04-30 23:55:00</a:t>
                      </a:r>
                      <a:r>
                        <a:rPr kumimoji="0" lang="en-US" sz="1000" b="0" i="0" u="none" strike="noStrike" kern="1200" cap="none" spc="0" normalizeH="0" baseline="0" noProof="0">
                          <a:ln>
                            <a:noFill/>
                          </a:ln>
                          <a:solidFill>
                            <a:prstClr val="black"/>
                          </a:solidFill>
                          <a:effectLst/>
                          <a:uLnTx/>
                          <a:uFillTx/>
                          <a:latin typeface="+mn-lt"/>
                          <a:ea typeface="+mn-ea"/>
                          <a:cs typeface="+mn-cs"/>
                        </a:rPr>
                        <a:t>
 [PODCAST] @WGVUPublicMedia outlines the details and deadline information for EY Entrepreneurial Winning Women™ North America Program. https://t.co/qUShbItR0r #WinningWomen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05/01/2021 02:10:35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0.0022 %</a:t>
                      </a:r>
                    </a:p>
                  </a:txBody>
                  <a:tcPr/>
                </a:tc>
                <a:extLst>
                  <a:ext uri="{0D108BD9-81ED-4DB2-BD59-A6C34878D82A}">
                    <a16:rowId xmlns:a16="http://schemas.microsoft.com/office/drawing/2014/main" val="3462341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@EY_US - 2021-04-30 23:35:57</a:t>
                      </a:r>
                      <a:r>
                        <a:rPr kumimoji="0" lang="en-US" sz="1000" b="0" i="0" u="none" strike="noStrike" kern="1200" cap="none" spc="0" normalizeH="0" baseline="0" noProof="0">
                          <a:ln>
                            <a:noFill/>
                          </a:ln>
                          <a:solidFill>
                            <a:prstClr val="black"/>
                          </a:solidFill>
                          <a:effectLst/>
                          <a:uLnTx/>
                          <a:uFillTx/>
                          <a:latin typeface="+mn-lt"/>
                          <a:ea typeface="+mn-ea"/>
                          <a:cs typeface="+mn-cs"/>
                        </a:rPr>
                        <a:t>
 Ambitious women entrepreneurs need advice, resources and access to unlock their full potential. This is how EY Entrepreneurial #WinningWomen alumnae Ali Brown is helping other women founders build great companies, faster. https://t.co/sYQd1XgEyT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05/12/2021 08:09:57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0.0261 %</a:t>
                      </a:r>
                    </a:p>
                  </a:txBody>
                  <a:tcPr/>
                </a:tc>
                <a:extLst>
                  <a:ext uri="{0D108BD9-81ED-4DB2-BD59-A6C34878D82A}">
                    <a16:rowId xmlns:a16="http://schemas.microsoft.com/office/drawing/2014/main" val="49591878"/>
                  </a:ext>
                </a:extLst>
              </a:tr>
            </a:tbl>
          </a:graphicData>
        </a:graphic>
      </p:graphicFrame>
      <p:sp>
        <p:nvSpPr>
          <p:cNvPr id="4" name="Text Placeholder 3">
            <a:extLst>
              <a:ext uri="{FF2B5EF4-FFF2-40B4-BE49-F238E27FC236}">
                <a16:creationId xmlns:a16="http://schemas.microsoft.com/office/drawing/2014/main" id="{9575E7FD-5C6E-4C30-B269-6CDD2656EFD5}"/>
              </a:ext>
            </a:extLst>
          </p:cNvPr>
          <p:cNvSpPr>
            <a:spLocks noGrp="1"/>
          </p:cNvSpPr>
          <p:nvPr>
            <p:ph type="body" sz="quarter" idx="14"/>
          </p:nvPr>
        </p:nvSpPr>
        <p:spPr/>
        <p:txBody>
          <a:bodyPr/>
          <a:lstStyle/>
          <a:p>
            <a:r>
              <a:rPr lang="en-US"/>
              <a:t>04/01/2021 - 05/01/2021</a:t>
            </a:r>
          </a:p>
        </p:txBody>
      </p:sp>
    </p:spTree>
    <p:extLst>
      <p:ext uri="{BB962C8B-B14F-4D97-AF65-F5344CB8AC3E}">
        <p14:creationId xmlns:p14="http://schemas.microsoft.com/office/powerpoint/2010/main" val="2190131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1FF96-462A-438C-89DA-01A83F06F030}"/>
              </a:ext>
            </a:extLst>
          </p:cNvPr>
          <p:cNvSpPr>
            <a:spLocks noGrp="1"/>
          </p:cNvSpPr>
          <p:nvPr>
            <p:ph type="title"/>
          </p:nvPr>
        </p:nvSpPr>
        <p:spPr/>
        <p:txBody>
          <a:bodyPr/>
          <a:lstStyle/>
          <a:p>
            <a:r>
              <a:rPr lang="en-US"/>
              <a:t>Twitter Own and Retweeted Tweets Table | All Pages - 8 of 15</a:t>
            </a:r>
          </a:p>
        </p:txBody>
      </p:sp>
      <p:graphicFrame>
        <p:nvGraphicFramePr>
          <p:cNvPr id="5" name="Table Placeholder 4">
            <a:extLst>
              <a:ext uri="{FF2B5EF4-FFF2-40B4-BE49-F238E27FC236}">
                <a16:creationId xmlns:a16="http://schemas.microsoft.com/office/drawing/2014/main" id="{4BD97241-6DB2-48D9-BE7F-61CFC625914C}"/>
              </a:ext>
            </a:extLst>
          </p:cNvPr>
          <p:cNvGraphicFramePr>
            <a:graphicFrameLocks noGrp="1"/>
          </p:cNvGraphicFramePr>
          <p:nvPr>
            <p:ph type="tbl" sz="quarter" idx="13"/>
            <p:extLst>
              <p:ext uri="{D42A27DB-BD31-4B8C-83A1-F6EECF244321}">
                <p14:modId xmlns:p14="http://schemas.microsoft.com/office/powerpoint/2010/main" val="4162506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380683766"/>
                    </a:ext>
                  </a:extLst>
                </a:gridCol>
                <a:gridCol w="411480">
                  <a:extLst>
                    <a:ext uri="{9D8B030D-6E8A-4147-A177-3AD203B41FA5}">
                      <a16:colId xmlns:a16="http://schemas.microsoft.com/office/drawing/2014/main" val="494412481"/>
                    </a:ext>
                  </a:extLst>
                </a:gridCol>
                <a:gridCol w="905256">
                  <a:extLst>
                    <a:ext uri="{9D8B030D-6E8A-4147-A177-3AD203B41FA5}">
                      <a16:colId xmlns:a16="http://schemas.microsoft.com/office/drawing/2014/main" val="1325836300"/>
                    </a:ext>
                  </a:extLst>
                </a:gridCol>
                <a:gridCol w="905256">
                  <a:extLst>
                    <a:ext uri="{9D8B030D-6E8A-4147-A177-3AD203B41FA5}">
                      <a16:colId xmlns:a16="http://schemas.microsoft.com/office/drawing/2014/main" val="481450039"/>
                    </a:ext>
                  </a:extLst>
                </a:gridCol>
                <a:gridCol w="905256">
                  <a:extLst>
                    <a:ext uri="{9D8B030D-6E8A-4147-A177-3AD203B41FA5}">
                      <a16:colId xmlns:a16="http://schemas.microsoft.com/office/drawing/2014/main" val="3823576969"/>
                    </a:ext>
                  </a:extLst>
                </a:gridCol>
                <a:gridCol w="905256">
                  <a:extLst>
                    <a:ext uri="{9D8B030D-6E8A-4147-A177-3AD203B41FA5}">
                      <a16:colId xmlns:a16="http://schemas.microsoft.com/office/drawing/2014/main" val="2908301931"/>
                    </a:ext>
                  </a:extLst>
                </a:gridCol>
                <a:gridCol w="905256">
                  <a:extLst>
                    <a:ext uri="{9D8B030D-6E8A-4147-A177-3AD203B41FA5}">
                      <a16:colId xmlns:a16="http://schemas.microsoft.com/office/drawing/2014/main" val="3098167864"/>
                    </a:ext>
                  </a:extLst>
                </a:gridCol>
                <a:gridCol w="905256">
                  <a:extLst>
                    <a:ext uri="{9D8B030D-6E8A-4147-A177-3AD203B41FA5}">
                      <a16:colId xmlns:a16="http://schemas.microsoft.com/office/drawing/2014/main" val="758804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215797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@DeloitteUS - 2021-04-30 23:00:00</a:t>
                      </a:r>
                      <a:r>
                        <a:rPr kumimoji="0" lang="en-US" sz="1000" b="0" i="0" u="none" strike="noStrike" kern="1200" cap="none" spc="0" normalizeH="0" baseline="0" noProof="0">
                          <a:ln>
                            <a:noFill/>
                          </a:ln>
                          <a:solidFill>
                            <a:prstClr val="black"/>
                          </a:solidFill>
                          <a:effectLst/>
                          <a:uLnTx/>
                          <a:uFillTx/>
                          <a:latin typeface="+mn-lt"/>
                          <a:ea typeface="+mn-ea"/>
                          <a:cs typeface="+mn-cs"/>
                        </a:rPr>
                        <a:t>
 Self-acceptance is not a destination, it's an ongoing journey. The latest @thrive guide will tell you why. Read on: 
https://t.co/5PpNgMyDP7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05/02/2021 02:08:26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0.0030 %</a:t>
                      </a:r>
                    </a:p>
                  </a:txBody>
                  <a:tcPr/>
                </a:tc>
                <a:extLst>
                  <a:ext uri="{0D108BD9-81ED-4DB2-BD59-A6C34878D82A}">
                    <a16:rowId xmlns:a16="http://schemas.microsoft.com/office/drawing/2014/main" val="2722864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@KPMG_US - 2021-04-30 22:45:09</a:t>
                      </a:r>
                      <a:r>
                        <a:rPr kumimoji="0" lang="en-US" sz="1000" b="0" i="0" u="none" strike="noStrike" kern="1200" cap="none" spc="0" normalizeH="0" baseline="0" noProof="0">
                          <a:ln>
                            <a:noFill/>
                          </a:ln>
                          <a:solidFill>
                            <a:prstClr val="black"/>
                          </a:solidFill>
                          <a:effectLst/>
                          <a:uLnTx/>
                          <a:uFillTx/>
                          <a:latin typeface="+mn-lt"/>
                          <a:ea typeface="+mn-ea"/>
                          <a:cs typeface="+mn-cs"/>
                        </a:rPr>
                        <a:t>
 Arizona and Vermont have recently updated their connection to the Internal Revenue Code by adopting conformity legislation. Listen for more #StateTax updates in the #KPMGTax #TWIST podcast: https://t.co/IYFMdRZO3Y https://t.co/q6Pa1Opf60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05/01/2021 02:07:09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extLst>
                  <a:ext uri="{0D108BD9-81ED-4DB2-BD59-A6C34878D82A}">
                    <a16:rowId xmlns:a16="http://schemas.microsoft.com/office/drawing/2014/main" val="927415206"/>
                  </a:ext>
                </a:extLst>
              </a:tr>
            </a:tbl>
          </a:graphicData>
        </a:graphic>
      </p:graphicFrame>
      <p:sp>
        <p:nvSpPr>
          <p:cNvPr id="4" name="Text Placeholder 3">
            <a:extLst>
              <a:ext uri="{FF2B5EF4-FFF2-40B4-BE49-F238E27FC236}">
                <a16:creationId xmlns:a16="http://schemas.microsoft.com/office/drawing/2014/main" id="{3928C9C5-28AB-42F0-8C9C-30D905D9EACB}"/>
              </a:ext>
            </a:extLst>
          </p:cNvPr>
          <p:cNvSpPr>
            <a:spLocks noGrp="1"/>
          </p:cNvSpPr>
          <p:nvPr>
            <p:ph type="body" sz="quarter" idx="14"/>
          </p:nvPr>
        </p:nvSpPr>
        <p:spPr/>
        <p:txBody>
          <a:bodyPr/>
          <a:lstStyle/>
          <a:p>
            <a:r>
              <a:rPr lang="en-US"/>
              <a:t>04/01/2021 - 05/01/2021</a:t>
            </a:r>
          </a:p>
        </p:txBody>
      </p:sp>
    </p:spTree>
    <p:extLst>
      <p:ext uri="{BB962C8B-B14F-4D97-AF65-F5344CB8AC3E}">
        <p14:creationId xmlns:p14="http://schemas.microsoft.com/office/powerpoint/2010/main" val="3580192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DAA77-81B2-4378-B537-0312A31BBE4D}"/>
              </a:ext>
            </a:extLst>
          </p:cNvPr>
          <p:cNvSpPr>
            <a:spLocks noGrp="1"/>
          </p:cNvSpPr>
          <p:nvPr>
            <p:ph type="title"/>
          </p:nvPr>
        </p:nvSpPr>
        <p:spPr/>
        <p:txBody>
          <a:bodyPr/>
          <a:lstStyle/>
          <a:p>
            <a:r>
              <a:rPr lang="en-US"/>
              <a:t>Twitter Own and Retweeted Tweets Table | All Pages - 9 of 15</a:t>
            </a:r>
          </a:p>
        </p:txBody>
      </p:sp>
      <p:graphicFrame>
        <p:nvGraphicFramePr>
          <p:cNvPr id="5" name="Table Placeholder 4">
            <a:extLst>
              <a:ext uri="{FF2B5EF4-FFF2-40B4-BE49-F238E27FC236}">
                <a16:creationId xmlns:a16="http://schemas.microsoft.com/office/drawing/2014/main" id="{5154A9C1-2139-470B-9A33-FE52B93AC695}"/>
              </a:ext>
            </a:extLst>
          </p:cNvPr>
          <p:cNvGraphicFramePr>
            <a:graphicFrameLocks noGrp="1"/>
          </p:cNvGraphicFramePr>
          <p:nvPr>
            <p:ph type="tbl" sz="quarter" idx="13"/>
            <p:extLst>
              <p:ext uri="{D42A27DB-BD31-4B8C-83A1-F6EECF244321}">
                <p14:modId xmlns:p14="http://schemas.microsoft.com/office/powerpoint/2010/main" val="2454402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690512467"/>
                    </a:ext>
                  </a:extLst>
                </a:gridCol>
                <a:gridCol w="411480">
                  <a:extLst>
                    <a:ext uri="{9D8B030D-6E8A-4147-A177-3AD203B41FA5}">
                      <a16:colId xmlns:a16="http://schemas.microsoft.com/office/drawing/2014/main" val="662691960"/>
                    </a:ext>
                  </a:extLst>
                </a:gridCol>
                <a:gridCol w="905256">
                  <a:extLst>
                    <a:ext uri="{9D8B030D-6E8A-4147-A177-3AD203B41FA5}">
                      <a16:colId xmlns:a16="http://schemas.microsoft.com/office/drawing/2014/main" val="2275823751"/>
                    </a:ext>
                  </a:extLst>
                </a:gridCol>
                <a:gridCol w="905256">
                  <a:extLst>
                    <a:ext uri="{9D8B030D-6E8A-4147-A177-3AD203B41FA5}">
                      <a16:colId xmlns:a16="http://schemas.microsoft.com/office/drawing/2014/main" val="1690560262"/>
                    </a:ext>
                  </a:extLst>
                </a:gridCol>
                <a:gridCol w="905256">
                  <a:extLst>
                    <a:ext uri="{9D8B030D-6E8A-4147-A177-3AD203B41FA5}">
                      <a16:colId xmlns:a16="http://schemas.microsoft.com/office/drawing/2014/main" val="1854770026"/>
                    </a:ext>
                  </a:extLst>
                </a:gridCol>
                <a:gridCol w="905256">
                  <a:extLst>
                    <a:ext uri="{9D8B030D-6E8A-4147-A177-3AD203B41FA5}">
                      <a16:colId xmlns:a16="http://schemas.microsoft.com/office/drawing/2014/main" val="2402216338"/>
                    </a:ext>
                  </a:extLst>
                </a:gridCol>
                <a:gridCol w="905256">
                  <a:extLst>
                    <a:ext uri="{9D8B030D-6E8A-4147-A177-3AD203B41FA5}">
                      <a16:colId xmlns:a16="http://schemas.microsoft.com/office/drawing/2014/main" val="1642606154"/>
                    </a:ext>
                  </a:extLst>
                </a:gridCol>
                <a:gridCol w="905256">
                  <a:extLst>
                    <a:ext uri="{9D8B030D-6E8A-4147-A177-3AD203B41FA5}">
                      <a16:colId xmlns:a16="http://schemas.microsoft.com/office/drawing/2014/main" val="1182738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933182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@EY_US - 2021-04-30 22:08:02</a:t>
                      </a:r>
                      <a:r>
                        <a:rPr kumimoji="0" lang="en-US" sz="1000" b="0" i="0" u="none" strike="noStrike" kern="1200" cap="none" spc="0" normalizeH="0" baseline="0" noProof="0">
                          <a:ln>
                            <a:noFill/>
                          </a:ln>
                          <a:solidFill>
                            <a:prstClr val="black"/>
                          </a:solidFill>
                          <a:effectLst/>
                          <a:uLnTx/>
                          <a:uFillTx/>
                          <a:latin typeface="+mn-lt"/>
                          <a:ea typeface="+mn-ea"/>
                          <a:cs typeface="+mn-cs"/>
                        </a:rPr>
                        <a:t>
 Act fast to take advantage of business opportunities. Competitors may now become partners and active acquirers may outperform. Read the report: https://t.co/1sPZfFgvAG #EYCCB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05/26/2021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0.0044 %</a:t>
                      </a:r>
                    </a:p>
                  </a:txBody>
                  <a:tcPr/>
                </a:tc>
                <a:extLst>
                  <a:ext uri="{0D108BD9-81ED-4DB2-BD59-A6C34878D82A}">
                    <a16:rowId xmlns:a16="http://schemas.microsoft.com/office/drawing/2014/main" val="745621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@DeloitteUS - 2021-04-30 21:00:00</a:t>
                      </a:r>
                      <a:r>
                        <a:rPr kumimoji="0" lang="en-US" sz="1000" b="0" i="0" u="none" strike="noStrike" kern="1200" cap="none" spc="0" normalizeH="0" baseline="0" noProof="0">
                          <a:ln>
                            <a:noFill/>
                          </a:ln>
                          <a:solidFill>
                            <a:prstClr val="black"/>
                          </a:solidFill>
                          <a:effectLst/>
                          <a:uLnTx/>
                          <a:uFillTx/>
                          <a:latin typeface="+mn-lt"/>
                          <a:ea typeface="+mn-ea"/>
                          <a:cs typeface="+mn-cs"/>
                        </a:rPr>
                        <a:t>
 Purpose isn’t a program; it’s how we intentionally position ourselves for the greater good. How can your company make an #ImpactThatMatters? Our new chief purpose officer shares 3 ways. #PurposeDriven https://t.co/9Zbtv9qklo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05/03/2021 08:09:25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extLst>
                  <a:ext uri="{0D108BD9-81ED-4DB2-BD59-A6C34878D82A}">
                    <a16:rowId xmlns:a16="http://schemas.microsoft.com/office/drawing/2014/main" val="146971869"/>
                  </a:ext>
                </a:extLst>
              </a:tr>
            </a:tbl>
          </a:graphicData>
        </a:graphic>
      </p:graphicFrame>
      <p:sp>
        <p:nvSpPr>
          <p:cNvPr id="4" name="Text Placeholder 3">
            <a:extLst>
              <a:ext uri="{FF2B5EF4-FFF2-40B4-BE49-F238E27FC236}">
                <a16:creationId xmlns:a16="http://schemas.microsoft.com/office/drawing/2014/main" id="{73975EE8-4337-4EEE-A253-781DDAA0C073}"/>
              </a:ext>
            </a:extLst>
          </p:cNvPr>
          <p:cNvSpPr>
            <a:spLocks noGrp="1"/>
          </p:cNvSpPr>
          <p:nvPr>
            <p:ph type="body" sz="quarter" idx="14"/>
          </p:nvPr>
        </p:nvSpPr>
        <p:spPr/>
        <p:txBody>
          <a:bodyPr/>
          <a:lstStyle/>
          <a:p>
            <a:r>
              <a:rPr lang="en-US"/>
              <a:t>04/01/2021 - 05/01/2021</a:t>
            </a:r>
          </a:p>
        </p:txBody>
      </p:sp>
    </p:spTree>
    <p:extLst>
      <p:ext uri="{BB962C8B-B14F-4D97-AF65-F5344CB8AC3E}">
        <p14:creationId xmlns:p14="http://schemas.microsoft.com/office/powerpoint/2010/main" val="393628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30922-0FED-45B0-AFEB-B1DE6C4FE7E5}"/>
              </a:ext>
            </a:extLst>
          </p:cNvPr>
          <p:cNvSpPr>
            <a:spLocks noGrp="1"/>
          </p:cNvSpPr>
          <p:nvPr>
            <p:ph type="title"/>
          </p:nvPr>
        </p:nvSpPr>
        <p:spPr/>
        <p:txBody>
          <a:bodyPr/>
          <a:lstStyle/>
          <a:p>
            <a:r>
              <a:rPr lang="en-US"/>
              <a:t>Twitter Own and Retweeted Tweets Table | All Pages - 10 of 15</a:t>
            </a:r>
          </a:p>
        </p:txBody>
      </p:sp>
      <p:graphicFrame>
        <p:nvGraphicFramePr>
          <p:cNvPr id="5" name="Table Placeholder 4">
            <a:extLst>
              <a:ext uri="{FF2B5EF4-FFF2-40B4-BE49-F238E27FC236}">
                <a16:creationId xmlns:a16="http://schemas.microsoft.com/office/drawing/2014/main" id="{D3BB59C9-6480-4889-AB2E-C43F2EF45F38}"/>
              </a:ext>
            </a:extLst>
          </p:cNvPr>
          <p:cNvGraphicFramePr>
            <a:graphicFrameLocks noGrp="1"/>
          </p:cNvGraphicFramePr>
          <p:nvPr>
            <p:ph type="tbl" sz="quarter" idx="13"/>
            <p:extLst>
              <p:ext uri="{D42A27DB-BD31-4B8C-83A1-F6EECF244321}">
                <p14:modId xmlns:p14="http://schemas.microsoft.com/office/powerpoint/2010/main" val="2223260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270203079"/>
                    </a:ext>
                  </a:extLst>
                </a:gridCol>
                <a:gridCol w="411480">
                  <a:extLst>
                    <a:ext uri="{9D8B030D-6E8A-4147-A177-3AD203B41FA5}">
                      <a16:colId xmlns:a16="http://schemas.microsoft.com/office/drawing/2014/main" val="1746780353"/>
                    </a:ext>
                  </a:extLst>
                </a:gridCol>
                <a:gridCol w="905256">
                  <a:extLst>
                    <a:ext uri="{9D8B030D-6E8A-4147-A177-3AD203B41FA5}">
                      <a16:colId xmlns:a16="http://schemas.microsoft.com/office/drawing/2014/main" val="3249714264"/>
                    </a:ext>
                  </a:extLst>
                </a:gridCol>
                <a:gridCol w="905256">
                  <a:extLst>
                    <a:ext uri="{9D8B030D-6E8A-4147-A177-3AD203B41FA5}">
                      <a16:colId xmlns:a16="http://schemas.microsoft.com/office/drawing/2014/main" val="2124461171"/>
                    </a:ext>
                  </a:extLst>
                </a:gridCol>
                <a:gridCol w="905256">
                  <a:extLst>
                    <a:ext uri="{9D8B030D-6E8A-4147-A177-3AD203B41FA5}">
                      <a16:colId xmlns:a16="http://schemas.microsoft.com/office/drawing/2014/main" val="2440597760"/>
                    </a:ext>
                  </a:extLst>
                </a:gridCol>
                <a:gridCol w="905256">
                  <a:extLst>
                    <a:ext uri="{9D8B030D-6E8A-4147-A177-3AD203B41FA5}">
                      <a16:colId xmlns:a16="http://schemas.microsoft.com/office/drawing/2014/main" val="2172314507"/>
                    </a:ext>
                  </a:extLst>
                </a:gridCol>
                <a:gridCol w="905256">
                  <a:extLst>
                    <a:ext uri="{9D8B030D-6E8A-4147-A177-3AD203B41FA5}">
                      <a16:colId xmlns:a16="http://schemas.microsoft.com/office/drawing/2014/main" val="1874577733"/>
                    </a:ext>
                  </a:extLst>
                </a:gridCol>
                <a:gridCol w="905256">
                  <a:extLst>
                    <a:ext uri="{9D8B030D-6E8A-4147-A177-3AD203B41FA5}">
                      <a16:colId xmlns:a16="http://schemas.microsoft.com/office/drawing/2014/main" val="3356389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152448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@KPMG_US - 2021-04-30 20:35:05</a:t>
                      </a:r>
                      <a:r>
                        <a:rPr kumimoji="0" lang="en-US" sz="1000" b="0" i="0" u="none" strike="noStrike" kern="1200" cap="none" spc="0" normalizeH="0" baseline="0" noProof="0">
                          <a:ln>
                            <a:noFill/>
                          </a:ln>
                          <a:solidFill>
                            <a:prstClr val="black"/>
                          </a:solidFill>
                          <a:effectLst/>
                          <a:uLnTx/>
                          <a:uFillTx/>
                          <a:latin typeface="+mn-lt"/>
                          <a:ea typeface="+mn-ea"/>
                          <a:cs typeface="+mn-cs"/>
                        </a:rPr>
                        <a:t>
 For training anytime, look no further than KPMG Executive Education’s annual subscription to digital self-studies on technical accounting and finance topics. Learn and earn CPE: https://t.co/XaJkJOZCAu https://t.co/XQ3EbHW3v7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05/06/2021 20:10:07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0.0037 %</a:t>
                      </a:r>
                    </a:p>
                  </a:txBody>
                  <a:tcPr/>
                </a:tc>
                <a:extLst>
                  <a:ext uri="{0D108BD9-81ED-4DB2-BD59-A6C34878D82A}">
                    <a16:rowId xmlns:a16="http://schemas.microsoft.com/office/drawing/2014/main" val="1906237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@PwCUS - 2021-04-30 20:00:07</a:t>
                      </a:r>
                      <a:r>
                        <a:rPr kumimoji="0" lang="en-US" sz="1000" b="0" i="0" u="none" strike="noStrike" kern="1200" cap="none" spc="0" normalizeH="0" baseline="0" noProof="0">
                          <a:ln>
                            <a:noFill/>
                          </a:ln>
                          <a:solidFill>
                            <a:prstClr val="black"/>
                          </a:solidFill>
                          <a:effectLst/>
                          <a:uLnTx/>
                          <a:uFillTx/>
                          <a:latin typeface="+mn-lt"/>
                          <a:ea typeface="+mn-ea"/>
                          <a:cs typeface="+mn-cs"/>
                        </a:rPr>
                        <a:t>
 We are trying a new approach to support our working mothers through COVID. Learn how in @EBNbenefitnews. https://t.co/CdvGoYdfBk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05/13/2021 02:09:27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extLst>
                  <a:ext uri="{0D108BD9-81ED-4DB2-BD59-A6C34878D82A}">
                    <a16:rowId xmlns:a16="http://schemas.microsoft.com/office/drawing/2014/main" val="2640791942"/>
                  </a:ext>
                </a:extLst>
              </a:tr>
            </a:tbl>
          </a:graphicData>
        </a:graphic>
      </p:graphicFrame>
      <p:sp>
        <p:nvSpPr>
          <p:cNvPr id="4" name="Text Placeholder 3">
            <a:extLst>
              <a:ext uri="{FF2B5EF4-FFF2-40B4-BE49-F238E27FC236}">
                <a16:creationId xmlns:a16="http://schemas.microsoft.com/office/drawing/2014/main" id="{04ECE8B4-0AAE-488C-AAB0-1FC722BD40A6}"/>
              </a:ext>
            </a:extLst>
          </p:cNvPr>
          <p:cNvSpPr>
            <a:spLocks noGrp="1"/>
          </p:cNvSpPr>
          <p:nvPr>
            <p:ph type="body" sz="quarter" idx="14"/>
          </p:nvPr>
        </p:nvSpPr>
        <p:spPr/>
        <p:txBody>
          <a:bodyPr/>
          <a:lstStyle/>
          <a:p>
            <a:r>
              <a:rPr lang="en-US"/>
              <a:t>04/01/2021 - 05/01/2021</a:t>
            </a:r>
          </a:p>
        </p:txBody>
      </p:sp>
    </p:spTree>
    <p:extLst>
      <p:ext uri="{BB962C8B-B14F-4D97-AF65-F5344CB8AC3E}">
        <p14:creationId xmlns:p14="http://schemas.microsoft.com/office/powerpoint/2010/main" val="4361001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1860C-0D78-412E-A17A-B541B620FAC7}"/>
              </a:ext>
            </a:extLst>
          </p:cNvPr>
          <p:cNvSpPr>
            <a:spLocks noGrp="1"/>
          </p:cNvSpPr>
          <p:nvPr>
            <p:ph type="title"/>
          </p:nvPr>
        </p:nvSpPr>
        <p:spPr/>
        <p:txBody>
          <a:bodyPr/>
          <a:lstStyle/>
          <a:p>
            <a:r>
              <a:rPr lang="en-US"/>
              <a:t>Twitter Own and Retweeted Tweets Table | All Pages - 11 of 15</a:t>
            </a:r>
          </a:p>
        </p:txBody>
      </p:sp>
      <p:graphicFrame>
        <p:nvGraphicFramePr>
          <p:cNvPr id="5" name="Table Placeholder 4">
            <a:extLst>
              <a:ext uri="{FF2B5EF4-FFF2-40B4-BE49-F238E27FC236}">
                <a16:creationId xmlns:a16="http://schemas.microsoft.com/office/drawing/2014/main" id="{9A4C9789-9EBD-4069-AFD6-67A28DB5AADD}"/>
              </a:ext>
            </a:extLst>
          </p:cNvPr>
          <p:cNvGraphicFramePr>
            <a:graphicFrameLocks noGrp="1"/>
          </p:cNvGraphicFramePr>
          <p:nvPr>
            <p:ph type="tbl" sz="quarter" idx="13"/>
            <p:extLst>
              <p:ext uri="{D42A27DB-BD31-4B8C-83A1-F6EECF244321}">
                <p14:modId xmlns:p14="http://schemas.microsoft.com/office/powerpoint/2010/main" val="1162301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787394877"/>
                    </a:ext>
                  </a:extLst>
                </a:gridCol>
                <a:gridCol w="411480">
                  <a:extLst>
                    <a:ext uri="{9D8B030D-6E8A-4147-A177-3AD203B41FA5}">
                      <a16:colId xmlns:a16="http://schemas.microsoft.com/office/drawing/2014/main" val="3107047893"/>
                    </a:ext>
                  </a:extLst>
                </a:gridCol>
                <a:gridCol w="905256">
                  <a:extLst>
                    <a:ext uri="{9D8B030D-6E8A-4147-A177-3AD203B41FA5}">
                      <a16:colId xmlns:a16="http://schemas.microsoft.com/office/drawing/2014/main" val="2868432619"/>
                    </a:ext>
                  </a:extLst>
                </a:gridCol>
                <a:gridCol w="905256">
                  <a:extLst>
                    <a:ext uri="{9D8B030D-6E8A-4147-A177-3AD203B41FA5}">
                      <a16:colId xmlns:a16="http://schemas.microsoft.com/office/drawing/2014/main" val="916781813"/>
                    </a:ext>
                  </a:extLst>
                </a:gridCol>
                <a:gridCol w="905256">
                  <a:extLst>
                    <a:ext uri="{9D8B030D-6E8A-4147-A177-3AD203B41FA5}">
                      <a16:colId xmlns:a16="http://schemas.microsoft.com/office/drawing/2014/main" val="3910902674"/>
                    </a:ext>
                  </a:extLst>
                </a:gridCol>
                <a:gridCol w="905256">
                  <a:extLst>
                    <a:ext uri="{9D8B030D-6E8A-4147-A177-3AD203B41FA5}">
                      <a16:colId xmlns:a16="http://schemas.microsoft.com/office/drawing/2014/main" val="812701731"/>
                    </a:ext>
                  </a:extLst>
                </a:gridCol>
                <a:gridCol w="905256">
                  <a:extLst>
                    <a:ext uri="{9D8B030D-6E8A-4147-A177-3AD203B41FA5}">
                      <a16:colId xmlns:a16="http://schemas.microsoft.com/office/drawing/2014/main" val="471256336"/>
                    </a:ext>
                  </a:extLst>
                </a:gridCol>
                <a:gridCol w="905256">
                  <a:extLst>
                    <a:ext uri="{9D8B030D-6E8A-4147-A177-3AD203B41FA5}">
                      <a16:colId xmlns:a16="http://schemas.microsoft.com/office/drawing/2014/main" val="365058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081299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@DeloitteUS - 2021-04-30 20:00:00</a:t>
                      </a:r>
                      <a:r>
                        <a:rPr kumimoji="0" lang="en-US" sz="1000" b="0" i="0" u="none" strike="noStrike" kern="1200" cap="none" spc="0" normalizeH="0" baseline="0" noProof="0">
                          <a:ln>
                            <a:noFill/>
                          </a:ln>
                          <a:solidFill>
                            <a:prstClr val="black"/>
                          </a:solidFill>
                          <a:effectLst/>
                          <a:uLnTx/>
                          <a:uFillTx/>
                          <a:latin typeface="+mn-lt"/>
                          <a:ea typeface="+mn-ea"/>
                          <a:cs typeface="+mn-cs"/>
                        </a:rPr>
                        <a:t>
 Getting a good night sleep can:
➡ Increase your life span
➡ Help you avoid chronic disease
➡ Improve your performance
Learn the science behind it from CEO @risescience @jfkahn on the #WorkWell podcast. 
https://t.co/sHSCNZj2lD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05/01/2021 08:09:20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0.0030 %</a:t>
                      </a:r>
                    </a:p>
                  </a:txBody>
                  <a:tcPr/>
                </a:tc>
                <a:extLst>
                  <a:ext uri="{0D108BD9-81ED-4DB2-BD59-A6C34878D82A}">
                    <a16:rowId xmlns:a16="http://schemas.microsoft.com/office/drawing/2014/main" val="2343456599"/>
                  </a:ext>
                </a:extLst>
              </a:tr>
            </a:tbl>
          </a:graphicData>
        </a:graphic>
      </p:graphicFrame>
      <p:sp>
        <p:nvSpPr>
          <p:cNvPr id="4" name="Text Placeholder 3">
            <a:extLst>
              <a:ext uri="{FF2B5EF4-FFF2-40B4-BE49-F238E27FC236}">
                <a16:creationId xmlns:a16="http://schemas.microsoft.com/office/drawing/2014/main" id="{178C01B5-6C92-42B0-8161-7EBB64E3B911}"/>
              </a:ext>
            </a:extLst>
          </p:cNvPr>
          <p:cNvSpPr>
            <a:spLocks noGrp="1"/>
          </p:cNvSpPr>
          <p:nvPr>
            <p:ph type="body" sz="quarter" idx="14"/>
          </p:nvPr>
        </p:nvSpPr>
        <p:spPr/>
        <p:txBody>
          <a:bodyPr/>
          <a:lstStyle/>
          <a:p>
            <a:r>
              <a:rPr lang="en-US"/>
              <a:t>04/01/2021 - 05/01/2021</a:t>
            </a:r>
          </a:p>
        </p:txBody>
      </p:sp>
    </p:spTree>
    <p:extLst>
      <p:ext uri="{BB962C8B-B14F-4D97-AF65-F5344CB8AC3E}">
        <p14:creationId xmlns:p14="http://schemas.microsoft.com/office/powerpoint/2010/main" val="3426924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EEC03-81AB-4A37-B633-556ACC6224D7}"/>
              </a:ext>
            </a:extLst>
          </p:cNvPr>
          <p:cNvSpPr>
            <a:spLocks noGrp="1"/>
          </p:cNvSpPr>
          <p:nvPr>
            <p:ph type="title"/>
          </p:nvPr>
        </p:nvSpPr>
        <p:spPr/>
        <p:txBody>
          <a:bodyPr/>
          <a:lstStyle/>
          <a:p>
            <a:r>
              <a:rPr lang="en-US"/>
              <a:t>Twitter Own and Retweeted Tweets Table | All Pages - 12 of 15</a:t>
            </a:r>
          </a:p>
        </p:txBody>
      </p:sp>
      <p:graphicFrame>
        <p:nvGraphicFramePr>
          <p:cNvPr id="5" name="Table Placeholder 4">
            <a:extLst>
              <a:ext uri="{FF2B5EF4-FFF2-40B4-BE49-F238E27FC236}">
                <a16:creationId xmlns:a16="http://schemas.microsoft.com/office/drawing/2014/main" id="{663D70E0-D802-4DAE-A8AD-031200529143}"/>
              </a:ext>
            </a:extLst>
          </p:cNvPr>
          <p:cNvGraphicFramePr>
            <a:graphicFrameLocks noGrp="1"/>
          </p:cNvGraphicFramePr>
          <p:nvPr>
            <p:ph type="tbl" sz="quarter" idx="13"/>
            <p:extLst>
              <p:ext uri="{D42A27DB-BD31-4B8C-83A1-F6EECF244321}">
                <p14:modId xmlns:p14="http://schemas.microsoft.com/office/powerpoint/2010/main" val="3720789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16576102"/>
                    </a:ext>
                  </a:extLst>
                </a:gridCol>
                <a:gridCol w="411480">
                  <a:extLst>
                    <a:ext uri="{9D8B030D-6E8A-4147-A177-3AD203B41FA5}">
                      <a16:colId xmlns:a16="http://schemas.microsoft.com/office/drawing/2014/main" val="296325755"/>
                    </a:ext>
                  </a:extLst>
                </a:gridCol>
                <a:gridCol w="905256">
                  <a:extLst>
                    <a:ext uri="{9D8B030D-6E8A-4147-A177-3AD203B41FA5}">
                      <a16:colId xmlns:a16="http://schemas.microsoft.com/office/drawing/2014/main" val="1046076235"/>
                    </a:ext>
                  </a:extLst>
                </a:gridCol>
                <a:gridCol w="905256">
                  <a:extLst>
                    <a:ext uri="{9D8B030D-6E8A-4147-A177-3AD203B41FA5}">
                      <a16:colId xmlns:a16="http://schemas.microsoft.com/office/drawing/2014/main" val="982186520"/>
                    </a:ext>
                  </a:extLst>
                </a:gridCol>
                <a:gridCol w="905256">
                  <a:extLst>
                    <a:ext uri="{9D8B030D-6E8A-4147-A177-3AD203B41FA5}">
                      <a16:colId xmlns:a16="http://schemas.microsoft.com/office/drawing/2014/main" val="3839029728"/>
                    </a:ext>
                  </a:extLst>
                </a:gridCol>
                <a:gridCol w="905256">
                  <a:extLst>
                    <a:ext uri="{9D8B030D-6E8A-4147-A177-3AD203B41FA5}">
                      <a16:colId xmlns:a16="http://schemas.microsoft.com/office/drawing/2014/main" val="4113116280"/>
                    </a:ext>
                  </a:extLst>
                </a:gridCol>
                <a:gridCol w="905256">
                  <a:extLst>
                    <a:ext uri="{9D8B030D-6E8A-4147-A177-3AD203B41FA5}">
                      <a16:colId xmlns:a16="http://schemas.microsoft.com/office/drawing/2014/main" val="3199444570"/>
                    </a:ext>
                  </a:extLst>
                </a:gridCol>
                <a:gridCol w="905256">
                  <a:extLst>
                    <a:ext uri="{9D8B030D-6E8A-4147-A177-3AD203B41FA5}">
                      <a16:colId xmlns:a16="http://schemas.microsoft.com/office/drawing/2014/main" val="2841042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795716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@KPMG_US - 2021-04-30 19:30:31</a:t>
                      </a:r>
                      <a:r>
                        <a:rPr kumimoji="0" lang="en-US" sz="1000" b="0" i="0" u="none" strike="noStrike" kern="1200" cap="none" spc="0" normalizeH="0" baseline="0" noProof="0">
                          <a:ln>
                            <a:noFill/>
                          </a:ln>
                          <a:solidFill>
                            <a:prstClr val="black"/>
                          </a:solidFill>
                          <a:effectLst/>
                          <a:uLnTx/>
                          <a:uFillTx/>
                          <a:latin typeface="+mn-lt"/>
                          <a:ea typeface="+mn-ea"/>
                          <a:cs typeface="+mn-cs"/>
                        </a:rPr>
                        <a:t>
 New KPMG research reveals that artificial intelligence is becoming ubiquitous and executives widely believe in its ability to deliver value. Read the report to learn how business leaders are using #AI to solve major industry problems: https://t.co/vvSWMBG6wJ #thrivingaiworld https://t.co/Pkj7i5ad5L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05/20/2021 02:09:33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extLst>
                  <a:ext uri="{0D108BD9-81ED-4DB2-BD59-A6C34878D82A}">
                    <a16:rowId xmlns:a16="http://schemas.microsoft.com/office/drawing/2014/main" val="2830908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@DeloitteUS - 2021-04-30 19:00:02</a:t>
                      </a:r>
                      <a:r>
                        <a:rPr kumimoji="0" lang="en-US" sz="1000" b="0" i="0" u="none" strike="noStrike" kern="1200" cap="none" spc="0" normalizeH="0" baseline="0" noProof="0">
                          <a:ln>
                            <a:noFill/>
                          </a:ln>
                          <a:solidFill>
                            <a:prstClr val="black"/>
                          </a:solidFill>
                          <a:effectLst/>
                          <a:uLnTx/>
                          <a:uFillTx/>
                          <a:latin typeface="+mn-lt"/>
                          <a:ea typeface="+mn-ea"/>
                          <a:cs typeface="+mn-cs"/>
                        </a:rPr>
                        <a:t>
 The time for dabbling in #digitaltransformation is over. Deloitte chair @JanetFoutty explains how #CEOs can responsibly go all in. https://t.co/KyBhrbxzYv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05/14/2021 20:08:17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0.0068 %</a:t>
                      </a:r>
                    </a:p>
                  </a:txBody>
                  <a:tcPr/>
                </a:tc>
                <a:extLst>
                  <a:ext uri="{0D108BD9-81ED-4DB2-BD59-A6C34878D82A}">
                    <a16:rowId xmlns:a16="http://schemas.microsoft.com/office/drawing/2014/main" val="3733575620"/>
                  </a:ext>
                </a:extLst>
              </a:tr>
            </a:tbl>
          </a:graphicData>
        </a:graphic>
      </p:graphicFrame>
      <p:sp>
        <p:nvSpPr>
          <p:cNvPr id="4" name="Text Placeholder 3">
            <a:extLst>
              <a:ext uri="{FF2B5EF4-FFF2-40B4-BE49-F238E27FC236}">
                <a16:creationId xmlns:a16="http://schemas.microsoft.com/office/drawing/2014/main" id="{75FE6FF4-CDE5-489C-BC91-0C034A069597}"/>
              </a:ext>
            </a:extLst>
          </p:cNvPr>
          <p:cNvSpPr>
            <a:spLocks noGrp="1"/>
          </p:cNvSpPr>
          <p:nvPr>
            <p:ph type="body" sz="quarter" idx="14"/>
          </p:nvPr>
        </p:nvSpPr>
        <p:spPr/>
        <p:txBody>
          <a:bodyPr/>
          <a:lstStyle/>
          <a:p>
            <a:r>
              <a:rPr lang="en-US"/>
              <a:t>04/01/2021 - 05/01/2021</a:t>
            </a:r>
          </a:p>
        </p:txBody>
      </p:sp>
    </p:spTree>
    <p:extLst>
      <p:ext uri="{BB962C8B-B14F-4D97-AF65-F5344CB8AC3E}">
        <p14:creationId xmlns:p14="http://schemas.microsoft.com/office/powerpoint/2010/main" val="18040471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D3E1B-38EA-49F4-84AF-B3EFA02B9473}"/>
              </a:ext>
            </a:extLst>
          </p:cNvPr>
          <p:cNvSpPr>
            <a:spLocks noGrp="1"/>
          </p:cNvSpPr>
          <p:nvPr>
            <p:ph type="title"/>
          </p:nvPr>
        </p:nvSpPr>
        <p:spPr/>
        <p:txBody>
          <a:bodyPr/>
          <a:lstStyle/>
          <a:p>
            <a:r>
              <a:rPr lang="en-US"/>
              <a:t>Twitter Own and Retweeted Tweets Table | All Pages - 13 of 15</a:t>
            </a:r>
          </a:p>
        </p:txBody>
      </p:sp>
      <p:graphicFrame>
        <p:nvGraphicFramePr>
          <p:cNvPr id="5" name="Table Placeholder 4">
            <a:extLst>
              <a:ext uri="{FF2B5EF4-FFF2-40B4-BE49-F238E27FC236}">
                <a16:creationId xmlns:a16="http://schemas.microsoft.com/office/drawing/2014/main" id="{C41DC1F9-0B83-4993-8531-FD5A8FDB20F1}"/>
              </a:ext>
            </a:extLst>
          </p:cNvPr>
          <p:cNvGraphicFramePr>
            <a:graphicFrameLocks noGrp="1"/>
          </p:cNvGraphicFramePr>
          <p:nvPr>
            <p:ph type="tbl" sz="quarter" idx="13"/>
            <p:extLst>
              <p:ext uri="{D42A27DB-BD31-4B8C-83A1-F6EECF244321}">
                <p14:modId xmlns:p14="http://schemas.microsoft.com/office/powerpoint/2010/main" val="3324312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861247939"/>
                    </a:ext>
                  </a:extLst>
                </a:gridCol>
                <a:gridCol w="411480">
                  <a:extLst>
                    <a:ext uri="{9D8B030D-6E8A-4147-A177-3AD203B41FA5}">
                      <a16:colId xmlns:a16="http://schemas.microsoft.com/office/drawing/2014/main" val="3310456630"/>
                    </a:ext>
                  </a:extLst>
                </a:gridCol>
                <a:gridCol w="905256">
                  <a:extLst>
                    <a:ext uri="{9D8B030D-6E8A-4147-A177-3AD203B41FA5}">
                      <a16:colId xmlns:a16="http://schemas.microsoft.com/office/drawing/2014/main" val="2525956351"/>
                    </a:ext>
                  </a:extLst>
                </a:gridCol>
                <a:gridCol w="905256">
                  <a:extLst>
                    <a:ext uri="{9D8B030D-6E8A-4147-A177-3AD203B41FA5}">
                      <a16:colId xmlns:a16="http://schemas.microsoft.com/office/drawing/2014/main" val="1604195825"/>
                    </a:ext>
                  </a:extLst>
                </a:gridCol>
                <a:gridCol w="905256">
                  <a:extLst>
                    <a:ext uri="{9D8B030D-6E8A-4147-A177-3AD203B41FA5}">
                      <a16:colId xmlns:a16="http://schemas.microsoft.com/office/drawing/2014/main" val="2243377681"/>
                    </a:ext>
                  </a:extLst>
                </a:gridCol>
                <a:gridCol w="905256">
                  <a:extLst>
                    <a:ext uri="{9D8B030D-6E8A-4147-A177-3AD203B41FA5}">
                      <a16:colId xmlns:a16="http://schemas.microsoft.com/office/drawing/2014/main" val="1031885448"/>
                    </a:ext>
                  </a:extLst>
                </a:gridCol>
                <a:gridCol w="905256">
                  <a:extLst>
                    <a:ext uri="{9D8B030D-6E8A-4147-A177-3AD203B41FA5}">
                      <a16:colId xmlns:a16="http://schemas.microsoft.com/office/drawing/2014/main" val="4004984122"/>
                    </a:ext>
                  </a:extLst>
                </a:gridCol>
                <a:gridCol w="905256">
                  <a:extLst>
                    <a:ext uri="{9D8B030D-6E8A-4147-A177-3AD203B41FA5}">
                      <a16:colId xmlns:a16="http://schemas.microsoft.com/office/drawing/2014/main" val="1500171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134398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@KPMG_US - 2021-04-30 18:50:06</a:t>
                      </a:r>
                      <a:r>
                        <a:rPr kumimoji="0" lang="en-US" sz="1000" b="0" i="0" u="none" strike="noStrike" kern="1200" cap="none" spc="0" normalizeH="0" baseline="0" noProof="0">
                          <a:ln>
                            <a:noFill/>
                          </a:ln>
                          <a:solidFill>
                            <a:prstClr val="black"/>
                          </a:solidFill>
                          <a:effectLst/>
                          <a:uLnTx/>
                          <a:uFillTx/>
                          <a:latin typeface="+mn-lt"/>
                          <a:ea typeface="+mn-ea"/>
                          <a:cs typeface="+mn-cs"/>
                        </a:rPr>
                        <a:t>
 RT @KPMGUS_News: News: @KPMG_US continues to invest in talented individuals to help #government and other public orgs transform. Meet three new members of our govt practice from the U.S. Dept. of Veterans Affairs, State Department, and FBI: https://t.co/kwLsqNM2Hg #transformation https://t.co/PIGLAXlpPh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04/30/2021 20:07:21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53166420"/>
                  </a:ext>
                </a:extLst>
              </a:tr>
            </a:tbl>
          </a:graphicData>
        </a:graphic>
      </p:graphicFrame>
      <p:sp>
        <p:nvSpPr>
          <p:cNvPr id="4" name="Text Placeholder 3">
            <a:extLst>
              <a:ext uri="{FF2B5EF4-FFF2-40B4-BE49-F238E27FC236}">
                <a16:creationId xmlns:a16="http://schemas.microsoft.com/office/drawing/2014/main" id="{EFAFEE32-42DC-4094-BC52-8CD538AFC4E7}"/>
              </a:ext>
            </a:extLst>
          </p:cNvPr>
          <p:cNvSpPr>
            <a:spLocks noGrp="1"/>
          </p:cNvSpPr>
          <p:nvPr>
            <p:ph type="body" sz="quarter" idx="14"/>
          </p:nvPr>
        </p:nvSpPr>
        <p:spPr/>
        <p:txBody>
          <a:bodyPr/>
          <a:lstStyle/>
          <a:p>
            <a:r>
              <a:rPr lang="en-US"/>
              <a:t>04/01/2021 - 05/01/2021</a:t>
            </a:r>
          </a:p>
        </p:txBody>
      </p:sp>
    </p:spTree>
    <p:extLst>
      <p:ext uri="{BB962C8B-B14F-4D97-AF65-F5344CB8AC3E}">
        <p14:creationId xmlns:p14="http://schemas.microsoft.com/office/powerpoint/2010/main" val="6247556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A6470-D7E7-434E-A6C2-633781303393}"/>
              </a:ext>
            </a:extLst>
          </p:cNvPr>
          <p:cNvSpPr>
            <a:spLocks noGrp="1"/>
          </p:cNvSpPr>
          <p:nvPr>
            <p:ph type="title"/>
          </p:nvPr>
        </p:nvSpPr>
        <p:spPr/>
        <p:txBody>
          <a:bodyPr/>
          <a:lstStyle/>
          <a:p>
            <a:r>
              <a:rPr lang="en-US"/>
              <a:t>Twitter Own and Retweeted Tweets Table | All Pages - 14 of 15</a:t>
            </a:r>
          </a:p>
        </p:txBody>
      </p:sp>
      <p:graphicFrame>
        <p:nvGraphicFramePr>
          <p:cNvPr id="5" name="Table Placeholder 4">
            <a:extLst>
              <a:ext uri="{FF2B5EF4-FFF2-40B4-BE49-F238E27FC236}">
                <a16:creationId xmlns:a16="http://schemas.microsoft.com/office/drawing/2014/main" id="{8D447163-9E73-4F16-9441-B4C902752281}"/>
              </a:ext>
            </a:extLst>
          </p:cNvPr>
          <p:cNvGraphicFramePr>
            <a:graphicFrameLocks noGrp="1"/>
          </p:cNvGraphicFramePr>
          <p:nvPr>
            <p:ph type="tbl" sz="quarter" idx="13"/>
            <p:extLst>
              <p:ext uri="{D42A27DB-BD31-4B8C-83A1-F6EECF244321}">
                <p14:modId xmlns:p14="http://schemas.microsoft.com/office/powerpoint/2010/main" val="2225450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989579223"/>
                    </a:ext>
                  </a:extLst>
                </a:gridCol>
                <a:gridCol w="411480">
                  <a:extLst>
                    <a:ext uri="{9D8B030D-6E8A-4147-A177-3AD203B41FA5}">
                      <a16:colId xmlns:a16="http://schemas.microsoft.com/office/drawing/2014/main" val="2986900409"/>
                    </a:ext>
                  </a:extLst>
                </a:gridCol>
                <a:gridCol w="905256">
                  <a:extLst>
                    <a:ext uri="{9D8B030D-6E8A-4147-A177-3AD203B41FA5}">
                      <a16:colId xmlns:a16="http://schemas.microsoft.com/office/drawing/2014/main" val="3561348671"/>
                    </a:ext>
                  </a:extLst>
                </a:gridCol>
                <a:gridCol w="905256">
                  <a:extLst>
                    <a:ext uri="{9D8B030D-6E8A-4147-A177-3AD203B41FA5}">
                      <a16:colId xmlns:a16="http://schemas.microsoft.com/office/drawing/2014/main" val="2285950417"/>
                    </a:ext>
                  </a:extLst>
                </a:gridCol>
                <a:gridCol w="905256">
                  <a:extLst>
                    <a:ext uri="{9D8B030D-6E8A-4147-A177-3AD203B41FA5}">
                      <a16:colId xmlns:a16="http://schemas.microsoft.com/office/drawing/2014/main" val="2059152362"/>
                    </a:ext>
                  </a:extLst>
                </a:gridCol>
                <a:gridCol w="905256">
                  <a:extLst>
                    <a:ext uri="{9D8B030D-6E8A-4147-A177-3AD203B41FA5}">
                      <a16:colId xmlns:a16="http://schemas.microsoft.com/office/drawing/2014/main" val="4112470041"/>
                    </a:ext>
                  </a:extLst>
                </a:gridCol>
                <a:gridCol w="905256">
                  <a:extLst>
                    <a:ext uri="{9D8B030D-6E8A-4147-A177-3AD203B41FA5}">
                      <a16:colId xmlns:a16="http://schemas.microsoft.com/office/drawing/2014/main" val="2079575991"/>
                    </a:ext>
                  </a:extLst>
                </a:gridCol>
                <a:gridCol w="905256">
                  <a:extLst>
                    <a:ext uri="{9D8B030D-6E8A-4147-A177-3AD203B41FA5}">
                      <a16:colId xmlns:a16="http://schemas.microsoft.com/office/drawing/2014/main" val="3696698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596096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@KPMG_US - 2021-04-30 18:25:07</a:t>
                      </a:r>
                      <a:r>
                        <a:rPr kumimoji="0" lang="en-US" sz="1000" b="0" i="0" u="none" strike="noStrike" kern="1200" cap="none" spc="0" normalizeH="0" baseline="0" noProof="0">
                          <a:ln>
                            <a:noFill/>
                          </a:ln>
                          <a:solidFill>
                            <a:prstClr val="black"/>
                          </a:solidFill>
                          <a:effectLst/>
                          <a:uLnTx/>
                          <a:uFillTx/>
                          <a:latin typeface="+mn-lt"/>
                          <a:ea typeface="+mn-ea"/>
                          <a:cs typeface="+mn-cs"/>
                        </a:rPr>
                        <a:t>
 Listen to the latest #MobilityViaPodcast episode for a discussion with #KPMGTax #GlobalMobility professionals on the new reality of work for border crossing commuters and the tax considerations for U.S. companies whose employees are working from home: https://t.co/IQZFjIJRyO https://t.co/2evPvGTBRX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04/30/2021 20:07:21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0.0009 %</a:t>
                      </a:r>
                    </a:p>
                  </a:txBody>
                  <a:tcPr/>
                </a:tc>
                <a:extLst>
                  <a:ext uri="{0D108BD9-81ED-4DB2-BD59-A6C34878D82A}">
                    <a16:rowId xmlns:a16="http://schemas.microsoft.com/office/drawing/2014/main" val="351338926"/>
                  </a:ext>
                </a:extLst>
              </a:tr>
            </a:tbl>
          </a:graphicData>
        </a:graphic>
      </p:graphicFrame>
      <p:sp>
        <p:nvSpPr>
          <p:cNvPr id="4" name="Text Placeholder 3">
            <a:extLst>
              <a:ext uri="{FF2B5EF4-FFF2-40B4-BE49-F238E27FC236}">
                <a16:creationId xmlns:a16="http://schemas.microsoft.com/office/drawing/2014/main" id="{5B380F52-20AE-4BC0-B9B8-0EB0FD514D6A}"/>
              </a:ext>
            </a:extLst>
          </p:cNvPr>
          <p:cNvSpPr>
            <a:spLocks noGrp="1"/>
          </p:cNvSpPr>
          <p:nvPr>
            <p:ph type="body" sz="quarter" idx="14"/>
          </p:nvPr>
        </p:nvSpPr>
        <p:spPr/>
        <p:txBody>
          <a:bodyPr/>
          <a:lstStyle/>
          <a:p>
            <a:r>
              <a:rPr lang="en-US"/>
              <a:t>04/01/2021 - 05/01/2021</a:t>
            </a:r>
          </a:p>
        </p:txBody>
      </p:sp>
    </p:spTree>
    <p:extLst>
      <p:ext uri="{BB962C8B-B14F-4D97-AF65-F5344CB8AC3E}">
        <p14:creationId xmlns:p14="http://schemas.microsoft.com/office/powerpoint/2010/main" val="29025282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5B8E0-9997-49F2-A5CE-A4E99ECDCA20}"/>
              </a:ext>
            </a:extLst>
          </p:cNvPr>
          <p:cNvSpPr>
            <a:spLocks noGrp="1"/>
          </p:cNvSpPr>
          <p:nvPr>
            <p:ph type="title"/>
          </p:nvPr>
        </p:nvSpPr>
        <p:spPr/>
        <p:txBody>
          <a:bodyPr/>
          <a:lstStyle/>
          <a:p>
            <a:r>
              <a:rPr lang="en-US"/>
              <a:t>Twitter Own and Retweeted Tweets Table | All Pages - 15 of 15</a:t>
            </a:r>
          </a:p>
        </p:txBody>
      </p:sp>
      <p:graphicFrame>
        <p:nvGraphicFramePr>
          <p:cNvPr id="5" name="Table Placeholder 4">
            <a:extLst>
              <a:ext uri="{FF2B5EF4-FFF2-40B4-BE49-F238E27FC236}">
                <a16:creationId xmlns:a16="http://schemas.microsoft.com/office/drawing/2014/main" id="{04A43E44-8A20-44D1-9293-15D71BF589C7}"/>
              </a:ext>
            </a:extLst>
          </p:cNvPr>
          <p:cNvGraphicFramePr>
            <a:graphicFrameLocks noGrp="1"/>
          </p:cNvGraphicFramePr>
          <p:nvPr>
            <p:ph type="tbl" sz="quarter" idx="13"/>
            <p:extLst>
              <p:ext uri="{D42A27DB-BD31-4B8C-83A1-F6EECF244321}">
                <p14:modId xmlns:p14="http://schemas.microsoft.com/office/powerpoint/2010/main" val="1470169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105165470"/>
                    </a:ext>
                  </a:extLst>
                </a:gridCol>
                <a:gridCol w="411480">
                  <a:extLst>
                    <a:ext uri="{9D8B030D-6E8A-4147-A177-3AD203B41FA5}">
                      <a16:colId xmlns:a16="http://schemas.microsoft.com/office/drawing/2014/main" val="2718376447"/>
                    </a:ext>
                  </a:extLst>
                </a:gridCol>
                <a:gridCol w="905256">
                  <a:extLst>
                    <a:ext uri="{9D8B030D-6E8A-4147-A177-3AD203B41FA5}">
                      <a16:colId xmlns:a16="http://schemas.microsoft.com/office/drawing/2014/main" val="972466191"/>
                    </a:ext>
                  </a:extLst>
                </a:gridCol>
                <a:gridCol w="905256">
                  <a:extLst>
                    <a:ext uri="{9D8B030D-6E8A-4147-A177-3AD203B41FA5}">
                      <a16:colId xmlns:a16="http://schemas.microsoft.com/office/drawing/2014/main" val="1971740756"/>
                    </a:ext>
                  </a:extLst>
                </a:gridCol>
                <a:gridCol w="905256">
                  <a:extLst>
                    <a:ext uri="{9D8B030D-6E8A-4147-A177-3AD203B41FA5}">
                      <a16:colId xmlns:a16="http://schemas.microsoft.com/office/drawing/2014/main" val="1453317298"/>
                    </a:ext>
                  </a:extLst>
                </a:gridCol>
                <a:gridCol w="905256">
                  <a:extLst>
                    <a:ext uri="{9D8B030D-6E8A-4147-A177-3AD203B41FA5}">
                      <a16:colId xmlns:a16="http://schemas.microsoft.com/office/drawing/2014/main" val="2768814892"/>
                    </a:ext>
                  </a:extLst>
                </a:gridCol>
                <a:gridCol w="905256">
                  <a:extLst>
                    <a:ext uri="{9D8B030D-6E8A-4147-A177-3AD203B41FA5}">
                      <a16:colId xmlns:a16="http://schemas.microsoft.com/office/drawing/2014/main" val="2360263032"/>
                    </a:ext>
                  </a:extLst>
                </a:gridCol>
                <a:gridCol w="905256">
                  <a:extLst>
                    <a:ext uri="{9D8B030D-6E8A-4147-A177-3AD203B41FA5}">
                      <a16:colId xmlns:a16="http://schemas.microsoft.com/office/drawing/2014/main" val="1120582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238315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@KPMG_US - 2021-04-30 18:03:18</a:t>
                      </a:r>
                      <a:r>
                        <a:rPr kumimoji="0" lang="en-US" sz="1000" b="0" i="0" u="none" strike="noStrike" kern="1200" cap="none" spc="0" normalizeH="0" baseline="0" noProof="0">
                          <a:ln>
                            <a:noFill/>
                          </a:ln>
                          <a:solidFill>
                            <a:prstClr val="black"/>
                          </a:solidFill>
                          <a:effectLst/>
                          <a:uLnTx/>
                          <a:uFillTx/>
                          <a:latin typeface="+mn-lt"/>
                          <a:ea typeface="+mn-ea"/>
                          <a:cs typeface="+mn-cs"/>
                        </a:rPr>
                        <a:t>
 RT @KPMGUS_News: News: 96% of #insurance CEOs indicate an acceleration in digitization due to #COVID19; 68% will focus on customer-centric technologies. More from the @KPMG_US #CEOoutlook: https://t.co/822uNUFe43 https://t.co/yi8raMpEvF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04/30/2021 20:07:21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84759774"/>
                  </a:ext>
                </a:extLst>
              </a:tr>
            </a:tbl>
          </a:graphicData>
        </a:graphic>
      </p:graphicFrame>
      <p:sp>
        <p:nvSpPr>
          <p:cNvPr id="4" name="Text Placeholder 3">
            <a:extLst>
              <a:ext uri="{FF2B5EF4-FFF2-40B4-BE49-F238E27FC236}">
                <a16:creationId xmlns:a16="http://schemas.microsoft.com/office/drawing/2014/main" id="{6C46A6D8-7FF7-4ECD-A2B7-238DCB0A0A6C}"/>
              </a:ext>
            </a:extLst>
          </p:cNvPr>
          <p:cNvSpPr>
            <a:spLocks noGrp="1"/>
          </p:cNvSpPr>
          <p:nvPr>
            <p:ph type="body" sz="quarter" idx="14"/>
          </p:nvPr>
        </p:nvSpPr>
        <p:spPr/>
        <p:txBody>
          <a:bodyPr/>
          <a:lstStyle/>
          <a:p>
            <a:r>
              <a:rPr lang="en-US"/>
              <a:t>04/01/2021 - 05/01/2021</a:t>
            </a:r>
          </a:p>
        </p:txBody>
      </p:sp>
    </p:spTree>
    <p:extLst>
      <p:ext uri="{BB962C8B-B14F-4D97-AF65-F5344CB8AC3E}">
        <p14:creationId xmlns:p14="http://schemas.microsoft.com/office/powerpoint/2010/main" val="22836360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792</Words>
  <Application>Microsoft Office PowerPoint</Application>
  <PresentationFormat>On-screen Show (4:3)</PresentationFormat>
  <Paragraphs>350</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Twitter Own and Retweeted Tweets Table | All Pages - 1 of 15</vt:lpstr>
      <vt:lpstr>Twitter Own and Retweeted Tweets Table | All Pages - 2 of 15</vt:lpstr>
      <vt:lpstr>Twitter Own and Retweeted Tweets Table | All Pages - 3 of 15</vt:lpstr>
      <vt:lpstr>Twitter Own and Retweeted Tweets Table | All Pages - 4 of 15</vt:lpstr>
      <vt:lpstr>Twitter Own and Retweeted Tweets Table | All Pages - 5 of 15</vt:lpstr>
      <vt:lpstr>Twitter Own and Retweeted Tweets Table | All Pages - 6 of 15</vt:lpstr>
      <vt:lpstr>Twitter Own and Retweeted Tweets Table | All Pages - 7 of 15</vt:lpstr>
      <vt:lpstr>Twitter Own and Retweeted Tweets Table | All Pages - 8 of 15</vt:lpstr>
      <vt:lpstr>Twitter Own and Retweeted Tweets Table | All Pages - 9 of 15</vt:lpstr>
      <vt:lpstr>Twitter Own and Retweeted Tweets Table | All Pages - 10 of 15</vt:lpstr>
      <vt:lpstr>Twitter Own and Retweeted Tweets Table | All Pages - 11 of 15</vt:lpstr>
      <vt:lpstr>Twitter Own and Retweeted Tweets Table | All Pages - 12 of 15</vt:lpstr>
      <vt:lpstr>Twitter Own and Retweeted Tweets Table | All Pages - 13 of 15</vt:lpstr>
      <vt:lpstr>Twitter Own and Retweeted Tweets Table | All Pages - 14 of 15</vt:lpstr>
      <vt:lpstr>Twitter Own and Retweeted Tweets Table | All Pages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Own and Retweeted Tweets Table | All Pages - 1 of 15</dc:title>
  <dc:creator>Frederik Peiniger</dc:creator>
  <cp:lastModifiedBy>Frederik Peiniger</cp:lastModifiedBy>
  <cp:revision>1</cp:revision>
  <dcterms:created xsi:type="dcterms:W3CDTF">2021-05-30T10:27:00Z</dcterms:created>
  <dcterms:modified xsi:type="dcterms:W3CDTF">2021-05-30T10:29:29Z</dcterms:modified>
</cp:coreProperties>
</file>