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9" r:id="rId23"/>
    <p:sldId id="280" r:id="rId24"/>
    <p:sldId id="281" r:id="rId25"/>
    <p:sldId id="282" r:id="rId26"/>
    <p:sldId id="284" r:id="rId27"/>
    <p:sldId id="285" r:id="rId28"/>
    <p:sldId id="286" r:id="rId29"/>
    <p:sldId id="287" r:id="rId30"/>
    <p:sldId id="288" r:id="rId31"/>
    <p:sldId id="289" r:id="rId32"/>
    <p:sldId id="290" r:id="rId33"/>
    <p:sldId id="292" r:id="rId34"/>
    <p:sldId id="293" r:id="rId35"/>
    <p:sldId id="294" r:id="rId36"/>
    <p:sldId id="295" r:id="rId37"/>
    <p:sldId id="296" r:id="rId38"/>
    <p:sldId id="297" r:id="rId39"/>
    <p:sldId id="298" r:id="rId40"/>
  </p:sldIdLst>
  <p:sldSz cx="9144000" cy="6858000" type="screen4x3"/>
  <p:notesSz cx="6858000" cy="9144000"/>
  <p:embeddedFontLst>
    <p:embeddedFont>
      <p:font typeface="Calibri" panose="020F0502020204030204" pitchFamily="34" charset="0"/>
      <p:regular r:id="rId41"/>
      <p:bold r:id="rId42"/>
      <p:italic r:id="rId43"/>
      <p:boldItalic r:id="rId4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2.fntdata"/><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3.fntdata"/><Relationship Id="rId48"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Facebook</c:v>
                </c:pt>
              </c:strCache>
            </c:strRef>
          </c:tx>
          <c:spPr>
            <a:solidFill>
              <a:schemeClr val="accent1"/>
            </a:solidFill>
            <a:ln>
              <a:noFill/>
            </a:ln>
            <a:effectLst/>
          </c:spPr>
          <c:invertIfNegative val="0"/>
          <c:cat>
            <c:numRef>
              <c:f>Sheet1!$A$2:$A$16</c:f>
              <c:numCache>
                <c:formatCode>m/d/yyyy</c:formatCode>
                <c:ptCount val="15"/>
                <c:pt idx="0">
                  <c:v>44417</c:v>
                </c:pt>
                <c:pt idx="1">
                  <c:v>44418</c:v>
                </c:pt>
                <c:pt idx="2">
                  <c:v>44419</c:v>
                </c:pt>
                <c:pt idx="3">
                  <c:v>44420</c:v>
                </c:pt>
                <c:pt idx="4">
                  <c:v>44421</c:v>
                </c:pt>
                <c:pt idx="5">
                  <c:v>44422</c:v>
                </c:pt>
                <c:pt idx="6">
                  <c:v>44423</c:v>
                </c:pt>
                <c:pt idx="7">
                  <c:v>44424</c:v>
                </c:pt>
                <c:pt idx="8">
                  <c:v>44425</c:v>
                </c:pt>
                <c:pt idx="9">
                  <c:v>44426</c:v>
                </c:pt>
                <c:pt idx="10">
                  <c:v>44427</c:v>
                </c:pt>
                <c:pt idx="11">
                  <c:v>44428</c:v>
                </c:pt>
                <c:pt idx="12">
                  <c:v>44429</c:v>
                </c:pt>
                <c:pt idx="13">
                  <c:v>44430</c:v>
                </c:pt>
                <c:pt idx="14">
                  <c:v>44431</c:v>
                </c:pt>
              </c:numCache>
            </c:numRef>
          </c:cat>
          <c:val>
            <c:numRef>
              <c:f>Sheet1!$B$2:$B$16</c:f>
              <c:numCache>
                <c:formatCode>General</c:formatCode>
                <c:ptCount val="15"/>
                <c:pt idx="0">
                  <c:v>2</c:v>
                </c:pt>
                <c:pt idx="1">
                  <c:v>1</c:v>
                </c:pt>
                <c:pt idx="2">
                  <c:v>1</c:v>
                </c:pt>
                <c:pt idx="3">
                  <c:v>3</c:v>
                </c:pt>
                <c:pt idx="4">
                  <c:v>3</c:v>
                </c:pt>
                <c:pt idx="5">
                  <c:v>2</c:v>
                </c:pt>
                <c:pt idx="6">
                  <c:v>1</c:v>
                </c:pt>
                <c:pt idx="7">
                  <c:v>2</c:v>
                </c:pt>
                <c:pt idx="8">
                  <c:v>1</c:v>
                </c:pt>
                <c:pt idx="9">
                  <c:v>2</c:v>
                </c:pt>
                <c:pt idx="10">
                  <c:v>3</c:v>
                </c:pt>
                <c:pt idx="11">
                  <c:v>3</c:v>
                </c:pt>
                <c:pt idx="12">
                  <c:v>2</c:v>
                </c:pt>
                <c:pt idx="13">
                  <c:v>1</c:v>
                </c:pt>
                <c:pt idx="14">
                  <c:v>2</c:v>
                </c:pt>
              </c:numCache>
            </c:numRef>
          </c:val>
          <c:extLst>
            <c:ext xmlns:c16="http://schemas.microsoft.com/office/drawing/2014/chart" uri="{C3380CC4-5D6E-409C-BE32-E72D297353CC}">
              <c16:uniqueId val="{00000000-DE7D-4E15-BE6B-F3AF97773DCC}"/>
            </c:ext>
          </c:extLst>
        </c:ser>
        <c:ser>
          <c:idx val="1"/>
          <c:order val="1"/>
          <c:tx>
            <c:strRef>
              <c:f>Sheet1!$C$1</c:f>
              <c:strCache>
                <c:ptCount val="1"/>
                <c:pt idx="0">
                  <c:v>Twitter</c:v>
                </c:pt>
              </c:strCache>
            </c:strRef>
          </c:tx>
          <c:spPr>
            <a:solidFill>
              <a:schemeClr val="accent2"/>
            </a:solidFill>
            <a:ln>
              <a:noFill/>
            </a:ln>
            <a:effectLst/>
          </c:spPr>
          <c:invertIfNegative val="0"/>
          <c:cat>
            <c:numRef>
              <c:f>Sheet1!$A$2:$A$16</c:f>
              <c:numCache>
                <c:formatCode>m/d/yyyy</c:formatCode>
                <c:ptCount val="15"/>
                <c:pt idx="0">
                  <c:v>44417</c:v>
                </c:pt>
                <c:pt idx="1">
                  <c:v>44418</c:v>
                </c:pt>
                <c:pt idx="2">
                  <c:v>44419</c:v>
                </c:pt>
                <c:pt idx="3">
                  <c:v>44420</c:v>
                </c:pt>
                <c:pt idx="4">
                  <c:v>44421</c:v>
                </c:pt>
                <c:pt idx="5">
                  <c:v>44422</c:v>
                </c:pt>
                <c:pt idx="6">
                  <c:v>44423</c:v>
                </c:pt>
                <c:pt idx="7">
                  <c:v>44424</c:v>
                </c:pt>
                <c:pt idx="8">
                  <c:v>44425</c:v>
                </c:pt>
                <c:pt idx="9">
                  <c:v>44426</c:v>
                </c:pt>
                <c:pt idx="10">
                  <c:v>44427</c:v>
                </c:pt>
                <c:pt idx="11">
                  <c:v>44428</c:v>
                </c:pt>
                <c:pt idx="12">
                  <c:v>44429</c:v>
                </c:pt>
                <c:pt idx="13">
                  <c:v>44430</c:v>
                </c:pt>
                <c:pt idx="14">
                  <c:v>44431</c:v>
                </c:pt>
              </c:numCache>
            </c:numRef>
          </c:cat>
          <c:val>
            <c:numRef>
              <c:f>Sheet1!$C$2:$C$16</c:f>
              <c:numCache>
                <c:formatCode>General</c:formatCode>
                <c:ptCount val="15"/>
                <c:pt idx="0">
                  <c:v>2</c:v>
                </c:pt>
                <c:pt idx="1">
                  <c:v>1</c:v>
                </c:pt>
                <c:pt idx="2">
                  <c:v>1</c:v>
                </c:pt>
                <c:pt idx="3">
                  <c:v>3</c:v>
                </c:pt>
                <c:pt idx="4">
                  <c:v>3</c:v>
                </c:pt>
                <c:pt idx="5">
                  <c:v>2</c:v>
                </c:pt>
                <c:pt idx="6">
                  <c:v>1</c:v>
                </c:pt>
                <c:pt idx="7">
                  <c:v>2</c:v>
                </c:pt>
                <c:pt idx="8">
                  <c:v>1</c:v>
                </c:pt>
                <c:pt idx="9">
                  <c:v>3</c:v>
                </c:pt>
                <c:pt idx="10">
                  <c:v>3</c:v>
                </c:pt>
                <c:pt idx="11">
                  <c:v>3</c:v>
                </c:pt>
                <c:pt idx="12">
                  <c:v>2</c:v>
                </c:pt>
                <c:pt idx="13">
                  <c:v>1</c:v>
                </c:pt>
                <c:pt idx="14">
                  <c:v>2</c:v>
                </c:pt>
              </c:numCache>
            </c:numRef>
          </c:val>
          <c:extLst>
            <c:ext xmlns:c16="http://schemas.microsoft.com/office/drawing/2014/chart" uri="{C3380CC4-5D6E-409C-BE32-E72D297353CC}">
              <c16:uniqueId val="{00000001-DE7D-4E15-BE6B-F3AF97773DCC}"/>
            </c:ext>
          </c:extLst>
        </c:ser>
        <c:ser>
          <c:idx val="2"/>
          <c:order val="2"/>
          <c:tx>
            <c:strRef>
              <c:f>Sheet1!$D$1</c:f>
              <c:strCache>
                <c:ptCount val="1"/>
                <c:pt idx="0">
                  <c:v>Instagram</c:v>
                </c:pt>
              </c:strCache>
            </c:strRef>
          </c:tx>
          <c:spPr>
            <a:solidFill>
              <a:schemeClr val="accent3"/>
            </a:solidFill>
            <a:ln>
              <a:noFill/>
            </a:ln>
            <a:effectLst/>
          </c:spPr>
          <c:invertIfNegative val="0"/>
          <c:cat>
            <c:numRef>
              <c:f>Sheet1!$A$2:$A$16</c:f>
              <c:numCache>
                <c:formatCode>m/d/yyyy</c:formatCode>
                <c:ptCount val="15"/>
                <c:pt idx="0">
                  <c:v>44417</c:v>
                </c:pt>
                <c:pt idx="1">
                  <c:v>44418</c:v>
                </c:pt>
                <c:pt idx="2">
                  <c:v>44419</c:v>
                </c:pt>
                <c:pt idx="3">
                  <c:v>44420</c:v>
                </c:pt>
                <c:pt idx="4">
                  <c:v>44421</c:v>
                </c:pt>
                <c:pt idx="5">
                  <c:v>44422</c:v>
                </c:pt>
                <c:pt idx="6">
                  <c:v>44423</c:v>
                </c:pt>
                <c:pt idx="7">
                  <c:v>44424</c:v>
                </c:pt>
                <c:pt idx="8">
                  <c:v>44425</c:v>
                </c:pt>
                <c:pt idx="9">
                  <c:v>44426</c:v>
                </c:pt>
                <c:pt idx="10">
                  <c:v>44427</c:v>
                </c:pt>
                <c:pt idx="11">
                  <c:v>44428</c:v>
                </c:pt>
                <c:pt idx="12">
                  <c:v>44429</c:v>
                </c:pt>
                <c:pt idx="13">
                  <c:v>44430</c:v>
                </c:pt>
                <c:pt idx="14">
                  <c:v>44431</c:v>
                </c:pt>
              </c:numCache>
            </c:numRef>
          </c:cat>
          <c:val>
            <c:numRef>
              <c:f>Sheet1!$D$2:$D$16</c:f>
              <c:numCache>
                <c:formatCode>General</c:formatCode>
                <c:ptCount val="15"/>
                <c:pt idx="0">
                  <c:v>2</c:v>
                </c:pt>
                <c:pt idx="1">
                  <c:v>1</c:v>
                </c:pt>
                <c:pt idx="2">
                  <c:v>1</c:v>
                </c:pt>
                <c:pt idx="3">
                  <c:v>3</c:v>
                </c:pt>
                <c:pt idx="4">
                  <c:v>3</c:v>
                </c:pt>
                <c:pt idx="5">
                  <c:v>2</c:v>
                </c:pt>
                <c:pt idx="6">
                  <c:v>1</c:v>
                </c:pt>
                <c:pt idx="7">
                  <c:v>2</c:v>
                </c:pt>
                <c:pt idx="8">
                  <c:v>1</c:v>
                </c:pt>
                <c:pt idx="9">
                  <c:v>2</c:v>
                </c:pt>
                <c:pt idx="10">
                  <c:v>2</c:v>
                </c:pt>
                <c:pt idx="11">
                  <c:v>3</c:v>
                </c:pt>
                <c:pt idx="12">
                  <c:v>2</c:v>
                </c:pt>
                <c:pt idx="13">
                  <c:v>2</c:v>
                </c:pt>
                <c:pt idx="14">
                  <c:v>2</c:v>
                </c:pt>
              </c:numCache>
            </c:numRef>
          </c:val>
          <c:extLst>
            <c:ext xmlns:c16="http://schemas.microsoft.com/office/drawing/2014/chart" uri="{C3380CC4-5D6E-409C-BE32-E72D297353CC}">
              <c16:uniqueId val="{00000002-DE7D-4E15-BE6B-F3AF97773DCC}"/>
            </c:ext>
          </c:extLst>
        </c:ser>
        <c:ser>
          <c:idx val="3"/>
          <c:order val="3"/>
          <c:tx>
            <c:strRef>
              <c:f>Sheet1!$E$1</c:f>
              <c:strCache>
                <c:ptCount val="1"/>
                <c:pt idx="0">
                  <c:v>YouTube</c:v>
                </c:pt>
              </c:strCache>
            </c:strRef>
          </c:tx>
          <c:spPr>
            <a:solidFill>
              <a:schemeClr val="accent4"/>
            </a:solidFill>
            <a:ln>
              <a:noFill/>
            </a:ln>
            <a:effectLst/>
          </c:spPr>
          <c:invertIfNegative val="0"/>
          <c:cat>
            <c:numRef>
              <c:f>Sheet1!$A$2:$A$16</c:f>
              <c:numCache>
                <c:formatCode>m/d/yyyy</c:formatCode>
                <c:ptCount val="15"/>
                <c:pt idx="0">
                  <c:v>44417</c:v>
                </c:pt>
                <c:pt idx="1">
                  <c:v>44418</c:v>
                </c:pt>
                <c:pt idx="2">
                  <c:v>44419</c:v>
                </c:pt>
                <c:pt idx="3">
                  <c:v>44420</c:v>
                </c:pt>
                <c:pt idx="4">
                  <c:v>44421</c:v>
                </c:pt>
                <c:pt idx="5">
                  <c:v>44422</c:v>
                </c:pt>
                <c:pt idx="6">
                  <c:v>44423</c:v>
                </c:pt>
                <c:pt idx="7">
                  <c:v>44424</c:v>
                </c:pt>
                <c:pt idx="8">
                  <c:v>44425</c:v>
                </c:pt>
                <c:pt idx="9">
                  <c:v>44426</c:v>
                </c:pt>
                <c:pt idx="10">
                  <c:v>44427</c:v>
                </c:pt>
                <c:pt idx="11">
                  <c:v>44428</c:v>
                </c:pt>
                <c:pt idx="12">
                  <c:v>44429</c:v>
                </c:pt>
                <c:pt idx="13">
                  <c:v>44430</c:v>
                </c:pt>
                <c:pt idx="14">
                  <c:v>44431</c:v>
                </c:pt>
              </c:numCache>
            </c:numRef>
          </c:cat>
          <c:val>
            <c:numRef>
              <c:f>Sheet1!$E$2:$E$16</c:f>
              <c:numCache>
                <c:formatCode>General</c:formatCode>
                <c:ptCount val="1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numCache>
            </c:numRef>
          </c:val>
          <c:extLst>
            <c:ext xmlns:c16="http://schemas.microsoft.com/office/drawing/2014/chart" uri="{C3380CC4-5D6E-409C-BE32-E72D297353CC}">
              <c16:uniqueId val="{00000003-DE7D-4E15-BE6B-F3AF97773DCC}"/>
            </c:ext>
          </c:extLst>
        </c:ser>
        <c:ser>
          <c:idx val="4"/>
          <c:order val="4"/>
          <c:tx>
            <c:strRef>
              <c:f>Sheet1!$F$1</c:f>
              <c:strCache>
                <c:ptCount val="1"/>
                <c:pt idx="0">
                  <c:v>TikTok</c:v>
                </c:pt>
              </c:strCache>
            </c:strRef>
          </c:tx>
          <c:spPr>
            <a:solidFill>
              <a:schemeClr val="accent5"/>
            </a:solidFill>
            <a:ln>
              <a:noFill/>
            </a:ln>
            <a:effectLst/>
          </c:spPr>
          <c:invertIfNegative val="0"/>
          <c:cat>
            <c:numRef>
              <c:f>Sheet1!$A$2:$A$16</c:f>
              <c:numCache>
                <c:formatCode>m/d/yyyy</c:formatCode>
                <c:ptCount val="15"/>
                <c:pt idx="0">
                  <c:v>44417</c:v>
                </c:pt>
                <c:pt idx="1">
                  <c:v>44418</c:v>
                </c:pt>
                <c:pt idx="2">
                  <c:v>44419</c:v>
                </c:pt>
                <c:pt idx="3">
                  <c:v>44420</c:v>
                </c:pt>
                <c:pt idx="4">
                  <c:v>44421</c:v>
                </c:pt>
                <c:pt idx="5">
                  <c:v>44422</c:v>
                </c:pt>
                <c:pt idx="6">
                  <c:v>44423</c:v>
                </c:pt>
                <c:pt idx="7">
                  <c:v>44424</c:v>
                </c:pt>
                <c:pt idx="8">
                  <c:v>44425</c:v>
                </c:pt>
                <c:pt idx="9">
                  <c:v>44426</c:v>
                </c:pt>
                <c:pt idx="10">
                  <c:v>44427</c:v>
                </c:pt>
                <c:pt idx="11">
                  <c:v>44428</c:v>
                </c:pt>
                <c:pt idx="12">
                  <c:v>44429</c:v>
                </c:pt>
                <c:pt idx="13">
                  <c:v>44430</c:v>
                </c:pt>
                <c:pt idx="14">
                  <c:v>44431</c:v>
                </c:pt>
              </c:numCache>
            </c:numRef>
          </c:cat>
          <c:val>
            <c:numRef>
              <c:f>Sheet1!$F$2:$F$16</c:f>
              <c:numCache>
                <c:formatCode>General</c:formatCode>
                <c:ptCount val="1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numCache>
            </c:numRef>
          </c:val>
          <c:extLst>
            <c:ext xmlns:c16="http://schemas.microsoft.com/office/drawing/2014/chart" uri="{C3380CC4-5D6E-409C-BE32-E72D297353CC}">
              <c16:uniqueId val="{00000004-DE7D-4E15-BE6B-F3AF97773DCC}"/>
            </c:ext>
          </c:extLst>
        </c:ser>
        <c:dLbls>
          <c:showLegendKey val="0"/>
          <c:showVal val="0"/>
          <c:showCatName val="0"/>
          <c:showSerName val="0"/>
          <c:showPercent val="0"/>
          <c:showBubbleSize val="0"/>
        </c:dLbls>
        <c:gapWidth val="150"/>
        <c:overlap val="100"/>
        <c:axId val="374865608"/>
        <c:axId val="374862656"/>
      </c:barChart>
      <c:dateAx>
        <c:axId val="3748656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862656"/>
        <c:crosses val="autoZero"/>
        <c:auto val="1"/>
        <c:lblOffset val="100"/>
        <c:baseTimeUnit val="days"/>
      </c:dateAx>
      <c:valAx>
        <c:axId val="374862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865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311</c:v>
                </c:pt>
              </c:strCache>
            </c:strRef>
          </c:tx>
          <c:spPr>
            <a:solidFill>
              <a:schemeClr val="accent1"/>
            </a:solidFill>
            <a:ln>
              <a:noFill/>
            </a:ln>
            <a:effectLst/>
          </c:spPr>
          <c:invertIfNegative val="0"/>
          <c:cat>
            <c:numRef>
              <c:f>Sheet1!$A$2:$A$16</c:f>
              <c:numCache>
                <c:formatCode>m/d/yyyy</c:formatCode>
                <c:ptCount val="15"/>
                <c:pt idx="0">
                  <c:v>44417</c:v>
                </c:pt>
                <c:pt idx="1">
                  <c:v>44418</c:v>
                </c:pt>
                <c:pt idx="2">
                  <c:v>44419</c:v>
                </c:pt>
                <c:pt idx="3">
                  <c:v>44420</c:v>
                </c:pt>
                <c:pt idx="4">
                  <c:v>44421</c:v>
                </c:pt>
                <c:pt idx="5">
                  <c:v>44422</c:v>
                </c:pt>
                <c:pt idx="6">
                  <c:v>44423</c:v>
                </c:pt>
                <c:pt idx="7">
                  <c:v>44424</c:v>
                </c:pt>
                <c:pt idx="8">
                  <c:v>44425</c:v>
                </c:pt>
                <c:pt idx="9">
                  <c:v>44426</c:v>
                </c:pt>
                <c:pt idx="10">
                  <c:v>44427</c:v>
                </c:pt>
                <c:pt idx="11">
                  <c:v>44428</c:v>
                </c:pt>
                <c:pt idx="12">
                  <c:v>44429</c:v>
                </c:pt>
                <c:pt idx="13">
                  <c:v>44430</c:v>
                </c:pt>
                <c:pt idx="14">
                  <c:v>44431</c:v>
                </c:pt>
              </c:numCache>
            </c:numRef>
          </c:cat>
          <c:val>
            <c:numRef>
              <c:f>Sheet1!$B$2:$B$16</c:f>
              <c:numCache>
                <c:formatCode>General</c:formatCode>
                <c:ptCount val="15"/>
                <c:pt idx="0">
                  <c:v>209170</c:v>
                </c:pt>
                <c:pt idx="1">
                  <c:v>174495</c:v>
                </c:pt>
                <c:pt idx="2">
                  <c:v>98560</c:v>
                </c:pt>
                <c:pt idx="3">
                  <c:v>154818</c:v>
                </c:pt>
                <c:pt idx="4">
                  <c:v>183669</c:v>
                </c:pt>
                <c:pt idx="5">
                  <c:v>169665</c:v>
                </c:pt>
                <c:pt idx="6">
                  <c:v>147538</c:v>
                </c:pt>
                <c:pt idx="7">
                  <c:v>193664</c:v>
                </c:pt>
                <c:pt idx="8">
                  <c:v>169137</c:v>
                </c:pt>
                <c:pt idx="9">
                  <c:v>187007</c:v>
                </c:pt>
                <c:pt idx="10">
                  <c:v>183875</c:v>
                </c:pt>
                <c:pt idx="11">
                  <c:v>271591</c:v>
                </c:pt>
                <c:pt idx="12">
                  <c:v>262877</c:v>
                </c:pt>
                <c:pt idx="13">
                  <c:v>230214</c:v>
                </c:pt>
                <c:pt idx="14">
                  <c:v>298920</c:v>
                </c:pt>
              </c:numCache>
            </c:numRef>
          </c:val>
          <c:extLst>
            <c:ext xmlns:c16="http://schemas.microsoft.com/office/drawing/2014/chart" uri="{C3380CC4-5D6E-409C-BE32-E72D297353CC}">
              <c16:uniqueId val="{00000000-056B-4C14-8296-63FD97F3797D}"/>
            </c:ext>
          </c:extLst>
        </c:ser>
        <c:dLbls>
          <c:showLegendKey val="0"/>
          <c:showVal val="0"/>
          <c:showCatName val="0"/>
          <c:showSerName val="0"/>
          <c:showPercent val="0"/>
          <c:showBubbleSize val="0"/>
        </c:dLbls>
        <c:gapWidth val="219"/>
        <c:overlap val="-27"/>
        <c:axId val="76874712"/>
        <c:axId val="76878976"/>
      </c:barChart>
      <c:dateAx>
        <c:axId val="768747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6878976"/>
        <c:crosses val="autoZero"/>
        <c:auto val="1"/>
        <c:lblOffset val="100"/>
        <c:baseTimeUnit val="days"/>
      </c:dateAx>
      <c:valAx>
        <c:axId val="76878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6874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1">
                  <a:lumMod val="60000"/>
                </a:schemeClr>
              </a:solidFill>
              <a:ln w="19050">
                <a:solidFill>
                  <a:schemeClr val="lt1"/>
                </a:solidFill>
              </a:ln>
              <a:effectLst/>
            </c:spPr>
          </c:dPt>
          <c:cat>
            <c:strRef>
              <c:f>Sheet1!$A$1:$G$1</c:f>
              <c:strCache>
                <c:ptCount val="7"/>
                <c:pt idx="0">
                  <c:v>25-34</c:v>
                </c:pt>
                <c:pt idx="1">
                  <c:v>45-54</c:v>
                </c:pt>
                <c:pt idx="2">
                  <c:v>18-24</c:v>
                </c:pt>
                <c:pt idx="3">
                  <c:v>35-44</c:v>
                </c:pt>
                <c:pt idx="4">
                  <c:v>65+</c:v>
                </c:pt>
                <c:pt idx="5">
                  <c:v>55-64</c:v>
                </c:pt>
                <c:pt idx="6">
                  <c:v>13-17</c:v>
                </c:pt>
              </c:strCache>
            </c:strRef>
          </c:cat>
          <c:val>
            <c:numRef>
              <c:f>Sheet1!$A$2:$G$2</c:f>
              <c:numCache>
                <c:formatCode>General</c:formatCode>
                <c:ptCount val="7"/>
                <c:pt idx="0">
                  <c:v>546656</c:v>
                </c:pt>
                <c:pt idx="1">
                  <c:v>117239</c:v>
                </c:pt>
                <c:pt idx="2">
                  <c:v>44780</c:v>
                </c:pt>
                <c:pt idx="3">
                  <c:v>548115</c:v>
                </c:pt>
                <c:pt idx="4">
                  <c:v>14980</c:v>
                </c:pt>
                <c:pt idx="5">
                  <c:v>19144</c:v>
                </c:pt>
                <c:pt idx="6">
                  <c:v>838</c:v>
                </c:pt>
              </c:numCache>
            </c:numRef>
          </c:val>
          <c:extLst>
            <c:ext xmlns:c16="http://schemas.microsoft.com/office/drawing/2014/chart" uri="{C3380CC4-5D6E-409C-BE32-E72D297353CC}">
              <c16:uniqueId val="{00000000-DA6A-4BBC-A9DE-459F58F3EF9C}"/>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311</c:v>
                </c:pt>
              </c:strCache>
            </c:strRef>
          </c:tx>
          <c:spPr>
            <a:ln w="28575" cap="rnd">
              <a:solidFill>
                <a:schemeClr val="accent1"/>
              </a:solidFill>
              <a:round/>
            </a:ln>
            <a:effectLst/>
          </c:spPr>
          <c:marker>
            <c:symbol val="none"/>
          </c:marker>
          <c:cat>
            <c:numRef>
              <c:f>Sheet1!$A$2:$A$16</c:f>
              <c:numCache>
                <c:formatCode>m/d/yyyy</c:formatCode>
                <c:ptCount val="15"/>
                <c:pt idx="0">
                  <c:v>44417</c:v>
                </c:pt>
                <c:pt idx="1">
                  <c:v>44418</c:v>
                </c:pt>
                <c:pt idx="2">
                  <c:v>44419</c:v>
                </c:pt>
                <c:pt idx="3">
                  <c:v>44420</c:v>
                </c:pt>
                <c:pt idx="4">
                  <c:v>44421</c:v>
                </c:pt>
                <c:pt idx="5">
                  <c:v>44422</c:v>
                </c:pt>
                <c:pt idx="6">
                  <c:v>44423</c:v>
                </c:pt>
                <c:pt idx="7">
                  <c:v>44424</c:v>
                </c:pt>
                <c:pt idx="8">
                  <c:v>44425</c:v>
                </c:pt>
                <c:pt idx="9">
                  <c:v>44426</c:v>
                </c:pt>
                <c:pt idx="10">
                  <c:v>44427</c:v>
                </c:pt>
                <c:pt idx="11">
                  <c:v>44428</c:v>
                </c:pt>
                <c:pt idx="12">
                  <c:v>44429</c:v>
                </c:pt>
                <c:pt idx="13">
                  <c:v>44430</c:v>
                </c:pt>
                <c:pt idx="14">
                  <c:v>44431</c:v>
                </c:pt>
              </c:numCache>
            </c:numRef>
          </c:cat>
          <c:val>
            <c:numRef>
              <c:f>Sheet1!$B$2:$B$16</c:f>
              <c:numCache>
                <c:formatCode>General</c:formatCode>
                <c:ptCount val="15"/>
                <c:pt idx="0">
                  <c:v>215368</c:v>
                </c:pt>
                <c:pt idx="1">
                  <c:v>215430</c:v>
                </c:pt>
                <c:pt idx="2">
                  <c:v>215474</c:v>
                </c:pt>
                <c:pt idx="3">
                  <c:v>215504</c:v>
                </c:pt>
                <c:pt idx="4">
                  <c:v>215557</c:v>
                </c:pt>
                <c:pt idx="5">
                  <c:v>215613</c:v>
                </c:pt>
                <c:pt idx="6">
                  <c:v>215640</c:v>
                </c:pt>
                <c:pt idx="7">
                  <c:v>215710</c:v>
                </c:pt>
                <c:pt idx="8">
                  <c:v>215779</c:v>
                </c:pt>
                <c:pt idx="9">
                  <c:v>215844</c:v>
                </c:pt>
                <c:pt idx="10">
                  <c:v>215902</c:v>
                </c:pt>
                <c:pt idx="11">
                  <c:v>215926</c:v>
                </c:pt>
                <c:pt idx="12">
                  <c:v>215967</c:v>
                </c:pt>
                <c:pt idx="13">
                  <c:v>216081</c:v>
                </c:pt>
                <c:pt idx="14">
                  <c:v>216163</c:v>
                </c:pt>
              </c:numCache>
            </c:numRef>
          </c:val>
          <c:smooth val="0"/>
          <c:extLst>
            <c:ext xmlns:c16="http://schemas.microsoft.com/office/drawing/2014/chart" uri="{C3380CC4-5D6E-409C-BE32-E72D297353CC}">
              <c16:uniqueId val="{00000000-DFD9-4F27-B33C-02256E198A8B}"/>
            </c:ext>
          </c:extLst>
        </c:ser>
        <c:dLbls>
          <c:showLegendKey val="0"/>
          <c:showVal val="0"/>
          <c:showCatName val="0"/>
          <c:showSerName val="0"/>
          <c:showPercent val="0"/>
          <c:showBubbleSize val="0"/>
        </c:dLbls>
        <c:smooth val="0"/>
        <c:axId val="475240296"/>
        <c:axId val="475231768"/>
      </c:lineChart>
      <c:dateAx>
        <c:axId val="4752402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5231768"/>
        <c:crosses val="autoZero"/>
        <c:auto val="1"/>
        <c:lblOffset val="100"/>
        <c:baseTimeUnit val="days"/>
      </c:dateAx>
      <c:valAx>
        <c:axId val="475231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5240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311</c:v>
                </c:pt>
              </c:strCache>
            </c:strRef>
          </c:tx>
          <c:spPr>
            <a:solidFill>
              <a:schemeClr val="accent1"/>
            </a:solidFill>
            <a:ln>
              <a:noFill/>
            </a:ln>
            <a:effectLst/>
          </c:spPr>
          <c:invertIfNegative val="0"/>
          <c:cat>
            <c:numRef>
              <c:f>Sheet1!$A$2:$A$16</c:f>
              <c:numCache>
                <c:formatCode>m/d/yyyy</c:formatCode>
                <c:ptCount val="15"/>
                <c:pt idx="0">
                  <c:v>44417</c:v>
                </c:pt>
                <c:pt idx="1">
                  <c:v>44418</c:v>
                </c:pt>
                <c:pt idx="2">
                  <c:v>44419</c:v>
                </c:pt>
                <c:pt idx="3">
                  <c:v>44420</c:v>
                </c:pt>
                <c:pt idx="4">
                  <c:v>44421</c:v>
                </c:pt>
                <c:pt idx="5">
                  <c:v>44422</c:v>
                </c:pt>
                <c:pt idx="6">
                  <c:v>44423</c:v>
                </c:pt>
                <c:pt idx="7">
                  <c:v>44424</c:v>
                </c:pt>
                <c:pt idx="8">
                  <c:v>44425</c:v>
                </c:pt>
                <c:pt idx="9">
                  <c:v>44426</c:v>
                </c:pt>
                <c:pt idx="10">
                  <c:v>44427</c:v>
                </c:pt>
                <c:pt idx="11">
                  <c:v>44428</c:v>
                </c:pt>
                <c:pt idx="12">
                  <c:v>44429</c:v>
                </c:pt>
                <c:pt idx="13">
                  <c:v>44430</c:v>
                </c:pt>
                <c:pt idx="14">
                  <c:v>44431</c:v>
                </c:pt>
              </c:numCache>
            </c:numRef>
          </c:cat>
          <c:val>
            <c:numRef>
              <c:f>Sheet1!$B$2:$B$16</c:f>
              <c:numCache>
                <c:formatCode>General</c:formatCode>
                <c:ptCount val="15"/>
                <c:pt idx="0">
                  <c:v>1172</c:v>
                </c:pt>
                <c:pt idx="1">
                  <c:v>2358</c:v>
                </c:pt>
                <c:pt idx="2">
                  <c:v>522</c:v>
                </c:pt>
                <c:pt idx="3">
                  <c:v>3694</c:v>
                </c:pt>
                <c:pt idx="4">
                  <c:v>4324</c:v>
                </c:pt>
                <c:pt idx="5">
                  <c:v>2211</c:v>
                </c:pt>
                <c:pt idx="6">
                  <c:v>712</c:v>
                </c:pt>
                <c:pt idx="7">
                  <c:v>2299</c:v>
                </c:pt>
                <c:pt idx="8">
                  <c:v>942</c:v>
                </c:pt>
                <c:pt idx="9">
                  <c:v>4872</c:v>
                </c:pt>
                <c:pt idx="10">
                  <c:v>2953</c:v>
                </c:pt>
                <c:pt idx="11">
                  <c:v>6425</c:v>
                </c:pt>
                <c:pt idx="12">
                  <c:v>7402</c:v>
                </c:pt>
                <c:pt idx="13">
                  <c:v>15109</c:v>
                </c:pt>
                <c:pt idx="14">
                  <c:v>3348</c:v>
                </c:pt>
              </c:numCache>
            </c:numRef>
          </c:val>
          <c:extLst>
            <c:ext xmlns:c16="http://schemas.microsoft.com/office/drawing/2014/chart" uri="{C3380CC4-5D6E-409C-BE32-E72D297353CC}">
              <c16:uniqueId val="{00000000-0697-4F33-B908-AFBC0DCEF83B}"/>
            </c:ext>
          </c:extLst>
        </c:ser>
        <c:dLbls>
          <c:showLegendKey val="0"/>
          <c:showVal val="0"/>
          <c:showCatName val="0"/>
          <c:showSerName val="0"/>
          <c:showPercent val="0"/>
          <c:showBubbleSize val="0"/>
        </c:dLbls>
        <c:gapWidth val="219"/>
        <c:overlap val="-27"/>
        <c:axId val="475231112"/>
        <c:axId val="475236360"/>
      </c:barChart>
      <c:dateAx>
        <c:axId val="4752311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5236360"/>
        <c:crosses val="autoZero"/>
        <c:auto val="1"/>
        <c:lblOffset val="100"/>
        <c:baseTimeUnit val="days"/>
      </c:dateAx>
      <c:valAx>
        <c:axId val="475236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5231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13-17</c:v>
                </c:pt>
              </c:strCache>
            </c:strRef>
          </c:tx>
          <c:spPr>
            <a:solidFill>
              <a:schemeClr val="accent1"/>
            </a:solidFill>
            <a:ln>
              <a:noFill/>
            </a:ln>
            <a:effectLst/>
          </c:spPr>
          <c:invertIfNegative val="0"/>
          <c:cat>
            <c:numRef>
              <c:f>Sheet1!$A$2</c:f>
              <c:numCache>
                <c:formatCode>General</c:formatCode>
                <c:ptCount val="1"/>
                <c:pt idx="0">
                  <c:v>311</c:v>
                </c:pt>
              </c:numCache>
            </c:numRef>
          </c:cat>
          <c:val>
            <c:numRef>
              <c:f>Sheet1!$B$2</c:f>
              <c:numCache>
                <c:formatCode>General</c:formatCode>
                <c:ptCount val="1"/>
                <c:pt idx="0">
                  <c:v>1304</c:v>
                </c:pt>
              </c:numCache>
            </c:numRef>
          </c:val>
          <c:extLst>
            <c:ext xmlns:c16="http://schemas.microsoft.com/office/drawing/2014/chart" uri="{C3380CC4-5D6E-409C-BE32-E72D297353CC}">
              <c16:uniqueId val="{00000000-25E4-4117-BC1F-C7E16E683A95}"/>
            </c:ext>
          </c:extLst>
        </c:ser>
        <c:ser>
          <c:idx val="1"/>
          <c:order val="1"/>
          <c:tx>
            <c:strRef>
              <c:f>Sheet1!$C$1</c:f>
              <c:strCache>
                <c:ptCount val="1"/>
                <c:pt idx="0">
                  <c:v>18-24</c:v>
                </c:pt>
              </c:strCache>
            </c:strRef>
          </c:tx>
          <c:spPr>
            <a:solidFill>
              <a:schemeClr val="accent2"/>
            </a:solidFill>
            <a:ln>
              <a:noFill/>
            </a:ln>
            <a:effectLst/>
          </c:spPr>
          <c:invertIfNegative val="0"/>
          <c:cat>
            <c:numRef>
              <c:f>Sheet1!$A$2</c:f>
              <c:numCache>
                <c:formatCode>General</c:formatCode>
                <c:ptCount val="1"/>
                <c:pt idx="0">
                  <c:v>311</c:v>
                </c:pt>
              </c:numCache>
            </c:numRef>
          </c:cat>
          <c:val>
            <c:numRef>
              <c:f>Sheet1!$C$2</c:f>
              <c:numCache>
                <c:formatCode>General</c:formatCode>
                <c:ptCount val="1"/>
                <c:pt idx="0">
                  <c:v>8392</c:v>
                </c:pt>
              </c:numCache>
            </c:numRef>
          </c:val>
          <c:extLst>
            <c:ext xmlns:c16="http://schemas.microsoft.com/office/drawing/2014/chart" uri="{C3380CC4-5D6E-409C-BE32-E72D297353CC}">
              <c16:uniqueId val="{00000001-25E4-4117-BC1F-C7E16E683A95}"/>
            </c:ext>
          </c:extLst>
        </c:ser>
        <c:ser>
          <c:idx val="2"/>
          <c:order val="2"/>
          <c:tx>
            <c:strRef>
              <c:f>Sheet1!$D$1</c:f>
              <c:strCache>
                <c:ptCount val="1"/>
                <c:pt idx="0">
                  <c:v>25-34</c:v>
                </c:pt>
              </c:strCache>
            </c:strRef>
          </c:tx>
          <c:spPr>
            <a:solidFill>
              <a:schemeClr val="accent3"/>
            </a:solidFill>
            <a:ln>
              <a:noFill/>
            </a:ln>
            <a:effectLst/>
          </c:spPr>
          <c:invertIfNegative val="0"/>
          <c:cat>
            <c:numRef>
              <c:f>Sheet1!$A$2</c:f>
              <c:numCache>
                <c:formatCode>General</c:formatCode>
                <c:ptCount val="1"/>
                <c:pt idx="0">
                  <c:v>311</c:v>
                </c:pt>
              </c:numCache>
            </c:numRef>
          </c:cat>
          <c:val>
            <c:numRef>
              <c:f>Sheet1!$D$2</c:f>
              <c:numCache>
                <c:formatCode>General</c:formatCode>
                <c:ptCount val="1"/>
                <c:pt idx="0">
                  <c:v>47528</c:v>
                </c:pt>
              </c:numCache>
            </c:numRef>
          </c:val>
          <c:extLst>
            <c:ext xmlns:c16="http://schemas.microsoft.com/office/drawing/2014/chart" uri="{C3380CC4-5D6E-409C-BE32-E72D297353CC}">
              <c16:uniqueId val="{00000002-25E4-4117-BC1F-C7E16E683A95}"/>
            </c:ext>
          </c:extLst>
        </c:ser>
        <c:ser>
          <c:idx val="3"/>
          <c:order val="3"/>
          <c:tx>
            <c:strRef>
              <c:f>Sheet1!$E$1</c:f>
              <c:strCache>
                <c:ptCount val="1"/>
                <c:pt idx="0">
                  <c:v>35-44</c:v>
                </c:pt>
              </c:strCache>
            </c:strRef>
          </c:tx>
          <c:spPr>
            <a:solidFill>
              <a:schemeClr val="accent4"/>
            </a:solidFill>
            <a:ln>
              <a:noFill/>
            </a:ln>
            <a:effectLst/>
          </c:spPr>
          <c:invertIfNegative val="0"/>
          <c:cat>
            <c:numRef>
              <c:f>Sheet1!$A$2</c:f>
              <c:numCache>
                <c:formatCode>General</c:formatCode>
                <c:ptCount val="1"/>
                <c:pt idx="0">
                  <c:v>311</c:v>
                </c:pt>
              </c:numCache>
            </c:numRef>
          </c:cat>
          <c:val>
            <c:numRef>
              <c:f>Sheet1!$E$2</c:f>
              <c:numCache>
                <c:formatCode>General</c:formatCode>
                <c:ptCount val="1"/>
                <c:pt idx="0">
                  <c:v>76155</c:v>
                </c:pt>
              </c:numCache>
            </c:numRef>
          </c:val>
          <c:extLst>
            <c:ext xmlns:c16="http://schemas.microsoft.com/office/drawing/2014/chart" uri="{C3380CC4-5D6E-409C-BE32-E72D297353CC}">
              <c16:uniqueId val="{00000003-25E4-4117-BC1F-C7E16E683A95}"/>
            </c:ext>
          </c:extLst>
        </c:ser>
        <c:ser>
          <c:idx val="4"/>
          <c:order val="4"/>
          <c:tx>
            <c:strRef>
              <c:f>Sheet1!$F$1</c:f>
              <c:strCache>
                <c:ptCount val="1"/>
                <c:pt idx="0">
                  <c:v>45-54</c:v>
                </c:pt>
              </c:strCache>
            </c:strRef>
          </c:tx>
          <c:spPr>
            <a:solidFill>
              <a:schemeClr val="accent5"/>
            </a:solidFill>
            <a:ln>
              <a:noFill/>
            </a:ln>
            <a:effectLst/>
          </c:spPr>
          <c:invertIfNegative val="0"/>
          <c:cat>
            <c:numRef>
              <c:f>Sheet1!$A$2</c:f>
              <c:numCache>
                <c:formatCode>General</c:formatCode>
                <c:ptCount val="1"/>
                <c:pt idx="0">
                  <c:v>311</c:v>
                </c:pt>
              </c:numCache>
            </c:numRef>
          </c:cat>
          <c:val>
            <c:numRef>
              <c:f>Sheet1!$F$2</c:f>
              <c:numCache>
                <c:formatCode>General</c:formatCode>
                <c:ptCount val="1"/>
                <c:pt idx="0">
                  <c:v>17631</c:v>
                </c:pt>
              </c:numCache>
            </c:numRef>
          </c:val>
          <c:extLst>
            <c:ext xmlns:c16="http://schemas.microsoft.com/office/drawing/2014/chart" uri="{C3380CC4-5D6E-409C-BE32-E72D297353CC}">
              <c16:uniqueId val="{00000004-25E4-4117-BC1F-C7E16E683A95}"/>
            </c:ext>
          </c:extLst>
        </c:ser>
        <c:ser>
          <c:idx val="5"/>
          <c:order val="5"/>
          <c:tx>
            <c:strRef>
              <c:f>Sheet1!$G$1</c:f>
              <c:strCache>
                <c:ptCount val="1"/>
                <c:pt idx="0">
                  <c:v>55-64</c:v>
                </c:pt>
              </c:strCache>
            </c:strRef>
          </c:tx>
          <c:spPr>
            <a:solidFill>
              <a:schemeClr val="accent6"/>
            </a:solidFill>
            <a:ln>
              <a:noFill/>
            </a:ln>
            <a:effectLst/>
          </c:spPr>
          <c:invertIfNegative val="0"/>
          <c:cat>
            <c:numRef>
              <c:f>Sheet1!$A$2</c:f>
              <c:numCache>
                <c:formatCode>General</c:formatCode>
                <c:ptCount val="1"/>
                <c:pt idx="0">
                  <c:v>311</c:v>
                </c:pt>
              </c:numCache>
            </c:numRef>
          </c:cat>
          <c:val>
            <c:numRef>
              <c:f>Sheet1!$G$2</c:f>
              <c:numCache>
                <c:formatCode>General</c:formatCode>
                <c:ptCount val="1"/>
                <c:pt idx="0">
                  <c:v>1912</c:v>
                </c:pt>
              </c:numCache>
            </c:numRef>
          </c:val>
          <c:extLst>
            <c:ext xmlns:c16="http://schemas.microsoft.com/office/drawing/2014/chart" uri="{C3380CC4-5D6E-409C-BE32-E72D297353CC}">
              <c16:uniqueId val="{00000005-25E4-4117-BC1F-C7E16E683A95}"/>
            </c:ext>
          </c:extLst>
        </c:ser>
        <c:ser>
          <c:idx val="6"/>
          <c:order val="6"/>
          <c:tx>
            <c:strRef>
              <c:f>Sheet1!$H$1</c:f>
              <c:strCache>
                <c:ptCount val="1"/>
                <c:pt idx="0">
                  <c:v>65+</c:v>
                </c:pt>
              </c:strCache>
            </c:strRef>
          </c:tx>
          <c:spPr>
            <a:solidFill>
              <a:schemeClr val="accent1">
                <a:lumMod val="60000"/>
              </a:schemeClr>
            </a:solidFill>
            <a:ln>
              <a:noFill/>
            </a:ln>
            <a:effectLst/>
          </c:spPr>
          <c:invertIfNegative val="0"/>
          <c:cat>
            <c:numRef>
              <c:f>Sheet1!$A$2</c:f>
              <c:numCache>
                <c:formatCode>General</c:formatCode>
                <c:ptCount val="1"/>
                <c:pt idx="0">
                  <c:v>311</c:v>
                </c:pt>
              </c:numCache>
            </c:numRef>
          </c:cat>
          <c:val>
            <c:numRef>
              <c:f>Sheet1!$H$2</c:f>
              <c:numCache>
                <c:formatCode>General</c:formatCode>
                <c:ptCount val="1"/>
                <c:pt idx="0">
                  <c:v>1451</c:v>
                </c:pt>
              </c:numCache>
            </c:numRef>
          </c:val>
          <c:extLst>
            <c:ext xmlns:c16="http://schemas.microsoft.com/office/drawing/2014/chart" uri="{C3380CC4-5D6E-409C-BE32-E72D297353CC}">
              <c16:uniqueId val="{00000006-25E4-4117-BC1F-C7E16E683A95}"/>
            </c:ext>
          </c:extLst>
        </c:ser>
        <c:dLbls>
          <c:showLegendKey val="0"/>
          <c:showVal val="0"/>
          <c:showCatName val="0"/>
          <c:showSerName val="0"/>
          <c:showPercent val="0"/>
          <c:showBubbleSize val="0"/>
        </c:dLbls>
        <c:gapWidth val="150"/>
        <c:overlap val="100"/>
        <c:axId val="475238000"/>
        <c:axId val="475238656"/>
      </c:barChart>
      <c:catAx>
        <c:axId val="4752380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5238656"/>
        <c:crosses val="autoZero"/>
        <c:auto val="1"/>
        <c:lblAlgn val="ctr"/>
        <c:lblOffset val="100"/>
        <c:noMultiLvlLbl val="0"/>
      </c:catAx>
      <c:valAx>
        <c:axId val="47523865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5238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Male</c:v>
                </c:pt>
              </c:strCache>
            </c:strRef>
          </c:tx>
          <c:spPr>
            <a:solidFill>
              <a:schemeClr val="accent1"/>
            </a:solidFill>
            <a:ln>
              <a:noFill/>
            </a:ln>
            <a:effectLst/>
          </c:spPr>
          <c:invertIfNegative val="0"/>
          <c:cat>
            <c:numRef>
              <c:f>Sheet1!$A$2</c:f>
              <c:numCache>
                <c:formatCode>General</c:formatCode>
                <c:ptCount val="1"/>
                <c:pt idx="0">
                  <c:v>311</c:v>
                </c:pt>
              </c:numCache>
            </c:numRef>
          </c:cat>
          <c:val>
            <c:numRef>
              <c:f>Sheet1!$B$2</c:f>
              <c:numCache>
                <c:formatCode>General</c:formatCode>
                <c:ptCount val="1"/>
                <c:pt idx="0">
                  <c:v>89725</c:v>
                </c:pt>
              </c:numCache>
            </c:numRef>
          </c:val>
          <c:extLst>
            <c:ext xmlns:c16="http://schemas.microsoft.com/office/drawing/2014/chart" uri="{C3380CC4-5D6E-409C-BE32-E72D297353CC}">
              <c16:uniqueId val="{00000000-AC99-48DA-B9DB-AFB5E01BA856}"/>
            </c:ext>
          </c:extLst>
        </c:ser>
        <c:ser>
          <c:idx val="1"/>
          <c:order val="1"/>
          <c:tx>
            <c:strRef>
              <c:f>Sheet1!$C$1</c:f>
              <c:strCache>
                <c:ptCount val="1"/>
                <c:pt idx="0">
                  <c:v>Female</c:v>
                </c:pt>
              </c:strCache>
            </c:strRef>
          </c:tx>
          <c:spPr>
            <a:solidFill>
              <a:schemeClr val="accent2"/>
            </a:solidFill>
            <a:ln>
              <a:noFill/>
            </a:ln>
            <a:effectLst/>
          </c:spPr>
          <c:invertIfNegative val="0"/>
          <c:cat>
            <c:numRef>
              <c:f>Sheet1!$A$2</c:f>
              <c:numCache>
                <c:formatCode>General</c:formatCode>
                <c:ptCount val="1"/>
                <c:pt idx="0">
                  <c:v>311</c:v>
                </c:pt>
              </c:numCache>
            </c:numRef>
          </c:cat>
          <c:val>
            <c:numRef>
              <c:f>Sheet1!$C$2</c:f>
              <c:numCache>
                <c:formatCode>General</c:formatCode>
                <c:ptCount val="1"/>
                <c:pt idx="0">
                  <c:v>59280</c:v>
                </c:pt>
              </c:numCache>
            </c:numRef>
          </c:val>
          <c:extLst>
            <c:ext xmlns:c16="http://schemas.microsoft.com/office/drawing/2014/chart" uri="{C3380CC4-5D6E-409C-BE32-E72D297353CC}">
              <c16:uniqueId val="{00000001-AC99-48DA-B9DB-AFB5E01BA856}"/>
            </c:ext>
          </c:extLst>
        </c:ser>
        <c:ser>
          <c:idx val="2"/>
          <c:order val="2"/>
          <c:tx>
            <c:strRef>
              <c:f>Sheet1!$D$1</c:f>
              <c:strCache>
                <c:ptCount val="1"/>
                <c:pt idx="0">
                  <c:v>Unknown</c:v>
                </c:pt>
              </c:strCache>
            </c:strRef>
          </c:tx>
          <c:spPr>
            <a:solidFill>
              <a:schemeClr val="accent3"/>
            </a:solidFill>
            <a:ln>
              <a:noFill/>
            </a:ln>
            <a:effectLst/>
          </c:spPr>
          <c:invertIfNegative val="0"/>
          <c:cat>
            <c:numRef>
              <c:f>Sheet1!$A$2</c:f>
              <c:numCache>
                <c:formatCode>General</c:formatCode>
                <c:ptCount val="1"/>
                <c:pt idx="0">
                  <c:v>311</c:v>
                </c:pt>
              </c:numCache>
            </c:numRef>
          </c:cat>
          <c:val>
            <c:numRef>
              <c:f>Sheet1!$D$2</c:f>
              <c:numCache>
                <c:formatCode>General</c:formatCode>
                <c:ptCount val="1"/>
                <c:pt idx="0">
                  <c:v>5368</c:v>
                </c:pt>
              </c:numCache>
            </c:numRef>
          </c:val>
          <c:extLst>
            <c:ext xmlns:c16="http://schemas.microsoft.com/office/drawing/2014/chart" uri="{C3380CC4-5D6E-409C-BE32-E72D297353CC}">
              <c16:uniqueId val="{00000002-AC99-48DA-B9DB-AFB5E01BA856}"/>
            </c:ext>
          </c:extLst>
        </c:ser>
        <c:dLbls>
          <c:showLegendKey val="0"/>
          <c:showVal val="0"/>
          <c:showCatName val="0"/>
          <c:showSerName val="0"/>
          <c:showPercent val="0"/>
          <c:showBubbleSize val="0"/>
        </c:dLbls>
        <c:gapWidth val="150"/>
        <c:overlap val="100"/>
        <c:axId val="475218648"/>
        <c:axId val="475211760"/>
      </c:barChart>
      <c:catAx>
        <c:axId val="475218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5211760"/>
        <c:crosses val="autoZero"/>
        <c:auto val="1"/>
        <c:lblAlgn val="ctr"/>
        <c:lblOffset val="100"/>
        <c:noMultiLvlLbl val="0"/>
      </c:catAx>
      <c:valAx>
        <c:axId val="47521176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5218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311</c:v>
                </c:pt>
              </c:strCache>
            </c:strRef>
          </c:tx>
          <c:spPr>
            <a:solidFill>
              <a:schemeClr val="accent1"/>
            </a:solidFill>
            <a:ln>
              <a:noFill/>
            </a:ln>
            <a:effectLst/>
          </c:spPr>
          <c:invertIfNegative val="0"/>
          <c:cat>
            <c:numRef>
              <c:f>Sheet1!$A$2:$A$16</c:f>
              <c:numCache>
                <c:formatCode>m/d/yyyy</c:formatCode>
                <c:ptCount val="15"/>
                <c:pt idx="0">
                  <c:v>44417</c:v>
                </c:pt>
                <c:pt idx="1">
                  <c:v>44418</c:v>
                </c:pt>
                <c:pt idx="2">
                  <c:v>44419</c:v>
                </c:pt>
                <c:pt idx="3">
                  <c:v>44420</c:v>
                </c:pt>
                <c:pt idx="4">
                  <c:v>44421</c:v>
                </c:pt>
                <c:pt idx="5">
                  <c:v>44422</c:v>
                </c:pt>
                <c:pt idx="6">
                  <c:v>44423</c:v>
                </c:pt>
                <c:pt idx="7">
                  <c:v>44424</c:v>
                </c:pt>
                <c:pt idx="8">
                  <c:v>44425</c:v>
                </c:pt>
                <c:pt idx="9">
                  <c:v>44426</c:v>
                </c:pt>
                <c:pt idx="10">
                  <c:v>44427</c:v>
                </c:pt>
                <c:pt idx="11">
                  <c:v>44428</c:v>
                </c:pt>
                <c:pt idx="12">
                  <c:v>44429</c:v>
                </c:pt>
                <c:pt idx="13">
                  <c:v>44430</c:v>
                </c:pt>
                <c:pt idx="14">
                  <c:v>44431</c:v>
                </c:pt>
              </c:numCache>
            </c:numRef>
          </c:cat>
          <c:val>
            <c:numRef>
              <c:f>Sheet1!$B$2:$B$16</c:f>
              <c:numCache>
                <c:formatCode>General</c:formatCode>
                <c:ptCount val="15"/>
                <c:pt idx="0">
                  <c:v>560</c:v>
                </c:pt>
                <c:pt idx="1">
                  <c:v>579</c:v>
                </c:pt>
                <c:pt idx="2">
                  <c:v>315</c:v>
                </c:pt>
                <c:pt idx="3">
                  <c:v>1873</c:v>
                </c:pt>
                <c:pt idx="4">
                  <c:v>1422</c:v>
                </c:pt>
                <c:pt idx="5">
                  <c:v>823</c:v>
                </c:pt>
                <c:pt idx="6">
                  <c:v>424</c:v>
                </c:pt>
                <c:pt idx="7">
                  <c:v>715</c:v>
                </c:pt>
                <c:pt idx="8">
                  <c:v>469</c:v>
                </c:pt>
                <c:pt idx="9">
                  <c:v>2074</c:v>
                </c:pt>
                <c:pt idx="10">
                  <c:v>4205</c:v>
                </c:pt>
                <c:pt idx="11">
                  <c:v>2312</c:v>
                </c:pt>
                <c:pt idx="12">
                  <c:v>2230</c:v>
                </c:pt>
                <c:pt idx="13">
                  <c:v>907</c:v>
                </c:pt>
                <c:pt idx="14">
                  <c:v>1489</c:v>
                </c:pt>
              </c:numCache>
            </c:numRef>
          </c:val>
          <c:extLst>
            <c:ext xmlns:c16="http://schemas.microsoft.com/office/drawing/2014/chart" uri="{C3380CC4-5D6E-409C-BE32-E72D297353CC}">
              <c16:uniqueId val="{00000000-3C8A-481E-8CA8-B01872F53C11}"/>
            </c:ext>
          </c:extLst>
        </c:ser>
        <c:dLbls>
          <c:showLegendKey val="0"/>
          <c:showVal val="0"/>
          <c:showCatName val="0"/>
          <c:showSerName val="0"/>
          <c:showPercent val="0"/>
          <c:showBubbleSize val="0"/>
        </c:dLbls>
        <c:gapWidth val="219"/>
        <c:overlap val="-27"/>
        <c:axId val="285870936"/>
        <c:axId val="285873232"/>
      </c:barChart>
      <c:dateAx>
        <c:axId val="2858709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873232"/>
        <c:crosses val="autoZero"/>
        <c:auto val="1"/>
        <c:lblOffset val="100"/>
        <c:baseTimeUnit val="days"/>
      </c:dateAx>
      <c:valAx>
        <c:axId val="285873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870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0C7791-1022-43ED-AEA9-4E7A196EFCB5}"/>
              </a:ext>
            </a:extLst>
          </p:cNvPr>
          <p:cNvSpPr>
            <a:spLocks noGrp="1"/>
          </p:cNvSpPr>
          <p:nvPr>
            <p:ph type="ctrTitle"/>
          </p:nvPr>
        </p:nvSpPr>
        <p:spPr/>
        <p:txBody>
          <a:bodyPr/>
          <a:lstStyle/>
          <a:p>
            <a:r>
              <a:rPr lang="en-US"/>
              <a:t>311 | Weekly Dashboard</a:t>
            </a:r>
          </a:p>
        </p:txBody>
      </p:sp>
      <p:sp>
        <p:nvSpPr>
          <p:cNvPr id="3" name="Subtitle 2">
            <a:extLst>
              <a:ext uri="{FF2B5EF4-FFF2-40B4-BE49-F238E27FC236}">
                <a16:creationId xmlns:a16="http://schemas.microsoft.com/office/drawing/2014/main" id="{9E7E16AC-AFCF-4799-B420-F6E3ADFF1101}"/>
              </a:ext>
            </a:extLst>
          </p:cNvPr>
          <p:cNvSpPr>
            <a:spLocks noGrp="1"/>
          </p:cNvSpPr>
          <p:nvPr>
            <p:ph type="subTitle" idx="1"/>
          </p:nvPr>
        </p:nvSpPr>
        <p:spPr/>
        <p:txBody>
          <a:bodyPr/>
          <a:lstStyle/>
          <a:p>
            <a:r>
              <a:rPr lang="en-US"/>
              <a:t>XX Artists</a:t>
            </a:r>
          </a:p>
        </p:txBody>
      </p:sp>
    </p:spTree>
    <p:extLst>
      <p:ext uri="{BB962C8B-B14F-4D97-AF65-F5344CB8AC3E}">
        <p14:creationId xmlns:p14="http://schemas.microsoft.com/office/powerpoint/2010/main" val="12449486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C16518-880F-4E26-9D3A-18CF15BB0E27}"/>
              </a:ext>
            </a:extLst>
          </p:cNvPr>
          <p:cNvSpPr>
            <a:spLocks noGrp="1"/>
          </p:cNvSpPr>
          <p:nvPr>
            <p:ph type="title"/>
          </p:nvPr>
        </p:nvSpPr>
        <p:spPr/>
        <p:txBody>
          <a:bodyPr/>
          <a:lstStyle/>
          <a:p>
            <a:r>
              <a:rPr lang="en-US"/>
              <a:t>Overall Cross-Platform | Performance Summary | 311</a:t>
            </a:r>
          </a:p>
        </p:txBody>
      </p:sp>
      <p:graphicFrame>
        <p:nvGraphicFramePr>
          <p:cNvPr id="5" name="Table Placeholder 4">
            <a:extLst>
              <a:ext uri="{FF2B5EF4-FFF2-40B4-BE49-F238E27FC236}">
                <a16:creationId xmlns:a16="http://schemas.microsoft.com/office/drawing/2014/main" id="{A10318EA-D615-4F77-9440-9437ECF94A7D}"/>
              </a:ext>
            </a:extLst>
          </p:cNvPr>
          <p:cNvGraphicFramePr>
            <a:graphicFrameLocks noGrp="1"/>
          </p:cNvGraphicFramePr>
          <p:nvPr>
            <p:ph type="tbl" sz="quarter" idx="13"/>
            <p:extLst>
              <p:ext uri="{D42A27DB-BD31-4B8C-83A1-F6EECF244321}">
                <p14:modId xmlns:p14="http://schemas.microsoft.com/office/powerpoint/2010/main" val="28116072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953717796"/>
                    </a:ext>
                  </a:extLst>
                </a:gridCol>
                <a:gridCol w="1316736">
                  <a:extLst>
                    <a:ext uri="{9D8B030D-6E8A-4147-A177-3AD203B41FA5}">
                      <a16:colId xmlns:a16="http://schemas.microsoft.com/office/drawing/2014/main" val="1337639006"/>
                    </a:ext>
                  </a:extLst>
                </a:gridCol>
                <a:gridCol w="1316736">
                  <a:extLst>
                    <a:ext uri="{9D8B030D-6E8A-4147-A177-3AD203B41FA5}">
                      <a16:colId xmlns:a16="http://schemas.microsoft.com/office/drawing/2014/main" val="2901226824"/>
                    </a:ext>
                  </a:extLst>
                </a:gridCol>
                <a:gridCol w="1316736">
                  <a:extLst>
                    <a:ext uri="{9D8B030D-6E8A-4147-A177-3AD203B41FA5}">
                      <a16:colId xmlns:a16="http://schemas.microsoft.com/office/drawing/2014/main" val="1190535400"/>
                    </a:ext>
                  </a:extLst>
                </a:gridCol>
                <a:gridCol w="1316736">
                  <a:extLst>
                    <a:ext uri="{9D8B030D-6E8A-4147-A177-3AD203B41FA5}">
                      <a16:colId xmlns:a16="http://schemas.microsoft.com/office/drawing/2014/main" val="911086496"/>
                    </a:ext>
                  </a:extLst>
                </a:gridCol>
              </a:tblGrid>
              <a:tr h="370840">
                <a:tc>
                  <a:txBody>
                    <a:bodyPr/>
                    <a:lstStyle/>
                    <a:p>
                      <a:r>
                        <a:rPr lang="en-US" sz="1000"/>
                        <a:t>Network</a:t>
                      </a:r>
                    </a:p>
                  </a:txBody>
                  <a:tcPr/>
                </a:tc>
                <a:tc>
                  <a:txBody>
                    <a:bodyPr/>
                    <a:lstStyle/>
                    <a:p>
                      <a:r>
                        <a:rPr lang="en-US" sz="1000"/>
                        <a:t>Avg. Audience Change</a:t>
                      </a:r>
                    </a:p>
                  </a:txBody>
                  <a:tcPr/>
                </a:tc>
                <a:tc>
                  <a:txBody>
                    <a:bodyPr/>
                    <a:lstStyle/>
                    <a:p>
                      <a:r>
                        <a:rPr lang="en-US" sz="1000"/>
                        <a:t>Avg. Posted Content</a:t>
                      </a:r>
                    </a:p>
                  </a:txBody>
                  <a:tcPr/>
                </a:tc>
                <a:tc>
                  <a:txBody>
                    <a:bodyPr/>
                    <a:lstStyle/>
                    <a:p>
                      <a:r>
                        <a:rPr lang="en-US" sz="1000"/>
                        <a:t>Avg. Interactions</a:t>
                      </a:r>
                    </a:p>
                  </a:txBody>
                  <a:tcPr/>
                </a:tc>
                <a:tc>
                  <a:txBody>
                    <a:bodyPr/>
                    <a:lstStyle/>
                    <a:p>
                      <a:r>
                        <a:rPr lang="en-US" sz="1000"/>
                        <a:t>Interactions per Posted Content</a:t>
                      </a:r>
                    </a:p>
                  </a:txBody>
                  <a:tcPr/>
                </a:tc>
                <a:extLst>
                  <a:ext uri="{0D108BD9-81ED-4DB2-BD59-A6C34878D82A}">
                    <a16:rowId xmlns:a16="http://schemas.microsoft.com/office/drawing/2014/main" val="1980825916"/>
                  </a:ext>
                </a:extLst>
              </a:tr>
              <a:tr h="370840">
                <a:tc>
                  <a:txBody>
                    <a:bodyPr/>
                    <a:lstStyle/>
                    <a:p>
                      <a:r>
                        <a:rPr lang="en-US" sz="1000"/>
                        <a:t>Facebook</a:t>
                      </a:r>
                    </a:p>
                  </a:txBody>
                  <a:tcPr/>
                </a:tc>
                <a:tc>
                  <a:txBody>
                    <a:bodyPr/>
                    <a:lstStyle/>
                    <a:p>
                      <a:r>
                        <a:rPr lang="en-US" sz="1000"/>
                        <a:t>1090</a:t>
                      </a:r>
                    </a:p>
                  </a:txBody>
                  <a:tcPr/>
                </a:tc>
                <a:tc>
                  <a:txBody>
                    <a:bodyPr/>
                    <a:lstStyle/>
                    <a:p>
                      <a:r>
                        <a:rPr lang="en-US" sz="1000"/>
                        <a:t>29</a:t>
                      </a:r>
                    </a:p>
                  </a:txBody>
                  <a:tcPr/>
                </a:tc>
                <a:tc>
                  <a:txBody>
                    <a:bodyPr/>
                    <a:lstStyle/>
                    <a:p>
                      <a:r>
                        <a:rPr lang="en-US" sz="1000"/>
                        <a:t>20707</a:t>
                      </a:r>
                    </a:p>
                  </a:txBody>
                  <a:tcPr/>
                </a:tc>
                <a:tc>
                  <a:txBody>
                    <a:bodyPr/>
                    <a:lstStyle/>
                    <a:p>
                      <a:r>
                        <a:rPr lang="en-US" sz="1000"/>
                        <a:t>714</a:t>
                      </a:r>
                    </a:p>
                  </a:txBody>
                  <a:tcPr/>
                </a:tc>
                <a:extLst>
                  <a:ext uri="{0D108BD9-81ED-4DB2-BD59-A6C34878D82A}">
                    <a16:rowId xmlns:a16="http://schemas.microsoft.com/office/drawing/2014/main" val="468128042"/>
                  </a:ext>
                </a:extLst>
              </a:tr>
              <a:tr h="370840">
                <a:tc>
                  <a:txBody>
                    <a:bodyPr/>
                    <a:lstStyle/>
                    <a:p>
                      <a:r>
                        <a:rPr lang="en-US" sz="1000"/>
                        <a:t>YouTube</a:t>
                      </a:r>
                    </a:p>
                  </a:txBody>
                  <a:tcPr/>
                </a:tc>
                <a:tc>
                  <a:txBody>
                    <a:bodyPr/>
                    <a:lstStyle/>
                    <a:p>
                      <a:r>
                        <a:rPr lang="en-US" sz="1000"/>
                        <a:t>1000</a:t>
                      </a:r>
                    </a:p>
                  </a:txBody>
                  <a:tcPr/>
                </a:tc>
                <a:tc>
                  <a:txBody>
                    <a:bodyPr/>
                    <a:lstStyle/>
                    <a:p>
                      <a:r>
                        <a:rPr lang="en-US" sz="1000"/>
                        <a:t>0</a:t>
                      </a:r>
                    </a:p>
                  </a:txBody>
                  <a:tcPr/>
                </a:tc>
                <a:tc>
                  <a:txBody>
                    <a:bodyPr/>
                    <a:lstStyle/>
                    <a:p>
                      <a:r>
                        <a:rPr lang="en-US" sz="1000"/>
                        <a:t>489</a:t>
                      </a:r>
                    </a:p>
                  </a:txBody>
                  <a:tcPr/>
                </a:tc>
                <a:tc>
                  <a:txBody>
                    <a:bodyPr/>
                    <a:lstStyle/>
                    <a:p>
                      <a:r>
                        <a:rPr lang="en-US" sz="1000"/>
                        <a:t>n/a</a:t>
                      </a:r>
                    </a:p>
                  </a:txBody>
                  <a:tcPr/>
                </a:tc>
                <a:extLst>
                  <a:ext uri="{0D108BD9-81ED-4DB2-BD59-A6C34878D82A}">
                    <a16:rowId xmlns:a16="http://schemas.microsoft.com/office/drawing/2014/main" val="2075946215"/>
                  </a:ext>
                </a:extLst>
              </a:tr>
              <a:tr h="370840">
                <a:tc>
                  <a:txBody>
                    <a:bodyPr/>
                    <a:lstStyle/>
                    <a:p>
                      <a:r>
                        <a:rPr lang="en-US" sz="1000"/>
                        <a:t>Instagram</a:t>
                      </a:r>
                    </a:p>
                  </a:txBody>
                  <a:tcPr/>
                </a:tc>
                <a:tc>
                  <a:txBody>
                    <a:bodyPr/>
                    <a:lstStyle/>
                    <a:p>
                      <a:r>
                        <a:rPr lang="en-US" sz="1000"/>
                        <a:t>832</a:t>
                      </a:r>
                    </a:p>
                  </a:txBody>
                  <a:tcPr/>
                </a:tc>
                <a:tc>
                  <a:txBody>
                    <a:bodyPr/>
                    <a:lstStyle/>
                    <a:p>
                      <a:r>
                        <a:rPr lang="en-US" sz="1000"/>
                        <a:t>29</a:t>
                      </a:r>
                    </a:p>
                  </a:txBody>
                  <a:tcPr/>
                </a:tc>
                <a:tc>
                  <a:txBody>
                    <a:bodyPr/>
                    <a:lstStyle/>
                    <a:p>
                      <a:r>
                        <a:rPr lang="en-US" sz="1000"/>
                        <a:t>58343</a:t>
                      </a:r>
                    </a:p>
                  </a:txBody>
                  <a:tcPr/>
                </a:tc>
                <a:tc>
                  <a:txBody>
                    <a:bodyPr/>
                    <a:lstStyle/>
                    <a:p>
                      <a:r>
                        <a:rPr lang="en-US" sz="1000"/>
                        <a:t>2011</a:t>
                      </a:r>
                    </a:p>
                  </a:txBody>
                  <a:tcPr/>
                </a:tc>
                <a:extLst>
                  <a:ext uri="{0D108BD9-81ED-4DB2-BD59-A6C34878D82A}">
                    <a16:rowId xmlns:a16="http://schemas.microsoft.com/office/drawing/2014/main" val="3018283239"/>
                  </a:ext>
                </a:extLst>
              </a:tr>
              <a:tr h="370840">
                <a:tc>
                  <a:txBody>
                    <a:bodyPr/>
                    <a:lstStyle/>
                    <a:p>
                      <a:r>
                        <a:rPr lang="en-US" sz="1000"/>
                        <a:t>Twitter</a:t>
                      </a:r>
                    </a:p>
                  </a:txBody>
                  <a:tcPr/>
                </a:tc>
                <a:tc>
                  <a:txBody>
                    <a:bodyPr/>
                    <a:lstStyle/>
                    <a:p>
                      <a:r>
                        <a:rPr lang="en-US" sz="1000"/>
                        <a:t>223</a:t>
                      </a:r>
                    </a:p>
                  </a:txBody>
                  <a:tcPr/>
                </a:tc>
                <a:tc>
                  <a:txBody>
                    <a:bodyPr/>
                    <a:lstStyle/>
                    <a:p>
                      <a:r>
                        <a:rPr lang="en-US" sz="1000"/>
                        <a:t>30</a:t>
                      </a:r>
                    </a:p>
                  </a:txBody>
                  <a:tcPr/>
                </a:tc>
                <a:tc>
                  <a:txBody>
                    <a:bodyPr/>
                    <a:lstStyle/>
                    <a:p>
                      <a:r>
                        <a:rPr lang="en-US" sz="1000"/>
                        <a:t>4386</a:t>
                      </a:r>
                    </a:p>
                  </a:txBody>
                  <a:tcPr/>
                </a:tc>
                <a:tc>
                  <a:txBody>
                    <a:bodyPr/>
                    <a:lstStyle/>
                    <a:p>
                      <a:r>
                        <a:rPr lang="en-US" sz="1000"/>
                        <a:t>146</a:t>
                      </a:r>
                    </a:p>
                  </a:txBody>
                  <a:tcPr/>
                </a:tc>
                <a:extLst>
                  <a:ext uri="{0D108BD9-81ED-4DB2-BD59-A6C34878D82A}">
                    <a16:rowId xmlns:a16="http://schemas.microsoft.com/office/drawing/2014/main" val="1018262125"/>
                  </a:ext>
                </a:extLst>
              </a:tr>
            </a:tbl>
          </a:graphicData>
        </a:graphic>
      </p:graphicFrame>
      <p:sp>
        <p:nvSpPr>
          <p:cNvPr id="4" name="Text Placeholder 3">
            <a:extLst>
              <a:ext uri="{FF2B5EF4-FFF2-40B4-BE49-F238E27FC236}">
                <a16:creationId xmlns:a16="http://schemas.microsoft.com/office/drawing/2014/main" id="{6C71844D-1026-4178-90FB-B8883C80F327}"/>
              </a:ext>
            </a:extLst>
          </p:cNvPr>
          <p:cNvSpPr>
            <a:spLocks noGrp="1"/>
          </p:cNvSpPr>
          <p:nvPr>
            <p:ph type="body" sz="quarter" idx="14"/>
          </p:nvPr>
        </p:nvSpPr>
        <p:spPr/>
        <p:txBody>
          <a:bodyPr/>
          <a:lstStyle/>
          <a:p>
            <a:r>
              <a:rPr lang="en-US"/>
              <a:t>08/09/2021 - 08/23/2021</a:t>
            </a:r>
          </a:p>
        </p:txBody>
      </p:sp>
    </p:spTree>
    <p:extLst>
      <p:ext uri="{BB962C8B-B14F-4D97-AF65-F5344CB8AC3E}">
        <p14:creationId xmlns:p14="http://schemas.microsoft.com/office/powerpoint/2010/main" val="30766256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54AD7A-3C37-4111-837D-92B41D5FE985}"/>
              </a:ext>
            </a:extLst>
          </p:cNvPr>
          <p:cNvSpPr>
            <a:spLocks noGrp="1"/>
          </p:cNvSpPr>
          <p:nvPr>
            <p:ph type="title"/>
          </p:nvPr>
        </p:nvSpPr>
        <p:spPr/>
        <p:txBody>
          <a:bodyPr/>
          <a:lstStyle/>
          <a:p>
            <a:r>
              <a:rPr lang="en-US"/>
              <a:t>Overall Cross-Platform | Content Published | 311</a:t>
            </a:r>
          </a:p>
        </p:txBody>
      </p:sp>
      <p:graphicFrame>
        <p:nvGraphicFramePr>
          <p:cNvPr id="6" name="Chart Placeholder 5">
            <a:extLst>
              <a:ext uri="{FF2B5EF4-FFF2-40B4-BE49-F238E27FC236}">
                <a16:creationId xmlns:a16="http://schemas.microsoft.com/office/drawing/2014/main" id="{CF13331D-F509-4D53-80B8-08C1C486F351}"/>
              </a:ext>
            </a:extLst>
          </p:cNvPr>
          <p:cNvGraphicFramePr>
            <a:graphicFrameLocks noGrp="1"/>
          </p:cNvGraphicFramePr>
          <p:nvPr>
            <p:ph type="chart" sz="quarter" idx="13"/>
            <p:extLst>
              <p:ext uri="{D42A27DB-BD31-4B8C-83A1-F6EECF244321}">
                <p14:modId xmlns:p14="http://schemas.microsoft.com/office/powerpoint/2010/main" val="9196968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54A92FC-D357-4238-AB53-93C2E69C260D}"/>
              </a:ext>
            </a:extLst>
          </p:cNvPr>
          <p:cNvSpPr>
            <a:spLocks noGrp="1"/>
          </p:cNvSpPr>
          <p:nvPr>
            <p:ph type="body" sz="quarter" idx="14"/>
          </p:nvPr>
        </p:nvSpPr>
        <p:spPr/>
        <p:txBody>
          <a:bodyPr/>
          <a:lstStyle/>
          <a:p>
            <a:r>
              <a:rPr lang="en-US"/>
              <a:t>08/09/2021 - 08/23/2021</a:t>
            </a:r>
          </a:p>
        </p:txBody>
      </p:sp>
      <p:sp>
        <p:nvSpPr>
          <p:cNvPr id="5" name="Footer Placeholder 4">
            <a:extLst>
              <a:ext uri="{FF2B5EF4-FFF2-40B4-BE49-F238E27FC236}">
                <a16:creationId xmlns:a16="http://schemas.microsoft.com/office/drawing/2014/main" id="{F9DFB1C9-5EE7-4BE2-AE1C-C73CF433F0A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353138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F9C387-7513-4FA2-AC2D-B99917A3DA8B}"/>
              </a:ext>
            </a:extLst>
          </p:cNvPr>
          <p:cNvSpPr>
            <a:spLocks noGrp="1"/>
          </p:cNvSpPr>
          <p:nvPr>
            <p:ph type="title"/>
          </p:nvPr>
        </p:nvSpPr>
        <p:spPr/>
        <p:txBody>
          <a:bodyPr/>
          <a:lstStyle/>
          <a:p>
            <a:r>
              <a:rPr lang="en-US"/>
              <a:t>Facebook Facebook | Impressions | 311</a:t>
            </a:r>
          </a:p>
        </p:txBody>
      </p:sp>
      <p:graphicFrame>
        <p:nvGraphicFramePr>
          <p:cNvPr id="6" name="Chart Placeholder 5">
            <a:extLst>
              <a:ext uri="{FF2B5EF4-FFF2-40B4-BE49-F238E27FC236}">
                <a16:creationId xmlns:a16="http://schemas.microsoft.com/office/drawing/2014/main" id="{AC80A83B-295D-456C-999F-90DBB51E1107}"/>
              </a:ext>
            </a:extLst>
          </p:cNvPr>
          <p:cNvGraphicFramePr>
            <a:graphicFrameLocks noGrp="1"/>
          </p:cNvGraphicFramePr>
          <p:nvPr>
            <p:ph type="chart" sz="quarter" idx="13"/>
            <p:extLst>
              <p:ext uri="{D42A27DB-BD31-4B8C-83A1-F6EECF244321}">
                <p14:modId xmlns:p14="http://schemas.microsoft.com/office/powerpoint/2010/main" val="3628591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29498C2-52B0-4255-B2F1-6C27CC5629AD}"/>
              </a:ext>
            </a:extLst>
          </p:cNvPr>
          <p:cNvSpPr>
            <a:spLocks noGrp="1"/>
          </p:cNvSpPr>
          <p:nvPr>
            <p:ph type="body" sz="quarter" idx="14"/>
          </p:nvPr>
        </p:nvSpPr>
        <p:spPr/>
        <p:txBody>
          <a:bodyPr/>
          <a:lstStyle/>
          <a:p>
            <a:r>
              <a:rPr lang="en-US"/>
              <a:t>08/09/2021 - 08/23/2021</a:t>
            </a:r>
          </a:p>
        </p:txBody>
      </p:sp>
      <p:sp>
        <p:nvSpPr>
          <p:cNvPr id="5" name="Footer Placeholder 4">
            <a:extLst>
              <a:ext uri="{FF2B5EF4-FFF2-40B4-BE49-F238E27FC236}">
                <a16:creationId xmlns:a16="http://schemas.microsoft.com/office/drawing/2014/main" id="{41DC170C-781E-4489-9F88-218FD9D8F1B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987122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04D68-37DE-46EE-B350-D2B1BBB8F115}"/>
              </a:ext>
            </a:extLst>
          </p:cNvPr>
          <p:cNvSpPr>
            <a:spLocks noGrp="1"/>
          </p:cNvSpPr>
          <p:nvPr>
            <p:ph type="title"/>
          </p:nvPr>
        </p:nvSpPr>
        <p:spPr/>
        <p:txBody>
          <a:bodyPr/>
          <a:lstStyle/>
          <a:p>
            <a:r>
              <a:rPr lang="en-US"/>
              <a:t>Facebook Fan Age Distribution | 311</a:t>
            </a:r>
          </a:p>
        </p:txBody>
      </p:sp>
      <p:graphicFrame>
        <p:nvGraphicFramePr>
          <p:cNvPr id="6" name="Chart Placeholder 5">
            <a:extLst>
              <a:ext uri="{FF2B5EF4-FFF2-40B4-BE49-F238E27FC236}">
                <a16:creationId xmlns:a16="http://schemas.microsoft.com/office/drawing/2014/main" id="{EAA69E52-8FA7-45BE-9D23-FC31A6C24961}"/>
              </a:ext>
            </a:extLst>
          </p:cNvPr>
          <p:cNvGraphicFramePr>
            <a:graphicFrameLocks noGrp="1"/>
          </p:cNvGraphicFramePr>
          <p:nvPr>
            <p:ph type="chart" sz="quarter" idx="13"/>
            <p:extLst>
              <p:ext uri="{D42A27DB-BD31-4B8C-83A1-F6EECF244321}">
                <p14:modId xmlns:p14="http://schemas.microsoft.com/office/powerpoint/2010/main" val="10583053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6C19A25-695E-4977-A11C-3A7C3D518E20}"/>
              </a:ext>
            </a:extLst>
          </p:cNvPr>
          <p:cNvSpPr>
            <a:spLocks noGrp="1"/>
          </p:cNvSpPr>
          <p:nvPr>
            <p:ph type="body" sz="quarter" idx="14"/>
          </p:nvPr>
        </p:nvSpPr>
        <p:spPr/>
        <p:txBody>
          <a:bodyPr/>
          <a:lstStyle/>
          <a:p>
            <a:r>
              <a:rPr lang="en-US"/>
              <a:t>08/09/2021 - 08/23/2021</a:t>
            </a:r>
          </a:p>
        </p:txBody>
      </p:sp>
      <p:sp>
        <p:nvSpPr>
          <p:cNvPr id="5" name="Footer Placeholder 4">
            <a:extLst>
              <a:ext uri="{FF2B5EF4-FFF2-40B4-BE49-F238E27FC236}">
                <a16:creationId xmlns:a16="http://schemas.microsoft.com/office/drawing/2014/main" id="{008CA87F-3964-4587-B53F-1632523A987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283982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E1A9B7-2C6C-4FEB-A7FD-6D8C394FE302}"/>
              </a:ext>
            </a:extLst>
          </p:cNvPr>
          <p:cNvSpPr>
            <a:spLocks noGrp="1"/>
          </p:cNvSpPr>
          <p:nvPr>
            <p:ph type="title"/>
          </p:nvPr>
        </p:nvSpPr>
        <p:spPr/>
        <p:txBody>
          <a:bodyPr/>
          <a:lstStyle/>
          <a:p>
            <a:r>
              <a:rPr lang="en-US"/>
              <a:t>Facebook Reach By Country Table | 311</a:t>
            </a:r>
          </a:p>
        </p:txBody>
      </p:sp>
      <p:graphicFrame>
        <p:nvGraphicFramePr>
          <p:cNvPr id="5" name="Table Placeholder 4">
            <a:extLst>
              <a:ext uri="{FF2B5EF4-FFF2-40B4-BE49-F238E27FC236}">
                <a16:creationId xmlns:a16="http://schemas.microsoft.com/office/drawing/2014/main" id="{5ECDF119-B840-4374-A9F5-321095685A21}"/>
              </a:ext>
            </a:extLst>
          </p:cNvPr>
          <p:cNvGraphicFramePr>
            <a:graphicFrameLocks noGrp="1"/>
          </p:cNvGraphicFramePr>
          <p:nvPr>
            <p:ph type="tbl" sz="quarter" idx="13"/>
            <p:extLst>
              <p:ext uri="{D42A27DB-BD31-4B8C-83A1-F6EECF244321}">
                <p14:modId xmlns:p14="http://schemas.microsoft.com/office/powerpoint/2010/main" val="7002781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278739894"/>
                    </a:ext>
                  </a:extLst>
                </a:gridCol>
                <a:gridCol w="3291840">
                  <a:extLst>
                    <a:ext uri="{9D8B030D-6E8A-4147-A177-3AD203B41FA5}">
                      <a16:colId xmlns:a16="http://schemas.microsoft.com/office/drawing/2014/main" val="3988309361"/>
                    </a:ext>
                  </a:extLst>
                </a:gridCol>
              </a:tblGrid>
              <a:tr h="370840">
                <a:tc>
                  <a:txBody>
                    <a:bodyPr/>
                    <a:lstStyle/>
                    <a:p>
                      <a:r>
                        <a:rPr lang="en-US" sz="1000"/>
                        <a:t>Country</a:t>
                      </a:r>
                    </a:p>
                  </a:txBody>
                  <a:tcPr/>
                </a:tc>
                <a:tc>
                  <a:txBody>
                    <a:bodyPr/>
                    <a:lstStyle/>
                    <a:p>
                      <a:r>
                        <a:rPr lang="en-US" sz="1000"/>
                        <a:t>Avg. Reach per Day</a:t>
                      </a:r>
                    </a:p>
                  </a:txBody>
                  <a:tcPr/>
                </a:tc>
                <a:extLst>
                  <a:ext uri="{0D108BD9-81ED-4DB2-BD59-A6C34878D82A}">
                    <a16:rowId xmlns:a16="http://schemas.microsoft.com/office/drawing/2014/main" val="1721260146"/>
                  </a:ext>
                </a:extLst>
              </a:tr>
              <a:tr h="370840">
                <a:tc>
                  <a:txBody>
                    <a:bodyPr/>
                    <a:lstStyle/>
                    <a:p>
                      <a:r>
                        <a:rPr lang="en-US" sz="1000"/>
                        <a:t>United States</a:t>
                      </a:r>
                    </a:p>
                  </a:txBody>
                  <a:tcPr/>
                </a:tc>
                <a:tc>
                  <a:txBody>
                    <a:bodyPr/>
                    <a:lstStyle/>
                    <a:p>
                      <a:r>
                        <a:rPr lang="en-US" sz="1000"/>
                        <a:t>108486</a:t>
                      </a:r>
                    </a:p>
                  </a:txBody>
                  <a:tcPr/>
                </a:tc>
                <a:extLst>
                  <a:ext uri="{0D108BD9-81ED-4DB2-BD59-A6C34878D82A}">
                    <a16:rowId xmlns:a16="http://schemas.microsoft.com/office/drawing/2014/main" val="700640"/>
                  </a:ext>
                </a:extLst>
              </a:tr>
              <a:tr h="370840">
                <a:tc>
                  <a:txBody>
                    <a:bodyPr/>
                    <a:lstStyle/>
                    <a:p>
                      <a:r>
                        <a:rPr lang="en-US" sz="1000"/>
                        <a:t>Philippines</a:t>
                      </a:r>
                    </a:p>
                  </a:txBody>
                  <a:tcPr/>
                </a:tc>
                <a:tc>
                  <a:txBody>
                    <a:bodyPr/>
                    <a:lstStyle/>
                    <a:p>
                      <a:r>
                        <a:rPr lang="en-US" sz="1000"/>
                        <a:t>3894</a:t>
                      </a:r>
                    </a:p>
                  </a:txBody>
                  <a:tcPr/>
                </a:tc>
                <a:extLst>
                  <a:ext uri="{0D108BD9-81ED-4DB2-BD59-A6C34878D82A}">
                    <a16:rowId xmlns:a16="http://schemas.microsoft.com/office/drawing/2014/main" val="3583593497"/>
                  </a:ext>
                </a:extLst>
              </a:tr>
              <a:tr h="370840">
                <a:tc>
                  <a:txBody>
                    <a:bodyPr/>
                    <a:lstStyle/>
                    <a:p>
                      <a:r>
                        <a:rPr lang="en-US" sz="1000"/>
                        <a:t>Mexico</a:t>
                      </a:r>
                    </a:p>
                  </a:txBody>
                  <a:tcPr/>
                </a:tc>
                <a:tc>
                  <a:txBody>
                    <a:bodyPr/>
                    <a:lstStyle/>
                    <a:p>
                      <a:r>
                        <a:rPr lang="en-US" sz="1000"/>
                        <a:t>2113</a:t>
                      </a:r>
                    </a:p>
                  </a:txBody>
                  <a:tcPr/>
                </a:tc>
                <a:extLst>
                  <a:ext uri="{0D108BD9-81ED-4DB2-BD59-A6C34878D82A}">
                    <a16:rowId xmlns:a16="http://schemas.microsoft.com/office/drawing/2014/main" val="2466419496"/>
                  </a:ext>
                </a:extLst>
              </a:tr>
              <a:tr h="370840">
                <a:tc>
                  <a:txBody>
                    <a:bodyPr/>
                    <a:lstStyle/>
                    <a:p>
                      <a:r>
                        <a:rPr lang="en-US" sz="1000"/>
                        <a:t>Canada</a:t>
                      </a:r>
                    </a:p>
                  </a:txBody>
                  <a:tcPr/>
                </a:tc>
                <a:tc>
                  <a:txBody>
                    <a:bodyPr/>
                    <a:lstStyle/>
                    <a:p>
                      <a:r>
                        <a:rPr lang="en-US" sz="1000"/>
                        <a:t>1484</a:t>
                      </a:r>
                    </a:p>
                  </a:txBody>
                  <a:tcPr/>
                </a:tc>
                <a:extLst>
                  <a:ext uri="{0D108BD9-81ED-4DB2-BD59-A6C34878D82A}">
                    <a16:rowId xmlns:a16="http://schemas.microsoft.com/office/drawing/2014/main" val="3967152026"/>
                  </a:ext>
                </a:extLst>
              </a:tr>
              <a:tr h="370840">
                <a:tc>
                  <a:txBody>
                    <a:bodyPr/>
                    <a:lstStyle/>
                    <a:p>
                      <a:r>
                        <a:rPr lang="en-US" sz="1000"/>
                        <a:t>Indonesia</a:t>
                      </a:r>
                    </a:p>
                  </a:txBody>
                  <a:tcPr/>
                </a:tc>
                <a:tc>
                  <a:txBody>
                    <a:bodyPr/>
                    <a:lstStyle/>
                    <a:p>
                      <a:r>
                        <a:rPr lang="en-US" sz="1000"/>
                        <a:t>546</a:t>
                      </a:r>
                    </a:p>
                  </a:txBody>
                  <a:tcPr/>
                </a:tc>
                <a:extLst>
                  <a:ext uri="{0D108BD9-81ED-4DB2-BD59-A6C34878D82A}">
                    <a16:rowId xmlns:a16="http://schemas.microsoft.com/office/drawing/2014/main" val="1079793415"/>
                  </a:ext>
                </a:extLst>
              </a:tr>
              <a:tr h="370840">
                <a:tc>
                  <a:txBody>
                    <a:bodyPr/>
                    <a:lstStyle/>
                    <a:p>
                      <a:r>
                        <a:rPr lang="en-US" sz="1000"/>
                        <a:t>Colombia</a:t>
                      </a:r>
                    </a:p>
                  </a:txBody>
                  <a:tcPr/>
                </a:tc>
                <a:tc>
                  <a:txBody>
                    <a:bodyPr/>
                    <a:lstStyle/>
                    <a:p>
                      <a:r>
                        <a:rPr lang="en-US" sz="1000"/>
                        <a:t>406</a:t>
                      </a:r>
                    </a:p>
                  </a:txBody>
                  <a:tcPr/>
                </a:tc>
                <a:extLst>
                  <a:ext uri="{0D108BD9-81ED-4DB2-BD59-A6C34878D82A}">
                    <a16:rowId xmlns:a16="http://schemas.microsoft.com/office/drawing/2014/main" val="2773256319"/>
                  </a:ext>
                </a:extLst>
              </a:tr>
              <a:tr h="370840">
                <a:tc>
                  <a:txBody>
                    <a:bodyPr/>
                    <a:lstStyle/>
                    <a:p>
                      <a:r>
                        <a:rPr lang="en-US" sz="1000"/>
                        <a:t>Peru</a:t>
                      </a:r>
                    </a:p>
                  </a:txBody>
                  <a:tcPr/>
                </a:tc>
                <a:tc>
                  <a:txBody>
                    <a:bodyPr/>
                    <a:lstStyle/>
                    <a:p>
                      <a:r>
                        <a:rPr lang="en-US" sz="1000"/>
                        <a:t>392</a:t>
                      </a:r>
                    </a:p>
                  </a:txBody>
                  <a:tcPr/>
                </a:tc>
                <a:extLst>
                  <a:ext uri="{0D108BD9-81ED-4DB2-BD59-A6C34878D82A}">
                    <a16:rowId xmlns:a16="http://schemas.microsoft.com/office/drawing/2014/main" val="3958847703"/>
                  </a:ext>
                </a:extLst>
              </a:tr>
              <a:tr h="370840">
                <a:tc>
                  <a:txBody>
                    <a:bodyPr/>
                    <a:lstStyle/>
                    <a:p>
                      <a:r>
                        <a:rPr lang="en-US" sz="1000"/>
                        <a:t>Australia</a:t>
                      </a:r>
                    </a:p>
                  </a:txBody>
                  <a:tcPr/>
                </a:tc>
                <a:tc>
                  <a:txBody>
                    <a:bodyPr/>
                    <a:lstStyle/>
                    <a:p>
                      <a:r>
                        <a:rPr lang="en-US" sz="1000"/>
                        <a:t>362</a:t>
                      </a:r>
                    </a:p>
                  </a:txBody>
                  <a:tcPr/>
                </a:tc>
                <a:extLst>
                  <a:ext uri="{0D108BD9-81ED-4DB2-BD59-A6C34878D82A}">
                    <a16:rowId xmlns:a16="http://schemas.microsoft.com/office/drawing/2014/main" val="1500013483"/>
                  </a:ext>
                </a:extLst>
              </a:tr>
              <a:tr h="370840">
                <a:tc>
                  <a:txBody>
                    <a:bodyPr/>
                    <a:lstStyle/>
                    <a:p>
                      <a:r>
                        <a:rPr lang="en-US" sz="1000"/>
                        <a:t>Brazil</a:t>
                      </a:r>
                    </a:p>
                  </a:txBody>
                  <a:tcPr/>
                </a:tc>
                <a:tc>
                  <a:txBody>
                    <a:bodyPr/>
                    <a:lstStyle/>
                    <a:p>
                      <a:r>
                        <a:rPr lang="en-US" sz="1000"/>
                        <a:t>346</a:t>
                      </a:r>
                    </a:p>
                  </a:txBody>
                  <a:tcPr/>
                </a:tc>
                <a:extLst>
                  <a:ext uri="{0D108BD9-81ED-4DB2-BD59-A6C34878D82A}">
                    <a16:rowId xmlns:a16="http://schemas.microsoft.com/office/drawing/2014/main" val="3496804915"/>
                  </a:ext>
                </a:extLst>
              </a:tr>
              <a:tr h="370840">
                <a:tc>
                  <a:txBody>
                    <a:bodyPr/>
                    <a:lstStyle/>
                    <a:p>
                      <a:r>
                        <a:rPr lang="en-US" sz="1000"/>
                        <a:t>Japan</a:t>
                      </a:r>
                    </a:p>
                  </a:txBody>
                  <a:tcPr/>
                </a:tc>
                <a:tc>
                  <a:txBody>
                    <a:bodyPr/>
                    <a:lstStyle/>
                    <a:p>
                      <a:r>
                        <a:rPr lang="en-US" sz="1000"/>
                        <a:t>264</a:t>
                      </a:r>
                    </a:p>
                  </a:txBody>
                  <a:tcPr/>
                </a:tc>
                <a:extLst>
                  <a:ext uri="{0D108BD9-81ED-4DB2-BD59-A6C34878D82A}">
                    <a16:rowId xmlns:a16="http://schemas.microsoft.com/office/drawing/2014/main" val="86768847"/>
                  </a:ext>
                </a:extLst>
              </a:tr>
            </a:tbl>
          </a:graphicData>
        </a:graphic>
      </p:graphicFrame>
      <p:sp>
        <p:nvSpPr>
          <p:cNvPr id="4" name="Text Placeholder 3">
            <a:extLst>
              <a:ext uri="{FF2B5EF4-FFF2-40B4-BE49-F238E27FC236}">
                <a16:creationId xmlns:a16="http://schemas.microsoft.com/office/drawing/2014/main" id="{98B25FE1-D04B-4C63-ABBA-A32F42DC8E81}"/>
              </a:ext>
            </a:extLst>
          </p:cNvPr>
          <p:cNvSpPr>
            <a:spLocks noGrp="1"/>
          </p:cNvSpPr>
          <p:nvPr>
            <p:ph type="body" sz="quarter" idx="14"/>
          </p:nvPr>
        </p:nvSpPr>
        <p:spPr/>
        <p:txBody>
          <a:bodyPr/>
          <a:lstStyle/>
          <a:p>
            <a:r>
              <a:rPr lang="en-US"/>
              <a:t>08/09/2021 - 08/23/2021</a:t>
            </a:r>
          </a:p>
        </p:txBody>
      </p:sp>
    </p:spTree>
    <p:extLst>
      <p:ext uri="{BB962C8B-B14F-4D97-AF65-F5344CB8AC3E}">
        <p14:creationId xmlns:p14="http://schemas.microsoft.com/office/powerpoint/2010/main" val="39217280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7B2B4A-FEA7-4EE7-AF42-35990362C77A}"/>
              </a:ext>
            </a:extLst>
          </p:cNvPr>
          <p:cNvSpPr>
            <a:spLocks noGrp="1"/>
          </p:cNvSpPr>
          <p:nvPr>
            <p:ph type="title"/>
          </p:nvPr>
        </p:nvSpPr>
        <p:spPr/>
        <p:txBody>
          <a:bodyPr/>
          <a:lstStyle/>
          <a:p>
            <a:r>
              <a:rPr lang="en-US"/>
              <a:t>Facebook Facebook | Post Performance | 311 - 1 of 10</a:t>
            </a:r>
          </a:p>
        </p:txBody>
      </p:sp>
      <p:graphicFrame>
        <p:nvGraphicFramePr>
          <p:cNvPr id="5" name="Table Placeholder 4">
            <a:extLst>
              <a:ext uri="{FF2B5EF4-FFF2-40B4-BE49-F238E27FC236}">
                <a16:creationId xmlns:a16="http://schemas.microsoft.com/office/drawing/2014/main" id="{06455D07-FF80-4855-BC35-76AA01218B32}"/>
              </a:ext>
            </a:extLst>
          </p:cNvPr>
          <p:cNvGraphicFramePr>
            <a:graphicFrameLocks noGrp="1"/>
          </p:cNvGraphicFramePr>
          <p:nvPr>
            <p:ph type="tbl" sz="quarter" idx="13"/>
            <p:extLst>
              <p:ext uri="{D42A27DB-BD31-4B8C-83A1-F6EECF244321}">
                <p14:modId xmlns:p14="http://schemas.microsoft.com/office/powerpoint/2010/main" val="21695996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845554129"/>
                    </a:ext>
                  </a:extLst>
                </a:gridCol>
                <a:gridCol w="1152144">
                  <a:extLst>
                    <a:ext uri="{9D8B030D-6E8A-4147-A177-3AD203B41FA5}">
                      <a16:colId xmlns:a16="http://schemas.microsoft.com/office/drawing/2014/main" val="2553448766"/>
                    </a:ext>
                  </a:extLst>
                </a:gridCol>
                <a:gridCol w="1152144">
                  <a:extLst>
                    <a:ext uri="{9D8B030D-6E8A-4147-A177-3AD203B41FA5}">
                      <a16:colId xmlns:a16="http://schemas.microsoft.com/office/drawing/2014/main" val="3895110593"/>
                    </a:ext>
                  </a:extLst>
                </a:gridCol>
                <a:gridCol w="822960">
                  <a:extLst>
                    <a:ext uri="{9D8B030D-6E8A-4147-A177-3AD203B41FA5}">
                      <a16:colId xmlns:a16="http://schemas.microsoft.com/office/drawing/2014/main" val="3977895009"/>
                    </a:ext>
                  </a:extLst>
                </a:gridCol>
                <a:gridCol w="411480">
                  <a:extLst>
                    <a:ext uri="{9D8B030D-6E8A-4147-A177-3AD203B41FA5}">
                      <a16:colId xmlns:a16="http://schemas.microsoft.com/office/drawing/2014/main" val="2743386730"/>
                    </a:ext>
                  </a:extLst>
                </a:gridCol>
                <a:gridCol w="411480">
                  <a:extLst>
                    <a:ext uri="{9D8B030D-6E8A-4147-A177-3AD203B41FA5}">
                      <a16:colId xmlns:a16="http://schemas.microsoft.com/office/drawing/2014/main" val="2081766157"/>
                    </a:ext>
                  </a:extLst>
                </a:gridCol>
                <a:gridCol w="411480">
                  <a:extLst>
                    <a:ext uri="{9D8B030D-6E8A-4147-A177-3AD203B41FA5}">
                      <a16:colId xmlns:a16="http://schemas.microsoft.com/office/drawing/2014/main" val="3533051459"/>
                    </a:ext>
                  </a:extLst>
                </a:gridCol>
                <a:gridCol w="411480">
                  <a:extLst>
                    <a:ext uri="{9D8B030D-6E8A-4147-A177-3AD203B41FA5}">
                      <a16:colId xmlns:a16="http://schemas.microsoft.com/office/drawing/2014/main" val="998146994"/>
                    </a:ext>
                  </a:extLst>
                </a:gridCol>
                <a:gridCol w="411480">
                  <a:extLst>
                    <a:ext uri="{9D8B030D-6E8A-4147-A177-3AD203B41FA5}">
                      <a16:colId xmlns:a16="http://schemas.microsoft.com/office/drawing/2014/main" val="2308855389"/>
                    </a:ext>
                  </a:extLst>
                </a:gridCol>
                <a:gridCol w="411480">
                  <a:extLst>
                    <a:ext uri="{9D8B030D-6E8A-4147-A177-3AD203B41FA5}">
                      <a16:colId xmlns:a16="http://schemas.microsoft.com/office/drawing/2014/main" val="1961798932"/>
                    </a:ext>
                  </a:extLst>
                </a:gridCol>
                <a:gridCol w="411480">
                  <a:extLst>
                    <a:ext uri="{9D8B030D-6E8A-4147-A177-3AD203B41FA5}">
                      <a16:colId xmlns:a16="http://schemas.microsoft.com/office/drawing/2014/main" val="3616697190"/>
                    </a:ext>
                  </a:extLst>
                </a:gridCol>
                <a:gridCol w="411480">
                  <a:extLst>
                    <a:ext uri="{9D8B030D-6E8A-4147-A177-3AD203B41FA5}">
                      <a16:colId xmlns:a16="http://schemas.microsoft.com/office/drawing/2014/main" val="23150799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9323734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311 - 2021-08-23 22:01:41</a:t>
                      </a:r>
                      <a:r>
                        <a:rPr kumimoji="0" lang="en-US" sz="1000" b="0" i="0" u="none" strike="noStrike" kern="1200" cap="none" spc="0" normalizeH="0" baseline="0" noProof="0">
                          <a:ln>
                            <a:noFill/>
                          </a:ln>
                          <a:solidFill>
                            <a:prstClr val="black"/>
                          </a:solidFill>
                          <a:effectLst/>
                          <a:uLnTx/>
                          <a:uFillTx/>
                          <a:latin typeface="+mn-lt"/>
                          <a:ea typeface="+mn-ea"/>
                          <a:cs typeface="+mn-cs"/>
                        </a:rPr>
                        <a:t>
 It’s around the corner! 10 live streams from tour. First up “Live From Boston” this Saturday night! Get your tix!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s720x720/234844415_891354221464293_1642765011188902369_n.jpg?_nc_cat=108&amp;ccb=1-5&amp;_nc_sid=ad6a45&amp;_nc_ohc=Nx5dWcHx--oAX-be6eP&amp;_nc_ht=scontent-iad3-1.xx&amp;edm=AKIiGfEEAAAA&amp;oh=cc695c608bf32eb52b46b39831da9a4f&amp;oe=613514C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09/01/2021 13:23:29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500635804"/>
                  </a:ext>
                </a:extLst>
              </a:tr>
            </a:tbl>
          </a:graphicData>
        </a:graphic>
      </p:graphicFrame>
      <p:sp>
        <p:nvSpPr>
          <p:cNvPr id="4" name="Text Placeholder 3">
            <a:extLst>
              <a:ext uri="{FF2B5EF4-FFF2-40B4-BE49-F238E27FC236}">
                <a16:creationId xmlns:a16="http://schemas.microsoft.com/office/drawing/2014/main" id="{56C2E5F6-5310-4935-87D0-79A49C063530}"/>
              </a:ext>
            </a:extLst>
          </p:cNvPr>
          <p:cNvSpPr>
            <a:spLocks noGrp="1"/>
          </p:cNvSpPr>
          <p:nvPr>
            <p:ph type="body" sz="quarter" idx="14"/>
          </p:nvPr>
        </p:nvSpPr>
        <p:spPr/>
        <p:txBody>
          <a:bodyPr/>
          <a:lstStyle/>
          <a:p>
            <a:r>
              <a:rPr lang="en-US"/>
              <a:t>08/09/2021 - 08/23/2021</a:t>
            </a:r>
          </a:p>
        </p:txBody>
      </p:sp>
    </p:spTree>
    <p:extLst>
      <p:ext uri="{BB962C8B-B14F-4D97-AF65-F5344CB8AC3E}">
        <p14:creationId xmlns:p14="http://schemas.microsoft.com/office/powerpoint/2010/main" val="24393310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526FFB-5606-4020-8CA3-8981A0381D13}"/>
              </a:ext>
            </a:extLst>
          </p:cNvPr>
          <p:cNvSpPr>
            <a:spLocks noGrp="1"/>
          </p:cNvSpPr>
          <p:nvPr>
            <p:ph type="title"/>
          </p:nvPr>
        </p:nvSpPr>
        <p:spPr/>
        <p:txBody>
          <a:bodyPr/>
          <a:lstStyle/>
          <a:p>
            <a:r>
              <a:rPr lang="en-US"/>
              <a:t>Facebook Facebook | Post Performance | 311 - 2 of 10</a:t>
            </a:r>
          </a:p>
        </p:txBody>
      </p:sp>
      <p:graphicFrame>
        <p:nvGraphicFramePr>
          <p:cNvPr id="5" name="Table Placeholder 4">
            <a:extLst>
              <a:ext uri="{FF2B5EF4-FFF2-40B4-BE49-F238E27FC236}">
                <a16:creationId xmlns:a16="http://schemas.microsoft.com/office/drawing/2014/main" id="{56F22416-A29E-42DE-A958-A2B216D72E08}"/>
              </a:ext>
            </a:extLst>
          </p:cNvPr>
          <p:cNvGraphicFramePr>
            <a:graphicFrameLocks noGrp="1"/>
          </p:cNvGraphicFramePr>
          <p:nvPr>
            <p:ph type="tbl" sz="quarter" idx="13"/>
            <p:extLst>
              <p:ext uri="{D42A27DB-BD31-4B8C-83A1-F6EECF244321}">
                <p14:modId xmlns:p14="http://schemas.microsoft.com/office/powerpoint/2010/main" val="31225546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143678424"/>
                    </a:ext>
                  </a:extLst>
                </a:gridCol>
                <a:gridCol w="1152144">
                  <a:extLst>
                    <a:ext uri="{9D8B030D-6E8A-4147-A177-3AD203B41FA5}">
                      <a16:colId xmlns:a16="http://schemas.microsoft.com/office/drawing/2014/main" val="1395420305"/>
                    </a:ext>
                  </a:extLst>
                </a:gridCol>
                <a:gridCol w="1152144">
                  <a:extLst>
                    <a:ext uri="{9D8B030D-6E8A-4147-A177-3AD203B41FA5}">
                      <a16:colId xmlns:a16="http://schemas.microsoft.com/office/drawing/2014/main" val="3754760946"/>
                    </a:ext>
                  </a:extLst>
                </a:gridCol>
                <a:gridCol w="822960">
                  <a:extLst>
                    <a:ext uri="{9D8B030D-6E8A-4147-A177-3AD203B41FA5}">
                      <a16:colId xmlns:a16="http://schemas.microsoft.com/office/drawing/2014/main" val="3856573502"/>
                    </a:ext>
                  </a:extLst>
                </a:gridCol>
                <a:gridCol w="411480">
                  <a:extLst>
                    <a:ext uri="{9D8B030D-6E8A-4147-A177-3AD203B41FA5}">
                      <a16:colId xmlns:a16="http://schemas.microsoft.com/office/drawing/2014/main" val="1451274416"/>
                    </a:ext>
                  </a:extLst>
                </a:gridCol>
                <a:gridCol w="411480">
                  <a:extLst>
                    <a:ext uri="{9D8B030D-6E8A-4147-A177-3AD203B41FA5}">
                      <a16:colId xmlns:a16="http://schemas.microsoft.com/office/drawing/2014/main" val="804322963"/>
                    </a:ext>
                  </a:extLst>
                </a:gridCol>
                <a:gridCol w="411480">
                  <a:extLst>
                    <a:ext uri="{9D8B030D-6E8A-4147-A177-3AD203B41FA5}">
                      <a16:colId xmlns:a16="http://schemas.microsoft.com/office/drawing/2014/main" val="952951676"/>
                    </a:ext>
                  </a:extLst>
                </a:gridCol>
                <a:gridCol w="411480">
                  <a:extLst>
                    <a:ext uri="{9D8B030D-6E8A-4147-A177-3AD203B41FA5}">
                      <a16:colId xmlns:a16="http://schemas.microsoft.com/office/drawing/2014/main" val="1712628966"/>
                    </a:ext>
                  </a:extLst>
                </a:gridCol>
                <a:gridCol w="411480">
                  <a:extLst>
                    <a:ext uri="{9D8B030D-6E8A-4147-A177-3AD203B41FA5}">
                      <a16:colId xmlns:a16="http://schemas.microsoft.com/office/drawing/2014/main" val="459752422"/>
                    </a:ext>
                  </a:extLst>
                </a:gridCol>
                <a:gridCol w="411480">
                  <a:extLst>
                    <a:ext uri="{9D8B030D-6E8A-4147-A177-3AD203B41FA5}">
                      <a16:colId xmlns:a16="http://schemas.microsoft.com/office/drawing/2014/main" val="4071357927"/>
                    </a:ext>
                  </a:extLst>
                </a:gridCol>
                <a:gridCol w="411480">
                  <a:extLst>
                    <a:ext uri="{9D8B030D-6E8A-4147-A177-3AD203B41FA5}">
                      <a16:colId xmlns:a16="http://schemas.microsoft.com/office/drawing/2014/main" val="3830660845"/>
                    </a:ext>
                  </a:extLst>
                </a:gridCol>
                <a:gridCol w="411480">
                  <a:extLst>
                    <a:ext uri="{9D8B030D-6E8A-4147-A177-3AD203B41FA5}">
                      <a16:colId xmlns:a16="http://schemas.microsoft.com/office/drawing/2014/main" val="26880099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9067796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311 - 2021-08-23 16:00:06</a:t>
                      </a:r>
                      <a:r>
                        <a:rPr kumimoji="0" lang="en-US" sz="1000" b="0" i="0" u="none" strike="noStrike" kern="1200" cap="none" spc="0" normalizeH="0" baseline="0" noProof="0">
                          <a:ln>
                            <a:noFill/>
                          </a:ln>
                          <a:solidFill>
                            <a:prstClr val="black"/>
                          </a:solidFill>
                          <a:effectLst/>
                          <a:uLnTx/>
                          <a:uFillTx/>
                          <a:latin typeface="+mn-lt"/>
                          <a:ea typeface="+mn-ea"/>
                          <a:cs typeface="+mn-cs"/>
                        </a:rPr>
                        <a:t>
 On this date in 1995, 311 made their first TV appearance on Late Night with Conan O'Brien!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240270008_4379006318827939_813139217328178991_n.jpg?_nc_cat=107&amp;ccb=1-5&amp;_nc_sid=ad6a45&amp;_nc_ohc=yz5_Hima89MAX-HLtdY&amp;_nc_ht=scontent-iad3-1.xx&amp;edm=AKIiGfEEAAAA&amp;oh=5eb5d599d5b6cc91a701c3f60d48d827&amp;oe=6133C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09/01/2021 13:23:29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223882126"/>
                  </a:ext>
                </a:extLst>
              </a:tr>
            </a:tbl>
          </a:graphicData>
        </a:graphic>
      </p:graphicFrame>
      <p:sp>
        <p:nvSpPr>
          <p:cNvPr id="4" name="Text Placeholder 3">
            <a:extLst>
              <a:ext uri="{FF2B5EF4-FFF2-40B4-BE49-F238E27FC236}">
                <a16:creationId xmlns:a16="http://schemas.microsoft.com/office/drawing/2014/main" id="{CEBCA954-D154-4104-915F-4A9D0E2CF855}"/>
              </a:ext>
            </a:extLst>
          </p:cNvPr>
          <p:cNvSpPr>
            <a:spLocks noGrp="1"/>
          </p:cNvSpPr>
          <p:nvPr>
            <p:ph type="body" sz="quarter" idx="14"/>
          </p:nvPr>
        </p:nvSpPr>
        <p:spPr/>
        <p:txBody>
          <a:bodyPr/>
          <a:lstStyle/>
          <a:p>
            <a:r>
              <a:rPr lang="en-US"/>
              <a:t>08/09/2021 - 08/23/2021</a:t>
            </a:r>
          </a:p>
        </p:txBody>
      </p:sp>
    </p:spTree>
    <p:extLst>
      <p:ext uri="{BB962C8B-B14F-4D97-AF65-F5344CB8AC3E}">
        <p14:creationId xmlns:p14="http://schemas.microsoft.com/office/powerpoint/2010/main" val="40753983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1EC8FB-41EC-40F1-95C7-4659814BC218}"/>
              </a:ext>
            </a:extLst>
          </p:cNvPr>
          <p:cNvSpPr>
            <a:spLocks noGrp="1"/>
          </p:cNvSpPr>
          <p:nvPr>
            <p:ph type="title"/>
          </p:nvPr>
        </p:nvSpPr>
        <p:spPr/>
        <p:txBody>
          <a:bodyPr/>
          <a:lstStyle/>
          <a:p>
            <a:r>
              <a:rPr lang="en-US"/>
              <a:t>Facebook Facebook | Post Performance | 311 - 3 of 10</a:t>
            </a:r>
          </a:p>
        </p:txBody>
      </p:sp>
      <p:graphicFrame>
        <p:nvGraphicFramePr>
          <p:cNvPr id="5" name="Table Placeholder 4">
            <a:extLst>
              <a:ext uri="{FF2B5EF4-FFF2-40B4-BE49-F238E27FC236}">
                <a16:creationId xmlns:a16="http://schemas.microsoft.com/office/drawing/2014/main" id="{E5B84985-0B66-465B-9FE7-B98C2D558C64}"/>
              </a:ext>
            </a:extLst>
          </p:cNvPr>
          <p:cNvGraphicFramePr>
            <a:graphicFrameLocks noGrp="1"/>
          </p:cNvGraphicFramePr>
          <p:nvPr>
            <p:ph type="tbl" sz="quarter" idx="13"/>
            <p:extLst>
              <p:ext uri="{D42A27DB-BD31-4B8C-83A1-F6EECF244321}">
                <p14:modId xmlns:p14="http://schemas.microsoft.com/office/powerpoint/2010/main" val="14131905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516646658"/>
                    </a:ext>
                  </a:extLst>
                </a:gridCol>
                <a:gridCol w="1152144">
                  <a:extLst>
                    <a:ext uri="{9D8B030D-6E8A-4147-A177-3AD203B41FA5}">
                      <a16:colId xmlns:a16="http://schemas.microsoft.com/office/drawing/2014/main" val="4156603424"/>
                    </a:ext>
                  </a:extLst>
                </a:gridCol>
                <a:gridCol w="1152144">
                  <a:extLst>
                    <a:ext uri="{9D8B030D-6E8A-4147-A177-3AD203B41FA5}">
                      <a16:colId xmlns:a16="http://schemas.microsoft.com/office/drawing/2014/main" val="296651734"/>
                    </a:ext>
                  </a:extLst>
                </a:gridCol>
                <a:gridCol w="822960">
                  <a:extLst>
                    <a:ext uri="{9D8B030D-6E8A-4147-A177-3AD203B41FA5}">
                      <a16:colId xmlns:a16="http://schemas.microsoft.com/office/drawing/2014/main" val="2113684748"/>
                    </a:ext>
                  </a:extLst>
                </a:gridCol>
                <a:gridCol w="411480">
                  <a:extLst>
                    <a:ext uri="{9D8B030D-6E8A-4147-A177-3AD203B41FA5}">
                      <a16:colId xmlns:a16="http://schemas.microsoft.com/office/drawing/2014/main" val="2803764859"/>
                    </a:ext>
                  </a:extLst>
                </a:gridCol>
                <a:gridCol w="411480">
                  <a:extLst>
                    <a:ext uri="{9D8B030D-6E8A-4147-A177-3AD203B41FA5}">
                      <a16:colId xmlns:a16="http://schemas.microsoft.com/office/drawing/2014/main" val="1331652116"/>
                    </a:ext>
                  </a:extLst>
                </a:gridCol>
                <a:gridCol w="411480">
                  <a:extLst>
                    <a:ext uri="{9D8B030D-6E8A-4147-A177-3AD203B41FA5}">
                      <a16:colId xmlns:a16="http://schemas.microsoft.com/office/drawing/2014/main" val="1429821274"/>
                    </a:ext>
                  </a:extLst>
                </a:gridCol>
                <a:gridCol w="411480">
                  <a:extLst>
                    <a:ext uri="{9D8B030D-6E8A-4147-A177-3AD203B41FA5}">
                      <a16:colId xmlns:a16="http://schemas.microsoft.com/office/drawing/2014/main" val="3834029630"/>
                    </a:ext>
                  </a:extLst>
                </a:gridCol>
                <a:gridCol w="411480">
                  <a:extLst>
                    <a:ext uri="{9D8B030D-6E8A-4147-A177-3AD203B41FA5}">
                      <a16:colId xmlns:a16="http://schemas.microsoft.com/office/drawing/2014/main" val="971143187"/>
                    </a:ext>
                  </a:extLst>
                </a:gridCol>
                <a:gridCol w="411480">
                  <a:extLst>
                    <a:ext uri="{9D8B030D-6E8A-4147-A177-3AD203B41FA5}">
                      <a16:colId xmlns:a16="http://schemas.microsoft.com/office/drawing/2014/main" val="4124280296"/>
                    </a:ext>
                  </a:extLst>
                </a:gridCol>
                <a:gridCol w="411480">
                  <a:extLst>
                    <a:ext uri="{9D8B030D-6E8A-4147-A177-3AD203B41FA5}">
                      <a16:colId xmlns:a16="http://schemas.microsoft.com/office/drawing/2014/main" val="3233284000"/>
                    </a:ext>
                  </a:extLst>
                </a:gridCol>
                <a:gridCol w="411480">
                  <a:extLst>
                    <a:ext uri="{9D8B030D-6E8A-4147-A177-3AD203B41FA5}">
                      <a16:colId xmlns:a16="http://schemas.microsoft.com/office/drawing/2014/main" val="28765357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41114565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311 - 2021-08-22 17:05:46</a:t>
                      </a:r>
                      <a:r>
                        <a:rPr kumimoji="0" lang="en-US" sz="1000" b="0" i="0" u="none" strike="noStrike" kern="1200" cap="none" spc="0" normalizeH="0" baseline="0" noProof="0">
                          <a:ln>
                            <a:noFill/>
                          </a:ln>
                          <a:solidFill>
                            <a:prstClr val="black"/>
                          </a:solidFill>
                          <a:effectLst/>
                          <a:uLnTx/>
                          <a:uFillTx/>
                          <a:latin typeface="+mn-lt"/>
                          <a:ea typeface="+mn-ea"/>
                          <a:cs typeface="+mn-cs"/>
                        </a:rPr>
                        <a:t>
 Thanks Camden, good times! 
Great to be back on stage with our tour underway! 
Camden setlist: 
Time Bomb, Do You Right, All Mixed Up, Stainless, Don’t Stay Home, Extension, Come Original, Sever, Beautiful Disaster, Amber, Applied Science, Wildfire, Beyond the Grey Sky, You Wouldn’t Believe, Stealing Happy Hours, Creatures, Down
*Tonight’s Farmingville, NY show is now moved to 8/31 due to impending Hurricane Henri.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1.6435-9/p480x480/240056043_395934238556478_7919193772542597734_n.jpg?_nc_cat=107&amp;ccb=1-5&amp;_nc_sid=8024bb&amp;_nc_ohc=Nm72OnLON6kAX_100nj&amp;_nc_ht=scontent-iad3-1.xx&amp;edm=AKIiGfEEAAAA&amp;oh=9756f9bcc03cc4a6f7441cf4ef541d5e&amp;oe=61563737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09/01/2021 13:23:29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3632183"/>
                  </a:ext>
                </a:extLst>
              </a:tr>
            </a:tbl>
          </a:graphicData>
        </a:graphic>
      </p:graphicFrame>
      <p:sp>
        <p:nvSpPr>
          <p:cNvPr id="4" name="Text Placeholder 3">
            <a:extLst>
              <a:ext uri="{FF2B5EF4-FFF2-40B4-BE49-F238E27FC236}">
                <a16:creationId xmlns:a16="http://schemas.microsoft.com/office/drawing/2014/main" id="{5213D43D-9743-4F52-AE11-9E970ADDA3C3}"/>
              </a:ext>
            </a:extLst>
          </p:cNvPr>
          <p:cNvSpPr>
            <a:spLocks noGrp="1"/>
          </p:cNvSpPr>
          <p:nvPr>
            <p:ph type="body" sz="quarter" idx="14"/>
          </p:nvPr>
        </p:nvSpPr>
        <p:spPr/>
        <p:txBody>
          <a:bodyPr/>
          <a:lstStyle/>
          <a:p>
            <a:r>
              <a:rPr lang="en-US"/>
              <a:t>08/09/2021 - 08/23/2021</a:t>
            </a:r>
          </a:p>
        </p:txBody>
      </p:sp>
    </p:spTree>
    <p:extLst>
      <p:ext uri="{BB962C8B-B14F-4D97-AF65-F5344CB8AC3E}">
        <p14:creationId xmlns:p14="http://schemas.microsoft.com/office/powerpoint/2010/main" val="30722741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C7DF72-5CB3-4599-938A-940688543329}"/>
              </a:ext>
            </a:extLst>
          </p:cNvPr>
          <p:cNvSpPr>
            <a:spLocks noGrp="1"/>
          </p:cNvSpPr>
          <p:nvPr>
            <p:ph type="title"/>
          </p:nvPr>
        </p:nvSpPr>
        <p:spPr/>
        <p:txBody>
          <a:bodyPr/>
          <a:lstStyle/>
          <a:p>
            <a:r>
              <a:rPr lang="en-US"/>
              <a:t>Facebook Facebook | Post Performance | 311 - 4 of 10</a:t>
            </a:r>
          </a:p>
        </p:txBody>
      </p:sp>
      <p:graphicFrame>
        <p:nvGraphicFramePr>
          <p:cNvPr id="5" name="Table Placeholder 4">
            <a:extLst>
              <a:ext uri="{FF2B5EF4-FFF2-40B4-BE49-F238E27FC236}">
                <a16:creationId xmlns:a16="http://schemas.microsoft.com/office/drawing/2014/main" id="{0D158575-0487-4BC7-A6DF-5789AE73F612}"/>
              </a:ext>
            </a:extLst>
          </p:cNvPr>
          <p:cNvGraphicFramePr>
            <a:graphicFrameLocks noGrp="1"/>
          </p:cNvGraphicFramePr>
          <p:nvPr>
            <p:ph type="tbl" sz="quarter" idx="13"/>
            <p:extLst>
              <p:ext uri="{D42A27DB-BD31-4B8C-83A1-F6EECF244321}">
                <p14:modId xmlns:p14="http://schemas.microsoft.com/office/powerpoint/2010/main" val="12712482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530678557"/>
                    </a:ext>
                  </a:extLst>
                </a:gridCol>
                <a:gridCol w="1152144">
                  <a:extLst>
                    <a:ext uri="{9D8B030D-6E8A-4147-A177-3AD203B41FA5}">
                      <a16:colId xmlns:a16="http://schemas.microsoft.com/office/drawing/2014/main" val="60354271"/>
                    </a:ext>
                  </a:extLst>
                </a:gridCol>
                <a:gridCol w="1152144">
                  <a:extLst>
                    <a:ext uri="{9D8B030D-6E8A-4147-A177-3AD203B41FA5}">
                      <a16:colId xmlns:a16="http://schemas.microsoft.com/office/drawing/2014/main" val="3941114892"/>
                    </a:ext>
                  </a:extLst>
                </a:gridCol>
                <a:gridCol w="822960">
                  <a:extLst>
                    <a:ext uri="{9D8B030D-6E8A-4147-A177-3AD203B41FA5}">
                      <a16:colId xmlns:a16="http://schemas.microsoft.com/office/drawing/2014/main" val="832199419"/>
                    </a:ext>
                  </a:extLst>
                </a:gridCol>
                <a:gridCol w="411480">
                  <a:extLst>
                    <a:ext uri="{9D8B030D-6E8A-4147-A177-3AD203B41FA5}">
                      <a16:colId xmlns:a16="http://schemas.microsoft.com/office/drawing/2014/main" val="795170331"/>
                    </a:ext>
                  </a:extLst>
                </a:gridCol>
                <a:gridCol w="411480">
                  <a:extLst>
                    <a:ext uri="{9D8B030D-6E8A-4147-A177-3AD203B41FA5}">
                      <a16:colId xmlns:a16="http://schemas.microsoft.com/office/drawing/2014/main" val="906110786"/>
                    </a:ext>
                  </a:extLst>
                </a:gridCol>
                <a:gridCol w="411480">
                  <a:extLst>
                    <a:ext uri="{9D8B030D-6E8A-4147-A177-3AD203B41FA5}">
                      <a16:colId xmlns:a16="http://schemas.microsoft.com/office/drawing/2014/main" val="3298369680"/>
                    </a:ext>
                  </a:extLst>
                </a:gridCol>
                <a:gridCol w="411480">
                  <a:extLst>
                    <a:ext uri="{9D8B030D-6E8A-4147-A177-3AD203B41FA5}">
                      <a16:colId xmlns:a16="http://schemas.microsoft.com/office/drawing/2014/main" val="4107414031"/>
                    </a:ext>
                  </a:extLst>
                </a:gridCol>
                <a:gridCol w="411480">
                  <a:extLst>
                    <a:ext uri="{9D8B030D-6E8A-4147-A177-3AD203B41FA5}">
                      <a16:colId xmlns:a16="http://schemas.microsoft.com/office/drawing/2014/main" val="1229638432"/>
                    </a:ext>
                  </a:extLst>
                </a:gridCol>
                <a:gridCol w="411480">
                  <a:extLst>
                    <a:ext uri="{9D8B030D-6E8A-4147-A177-3AD203B41FA5}">
                      <a16:colId xmlns:a16="http://schemas.microsoft.com/office/drawing/2014/main" val="3580729135"/>
                    </a:ext>
                  </a:extLst>
                </a:gridCol>
                <a:gridCol w="411480">
                  <a:extLst>
                    <a:ext uri="{9D8B030D-6E8A-4147-A177-3AD203B41FA5}">
                      <a16:colId xmlns:a16="http://schemas.microsoft.com/office/drawing/2014/main" val="2072920056"/>
                    </a:ext>
                  </a:extLst>
                </a:gridCol>
                <a:gridCol w="411480">
                  <a:extLst>
                    <a:ext uri="{9D8B030D-6E8A-4147-A177-3AD203B41FA5}">
                      <a16:colId xmlns:a16="http://schemas.microsoft.com/office/drawing/2014/main" val="19338938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4908668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311 - 2021-08-21 18:00:21</a:t>
                      </a:r>
                      <a:r>
                        <a:rPr kumimoji="0" lang="en-US" sz="1000" b="0" i="0" u="none" strike="noStrike" kern="1200" cap="none" spc="0" normalizeH="0" baseline="0" noProof="0">
                          <a:ln>
                            <a:noFill/>
                          </a:ln>
                          <a:solidFill>
                            <a:prstClr val="black"/>
                          </a:solidFill>
                          <a:effectLst/>
                          <a:uLnTx/>
                          <a:uFillTx/>
                          <a:latin typeface="+mn-lt"/>
                          <a:ea typeface="+mn-ea"/>
                          <a:cs typeface="+mn-cs"/>
                        </a:rPr>
                        <a:t>
 TONIGHT, first show of Tour 2021! 
Hello Camden, NJ - lets do this! 
BB&amp;T Pavilion. 5:30pm doors, 6:30pm Iya Terra , 7:30pm Iration, 8:50pm 311. Event shirt &amp; poster at merch booth!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1.6435-9/s720x720/239888132_395201871963048_7457018622523593606_n.jpg?_nc_cat=109&amp;ccb=1-5&amp;_nc_sid=8024bb&amp;_nc_ohc=mEMhK4qzZKkAX9CgJvY&amp;_nc_oc=AQnujRQ9oYcynnV0AQgexWfJy56W1qhUaaSKhlYonYuZYxZq5eLnic3An4Xxut7xyWA&amp;_nc_ht=scontent-iad3-1.xx&amp;edm=AKIiGfEEAAAA&amp;oh=7b0d3cd4f35b2d9c9eb4cce57f7de161&amp;oe=615341B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09/01/2021 13:23:29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255982922"/>
                  </a:ext>
                </a:extLst>
              </a:tr>
            </a:tbl>
          </a:graphicData>
        </a:graphic>
      </p:graphicFrame>
      <p:sp>
        <p:nvSpPr>
          <p:cNvPr id="4" name="Text Placeholder 3">
            <a:extLst>
              <a:ext uri="{FF2B5EF4-FFF2-40B4-BE49-F238E27FC236}">
                <a16:creationId xmlns:a16="http://schemas.microsoft.com/office/drawing/2014/main" id="{53E44959-8A55-4D14-B110-1856E98F5445}"/>
              </a:ext>
            </a:extLst>
          </p:cNvPr>
          <p:cNvSpPr>
            <a:spLocks noGrp="1"/>
          </p:cNvSpPr>
          <p:nvPr>
            <p:ph type="body" sz="quarter" idx="14"/>
          </p:nvPr>
        </p:nvSpPr>
        <p:spPr/>
        <p:txBody>
          <a:bodyPr/>
          <a:lstStyle/>
          <a:p>
            <a:r>
              <a:rPr lang="en-US"/>
              <a:t>08/09/2021 - 08/23/2021</a:t>
            </a:r>
          </a:p>
        </p:txBody>
      </p:sp>
    </p:spTree>
    <p:extLst>
      <p:ext uri="{BB962C8B-B14F-4D97-AF65-F5344CB8AC3E}">
        <p14:creationId xmlns:p14="http://schemas.microsoft.com/office/powerpoint/2010/main" val="8939173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A79CB8-3BB4-4D94-AF12-469C4FA7FC67}"/>
              </a:ext>
            </a:extLst>
          </p:cNvPr>
          <p:cNvSpPr>
            <a:spLocks noGrp="1"/>
          </p:cNvSpPr>
          <p:nvPr>
            <p:ph type="title"/>
          </p:nvPr>
        </p:nvSpPr>
        <p:spPr/>
        <p:txBody>
          <a:bodyPr/>
          <a:lstStyle/>
          <a:p>
            <a:r>
              <a:rPr lang="en-US"/>
              <a:t>Facebook Facebook | Post Performance | 311 - 5 of 10</a:t>
            </a:r>
          </a:p>
        </p:txBody>
      </p:sp>
      <p:graphicFrame>
        <p:nvGraphicFramePr>
          <p:cNvPr id="5" name="Table Placeholder 4">
            <a:extLst>
              <a:ext uri="{FF2B5EF4-FFF2-40B4-BE49-F238E27FC236}">
                <a16:creationId xmlns:a16="http://schemas.microsoft.com/office/drawing/2014/main" id="{E73D521A-0AC3-4896-87C1-DB9A768A9255}"/>
              </a:ext>
            </a:extLst>
          </p:cNvPr>
          <p:cNvGraphicFramePr>
            <a:graphicFrameLocks noGrp="1"/>
          </p:cNvGraphicFramePr>
          <p:nvPr>
            <p:ph type="tbl" sz="quarter" idx="13"/>
            <p:extLst>
              <p:ext uri="{D42A27DB-BD31-4B8C-83A1-F6EECF244321}">
                <p14:modId xmlns:p14="http://schemas.microsoft.com/office/powerpoint/2010/main" val="1709629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274622064"/>
                    </a:ext>
                  </a:extLst>
                </a:gridCol>
                <a:gridCol w="1152144">
                  <a:extLst>
                    <a:ext uri="{9D8B030D-6E8A-4147-A177-3AD203B41FA5}">
                      <a16:colId xmlns:a16="http://schemas.microsoft.com/office/drawing/2014/main" val="401495892"/>
                    </a:ext>
                  </a:extLst>
                </a:gridCol>
                <a:gridCol w="1152144">
                  <a:extLst>
                    <a:ext uri="{9D8B030D-6E8A-4147-A177-3AD203B41FA5}">
                      <a16:colId xmlns:a16="http://schemas.microsoft.com/office/drawing/2014/main" val="1545722067"/>
                    </a:ext>
                  </a:extLst>
                </a:gridCol>
                <a:gridCol w="822960">
                  <a:extLst>
                    <a:ext uri="{9D8B030D-6E8A-4147-A177-3AD203B41FA5}">
                      <a16:colId xmlns:a16="http://schemas.microsoft.com/office/drawing/2014/main" val="3263471026"/>
                    </a:ext>
                  </a:extLst>
                </a:gridCol>
                <a:gridCol w="411480">
                  <a:extLst>
                    <a:ext uri="{9D8B030D-6E8A-4147-A177-3AD203B41FA5}">
                      <a16:colId xmlns:a16="http://schemas.microsoft.com/office/drawing/2014/main" val="2938243240"/>
                    </a:ext>
                  </a:extLst>
                </a:gridCol>
                <a:gridCol w="411480">
                  <a:extLst>
                    <a:ext uri="{9D8B030D-6E8A-4147-A177-3AD203B41FA5}">
                      <a16:colId xmlns:a16="http://schemas.microsoft.com/office/drawing/2014/main" val="1407338423"/>
                    </a:ext>
                  </a:extLst>
                </a:gridCol>
                <a:gridCol w="411480">
                  <a:extLst>
                    <a:ext uri="{9D8B030D-6E8A-4147-A177-3AD203B41FA5}">
                      <a16:colId xmlns:a16="http://schemas.microsoft.com/office/drawing/2014/main" val="2323240139"/>
                    </a:ext>
                  </a:extLst>
                </a:gridCol>
                <a:gridCol w="411480">
                  <a:extLst>
                    <a:ext uri="{9D8B030D-6E8A-4147-A177-3AD203B41FA5}">
                      <a16:colId xmlns:a16="http://schemas.microsoft.com/office/drawing/2014/main" val="1536889862"/>
                    </a:ext>
                  </a:extLst>
                </a:gridCol>
                <a:gridCol w="411480">
                  <a:extLst>
                    <a:ext uri="{9D8B030D-6E8A-4147-A177-3AD203B41FA5}">
                      <a16:colId xmlns:a16="http://schemas.microsoft.com/office/drawing/2014/main" val="420405552"/>
                    </a:ext>
                  </a:extLst>
                </a:gridCol>
                <a:gridCol w="411480">
                  <a:extLst>
                    <a:ext uri="{9D8B030D-6E8A-4147-A177-3AD203B41FA5}">
                      <a16:colId xmlns:a16="http://schemas.microsoft.com/office/drawing/2014/main" val="1676871493"/>
                    </a:ext>
                  </a:extLst>
                </a:gridCol>
                <a:gridCol w="411480">
                  <a:extLst>
                    <a:ext uri="{9D8B030D-6E8A-4147-A177-3AD203B41FA5}">
                      <a16:colId xmlns:a16="http://schemas.microsoft.com/office/drawing/2014/main" val="2023220931"/>
                    </a:ext>
                  </a:extLst>
                </a:gridCol>
                <a:gridCol w="411480">
                  <a:extLst>
                    <a:ext uri="{9D8B030D-6E8A-4147-A177-3AD203B41FA5}">
                      <a16:colId xmlns:a16="http://schemas.microsoft.com/office/drawing/2014/main" val="31012757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4241276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311 - 2021-08-21 16:00:44</a:t>
                      </a:r>
                      <a:r>
                        <a:rPr kumimoji="0" lang="en-US" sz="1000" b="0" i="0" u="none" strike="noStrike" kern="1200" cap="none" spc="0" normalizeH="0" baseline="0" noProof="0">
                          <a:ln>
                            <a:noFill/>
                          </a:ln>
                          <a:solidFill>
                            <a:prstClr val="black"/>
                          </a:solidFill>
                          <a:effectLst/>
                          <a:uLnTx/>
                          <a:uFillTx/>
                          <a:latin typeface="+mn-lt"/>
                          <a:ea typeface="+mn-ea"/>
                          <a:cs typeface="+mn-cs"/>
                        </a:rPr>
                        <a:t>
 Kicking into tour today! 
Tonight: Camden, NJ 
Tomorrow: 
UPDATE for Farmingville NY: Due to the impending threat of Hurricane Henri the 311 show scheduled to take place this Sunday, August 22nd has been rescheduled to Tuesday, August 31. Hang on to your tickets and they will be honored on the new 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1.6435-9/p720x720/233610019_395180508631851_5823562484840023248_n.jpg?_nc_cat=111&amp;ccb=1-5&amp;_nc_sid=8024bb&amp;_nc_ohc=-VbPD6WRNKYAX8Qfqta&amp;_nc_ht=scontent-iad3-1.xx&amp;edm=AKIiGfEEAAAA&amp;oh=3130d3cdf015f6707304a1c3cf79a037&amp;oe=6153C2A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09/01/2021 13:23:29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986890244"/>
                  </a:ext>
                </a:extLst>
              </a:tr>
            </a:tbl>
          </a:graphicData>
        </a:graphic>
      </p:graphicFrame>
      <p:sp>
        <p:nvSpPr>
          <p:cNvPr id="4" name="Text Placeholder 3">
            <a:extLst>
              <a:ext uri="{FF2B5EF4-FFF2-40B4-BE49-F238E27FC236}">
                <a16:creationId xmlns:a16="http://schemas.microsoft.com/office/drawing/2014/main" id="{34E05ABF-0EEE-4D27-8489-D5FB2E210386}"/>
              </a:ext>
            </a:extLst>
          </p:cNvPr>
          <p:cNvSpPr>
            <a:spLocks noGrp="1"/>
          </p:cNvSpPr>
          <p:nvPr>
            <p:ph type="body" sz="quarter" idx="14"/>
          </p:nvPr>
        </p:nvSpPr>
        <p:spPr/>
        <p:txBody>
          <a:bodyPr/>
          <a:lstStyle/>
          <a:p>
            <a:r>
              <a:rPr lang="en-US"/>
              <a:t>08/09/2021 - 08/23/2021</a:t>
            </a:r>
          </a:p>
        </p:txBody>
      </p:sp>
    </p:spTree>
    <p:extLst>
      <p:ext uri="{BB962C8B-B14F-4D97-AF65-F5344CB8AC3E}">
        <p14:creationId xmlns:p14="http://schemas.microsoft.com/office/powerpoint/2010/main" val="30154192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8CE608-E905-43DC-97C2-C975F0267D5F}"/>
              </a:ext>
            </a:extLst>
          </p:cNvPr>
          <p:cNvSpPr>
            <a:spLocks noGrp="1"/>
          </p:cNvSpPr>
          <p:nvPr>
            <p:ph type="title"/>
          </p:nvPr>
        </p:nvSpPr>
        <p:spPr/>
        <p:txBody>
          <a:bodyPr/>
          <a:lstStyle/>
          <a:p>
            <a:r>
              <a:rPr lang="en-US"/>
              <a:t>Facebook Facebook | Post Performance | 311 - 6 of 10</a:t>
            </a:r>
          </a:p>
        </p:txBody>
      </p:sp>
      <p:graphicFrame>
        <p:nvGraphicFramePr>
          <p:cNvPr id="5" name="Table Placeholder 4">
            <a:extLst>
              <a:ext uri="{FF2B5EF4-FFF2-40B4-BE49-F238E27FC236}">
                <a16:creationId xmlns:a16="http://schemas.microsoft.com/office/drawing/2014/main" id="{2B5EFD97-B15D-4086-977F-07BDE7E3FEE6}"/>
              </a:ext>
            </a:extLst>
          </p:cNvPr>
          <p:cNvGraphicFramePr>
            <a:graphicFrameLocks noGrp="1"/>
          </p:cNvGraphicFramePr>
          <p:nvPr>
            <p:ph type="tbl" sz="quarter" idx="13"/>
            <p:extLst>
              <p:ext uri="{D42A27DB-BD31-4B8C-83A1-F6EECF244321}">
                <p14:modId xmlns:p14="http://schemas.microsoft.com/office/powerpoint/2010/main" val="42019868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487709219"/>
                    </a:ext>
                  </a:extLst>
                </a:gridCol>
                <a:gridCol w="1152144">
                  <a:extLst>
                    <a:ext uri="{9D8B030D-6E8A-4147-A177-3AD203B41FA5}">
                      <a16:colId xmlns:a16="http://schemas.microsoft.com/office/drawing/2014/main" val="112803034"/>
                    </a:ext>
                  </a:extLst>
                </a:gridCol>
                <a:gridCol w="1152144">
                  <a:extLst>
                    <a:ext uri="{9D8B030D-6E8A-4147-A177-3AD203B41FA5}">
                      <a16:colId xmlns:a16="http://schemas.microsoft.com/office/drawing/2014/main" val="3264585742"/>
                    </a:ext>
                  </a:extLst>
                </a:gridCol>
                <a:gridCol w="822960">
                  <a:extLst>
                    <a:ext uri="{9D8B030D-6E8A-4147-A177-3AD203B41FA5}">
                      <a16:colId xmlns:a16="http://schemas.microsoft.com/office/drawing/2014/main" val="3888792407"/>
                    </a:ext>
                  </a:extLst>
                </a:gridCol>
                <a:gridCol w="411480">
                  <a:extLst>
                    <a:ext uri="{9D8B030D-6E8A-4147-A177-3AD203B41FA5}">
                      <a16:colId xmlns:a16="http://schemas.microsoft.com/office/drawing/2014/main" val="2834057407"/>
                    </a:ext>
                  </a:extLst>
                </a:gridCol>
                <a:gridCol w="411480">
                  <a:extLst>
                    <a:ext uri="{9D8B030D-6E8A-4147-A177-3AD203B41FA5}">
                      <a16:colId xmlns:a16="http://schemas.microsoft.com/office/drawing/2014/main" val="2058284502"/>
                    </a:ext>
                  </a:extLst>
                </a:gridCol>
                <a:gridCol w="411480">
                  <a:extLst>
                    <a:ext uri="{9D8B030D-6E8A-4147-A177-3AD203B41FA5}">
                      <a16:colId xmlns:a16="http://schemas.microsoft.com/office/drawing/2014/main" val="3344595119"/>
                    </a:ext>
                  </a:extLst>
                </a:gridCol>
                <a:gridCol w="411480">
                  <a:extLst>
                    <a:ext uri="{9D8B030D-6E8A-4147-A177-3AD203B41FA5}">
                      <a16:colId xmlns:a16="http://schemas.microsoft.com/office/drawing/2014/main" val="3321564799"/>
                    </a:ext>
                  </a:extLst>
                </a:gridCol>
                <a:gridCol w="411480">
                  <a:extLst>
                    <a:ext uri="{9D8B030D-6E8A-4147-A177-3AD203B41FA5}">
                      <a16:colId xmlns:a16="http://schemas.microsoft.com/office/drawing/2014/main" val="87763990"/>
                    </a:ext>
                  </a:extLst>
                </a:gridCol>
                <a:gridCol w="411480">
                  <a:extLst>
                    <a:ext uri="{9D8B030D-6E8A-4147-A177-3AD203B41FA5}">
                      <a16:colId xmlns:a16="http://schemas.microsoft.com/office/drawing/2014/main" val="3967939219"/>
                    </a:ext>
                  </a:extLst>
                </a:gridCol>
                <a:gridCol w="411480">
                  <a:extLst>
                    <a:ext uri="{9D8B030D-6E8A-4147-A177-3AD203B41FA5}">
                      <a16:colId xmlns:a16="http://schemas.microsoft.com/office/drawing/2014/main" val="1109803830"/>
                    </a:ext>
                  </a:extLst>
                </a:gridCol>
                <a:gridCol w="411480">
                  <a:extLst>
                    <a:ext uri="{9D8B030D-6E8A-4147-A177-3AD203B41FA5}">
                      <a16:colId xmlns:a16="http://schemas.microsoft.com/office/drawing/2014/main" val="34566503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7943902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311 - 2021-08-20 23:22:15</a:t>
                      </a:r>
                      <a:r>
                        <a:rPr kumimoji="0" lang="en-US" sz="1000" b="0" i="0" u="none" strike="noStrike" kern="1200" cap="none" spc="0" normalizeH="0" baseline="0" noProof="0">
                          <a:ln>
                            <a:noFill/>
                          </a:ln>
                          <a:solidFill>
                            <a:prstClr val="black"/>
                          </a:solidFill>
                          <a:effectLst/>
                          <a:uLnTx/>
                          <a:uFillTx/>
                          <a:latin typeface="+mn-lt"/>
                          <a:ea typeface="+mn-ea"/>
                          <a:cs typeface="+mn-cs"/>
                        </a:rPr>
                        <a:t>
 311 tour prep and launch! Check out behind-the-scenes footage over the past few days from band-member homes, the Hive studio, and production rehearsals! 3 videos of band and crew prepping for tour! (Link in 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https://scontent-iad3-1.xx.fbcdn.net/v/t15.5256-10/s720x720/238594107_262700905445278_2508570177313914466_n.jpg?_nc_cat=105&amp;ccb=1-5&amp;_nc_sid=ad6a45&amp;_nc_ohc=F8stHqLvlIIAX9Xoae4&amp;_nc_ht=scontent-iad3-1.xx&amp;oh=37b242050d0459293a45f273a814a22a&amp;oe=61339988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09/01/2021 13:23:29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604315742"/>
                  </a:ext>
                </a:extLst>
              </a:tr>
            </a:tbl>
          </a:graphicData>
        </a:graphic>
      </p:graphicFrame>
      <p:sp>
        <p:nvSpPr>
          <p:cNvPr id="4" name="Text Placeholder 3">
            <a:extLst>
              <a:ext uri="{FF2B5EF4-FFF2-40B4-BE49-F238E27FC236}">
                <a16:creationId xmlns:a16="http://schemas.microsoft.com/office/drawing/2014/main" id="{3A194ECE-0434-4A1D-BC9B-E8881A8075F3}"/>
              </a:ext>
            </a:extLst>
          </p:cNvPr>
          <p:cNvSpPr>
            <a:spLocks noGrp="1"/>
          </p:cNvSpPr>
          <p:nvPr>
            <p:ph type="body" sz="quarter" idx="14"/>
          </p:nvPr>
        </p:nvSpPr>
        <p:spPr/>
        <p:txBody>
          <a:bodyPr/>
          <a:lstStyle/>
          <a:p>
            <a:r>
              <a:rPr lang="en-US"/>
              <a:t>08/09/2021 - 08/23/2021</a:t>
            </a:r>
          </a:p>
        </p:txBody>
      </p:sp>
    </p:spTree>
    <p:extLst>
      <p:ext uri="{BB962C8B-B14F-4D97-AF65-F5344CB8AC3E}">
        <p14:creationId xmlns:p14="http://schemas.microsoft.com/office/powerpoint/2010/main" val="37104009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2A1926-7ED9-440B-9137-89D72B518D5B}"/>
              </a:ext>
            </a:extLst>
          </p:cNvPr>
          <p:cNvSpPr>
            <a:spLocks noGrp="1"/>
          </p:cNvSpPr>
          <p:nvPr>
            <p:ph type="title"/>
          </p:nvPr>
        </p:nvSpPr>
        <p:spPr/>
        <p:txBody>
          <a:bodyPr/>
          <a:lstStyle/>
          <a:p>
            <a:r>
              <a:rPr lang="en-US"/>
              <a:t>Facebook Facebook | Post Performance | 311 - 7 of 10</a:t>
            </a:r>
          </a:p>
        </p:txBody>
      </p:sp>
      <p:graphicFrame>
        <p:nvGraphicFramePr>
          <p:cNvPr id="5" name="Table Placeholder 4">
            <a:extLst>
              <a:ext uri="{FF2B5EF4-FFF2-40B4-BE49-F238E27FC236}">
                <a16:creationId xmlns:a16="http://schemas.microsoft.com/office/drawing/2014/main" id="{4B980230-31C7-4488-9076-9CDDD8F33C93}"/>
              </a:ext>
            </a:extLst>
          </p:cNvPr>
          <p:cNvGraphicFramePr>
            <a:graphicFrameLocks noGrp="1"/>
          </p:cNvGraphicFramePr>
          <p:nvPr>
            <p:ph type="tbl" sz="quarter" idx="13"/>
            <p:extLst>
              <p:ext uri="{D42A27DB-BD31-4B8C-83A1-F6EECF244321}">
                <p14:modId xmlns:p14="http://schemas.microsoft.com/office/powerpoint/2010/main" val="34943824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551361679"/>
                    </a:ext>
                  </a:extLst>
                </a:gridCol>
                <a:gridCol w="1152144">
                  <a:extLst>
                    <a:ext uri="{9D8B030D-6E8A-4147-A177-3AD203B41FA5}">
                      <a16:colId xmlns:a16="http://schemas.microsoft.com/office/drawing/2014/main" val="867661047"/>
                    </a:ext>
                  </a:extLst>
                </a:gridCol>
                <a:gridCol w="1152144">
                  <a:extLst>
                    <a:ext uri="{9D8B030D-6E8A-4147-A177-3AD203B41FA5}">
                      <a16:colId xmlns:a16="http://schemas.microsoft.com/office/drawing/2014/main" val="3449864897"/>
                    </a:ext>
                  </a:extLst>
                </a:gridCol>
                <a:gridCol w="822960">
                  <a:extLst>
                    <a:ext uri="{9D8B030D-6E8A-4147-A177-3AD203B41FA5}">
                      <a16:colId xmlns:a16="http://schemas.microsoft.com/office/drawing/2014/main" val="2060229416"/>
                    </a:ext>
                  </a:extLst>
                </a:gridCol>
                <a:gridCol w="411480">
                  <a:extLst>
                    <a:ext uri="{9D8B030D-6E8A-4147-A177-3AD203B41FA5}">
                      <a16:colId xmlns:a16="http://schemas.microsoft.com/office/drawing/2014/main" val="696566988"/>
                    </a:ext>
                  </a:extLst>
                </a:gridCol>
                <a:gridCol w="411480">
                  <a:extLst>
                    <a:ext uri="{9D8B030D-6E8A-4147-A177-3AD203B41FA5}">
                      <a16:colId xmlns:a16="http://schemas.microsoft.com/office/drawing/2014/main" val="1592391501"/>
                    </a:ext>
                  </a:extLst>
                </a:gridCol>
                <a:gridCol w="411480">
                  <a:extLst>
                    <a:ext uri="{9D8B030D-6E8A-4147-A177-3AD203B41FA5}">
                      <a16:colId xmlns:a16="http://schemas.microsoft.com/office/drawing/2014/main" val="1950194004"/>
                    </a:ext>
                  </a:extLst>
                </a:gridCol>
                <a:gridCol w="411480">
                  <a:extLst>
                    <a:ext uri="{9D8B030D-6E8A-4147-A177-3AD203B41FA5}">
                      <a16:colId xmlns:a16="http://schemas.microsoft.com/office/drawing/2014/main" val="1332307187"/>
                    </a:ext>
                  </a:extLst>
                </a:gridCol>
                <a:gridCol w="411480">
                  <a:extLst>
                    <a:ext uri="{9D8B030D-6E8A-4147-A177-3AD203B41FA5}">
                      <a16:colId xmlns:a16="http://schemas.microsoft.com/office/drawing/2014/main" val="3823222690"/>
                    </a:ext>
                  </a:extLst>
                </a:gridCol>
                <a:gridCol w="411480">
                  <a:extLst>
                    <a:ext uri="{9D8B030D-6E8A-4147-A177-3AD203B41FA5}">
                      <a16:colId xmlns:a16="http://schemas.microsoft.com/office/drawing/2014/main" val="32935456"/>
                    </a:ext>
                  </a:extLst>
                </a:gridCol>
                <a:gridCol w="411480">
                  <a:extLst>
                    <a:ext uri="{9D8B030D-6E8A-4147-A177-3AD203B41FA5}">
                      <a16:colId xmlns:a16="http://schemas.microsoft.com/office/drawing/2014/main" val="3203326562"/>
                    </a:ext>
                  </a:extLst>
                </a:gridCol>
                <a:gridCol w="411480">
                  <a:extLst>
                    <a:ext uri="{9D8B030D-6E8A-4147-A177-3AD203B41FA5}">
                      <a16:colId xmlns:a16="http://schemas.microsoft.com/office/drawing/2014/main" val="19569260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3817828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311 - 2021-08-20 19:01:40</a:t>
                      </a:r>
                      <a:r>
                        <a:rPr kumimoji="0" lang="en-US" sz="1000" b="0" i="0" u="none" strike="noStrike" kern="1200" cap="none" spc="0" normalizeH="0" baseline="0" noProof="0">
                          <a:ln>
                            <a:noFill/>
                          </a:ln>
                          <a:solidFill>
                            <a:prstClr val="black"/>
                          </a:solidFill>
                          <a:effectLst/>
                          <a:uLnTx/>
                          <a:uFillTx/>
                          <a:latin typeface="+mn-lt"/>
                          <a:ea typeface="+mn-ea"/>
                          <a:cs typeface="+mn-cs"/>
                        </a:rPr>
                        <a:t>
 NEW Exclusive Tour Bundle now available with limited-edition goods! Only 20 per​​ show! All details at 311tourbundle.com.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1.6435-9/s720x720/239570385_394594218690480_3307552339763691610_n.jpg?_nc_cat=102&amp;ccb=1-5&amp;_nc_sid=8024bb&amp;_nc_ohc=w7wFh2avG4MAX-nj5dC&amp;_nc_oc=AQn2_Ggg9ynxT2Z7Ff8octv03FAOVXCeDM6fsn3rB8C5OG9D-GOiaw8ePPsvQETiSZw&amp;_nc_ht=scontent-iad3-1.xx&amp;edm=AKIiGfEEAAAA&amp;oh=a7b2e189ae5c15fde9c2ae837b2f646e&amp;oe=6155A2C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09/01/2021 13:23:29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959174095"/>
                  </a:ext>
                </a:extLst>
              </a:tr>
            </a:tbl>
          </a:graphicData>
        </a:graphic>
      </p:graphicFrame>
      <p:sp>
        <p:nvSpPr>
          <p:cNvPr id="4" name="Text Placeholder 3">
            <a:extLst>
              <a:ext uri="{FF2B5EF4-FFF2-40B4-BE49-F238E27FC236}">
                <a16:creationId xmlns:a16="http://schemas.microsoft.com/office/drawing/2014/main" id="{D32D8182-A633-429B-A178-5235A3493872}"/>
              </a:ext>
            </a:extLst>
          </p:cNvPr>
          <p:cNvSpPr>
            <a:spLocks noGrp="1"/>
          </p:cNvSpPr>
          <p:nvPr>
            <p:ph type="body" sz="quarter" idx="14"/>
          </p:nvPr>
        </p:nvSpPr>
        <p:spPr/>
        <p:txBody>
          <a:bodyPr/>
          <a:lstStyle/>
          <a:p>
            <a:r>
              <a:rPr lang="en-US"/>
              <a:t>08/09/2021 - 08/23/2021</a:t>
            </a:r>
          </a:p>
        </p:txBody>
      </p:sp>
    </p:spTree>
    <p:extLst>
      <p:ext uri="{BB962C8B-B14F-4D97-AF65-F5344CB8AC3E}">
        <p14:creationId xmlns:p14="http://schemas.microsoft.com/office/powerpoint/2010/main" val="6036924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3A85DA-2785-4329-B305-2D9731D585B5}"/>
              </a:ext>
            </a:extLst>
          </p:cNvPr>
          <p:cNvSpPr>
            <a:spLocks noGrp="1"/>
          </p:cNvSpPr>
          <p:nvPr>
            <p:ph type="title"/>
          </p:nvPr>
        </p:nvSpPr>
        <p:spPr/>
        <p:txBody>
          <a:bodyPr/>
          <a:lstStyle/>
          <a:p>
            <a:r>
              <a:rPr lang="en-US"/>
              <a:t>Facebook Facebook | Post Performance | 311 - 8 of 10</a:t>
            </a:r>
          </a:p>
        </p:txBody>
      </p:sp>
      <p:graphicFrame>
        <p:nvGraphicFramePr>
          <p:cNvPr id="5" name="Table Placeholder 4">
            <a:extLst>
              <a:ext uri="{FF2B5EF4-FFF2-40B4-BE49-F238E27FC236}">
                <a16:creationId xmlns:a16="http://schemas.microsoft.com/office/drawing/2014/main" id="{9FCCE6CC-185F-4479-A4A8-E5B7E9567B06}"/>
              </a:ext>
            </a:extLst>
          </p:cNvPr>
          <p:cNvGraphicFramePr>
            <a:graphicFrameLocks noGrp="1"/>
          </p:cNvGraphicFramePr>
          <p:nvPr>
            <p:ph type="tbl" sz="quarter" idx="13"/>
            <p:extLst>
              <p:ext uri="{D42A27DB-BD31-4B8C-83A1-F6EECF244321}">
                <p14:modId xmlns:p14="http://schemas.microsoft.com/office/powerpoint/2010/main" val="37608624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834472522"/>
                    </a:ext>
                  </a:extLst>
                </a:gridCol>
                <a:gridCol w="1152144">
                  <a:extLst>
                    <a:ext uri="{9D8B030D-6E8A-4147-A177-3AD203B41FA5}">
                      <a16:colId xmlns:a16="http://schemas.microsoft.com/office/drawing/2014/main" val="355133435"/>
                    </a:ext>
                  </a:extLst>
                </a:gridCol>
                <a:gridCol w="1152144">
                  <a:extLst>
                    <a:ext uri="{9D8B030D-6E8A-4147-A177-3AD203B41FA5}">
                      <a16:colId xmlns:a16="http://schemas.microsoft.com/office/drawing/2014/main" val="387045643"/>
                    </a:ext>
                  </a:extLst>
                </a:gridCol>
                <a:gridCol w="822960">
                  <a:extLst>
                    <a:ext uri="{9D8B030D-6E8A-4147-A177-3AD203B41FA5}">
                      <a16:colId xmlns:a16="http://schemas.microsoft.com/office/drawing/2014/main" val="4081011098"/>
                    </a:ext>
                  </a:extLst>
                </a:gridCol>
                <a:gridCol w="411480">
                  <a:extLst>
                    <a:ext uri="{9D8B030D-6E8A-4147-A177-3AD203B41FA5}">
                      <a16:colId xmlns:a16="http://schemas.microsoft.com/office/drawing/2014/main" val="237336761"/>
                    </a:ext>
                  </a:extLst>
                </a:gridCol>
                <a:gridCol w="411480">
                  <a:extLst>
                    <a:ext uri="{9D8B030D-6E8A-4147-A177-3AD203B41FA5}">
                      <a16:colId xmlns:a16="http://schemas.microsoft.com/office/drawing/2014/main" val="3994629892"/>
                    </a:ext>
                  </a:extLst>
                </a:gridCol>
                <a:gridCol w="411480">
                  <a:extLst>
                    <a:ext uri="{9D8B030D-6E8A-4147-A177-3AD203B41FA5}">
                      <a16:colId xmlns:a16="http://schemas.microsoft.com/office/drawing/2014/main" val="1591045289"/>
                    </a:ext>
                  </a:extLst>
                </a:gridCol>
                <a:gridCol w="411480">
                  <a:extLst>
                    <a:ext uri="{9D8B030D-6E8A-4147-A177-3AD203B41FA5}">
                      <a16:colId xmlns:a16="http://schemas.microsoft.com/office/drawing/2014/main" val="1942495488"/>
                    </a:ext>
                  </a:extLst>
                </a:gridCol>
                <a:gridCol w="411480">
                  <a:extLst>
                    <a:ext uri="{9D8B030D-6E8A-4147-A177-3AD203B41FA5}">
                      <a16:colId xmlns:a16="http://schemas.microsoft.com/office/drawing/2014/main" val="1858475905"/>
                    </a:ext>
                  </a:extLst>
                </a:gridCol>
                <a:gridCol w="411480">
                  <a:extLst>
                    <a:ext uri="{9D8B030D-6E8A-4147-A177-3AD203B41FA5}">
                      <a16:colId xmlns:a16="http://schemas.microsoft.com/office/drawing/2014/main" val="2951695939"/>
                    </a:ext>
                  </a:extLst>
                </a:gridCol>
                <a:gridCol w="411480">
                  <a:extLst>
                    <a:ext uri="{9D8B030D-6E8A-4147-A177-3AD203B41FA5}">
                      <a16:colId xmlns:a16="http://schemas.microsoft.com/office/drawing/2014/main" val="2994963092"/>
                    </a:ext>
                  </a:extLst>
                </a:gridCol>
                <a:gridCol w="411480">
                  <a:extLst>
                    <a:ext uri="{9D8B030D-6E8A-4147-A177-3AD203B41FA5}">
                      <a16:colId xmlns:a16="http://schemas.microsoft.com/office/drawing/2014/main" val="3349954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9588831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311 - 2021-08-20 16:19:28</a:t>
                      </a:r>
                      <a:r>
                        <a:rPr kumimoji="0" lang="en-US" sz="1000" b="0" i="0" u="none" strike="noStrike" kern="1200" cap="none" spc="0" normalizeH="0" baseline="0" noProof="0">
                          <a:ln>
                            <a:noFill/>
                          </a:ln>
                          <a:solidFill>
                            <a:prstClr val="black"/>
                          </a:solidFill>
                          <a:effectLst/>
                          <a:uLnTx/>
                          <a:uFillTx/>
                          <a:latin typeface="+mn-lt"/>
                          <a:ea typeface="+mn-ea"/>
                          <a:cs typeface="+mn-cs"/>
                        </a:rPr>
                        <a:t>
 On this date in 2005, 311 played the AmsterJam Festival in NY, including a mash-up with Wyclef on the song “Ring the Alarm."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1.6435-9/p180x540/233047220_394472902035945_6490766569936225720_n.jpg?_nc_cat=109&amp;ccb=1-5&amp;_nc_sid=8024bb&amp;_nc_ohc=OH6yaRPX5xQAX8DkLV4&amp;_nc_ht=scontent-iad3-1.xx&amp;edm=AKIiGfEEAAAA&amp;oh=cb64fd44f49ef7360938121f7b591888&amp;oe=6153859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09/01/2021 13:23:29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496721218"/>
                  </a:ext>
                </a:extLst>
              </a:tr>
            </a:tbl>
          </a:graphicData>
        </a:graphic>
      </p:graphicFrame>
      <p:sp>
        <p:nvSpPr>
          <p:cNvPr id="4" name="Text Placeholder 3">
            <a:extLst>
              <a:ext uri="{FF2B5EF4-FFF2-40B4-BE49-F238E27FC236}">
                <a16:creationId xmlns:a16="http://schemas.microsoft.com/office/drawing/2014/main" id="{7531C2B6-3108-42D4-91F7-F75514B3F83C}"/>
              </a:ext>
            </a:extLst>
          </p:cNvPr>
          <p:cNvSpPr>
            <a:spLocks noGrp="1"/>
          </p:cNvSpPr>
          <p:nvPr>
            <p:ph type="body" sz="quarter" idx="14"/>
          </p:nvPr>
        </p:nvSpPr>
        <p:spPr/>
        <p:txBody>
          <a:bodyPr/>
          <a:lstStyle/>
          <a:p>
            <a:r>
              <a:rPr lang="en-US"/>
              <a:t>08/09/2021 - 08/23/2021</a:t>
            </a:r>
          </a:p>
        </p:txBody>
      </p:sp>
    </p:spTree>
    <p:extLst>
      <p:ext uri="{BB962C8B-B14F-4D97-AF65-F5344CB8AC3E}">
        <p14:creationId xmlns:p14="http://schemas.microsoft.com/office/powerpoint/2010/main" val="238026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48037C-9B35-4B20-AF60-32A8CDD894DC}"/>
              </a:ext>
            </a:extLst>
          </p:cNvPr>
          <p:cNvSpPr>
            <a:spLocks noGrp="1"/>
          </p:cNvSpPr>
          <p:nvPr>
            <p:ph type="title"/>
          </p:nvPr>
        </p:nvSpPr>
        <p:spPr/>
        <p:txBody>
          <a:bodyPr/>
          <a:lstStyle/>
          <a:p>
            <a:r>
              <a:rPr lang="en-US"/>
              <a:t>Facebook Facebook | Post Performance | 311 - 9 of 10</a:t>
            </a:r>
          </a:p>
        </p:txBody>
      </p:sp>
      <p:graphicFrame>
        <p:nvGraphicFramePr>
          <p:cNvPr id="5" name="Table Placeholder 4">
            <a:extLst>
              <a:ext uri="{FF2B5EF4-FFF2-40B4-BE49-F238E27FC236}">
                <a16:creationId xmlns:a16="http://schemas.microsoft.com/office/drawing/2014/main" id="{4309E76E-739F-4B81-BD79-50EB3DFAF283}"/>
              </a:ext>
            </a:extLst>
          </p:cNvPr>
          <p:cNvGraphicFramePr>
            <a:graphicFrameLocks noGrp="1"/>
          </p:cNvGraphicFramePr>
          <p:nvPr>
            <p:ph type="tbl" sz="quarter" idx="13"/>
            <p:extLst>
              <p:ext uri="{D42A27DB-BD31-4B8C-83A1-F6EECF244321}">
                <p14:modId xmlns:p14="http://schemas.microsoft.com/office/powerpoint/2010/main" val="13380263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834544551"/>
                    </a:ext>
                  </a:extLst>
                </a:gridCol>
                <a:gridCol w="1152144">
                  <a:extLst>
                    <a:ext uri="{9D8B030D-6E8A-4147-A177-3AD203B41FA5}">
                      <a16:colId xmlns:a16="http://schemas.microsoft.com/office/drawing/2014/main" val="2993304281"/>
                    </a:ext>
                  </a:extLst>
                </a:gridCol>
                <a:gridCol w="1152144">
                  <a:extLst>
                    <a:ext uri="{9D8B030D-6E8A-4147-A177-3AD203B41FA5}">
                      <a16:colId xmlns:a16="http://schemas.microsoft.com/office/drawing/2014/main" val="1106825067"/>
                    </a:ext>
                  </a:extLst>
                </a:gridCol>
                <a:gridCol w="822960">
                  <a:extLst>
                    <a:ext uri="{9D8B030D-6E8A-4147-A177-3AD203B41FA5}">
                      <a16:colId xmlns:a16="http://schemas.microsoft.com/office/drawing/2014/main" val="1092009746"/>
                    </a:ext>
                  </a:extLst>
                </a:gridCol>
                <a:gridCol w="411480">
                  <a:extLst>
                    <a:ext uri="{9D8B030D-6E8A-4147-A177-3AD203B41FA5}">
                      <a16:colId xmlns:a16="http://schemas.microsoft.com/office/drawing/2014/main" val="816937320"/>
                    </a:ext>
                  </a:extLst>
                </a:gridCol>
                <a:gridCol w="411480">
                  <a:extLst>
                    <a:ext uri="{9D8B030D-6E8A-4147-A177-3AD203B41FA5}">
                      <a16:colId xmlns:a16="http://schemas.microsoft.com/office/drawing/2014/main" val="1862001709"/>
                    </a:ext>
                  </a:extLst>
                </a:gridCol>
                <a:gridCol w="411480">
                  <a:extLst>
                    <a:ext uri="{9D8B030D-6E8A-4147-A177-3AD203B41FA5}">
                      <a16:colId xmlns:a16="http://schemas.microsoft.com/office/drawing/2014/main" val="2464064893"/>
                    </a:ext>
                  </a:extLst>
                </a:gridCol>
                <a:gridCol w="411480">
                  <a:extLst>
                    <a:ext uri="{9D8B030D-6E8A-4147-A177-3AD203B41FA5}">
                      <a16:colId xmlns:a16="http://schemas.microsoft.com/office/drawing/2014/main" val="329345704"/>
                    </a:ext>
                  </a:extLst>
                </a:gridCol>
                <a:gridCol w="411480">
                  <a:extLst>
                    <a:ext uri="{9D8B030D-6E8A-4147-A177-3AD203B41FA5}">
                      <a16:colId xmlns:a16="http://schemas.microsoft.com/office/drawing/2014/main" val="4257003444"/>
                    </a:ext>
                  </a:extLst>
                </a:gridCol>
                <a:gridCol w="411480">
                  <a:extLst>
                    <a:ext uri="{9D8B030D-6E8A-4147-A177-3AD203B41FA5}">
                      <a16:colId xmlns:a16="http://schemas.microsoft.com/office/drawing/2014/main" val="2872029913"/>
                    </a:ext>
                  </a:extLst>
                </a:gridCol>
                <a:gridCol w="411480">
                  <a:extLst>
                    <a:ext uri="{9D8B030D-6E8A-4147-A177-3AD203B41FA5}">
                      <a16:colId xmlns:a16="http://schemas.microsoft.com/office/drawing/2014/main" val="2281879694"/>
                    </a:ext>
                  </a:extLst>
                </a:gridCol>
                <a:gridCol w="411480">
                  <a:extLst>
                    <a:ext uri="{9D8B030D-6E8A-4147-A177-3AD203B41FA5}">
                      <a16:colId xmlns:a16="http://schemas.microsoft.com/office/drawing/2014/main" val="11397066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40121662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311 - 2021-08-19 22:02:04</a:t>
                      </a:r>
                      <a:r>
                        <a:rPr kumimoji="0" lang="en-US" sz="1000" b="0" i="0" u="none" strike="noStrike" kern="1200" cap="none" spc="0" normalizeH="0" baseline="0" noProof="0">
                          <a:ln>
                            <a:noFill/>
                          </a:ln>
                          <a:solidFill>
                            <a:prstClr val="black"/>
                          </a:solidFill>
                          <a:effectLst/>
                          <a:uLnTx/>
                          <a:uFillTx/>
                          <a:latin typeface="+mn-lt"/>
                          <a:ea typeface="+mn-ea"/>
                          <a:cs typeface="+mn-cs"/>
                        </a:rPr>
                        <a:t>
 Tour starts this Saturday! 
What 3 songs do you want to hear?!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s720x720/238246761_321538286325088_2466707433763580185_n.jpg?_nc_cat=110&amp;ccb=1-5&amp;_nc_sid=ad6a45&amp;_nc_ohc=tEYEgKh06KwAX99Gnes&amp;_nc_ht=scontent-iad3-1.xx&amp;edm=AKIiGfEEAAAA&amp;oh=b381587d5c0b0e7295edd2a381bfe98e&amp;oe=61337D0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09/01/2021 13:23:29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558466119"/>
                  </a:ext>
                </a:extLst>
              </a:tr>
            </a:tbl>
          </a:graphicData>
        </a:graphic>
      </p:graphicFrame>
      <p:sp>
        <p:nvSpPr>
          <p:cNvPr id="4" name="Text Placeholder 3">
            <a:extLst>
              <a:ext uri="{FF2B5EF4-FFF2-40B4-BE49-F238E27FC236}">
                <a16:creationId xmlns:a16="http://schemas.microsoft.com/office/drawing/2014/main" id="{6739973A-3DCD-46BC-B402-8E6F16545BD9}"/>
              </a:ext>
            </a:extLst>
          </p:cNvPr>
          <p:cNvSpPr>
            <a:spLocks noGrp="1"/>
          </p:cNvSpPr>
          <p:nvPr>
            <p:ph type="body" sz="quarter" idx="14"/>
          </p:nvPr>
        </p:nvSpPr>
        <p:spPr/>
        <p:txBody>
          <a:bodyPr/>
          <a:lstStyle/>
          <a:p>
            <a:r>
              <a:rPr lang="en-US"/>
              <a:t>08/09/2021 - 08/23/2021</a:t>
            </a:r>
          </a:p>
        </p:txBody>
      </p:sp>
    </p:spTree>
    <p:extLst>
      <p:ext uri="{BB962C8B-B14F-4D97-AF65-F5344CB8AC3E}">
        <p14:creationId xmlns:p14="http://schemas.microsoft.com/office/powerpoint/2010/main" val="19154977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C9470F-0262-4E12-AFDE-40060A4FDBA4}"/>
              </a:ext>
            </a:extLst>
          </p:cNvPr>
          <p:cNvSpPr>
            <a:spLocks noGrp="1"/>
          </p:cNvSpPr>
          <p:nvPr>
            <p:ph type="title"/>
          </p:nvPr>
        </p:nvSpPr>
        <p:spPr/>
        <p:txBody>
          <a:bodyPr/>
          <a:lstStyle/>
          <a:p>
            <a:r>
              <a:rPr lang="en-US"/>
              <a:t>Facebook Facebook | Post Performance | 311 - 10 of 10</a:t>
            </a:r>
          </a:p>
        </p:txBody>
      </p:sp>
      <p:graphicFrame>
        <p:nvGraphicFramePr>
          <p:cNvPr id="5" name="Table Placeholder 4">
            <a:extLst>
              <a:ext uri="{FF2B5EF4-FFF2-40B4-BE49-F238E27FC236}">
                <a16:creationId xmlns:a16="http://schemas.microsoft.com/office/drawing/2014/main" id="{513F84C3-8C67-4FEE-ACD9-4C283D4C8F44}"/>
              </a:ext>
            </a:extLst>
          </p:cNvPr>
          <p:cNvGraphicFramePr>
            <a:graphicFrameLocks noGrp="1"/>
          </p:cNvGraphicFramePr>
          <p:nvPr>
            <p:ph type="tbl" sz="quarter" idx="13"/>
            <p:extLst>
              <p:ext uri="{D42A27DB-BD31-4B8C-83A1-F6EECF244321}">
                <p14:modId xmlns:p14="http://schemas.microsoft.com/office/powerpoint/2010/main" val="5047102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15805960"/>
                    </a:ext>
                  </a:extLst>
                </a:gridCol>
                <a:gridCol w="1152144">
                  <a:extLst>
                    <a:ext uri="{9D8B030D-6E8A-4147-A177-3AD203B41FA5}">
                      <a16:colId xmlns:a16="http://schemas.microsoft.com/office/drawing/2014/main" val="1278660150"/>
                    </a:ext>
                  </a:extLst>
                </a:gridCol>
                <a:gridCol w="1152144">
                  <a:extLst>
                    <a:ext uri="{9D8B030D-6E8A-4147-A177-3AD203B41FA5}">
                      <a16:colId xmlns:a16="http://schemas.microsoft.com/office/drawing/2014/main" val="2285626610"/>
                    </a:ext>
                  </a:extLst>
                </a:gridCol>
                <a:gridCol w="822960">
                  <a:extLst>
                    <a:ext uri="{9D8B030D-6E8A-4147-A177-3AD203B41FA5}">
                      <a16:colId xmlns:a16="http://schemas.microsoft.com/office/drawing/2014/main" val="105501859"/>
                    </a:ext>
                  </a:extLst>
                </a:gridCol>
                <a:gridCol w="411480">
                  <a:extLst>
                    <a:ext uri="{9D8B030D-6E8A-4147-A177-3AD203B41FA5}">
                      <a16:colId xmlns:a16="http://schemas.microsoft.com/office/drawing/2014/main" val="2164010605"/>
                    </a:ext>
                  </a:extLst>
                </a:gridCol>
                <a:gridCol w="411480">
                  <a:extLst>
                    <a:ext uri="{9D8B030D-6E8A-4147-A177-3AD203B41FA5}">
                      <a16:colId xmlns:a16="http://schemas.microsoft.com/office/drawing/2014/main" val="3836767326"/>
                    </a:ext>
                  </a:extLst>
                </a:gridCol>
                <a:gridCol w="411480">
                  <a:extLst>
                    <a:ext uri="{9D8B030D-6E8A-4147-A177-3AD203B41FA5}">
                      <a16:colId xmlns:a16="http://schemas.microsoft.com/office/drawing/2014/main" val="4291162162"/>
                    </a:ext>
                  </a:extLst>
                </a:gridCol>
                <a:gridCol w="411480">
                  <a:extLst>
                    <a:ext uri="{9D8B030D-6E8A-4147-A177-3AD203B41FA5}">
                      <a16:colId xmlns:a16="http://schemas.microsoft.com/office/drawing/2014/main" val="1920911411"/>
                    </a:ext>
                  </a:extLst>
                </a:gridCol>
                <a:gridCol w="411480">
                  <a:extLst>
                    <a:ext uri="{9D8B030D-6E8A-4147-A177-3AD203B41FA5}">
                      <a16:colId xmlns:a16="http://schemas.microsoft.com/office/drawing/2014/main" val="2154161199"/>
                    </a:ext>
                  </a:extLst>
                </a:gridCol>
                <a:gridCol w="411480">
                  <a:extLst>
                    <a:ext uri="{9D8B030D-6E8A-4147-A177-3AD203B41FA5}">
                      <a16:colId xmlns:a16="http://schemas.microsoft.com/office/drawing/2014/main" val="3556372237"/>
                    </a:ext>
                  </a:extLst>
                </a:gridCol>
                <a:gridCol w="411480">
                  <a:extLst>
                    <a:ext uri="{9D8B030D-6E8A-4147-A177-3AD203B41FA5}">
                      <a16:colId xmlns:a16="http://schemas.microsoft.com/office/drawing/2014/main" val="605017232"/>
                    </a:ext>
                  </a:extLst>
                </a:gridCol>
                <a:gridCol w="411480">
                  <a:extLst>
                    <a:ext uri="{9D8B030D-6E8A-4147-A177-3AD203B41FA5}">
                      <a16:colId xmlns:a16="http://schemas.microsoft.com/office/drawing/2014/main" val="7813549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1024607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311 - 2021-08-19 15:55:49</a:t>
                      </a:r>
                      <a:r>
                        <a:rPr kumimoji="0" lang="en-US" sz="1000" b="0" i="0" u="none" strike="noStrike" kern="1200" cap="none" spc="0" normalizeH="0" baseline="0" noProof="0">
                          <a:ln>
                            <a:noFill/>
                          </a:ln>
                          <a:solidFill>
                            <a:prstClr val="black"/>
                          </a:solidFill>
                          <a:effectLst/>
                          <a:uLnTx/>
                          <a:uFillTx/>
                          <a:latin typeface="+mn-lt"/>
                          <a:ea typeface="+mn-ea"/>
                          <a:cs typeface="+mn-cs"/>
                        </a:rPr>
                        <a:t>
 On this date in 2005, the “Don’t Tread on Me” music video debuted.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237831948_1285267945267319_1235130805935189993_n.jpg?_nc_cat=104&amp;ccb=1-5&amp;_nc_sid=ad6a45&amp;_nc_ohc=-1a8kqsSU9sAX98ij4T&amp;_nc_ht=scontent-iad3-1.xx&amp;edm=AKIiGfEEAAAA&amp;oh=de047809c3e085ca3090d000480f05fa&amp;oe=61350F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09/01/2021 13:23:29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256457724"/>
                  </a:ext>
                </a:extLst>
              </a:tr>
            </a:tbl>
          </a:graphicData>
        </a:graphic>
      </p:graphicFrame>
      <p:sp>
        <p:nvSpPr>
          <p:cNvPr id="4" name="Text Placeholder 3">
            <a:extLst>
              <a:ext uri="{FF2B5EF4-FFF2-40B4-BE49-F238E27FC236}">
                <a16:creationId xmlns:a16="http://schemas.microsoft.com/office/drawing/2014/main" id="{93EF1CFA-654F-4B56-B64F-F6657F16B258}"/>
              </a:ext>
            </a:extLst>
          </p:cNvPr>
          <p:cNvSpPr>
            <a:spLocks noGrp="1"/>
          </p:cNvSpPr>
          <p:nvPr>
            <p:ph type="body" sz="quarter" idx="14"/>
          </p:nvPr>
        </p:nvSpPr>
        <p:spPr/>
        <p:txBody>
          <a:bodyPr/>
          <a:lstStyle/>
          <a:p>
            <a:r>
              <a:rPr lang="en-US"/>
              <a:t>08/09/2021 - 08/23/2021</a:t>
            </a:r>
          </a:p>
        </p:txBody>
      </p:sp>
    </p:spTree>
    <p:extLst>
      <p:ext uri="{BB962C8B-B14F-4D97-AF65-F5344CB8AC3E}">
        <p14:creationId xmlns:p14="http://schemas.microsoft.com/office/powerpoint/2010/main" val="21883418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DC54F7-5BF3-4F91-B15F-AC48BC142579}"/>
              </a:ext>
            </a:extLst>
          </p:cNvPr>
          <p:cNvSpPr>
            <a:spLocks noGrp="1"/>
          </p:cNvSpPr>
          <p:nvPr>
            <p:ph type="title"/>
          </p:nvPr>
        </p:nvSpPr>
        <p:spPr/>
        <p:txBody>
          <a:bodyPr/>
          <a:lstStyle/>
          <a:p>
            <a:r>
              <a:rPr lang="en-US"/>
              <a:t>Instagram Instagram | Follower Growth | 311</a:t>
            </a:r>
          </a:p>
        </p:txBody>
      </p:sp>
      <p:graphicFrame>
        <p:nvGraphicFramePr>
          <p:cNvPr id="6" name="Chart Placeholder 5">
            <a:extLst>
              <a:ext uri="{FF2B5EF4-FFF2-40B4-BE49-F238E27FC236}">
                <a16:creationId xmlns:a16="http://schemas.microsoft.com/office/drawing/2014/main" id="{8D24BBA5-D89B-4D4F-87AD-6BF689C780E8}"/>
              </a:ext>
            </a:extLst>
          </p:cNvPr>
          <p:cNvGraphicFramePr>
            <a:graphicFrameLocks noGrp="1"/>
          </p:cNvGraphicFramePr>
          <p:nvPr>
            <p:ph type="chart" sz="quarter" idx="13"/>
            <p:extLst>
              <p:ext uri="{D42A27DB-BD31-4B8C-83A1-F6EECF244321}">
                <p14:modId xmlns:p14="http://schemas.microsoft.com/office/powerpoint/2010/main" val="25562039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0902841-5E14-4027-B2A5-650B7DACFEDA}"/>
              </a:ext>
            </a:extLst>
          </p:cNvPr>
          <p:cNvSpPr>
            <a:spLocks noGrp="1"/>
          </p:cNvSpPr>
          <p:nvPr>
            <p:ph type="body" sz="quarter" idx="14"/>
          </p:nvPr>
        </p:nvSpPr>
        <p:spPr/>
        <p:txBody>
          <a:bodyPr/>
          <a:lstStyle/>
          <a:p>
            <a:r>
              <a:rPr lang="en-US"/>
              <a:t>08/09/2021 - 08/23/2021</a:t>
            </a:r>
          </a:p>
        </p:txBody>
      </p:sp>
      <p:sp>
        <p:nvSpPr>
          <p:cNvPr id="5" name="Footer Placeholder 4">
            <a:extLst>
              <a:ext uri="{FF2B5EF4-FFF2-40B4-BE49-F238E27FC236}">
                <a16:creationId xmlns:a16="http://schemas.microsoft.com/office/drawing/2014/main" id="{57257977-70D0-40E6-8272-331243584CF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946634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947AD8-102C-4BD9-AE59-5E3BB7B1C45B}"/>
              </a:ext>
            </a:extLst>
          </p:cNvPr>
          <p:cNvSpPr>
            <a:spLocks noGrp="1"/>
          </p:cNvSpPr>
          <p:nvPr>
            <p:ph type="title"/>
          </p:nvPr>
        </p:nvSpPr>
        <p:spPr/>
        <p:txBody>
          <a:bodyPr/>
          <a:lstStyle/>
          <a:p>
            <a:r>
              <a:rPr lang="en-US"/>
              <a:t>Instagram Instagram | Total Engagements | 311</a:t>
            </a:r>
          </a:p>
        </p:txBody>
      </p:sp>
      <p:graphicFrame>
        <p:nvGraphicFramePr>
          <p:cNvPr id="6" name="Chart Placeholder 5">
            <a:extLst>
              <a:ext uri="{FF2B5EF4-FFF2-40B4-BE49-F238E27FC236}">
                <a16:creationId xmlns:a16="http://schemas.microsoft.com/office/drawing/2014/main" id="{48E64650-FDF2-493C-8FF3-A9CC5041CEEB}"/>
              </a:ext>
            </a:extLst>
          </p:cNvPr>
          <p:cNvGraphicFramePr>
            <a:graphicFrameLocks noGrp="1"/>
          </p:cNvGraphicFramePr>
          <p:nvPr>
            <p:ph type="chart" sz="quarter" idx="13"/>
            <p:extLst>
              <p:ext uri="{D42A27DB-BD31-4B8C-83A1-F6EECF244321}">
                <p14:modId xmlns:p14="http://schemas.microsoft.com/office/powerpoint/2010/main" val="17711075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74FCAE4-9F0D-4F9F-B620-3BF897FD27D1}"/>
              </a:ext>
            </a:extLst>
          </p:cNvPr>
          <p:cNvSpPr>
            <a:spLocks noGrp="1"/>
          </p:cNvSpPr>
          <p:nvPr>
            <p:ph type="body" sz="quarter" idx="14"/>
          </p:nvPr>
        </p:nvSpPr>
        <p:spPr/>
        <p:txBody>
          <a:bodyPr/>
          <a:lstStyle/>
          <a:p>
            <a:r>
              <a:rPr lang="en-US"/>
              <a:t>08/09/2021 - 08/23/2021</a:t>
            </a:r>
          </a:p>
        </p:txBody>
      </p:sp>
      <p:sp>
        <p:nvSpPr>
          <p:cNvPr id="5" name="Footer Placeholder 4">
            <a:extLst>
              <a:ext uri="{FF2B5EF4-FFF2-40B4-BE49-F238E27FC236}">
                <a16:creationId xmlns:a16="http://schemas.microsoft.com/office/drawing/2014/main" id="{6D407574-4484-4423-85F1-642804391B9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094487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182C14-CF4F-4446-A0EE-7320E8DBF3D1}"/>
              </a:ext>
            </a:extLst>
          </p:cNvPr>
          <p:cNvSpPr>
            <a:spLocks noGrp="1"/>
          </p:cNvSpPr>
          <p:nvPr>
            <p:ph type="title"/>
          </p:nvPr>
        </p:nvSpPr>
        <p:spPr/>
        <p:txBody>
          <a:bodyPr/>
          <a:lstStyle/>
          <a:p>
            <a:r>
              <a:rPr lang="en-US"/>
              <a:t>Instagram Followers Age Group Breakdown | 311</a:t>
            </a:r>
          </a:p>
        </p:txBody>
      </p:sp>
      <p:graphicFrame>
        <p:nvGraphicFramePr>
          <p:cNvPr id="6" name="Chart Placeholder 5">
            <a:extLst>
              <a:ext uri="{FF2B5EF4-FFF2-40B4-BE49-F238E27FC236}">
                <a16:creationId xmlns:a16="http://schemas.microsoft.com/office/drawing/2014/main" id="{7396BD37-A32A-4F6C-8450-7D4D1286ADA5}"/>
              </a:ext>
            </a:extLst>
          </p:cNvPr>
          <p:cNvGraphicFramePr>
            <a:graphicFrameLocks noGrp="1"/>
          </p:cNvGraphicFramePr>
          <p:nvPr>
            <p:ph type="chart" sz="quarter" idx="13"/>
            <p:extLst>
              <p:ext uri="{D42A27DB-BD31-4B8C-83A1-F6EECF244321}">
                <p14:modId xmlns:p14="http://schemas.microsoft.com/office/powerpoint/2010/main" val="32213809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794BE04-E4CE-4502-ACF4-656221581E13}"/>
              </a:ext>
            </a:extLst>
          </p:cNvPr>
          <p:cNvSpPr>
            <a:spLocks noGrp="1"/>
          </p:cNvSpPr>
          <p:nvPr>
            <p:ph type="body" sz="quarter" idx="14"/>
          </p:nvPr>
        </p:nvSpPr>
        <p:spPr/>
        <p:txBody>
          <a:bodyPr/>
          <a:lstStyle/>
          <a:p>
            <a:r>
              <a:rPr lang="en-US"/>
              <a:t>08/09/2021 - 08/23/2021</a:t>
            </a:r>
          </a:p>
        </p:txBody>
      </p:sp>
      <p:sp>
        <p:nvSpPr>
          <p:cNvPr id="5" name="Footer Placeholder 4">
            <a:extLst>
              <a:ext uri="{FF2B5EF4-FFF2-40B4-BE49-F238E27FC236}">
                <a16:creationId xmlns:a16="http://schemas.microsoft.com/office/drawing/2014/main" id="{A2E17294-26B3-4024-8319-C72DA85AC2C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611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C6C6C1-C328-4CF8-A993-380A8C9ECC7A}"/>
              </a:ext>
            </a:extLst>
          </p:cNvPr>
          <p:cNvSpPr>
            <a:spLocks noGrp="1"/>
          </p:cNvSpPr>
          <p:nvPr>
            <p:ph type="title"/>
          </p:nvPr>
        </p:nvSpPr>
        <p:spPr/>
        <p:txBody>
          <a:bodyPr/>
          <a:lstStyle/>
          <a:p>
            <a:r>
              <a:rPr lang="en-US"/>
              <a:t>Instagram Followers Gender Breakdown | 311</a:t>
            </a:r>
          </a:p>
        </p:txBody>
      </p:sp>
      <p:graphicFrame>
        <p:nvGraphicFramePr>
          <p:cNvPr id="6" name="Chart Placeholder 5">
            <a:extLst>
              <a:ext uri="{FF2B5EF4-FFF2-40B4-BE49-F238E27FC236}">
                <a16:creationId xmlns:a16="http://schemas.microsoft.com/office/drawing/2014/main" id="{8396D020-02DA-48AF-A5F0-7C6FA3D3F49B}"/>
              </a:ext>
            </a:extLst>
          </p:cNvPr>
          <p:cNvGraphicFramePr>
            <a:graphicFrameLocks noGrp="1"/>
          </p:cNvGraphicFramePr>
          <p:nvPr>
            <p:ph type="chart" sz="quarter" idx="13"/>
            <p:extLst>
              <p:ext uri="{D42A27DB-BD31-4B8C-83A1-F6EECF244321}">
                <p14:modId xmlns:p14="http://schemas.microsoft.com/office/powerpoint/2010/main" val="33208844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8D2C7CF-5571-47D4-A938-BF806994B866}"/>
              </a:ext>
            </a:extLst>
          </p:cNvPr>
          <p:cNvSpPr>
            <a:spLocks noGrp="1"/>
          </p:cNvSpPr>
          <p:nvPr>
            <p:ph type="body" sz="quarter" idx="14"/>
          </p:nvPr>
        </p:nvSpPr>
        <p:spPr/>
        <p:txBody>
          <a:bodyPr/>
          <a:lstStyle/>
          <a:p>
            <a:r>
              <a:rPr lang="en-US"/>
              <a:t>08/09/2021 - 08/23/2021</a:t>
            </a:r>
          </a:p>
        </p:txBody>
      </p:sp>
      <p:sp>
        <p:nvSpPr>
          <p:cNvPr id="5" name="Footer Placeholder 4">
            <a:extLst>
              <a:ext uri="{FF2B5EF4-FFF2-40B4-BE49-F238E27FC236}">
                <a16:creationId xmlns:a16="http://schemas.microsoft.com/office/drawing/2014/main" id="{F202BBE9-9786-4FE1-ACEF-58D43D0ACD8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002378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96B19-EB60-417F-B399-4E7A789734C0}"/>
              </a:ext>
            </a:extLst>
          </p:cNvPr>
          <p:cNvSpPr>
            <a:spLocks noGrp="1"/>
          </p:cNvSpPr>
          <p:nvPr>
            <p:ph type="title"/>
          </p:nvPr>
        </p:nvSpPr>
        <p:spPr/>
        <p:txBody>
          <a:bodyPr/>
          <a:lstStyle/>
          <a:p>
            <a:r>
              <a:rPr lang="en-US"/>
              <a:t>Instagram Followers by Country Table | 311</a:t>
            </a:r>
          </a:p>
        </p:txBody>
      </p:sp>
      <p:graphicFrame>
        <p:nvGraphicFramePr>
          <p:cNvPr id="5" name="Table Placeholder 4">
            <a:extLst>
              <a:ext uri="{FF2B5EF4-FFF2-40B4-BE49-F238E27FC236}">
                <a16:creationId xmlns:a16="http://schemas.microsoft.com/office/drawing/2014/main" id="{F3EBAEA9-D426-4206-919D-AF628EC3A4BC}"/>
              </a:ext>
            </a:extLst>
          </p:cNvPr>
          <p:cNvGraphicFramePr>
            <a:graphicFrameLocks noGrp="1"/>
          </p:cNvGraphicFramePr>
          <p:nvPr>
            <p:ph type="tbl" sz="quarter" idx="13"/>
            <p:extLst>
              <p:ext uri="{D42A27DB-BD31-4B8C-83A1-F6EECF244321}">
                <p14:modId xmlns:p14="http://schemas.microsoft.com/office/powerpoint/2010/main" val="21687475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868658017"/>
                    </a:ext>
                  </a:extLst>
                </a:gridCol>
                <a:gridCol w="1399032">
                  <a:extLst>
                    <a:ext uri="{9D8B030D-6E8A-4147-A177-3AD203B41FA5}">
                      <a16:colId xmlns:a16="http://schemas.microsoft.com/office/drawing/2014/main" val="52250077"/>
                    </a:ext>
                  </a:extLst>
                </a:gridCol>
                <a:gridCol w="1069848">
                  <a:extLst>
                    <a:ext uri="{9D8B030D-6E8A-4147-A177-3AD203B41FA5}">
                      <a16:colId xmlns:a16="http://schemas.microsoft.com/office/drawing/2014/main" val="3652945575"/>
                    </a:ext>
                  </a:extLst>
                </a:gridCol>
                <a:gridCol w="658368">
                  <a:extLst>
                    <a:ext uri="{9D8B030D-6E8A-4147-A177-3AD203B41FA5}">
                      <a16:colId xmlns:a16="http://schemas.microsoft.com/office/drawing/2014/main" val="3100366386"/>
                    </a:ext>
                  </a:extLst>
                </a:gridCol>
                <a:gridCol w="658368">
                  <a:extLst>
                    <a:ext uri="{9D8B030D-6E8A-4147-A177-3AD203B41FA5}">
                      <a16:colId xmlns:a16="http://schemas.microsoft.com/office/drawing/2014/main" val="852803103"/>
                    </a:ext>
                  </a:extLst>
                </a:gridCol>
                <a:gridCol w="658368">
                  <a:extLst>
                    <a:ext uri="{9D8B030D-6E8A-4147-A177-3AD203B41FA5}">
                      <a16:colId xmlns:a16="http://schemas.microsoft.com/office/drawing/2014/main" val="4171255617"/>
                    </a:ext>
                  </a:extLst>
                </a:gridCol>
                <a:gridCol w="658368">
                  <a:extLst>
                    <a:ext uri="{9D8B030D-6E8A-4147-A177-3AD203B41FA5}">
                      <a16:colId xmlns:a16="http://schemas.microsoft.com/office/drawing/2014/main" val="843354008"/>
                    </a:ext>
                  </a:extLst>
                </a:gridCol>
                <a:gridCol w="658368">
                  <a:extLst>
                    <a:ext uri="{9D8B030D-6E8A-4147-A177-3AD203B41FA5}">
                      <a16:colId xmlns:a16="http://schemas.microsoft.com/office/drawing/2014/main" val="3787966109"/>
                    </a:ext>
                  </a:extLst>
                </a:gridCol>
                <a:gridCol w="658368">
                  <a:extLst>
                    <a:ext uri="{9D8B030D-6E8A-4147-A177-3AD203B41FA5}">
                      <a16:colId xmlns:a16="http://schemas.microsoft.com/office/drawing/2014/main" val="3754179500"/>
                    </a:ext>
                  </a:extLst>
                </a:gridCol>
              </a:tblGrid>
              <a:tr h="370840">
                <a:tc>
                  <a:txBody>
                    <a:bodyPr/>
                    <a:lstStyle/>
                    <a:p>
                      <a:r>
                        <a:rPr lang="en-US" sz="1000"/>
                        <a:t>Profile</a:t>
                      </a:r>
                    </a:p>
                  </a:txBody>
                  <a:tcPr/>
                </a:tc>
                <a:tc>
                  <a:txBody>
                    <a:bodyPr/>
                    <a:lstStyle/>
                    <a:p>
                      <a:r>
                        <a:rPr lang="en-US" sz="1000"/>
                        <a:t>Country</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25192188"/>
                  </a:ext>
                </a:extLst>
              </a:tr>
              <a:tr h="370840">
                <a:tc>
                  <a:txBody>
                    <a:bodyPr/>
                    <a:lstStyle/>
                    <a:p>
                      <a:r>
                        <a:rPr lang="en-US" sz="1000"/>
                        <a:t>311</a:t>
                      </a:r>
                    </a:p>
                  </a:txBody>
                  <a:tcPr/>
                </a:tc>
                <a:tc>
                  <a:txBody>
                    <a:bodyPr/>
                    <a:lstStyle/>
                    <a:p>
                      <a:r>
                        <a:rPr lang="en-US" sz="1000"/>
                        <a:t>United States</a:t>
                      </a:r>
                    </a:p>
                  </a:txBody>
                  <a:tcPr/>
                </a:tc>
                <a:tc>
                  <a:txBody>
                    <a:bodyPr/>
                    <a:lstStyle/>
                    <a:p>
                      <a:r>
                        <a:rPr lang="en-US" sz="1000"/>
                        <a:t>124751</a:t>
                      </a:r>
                    </a:p>
                  </a:txBody>
                  <a:tcPr/>
                </a:tc>
                <a:tc>
                  <a:txBody>
                    <a:bodyPr/>
                    <a:lstStyle/>
                    <a:p>
                      <a:r>
                        <a:rPr lang="en-US" sz="1000"/>
                        <a:t>93</a:t>
                      </a:r>
                    </a:p>
                  </a:txBody>
                  <a:tcPr/>
                </a:tc>
                <a:tc>
                  <a:txBody>
                    <a:bodyPr/>
                    <a:lstStyle/>
                    <a:p>
                      <a:r>
                        <a:rPr lang="en-US" sz="1000"/>
                        <a:t>0.07 %</a:t>
                      </a:r>
                    </a:p>
                  </a:txBody>
                  <a:tcPr/>
                </a:tc>
                <a:tc>
                  <a:txBody>
                    <a:bodyPr/>
                    <a:lstStyle/>
                    <a:p>
                      <a:r>
                        <a:rPr lang="en-US" sz="1000"/>
                        <a:t>271</a:t>
                      </a:r>
                    </a:p>
                  </a:txBody>
                  <a:tcPr/>
                </a:tc>
                <a:tc>
                  <a:txBody>
                    <a:bodyPr/>
                    <a:lstStyle/>
                    <a:p>
                      <a:r>
                        <a:rPr lang="en-US" sz="1000"/>
                        <a:t>0.22 %</a:t>
                      </a:r>
                    </a:p>
                  </a:txBody>
                  <a:tcPr/>
                </a:tc>
                <a:tc>
                  <a:txBody>
                    <a:bodyPr/>
                    <a:lstStyle/>
                    <a:p>
                      <a:r>
                        <a:rPr lang="en-US" sz="1000"/>
                        <a:t>1131</a:t>
                      </a:r>
                    </a:p>
                  </a:txBody>
                  <a:tcPr/>
                </a:tc>
                <a:tc>
                  <a:txBody>
                    <a:bodyPr/>
                    <a:lstStyle/>
                    <a:p>
                      <a:r>
                        <a:rPr lang="en-US" sz="1000"/>
                        <a:t>0.91 %</a:t>
                      </a:r>
                    </a:p>
                  </a:txBody>
                  <a:tcPr/>
                </a:tc>
                <a:extLst>
                  <a:ext uri="{0D108BD9-81ED-4DB2-BD59-A6C34878D82A}">
                    <a16:rowId xmlns:a16="http://schemas.microsoft.com/office/drawing/2014/main" val="4135928796"/>
                  </a:ext>
                </a:extLst>
              </a:tr>
              <a:tr h="370840">
                <a:tc>
                  <a:txBody>
                    <a:bodyPr/>
                    <a:lstStyle/>
                    <a:p>
                      <a:r>
                        <a:rPr lang="en-US" sz="1000"/>
                        <a:t>311</a:t>
                      </a:r>
                    </a:p>
                  </a:txBody>
                  <a:tcPr/>
                </a:tc>
                <a:tc>
                  <a:txBody>
                    <a:bodyPr/>
                    <a:lstStyle/>
                    <a:p>
                      <a:r>
                        <a:rPr lang="en-US" sz="1000"/>
                        <a:t>Philippines</a:t>
                      </a:r>
                    </a:p>
                  </a:txBody>
                  <a:tcPr/>
                </a:tc>
                <a:tc>
                  <a:txBody>
                    <a:bodyPr/>
                    <a:lstStyle/>
                    <a:p>
                      <a:r>
                        <a:rPr lang="en-US" sz="1000"/>
                        <a:t>3470</a:t>
                      </a:r>
                    </a:p>
                  </a:txBody>
                  <a:tcPr/>
                </a:tc>
                <a:tc>
                  <a:txBody>
                    <a:bodyPr/>
                    <a:lstStyle/>
                    <a:p>
                      <a:r>
                        <a:rPr lang="en-US" sz="1000"/>
                        <a:t>11</a:t>
                      </a:r>
                    </a:p>
                  </a:txBody>
                  <a:tcPr/>
                </a:tc>
                <a:tc>
                  <a:txBody>
                    <a:bodyPr/>
                    <a:lstStyle/>
                    <a:p>
                      <a:r>
                        <a:rPr lang="en-US" sz="1000"/>
                        <a:t>0.32 %</a:t>
                      </a:r>
                    </a:p>
                  </a:txBody>
                  <a:tcPr/>
                </a:tc>
                <a:tc>
                  <a:txBody>
                    <a:bodyPr/>
                    <a:lstStyle/>
                    <a:p>
                      <a:r>
                        <a:rPr lang="en-US" sz="1000"/>
                        <a:t>48</a:t>
                      </a:r>
                    </a:p>
                  </a:txBody>
                  <a:tcPr/>
                </a:tc>
                <a:tc>
                  <a:txBody>
                    <a:bodyPr/>
                    <a:lstStyle/>
                    <a:p>
                      <a:r>
                        <a:rPr lang="en-US" sz="1000"/>
                        <a:t>1.40 %</a:t>
                      </a:r>
                    </a:p>
                  </a:txBody>
                  <a:tcPr/>
                </a:tc>
                <a:tc>
                  <a:txBody>
                    <a:bodyPr/>
                    <a:lstStyle/>
                    <a:p>
                      <a:r>
                        <a:rPr lang="en-US" sz="1000"/>
                        <a:t>65</a:t>
                      </a:r>
                    </a:p>
                  </a:txBody>
                  <a:tcPr/>
                </a:tc>
                <a:tc>
                  <a:txBody>
                    <a:bodyPr/>
                    <a:lstStyle/>
                    <a:p>
                      <a:r>
                        <a:rPr lang="en-US" sz="1000"/>
                        <a:t>1.91 %</a:t>
                      </a:r>
                    </a:p>
                  </a:txBody>
                  <a:tcPr/>
                </a:tc>
                <a:extLst>
                  <a:ext uri="{0D108BD9-81ED-4DB2-BD59-A6C34878D82A}">
                    <a16:rowId xmlns:a16="http://schemas.microsoft.com/office/drawing/2014/main" val="1165322843"/>
                  </a:ext>
                </a:extLst>
              </a:tr>
              <a:tr h="370840">
                <a:tc>
                  <a:txBody>
                    <a:bodyPr/>
                    <a:lstStyle/>
                    <a:p>
                      <a:r>
                        <a:rPr lang="en-US" sz="1000"/>
                        <a:t>311</a:t>
                      </a:r>
                    </a:p>
                  </a:txBody>
                  <a:tcPr/>
                </a:tc>
                <a:tc>
                  <a:txBody>
                    <a:bodyPr/>
                    <a:lstStyle/>
                    <a:p>
                      <a:r>
                        <a:rPr lang="en-US" sz="1000"/>
                        <a:t>Taiwan, Province of China</a:t>
                      </a:r>
                    </a:p>
                  </a:txBody>
                  <a:tcPr/>
                </a:tc>
                <a:tc>
                  <a:txBody>
                    <a:bodyPr/>
                    <a:lstStyle/>
                    <a:p>
                      <a:r>
                        <a:rPr lang="en-US" sz="1000"/>
                        <a:t>376</a:t>
                      </a:r>
                    </a:p>
                  </a:txBody>
                  <a:tcPr/>
                </a:tc>
                <a:tc>
                  <a:txBody>
                    <a:bodyPr/>
                    <a:lstStyle/>
                    <a:p>
                      <a:r>
                        <a:rPr lang="en-US" sz="1000"/>
                        <a:t>7</a:t>
                      </a:r>
                    </a:p>
                  </a:txBody>
                  <a:tcPr/>
                </a:tc>
                <a:tc>
                  <a:txBody>
                    <a:bodyPr/>
                    <a:lstStyle/>
                    <a:p>
                      <a:r>
                        <a:rPr lang="en-US" sz="1000"/>
                        <a:t>1.90 %</a:t>
                      </a:r>
                    </a:p>
                  </a:txBody>
                  <a:tcPr/>
                </a:tc>
                <a:tc>
                  <a:txBody>
                    <a:bodyPr/>
                    <a:lstStyle/>
                    <a:p>
                      <a:r>
                        <a:rPr lang="en-US" sz="1000"/>
                        <a:t>14</a:t>
                      </a:r>
                    </a:p>
                  </a:txBody>
                  <a:tcPr/>
                </a:tc>
                <a:tc>
                  <a:txBody>
                    <a:bodyPr/>
                    <a:lstStyle/>
                    <a:p>
                      <a:r>
                        <a:rPr lang="en-US" sz="1000"/>
                        <a:t>3.87 %</a:t>
                      </a:r>
                    </a:p>
                  </a:txBody>
                  <a:tcPr/>
                </a:tc>
                <a:tc>
                  <a:txBody>
                    <a:bodyPr/>
                    <a:lstStyle/>
                    <a:p>
                      <a:r>
                        <a:rPr lang="en-US" sz="1000"/>
                        <a:t>43</a:t>
                      </a:r>
                    </a:p>
                  </a:txBody>
                  <a:tcPr/>
                </a:tc>
                <a:tc>
                  <a:txBody>
                    <a:bodyPr/>
                    <a:lstStyle/>
                    <a:p>
                      <a:r>
                        <a:rPr lang="en-US" sz="1000"/>
                        <a:t>12.91 %</a:t>
                      </a:r>
                    </a:p>
                  </a:txBody>
                  <a:tcPr/>
                </a:tc>
                <a:extLst>
                  <a:ext uri="{0D108BD9-81ED-4DB2-BD59-A6C34878D82A}">
                    <a16:rowId xmlns:a16="http://schemas.microsoft.com/office/drawing/2014/main" val="2537739466"/>
                  </a:ext>
                </a:extLst>
              </a:tr>
              <a:tr h="370840">
                <a:tc>
                  <a:txBody>
                    <a:bodyPr/>
                    <a:lstStyle/>
                    <a:p>
                      <a:r>
                        <a:rPr lang="en-US" sz="1000"/>
                        <a:t>311</a:t>
                      </a:r>
                    </a:p>
                  </a:txBody>
                  <a:tcPr/>
                </a:tc>
                <a:tc>
                  <a:txBody>
                    <a:bodyPr/>
                    <a:lstStyle/>
                    <a:p>
                      <a:r>
                        <a:rPr lang="en-US" sz="1000"/>
                        <a:t>Indonesia</a:t>
                      </a:r>
                    </a:p>
                  </a:txBody>
                  <a:tcPr/>
                </a:tc>
                <a:tc>
                  <a:txBody>
                    <a:bodyPr/>
                    <a:lstStyle/>
                    <a:p>
                      <a:r>
                        <a:rPr lang="en-US" sz="1000"/>
                        <a:t>2595</a:t>
                      </a:r>
                    </a:p>
                  </a:txBody>
                  <a:tcPr/>
                </a:tc>
                <a:tc>
                  <a:txBody>
                    <a:bodyPr/>
                    <a:lstStyle/>
                    <a:p>
                      <a:r>
                        <a:rPr lang="en-US" sz="1000"/>
                        <a:t>6</a:t>
                      </a:r>
                    </a:p>
                  </a:txBody>
                  <a:tcPr/>
                </a:tc>
                <a:tc>
                  <a:txBody>
                    <a:bodyPr/>
                    <a:lstStyle/>
                    <a:p>
                      <a:r>
                        <a:rPr lang="en-US" sz="1000"/>
                        <a:t>0.23 %</a:t>
                      </a:r>
                    </a:p>
                  </a:txBody>
                  <a:tcPr/>
                </a:tc>
                <a:tc>
                  <a:txBody>
                    <a:bodyPr/>
                    <a:lstStyle/>
                    <a:p>
                      <a:r>
                        <a:rPr lang="en-US" sz="1000"/>
                        <a:t>-3</a:t>
                      </a:r>
                    </a:p>
                  </a:txBody>
                  <a:tcPr/>
                </a:tc>
                <a:tc>
                  <a:txBody>
                    <a:bodyPr/>
                    <a:lstStyle/>
                    <a:p>
                      <a:r>
                        <a:rPr lang="en-US" sz="1000"/>
                        <a:t>-0.12 %</a:t>
                      </a:r>
                    </a:p>
                  </a:txBody>
                  <a:tcPr/>
                </a:tc>
                <a:tc>
                  <a:txBody>
                    <a:bodyPr/>
                    <a:lstStyle/>
                    <a:p>
                      <a:r>
                        <a:rPr lang="en-US" sz="1000"/>
                        <a:t>32</a:t>
                      </a:r>
                    </a:p>
                  </a:txBody>
                  <a:tcPr/>
                </a:tc>
                <a:tc>
                  <a:txBody>
                    <a:bodyPr/>
                    <a:lstStyle/>
                    <a:p>
                      <a:r>
                        <a:rPr lang="en-US" sz="1000"/>
                        <a:t>1.25 %</a:t>
                      </a:r>
                    </a:p>
                  </a:txBody>
                  <a:tcPr/>
                </a:tc>
                <a:extLst>
                  <a:ext uri="{0D108BD9-81ED-4DB2-BD59-A6C34878D82A}">
                    <a16:rowId xmlns:a16="http://schemas.microsoft.com/office/drawing/2014/main" val="1069540489"/>
                  </a:ext>
                </a:extLst>
              </a:tr>
              <a:tr h="370840">
                <a:tc>
                  <a:txBody>
                    <a:bodyPr/>
                    <a:lstStyle/>
                    <a:p>
                      <a:r>
                        <a:rPr lang="en-US" sz="1000"/>
                        <a:t>311</a:t>
                      </a:r>
                    </a:p>
                  </a:txBody>
                  <a:tcPr/>
                </a:tc>
                <a:tc>
                  <a:txBody>
                    <a:bodyPr/>
                    <a:lstStyle/>
                    <a:p>
                      <a:r>
                        <a:rPr lang="en-US" sz="1000"/>
                        <a:t>India</a:t>
                      </a:r>
                    </a:p>
                  </a:txBody>
                  <a:tcPr/>
                </a:tc>
                <a:tc>
                  <a:txBody>
                    <a:bodyPr/>
                    <a:lstStyle/>
                    <a:p>
                      <a:r>
                        <a:rPr lang="en-US" sz="1000"/>
                        <a:t>281</a:t>
                      </a:r>
                    </a:p>
                  </a:txBody>
                  <a:tcPr/>
                </a:tc>
                <a:tc>
                  <a:txBody>
                    <a:bodyPr/>
                    <a:lstStyle/>
                    <a:p>
                      <a:r>
                        <a:rPr lang="en-US" sz="1000"/>
                        <a:t>3</a:t>
                      </a:r>
                    </a:p>
                  </a:txBody>
                  <a:tcPr/>
                </a:tc>
                <a:tc>
                  <a:txBody>
                    <a:bodyPr/>
                    <a:lstStyle/>
                    <a:p>
                      <a:r>
                        <a:rPr lang="en-US" sz="1000"/>
                        <a:t>1.08 %</a:t>
                      </a:r>
                    </a:p>
                  </a:txBody>
                  <a:tcPr/>
                </a:tc>
                <a:tc>
                  <a:txBody>
                    <a:bodyPr/>
                    <a:lstStyle/>
                    <a:p>
                      <a:r>
                        <a:rPr lang="en-US" sz="1000"/>
                        <a:t>-2</a:t>
                      </a:r>
                    </a:p>
                  </a:txBody>
                  <a:tcPr/>
                </a:tc>
                <a:tc>
                  <a:txBody>
                    <a:bodyPr/>
                    <a:lstStyle/>
                    <a:p>
                      <a:r>
                        <a:rPr lang="en-US" sz="1000"/>
                        <a:t>-0.71 %</a:t>
                      </a:r>
                    </a:p>
                  </a:txBody>
                  <a:tcPr/>
                </a:tc>
                <a:tc>
                  <a:txBody>
                    <a:bodyPr/>
                    <a:lstStyle/>
                    <a:p>
                      <a:r>
                        <a:rPr lang="en-US" sz="1000"/>
                        <a:t>28</a:t>
                      </a:r>
                    </a:p>
                  </a:txBody>
                  <a:tcPr/>
                </a:tc>
                <a:tc>
                  <a:txBody>
                    <a:bodyPr/>
                    <a:lstStyle/>
                    <a:p>
                      <a:r>
                        <a:rPr lang="en-US" sz="1000"/>
                        <a:t>11.07 %</a:t>
                      </a:r>
                    </a:p>
                  </a:txBody>
                  <a:tcPr/>
                </a:tc>
                <a:extLst>
                  <a:ext uri="{0D108BD9-81ED-4DB2-BD59-A6C34878D82A}">
                    <a16:rowId xmlns:a16="http://schemas.microsoft.com/office/drawing/2014/main" val="2358627799"/>
                  </a:ext>
                </a:extLst>
              </a:tr>
              <a:tr h="370840">
                <a:tc>
                  <a:txBody>
                    <a:bodyPr/>
                    <a:lstStyle/>
                    <a:p>
                      <a:r>
                        <a:rPr lang="en-US" sz="1000"/>
                        <a:t>311</a:t>
                      </a:r>
                    </a:p>
                  </a:txBody>
                  <a:tcPr/>
                </a:tc>
                <a:tc>
                  <a:txBody>
                    <a:bodyPr/>
                    <a:lstStyle/>
                    <a:p>
                      <a:r>
                        <a:rPr lang="en-US" sz="1000"/>
                        <a:t>Chile</a:t>
                      </a:r>
                    </a:p>
                  </a:txBody>
                  <a:tcPr/>
                </a:tc>
                <a:tc>
                  <a:txBody>
                    <a:bodyPr/>
                    <a:lstStyle/>
                    <a:p>
                      <a:r>
                        <a:rPr lang="en-US" sz="1000"/>
                        <a:t>1263</a:t>
                      </a:r>
                    </a:p>
                  </a:txBody>
                  <a:tcPr/>
                </a:tc>
                <a:tc>
                  <a:txBody>
                    <a:bodyPr/>
                    <a:lstStyle/>
                    <a:p>
                      <a:r>
                        <a:rPr lang="en-US" sz="1000"/>
                        <a:t>6</a:t>
                      </a:r>
                    </a:p>
                  </a:txBody>
                  <a:tcPr/>
                </a:tc>
                <a:tc>
                  <a:txBody>
                    <a:bodyPr/>
                    <a:lstStyle/>
                    <a:p>
                      <a:r>
                        <a:rPr lang="en-US" sz="1000"/>
                        <a:t>0.48 %</a:t>
                      </a:r>
                    </a:p>
                  </a:txBody>
                  <a:tcPr/>
                </a:tc>
                <a:tc>
                  <a:txBody>
                    <a:bodyPr/>
                    <a:lstStyle/>
                    <a:p>
                      <a:r>
                        <a:rPr lang="en-US" sz="1000"/>
                        <a:t>8</a:t>
                      </a:r>
                    </a:p>
                  </a:txBody>
                  <a:tcPr/>
                </a:tc>
                <a:tc>
                  <a:txBody>
                    <a:bodyPr/>
                    <a:lstStyle/>
                    <a:p>
                      <a:r>
                        <a:rPr lang="en-US" sz="1000"/>
                        <a:t>0.64 %</a:t>
                      </a:r>
                    </a:p>
                  </a:txBody>
                  <a:tcPr/>
                </a:tc>
                <a:tc>
                  <a:txBody>
                    <a:bodyPr/>
                    <a:lstStyle/>
                    <a:p>
                      <a:r>
                        <a:rPr lang="en-US" sz="1000"/>
                        <a:t>24</a:t>
                      </a:r>
                    </a:p>
                  </a:txBody>
                  <a:tcPr/>
                </a:tc>
                <a:tc>
                  <a:txBody>
                    <a:bodyPr/>
                    <a:lstStyle/>
                    <a:p>
                      <a:r>
                        <a:rPr lang="en-US" sz="1000"/>
                        <a:t>1.94 %</a:t>
                      </a:r>
                    </a:p>
                  </a:txBody>
                  <a:tcPr/>
                </a:tc>
                <a:extLst>
                  <a:ext uri="{0D108BD9-81ED-4DB2-BD59-A6C34878D82A}">
                    <a16:rowId xmlns:a16="http://schemas.microsoft.com/office/drawing/2014/main" val="199739220"/>
                  </a:ext>
                </a:extLst>
              </a:tr>
              <a:tr h="370840">
                <a:tc>
                  <a:txBody>
                    <a:bodyPr/>
                    <a:lstStyle/>
                    <a:p>
                      <a:r>
                        <a:rPr lang="en-US" sz="1000"/>
                        <a:t>311</a:t>
                      </a:r>
                    </a:p>
                  </a:txBody>
                  <a:tcPr/>
                </a:tc>
                <a:tc>
                  <a:txBody>
                    <a:bodyPr/>
                    <a:lstStyle/>
                    <a:p>
                      <a:r>
                        <a:rPr lang="en-US" sz="1000"/>
                        <a:t>Canada</a:t>
                      </a:r>
                    </a:p>
                  </a:txBody>
                  <a:tcPr/>
                </a:tc>
                <a:tc>
                  <a:txBody>
                    <a:bodyPr/>
                    <a:lstStyle/>
                    <a:p>
                      <a:r>
                        <a:rPr lang="en-US" sz="1000"/>
                        <a:t>1860</a:t>
                      </a:r>
                    </a:p>
                  </a:txBody>
                  <a:tcPr/>
                </a:tc>
                <a:tc>
                  <a:txBody>
                    <a:bodyPr/>
                    <a:lstStyle/>
                    <a:p>
                      <a:r>
                        <a:rPr lang="en-US" sz="1000"/>
                        <a:t>5</a:t>
                      </a:r>
                    </a:p>
                  </a:txBody>
                  <a:tcPr/>
                </a:tc>
                <a:tc>
                  <a:txBody>
                    <a:bodyPr/>
                    <a:lstStyle/>
                    <a:p>
                      <a:r>
                        <a:rPr lang="en-US" sz="1000"/>
                        <a:t>0.27 %</a:t>
                      </a:r>
                    </a:p>
                  </a:txBody>
                  <a:tcPr/>
                </a:tc>
                <a:tc>
                  <a:txBody>
                    <a:bodyPr/>
                    <a:lstStyle/>
                    <a:p>
                      <a:r>
                        <a:rPr lang="en-US" sz="1000"/>
                        <a:t>9</a:t>
                      </a:r>
                    </a:p>
                  </a:txBody>
                  <a:tcPr/>
                </a:tc>
                <a:tc>
                  <a:txBody>
                    <a:bodyPr/>
                    <a:lstStyle/>
                    <a:p>
                      <a:r>
                        <a:rPr lang="en-US" sz="1000"/>
                        <a:t>0.49 %</a:t>
                      </a:r>
                    </a:p>
                  </a:txBody>
                  <a:tcPr/>
                </a:tc>
                <a:tc>
                  <a:txBody>
                    <a:bodyPr/>
                    <a:lstStyle/>
                    <a:p>
                      <a:r>
                        <a:rPr lang="en-US" sz="1000"/>
                        <a:t>19</a:t>
                      </a:r>
                    </a:p>
                  </a:txBody>
                  <a:tcPr/>
                </a:tc>
                <a:tc>
                  <a:txBody>
                    <a:bodyPr/>
                    <a:lstStyle/>
                    <a:p>
                      <a:r>
                        <a:rPr lang="en-US" sz="1000"/>
                        <a:t>1.03 %</a:t>
                      </a:r>
                    </a:p>
                  </a:txBody>
                  <a:tcPr/>
                </a:tc>
                <a:extLst>
                  <a:ext uri="{0D108BD9-81ED-4DB2-BD59-A6C34878D82A}">
                    <a16:rowId xmlns:a16="http://schemas.microsoft.com/office/drawing/2014/main" val="4022004574"/>
                  </a:ext>
                </a:extLst>
              </a:tr>
              <a:tr h="370840">
                <a:tc>
                  <a:txBody>
                    <a:bodyPr/>
                    <a:lstStyle/>
                    <a:p>
                      <a:r>
                        <a:rPr lang="en-US" sz="1000"/>
                        <a:t>311</a:t>
                      </a:r>
                    </a:p>
                  </a:txBody>
                  <a:tcPr/>
                </a:tc>
                <a:tc>
                  <a:txBody>
                    <a:bodyPr/>
                    <a:lstStyle/>
                    <a:p>
                      <a:r>
                        <a:rPr lang="en-US" sz="1000"/>
                        <a:t>Germany</a:t>
                      </a:r>
                    </a:p>
                  </a:txBody>
                  <a:tcPr/>
                </a:tc>
                <a:tc>
                  <a:txBody>
                    <a:bodyPr/>
                    <a:lstStyle/>
                    <a:p>
                      <a:r>
                        <a:rPr lang="en-US" sz="1000"/>
                        <a:t>330</a:t>
                      </a:r>
                    </a:p>
                  </a:txBody>
                  <a:tcPr/>
                </a:tc>
                <a:tc>
                  <a:txBody>
                    <a:bodyPr/>
                    <a:lstStyle/>
                    <a:p>
                      <a:r>
                        <a:rPr lang="en-US" sz="1000"/>
                        <a:t>-1</a:t>
                      </a:r>
                    </a:p>
                  </a:txBody>
                  <a:tcPr/>
                </a:tc>
                <a:tc>
                  <a:txBody>
                    <a:bodyPr/>
                    <a:lstStyle/>
                    <a:p>
                      <a:r>
                        <a:rPr lang="en-US" sz="1000"/>
                        <a:t>-0.30 %</a:t>
                      </a:r>
                    </a:p>
                  </a:txBody>
                  <a:tcPr/>
                </a:tc>
                <a:tc>
                  <a:txBody>
                    <a:bodyPr/>
                    <a:lstStyle/>
                    <a:p>
                      <a:r>
                        <a:rPr lang="en-US" sz="1000"/>
                        <a:t>1</a:t>
                      </a:r>
                    </a:p>
                  </a:txBody>
                  <a:tcPr/>
                </a:tc>
                <a:tc>
                  <a:txBody>
                    <a:bodyPr/>
                    <a:lstStyle/>
                    <a:p>
                      <a:r>
                        <a:rPr lang="en-US" sz="1000"/>
                        <a:t>0.30 %</a:t>
                      </a:r>
                    </a:p>
                  </a:txBody>
                  <a:tcPr/>
                </a:tc>
                <a:tc>
                  <a:txBody>
                    <a:bodyPr/>
                    <a:lstStyle/>
                    <a:p>
                      <a:r>
                        <a:rPr lang="en-US" sz="1000"/>
                        <a:t>19</a:t>
                      </a:r>
                    </a:p>
                  </a:txBody>
                  <a:tcPr/>
                </a:tc>
                <a:tc>
                  <a:txBody>
                    <a:bodyPr/>
                    <a:lstStyle/>
                    <a:p>
                      <a:r>
                        <a:rPr lang="en-US" sz="1000"/>
                        <a:t>6.11 %</a:t>
                      </a:r>
                    </a:p>
                  </a:txBody>
                  <a:tcPr/>
                </a:tc>
                <a:extLst>
                  <a:ext uri="{0D108BD9-81ED-4DB2-BD59-A6C34878D82A}">
                    <a16:rowId xmlns:a16="http://schemas.microsoft.com/office/drawing/2014/main" val="813437715"/>
                  </a:ext>
                </a:extLst>
              </a:tr>
              <a:tr h="370840">
                <a:tc>
                  <a:txBody>
                    <a:bodyPr/>
                    <a:lstStyle/>
                    <a:p>
                      <a:r>
                        <a:rPr lang="en-US" sz="1000"/>
                        <a:t>311</a:t>
                      </a:r>
                    </a:p>
                  </a:txBody>
                  <a:tcPr/>
                </a:tc>
                <a:tc>
                  <a:txBody>
                    <a:bodyPr/>
                    <a:lstStyle/>
                    <a:p>
                      <a:r>
                        <a:rPr lang="en-US" sz="1000"/>
                        <a:t>Iraq</a:t>
                      </a:r>
                    </a:p>
                  </a:txBody>
                  <a:tcPr/>
                </a:tc>
                <a:tc>
                  <a:txBody>
                    <a:bodyPr/>
                    <a:lstStyle/>
                    <a:p>
                      <a:r>
                        <a:rPr lang="en-US" sz="1000"/>
                        <a:t>148</a:t>
                      </a:r>
                    </a:p>
                  </a:txBody>
                  <a:tcPr/>
                </a:tc>
                <a:tc>
                  <a:txBody>
                    <a:bodyPr/>
                    <a:lstStyle/>
                    <a:p>
                      <a:r>
                        <a:rPr lang="en-US" sz="1000"/>
                        <a:t>-2</a:t>
                      </a:r>
                    </a:p>
                  </a:txBody>
                  <a:tcPr/>
                </a:tc>
                <a:tc>
                  <a:txBody>
                    <a:bodyPr/>
                    <a:lstStyle/>
                    <a:p>
                      <a:r>
                        <a:rPr lang="en-US" sz="1000"/>
                        <a:t>-1.33 %</a:t>
                      </a:r>
                    </a:p>
                  </a:txBody>
                  <a:tcPr/>
                </a:tc>
                <a:tc>
                  <a:txBody>
                    <a:bodyPr/>
                    <a:lstStyle/>
                    <a:p>
                      <a:r>
                        <a:rPr lang="en-US" sz="1000"/>
                        <a:t>-3</a:t>
                      </a:r>
                    </a:p>
                  </a:txBody>
                  <a:tcPr/>
                </a:tc>
                <a:tc>
                  <a:txBody>
                    <a:bodyPr/>
                    <a:lstStyle/>
                    <a:p>
                      <a:r>
                        <a:rPr lang="en-US" sz="1000"/>
                        <a:t>-1.99 %</a:t>
                      </a:r>
                    </a:p>
                  </a:txBody>
                  <a:tcPr/>
                </a:tc>
                <a:tc>
                  <a:txBody>
                    <a:bodyPr/>
                    <a:lstStyle/>
                    <a:p>
                      <a:r>
                        <a:rPr lang="en-US" sz="1000"/>
                        <a:t>16</a:t>
                      </a:r>
                    </a:p>
                  </a:txBody>
                  <a:tcPr/>
                </a:tc>
                <a:tc>
                  <a:txBody>
                    <a:bodyPr/>
                    <a:lstStyle/>
                    <a:p>
                      <a:r>
                        <a:rPr lang="en-US" sz="1000"/>
                        <a:t>12.12 %</a:t>
                      </a:r>
                    </a:p>
                  </a:txBody>
                  <a:tcPr/>
                </a:tc>
                <a:extLst>
                  <a:ext uri="{0D108BD9-81ED-4DB2-BD59-A6C34878D82A}">
                    <a16:rowId xmlns:a16="http://schemas.microsoft.com/office/drawing/2014/main" val="2875997769"/>
                  </a:ext>
                </a:extLst>
              </a:tr>
              <a:tr h="370840">
                <a:tc>
                  <a:txBody>
                    <a:bodyPr/>
                    <a:lstStyle/>
                    <a:p>
                      <a:r>
                        <a:rPr lang="en-US" sz="1000"/>
                        <a:t>311</a:t>
                      </a:r>
                    </a:p>
                  </a:txBody>
                  <a:tcPr/>
                </a:tc>
                <a:tc>
                  <a:txBody>
                    <a:bodyPr/>
                    <a:lstStyle/>
                    <a:p>
                      <a:r>
                        <a:rPr lang="en-US" sz="1000"/>
                        <a:t>Iran, Islamic Republic of</a:t>
                      </a:r>
                    </a:p>
                  </a:txBody>
                  <a:tcPr/>
                </a:tc>
                <a:tc>
                  <a:txBody>
                    <a:bodyPr/>
                    <a:lstStyle/>
                    <a:p>
                      <a:r>
                        <a:rPr lang="en-US" sz="1000"/>
                        <a:t>78</a:t>
                      </a:r>
                    </a:p>
                  </a:txBody>
                  <a:tcPr/>
                </a:tc>
                <a:tc>
                  <a:txBody>
                    <a:bodyPr/>
                    <a:lstStyle/>
                    <a:p>
                      <a:r>
                        <a:rPr lang="en-US" sz="1000"/>
                        <a:t>-3</a:t>
                      </a:r>
                    </a:p>
                  </a:txBody>
                  <a:tcPr/>
                </a:tc>
                <a:tc>
                  <a:txBody>
                    <a:bodyPr/>
                    <a:lstStyle/>
                    <a:p>
                      <a:r>
                        <a:rPr lang="en-US" sz="1000"/>
                        <a:t>-3.70 %</a:t>
                      </a:r>
                    </a:p>
                  </a:txBody>
                  <a:tcPr/>
                </a:tc>
                <a:tc>
                  <a:txBody>
                    <a:bodyPr/>
                    <a:lstStyle/>
                    <a:p>
                      <a:r>
                        <a:rPr lang="en-US" sz="1000"/>
                        <a:t>-1</a:t>
                      </a:r>
                    </a:p>
                  </a:txBody>
                  <a:tcPr/>
                </a:tc>
                <a:tc>
                  <a:txBody>
                    <a:bodyPr/>
                    <a:lstStyle/>
                    <a:p>
                      <a:r>
                        <a:rPr lang="en-US" sz="1000"/>
                        <a:t>-1.27 %</a:t>
                      </a:r>
                    </a:p>
                  </a:txBody>
                  <a:tcPr/>
                </a:tc>
                <a:tc>
                  <a:txBody>
                    <a:bodyPr/>
                    <a:lstStyle/>
                    <a:p>
                      <a:r>
                        <a:rPr lang="en-US" sz="1000"/>
                        <a:t>16</a:t>
                      </a:r>
                    </a:p>
                  </a:txBody>
                  <a:tcPr/>
                </a:tc>
                <a:tc>
                  <a:txBody>
                    <a:bodyPr/>
                    <a:lstStyle/>
                    <a:p>
                      <a:r>
                        <a:rPr lang="en-US" sz="1000"/>
                        <a:t>25.81 %</a:t>
                      </a:r>
                    </a:p>
                  </a:txBody>
                  <a:tcPr/>
                </a:tc>
                <a:extLst>
                  <a:ext uri="{0D108BD9-81ED-4DB2-BD59-A6C34878D82A}">
                    <a16:rowId xmlns:a16="http://schemas.microsoft.com/office/drawing/2014/main" val="3823746161"/>
                  </a:ext>
                </a:extLst>
              </a:tr>
            </a:tbl>
          </a:graphicData>
        </a:graphic>
      </p:graphicFrame>
      <p:sp>
        <p:nvSpPr>
          <p:cNvPr id="4" name="Text Placeholder 3">
            <a:extLst>
              <a:ext uri="{FF2B5EF4-FFF2-40B4-BE49-F238E27FC236}">
                <a16:creationId xmlns:a16="http://schemas.microsoft.com/office/drawing/2014/main" id="{7E79FA30-70E3-4023-ADC9-DF4E20E59A05}"/>
              </a:ext>
            </a:extLst>
          </p:cNvPr>
          <p:cNvSpPr>
            <a:spLocks noGrp="1"/>
          </p:cNvSpPr>
          <p:nvPr>
            <p:ph type="body" sz="quarter" idx="14"/>
          </p:nvPr>
        </p:nvSpPr>
        <p:spPr/>
        <p:txBody>
          <a:bodyPr/>
          <a:lstStyle/>
          <a:p>
            <a:r>
              <a:rPr lang="en-US"/>
              <a:t>07/24/2021 - 08/23/2021</a:t>
            </a:r>
          </a:p>
        </p:txBody>
      </p:sp>
    </p:spTree>
    <p:extLst>
      <p:ext uri="{BB962C8B-B14F-4D97-AF65-F5344CB8AC3E}">
        <p14:creationId xmlns:p14="http://schemas.microsoft.com/office/powerpoint/2010/main" val="24235513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692D4-DFE1-482C-A851-02A7902418F0}"/>
              </a:ext>
            </a:extLst>
          </p:cNvPr>
          <p:cNvSpPr>
            <a:spLocks noGrp="1"/>
          </p:cNvSpPr>
          <p:nvPr>
            <p:ph type="title"/>
          </p:nvPr>
        </p:nvSpPr>
        <p:spPr/>
        <p:txBody>
          <a:bodyPr/>
          <a:lstStyle/>
          <a:p>
            <a:r>
              <a:rPr lang="en-US"/>
              <a:t>Instagram Instagram | Top Posts | 311 - 1 of 4</a:t>
            </a:r>
          </a:p>
        </p:txBody>
      </p:sp>
      <p:graphicFrame>
        <p:nvGraphicFramePr>
          <p:cNvPr id="5" name="Table Placeholder 4">
            <a:extLst>
              <a:ext uri="{FF2B5EF4-FFF2-40B4-BE49-F238E27FC236}">
                <a16:creationId xmlns:a16="http://schemas.microsoft.com/office/drawing/2014/main" id="{F68826A4-3A14-4599-ABD7-BAAA6556DE84}"/>
              </a:ext>
            </a:extLst>
          </p:cNvPr>
          <p:cNvGraphicFramePr>
            <a:graphicFrameLocks noGrp="1"/>
          </p:cNvGraphicFramePr>
          <p:nvPr>
            <p:ph type="tbl" sz="quarter" idx="13"/>
            <p:extLst>
              <p:ext uri="{D42A27DB-BD31-4B8C-83A1-F6EECF244321}">
                <p14:modId xmlns:p14="http://schemas.microsoft.com/office/powerpoint/2010/main" val="5386870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432399356"/>
                    </a:ext>
                  </a:extLst>
                </a:gridCol>
                <a:gridCol w="1975104">
                  <a:extLst>
                    <a:ext uri="{9D8B030D-6E8A-4147-A177-3AD203B41FA5}">
                      <a16:colId xmlns:a16="http://schemas.microsoft.com/office/drawing/2014/main" val="1265544036"/>
                    </a:ext>
                  </a:extLst>
                </a:gridCol>
                <a:gridCol w="658368">
                  <a:extLst>
                    <a:ext uri="{9D8B030D-6E8A-4147-A177-3AD203B41FA5}">
                      <a16:colId xmlns:a16="http://schemas.microsoft.com/office/drawing/2014/main" val="3541469763"/>
                    </a:ext>
                  </a:extLst>
                </a:gridCol>
                <a:gridCol w="658368">
                  <a:extLst>
                    <a:ext uri="{9D8B030D-6E8A-4147-A177-3AD203B41FA5}">
                      <a16:colId xmlns:a16="http://schemas.microsoft.com/office/drawing/2014/main" val="4160102244"/>
                    </a:ext>
                  </a:extLst>
                </a:gridCol>
                <a:gridCol w="658368">
                  <a:extLst>
                    <a:ext uri="{9D8B030D-6E8A-4147-A177-3AD203B41FA5}">
                      <a16:colId xmlns:a16="http://schemas.microsoft.com/office/drawing/2014/main" val="310373972"/>
                    </a:ext>
                  </a:extLst>
                </a:gridCol>
                <a:gridCol w="658368">
                  <a:extLst>
                    <a:ext uri="{9D8B030D-6E8A-4147-A177-3AD203B41FA5}">
                      <a16:colId xmlns:a16="http://schemas.microsoft.com/office/drawing/2014/main" val="1473793953"/>
                    </a:ext>
                  </a:extLst>
                </a:gridCol>
                <a:gridCol w="658368">
                  <a:extLst>
                    <a:ext uri="{9D8B030D-6E8A-4147-A177-3AD203B41FA5}">
                      <a16:colId xmlns:a16="http://schemas.microsoft.com/office/drawing/2014/main" val="168269010"/>
                    </a:ext>
                  </a:extLst>
                </a:gridCol>
                <a:gridCol w="658368">
                  <a:extLst>
                    <a:ext uri="{9D8B030D-6E8A-4147-A177-3AD203B41FA5}">
                      <a16:colId xmlns:a16="http://schemas.microsoft.com/office/drawing/2014/main" val="8419386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697616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311 - 2021-08-22 17:11:30</a:t>
                      </a:r>
                      <a:r>
                        <a:rPr kumimoji="0" lang="en-US" sz="1000" b="0" i="0" u="none" strike="noStrike" kern="1200" cap="none" spc="0" normalizeH="0" baseline="0" noProof="0">
                          <a:ln>
                            <a:noFill/>
                          </a:ln>
                          <a:solidFill>
                            <a:prstClr val="black"/>
                          </a:solidFill>
                          <a:effectLst/>
                          <a:uLnTx/>
                          <a:uFillTx/>
                          <a:latin typeface="+mn-lt"/>
                          <a:ea typeface="+mn-ea"/>
                          <a:cs typeface="+mn-cs"/>
                        </a:rPr>
                        <a:t>
 Thanks Camden, good times!
Great to be back on stage with our tour underway!
Camden setlist:
Time Bomb, Do You Right, All Mixed Up, Stainless, Don’t Stay Home, Extension, Come Original, Sever, Beautiful Disaster, Amber, Applied Science, Wildfire, Beyond the Grey Sky, You Wouldn’t Believe, Stealing Happy Hours, Creatures, Down
Photo: hurleyhurley
*Tonight’s Farmingville, NY show is now moved to 8/31 due to impending Hurricane Henri.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09/01/2021 12:15:52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4352407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311 - 2021-08-22 00:46:49</a:t>
                      </a:r>
                      <a:r>
                        <a:rPr kumimoji="0" lang="en-US" sz="1000" b="0" i="0" u="none" strike="noStrike" kern="1200" cap="none" spc="0" normalizeH="0" baseline="0" noProof="0">
                          <a:ln>
                            <a:noFill/>
                          </a:ln>
                          <a:solidFill>
                            <a:prstClr val="black"/>
                          </a:solidFill>
                          <a:effectLst/>
                          <a:uLnTx/>
                          <a:uFillTx/>
                          <a:latin typeface="+mn-lt"/>
                          <a:ea typeface="+mn-ea"/>
                          <a:cs typeface="+mn-cs"/>
                        </a:rPr>
                        <a:t>
 I think we’re ready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09/01/2021 12:15:52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237671051"/>
                  </a:ext>
                </a:extLst>
              </a:tr>
            </a:tbl>
          </a:graphicData>
        </a:graphic>
      </p:graphicFrame>
      <p:sp>
        <p:nvSpPr>
          <p:cNvPr id="4" name="Text Placeholder 3">
            <a:extLst>
              <a:ext uri="{FF2B5EF4-FFF2-40B4-BE49-F238E27FC236}">
                <a16:creationId xmlns:a16="http://schemas.microsoft.com/office/drawing/2014/main" id="{32C74C65-D21F-441B-A12E-4329B90D1EB4}"/>
              </a:ext>
            </a:extLst>
          </p:cNvPr>
          <p:cNvSpPr>
            <a:spLocks noGrp="1"/>
          </p:cNvSpPr>
          <p:nvPr>
            <p:ph type="body" sz="quarter" idx="14"/>
          </p:nvPr>
        </p:nvSpPr>
        <p:spPr/>
        <p:txBody>
          <a:bodyPr/>
          <a:lstStyle/>
          <a:p>
            <a:r>
              <a:rPr lang="en-US"/>
              <a:t>08/09/2021 - 08/23/2021</a:t>
            </a:r>
          </a:p>
        </p:txBody>
      </p:sp>
    </p:spTree>
    <p:extLst>
      <p:ext uri="{BB962C8B-B14F-4D97-AF65-F5344CB8AC3E}">
        <p14:creationId xmlns:p14="http://schemas.microsoft.com/office/powerpoint/2010/main" val="23175677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3A62A4-FCEA-4416-A1D5-1A63F2D30303}"/>
              </a:ext>
            </a:extLst>
          </p:cNvPr>
          <p:cNvSpPr>
            <a:spLocks noGrp="1"/>
          </p:cNvSpPr>
          <p:nvPr>
            <p:ph type="title"/>
          </p:nvPr>
        </p:nvSpPr>
        <p:spPr/>
        <p:txBody>
          <a:bodyPr/>
          <a:lstStyle/>
          <a:p>
            <a:r>
              <a:rPr lang="en-US"/>
              <a:t>Instagram Instagram | Top Posts | 311 - 2 of 4</a:t>
            </a:r>
          </a:p>
        </p:txBody>
      </p:sp>
      <p:graphicFrame>
        <p:nvGraphicFramePr>
          <p:cNvPr id="5" name="Table Placeholder 4">
            <a:extLst>
              <a:ext uri="{FF2B5EF4-FFF2-40B4-BE49-F238E27FC236}">
                <a16:creationId xmlns:a16="http://schemas.microsoft.com/office/drawing/2014/main" id="{460A2B61-F11F-45DE-A000-A05B50DE98B4}"/>
              </a:ext>
            </a:extLst>
          </p:cNvPr>
          <p:cNvGraphicFramePr>
            <a:graphicFrameLocks noGrp="1"/>
          </p:cNvGraphicFramePr>
          <p:nvPr>
            <p:ph type="tbl" sz="quarter" idx="13"/>
            <p:extLst>
              <p:ext uri="{D42A27DB-BD31-4B8C-83A1-F6EECF244321}">
                <p14:modId xmlns:p14="http://schemas.microsoft.com/office/powerpoint/2010/main" val="12180124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485750942"/>
                    </a:ext>
                  </a:extLst>
                </a:gridCol>
                <a:gridCol w="1975104">
                  <a:extLst>
                    <a:ext uri="{9D8B030D-6E8A-4147-A177-3AD203B41FA5}">
                      <a16:colId xmlns:a16="http://schemas.microsoft.com/office/drawing/2014/main" val="3989492495"/>
                    </a:ext>
                  </a:extLst>
                </a:gridCol>
                <a:gridCol w="658368">
                  <a:extLst>
                    <a:ext uri="{9D8B030D-6E8A-4147-A177-3AD203B41FA5}">
                      <a16:colId xmlns:a16="http://schemas.microsoft.com/office/drawing/2014/main" val="4146376127"/>
                    </a:ext>
                  </a:extLst>
                </a:gridCol>
                <a:gridCol w="658368">
                  <a:extLst>
                    <a:ext uri="{9D8B030D-6E8A-4147-A177-3AD203B41FA5}">
                      <a16:colId xmlns:a16="http://schemas.microsoft.com/office/drawing/2014/main" val="1507947834"/>
                    </a:ext>
                  </a:extLst>
                </a:gridCol>
                <a:gridCol w="658368">
                  <a:extLst>
                    <a:ext uri="{9D8B030D-6E8A-4147-A177-3AD203B41FA5}">
                      <a16:colId xmlns:a16="http://schemas.microsoft.com/office/drawing/2014/main" val="2348936818"/>
                    </a:ext>
                  </a:extLst>
                </a:gridCol>
                <a:gridCol w="658368">
                  <a:extLst>
                    <a:ext uri="{9D8B030D-6E8A-4147-A177-3AD203B41FA5}">
                      <a16:colId xmlns:a16="http://schemas.microsoft.com/office/drawing/2014/main" val="3818151298"/>
                    </a:ext>
                  </a:extLst>
                </a:gridCol>
                <a:gridCol w="658368">
                  <a:extLst>
                    <a:ext uri="{9D8B030D-6E8A-4147-A177-3AD203B41FA5}">
                      <a16:colId xmlns:a16="http://schemas.microsoft.com/office/drawing/2014/main" val="3707574162"/>
                    </a:ext>
                  </a:extLst>
                </a:gridCol>
                <a:gridCol w="658368">
                  <a:extLst>
                    <a:ext uri="{9D8B030D-6E8A-4147-A177-3AD203B41FA5}">
                      <a16:colId xmlns:a16="http://schemas.microsoft.com/office/drawing/2014/main" val="517803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319233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311 - 2021-08-21 17:50:34</a:t>
                      </a:r>
                      <a:r>
                        <a:rPr kumimoji="0" lang="en-US" sz="1000" b="0" i="0" u="none" strike="noStrike" kern="1200" cap="none" spc="0" normalizeH="0" baseline="0" noProof="0">
                          <a:ln>
                            <a:noFill/>
                          </a:ln>
                          <a:solidFill>
                            <a:prstClr val="black"/>
                          </a:solidFill>
                          <a:effectLst/>
                          <a:uLnTx/>
                          <a:uFillTx/>
                          <a:latin typeface="+mn-lt"/>
                          <a:ea typeface="+mn-ea"/>
                          <a:cs typeface="+mn-cs"/>
                        </a:rPr>
                        <a:t>
 TONIGHT, first show of Tour 2021!  Hello Camden, NJ - lets do this! bbtpavilion. 5:30pm doors, 6:30pm iyaterra, 7:30pm iration, 8:50pm 311. Event shirt &amp; poster at merch booth!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09/01/2021 12:15:52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432537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311 - 2021-08-21 16:00:28</a:t>
                      </a:r>
                      <a:r>
                        <a:rPr kumimoji="0" lang="en-US" sz="1000" b="0" i="0" u="none" strike="noStrike" kern="1200" cap="none" spc="0" normalizeH="0" baseline="0" noProof="0">
                          <a:ln>
                            <a:noFill/>
                          </a:ln>
                          <a:solidFill>
                            <a:prstClr val="black"/>
                          </a:solidFill>
                          <a:effectLst/>
                          <a:uLnTx/>
                          <a:uFillTx/>
                          <a:latin typeface="+mn-lt"/>
                          <a:ea typeface="+mn-ea"/>
                          <a:cs typeface="+mn-cs"/>
                        </a:rPr>
                        <a:t>
 Kicking into tour today!
Tonight: Camden, NJ
Tomorrow
UPDATE for Farmingville NY: Due to the impending threat of Hurricane Henri the 311 show scheduled to take place this Sunday, August 22nd has been rescheduled to Tuesday, August 31. Hang on to your tickets and they will be honored on the new 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09/01/2021 12:15:52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8791888"/>
                  </a:ext>
                </a:extLst>
              </a:tr>
            </a:tbl>
          </a:graphicData>
        </a:graphic>
      </p:graphicFrame>
      <p:sp>
        <p:nvSpPr>
          <p:cNvPr id="4" name="Text Placeholder 3">
            <a:extLst>
              <a:ext uri="{FF2B5EF4-FFF2-40B4-BE49-F238E27FC236}">
                <a16:creationId xmlns:a16="http://schemas.microsoft.com/office/drawing/2014/main" id="{2983B271-FF4A-49A3-82B0-899405EEA734}"/>
              </a:ext>
            </a:extLst>
          </p:cNvPr>
          <p:cNvSpPr>
            <a:spLocks noGrp="1"/>
          </p:cNvSpPr>
          <p:nvPr>
            <p:ph type="body" sz="quarter" idx="14"/>
          </p:nvPr>
        </p:nvSpPr>
        <p:spPr/>
        <p:txBody>
          <a:bodyPr/>
          <a:lstStyle/>
          <a:p>
            <a:r>
              <a:rPr lang="en-US"/>
              <a:t>08/09/2021 - 08/23/2021</a:t>
            </a:r>
          </a:p>
        </p:txBody>
      </p:sp>
    </p:spTree>
    <p:extLst>
      <p:ext uri="{BB962C8B-B14F-4D97-AF65-F5344CB8AC3E}">
        <p14:creationId xmlns:p14="http://schemas.microsoft.com/office/powerpoint/2010/main" val="34565252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34EA9E-595D-492C-BA2E-21F822A00395}"/>
              </a:ext>
            </a:extLst>
          </p:cNvPr>
          <p:cNvSpPr>
            <a:spLocks noGrp="1"/>
          </p:cNvSpPr>
          <p:nvPr>
            <p:ph type="title"/>
          </p:nvPr>
        </p:nvSpPr>
        <p:spPr/>
        <p:txBody>
          <a:bodyPr/>
          <a:lstStyle/>
          <a:p>
            <a:r>
              <a:rPr lang="en-US"/>
              <a:t>Instagram Instagram | Top Posts | 311 - 3 of 4</a:t>
            </a:r>
          </a:p>
        </p:txBody>
      </p:sp>
      <p:graphicFrame>
        <p:nvGraphicFramePr>
          <p:cNvPr id="5" name="Table Placeholder 4">
            <a:extLst>
              <a:ext uri="{FF2B5EF4-FFF2-40B4-BE49-F238E27FC236}">
                <a16:creationId xmlns:a16="http://schemas.microsoft.com/office/drawing/2014/main" id="{8AFE16F7-CA91-4016-AFC2-E6CB4EC4DE0F}"/>
              </a:ext>
            </a:extLst>
          </p:cNvPr>
          <p:cNvGraphicFramePr>
            <a:graphicFrameLocks noGrp="1"/>
          </p:cNvGraphicFramePr>
          <p:nvPr>
            <p:ph type="tbl" sz="quarter" idx="13"/>
            <p:extLst>
              <p:ext uri="{D42A27DB-BD31-4B8C-83A1-F6EECF244321}">
                <p14:modId xmlns:p14="http://schemas.microsoft.com/office/powerpoint/2010/main" val="23063292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3601394022"/>
                    </a:ext>
                  </a:extLst>
                </a:gridCol>
                <a:gridCol w="1975104">
                  <a:extLst>
                    <a:ext uri="{9D8B030D-6E8A-4147-A177-3AD203B41FA5}">
                      <a16:colId xmlns:a16="http://schemas.microsoft.com/office/drawing/2014/main" val="3686443384"/>
                    </a:ext>
                  </a:extLst>
                </a:gridCol>
                <a:gridCol w="658368">
                  <a:extLst>
                    <a:ext uri="{9D8B030D-6E8A-4147-A177-3AD203B41FA5}">
                      <a16:colId xmlns:a16="http://schemas.microsoft.com/office/drawing/2014/main" val="1370466889"/>
                    </a:ext>
                  </a:extLst>
                </a:gridCol>
                <a:gridCol w="658368">
                  <a:extLst>
                    <a:ext uri="{9D8B030D-6E8A-4147-A177-3AD203B41FA5}">
                      <a16:colId xmlns:a16="http://schemas.microsoft.com/office/drawing/2014/main" val="3340083097"/>
                    </a:ext>
                  </a:extLst>
                </a:gridCol>
                <a:gridCol w="658368">
                  <a:extLst>
                    <a:ext uri="{9D8B030D-6E8A-4147-A177-3AD203B41FA5}">
                      <a16:colId xmlns:a16="http://schemas.microsoft.com/office/drawing/2014/main" val="2610136657"/>
                    </a:ext>
                  </a:extLst>
                </a:gridCol>
                <a:gridCol w="658368">
                  <a:extLst>
                    <a:ext uri="{9D8B030D-6E8A-4147-A177-3AD203B41FA5}">
                      <a16:colId xmlns:a16="http://schemas.microsoft.com/office/drawing/2014/main" val="2284978682"/>
                    </a:ext>
                  </a:extLst>
                </a:gridCol>
                <a:gridCol w="658368">
                  <a:extLst>
                    <a:ext uri="{9D8B030D-6E8A-4147-A177-3AD203B41FA5}">
                      <a16:colId xmlns:a16="http://schemas.microsoft.com/office/drawing/2014/main" val="2855956937"/>
                    </a:ext>
                  </a:extLst>
                </a:gridCol>
                <a:gridCol w="658368">
                  <a:extLst>
                    <a:ext uri="{9D8B030D-6E8A-4147-A177-3AD203B41FA5}">
                      <a16:colId xmlns:a16="http://schemas.microsoft.com/office/drawing/2014/main" val="42874361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985203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311 - 2021-08-20 23:27:22</a:t>
                      </a:r>
                      <a:r>
                        <a:rPr kumimoji="0" lang="en-US" sz="1000" b="0" i="0" u="none" strike="noStrike" kern="1200" cap="none" spc="0" normalizeH="0" baseline="0" noProof="0">
                          <a:ln>
                            <a:noFill/>
                          </a:ln>
                          <a:solidFill>
                            <a:prstClr val="black"/>
                          </a:solidFill>
                          <a:effectLst/>
                          <a:uLnTx/>
                          <a:uFillTx/>
                          <a:latin typeface="+mn-lt"/>
                          <a:ea typeface="+mn-ea"/>
                          <a:cs typeface="+mn-cs"/>
                        </a:rPr>
                        <a:t>
 311 tour prep and launch!
Check out behind-the-scenes footage over the past few days from band member homes, the Hive studio and production rehearsals! 3 videos of band and crew prepping for tour! (Link in bio)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09/01/2021 12:15:53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1057207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311 - 2021-08-20 19:02:44</a:t>
                      </a:r>
                      <a:r>
                        <a:rPr kumimoji="0" lang="en-US" sz="1000" b="0" i="0" u="none" strike="noStrike" kern="1200" cap="none" spc="0" normalizeH="0" baseline="0" noProof="0">
                          <a:ln>
                            <a:noFill/>
                          </a:ln>
                          <a:solidFill>
                            <a:prstClr val="black"/>
                          </a:solidFill>
                          <a:effectLst/>
                          <a:uLnTx/>
                          <a:uFillTx/>
                          <a:latin typeface="+mn-lt"/>
                          <a:ea typeface="+mn-ea"/>
                          <a:cs typeface="+mn-cs"/>
                        </a:rPr>
                        <a:t>
 NEW Exclusive Tour Bundle now available with limited-edition goods! Only 20 per show! All details at 311tourbundle.com.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09/01/2021 12:15:53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631257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311 - 2021-08-20 16:21:14</a:t>
                      </a:r>
                      <a:r>
                        <a:rPr kumimoji="0" lang="en-US" sz="1000" b="0" i="0" u="none" strike="noStrike" kern="1200" cap="none" spc="0" normalizeH="0" baseline="0" noProof="0">
                          <a:ln>
                            <a:noFill/>
                          </a:ln>
                          <a:solidFill>
                            <a:prstClr val="black"/>
                          </a:solidFill>
                          <a:effectLst/>
                          <a:uLnTx/>
                          <a:uFillTx/>
                          <a:latin typeface="+mn-lt"/>
                          <a:ea typeface="+mn-ea"/>
                          <a:cs typeface="+mn-cs"/>
                        </a:rPr>
                        <a:t>
 On this date in 2005, 311 played the AmsterJam Festival in NY, including a mash-up with wyclefjean on the song “Ring the Alarm."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09/01/2021 12:15:53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841548022"/>
                  </a:ext>
                </a:extLst>
              </a:tr>
            </a:tbl>
          </a:graphicData>
        </a:graphic>
      </p:graphicFrame>
      <p:sp>
        <p:nvSpPr>
          <p:cNvPr id="4" name="Text Placeholder 3">
            <a:extLst>
              <a:ext uri="{FF2B5EF4-FFF2-40B4-BE49-F238E27FC236}">
                <a16:creationId xmlns:a16="http://schemas.microsoft.com/office/drawing/2014/main" id="{D98CBBC8-8051-4178-9B7F-C18B5742A04E}"/>
              </a:ext>
            </a:extLst>
          </p:cNvPr>
          <p:cNvSpPr>
            <a:spLocks noGrp="1"/>
          </p:cNvSpPr>
          <p:nvPr>
            <p:ph type="body" sz="quarter" idx="14"/>
          </p:nvPr>
        </p:nvSpPr>
        <p:spPr/>
        <p:txBody>
          <a:bodyPr/>
          <a:lstStyle/>
          <a:p>
            <a:r>
              <a:rPr lang="en-US"/>
              <a:t>08/09/2021 - 08/23/2021</a:t>
            </a:r>
          </a:p>
        </p:txBody>
      </p:sp>
    </p:spTree>
    <p:extLst>
      <p:ext uri="{BB962C8B-B14F-4D97-AF65-F5344CB8AC3E}">
        <p14:creationId xmlns:p14="http://schemas.microsoft.com/office/powerpoint/2010/main" val="34265161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0B5641-B5C1-4CD3-B414-8E9CE33D7CF0}"/>
              </a:ext>
            </a:extLst>
          </p:cNvPr>
          <p:cNvSpPr>
            <a:spLocks noGrp="1"/>
          </p:cNvSpPr>
          <p:nvPr>
            <p:ph type="title"/>
          </p:nvPr>
        </p:nvSpPr>
        <p:spPr/>
        <p:txBody>
          <a:bodyPr/>
          <a:lstStyle/>
          <a:p>
            <a:r>
              <a:rPr lang="en-US"/>
              <a:t>Instagram Instagram | Top Posts | 311 - 4 of 4</a:t>
            </a:r>
          </a:p>
        </p:txBody>
      </p:sp>
      <p:graphicFrame>
        <p:nvGraphicFramePr>
          <p:cNvPr id="5" name="Table Placeholder 4">
            <a:extLst>
              <a:ext uri="{FF2B5EF4-FFF2-40B4-BE49-F238E27FC236}">
                <a16:creationId xmlns:a16="http://schemas.microsoft.com/office/drawing/2014/main" id="{57DEAC37-1182-43AC-8019-9BE03F8C4942}"/>
              </a:ext>
            </a:extLst>
          </p:cNvPr>
          <p:cNvGraphicFramePr>
            <a:graphicFrameLocks noGrp="1"/>
          </p:cNvGraphicFramePr>
          <p:nvPr>
            <p:ph type="tbl" sz="quarter" idx="13"/>
            <p:extLst>
              <p:ext uri="{D42A27DB-BD31-4B8C-83A1-F6EECF244321}">
                <p14:modId xmlns:p14="http://schemas.microsoft.com/office/powerpoint/2010/main" val="15718492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1491609372"/>
                    </a:ext>
                  </a:extLst>
                </a:gridCol>
                <a:gridCol w="1975104">
                  <a:extLst>
                    <a:ext uri="{9D8B030D-6E8A-4147-A177-3AD203B41FA5}">
                      <a16:colId xmlns:a16="http://schemas.microsoft.com/office/drawing/2014/main" val="2937912273"/>
                    </a:ext>
                  </a:extLst>
                </a:gridCol>
                <a:gridCol w="658368">
                  <a:extLst>
                    <a:ext uri="{9D8B030D-6E8A-4147-A177-3AD203B41FA5}">
                      <a16:colId xmlns:a16="http://schemas.microsoft.com/office/drawing/2014/main" val="114264671"/>
                    </a:ext>
                  </a:extLst>
                </a:gridCol>
                <a:gridCol w="658368">
                  <a:extLst>
                    <a:ext uri="{9D8B030D-6E8A-4147-A177-3AD203B41FA5}">
                      <a16:colId xmlns:a16="http://schemas.microsoft.com/office/drawing/2014/main" val="3636867183"/>
                    </a:ext>
                  </a:extLst>
                </a:gridCol>
                <a:gridCol w="658368">
                  <a:extLst>
                    <a:ext uri="{9D8B030D-6E8A-4147-A177-3AD203B41FA5}">
                      <a16:colId xmlns:a16="http://schemas.microsoft.com/office/drawing/2014/main" val="3939785895"/>
                    </a:ext>
                  </a:extLst>
                </a:gridCol>
                <a:gridCol w="658368">
                  <a:extLst>
                    <a:ext uri="{9D8B030D-6E8A-4147-A177-3AD203B41FA5}">
                      <a16:colId xmlns:a16="http://schemas.microsoft.com/office/drawing/2014/main" val="171034413"/>
                    </a:ext>
                  </a:extLst>
                </a:gridCol>
                <a:gridCol w="658368">
                  <a:extLst>
                    <a:ext uri="{9D8B030D-6E8A-4147-A177-3AD203B41FA5}">
                      <a16:colId xmlns:a16="http://schemas.microsoft.com/office/drawing/2014/main" val="1089481767"/>
                    </a:ext>
                  </a:extLst>
                </a:gridCol>
                <a:gridCol w="658368">
                  <a:extLst>
                    <a:ext uri="{9D8B030D-6E8A-4147-A177-3AD203B41FA5}">
                      <a16:colId xmlns:a16="http://schemas.microsoft.com/office/drawing/2014/main" val="11957145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376494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311 - 2021-08-19 22:00:53</a:t>
                      </a:r>
                      <a:r>
                        <a:rPr kumimoji="0" lang="en-US" sz="1000" b="0" i="0" u="none" strike="noStrike" kern="1200" cap="none" spc="0" normalizeH="0" baseline="0" noProof="0">
                          <a:ln>
                            <a:noFill/>
                          </a:ln>
                          <a:solidFill>
                            <a:prstClr val="black"/>
                          </a:solidFill>
                          <a:effectLst/>
                          <a:uLnTx/>
                          <a:uFillTx/>
                          <a:latin typeface="+mn-lt"/>
                          <a:ea typeface="+mn-ea"/>
                          <a:cs typeface="+mn-cs"/>
                        </a:rPr>
                        <a:t>
 Tour starts this Saturday!
What 3 songs do you want to hear?!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09/01/2021 12:15:53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7153925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311 - 2021-08-18 15:10:38</a:t>
                      </a:r>
                      <a:r>
                        <a:rPr kumimoji="0" lang="en-US" sz="1000" b="0" i="0" u="none" strike="noStrike" kern="1200" cap="none" spc="0" normalizeH="0" baseline="0" noProof="0">
                          <a:ln>
                            <a:noFill/>
                          </a:ln>
                          <a:solidFill>
                            <a:prstClr val="black"/>
                          </a:solidFill>
                          <a:effectLst/>
                          <a:uLnTx/>
                          <a:uFillTx/>
                          <a:latin typeface="+mn-lt"/>
                          <a:ea typeface="+mn-ea"/>
                          <a:cs typeface="+mn-cs"/>
                        </a:rPr>
                        <a:t>
 Hello Fan Family! 311 TOUR kicks-off this Saturday! 36 shows, Aug 21 - Oct 17.
See YOU there!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09/01/2021 12:15:53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4154689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311 - 2021-08-18 00:07:12</a:t>
                      </a:r>
                      <a:r>
                        <a:rPr kumimoji="0" lang="en-US" sz="1000" b="0" i="0" u="none" strike="noStrike" kern="1200" cap="none" spc="0" normalizeH="0" baseline="0" noProof="0">
                          <a:ln>
                            <a:noFill/>
                          </a:ln>
                          <a:solidFill>
                            <a:prstClr val="black"/>
                          </a:solidFill>
                          <a:effectLst/>
                          <a:uLnTx/>
                          <a:uFillTx/>
                          <a:latin typeface="+mn-lt"/>
                          <a:ea typeface="+mn-ea"/>
                          <a:cs typeface="+mn-cs"/>
                        </a:rPr>
                        <a:t>
 From the comfort of your own home, rock with us from tour start to tour end! 10 live streams avail at 311StreamSystem.com. Get your discounted 4 or 10 pack of tickets!
(link in bio)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09/01/2021 12:15:53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549054614"/>
                  </a:ext>
                </a:extLst>
              </a:tr>
            </a:tbl>
          </a:graphicData>
        </a:graphic>
      </p:graphicFrame>
      <p:sp>
        <p:nvSpPr>
          <p:cNvPr id="4" name="Text Placeholder 3">
            <a:extLst>
              <a:ext uri="{FF2B5EF4-FFF2-40B4-BE49-F238E27FC236}">
                <a16:creationId xmlns:a16="http://schemas.microsoft.com/office/drawing/2014/main" id="{6151C1A9-8831-405F-A15A-8E378E6E2964}"/>
              </a:ext>
            </a:extLst>
          </p:cNvPr>
          <p:cNvSpPr>
            <a:spLocks noGrp="1"/>
          </p:cNvSpPr>
          <p:nvPr>
            <p:ph type="body" sz="quarter" idx="14"/>
          </p:nvPr>
        </p:nvSpPr>
        <p:spPr/>
        <p:txBody>
          <a:bodyPr/>
          <a:lstStyle/>
          <a:p>
            <a:r>
              <a:rPr lang="en-US"/>
              <a:t>08/09/2021 - 08/23/2021</a:t>
            </a:r>
          </a:p>
        </p:txBody>
      </p:sp>
    </p:spTree>
    <p:extLst>
      <p:ext uri="{BB962C8B-B14F-4D97-AF65-F5344CB8AC3E}">
        <p14:creationId xmlns:p14="http://schemas.microsoft.com/office/powerpoint/2010/main" val="8837911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1ED2B1-C140-4202-B83E-77537CCA1079}"/>
              </a:ext>
            </a:extLst>
          </p:cNvPr>
          <p:cNvSpPr>
            <a:spLocks noGrp="1"/>
          </p:cNvSpPr>
          <p:nvPr>
            <p:ph type="title"/>
          </p:nvPr>
        </p:nvSpPr>
        <p:spPr/>
        <p:txBody>
          <a:bodyPr/>
          <a:lstStyle/>
          <a:p>
            <a:r>
              <a:rPr lang="en-US"/>
              <a:t>Instagram Stories Table  | 311 - 1 of 5</a:t>
            </a:r>
          </a:p>
        </p:txBody>
      </p:sp>
      <p:graphicFrame>
        <p:nvGraphicFramePr>
          <p:cNvPr id="5" name="Table Placeholder 4">
            <a:extLst>
              <a:ext uri="{FF2B5EF4-FFF2-40B4-BE49-F238E27FC236}">
                <a16:creationId xmlns:a16="http://schemas.microsoft.com/office/drawing/2014/main" id="{3CAC0E95-A384-4C2C-852F-D34A65C2B643}"/>
              </a:ext>
            </a:extLst>
          </p:cNvPr>
          <p:cNvGraphicFramePr>
            <a:graphicFrameLocks noGrp="1"/>
          </p:cNvGraphicFramePr>
          <p:nvPr>
            <p:ph type="tbl" sz="quarter" idx="13"/>
            <p:extLst>
              <p:ext uri="{D42A27DB-BD31-4B8C-83A1-F6EECF244321}">
                <p14:modId xmlns:p14="http://schemas.microsoft.com/office/powerpoint/2010/main" val="32122126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4018515026"/>
                    </a:ext>
                  </a:extLst>
                </a:gridCol>
                <a:gridCol w="1069848">
                  <a:extLst>
                    <a:ext uri="{9D8B030D-6E8A-4147-A177-3AD203B41FA5}">
                      <a16:colId xmlns:a16="http://schemas.microsoft.com/office/drawing/2014/main" val="1232294223"/>
                    </a:ext>
                  </a:extLst>
                </a:gridCol>
                <a:gridCol w="1563624">
                  <a:extLst>
                    <a:ext uri="{9D8B030D-6E8A-4147-A177-3AD203B41FA5}">
                      <a16:colId xmlns:a16="http://schemas.microsoft.com/office/drawing/2014/main" val="2001276335"/>
                    </a:ext>
                  </a:extLst>
                </a:gridCol>
                <a:gridCol w="493776">
                  <a:extLst>
                    <a:ext uri="{9D8B030D-6E8A-4147-A177-3AD203B41FA5}">
                      <a16:colId xmlns:a16="http://schemas.microsoft.com/office/drawing/2014/main" val="2214332369"/>
                    </a:ext>
                  </a:extLst>
                </a:gridCol>
                <a:gridCol w="493776">
                  <a:extLst>
                    <a:ext uri="{9D8B030D-6E8A-4147-A177-3AD203B41FA5}">
                      <a16:colId xmlns:a16="http://schemas.microsoft.com/office/drawing/2014/main" val="3368949959"/>
                    </a:ext>
                  </a:extLst>
                </a:gridCol>
                <a:gridCol w="493776">
                  <a:extLst>
                    <a:ext uri="{9D8B030D-6E8A-4147-A177-3AD203B41FA5}">
                      <a16:colId xmlns:a16="http://schemas.microsoft.com/office/drawing/2014/main" val="3766220856"/>
                    </a:ext>
                  </a:extLst>
                </a:gridCol>
                <a:gridCol w="493776">
                  <a:extLst>
                    <a:ext uri="{9D8B030D-6E8A-4147-A177-3AD203B41FA5}">
                      <a16:colId xmlns:a16="http://schemas.microsoft.com/office/drawing/2014/main" val="529341587"/>
                    </a:ext>
                  </a:extLst>
                </a:gridCol>
                <a:gridCol w="493776">
                  <a:extLst>
                    <a:ext uri="{9D8B030D-6E8A-4147-A177-3AD203B41FA5}">
                      <a16:colId xmlns:a16="http://schemas.microsoft.com/office/drawing/2014/main" val="786166503"/>
                    </a:ext>
                  </a:extLst>
                </a:gridCol>
                <a:gridCol w="493776">
                  <a:extLst>
                    <a:ext uri="{9D8B030D-6E8A-4147-A177-3AD203B41FA5}">
                      <a16:colId xmlns:a16="http://schemas.microsoft.com/office/drawing/2014/main" val="2363457375"/>
                    </a:ext>
                  </a:extLst>
                </a:gridCol>
                <a:gridCol w="493776">
                  <a:extLst>
                    <a:ext uri="{9D8B030D-6E8A-4147-A177-3AD203B41FA5}">
                      <a16:colId xmlns:a16="http://schemas.microsoft.com/office/drawing/2014/main" val="22817206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extLst>
                  <a:ext uri="{0D108BD9-81ED-4DB2-BD59-A6C34878D82A}">
                    <a16:rowId xmlns:a16="http://schemas.microsoft.com/office/drawing/2014/main" val="35363022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311 - 2021-08-20 19:04:02</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https://quintly-image-storage.s3.amazonaws.com/74ec03521c2395d28ee4dbf2bb075ffe/c406233d8a8d85d965221b80a771044c.jpg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extLst>
                  <a:ext uri="{0D108BD9-81ED-4DB2-BD59-A6C34878D82A}">
                    <a16:rowId xmlns:a16="http://schemas.microsoft.com/office/drawing/2014/main" val="27289215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311 - 2021-08-19 15:37:43</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https://quintly-image-storage.s3.amazonaws.com/74ec03521c2395d28ee4dbf2bb075ffe/6054e4815a4f31278bee7a6c39d5a4e0.jpg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extLst>
                  <a:ext uri="{0D108BD9-81ED-4DB2-BD59-A6C34878D82A}">
                    <a16:rowId xmlns:a16="http://schemas.microsoft.com/office/drawing/2014/main" val="4060726592"/>
                  </a:ext>
                </a:extLst>
              </a:tr>
            </a:tbl>
          </a:graphicData>
        </a:graphic>
      </p:graphicFrame>
      <p:sp>
        <p:nvSpPr>
          <p:cNvPr id="4" name="Text Placeholder 3">
            <a:extLst>
              <a:ext uri="{FF2B5EF4-FFF2-40B4-BE49-F238E27FC236}">
                <a16:creationId xmlns:a16="http://schemas.microsoft.com/office/drawing/2014/main" id="{EC72CFC1-386C-4A03-BE31-9498227DCE25}"/>
              </a:ext>
            </a:extLst>
          </p:cNvPr>
          <p:cNvSpPr>
            <a:spLocks noGrp="1"/>
          </p:cNvSpPr>
          <p:nvPr>
            <p:ph type="body" sz="quarter" idx="14"/>
          </p:nvPr>
        </p:nvSpPr>
        <p:spPr/>
        <p:txBody>
          <a:bodyPr/>
          <a:lstStyle/>
          <a:p>
            <a:r>
              <a:rPr lang="en-US"/>
              <a:t>08/09/2021 - 08/23/2021</a:t>
            </a:r>
          </a:p>
        </p:txBody>
      </p:sp>
    </p:spTree>
    <p:extLst>
      <p:ext uri="{BB962C8B-B14F-4D97-AF65-F5344CB8AC3E}">
        <p14:creationId xmlns:p14="http://schemas.microsoft.com/office/powerpoint/2010/main" val="17698364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F25A43-72B1-48E7-913B-0717D94D759B}"/>
              </a:ext>
            </a:extLst>
          </p:cNvPr>
          <p:cNvSpPr>
            <a:spLocks noGrp="1"/>
          </p:cNvSpPr>
          <p:nvPr>
            <p:ph type="title"/>
          </p:nvPr>
        </p:nvSpPr>
        <p:spPr/>
        <p:txBody>
          <a:bodyPr/>
          <a:lstStyle/>
          <a:p>
            <a:r>
              <a:rPr lang="en-US"/>
              <a:t>Instagram Stories Table  | 311 - 2 of 5</a:t>
            </a:r>
          </a:p>
        </p:txBody>
      </p:sp>
      <p:graphicFrame>
        <p:nvGraphicFramePr>
          <p:cNvPr id="5" name="Table Placeholder 4">
            <a:extLst>
              <a:ext uri="{FF2B5EF4-FFF2-40B4-BE49-F238E27FC236}">
                <a16:creationId xmlns:a16="http://schemas.microsoft.com/office/drawing/2014/main" id="{9A12E3DF-0960-43C2-BF77-A1980D582FC0}"/>
              </a:ext>
            </a:extLst>
          </p:cNvPr>
          <p:cNvGraphicFramePr>
            <a:graphicFrameLocks noGrp="1"/>
          </p:cNvGraphicFramePr>
          <p:nvPr>
            <p:ph type="tbl" sz="quarter" idx="13"/>
            <p:extLst>
              <p:ext uri="{D42A27DB-BD31-4B8C-83A1-F6EECF244321}">
                <p14:modId xmlns:p14="http://schemas.microsoft.com/office/powerpoint/2010/main" val="38255299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728081364"/>
                    </a:ext>
                  </a:extLst>
                </a:gridCol>
                <a:gridCol w="1069848">
                  <a:extLst>
                    <a:ext uri="{9D8B030D-6E8A-4147-A177-3AD203B41FA5}">
                      <a16:colId xmlns:a16="http://schemas.microsoft.com/office/drawing/2014/main" val="2886817160"/>
                    </a:ext>
                  </a:extLst>
                </a:gridCol>
                <a:gridCol w="1563624">
                  <a:extLst>
                    <a:ext uri="{9D8B030D-6E8A-4147-A177-3AD203B41FA5}">
                      <a16:colId xmlns:a16="http://schemas.microsoft.com/office/drawing/2014/main" val="3728992027"/>
                    </a:ext>
                  </a:extLst>
                </a:gridCol>
                <a:gridCol w="493776">
                  <a:extLst>
                    <a:ext uri="{9D8B030D-6E8A-4147-A177-3AD203B41FA5}">
                      <a16:colId xmlns:a16="http://schemas.microsoft.com/office/drawing/2014/main" val="1398213982"/>
                    </a:ext>
                  </a:extLst>
                </a:gridCol>
                <a:gridCol w="493776">
                  <a:extLst>
                    <a:ext uri="{9D8B030D-6E8A-4147-A177-3AD203B41FA5}">
                      <a16:colId xmlns:a16="http://schemas.microsoft.com/office/drawing/2014/main" val="2830714792"/>
                    </a:ext>
                  </a:extLst>
                </a:gridCol>
                <a:gridCol w="493776">
                  <a:extLst>
                    <a:ext uri="{9D8B030D-6E8A-4147-A177-3AD203B41FA5}">
                      <a16:colId xmlns:a16="http://schemas.microsoft.com/office/drawing/2014/main" val="3229378877"/>
                    </a:ext>
                  </a:extLst>
                </a:gridCol>
                <a:gridCol w="493776">
                  <a:extLst>
                    <a:ext uri="{9D8B030D-6E8A-4147-A177-3AD203B41FA5}">
                      <a16:colId xmlns:a16="http://schemas.microsoft.com/office/drawing/2014/main" val="2707661536"/>
                    </a:ext>
                  </a:extLst>
                </a:gridCol>
                <a:gridCol w="493776">
                  <a:extLst>
                    <a:ext uri="{9D8B030D-6E8A-4147-A177-3AD203B41FA5}">
                      <a16:colId xmlns:a16="http://schemas.microsoft.com/office/drawing/2014/main" val="378161496"/>
                    </a:ext>
                  </a:extLst>
                </a:gridCol>
                <a:gridCol w="493776">
                  <a:extLst>
                    <a:ext uri="{9D8B030D-6E8A-4147-A177-3AD203B41FA5}">
                      <a16:colId xmlns:a16="http://schemas.microsoft.com/office/drawing/2014/main" val="2022224664"/>
                    </a:ext>
                  </a:extLst>
                </a:gridCol>
                <a:gridCol w="493776">
                  <a:extLst>
                    <a:ext uri="{9D8B030D-6E8A-4147-A177-3AD203B41FA5}">
                      <a16:colId xmlns:a16="http://schemas.microsoft.com/office/drawing/2014/main" val="41359327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extLst>
                  <a:ext uri="{0D108BD9-81ED-4DB2-BD59-A6C34878D82A}">
                    <a16:rowId xmlns:a16="http://schemas.microsoft.com/office/drawing/2014/main" val="27969197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311 - 2021-08-18 02:18:39</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https://quintly-image-storage.s3.amazonaws.com/74ec03521c2395d28ee4dbf2bb075ffe/10340c50b8e78043a246a9e2bcaa2124.jpg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extLst>
                  <a:ext uri="{0D108BD9-81ED-4DB2-BD59-A6C34878D82A}">
                    <a16:rowId xmlns:a16="http://schemas.microsoft.com/office/drawing/2014/main" val="13126318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l-PL" sz="1000" b="1" i="0" u="none" strike="noStrike" kern="1200" cap="none" spc="0" normalizeH="0" baseline="0" noProof="0">
                          <a:ln>
                            <a:noFill/>
                          </a:ln>
                          <a:solidFill>
                            <a:prstClr val="black"/>
                          </a:solidFill>
                          <a:effectLst/>
                          <a:uLnTx/>
                          <a:uFillTx/>
                          <a:latin typeface="+mn-lt"/>
                          <a:ea typeface="+mn-ea"/>
                          <a:cs typeface="+mn-cs"/>
                        </a:rPr>
                        <a:t>311 - 2021-08-16 22:17:06</a:t>
                      </a:r>
                      <a:r>
                        <a:rPr kumimoji="0" lang="pl-PL" sz="1000" b="0" i="0" u="none" strike="noStrike" kern="1200" cap="none" spc="0" normalizeH="0" baseline="0" noProof="0">
                          <a:ln>
                            <a:noFill/>
                          </a:ln>
                          <a:solidFill>
                            <a:prstClr val="black"/>
                          </a:solidFill>
                          <a:effectLst/>
                          <a:uLnTx/>
                          <a:uFillTx/>
                          <a:latin typeface="+mn-lt"/>
                          <a:ea typeface="+mn-ea"/>
                          <a:cs typeface="+mn-cs"/>
                        </a:rPr>
                        <a:t>
 @TUNESPEAK 
@IRATION 
@IYATERRA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https://quintly-image-storage.s3.amazonaws.com/74ec03521c2395d28ee4dbf2bb075ffe/d5660e195082dfbb76ca992a7014ca25.jpg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extLst>
                  <a:ext uri="{0D108BD9-81ED-4DB2-BD59-A6C34878D82A}">
                    <a16:rowId xmlns:a16="http://schemas.microsoft.com/office/drawing/2014/main" val="1651715024"/>
                  </a:ext>
                </a:extLst>
              </a:tr>
            </a:tbl>
          </a:graphicData>
        </a:graphic>
      </p:graphicFrame>
      <p:sp>
        <p:nvSpPr>
          <p:cNvPr id="4" name="Text Placeholder 3">
            <a:extLst>
              <a:ext uri="{FF2B5EF4-FFF2-40B4-BE49-F238E27FC236}">
                <a16:creationId xmlns:a16="http://schemas.microsoft.com/office/drawing/2014/main" id="{383EC165-A064-4EF6-901F-0B320137F23A}"/>
              </a:ext>
            </a:extLst>
          </p:cNvPr>
          <p:cNvSpPr>
            <a:spLocks noGrp="1"/>
          </p:cNvSpPr>
          <p:nvPr>
            <p:ph type="body" sz="quarter" idx="14"/>
          </p:nvPr>
        </p:nvSpPr>
        <p:spPr/>
        <p:txBody>
          <a:bodyPr/>
          <a:lstStyle/>
          <a:p>
            <a:r>
              <a:rPr lang="en-US"/>
              <a:t>08/09/2021 - 08/23/2021</a:t>
            </a:r>
          </a:p>
        </p:txBody>
      </p:sp>
    </p:spTree>
    <p:extLst>
      <p:ext uri="{BB962C8B-B14F-4D97-AF65-F5344CB8AC3E}">
        <p14:creationId xmlns:p14="http://schemas.microsoft.com/office/powerpoint/2010/main" val="37178557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98B2C7-632A-4B57-BE1D-2AF61DCF6A95}"/>
              </a:ext>
            </a:extLst>
          </p:cNvPr>
          <p:cNvSpPr>
            <a:spLocks noGrp="1"/>
          </p:cNvSpPr>
          <p:nvPr>
            <p:ph type="title"/>
          </p:nvPr>
        </p:nvSpPr>
        <p:spPr/>
        <p:txBody>
          <a:bodyPr/>
          <a:lstStyle/>
          <a:p>
            <a:r>
              <a:rPr lang="en-US"/>
              <a:t>Instagram Stories Table  | 311 - 3 of 5</a:t>
            </a:r>
          </a:p>
        </p:txBody>
      </p:sp>
      <p:graphicFrame>
        <p:nvGraphicFramePr>
          <p:cNvPr id="5" name="Table Placeholder 4">
            <a:extLst>
              <a:ext uri="{FF2B5EF4-FFF2-40B4-BE49-F238E27FC236}">
                <a16:creationId xmlns:a16="http://schemas.microsoft.com/office/drawing/2014/main" id="{41391B58-9A26-4FF9-9F86-B655326573B3}"/>
              </a:ext>
            </a:extLst>
          </p:cNvPr>
          <p:cNvGraphicFramePr>
            <a:graphicFrameLocks noGrp="1"/>
          </p:cNvGraphicFramePr>
          <p:nvPr>
            <p:ph type="tbl" sz="quarter" idx="13"/>
            <p:extLst>
              <p:ext uri="{D42A27DB-BD31-4B8C-83A1-F6EECF244321}">
                <p14:modId xmlns:p14="http://schemas.microsoft.com/office/powerpoint/2010/main" val="17933278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069082497"/>
                    </a:ext>
                  </a:extLst>
                </a:gridCol>
                <a:gridCol w="1069848">
                  <a:extLst>
                    <a:ext uri="{9D8B030D-6E8A-4147-A177-3AD203B41FA5}">
                      <a16:colId xmlns:a16="http://schemas.microsoft.com/office/drawing/2014/main" val="2579837575"/>
                    </a:ext>
                  </a:extLst>
                </a:gridCol>
                <a:gridCol w="1563624">
                  <a:extLst>
                    <a:ext uri="{9D8B030D-6E8A-4147-A177-3AD203B41FA5}">
                      <a16:colId xmlns:a16="http://schemas.microsoft.com/office/drawing/2014/main" val="2460894755"/>
                    </a:ext>
                  </a:extLst>
                </a:gridCol>
                <a:gridCol w="493776">
                  <a:extLst>
                    <a:ext uri="{9D8B030D-6E8A-4147-A177-3AD203B41FA5}">
                      <a16:colId xmlns:a16="http://schemas.microsoft.com/office/drawing/2014/main" val="3294989129"/>
                    </a:ext>
                  </a:extLst>
                </a:gridCol>
                <a:gridCol w="493776">
                  <a:extLst>
                    <a:ext uri="{9D8B030D-6E8A-4147-A177-3AD203B41FA5}">
                      <a16:colId xmlns:a16="http://schemas.microsoft.com/office/drawing/2014/main" val="519388599"/>
                    </a:ext>
                  </a:extLst>
                </a:gridCol>
                <a:gridCol w="493776">
                  <a:extLst>
                    <a:ext uri="{9D8B030D-6E8A-4147-A177-3AD203B41FA5}">
                      <a16:colId xmlns:a16="http://schemas.microsoft.com/office/drawing/2014/main" val="4262507631"/>
                    </a:ext>
                  </a:extLst>
                </a:gridCol>
                <a:gridCol w="493776">
                  <a:extLst>
                    <a:ext uri="{9D8B030D-6E8A-4147-A177-3AD203B41FA5}">
                      <a16:colId xmlns:a16="http://schemas.microsoft.com/office/drawing/2014/main" val="2354657565"/>
                    </a:ext>
                  </a:extLst>
                </a:gridCol>
                <a:gridCol w="493776">
                  <a:extLst>
                    <a:ext uri="{9D8B030D-6E8A-4147-A177-3AD203B41FA5}">
                      <a16:colId xmlns:a16="http://schemas.microsoft.com/office/drawing/2014/main" val="1286385082"/>
                    </a:ext>
                  </a:extLst>
                </a:gridCol>
                <a:gridCol w="493776">
                  <a:extLst>
                    <a:ext uri="{9D8B030D-6E8A-4147-A177-3AD203B41FA5}">
                      <a16:colId xmlns:a16="http://schemas.microsoft.com/office/drawing/2014/main" val="2461790498"/>
                    </a:ext>
                  </a:extLst>
                </a:gridCol>
                <a:gridCol w="493776">
                  <a:extLst>
                    <a:ext uri="{9D8B030D-6E8A-4147-A177-3AD203B41FA5}">
                      <a16:colId xmlns:a16="http://schemas.microsoft.com/office/drawing/2014/main" val="24790805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extLst>
                  <a:ext uri="{0D108BD9-81ED-4DB2-BD59-A6C34878D82A}">
                    <a16:rowId xmlns:a16="http://schemas.microsoft.com/office/drawing/2014/main" val="10911216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311 - 2021-08-16 15:29:19</a:t>
                      </a:r>
                      <a:r>
                        <a:rPr kumimoji="0" lang="en-US" sz="1000" b="0" i="0" u="none" strike="noStrike" kern="1200" cap="none" spc="0" normalizeH="0" baseline="0" noProof="0">
                          <a:ln>
                            <a:noFill/>
                          </a:ln>
                          <a:solidFill>
                            <a:prstClr val="black"/>
                          </a:solidFill>
                          <a:effectLst/>
                          <a:uLnTx/>
                          <a:uFillTx/>
                          <a:latin typeface="+mn-lt"/>
                          <a:ea typeface="+mn-ea"/>
                          <a:cs typeface="+mn-cs"/>
                        </a:rPr>
                        <a:t>
 RELEASED AUGUST 16, 2005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https://quintly-image-storage.s3.amazonaws.com/74ec03521c2395d28ee4dbf2bb075ffe/a1fbc79a991bd1c7ee3f5fe3d4e95bd1.jpg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extLst>
                  <a:ext uri="{0D108BD9-81ED-4DB2-BD59-A6C34878D82A}">
                    <a16:rowId xmlns:a16="http://schemas.microsoft.com/office/drawing/2014/main" val="28520245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311 - 2021-08-14 15:28:21</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https://quintly-image-storage.s3.amazonaws.com/74ec03521c2395d28ee4dbf2bb075ffe/5b8e04341cfd3192ee328b95a6211174.jpg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extLst>
                  <a:ext uri="{0D108BD9-81ED-4DB2-BD59-A6C34878D82A}">
                    <a16:rowId xmlns:a16="http://schemas.microsoft.com/office/drawing/2014/main" val="2770796511"/>
                  </a:ext>
                </a:extLst>
              </a:tr>
            </a:tbl>
          </a:graphicData>
        </a:graphic>
      </p:graphicFrame>
      <p:sp>
        <p:nvSpPr>
          <p:cNvPr id="4" name="Text Placeholder 3">
            <a:extLst>
              <a:ext uri="{FF2B5EF4-FFF2-40B4-BE49-F238E27FC236}">
                <a16:creationId xmlns:a16="http://schemas.microsoft.com/office/drawing/2014/main" id="{A28F293A-BD74-4808-961F-A709FC8E1366}"/>
              </a:ext>
            </a:extLst>
          </p:cNvPr>
          <p:cNvSpPr>
            <a:spLocks noGrp="1"/>
          </p:cNvSpPr>
          <p:nvPr>
            <p:ph type="body" sz="quarter" idx="14"/>
          </p:nvPr>
        </p:nvSpPr>
        <p:spPr/>
        <p:txBody>
          <a:bodyPr/>
          <a:lstStyle/>
          <a:p>
            <a:r>
              <a:rPr lang="en-US"/>
              <a:t>08/09/2021 - 08/23/2021</a:t>
            </a:r>
          </a:p>
        </p:txBody>
      </p:sp>
    </p:spTree>
    <p:extLst>
      <p:ext uri="{BB962C8B-B14F-4D97-AF65-F5344CB8AC3E}">
        <p14:creationId xmlns:p14="http://schemas.microsoft.com/office/powerpoint/2010/main" val="5654669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4A504A-182B-4CBB-838E-D31DC0BAA068}"/>
              </a:ext>
            </a:extLst>
          </p:cNvPr>
          <p:cNvSpPr>
            <a:spLocks noGrp="1"/>
          </p:cNvSpPr>
          <p:nvPr>
            <p:ph type="title"/>
          </p:nvPr>
        </p:nvSpPr>
        <p:spPr/>
        <p:txBody>
          <a:bodyPr/>
          <a:lstStyle/>
          <a:p>
            <a:r>
              <a:rPr lang="en-US"/>
              <a:t>Instagram Stories Table  | 311 - 4 of 5</a:t>
            </a:r>
          </a:p>
        </p:txBody>
      </p:sp>
      <p:graphicFrame>
        <p:nvGraphicFramePr>
          <p:cNvPr id="5" name="Table Placeholder 4">
            <a:extLst>
              <a:ext uri="{FF2B5EF4-FFF2-40B4-BE49-F238E27FC236}">
                <a16:creationId xmlns:a16="http://schemas.microsoft.com/office/drawing/2014/main" id="{F58FBD71-B6BC-4D5A-919B-220295F04456}"/>
              </a:ext>
            </a:extLst>
          </p:cNvPr>
          <p:cNvGraphicFramePr>
            <a:graphicFrameLocks noGrp="1"/>
          </p:cNvGraphicFramePr>
          <p:nvPr>
            <p:ph type="tbl" sz="quarter" idx="13"/>
            <p:extLst>
              <p:ext uri="{D42A27DB-BD31-4B8C-83A1-F6EECF244321}">
                <p14:modId xmlns:p14="http://schemas.microsoft.com/office/powerpoint/2010/main" val="5886157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417317513"/>
                    </a:ext>
                  </a:extLst>
                </a:gridCol>
                <a:gridCol w="1069848">
                  <a:extLst>
                    <a:ext uri="{9D8B030D-6E8A-4147-A177-3AD203B41FA5}">
                      <a16:colId xmlns:a16="http://schemas.microsoft.com/office/drawing/2014/main" val="2738153355"/>
                    </a:ext>
                  </a:extLst>
                </a:gridCol>
                <a:gridCol w="1563624">
                  <a:extLst>
                    <a:ext uri="{9D8B030D-6E8A-4147-A177-3AD203B41FA5}">
                      <a16:colId xmlns:a16="http://schemas.microsoft.com/office/drawing/2014/main" val="1891025709"/>
                    </a:ext>
                  </a:extLst>
                </a:gridCol>
                <a:gridCol w="493776">
                  <a:extLst>
                    <a:ext uri="{9D8B030D-6E8A-4147-A177-3AD203B41FA5}">
                      <a16:colId xmlns:a16="http://schemas.microsoft.com/office/drawing/2014/main" val="3602467150"/>
                    </a:ext>
                  </a:extLst>
                </a:gridCol>
                <a:gridCol w="493776">
                  <a:extLst>
                    <a:ext uri="{9D8B030D-6E8A-4147-A177-3AD203B41FA5}">
                      <a16:colId xmlns:a16="http://schemas.microsoft.com/office/drawing/2014/main" val="3144546354"/>
                    </a:ext>
                  </a:extLst>
                </a:gridCol>
                <a:gridCol w="493776">
                  <a:extLst>
                    <a:ext uri="{9D8B030D-6E8A-4147-A177-3AD203B41FA5}">
                      <a16:colId xmlns:a16="http://schemas.microsoft.com/office/drawing/2014/main" val="195596943"/>
                    </a:ext>
                  </a:extLst>
                </a:gridCol>
                <a:gridCol w="493776">
                  <a:extLst>
                    <a:ext uri="{9D8B030D-6E8A-4147-A177-3AD203B41FA5}">
                      <a16:colId xmlns:a16="http://schemas.microsoft.com/office/drawing/2014/main" val="2296977442"/>
                    </a:ext>
                  </a:extLst>
                </a:gridCol>
                <a:gridCol w="493776">
                  <a:extLst>
                    <a:ext uri="{9D8B030D-6E8A-4147-A177-3AD203B41FA5}">
                      <a16:colId xmlns:a16="http://schemas.microsoft.com/office/drawing/2014/main" val="3210391566"/>
                    </a:ext>
                  </a:extLst>
                </a:gridCol>
                <a:gridCol w="493776">
                  <a:extLst>
                    <a:ext uri="{9D8B030D-6E8A-4147-A177-3AD203B41FA5}">
                      <a16:colId xmlns:a16="http://schemas.microsoft.com/office/drawing/2014/main" val="4267218890"/>
                    </a:ext>
                  </a:extLst>
                </a:gridCol>
                <a:gridCol w="493776">
                  <a:extLst>
                    <a:ext uri="{9D8B030D-6E8A-4147-A177-3AD203B41FA5}">
                      <a16:colId xmlns:a16="http://schemas.microsoft.com/office/drawing/2014/main" val="37089624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extLst>
                  <a:ext uri="{0D108BD9-81ED-4DB2-BD59-A6C34878D82A}">
                    <a16:rowId xmlns:a16="http://schemas.microsoft.com/office/drawing/2014/main" val="35756552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311 - 2021-08-13 15:13:23</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https://quintly-image-storage.s3.amazonaws.com/74ec03521c2395d28ee4dbf2bb075ffe/6c56e2d5648d53bebc23c9b46662196e.jpg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extLst>
                  <a:ext uri="{0D108BD9-81ED-4DB2-BD59-A6C34878D82A}">
                    <a16:rowId xmlns:a16="http://schemas.microsoft.com/office/drawing/2014/main" val="41791568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311 - 2021-08-12 21:06:55</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https://quintly-image-storage.s3.amazonaws.com/74ec03521c2395d28ee4dbf2bb075ffe/10340c50b8e78043a246a9e2bcaa2124.jpg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extLst>
                  <a:ext uri="{0D108BD9-81ED-4DB2-BD59-A6C34878D82A}">
                    <a16:rowId xmlns:a16="http://schemas.microsoft.com/office/drawing/2014/main" val="3656815414"/>
                  </a:ext>
                </a:extLst>
              </a:tr>
            </a:tbl>
          </a:graphicData>
        </a:graphic>
      </p:graphicFrame>
      <p:sp>
        <p:nvSpPr>
          <p:cNvPr id="4" name="Text Placeholder 3">
            <a:extLst>
              <a:ext uri="{FF2B5EF4-FFF2-40B4-BE49-F238E27FC236}">
                <a16:creationId xmlns:a16="http://schemas.microsoft.com/office/drawing/2014/main" id="{FD0BC390-38C1-428B-ABC1-764694BB88E8}"/>
              </a:ext>
            </a:extLst>
          </p:cNvPr>
          <p:cNvSpPr>
            <a:spLocks noGrp="1"/>
          </p:cNvSpPr>
          <p:nvPr>
            <p:ph type="body" sz="quarter" idx="14"/>
          </p:nvPr>
        </p:nvSpPr>
        <p:spPr/>
        <p:txBody>
          <a:bodyPr/>
          <a:lstStyle/>
          <a:p>
            <a:r>
              <a:rPr lang="en-US"/>
              <a:t>08/09/2021 - 08/23/2021</a:t>
            </a:r>
          </a:p>
        </p:txBody>
      </p:sp>
    </p:spTree>
    <p:extLst>
      <p:ext uri="{BB962C8B-B14F-4D97-AF65-F5344CB8AC3E}">
        <p14:creationId xmlns:p14="http://schemas.microsoft.com/office/powerpoint/2010/main" val="39651635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3D56CD-1AC2-444A-B6A9-5B9BD2D6DBC3}"/>
              </a:ext>
            </a:extLst>
          </p:cNvPr>
          <p:cNvSpPr>
            <a:spLocks noGrp="1"/>
          </p:cNvSpPr>
          <p:nvPr>
            <p:ph type="title"/>
          </p:nvPr>
        </p:nvSpPr>
        <p:spPr/>
        <p:txBody>
          <a:bodyPr/>
          <a:lstStyle/>
          <a:p>
            <a:r>
              <a:rPr lang="en-US"/>
              <a:t>Instagram Stories Table  | 311 - 5 of 5</a:t>
            </a:r>
          </a:p>
        </p:txBody>
      </p:sp>
      <p:graphicFrame>
        <p:nvGraphicFramePr>
          <p:cNvPr id="5" name="Table Placeholder 4">
            <a:extLst>
              <a:ext uri="{FF2B5EF4-FFF2-40B4-BE49-F238E27FC236}">
                <a16:creationId xmlns:a16="http://schemas.microsoft.com/office/drawing/2014/main" id="{A72859B8-92DF-46CD-A034-23A5928E840D}"/>
              </a:ext>
            </a:extLst>
          </p:cNvPr>
          <p:cNvGraphicFramePr>
            <a:graphicFrameLocks noGrp="1"/>
          </p:cNvGraphicFramePr>
          <p:nvPr>
            <p:ph type="tbl" sz="quarter" idx="13"/>
            <p:extLst>
              <p:ext uri="{D42A27DB-BD31-4B8C-83A1-F6EECF244321}">
                <p14:modId xmlns:p14="http://schemas.microsoft.com/office/powerpoint/2010/main" val="6690389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919734184"/>
                    </a:ext>
                  </a:extLst>
                </a:gridCol>
                <a:gridCol w="1069848">
                  <a:extLst>
                    <a:ext uri="{9D8B030D-6E8A-4147-A177-3AD203B41FA5}">
                      <a16:colId xmlns:a16="http://schemas.microsoft.com/office/drawing/2014/main" val="2075865633"/>
                    </a:ext>
                  </a:extLst>
                </a:gridCol>
                <a:gridCol w="1563624">
                  <a:extLst>
                    <a:ext uri="{9D8B030D-6E8A-4147-A177-3AD203B41FA5}">
                      <a16:colId xmlns:a16="http://schemas.microsoft.com/office/drawing/2014/main" val="2071695171"/>
                    </a:ext>
                  </a:extLst>
                </a:gridCol>
                <a:gridCol w="493776">
                  <a:extLst>
                    <a:ext uri="{9D8B030D-6E8A-4147-A177-3AD203B41FA5}">
                      <a16:colId xmlns:a16="http://schemas.microsoft.com/office/drawing/2014/main" val="135562812"/>
                    </a:ext>
                  </a:extLst>
                </a:gridCol>
                <a:gridCol w="493776">
                  <a:extLst>
                    <a:ext uri="{9D8B030D-6E8A-4147-A177-3AD203B41FA5}">
                      <a16:colId xmlns:a16="http://schemas.microsoft.com/office/drawing/2014/main" val="627720154"/>
                    </a:ext>
                  </a:extLst>
                </a:gridCol>
                <a:gridCol w="493776">
                  <a:extLst>
                    <a:ext uri="{9D8B030D-6E8A-4147-A177-3AD203B41FA5}">
                      <a16:colId xmlns:a16="http://schemas.microsoft.com/office/drawing/2014/main" val="1088974960"/>
                    </a:ext>
                  </a:extLst>
                </a:gridCol>
                <a:gridCol w="493776">
                  <a:extLst>
                    <a:ext uri="{9D8B030D-6E8A-4147-A177-3AD203B41FA5}">
                      <a16:colId xmlns:a16="http://schemas.microsoft.com/office/drawing/2014/main" val="2352323935"/>
                    </a:ext>
                  </a:extLst>
                </a:gridCol>
                <a:gridCol w="493776">
                  <a:extLst>
                    <a:ext uri="{9D8B030D-6E8A-4147-A177-3AD203B41FA5}">
                      <a16:colId xmlns:a16="http://schemas.microsoft.com/office/drawing/2014/main" val="3474825947"/>
                    </a:ext>
                  </a:extLst>
                </a:gridCol>
                <a:gridCol w="493776">
                  <a:extLst>
                    <a:ext uri="{9D8B030D-6E8A-4147-A177-3AD203B41FA5}">
                      <a16:colId xmlns:a16="http://schemas.microsoft.com/office/drawing/2014/main" val="133743195"/>
                    </a:ext>
                  </a:extLst>
                </a:gridCol>
                <a:gridCol w="493776">
                  <a:extLst>
                    <a:ext uri="{9D8B030D-6E8A-4147-A177-3AD203B41FA5}">
                      <a16:colId xmlns:a16="http://schemas.microsoft.com/office/drawing/2014/main" val="20418831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extLst>
                  <a:ext uri="{0D108BD9-81ED-4DB2-BD59-A6C34878D82A}">
                    <a16:rowId xmlns:a16="http://schemas.microsoft.com/office/drawing/2014/main" val="19806785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311 - 2021-08-11 17:31:04</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https://quintly-image-storage.s3.amazonaws.com/74ec03521c2395d28ee4dbf2bb075ffe/10340c50b8e78043a246a9e2bcaa2124.jpg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extLst>
                  <a:ext uri="{0D108BD9-81ED-4DB2-BD59-A6C34878D82A}">
                    <a16:rowId xmlns:a16="http://schemas.microsoft.com/office/drawing/2014/main" val="29484822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311 - 2021-08-09 19:57:43</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https://quintly-image-storage.s3.amazonaws.com/74ec03521c2395d28ee4dbf2bb075ffe/320a74fe1bc13f77eecfb777b1609b99.jpg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extLst>
                  <a:ext uri="{0D108BD9-81ED-4DB2-BD59-A6C34878D82A}">
                    <a16:rowId xmlns:a16="http://schemas.microsoft.com/office/drawing/2014/main" val="1125295395"/>
                  </a:ext>
                </a:extLst>
              </a:tr>
            </a:tbl>
          </a:graphicData>
        </a:graphic>
      </p:graphicFrame>
      <p:sp>
        <p:nvSpPr>
          <p:cNvPr id="4" name="Text Placeholder 3">
            <a:extLst>
              <a:ext uri="{FF2B5EF4-FFF2-40B4-BE49-F238E27FC236}">
                <a16:creationId xmlns:a16="http://schemas.microsoft.com/office/drawing/2014/main" id="{BA09401F-5E2D-49B2-B138-6538365625C2}"/>
              </a:ext>
            </a:extLst>
          </p:cNvPr>
          <p:cNvSpPr>
            <a:spLocks noGrp="1"/>
          </p:cNvSpPr>
          <p:nvPr>
            <p:ph type="body" sz="quarter" idx="14"/>
          </p:nvPr>
        </p:nvSpPr>
        <p:spPr/>
        <p:txBody>
          <a:bodyPr/>
          <a:lstStyle/>
          <a:p>
            <a:r>
              <a:rPr lang="en-US"/>
              <a:t>08/09/2021 - 08/23/2021</a:t>
            </a:r>
          </a:p>
        </p:txBody>
      </p:sp>
    </p:spTree>
    <p:extLst>
      <p:ext uri="{BB962C8B-B14F-4D97-AF65-F5344CB8AC3E}">
        <p14:creationId xmlns:p14="http://schemas.microsoft.com/office/powerpoint/2010/main" val="11189520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CB4823-1E2D-4F36-9E0F-1CF669CF9E2A}"/>
              </a:ext>
            </a:extLst>
          </p:cNvPr>
          <p:cNvSpPr>
            <a:spLocks noGrp="1"/>
          </p:cNvSpPr>
          <p:nvPr>
            <p:ph type="title"/>
          </p:nvPr>
        </p:nvSpPr>
        <p:spPr/>
        <p:txBody>
          <a:bodyPr/>
          <a:lstStyle/>
          <a:p>
            <a:r>
              <a:rPr lang="en-US"/>
              <a:t>Twitter Twitter | Engagement | 311</a:t>
            </a:r>
          </a:p>
        </p:txBody>
      </p:sp>
      <p:graphicFrame>
        <p:nvGraphicFramePr>
          <p:cNvPr id="6" name="Chart Placeholder 5">
            <a:extLst>
              <a:ext uri="{FF2B5EF4-FFF2-40B4-BE49-F238E27FC236}">
                <a16:creationId xmlns:a16="http://schemas.microsoft.com/office/drawing/2014/main" id="{A9E3D76A-ED4D-4449-9A88-3218C5C5BC97}"/>
              </a:ext>
            </a:extLst>
          </p:cNvPr>
          <p:cNvGraphicFramePr>
            <a:graphicFrameLocks noGrp="1"/>
          </p:cNvGraphicFramePr>
          <p:nvPr>
            <p:ph type="chart" sz="quarter" idx="13"/>
            <p:extLst>
              <p:ext uri="{D42A27DB-BD31-4B8C-83A1-F6EECF244321}">
                <p14:modId xmlns:p14="http://schemas.microsoft.com/office/powerpoint/2010/main" val="3968240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818F80C-4E81-4916-AFA8-EE494333E2F6}"/>
              </a:ext>
            </a:extLst>
          </p:cNvPr>
          <p:cNvSpPr>
            <a:spLocks noGrp="1"/>
          </p:cNvSpPr>
          <p:nvPr>
            <p:ph type="body" sz="quarter" idx="14"/>
          </p:nvPr>
        </p:nvSpPr>
        <p:spPr/>
        <p:txBody>
          <a:bodyPr/>
          <a:lstStyle/>
          <a:p>
            <a:r>
              <a:rPr lang="en-US"/>
              <a:t>08/09/2021 - 08/23/2021</a:t>
            </a:r>
          </a:p>
        </p:txBody>
      </p:sp>
      <p:sp>
        <p:nvSpPr>
          <p:cNvPr id="5" name="Footer Placeholder 4">
            <a:extLst>
              <a:ext uri="{FF2B5EF4-FFF2-40B4-BE49-F238E27FC236}">
                <a16:creationId xmlns:a16="http://schemas.microsoft.com/office/drawing/2014/main" id="{17D6FD4F-8FE1-4D34-A9CD-E3771A072CA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6829039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B6716D-33E1-4DB9-990E-02BEA6CD4A26}"/>
              </a:ext>
            </a:extLst>
          </p:cNvPr>
          <p:cNvSpPr>
            <a:spLocks noGrp="1"/>
          </p:cNvSpPr>
          <p:nvPr>
            <p:ph type="title"/>
          </p:nvPr>
        </p:nvSpPr>
        <p:spPr/>
        <p:txBody>
          <a:bodyPr/>
          <a:lstStyle/>
          <a:p>
            <a:r>
              <a:rPr lang="en-US"/>
              <a:t>Twitter Key Interacting Users | 311</a:t>
            </a:r>
          </a:p>
        </p:txBody>
      </p:sp>
      <p:graphicFrame>
        <p:nvGraphicFramePr>
          <p:cNvPr id="5" name="Table Placeholder 4">
            <a:extLst>
              <a:ext uri="{FF2B5EF4-FFF2-40B4-BE49-F238E27FC236}">
                <a16:creationId xmlns:a16="http://schemas.microsoft.com/office/drawing/2014/main" id="{A19369BA-EE66-4C84-A0C0-AB93207D09B2}"/>
              </a:ext>
            </a:extLst>
          </p:cNvPr>
          <p:cNvGraphicFramePr>
            <a:graphicFrameLocks noGrp="1"/>
          </p:cNvGraphicFramePr>
          <p:nvPr>
            <p:ph type="tbl" sz="quarter" idx="13"/>
            <p:extLst>
              <p:ext uri="{D42A27DB-BD31-4B8C-83A1-F6EECF244321}">
                <p14:modId xmlns:p14="http://schemas.microsoft.com/office/powerpoint/2010/main" val="2025477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09544">
                  <a:extLst>
                    <a:ext uri="{9D8B030D-6E8A-4147-A177-3AD203B41FA5}">
                      <a16:colId xmlns:a16="http://schemas.microsoft.com/office/drawing/2014/main" val="527880338"/>
                    </a:ext>
                  </a:extLst>
                </a:gridCol>
                <a:gridCol w="2468880">
                  <a:extLst>
                    <a:ext uri="{9D8B030D-6E8A-4147-A177-3AD203B41FA5}">
                      <a16:colId xmlns:a16="http://schemas.microsoft.com/office/drawing/2014/main" val="1442402491"/>
                    </a:ext>
                  </a:extLst>
                </a:gridCol>
                <a:gridCol w="2468880">
                  <a:extLst>
                    <a:ext uri="{9D8B030D-6E8A-4147-A177-3AD203B41FA5}">
                      <a16:colId xmlns:a16="http://schemas.microsoft.com/office/drawing/2014/main" val="4174081770"/>
                    </a:ext>
                  </a:extLst>
                </a:gridCol>
              </a:tblGrid>
              <a:tr h="370840">
                <a:tc>
                  <a:txBody>
                    <a:bodyPr/>
                    <a:lstStyle/>
                    <a:p>
                      <a:r>
                        <a:rPr lang="en-US" sz="1000"/>
                        <a:t>Name</a:t>
                      </a:r>
                    </a:p>
                  </a:txBody>
                  <a:tcPr/>
                </a:tc>
                <a:tc>
                  <a:txBody>
                    <a:bodyPr/>
                    <a:lstStyle/>
                    <a:p>
                      <a:r>
                        <a:rPr lang="en-US" sz="1000"/>
                        <a:t>On Profiles</a:t>
                      </a:r>
                    </a:p>
                  </a:txBody>
                  <a:tcPr/>
                </a:tc>
                <a:tc>
                  <a:txBody>
                    <a:bodyPr/>
                    <a:lstStyle/>
                    <a:p>
                      <a:r>
                        <a:rPr lang="en-US" sz="1000"/>
                        <a:t>Mentions</a:t>
                      </a:r>
                    </a:p>
                  </a:txBody>
                  <a:tcPr/>
                </a:tc>
                <a:extLst>
                  <a:ext uri="{0D108BD9-81ED-4DB2-BD59-A6C34878D82A}">
                    <a16:rowId xmlns:a16="http://schemas.microsoft.com/office/drawing/2014/main" val="1253574454"/>
                  </a:ext>
                </a:extLst>
              </a:tr>
              <a:tr h="370840">
                <a:tc>
                  <a:txBody>
                    <a:bodyPr/>
                    <a:lstStyle/>
                    <a:p>
                      <a:r>
                        <a:rPr lang="en-US" sz="1000" b="1"/>
                        <a:t>@311Phillies</a:t>
                      </a:r>
                    </a:p>
                  </a:txBody>
                  <a:tcPr/>
                </a:tc>
                <a:tc>
                  <a:txBody>
                    <a:bodyPr/>
                    <a:lstStyle/>
                    <a:p>
                      <a:r>
                        <a:rPr lang="en-US" sz="1000"/>
                        <a:t>311 (46)</a:t>
                      </a:r>
                    </a:p>
                  </a:txBody>
                  <a:tcPr/>
                </a:tc>
                <a:tc>
                  <a:txBody>
                    <a:bodyPr/>
                    <a:lstStyle/>
                    <a:p>
                      <a:r>
                        <a:rPr lang="en-US" sz="1000"/>
                        <a:t>46</a:t>
                      </a:r>
                    </a:p>
                  </a:txBody>
                  <a:tcPr/>
                </a:tc>
                <a:extLst>
                  <a:ext uri="{0D108BD9-81ED-4DB2-BD59-A6C34878D82A}">
                    <a16:rowId xmlns:a16="http://schemas.microsoft.com/office/drawing/2014/main" val="850715011"/>
                  </a:ext>
                </a:extLst>
              </a:tr>
              <a:tr h="370840">
                <a:tc>
                  <a:txBody>
                    <a:bodyPr/>
                    <a:lstStyle/>
                    <a:p>
                      <a:r>
                        <a:rPr lang="en-US" sz="1000" b="1"/>
                        <a:t>@DonelsonJames</a:t>
                      </a:r>
                    </a:p>
                  </a:txBody>
                  <a:tcPr/>
                </a:tc>
                <a:tc>
                  <a:txBody>
                    <a:bodyPr/>
                    <a:lstStyle/>
                    <a:p>
                      <a:r>
                        <a:rPr lang="en-US" sz="1000"/>
                        <a:t>311 (24)</a:t>
                      </a:r>
                    </a:p>
                  </a:txBody>
                  <a:tcPr/>
                </a:tc>
                <a:tc>
                  <a:txBody>
                    <a:bodyPr/>
                    <a:lstStyle/>
                    <a:p>
                      <a:r>
                        <a:rPr lang="en-US" sz="1000"/>
                        <a:t>24</a:t>
                      </a:r>
                    </a:p>
                  </a:txBody>
                  <a:tcPr/>
                </a:tc>
                <a:extLst>
                  <a:ext uri="{0D108BD9-81ED-4DB2-BD59-A6C34878D82A}">
                    <a16:rowId xmlns:a16="http://schemas.microsoft.com/office/drawing/2014/main" val="3726012543"/>
                  </a:ext>
                </a:extLst>
              </a:tr>
              <a:tr h="370840">
                <a:tc>
                  <a:txBody>
                    <a:bodyPr/>
                    <a:lstStyle/>
                    <a:p>
                      <a:r>
                        <a:rPr lang="en-US" sz="1000" b="1"/>
                        <a:t>@brian_bernard_</a:t>
                      </a:r>
                    </a:p>
                  </a:txBody>
                  <a:tcPr/>
                </a:tc>
                <a:tc>
                  <a:txBody>
                    <a:bodyPr/>
                    <a:lstStyle/>
                    <a:p>
                      <a:r>
                        <a:rPr lang="en-US" sz="1000"/>
                        <a:t>311 (20)</a:t>
                      </a:r>
                    </a:p>
                  </a:txBody>
                  <a:tcPr/>
                </a:tc>
                <a:tc>
                  <a:txBody>
                    <a:bodyPr/>
                    <a:lstStyle/>
                    <a:p>
                      <a:r>
                        <a:rPr lang="en-US" sz="1000"/>
                        <a:t>20</a:t>
                      </a:r>
                    </a:p>
                  </a:txBody>
                  <a:tcPr/>
                </a:tc>
                <a:extLst>
                  <a:ext uri="{0D108BD9-81ED-4DB2-BD59-A6C34878D82A}">
                    <a16:rowId xmlns:a16="http://schemas.microsoft.com/office/drawing/2014/main" val="3570762902"/>
                  </a:ext>
                </a:extLst>
              </a:tr>
              <a:tr h="370840">
                <a:tc>
                  <a:txBody>
                    <a:bodyPr/>
                    <a:lstStyle/>
                    <a:p>
                      <a:r>
                        <a:rPr lang="en-US" sz="1000" b="1"/>
                        <a:t>@jwolsen311</a:t>
                      </a:r>
                    </a:p>
                  </a:txBody>
                  <a:tcPr/>
                </a:tc>
                <a:tc>
                  <a:txBody>
                    <a:bodyPr/>
                    <a:lstStyle/>
                    <a:p>
                      <a:r>
                        <a:rPr lang="en-US" sz="1000"/>
                        <a:t>311 (19)</a:t>
                      </a:r>
                    </a:p>
                  </a:txBody>
                  <a:tcPr/>
                </a:tc>
                <a:tc>
                  <a:txBody>
                    <a:bodyPr/>
                    <a:lstStyle/>
                    <a:p>
                      <a:r>
                        <a:rPr lang="en-US" sz="1000"/>
                        <a:t>19</a:t>
                      </a:r>
                    </a:p>
                  </a:txBody>
                  <a:tcPr/>
                </a:tc>
                <a:extLst>
                  <a:ext uri="{0D108BD9-81ED-4DB2-BD59-A6C34878D82A}">
                    <a16:rowId xmlns:a16="http://schemas.microsoft.com/office/drawing/2014/main" val="2672374380"/>
                  </a:ext>
                </a:extLst>
              </a:tr>
              <a:tr h="370840">
                <a:tc>
                  <a:txBody>
                    <a:bodyPr/>
                    <a:lstStyle/>
                    <a:p>
                      <a:r>
                        <a:rPr lang="en-US" sz="1000" b="1"/>
                        <a:t>@marcuszed311</a:t>
                      </a:r>
                    </a:p>
                  </a:txBody>
                  <a:tcPr/>
                </a:tc>
                <a:tc>
                  <a:txBody>
                    <a:bodyPr/>
                    <a:lstStyle/>
                    <a:p>
                      <a:r>
                        <a:rPr lang="en-US" sz="1000"/>
                        <a:t>311 (18)</a:t>
                      </a:r>
                    </a:p>
                  </a:txBody>
                  <a:tcPr/>
                </a:tc>
                <a:tc>
                  <a:txBody>
                    <a:bodyPr/>
                    <a:lstStyle/>
                    <a:p>
                      <a:r>
                        <a:rPr lang="en-US" sz="1000"/>
                        <a:t>18</a:t>
                      </a:r>
                    </a:p>
                  </a:txBody>
                  <a:tcPr/>
                </a:tc>
                <a:extLst>
                  <a:ext uri="{0D108BD9-81ED-4DB2-BD59-A6C34878D82A}">
                    <a16:rowId xmlns:a16="http://schemas.microsoft.com/office/drawing/2014/main" val="1704200093"/>
                  </a:ext>
                </a:extLst>
              </a:tr>
              <a:tr h="370840">
                <a:tc>
                  <a:txBody>
                    <a:bodyPr/>
                    <a:lstStyle/>
                    <a:p>
                      <a:r>
                        <a:rPr lang="en-US" sz="1000" b="1"/>
                        <a:t>@aphrodite7375</a:t>
                      </a:r>
                    </a:p>
                  </a:txBody>
                  <a:tcPr/>
                </a:tc>
                <a:tc>
                  <a:txBody>
                    <a:bodyPr/>
                    <a:lstStyle/>
                    <a:p>
                      <a:r>
                        <a:rPr lang="en-US" sz="1000"/>
                        <a:t>311 (16)</a:t>
                      </a:r>
                    </a:p>
                  </a:txBody>
                  <a:tcPr/>
                </a:tc>
                <a:tc>
                  <a:txBody>
                    <a:bodyPr/>
                    <a:lstStyle/>
                    <a:p>
                      <a:r>
                        <a:rPr lang="en-US" sz="1000"/>
                        <a:t>16</a:t>
                      </a:r>
                    </a:p>
                  </a:txBody>
                  <a:tcPr/>
                </a:tc>
                <a:extLst>
                  <a:ext uri="{0D108BD9-81ED-4DB2-BD59-A6C34878D82A}">
                    <a16:rowId xmlns:a16="http://schemas.microsoft.com/office/drawing/2014/main" val="2476963705"/>
                  </a:ext>
                </a:extLst>
              </a:tr>
              <a:tr h="370840">
                <a:tc>
                  <a:txBody>
                    <a:bodyPr/>
                    <a:lstStyle/>
                    <a:p>
                      <a:r>
                        <a:rPr lang="en-US" sz="1000" b="1"/>
                        <a:t>@WeakCookies</a:t>
                      </a:r>
                    </a:p>
                  </a:txBody>
                  <a:tcPr/>
                </a:tc>
                <a:tc>
                  <a:txBody>
                    <a:bodyPr/>
                    <a:lstStyle/>
                    <a:p>
                      <a:r>
                        <a:rPr lang="en-US" sz="1000"/>
                        <a:t>311 (15)</a:t>
                      </a:r>
                    </a:p>
                  </a:txBody>
                  <a:tcPr/>
                </a:tc>
                <a:tc>
                  <a:txBody>
                    <a:bodyPr/>
                    <a:lstStyle/>
                    <a:p>
                      <a:r>
                        <a:rPr lang="en-US" sz="1000"/>
                        <a:t>15</a:t>
                      </a:r>
                    </a:p>
                  </a:txBody>
                  <a:tcPr/>
                </a:tc>
                <a:extLst>
                  <a:ext uri="{0D108BD9-81ED-4DB2-BD59-A6C34878D82A}">
                    <a16:rowId xmlns:a16="http://schemas.microsoft.com/office/drawing/2014/main" val="250472694"/>
                  </a:ext>
                </a:extLst>
              </a:tr>
              <a:tr h="370840">
                <a:tc>
                  <a:txBody>
                    <a:bodyPr/>
                    <a:lstStyle/>
                    <a:p>
                      <a:r>
                        <a:rPr lang="en-US" sz="1000" b="1"/>
                        <a:t>@absolutsweetnis</a:t>
                      </a:r>
                    </a:p>
                  </a:txBody>
                  <a:tcPr/>
                </a:tc>
                <a:tc>
                  <a:txBody>
                    <a:bodyPr/>
                    <a:lstStyle/>
                    <a:p>
                      <a:r>
                        <a:rPr lang="en-US" sz="1000"/>
                        <a:t>311 (14)</a:t>
                      </a:r>
                    </a:p>
                  </a:txBody>
                  <a:tcPr/>
                </a:tc>
                <a:tc>
                  <a:txBody>
                    <a:bodyPr/>
                    <a:lstStyle/>
                    <a:p>
                      <a:r>
                        <a:rPr lang="en-US" sz="1000"/>
                        <a:t>14</a:t>
                      </a:r>
                    </a:p>
                  </a:txBody>
                  <a:tcPr/>
                </a:tc>
                <a:extLst>
                  <a:ext uri="{0D108BD9-81ED-4DB2-BD59-A6C34878D82A}">
                    <a16:rowId xmlns:a16="http://schemas.microsoft.com/office/drawing/2014/main" val="661722044"/>
                  </a:ext>
                </a:extLst>
              </a:tr>
              <a:tr h="370840">
                <a:tc>
                  <a:txBody>
                    <a:bodyPr/>
                    <a:lstStyle/>
                    <a:p>
                      <a:r>
                        <a:rPr lang="en-US" sz="1000" b="1"/>
                        <a:t>@KixMarx</a:t>
                      </a:r>
                    </a:p>
                  </a:txBody>
                  <a:tcPr/>
                </a:tc>
                <a:tc>
                  <a:txBody>
                    <a:bodyPr/>
                    <a:lstStyle/>
                    <a:p>
                      <a:r>
                        <a:rPr lang="en-US" sz="1000"/>
                        <a:t>311 (14)</a:t>
                      </a:r>
                    </a:p>
                  </a:txBody>
                  <a:tcPr/>
                </a:tc>
                <a:tc>
                  <a:txBody>
                    <a:bodyPr/>
                    <a:lstStyle/>
                    <a:p>
                      <a:r>
                        <a:rPr lang="en-US" sz="1000"/>
                        <a:t>14</a:t>
                      </a:r>
                    </a:p>
                  </a:txBody>
                  <a:tcPr/>
                </a:tc>
                <a:extLst>
                  <a:ext uri="{0D108BD9-81ED-4DB2-BD59-A6C34878D82A}">
                    <a16:rowId xmlns:a16="http://schemas.microsoft.com/office/drawing/2014/main" val="732092353"/>
                  </a:ext>
                </a:extLst>
              </a:tr>
              <a:tr h="370840">
                <a:tc>
                  <a:txBody>
                    <a:bodyPr/>
                    <a:lstStyle/>
                    <a:p>
                      <a:r>
                        <a:rPr lang="en-US" sz="1000" b="1"/>
                        <a:t>@J_Frank311</a:t>
                      </a:r>
                    </a:p>
                  </a:txBody>
                  <a:tcPr/>
                </a:tc>
                <a:tc>
                  <a:txBody>
                    <a:bodyPr/>
                    <a:lstStyle/>
                    <a:p>
                      <a:r>
                        <a:rPr lang="en-US" sz="1000"/>
                        <a:t>311 (14)</a:t>
                      </a:r>
                    </a:p>
                  </a:txBody>
                  <a:tcPr/>
                </a:tc>
                <a:tc>
                  <a:txBody>
                    <a:bodyPr/>
                    <a:lstStyle/>
                    <a:p>
                      <a:r>
                        <a:rPr lang="en-US" sz="1000"/>
                        <a:t>14</a:t>
                      </a:r>
                    </a:p>
                  </a:txBody>
                  <a:tcPr/>
                </a:tc>
                <a:extLst>
                  <a:ext uri="{0D108BD9-81ED-4DB2-BD59-A6C34878D82A}">
                    <a16:rowId xmlns:a16="http://schemas.microsoft.com/office/drawing/2014/main" val="3503582709"/>
                  </a:ext>
                </a:extLst>
              </a:tr>
            </a:tbl>
          </a:graphicData>
        </a:graphic>
      </p:graphicFrame>
      <p:sp>
        <p:nvSpPr>
          <p:cNvPr id="4" name="Text Placeholder 3">
            <a:extLst>
              <a:ext uri="{FF2B5EF4-FFF2-40B4-BE49-F238E27FC236}">
                <a16:creationId xmlns:a16="http://schemas.microsoft.com/office/drawing/2014/main" id="{D51EC9A2-8B96-4A0E-9E5F-E18B2CFEAAAE}"/>
              </a:ext>
            </a:extLst>
          </p:cNvPr>
          <p:cNvSpPr>
            <a:spLocks noGrp="1"/>
          </p:cNvSpPr>
          <p:nvPr>
            <p:ph type="body" sz="quarter" idx="14"/>
          </p:nvPr>
        </p:nvSpPr>
        <p:spPr/>
        <p:txBody>
          <a:bodyPr/>
          <a:lstStyle/>
          <a:p>
            <a:r>
              <a:rPr lang="en-US"/>
              <a:t>08/09/2021 - 08/23/2021</a:t>
            </a:r>
          </a:p>
        </p:txBody>
      </p:sp>
    </p:spTree>
    <p:extLst>
      <p:ext uri="{BB962C8B-B14F-4D97-AF65-F5344CB8AC3E}">
        <p14:creationId xmlns:p14="http://schemas.microsoft.com/office/powerpoint/2010/main" val="212030285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9C69AA-868E-49D1-9BB6-33066BE36BE1}"/>
              </a:ext>
            </a:extLst>
          </p:cNvPr>
          <p:cNvSpPr>
            <a:spLocks noGrp="1"/>
          </p:cNvSpPr>
          <p:nvPr>
            <p:ph type="title"/>
          </p:nvPr>
        </p:nvSpPr>
        <p:spPr/>
        <p:txBody>
          <a:bodyPr/>
          <a:lstStyle/>
          <a:p>
            <a:r>
              <a:rPr lang="en-US"/>
              <a:t>Twitter Own Tweets Table | 311 - 1 of 7</a:t>
            </a:r>
          </a:p>
        </p:txBody>
      </p:sp>
      <p:graphicFrame>
        <p:nvGraphicFramePr>
          <p:cNvPr id="5" name="Table Placeholder 4">
            <a:extLst>
              <a:ext uri="{FF2B5EF4-FFF2-40B4-BE49-F238E27FC236}">
                <a16:creationId xmlns:a16="http://schemas.microsoft.com/office/drawing/2014/main" id="{8B4543FC-E537-43A8-AE62-8E06E102BF93}"/>
              </a:ext>
            </a:extLst>
          </p:cNvPr>
          <p:cNvGraphicFramePr>
            <a:graphicFrameLocks noGrp="1"/>
          </p:cNvGraphicFramePr>
          <p:nvPr>
            <p:ph type="tbl" sz="quarter" idx="13"/>
            <p:extLst>
              <p:ext uri="{D42A27DB-BD31-4B8C-83A1-F6EECF244321}">
                <p14:modId xmlns:p14="http://schemas.microsoft.com/office/powerpoint/2010/main" val="4953094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674743467"/>
                    </a:ext>
                  </a:extLst>
                </a:gridCol>
                <a:gridCol w="1316736">
                  <a:extLst>
                    <a:ext uri="{9D8B030D-6E8A-4147-A177-3AD203B41FA5}">
                      <a16:colId xmlns:a16="http://schemas.microsoft.com/office/drawing/2014/main" val="597399193"/>
                    </a:ext>
                  </a:extLst>
                </a:gridCol>
                <a:gridCol w="411480">
                  <a:extLst>
                    <a:ext uri="{9D8B030D-6E8A-4147-A177-3AD203B41FA5}">
                      <a16:colId xmlns:a16="http://schemas.microsoft.com/office/drawing/2014/main" val="2849659510"/>
                    </a:ext>
                  </a:extLst>
                </a:gridCol>
                <a:gridCol w="411480">
                  <a:extLst>
                    <a:ext uri="{9D8B030D-6E8A-4147-A177-3AD203B41FA5}">
                      <a16:colId xmlns:a16="http://schemas.microsoft.com/office/drawing/2014/main" val="1725518164"/>
                    </a:ext>
                  </a:extLst>
                </a:gridCol>
                <a:gridCol w="411480">
                  <a:extLst>
                    <a:ext uri="{9D8B030D-6E8A-4147-A177-3AD203B41FA5}">
                      <a16:colId xmlns:a16="http://schemas.microsoft.com/office/drawing/2014/main" val="3016340728"/>
                    </a:ext>
                  </a:extLst>
                </a:gridCol>
                <a:gridCol w="411480">
                  <a:extLst>
                    <a:ext uri="{9D8B030D-6E8A-4147-A177-3AD203B41FA5}">
                      <a16:colId xmlns:a16="http://schemas.microsoft.com/office/drawing/2014/main" val="1621268760"/>
                    </a:ext>
                  </a:extLst>
                </a:gridCol>
                <a:gridCol w="411480">
                  <a:extLst>
                    <a:ext uri="{9D8B030D-6E8A-4147-A177-3AD203B41FA5}">
                      <a16:colId xmlns:a16="http://schemas.microsoft.com/office/drawing/2014/main" val="4285448547"/>
                    </a:ext>
                  </a:extLst>
                </a:gridCol>
                <a:gridCol w="411480">
                  <a:extLst>
                    <a:ext uri="{9D8B030D-6E8A-4147-A177-3AD203B41FA5}">
                      <a16:colId xmlns:a16="http://schemas.microsoft.com/office/drawing/2014/main" val="2393563375"/>
                    </a:ext>
                  </a:extLst>
                </a:gridCol>
                <a:gridCol w="576072">
                  <a:extLst>
                    <a:ext uri="{9D8B030D-6E8A-4147-A177-3AD203B41FA5}">
                      <a16:colId xmlns:a16="http://schemas.microsoft.com/office/drawing/2014/main" val="1256779891"/>
                    </a:ext>
                  </a:extLst>
                </a:gridCol>
                <a:gridCol w="411480">
                  <a:extLst>
                    <a:ext uri="{9D8B030D-6E8A-4147-A177-3AD203B41FA5}">
                      <a16:colId xmlns:a16="http://schemas.microsoft.com/office/drawing/2014/main" val="3080662508"/>
                    </a:ext>
                  </a:extLst>
                </a:gridCol>
                <a:gridCol w="411480">
                  <a:extLst>
                    <a:ext uri="{9D8B030D-6E8A-4147-A177-3AD203B41FA5}">
                      <a16:colId xmlns:a16="http://schemas.microsoft.com/office/drawing/2014/main" val="2191666411"/>
                    </a:ext>
                  </a:extLst>
                </a:gridCol>
                <a:gridCol w="411480">
                  <a:extLst>
                    <a:ext uri="{9D8B030D-6E8A-4147-A177-3AD203B41FA5}">
                      <a16:colId xmlns:a16="http://schemas.microsoft.com/office/drawing/2014/main" val="3803816447"/>
                    </a:ext>
                  </a:extLst>
                </a:gridCol>
                <a:gridCol w="411480">
                  <a:extLst>
                    <a:ext uri="{9D8B030D-6E8A-4147-A177-3AD203B41FA5}">
                      <a16:colId xmlns:a16="http://schemas.microsoft.com/office/drawing/2014/main" val="16673821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97422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@311 - 2021-08-23 22:00:54</a:t>
                      </a:r>
                      <a:r>
                        <a:rPr kumimoji="0" lang="en-US" sz="1000" b="0" i="0" u="none" strike="noStrike" kern="1200" cap="none" spc="0" normalizeH="0" baseline="0" noProof="0">
                          <a:ln>
                            <a:noFill/>
                          </a:ln>
                          <a:solidFill>
                            <a:prstClr val="black"/>
                          </a:solidFill>
                          <a:effectLst/>
                          <a:uLnTx/>
                          <a:uFillTx/>
                          <a:latin typeface="+mn-lt"/>
                          <a:ea typeface="+mn-ea"/>
                          <a:cs typeface="+mn-cs"/>
                        </a:rPr>
                        <a:t>
 It’s around the corner! 10 live streams from tour. First up “Live From Boston” this Saturday night! Get your tix! 311streamsystem.com pic.twitter.com/jOLSxG51Dw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2.8355 %</a:t>
                      </a:r>
                    </a:p>
                  </a:txBody>
                  <a:tcPr/>
                </a:tc>
                <a:extLst>
                  <a:ext uri="{0D108BD9-81ED-4DB2-BD59-A6C34878D82A}">
                    <a16:rowId xmlns:a16="http://schemas.microsoft.com/office/drawing/2014/main" val="2699920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@311 - 2021-08-23 16:00:01</a:t>
                      </a:r>
                      <a:r>
                        <a:rPr kumimoji="0" lang="en-US" sz="1000" b="0" i="0" u="none" strike="noStrike" kern="1200" cap="none" spc="0" normalizeH="0" baseline="0" noProof="0">
                          <a:ln>
                            <a:noFill/>
                          </a:ln>
                          <a:solidFill>
                            <a:prstClr val="black"/>
                          </a:solidFill>
                          <a:effectLst/>
                          <a:uLnTx/>
                          <a:uFillTx/>
                          <a:latin typeface="+mn-lt"/>
                          <a:ea typeface="+mn-ea"/>
                          <a:cs typeface="+mn-cs"/>
                        </a:rPr>
                        <a:t>
 On this date in 1995, 311 made their first TV appearance on Late Night with @ConanOBrien! pic.twitter.com/eH5F6OQNwM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6.8697 %</a:t>
                      </a:r>
                    </a:p>
                  </a:txBody>
                  <a:tcPr/>
                </a:tc>
                <a:extLst>
                  <a:ext uri="{0D108BD9-81ED-4DB2-BD59-A6C34878D82A}">
                    <a16:rowId xmlns:a16="http://schemas.microsoft.com/office/drawing/2014/main" val="1200130431"/>
                  </a:ext>
                </a:extLst>
              </a:tr>
            </a:tbl>
          </a:graphicData>
        </a:graphic>
      </p:graphicFrame>
      <p:sp>
        <p:nvSpPr>
          <p:cNvPr id="4" name="Text Placeholder 3">
            <a:extLst>
              <a:ext uri="{FF2B5EF4-FFF2-40B4-BE49-F238E27FC236}">
                <a16:creationId xmlns:a16="http://schemas.microsoft.com/office/drawing/2014/main" id="{37B470F9-24EC-4CD4-8602-47860255271E}"/>
              </a:ext>
            </a:extLst>
          </p:cNvPr>
          <p:cNvSpPr>
            <a:spLocks noGrp="1"/>
          </p:cNvSpPr>
          <p:nvPr>
            <p:ph type="body" sz="quarter" idx="14"/>
          </p:nvPr>
        </p:nvSpPr>
        <p:spPr/>
        <p:txBody>
          <a:bodyPr/>
          <a:lstStyle/>
          <a:p>
            <a:r>
              <a:rPr lang="en-US"/>
              <a:t>08/09/2021 - 08/23/2021</a:t>
            </a:r>
          </a:p>
        </p:txBody>
      </p:sp>
    </p:spTree>
    <p:extLst>
      <p:ext uri="{BB962C8B-B14F-4D97-AF65-F5344CB8AC3E}">
        <p14:creationId xmlns:p14="http://schemas.microsoft.com/office/powerpoint/2010/main" val="69595887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F26512-7A86-4F3A-95F1-79AE4E6E2AFE}"/>
              </a:ext>
            </a:extLst>
          </p:cNvPr>
          <p:cNvSpPr>
            <a:spLocks noGrp="1"/>
          </p:cNvSpPr>
          <p:nvPr>
            <p:ph type="title"/>
          </p:nvPr>
        </p:nvSpPr>
        <p:spPr/>
        <p:txBody>
          <a:bodyPr/>
          <a:lstStyle/>
          <a:p>
            <a:r>
              <a:rPr lang="en-US"/>
              <a:t>Twitter Own Tweets Table | 311 - 2 of 7</a:t>
            </a:r>
          </a:p>
        </p:txBody>
      </p:sp>
      <p:graphicFrame>
        <p:nvGraphicFramePr>
          <p:cNvPr id="5" name="Table Placeholder 4">
            <a:extLst>
              <a:ext uri="{FF2B5EF4-FFF2-40B4-BE49-F238E27FC236}">
                <a16:creationId xmlns:a16="http://schemas.microsoft.com/office/drawing/2014/main" id="{B0BABBD4-D898-4391-B811-2E547E959D2A}"/>
              </a:ext>
            </a:extLst>
          </p:cNvPr>
          <p:cNvGraphicFramePr>
            <a:graphicFrameLocks noGrp="1"/>
          </p:cNvGraphicFramePr>
          <p:nvPr>
            <p:ph type="tbl" sz="quarter" idx="13"/>
            <p:extLst>
              <p:ext uri="{D42A27DB-BD31-4B8C-83A1-F6EECF244321}">
                <p14:modId xmlns:p14="http://schemas.microsoft.com/office/powerpoint/2010/main" val="18994001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034382851"/>
                    </a:ext>
                  </a:extLst>
                </a:gridCol>
                <a:gridCol w="1316736">
                  <a:extLst>
                    <a:ext uri="{9D8B030D-6E8A-4147-A177-3AD203B41FA5}">
                      <a16:colId xmlns:a16="http://schemas.microsoft.com/office/drawing/2014/main" val="1702239275"/>
                    </a:ext>
                  </a:extLst>
                </a:gridCol>
                <a:gridCol w="411480">
                  <a:extLst>
                    <a:ext uri="{9D8B030D-6E8A-4147-A177-3AD203B41FA5}">
                      <a16:colId xmlns:a16="http://schemas.microsoft.com/office/drawing/2014/main" val="1648609465"/>
                    </a:ext>
                  </a:extLst>
                </a:gridCol>
                <a:gridCol w="411480">
                  <a:extLst>
                    <a:ext uri="{9D8B030D-6E8A-4147-A177-3AD203B41FA5}">
                      <a16:colId xmlns:a16="http://schemas.microsoft.com/office/drawing/2014/main" val="843474120"/>
                    </a:ext>
                  </a:extLst>
                </a:gridCol>
                <a:gridCol w="411480">
                  <a:extLst>
                    <a:ext uri="{9D8B030D-6E8A-4147-A177-3AD203B41FA5}">
                      <a16:colId xmlns:a16="http://schemas.microsoft.com/office/drawing/2014/main" val="544211011"/>
                    </a:ext>
                  </a:extLst>
                </a:gridCol>
                <a:gridCol w="411480">
                  <a:extLst>
                    <a:ext uri="{9D8B030D-6E8A-4147-A177-3AD203B41FA5}">
                      <a16:colId xmlns:a16="http://schemas.microsoft.com/office/drawing/2014/main" val="2640037218"/>
                    </a:ext>
                  </a:extLst>
                </a:gridCol>
                <a:gridCol w="411480">
                  <a:extLst>
                    <a:ext uri="{9D8B030D-6E8A-4147-A177-3AD203B41FA5}">
                      <a16:colId xmlns:a16="http://schemas.microsoft.com/office/drawing/2014/main" val="1834322330"/>
                    </a:ext>
                  </a:extLst>
                </a:gridCol>
                <a:gridCol w="411480">
                  <a:extLst>
                    <a:ext uri="{9D8B030D-6E8A-4147-A177-3AD203B41FA5}">
                      <a16:colId xmlns:a16="http://schemas.microsoft.com/office/drawing/2014/main" val="2406945983"/>
                    </a:ext>
                  </a:extLst>
                </a:gridCol>
                <a:gridCol w="576072">
                  <a:extLst>
                    <a:ext uri="{9D8B030D-6E8A-4147-A177-3AD203B41FA5}">
                      <a16:colId xmlns:a16="http://schemas.microsoft.com/office/drawing/2014/main" val="3601752283"/>
                    </a:ext>
                  </a:extLst>
                </a:gridCol>
                <a:gridCol w="411480">
                  <a:extLst>
                    <a:ext uri="{9D8B030D-6E8A-4147-A177-3AD203B41FA5}">
                      <a16:colId xmlns:a16="http://schemas.microsoft.com/office/drawing/2014/main" val="777455227"/>
                    </a:ext>
                  </a:extLst>
                </a:gridCol>
                <a:gridCol w="411480">
                  <a:extLst>
                    <a:ext uri="{9D8B030D-6E8A-4147-A177-3AD203B41FA5}">
                      <a16:colId xmlns:a16="http://schemas.microsoft.com/office/drawing/2014/main" val="3856813997"/>
                    </a:ext>
                  </a:extLst>
                </a:gridCol>
                <a:gridCol w="411480">
                  <a:extLst>
                    <a:ext uri="{9D8B030D-6E8A-4147-A177-3AD203B41FA5}">
                      <a16:colId xmlns:a16="http://schemas.microsoft.com/office/drawing/2014/main" val="3901155498"/>
                    </a:ext>
                  </a:extLst>
                </a:gridCol>
                <a:gridCol w="411480">
                  <a:extLst>
                    <a:ext uri="{9D8B030D-6E8A-4147-A177-3AD203B41FA5}">
                      <a16:colId xmlns:a16="http://schemas.microsoft.com/office/drawing/2014/main" val="41856026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834159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@311 - 2021-08-22 17:07:14</a:t>
                      </a:r>
                      <a:r>
                        <a:rPr kumimoji="0" lang="en-US" sz="1000" b="0" i="0" u="none" strike="noStrike" kern="1200" cap="none" spc="0" normalizeH="0" baseline="0" noProof="0">
                          <a:ln>
                            <a:noFill/>
                          </a:ln>
                          <a:solidFill>
                            <a:prstClr val="black"/>
                          </a:solidFill>
                          <a:effectLst/>
                          <a:uLnTx/>
                          <a:uFillTx/>
                          <a:latin typeface="+mn-lt"/>
                          <a:ea typeface="+mn-ea"/>
                          <a:cs typeface="+mn-cs"/>
                        </a:rPr>
                        <a:t>
 Thanks Camden, good times! 
Great to be back on stage with our tour underway! pic.twitter.com/HVgLlIdf0D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6.1271 %</a:t>
                      </a:r>
                    </a:p>
                  </a:txBody>
                  <a:tcPr/>
                </a:tc>
                <a:extLst>
                  <a:ext uri="{0D108BD9-81ED-4DB2-BD59-A6C34878D82A}">
                    <a16:rowId xmlns:a16="http://schemas.microsoft.com/office/drawing/2014/main" val="1895797325"/>
                  </a:ext>
                </a:extLst>
              </a:tr>
            </a:tbl>
          </a:graphicData>
        </a:graphic>
      </p:graphicFrame>
      <p:sp>
        <p:nvSpPr>
          <p:cNvPr id="4" name="Text Placeholder 3">
            <a:extLst>
              <a:ext uri="{FF2B5EF4-FFF2-40B4-BE49-F238E27FC236}">
                <a16:creationId xmlns:a16="http://schemas.microsoft.com/office/drawing/2014/main" id="{CBC16F61-06AA-4CB2-9006-3768E054CCB6}"/>
              </a:ext>
            </a:extLst>
          </p:cNvPr>
          <p:cNvSpPr>
            <a:spLocks noGrp="1"/>
          </p:cNvSpPr>
          <p:nvPr>
            <p:ph type="body" sz="quarter" idx="14"/>
          </p:nvPr>
        </p:nvSpPr>
        <p:spPr/>
        <p:txBody>
          <a:bodyPr/>
          <a:lstStyle/>
          <a:p>
            <a:r>
              <a:rPr lang="en-US"/>
              <a:t>08/09/2021 - 08/23/2021</a:t>
            </a:r>
          </a:p>
        </p:txBody>
      </p:sp>
    </p:spTree>
    <p:extLst>
      <p:ext uri="{BB962C8B-B14F-4D97-AF65-F5344CB8AC3E}">
        <p14:creationId xmlns:p14="http://schemas.microsoft.com/office/powerpoint/2010/main" val="364574122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7995C2-F319-4FA5-9F32-2B17764A6FF4}"/>
              </a:ext>
            </a:extLst>
          </p:cNvPr>
          <p:cNvSpPr>
            <a:spLocks noGrp="1"/>
          </p:cNvSpPr>
          <p:nvPr>
            <p:ph type="title"/>
          </p:nvPr>
        </p:nvSpPr>
        <p:spPr/>
        <p:txBody>
          <a:bodyPr/>
          <a:lstStyle/>
          <a:p>
            <a:r>
              <a:rPr lang="en-US"/>
              <a:t>Twitter Own Tweets Table | 311 - 3 of 7</a:t>
            </a:r>
          </a:p>
        </p:txBody>
      </p:sp>
      <p:graphicFrame>
        <p:nvGraphicFramePr>
          <p:cNvPr id="5" name="Table Placeholder 4">
            <a:extLst>
              <a:ext uri="{FF2B5EF4-FFF2-40B4-BE49-F238E27FC236}">
                <a16:creationId xmlns:a16="http://schemas.microsoft.com/office/drawing/2014/main" id="{F98AB45B-2115-481D-AAF0-3772C2DD2299}"/>
              </a:ext>
            </a:extLst>
          </p:cNvPr>
          <p:cNvGraphicFramePr>
            <a:graphicFrameLocks noGrp="1"/>
          </p:cNvGraphicFramePr>
          <p:nvPr>
            <p:ph type="tbl" sz="quarter" idx="13"/>
            <p:extLst>
              <p:ext uri="{D42A27DB-BD31-4B8C-83A1-F6EECF244321}">
                <p14:modId xmlns:p14="http://schemas.microsoft.com/office/powerpoint/2010/main" val="16722454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726292290"/>
                    </a:ext>
                  </a:extLst>
                </a:gridCol>
                <a:gridCol w="1316736">
                  <a:extLst>
                    <a:ext uri="{9D8B030D-6E8A-4147-A177-3AD203B41FA5}">
                      <a16:colId xmlns:a16="http://schemas.microsoft.com/office/drawing/2014/main" val="804448894"/>
                    </a:ext>
                  </a:extLst>
                </a:gridCol>
                <a:gridCol w="411480">
                  <a:extLst>
                    <a:ext uri="{9D8B030D-6E8A-4147-A177-3AD203B41FA5}">
                      <a16:colId xmlns:a16="http://schemas.microsoft.com/office/drawing/2014/main" val="447075251"/>
                    </a:ext>
                  </a:extLst>
                </a:gridCol>
                <a:gridCol w="411480">
                  <a:extLst>
                    <a:ext uri="{9D8B030D-6E8A-4147-A177-3AD203B41FA5}">
                      <a16:colId xmlns:a16="http://schemas.microsoft.com/office/drawing/2014/main" val="1702445621"/>
                    </a:ext>
                  </a:extLst>
                </a:gridCol>
                <a:gridCol w="411480">
                  <a:extLst>
                    <a:ext uri="{9D8B030D-6E8A-4147-A177-3AD203B41FA5}">
                      <a16:colId xmlns:a16="http://schemas.microsoft.com/office/drawing/2014/main" val="3631006053"/>
                    </a:ext>
                  </a:extLst>
                </a:gridCol>
                <a:gridCol w="411480">
                  <a:extLst>
                    <a:ext uri="{9D8B030D-6E8A-4147-A177-3AD203B41FA5}">
                      <a16:colId xmlns:a16="http://schemas.microsoft.com/office/drawing/2014/main" val="1610301126"/>
                    </a:ext>
                  </a:extLst>
                </a:gridCol>
                <a:gridCol w="411480">
                  <a:extLst>
                    <a:ext uri="{9D8B030D-6E8A-4147-A177-3AD203B41FA5}">
                      <a16:colId xmlns:a16="http://schemas.microsoft.com/office/drawing/2014/main" val="664906451"/>
                    </a:ext>
                  </a:extLst>
                </a:gridCol>
                <a:gridCol w="411480">
                  <a:extLst>
                    <a:ext uri="{9D8B030D-6E8A-4147-A177-3AD203B41FA5}">
                      <a16:colId xmlns:a16="http://schemas.microsoft.com/office/drawing/2014/main" val="1582160738"/>
                    </a:ext>
                  </a:extLst>
                </a:gridCol>
                <a:gridCol w="576072">
                  <a:extLst>
                    <a:ext uri="{9D8B030D-6E8A-4147-A177-3AD203B41FA5}">
                      <a16:colId xmlns:a16="http://schemas.microsoft.com/office/drawing/2014/main" val="2702117452"/>
                    </a:ext>
                  </a:extLst>
                </a:gridCol>
                <a:gridCol w="411480">
                  <a:extLst>
                    <a:ext uri="{9D8B030D-6E8A-4147-A177-3AD203B41FA5}">
                      <a16:colId xmlns:a16="http://schemas.microsoft.com/office/drawing/2014/main" val="3052413139"/>
                    </a:ext>
                  </a:extLst>
                </a:gridCol>
                <a:gridCol w="411480">
                  <a:extLst>
                    <a:ext uri="{9D8B030D-6E8A-4147-A177-3AD203B41FA5}">
                      <a16:colId xmlns:a16="http://schemas.microsoft.com/office/drawing/2014/main" val="2139016536"/>
                    </a:ext>
                  </a:extLst>
                </a:gridCol>
                <a:gridCol w="411480">
                  <a:extLst>
                    <a:ext uri="{9D8B030D-6E8A-4147-A177-3AD203B41FA5}">
                      <a16:colId xmlns:a16="http://schemas.microsoft.com/office/drawing/2014/main" val="2035210616"/>
                    </a:ext>
                  </a:extLst>
                </a:gridCol>
                <a:gridCol w="411480">
                  <a:extLst>
                    <a:ext uri="{9D8B030D-6E8A-4147-A177-3AD203B41FA5}">
                      <a16:colId xmlns:a16="http://schemas.microsoft.com/office/drawing/2014/main" val="3273731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9461146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@311 - 2021-08-21 18:00:00</a:t>
                      </a:r>
                      <a:r>
                        <a:rPr kumimoji="0" lang="en-US" sz="1000" b="0" i="0" u="none" strike="noStrike" kern="1200" cap="none" spc="0" normalizeH="0" baseline="0" noProof="0">
                          <a:ln>
                            <a:noFill/>
                          </a:ln>
                          <a:solidFill>
                            <a:prstClr val="black"/>
                          </a:solidFill>
                          <a:effectLst/>
                          <a:uLnTx/>
                          <a:uFillTx/>
                          <a:latin typeface="+mn-lt"/>
                          <a:ea typeface="+mn-ea"/>
                          <a:cs typeface="+mn-cs"/>
                        </a:rPr>
                        <a:t>
 TONIGHT, first show of Tour 2021! 
Hello Camden, NJ - lets do this! 
BB&amp;amp;T Pavilion. 5:30pm doors, 6:30pm @iyaterramusic, 7:30pm @Iration, 8:50pm 311. Event shirt &amp;amp; poster at merch booth! pic.twitter.com/wkP7LRjpnT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6.3011 %</a:t>
                      </a:r>
                    </a:p>
                  </a:txBody>
                  <a:tcPr/>
                </a:tc>
                <a:extLst>
                  <a:ext uri="{0D108BD9-81ED-4DB2-BD59-A6C34878D82A}">
                    <a16:rowId xmlns:a16="http://schemas.microsoft.com/office/drawing/2014/main" val="786602814"/>
                  </a:ext>
                </a:extLst>
              </a:tr>
            </a:tbl>
          </a:graphicData>
        </a:graphic>
      </p:graphicFrame>
      <p:sp>
        <p:nvSpPr>
          <p:cNvPr id="4" name="Text Placeholder 3">
            <a:extLst>
              <a:ext uri="{FF2B5EF4-FFF2-40B4-BE49-F238E27FC236}">
                <a16:creationId xmlns:a16="http://schemas.microsoft.com/office/drawing/2014/main" id="{7624F9A5-747E-46A5-8511-036660AAE858}"/>
              </a:ext>
            </a:extLst>
          </p:cNvPr>
          <p:cNvSpPr>
            <a:spLocks noGrp="1"/>
          </p:cNvSpPr>
          <p:nvPr>
            <p:ph type="body" sz="quarter" idx="14"/>
          </p:nvPr>
        </p:nvSpPr>
        <p:spPr/>
        <p:txBody>
          <a:bodyPr/>
          <a:lstStyle/>
          <a:p>
            <a:r>
              <a:rPr lang="en-US"/>
              <a:t>08/09/2021 - 08/23/2021</a:t>
            </a:r>
          </a:p>
        </p:txBody>
      </p:sp>
    </p:spTree>
    <p:extLst>
      <p:ext uri="{BB962C8B-B14F-4D97-AF65-F5344CB8AC3E}">
        <p14:creationId xmlns:p14="http://schemas.microsoft.com/office/powerpoint/2010/main" val="123418474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A0253A-7442-4C71-BE17-2FF7B75859F4}"/>
              </a:ext>
            </a:extLst>
          </p:cNvPr>
          <p:cNvSpPr>
            <a:spLocks noGrp="1"/>
          </p:cNvSpPr>
          <p:nvPr>
            <p:ph type="title"/>
          </p:nvPr>
        </p:nvSpPr>
        <p:spPr/>
        <p:txBody>
          <a:bodyPr/>
          <a:lstStyle/>
          <a:p>
            <a:r>
              <a:rPr lang="en-US"/>
              <a:t>Twitter Own Tweets Table | 311 - 4 of 7</a:t>
            </a:r>
          </a:p>
        </p:txBody>
      </p:sp>
      <p:graphicFrame>
        <p:nvGraphicFramePr>
          <p:cNvPr id="5" name="Table Placeholder 4">
            <a:extLst>
              <a:ext uri="{FF2B5EF4-FFF2-40B4-BE49-F238E27FC236}">
                <a16:creationId xmlns:a16="http://schemas.microsoft.com/office/drawing/2014/main" id="{9056EBD4-58AA-42A8-B099-7268EFD10D0E}"/>
              </a:ext>
            </a:extLst>
          </p:cNvPr>
          <p:cNvGraphicFramePr>
            <a:graphicFrameLocks noGrp="1"/>
          </p:cNvGraphicFramePr>
          <p:nvPr>
            <p:ph type="tbl" sz="quarter" idx="13"/>
            <p:extLst>
              <p:ext uri="{D42A27DB-BD31-4B8C-83A1-F6EECF244321}">
                <p14:modId xmlns:p14="http://schemas.microsoft.com/office/powerpoint/2010/main" val="3653523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358247021"/>
                    </a:ext>
                  </a:extLst>
                </a:gridCol>
                <a:gridCol w="1316736">
                  <a:extLst>
                    <a:ext uri="{9D8B030D-6E8A-4147-A177-3AD203B41FA5}">
                      <a16:colId xmlns:a16="http://schemas.microsoft.com/office/drawing/2014/main" val="1048059761"/>
                    </a:ext>
                  </a:extLst>
                </a:gridCol>
                <a:gridCol w="411480">
                  <a:extLst>
                    <a:ext uri="{9D8B030D-6E8A-4147-A177-3AD203B41FA5}">
                      <a16:colId xmlns:a16="http://schemas.microsoft.com/office/drawing/2014/main" val="2993313814"/>
                    </a:ext>
                  </a:extLst>
                </a:gridCol>
                <a:gridCol w="411480">
                  <a:extLst>
                    <a:ext uri="{9D8B030D-6E8A-4147-A177-3AD203B41FA5}">
                      <a16:colId xmlns:a16="http://schemas.microsoft.com/office/drawing/2014/main" val="1386817417"/>
                    </a:ext>
                  </a:extLst>
                </a:gridCol>
                <a:gridCol w="411480">
                  <a:extLst>
                    <a:ext uri="{9D8B030D-6E8A-4147-A177-3AD203B41FA5}">
                      <a16:colId xmlns:a16="http://schemas.microsoft.com/office/drawing/2014/main" val="2207762816"/>
                    </a:ext>
                  </a:extLst>
                </a:gridCol>
                <a:gridCol w="411480">
                  <a:extLst>
                    <a:ext uri="{9D8B030D-6E8A-4147-A177-3AD203B41FA5}">
                      <a16:colId xmlns:a16="http://schemas.microsoft.com/office/drawing/2014/main" val="4059137119"/>
                    </a:ext>
                  </a:extLst>
                </a:gridCol>
                <a:gridCol w="411480">
                  <a:extLst>
                    <a:ext uri="{9D8B030D-6E8A-4147-A177-3AD203B41FA5}">
                      <a16:colId xmlns:a16="http://schemas.microsoft.com/office/drawing/2014/main" val="4034489154"/>
                    </a:ext>
                  </a:extLst>
                </a:gridCol>
                <a:gridCol w="411480">
                  <a:extLst>
                    <a:ext uri="{9D8B030D-6E8A-4147-A177-3AD203B41FA5}">
                      <a16:colId xmlns:a16="http://schemas.microsoft.com/office/drawing/2014/main" val="639340494"/>
                    </a:ext>
                  </a:extLst>
                </a:gridCol>
                <a:gridCol w="576072">
                  <a:extLst>
                    <a:ext uri="{9D8B030D-6E8A-4147-A177-3AD203B41FA5}">
                      <a16:colId xmlns:a16="http://schemas.microsoft.com/office/drawing/2014/main" val="3948782430"/>
                    </a:ext>
                  </a:extLst>
                </a:gridCol>
                <a:gridCol w="411480">
                  <a:extLst>
                    <a:ext uri="{9D8B030D-6E8A-4147-A177-3AD203B41FA5}">
                      <a16:colId xmlns:a16="http://schemas.microsoft.com/office/drawing/2014/main" val="3005396736"/>
                    </a:ext>
                  </a:extLst>
                </a:gridCol>
                <a:gridCol w="411480">
                  <a:extLst>
                    <a:ext uri="{9D8B030D-6E8A-4147-A177-3AD203B41FA5}">
                      <a16:colId xmlns:a16="http://schemas.microsoft.com/office/drawing/2014/main" val="1607912115"/>
                    </a:ext>
                  </a:extLst>
                </a:gridCol>
                <a:gridCol w="411480">
                  <a:extLst>
                    <a:ext uri="{9D8B030D-6E8A-4147-A177-3AD203B41FA5}">
                      <a16:colId xmlns:a16="http://schemas.microsoft.com/office/drawing/2014/main" val="482409069"/>
                    </a:ext>
                  </a:extLst>
                </a:gridCol>
                <a:gridCol w="411480">
                  <a:extLst>
                    <a:ext uri="{9D8B030D-6E8A-4147-A177-3AD203B41FA5}">
                      <a16:colId xmlns:a16="http://schemas.microsoft.com/office/drawing/2014/main" val="8794374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6546965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@311 - 2021-08-21 16:01:19</a:t>
                      </a:r>
                      <a:r>
                        <a:rPr kumimoji="0" lang="en-US" sz="1000" b="0" i="0" u="none" strike="noStrike" kern="1200" cap="none" spc="0" normalizeH="0" baseline="0" noProof="0">
                          <a:ln>
                            <a:noFill/>
                          </a:ln>
                          <a:solidFill>
                            <a:prstClr val="black"/>
                          </a:solidFill>
                          <a:effectLst/>
                          <a:uLnTx/>
                          <a:uFillTx/>
                          <a:latin typeface="+mn-lt"/>
                          <a:ea typeface="+mn-ea"/>
                          <a:cs typeface="+mn-cs"/>
                        </a:rPr>
                        <a:t>
 Kicking into tour today! 
Tonight: Camden, NJ 
UPDATE for Farmingville NY: Due to the impending threat of Hurricane Henri the show scheduled to take place this Sunday, Aug 22 has been rescheduled to Tues Aug 31. Hang onto your tickets and they will be honored on the new date. pic.twitter.com/ridqLIfhy6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3.8741 %</a:t>
                      </a:r>
                    </a:p>
                  </a:txBody>
                  <a:tcPr/>
                </a:tc>
                <a:extLst>
                  <a:ext uri="{0D108BD9-81ED-4DB2-BD59-A6C34878D82A}">
                    <a16:rowId xmlns:a16="http://schemas.microsoft.com/office/drawing/2014/main" val="2905709247"/>
                  </a:ext>
                </a:extLst>
              </a:tr>
            </a:tbl>
          </a:graphicData>
        </a:graphic>
      </p:graphicFrame>
      <p:sp>
        <p:nvSpPr>
          <p:cNvPr id="4" name="Text Placeholder 3">
            <a:extLst>
              <a:ext uri="{FF2B5EF4-FFF2-40B4-BE49-F238E27FC236}">
                <a16:creationId xmlns:a16="http://schemas.microsoft.com/office/drawing/2014/main" id="{B5855FEB-885F-4534-A055-C76473910118}"/>
              </a:ext>
            </a:extLst>
          </p:cNvPr>
          <p:cNvSpPr>
            <a:spLocks noGrp="1"/>
          </p:cNvSpPr>
          <p:nvPr>
            <p:ph type="body" sz="quarter" idx="14"/>
          </p:nvPr>
        </p:nvSpPr>
        <p:spPr/>
        <p:txBody>
          <a:bodyPr/>
          <a:lstStyle/>
          <a:p>
            <a:r>
              <a:rPr lang="en-US"/>
              <a:t>08/09/2021 - 08/23/2021</a:t>
            </a:r>
          </a:p>
        </p:txBody>
      </p:sp>
    </p:spTree>
    <p:extLst>
      <p:ext uri="{BB962C8B-B14F-4D97-AF65-F5344CB8AC3E}">
        <p14:creationId xmlns:p14="http://schemas.microsoft.com/office/powerpoint/2010/main" val="323461104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8E3B08-AF07-467B-A4FE-30E5EF6755A1}"/>
              </a:ext>
            </a:extLst>
          </p:cNvPr>
          <p:cNvSpPr>
            <a:spLocks noGrp="1"/>
          </p:cNvSpPr>
          <p:nvPr>
            <p:ph type="title"/>
          </p:nvPr>
        </p:nvSpPr>
        <p:spPr/>
        <p:txBody>
          <a:bodyPr/>
          <a:lstStyle/>
          <a:p>
            <a:r>
              <a:rPr lang="en-US"/>
              <a:t>Twitter Own Tweets Table | 311 - 5 of 7</a:t>
            </a:r>
          </a:p>
        </p:txBody>
      </p:sp>
      <p:graphicFrame>
        <p:nvGraphicFramePr>
          <p:cNvPr id="5" name="Table Placeholder 4">
            <a:extLst>
              <a:ext uri="{FF2B5EF4-FFF2-40B4-BE49-F238E27FC236}">
                <a16:creationId xmlns:a16="http://schemas.microsoft.com/office/drawing/2014/main" id="{929B80B0-B326-43D3-A047-6B30123C518F}"/>
              </a:ext>
            </a:extLst>
          </p:cNvPr>
          <p:cNvGraphicFramePr>
            <a:graphicFrameLocks noGrp="1"/>
          </p:cNvGraphicFramePr>
          <p:nvPr>
            <p:ph type="tbl" sz="quarter" idx="13"/>
            <p:extLst>
              <p:ext uri="{D42A27DB-BD31-4B8C-83A1-F6EECF244321}">
                <p14:modId xmlns:p14="http://schemas.microsoft.com/office/powerpoint/2010/main" val="3896619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942451371"/>
                    </a:ext>
                  </a:extLst>
                </a:gridCol>
                <a:gridCol w="1316736">
                  <a:extLst>
                    <a:ext uri="{9D8B030D-6E8A-4147-A177-3AD203B41FA5}">
                      <a16:colId xmlns:a16="http://schemas.microsoft.com/office/drawing/2014/main" val="1780858852"/>
                    </a:ext>
                  </a:extLst>
                </a:gridCol>
                <a:gridCol w="411480">
                  <a:extLst>
                    <a:ext uri="{9D8B030D-6E8A-4147-A177-3AD203B41FA5}">
                      <a16:colId xmlns:a16="http://schemas.microsoft.com/office/drawing/2014/main" val="263974136"/>
                    </a:ext>
                  </a:extLst>
                </a:gridCol>
                <a:gridCol w="411480">
                  <a:extLst>
                    <a:ext uri="{9D8B030D-6E8A-4147-A177-3AD203B41FA5}">
                      <a16:colId xmlns:a16="http://schemas.microsoft.com/office/drawing/2014/main" val="1687473341"/>
                    </a:ext>
                  </a:extLst>
                </a:gridCol>
                <a:gridCol w="411480">
                  <a:extLst>
                    <a:ext uri="{9D8B030D-6E8A-4147-A177-3AD203B41FA5}">
                      <a16:colId xmlns:a16="http://schemas.microsoft.com/office/drawing/2014/main" val="2128380581"/>
                    </a:ext>
                  </a:extLst>
                </a:gridCol>
                <a:gridCol w="411480">
                  <a:extLst>
                    <a:ext uri="{9D8B030D-6E8A-4147-A177-3AD203B41FA5}">
                      <a16:colId xmlns:a16="http://schemas.microsoft.com/office/drawing/2014/main" val="3704524161"/>
                    </a:ext>
                  </a:extLst>
                </a:gridCol>
                <a:gridCol w="411480">
                  <a:extLst>
                    <a:ext uri="{9D8B030D-6E8A-4147-A177-3AD203B41FA5}">
                      <a16:colId xmlns:a16="http://schemas.microsoft.com/office/drawing/2014/main" val="3615288170"/>
                    </a:ext>
                  </a:extLst>
                </a:gridCol>
                <a:gridCol w="411480">
                  <a:extLst>
                    <a:ext uri="{9D8B030D-6E8A-4147-A177-3AD203B41FA5}">
                      <a16:colId xmlns:a16="http://schemas.microsoft.com/office/drawing/2014/main" val="927984787"/>
                    </a:ext>
                  </a:extLst>
                </a:gridCol>
                <a:gridCol w="576072">
                  <a:extLst>
                    <a:ext uri="{9D8B030D-6E8A-4147-A177-3AD203B41FA5}">
                      <a16:colId xmlns:a16="http://schemas.microsoft.com/office/drawing/2014/main" val="3096749792"/>
                    </a:ext>
                  </a:extLst>
                </a:gridCol>
                <a:gridCol w="411480">
                  <a:extLst>
                    <a:ext uri="{9D8B030D-6E8A-4147-A177-3AD203B41FA5}">
                      <a16:colId xmlns:a16="http://schemas.microsoft.com/office/drawing/2014/main" val="1749289680"/>
                    </a:ext>
                  </a:extLst>
                </a:gridCol>
                <a:gridCol w="411480">
                  <a:extLst>
                    <a:ext uri="{9D8B030D-6E8A-4147-A177-3AD203B41FA5}">
                      <a16:colId xmlns:a16="http://schemas.microsoft.com/office/drawing/2014/main" val="3489735388"/>
                    </a:ext>
                  </a:extLst>
                </a:gridCol>
                <a:gridCol w="411480">
                  <a:extLst>
                    <a:ext uri="{9D8B030D-6E8A-4147-A177-3AD203B41FA5}">
                      <a16:colId xmlns:a16="http://schemas.microsoft.com/office/drawing/2014/main" val="86334764"/>
                    </a:ext>
                  </a:extLst>
                </a:gridCol>
                <a:gridCol w="411480">
                  <a:extLst>
                    <a:ext uri="{9D8B030D-6E8A-4147-A177-3AD203B41FA5}">
                      <a16:colId xmlns:a16="http://schemas.microsoft.com/office/drawing/2014/main" val="28763472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9156837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@311 - 2021-08-20 23:21:43</a:t>
                      </a:r>
                      <a:r>
                        <a:rPr kumimoji="0" lang="en-US" sz="1000" b="0" i="0" u="none" strike="noStrike" kern="1200" cap="none" spc="0" normalizeH="0" baseline="0" noProof="0">
                          <a:ln>
                            <a:noFill/>
                          </a:ln>
                          <a:solidFill>
                            <a:prstClr val="black"/>
                          </a:solidFill>
                          <a:effectLst/>
                          <a:uLnTx/>
                          <a:uFillTx/>
                          <a:latin typeface="+mn-lt"/>
                          <a:ea typeface="+mn-ea"/>
                          <a:cs typeface="+mn-cs"/>
                        </a:rPr>
                        <a:t>
 311 tour prep and launch! Check out behind-the-scenes footage over the past few days from band-member homes, the Hive studio, and production rehearsals! 3 videos of band and crew prepping for tour! bit.ly/311PreTour2021 pic.twitter.com/FscJteN6rx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6.9616 %</a:t>
                      </a:r>
                    </a:p>
                  </a:txBody>
                  <a:tcPr/>
                </a:tc>
                <a:extLst>
                  <a:ext uri="{0D108BD9-81ED-4DB2-BD59-A6C34878D82A}">
                    <a16:rowId xmlns:a16="http://schemas.microsoft.com/office/drawing/2014/main" val="58957903"/>
                  </a:ext>
                </a:extLst>
              </a:tr>
            </a:tbl>
          </a:graphicData>
        </a:graphic>
      </p:graphicFrame>
      <p:sp>
        <p:nvSpPr>
          <p:cNvPr id="4" name="Text Placeholder 3">
            <a:extLst>
              <a:ext uri="{FF2B5EF4-FFF2-40B4-BE49-F238E27FC236}">
                <a16:creationId xmlns:a16="http://schemas.microsoft.com/office/drawing/2014/main" id="{A1B9C1B0-4CB5-4276-8A59-E1890C166E1F}"/>
              </a:ext>
            </a:extLst>
          </p:cNvPr>
          <p:cNvSpPr>
            <a:spLocks noGrp="1"/>
          </p:cNvSpPr>
          <p:nvPr>
            <p:ph type="body" sz="quarter" idx="14"/>
          </p:nvPr>
        </p:nvSpPr>
        <p:spPr/>
        <p:txBody>
          <a:bodyPr/>
          <a:lstStyle/>
          <a:p>
            <a:r>
              <a:rPr lang="en-US"/>
              <a:t>08/09/2021 - 08/23/2021</a:t>
            </a:r>
          </a:p>
        </p:txBody>
      </p:sp>
    </p:spTree>
    <p:extLst>
      <p:ext uri="{BB962C8B-B14F-4D97-AF65-F5344CB8AC3E}">
        <p14:creationId xmlns:p14="http://schemas.microsoft.com/office/powerpoint/2010/main" val="58930991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5D857F-87F2-4370-B80D-AE558323C26D}"/>
              </a:ext>
            </a:extLst>
          </p:cNvPr>
          <p:cNvSpPr>
            <a:spLocks noGrp="1"/>
          </p:cNvSpPr>
          <p:nvPr>
            <p:ph type="title"/>
          </p:nvPr>
        </p:nvSpPr>
        <p:spPr/>
        <p:txBody>
          <a:bodyPr/>
          <a:lstStyle/>
          <a:p>
            <a:r>
              <a:rPr lang="en-US"/>
              <a:t>Twitter Own Tweets Table | 311 - 6 of 7</a:t>
            </a:r>
          </a:p>
        </p:txBody>
      </p:sp>
      <p:graphicFrame>
        <p:nvGraphicFramePr>
          <p:cNvPr id="5" name="Table Placeholder 4">
            <a:extLst>
              <a:ext uri="{FF2B5EF4-FFF2-40B4-BE49-F238E27FC236}">
                <a16:creationId xmlns:a16="http://schemas.microsoft.com/office/drawing/2014/main" id="{41C9EB49-21A3-4D10-9D90-F4A71392DE68}"/>
              </a:ext>
            </a:extLst>
          </p:cNvPr>
          <p:cNvGraphicFramePr>
            <a:graphicFrameLocks noGrp="1"/>
          </p:cNvGraphicFramePr>
          <p:nvPr>
            <p:ph type="tbl" sz="quarter" idx="13"/>
            <p:extLst>
              <p:ext uri="{D42A27DB-BD31-4B8C-83A1-F6EECF244321}">
                <p14:modId xmlns:p14="http://schemas.microsoft.com/office/powerpoint/2010/main" val="38552916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847847128"/>
                    </a:ext>
                  </a:extLst>
                </a:gridCol>
                <a:gridCol w="1316736">
                  <a:extLst>
                    <a:ext uri="{9D8B030D-6E8A-4147-A177-3AD203B41FA5}">
                      <a16:colId xmlns:a16="http://schemas.microsoft.com/office/drawing/2014/main" val="1779628888"/>
                    </a:ext>
                  </a:extLst>
                </a:gridCol>
                <a:gridCol w="411480">
                  <a:extLst>
                    <a:ext uri="{9D8B030D-6E8A-4147-A177-3AD203B41FA5}">
                      <a16:colId xmlns:a16="http://schemas.microsoft.com/office/drawing/2014/main" val="283937000"/>
                    </a:ext>
                  </a:extLst>
                </a:gridCol>
                <a:gridCol w="411480">
                  <a:extLst>
                    <a:ext uri="{9D8B030D-6E8A-4147-A177-3AD203B41FA5}">
                      <a16:colId xmlns:a16="http://schemas.microsoft.com/office/drawing/2014/main" val="1569581370"/>
                    </a:ext>
                  </a:extLst>
                </a:gridCol>
                <a:gridCol w="411480">
                  <a:extLst>
                    <a:ext uri="{9D8B030D-6E8A-4147-A177-3AD203B41FA5}">
                      <a16:colId xmlns:a16="http://schemas.microsoft.com/office/drawing/2014/main" val="1720760147"/>
                    </a:ext>
                  </a:extLst>
                </a:gridCol>
                <a:gridCol w="411480">
                  <a:extLst>
                    <a:ext uri="{9D8B030D-6E8A-4147-A177-3AD203B41FA5}">
                      <a16:colId xmlns:a16="http://schemas.microsoft.com/office/drawing/2014/main" val="661022198"/>
                    </a:ext>
                  </a:extLst>
                </a:gridCol>
                <a:gridCol w="411480">
                  <a:extLst>
                    <a:ext uri="{9D8B030D-6E8A-4147-A177-3AD203B41FA5}">
                      <a16:colId xmlns:a16="http://schemas.microsoft.com/office/drawing/2014/main" val="2147888539"/>
                    </a:ext>
                  </a:extLst>
                </a:gridCol>
                <a:gridCol w="411480">
                  <a:extLst>
                    <a:ext uri="{9D8B030D-6E8A-4147-A177-3AD203B41FA5}">
                      <a16:colId xmlns:a16="http://schemas.microsoft.com/office/drawing/2014/main" val="3493692985"/>
                    </a:ext>
                  </a:extLst>
                </a:gridCol>
                <a:gridCol w="576072">
                  <a:extLst>
                    <a:ext uri="{9D8B030D-6E8A-4147-A177-3AD203B41FA5}">
                      <a16:colId xmlns:a16="http://schemas.microsoft.com/office/drawing/2014/main" val="1662089853"/>
                    </a:ext>
                  </a:extLst>
                </a:gridCol>
                <a:gridCol w="411480">
                  <a:extLst>
                    <a:ext uri="{9D8B030D-6E8A-4147-A177-3AD203B41FA5}">
                      <a16:colId xmlns:a16="http://schemas.microsoft.com/office/drawing/2014/main" val="3927014334"/>
                    </a:ext>
                  </a:extLst>
                </a:gridCol>
                <a:gridCol w="411480">
                  <a:extLst>
                    <a:ext uri="{9D8B030D-6E8A-4147-A177-3AD203B41FA5}">
                      <a16:colId xmlns:a16="http://schemas.microsoft.com/office/drawing/2014/main" val="3065343299"/>
                    </a:ext>
                  </a:extLst>
                </a:gridCol>
                <a:gridCol w="411480">
                  <a:extLst>
                    <a:ext uri="{9D8B030D-6E8A-4147-A177-3AD203B41FA5}">
                      <a16:colId xmlns:a16="http://schemas.microsoft.com/office/drawing/2014/main" val="1001426457"/>
                    </a:ext>
                  </a:extLst>
                </a:gridCol>
                <a:gridCol w="411480">
                  <a:extLst>
                    <a:ext uri="{9D8B030D-6E8A-4147-A177-3AD203B41FA5}">
                      <a16:colId xmlns:a16="http://schemas.microsoft.com/office/drawing/2014/main" val="36873314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6920514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@311 - 2021-08-20 19:01:17</a:t>
                      </a:r>
                      <a:r>
                        <a:rPr kumimoji="0" lang="en-US" sz="1000" b="0" i="0" u="none" strike="noStrike" kern="1200" cap="none" spc="0" normalizeH="0" baseline="0" noProof="0">
                          <a:ln>
                            <a:noFill/>
                          </a:ln>
                          <a:solidFill>
                            <a:prstClr val="black"/>
                          </a:solidFill>
                          <a:effectLst/>
                          <a:uLnTx/>
                          <a:uFillTx/>
                          <a:latin typeface="+mn-lt"/>
                          <a:ea typeface="+mn-ea"/>
                          <a:cs typeface="+mn-cs"/>
                        </a:rPr>
                        <a:t>
 NEW Exclusive Tour Bundle now available with limited-edition goods! Only 20 per​​ show! All details at 311tourbundle.com. pic.twitter.com/QHPlmZ8ilp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5.3906 %</a:t>
                      </a:r>
                    </a:p>
                  </a:txBody>
                  <a:tcPr/>
                </a:tc>
                <a:extLst>
                  <a:ext uri="{0D108BD9-81ED-4DB2-BD59-A6C34878D82A}">
                    <a16:rowId xmlns:a16="http://schemas.microsoft.com/office/drawing/2014/main" val="28175931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@311 - 2021-08-20 16:49:02</a:t>
                      </a:r>
                      <a:r>
                        <a:rPr kumimoji="0" lang="en-US" sz="1000" b="0" i="0" u="none" strike="noStrike" kern="1200" cap="none" spc="0" normalizeH="0" baseline="0" noProof="0">
                          <a:ln>
                            <a:noFill/>
                          </a:ln>
                          <a:solidFill>
                            <a:prstClr val="black"/>
                          </a:solidFill>
                          <a:effectLst/>
                          <a:uLnTx/>
                          <a:uFillTx/>
                          <a:latin typeface="+mn-lt"/>
                          <a:ea typeface="+mn-ea"/>
                          <a:cs typeface="+mn-cs"/>
                        </a:rPr>
                        <a:t>
 On this date in 2005, 311 played the AmsterJam Festival in NY, including a mash-up with @wyclef on the song “Ring the Alarm." pic.twitter.com/V1LXtIo3e7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11.2197 %</a:t>
                      </a:r>
                    </a:p>
                  </a:txBody>
                  <a:tcPr/>
                </a:tc>
                <a:extLst>
                  <a:ext uri="{0D108BD9-81ED-4DB2-BD59-A6C34878D82A}">
                    <a16:rowId xmlns:a16="http://schemas.microsoft.com/office/drawing/2014/main" val="61771774"/>
                  </a:ext>
                </a:extLst>
              </a:tr>
            </a:tbl>
          </a:graphicData>
        </a:graphic>
      </p:graphicFrame>
      <p:sp>
        <p:nvSpPr>
          <p:cNvPr id="4" name="Text Placeholder 3">
            <a:extLst>
              <a:ext uri="{FF2B5EF4-FFF2-40B4-BE49-F238E27FC236}">
                <a16:creationId xmlns:a16="http://schemas.microsoft.com/office/drawing/2014/main" id="{87000DB1-D72A-4B90-ADE5-5B081BC98480}"/>
              </a:ext>
            </a:extLst>
          </p:cNvPr>
          <p:cNvSpPr>
            <a:spLocks noGrp="1"/>
          </p:cNvSpPr>
          <p:nvPr>
            <p:ph type="body" sz="quarter" idx="14"/>
          </p:nvPr>
        </p:nvSpPr>
        <p:spPr/>
        <p:txBody>
          <a:bodyPr/>
          <a:lstStyle/>
          <a:p>
            <a:r>
              <a:rPr lang="en-US"/>
              <a:t>08/09/2021 - 08/23/2021</a:t>
            </a:r>
          </a:p>
        </p:txBody>
      </p:sp>
    </p:spTree>
    <p:extLst>
      <p:ext uri="{BB962C8B-B14F-4D97-AF65-F5344CB8AC3E}">
        <p14:creationId xmlns:p14="http://schemas.microsoft.com/office/powerpoint/2010/main" val="232304964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9A9B1-8FF5-4A8F-A059-32C6D282E700}"/>
              </a:ext>
            </a:extLst>
          </p:cNvPr>
          <p:cNvSpPr>
            <a:spLocks noGrp="1"/>
          </p:cNvSpPr>
          <p:nvPr>
            <p:ph type="title"/>
          </p:nvPr>
        </p:nvSpPr>
        <p:spPr/>
        <p:txBody>
          <a:bodyPr/>
          <a:lstStyle/>
          <a:p>
            <a:r>
              <a:rPr lang="en-US"/>
              <a:t>Twitter Own Tweets Table | 311 - 7 of 7</a:t>
            </a:r>
          </a:p>
        </p:txBody>
      </p:sp>
      <p:graphicFrame>
        <p:nvGraphicFramePr>
          <p:cNvPr id="5" name="Table Placeholder 4">
            <a:extLst>
              <a:ext uri="{FF2B5EF4-FFF2-40B4-BE49-F238E27FC236}">
                <a16:creationId xmlns:a16="http://schemas.microsoft.com/office/drawing/2014/main" id="{5AB8F9EA-4BDB-445D-B2C4-FAE7712F12BC}"/>
              </a:ext>
            </a:extLst>
          </p:cNvPr>
          <p:cNvGraphicFramePr>
            <a:graphicFrameLocks noGrp="1"/>
          </p:cNvGraphicFramePr>
          <p:nvPr>
            <p:ph type="tbl" sz="quarter" idx="13"/>
            <p:extLst>
              <p:ext uri="{D42A27DB-BD31-4B8C-83A1-F6EECF244321}">
                <p14:modId xmlns:p14="http://schemas.microsoft.com/office/powerpoint/2010/main" val="37806313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092829968"/>
                    </a:ext>
                  </a:extLst>
                </a:gridCol>
                <a:gridCol w="1316736">
                  <a:extLst>
                    <a:ext uri="{9D8B030D-6E8A-4147-A177-3AD203B41FA5}">
                      <a16:colId xmlns:a16="http://schemas.microsoft.com/office/drawing/2014/main" val="299259589"/>
                    </a:ext>
                  </a:extLst>
                </a:gridCol>
                <a:gridCol w="411480">
                  <a:extLst>
                    <a:ext uri="{9D8B030D-6E8A-4147-A177-3AD203B41FA5}">
                      <a16:colId xmlns:a16="http://schemas.microsoft.com/office/drawing/2014/main" val="78974144"/>
                    </a:ext>
                  </a:extLst>
                </a:gridCol>
                <a:gridCol w="411480">
                  <a:extLst>
                    <a:ext uri="{9D8B030D-6E8A-4147-A177-3AD203B41FA5}">
                      <a16:colId xmlns:a16="http://schemas.microsoft.com/office/drawing/2014/main" val="3642979433"/>
                    </a:ext>
                  </a:extLst>
                </a:gridCol>
                <a:gridCol w="411480">
                  <a:extLst>
                    <a:ext uri="{9D8B030D-6E8A-4147-A177-3AD203B41FA5}">
                      <a16:colId xmlns:a16="http://schemas.microsoft.com/office/drawing/2014/main" val="3200942672"/>
                    </a:ext>
                  </a:extLst>
                </a:gridCol>
                <a:gridCol w="411480">
                  <a:extLst>
                    <a:ext uri="{9D8B030D-6E8A-4147-A177-3AD203B41FA5}">
                      <a16:colId xmlns:a16="http://schemas.microsoft.com/office/drawing/2014/main" val="388896416"/>
                    </a:ext>
                  </a:extLst>
                </a:gridCol>
                <a:gridCol w="411480">
                  <a:extLst>
                    <a:ext uri="{9D8B030D-6E8A-4147-A177-3AD203B41FA5}">
                      <a16:colId xmlns:a16="http://schemas.microsoft.com/office/drawing/2014/main" val="762316130"/>
                    </a:ext>
                  </a:extLst>
                </a:gridCol>
                <a:gridCol w="411480">
                  <a:extLst>
                    <a:ext uri="{9D8B030D-6E8A-4147-A177-3AD203B41FA5}">
                      <a16:colId xmlns:a16="http://schemas.microsoft.com/office/drawing/2014/main" val="3810923484"/>
                    </a:ext>
                  </a:extLst>
                </a:gridCol>
                <a:gridCol w="576072">
                  <a:extLst>
                    <a:ext uri="{9D8B030D-6E8A-4147-A177-3AD203B41FA5}">
                      <a16:colId xmlns:a16="http://schemas.microsoft.com/office/drawing/2014/main" val="3126884525"/>
                    </a:ext>
                  </a:extLst>
                </a:gridCol>
                <a:gridCol w="411480">
                  <a:extLst>
                    <a:ext uri="{9D8B030D-6E8A-4147-A177-3AD203B41FA5}">
                      <a16:colId xmlns:a16="http://schemas.microsoft.com/office/drawing/2014/main" val="290064157"/>
                    </a:ext>
                  </a:extLst>
                </a:gridCol>
                <a:gridCol w="411480">
                  <a:extLst>
                    <a:ext uri="{9D8B030D-6E8A-4147-A177-3AD203B41FA5}">
                      <a16:colId xmlns:a16="http://schemas.microsoft.com/office/drawing/2014/main" val="379580643"/>
                    </a:ext>
                  </a:extLst>
                </a:gridCol>
                <a:gridCol w="411480">
                  <a:extLst>
                    <a:ext uri="{9D8B030D-6E8A-4147-A177-3AD203B41FA5}">
                      <a16:colId xmlns:a16="http://schemas.microsoft.com/office/drawing/2014/main" val="3570980954"/>
                    </a:ext>
                  </a:extLst>
                </a:gridCol>
                <a:gridCol w="411480">
                  <a:extLst>
                    <a:ext uri="{9D8B030D-6E8A-4147-A177-3AD203B41FA5}">
                      <a16:colId xmlns:a16="http://schemas.microsoft.com/office/drawing/2014/main" val="31763665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9744982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@311 - 2021-08-19 23:00:01</a:t>
                      </a:r>
                      <a:r>
                        <a:rPr kumimoji="0" lang="en-US" sz="1000" b="0" i="0" u="none" strike="noStrike" kern="1200" cap="none" spc="0" normalizeH="0" baseline="0" noProof="0">
                          <a:ln>
                            <a:noFill/>
                          </a:ln>
                          <a:solidFill>
                            <a:prstClr val="black"/>
                          </a:solidFill>
                          <a:effectLst/>
                          <a:uLnTx/>
                          <a:uFillTx/>
                          <a:latin typeface="+mn-lt"/>
                          <a:ea typeface="+mn-ea"/>
                          <a:cs typeface="+mn-cs"/>
                        </a:rPr>
                        <a:t>
 Tour time! Bus drivers are ready for 311 and crew! Let's roll! pic.twitter.com/f7rsBp3WEj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8.9474 %</a:t>
                      </a:r>
                    </a:p>
                  </a:txBody>
                  <a:tcPr/>
                </a:tc>
                <a:extLst>
                  <a:ext uri="{0D108BD9-81ED-4DB2-BD59-A6C34878D82A}">
                    <a16:rowId xmlns:a16="http://schemas.microsoft.com/office/drawing/2014/main" val="4820722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@311 - 2021-08-19 22:01:33</a:t>
                      </a:r>
                      <a:r>
                        <a:rPr kumimoji="0" lang="en-US" sz="1000" b="0" i="0" u="none" strike="noStrike" kern="1200" cap="none" spc="0" normalizeH="0" baseline="0" noProof="0">
                          <a:ln>
                            <a:noFill/>
                          </a:ln>
                          <a:solidFill>
                            <a:prstClr val="black"/>
                          </a:solidFill>
                          <a:effectLst/>
                          <a:uLnTx/>
                          <a:uFillTx/>
                          <a:latin typeface="+mn-lt"/>
                          <a:ea typeface="+mn-ea"/>
                          <a:cs typeface="+mn-cs"/>
                        </a:rPr>
                        <a:t>
 Tour starts this Saturday! 
What 3 songs do you want to hear?! pic.twitter.com/34HwkAZOqM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3.7013 %</a:t>
                      </a:r>
                    </a:p>
                  </a:txBody>
                  <a:tcPr/>
                </a:tc>
                <a:extLst>
                  <a:ext uri="{0D108BD9-81ED-4DB2-BD59-A6C34878D82A}">
                    <a16:rowId xmlns:a16="http://schemas.microsoft.com/office/drawing/2014/main" val="1606235306"/>
                  </a:ext>
                </a:extLst>
              </a:tr>
            </a:tbl>
          </a:graphicData>
        </a:graphic>
      </p:graphicFrame>
      <p:sp>
        <p:nvSpPr>
          <p:cNvPr id="4" name="Text Placeholder 3">
            <a:extLst>
              <a:ext uri="{FF2B5EF4-FFF2-40B4-BE49-F238E27FC236}">
                <a16:creationId xmlns:a16="http://schemas.microsoft.com/office/drawing/2014/main" id="{55D37DB8-1EC9-43C4-A7E5-7AECE92F6028}"/>
              </a:ext>
            </a:extLst>
          </p:cNvPr>
          <p:cNvSpPr>
            <a:spLocks noGrp="1"/>
          </p:cNvSpPr>
          <p:nvPr>
            <p:ph type="body" sz="quarter" idx="14"/>
          </p:nvPr>
        </p:nvSpPr>
        <p:spPr/>
        <p:txBody>
          <a:bodyPr/>
          <a:lstStyle/>
          <a:p>
            <a:r>
              <a:rPr lang="en-US"/>
              <a:t>08/09/2021 - 08/23/2021</a:t>
            </a:r>
          </a:p>
        </p:txBody>
      </p:sp>
    </p:spTree>
    <p:extLst>
      <p:ext uri="{BB962C8B-B14F-4D97-AF65-F5344CB8AC3E}">
        <p14:creationId xmlns:p14="http://schemas.microsoft.com/office/powerpoint/2010/main" val="12943396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2672</Words>
  <Application>Microsoft Office PowerPoint</Application>
  <PresentationFormat>On-screen Show (4:3)</PresentationFormat>
  <Paragraphs>948</Paragraphs>
  <Slides>39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39</vt:i4>
      </vt:variant>
    </vt:vector>
  </HeadingPairs>
  <TitlesOfParts>
    <vt:vector size="42" baseType="lpstr">
      <vt:lpstr>Arial</vt:lpstr>
      <vt:lpstr>Calibri</vt:lpstr>
      <vt:lpstr>quintly_template</vt:lpstr>
      <vt:lpstr>311 | Weekly Dashboard</vt:lpstr>
      <vt:lpstr>Overall Cross-Platform | Performance Summary | 311</vt:lpstr>
      <vt:lpstr>Overall Cross-Platform | Content Published | 311</vt:lpstr>
      <vt:lpstr>Facebook Facebook | Impressions | 311</vt:lpstr>
      <vt:lpstr>Facebook Fan Age Distribution | 311</vt:lpstr>
      <vt:lpstr>Facebook Reach By Country Table | 311</vt:lpstr>
      <vt:lpstr>Facebook Facebook | Post Performance | 311 - 1 of 10</vt:lpstr>
      <vt:lpstr>Facebook Facebook | Post Performance | 311 - 2 of 10</vt:lpstr>
      <vt:lpstr>Facebook Facebook | Post Performance | 311 - 3 of 10</vt:lpstr>
      <vt:lpstr>Facebook Facebook | Post Performance | 311 - 4 of 10</vt:lpstr>
      <vt:lpstr>Facebook Facebook | Post Performance | 311 - 5 of 10</vt:lpstr>
      <vt:lpstr>Facebook Facebook | Post Performance | 311 - 6 of 10</vt:lpstr>
      <vt:lpstr>Facebook Facebook | Post Performance | 311 - 7 of 10</vt:lpstr>
      <vt:lpstr>Facebook Facebook | Post Performance | 311 - 8 of 10</vt:lpstr>
      <vt:lpstr>Facebook Facebook | Post Performance | 311 - 9 of 10</vt:lpstr>
      <vt:lpstr>Facebook Facebook | Post Performance | 311 - 10 of 10</vt:lpstr>
      <vt:lpstr>Instagram Instagram | Follower Growth | 311</vt:lpstr>
      <vt:lpstr>Instagram Instagram | Total Engagements | 311</vt:lpstr>
      <vt:lpstr>Instagram Followers Age Group Breakdown | 311</vt:lpstr>
      <vt:lpstr>Instagram Followers Gender Breakdown | 311</vt:lpstr>
      <vt:lpstr>Instagram Followers by Country Table | 311</vt:lpstr>
      <vt:lpstr>Instagram Instagram | Top Posts | 311 - 1 of 4</vt:lpstr>
      <vt:lpstr>Instagram Instagram | Top Posts | 311 - 2 of 4</vt:lpstr>
      <vt:lpstr>Instagram Instagram | Top Posts | 311 - 3 of 4</vt:lpstr>
      <vt:lpstr>Instagram Instagram | Top Posts | 311 - 4 of 4</vt:lpstr>
      <vt:lpstr>Instagram Stories Table  | 311 - 1 of 5</vt:lpstr>
      <vt:lpstr>Instagram Stories Table  | 311 - 2 of 5</vt:lpstr>
      <vt:lpstr>Instagram Stories Table  | 311 - 3 of 5</vt:lpstr>
      <vt:lpstr>Instagram Stories Table  | 311 - 4 of 5</vt:lpstr>
      <vt:lpstr>Instagram Stories Table  | 311 - 5 of 5</vt:lpstr>
      <vt:lpstr>Twitter Twitter | Engagement | 311</vt:lpstr>
      <vt:lpstr>Twitter Key Interacting Users | 311</vt:lpstr>
      <vt:lpstr>Twitter Own Tweets Table | 311 - 1 of 7</vt:lpstr>
      <vt:lpstr>Twitter Own Tweets Table | 311 - 2 of 7</vt:lpstr>
      <vt:lpstr>Twitter Own Tweets Table | 311 - 3 of 7</vt:lpstr>
      <vt:lpstr>Twitter Own Tweets Table | 311 - 4 of 7</vt:lpstr>
      <vt:lpstr>Twitter Own Tweets Table | 311 - 5 of 7</vt:lpstr>
      <vt:lpstr>Twitter Own Tweets Table | 311 - 6 of 7</vt:lpstr>
      <vt:lpstr>Twitter Own Tweets Table | 311 - 7 of 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311 | Weekly Dashboard</dc:title>
  <dc:creator>Frederik Peiniger</dc:creator>
  <cp:lastModifiedBy>Frederik Peiniger</cp:lastModifiedBy>
  <cp:revision>1</cp:revision>
  <dcterms:created xsi:type="dcterms:W3CDTF">2021-09-01T16:41:13Z</dcterms:created>
  <dcterms:modified xsi:type="dcterms:W3CDTF">2021-09-01T16:42:29Z</dcterms:modified>
</cp:coreProperties>
</file>