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7-47ED-A3B2-ACB4536F6F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Burberry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17-47ED-A3B2-ACB4536F6F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Crocs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17-47ED-A3B2-ACB4536F6F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Samsung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17-47ED-A3B2-ACB4536F6F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Samsung Switzerland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17-47ED-A3B2-ACB4536F6F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ROSÉ Test용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44265</c:v>
                </c:pt>
                <c:pt idx="1">
                  <c:v>44266</c:v>
                </c:pt>
                <c:pt idx="2">
                  <c:v>44267</c:v>
                </c:pt>
                <c:pt idx="3">
                  <c:v>44268</c:v>
                </c:pt>
                <c:pt idx="4">
                  <c:v>44269</c:v>
                </c:pt>
                <c:pt idx="5">
                  <c:v>44270</c:v>
                </c:pt>
                <c:pt idx="6">
                  <c:v>44271</c:v>
                </c:pt>
                <c:pt idx="7">
                  <c:v>44272</c:v>
                </c:pt>
                <c:pt idx="8">
                  <c:v>44273</c:v>
                </c:pt>
                <c:pt idx="9">
                  <c:v>44274</c:v>
                </c:pt>
                <c:pt idx="10">
                  <c:v>44275</c:v>
                </c:pt>
                <c:pt idx="11">
                  <c:v>44276</c:v>
                </c:pt>
                <c:pt idx="12">
                  <c:v>44277</c:v>
                </c:pt>
                <c:pt idx="13">
                  <c:v>44278</c:v>
                </c:pt>
                <c:pt idx="14">
                  <c:v>44279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17-47ED-A3B2-ACB4536F6F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46512"/>
        <c:axId val="276853184"/>
      </c:lineChart>
      <c:dateAx>
        <c:axId val="27574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3184"/>
        <c:crosses val="autoZero"/>
        <c:auto val="1"/>
        <c:lblOffset val="100"/>
        <c:baseTimeUnit val="days"/>
      </c:dateAx>
      <c:valAx>
        <c:axId val="27685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4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1210</c:v>
                </c:pt>
                <c:pt idx="1">
                  <c:v>3108</c:v>
                </c:pt>
                <c:pt idx="2">
                  <c:v>55</c:v>
                </c:pt>
                <c:pt idx="3">
                  <c:v>2989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5-4149-91FA-A54F298EB7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Burberry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413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5-4149-91FA-A54F298EB7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Crocs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7365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E5-4149-91FA-A54F298EB7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Samsung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37222</c:v>
                </c:pt>
                <c:pt idx="5">
                  <c:v>4347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E5-4149-91FA-A54F298EB7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Samsung Switzerland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EE5-4149-91FA-A54F298EB7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ROSÉ Test용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3535190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E5-4149-91FA-A54F298EB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490864"/>
        <c:axId val="322490208"/>
      </c:barChart>
      <c:catAx>
        <c:axId val="32249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90208"/>
        <c:crosses val="autoZero"/>
        <c:auto val="1"/>
        <c:lblAlgn val="ctr"/>
        <c:lblOffset val="100"/>
        <c:noMultiLvlLbl val="0"/>
      </c:catAx>
      <c:valAx>
        <c:axId val="32249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9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1210</c:v>
                </c:pt>
                <c:pt idx="1">
                  <c:v>3898</c:v>
                </c:pt>
                <c:pt idx="2">
                  <c:v>1210</c:v>
                </c:pt>
                <c:pt idx="3">
                  <c:v>2047</c:v>
                </c:pt>
                <c:pt idx="4">
                  <c:v>1327</c:v>
                </c:pt>
                <c:pt idx="5">
                  <c:v>3163</c:v>
                </c:pt>
                <c:pt idx="6">
                  <c:v>4254</c:v>
                </c:pt>
                <c:pt idx="7">
                  <c:v>941</c:v>
                </c:pt>
                <c:pt idx="8">
                  <c:v>941</c:v>
                </c:pt>
                <c:pt idx="9">
                  <c:v>941</c:v>
                </c:pt>
                <c:pt idx="10">
                  <c:v>55</c:v>
                </c:pt>
                <c:pt idx="11">
                  <c:v>1479</c:v>
                </c:pt>
                <c:pt idx="12">
                  <c:v>721</c:v>
                </c:pt>
                <c:pt idx="13">
                  <c:v>721</c:v>
                </c:pt>
                <c:pt idx="14">
                  <c:v>1327</c:v>
                </c:pt>
                <c:pt idx="15">
                  <c:v>2624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2-45BE-A0B8-B384C86206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Burberry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413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82-45BE-A0B8-B384C86206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Crocs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7365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82-45BE-A0B8-B384C86206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Samsung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6082</c:v>
                </c:pt>
                <c:pt idx="19">
                  <c:v>20851</c:v>
                </c:pt>
                <c:pt idx="20">
                  <c:v>22221</c:v>
                </c:pt>
                <c:pt idx="21">
                  <c:v>22221</c:v>
                </c:pt>
                <c:pt idx="22">
                  <c:v>2677</c:v>
                </c:pt>
                <c:pt idx="23">
                  <c:v>16671</c:v>
                </c:pt>
                <c:pt idx="24">
                  <c:v>6082</c:v>
                </c:pt>
                <c:pt idx="25">
                  <c:v>16671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82-45BE-A0B8-B384C86206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Samsung Switzerland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82-45BE-A0B8-B384C86206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ROSÉ Test용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Sheet1!$G$2:$G$28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2507017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82-45BE-A0B8-B384C86206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486272"/>
        <c:axId val="322487584"/>
      </c:barChart>
      <c:catAx>
        <c:axId val="32248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87584"/>
        <c:crosses val="autoZero"/>
        <c:auto val="1"/>
        <c:lblAlgn val="ctr"/>
        <c:lblOffset val="100"/>
        <c:noMultiLvlLbl val="0"/>
      </c:catAx>
      <c:valAx>
        <c:axId val="32248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48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14600</c:v>
                </c:pt>
                <c:pt idx="1">
                  <c:v>66498</c:v>
                </c:pt>
                <c:pt idx="2">
                  <c:v>14600</c:v>
                </c:pt>
                <c:pt idx="3">
                  <c:v>39121</c:v>
                </c:pt>
                <c:pt idx="4">
                  <c:v>14000</c:v>
                </c:pt>
                <c:pt idx="5">
                  <c:v>59937</c:v>
                </c:pt>
                <c:pt idx="6">
                  <c:v>48943</c:v>
                </c:pt>
                <c:pt idx="7">
                  <c:v>9903</c:v>
                </c:pt>
                <c:pt idx="8">
                  <c:v>9903</c:v>
                </c:pt>
                <c:pt idx="9">
                  <c:v>9903</c:v>
                </c:pt>
                <c:pt idx="10">
                  <c:v>671</c:v>
                </c:pt>
                <c:pt idx="11">
                  <c:v>30315</c:v>
                </c:pt>
                <c:pt idx="12">
                  <c:v>9769</c:v>
                </c:pt>
                <c:pt idx="13">
                  <c:v>9769</c:v>
                </c:pt>
                <c:pt idx="14">
                  <c:v>14000</c:v>
                </c:pt>
                <c:pt idx="15">
                  <c:v>49421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9-4D8A-AAB0-F688B88293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Burberry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3255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19-4D8A-AAB0-F688B88293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Crocs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37800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19-4D8A-AAB0-F688B88293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Samsung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61600</c:v>
                </c:pt>
                <c:pt idx="19">
                  <c:v>171300</c:v>
                </c:pt>
                <c:pt idx="20">
                  <c:v>186700</c:v>
                </c:pt>
                <c:pt idx="21">
                  <c:v>186700</c:v>
                </c:pt>
                <c:pt idx="22">
                  <c:v>17536</c:v>
                </c:pt>
                <c:pt idx="23">
                  <c:v>92120</c:v>
                </c:pt>
                <c:pt idx="24">
                  <c:v>61600</c:v>
                </c:pt>
                <c:pt idx="25">
                  <c:v>92120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19-4D8A-AAB0-F688B88293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Samsung Switzerland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19-4D8A-AAB0-F688B88293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ROSÉ Test용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Sheet1!$A$2:$A$28</c:f>
              <c:strCache>
                <c:ptCount val="27"/>
                <c:pt idx="0">
                  <c:v>90s</c:v>
                </c:pt>
                <c:pt idx="1">
                  <c:v>90saesthetic</c:v>
                </c:pt>
                <c:pt idx="2">
                  <c:v>90soutfit</c:v>
                </c:pt>
                <c:pt idx="3">
                  <c:v>ASOSFashunWeek</c:v>
                </c:pt>
                <c:pt idx="4">
                  <c:v>aesthetics</c:v>
                </c:pt>
                <c:pt idx="5">
                  <c:v>asos</c:v>
                </c:pt>
                <c:pt idx="6">
                  <c:v>asostiktakeover</c:v>
                </c:pt>
                <c:pt idx="7">
                  <c:v>couples</c:v>
                </c:pt>
                <c:pt idx="8">
                  <c:v>dateideas</c:v>
                </c:pt>
                <c:pt idx="9">
                  <c:v>hellospring</c:v>
                </c:pt>
                <c:pt idx="10">
                  <c:v>jeans</c:v>
                </c:pt>
                <c:pt idx="11">
                  <c:v>ontherunway</c:v>
                </c:pt>
                <c:pt idx="12">
                  <c:v>ootd</c:v>
                </c:pt>
                <c:pt idx="13">
                  <c:v>outfits</c:v>
                </c:pt>
                <c:pt idx="14">
                  <c:v>pictureday</c:v>
                </c:pt>
                <c:pt idx="15">
                  <c:v>tiktokfashionmonth</c:v>
                </c:pt>
                <c:pt idx="16">
                  <c:v>burberrytrench</c:v>
                </c:pt>
                <c:pt idx="17">
                  <c:v>jbxcrocs</c:v>
                </c:pt>
                <c:pt idx="18">
                  <c:v>awesome</c:v>
                </c:pt>
                <c:pt idx="19">
                  <c:v>galaxya32</c:v>
                </c:pt>
                <c:pt idx="20">
                  <c:v>galaxya52</c:v>
                </c:pt>
                <c:pt idx="21">
                  <c:v>galaxya72</c:v>
                </c:pt>
                <c:pt idx="22">
                  <c:v>galaxybudspro</c:v>
                </c:pt>
                <c:pt idx="23">
                  <c:v>galaxys21</c:v>
                </c:pt>
                <c:pt idx="24">
                  <c:v>samsungunpacked</c:v>
                </c:pt>
                <c:pt idx="25">
                  <c:v>withgalaxy</c:v>
                </c:pt>
                <c:pt idx="26">
                  <c:v>ontheground</c:v>
                </c:pt>
              </c:strCache>
            </c:strRef>
          </c:cat>
          <c:val>
            <c:numRef>
              <c:f>Sheet1!$G$2:$G$28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8700000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19-4D8A-AAB0-F688B8829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86144"/>
        <c:axId val="425894344"/>
      </c:barChart>
      <c:catAx>
        <c:axId val="42588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94344"/>
        <c:crosses val="autoZero"/>
        <c:auto val="1"/>
        <c:lblAlgn val="ctr"/>
        <c:lblOffset val="100"/>
        <c:noMultiLvlLbl val="0"/>
      </c:catAx>
      <c:valAx>
        <c:axId val="42589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8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asos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14600</c:v>
                </c:pt>
                <c:pt idx="1">
                  <c:v>59266</c:v>
                </c:pt>
                <c:pt idx="2">
                  <c:v>671</c:v>
                </c:pt>
                <c:pt idx="3">
                  <c:v>33672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56-43D9-9E29-AE4D79E45A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Burberry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3255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56-43D9-9E29-AE4D79E45A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Crocs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37800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56-43D9-9E29-AE4D79E45A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Samsung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270736</c:v>
                </c:pt>
                <c:pt idx="5">
                  <c:v>25620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56-43D9-9E29-AE4D79E45A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Samsung Switzerland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56-43D9-9E29-AE4D79E45A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ROSÉ Test용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Do It For Trust prod.amorphous</c:v>
                </c:pt>
                <c:pt idx="1">
                  <c:v>Fashun Week	</c:v>
                </c:pt>
                <c:pt idx="2">
                  <c:v>check out YEAH DONT CARE on spotify iTunes etc</c:v>
                </c:pt>
                <c:pt idx="3">
                  <c:v>original sound</c:v>
                </c:pt>
                <c:pt idx="4">
                  <c:v>original sound - Samsung</c:v>
                </c:pt>
                <c:pt idx="5">
                  <c:v>오리지널 사운드 - Samsung</c:v>
                </c:pt>
                <c:pt idx="6">
                  <c:v>On The Ground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56-43D9-9E29-AE4D79E45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94672"/>
        <c:axId val="425887128"/>
      </c:barChart>
      <c:catAx>
        <c:axId val="42589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87128"/>
        <c:crosses val="autoZero"/>
        <c:auto val="1"/>
        <c:lblAlgn val="ctr"/>
        <c:lblOffset val="100"/>
        <c:noMultiLvlLbl val="0"/>
      </c:catAx>
      <c:valAx>
        <c:axId val="42588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9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5033-CC5F-482A-8184-7BBCAA83D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8A8F0-9CF4-4755-B061-BE1ECF863D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S-Core Samsung</a:t>
            </a:r>
          </a:p>
        </p:txBody>
      </p:sp>
    </p:spTree>
    <p:extLst>
      <p:ext uri="{BB962C8B-B14F-4D97-AF65-F5344CB8AC3E}">
        <p14:creationId xmlns:p14="http://schemas.microsoft.com/office/powerpoint/2010/main" val="320452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B0127-291F-4CE4-A2F1-D343AB141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8176AF-0006-462C-8948-A22515259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085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EB0CE-F0B5-4688-9855-F87DCC5BE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C7667-863B-48AB-B2DA-457437A21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28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B462C-DA02-4421-AB0F-3A4F3186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Engagements by Song Title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997C35-2F7A-47E2-99BE-A23C401AF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595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59775-38A9-4519-A176-AD1E7ADEF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AA1AD-BF8D-47A5-B05E-BF3F7BC09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022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8A49D-A85D-4380-A582-5E7D3C0B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Engagements by Challenge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3CD66-8BB5-4CA5-A50F-2B2FA19E2B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4876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7BFD5-1FDB-4721-AD89-9AC39CBE8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81F3F-641A-4258-8694-BE2C0D493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3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2698-D69D-4939-9DB0-8E0362E8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5E622-38D1-41EC-9C04-834C1DF76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41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70574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9316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0122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403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88592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7143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758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9075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451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672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- 2021-03-24 22:15:52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https://quintly-image-storage.s3.amazonaws.com/4d24b856f4180ee2b1035ba8af9f19ff/ab4257122a31057c8fec862133eb4406.jpg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YEAH DONT CARE on spotify iTunes etc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7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15:44:13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https://quintly-image-storage.s3.amazonaws.com/11cd8cbd1f0fa7a99c8f1883910ebaf5/6ec4df38961110a79749f8af2408f320.jpg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013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2647E-1F0E-40A3-82EF-F42BC4E7E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210466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E8FF4-CC37-441E-B97E-5F56CF907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3407D5-0A3D-41DE-A2BA-44B5512F2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618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787012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611982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52667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44451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2250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21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628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0505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351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696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15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- 2021-03-24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https://quintly-image-storage.s3.amazonaws.com/f08d5ced24ed815721fbbf5237ff9fbf/52b729f287235466f00c470d05738346.jpg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오리지널 사운드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06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04:28:27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https://quintly-image-storage.s3.amazonaws.com/11cd8cbd1f0fa7a99c8f1883910ebaf5/195a3b7e0800b151fc505c14dda59641.jpg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70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D9B2B-0D52-49D9-B01B-62C8154A5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767405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2B810-2D7D-48AD-A9E8-832066C7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3C173-68F2-48A8-A361-7F42CA1D2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346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121898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4291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206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45212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9003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2566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7165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054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444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701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32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- 2021-03-23 18:52:43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https://quintly-image-storage.s3.amazonaws.com/cf3e04723995530280d3e1c05f88a5d1/31d4b2abc1a043343ae4d4397a9ba21e.jpg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01:28:42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74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- 2021-03-23 13:55:04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https://quintly-image-storage.s3.amazonaws.com/11cd8cbd1f0fa7a99c8f1883910ebaf5/773cfeed7e56ce246238552f152884ee.jpg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34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7327C-68DC-42C9-A659-6BEFBF2DF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248164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5D72D-7269-4C9E-AE53-D3F1BD9D9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AE355-B56A-49BE-87BC-353D6FAC27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294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765333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1338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9108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07358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69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390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911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7596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2568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802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00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- 2021-03-23 12:59:59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https://quintly-image-storage.s3.amazonaws.com/f08d5ced24ed815721fbbf5237ff9fbf/735bad0ef2c026a8fd51e14668131c63.jpg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5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- 2021-03-23 09:38:01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https://quintly-image-storage.s3.amazonaws.com/cf3e04723995530280d3e1c05f88a5d1/79d4d12f9f6e049e3a80e81f7666d62d.jpg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01:28:42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18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EA603-C6A9-4A21-BD05-ACA1A21CD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927768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5BFE9-B9B9-443D-949A-8F29A096F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24FD33-4A26-44F1-B300-C8936DDA52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991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829997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26382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9287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446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7969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120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1986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918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947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623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2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- 2021-03-22 19:57:34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https://quintly-image-storage.s3.amazonaws.com/cf3e04723995530280d3e1c05f88a5d1/968d4e554cbbe2e38785a2f22cd66985.jpg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01:28:42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60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- 2021-03-22 13:59:59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https://quintly-image-storage.s3.amazonaws.com/f08d5ced24ed815721fbbf5237ff9fbf/42389e5d2c53724794a659016e11b516.jpg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715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F1AE8-E946-4A2C-8DB5-8C0CB16B9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694888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54278-B5E0-430D-A9A4-4ECDD551E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66D9F-2EE8-4442-A4C8-0F66982D1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67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088234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4043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5830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87713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84127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7101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4796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592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284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052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6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- 2021-03-22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https://quintly-image-storage.s3.amazonaws.com/f08d5ced24ed815721fbbf5237ff9fbf/accccc98c06877c095ae74b1f2c02853.jpg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6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- 2021-03-21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https://quintly-image-storage.s3.amazonaws.com/f08d5ced24ed815721fbbf5237ff9fbf/b92e18fa7111a269ecafd06f438b3181.jpg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93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7AE98-648F-4DCC-A78F-DA096880D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777378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CF85-4DB3-4AEA-8A46-C80155F8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3F608-A4F8-4F4D-AED2-437553D26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511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111283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599639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4364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9247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3697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738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636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1397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598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757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6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- 2021-03-20 19:15:13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https://quintly-image-storage.s3.amazonaws.com/4d24b856f4180ee2b1035ba8af9f19ff/746cc92c057aca24b56927c2776ef282.jpg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- 2021-03-20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https://quintly-image-storage.s3.amazonaws.com/f08d5ced24ed815721fbbf5237ff9fbf/663e60c907cfe2c130467dc7a8221419.jpg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917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2235D-DD23-41C7-AE93-94AD0A1F3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1053061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0C5C6-976A-4CB7-9260-16520F397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1E377-8EEF-4236-8140-D13519B73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809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420945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1254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6173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53189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44667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0204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3789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8138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7482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2408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68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- 2021-03-19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https://quintly-image-storage.s3.amazonaws.com/f08d5ced24ed815721fbbf5237ff9fbf/c544f9123c79b3132e139d542112bbca.jpg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- 2021-03-18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https://quintly-image-storage.s3.amazonaws.com/f08d5ced24ed815721fbbf5237ff9fbf/1a86900376940d6ecf7eb401f3574d1b.jpg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오리지널 사운드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33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1E98C-CBF6-4890-A1A9-E4B901C16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862639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4445-4D99-4911-89EE-88253234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9F4BC-B95D-4A17-B9F8-64CDE2B2E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694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93315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471213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5515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43899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67922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781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263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676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3216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2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46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- 2021-03-17 19:56:32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https://quintly-image-storage.s3.amazonaws.com/4d24b856f4180ee2b1035ba8af9f19ff/30e1a117ea8995374403eedefc88427a.jpg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It For Trust prod.amorphous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94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https://quintly-image-storage.s3.amazonaws.com/f08d5ced24ed815721fbbf5237ff9fbf/7a80b23d3919119c1a6845f302ca1f09.jpg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95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89EC5-B5CC-483D-892E-B77E444BE5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4079635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EAF5F-FA13-4EEB-A8E8-153CDFBE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D4728-0575-4FDE-94F3-72948C17E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181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032342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14641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2965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0307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892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1476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939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953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778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951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6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https://quintly-image-storage.s3.amazonaws.com/f08d5ced24ed815721fbbf5237ff9fbf/31a23018b2450621ac4f558d57c55e62.jpg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06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15:21:15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https://quintly-image-storage.s3.amazonaws.com/f08d5ced24ed815721fbbf5237ff9fbf/193194fea065cf56d7c33021384f213a.jpg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12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54BEB-A795-4B69-951B-24F2F3D1B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1142378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FD87-6EEA-4BF8-99C2-8FD33B6F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76EBC2-865A-4E55-B539-343F2BF35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736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152778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50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7985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72303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37857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361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5874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8913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008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8427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15:05:27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https://quintly-image-storage.s3.amazonaws.com/f08d5ced24ed815721fbbf5237ff9fbf/0aafd4c9b15af8ca1421dfc1576b8ae2.jpg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3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- 2021-03-16 18:17:07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https://quintly-image-storage.s3.amazonaws.com/4d24b856f4180ee2b1035ba8af9f19ff/1114d0f70fb10bb038a13da00b67452a.jpg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8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A44EC-3D97-4E77-85F2-4D809048F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925393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2527-B13C-4711-96AE-D1F24AEC8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E9AEB3-EAC1-4A39-88CA-30B384E09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5352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202530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90454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3033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155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5104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244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521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873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7068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658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30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Crocs - 2021-03-16 02:27:49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https://quintly-image-storage.s3.amazonaws.com/653c7993db6c9b8a53592aca56b9e970/5d6862ada60514f13bb27bd0658e086c.jpg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02:01:17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06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- 2021-03-15 21:00:13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https://quintly-image-storage.s3.amazonaws.com/4d24b856f4180ee2b1035ba8af9f19ff/6e55a8262066ff3c93c794ec2b7584ba.jpg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6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44A8A-2BEB-4BD7-B26F-AD94B15D6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2362725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61B7-730F-4A8C-9693-69CCF8B7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15D35-592F-47DC-AFC4-C875D0A253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98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100795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38836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4067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75895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36249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0339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241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965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511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722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7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- 2021-03-14 01:48:53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https://quintly-image-storage.s3.amazonaws.com/4d24b856f4180ee2b1035ba8af9f19ff/b8661fd517ba8a8cea0bf0ee3cba0227.jpg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01:33:19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Fashun Week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70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CDA98-A5A8-4827-B091-8AF6D7CA7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189567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1658-EAC7-42B8-B31E-B64EC2FB9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Views by Challenge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0F5403-3E52-4D35-82FB-4DBBEB46F8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3620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BCA58-FAD9-460F-BF42-3D446C400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12552-22A9-4D2D-8B4D-D31F2A62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27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2EA97-A5B4-4321-9DE7-C4A3AE89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Views by Song Title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81F96-5845-4B54-8EE1-EE5EF7048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8156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07882-CAA5-4D42-A548-B457E3509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C255B-48CB-4DD6-AAF8-6E6DF1D8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646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1187</Words>
  <Application>Microsoft Office PowerPoint</Application>
  <PresentationFormat>On-screen Show (4:3)</PresentationFormat>
  <Paragraphs>407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Content Optimization Benchmark</vt:lpstr>
      <vt:lpstr>Tiktok Videos Change | All Pages</vt:lpstr>
      <vt:lpstr>Tiktok Engagements by Song Title | All Pages</vt:lpstr>
      <vt:lpstr>Tiktok Engagements by Challenge | All Pages</vt:lpstr>
      <vt:lpstr>Tiktok Videos Table | All Pages - 1 of 13</vt:lpstr>
      <vt:lpstr>Tiktok Videos Table | All Pages - 2 of 13</vt:lpstr>
      <vt:lpstr>Tiktok Videos Table | All Pages - 3 of 13</vt:lpstr>
      <vt:lpstr>Tiktok Videos Table | All Pages - 4 of 13</vt:lpstr>
      <vt:lpstr>Tiktok Videos Table | All Pages - 5 of 13</vt:lpstr>
      <vt:lpstr>Tiktok Videos Table | All Pages - 6 of 13</vt:lpstr>
      <vt:lpstr>Tiktok Videos Table | All Pages - 7 of 13</vt:lpstr>
      <vt:lpstr>Tiktok Videos Table | All Pages - 8 of 13</vt:lpstr>
      <vt:lpstr>Tiktok Videos Table | All Pages - 9 of 13</vt:lpstr>
      <vt:lpstr>Tiktok Videos Table | All Pages - 10 of 13</vt:lpstr>
      <vt:lpstr>Tiktok Videos Table | All Pages - 11 of 13</vt:lpstr>
      <vt:lpstr>Tiktok Videos Table | All Pages - 12 of 13</vt:lpstr>
      <vt:lpstr>Tiktok Videos Table | All Pages - 13 of 13</vt:lpstr>
      <vt:lpstr>Tiktok Views by Challenge | All Pages</vt:lpstr>
      <vt:lpstr>Tiktok Views by Song Title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2021-03-25T04:31:56Z</dcterms:created>
  <dcterms:modified xsi:type="dcterms:W3CDTF">2021-03-25T04:32:35Z</dcterms:modified>
</cp:coreProperties>
</file>