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F854-5B85-4FE9-AE35-08B3BAFC5BE5}"/>
              </a:ext>
            </a:extLst>
          </p:cNvPr>
          <p:cNvSpPr>
            <a:spLocks noGrp="1"/>
          </p:cNvSpPr>
          <p:nvPr>
            <p:ph type="title"/>
          </p:nvPr>
        </p:nvSpPr>
        <p:spPr/>
        <p:txBody>
          <a:bodyPr/>
          <a:lstStyle/>
          <a:p>
            <a:r>
              <a:rPr lang="de-DE"/>
              <a:t>Facebook Custom Own Posts Table | Bundesministerium für Arbeit und Soziales - 1 of 26</a:t>
            </a:r>
            <a:endParaRPr lang="en-US"/>
          </a:p>
        </p:txBody>
      </p:sp>
      <p:graphicFrame>
        <p:nvGraphicFramePr>
          <p:cNvPr id="5" name="Table Placeholder 4">
            <a:extLst>
              <a:ext uri="{FF2B5EF4-FFF2-40B4-BE49-F238E27FC236}">
                <a16:creationId xmlns:a16="http://schemas.microsoft.com/office/drawing/2014/main" id="{49E0D5EB-0D43-4E9A-A0F6-AB8791E3F342}"/>
              </a:ext>
            </a:extLst>
          </p:cNvPr>
          <p:cNvGraphicFramePr>
            <a:graphicFrameLocks noGrp="1"/>
          </p:cNvGraphicFramePr>
          <p:nvPr>
            <p:ph type="tbl" sz="quarter" idx="13"/>
            <p:extLst>
              <p:ext uri="{D42A27DB-BD31-4B8C-83A1-F6EECF244321}">
                <p14:modId xmlns:p14="http://schemas.microsoft.com/office/powerpoint/2010/main" val="4183516234"/>
              </p:ext>
            </p:extLst>
          </p:nvPr>
        </p:nvGraphicFramePr>
        <p:xfrm>
          <a:off x="457200" y="1731963"/>
          <a:ext cx="7242048" cy="2834640"/>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23421660"/>
                    </a:ext>
                  </a:extLst>
                </a:gridCol>
                <a:gridCol w="1152144">
                  <a:extLst>
                    <a:ext uri="{9D8B030D-6E8A-4147-A177-3AD203B41FA5}">
                      <a16:colId xmlns:a16="http://schemas.microsoft.com/office/drawing/2014/main" val="3434329827"/>
                    </a:ext>
                  </a:extLst>
                </a:gridCol>
                <a:gridCol w="822960">
                  <a:extLst>
                    <a:ext uri="{9D8B030D-6E8A-4147-A177-3AD203B41FA5}">
                      <a16:colId xmlns:a16="http://schemas.microsoft.com/office/drawing/2014/main" val="3847017008"/>
                    </a:ext>
                  </a:extLst>
                </a:gridCol>
                <a:gridCol w="411480">
                  <a:extLst>
                    <a:ext uri="{9D8B030D-6E8A-4147-A177-3AD203B41FA5}">
                      <a16:colId xmlns:a16="http://schemas.microsoft.com/office/drawing/2014/main" val="3627067613"/>
                    </a:ext>
                  </a:extLst>
                </a:gridCol>
                <a:gridCol w="246888">
                  <a:extLst>
                    <a:ext uri="{9D8B030D-6E8A-4147-A177-3AD203B41FA5}">
                      <a16:colId xmlns:a16="http://schemas.microsoft.com/office/drawing/2014/main" val="4008662865"/>
                    </a:ext>
                  </a:extLst>
                </a:gridCol>
                <a:gridCol w="246888">
                  <a:extLst>
                    <a:ext uri="{9D8B030D-6E8A-4147-A177-3AD203B41FA5}">
                      <a16:colId xmlns:a16="http://schemas.microsoft.com/office/drawing/2014/main" val="4281475479"/>
                    </a:ext>
                  </a:extLst>
                </a:gridCol>
                <a:gridCol w="246888">
                  <a:extLst>
                    <a:ext uri="{9D8B030D-6E8A-4147-A177-3AD203B41FA5}">
                      <a16:colId xmlns:a16="http://schemas.microsoft.com/office/drawing/2014/main" val="2822578971"/>
                    </a:ext>
                  </a:extLst>
                </a:gridCol>
                <a:gridCol w="246888">
                  <a:extLst>
                    <a:ext uri="{9D8B030D-6E8A-4147-A177-3AD203B41FA5}">
                      <a16:colId xmlns:a16="http://schemas.microsoft.com/office/drawing/2014/main" val="157535625"/>
                    </a:ext>
                  </a:extLst>
                </a:gridCol>
                <a:gridCol w="246888">
                  <a:extLst>
                    <a:ext uri="{9D8B030D-6E8A-4147-A177-3AD203B41FA5}">
                      <a16:colId xmlns:a16="http://schemas.microsoft.com/office/drawing/2014/main" val="4092515"/>
                    </a:ext>
                  </a:extLst>
                </a:gridCol>
                <a:gridCol w="246888">
                  <a:extLst>
                    <a:ext uri="{9D8B030D-6E8A-4147-A177-3AD203B41FA5}">
                      <a16:colId xmlns:a16="http://schemas.microsoft.com/office/drawing/2014/main" val="4046454514"/>
                    </a:ext>
                  </a:extLst>
                </a:gridCol>
                <a:gridCol w="246888">
                  <a:extLst>
                    <a:ext uri="{9D8B030D-6E8A-4147-A177-3AD203B41FA5}">
                      <a16:colId xmlns:a16="http://schemas.microsoft.com/office/drawing/2014/main" val="3910034112"/>
                    </a:ext>
                  </a:extLst>
                </a:gridCol>
                <a:gridCol w="246888">
                  <a:extLst>
                    <a:ext uri="{9D8B030D-6E8A-4147-A177-3AD203B41FA5}">
                      <a16:colId xmlns:a16="http://schemas.microsoft.com/office/drawing/2014/main" val="1723524631"/>
                    </a:ext>
                  </a:extLst>
                </a:gridCol>
                <a:gridCol w="246888">
                  <a:extLst>
                    <a:ext uri="{9D8B030D-6E8A-4147-A177-3AD203B41FA5}">
                      <a16:colId xmlns:a16="http://schemas.microsoft.com/office/drawing/2014/main" val="2241601113"/>
                    </a:ext>
                  </a:extLst>
                </a:gridCol>
                <a:gridCol w="246888">
                  <a:extLst>
                    <a:ext uri="{9D8B030D-6E8A-4147-A177-3AD203B41FA5}">
                      <a16:colId xmlns:a16="http://schemas.microsoft.com/office/drawing/2014/main" val="3256338340"/>
                    </a:ext>
                  </a:extLst>
                </a:gridCol>
                <a:gridCol w="246888">
                  <a:extLst>
                    <a:ext uri="{9D8B030D-6E8A-4147-A177-3AD203B41FA5}">
                      <a16:colId xmlns:a16="http://schemas.microsoft.com/office/drawing/2014/main" val="3593282049"/>
                    </a:ext>
                  </a:extLst>
                </a:gridCol>
                <a:gridCol w="246888">
                  <a:extLst>
                    <a:ext uri="{9D8B030D-6E8A-4147-A177-3AD203B41FA5}">
                      <a16:colId xmlns:a16="http://schemas.microsoft.com/office/drawing/2014/main" val="3053779342"/>
                    </a:ext>
                  </a:extLst>
                </a:gridCol>
                <a:gridCol w="246888">
                  <a:extLst>
                    <a:ext uri="{9D8B030D-6E8A-4147-A177-3AD203B41FA5}">
                      <a16:colId xmlns:a16="http://schemas.microsoft.com/office/drawing/2014/main" val="2418990208"/>
                    </a:ext>
                  </a:extLst>
                </a:gridCol>
                <a:gridCol w="246888">
                  <a:extLst>
                    <a:ext uri="{9D8B030D-6E8A-4147-A177-3AD203B41FA5}">
                      <a16:colId xmlns:a16="http://schemas.microsoft.com/office/drawing/2014/main" val="1562193029"/>
                    </a:ext>
                  </a:extLst>
                </a:gridCol>
                <a:gridCol w="246888">
                  <a:extLst>
                    <a:ext uri="{9D8B030D-6E8A-4147-A177-3AD203B41FA5}">
                      <a16:colId xmlns:a16="http://schemas.microsoft.com/office/drawing/2014/main" val="86305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5866575"/>
                  </a:ext>
                </a:extLst>
              </a:tr>
            </a:tbl>
          </a:graphicData>
        </a:graphic>
      </p:graphicFrame>
      <p:sp>
        <p:nvSpPr>
          <p:cNvPr id="4" name="Text Placeholder 3">
            <a:extLst>
              <a:ext uri="{FF2B5EF4-FFF2-40B4-BE49-F238E27FC236}">
                <a16:creationId xmlns:a16="http://schemas.microsoft.com/office/drawing/2014/main" id="{57F6ED89-D297-4FFA-8898-C8659AAC0DB6}"/>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706708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9A30F-B8BA-45FE-A120-42592BBD6527}"/>
              </a:ext>
            </a:extLst>
          </p:cNvPr>
          <p:cNvSpPr>
            <a:spLocks noGrp="1"/>
          </p:cNvSpPr>
          <p:nvPr>
            <p:ph type="title"/>
          </p:nvPr>
        </p:nvSpPr>
        <p:spPr/>
        <p:txBody>
          <a:bodyPr/>
          <a:lstStyle/>
          <a:p>
            <a:r>
              <a:rPr lang="de-DE"/>
              <a:t>Facebook Custom Own Posts Table | Bundesministerium für Arbeit und Soziales - 2 of 26</a:t>
            </a:r>
            <a:endParaRPr lang="en-US"/>
          </a:p>
        </p:txBody>
      </p:sp>
      <p:graphicFrame>
        <p:nvGraphicFramePr>
          <p:cNvPr id="5" name="Table Placeholder 4">
            <a:extLst>
              <a:ext uri="{FF2B5EF4-FFF2-40B4-BE49-F238E27FC236}">
                <a16:creationId xmlns:a16="http://schemas.microsoft.com/office/drawing/2014/main" id="{284087D5-15EF-4214-933F-DDC9B7105D28}"/>
              </a:ext>
            </a:extLst>
          </p:cNvPr>
          <p:cNvGraphicFramePr>
            <a:graphicFrameLocks noGrp="1"/>
          </p:cNvGraphicFramePr>
          <p:nvPr>
            <p:ph type="tbl" sz="quarter" idx="13"/>
            <p:extLst>
              <p:ext uri="{D42A27DB-BD31-4B8C-83A1-F6EECF244321}">
                <p14:modId xmlns:p14="http://schemas.microsoft.com/office/powerpoint/2010/main" val="235457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43543392"/>
                    </a:ext>
                  </a:extLst>
                </a:gridCol>
                <a:gridCol w="1152144">
                  <a:extLst>
                    <a:ext uri="{9D8B030D-6E8A-4147-A177-3AD203B41FA5}">
                      <a16:colId xmlns:a16="http://schemas.microsoft.com/office/drawing/2014/main" val="1696852072"/>
                    </a:ext>
                  </a:extLst>
                </a:gridCol>
                <a:gridCol w="822960">
                  <a:extLst>
                    <a:ext uri="{9D8B030D-6E8A-4147-A177-3AD203B41FA5}">
                      <a16:colId xmlns:a16="http://schemas.microsoft.com/office/drawing/2014/main" val="4181599055"/>
                    </a:ext>
                  </a:extLst>
                </a:gridCol>
                <a:gridCol w="411480">
                  <a:extLst>
                    <a:ext uri="{9D8B030D-6E8A-4147-A177-3AD203B41FA5}">
                      <a16:colId xmlns:a16="http://schemas.microsoft.com/office/drawing/2014/main" val="2168444080"/>
                    </a:ext>
                  </a:extLst>
                </a:gridCol>
                <a:gridCol w="246888">
                  <a:extLst>
                    <a:ext uri="{9D8B030D-6E8A-4147-A177-3AD203B41FA5}">
                      <a16:colId xmlns:a16="http://schemas.microsoft.com/office/drawing/2014/main" val="2270724294"/>
                    </a:ext>
                  </a:extLst>
                </a:gridCol>
                <a:gridCol w="246888">
                  <a:extLst>
                    <a:ext uri="{9D8B030D-6E8A-4147-A177-3AD203B41FA5}">
                      <a16:colId xmlns:a16="http://schemas.microsoft.com/office/drawing/2014/main" val="1240671317"/>
                    </a:ext>
                  </a:extLst>
                </a:gridCol>
                <a:gridCol w="246888">
                  <a:extLst>
                    <a:ext uri="{9D8B030D-6E8A-4147-A177-3AD203B41FA5}">
                      <a16:colId xmlns:a16="http://schemas.microsoft.com/office/drawing/2014/main" val="1813856216"/>
                    </a:ext>
                  </a:extLst>
                </a:gridCol>
                <a:gridCol w="246888">
                  <a:extLst>
                    <a:ext uri="{9D8B030D-6E8A-4147-A177-3AD203B41FA5}">
                      <a16:colId xmlns:a16="http://schemas.microsoft.com/office/drawing/2014/main" val="454884883"/>
                    </a:ext>
                  </a:extLst>
                </a:gridCol>
                <a:gridCol w="246888">
                  <a:extLst>
                    <a:ext uri="{9D8B030D-6E8A-4147-A177-3AD203B41FA5}">
                      <a16:colId xmlns:a16="http://schemas.microsoft.com/office/drawing/2014/main" val="427613375"/>
                    </a:ext>
                  </a:extLst>
                </a:gridCol>
                <a:gridCol w="246888">
                  <a:extLst>
                    <a:ext uri="{9D8B030D-6E8A-4147-A177-3AD203B41FA5}">
                      <a16:colId xmlns:a16="http://schemas.microsoft.com/office/drawing/2014/main" val="415150525"/>
                    </a:ext>
                  </a:extLst>
                </a:gridCol>
                <a:gridCol w="246888">
                  <a:extLst>
                    <a:ext uri="{9D8B030D-6E8A-4147-A177-3AD203B41FA5}">
                      <a16:colId xmlns:a16="http://schemas.microsoft.com/office/drawing/2014/main" val="710859688"/>
                    </a:ext>
                  </a:extLst>
                </a:gridCol>
                <a:gridCol w="246888">
                  <a:extLst>
                    <a:ext uri="{9D8B030D-6E8A-4147-A177-3AD203B41FA5}">
                      <a16:colId xmlns:a16="http://schemas.microsoft.com/office/drawing/2014/main" val="938135344"/>
                    </a:ext>
                  </a:extLst>
                </a:gridCol>
                <a:gridCol w="246888">
                  <a:extLst>
                    <a:ext uri="{9D8B030D-6E8A-4147-A177-3AD203B41FA5}">
                      <a16:colId xmlns:a16="http://schemas.microsoft.com/office/drawing/2014/main" val="2941605009"/>
                    </a:ext>
                  </a:extLst>
                </a:gridCol>
                <a:gridCol w="246888">
                  <a:extLst>
                    <a:ext uri="{9D8B030D-6E8A-4147-A177-3AD203B41FA5}">
                      <a16:colId xmlns:a16="http://schemas.microsoft.com/office/drawing/2014/main" val="1439614611"/>
                    </a:ext>
                  </a:extLst>
                </a:gridCol>
                <a:gridCol w="246888">
                  <a:extLst>
                    <a:ext uri="{9D8B030D-6E8A-4147-A177-3AD203B41FA5}">
                      <a16:colId xmlns:a16="http://schemas.microsoft.com/office/drawing/2014/main" val="215495216"/>
                    </a:ext>
                  </a:extLst>
                </a:gridCol>
                <a:gridCol w="246888">
                  <a:extLst>
                    <a:ext uri="{9D8B030D-6E8A-4147-A177-3AD203B41FA5}">
                      <a16:colId xmlns:a16="http://schemas.microsoft.com/office/drawing/2014/main" val="671881846"/>
                    </a:ext>
                  </a:extLst>
                </a:gridCol>
                <a:gridCol w="246888">
                  <a:extLst>
                    <a:ext uri="{9D8B030D-6E8A-4147-A177-3AD203B41FA5}">
                      <a16:colId xmlns:a16="http://schemas.microsoft.com/office/drawing/2014/main" val="3599223238"/>
                    </a:ext>
                  </a:extLst>
                </a:gridCol>
                <a:gridCol w="246888">
                  <a:extLst>
                    <a:ext uri="{9D8B030D-6E8A-4147-A177-3AD203B41FA5}">
                      <a16:colId xmlns:a16="http://schemas.microsoft.com/office/drawing/2014/main" val="1338883888"/>
                    </a:ext>
                  </a:extLst>
                </a:gridCol>
                <a:gridCol w="246888">
                  <a:extLst>
                    <a:ext uri="{9D8B030D-6E8A-4147-A177-3AD203B41FA5}">
                      <a16:colId xmlns:a16="http://schemas.microsoft.com/office/drawing/2014/main" val="3598402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5720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- 2021-07-30 10:48:47</a:t>
                      </a:r>
                      <a:r>
                        <a:rPr kumimoji="0" lang="de-DE" sz="1000" b="0" i="0" u="none" strike="noStrike" kern="1200" cap="none" spc="0" normalizeH="0" baseline="0" noProof="0">
                          <a:ln>
                            <a:noFill/>
                          </a:ln>
                          <a:solidFill>
                            <a:prstClr val="black"/>
                          </a:solidFill>
                          <a:effectLst/>
                          <a:uLnTx/>
                          <a:uFillTx/>
                          <a:latin typeface="+mn-lt"/>
                          <a:ea typeface="+mn-ea"/>
                          <a:cs typeface="+mn-cs"/>
                        </a:rPr>
                        <a:t>
 🤧 Wie ärgerlich: Endlich Urlaub und nun hat Sie eine dicke Sommergrippe erwischt! Was geschieht dann eigentlich mit Ihren Urlaubstagen, wenn Sie krank sind? Raten Sie mit und informieren Sie sich:
🔗  https://www.bmas.de/DE/Service/Gesetze-und-Gesetzesvorhaben/bundesurlaubsgesetz.html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https://quintly-image-storage.s3.amazonaws.com/1fa5da054d86d71f3879f46489dde5ba/6abcbddde489550ee9d83a5390d08b71.jpg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4.5104 %</a:t>
                      </a:r>
                    </a:p>
                  </a:txBody>
                  <a:tcPr/>
                </a:tc>
                <a:extLst>
                  <a:ext uri="{0D108BD9-81ED-4DB2-BD59-A6C34878D82A}">
                    <a16:rowId xmlns:a16="http://schemas.microsoft.com/office/drawing/2014/main" val="1881836382"/>
                  </a:ext>
                </a:extLst>
              </a:tr>
            </a:tbl>
          </a:graphicData>
        </a:graphic>
      </p:graphicFrame>
      <p:sp>
        <p:nvSpPr>
          <p:cNvPr id="4" name="Text Placeholder 3">
            <a:extLst>
              <a:ext uri="{FF2B5EF4-FFF2-40B4-BE49-F238E27FC236}">
                <a16:creationId xmlns:a16="http://schemas.microsoft.com/office/drawing/2014/main" id="{0DD10EB6-AB5D-4838-B505-874D9B1C9580}"/>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88548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8E76A-F6D4-4B61-9E01-4920CBA193B4}"/>
              </a:ext>
            </a:extLst>
          </p:cNvPr>
          <p:cNvSpPr>
            <a:spLocks noGrp="1"/>
          </p:cNvSpPr>
          <p:nvPr>
            <p:ph type="title"/>
          </p:nvPr>
        </p:nvSpPr>
        <p:spPr/>
        <p:txBody>
          <a:bodyPr/>
          <a:lstStyle/>
          <a:p>
            <a:r>
              <a:rPr lang="de-DE"/>
              <a:t>Facebook Custom Own Posts Table | Bundesministerium für Arbeit und Soziales - 3 of 26</a:t>
            </a:r>
            <a:endParaRPr lang="en-US"/>
          </a:p>
        </p:txBody>
      </p:sp>
      <p:graphicFrame>
        <p:nvGraphicFramePr>
          <p:cNvPr id="5" name="Table Placeholder 4">
            <a:extLst>
              <a:ext uri="{FF2B5EF4-FFF2-40B4-BE49-F238E27FC236}">
                <a16:creationId xmlns:a16="http://schemas.microsoft.com/office/drawing/2014/main" id="{D2369122-E27A-4563-AD3E-60A89A8FF359}"/>
              </a:ext>
            </a:extLst>
          </p:cNvPr>
          <p:cNvGraphicFramePr>
            <a:graphicFrameLocks noGrp="1"/>
          </p:cNvGraphicFramePr>
          <p:nvPr>
            <p:ph type="tbl" sz="quarter" idx="13"/>
            <p:extLst>
              <p:ext uri="{D42A27DB-BD31-4B8C-83A1-F6EECF244321}">
                <p14:modId xmlns:p14="http://schemas.microsoft.com/office/powerpoint/2010/main" val="17721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48169677"/>
                    </a:ext>
                  </a:extLst>
                </a:gridCol>
                <a:gridCol w="1152144">
                  <a:extLst>
                    <a:ext uri="{9D8B030D-6E8A-4147-A177-3AD203B41FA5}">
                      <a16:colId xmlns:a16="http://schemas.microsoft.com/office/drawing/2014/main" val="3474196177"/>
                    </a:ext>
                  </a:extLst>
                </a:gridCol>
                <a:gridCol w="822960">
                  <a:extLst>
                    <a:ext uri="{9D8B030D-6E8A-4147-A177-3AD203B41FA5}">
                      <a16:colId xmlns:a16="http://schemas.microsoft.com/office/drawing/2014/main" val="2461053364"/>
                    </a:ext>
                  </a:extLst>
                </a:gridCol>
                <a:gridCol w="411480">
                  <a:extLst>
                    <a:ext uri="{9D8B030D-6E8A-4147-A177-3AD203B41FA5}">
                      <a16:colId xmlns:a16="http://schemas.microsoft.com/office/drawing/2014/main" val="1150273843"/>
                    </a:ext>
                  </a:extLst>
                </a:gridCol>
                <a:gridCol w="246888">
                  <a:extLst>
                    <a:ext uri="{9D8B030D-6E8A-4147-A177-3AD203B41FA5}">
                      <a16:colId xmlns:a16="http://schemas.microsoft.com/office/drawing/2014/main" val="3694963949"/>
                    </a:ext>
                  </a:extLst>
                </a:gridCol>
                <a:gridCol w="246888">
                  <a:extLst>
                    <a:ext uri="{9D8B030D-6E8A-4147-A177-3AD203B41FA5}">
                      <a16:colId xmlns:a16="http://schemas.microsoft.com/office/drawing/2014/main" val="954693296"/>
                    </a:ext>
                  </a:extLst>
                </a:gridCol>
                <a:gridCol w="246888">
                  <a:extLst>
                    <a:ext uri="{9D8B030D-6E8A-4147-A177-3AD203B41FA5}">
                      <a16:colId xmlns:a16="http://schemas.microsoft.com/office/drawing/2014/main" val="873868175"/>
                    </a:ext>
                  </a:extLst>
                </a:gridCol>
                <a:gridCol w="246888">
                  <a:extLst>
                    <a:ext uri="{9D8B030D-6E8A-4147-A177-3AD203B41FA5}">
                      <a16:colId xmlns:a16="http://schemas.microsoft.com/office/drawing/2014/main" val="2773393516"/>
                    </a:ext>
                  </a:extLst>
                </a:gridCol>
                <a:gridCol w="246888">
                  <a:extLst>
                    <a:ext uri="{9D8B030D-6E8A-4147-A177-3AD203B41FA5}">
                      <a16:colId xmlns:a16="http://schemas.microsoft.com/office/drawing/2014/main" val="573006754"/>
                    </a:ext>
                  </a:extLst>
                </a:gridCol>
                <a:gridCol w="246888">
                  <a:extLst>
                    <a:ext uri="{9D8B030D-6E8A-4147-A177-3AD203B41FA5}">
                      <a16:colId xmlns:a16="http://schemas.microsoft.com/office/drawing/2014/main" val="3992157406"/>
                    </a:ext>
                  </a:extLst>
                </a:gridCol>
                <a:gridCol w="246888">
                  <a:extLst>
                    <a:ext uri="{9D8B030D-6E8A-4147-A177-3AD203B41FA5}">
                      <a16:colId xmlns:a16="http://schemas.microsoft.com/office/drawing/2014/main" val="1467607945"/>
                    </a:ext>
                  </a:extLst>
                </a:gridCol>
                <a:gridCol w="246888">
                  <a:extLst>
                    <a:ext uri="{9D8B030D-6E8A-4147-A177-3AD203B41FA5}">
                      <a16:colId xmlns:a16="http://schemas.microsoft.com/office/drawing/2014/main" val="2669322268"/>
                    </a:ext>
                  </a:extLst>
                </a:gridCol>
                <a:gridCol w="246888">
                  <a:extLst>
                    <a:ext uri="{9D8B030D-6E8A-4147-A177-3AD203B41FA5}">
                      <a16:colId xmlns:a16="http://schemas.microsoft.com/office/drawing/2014/main" val="2840467107"/>
                    </a:ext>
                  </a:extLst>
                </a:gridCol>
                <a:gridCol w="246888">
                  <a:extLst>
                    <a:ext uri="{9D8B030D-6E8A-4147-A177-3AD203B41FA5}">
                      <a16:colId xmlns:a16="http://schemas.microsoft.com/office/drawing/2014/main" val="3841059945"/>
                    </a:ext>
                  </a:extLst>
                </a:gridCol>
                <a:gridCol w="246888">
                  <a:extLst>
                    <a:ext uri="{9D8B030D-6E8A-4147-A177-3AD203B41FA5}">
                      <a16:colId xmlns:a16="http://schemas.microsoft.com/office/drawing/2014/main" val="1571563403"/>
                    </a:ext>
                  </a:extLst>
                </a:gridCol>
                <a:gridCol w="246888">
                  <a:extLst>
                    <a:ext uri="{9D8B030D-6E8A-4147-A177-3AD203B41FA5}">
                      <a16:colId xmlns:a16="http://schemas.microsoft.com/office/drawing/2014/main" val="1329651142"/>
                    </a:ext>
                  </a:extLst>
                </a:gridCol>
                <a:gridCol w="246888">
                  <a:extLst>
                    <a:ext uri="{9D8B030D-6E8A-4147-A177-3AD203B41FA5}">
                      <a16:colId xmlns:a16="http://schemas.microsoft.com/office/drawing/2014/main" val="1409956283"/>
                    </a:ext>
                  </a:extLst>
                </a:gridCol>
                <a:gridCol w="246888">
                  <a:extLst>
                    <a:ext uri="{9D8B030D-6E8A-4147-A177-3AD203B41FA5}">
                      <a16:colId xmlns:a16="http://schemas.microsoft.com/office/drawing/2014/main" val="2196270218"/>
                    </a:ext>
                  </a:extLst>
                </a:gridCol>
                <a:gridCol w="246888">
                  <a:extLst>
                    <a:ext uri="{9D8B030D-6E8A-4147-A177-3AD203B41FA5}">
                      <a16:colId xmlns:a16="http://schemas.microsoft.com/office/drawing/2014/main" val="70261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5039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- 2021-07-29 12:38:13</a:t>
                      </a:r>
                      <a:r>
                        <a:rPr kumimoji="0" lang="de-DE" sz="1000" b="0" i="0" u="none" strike="noStrike" kern="1200" cap="none" spc="0" normalizeH="0" baseline="0" noProof="0">
                          <a:ln>
                            <a:noFill/>
                          </a:ln>
                          <a:solidFill>
                            <a:prstClr val="black"/>
                          </a:solidFill>
                          <a:effectLst/>
                          <a:uLnTx/>
                          <a:uFillTx/>
                          <a:latin typeface="+mn-lt"/>
                          <a:ea typeface="+mn-ea"/>
                          <a:cs typeface="+mn-cs"/>
                        </a:rPr>
                        <a:t>
 Der Arbeitsmarkt kommt in Schwung:
Während die Arbeitslosigkeit normalerweise im Juli saisonbedingt steigt, ist die Arbeitslosenquote in diesem Monat auf 5,6 Prozent gesunken.
Die Zahl der offenen Stellen stieg um 7,4% gegenüber dem Vormonat und die Kurzarbeit nimmt weiter ab.
Wichtig ist jetzt, dass sich der positive Trend auch auf den Ausbildungsmarkt auswirkt.
🔗  www.bmas.de/DE/Service/Presse/Pressemitteilungen/2021/arbeitsmarktzahlen-juli-2021.html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https://quintly-image-storage.s3.amazonaws.com/1fa5da054d86d71f3879f46489dde5ba/0fdbc8acadbf644ec3f727814b18cd49.png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1.1605 %</a:t>
                      </a:r>
                    </a:p>
                  </a:txBody>
                  <a:tcPr/>
                </a:tc>
                <a:extLst>
                  <a:ext uri="{0D108BD9-81ED-4DB2-BD59-A6C34878D82A}">
                    <a16:rowId xmlns:a16="http://schemas.microsoft.com/office/drawing/2014/main" val="3471123164"/>
                  </a:ext>
                </a:extLst>
              </a:tr>
            </a:tbl>
          </a:graphicData>
        </a:graphic>
      </p:graphicFrame>
      <p:sp>
        <p:nvSpPr>
          <p:cNvPr id="4" name="Text Placeholder 3">
            <a:extLst>
              <a:ext uri="{FF2B5EF4-FFF2-40B4-BE49-F238E27FC236}">
                <a16:creationId xmlns:a16="http://schemas.microsoft.com/office/drawing/2014/main" id="{CB1A25BD-217F-43A4-9793-DB22A1982C64}"/>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83113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3423-0588-4F8C-9BC8-CDA7F246F699}"/>
              </a:ext>
            </a:extLst>
          </p:cNvPr>
          <p:cNvSpPr>
            <a:spLocks noGrp="1"/>
          </p:cNvSpPr>
          <p:nvPr>
            <p:ph type="title"/>
          </p:nvPr>
        </p:nvSpPr>
        <p:spPr/>
        <p:txBody>
          <a:bodyPr/>
          <a:lstStyle/>
          <a:p>
            <a:r>
              <a:rPr lang="de-DE"/>
              <a:t>Facebook Custom Own Posts Table | Bundesministerium für Arbeit und Soziales - 4 of 26</a:t>
            </a:r>
            <a:endParaRPr lang="en-US"/>
          </a:p>
        </p:txBody>
      </p:sp>
      <p:graphicFrame>
        <p:nvGraphicFramePr>
          <p:cNvPr id="5" name="Table Placeholder 4">
            <a:extLst>
              <a:ext uri="{FF2B5EF4-FFF2-40B4-BE49-F238E27FC236}">
                <a16:creationId xmlns:a16="http://schemas.microsoft.com/office/drawing/2014/main" id="{214AA126-7DD4-4D0B-B05E-374164EA47F5}"/>
              </a:ext>
            </a:extLst>
          </p:cNvPr>
          <p:cNvGraphicFramePr>
            <a:graphicFrameLocks noGrp="1"/>
          </p:cNvGraphicFramePr>
          <p:nvPr>
            <p:ph type="tbl" sz="quarter" idx="13"/>
            <p:extLst>
              <p:ext uri="{D42A27DB-BD31-4B8C-83A1-F6EECF244321}">
                <p14:modId xmlns:p14="http://schemas.microsoft.com/office/powerpoint/2010/main" val="370966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18275691"/>
                    </a:ext>
                  </a:extLst>
                </a:gridCol>
                <a:gridCol w="1152144">
                  <a:extLst>
                    <a:ext uri="{9D8B030D-6E8A-4147-A177-3AD203B41FA5}">
                      <a16:colId xmlns:a16="http://schemas.microsoft.com/office/drawing/2014/main" val="1433968249"/>
                    </a:ext>
                  </a:extLst>
                </a:gridCol>
                <a:gridCol w="822960">
                  <a:extLst>
                    <a:ext uri="{9D8B030D-6E8A-4147-A177-3AD203B41FA5}">
                      <a16:colId xmlns:a16="http://schemas.microsoft.com/office/drawing/2014/main" val="1585402864"/>
                    </a:ext>
                  </a:extLst>
                </a:gridCol>
                <a:gridCol w="411480">
                  <a:extLst>
                    <a:ext uri="{9D8B030D-6E8A-4147-A177-3AD203B41FA5}">
                      <a16:colId xmlns:a16="http://schemas.microsoft.com/office/drawing/2014/main" val="3224196853"/>
                    </a:ext>
                  </a:extLst>
                </a:gridCol>
                <a:gridCol w="246888">
                  <a:extLst>
                    <a:ext uri="{9D8B030D-6E8A-4147-A177-3AD203B41FA5}">
                      <a16:colId xmlns:a16="http://schemas.microsoft.com/office/drawing/2014/main" val="3720798202"/>
                    </a:ext>
                  </a:extLst>
                </a:gridCol>
                <a:gridCol w="246888">
                  <a:extLst>
                    <a:ext uri="{9D8B030D-6E8A-4147-A177-3AD203B41FA5}">
                      <a16:colId xmlns:a16="http://schemas.microsoft.com/office/drawing/2014/main" val="2944700161"/>
                    </a:ext>
                  </a:extLst>
                </a:gridCol>
                <a:gridCol w="246888">
                  <a:extLst>
                    <a:ext uri="{9D8B030D-6E8A-4147-A177-3AD203B41FA5}">
                      <a16:colId xmlns:a16="http://schemas.microsoft.com/office/drawing/2014/main" val="545828001"/>
                    </a:ext>
                  </a:extLst>
                </a:gridCol>
                <a:gridCol w="246888">
                  <a:extLst>
                    <a:ext uri="{9D8B030D-6E8A-4147-A177-3AD203B41FA5}">
                      <a16:colId xmlns:a16="http://schemas.microsoft.com/office/drawing/2014/main" val="1637203285"/>
                    </a:ext>
                  </a:extLst>
                </a:gridCol>
                <a:gridCol w="246888">
                  <a:extLst>
                    <a:ext uri="{9D8B030D-6E8A-4147-A177-3AD203B41FA5}">
                      <a16:colId xmlns:a16="http://schemas.microsoft.com/office/drawing/2014/main" val="551317037"/>
                    </a:ext>
                  </a:extLst>
                </a:gridCol>
                <a:gridCol w="246888">
                  <a:extLst>
                    <a:ext uri="{9D8B030D-6E8A-4147-A177-3AD203B41FA5}">
                      <a16:colId xmlns:a16="http://schemas.microsoft.com/office/drawing/2014/main" val="1865458845"/>
                    </a:ext>
                  </a:extLst>
                </a:gridCol>
                <a:gridCol w="246888">
                  <a:extLst>
                    <a:ext uri="{9D8B030D-6E8A-4147-A177-3AD203B41FA5}">
                      <a16:colId xmlns:a16="http://schemas.microsoft.com/office/drawing/2014/main" val="3560550048"/>
                    </a:ext>
                  </a:extLst>
                </a:gridCol>
                <a:gridCol w="246888">
                  <a:extLst>
                    <a:ext uri="{9D8B030D-6E8A-4147-A177-3AD203B41FA5}">
                      <a16:colId xmlns:a16="http://schemas.microsoft.com/office/drawing/2014/main" val="2695598715"/>
                    </a:ext>
                  </a:extLst>
                </a:gridCol>
                <a:gridCol w="246888">
                  <a:extLst>
                    <a:ext uri="{9D8B030D-6E8A-4147-A177-3AD203B41FA5}">
                      <a16:colId xmlns:a16="http://schemas.microsoft.com/office/drawing/2014/main" val="3573001933"/>
                    </a:ext>
                  </a:extLst>
                </a:gridCol>
                <a:gridCol w="246888">
                  <a:extLst>
                    <a:ext uri="{9D8B030D-6E8A-4147-A177-3AD203B41FA5}">
                      <a16:colId xmlns:a16="http://schemas.microsoft.com/office/drawing/2014/main" val="1711196377"/>
                    </a:ext>
                  </a:extLst>
                </a:gridCol>
                <a:gridCol w="246888">
                  <a:extLst>
                    <a:ext uri="{9D8B030D-6E8A-4147-A177-3AD203B41FA5}">
                      <a16:colId xmlns:a16="http://schemas.microsoft.com/office/drawing/2014/main" val="1140701970"/>
                    </a:ext>
                  </a:extLst>
                </a:gridCol>
                <a:gridCol w="246888">
                  <a:extLst>
                    <a:ext uri="{9D8B030D-6E8A-4147-A177-3AD203B41FA5}">
                      <a16:colId xmlns:a16="http://schemas.microsoft.com/office/drawing/2014/main" val="2233725290"/>
                    </a:ext>
                  </a:extLst>
                </a:gridCol>
                <a:gridCol w="246888">
                  <a:extLst>
                    <a:ext uri="{9D8B030D-6E8A-4147-A177-3AD203B41FA5}">
                      <a16:colId xmlns:a16="http://schemas.microsoft.com/office/drawing/2014/main" val="3300996210"/>
                    </a:ext>
                  </a:extLst>
                </a:gridCol>
                <a:gridCol w="246888">
                  <a:extLst>
                    <a:ext uri="{9D8B030D-6E8A-4147-A177-3AD203B41FA5}">
                      <a16:colId xmlns:a16="http://schemas.microsoft.com/office/drawing/2014/main" val="3249205170"/>
                    </a:ext>
                  </a:extLst>
                </a:gridCol>
                <a:gridCol w="246888">
                  <a:extLst>
                    <a:ext uri="{9D8B030D-6E8A-4147-A177-3AD203B41FA5}">
                      <a16:colId xmlns:a16="http://schemas.microsoft.com/office/drawing/2014/main" val="11318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026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- 2021-07-28 09:00:01</a:t>
                      </a:r>
                      <a:r>
                        <a:rPr kumimoji="0" lang="de-DE" sz="1000" b="0" i="0" u="none" strike="noStrike" kern="1200" cap="none" spc="0" normalizeH="0" baseline="0" noProof="0">
                          <a:ln>
                            <a:noFill/>
                          </a:ln>
                          <a:solidFill>
                            <a:prstClr val="black"/>
                          </a:solidFill>
                          <a:effectLst/>
                          <a:uLnTx/>
                          <a:uFillTx/>
                          <a:latin typeface="+mn-lt"/>
                          <a:ea typeface="+mn-ea"/>
                          <a:cs typeface="+mn-cs"/>
                        </a:rPr>
                        <a:t>
 🇪🇺💬 Die Corona-Pandemie hat Europa und die Welt unvermittelt getroffen. Sie hat Stärken aber auch Schwächen im sozialen Bereich aufgezeigt und die Frage ins Zentrum gerückt: Wie kann die Zukunft des sozialen Europas und der EU aussehen? 
Darüber haben wir mit 60 Bürger*innen aus ganz Deutschland digital diskutiert und Ziele gesetzt. Die Ergebnisse fließen in die europaweite Konferenz zur Zukunft Europas ein.
🔗 https://www.bmas.de/DE/Europa-und-die-Welt/Europa/Konferenz-zur-Zukunft-Europas/konferenz-zur-zukunft-europas-art.html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https://quintly-image-storage.s3.amazonaws.com/1fa5da054d86d71f3879f46489dde5ba/03bb6099c8c2f56972fdeaf004b485f1.jpg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2.7649 %</a:t>
                      </a:r>
                    </a:p>
                  </a:txBody>
                  <a:tcPr/>
                </a:tc>
                <a:extLst>
                  <a:ext uri="{0D108BD9-81ED-4DB2-BD59-A6C34878D82A}">
                    <a16:rowId xmlns:a16="http://schemas.microsoft.com/office/drawing/2014/main" val="723824783"/>
                  </a:ext>
                </a:extLst>
              </a:tr>
            </a:tbl>
          </a:graphicData>
        </a:graphic>
      </p:graphicFrame>
      <p:sp>
        <p:nvSpPr>
          <p:cNvPr id="4" name="Text Placeholder 3">
            <a:extLst>
              <a:ext uri="{FF2B5EF4-FFF2-40B4-BE49-F238E27FC236}">
                <a16:creationId xmlns:a16="http://schemas.microsoft.com/office/drawing/2014/main" id="{C18759B8-5D55-4C9A-AE6B-3E317060AE24}"/>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798340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96A0-E1CE-4CF9-98AC-9B4D24CDF9BF}"/>
              </a:ext>
            </a:extLst>
          </p:cNvPr>
          <p:cNvSpPr>
            <a:spLocks noGrp="1"/>
          </p:cNvSpPr>
          <p:nvPr>
            <p:ph type="title"/>
          </p:nvPr>
        </p:nvSpPr>
        <p:spPr/>
        <p:txBody>
          <a:bodyPr/>
          <a:lstStyle/>
          <a:p>
            <a:r>
              <a:rPr lang="de-DE"/>
              <a:t>Facebook Custom Own Posts Table | Bundesministerium für Arbeit und Soziales - 5 of 26</a:t>
            </a:r>
            <a:endParaRPr lang="en-US"/>
          </a:p>
        </p:txBody>
      </p:sp>
      <p:graphicFrame>
        <p:nvGraphicFramePr>
          <p:cNvPr id="5" name="Table Placeholder 4">
            <a:extLst>
              <a:ext uri="{FF2B5EF4-FFF2-40B4-BE49-F238E27FC236}">
                <a16:creationId xmlns:a16="http://schemas.microsoft.com/office/drawing/2014/main" id="{7AD450B1-2EFC-4CDF-8D4F-47641C1A242B}"/>
              </a:ext>
            </a:extLst>
          </p:cNvPr>
          <p:cNvGraphicFramePr>
            <a:graphicFrameLocks noGrp="1"/>
          </p:cNvGraphicFramePr>
          <p:nvPr>
            <p:ph type="tbl" sz="quarter" idx="13"/>
            <p:extLst>
              <p:ext uri="{D42A27DB-BD31-4B8C-83A1-F6EECF244321}">
                <p14:modId xmlns:p14="http://schemas.microsoft.com/office/powerpoint/2010/main" val="774165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71249804"/>
                    </a:ext>
                  </a:extLst>
                </a:gridCol>
                <a:gridCol w="1152144">
                  <a:extLst>
                    <a:ext uri="{9D8B030D-6E8A-4147-A177-3AD203B41FA5}">
                      <a16:colId xmlns:a16="http://schemas.microsoft.com/office/drawing/2014/main" val="850530967"/>
                    </a:ext>
                  </a:extLst>
                </a:gridCol>
                <a:gridCol w="822960">
                  <a:extLst>
                    <a:ext uri="{9D8B030D-6E8A-4147-A177-3AD203B41FA5}">
                      <a16:colId xmlns:a16="http://schemas.microsoft.com/office/drawing/2014/main" val="3563881409"/>
                    </a:ext>
                  </a:extLst>
                </a:gridCol>
                <a:gridCol w="411480">
                  <a:extLst>
                    <a:ext uri="{9D8B030D-6E8A-4147-A177-3AD203B41FA5}">
                      <a16:colId xmlns:a16="http://schemas.microsoft.com/office/drawing/2014/main" val="3855116083"/>
                    </a:ext>
                  </a:extLst>
                </a:gridCol>
                <a:gridCol w="246888">
                  <a:extLst>
                    <a:ext uri="{9D8B030D-6E8A-4147-A177-3AD203B41FA5}">
                      <a16:colId xmlns:a16="http://schemas.microsoft.com/office/drawing/2014/main" val="3738358291"/>
                    </a:ext>
                  </a:extLst>
                </a:gridCol>
                <a:gridCol w="246888">
                  <a:extLst>
                    <a:ext uri="{9D8B030D-6E8A-4147-A177-3AD203B41FA5}">
                      <a16:colId xmlns:a16="http://schemas.microsoft.com/office/drawing/2014/main" val="1438292587"/>
                    </a:ext>
                  </a:extLst>
                </a:gridCol>
                <a:gridCol w="246888">
                  <a:extLst>
                    <a:ext uri="{9D8B030D-6E8A-4147-A177-3AD203B41FA5}">
                      <a16:colId xmlns:a16="http://schemas.microsoft.com/office/drawing/2014/main" val="3591561033"/>
                    </a:ext>
                  </a:extLst>
                </a:gridCol>
                <a:gridCol w="246888">
                  <a:extLst>
                    <a:ext uri="{9D8B030D-6E8A-4147-A177-3AD203B41FA5}">
                      <a16:colId xmlns:a16="http://schemas.microsoft.com/office/drawing/2014/main" val="3789685036"/>
                    </a:ext>
                  </a:extLst>
                </a:gridCol>
                <a:gridCol w="246888">
                  <a:extLst>
                    <a:ext uri="{9D8B030D-6E8A-4147-A177-3AD203B41FA5}">
                      <a16:colId xmlns:a16="http://schemas.microsoft.com/office/drawing/2014/main" val="2022669956"/>
                    </a:ext>
                  </a:extLst>
                </a:gridCol>
                <a:gridCol w="246888">
                  <a:extLst>
                    <a:ext uri="{9D8B030D-6E8A-4147-A177-3AD203B41FA5}">
                      <a16:colId xmlns:a16="http://schemas.microsoft.com/office/drawing/2014/main" val="7345190"/>
                    </a:ext>
                  </a:extLst>
                </a:gridCol>
                <a:gridCol w="246888">
                  <a:extLst>
                    <a:ext uri="{9D8B030D-6E8A-4147-A177-3AD203B41FA5}">
                      <a16:colId xmlns:a16="http://schemas.microsoft.com/office/drawing/2014/main" val="3938004989"/>
                    </a:ext>
                  </a:extLst>
                </a:gridCol>
                <a:gridCol w="246888">
                  <a:extLst>
                    <a:ext uri="{9D8B030D-6E8A-4147-A177-3AD203B41FA5}">
                      <a16:colId xmlns:a16="http://schemas.microsoft.com/office/drawing/2014/main" val="2703718645"/>
                    </a:ext>
                  </a:extLst>
                </a:gridCol>
                <a:gridCol w="246888">
                  <a:extLst>
                    <a:ext uri="{9D8B030D-6E8A-4147-A177-3AD203B41FA5}">
                      <a16:colId xmlns:a16="http://schemas.microsoft.com/office/drawing/2014/main" val="4237882293"/>
                    </a:ext>
                  </a:extLst>
                </a:gridCol>
                <a:gridCol w="246888">
                  <a:extLst>
                    <a:ext uri="{9D8B030D-6E8A-4147-A177-3AD203B41FA5}">
                      <a16:colId xmlns:a16="http://schemas.microsoft.com/office/drawing/2014/main" val="2165157574"/>
                    </a:ext>
                  </a:extLst>
                </a:gridCol>
                <a:gridCol w="246888">
                  <a:extLst>
                    <a:ext uri="{9D8B030D-6E8A-4147-A177-3AD203B41FA5}">
                      <a16:colId xmlns:a16="http://schemas.microsoft.com/office/drawing/2014/main" val="4063097944"/>
                    </a:ext>
                  </a:extLst>
                </a:gridCol>
                <a:gridCol w="246888">
                  <a:extLst>
                    <a:ext uri="{9D8B030D-6E8A-4147-A177-3AD203B41FA5}">
                      <a16:colId xmlns:a16="http://schemas.microsoft.com/office/drawing/2014/main" val="3826292416"/>
                    </a:ext>
                  </a:extLst>
                </a:gridCol>
                <a:gridCol w="246888">
                  <a:extLst>
                    <a:ext uri="{9D8B030D-6E8A-4147-A177-3AD203B41FA5}">
                      <a16:colId xmlns:a16="http://schemas.microsoft.com/office/drawing/2014/main" val="232143070"/>
                    </a:ext>
                  </a:extLst>
                </a:gridCol>
                <a:gridCol w="246888">
                  <a:extLst>
                    <a:ext uri="{9D8B030D-6E8A-4147-A177-3AD203B41FA5}">
                      <a16:colId xmlns:a16="http://schemas.microsoft.com/office/drawing/2014/main" val="140496104"/>
                    </a:ext>
                  </a:extLst>
                </a:gridCol>
                <a:gridCol w="246888">
                  <a:extLst>
                    <a:ext uri="{9D8B030D-6E8A-4147-A177-3AD203B41FA5}">
                      <a16:colId xmlns:a16="http://schemas.microsoft.com/office/drawing/2014/main" val="892122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8854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- 2021-07-26 13:16:25</a:t>
                      </a:r>
                      <a:r>
                        <a:rPr kumimoji="0" lang="de-DE" sz="1000" b="0" i="0" u="none" strike="noStrike" kern="1200" cap="none" spc="0" normalizeH="0" baseline="0" noProof="0">
                          <a:ln>
                            <a:noFill/>
                          </a:ln>
                          <a:solidFill>
                            <a:prstClr val="black"/>
                          </a:solidFill>
                          <a:effectLst/>
                          <a:uLnTx/>
                          <a:uFillTx/>
                          <a:latin typeface="+mn-lt"/>
                          <a:ea typeface="+mn-ea"/>
                          <a:cs typeface="+mn-cs"/>
                        </a:rPr>
                        <a:t>
 📣 "Mit der Grundrente wird Lebensleistung stärker anerkannt", so Bundesminister Hubertus Heil vergangenen Freitag in Stuttgart. Dort traf er Frau Vief, die ab August in Rente geht und als eine der Ersten - von rund 1,3 Millionen - einen Grundrenten-Bescheid erhalten hat.
💶 Nach über 45 Beitragsjahren hat die Neurentnerin durch den Grundrenten-Zuschlag knapp 200 Euro netto mehr im Monat.
📑 Für die Grundrente muss kein Antrag gestellt werden. Bis Ende 2022 werden die etwa 26 Millionen Bestandsrenten automatisch geprüft und der Zuschlag rückwirkend zum 1. Januar 2021 bzw. zum individuellen Rentenbeginn ausgezahlt.
🔗 www.bmas.de/grundrente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https://quintly-image-storage.s3.amazonaws.com/1fa5da054d86d71f3879f46489dde5ba/262949c7d2a838c8d900f06e93da78dc.jpg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5.5517 %</a:t>
                      </a:r>
                    </a:p>
                  </a:txBody>
                  <a:tcPr/>
                </a:tc>
                <a:extLst>
                  <a:ext uri="{0D108BD9-81ED-4DB2-BD59-A6C34878D82A}">
                    <a16:rowId xmlns:a16="http://schemas.microsoft.com/office/drawing/2014/main" val="2585877964"/>
                  </a:ext>
                </a:extLst>
              </a:tr>
            </a:tbl>
          </a:graphicData>
        </a:graphic>
      </p:graphicFrame>
      <p:sp>
        <p:nvSpPr>
          <p:cNvPr id="4" name="Text Placeholder 3">
            <a:extLst>
              <a:ext uri="{FF2B5EF4-FFF2-40B4-BE49-F238E27FC236}">
                <a16:creationId xmlns:a16="http://schemas.microsoft.com/office/drawing/2014/main" id="{3B45F4C4-D0A9-4830-B5F5-137B042997A4}"/>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688081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C98E-6802-4389-8557-B77B6F7C7818}"/>
              </a:ext>
            </a:extLst>
          </p:cNvPr>
          <p:cNvSpPr>
            <a:spLocks noGrp="1"/>
          </p:cNvSpPr>
          <p:nvPr>
            <p:ph type="title"/>
          </p:nvPr>
        </p:nvSpPr>
        <p:spPr/>
        <p:txBody>
          <a:bodyPr/>
          <a:lstStyle/>
          <a:p>
            <a:r>
              <a:rPr lang="de-DE"/>
              <a:t>Facebook Custom Own Posts Table | Bundesministerium für Arbeit und Soziales - 6 of 26</a:t>
            </a:r>
            <a:endParaRPr lang="en-US"/>
          </a:p>
        </p:txBody>
      </p:sp>
      <p:graphicFrame>
        <p:nvGraphicFramePr>
          <p:cNvPr id="5" name="Table Placeholder 4">
            <a:extLst>
              <a:ext uri="{FF2B5EF4-FFF2-40B4-BE49-F238E27FC236}">
                <a16:creationId xmlns:a16="http://schemas.microsoft.com/office/drawing/2014/main" id="{0DB484A7-52C7-4FD7-9C6A-1A577D32A699}"/>
              </a:ext>
            </a:extLst>
          </p:cNvPr>
          <p:cNvGraphicFramePr>
            <a:graphicFrameLocks noGrp="1"/>
          </p:cNvGraphicFramePr>
          <p:nvPr>
            <p:ph type="tbl" sz="quarter" idx="13"/>
            <p:extLst>
              <p:ext uri="{D42A27DB-BD31-4B8C-83A1-F6EECF244321}">
                <p14:modId xmlns:p14="http://schemas.microsoft.com/office/powerpoint/2010/main" val="163659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77570274"/>
                    </a:ext>
                  </a:extLst>
                </a:gridCol>
                <a:gridCol w="1152144">
                  <a:extLst>
                    <a:ext uri="{9D8B030D-6E8A-4147-A177-3AD203B41FA5}">
                      <a16:colId xmlns:a16="http://schemas.microsoft.com/office/drawing/2014/main" val="2444220802"/>
                    </a:ext>
                  </a:extLst>
                </a:gridCol>
                <a:gridCol w="822960">
                  <a:extLst>
                    <a:ext uri="{9D8B030D-6E8A-4147-A177-3AD203B41FA5}">
                      <a16:colId xmlns:a16="http://schemas.microsoft.com/office/drawing/2014/main" val="2005282366"/>
                    </a:ext>
                  </a:extLst>
                </a:gridCol>
                <a:gridCol w="411480">
                  <a:extLst>
                    <a:ext uri="{9D8B030D-6E8A-4147-A177-3AD203B41FA5}">
                      <a16:colId xmlns:a16="http://schemas.microsoft.com/office/drawing/2014/main" val="2632663396"/>
                    </a:ext>
                  </a:extLst>
                </a:gridCol>
                <a:gridCol w="246888">
                  <a:extLst>
                    <a:ext uri="{9D8B030D-6E8A-4147-A177-3AD203B41FA5}">
                      <a16:colId xmlns:a16="http://schemas.microsoft.com/office/drawing/2014/main" val="4068941230"/>
                    </a:ext>
                  </a:extLst>
                </a:gridCol>
                <a:gridCol w="246888">
                  <a:extLst>
                    <a:ext uri="{9D8B030D-6E8A-4147-A177-3AD203B41FA5}">
                      <a16:colId xmlns:a16="http://schemas.microsoft.com/office/drawing/2014/main" val="1372176505"/>
                    </a:ext>
                  </a:extLst>
                </a:gridCol>
                <a:gridCol w="246888">
                  <a:extLst>
                    <a:ext uri="{9D8B030D-6E8A-4147-A177-3AD203B41FA5}">
                      <a16:colId xmlns:a16="http://schemas.microsoft.com/office/drawing/2014/main" val="51287252"/>
                    </a:ext>
                  </a:extLst>
                </a:gridCol>
                <a:gridCol w="246888">
                  <a:extLst>
                    <a:ext uri="{9D8B030D-6E8A-4147-A177-3AD203B41FA5}">
                      <a16:colId xmlns:a16="http://schemas.microsoft.com/office/drawing/2014/main" val="3172437638"/>
                    </a:ext>
                  </a:extLst>
                </a:gridCol>
                <a:gridCol w="246888">
                  <a:extLst>
                    <a:ext uri="{9D8B030D-6E8A-4147-A177-3AD203B41FA5}">
                      <a16:colId xmlns:a16="http://schemas.microsoft.com/office/drawing/2014/main" val="2807051392"/>
                    </a:ext>
                  </a:extLst>
                </a:gridCol>
                <a:gridCol w="246888">
                  <a:extLst>
                    <a:ext uri="{9D8B030D-6E8A-4147-A177-3AD203B41FA5}">
                      <a16:colId xmlns:a16="http://schemas.microsoft.com/office/drawing/2014/main" val="2438503882"/>
                    </a:ext>
                  </a:extLst>
                </a:gridCol>
                <a:gridCol w="246888">
                  <a:extLst>
                    <a:ext uri="{9D8B030D-6E8A-4147-A177-3AD203B41FA5}">
                      <a16:colId xmlns:a16="http://schemas.microsoft.com/office/drawing/2014/main" val="1520981694"/>
                    </a:ext>
                  </a:extLst>
                </a:gridCol>
                <a:gridCol w="246888">
                  <a:extLst>
                    <a:ext uri="{9D8B030D-6E8A-4147-A177-3AD203B41FA5}">
                      <a16:colId xmlns:a16="http://schemas.microsoft.com/office/drawing/2014/main" val="1660679756"/>
                    </a:ext>
                  </a:extLst>
                </a:gridCol>
                <a:gridCol w="246888">
                  <a:extLst>
                    <a:ext uri="{9D8B030D-6E8A-4147-A177-3AD203B41FA5}">
                      <a16:colId xmlns:a16="http://schemas.microsoft.com/office/drawing/2014/main" val="4131569438"/>
                    </a:ext>
                  </a:extLst>
                </a:gridCol>
                <a:gridCol w="246888">
                  <a:extLst>
                    <a:ext uri="{9D8B030D-6E8A-4147-A177-3AD203B41FA5}">
                      <a16:colId xmlns:a16="http://schemas.microsoft.com/office/drawing/2014/main" val="2765020974"/>
                    </a:ext>
                  </a:extLst>
                </a:gridCol>
                <a:gridCol w="246888">
                  <a:extLst>
                    <a:ext uri="{9D8B030D-6E8A-4147-A177-3AD203B41FA5}">
                      <a16:colId xmlns:a16="http://schemas.microsoft.com/office/drawing/2014/main" val="1472349122"/>
                    </a:ext>
                  </a:extLst>
                </a:gridCol>
                <a:gridCol w="246888">
                  <a:extLst>
                    <a:ext uri="{9D8B030D-6E8A-4147-A177-3AD203B41FA5}">
                      <a16:colId xmlns:a16="http://schemas.microsoft.com/office/drawing/2014/main" val="716776126"/>
                    </a:ext>
                  </a:extLst>
                </a:gridCol>
                <a:gridCol w="246888">
                  <a:extLst>
                    <a:ext uri="{9D8B030D-6E8A-4147-A177-3AD203B41FA5}">
                      <a16:colId xmlns:a16="http://schemas.microsoft.com/office/drawing/2014/main" val="591328931"/>
                    </a:ext>
                  </a:extLst>
                </a:gridCol>
                <a:gridCol w="246888">
                  <a:extLst>
                    <a:ext uri="{9D8B030D-6E8A-4147-A177-3AD203B41FA5}">
                      <a16:colId xmlns:a16="http://schemas.microsoft.com/office/drawing/2014/main" val="3965966201"/>
                    </a:ext>
                  </a:extLst>
                </a:gridCol>
                <a:gridCol w="246888">
                  <a:extLst>
                    <a:ext uri="{9D8B030D-6E8A-4147-A177-3AD203B41FA5}">
                      <a16:colId xmlns:a16="http://schemas.microsoft.com/office/drawing/2014/main" val="4180922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5657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- 2021-07-23 10:30:03</a:t>
                      </a:r>
                      <a:r>
                        <a:rPr kumimoji="0" lang="de-DE" sz="1000" b="0" i="0" u="none" strike="noStrike" kern="1200" cap="none" spc="0" normalizeH="0" baseline="0" noProof="0">
                          <a:ln>
                            <a:noFill/>
                          </a:ln>
                          <a:solidFill>
                            <a:prstClr val="black"/>
                          </a:solidFill>
                          <a:effectLst/>
                          <a:uLnTx/>
                          <a:uFillTx/>
                          <a:latin typeface="+mn-lt"/>
                          <a:ea typeface="+mn-ea"/>
                          <a:cs typeface="+mn-cs"/>
                        </a:rPr>
                        <a:t>
 👩‍🍳🍕 Mitten in der Pandemie hat Aydan Bademsoy ihre Ausbildung zur Köchin begonnen. Und neben vielem anderen auch gelernt, die Hausspezialität “Naan-Pizza” zuzubereiten.
💬 Bundesminister Hubertus Heil und Entertainer Thomas Gottschalk haben sie besucht, mitgekocht und sich mit Aydan und Hotelmanagerin Jennifer Vogel darüber ausgetauscht, wie Ausbildungsplätze in der Pandemie und darüber hinaus gesichert werden können.
📣 Außerdem haben sie erörtert, welche Schritte wichtig sind, um junge Menschen heutzutage für einen Ausbildungsberuf zu gewinnen. 
🎬 Jetzt zu sehen in unserer vierten Folge von "Hin.Gehört. Die Spezial-Ausgabe" auf: 👉 www.hingehoert.bmas.de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https://quintly-image-storage.s3.amazonaws.com/1fa5da054d86d71f3879f46489dde5ba/432a737bd9081821a4b20d982f66ccba.jpg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3.8578 %</a:t>
                      </a:r>
                    </a:p>
                  </a:txBody>
                  <a:tcPr/>
                </a:tc>
                <a:extLst>
                  <a:ext uri="{0D108BD9-81ED-4DB2-BD59-A6C34878D82A}">
                    <a16:rowId xmlns:a16="http://schemas.microsoft.com/office/drawing/2014/main" val="3153448243"/>
                  </a:ext>
                </a:extLst>
              </a:tr>
            </a:tbl>
          </a:graphicData>
        </a:graphic>
      </p:graphicFrame>
      <p:sp>
        <p:nvSpPr>
          <p:cNvPr id="4" name="Text Placeholder 3">
            <a:extLst>
              <a:ext uri="{FF2B5EF4-FFF2-40B4-BE49-F238E27FC236}">
                <a16:creationId xmlns:a16="http://schemas.microsoft.com/office/drawing/2014/main" id="{008113D8-A521-49E8-A77F-F91E939C9C70}"/>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98611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D9B03-1560-4210-AC24-758A15818C8E}"/>
              </a:ext>
            </a:extLst>
          </p:cNvPr>
          <p:cNvSpPr>
            <a:spLocks noGrp="1"/>
          </p:cNvSpPr>
          <p:nvPr>
            <p:ph type="title"/>
          </p:nvPr>
        </p:nvSpPr>
        <p:spPr/>
        <p:txBody>
          <a:bodyPr/>
          <a:lstStyle/>
          <a:p>
            <a:r>
              <a:rPr lang="de-DE"/>
              <a:t>Facebook Custom Own Posts Table | Bundesministerium für Arbeit und Soziales - 7 of 26</a:t>
            </a:r>
            <a:endParaRPr lang="en-US"/>
          </a:p>
        </p:txBody>
      </p:sp>
      <p:graphicFrame>
        <p:nvGraphicFramePr>
          <p:cNvPr id="5" name="Table Placeholder 4">
            <a:extLst>
              <a:ext uri="{FF2B5EF4-FFF2-40B4-BE49-F238E27FC236}">
                <a16:creationId xmlns:a16="http://schemas.microsoft.com/office/drawing/2014/main" id="{D0F2C5C3-2A3B-474E-9A6C-ECB174F4125D}"/>
              </a:ext>
            </a:extLst>
          </p:cNvPr>
          <p:cNvGraphicFramePr>
            <a:graphicFrameLocks noGrp="1"/>
          </p:cNvGraphicFramePr>
          <p:nvPr>
            <p:ph type="tbl" sz="quarter" idx="13"/>
            <p:extLst>
              <p:ext uri="{D42A27DB-BD31-4B8C-83A1-F6EECF244321}">
                <p14:modId xmlns:p14="http://schemas.microsoft.com/office/powerpoint/2010/main" val="3555303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09859012"/>
                    </a:ext>
                  </a:extLst>
                </a:gridCol>
                <a:gridCol w="1152144">
                  <a:extLst>
                    <a:ext uri="{9D8B030D-6E8A-4147-A177-3AD203B41FA5}">
                      <a16:colId xmlns:a16="http://schemas.microsoft.com/office/drawing/2014/main" val="276204332"/>
                    </a:ext>
                  </a:extLst>
                </a:gridCol>
                <a:gridCol w="822960">
                  <a:extLst>
                    <a:ext uri="{9D8B030D-6E8A-4147-A177-3AD203B41FA5}">
                      <a16:colId xmlns:a16="http://schemas.microsoft.com/office/drawing/2014/main" val="1007453874"/>
                    </a:ext>
                  </a:extLst>
                </a:gridCol>
                <a:gridCol w="411480">
                  <a:extLst>
                    <a:ext uri="{9D8B030D-6E8A-4147-A177-3AD203B41FA5}">
                      <a16:colId xmlns:a16="http://schemas.microsoft.com/office/drawing/2014/main" val="855192350"/>
                    </a:ext>
                  </a:extLst>
                </a:gridCol>
                <a:gridCol w="246888">
                  <a:extLst>
                    <a:ext uri="{9D8B030D-6E8A-4147-A177-3AD203B41FA5}">
                      <a16:colId xmlns:a16="http://schemas.microsoft.com/office/drawing/2014/main" val="3127781614"/>
                    </a:ext>
                  </a:extLst>
                </a:gridCol>
                <a:gridCol w="246888">
                  <a:extLst>
                    <a:ext uri="{9D8B030D-6E8A-4147-A177-3AD203B41FA5}">
                      <a16:colId xmlns:a16="http://schemas.microsoft.com/office/drawing/2014/main" val="1672151114"/>
                    </a:ext>
                  </a:extLst>
                </a:gridCol>
                <a:gridCol w="246888">
                  <a:extLst>
                    <a:ext uri="{9D8B030D-6E8A-4147-A177-3AD203B41FA5}">
                      <a16:colId xmlns:a16="http://schemas.microsoft.com/office/drawing/2014/main" val="3112210183"/>
                    </a:ext>
                  </a:extLst>
                </a:gridCol>
                <a:gridCol w="246888">
                  <a:extLst>
                    <a:ext uri="{9D8B030D-6E8A-4147-A177-3AD203B41FA5}">
                      <a16:colId xmlns:a16="http://schemas.microsoft.com/office/drawing/2014/main" val="1863421913"/>
                    </a:ext>
                  </a:extLst>
                </a:gridCol>
                <a:gridCol w="246888">
                  <a:extLst>
                    <a:ext uri="{9D8B030D-6E8A-4147-A177-3AD203B41FA5}">
                      <a16:colId xmlns:a16="http://schemas.microsoft.com/office/drawing/2014/main" val="1936217412"/>
                    </a:ext>
                  </a:extLst>
                </a:gridCol>
                <a:gridCol w="246888">
                  <a:extLst>
                    <a:ext uri="{9D8B030D-6E8A-4147-A177-3AD203B41FA5}">
                      <a16:colId xmlns:a16="http://schemas.microsoft.com/office/drawing/2014/main" val="2191786509"/>
                    </a:ext>
                  </a:extLst>
                </a:gridCol>
                <a:gridCol w="246888">
                  <a:extLst>
                    <a:ext uri="{9D8B030D-6E8A-4147-A177-3AD203B41FA5}">
                      <a16:colId xmlns:a16="http://schemas.microsoft.com/office/drawing/2014/main" val="233209371"/>
                    </a:ext>
                  </a:extLst>
                </a:gridCol>
                <a:gridCol w="246888">
                  <a:extLst>
                    <a:ext uri="{9D8B030D-6E8A-4147-A177-3AD203B41FA5}">
                      <a16:colId xmlns:a16="http://schemas.microsoft.com/office/drawing/2014/main" val="4209112270"/>
                    </a:ext>
                  </a:extLst>
                </a:gridCol>
                <a:gridCol w="246888">
                  <a:extLst>
                    <a:ext uri="{9D8B030D-6E8A-4147-A177-3AD203B41FA5}">
                      <a16:colId xmlns:a16="http://schemas.microsoft.com/office/drawing/2014/main" val="2089787564"/>
                    </a:ext>
                  </a:extLst>
                </a:gridCol>
                <a:gridCol w="246888">
                  <a:extLst>
                    <a:ext uri="{9D8B030D-6E8A-4147-A177-3AD203B41FA5}">
                      <a16:colId xmlns:a16="http://schemas.microsoft.com/office/drawing/2014/main" val="175834043"/>
                    </a:ext>
                  </a:extLst>
                </a:gridCol>
                <a:gridCol w="246888">
                  <a:extLst>
                    <a:ext uri="{9D8B030D-6E8A-4147-A177-3AD203B41FA5}">
                      <a16:colId xmlns:a16="http://schemas.microsoft.com/office/drawing/2014/main" val="1860871921"/>
                    </a:ext>
                  </a:extLst>
                </a:gridCol>
                <a:gridCol w="246888">
                  <a:extLst>
                    <a:ext uri="{9D8B030D-6E8A-4147-A177-3AD203B41FA5}">
                      <a16:colId xmlns:a16="http://schemas.microsoft.com/office/drawing/2014/main" val="2891133560"/>
                    </a:ext>
                  </a:extLst>
                </a:gridCol>
                <a:gridCol w="246888">
                  <a:extLst>
                    <a:ext uri="{9D8B030D-6E8A-4147-A177-3AD203B41FA5}">
                      <a16:colId xmlns:a16="http://schemas.microsoft.com/office/drawing/2014/main" val="2039491933"/>
                    </a:ext>
                  </a:extLst>
                </a:gridCol>
                <a:gridCol w="246888">
                  <a:extLst>
                    <a:ext uri="{9D8B030D-6E8A-4147-A177-3AD203B41FA5}">
                      <a16:colId xmlns:a16="http://schemas.microsoft.com/office/drawing/2014/main" val="1850534131"/>
                    </a:ext>
                  </a:extLst>
                </a:gridCol>
                <a:gridCol w="246888">
                  <a:extLst>
                    <a:ext uri="{9D8B030D-6E8A-4147-A177-3AD203B41FA5}">
                      <a16:colId xmlns:a16="http://schemas.microsoft.com/office/drawing/2014/main" val="88677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0173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- 2021-07-22 09:00:00</a:t>
                      </a:r>
                      <a:r>
                        <a:rPr kumimoji="0" lang="de-DE" sz="1000" b="0" i="0" u="none" strike="noStrike" kern="1200" cap="none" spc="0" normalizeH="0" baseline="0" noProof="0">
                          <a:ln>
                            <a:noFill/>
                          </a:ln>
                          <a:solidFill>
                            <a:prstClr val="black"/>
                          </a:solidFill>
                          <a:effectLst/>
                          <a:uLnTx/>
                          <a:uFillTx/>
                          <a:latin typeface="+mn-lt"/>
                          <a:ea typeface="+mn-ea"/>
                          <a:cs typeface="+mn-cs"/>
                        </a:rPr>
                        <a:t>
 🏳️‍🌈 "Wer Angst im Bauch hat, hat auch den Kopf nicht frei. So kann niemand gut arbeiten. Deshalb braucht es ein lautes JA für Offenheit und Vielfalt", so Bundesminister Hubertus Heil zum heutigen ersten Pride Day Germany.
❗ Mit diesem Tag möchte die Initiative PrOut@Work ein Zeichen für die Sichtbarkeit von LSBTI* am Arbeitsplatz setzen.
Der Minister appelliert auch an die Verantwortung von Arbeitgeber*innen: Respekt am Arbeitsplatz ist keine Privatsache.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https://quintly-image-storage.s3.amazonaws.com/1fa5da054d86d71f3879f46489dde5ba/7fb5fdc39a11b91b5ad1f41aa90aa565.jpg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6.0913 %</a:t>
                      </a:r>
                    </a:p>
                  </a:txBody>
                  <a:tcPr/>
                </a:tc>
                <a:extLst>
                  <a:ext uri="{0D108BD9-81ED-4DB2-BD59-A6C34878D82A}">
                    <a16:rowId xmlns:a16="http://schemas.microsoft.com/office/drawing/2014/main" val="3447766867"/>
                  </a:ext>
                </a:extLst>
              </a:tr>
            </a:tbl>
          </a:graphicData>
        </a:graphic>
      </p:graphicFrame>
      <p:sp>
        <p:nvSpPr>
          <p:cNvPr id="4" name="Text Placeholder 3">
            <a:extLst>
              <a:ext uri="{FF2B5EF4-FFF2-40B4-BE49-F238E27FC236}">
                <a16:creationId xmlns:a16="http://schemas.microsoft.com/office/drawing/2014/main" id="{F6A3CB3E-F7B7-4744-B652-6B3E000F3A89}"/>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3752817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DE53-931F-4E3B-8BB5-50D885CE7912}"/>
              </a:ext>
            </a:extLst>
          </p:cNvPr>
          <p:cNvSpPr>
            <a:spLocks noGrp="1"/>
          </p:cNvSpPr>
          <p:nvPr>
            <p:ph type="title"/>
          </p:nvPr>
        </p:nvSpPr>
        <p:spPr/>
        <p:txBody>
          <a:bodyPr/>
          <a:lstStyle/>
          <a:p>
            <a:r>
              <a:rPr lang="de-DE"/>
              <a:t>Facebook Custom Own Posts Table | Bundesministerium für Arbeit und Soziales - 8 of 26</a:t>
            </a:r>
            <a:endParaRPr lang="en-US"/>
          </a:p>
        </p:txBody>
      </p:sp>
      <p:graphicFrame>
        <p:nvGraphicFramePr>
          <p:cNvPr id="5" name="Table Placeholder 4">
            <a:extLst>
              <a:ext uri="{FF2B5EF4-FFF2-40B4-BE49-F238E27FC236}">
                <a16:creationId xmlns:a16="http://schemas.microsoft.com/office/drawing/2014/main" id="{4A8D724B-B8E0-4BC1-A0C7-F546D26E5C80}"/>
              </a:ext>
            </a:extLst>
          </p:cNvPr>
          <p:cNvGraphicFramePr>
            <a:graphicFrameLocks noGrp="1"/>
          </p:cNvGraphicFramePr>
          <p:nvPr>
            <p:ph type="tbl" sz="quarter" idx="13"/>
            <p:extLst>
              <p:ext uri="{D42A27DB-BD31-4B8C-83A1-F6EECF244321}">
                <p14:modId xmlns:p14="http://schemas.microsoft.com/office/powerpoint/2010/main" val="2985983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4055022"/>
                    </a:ext>
                  </a:extLst>
                </a:gridCol>
                <a:gridCol w="1152144">
                  <a:extLst>
                    <a:ext uri="{9D8B030D-6E8A-4147-A177-3AD203B41FA5}">
                      <a16:colId xmlns:a16="http://schemas.microsoft.com/office/drawing/2014/main" val="4133494669"/>
                    </a:ext>
                  </a:extLst>
                </a:gridCol>
                <a:gridCol w="822960">
                  <a:extLst>
                    <a:ext uri="{9D8B030D-6E8A-4147-A177-3AD203B41FA5}">
                      <a16:colId xmlns:a16="http://schemas.microsoft.com/office/drawing/2014/main" val="2131463518"/>
                    </a:ext>
                  </a:extLst>
                </a:gridCol>
                <a:gridCol w="411480">
                  <a:extLst>
                    <a:ext uri="{9D8B030D-6E8A-4147-A177-3AD203B41FA5}">
                      <a16:colId xmlns:a16="http://schemas.microsoft.com/office/drawing/2014/main" val="1930266107"/>
                    </a:ext>
                  </a:extLst>
                </a:gridCol>
                <a:gridCol w="246888">
                  <a:extLst>
                    <a:ext uri="{9D8B030D-6E8A-4147-A177-3AD203B41FA5}">
                      <a16:colId xmlns:a16="http://schemas.microsoft.com/office/drawing/2014/main" val="107665281"/>
                    </a:ext>
                  </a:extLst>
                </a:gridCol>
                <a:gridCol w="246888">
                  <a:extLst>
                    <a:ext uri="{9D8B030D-6E8A-4147-A177-3AD203B41FA5}">
                      <a16:colId xmlns:a16="http://schemas.microsoft.com/office/drawing/2014/main" val="3848208637"/>
                    </a:ext>
                  </a:extLst>
                </a:gridCol>
                <a:gridCol w="246888">
                  <a:extLst>
                    <a:ext uri="{9D8B030D-6E8A-4147-A177-3AD203B41FA5}">
                      <a16:colId xmlns:a16="http://schemas.microsoft.com/office/drawing/2014/main" val="3900658824"/>
                    </a:ext>
                  </a:extLst>
                </a:gridCol>
                <a:gridCol w="246888">
                  <a:extLst>
                    <a:ext uri="{9D8B030D-6E8A-4147-A177-3AD203B41FA5}">
                      <a16:colId xmlns:a16="http://schemas.microsoft.com/office/drawing/2014/main" val="3239280502"/>
                    </a:ext>
                  </a:extLst>
                </a:gridCol>
                <a:gridCol w="246888">
                  <a:extLst>
                    <a:ext uri="{9D8B030D-6E8A-4147-A177-3AD203B41FA5}">
                      <a16:colId xmlns:a16="http://schemas.microsoft.com/office/drawing/2014/main" val="3079177793"/>
                    </a:ext>
                  </a:extLst>
                </a:gridCol>
                <a:gridCol w="246888">
                  <a:extLst>
                    <a:ext uri="{9D8B030D-6E8A-4147-A177-3AD203B41FA5}">
                      <a16:colId xmlns:a16="http://schemas.microsoft.com/office/drawing/2014/main" val="4080628586"/>
                    </a:ext>
                  </a:extLst>
                </a:gridCol>
                <a:gridCol w="246888">
                  <a:extLst>
                    <a:ext uri="{9D8B030D-6E8A-4147-A177-3AD203B41FA5}">
                      <a16:colId xmlns:a16="http://schemas.microsoft.com/office/drawing/2014/main" val="911575946"/>
                    </a:ext>
                  </a:extLst>
                </a:gridCol>
                <a:gridCol w="246888">
                  <a:extLst>
                    <a:ext uri="{9D8B030D-6E8A-4147-A177-3AD203B41FA5}">
                      <a16:colId xmlns:a16="http://schemas.microsoft.com/office/drawing/2014/main" val="157303310"/>
                    </a:ext>
                  </a:extLst>
                </a:gridCol>
                <a:gridCol w="246888">
                  <a:extLst>
                    <a:ext uri="{9D8B030D-6E8A-4147-A177-3AD203B41FA5}">
                      <a16:colId xmlns:a16="http://schemas.microsoft.com/office/drawing/2014/main" val="68794090"/>
                    </a:ext>
                  </a:extLst>
                </a:gridCol>
                <a:gridCol w="246888">
                  <a:extLst>
                    <a:ext uri="{9D8B030D-6E8A-4147-A177-3AD203B41FA5}">
                      <a16:colId xmlns:a16="http://schemas.microsoft.com/office/drawing/2014/main" val="2110056662"/>
                    </a:ext>
                  </a:extLst>
                </a:gridCol>
                <a:gridCol w="246888">
                  <a:extLst>
                    <a:ext uri="{9D8B030D-6E8A-4147-A177-3AD203B41FA5}">
                      <a16:colId xmlns:a16="http://schemas.microsoft.com/office/drawing/2014/main" val="1568902409"/>
                    </a:ext>
                  </a:extLst>
                </a:gridCol>
                <a:gridCol w="246888">
                  <a:extLst>
                    <a:ext uri="{9D8B030D-6E8A-4147-A177-3AD203B41FA5}">
                      <a16:colId xmlns:a16="http://schemas.microsoft.com/office/drawing/2014/main" val="665865092"/>
                    </a:ext>
                  </a:extLst>
                </a:gridCol>
                <a:gridCol w="246888">
                  <a:extLst>
                    <a:ext uri="{9D8B030D-6E8A-4147-A177-3AD203B41FA5}">
                      <a16:colId xmlns:a16="http://schemas.microsoft.com/office/drawing/2014/main" val="748804426"/>
                    </a:ext>
                  </a:extLst>
                </a:gridCol>
                <a:gridCol w="246888">
                  <a:extLst>
                    <a:ext uri="{9D8B030D-6E8A-4147-A177-3AD203B41FA5}">
                      <a16:colId xmlns:a16="http://schemas.microsoft.com/office/drawing/2014/main" val="1431500814"/>
                    </a:ext>
                  </a:extLst>
                </a:gridCol>
                <a:gridCol w="246888">
                  <a:extLst>
                    <a:ext uri="{9D8B030D-6E8A-4147-A177-3AD203B41FA5}">
                      <a16:colId xmlns:a16="http://schemas.microsoft.com/office/drawing/2014/main" val="366272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8330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- 2021-07-21 10:00:08</a:t>
                      </a:r>
                      <a:r>
                        <a:rPr kumimoji="0" lang="de-DE" sz="1000" b="0" i="0" u="none" strike="noStrike" kern="1200" cap="none" spc="0" normalizeH="0" baseline="0" noProof="0">
                          <a:ln>
                            <a:noFill/>
                          </a:ln>
                          <a:solidFill>
                            <a:prstClr val="black"/>
                          </a:solidFill>
                          <a:effectLst/>
                          <a:uLnTx/>
                          <a:uFillTx/>
                          <a:latin typeface="+mn-lt"/>
                          <a:ea typeface="+mn-ea"/>
                          <a:cs typeface="+mn-cs"/>
                        </a:rPr>
                        <a:t>
 👩‍🍳🌿 Welche “Zutaten” braucht es für eine Ausbildung mitten in der Pandemie? Und auf welche Pizza gehört Koriander?
💬 Zusammen mit Moderator und Entertainer Thomas Gottschalk, der angehenden Köchin Aydan Bademsoy und Hotelmanagerin Jennifer Vogel findet Bundesminister Hubertus Heil das in "Hin.Gehört. Die Spezial-Ausgabe" heraus.
📣 Außerdem sprechen sie darüber, wie man Ausbildungsplätze auch in der Pandemie sichert und wie sich mehr junge Menschen für einen Ausbildungsberuf gewinnen lassen. 
🎬 Unsere vierte Folge – ab Freitag zu sehen auf www.hingehoert.bmas.de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https://quintly-image-storage.s3.amazonaws.com/1fa5da054d86d71f3879f46489dde5ba/ed9307acd05c6f9545bb7cdb8dc349bf.jpg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0.8326 %</a:t>
                      </a:r>
                    </a:p>
                  </a:txBody>
                  <a:tcPr/>
                </a:tc>
                <a:extLst>
                  <a:ext uri="{0D108BD9-81ED-4DB2-BD59-A6C34878D82A}">
                    <a16:rowId xmlns:a16="http://schemas.microsoft.com/office/drawing/2014/main" val="904722511"/>
                  </a:ext>
                </a:extLst>
              </a:tr>
            </a:tbl>
          </a:graphicData>
        </a:graphic>
      </p:graphicFrame>
      <p:sp>
        <p:nvSpPr>
          <p:cNvPr id="4" name="Text Placeholder 3">
            <a:extLst>
              <a:ext uri="{FF2B5EF4-FFF2-40B4-BE49-F238E27FC236}">
                <a16:creationId xmlns:a16="http://schemas.microsoft.com/office/drawing/2014/main" id="{96E08E1A-439D-4FA3-B892-C3EBA71603C5}"/>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39747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14653-17B3-4658-867A-EC80E8E37AE8}"/>
              </a:ext>
            </a:extLst>
          </p:cNvPr>
          <p:cNvSpPr>
            <a:spLocks noGrp="1"/>
          </p:cNvSpPr>
          <p:nvPr>
            <p:ph type="title"/>
          </p:nvPr>
        </p:nvSpPr>
        <p:spPr/>
        <p:txBody>
          <a:bodyPr/>
          <a:lstStyle/>
          <a:p>
            <a:r>
              <a:rPr lang="de-DE"/>
              <a:t>Facebook Custom Own Posts Table | Bundesministerium für Arbeit und Soziales - 9 of 26</a:t>
            </a:r>
            <a:endParaRPr lang="en-US"/>
          </a:p>
        </p:txBody>
      </p:sp>
      <p:graphicFrame>
        <p:nvGraphicFramePr>
          <p:cNvPr id="5" name="Table Placeholder 4">
            <a:extLst>
              <a:ext uri="{FF2B5EF4-FFF2-40B4-BE49-F238E27FC236}">
                <a16:creationId xmlns:a16="http://schemas.microsoft.com/office/drawing/2014/main" id="{6F6171F2-3C45-4262-872E-2EEBBF65A0A6}"/>
              </a:ext>
            </a:extLst>
          </p:cNvPr>
          <p:cNvGraphicFramePr>
            <a:graphicFrameLocks noGrp="1"/>
          </p:cNvGraphicFramePr>
          <p:nvPr>
            <p:ph type="tbl" sz="quarter" idx="13"/>
            <p:extLst>
              <p:ext uri="{D42A27DB-BD31-4B8C-83A1-F6EECF244321}">
                <p14:modId xmlns:p14="http://schemas.microsoft.com/office/powerpoint/2010/main" val="2427909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88028518"/>
                    </a:ext>
                  </a:extLst>
                </a:gridCol>
                <a:gridCol w="1152144">
                  <a:extLst>
                    <a:ext uri="{9D8B030D-6E8A-4147-A177-3AD203B41FA5}">
                      <a16:colId xmlns:a16="http://schemas.microsoft.com/office/drawing/2014/main" val="4158461453"/>
                    </a:ext>
                  </a:extLst>
                </a:gridCol>
                <a:gridCol w="822960">
                  <a:extLst>
                    <a:ext uri="{9D8B030D-6E8A-4147-A177-3AD203B41FA5}">
                      <a16:colId xmlns:a16="http://schemas.microsoft.com/office/drawing/2014/main" val="3038862223"/>
                    </a:ext>
                  </a:extLst>
                </a:gridCol>
                <a:gridCol w="411480">
                  <a:extLst>
                    <a:ext uri="{9D8B030D-6E8A-4147-A177-3AD203B41FA5}">
                      <a16:colId xmlns:a16="http://schemas.microsoft.com/office/drawing/2014/main" val="3889989323"/>
                    </a:ext>
                  </a:extLst>
                </a:gridCol>
                <a:gridCol w="246888">
                  <a:extLst>
                    <a:ext uri="{9D8B030D-6E8A-4147-A177-3AD203B41FA5}">
                      <a16:colId xmlns:a16="http://schemas.microsoft.com/office/drawing/2014/main" val="2670293040"/>
                    </a:ext>
                  </a:extLst>
                </a:gridCol>
                <a:gridCol w="246888">
                  <a:extLst>
                    <a:ext uri="{9D8B030D-6E8A-4147-A177-3AD203B41FA5}">
                      <a16:colId xmlns:a16="http://schemas.microsoft.com/office/drawing/2014/main" val="1012636453"/>
                    </a:ext>
                  </a:extLst>
                </a:gridCol>
                <a:gridCol w="246888">
                  <a:extLst>
                    <a:ext uri="{9D8B030D-6E8A-4147-A177-3AD203B41FA5}">
                      <a16:colId xmlns:a16="http://schemas.microsoft.com/office/drawing/2014/main" val="4097621106"/>
                    </a:ext>
                  </a:extLst>
                </a:gridCol>
                <a:gridCol w="246888">
                  <a:extLst>
                    <a:ext uri="{9D8B030D-6E8A-4147-A177-3AD203B41FA5}">
                      <a16:colId xmlns:a16="http://schemas.microsoft.com/office/drawing/2014/main" val="4135258228"/>
                    </a:ext>
                  </a:extLst>
                </a:gridCol>
                <a:gridCol w="246888">
                  <a:extLst>
                    <a:ext uri="{9D8B030D-6E8A-4147-A177-3AD203B41FA5}">
                      <a16:colId xmlns:a16="http://schemas.microsoft.com/office/drawing/2014/main" val="770416901"/>
                    </a:ext>
                  </a:extLst>
                </a:gridCol>
                <a:gridCol w="246888">
                  <a:extLst>
                    <a:ext uri="{9D8B030D-6E8A-4147-A177-3AD203B41FA5}">
                      <a16:colId xmlns:a16="http://schemas.microsoft.com/office/drawing/2014/main" val="1139513076"/>
                    </a:ext>
                  </a:extLst>
                </a:gridCol>
                <a:gridCol w="246888">
                  <a:extLst>
                    <a:ext uri="{9D8B030D-6E8A-4147-A177-3AD203B41FA5}">
                      <a16:colId xmlns:a16="http://schemas.microsoft.com/office/drawing/2014/main" val="1529464620"/>
                    </a:ext>
                  </a:extLst>
                </a:gridCol>
                <a:gridCol w="246888">
                  <a:extLst>
                    <a:ext uri="{9D8B030D-6E8A-4147-A177-3AD203B41FA5}">
                      <a16:colId xmlns:a16="http://schemas.microsoft.com/office/drawing/2014/main" val="208183767"/>
                    </a:ext>
                  </a:extLst>
                </a:gridCol>
                <a:gridCol w="246888">
                  <a:extLst>
                    <a:ext uri="{9D8B030D-6E8A-4147-A177-3AD203B41FA5}">
                      <a16:colId xmlns:a16="http://schemas.microsoft.com/office/drawing/2014/main" val="2359913557"/>
                    </a:ext>
                  </a:extLst>
                </a:gridCol>
                <a:gridCol w="246888">
                  <a:extLst>
                    <a:ext uri="{9D8B030D-6E8A-4147-A177-3AD203B41FA5}">
                      <a16:colId xmlns:a16="http://schemas.microsoft.com/office/drawing/2014/main" val="1005477849"/>
                    </a:ext>
                  </a:extLst>
                </a:gridCol>
                <a:gridCol w="246888">
                  <a:extLst>
                    <a:ext uri="{9D8B030D-6E8A-4147-A177-3AD203B41FA5}">
                      <a16:colId xmlns:a16="http://schemas.microsoft.com/office/drawing/2014/main" val="1941472383"/>
                    </a:ext>
                  </a:extLst>
                </a:gridCol>
                <a:gridCol w="246888">
                  <a:extLst>
                    <a:ext uri="{9D8B030D-6E8A-4147-A177-3AD203B41FA5}">
                      <a16:colId xmlns:a16="http://schemas.microsoft.com/office/drawing/2014/main" val="3529161092"/>
                    </a:ext>
                  </a:extLst>
                </a:gridCol>
                <a:gridCol w="246888">
                  <a:extLst>
                    <a:ext uri="{9D8B030D-6E8A-4147-A177-3AD203B41FA5}">
                      <a16:colId xmlns:a16="http://schemas.microsoft.com/office/drawing/2014/main" val="3943039634"/>
                    </a:ext>
                  </a:extLst>
                </a:gridCol>
                <a:gridCol w="246888">
                  <a:extLst>
                    <a:ext uri="{9D8B030D-6E8A-4147-A177-3AD203B41FA5}">
                      <a16:colId xmlns:a16="http://schemas.microsoft.com/office/drawing/2014/main" val="1866436291"/>
                    </a:ext>
                  </a:extLst>
                </a:gridCol>
                <a:gridCol w="246888">
                  <a:extLst>
                    <a:ext uri="{9D8B030D-6E8A-4147-A177-3AD203B41FA5}">
                      <a16:colId xmlns:a16="http://schemas.microsoft.com/office/drawing/2014/main" val="687507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2292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- 2021-07-19 09:00:28</a:t>
                      </a:r>
                      <a:r>
                        <a:rPr kumimoji="0" lang="de-DE" sz="1000" b="0" i="0" u="none" strike="noStrike" kern="1200" cap="none" spc="0" normalizeH="0" baseline="0" noProof="0">
                          <a:ln>
                            <a:noFill/>
                          </a:ln>
                          <a:solidFill>
                            <a:prstClr val="black"/>
                          </a:solidFill>
                          <a:effectLst/>
                          <a:uLnTx/>
                          <a:uFillTx/>
                          <a:latin typeface="+mn-lt"/>
                          <a:ea typeface="+mn-ea"/>
                          <a:cs typeface="+mn-cs"/>
                        </a:rPr>
                        <a:t>
 ❗️Alles inklusiv(e)? Nicht nur im Urlaub, sondern in allen Lebensbereichen muss Inklusion der Standard sein!
💪  „Nichts über uns - ohne uns!“ sollte selbstverständlich sein, wenn wir über selbstbestimmtes Leben und Teilhabe ohne Benachteiligung sprechen.
🏆 Mit dem Bundesteilhabepreis zeichnen wir alljährlich vorbildliche Praxis-Beispiele und Modellprojekte aus.
Der Schwerpunkt für 2021 lautet „Unterstützung, Assistenz, Pflege - gesellschaftliche Teilhabe auch in Corona-Zeiten“ und der Bewerbungsschluss ist am 21. August.
🔗 www.bundesteilhabepreis.de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https://quintly-image-storage.s3.amazonaws.com/1fa5da054d86d71f3879f46489dde5ba/c168e34d96e6900e5eb8cd2545bfe760.jpg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1.1932 %</a:t>
                      </a:r>
                    </a:p>
                  </a:txBody>
                  <a:tcPr/>
                </a:tc>
                <a:extLst>
                  <a:ext uri="{0D108BD9-81ED-4DB2-BD59-A6C34878D82A}">
                    <a16:rowId xmlns:a16="http://schemas.microsoft.com/office/drawing/2014/main" val="2524711343"/>
                  </a:ext>
                </a:extLst>
              </a:tr>
            </a:tbl>
          </a:graphicData>
        </a:graphic>
      </p:graphicFrame>
      <p:sp>
        <p:nvSpPr>
          <p:cNvPr id="4" name="Text Placeholder 3">
            <a:extLst>
              <a:ext uri="{FF2B5EF4-FFF2-40B4-BE49-F238E27FC236}">
                <a16:creationId xmlns:a16="http://schemas.microsoft.com/office/drawing/2014/main" id="{467194C2-F179-4090-9BC3-7CA8B8AE29DE}"/>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725880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C95F-FE00-4B63-AA7C-06E2B960919A}"/>
              </a:ext>
            </a:extLst>
          </p:cNvPr>
          <p:cNvSpPr>
            <a:spLocks noGrp="1"/>
          </p:cNvSpPr>
          <p:nvPr>
            <p:ph type="title"/>
          </p:nvPr>
        </p:nvSpPr>
        <p:spPr/>
        <p:txBody>
          <a:bodyPr/>
          <a:lstStyle/>
          <a:p>
            <a:r>
              <a:rPr lang="de-DE"/>
              <a:t>Facebook Custom Own Posts Table | Bundesministerium für Arbeit und Soziales - 10 of 26</a:t>
            </a:r>
            <a:endParaRPr lang="en-US"/>
          </a:p>
        </p:txBody>
      </p:sp>
      <p:graphicFrame>
        <p:nvGraphicFramePr>
          <p:cNvPr id="5" name="Table Placeholder 4">
            <a:extLst>
              <a:ext uri="{FF2B5EF4-FFF2-40B4-BE49-F238E27FC236}">
                <a16:creationId xmlns:a16="http://schemas.microsoft.com/office/drawing/2014/main" id="{5328CE70-C118-4796-9831-06C870A3A491}"/>
              </a:ext>
            </a:extLst>
          </p:cNvPr>
          <p:cNvGraphicFramePr>
            <a:graphicFrameLocks noGrp="1"/>
          </p:cNvGraphicFramePr>
          <p:nvPr>
            <p:ph type="tbl" sz="quarter" idx="13"/>
            <p:extLst>
              <p:ext uri="{D42A27DB-BD31-4B8C-83A1-F6EECF244321}">
                <p14:modId xmlns:p14="http://schemas.microsoft.com/office/powerpoint/2010/main" val="2618584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44752115"/>
                    </a:ext>
                  </a:extLst>
                </a:gridCol>
                <a:gridCol w="1152144">
                  <a:extLst>
                    <a:ext uri="{9D8B030D-6E8A-4147-A177-3AD203B41FA5}">
                      <a16:colId xmlns:a16="http://schemas.microsoft.com/office/drawing/2014/main" val="4173543003"/>
                    </a:ext>
                  </a:extLst>
                </a:gridCol>
                <a:gridCol w="822960">
                  <a:extLst>
                    <a:ext uri="{9D8B030D-6E8A-4147-A177-3AD203B41FA5}">
                      <a16:colId xmlns:a16="http://schemas.microsoft.com/office/drawing/2014/main" val="2355195835"/>
                    </a:ext>
                  </a:extLst>
                </a:gridCol>
                <a:gridCol w="411480">
                  <a:extLst>
                    <a:ext uri="{9D8B030D-6E8A-4147-A177-3AD203B41FA5}">
                      <a16:colId xmlns:a16="http://schemas.microsoft.com/office/drawing/2014/main" val="2920750743"/>
                    </a:ext>
                  </a:extLst>
                </a:gridCol>
                <a:gridCol w="246888">
                  <a:extLst>
                    <a:ext uri="{9D8B030D-6E8A-4147-A177-3AD203B41FA5}">
                      <a16:colId xmlns:a16="http://schemas.microsoft.com/office/drawing/2014/main" val="2031121093"/>
                    </a:ext>
                  </a:extLst>
                </a:gridCol>
                <a:gridCol w="246888">
                  <a:extLst>
                    <a:ext uri="{9D8B030D-6E8A-4147-A177-3AD203B41FA5}">
                      <a16:colId xmlns:a16="http://schemas.microsoft.com/office/drawing/2014/main" val="1733278165"/>
                    </a:ext>
                  </a:extLst>
                </a:gridCol>
                <a:gridCol w="246888">
                  <a:extLst>
                    <a:ext uri="{9D8B030D-6E8A-4147-A177-3AD203B41FA5}">
                      <a16:colId xmlns:a16="http://schemas.microsoft.com/office/drawing/2014/main" val="1992770960"/>
                    </a:ext>
                  </a:extLst>
                </a:gridCol>
                <a:gridCol w="246888">
                  <a:extLst>
                    <a:ext uri="{9D8B030D-6E8A-4147-A177-3AD203B41FA5}">
                      <a16:colId xmlns:a16="http://schemas.microsoft.com/office/drawing/2014/main" val="2801580825"/>
                    </a:ext>
                  </a:extLst>
                </a:gridCol>
                <a:gridCol w="246888">
                  <a:extLst>
                    <a:ext uri="{9D8B030D-6E8A-4147-A177-3AD203B41FA5}">
                      <a16:colId xmlns:a16="http://schemas.microsoft.com/office/drawing/2014/main" val="1189214145"/>
                    </a:ext>
                  </a:extLst>
                </a:gridCol>
                <a:gridCol w="246888">
                  <a:extLst>
                    <a:ext uri="{9D8B030D-6E8A-4147-A177-3AD203B41FA5}">
                      <a16:colId xmlns:a16="http://schemas.microsoft.com/office/drawing/2014/main" val="1692121655"/>
                    </a:ext>
                  </a:extLst>
                </a:gridCol>
                <a:gridCol w="246888">
                  <a:extLst>
                    <a:ext uri="{9D8B030D-6E8A-4147-A177-3AD203B41FA5}">
                      <a16:colId xmlns:a16="http://schemas.microsoft.com/office/drawing/2014/main" val="576983055"/>
                    </a:ext>
                  </a:extLst>
                </a:gridCol>
                <a:gridCol w="246888">
                  <a:extLst>
                    <a:ext uri="{9D8B030D-6E8A-4147-A177-3AD203B41FA5}">
                      <a16:colId xmlns:a16="http://schemas.microsoft.com/office/drawing/2014/main" val="1434530340"/>
                    </a:ext>
                  </a:extLst>
                </a:gridCol>
                <a:gridCol w="246888">
                  <a:extLst>
                    <a:ext uri="{9D8B030D-6E8A-4147-A177-3AD203B41FA5}">
                      <a16:colId xmlns:a16="http://schemas.microsoft.com/office/drawing/2014/main" val="3745479131"/>
                    </a:ext>
                  </a:extLst>
                </a:gridCol>
                <a:gridCol w="246888">
                  <a:extLst>
                    <a:ext uri="{9D8B030D-6E8A-4147-A177-3AD203B41FA5}">
                      <a16:colId xmlns:a16="http://schemas.microsoft.com/office/drawing/2014/main" val="1572366195"/>
                    </a:ext>
                  </a:extLst>
                </a:gridCol>
                <a:gridCol w="246888">
                  <a:extLst>
                    <a:ext uri="{9D8B030D-6E8A-4147-A177-3AD203B41FA5}">
                      <a16:colId xmlns:a16="http://schemas.microsoft.com/office/drawing/2014/main" val="754641555"/>
                    </a:ext>
                  </a:extLst>
                </a:gridCol>
                <a:gridCol w="246888">
                  <a:extLst>
                    <a:ext uri="{9D8B030D-6E8A-4147-A177-3AD203B41FA5}">
                      <a16:colId xmlns:a16="http://schemas.microsoft.com/office/drawing/2014/main" val="1778130812"/>
                    </a:ext>
                  </a:extLst>
                </a:gridCol>
                <a:gridCol w="246888">
                  <a:extLst>
                    <a:ext uri="{9D8B030D-6E8A-4147-A177-3AD203B41FA5}">
                      <a16:colId xmlns:a16="http://schemas.microsoft.com/office/drawing/2014/main" val="3222710621"/>
                    </a:ext>
                  </a:extLst>
                </a:gridCol>
                <a:gridCol w="246888">
                  <a:extLst>
                    <a:ext uri="{9D8B030D-6E8A-4147-A177-3AD203B41FA5}">
                      <a16:colId xmlns:a16="http://schemas.microsoft.com/office/drawing/2014/main" val="1699091593"/>
                    </a:ext>
                  </a:extLst>
                </a:gridCol>
                <a:gridCol w="246888">
                  <a:extLst>
                    <a:ext uri="{9D8B030D-6E8A-4147-A177-3AD203B41FA5}">
                      <a16:colId xmlns:a16="http://schemas.microsoft.com/office/drawing/2014/main" val="115386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3410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- 2021-07-17 10:00:31</a:t>
                      </a:r>
                      <a:r>
                        <a:rPr kumimoji="0" lang="de-DE" sz="1000" b="0" i="0" u="none" strike="noStrike" kern="1200" cap="none" spc="0" normalizeH="0" baseline="0" noProof="0">
                          <a:ln>
                            <a:noFill/>
                          </a:ln>
                          <a:solidFill>
                            <a:prstClr val="black"/>
                          </a:solidFill>
                          <a:effectLst/>
                          <a:uLnTx/>
                          <a:uFillTx/>
                          <a:latin typeface="+mn-lt"/>
                          <a:ea typeface="+mn-ea"/>
                          <a:cs typeface="+mn-cs"/>
                        </a:rPr>
                        <a:t>
 🤔 Können Sie alle sechs Ausbildungsberufe in unserem Emoji-Rätsel erraten? Schreiben Sie uns Ihre Antwort in die Kommentare. Am Montag lösen wir das Rätsel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https://quintly-image-storage.s3.amazonaws.com/1fa5da054d86d71f3879f46489dde5ba/8f87a8cdc3e46c5f9305e23ce1194e96.jpg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2.7187 %</a:t>
                      </a:r>
                    </a:p>
                  </a:txBody>
                  <a:tcPr/>
                </a:tc>
                <a:extLst>
                  <a:ext uri="{0D108BD9-81ED-4DB2-BD59-A6C34878D82A}">
                    <a16:rowId xmlns:a16="http://schemas.microsoft.com/office/drawing/2014/main" val="1883708245"/>
                  </a:ext>
                </a:extLst>
              </a:tr>
            </a:tbl>
          </a:graphicData>
        </a:graphic>
      </p:graphicFrame>
      <p:sp>
        <p:nvSpPr>
          <p:cNvPr id="4" name="Text Placeholder 3">
            <a:extLst>
              <a:ext uri="{FF2B5EF4-FFF2-40B4-BE49-F238E27FC236}">
                <a16:creationId xmlns:a16="http://schemas.microsoft.com/office/drawing/2014/main" id="{3C7DDBBC-1E24-4E33-8586-2F4161750C42}"/>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909946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15BC-57B2-478B-B4EC-F7EFE41606C9}"/>
              </a:ext>
            </a:extLst>
          </p:cNvPr>
          <p:cNvSpPr>
            <a:spLocks noGrp="1"/>
          </p:cNvSpPr>
          <p:nvPr>
            <p:ph type="title"/>
          </p:nvPr>
        </p:nvSpPr>
        <p:spPr/>
        <p:txBody>
          <a:bodyPr/>
          <a:lstStyle/>
          <a:p>
            <a:r>
              <a:rPr lang="de-DE"/>
              <a:t>Facebook Custom Own Posts Table | Bundesministerium für Arbeit und Soziales - 11 of 26</a:t>
            </a:r>
            <a:endParaRPr lang="en-US"/>
          </a:p>
        </p:txBody>
      </p:sp>
      <p:graphicFrame>
        <p:nvGraphicFramePr>
          <p:cNvPr id="5" name="Table Placeholder 4">
            <a:extLst>
              <a:ext uri="{FF2B5EF4-FFF2-40B4-BE49-F238E27FC236}">
                <a16:creationId xmlns:a16="http://schemas.microsoft.com/office/drawing/2014/main" id="{E5181B66-5C17-4618-B6D2-5AA463519B55}"/>
              </a:ext>
            </a:extLst>
          </p:cNvPr>
          <p:cNvGraphicFramePr>
            <a:graphicFrameLocks noGrp="1"/>
          </p:cNvGraphicFramePr>
          <p:nvPr>
            <p:ph type="tbl" sz="quarter" idx="13"/>
            <p:extLst>
              <p:ext uri="{D42A27DB-BD31-4B8C-83A1-F6EECF244321}">
                <p14:modId xmlns:p14="http://schemas.microsoft.com/office/powerpoint/2010/main" val="1676737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64890054"/>
                    </a:ext>
                  </a:extLst>
                </a:gridCol>
                <a:gridCol w="1152144">
                  <a:extLst>
                    <a:ext uri="{9D8B030D-6E8A-4147-A177-3AD203B41FA5}">
                      <a16:colId xmlns:a16="http://schemas.microsoft.com/office/drawing/2014/main" val="1015324522"/>
                    </a:ext>
                  </a:extLst>
                </a:gridCol>
                <a:gridCol w="822960">
                  <a:extLst>
                    <a:ext uri="{9D8B030D-6E8A-4147-A177-3AD203B41FA5}">
                      <a16:colId xmlns:a16="http://schemas.microsoft.com/office/drawing/2014/main" val="2512733851"/>
                    </a:ext>
                  </a:extLst>
                </a:gridCol>
                <a:gridCol w="411480">
                  <a:extLst>
                    <a:ext uri="{9D8B030D-6E8A-4147-A177-3AD203B41FA5}">
                      <a16:colId xmlns:a16="http://schemas.microsoft.com/office/drawing/2014/main" val="1363924459"/>
                    </a:ext>
                  </a:extLst>
                </a:gridCol>
                <a:gridCol w="246888">
                  <a:extLst>
                    <a:ext uri="{9D8B030D-6E8A-4147-A177-3AD203B41FA5}">
                      <a16:colId xmlns:a16="http://schemas.microsoft.com/office/drawing/2014/main" val="1568385757"/>
                    </a:ext>
                  </a:extLst>
                </a:gridCol>
                <a:gridCol w="246888">
                  <a:extLst>
                    <a:ext uri="{9D8B030D-6E8A-4147-A177-3AD203B41FA5}">
                      <a16:colId xmlns:a16="http://schemas.microsoft.com/office/drawing/2014/main" val="2336478985"/>
                    </a:ext>
                  </a:extLst>
                </a:gridCol>
                <a:gridCol w="246888">
                  <a:extLst>
                    <a:ext uri="{9D8B030D-6E8A-4147-A177-3AD203B41FA5}">
                      <a16:colId xmlns:a16="http://schemas.microsoft.com/office/drawing/2014/main" val="4251683050"/>
                    </a:ext>
                  </a:extLst>
                </a:gridCol>
                <a:gridCol w="246888">
                  <a:extLst>
                    <a:ext uri="{9D8B030D-6E8A-4147-A177-3AD203B41FA5}">
                      <a16:colId xmlns:a16="http://schemas.microsoft.com/office/drawing/2014/main" val="3263490244"/>
                    </a:ext>
                  </a:extLst>
                </a:gridCol>
                <a:gridCol w="246888">
                  <a:extLst>
                    <a:ext uri="{9D8B030D-6E8A-4147-A177-3AD203B41FA5}">
                      <a16:colId xmlns:a16="http://schemas.microsoft.com/office/drawing/2014/main" val="3132994353"/>
                    </a:ext>
                  </a:extLst>
                </a:gridCol>
                <a:gridCol w="246888">
                  <a:extLst>
                    <a:ext uri="{9D8B030D-6E8A-4147-A177-3AD203B41FA5}">
                      <a16:colId xmlns:a16="http://schemas.microsoft.com/office/drawing/2014/main" val="1702572071"/>
                    </a:ext>
                  </a:extLst>
                </a:gridCol>
                <a:gridCol w="246888">
                  <a:extLst>
                    <a:ext uri="{9D8B030D-6E8A-4147-A177-3AD203B41FA5}">
                      <a16:colId xmlns:a16="http://schemas.microsoft.com/office/drawing/2014/main" val="1564295390"/>
                    </a:ext>
                  </a:extLst>
                </a:gridCol>
                <a:gridCol w="246888">
                  <a:extLst>
                    <a:ext uri="{9D8B030D-6E8A-4147-A177-3AD203B41FA5}">
                      <a16:colId xmlns:a16="http://schemas.microsoft.com/office/drawing/2014/main" val="3586033392"/>
                    </a:ext>
                  </a:extLst>
                </a:gridCol>
                <a:gridCol w="246888">
                  <a:extLst>
                    <a:ext uri="{9D8B030D-6E8A-4147-A177-3AD203B41FA5}">
                      <a16:colId xmlns:a16="http://schemas.microsoft.com/office/drawing/2014/main" val="3155995669"/>
                    </a:ext>
                  </a:extLst>
                </a:gridCol>
                <a:gridCol w="246888">
                  <a:extLst>
                    <a:ext uri="{9D8B030D-6E8A-4147-A177-3AD203B41FA5}">
                      <a16:colId xmlns:a16="http://schemas.microsoft.com/office/drawing/2014/main" val="448663613"/>
                    </a:ext>
                  </a:extLst>
                </a:gridCol>
                <a:gridCol w="246888">
                  <a:extLst>
                    <a:ext uri="{9D8B030D-6E8A-4147-A177-3AD203B41FA5}">
                      <a16:colId xmlns:a16="http://schemas.microsoft.com/office/drawing/2014/main" val="3823764140"/>
                    </a:ext>
                  </a:extLst>
                </a:gridCol>
                <a:gridCol w="246888">
                  <a:extLst>
                    <a:ext uri="{9D8B030D-6E8A-4147-A177-3AD203B41FA5}">
                      <a16:colId xmlns:a16="http://schemas.microsoft.com/office/drawing/2014/main" val="3166928408"/>
                    </a:ext>
                  </a:extLst>
                </a:gridCol>
                <a:gridCol w="246888">
                  <a:extLst>
                    <a:ext uri="{9D8B030D-6E8A-4147-A177-3AD203B41FA5}">
                      <a16:colId xmlns:a16="http://schemas.microsoft.com/office/drawing/2014/main" val="1547891833"/>
                    </a:ext>
                  </a:extLst>
                </a:gridCol>
                <a:gridCol w="246888">
                  <a:extLst>
                    <a:ext uri="{9D8B030D-6E8A-4147-A177-3AD203B41FA5}">
                      <a16:colId xmlns:a16="http://schemas.microsoft.com/office/drawing/2014/main" val="1400334290"/>
                    </a:ext>
                  </a:extLst>
                </a:gridCol>
                <a:gridCol w="246888">
                  <a:extLst>
                    <a:ext uri="{9D8B030D-6E8A-4147-A177-3AD203B41FA5}">
                      <a16:colId xmlns:a16="http://schemas.microsoft.com/office/drawing/2014/main" val="275102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2947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- 2021-07-16 14:30:00</a:t>
                      </a:r>
                      <a:r>
                        <a:rPr kumimoji="0" lang="de-DE" sz="1000" b="0" i="0" u="none" strike="noStrike" kern="1200" cap="none" spc="0" normalizeH="0" baseline="0" noProof="0">
                          <a:ln>
                            <a:noFill/>
                          </a:ln>
                          <a:solidFill>
                            <a:prstClr val="black"/>
                          </a:solidFill>
                          <a:effectLst/>
                          <a:uLnTx/>
                          <a:uFillTx/>
                          <a:latin typeface="+mn-lt"/>
                          <a:ea typeface="+mn-ea"/>
                          <a:cs typeface="+mn-cs"/>
                        </a:rPr>
                        <a:t>
 🌏🤝 Mit unserem Lieferkettengesetz stärken wir Menschenrechte weltweit! Wie das gelingt, wer davon profitiert und was das Gesetz konkret regelt, das erklären wir zum morgigen Internationalen Tag der Gerechtigkeit kurz und knapp in unserem Video. 👇
🔗 www.bmas.de/lieferketten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https://quintly-image-storage.s3.amazonaws.com/1fa5da054d86d71f3879f46489dde5ba/48f11f9d8446f86995a9d32f761588bf.jpg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extLst>
                  <a:ext uri="{0D108BD9-81ED-4DB2-BD59-A6C34878D82A}">
                    <a16:rowId xmlns:a16="http://schemas.microsoft.com/office/drawing/2014/main" val="1338962862"/>
                  </a:ext>
                </a:extLst>
              </a:tr>
            </a:tbl>
          </a:graphicData>
        </a:graphic>
      </p:graphicFrame>
      <p:sp>
        <p:nvSpPr>
          <p:cNvPr id="4" name="Text Placeholder 3">
            <a:extLst>
              <a:ext uri="{FF2B5EF4-FFF2-40B4-BE49-F238E27FC236}">
                <a16:creationId xmlns:a16="http://schemas.microsoft.com/office/drawing/2014/main" id="{1B4CF282-5667-4862-A08B-8C6058E414B1}"/>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833788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3E536-FF35-4FB4-AF3D-D67D70AE442C}"/>
              </a:ext>
            </a:extLst>
          </p:cNvPr>
          <p:cNvSpPr>
            <a:spLocks noGrp="1"/>
          </p:cNvSpPr>
          <p:nvPr>
            <p:ph type="title"/>
          </p:nvPr>
        </p:nvSpPr>
        <p:spPr/>
        <p:txBody>
          <a:bodyPr/>
          <a:lstStyle/>
          <a:p>
            <a:r>
              <a:rPr lang="de-DE"/>
              <a:t>Facebook Custom Own Posts Table | Bundesministerium für Arbeit und Soziales - 12 of 26</a:t>
            </a:r>
            <a:endParaRPr lang="en-US"/>
          </a:p>
        </p:txBody>
      </p:sp>
      <p:graphicFrame>
        <p:nvGraphicFramePr>
          <p:cNvPr id="5" name="Table Placeholder 4">
            <a:extLst>
              <a:ext uri="{FF2B5EF4-FFF2-40B4-BE49-F238E27FC236}">
                <a16:creationId xmlns:a16="http://schemas.microsoft.com/office/drawing/2014/main" id="{8B334F9D-1099-4738-9207-8D1E09AF74E4}"/>
              </a:ext>
            </a:extLst>
          </p:cNvPr>
          <p:cNvGraphicFramePr>
            <a:graphicFrameLocks noGrp="1"/>
          </p:cNvGraphicFramePr>
          <p:nvPr>
            <p:ph type="tbl" sz="quarter" idx="13"/>
            <p:extLst>
              <p:ext uri="{D42A27DB-BD31-4B8C-83A1-F6EECF244321}">
                <p14:modId xmlns:p14="http://schemas.microsoft.com/office/powerpoint/2010/main" val="931241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36565023"/>
                    </a:ext>
                  </a:extLst>
                </a:gridCol>
                <a:gridCol w="1152144">
                  <a:extLst>
                    <a:ext uri="{9D8B030D-6E8A-4147-A177-3AD203B41FA5}">
                      <a16:colId xmlns:a16="http://schemas.microsoft.com/office/drawing/2014/main" val="2670139010"/>
                    </a:ext>
                  </a:extLst>
                </a:gridCol>
                <a:gridCol w="822960">
                  <a:extLst>
                    <a:ext uri="{9D8B030D-6E8A-4147-A177-3AD203B41FA5}">
                      <a16:colId xmlns:a16="http://schemas.microsoft.com/office/drawing/2014/main" val="910224750"/>
                    </a:ext>
                  </a:extLst>
                </a:gridCol>
                <a:gridCol w="411480">
                  <a:extLst>
                    <a:ext uri="{9D8B030D-6E8A-4147-A177-3AD203B41FA5}">
                      <a16:colId xmlns:a16="http://schemas.microsoft.com/office/drawing/2014/main" val="4228915685"/>
                    </a:ext>
                  </a:extLst>
                </a:gridCol>
                <a:gridCol w="246888">
                  <a:extLst>
                    <a:ext uri="{9D8B030D-6E8A-4147-A177-3AD203B41FA5}">
                      <a16:colId xmlns:a16="http://schemas.microsoft.com/office/drawing/2014/main" val="609273454"/>
                    </a:ext>
                  </a:extLst>
                </a:gridCol>
                <a:gridCol w="246888">
                  <a:extLst>
                    <a:ext uri="{9D8B030D-6E8A-4147-A177-3AD203B41FA5}">
                      <a16:colId xmlns:a16="http://schemas.microsoft.com/office/drawing/2014/main" val="2019280955"/>
                    </a:ext>
                  </a:extLst>
                </a:gridCol>
                <a:gridCol w="246888">
                  <a:extLst>
                    <a:ext uri="{9D8B030D-6E8A-4147-A177-3AD203B41FA5}">
                      <a16:colId xmlns:a16="http://schemas.microsoft.com/office/drawing/2014/main" val="707379259"/>
                    </a:ext>
                  </a:extLst>
                </a:gridCol>
                <a:gridCol w="246888">
                  <a:extLst>
                    <a:ext uri="{9D8B030D-6E8A-4147-A177-3AD203B41FA5}">
                      <a16:colId xmlns:a16="http://schemas.microsoft.com/office/drawing/2014/main" val="1973661921"/>
                    </a:ext>
                  </a:extLst>
                </a:gridCol>
                <a:gridCol w="246888">
                  <a:extLst>
                    <a:ext uri="{9D8B030D-6E8A-4147-A177-3AD203B41FA5}">
                      <a16:colId xmlns:a16="http://schemas.microsoft.com/office/drawing/2014/main" val="1843248482"/>
                    </a:ext>
                  </a:extLst>
                </a:gridCol>
                <a:gridCol w="246888">
                  <a:extLst>
                    <a:ext uri="{9D8B030D-6E8A-4147-A177-3AD203B41FA5}">
                      <a16:colId xmlns:a16="http://schemas.microsoft.com/office/drawing/2014/main" val="574096830"/>
                    </a:ext>
                  </a:extLst>
                </a:gridCol>
                <a:gridCol w="246888">
                  <a:extLst>
                    <a:ext uri="{9D8B030D-6E8A-4147-A177-3AD203B41FA5}">
                      <a16:colId xmlns:a16="http://schemas.microsoft.com/office/drawing/2014/main" val="989991475"/>
                    </a:ext>
                  </a:extLst>
                </a:gridCol>
                <a:gridCol w="246888">
                  <a:extLst>
                    <a:ext uri="{9D8B030D-6E8A-4147-A177-3AD203B41FA5}">
                      <a16:colId xmlns:a16="http://schemas.microsoft.com/office/drawing/2014/main" val="3431046849"/>
                    </a:ext>
                  </a:extLst>
                </a:gridCol>
                <a:gridCol w="246888">
                  <a:extLst>
                    <a:ext uri="{9D8B030D-6E8A-4147-A177-3AD203B41FA5}">
                      <a16:colId xmlns:a16="http://schemas.microsoft.com/office/drawing/2014/main" val="4213550025"/>
                    </a:ext>
                  </a:extLst>
                </a:gridCol>
                <a:gridCol w="246888">
                  <a:extLst>
                    <a:ext uri="{9D8B030D-6E8A-4147-A177-3AD203B41FA5}">
                      <a16:colId xmlns:a16="http://schemas.microsoft.com/office/drawing/2014/main" val="4057246505"/>
                    </a:ext>
                  </a:extLst>
                </a:gridCol>
                <a:gridCol w="246888">
                  <a:extLst>
                    <a:ext uri="{9D8B030D-6E8A-4147-A177-3AD203B41FA5}">
                      <a16:colId xmlns:a16="http://schemas.microsoft.com/office/drawing/2014/main" val="3818786463"/>
                    </a:ext>
                  </a:extLst>
                </a:gridCol>
                <a:gridCol w="246888">
                  <a:extLst>
                    <a:ext uri="{9D8B030D-6E8A-4147-A177-3AD203B41FA5}">
                      <a16:colId xmlns:a16="http://schemas.microsoft.com/office/drawing/2014/main" val="1046234857"/>
                    </a:ext>
                  </a:extLst>
                </a:gridCol>
                <a:gridCol w="246888">
                  <a:extLst>
                    <a:ext uri="{9D8B030D-6E8A-4147-A177-3AD203B41FA5}">
                      <a16:colId xmlns:a16="http://schemas.microsoft.com/office/drawing/2014/main" val="3979850599"/>
                    </a:ext>
                  </a:extLst>
                </a:gridCol>
                <a:gridCol w="246888">
                  <a:extLst>
                    <a:ext uri="{9D8B030D-6E8A-4147-A177-3AD203B41FA5}">
                      <a16:colId xmlns:a16="http://schemas.microsoft.com/office/drawing/2014/main" val="2759504918"/>
                    </a:ext>
                  </a:extLst>
                </a:gridCol>
                <a:gridCol w="246888">
                  <a:extLst>
                    <a:ext uri="{9D8B030D-6E8A-4147-A177-3AD203B41FA5}">
                      <a16:colId xmlns:a16="http://schemas.microsoft.com/office/drawing/2014/main" val="423540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8432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- 2021-07-15 08:00:29</a:t>
                      </a:r>
                      <a:r>
                        <a:rPr kumimoji="0" lang="de-DE" sz="1000" b="0" i="0" u="none" strike="noStrike" kern="1200" cap="none" spc="0" normalizeH="0" baseline="0" noProof="0">
                          <a:ln>
                            <a:noFill/>
                          </a:ln>
                          <a:solidFill>
                            <a:prstClr val="black"/>
                          </a:solidFill>
                          <a:effectLst/>
                          <a:uLnTx/>
                          <a:uFillTx/>
                          <a:latin typeface="+mn-lt"/>
                          <a:ea typeface="+mn-ea"/>
                          <a:cs typeface="+mn-cs"/>
                        </a:rPr>
                        <a:t>
 ⚽🔮 Was kommt nach dem EM-Sommer? 
Im August und September startet das Ausbildungsjahr 2021 für viele neue Azubis!  
#AusbildungKlarmachen informiert Jugendliche und Eltern rund um das Thema Ausbildungsstart. Außerdem erfahren Betriebe hier, welche Fördermöglichkeiten aus unserem Bundesprogramm „Ausbildungsplätze sichern” für sie in Frage kommen.
Für eine Ausbildungs-Beratung hier klicken: www.arbeitsagentur.de/m/ausbildungklarmachen
Allgemeine Infos zum Thema Ausbildung: www.bmas.de/ausbildung-sichern
Zum Förderantrag hier: www.arbeitsagentur.de/unternehmen/finanziell/bundesprogramm-ausbildungsplaetze-sichern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https://quintly-image-storage.s3.amazonaws.com/1fa5da054d86d71f3879f46489dde5ba/6ac133fae03ca8556236873a1d2340ff.jpg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0.7198 %</a:t>
                      </a:r>
                    </a:p>
                  </a:txBody>
                  <a:tcPr/>
                </a:tc>
                <a:extLst>
                  <a:ext uri="{0D108BD9-81ED-4DB2-BD59-A6C34878D82A}">
                    <a16:rowId xmlns:a16="http://schemas.microsoft.com/office/drawing/2014/main" val="2694233582"/>
                  </a:ext>
                </a:extLst>
              </a:tr>
            </a:tbl>
          </a:graphicData>
        </a:graphic>
      </p:graphicFrame>
      <p:sp>
        <p:nvSpPr>
          <p:cNvPr id="4" name="Text Placeholder 3">
            <a:extLst>
              <a:ext uri="{FF2B5EF4-FFF2-40B4-BE49-F238E27FC236}">
                <a16:creationId xmlns:a16="http://schemas.microsoft.com/office/drawing/2014/main" id="{DE801260-FB09-4355-8A9E-D56D9D0E4B50}"/>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59308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561CC-090A-4B4D-BF67-FB2CC2A4A07F}"/>
              </a:ext>
            </a:extLst>
          </p:cNvPr>
          <p:cNvSpPr>
            <a:spLocks noGrp="1"/>
          </p:cNvSpPr>
          <p:nvPr>
            <p:ph type="title"/>
          </p:nvPr>
        </p:nvSpPr>
        <p:spPr/>
        <p:txBody>
          <a:bodyPr/>
          <a:lstStyle/>
          <a:p>
            <a:r>
              <a:rPr lang="de-DE"/>
              <a:t>Facebook Custom Own Posts Table | Bundesministerium für Arbeit und Soziales - 13 of 26</a:t>
            </a:r>
            <a:endParaRPr lang="en-US"/>
          </a:p>
        </p:txBody>
      </p:sp>
      <p:graphicFrame>
        <p:nvGraphicFramePr>
          <p:cNvPr id="5" name="Table Placeholder 4">
            <a:extLst>
              <a:ext uri="{FF2B5EF4-FFF2-40B4-BE49-F238E27FC236}">
                <a16:creationId xmlns:a16="http://schemas.microsoft.com/office/drawing/2014/main" id="{07B20AAE-2E19-4D52-A432-535C49B85220}"/>
              </a:ext>
            </a:extLst>
          </p:cNvPr>
          <p:cNvGraphicFramePr>
            <a:graphicFrameLocks noGrp="1"/>
          </p:cNvGraphicFramePr>
          <p:nvPr>
            <p:ph type="tbl" sz="quarter" idx="13"/>
            <p:extLst>
              <p:ext uri="{D42A27DB-BD31-4B8C-83A1-F6EECF244321}">
                <p14:modId xmlns:p14="http://schemas.microsoft.com/office/powerpoint/2010/main" val="367785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00729602"/>
                    </a:ext>
                  </a:extLst>
                </a:gridCol>
                <a:gridCol w="1152144">
                  <a:extLst>
                    <a:ext uri="{9D8B030D-6E8A-4147-A177-3AD203B41FA5}">
                      <a16:colId xmlns:a16="http://schemas.microsoft.com/office/drawing/2014/main" val="3477244146"/>
                    </a:ext>
                  </a:extLst>
                </a:gridCol>
                <a:gridCol w="822960">
                  <a:extLst>
                    <a:ext uri="{9D8B030D-6E8A-4147-A177-3AD203B41FA5}">
                      <a16:colId xmlns:a16="http://schemas.microsoft.com/office/drawing/2014/main" val="1401831173"/>
                    </a:ext>
                  </a:extLst>
                </a:gridCol>
                <a:gridCol w="411480">
                  <a:extLst>
                    <a:ext uri="{9D8B030D-6E8A-4147-A177-3AD203B41FA5}">
                      <a16:colId xmlns:a16="http://schemas.microsoft.com/office/drawing/2014/main" val="1143518756"/>
                    </a:ext>
                  </a:extLst>
                </a:gridCol>
                <a:gridCol w="246888">
                  <a:extLst>
                    <a:ext uri="{9D8B030D-6E8A-4147-A177-3AD203B41FA5}">
                      <a16:colId xmlns:a16="http://schemas.microsoft.com/office/drawing/2014/main" val="4176218975"/>
                    </a:ext>
                  </a:extLst>
                </a:gridCol>
                <a:gridCol w="246888">
                  <a:extLst>
                    <a:ext uri="{9D8B030D-6E8A-4147-A177-3AD203B41FA5}">
                      <a16:colId xmlns:a16="http://schemas.microsoft.com/office/drawing/2014/main" val="921338328"/>
                    </a:ext>
                  </a:extLst>
                </a:gridCol>
                <a:gridCol w="246888">
                  <a:extLst>
                    <a:ext uri="{9D8B030D-6E8A-4147-A177-3AD203B41FA5}">
                      <a16:colId xmlns:a16="http://schemas.microsoft.com/office/drawing/2014/main" val="1862410392"/>
                    </a:ext>
                  </a:extLst>
                </a:gridCol>
                <a:gridCol w="246888">
                  <a:extLst>
                    <a:ext uri="{9D8B030D-6E8A-4147-A177-3AD203B41FA5}">
                      <a16:colId xmlns:a16="http://schemas.microsoft.com/office/drawing/2014/main" val="900072651"/>
                    </a:ext>
                  </a:extLst>
                </a:gridCol>
                <a:gridCol w="246888">
                  <a:extLst>
                    <a:ext uri="{9D8B030D-6E8A-4147-A177-3AD203B41FA5}">
                      <a16:colId xmlns:a16="http://schemas.microsoft.com/office/drawing/2014/main" val="99133084"/>
                    </a:ext>
                  </a:extLst>
                </a:gridCol>
                <a:gridCol w="246888">
                  <a:extLst>
                    <a:ext uri="{9D8B030D-6E8A-4147-A177-3AD203B41FA5}">
                      <a16:colId xmlns:a16="http://schemas.microsoft.com/office/drawing/2014/main" val="2731717986"/>
                    </a:ext>
                  </a:extLst>
                </a:gridCol>
                <a:gridCol w="246888">
                  <a:extLst>
                    <a:ext uri="{9D8B030D-6E8A-4147-A177-3AD203B41FA5}">
                      <a16:colId xmlns:a16="http://schemas.microsoft.com/office/drawing/2014/main" val="3393487518"/>
                    </a:ext>
                  </a:extLst>
                </a:gridCol>
                <a:gridCol w="246888">
                  <a:extLst>
                    <a:ext uri="{9D8B030D-6E8A-4147-A177-3AD203B41FA5}">
                      <a16:colId xmlns:a16="http://schemas.microsoft.com/office/drawing/2014/main" val="2654419728"/>
                    </a:ext>
                  </a:extLst>
                </a:gridCol>
                <a:gridCol w="246888">
                  <a:extLst>
                    <a:ext uri="{9D8B030D-6E8A-4147-A177-3AD203B41FA5}">
                      <a16:colId xmlns:a16="http://schemas.microsoft.com/office/drawing/2014/main" val="2913550202"/>
                    </a:ext>
                  </a:extLst>
                </a:gridCol>
                <a:gridCol w="246888">
                  <a:extLst>
                    <a:ext uri="{9D8B030D-6E8A-4147-A177-3AD203B41FA5}">
                      <a16:colId xmlns:a16="http://schemas.microsoft.com/office/drawing/2014/main" val="3740281614"/>
                    </a:ext>
                  </a:extLst>
                </a:gridCol>
                <a:gridCol w="246888">
                  <a:extLst>
                    <a:ext uri="{9D8B030D-6E8A-4147-A177-3AD203B41FA5}">
                      <a16:colId xmlns:a16="http://schemas.microsoft.com/office/drawing/2014/main" val="3829807211"/>
                    </a:ext>
                  </a:extLst>
                </a:gridCol>
                <a:gridCol w="246888">
                  <a:extLst>
                    <a:ext uri="{9D8B030D-6E8A-4147-A177-3AD203B41FA5}">
                      <a16:colId xmlns:a16="http://schemas.microsoft.com/office/drawing/2014/main" val="2120308683"/>
                    </a:ext>
                  </a:extLst>
                </a:gridCol>
                <a:gridCol w="246888">
                  <a:extLst>
                    <a:ext uri="{9D8B030D-6E8A-4147-A177-3AD203B41FA5}">
                      <a16:colId xmlns:a16="http://schemas.microsoft.com/office/drawing/2014/main" val="490603671"/>
                    </a:ext>
                  </a:extLst>
                </a:gridCol>
                <a:gridCol w="246888">
                  <a:extLst>
                    <a:ext uri="{9D8B030D-6E8A-4147-A177-3AD203B41FA5}">
                      <a16:colId xmlns:a16="http://schemas.microsoft.com/office/drawing/2014/main" val="1952960894"/>
                    </a:ext>
                  </a:extLst>
                </a:gridCol>
                <a:gridCol w="246888">
                  <a:extLst>
                    <a:ext uri="{9D8B030D-6E8A-4147-A177-3AD203B41FA5}">
                      <a16:colId xmlns:a16="http://schemas.microsoft.com/office/drawing/2014/main" val="698075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3762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- 2021-07-12 10:00:30</a:t>
                      </a:r>
                      <a:r>
                        <a:rPr kumimoji="0" lang="de-DE" sz="1000" b="0" i="0" u="none" strike="noStrike" kern="1200" cap="none" spc="0" normalizeH="0" baseline="0" noProof="0">
                          <a:ln>
                            <a:noFill/>
                          </a:ln>
                          <a:solidFill>
                            <a:prstClr val="black"/>
                          </a:solidFill>
                          <a:effectLst/>
                          <a:uLnTx/>
                          <a:uFillTx/>
                          <a:latin typeface="+mn-lt"/>
                          <a:ea typeface="+mn-ea"/>
                          <a:cs typeface="+mn-cs"/>
                        </a:rPr>
                        <a:t>
 🤔 ❓ Sie haben Fragen zu Ihren Rechten als Arbeitnehmer*in, zum Mindestlohn, Kurzarbeitergeld oder Rente?
☎️ Das BMAS-Bürgertelefon beantwortet Ihre Fragen rund um die Themen Arbeit, soziale Sicherung und Inklusion.
💬 Per Telefon, Mail oder Gebärdensprachtelefon: Kommen Sie mit uns ins Gespräch! Mo bis Do 8-20 Uhr.
📌 Alle Telefonnummern &amp; Infos: www.bmas.de/buergertelefon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https://quintly-image-storage.s3.amazonaws.com/1fa5da054d86d71f3879f46489dde5ba/2e94ad21391504e5f60430ea82f25614.jpg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0.6263 %</a:t>
                      </a:r>
                    </a:p>
                  </a:txBody>
                  <a:tcPr/>
                </a:tc>
                <a:extLst>
                  <a:ext uri="{0D108BD9-81ED-4DB2-BD59-A6C34878D82A}">
                    <a16:rowId xmlns:a16="http://schemas.microsoft.com/office/drawing/2014/main" val="1853769551"/>
                  </a:ext>
                </a:extLst>
              </a:tr>
            </a:tbl>
          </a:graphicData>
        </a:graphic>
      </p:graphicFrame>
      <p:sp>
        <p:nvSpPr>
          <p:cNvPr id="4" name="Text Placeholder 3">
            <a:extLst>
              <a:ext uri="{FF2B5EF4-FFF2-40B4-BE49-F238E27FC236}">
                <a16:creationId xmlns:a16="http://schemas.microsoft.com/office/drawing/2014/main" id="{0F4C9F98-0483-4B72-B07C-D9E09E00A34F}"/>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3101150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A96D2-824E-4436-91AA-3069DD18E299}"/>
              </a:ext>
            </a:extLst>
          </p:cNvPr>
          <p:cNvSpPr>
            <a:spLocks noGrp="1"/>
          </p:cNvSpPr>
          <p:nvPr>
            <p:ph type="title"/>
          </p:nvPr>
        </p:nvSpPr>
        <p:spPr/>
        <p:txBody>
          <a:bodyPr/>
          <a:lstStyle/>
          <a:p>
            <a:r>
              <a:rPr lang="de-DE"/>
              <a:t>Facebook Custom Own Posts Table | Bundesministerium für Arbeit und Soziales - 14 of 26</a:t>
            </a:r>
            <a:endParaRPr lang="en-US"/>
          </a:p>
        </p:txBody>
      </p:sp>
      <p:graphicFrame>
        <p:nvGraphicFramePr>
          <p:cNvPr id="5" name="Table Placeholder 4">
            <a:extLst>
              <a:ext uri="{FF2B5EF4-FFF2-40B4-BE49-F238E27FC236}">
                <a16:creationId xmlns:a16="http://schemas.microsoft.com/office/drawing/2014/main" id="{23167221-EAFC-44FA-9A74-E7249D067CB2}"/>
              </a:ext>
            </a:extLst>
          </p:cNvPr>
          <p:cNvGraphicFramePr>
            <a:graphicFrameLocks noGrp="1"/>
          </p:cNvGraphicFramePr>
          <p:nvPr>
            <p:ph type="tbl" sz="quarter" idx="13"/>
            <p:extLst>
              <p:ext uri="{D42A27DB-BD31-4B8C-83A1-F6EECF244321}">
                <p14:modId xmlns:p14="http://schemas.microsoft.com/office/powerpoint/2010/main" val="13585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30682711"/>
                    </a:ext>
                  </a:extLst>
                </a:gridCol>
                <a:gridCol w="1152144">
                  <a:extLst>
                    <a:ext uri="{9D8B030D-6E8A-4147-A177-3AD203B41FA5}">
                      <a16:colId xmlns:a16="http://schemas.microsoft.com/office/drawing/2014/main" val="88869592"/>
                    </a:ext>
                  </a:extLst>
                </a:gridCol>
                <a:gridCol w="822960">
                  <a:extLst>
                    <a:ext uri="{9D8B030D-6E8A-4147-A177-3AD203B41FA5}">
                      <a16:colId xmlns:a16="http://schemas.microsoft.com/office/drawing/2014/main" val="1903087569"/>
                    </a:ext>
                  </a:extLst>
                </a:gridCol>
                <a:gridCol w="411480">
                  <a:extLst>
                    <a:ext uri="{9D8B030D-6E8A-4147-A177-3AD203B41FA5}">
                      <a16:colId xmlns:a16="http://schemas.microsoft.com/office/drawing/2014/main" val="3096847119"/>
                    </a:ext>
                  </a:extLst>
                </a:gridCol>
                <a:gridCol w="246888">
                  <a:extLst>
                    <a:ext uri="{9D8B030D-6E8A-4147-A177-3AD203B41FA5}">
                      <a16:colId xmlns:a16="http://schemas.microsoft.com/office/drawing/2014/main" val="205955720"/>
                    </a:ext>
                  </a:extLst>
                </a:gridCol>
                <a:gridCol w="246888">
                  <a:extLst>
                    <a:ext uri="{9D8B030D-6E8A-4147-A177-3AD203B41FA5}">
                      <a16:colId xmlns:a16="http://schemas.microsoft.com/office/drawing/2014/main" val="2001613427"/>
                    </a:ext>
                  </a:extLst>
                </a:gridCol>
                <a:gridCol w="246888">
                  <a:extLst>
                    <a:ext uri="{9D8B030D-6E8A-4147-A177-3AD203B41FA5}">
                      <a16:colId xmlns:a16="http://schemas.microsoft.com/office/drawing/2014/main" val="232834961"/>
                    </a:ext>
                  </a:extLst>
                </a:gridCol>
                <a:gridCol w="246888">
                  <a:extLst>
                    <a:ext uri="{9D8B030D-6E8A-4147-A177-3AD203B41FA5}">
                      <a16:colId xmlns:a16="http://schemas.microsoft.com/office/drawing/2014/main" val="455091598"/>
                    </a:ext>
                  </a:extLst>
                </a:gridCol>
                <a:gridCol w="246888">
                  <a:extLst>
                    <a:ext uri="{9D8B030D-6E8A-4147-A177-3AD203B41FA5}">
                      <a16:colId xmlns:a16="http://schemas.microsoft.com/office/drawing/2014/main" val="3169446540"/>
                    </a:ext>
                  </a:extLst>
                </a:gridCol>
                <a:gridCol w="246888">
                  <a:extLst>
                    <a:ext uri="{9D8B030D-6E8A-4147-A177-3AD203B41FA5}">
                      <a16:colId xmlns:a16="http://schemas.microsoft.com/office/drawing/2014/main" val="1070097130"/>
                    </a:ext>
                  </a:extLst>
                </a:gridCol>
                <a:gridCol w="246888">
                  <a:extLst>
                    <a:ext uri="{9D8B030D-6E8A-4147-A177-3AD203B41FA5}">
                      <a16:colId xmlns:a16="http://schemas.microsoft.com/office/drawing/2014/main" val="1917354931"/>
                    </a:ext>
                  </a:extLst>
                </a:gridCol>
                <a:gridCol w="246888">
                  <a:extLst>
                    <a:ext uri="{9D8B030D-6E8A-4147-A177-3AD203B41FA5}">
                      <a16:colId xmlns:a16="http://schemas.microsoft.com/office/drawing/2014/main" val="2384795704"/>
                    </a:ext>
                  </a:extLst>
                </a:gridCol>
                <a:gridCol w="246888">
                  <a:extLst>
                    <a:ext uri="{9D8B030D-6E8A-4147-A177-3AD203B41FA5}">
                      <a16:colId xmlns:a16="http://schemas.microsoft.com/office/drawing/2014/main" val="1089565762"/>
                    </a:ext>
                  </a:extLst>
                </a:gridCol>
                <a:gridCol w="246888">
                  <a:extLst>
                    <a:ext uri="{9D8B030D-6E8A-4147-A177-3AD203B41FA5}">
                      <a16:colId xmlns:a16="http://schemas.microsoft.com/office/drawing/2014/main" val="2061239868"/>
                    </a:ext>
                  </a:extLst>
                </a:gridCol>
                <a:gridCol w="246888">
                  <a:extLst>
                    <a:ext uri="{9D8B030D-6E8A-4147-A177-3AD203B41FA5}">
                      <a16:colId xmlns:a16="http://schemas.microsoft.com/office/drawing/2014/main" val="337788535"/>
                    </a:ext>
                  </a:extLst>
                </a:gridCol>
                <a:gridCol w="246888">
                  <a:extLst>
                    <a:ext uri="{9D8B030D-6E8A-4147-A177-3AD203B41FA5}">
                      <a16:colId xmlns:a16="http://schemas.microsoft.com/office/drawing/2014/main" val="283609503"/>
                    </a:ext>
                  </a:extLst>
                </a:gridCol>
                <a:gridCol w="246888">
                  <a:extLst>
                    <a:ext uri="{9D8B030D-6E8A-4147-A177-3AD203B41FA5}">
                      <a16:colId xmlns:a16="http://schemas.microsoft.com/office/drawing/2014/main" val="4125800723"/>
                    </a:ext>
                  </a:extLst>
                </a:gridCol>
                <a:gridCol w="246888">
                  <a:extLst>
                    <a:ext uri="{9D8B030D-6E8A-4147-A177-3AD203B41FA5}">
                      <a16:colId xmlns:a16="http://schemas.microsoft.com/office/drawing/2014/main" val="779711769"/>
                    </a:ext>
                  </a:extLst>
                </a:gridCol>
                <a:gridCol w="246888">
                  <a:extLst>
                    <a:ext uri="{9D8B030D-6E8A-4147-A177-3AD203B41FA5}">
                      <a16:colId xmlns:a16="http://schemas.microsoft.com/office/drawing/2014/main" val="169445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6598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- 2021-07-07 10:00:01</a:t>
                      </a:r>
                      <a:r>
                        <a:rPr kumimoji="0" lang="de-DE" sz="1000" b="0" i="0" u="none" strike="noStrike" kern="1200" cap="none" spc="0" normalizeH="0" baseline="0" noProof="0">
                          <a:ln>
                            <a:noFill/>
                          </a:ln>
                          <a:solidFill>
                            <a:prstClr val="black"/>
                          </a:solidFill>
                          <a:effectLst/>
                          <a:uLnTx/>
                          <a:uFillTx/>
                          <a:latin typeface="+mn-lt"/>
                          <a:ea typeface="+mn-ea"/>
                          <a:cs typeface="+mn-cs"/>
                        </a:rPr>
                        <a:t>
 ☀️ Es ist Sommer und auch im Berliner Regierungsviertel geht es aktuell ruhiger zu. Der Bundestag hat seine jährliche Sommerpause und in den nächsten Wochen wird auch auf unseren Kanälen etwas weniger los sein.
🎬 Zeit für einen kleinen Rückblick: Wir haben für Sie die Lieblingsmomente der BMAS-Redaktion gesammelt. Film ab!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https://quintly-image-storage.s3.amazonaws.com/1fa5da054d86d71f3879f46489dde5ba/06517aaa4829d6970dccd52a3c6b9b86.jpg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14:14:47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2.0358 %</a:t>
                      </a:r>
                    </a:p>
                  </a:txBody>
                  <a:tcPr/>
                </a:tc>
                <a:extLst>
                  <a:ext uri="{0D108BD9-81ED-4DB2-BD59-A6C34878D82A}">
                    <a16:rowId xmlns:a16="http://schemas.microsoft.com/office/drawing/2014/main" val="796274414"/>
                  </a:ext>
                </a:extLst>
              </a:tr>
            </a:tbl>
          </a:graphicData>
        </a:graphic>
      </p:graphicFrame>
      <p:sp>
        <p:nvSpPr>
          <p:cNvPr id="4" name="Text Placeholder 3">
            <a:extLst>
              <a:ext uri="{FF2B5EF4-FFF2-40B4-BE49-F238E27FC236}">
                <a16:creationId xmlns:a16="http://schemas.microsoft.com/office/drawing/2014/main" id="{99EB40A2-F8E5-4A77-ADB0-6CDC22027845}"/>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939042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3C03-A452-4ED0-BB71-9443A66804C4}"/>
              </a:ext>
            </a:extLst>
          </p:cNvPr>
          <p:cNvSpPr>
            <a:spLocks noGrp="1"/>
          </p:cNvSpPr>
          <p:nvPr>
            <p:ph type="title"/>
          </p:nvPr>
        </p:nvSpPr>
        <p:spPr/>
        <p:txBody>
          <a:bodyPr/>
          <a:lstStyle/>
          <a:p>
            <a:r>
              <a:rPr lang="de-DE"/>
              <a:t>Facebook Custom Own Posts Table | Bundesministerium für Arbeit und Soziales - 15 of 26</a:t>
            </a:r>
            <a:endParaRPr lang="en-US"/>
          </a:p>
        </p:txBody>
      </p:sp>
      <p:graphicFrame>
        <p:nvGraphicFramePr>
          <p:cNvPr id="5" name="Table Placeholder 4">
            <a:extLst>
              <a:ext uri="{FF2B5EF4-FFF2-40B4-BE49-F238E27FC236}">
                <a16:creationId xmlns:a16="http://schemas.microsoft.com/office/drawing/2014/main" id="{9B8B5D4D-6622-4D56-9169-AE3909A106C5}"/>
              </a:ext>
            </a:extLst>
          </p:cNvPr>
          <p:cNvGraphicFramePr>
            <a:graphicFrameLocks noGrp="1"/>
          </p:cNvGraphicFramePr>
          <p:nvPr>
            <p:ph type="tbl" sz="quarter" idx="13"/>
            <p:extLst>
              <p:ext uri="{D42A27DB-BD31-4B8C-83A1-F6EECF244321}">
                <p14:modId xmlns:p14="http://schemas.microsoft.com/office/powerpoint/2010/main" val="2057704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94354673"/>
                    </a:ext>
                  </a:extLst>
                </a:gridCol>
                <a:gridCol w="1152144">
                  <a:extLst>
                    <a:ext uri="{9D8B030D-6E8A-4147-A177-3AD203B41FA5}">
                      <a16:colId xmlns:a16="http://schemas.microsoft.com/office/drawing/2014/main" val="2827493501"/>
                    </a:ext>
                  </a:extLst>
                </a:gridCol>
                <a:gridCol w="822960">
                  <a:extLst>
                    <a:ext uri="{9D8B030D-6E8A-4147-A177-3AD203B41FA5}">
                      <a16:colId xmlns:a16="http://schemas.microsoft.com/office/drawing/2014/main" val="3666412686"/>
                    </a:ext>
                  </a:extLst>
                </a:gridCol>
                <a:gridCol w="411480">
                  <a:extLst>
                    <a:ext uri="{9D8B030D-6E8A-4147-A177-3AD203B41FA5}">
                      <a16:colId xmlns:a16="http://schemas.microsoft.com/office/drawing/2014/main" val="573897100"/>
                    </a:ext>
                  </a:extLst>
                </a:gridCol>
                <a:gridCol w="246888">
                  <a:extLst>
                    <a:ext uri="{9D8B030D-6E8A-4147-A177-3AD203B41FA5}">
                      <a16:colId xmlns:a16="http://schemas.microsoft.com/office/drawing/2014/main" val="2876596769"/>
                    </a:ext>
                  </a:extLst>
                </a:gridCol>
                <a:gridCol w="246888">
                  <a:extLst>
                    <a:ext uri="{9D8B030D-6E8A-4147-A177-3AD203B41FA5}">
                      <a16:colId xmlns:a16="http://schemas.microsoft.com/office/drawing/2014/main" val="1321048599"/>
                    </a:ext>
                  </a:extLst>
                </a:gridCol>
                <a:gridCol w="246888">
                  <a:extLst>
                    <a:ext uri="{9D8B030D-6E8A-4147-A177-3AD203B41FA5}">
                      <a16:colId xmlns:a16="http://schemas.microsoft.com/office/drawing/2014/main" val="3409432719"/>
                    </a:ext>
                  </a:extLst>
                </a:gridCol>
                <a:gridCol w="246888">
                  <a:extLst>
                    <a:ext uri="{9D8B030D-6E8A-4147-A177-3AD203B41FA5}">
                      <a16:colId xmlns:a16="http://schemas.microsoft.com/office/drawing/2014/main" val="2908670792"/>
                    </a:ext>
                  </a:extLst>
                </a:gridCol>
                <a:gridCol w="246888">
                  <a:extLst>
                    <a:ext uri="{9D8B030D-6E8A-4147-A177-3AD203B41FA5}">
                      <a16:colId xmlns:a16="http://schemas.microsoft.com/office/drawing/2014/main" val="3023418038"/>
                    </a:ext>
                  </a:extLst>
                </a:gridCol>
                <a:gridCol w="246888">
                  <a:extLst>
                    <a:ext uri="{9D8B030D-6E8A-4147-A177-3AD203B41FA5}">
                      <a16:colId xmlns:a16="http://schemas.microsoft.com/office/drawing/2014/main" val="520287776"/>
                    </a:ext>
                  </a:extLst>
                </a:gridCol>
                <a:gridCol w="246888">
                  <a:extLst>
                    <a:ext uri="{9D8B030D-6E8A-4147-A177-3AD203B41FA5}">
                      <a16:colId xmlns:a16="http://schemas.microsoft.com/office/drawing/2014/main" val="567569653"/>
                    </a:ext>
                  </a:extLst>
                </a:gridCol>
                <a:gridCol w="246888">
                  <a:extLst>
                    <a:ext uri="{9D8B030D-6E8A-4147-A177-3AD203B41FA5}">
                      <a16:colId xmlns:a16="http://schemas.microsoft.com/office/drawing/2014/main" val="2897416468"/>
                    </a:ext>
                  </a:extLst>
                </a:gridCol>
                <a:gridCol w="246888">
                  <a:extLst>
                    <a:ext uri="{9D8B030D-6E8A-4147-A177-3AD203B41FA5}">
                      <a16:colId xmlns:a16="http://schemas.microsoft.com/office/drawing/2014/main" val="4022324039"/>
                    </a:ext>
                  </a:extLst>
                </a:gridCol>
                <a:gridCol w="246888">
                  <a:extLst>
                    <a:ext uri="{9D8B030D-6E8A-4147-A177-3AD203B41FA5}">
                      <a16:colId xmlns:a16="http://schemas.microsoft.com/office/drawing/2014/main" val="2030617867"/>
                    </a:ext>
                  </a:extLst>
                </a:gridCol>
                <a:gridCol w="246888">
                  <a:extLst>
                    <a:ext uri="{9D8B030D-6E8A-4147-A177-3AD203B41FA5}">
                      <a16:colId xmlns:a16="http://schemas.microsoft.com/office/drawing/2014/main" val="2229565738"/>
                    </a:ext>
                  </a:extLst>
                </a:gridCol>
                <a:gridCol w="246888">
                  <a:extLst>
                    <a:ext uri="{9D8B030D-6E8A-4147-A177-3AD203B41FA5}">
                      <a16:colId xmlns:a16="http://schemas.microsoft.com/office/drawing/2014/main" val="244895921"/>
                    </a:ext>
                  </a:extLst>
                </a:gridCol>
                <a:gridCol w="246888">
                  <a:extLst>
                    <a:ext uri="{9D8B030D-6E8A-4147-A177-3AD203B41FA5}">
                      <a16:colId xmlns:a16="http://schemas.microsoft.com/office/drawing/2014/main" val="267555513"/>
                    </a:ext>
                  </a:extLst>
                </a:gridCol>
                <a:gridCol w="246888">
                  <a:extLst>
                    <a:ext uri="{9D8B030D-6E8A-4147-A177-3AD203B41FA5}">
                      <a16:colId xmlns:a16="http://schemas.microsoft.com/office/drawing/2014/main" val="1583604678"/>
                    </a:ext>
                  </a:extLst>
                </a:gridCol>
                <a:gridCol w="246888">
                  <a:extLst>
                    <a:ext uri="{9D8B030D-6E8A-4147-A177-3AD203B41FA5}">
                      <a16:colId xmlns:a16="http://schemas.microsoft.com/office/drawing/2014/main" val="183244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0216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- 2021-07-05 10:55:17</a:t>
                      </a:r>
                      <a:r>
                        <a:rPr kumimoji="0" lang="de-DE" sz="1000" b="0" i="0" u="none" strike="noStrike" kern="1200" cap="none" spc="0" normalizeH="0" baseline="0" noProof="0">
                          <a:ln>
                            <a:noFill/>
                          </a:ln>
                          <a:solidFill>
                            <a:prstClr val="black"/>
                          </a:solidFill>
                          <a:effectLst/>
                          <a:uLnTx/>
                          <a:uFillTx/>
                          <a:latin typeface="+mn-lt"/>
                          <a:ea typeface="+mn-ea"/>
                          <a:cs typeface="+mn-cs"/>
                        </a:rPr>
                        <a:t>
 ⏰ Kennen Sie das auch? Die Arbeit stapelt sich und der Feierabend rückt in weite Ferne. Aber Sie "halten durch". Mal wieder.
❗️Zum "Tag des Workaholics" ein wichtiger Hinweis:
Das Arbeitszeitgesetz schützt Sie als Arbeitnehmer*in vor Überarbeitung - und das auch bei flexiblen Arbeitszeiten.
☝️ Das Gesetz gibt Arbeitgeber*innen verbindliche Rahmenbedingungen vor. Es verpflichtet sie auch dafür zu sorgen, dass die eigenen Mitarbeiter*innen den "Rahmen nicht sprengen".
ℹ️ Detaillierte Informationen: www.bmas.de/arbeitszeitschutz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https://quintly-image-storage.s3.amazonaws.com/1fa5da054d86d71f3879f46489dde5ba/583b60683c864827007a8146f2ca5e97.png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08:15:07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5.2848 %</a:t>
                      </a:r>
                    </a:p>
                  </a:txBody>
                  <a:tcPr/>
                </a:tc>
                <a:extLst>
                  <a:ext uri="{0D108BD9-81ED-4DB2-BD59-A6C34878D82A}">
                    <a16:rowId xmlns:a16="http://schemas.microsoft.com/office/drawing/2014/main" val="341370092"/>
                  </a:ext>
                </a:extLst>
              </a:tr>
            </a:tbl>
          </a:graphicData>
        </a:graphic>
      </p:graphicFrame>
      <p:sp>
        <p:nvSpPr>
          <p:cNvPr id="4" name="Text Placeholder 3">
            <a:extLst>
              <a:ext uri="{FF2B5EF4-FFF2-40B4-BE49-F238E27FC236}">
                <a16:creationId xmlns:a16="http://schemas.microsoft.com/office/drawing/2014/main" id="{877FB608-5716-4220-9634-8787829FE2EB}"/>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276505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F1B3-4D7D-4BA7-A665-3AE286CBCE92}"/>
              </a:ext>
            </a:extLst>
          </p:cNvPr>
          <p:cNvSpPr>
            <a:spLocks noGrp="1"/>
          </p:cNvSpPr>
          <p:nvPr>
            <p:ph type="title"/>
          </p:nvPr>
        </p:nvSpPr>
        <p:spPr/>
        <p:txBody>
          <a:bodyPr/>
          <a:lstStyle/>
          <a:p>
            <a:r>
              <a:rPr lang="de-DE"/>
              <a:t>Facebook Custom Own Posts Table | Bundesministerium für Arbeit und Soziales - 16 of 26</a:t>
            </a:r>
            <a:endParaRPr lang="en-US"/>
          </a:p>
        </p:txBody>
      </p:sp>
      <p:graphicFrame>
        <p:nvGraphicFramePr>
          <p:cNvPr id="5" name="Table Placeholder 4">
            <a:extLst>
              <a:ext uri="{FF2B5EF4-FFF2-40B4-BE49-F238E27FC236}">
                <a16:creationId xmlns:a16="http://schemas.microsoft.com/office/drawing/2014/main" id="{E11EC04B-0F8F-4FB8-ACB1-92AB4F9A585A}"/>
              </a:ext>
            </a:extLst>
          </p:cNvPr>
          <p:cNvGraphicFramePr>
            <a:graphicFrameLocks noGrp="1"/>
          </p:cNvGraphicFramePr>
          <p:nvPr>
            <p:ph type="tbl" sz="quarter" idx="13"/>
            <p:extLst>
              <p:ext uri="{D42A27DB-BD31-4B8C-83A1-F6EECF244321}">
                <p14:modId xmlns:p14="http://schemas.microsoft.com/office/powerpoint/2010/main" val="96980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35058377"/>
                    </a:ext>
                  </a:extLst>
                </a:gridCol>
                <a:gridCol w="1152144">
                  <a:extLst>
                    <a:ext uri="{9D8B030D-6E8A-4147-A177-3AD203B41FA5}">
                      <a16:colId xmlns:a16="http://schemas.microsoft.com/office/drawing/2014/main" val="4212235723"/>
                    </a:ext>
                  </a:extLst>
                </a:gridCol>
                <a:gridCol w="822960">
                  <a:extLst>
                    <a:ext uri="{9D8B030D-6E8A-4147-A177-3AD203B41FA5}">
                      <a16:colId xmlns:a16="http://schemas.microsoft.com/office/drawing/2014/main" val="2097872590"/>
                    </a:ext>
                  </a:extLst>
                </a:gridCol>
                <a:gridCol w="411480">
                  <a:extLst>
                    <a:ext uri="{9D8B030D-6E8A-4147-A177-3AD203B41FA5}">
                      <a16:colId xmlns:a16="http://schemas.microsoft.com/office/drawing/2014/main" val="1127151759"/>
                    </a:ext>
                  </a:extLst>
                </a:gridCol>
                <a:gridCol w="246888">
                  <a:extLst>
                    <a:ext uri="{9D8B030D-6E8A-4147-A177-3AD203B41FA5}">
                      <a16:colId xmlns:a16="http://schemas.microsoft.com/office/drawing/2014/main" val="2519647488"/>
                    </a:ext>
                  </a:extLst>
                </a:gridCol>
                <a:gridCol w="246888">
                  <a:extLst>
                    <a:ext uri="{9D8B030D-6E8A-4147-A177-3AD203B41FA5}">
                      <a16:colId xmlns:a16="http://schemas.microsoft.com/office/drawing/2014/main" val="2823013307"/>
                    </a:ext>
                  </a:extLst>
                </a:gridCol>
                <a:gridCol w="246888">
                  <a:extLst>
                    <a:ext uri="{9D8B030D-6E8A-4147-A177-3AD203B41FA5}">
                      <a16:colId xmlns:a16="http://schemas.microsoft.com/office/drawing/2014/main" val="4153928349"/>
                    </a:ext>
                  </a:extLst>
                </a:gridCol>
                <a:gridCol w="246888">
                  <a:extLst>
                    <a:ext uri="{9D8B030D-6E8A-4147-A177-3AD203B41FA5}">
                      <a16:colId xmlns:a16="http://schemas.microsoft.com/office/drawing/2014/main" val="167630115"/>
                    </a:ext>
                  </a:extLst>
                </a:gridCol>
                <a:gridCol w="246888">
                  <a:extLst>
                    <a:ext uri="{9D8B030D-6E8A-4147-A177-3AD203B41FA5}">
                      <a16:colId xmlns:a16="http://schemas.microsoft.com/office/drawing/2014/main" val="4085132775"/>
                    </a:ext>
                  </a:extLst>
                </a:gridCol>
                <a:gridCol w="246888">
                  <a:extLst>
                    <a:ext uri="{9D8B030D-6E8A-4147-A177-3AD203B41FA5}">
                      <a16:colId xmlns:a16="http://schemas.microsoft.com/office/drawing/2014/main" val="2166955560"/>
                    </a:ext>
                  </a:extLst>
                </a:gridCol>
                <a:gridCol w="246888">
                  <a:extLst>
                    <a:ext uri="{9D8B030D-6E8A-4147-A177-3AD203B41FA5}">
                      <a16:colId xmlns:a16="http://schemas.microsoft.com/office/drawing/2014/main" val="2343387028"/>
                    </a:ext>
                  </a:extLst>
                </a:gridCol>
                <a:gridCol w="246888">
                  <a:extLst>
                    <a:ext uri="{9D8B030D-6E8A-4147-A177-3AD203B41FA5}">
                      <a16:colId xmlns:a16="http://schemas.microsoft.com/office/drawing/2014/main" val="4172653345"/>
                    </a:ext>
                  </a:extLst>
                </a:gridCol>
                <a:gridCol w="246888">
                  <a:extLst>
                    <a:ext uri="{9D8B030D-6E8A-4147-A177-3AD203B41FA5}">
                      <a16:colId xmlns:a16="http://schemas.microsoft.com/office/drawing/2014/main" val="1452179888"/>
                    </a:ext>
                  </a:extLst>
                </a:gridCol>
                <a:gridCol w="246888">
                  <a:extLst>
                    <a:ext uri="{9D8B030D-6E8A-4147-A177-3AD203B41FA5}">
                      <a16:colId xmlns:a16="http://schemas.microsoft.com/office/drawing/2014/main" val="1011727479"/>
                    </a:ext>
                  </a:extLst>
                </a:gridCol>
                <a:gridCol w="246888">
                  <a:extLst>
                    <a:ext uri="{9D8B030D-6E8A-4147-A177-3AD203B41FA5}">
                      <a16:colId xmlns:a16="http://schemas.microsoft.com/office/drawing/2014/main" val="1847147484"/>
                    </a:ext>
                  </a:extLst>
                </a:gridCol>
                <a:gridCol w="246888">
                  <a:extLst>
                    <a:ext uri="{9D8B030D-6E8A-4147-A177-3AD203B41FA5}">
                      <a16:colId xmlns:a16="http://schemas.microsoft.com/office/drawing/2014/main" val="2868358067"/>
                    </a:ext>
                  </a:extLst>
                </a:gridCol>
                <a:gridCol w="246888">
                  <a:extLst>
                    <a:ext uri="{9D8B030D-6E8A-4147-A177-3AD203B41FA5}">
                      <a16:colId xmlns:a16="http://schemas.microsoft.com/office/drawing/2014/main" val="1133369807"/>
                    </a:ext>
                  </a:extLst>
                </a:gridCol>
                <a:gridCol w="246888">
                  <a:extLst>
                    <a:ext uri="{9D8B030D-6E8A-4147-A177-3AD203B41FA5}">
                      <a16:colId xmlns:a16="http://schemas.microsoft.com/office/drawing/2014/main" val="995163199"/>
                    </a:ext>
                  </a:extLst>
                </a:gridCol>
                <a:gridCol w="246888">
                  <a:extLst>
                    <a:ext uri="{9D8B030D-6E8A-4147-A177-3AD203B41FA5}">
                      <a16:colId xmlns:a16="http://schemas.microsoft.com/office/drawing/2014/main" val="133634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0544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- 2021-07-02 14:34:04</a:t>
                      </a:r>
                      <a:r>
                        <a:rPr kumimoji="0" lang="de-DE" sz="1000" b="0" i="0" u="none" strike="noStrike" kern="1200" cap="none" spc="0" normalizeH="0" baseline="0" noProof="0">
                          <a:ln>
                            <a:noFill/>
                          </a:ln>
                          <a:solidFill>
                            <a:prstClr val="black"/>
                          </a:solidFill>
                          <a:effectLst/>
                          <a:uLnTx/>
                          <a:uFillTx/>
                          <a:latin typeface="+mn-lt"/>
                          <a:ea typeface="+mn-ea"/>
                          <a:cs typeface="+mn-cs"/>
                        </a:rPr>
                        <a:t>
 👩‍⚕️⚽️ Täglich Höchstleistungen erbringen und trotzdem um Sichtbarkeit und Anerkennung kämpfen müssen - das haben Frauen im Profi-Fußball und Pflegekräfte gemein.
💬 Zusammen mit der Fußball-Ikone Silvia Neid und Intensivpflegerin Nadine Hobuß tauscht sich Bundesminister Hubertus Heil in "Hin.Gehört. Die Spezial-Ausgabe" dazu aus.
📣  Außerdem sprechen sie über die Zukunft der Pflege, bessere Arbeitsbedingungen und mehr Eigenverantwortung für Pflegekräfte.
🎬 Folge 3 – jetzt anschauen auf www.hingehoert.bmas.de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https://quintly-image-storage.s3.amazonaws.com/1fa5da054d86d71f3879f46489dde5ba/5a340140c5ddd962b01409c3f1d5615a.jpg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2.1040 %</a:t>
                      </a:r>
                    </a:p>
                  </a:txBody>
                  <a:tcPr/>
                </a:tc>
                <a:extLst>
                  <a:ext uri="{0D108BD9-81ED-4DB2-BD59-A6C34878D82A}">
                    <a16:rowId xmlns:a16="http://schemas.microsoft.com/office/drawing/2014/main" val="2004089547"/>
                  </a:ext>
                </a:extLst>
              </a:tr>
            </a:tbl>
          </a:graphicData>
        </a:graphic>
      </p:graphicFrame>
      <p:sp>
        <p:nvSpPr>
          <p:cNvPr id="4" name="Text Placeholder 3">
            <a:extLst>
              <a:ext uri="{FF2B5EF4-FFF2-40B4-BE49-F238E27FC236}">
                <a16:creationId xmlns:a16="http://schemas.microsoft.com/office/drawing/2014/main" id="{1812E909-AB9F-4AB6-AD90-C6B1B9BCD5F5}"/>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951203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C88E-5B21-4725-B5D8-42A97BE8788C}"/>
              </a:ext>
            </a:extLst>
          </p:cNvPr>
          <p:cNvSpPr>
            <a:spLocks noGrp="1"/>
          </p:cNvSpPr>
          <p:nvPr>
            <p:ph type="title"/>
          </p:nvPr>
        </p:nvSpPr>
        <p:spPr/>
        <p:txBody>
          <a:bodyPr/>
          <a:lstStyle/>
          <a:p>
            <a:r>
              <a:rPr lang="de-DE"/>
              <a:t>Facebook Custom Own Posts Table | Bundesministerium für Arbeit und Soziales - 17 of 26</a:t>
            </a:r>
            <a:endParaRPr lang="en-US"/>
          </a:p>
        </p:txBody>
      </p:sp>
      <p:graphicFrame>
        <p:nvGraphicFramePr>
          <p:cNvPr id="5" name="Table Placeholder 4">
            <a:extLst>
              <a:ext uri="{FF2B5EF4-FFF2-40B4-BE49-F238E27FC236}">
                <a16:creationId xmlns:a16="http://schemas.microsoft.com/office/drawing/2014/main" id="{970433DF-B667-4AC4-AEA6-B6484EC8DB18}"/>
              </a:ext>
            </a:extLst>
          </p:cNvPr>
          <p:cNvGraphicFramePr>
            <a:graphicFrameLocks noGrp="1"/>
          </p:cNvGraphicFramePr>
          <p:nvPr>
            <p:ph type="tbl" sz="quarter" idx="13"/>
            <p:extLst>
              <p:ext uri="{D42A27DB-BD31-4B8C-83A1-F6EECF244321}">
                <p14:modId xmlns:p14="http://schemas.microsoft.com/office/powerpoint/2010/main" val="190970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52670023"/>
                    </a:ext>
                  </a:extLst>
                </a:gridCol>
                <a:gridCol w="1152144">
                  <a:extLst>
                    <a:ext uri="{9D8B030D-6E8A-4147-A177-3AD203B41FA5}">
                      <a16:colId xmlns:a16="http://schemas.microsoft.com/office/drawing/2014/main" val="602136245"/>
                    </a:ext>
                  </a:extLst>
                </a:gridCol>
                <a:gridCol w="822960">
                  <a:extLst>
                    <a:ext uri="{9D8B030D-6E8A-4147-A177-3AD203B41FA5}">
                      <a16:colId xmlns:a16="http://schemas.microsoft.com/office/drawing/2014/main" val="3309053916"/>
                    </a:ext>
                  </a:extLst>
                </a:gridCol>
                <a:gridCol w="411480">
                  <a:extLst>
                    <a:ext uri="{9D8B030D-6E8A-4147-A177-3AD203B41FA5}">
                      <a16:colId xmlns:a16="http://schemas.microsoft.com/office/drawing/2014/main" val="3578078809"/>
                    </a:ext>
                  </a:extLst>
                </a:gridCol>
                <a:gridCol w="246888">
                  <a:extLst>
                    <a:ext uri="{9D8B030D-6E8A-4147-A177-3AD203B41FA5}">
                      <a16:colId xmlns:a16="http://schemas.microsoft.com/office/drawing/2014/main" val="6039896"/>
                    </a:ext>
                  </a:extLst>
                </a:gridCol>
                <a:gridCol w="246888">
                  <a:extLst>
                    <a:ext uri="{9D8B030D-6E8A-4147-A177-3AD203B41FA5}">
                      <a16:colId xmlns:a16="http://schemas.microsoft.com/office/drawing/2014/main" val="2960219087"/>
                    </a:ext>
                  </a:extLst>
                </a:gridCol>
                <a:gridCol w="246888">
                  <a:extLst>
                    <a:ext uri="{9D8B030D-6E8A-4147-A177-3AD203B41FA5}">
                      <a16:colId xmlns:a16="http://schemas.microsoft.com/office/drawing/2014/main" val="2413238766"/>
                    </a:ext>
                  </a:extLst>
                </a:gridCol>
                <a:gridCol w="246888">
                  <a:extLst>
                    <a:ext uri="{9D8B030D-6E8A-4147-A177-3AD203B41FA5}">
                      <a16:colId xmlns:a16="http://schemas.microsoft.com/office/drawing/2014/main" val="897054640"/>
                    </a:ext>
                  </a:extLst>
                </a:gridCol>
                <a:gridCol w="246888">
                  <a:extLst>
                    <a:ext uri="{9D8B030D-6E8A-4147-A177-3AD203B41FA5}">
                      <a16:colId xmlns:a16="http://schemas.microsoft.com/office/drawing/2014/main" val="4226322467"/>
                    </a:ext>
                  </a:extLst>
                </a:gridCol>
                <a:gridCol w="246888">
                  <a:extLst>
                    <a:ext uri="{9D8B030D-6E8A-4147-A177-3AD203B41FA5}">
                      <a16:colId xmlns:a16="http://schemas.microsoft.com/office/drawing/2014/main" val="209738520"/>
                    </a:ext>
                  </a:extLst>
                </a:gridCol>
                <a:gridCol w="246888">
                  <a:extLst>
                    <a:ext uri="{9D8B030D-6E8A-4147-A177-3AD203B41FA5}">
                      <a16:colId xmlns:a16="http://schemas.microsoft.com/office/drawing/2014/main" val="3938722587"/>
                    </a:ext>
                  </a:extLst>
                </a:gridCol>
                <a:gridCol w="246888">
                  <a:extLst>
                    <a:ext uri="{9D8B030D-6E8A-4147-A177-3AD203B41FA5}">
                      <a16:colId xmlns:a16="http://schemas.microsoft.com/office/drawing/2014/main" val="830026945"/>
                    </a:ext>
                  </a:extLst>
                </a:gridCol>
                <a:gridCol w="246888">
                  <a:extLst>
                    <a:ext uri="{9D8B030D-6E8A-4147-A177-3AD203B41FA5}">
                      <a16:colId xmlns:a16="http://schemas.microsoft.com/office/drawing/2014/main" val="2164581577"/>
                    </a:ext>
                  </a:extLst>
                </a:gridCol>
                <a:gridCol w="246888">
                  <a:extLst>
                    <a:ext uri="{9D8B030D-6E8A-4147-A177-3AD203B41FA5}">
                      <a16:colId xmlns:a16="http://schemas.microsoft.com/office/drawing/2014/main" val="2567231902"/>
                    </a:ext>
                  </a:extLst>
                </a:gridCol>
                <a:gridCol w="246888">
                  <a:extLst>
                    <a:ext uri="{9D8B030D-6E8A-4147-A177-3AD203B41FA5}">
                      <a16:colId xmlns:a16="http://schemas.microsoft.com/office/drawing/2014/main" val="1137175849"/>
                    </a:ext>
                  </a:extLst>
                </a:gridCol>
                <a:gridCol w="246888">
                  <a:extLst>
                    <a:ext uri="{9D8B030D-6E8A-4147-A177-3AD203B41FA5}">
                      <a16:colId xmlns:a16="http://schemas.microsoft.com/office/drawing/2014/main" val="2527341596"/>
                    </a:ext>
                  </a:extLst>
                </a:gridCol>
                <a:gridCol w="246888">
                  <a:extLst>
                    <a:ext uri="{9D8B030D-6E8A-4147-A177-3AD203B41FA5}">
                      <a16:colId xmlns:a16="http://schemas.microsoft.com/office/drawing/2014/main" val="3409018358"/>
                    </a:ext>
                  </a:extLst>
                </a:gridCol>
                <a:gridCol w="246888">
                  <a:extLst>
                    <a:ext uri="{9D8B030D-6E8A-4147-A177-3AD203B41FA5}">
                      <a16:colId xmlns:a16="http://schemas.microsoft.com/office/drawing/2014/main" val="1787649786"/>
                    </a:ext>
                  </a:extLst>
                </a:gridCol>
                <a:gridCol w="246888">
                  <a:extLst>
                    <a:ext uri="{9D8B030D-6E8A-4147-A177-3AD203B41FA5}">
                      <a16:colId xmlns:a16="http://schemas.microsoft.com/office/drawing/2014/main" val="807023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208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- 2021-07-01 15:29:21</a:t>
                      </a:r>
                      <a:r>
                        <a:rPr kumimoji="0" lang="de-DE" sz="1000" b="0" i="0" u="none" strike="noStrike" kern="1200" cap="none" spc="0" normalizeH="0" baseline="0" noProof="0">
                          <a:ln>
                            <a:noFill/>
                          </a:ln>
                          <a:solidFill>
                            <a:prstClr val="black"/>
                          </a:solidFill>
                          <a:effectLst/>
                          <a:uLnTx/>
                          <a:uFillTx/>
                          <a:latin typeface="+mn-lt"/>
                          <a:ea typeface="+mn-ea"/>
                          <a:cs typeface="+mn-cs"/>
                        </a:rPr>
                        <a:t>
 👩‍⚕️⚽️ Was haben Pfleger*innen und Frauen im Fußball gemeinsam?
💬 Zusammen mit der Fußball-Ikone Silvia Neid und Intensivpflegerin Nadine Hobuß tauscht sich Bundesminister Hubertus Heil in "Hin.Gehört. Die Spezial-Ausgabe" dazu aus.
📣  Außerdem sprechen sie über die besonderen Anforderungen an Pfleger*innen, die Covid-Patient*innen betreuen und auch als Pflege-Profis noch einmal vieles neu hinzulernen müssen.
🎬 Folge 3 – ab morgen zu sehen auf www.hingehoert.bmas.de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https://quintly-image-storage.s3.amazonaws.com/1fa5da054d86d71f3879f46489dde5ba/ec9443d4aed6a2cb7718b4e6c7677c9e.jpg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0.7980 %</a:t>
                      </a:r>
                    </a:p>
                  </a:txBody>
                  <a:tcPr/>
                </a:tc>
                <a:extLst>
                  <a:ext uri="{0D108BD9-81ED-4DB2-BD59-A6C34878D82A}">
                    <a16:rowId xmlns:a16="http://schemas.microsoft.com/office/drawing/2014/main" val="1199079423"/>
                  </a:ext>
                </a:extLst>
              </a:tr>
            </a:tbl>
          </a:graphicData>
        </a:graphic>
      </p:graphicFrame>
      <p:sp>
        <p:nvSpPr>
          <p:cNvPr id="4" name="Text Placeholder 3">
            <a:extLst>
              <a:ext uri="{FF2B5EF4-FFF2-40B4-BE49-F238E27FC236}">
                <a16:creationId xmlns:a16="http://schemas.microsoft.com/office/drawing/2014/main" id="{973F52F0-8F7D-4AEE-8DB8-1D6FCBC1AC3D}"/>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6643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9824D-40B6-4427-952B-1CAEDAD566EE}"/>
              </a:ext>
            </a:extLst>
          </p:cNvPr>
          <p:cNvSpPr>
            <a:spLocks noGrp="1"/>
          </p:cNvSpPr>
          <p:nvPr>
            <p:ph type="title"/>
          </p:nvPr>
        </p:nvSpPr>
        <p:spPr/>
        <p:txBody>
          <a:bodyPr/>
          <a:lstStyle/>
          <a:p>
            <a:r>
              <a:rPr lang="de-DE"/>
              <a:t>Facebook Custom Own Posts Table | Bundesministerium für Arbeit und Soziales - 18 of 26</a:t>
            </a:r>
            <a:endParaRPr lang="en-US"/>
          </a:p>
        </p:txBody>
      </p:sp>
      <p:graphicFrame>
        <p:nvGraphicFramePr>
          <p:cNvPr id="5" name="Table Placeholder 4">
            <a:extLst>
              <a:ext uri="{FF2B5EF4-FFF2-40B4-BE49-F238E27FC236}">
                <a16:creationId xmlns:a16="http://schemas.microsoft.com/office/drawing/2014/main" id="{3CEEAAEB-3573-43B3-8B51-4DE4625B5EA7}"/>
              </a:ext>
            </a:extLst>
          </p:cNvPr>
          <p:cNvGraphicFramePr>
            <a:graphicFrameLocks noGrp="1"/>
          </p:cNvGraphicFramePr>
          <p:nvPr>
            <p:ph type="tbl" sz="quarter" idx="13"/>
            <p:extLst>
              <p:ext uri="{D42A27DB-BD31-4B8C-83A1-F6EECF244321}">
                <p14:modId xmlns:p14="http://schemas.microsoft.com/office/powerpoint/2010/main" val="382163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71464807"/>
                    </a:ext>
                  </a:extLst>
                </a:gridCol>
                <a:gridCol w="1152144">
                  <a:extLst>
                    <a:ext uri="{9D8B030D-6E8A-4147-A177-3AD203B41FA5}">
                      <a16:colId xmlns:a16="http://schemas.microsoft.com/office/drawing/2014/main" val="109565637"/>
                    </a:ext>
                  </a:extLst>
                </a:gridCol>
                <a:gridCol w="822960">
                  <a:extLst>
                    <a:ext uri="{9D8B030D-6E8A-4147-A177-3AD203B41FA5}">
                      <a16:colId xmlns:a16="http://schemas.microsoft.com/office/drawing/2014/main" val="611584863"/>
                    </a:ext>
                  </a:extLst>
                </a:gridCol>
                <a:gridCol w="411480">
                  <a:extLst>
                    <a:ext uri="{9D8B030D-6E8A-4147-A177-3AD203B41FA5}">
                      <a16:colId xmlns:a16="http://schemas.microsoft.com/office/drawing/2014/main" val="2012570978"/>
                    </a:ext>
                  </a:extLst>
                </a:gridCol>
                <a:gridCol w="246888">
                  <a:extLst>
                    <a:ext uri="{9D8B030D-6E8A-4147-A177-3AD203B41FA5}">
                      <a16:colId xmlns:a16="http://schemas.microsoft.com/office/drawing/2014/main" val="509922117"/>
                    </a:ext>
                  </a:extLst>
                </a:gridCol>
                <a:gridCol w="246888">
                  <a:extLst>
                    <a:ext uri="{9D8B030D-6E8A-4147-A177-3AD203B41FA5}">
                      <a16:colId xmlns:a16="http://schemas.microsoft.com/office/drawing/2014/main" val="4081447073"/>
                    </a:ext>
                  </a:extLst>
                </a:gridCol>
                <a:gridCol w="246888">
                  <a:extLst>
                    <a:ext uri="{9D8B030D-6E8A-4147-A177-3AD203B41FA5}">
                      <a16:colId xmlns:a16="http://schemas.microsoft.com/office/drawing/2014/main" val="1268397494"/>
                    </a:ext>
                  </a:extLst>
                </a:gridCol>
                <a:gridCol w="246888">
                  <a:extLst>
                    <a:ext uri="{9D8B030D-6E8A-4147-A177-3AD203B41FA5}">
                      <a16:colId xmlns:a16="http://schemas.microsoft.com/office/drawing/2014/main" val="1137715223"/>
                    </a:ext>
                  </a:extLst>
                </a:gridCol>
                <a:gridCol w="246888">
                  <a:extLst>
                    <a:ext uri="{9D8B030D-6E8A-4147-A177-3AD203B41FA5}">
                      <a16:colId xmlns:a16="http://schemas.microsoft.com/office/drawing/2014/main" val="1922783905"/>
                    </a:ext>
                  </a:extLst>
                </a:gridCol>
                <a:gridCol w="246888">
                  <a:extLst>
                    <a:ext uri="{9D8B030D-6E8A-4147-A177-3AD203B41FA5}">
                      <a16:colId xmlns:a16="http://schemas.microsoft.com/office/drawing/2014/main" val="2133653676"/>
                    </a:ext>
                  </a:extLst>
                </a:gridCol>
                <a:gridCol w="246888">
                  <a:extLst>
                    <a:ext uri="{9D8B030D-6E8A-4147-A177-3AD203B41FA5}">
                      <a16:colId xmlns:a16="http://schemas.microsoft.com/office/drawing/2014/main" val="2990022133"/>
                    </a:ext>
                  </a:extLst>
                </a:gridCol>
                <a:gridCol w="246888">
                  <a:extLst>
                    <a:ext uri="{9D8B030D-6E8A-4147-A177-3AD203B41FA5}">
                      <a16:colId xmlns:a16="http://schemas.microsoft.com/office/drawing/2014/main" val="1979197228"/>
                    </a:ext>
                  </a:extLst>
                </a:gridCol>
                <a:gridCol w="246888">
                  <a:extLst>
                    <a:ext uri="{9D8B030D-6E8A-4147-A177-3AD203B41FA5}">
                      <a16:colId xmlns:a16="http://schemas.microsoft.com/office/drawing/2014/main" val="858600017"/>
                    </a:ext>
                  </a:extLst>
                </a:gridCol>
                <a:gridCol w="246888">
                  <a:extLst>
                    <a:ext uri="{9D8B030D-6E8A-4147-A177-3AD203B41FA5}">
                      <a16:colId xmlns:a16="http://schemas.microsoft.com/office/drawing/2014/main" val="2462916738"/>
                    </a:ext>
                  </a:extLst>
                </a:gridCol>
                <a:gridCol w="246888">
                  <a:extLst>
                    <a:ext uri="{9D8B030D-6E8A-4147-A177-3AD203B41FA5}">
                      <a16:colId xmlns:a16="http://schemas.microsoft.com/office/drawing/2014/main" val="267045078"/>
                    </a:ext>
                  </a:extLst>
                </a:gridCol>
                <a:gridCol w="246888">
                  <a:extLst>
                    <a:ext uri="{9D8B030D-6E8A-4147-A177-3AD203B41FA5}">
                      <a16:colId xmlns:a16="http://schemas.microsoft.com/office/drawing/2014/main" val="2046953193"/>
                    </a:ext>
                  </a:extLst>
                </a:gridCol>
                <a:gridCol w="246888">
                  <a:extLst>
                    <a:ext uri="{9D8B030D-6E8A-4147-A177-3AD203B41FA5}">
                      <a16:colId xmlns:a16="http://schemas.microsoft.com/office/drawing/2014/main" val="142303427"/>
                    </a:ext>
                  </a:extLst>
                </a:gridCol>
                <a:gridCol w="246888">
                  <a:extLst>
                    <a:ext uri="{9D8B030D-6E8A-4147-A177-3AD203B41FA5}">
                      <a16:colId xmlns:a16="http://schemas.microsoft.com/office/drawing/2014/main" val="2678035084"/>
                    </a:ext>
                  </a:extLst>
                </a:gridCol>
                <a:gridCol w="246888">
                  <a:extLst>
                    <a:ext uri="{9D8B030D-6E8A-4147-A177-3AD203B41FA5}">
                      <a16:colId xmlns:a16="http://schemas.microsoft.com/office/drawing/2014/main" val="377034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3397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- 2021-07-01 10:15:58</a:t>
                      </a:r>
                      <a:r>
                        <a:rPr kumimoji="0" lang="de-DE" sz="1000" b="0" i="0" u="none" strike="noStrike" kern="1200" cap="none" spc="0" normalizeH="0" baseline="0" noProof="0">
                          <a:ln>
                            <a:noFill/>
                          </a:ln>
                          <a:solidFill>
                            <a:prstClr val="black"/>
                          </a:solidFill>
                          <a:effectLst/>
                          <a:uLnTx/>
                          <a:uFillTx/>
                          <a:latin typeface="+mn-lt"/>
                          <a:ea typeface="+mn-ea"/>
                          <a:cs typeface="+mn-cs"/>
                        </a:rPr>
                        <a:t>
 🤗 Ob im Job oder der Freizeit: Es kommt wieder Bewegung in den Alltag! Bald winken wir unseren Kolleg*innen nicht mehr nur über die Webcam zu, sondern begegnen ihnen auch wieder im Büro.
So sehr wir uns darüber freuen, Vorsicht ist weiterhin geboten. Ob auf dem Weg zur Arbeit, vor Ort im Betrieb oder in der Freizeit: Achten Sie weiterhin auf Abstand halten, Handhygiene, lassen Sie sich regelmäßig testen und nutzen Sie die Corona-Warn-App. 
So schützen Sie weiterhin sich, Ihre Kolleg*innen sowie Familie und Freunde.
Noch nicht installiert? Dann nichts wie los!
📲 www.coronawarn.app/de/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https://quintly-image-storage.s3.amazonaws.com/1fa5da054d86d71f3879f46489dde5ba/d84276f1f1f5bcb735dbdbc0e079080c.png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1.6731 %</a:t>
                      </a:r>
                    </a:p>
                  </a:txBody>
                  <a:tcPr/>
                </a:tc>
                <a:extLst>
                  <a:ext uri="{0D108BD9-81ED-4DB2-BD59-A6C34878D82A}">
                    <a16:rowId xmlns:a16="http://schemas.microsoft.com/office/drawing/2014/main" val="1091038462"/>
                  </a:ext>
                </a:extLst>
              </a:tr>
            </a:tbl>
          </a:graphicData>
        </a:graphic>
      </p:graphicFrame>
      <p:sp>
        <p:nvSpPr>
          <p:cNvPr id="4" name="Text Placeholder 3">
            <a:extLst>
              <a:ext uri="{FF2B5EF4-FFF2-40B4-BE49-F238E27FC236}">
                <a16:creationId xmlns:a16="http://schemas.microsoft.com/office/drawing/2014/main" id="{2EB596FB-54AD-4B02-B9B0-AA543A024BF3}"/>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3117881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0122-C893-42E8-8DC8-1683AF5E14D6}"/>
              </a:ext>
            </a:extLst>
          </p:cNvPr>
          <p:cNvSpPr>
            <a:spLocks noGrp="1"/>
          </p:cNvSpPr>
          <p:nvPr>
            <p:ph type="title"/>
          </p:nvPr>
        </p:nvSpPr>
        <p:spPr/>
        <p:txBody>
          <a:bodyPr/>
          <a:lstStyle/>
          <a:p>
            <a:r>
              <a:rPr lang="de-DE"/>
              <a:t>Facebook Custom Own Posts Table | Bundesministerium für Arbeit und Soziales - 19 of 26</a:t>
            </a:r>
            <a:endParaRPr lang="en-US"/>
          </a:p>
        </p:txBody>
      </p:sp>
      <p:graphicFrame>
        <p:nvGraphicFramePr>
          <p:cNvPr id="5" name="Table Placeholder 4">
            <a:extLst>
              <a:ext uri="{FF2B5EF4-FFF2-40B4-BE49-F238E27FC236}">
                <a16:creationId xmlns:a16="http://schemas.microsoft.com/office/drawing/2014/main" id="{3C8C4881-ADE4-4307-B8E6-70530CD9CEB0}"/>
              </a:ext>
            </a:extLst>
          </p:cNvPr>
          <p:cNvGraphicFramePr>
            <a:graphicFrameLocks noGrp="1"/>
          </p:cNvGraphicFramePr>
          <p:nvPr>
            <p:ph type="tbl" sz="quarter" idx="13"/>
            <p:extLst>
              <p:ext uri="{D42A27DB-BD31-4B8C-83A1-F6EECF244321}">
                <p14:modId xmlns:p14="http://schemas.microsoft.com/office/powerpoint/2010/main" val="47467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92068844"/>
                    </a:ext>
                  </a:extLst>
                </a:gridCol>
                <a:gridCol w="1152144">
                  <a:extLst>
                    <a:ext uri="{9D8B030D-6E8A-4147-A177-3AD203B41FA5}">
                      <a16:colId xmlns:a16="http://schemas.microsoft.com/office/drawing/2014/main" val="2409709309"/>
                    </a:ext>
                  </a:extLst>
                </a:gridCol>
                <a:gridCol w="822960">
                  <a:extLst>
                    <a:ext uri="{9D8B030D-6E8A-4147-A177-3AD203B41FA5}">
                      <a16:colId xmlns:a16="http://schemas.microsoft.com/office/drawing/2014/main" val="1178097641"/>
                    </a:ext>
                  </a:extLst>
                </a:gridCol>
                <a:gridCol w="411480">
                  <a:extLst>
                    <a:ext uri="{9D8B030D-6E8A-4147-A177-3AD203B41FA5}">
                      <a16:colId xmlns:a16="http://schemas.microsoft.com/office/drawing/2014/main" val="3547096155"/>
                    </a:ext>
                  </a:extLst>
                </a:gridCol>
                <a:gridCol w="246888">
                  <a:extLst>
                    <a:ext uri="{9D8B030D-6E8A-4147-A177-3AD203B41FA5}">
                      <a16:colId xmlns:a16="http://schemas.microsoft.com/office/drawing/2014/main" val="3820022044"/>
                    </a:ext>
                  </a:extLst>
                </a:gridCol>
                <a:gridCol w="246888">
                  <a:extLst>
                    <a:ext uri="{9D8B030D-6E8A-4147-A177-3AD203B41FA5}">
                      <a16:colId xmlns:a16="http://schemas.microsoft.com/office/drawing/2014/main" val="4126382938"/>
                    </a:ext>
                  </a:extLst>
                </a:gridCol>
                <a:gridCol w="246888">
                  <a:extLst>
                    <a:ext uri="{9D8B030D-6E8A-4147-A177-3AD203B41FA5}">
                      <a16:colId xmlns:a16="http://schemas.microsoft.com/office/drawing/2014/main" val="3401270671"/>
                    </a:ext>
                  </a:extLst>
                </a:gridCol>
                <a:gridCol w="246888">
                  <a:extLst>
                    <a:ext uri="{9D8B030D-6E8A-4147-A177-3AD203B41FA5}">
                      <a16:colId xmlns:a16="http://schemas.microsoft.com/office/drawing/2014/main" val="3947810415"/>
                    </a:ext>
                  </a:extLst>
                </a:gridCol>
                <a:gridCol w="246888">
                  <a:extLst>
                    <a:ext uri="{9D8B030D-6E8A-4147-A177-3AD203B41FA5}">
                      <a16:colId xmlns:a16="http://schemas.microsoft.com/office/drawing/2014/main" val="3213974436"/>
                    </a:ext>
                  </a:extLst>
                </a:gridCol>
                <a:gridCol w="246888">
                  <a:extLst>
                    <a:ext uri="{9D8B030D-6E8A-4147-A177-3AD203B41FA5}">
                      <a16:colId xmlns:a16="http://schemas.microsoft.com/office/drawing/2014/main" val="704902929"/>
                    </a:ext>
                  </a:extLst>
                </a:gridCol>
                <a:gridCol w="246888">
                  <a:extLst>
                    <a:ext uri="{9D8B030D-6E8A-4147-A177-3AD203B41FA5}">
                      <a16:colId xmlns:a16="http://schemas.microsoft.com/office/drawing/2014/main" val="3578077979"/>
                    </a:ext>
                  </a:extLst>
                </a:gridCol>
                <a:gridCol w="246888">
                  <a:extLst>
                    <a:ext uri="{9D8B030D-6E8A-4147-A177-3AD203B41FA5}">
                      <a16:colId xmlns:a16="http://schemas.microsoft.com/office/drawing/2014/main" val="1342498018"/>
                    </a:ext>
                  </a:extLst>
                </a:gridCol>
                <a:gridCol w="246888">
                  <a:extLst>
                    <a:ext uri="{9D8B030D-6E8A-4147-A177-3AD203B41FA5}">
                      <a16:colId xmlns:a16="http://schemas.microsoft.com/office/drawing/2014/main" val="34794479"/>
                    </a:ext>
                  </a:extLst>
                </a:gridCol>
                <a:gridCol w="246888">
                  <a:extLst>
                    <a:ext uri="{9D8B030D-6E8A-4147-A177-3AD203B41FA5}">
                      <a16:colId xmlns:a16="http://schemas.microsoft.com/office/drawing/2014/main" val="2159633464"/>
                    </a:ext>
                  </a:extLst>
                </a:gridCol>
                <a:gridCol w="246888">
                  <a:extLst>
                    <a:ext uri="{9D8B030D-6E8A-4147-A177-3AD203B41FA5}">
                      <a16:colId xmlns:a16="http://schemas.microsoft.com/office/drawing/2014/main" val="1231548016"/>
                    </a:ext>
                  </a:extLst>
                </a:gridCol>
                <a:gridCol w="246888">
                  <a:extLst>
                    <a:ext uri="{9D8B030D-6E8A-4147-A177-3AD203B41FA5}">
                      <a16:colId xmlns:a16="http://schemas.microsoft.com/office/drawing/2014/main" val="2185443006"/>
                    </a:ext>
                  </a:extLst>
                </a:gridCol>
                <a:gridCol w="246888">
                  <a:extLst>
                    <a:ext uri="{9D8B030D-6E8A-4147-A177-3AD203B41FA5}">
                      <a16:colId xmlns:a16="http://schemas.microsoft.com/office/drawing/2014/main" val="3045739896"/>
                    </a:ext>
                  </a:extLst>
                </a:gridCol>
                <a:gridCol w="246888">
                  <a:extLst>
                    <a:ext uri="{9D8B030D-6E8A-4147-A177-3AD203B41FA5}">
                      <a16:colId xmlns:a16="http://schemas.microsoft.com/office/drawing/2014/main" val="738951949"/>
                    </a:ext>
                  </a:extLst>
                </a:gridCol>
                <a:gridCol w="246888">
                  <a:extLst>
                    <a:ext uri="{9D8B030D-6E8A-4147-A177-3AD203B41FA5}">
                      <a16:colId xmlns:a16="http://schemas.microsoft.com/office/drawing/2014/main" val="3440966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3676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- 2021-06-30 14:01:01</a:t>
                      </a:r>
                      <a:r>
                        <a:rPr kumimoji="0" lang="de-DE" sz="1000" b="0" i="0" u="none" strike="noStrike" kern="1200" cap="none" spc="0" normalizeH="0" baseline="0" noProof="0">
                          <a:ln>
                            <a:noFill/>
                          </a:ln>
                          <a:solidFill>
                            <a:prstClr val="black"/>
                          </a:solidFill>
                          <a:effectLst/>
                          <a:uLnTx/>
                          <a:uFillTx/>
                          <a:latin typeface="+mn-lt"/>
                          <a:ea typeface="+mn-ea"/>
                          <a:cs typeface="+mn-cs"/>
                        </a:rPr>
                        <a:t>
 Der Arbeitsmarkt erholt sich:
Im Juni sank die Arbeitslosenquote um 0,2 Prozent, die Zahl der offenen Stellen stieg um 6 Prozent und auch Kurzarbeit nimmt weiter ab. Wichtig ist jetzt, dass der positive Trend auch auf den Ausbildungsmarkt ausstrahlt.
🔗 https://www.bmas.de/DE/Service/Presse/Pressemitteilungen/2021/arbeitsmarktzahlen-juni-2021.html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https://quintly-image-storage.s3.amazonaws.com/1fa5da054d86d71f3879f46489dde5ba/aec78e6812055b7814657e4f0e60cf1e.png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0.8866 %</a:t>
                      </a:r>
                    </a:p>
                  </a:txBody>
                  <a:tcPr/>
                </a:tc>
                <a:extLst>
                  <a:ext uri="{0D108BD9-81ED-4DB2-BD59-A6C34878D82A}">
                    <a16:rowId xmlns:a16="http://schemas.microsoft.com/office/drawing/2014/main" val="2116347843"/>
                  </a:ext>
                </a:extLst>
              </a:tr>
            </a:tbl>
          </a:graphicData>
        </a:graphic>
      </p:graphicFrame>
      <p:sp>
        <p:nvSpPr>
          <p:cNvPr id="4" name="Text Placeholder 3">
            <a:extLst>
              <a:ext uri="{FF2B5EF4-FFF2-40B4-BE49-F238E27FC236}">
                <a16:creationId xmlns:a16="http://schemas.microsoft.com/office/drawing/2014/main" id="{4CEE7966-9B1B-4C20-8206-E1F4FE5DB350}"/>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20266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F260-6799-46DD-B1EA-48EFF66FF0D3}"/>
              </a:ext>
            </a:extLst>
          </p:cNvPr>
          <p:cNvSpPr>
            <a:spLocks noGrp="1"/>
          </p:cNvSpPr>
          <p:nvPr>
            <p:ph type="title"/>
          </p:nvPr>
        </p:nvSpPr>
        <p:spPr/>
        <p:txBody>
          <a:bodyPr/>
          <a:lstStyle/>
          <a:p>
            <a:r>
              <a:rPr lang="de-DE"/>
              <a:t>Facebook Custom Own Posts Table | Bundesministerium für Arbeit und Soziales - 20 of 26</a:t>
            </a:r>
            <a:endParaRPr lang="en-US"/>
          </a:p>
        </p:txBody>
      </p:sp>
      <p:graphicFrame>
        <p:nvGraphicFramePr>
          <p:cNvPr id="5" name="Table Placeholder 4">
            <a:extLst>
              <a:ext uri="{FF2B5EF4-FFF2-40B4-BE49-F238E27FC236}">
                <a16:creationId xmlns:a16="http://schemas.microsoft.com/office/drawing/2014/main" id="{863CAF77-1DBF-41A0-8C6C-34642FB73C8C}"/>
              </a:ext>
            </a:extLst>
          </p:cNvPr>
          <p:cNvGraphicFramePr>
            <a:graphicFrameLocks noGrp="1"/>
          </p:cNvGraphicFramePr>
          <p:nvPr>
            <p:ph type="tbl" sz="quarter" idx="13"/>
            <p:extLst>
              <p:ext uri="{D42A27DB-BD31-4B8C-83A1-F6EECF244321}">
                <p14:modId xmlns:p14="http://schemas.microsoft.com/office/powerpoint/2010/main" val="248707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99907797"/>
                    </a:ext>
                  </a:extLst>
                </a:gridCol>
                <a:gridCol w="1152144">
                  <a:extLst>
                    <a:ext uri="{9D8B030D-6E8A-4147-A177-3AD203B41FA5}">
                      <a16:colId xmlns:a16="http://schemas.microsoft.com/office/drawing/2014/main" val="3065635812"/>
                    </a:ext>
                  </a:extLst>
                </a:gridCol>
                <a:gridCol w="822960">
                  <a:extLst>
                    <a:ext uri="{9D8B030D-6E8A-4147-A177-3AD203B41FA5}">
                      <a16:colId xmlns:a16="http://schemas.microsoft.com/office/drawing/2014/main" val="2280254890"/>
                    </a:ext>
                  </a:extLst>
                </a:gridCol>
                <a:gridCol w="411480">
                  <a:extLst>
                    <a:ext uri="{9D8B030D-6E8A-4147-A177-3AD203B41FA5}">
                      <a16:colId xmlns:a16="http://schemas.microsoft.com/office/drawing/2014/main" val="863940048"/>
                    </a:ext>
                  </a:extLst>
                </a:gridCol>
                <a:gridCol w="246888">
                  <a:extLst>
                    <a:ext uri="{9D8B030D-6E8A-4147-A177-3AD203B41FA5}">
                      <a16:colId xmlns:a16="http://schemas.microsoft.com/office/drawing/2014/main" val="1215796000"/>
                    </a:ext>
                  </a:extLst>
                </a:gridCol>
                <a:gridCol w="246888">
                  <a:extLst>
                    <a:ext uri="{9D8B030D-6E8A-4147-A177-3AD203B41FA5}">
                      <a16:colId xmlns:a16="http://schemas.microsoft.com/office/drawing/2014/main" val="4254272299"/>
                    </a:ext>
                  </a:extLst>
                </a:gridCol>
                <a:gridCol w="246888">
                  <a:extLst>
                    <a:ext uri="{9D8B030D-6E8A-4147-A177-3AD203B41FA5}">
                      <a16:colId xmlns:a16="http://schemas.microsoft.com/office/drawing/2014/main" val="1741135158"/>
                    </a:ext>
                  </a:extLst>
                </a:gridCol>
                <a:gridCol w="246888">
                  <a:extLst>
                    <a:ext uri="{9D8B030D-6E8A-4147-A177-3AD203B41FA5}">
                      <a16:colId xmlns:a16="http://schemas.microsoft.com/office/drawing/2014/main" val="3095243113"/>
                    </a:ext>
                  </a:extLst>
                </a:gridCol>
                <a:gridCol w="246888">
                  <a:extLst>
                    <a:ext uri="{9D8B030D-6E8A-4147-A177-3AD203B41FA5}">
                      <a16:colId xmlns:a16="http://schemas.microsoft.com/office/drawing/2014/main" val="3765371556"/>
                    </a:ext>
                  </a:extLst>
                </a:gridCol>
                <a:gridCol w="246888">
                  <a:extLst>
                    <a:ext uri="{9D8B030D-6E8A-4147-A177-3AD203B41FA5}">
                      <a16:colId xmlns:a16="http://schemas.microsoft.com/office/drawing/2014/main" val="381019921"/>
                    </a:ext>
                  </a:extLst>
                </a:gridCol>
                <a:gridCol w="246888">
                  <a:extLst>
                    <a:ext uri="{9D8B030D-6E8A-4147-A177-3AD203B41FA5}">
                      <a16:colId xmlns:a16="http://schemas.microsoft.com/office/drawing/2014/main" val="3690456334"/>
                    </a:ext>
                  </a:extLst>
                </a:gridCol>
                <a:gridCol w="246888">
                  <a:extLst>
                    <a:ext uri="{9D8B030D-6E8A-4147-A177-3AD203B41FA5}">
                      <a16:colId xmlns:a16="http://schemas.microsoft.com/office/drawing/2014/main" val="2396859707"/>
                    </a:ext>
                  </a:extLst>
                </a:gridCol>
                <a:gridCol w="246888">
                  <a:extLst>
                    <a:ext uri="{9D8B030D-6E8A-4147-A177-3AD203B41FA5}">
                      <a16:colId xmlns:a16="http://schemas.microsoft.com/office/drawing/2014/main" val="2795580991"/>
                    </a:ext>
                  </a:extLst>
                </a:gridCol>
                <a:gridCol w="246888">
                  <a:extLst>
                    <a:ext uri="{9D8B030D-6E8A-4147-A177-3AD203B41FA5}">
                      <a16:colId xmlns:a16="http://schemas.microsoft.com/office/drawing/2014/main" val="1041332772"/>
                    </a:ext>
                  </a:extLst>
                </a:gridCol>
                <a:gridCol w="246888">
                  <a:extLst>
                    <a:ext uri="{9D8B030D-6E8A-4147-A177-3AD203B41FA5}">
                      <a16:colId xmlns:a16="http://schemas.microsoft.com/office/drawing/2014/main" val="1249502234"/>
                    </a:ext>
                  </a:extLst>
                </a:gridCol>
                <a:gridCol w="246888">
                  <a:extLst>
                    <a:ext uri="{9D8B030D-6E8A-4147-A177-3AD203B41FA5}">
                      <a16:colId xmlns:a16="http://schemas.microsoft.com/office/drawing/2014/main" val="1333928678"/>
                    </a:ext>
                  </a:extLst>
                </a:gridCol>
                <a:gridCol w="246888">
                  <a:extLst>
                    <a:ext uri="{9D8B030D-6E8A-4147-A177-3AD203B41FA5}">
                      <a16:colId xmlns:a16="http://schemas.microsoft.com/office/drawing/2014/main" val="2435878478"/>
                    </a:ext>
                  </a:extLst>
                </a:gridCol>
                <a:gridCol w="246888">
                  <a:extLst>
                    <a:ext uri="{9D8B030D-6E8A-4147-A177-3AD203B41FA5}">
                      <a16:colId xmlns:a16="http://schemas.microsoft.com/office/drawing/2014/main" val="2659605524"/>
                    </a:ext>
                  </a:extLst>
                </a:gridCol>
                <a:gridCol w="246888">
                  <a:extLst>
                    <a:ext uri="{9D8B030D-6E8A-4147-A177-3AD203B41FA5}">
                      <a16:colId xmlns:a16="http://schemas.microsoft.com/office/drawing/2014/main" val="4110465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390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- 2021-06-29 16:22:47</a:t>
                      </a:r>
                      <a:r>
                        <a:rPr kumimoji="0" lang="de-DE" sz="1000" b="0" i="0" u="none" strike="noStrike" kern="1200" cap="none" spc="0" normalizeH="0" baseline="0" noProof="0">
                          <a:ln>
                            <a:noFill/>
                          </a:ln>
                          <a:solidFill>
                            <a:prstClr val="black"/>
                          </a:solidFill>
                          <a:effectLst/>
                          <a:uLnTx/>
                          <a:uFillTx/>
                          <a:latin typeface="+mn-lt"/>
                          <a:ea typeface="+mn-ea"/>
                          <a:cs typeface="+mn-cs"/>
                        </a:rPr>
                        <a:t>
 📣 Mit dem Bundesteilhabepreis zeichnen wir jedes Jahr Projekte für einen inklusiven Sozialraum aus, in dem Menschen mit und ohne Behinderungen selbstbestimmt und gemeinsam teilhaben können.
👉 Das Thema 2021: Unterstützung, Assistenz, Pflege – gesellschaftliche Teilhabe auch in Corona-Zeiten.
🔎 Wir suchen Gute-Praxis-Beispiele aus den Bereichen Unterstützung, Assistenz und Pflege, die trotz der Ausnahmesituation mit Corona weiterhin gesellschaftliche Teilhabe und Selbstbestimmung für Menschen mit Behinderungen aufrecht erhalten konnten.
ℹ️  https://www.bundesfachstelle-barrierefreiheit.de/DE/Initiative-Sozialraum-Inklusiv/Bundesteilhabepreis/Bundesteilhabepreis-2021/Bundesteilhabepreis-2021_node.html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https://quintly-image-storage.s3.amazonaws.com/1fa5da054d86d71f3879f46489dde5ba/d9efb2a38561e4fe4d0c2aec44172b7d.jpg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1.4839 %</a:t>
                      </a:r>
                    </a:p>
                  </a:txBody>
                  <a:tcPr/>
                </a:tc>
                <a:extLst>
                  <a:ext uri="{0D108BD9-81ED-4DB2-BD59-A6C34878D82A}">
                    <a16:rowId xmlns:a16="http://schemas.microsoft.com/office/drawing/2014/main" val="3520835165"/>
                  </a:ext>
                </a:extLst>
              </a:tr>
            </a:tbl>
          </a:graphicData>
        </a:graphic>
      </p:graphicFrame>
      <p:sp>
        <p:nvSpPr>
          <p:cNvPr id="4" name="Text Placeholder 3">
            <a:extLst>
              <a:ext uri="{FF2B5EF4-FFF2-40B4-BE49-F238E27FC236}">
                <a16:creationId xmlns:a16="http://schemas.microsoft.com/office/drawing/2014/main" id="{C79070FD-89C8-44CA-A195-E9118F62164E}"/>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482787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E3589-8EF0-4293-B014-BDCF19DAE83C}"/>
              </a:ext>
            </a:extLst>
          </p:cNvPr>
          <p:cNvSpPr>
            <a:spLocks noGrp="1"/>
          </p:cNvSpPr>
          <p:nvPr>
            <p:ph type="title"/>
          </p:nvPr>
        </p:nvSpPr>
        <p:spPr/>
        <p:txBody>
          <a:bodyPr/>
          <a:lstStyle/>
          <a:p>
            <a:r>
              <a:rPr lang="de-DE"/>
              <a:t>Facebook Custom Own Posts Table | Bundesministerium für Arbeit und Soziales - 21 of 26</a:t>
            </a:r>
            <a:endParaRPr lang="en-US"/>
          </a:p>
        </p:txBody>
      </p:sp>
      <p:graphicFrame>
        <p:nvGraphicFramePr>
          <p:cNvPr id="5" name="Table Placeholder 4">
            <a:extLst>
              <a:ext uri="{FF2B5EF4-FFF2-40B4-BE49-F238E27FC236}">
                <a16:creationId xmlns:a16="http://schemas.microsoft.com/office/drawing/2014/main" id="{51B21894-4617-49A3-868D-02E758634E79}"/>
              </a:ext>
            </a:extLst>
          </p:cNvPr>
          <p:cNvGraphicFramePr>
            <a:graphicFrameLocks noGrp="1"/>
          </p:cNvGraphicFramePr>
          <p:nvPr>
            <p:ph type="tbl" sz="quarter" idx="13"/>
            <p:extLst>
              <p:ext uri="{D42A27DB-BD31-4B8C-83A1-F6EECF244321}">
                <p14:modId xmlns:p14="http://schemas.microsoft.com/office/powerpoint/2010/main" val="17691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61470804"/>
                    </a:ext>
                  </a:extLst>
                </a:gridCol>
                <a:gridCol w="1152144">
                  <a:extLst>
                    <a:ext uri="{9D8B030D-6E8A-4147-A177-3AD203B41FA5}">
                      <a16:colId xmlns:a16="http://schemas.microsoft.com/office/drawing/2014/main" val="130432148"/>
                    </a:ext>
                  </a:extLst>
                </a:gridCol>
                <a:gridCol w="822960">
                  <a:extLst>
                    <a:ext uri="{9D8B030D-6E8A-4147-A177-3AD203B41FA5}">
                      <a16:colId xmlns:a16="http://schemas.microsoft.com/office/drawing/2014/main" val="1959504258"/>
                    </a:ext>
                  </a:extLst>
                </a:gridCol>
                <a:gridCol w="411480">
                  <a:extLst>
                    <a:ext uri="{9D8B030D-6E8A-4147-A177-3AD203B41FA5}">
                      <a16:colId xmlns:a16="http://schemas.microsoft.com/office/drawing/2014/main" val="4088415130"/>
                    </a:ext>
                  </a:extLst>
                </a:gridCol>
                <a:gridCol w="246888">
                  <a:extLst>
                    <a:ext uri="{9D8B030D-6E8A-4147-A177-3AD203B41FA5}">
                      <a16:colId xmlns:a16="http://schemas.microsoft.com/office/drawing/2014/main" val="3376473614"/>
                    </a:ext>
                  </a:extLst>
                </a:gridCol>
                <a:gridCol w="246888">
                  <a:extLst>
                    <a:ext uri="{9D8B030D-6E8A-4147-A177-3AD203B41FA5}">
                      <a16:colId xmlns:a16="http://schemas.microsoft.com/office/drawing/2014/main" val="655599549"/>
                    </a:ext>
                  </a:extLst>
                </a:gridCol>
                <a:gridCol w="246888">
                  <a:extLst>
                    <a:ext uri="{9D8B030D-6E8A-4147-A177-3AD203B41FA5}">
                      <a16:colId xmlns:a16="http://schemas.microsoft.com/office/drawing/2014/main" val="493802352"/>
                    </a:ext>
                  </a:extLst>
                </a:gridCol>
                <a:gridCol w="246888">
                  <a:extLst>
                    <a:ext uri="{9D8B030D-6E8A-4147-A177-3AD203B41FA5}">
                      <a16:colId xmlns:a16="http://schemas.microsoft.com/office/drawing/2014/main" val="2568584485"/>
                    </a:ext>
                  </a:extLst>
                </a:gridCol>
                <a:gridCol w="246888">
                  <a:extLst>
                    <a:ext uri="{9D8B030D-6E8A-4147-A177-3AD203B41FA5}">
                      <a16:colId xmlns:a16="http://schemas.microsoft.com/office/drawing/2014/main" val="128929378"/>
                    </a:ext>
                  </a:extLst>
                </a:gridCol>
                <a:gridCol w="246888">
                  <a:extLst>
                    <a:ext uri="{9D8B030D-6E8A-4147-A177-3AD203B41FA5}">
                      <a16:colId xmlns:a16="http://schemas.microsoft.com/office/drawing/2014/main" val="2546679970"/>
                    </a:ext>
                  </a:extLst>
                </a:gridCol>
                <a:gridCol w="246888">
                  <a:extLst>
                    <a:ext uri="{9D8B030D-6E8A-4147-A177-3AD203B41FA5}">
                      <a16:colId xmlns:a16="http://schemas.microsoft.com/office/drawing/2014/main" val="2662195638"/>
                    </a:ext>
                  </a:extLst>
                </a:gridCol>
                <a:gridCol w="246888">
                  <a:extLst>
                    <a:ext uri="{9D8B030D-6E8A-4147-A177-3AD203B41FA5}">
                      <a16:colId xmlns:a16="http://schemas.microsoft.com/office/drawing/2014/main" val="708244953"/>
                    </a:ext>
                  </a:extLst>
                </a:gridCol>
                <a:gridCol w="246888">
                  <a:extLst>
                    <a:ext uri="{9D8B030D-6E8A-4147-A177-3AD203B41FA5}">
                      <a16:colId xmlns:a16="http://schemas.microsoft.com/office/drawing/2014/main" val="3862009381"/>
                    </a:ext>
                  </a:extLst>
                </a:gridCol>
                <a:gridCol w="246888">
                  <a:extLst>
                    <a:ext uri="{9D8B030D-6E8A-4147-A177-3AD203B41FA5}">
                      <a16:colId xmlns:a16="http://schemas.microsoft.com/office/drawing/2014/main" val="3313983261"/>
                    </a:ext>
                  </a:extLst>
                </a:gridCol>
                <a:gridCol w="246888">
                  <a:extLst>
                    <a:ext uri="{9D8B030D-6E8A-4147-A177-3AD203B41FA5}">
                      <a16:colId xmlns:a16="http://schemas.microsoft.com/office/drawing/2014/main" val="1508436401"/>
                    </a:ext>
                  </a:extLst>
                </a:gridCol>
                <a:gridCol w="246888">
                  <a:extLst>
                    <a:ext uri="{9D8B030D-6E8A-4147-A177-3AD203B41FA5}">
                      <a16:colId xmlns:a16="http://schemas.microsoft.com/office/drawing/2014/main" val="2548522066"/>
                    </a:ext>
                  </a:extLst>
                </a:gridCol>
                <a:gridCol w="246888">
                  <a:extLst>
                    <a:ext uri="{9D8B030D-6E8A-4147-A177-3AD203B41FA5}">
                      <a16:colId xmlns:a16="http://schemas.microsoft.com/office/drawing/2014/main" val="2391958771"/>
                    </a:ext>
                  </a:extLst>
                </a:gridCol>
                <a:gridCol w="246888">
                  <a:extLst>
                    <a:ext uri="{9D8B030D-6E8A-4147-A177-3AD203B41FA5}">
                      <a16:colId xmlns:a16="http://schemas.microsoft.com/office/drawing/2014/main" val="1376398742"/>
                    </a:ext>
                  </a:extLst>
                </a:gridCol>
                <a:gridCol w="246888">
                  <a:extLst>
                    <a:ext uri="{9D8B030D-6E8A-4147-A177-3AD203B41FA5}">
                      <a16:colId xmlns:a16="http://schemas.microsoft.com/office/drawing/2014/main" val="416795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8987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- 2021-06-28 14:00:22</a:t>
                      </a:r>
                      <a:r>
                        <a:rPr kumimoji="0" lang="de-DE" sz="1000" b="0" i="0" u="none" strike="noStrike" kern="1200" cap="none" spc="0" normalizeH="0" baseline="0" noProof="0">
                          <a:ln>
                            <a:noFill/>
                          </a:ln>
                          <a:solidFill>
                            <a:prstClr val="black"/>
                          </a:solidFill>
                          <a:effectLst/>
                          <a:uLnTx/>
                          <a:uFillTx/>
                          <a:latin typeface="+mn-lt"/>
                          <a:ea typeface="+mn-ea"/>
                          <a:cs typeface="+mn-cs"/>
                        </a:rPr>
                        <a:t>
 💬 Kunst, Kultur &amp; Pandemie - wie bringen wir jetzt wieder Schwung in die Kultur?
👂 Darüber sprechen Bundesminister Hubertus Heil, Künstlerin und Aktivistin Enissa Amani und Anke Politz vom Berliner CHAMÄLEON Theater in unsere neuen Folge "Hin.Gehört. Die Spezial-Ausgabe".
📣 Außerdem geht es darum, wie ein guter Neustart in Kunst und Kultur gelingen kann und was die Branche jetzt von der Politik erwartet.
🎬 Das alles in Folge 2 von "Hin.Gehört. Die Spezial-Ausgabe" auf www.hingehoert.bmas.de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https://quintly-image-storage.s3.amazonaws.com/1fa5da054d86d71f3879f46489dde5ba/08f89a169c935743f0a216ad50ba5db9.jpg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1.4149 %</a:t>
                      </a:r>
                    </a:p>
                  </a:txBody>
                  <a:tcPr/>
                </a:tc>
                <a:extLst>
                  <a:ext uri="{0D108BD9-81ED-4DB2-BD59-A6C34878D82A}">
                    <a16:rowId xmlns:a16="http://schemas.microsoft.com/office/drawing/2014/main" val="3756908639"/>
                  </a:ext>
                </a:extLst>
              </a:tr>
            </a:tbl>
          </a:graphicData>
        </a:graphic>
      </p:graphicFrame>
      <p:sp>
        <p:nvSpPr>
          <p:cNvPr id="4" name="Text Placeholder 3">
            <a:extLst>
              <a:ext uri="{FF2B5EF4-FFF2-40B4-BE49-F238E27FC236}">
                <a16:creationId xmlns:a16="http://schemas.microsoft.com/office/drawing/2014/main" id="{B20992F3-C043-45F4-B916-D77FAD3983C9}"/>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3796964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A2D0B-5486-4DD3-82E2-C63FDED6BB20}"/>
              </a:ext>
            </a:extLst>
          </p:cNvPr>
          <p:cNvSpPr>
            <a:spLocks noGrp="1"/>
          </p:cNvSpPr>
          <p:nvPr>
            <p:ph type="title"/>
          </p:nvPr>
        </p:nvSpPr>
        <p:spPr/>
        <p:txBody>
          <a:bodyPr/>
          <a:lstStyle/>
          <a:p>
            <a:r>
              <a:rPr lang="de-DE"/>
              <a:t>Facebook Custom Own Posts Table | Bundesministerium für Arbeit und Soziales - 22 of 26</a:t>
            </a:r>
            <a:endParaRPr lang="en-US"/>
          </a:p>
        </p:txBody>
      </p:sp>
      <p:graphicFrame>
        <p:nvGraphicFramePr>
          <p:cNvPr id="5" name="Table Placeholder 4">
            <a:extLst>
              <a:ext uri="{FF2B5EF4-FFF2-40B4-BE49-F238E27FC236}">
                <a16:creationId xmlns:a16="http://schemas.microsoft.com/office/drawing/2014/main" id="{0C71605C-49FB-4767-85AB-26F51FD41380}"/>
              </a:ext>
            </a:extLst>
          </p:cNvPr>
          <p:cNvGraphicFramePr>
            <a:graphicFrameLocks noGrp="1"/>
          </p:cNvGraphicFramePr>
          <p:nvPr>
            <p:ph type="tbl" sz="quarter" idx="13"/>
            <p:extLst>
              <p:ext uri="{D42A27DB-BD31-4B8C-83A1-F6EECF244321}">
                <p14:modId xmlns:p14="http://schemas.microsoft.com/office/powerpoint/2010/main" val="419792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15605092"/>
                    </a:ext>
                  </a:extLst>
                </a:gridCol>
                <a:gridCol w="1152144">
                  <a:extLst>
                    <a:ext uri="{9D8B030D-6E8A-4147-A177-3AD203B41FA5}">
                      <a16:colId xmlns:a16="http://schemas.microsoft.com/office/drawing/2014/main" val="1873667125"/>
                    </a:ext>
                  </a:extLst>
                </a:gridCol>
                <a:gridCol w="822960">
                  <a:extLst>
                    <a:ext uri="{9D8B030D-6E8A-4147-A177-3AD203B41FA5}">
                      <a16:colId xmlns:a16="http://schemas.microsoft.com/office/drawing/2014/main" val="791344863"/>
                    </a:ext>
                  </a:extLst>
                </a:gridCol>
                <a:gridCol w="411480">
                  <a:extLst>
                    <a:ext uri="{9D8B030D-6E8A-4147-A177-3AD203B41FA5}">
                      <a16:colId xmlns:a16="http://schemas.microsoft.com/office/drawing/2014/main" val="941769969"/>
                    </a:ext>
                  </a:extLst>
                </a:gridCol>
                <a:gridCol w="246888">
                  <a:extLst>
                    <a:ext uri="{9D8B030D-6E8A-4147-A177-3AD203B41FA5}">
                      <a16:colId xmlns:a16="http://schemas.microsoft.com/office/drawing/2014/main" val="3684804912"/>
                    </a:ext>
                  </a:extLst>
                </a:gridCol>
                <a:gridCol w="246888">
                  <a:extLst>
                    <a:ext uri="{9D8B030D-6E8A-4147-A177-3AD203B41FA5}">
                      <a16:colId xmlns:a16="http://schemas.microsoft.com/office/drawing/2014/main" val="572060420"/>
                    </a:ext>
                  </a:extLst>
                </a:gridCol>
                <a:gridCol w="246888">
                  <a:extLst>
                    <a:ext uri="{9D8B030D-6E8A-4147-A177-3AD203B41FA5}">
                      <a16:colId xmlns:a16="http://schemas.microsoft.com/office/drawing/2014/main" val="4225787538"/>
                    </a:ext>
                  </a:extLst>
                </a:gridCol>
                <a:gridCol w="246888">
                  <a:extLst>
                    <a:ext uri="{9D8B030D-6E8A-4147-A177-3AD203B41FA5}">
                      <a16:colId xmlns:a16="http://schemas.microsoft.com/office/drawing/2014/main" val="3208287007"/>
                    </a:ext>
                  </a:extLst>
                </a:gridCol>
                <a:gridCol w="246888">
                  <a:extLst>
                    <a:ext uri="{9D8B030D-6E8A-4147-A177-3AD203B41FA5}">
                      <a16:colId xmlns:a16="http://schemas.microsoft.com/office/drawing/2014/main" val="3741235357"/>
                    </a:ext>
                  </a:extLst>
                </a:gridCol>
                <a:gridCol w="246888">
                  <a:extLst>
                    <a:ext uri="{9D8B030D-6E8A-4147-A177-3AD203B41FA5}">
                      <a16:colId xmlns:a16="http://schemas.microsoft.com/office/drawing/2014/main" val="933903142"/>
                    </a:ext>
                  </a:extLst>
                </a:gridCol>
                <a:gridCol w="246888">
                  <a:extLst>
                    <a:ext uri="{9D8B030D-6E8A-4147-A177-3AD203B41FA5}">
                      <a16:colId xmlns:a16="http://schemas.microsoft.com/office/drawing/2014/main" val="2920758854"/>
                    </a:ext>
                  </a:extLst>
                </a:gridCol>
                <a:gridCol w="246888">
                  <a:extLst>
                    <a:ext uri="{9D8B030D-6E8A-4147-A177-3AD203B41FA5}">
                      <a16:colId xmlns:a16="http://schemas.microsoft.com/office/drawing/2014/main" val="3776881034"/>
                    </a:ext>
                  </a:extLst>
                </a:gridCol>
                <a:gridCol w="246888">
                  <a:extLst>
                    <a:ext uri="{9D8B030D-6E8A-4147-A177-3AD203B41FA5}">
                      <a16:colId xmlns:a16="http://schemas.microsoft.com/office/drawing/2014/main" val="3631630344"/>
                    </a:ext>
                  </a:extLst>
                </a:gridCol>
                <a:gridCol w="246888">
                  <a:extLst>
                    <a:ext uri="{9D8B030D-6E8A-4147-A177-3AD203B41FA5}">
                      <a16:colId xmlns:a16="http://schemas.microsoft.com/office/drawing/2014/main" val="1880597582"/>
                    </a:ext>
                  </a:extLst>
                </a:gridCol>
                <a:gridCol w="246888">
                  <a:extLst>
                    <a:ext uri="{9D8B030D-6E8A-4147-A177-3AD203B41FA5}">
                      <a16:colId xmlns:a16="http://schemas.microsoft.com/office/drawing/2014/main" val="1854285369"/>
                    </a:ext>
                  </a:extLst>
                </a:gridCol>
                <a:gridCol w="246888">
                  <a:extLst>
                    <a:ext uri="{9D8B030D-6E8A-4147-A177-3AD203B41FA5}">
                      <a16:colId xmlns:a16="http://schemas.microsoft.com/office/drawing/2014/main" val="3076518434"/>
                    </a:ext>
                  </a:extLst>
                </a:gridCol>
                <a:gridCol w="246888">
                  <a:extLst>
                    <a:ext uri="{9D8B030D-6E8A-4147-A177-3AD203B41FA5}">
                      <a16:colId xmlns:a16="http://schemas.microsoft.com/office/drawing/2014/main" val="1137283279"/>
                    </a:ext>
                  </a:extLst>
                </a:gridCol>
                <a:gridCol w="246888">
                  <a:extLst>
                    <a:ext uri="{9D8B030D-6E8A-4147-A177-3AD203B41FA5}">
                      <a16:colId xmlns:a16="http://schemas.microsoft.com/office/drawing/2014/main" val="2018019227"/>
                    </a:ext>
                  </a:extLst>
                </a:gridCol>
                <a:gridCol w="246888">
                  <a:extLst>
                    <a:ext uri="{9D8B030D-6E8A-4147-A177-3AD203B41FA5}">
                      <a16:colId xmlns:a16="http://schemas.microsoft.com/office/drawing/2014/main" val="18721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0648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- 2021-06-25 14:27:41</a:t>
                      </a:r>
                      <a:r>
                        <a:rPr kumimoji="0" lang="de-DE" sz="1000" b="0" i="0" u="none" strike="noStrike" kern="1200" cap="none" spc="0" normalizeH="0" baseline="0" noProof="0">
                          <a:ln>
                            <a:noFill/>
                          </a:ln>
                          <a:solidFill>
                            <a:prstClr val="black"/>
                          </a:solidFill>
                          <a:effectLst/>
                          <a:uLnTx/>
                          <a:uFillTx/>
                          <a:latin typeface="+mn-lt"/>
                          <a:ea typeface="+mn-ea"/>
                          <a:cs typeface="+mn-cs"/>
                        </a:rPr>
                        <a:t>
 "Trotz mancher individueller Härten, haben wir verhindert, dass aus der Corona-Krise eine soziale Katastrophe für unser Land geworden ist", so Bundesminister Hubertus Heil im Bundestag zum 6. Armuts- und Reichtumsbericht.
🔗 Der Bericht: www.armuts-und-reichtumsbericht.de/DE/Bericht/Der-sechste-Bericht/sechster-bericht.html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https://quintly-image-storage.s3.amazonaws.com/1fa5da054d86d71f3879f46489dde5ba/0fbc6b87bb69fec6d34999b424378ec5.jpg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5.5779 %</a:t>
                      </a:r>
                    </a:p>
                  </a:txBody>
                  <a:tcPr/>
                </a:tc>
                <a:extLst>
                  <a:ext uri="{0D108BD9-81ED-4DB2-BD59-A6C34878D82A}">
                    <a16:rowId xmlns:a16="http://schemas.microsoft.com/office/drawing/2014/main" val="3820033986"/>
                  </a:ext>
                </a:extLst>
              </a:tr>
            </a:tbl>
          </a:graphicData>
        </a:graphic>
      </p:graphicFrame>
      <p:sp>
        <p:nvSpPr>
          <p:cNvPr id="4" name="Text Placeholder 3">
            <a:extLst>
              <a:ext uri="{FF2B5EF4-FFF2-40B4-BE49-F238E27FC236}">
                <a16:creationId xmlns:a16="http://schemas.microsoft.com/office/drawing/2014/main" id="{ADC67F66-664A-4F64-8C9F-19E8AE5440B3}"/>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2814219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22DC-EFAA-454E-A024-CED44D3EA13D}"/>
              </a:ext>
            </a:extLst>
          </p:cNvPr>
          <p:cNvSpPr>
            <a:spLocks noGrp="1"/>
          </p:cNvSpPr>
          <p:nvPr>
            <p:ph type="title"/>
          </p:nvPr>
        </p:nvSpPr>
        <p:spPr/>
        <p:txBody>
          <a:bodyPr/>
          <a:lstStyle/>
          <a:p>
            <a:r>
              <a:rPr lang="de-DE"/>
              <a:t>Facebook Custom Own Posts Table | Bundesministerium für Arbeit und Soziales - 23 of 26</a:t>
            </a:r>
            <a:endParaRPr lang="en-US"/>
          </a:p>
        </p:txBody>
      </p:sp>
      <p:graphicFrame>
        <p:nvGraphicFramePr>
          <p:cNvPr id="5" name="Table Placeholder 4">
            <a:extLst>
              <a:ext uri="{FF2B5EF4-FFF2-40B4-BE49-F238E27FC236}">
                <a16:creationId xmlns:a16="http://schemas.microsoft.com/office/drawing/2014/main" id="{8BA2331E-18E9-4F3B-B8B2-A6CBAA9A76C8}"/>
              </a:ext>
            </a:extLst>
          </p:cNvPr>
          <p:cNvGraphicFramePr>
            <a:graphicFrameLocks noGrp="1"/>
          </p:cNvGraphicFramePr>
          <p:nvPr>
            <p:ph type="tbl" sz="quarter" idx="13"/>
            <p:extLst>
              <p:ext uri="{D42A27DB-BD31-4B8C-83A1-F6EECF244321}">
                <p14:modId xmlns:p14="http://schemas.microsoft.com/office/powerpoint/2010/main" val="160284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36259010"/>
                    </a:ext>
                  </a:extLst>
                </a:gridCol>
                <a:gridCol w="1152144">
                  <a:extLst>
                    <a:ext uri="{9D8B030D-6E8A-4147-A177-3AD203B41FA5}">
                      <a16:colId xmlns:a16="http://schemas.microsoft.com/office/drawing/2014/main" val="4039606762"/>
                    </a:ext>
                  </a:extLst>
                </a:gridCol>
                <a:gridCol w="822960">
                  <a:extLst>
                    <a:ext uri="{9D8B030D-6E8A-4147-A177-3AD203B41FA5}">
                      <a16:colId xmlns:a16="http://schemas.microsoft.com/office/drawing/2014/main" val="162181956"/>
                    </a:ext>
                  </a:extLst>
                </a:gridCol>
                <a:gridCol w="411480">
                  <a:extLst>
                    <a:ext uri="{9D8B030D-6E8A-4147-A177-3AD203B41FA5}">
                      <a16:colId xmlns:a16="http://schemas.microsoft.com/office/drawing/2014/main" val="1750448477"/>
                    </a:ext>
                  </a:extLst>
                </a:gridCol>
                <a:gridCol w="246888">
                  <a:extLst>
                    <a:ext uri="{9D8B030D-6E8A-4147-A177-3AD203B41FA5}">
                      <a16:colId xmlns:a16="http://schemas.microsoft.com/office/drawing/2014/main" val="2725721435"/>
                    </a:ext>
                  </a:extLst>
                </a:gridCol>
                <a:gridCol w="246888">
                  <a:extLst>
                    <a:ext uri="{9D8B030D-6E8A-4147-A177-3AD203B41FA5}">
                      <a16:colId xmlns:a16="http://schemas.microsoft.com/office/drawing/2014/main" val="3897276969"/>
                    </a:ext>
                  </a:extLst>
                </a:gridCol>
                <a:gridCol w="246888">
                  <a:extLst>
                    <a:ext uri="{9D8B030D-6E8A-4147-A177-3AD203B41FA5}">
                      <a16:colId xmlns:a16="http://schemas.microsoft.com/office/drawing/2014/main" val="3351484453"/>
                    </a:ext>
                  </a:extLst>
                </a:gridCol>
                <a:gridCol w="246888">
                  <a:extLst>
                    <a:ext uri="{9D8B030D-6E8A-4147-A177-3AD203B41FA5}">
                      <a16:colId xmlns:a16="http://schemas.microsoft.com/office/drawing/2014/main" val="4268953267"/>
                    </a:ext>
                  </a:extLst>
                </a:gridCol>
                <a:gridCol w="246888">
                  <a:extLst>
                    <a:ext uri="{9D8B030D-6E8A-4147-A177-3AD203B41FA5}">
                      <a16:colId xmlns:a16="http://schemas.microsoft.com/office/drawing/2014/main" val="1956050121"/>
                    </a:ext>
                  </a:extLst>
                </a:gridCol>
                <a:gridCol w="246888">
                  <a:extLst>
                    <a:ext uri="{9D8B030D-6E8A-4147-A177-3AD203B41FA5}">
                      <a16:colId xmlns:a16="http://schemas.microsoft.com/office/drawing/2014/main" val="1393284491"/>
                    </a:ext>
                  </a:extLst>
                </a:gridCol>
                <a:gridCol w="246888">
                  <a:extLst>
                    <a:ext uri="{9D8B030D-6E8A-4147-A177-3AD203B41FA5}">
                      <a16:colId xmlns:a16="http://schemas.microsoft.com/office/drawing/2014/main" val="3741584356"/>
                    </a:ext>
                  </a:extLst>
                </a:gridCol>
                <a:gridCol w="246888">
                  <a:extLst>
                    <a:ext uri="{9D8B030D-6E8A-4147-A177-3AD203B41FA5}">
                      <a16:colId xmlns:a16="http://schemas.microsoft.com/office/drawing/2014/main" val="202680415"/>
                    </a:ext>
                  </a:extLst>
                </a:gridCol>
                <a:gridCol w="246888">
                  <a:extLst>
                    <a:ext uri="{9D8B030D-6E8A-4147-A177-3AD203B41FA5}">
                      <a16:colId xmlns:a16="http://schemas.microsoft.com/office/drawing/2014/main" val="4173232524"/>
                    </a:ext>
                  </a:extLst>
                </a:gridCol>
                <a:gridCol w="246888">
                  <a:extLst>
                    <a:ext uri="{9D8B030D-6E8A-4147-A177-3AD203B41FA5}">
                      <a16:colId xmlns:a16="http://schemas.microsoft.com/office/drawing/2014/main" val="1684209970"/>
                    </a:ext>
                  </a:extLst>
                </a:gridCol>
                <a:gridCol w="246888">
                  <a:extLst>
                    <a:ext uri="{9D8B030D-6E8A-4147-A177-3AD203B41FA5}">
                      <a16:colId xmlns:a16="http://schemas.microsoft.com/office/drawing/2014/main" val="3095217733"/>
                    </a:ext>
                  </a:extLst>
                </a:gridCol>
                <a:gridCol w="246888">
                  <a:extLst>
                    <a:ext uri="{9D8B030D-6E8A-4147-A177-3AD203B41FA5}">
                      <a16:colId xmlns:a16="http://schemas.microsoft.com/office/drawing/2014/main" val="1006122034"/>
                    </a:ext>
                  </a:extLst>
                </a:gridCol>
                <a:gridCol w="246888">
                  <a:extLst>
                    <a:ext uri="{9D8B030D-6E8A-4147-A177-3AD203B41FA5}">
                      <a16:colId xmlns:a16="http://schemas.microsoft.com/office/drawing/2014/main" val="1947537539"/>
                    </a:ext>
                  </a:extLst>
                </a:gridCol>
                <a:gridCol w="246888">
                  <a:extLst>
                    <a:ext uri="{9D8B030D-6E8A-4147-A177-3AD203B41FA5}">
                      <a16:colId xmlns:a16="http://schemas.microsoft.com/office/drawing/2014/main" val="3275116858"/>
                    </a:ext>
                  </a:extLst>
                </a:gridCol>
                <a:gridCol w="246888">
                  <a:extLst>
                    <a:ext uri="{9D8B030D-6E8A-4147-A177-3AD203B41FA5}">
                      <a16:colId xmlns:a16="http://schemas.microsoft.com/office/drawing/2014/main" val="323474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761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- 2021-06-25 12:43:52</a:t>
                      </a:r>
                      <a:r>
                        <a:rPr kumimoji="0" lang="de-DE" sz="1000" b="0" i="0" u="none" strike="noStrike" kern="1200" cap="none" spc="0" normalizeH="0" baseline="0" noProof="0">
                          <a:ln>
                            <a:noFill/>
                          </a:ln>
                          <a:solidFill>
                            <a:prstClr val="black"/>
                          </a:solidFill>
                          <a:effectLst/>
                          <a:uLnTx/>
                          <a:uFillTx/>
                          <a:latin typeface="+mn-lt"/>
                          <a:ea typeface="+mn-ea"/>
                          <a:cs typeface="+mn-cs"/>
                        </a:rPr>
                        <a:t>
 💬 Kunst, Kultur &amp; Pandemie - wie bringen wir jetzt wieder Schwung in die Kultur?
👂 Das fragt Bundesminister Hubertus Heil Künstlerin und Aktivistin Enissa Amani und Anke Politz vom Berliner CHAMÄLEON Theater in unserer neuen Folge "Hin.Gehört. Die Spezial-Ausgabe".
📣 Die drei sprechen darüber, wie ein guter Neustart in Kunst und Kultur gelingen kann und was die Branche jetzt von der Politik erwartet.
🎬 Das alles in Folge 2 von "Hin.Gehört. Die Spezial-Ausgabe" - ab Montag auf www.hingehoert.bmas.de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https://quintly-image-storage.s3.amazonaws.com/1fa5da054d86d71f3879f46489dde5ba/c35db7586b5b647025f8f3f2ad2dbdba.jpg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0.4452 %</a:t>
                      </a:r>
                    </a:p>
                  </a:txBody>
                  <a:tcPr/>
                </a:tc>
                <a:extLst>
                  <a:ext uri="{0D108BD9-81ED-4DB2-BD59-A6C34878D82A}">
                    <a16:rowId xmlns:a16="http://schemas.microsoft.com/office/drawing/2014/main" val="1515327000"/>
                  </a:ext>
                </a:extLst>
              </a:tr>
            </a:tbl>
          </a:graphicData>
        </a:graphic>
      </p:graphicFrame>
      <p:sp>
        <p:nvSpPr>
          <p:cNvPr id="4" name="Text Placeholder 3">
            <a:extLst>
              <a:ext uri="{FF2B5EF4-FFF2-40B4-BE49-F238E27FC236}">
                <a16:creationId xmlns:a16="http://schemas.microsoft.com/office/drawing/2014/main" id="{E3AC138D-3440-4C9C-8644-CC103354ADCA}"/>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4192822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462F-4E67-4028-9066-4EF5B537C82D}"/>
              </a:ext>
            </a:extLst>
          </p:cNvPr>
          <p:cNvSpPr>
            <a:spLocks noGrp="1"/>
          </p:cNvSpPr>
          <p:nvPr>
            <p:ph type="title"/>
          </p:nvPr>
        </p:nvSpPr>
        <p:spPr/>
        <p:txBody>
          <a:bodyPr/>
          <a:lstStyle/>
          <a:p>
            <a:r>
              <a:rPr lang="de-DE"/>
              <a:t>Facebook Custom Own Posts Table | Bundesministerium für Arbeit und Soziales - 24 of 26</a:t>
            </a:r>
            <a:endParaRPr lang="en-US"/>
          </a:p>
        </p:txBody>
      </p:sp>
      <p:graphicFrame>
        <p:nvGraphicFramePr>
          <p:cNvPr id="5" name="Table Placeholder 4">
            <a:extLst>
              <a:ext uri="{FF2B5EF4-FFF2-40B4-BE49-F238E27FC236}">
                <a16:creationId xmlns:a16="http://schemas.microsoft.com/office/drawing/2014/main" id="{810B30B2-2A20-48CB-99ED-58DA7A868D43}"/>
              </a:ext>
            </a:extLst>
          </p:cNvPr>
          <p:cNvGraphicFramePr>
            <a:graphicFrameLocks noGrp="1"/>
          </p:cNvGraphicFramePr>
          <p:nvPr>
            <p:ph type="tbl" sz="quarter" idx="13"/>
            <p:extLst>
              <p:ext uri="{D42A27DB-BD31-4B8C-83A1-F6EECF244321}">
                <p14:modId xmlns:p14="http://schemas.microsoft.com/office/powerpoint/2010/main" val="66264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5509144"/>
                    </a:ext>
                  </a:extLst>
                </a:gridCol>
                <a:gridCol w="1152144">
                  <a:extLst>
                    <a:ext uri="{9D8B030D-6E8A-4147-A177-3AD203B41FA5}">
                      <a16:colId xmlns:a16="http://schemas.microsoft.com/office/drawing/2014/main" val="1680042638"/>
                    </a:ext>
                  </a:extLst>
                </a:gridCol>
                <a:gridCol w="822960">
                  <a:extLst>
                    <a:ext uri="{9D8B030D-6E8A-4147-A177-3AD203B41FA5}">
                      <a16:colId xmlns:a16="http://schemas.microsoft.com/office/drawing/2014/main" val="3480619806"/>
                    </a:ext>
                  </a:extLst>
                </a:gridCol>
                <a:gridCol w="411480">
                  <a:extLst>
                    <a:ext uri="{9D8B030D-6E8A-4147-A177-3AD203B41FA5}">
                      <a16:colId xmlns:a16="http://schemas.microsoft.com/office/drawing/2014/main" val="3692937359"/>
                    </a:ext>
                  </a:extLst>
                </a:gridCol>
                <a:gridCol w="246888">
                  <a:extLst>
                    <a:ext uri="{9D8B030D-6E8A-4147-A177-3AD203B41FA5}">
                      <a16:colId xmlns:a16="http://schemas.microsoft.com/office/drawing/2014/main" val="2569841629"/>
                    </a:ext>
                  </a:extLst>
                </a:gridCol>
                <a:gridCol w="246888">
                  <a:extLst>
                    <a:ext uri="{9D8B030D-6E8A-4147-A177-3AD203B41FA5}">
                      <a16:colId xmlns:a16="http://schemas.microsoft.com/office/drawing/2014/main" val="2041725550"/>
                    </a:ext>
                  </a:extLst>
                </a:gridCol>
                <a:gridCol w="246888">
                  <a:extLst>
                    <a:ext uri="{9D8B030D-6E8A-4147-A177-3AD203B41FA5}">
                      <a16:colId xmlns:a16="http://schemas.microsoft.com/office/drawing/2014/main" val="3748246889"/>
                    </a:ext>
                  </a:extLst>
                </a:gridCol>
                <a:gridCol w="246888">
                  <a:extLst>
                    <a:ext uri="{9D8B030D-6E8A-4147-A177-3AD203B41FA5}">
                      <a16:colId xmlns:a16="http://schemas.microsoft.com/office/drawing/2014/main" val="1631607952"/>
                    </a:ext>
                  </a:extLst>
                </a:gridCol>
                <a:gridCol w="246888">
                  <a:extLst>
                    <a:ext uri="{9D8B030D-6E8A-4147-A177-3AD203B41FA5}">
                      <a16:colId xmlns:a16="http://schemas.microsoft.com/office/drawing/2014/main" val="3386317163"/>
                    </a:ext>
                  </a:extLst>
                </a:gridCol>
                <a:gridCol w="246888">
                  <a:extLst>
                    <a:ext uri="{9D8B030D-6E8A-4147-A177-3AD203B41FA5}">
                      <a16:colId xmlns:a16="http://schemas.microsoft.com/office/drawing/2014/main" val="1052500818"/>
                    </a:ext>
                  </a:extLst>
                </a:gridCol>
                <a:gridCol w="246888">
                  <a:extLst>
                    <a:ext uri="{9D8B030D-6E8A-4147-A177-3AD203B41FA5}">
                      <a16:colId xmlns:a16="http://schemas.microsoft.com/office/drawing/2014/main" val="3545944409"/>
                    </a:ext>
                  </a:extLst>
                </a:gridCol>
                <a:gridCol w="246888">
                  <a:extLst>
                    <a:ext uri="{9D8B030D-6E8A-4147-A177-3AD203B41FA5}">
                      <a16:colId xmlns:a16="http://schemas.microsoft.com/office/drawing/2014/main" val="925567648"/>
                    </a:ext>
                  </a:extLst>
                </a:gridCol>
                <a:gridCol w="246888">
                  <a:extLst>
                    <a:ext uri="{9D8B030D-6E8A-4147-A177-3AD203B41FA5}">
                      <a16:colId xmlns:a16="http://schemas.microsoft.com/office/drawing/2014/main" val="1712295140"/>
                    </a:ext>
                  </a:extLst>
                </a:gridCol>
                <a:gridCol w="246888">
                  <a:extLst>
                    <a:ext uri="{9D8B030D-6E8A-4147-A177-3AD203B41FA5}">
                      <a16:colId xmlns:a16="http://schemas.microsoft.com/office/drawing/2014/main" val="3426721920"/>
                    </a:ext>
                  </a:extLst>
                </a:gridCol>
                <a:gridCol w="246888">
                  <a:extLst>
                    <a:ext uri="{9D8B030D-6E8A-4147-A177-3AD203B41FA5}">
                      <a16:colId xmlns:a16="http://schemas.microsoft.com/office/drawing/2014/main" val="3827160990"/>
                    </a:ext>
                  </a:extLst>
                </a:gridCol>
                <a:gridCol w="246888">
                  <a:extLst>
                    <a:ext uri="{9D8B030D-6E8A-4147-A177-3AD203B41FA5}">
                      <a16:colId xmlns:a16="http://schemas.microsoft.com/office/drawing/2014/main" val="911732801"/>
                    </a:ext>
                  </a:extLst>
                </a:gridCol>
                <a:gridCol w="246888">
                  <a:extLst>
                    <a:ext uri="{9D8B030D-6E8A-4147-A177-3AD203B41FA5}">
                      <a16:colId xmlns:a16="http://schemas.microsoft.com/office/drawing/2014/main" val="1676723557"/>
                    </a:ext>
                  </a:extLst>
                </a:gridCol>
                <a:gridCol w="246888">
                  <a:extLst>
                    <a:ext uri="{9D8B030D-6E8A-4147-A177-3AD203B41FA5}">
                      <a16:colId xmlns:a16="http://schemas.microsoft.com/office/drawing/2014/main" val="1800666615"/>
                    </a:ext>
                  </a:extLst>
                </a:gridCol>
                <a:gridCol w="246888">
                  <a:extLst>
                    <a:ext uri="{9D8B030D-6E8A-4147-A177-3AD203B41FA5}">
                      <a16:colId xmlns:a16="http://schemas.microsoft.com/office/drawing/2014/main" val="3235723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9362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- 2021-06-24 15:23:45</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https://quintly-image-storage.s3.amazonaws.com/1fa5da054d86d71f3879f46489dde5ba/99646570d5a40ec0c5ba3dcc69dc1458.png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0.7265 %</a:t>
                      </a:r>
                    </a:p>
                  </a:txBody>
                  <a:tcPr/>
                </a:tc>
                <a:extLst>
                  <a:ext uri="{0D108BD9-81ED-4DB2-BD59-A6C34878D82A}">
                    <a16:rowId xmlns:a16="http://schemas.microsoft.com/office/drawing/2014/main" val="2781261101"/>
                  </a:ext>
                </a:extLst>
              </a:tr>
            </a:tbl>
          </a:graphicData>
        </a:graphic>
      </p:graphicFrame>
      <p:sp>
        <p:nvSpPr>
          <p:cNvPr id="4" name="Text Placeholder 3">
            <a:extLst>
              <a:ext uri="{FF2B5EF4-FFF2-40B4-BE49-F238E27FC236}">
                <a16:creationId xmlns:a16="http://schemas.microsoft.com/office/drawing/2014/main" id="{B488B443-5B64-47E0-BD8D-FA0E2977B1E2}"/>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858850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A6B82-775F-47E2-83FF-73915D647EF5}"/>
              </a:ext>
            </a:extLst>
          </p:cNvPr>
          <p:cNvSpPr>
            <a:spLocks noGrp="1"/>
          </p:cNvSpPr>
          <p:nvPr>
            <p:ph type="title"/>
          </p:nvPr>
        </p:nvSpPr>
        <p:spPr/>
        <p:txBody>
          <a:bodyPr/>
          <a:lstStyle/>
          <a:p>
            <a:r>
              <a:rPr lang="de-DE"/>
              <a:t>Facebook Custom Own Posts Table | Bundesministerium für Arbeit und Soziales - 25 of 26</a:t>
            </a:r>
            <a:endParaRPr lang="en-US"/>
          </a:p>
        </p:txBody>
      </p:sp>
      <p:graphicFrame>
        <p:nvGraphicFramePr>
          <p:cNvPr id="5" name="Table Placeholder 4">
            <a:extLst>
              <a:ext uri="{FF2B5EF4-FFF2-40B4-BE49-F238E27FC236}">
                <a16:creationId xmlns:a16="http://schemas.microsoft.com/office/drawing/2014/main" id="{F93EAD89-DD7F-425C-B90A-8DB54883AC3D}"/>
              </a:ext>
            </a:extLst>
          </p:cNvPr>
          <p:cNvGraphicFramePr>
            <a:graphicFrameLocks noGrp="1"/>
          </p:cNvGraphicFramePr>
          <p:nvPr>
            <p:ph type="tbl" sz="quarter" idx="13"/>
            <p:extLst>
              <p:ext uri="{D42A27DB-BD31-4B8C-83A1-F6EECF244321}">
                <p14:modId xmlns:p14="http://schemas.microsoft.com/office/powerpoint/2010/main" val="319541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41223434"/>
                    </a:ext>
                  </a:extLst>
                </a:gridCol>
                <a:gridCol w="1152144">
                  <a:extLst>
                    <a:ext uri="{9D8B030D-6E8A-4147-A177-3AD203B41FA5}">
                      <a16:colId xmlns:a16="http://schemas.microsoft.com/office/drawing/2014/main" val="2173881596"/>
                    </a:ext>
                  </a:extLst>
                </a:gridCol>
                <a:gridCol w="822960">
                  <a:extLst>
                    <a:ext uri="{9D8B030D-6E8A-4147-A177-3AD203B41FA5}">
                      <a16:colId xmlns:a16="http://schemas.microsoft.com/office/drawing/2014/main" val="3120022977"/>
                    </a:ext>
                  </a:extLst>
                </a:gridCol>
                <a:gridCol w="411480">
                  <a:extLst>
                    <a:ext uri="{9D8B030D-6E8A-4147-A177-3AD203B41FA5}">
                      <a16:colId xmlns:a16="http://schemas.microsoft.com/office/drawing/2014/main" val="995340307"/>
                    </a:ext>
                  </a:extLst>
                </a:gridCol>
                <a:gridCol w="246888">
                  <a:extLst>
                    <a:ext uri="{9D8B030D-6E8A-4147-A177-3AD203B41FA5}">
                      <a16:colId xmlns:a16="http://schemas.microsoft.com/office/drawing/2014/main" val="2282894680"/>
                    </a:ext>
                  </a:extLst>
                </a:gridCol>
                <a:gridCol w="246888">
                  <a:extLst>
                    <a:ext uri="{9D8B030D-6E8A-4147-A177-3AD203B41FA5}">
                      <a16:colId xmlns:a16="http://schemas.microsoft.com/office/drawing/2014/main" val="367857474"/>
                    </a:ext>
                  </a:extLst>
                </a:gridCol>
                <a:gridCol w="246888">
                  <a:extLst>
                    <a:ext uri="{9D8B030D-6E8A-4147-A177-3AD203B41FA5}">
                      <a16:colId xmlns:a16="http://schemas.microsoft.com/office/drawing/2014/main" val="3334988160"/>
                    </a:ext>
                  </a:extLst>
                </a:gridCol>
                <a:gridCol w="246888">
                  <a:extLst>
                    <a:ext uri="{9D8B030D-6E8A-4147-A177-3AD203B41FA5}">
                      <a16:colId xmlns:a16="http://schemas.microsoft.com/office/drawing/2014/main" val="1322195487"/>
                    </a:ext>
                  </a:extLst>
                </a:gridCol>
                <a:gridCol w="246888">
                  <a:extLst>
                    <a:ext uri="{9D8B030D-6E8A-4147-A177-3AD203B41FA5}">
                      <a16:colId xmlns:a16="http://schemas.microsoft.com/office/drawing/2014/main" val="2037724438"/>
                    </a:ext>
                  </a:extLst>
                </a:gridCol>
                <a:gridCol w="246888">
                  <a:extLst>
                    <a:ext uri="{9D8B030D-6E8A-4147-A177-3AD203B41FA5}">
                      <a16:colId xmlns:a16="http://schemas.microsoft.com/office/drawing/2014/main" val="2729979272"/>
                    </a:ext>
                  </a:extLst>
                </a:gridCol>
                <a:gridCol w="246888">
                  <a:extLst>
                    <a:ext uri="{9D8B030D-6E8A-4147-A177-3AD203B41FA5}">
                      <a16:colId xmlns:a16="http://schemas.microsoft.com/office/drawing/2014/main" val="3913549916"/>
                    </a:ext>
                  </a:extLst>
                </a:gridCol>
                <a:gridCol w="246888">
                  <a:extLst>
                    <a:ext uri="{9D8B030D-6E8A-4147-A177-3AD203B41FA5}">
                      <a16:colId xmlns:a16="http://schemas.microsoft.com/office/drawing/2014/main" val="225589391"/>
                    </a:ext>
                  </a:extLst>
                </a:gridCol>
                <a:gridCol w="246888">
                  <a:extLst>
                    <a:ext uri="{9D8B030D-6E8A-4147-A177-3AD203B41FA5}">
                      <a16:colId xmlns:a16="http://schemas.microsoft.com/office/drawing/2014/main" val="1057885678"/>
                    </a:ext>
                  </a:extLst>
                </a:gridCol>
                <a:gridCol w="246888">
                  <a:extLst>
                    <a:ext uri="{9D8B030D-6E8A-4147-A177-3AD203B41FA5}">
                      <a16:colId xmlns:a16="http://schemas.microsoft.com/office/drawing/2014/main" val="1976652685"/>
                    </a:ext>
                  </a:extLst>
                </a:gridCol>
                <a:gridCol w="246888">
                  <a:extLst>
                    <a:ext uri="{9D8B030D-6E8A-4147-A177-3AD203B41FA5}">
                      <a16:colId xmlns:a16="http://schemas.microsoft.com/office/drawing/2014/main" val="314232443"/>
                    </a:ext>
                  </a:extLst>
                </a:gridCol>
                <a:gridCol w="246888">
                  <a:extLst>
                    <a:ext uri="{9D8B030D-6E8A-4147-A177-3AD203B41FA5}">
                      <a16:colId xmlns:a16="http://schemas.microsoft.com/office/drawing/2014/main" val="531707276"/>
                    </a:ext>
                  </a:extLst>
                </a:gridCol>
                <a:gridCol w="246888">
                  <a:extLst>
                    <a:ext uri="{9D8B030D-6E8A-4147-A177-3AD203B41FA5}">
                      <a16:colId xmlns:a16="http://schemas.microsoft.com/office/drawing/2014/main" val="106304033"/>
                    </a:ext>
                  </a:extLst>
                </a:gridCol>
                <a:gridCol w="246888">
                  <a:extLst>
                    <a:ext uri="{9D8B030D-6E8A-4147-A177-3AD203B41FA5}">
                      <a16:colId xmlns:a16="http://schemas.microsoft.com/office/drawing/2014/main" val="1732374207"/>
                    </a:ext>
                  </a:extLst>
                </a:gridCol>
                <a:gridCol w="246888">
                  <a:extLst>
                    <a:ext uri="{9D8B030D-6E8A-4147-A177-3AD203B41FA5}">
                      <a16:colId xmlns:a16="http://schemas.microsoft.com/office/drawing/2014/main" val="70681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9476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- 2021-06-23 12:50:22</a:t>
                      </a:r>
                      <a:r>
                        <a:rPr kumimoji="0" lang="de-DE" sz="1000" b="0" i="0" u="none" strike="noStrike" kern="1200" cap="none" spc="0" normalizeH="0" baseline="0" noProof="0">
                          <a:ln>
                            <a:noFill/>
                          </a:ln>
                          <a:solidFill>
                            <a:prstClr val="black"/>
                          </a:solidFill>
                          <a:effectLst/>
                          <a:uLnTx/>
                          <a:uFillTx/>
                          <a:latin typeface="+mn-lt"/>
                          <a:ea typeface="+mn-ea"/>
                          <a:cs typeface="+mn-cs"/>
                        </a:rPr>
                        <a:t>
 📉 Die Infektionszahlen gehen zurück, aber noch ist es zu früh für Entwarnung. Gerade am Arbeitsplatz ist Infektionsschutz weiterhin oberstes Gebot. 
😷 ☝️ Darum haben wir den Corona-Arbeitsschutz verlängert und an die niedrigen Infektionszahlen angepasst.
Alle Infos: https://www.bmas.de/DE/Service/Presse/Pressemitteilungen/2021/corona-arbeitsschutzverordnung-verlaengert-und-angepasst.html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https://quintly-image-storage.s3.amazonaws.com/1fa5da054d86d71f3879f46489dde5ba/a29ded231586316bea7bbc9ab5682667.jpg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6.5039 %</a:t>
                      </a:r>
                    </a:p>
                  </a:txBody>
                  <a:tcPr/>
                </a:tc>
                <a:extLst>
                  <a:ext uri="{0D108BD9-81ED-4DB2-BD59-A6C34878D82A}">
                    <a16:rowId xmlns:a16="http://schemas.microsoft.com/office/drawing/2014/main" val="2626103087"/>
                  </a:ext>
                </a:extLst>
              </a:tr>
            </a:tbl>
          </a:graphicData>
        </a:graphic>
      </p:graphicFrame>
      <p:sp>
        <p:nvSpPr>
          <p:cNvPr id="4" name="Text Placeholder 3">
            <a:extLst>
              <a:ext uri="{FF2B5EF4-FFF2-40B4-BE49-F238E27FC236}">
                <a16:creationId xmlns:a16="http://schemas.microsoft.com/office/drawing/2014/main" id="{BC035F54-6A7A-42A7-BF52-4CEA3E63AA0F}"/>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304717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708D-2B47-4D5B-B883-5359D15B6BD0}"/>
              </a:ext>
            </a:extLst>
          </p:cNvPr>
          <p:cNvSpPr>
            <a:spLocks noGrp="1"/>
          </p:cNvSpPr>
          <p:nvPr>
            <p:ph type="title"/>
          </p:nvPr>
        </p:nvSpPr>
        <p:spPr/>
        <p:txBody>
          <a:bodyPr/>
          <a:lstStyle/>
          <a:p>
            <a:r>
              <a:rPr lang="de-DE"/>
              <a:t>Facebook Custom Own Posts Table | Bundesministerium für Arbeit und Soziales - 26 of 26</a:t>
            </a:r>
            <a:endParaRPr lang="en-US"/>
          </a:p>
        </p:txBody>
      </p:sp>
      <p:graphicFrame>
        <p:nvGraphicFramePr>
          <p:cNvPr id="5" name="Table Placeholder 4">
            <a:extLst>
              <a:ext uri="{FF2B5EF4-FFF2-40B4-BE49-F238E27FC236}">
                <a16:creationId xmlns:a16="http://schemas.microsoft.com/office/drawing/2014/main" id="{F32F491D-32D1-47AE-96CB-41C7CF5FBC97}"/>
              </a:ext>
            </a:extLst>
          </p:cNvPr>
          <p:cNvGraphicFramePr>
            <a:graphicFrameLocks noGrp="1"/>
          </p:cNvGraphicFramePr>
          <p:nvPr>
            <p:ph type="tbl" sz="quarter" idx="13"/>
            <p:extLst>
              <p:ext uri="{D42A27DB-BD31-4B8C-83A1-F6EECF244321}">
                <p14:modId xmlns:p14="http://schemas.microsoft.com/office/powerpoint/2010/main" val="6838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46776474"/>
                    </a:ext>
                  </a:extLst>
                </a:gridCol>
                <a:gridCol w="1152144">
                  <a:extLst>
                    <a:ext uri="{9D8B030D-6E8A-4147-A177-3AD203B41FA5}">
                      <a16:colId xmlns:a16="http://schemas.microsoft.com/office/drawing/2014/main" val="406227917"/>
                    </a:ext>
                  </a:extLst>
                </a:gridCol>
                <a:gridCol w="822960">
                  <a:extLst>
                    <a:ext uri="{9D8B030D-6E8A-4147-A177-3AD203B41FA5}">
                      <a16:colId xmlns:a16="http://schemas.microsoft.com/office/drawing/2014/main" val="468179570"/>
                    </a:ext>
                  </a:extLst>
                </a:gridCol>
                <a:gridCol w="411480">
                  <a:extLst>
                    <a:ext uri="{9D8B030D-6E8A-4147-A177-3AD203B41FA5}">
                      <a16:colId xmlns:a16="http://schemas.microsoft.com/office/drawing/2014/main" val="2810010292"/>
                    </a:ext>
                  </a:extLst>
                </a:gridCol>
                <a:gridCol w="246888">
                  <a:extLst>
                    <a:ext uri="{9D8B030D-6E8A-4147-A177-3AD203B41FA5}">
                      <a16:colId xmlns:a16="http://schemas.microsoft.com/office/drawing/2014/main" val="3934295612"/>
                    </a:ext>
                  </a:extLst>
                </a:gridCol>
                <a:gridCol w="246888">
                  <a:extLst>
                    <a:ext uri="{9D8B030D-6E8A-4147-A177-3AD203B41FA5}">
                      <a16:colId xmlns:a16="http://schemas.microsoft.com/office/drawing/2014/main" val="595673324"/>
                    </a:ext>
                  </a:extLst>
                </a:gridCol>
                <a:gridCol w="246888">
                  <a:extLst>
                    <a:ext uri="{9D8B030D-6E8A-4147-A177-3AD203B41FA5}">
                      <a16:colId xmlns:a16="http://schemas.microsoft.com/office/drawing/2014/main" val="3133868952"/>
                    </a:ext>
                  </a:extLst>
                </a:gridCol>
                <a:gridCol w="246888">
                  <a:extLst>
                    <a:ext uri="{9D8B030D-6E8A-4147-A177-3AD203B41FA5}">
                      <a16:colId xmlns:a16="http://schemas.microsoft.com/office/drawing/2014/main" val="2066152684"/>
                    </a:ext>
                  </a:extLst>
                </a:gridCol>
                <a:gridCol w="246888">
                  <a:extLst>
                    <a:ext uri="{9D8B030D-6E8A-4147-A177-3AD203B41FA5}">
                      <a16:colId xmlns:a16="http://schemas.microsoft.com/office/drawing/2014/main" val="4170002749"/>
                    </a:ext>
                  </a:extLst>
                </a:gridCol>
                <a:gridCol w="246888">
                  <a:extLst>
                    <a:ext uri="{9D8B030D-6E8A-4147-A177-3AD203B41FA5}">
                      <a16:colId xmlns:a16="http://schemas.microsoft.com/office/drawing/2014/main" val="4203246627"/>
                    </a:ext>
                  </a:extLst>
                </a:gridCol>
                <a:gridCol w="246888">
                  <a:extLst>
                    <a:ext uri="{9D8B030D-6E8A-4147-A177-3AD203B41FA5}">
                      <a16:colId xmlns:a16="http://schemas.microsoft.com/office/drawing/2014/main" val="1116215670"/>
                    </a:ext>
                  </a:extLst>
                </a:gridCol>
                <a:gridCol w="246888">
                  <a:extLst>
                    <a:ext uri="{9D8B030D-6E8A-4147-A177-3AD203B41FA5}">
                      <a16:colId xmlns:a16="http://schemas.microsoft.com/office/drawing/2014/main" val="1350497167"/>
                    </a:ext>
                  </a:extLst>
                </a:gridCol>
                <a:gridCol w="246888">
                  <a:extLst>
                    <a:ext uri="{9D8B030D-6E8A-4147-A177-3AD203B41FA5}">
                      <a16:colId xmlns:a16="http://schemas.microsoft.com/office/drawing/2014/main" val="369754146"/>
                    </a:ext>
                  </a:extLst>
                </a:gridCol>
                <a:gridCol w="246888">
                  <a:extLst>
                    <a:ext uri="{9D8B030D-6E8A-4147-A177-3AD203B41FA5}">
                      <a16:colId xmlns:a16="http://schemas.microsoft.com/office/drawing/2014/main" val="3539195065"/>
                    </a:ext>
                  </a:extLst>
                </a:gridCol>
                <a:gridCol w="246888">
                  <a:extLst>
                    <a:ext uri="{9D8B030D-6E8A-4147-A177-3AD203B41FA5}">
                      <a16:colId xmlns:a16="http://schemas.microsoft.com/office/drawing/2014/main" val="3202376698"/>
                    </a:ext>
                  </a:extLst>
                </a:gridCol>
                <a:gridCol w="246888">
                  <a:extLst>
                    <a:ext uri="{9D8B030D-6E8A-4147-A177-3AD203B41FA5}">
                      <a16:colId xmlns:a16="http://schemas.microsoft.com/office/drawing/2014/main" val="1110253865"/>
                    </a:ext>
                  </a:extLst>
                </a:gridCol>
                <a:gridCol w="246888">
                  <a:extLst>
                    <a:ext uri="{9D8B030D-6E8A-4147-A177-3AD203B41FA5}">
                      <a16:colId xmlns:a16="http://schemas.microsoft.com/office/drawing/2014/main" val="1416911258"/>
                    </a:ext>
                  </a:extLst>
                </a:gridCol>
                <a:gridCol w="246888">
                  <a:extLst>
                    <a:ext uri="{9D8B030D-6E8A-4147-A177-3AD203B41FA5}">
                      <a16:colId xmlns:a16="http://schemas.microsoft.com/office/drawing/2014/main" val="3011214948"/>
                    </a:ext>
                  </a:extLst>
                </a:gridCol>
                <a:gridCol w="246888">
                  <a:extLst>
                    <a:ext uri="{9D8B030D-6E8A-4147-A177-3AD203B41FA5}">
                      <a16:colId xmlns:a16="http://schemas.microsoft.com/office/drawing/2014/main" val="898732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6044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Bundesministerium für Arbeit und Soziales - 2021-06-23 11:34:57</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https://quintly-image-storage.s3.amazonaws.com/1fa5da054d86d71f3879f46489dde5ba/f091197d0c7d9c7ae3499975516e00a9.png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135279586"/>
                  </a:ext>
                </a:extLst>
              </a:tr>
            </a:tbl>
          </a:graphicData>
        </a:graphic>
      </p:graphicFrame>
      <p:sp>
        <p:nvSpPr>
          <p:cNvPr id="4" name="Text Placeholder 3">
            <a:extLst>
              <a:ext uri="{FF2B5EF4-FFF2-40B4-BE49-F238E27FC236}">
                <a16:creationId xmlns:a16="http://schemas.microsoft.com/office/drawing/2014/main" id="{C43682C8-D091-4ADE-A83E-0989AC070333}"/>
              </a:ext>
            </a:extLst>
          </p:cNvPr>
          <p:cNvSpPr>
            <a:spLocks noGrp="1"/>
          </p:cNvSpPr>
          <p:nvPr>
            <p:ph type="body" sz="quarter" idx="14"/>
          </p:nvPr>
        </p:nvSpPr>
        <p:spPr/>
        <p:txBody>
          <a:bodyPr/>
          <a:lstStyle/>
          <a:p>
            <a:r>
              <a:rPr lang="en-US"/>
              <a:t>01/01/2021 - 07/31/2021</a:t>
            </a:r>
          </a:p>
        </p:txBody>
      </p:sp>
    </p:spTree>
    <p:extLst>
      <p:ext uri="{BB962C8B-B14F-4D97-AF65-F5344CB8AC3E}">
        <p14:creationId xmlns:p14="http://schemas.microsoft.com/office/powerpoint/2010/main" val="18231819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2405</Words>
  <Application>Microsoft Office PowerPoint</Application>
  <PresentationFormat>On-screen Show (4:3)</PresentationFormat>
  <Paragraphs>996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Custom Own Posts Table | Bundesministerium für Arbeit und Soziales - 1 of 26</vt:lpstr>
      <vt:lpstr>Facebook Custom Own Posts Table | Bundesministerium für Arbeit und Soziales - 2 of 26</vt:lpstr>
      <vt:lpstr>Facebook Custom Own Posts Table | Bundesministerium für Arbeit und Soziales - 3 of 26</vt:lpstr>
      <vt:lpstr>Facebook Custom Own Posts Table | Bundesministerium für Arbeit und Soziales - 4 of 26</vt:lpstr>
      <vt:lpstr>Facebook Custom Own Posts Table | Bundesministerium für Arbeit und Soziales - 5 of 26</vt:lpstr>
      <vt:lpstr>Facebook Custom Own Posts Table | Bundesministerium für Arbeit und Soziales - 6 of 26</vt:lpstr>
      <vt:lpstr>Facebook Custom Own Posts Table | Bundesministerium für Arbeit und Soziales - 7 of 26</vt:lpstr>
      <vt:lpstr>Facebook Custom Own Posts Table | Bundesministerium für Arbeit und Soziales - 8 of 26</vt:lpstr>
      <vt:lpstr>Facebook Custom Own Posts Table | Bundesministerium für Arbeit und Soziales - 9 of 26</vt:lpstr>
      <vt:lpstr>Facebook Custom Own Posts Table | Bundesministerium für Arbeit und Soziales - 10 of 26</vt:lpstr>
      <vt:lpstr>Facebook Custom Own Posts Table | Bundesministerium für Arbeit und Soziales - 11 of 26</vt:lpstr>
      <vt:lpstr>Facebook Custom Own Posts Table | Bundesministerium für Arbeit und Soziales - 12 of 26</vt:lpstr>
      <vt:lpstr>Facebook Custom Own Posts Table | Bundesministerium für Arbeit und Soziales - 13 of 26</vt:lpstr>
      <vt:lpstr>Facebook Custom Own Posts Table | Bundesministerium für Arbeit und Soziales - 14 of 26</vt:lpstr>
      <vt:lpstr>Facebook Custom Own Posts Table | Bundesministerium für Arbeit und Soziales - 15 of 26</vt:lpstr>
      <vt:lpstr>Facebook Custom Own Posts Table | Bundesministerium für Arbeit und Soziales - 16 of 26</vt:lpstr>
      <vt:lpstr>Facebook Custom Own Posts Table | Bundesministerium für Arbeit und Soziales - 17 of 26</vt:lpstr>
      <vt:lpstr>Facebook Custom Own Posts Table | Bundesministerium für Arbeit und Soziales - 18 of 26</vt:lpstr>
      <vt:lpstr>Facebook Custom Own Posts Table | Bundesministerium für Arbeit und Soziales - 19 of 26</vt:lpstr>
      <vt:lpstr>Facebook Custom Own Posts Table | Bundesministerium für Arbeit und Soziales - 20 of 26</vt:lpstr>
      <vt:lpstr>Facebook Custom Own Posts Table | Bundesministerium für Arbeit und Soziales - 21 of 26</vt:lpstr>
      <vt:lpstr>Facebook Custom Own Posts Table | Bundesministerium für Arbeit und Soziales - 22 of 26</vt:lpstr>
      <vt:lpstr>Facebook Custom Own Posts Table | Bundesministerium für Arbeit und Soziales - 23 of 26</vt:lpstr>
      <vt:lpstr>Facebook Custom Own Posts Table | Bundesministerium für Arbeit und Soziales - 24 of 26</vt:lpstr>
      <vt:lpstr>Facebook Custom Own Posts Table | Bundesministerium für Arbeit und Soziales - 25 of 26</vt:lpstr>
      <vt:lpstr>Facebook Custom Own Posts Table | Bundesministerium für Arbeit und Soziales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Own Posts Table | Bundesministerium für Arbeit und Soziales - 1 of 26</dc:title>
  <dc:creator>Frederik Peiniger</dc:creator>
  <cp:lastModifiedBy>Frederik Peiniger</cp:lastModifiedBy>
  <cp:revision>1</cp:revision>
  <dcterms:created xsi:type="dcterms:W3CDTF">2021-08-04T14:29:22Z</dcterms:created>
  <dcterms:modified xsi:type="dcterms:W3CDTF">2021-08-04T14:38:38Z</dcterms:modified>
</cp:coreProperties>
</file>