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211</c:v>
                </c:pt>
                <c:pt idx="1">
                  <c:v>8689</c:v>
                </c:pt>
                <c:pt idx="2">
                  <c:v>35067</c:v>
                </c:pt>
                <c:pt idx="3">
                  <c:v>26969</c:v>
                </c:pt>
                <c:pt idx="4">
                  <c:v>7947</c:v>
                </c:pt>
                <c:pt idx="5">
                  <c:v>2001</c:v>
                </c:pt>
                <c:pt idx="6">
                  <c:v>947</c:v>
                </c:pt>
              </c:numCache>
            </c:numRef>
          </c:val>
          <c:extLst>
            <c:ext xmlns:c16="http://schemas.microsoft.com/office/drawing/2014/chart" uri="{C3380CC4-5D6E-409C-BE32-E72D297353CC}">
              <c16:uniqueId val="{00000000-22AC-4DB3-80F6-919E0D3CEDD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113</c:v>
                </c:pt>
                <c:pt idx="1">
                  <c:v>4551</c:v>
                </c:pt>
                <c:pt idx="2">
                  <c:v>23803</c:v>
                </c:pt>
                <c:pt idx="3">
                  <c:v>22730</c:v>
                </c:pt>
                <c:pt idx="4">
                  <c:v>6613</c:v>
                </c:pt>
                <c:pt idx="5">
                  <c:v>1955</c:v>
                </c:pt>
                <c:pt idx="6">
                  <c:v>721</c:v>
                </c:pt>
              </c:numCache>
            </c:numRef>
          </c:val>
          <c:extLst>
            <c:ext xmlns:c16="http://schemas.microsoft.com/office/drawing/2014/chart" uri="{C3380CC4-5D6E-409C-BE32-E72D297353CC}">
              <c16:uniqueId val="{00000001-22AC-4DB3-80F6-919E0D3CEDD7}"/>
            </c:ext>
          </c:extLst>
        </c:ser>
        <c:dLbls>
          <c:showLegendKey val="0"/>
          <c:showVal val="0"/>
          <c:showCatName val="0"/>
          <c:showSerName val="0"/>
          <c:showPercent val="0"/>
          <c:showBubbleSize val="0"/>
        </c:dLbls>
        <c:gapWidth val="219"/>
        <c:overlap val="-27"/>
        <c:axId val="17201168"/>
        <c:axId val="17202480"/>
      </c:barChart>
      <c:catAx>
        <c:axId val="1720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02480"/>
        <c:crosses val="autoZero"/>
        <c:auto val="1"/>
        <c:lblAlgn val="ctr"/>
        <c:lblOffset val="100"/>
        <c:noMultiLvlLbl val="0"/>
      </c:catAx>
      <c:valAx>
        <c:axId val="1720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0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Sheet1!$A$2:$A$10</c:f>
              <c:strCache>
                <c:ptCount val="9"/>
                <c:pt idx="0">
                  <c:v>Your Page</c:v>
                </c:pt>
                <c:pt idx="1">
                  <c:v>Search</c:v>
                </c:pt>
                <c:pt idx="2">
                  <c:v>Page Suggestions</c:v>
                </c:pt>
                <c:pt idx="3">
                  <c:v>Other</c:v>
                </c:pt>
                <c:pt idx="4">
                  <c:v>Restored Likes from Reactivated Accounts</c:v>
                </c:pt>
                <c:pt idx="5">
                  <c:v>News Feed</c:v>
                </c:pt>
                <c:pt idx="6">
                  <c:v>Suspicious Account Removals</c:v>
                </c:pt>
                <c:pt idx="7">
                  <c:v>Unlikes from Page, Posts, or News Feed</c:v>
                </c:pt>
                <c:pt idx="8">
                  <c:v>Deactivated or Memorialized Account Removals</c:v>
                </c:pt>
              </c:strCache>
            </c:strRef>
          </c:cat>
          <c:val>
            <c:numRef>
              <c:f>Sheet1!$B$2:$B$10</c:f>
              <c:numCache>
                <c:formatCode>General</c:formatCode>
                <c:ptCount val="9"/>
                <c:pt idx="0">
                  <c:v>230</c:v>
                </c:pt>
                <c:pt idx="1">
                  <c:v>61</c:v>
                </c:pt>
                <c:pt idx="2">
                  <c:v>27</c:v>
                </c:pt>
                <c:pt idx="3">
                  <c:v>18</c:v>
                </c:pt>
                <c:pt idx="4">
                  <c:v>12</c:v>
                </c:pt>
                <c:pt idx="5">
                  <c:v>4</c:v>
                </c:pt>
                <c:pt idx="6">
                  <c:v>-5</c:v>
                </c:pt>
                <c:pt idx="7">
                  <c:v>-16</c:v>
                </c:pt>
                <c:pt idx="8">
                  <c:v>-34</c:v>
                </c:pt>
              </c:numCache>
            </c:numRef>
          </c:val>
          <c:extLst>
            <c:ext xmlns:c16="http://schemas.microsoft.com/office/drawing/2014/chart" uri="{C3380CC4-5D6E-409C-BE32-E72D297353CC}">
              <c16:uniqueId val="{00000000-1197-4863-A7F7-DDE4428B1252}"/>
            </c:ext>
          </c:extLst>
        </c:ser>
        <c:dLbls>
          <c:showLegendKey val="0"/>
          <c:showVal val="0"/>
          <c:showCatName val="0"/>
          <c:showSerName val="0"/>
          <c:showPercent val="0"/>
          <c:showBubbleSize val="0"/>
        </c:dLbls>
        <c:gapWidth val="219"/>
        <c:overlap val="-27"/>
        <c:axId val="17195920"/>
        <c:axId val="17196248"/>
      </c:barChart>
      <c:catAx>
        <c:axId val="1719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96248"/>
        <c:crosses val="autoZero"/>
        <c:auto val="1"/>
        <c:lblAlgn val="ctr"/>
        <c:lblOffset val="100"/>
        <c:noMultiLvlLbl val="0"/>
      </c:catAx>
      <c:valAx>
        <c:axId val="1719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9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Harvey Norman Malaysia</c:v>
                </c:pt>
              </c:strCache>
            </c:strRef>
          </c:tx>
          <c:spPr>
            <a:ln w="28575" cap="rnd">
              <a:solidFill>
                <a:schemeClr val="accent1"/>
              </a:solidFill>
              <a:round/>
            </a:ln>
            <a:effectLst/>
          </c:spPr>
          <c:marker>
            <c:symbol val="none"/>
          </c:marker>
          <c:cat>
            <c:numRef>
              <c:f>Sheet1!$A$2:$A$8</c:f>
              <c:numCache>
                <c:formatCode>m/d/yyyy</c:formatCode>
                <c:ptCount val="7"/>
                <c:pt idx="0">
                  <c:v>44249</c:v>
                </c:pt>
                <c:pt idx="1">
                  <c:v>44250</c:v>
                </c:pt>
                <c:pt idx="2">
                  <c:v>44251</c:v>
                </c:pt>
                <c:pt idx="3">
                  <c:v>44252</c:v>
                </c:pt>
                <c:pt idx="4">
                  <c:v>44253</c:v>
                </c:pt>
                <c:pt idx="5">
                  <c:v>44254</c:v>
                </c:pt>
                <c:pt idx="6">
                  <c:v>44255</c:v>
                </c:pt>
              </c:numCache>
            </c:numRef>
          </c:cat>
          <c:val>
            <c:numRef>
              <c:f>Sheet1!$B$2:$B$8</c:f>
              <c:numCache>
                <c:formatCode>General</c:formatCode>
                <c:ptCount val="7"/>
                <c:pt idx="0">
                  <c:v>999050</c:v>
                </c:pt>
                <c:pt idx="1">
                  <c:v>975661</c:v>
                </c:pt>
                <c:pt idx="2">
                  <c:v>914536</c:v>
                </c:pt>
                <c:pt idx="3">
                  <c:v>878134</c:v>
                </c:pt>
                <c:pt idx="4">
                  <c:v>982252</c:v>
                </c:pt>
                <c:pt idx="5">
                  <c:v>999902</c:v>
                </c:pt>
                <c:pt idx="6">
                  <c:v>831890</c:v>
                </c:pt>
              </c:numCache>
            </c:numRef>
          </c:val>
          <c:smooth val="0"/>
          <c:extLst>
            <c:ext xmlns:c16="http://schemas.microsoft.com/office/drawing/2014/chart" uri="{C3380CC4-5D6E-409C-BE32-E72D297353CC}">
              <c16:uniqueId val="{00000000-0A26-4C25-BBCA-EFA3A0D9F204}"/>
            </c:ext>
          </c:extLst>
        </c:ser>
        <c:dLbls>
          <c:showLegendKey val="0"/>
          <c:showVal val="0"/>
          <c:showCatName val="0"/>
          <c:showSerName val="0"/>
          <c:showPercent val="0"/>
          <c:showBubbleSize val="0"/>
        </c:dLbls>
        <c:smooth val="0"/>
        <c:axId val="317057792"/>
        <c:axId val="317057136"/>
      </c:lineChart>
      <c:dateAx>
        <c:axId val="31705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7136"/>
        <c:crosses val="autoZero"/>
        <c:auto val="1"/>
        <c:lblOffset val="100"/>
        <c:baseTimeUnit val="days"/>
      </c:dateAx>
      <c:valAx>
        <c:axId val="31705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Harvey Norman Malaysia</c:v>
                </c:pt>
              </c:strCache>
            </c:strRef>
          </c:cat>
          <c:val>
            <c:numRef>
              <c:f>Sheet1!$B$2</c:f>
              <c:numCache>
                <c:formatCode>General</c:formatCode>
                <c:ptCount val="1"/>
                <c:pt idx="0">
                  <c:v>113</c:v>
                </c:pt>
              </c:numCache>
            </c:numRef>
          </c:val>
          <c:extLst>
            <c:ext xmlns:c16="http://schemas.microsoft.com/office/drawing/2014/chart" uri="{C3380CC4-5D6E-409C-BE32-E72D297353CC}">
              <c16:uniqueId val="{00000000-CEE1-4931-A40C-66967CECC54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Harvey Norman Malaysia</c:v>
                </c:pt>
              </c:strCache>
            </c:strRef>
          </c:cat>
          <c:val>
            <c:numRef>
              <c:f>Sheet1!$C$2</c:f>
              <c:numCache>
                <c:formatCode>General</c:formatCode>
                <c:ptCount val="1"/>
                <c:pt idx="0">
                  <c:v>2</c:v>
                </c:pt>
              </c:numCache>
            </c:numRef>
          </c:val>
          <c:extLst>
            <c:ext xmlns:c16="http://schemas.microsoft.com/office/drawing/2014/chart" uri="{C3380CC4-5D6E-409C-BE32-E72D297353CC}">
              <c16:uniqueId val="{00000001-CEE1-4931-A40C-66967CECC547}"/>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Harvey Norman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CEE1-4931-A40C-66967CECC547}"/>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Harvey Norman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CEE1-4931-A40C-66967CECC54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Harvey Norman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CEE1-4931-A40C-66967CECC54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Harvey Norman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CEE1-4931-A40C-66967CECC547}"/>
            </c:ext>
          </c:extLst>
        </c:ser>
        <c:dLbls>
          <c:showLegendKey val="0"/>
          <c:showVal val="0"/>
          <c:showCatName val="0"/>
          <c:showSerName val="0"/>
          <c:showPercent val="0"/>
          <c:showBubbleSize val="0"/>
        </c:dLbls>
        <c:gapWidth val="150"/>
        <c:overlap val="100"/>
        <c:axId val="330249896"/>
        <c:axId val="330253176"/>
      </c:barChart>
      <c:catAx>
        <c:axId val="33024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53176"/>
        <c:crosses val="autoZero"/>
        <c:auto val="1"/>
        <c:lblAlgn val="ctr"/>
        <c:lblOffset val="100"/>
        <c:noMultiLvlLbl val="0"/>
      </c:catAx>
      <c:valAx>
        <c:axId val="330253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4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Harvey Norman Malaysia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1.80658635798797</c:v>
                </c:pt>
                <c:pt idx="1">
                  <c:v>1.06784474088251</c:v>
                </c:pt>
                <c:pt idx="2">
                  <c:v>1.1100477480764599</c:v>
                </c:pt>
                <c:pt idx="3">
                  <c:v>1.9875776397515501</c:v>
                </c:pt>
              </c:numCache>
            </c:numRef>
          </c:val>
          <c:extLst>
            <c:ext xmlns:c16="http://schemas.microsoft.com/office/drawing/2014/chart" uri="{C3380CC4-5D6E-409C-BE32-E72D297353CC}">
              <c16:uniqueId val="{00000000-56F5-4910-8958-096E39DDED28}"/>
            </c:ext>
          </c:extLst>
        </c:ser>
        <c:dLbls>
          <c:showLegendKey val="0"/>
          <c:showVal val="0"/>
          <c:showCatName val="0"/>
          <c:showSerName val="0"/>
          <c:showPercent val="0"/>
          <c:showBubbleSize val="0"/>
        </c:dLbls>
        <c:gapWidth val="219"/>
        <c:overlap val="-27"/>
        <c:axId val="330254160"/>
        <c:axId val="330254488"/>
      </c:barChart>
      <c:catAx>
        <c:axId val="33025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54488"/>
        <c:crosses val="autoZero"/>
        <c:auto val="1"/>
        <c:lblAlgn val="ctr"/>
        <c:lblOffset val="100"/>
        <c:noMultiLvlLbl val="0"/>
      </c:catAx>
      <c:valAx>
        <c:axId val="33025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5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Harvey Norman Malaysia</c:v>
                </c:pt>
              </c:strCache>
            </c:strRef>
          </c:cat>
          <c:val>
            <c:numRef>
              <c:f>Sheet1!$B$2</c:f>
              <c:numCache>
                <c:formatCode>General</c:formatCode>
                <c:ptCount val="1"/>
                <c:pt idx="0">
                  <c:v>0</c:v>
                </c:pt>
              </c:numCache>
            </c:numRef>
          </c:val>
          <c:extLst>
            <c:ext xmlns:c16="http://schemas.microsoft.com/office/drawing/2014/chart" uri="{C3380CC4-5D6E-409C-BE32-E72D297353CC}">
              <c16:uniqueId val="{00000000-4621-485C-BC5C-38D10EB7E5B4}"/>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Harvey Norman Malaysia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4621-485C-BC5C-38D10EB7E5B4}"/>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Harvey Norman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4621-485C-BC5C-38D10EB7E5B4}"/>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Harvey Norman Malaysia</c:v>
                </c:pt>
              </c:strCache>
            </c:strRef>
          </c:cat>
          <c:val>
            <c:numRef>
              <c:f>Sheet1!$E$2</c:f>
              <c:numCache>
                <c:formatCode>General</c:formatCode>
                <c:ptCount val="1"/>
                <c:pt idx="0">
                  <c:v>356</c:v>
                </c:pt>
              </c:numCache>
            </c:numRef>
          </c:val>
          <c:extLst>
            <c:ext xmlns:c16="http://schemas.microsoft.com/office/drawing/2014/chart" uri="{C3380CC4-5D6E-409C-BE32-E72D297353CC}">
              <c16:uniqueId val="{00000003-4621-485C-BC5C-38D10EB7E5B4}"/>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Harvey Norman Malaysia</c:v>
                </c:pt>
              </c:strCache>
            </c:strRef>
          </c:cat>
          <c:val>
            <c:numRef>
              <c:f>Sheet1!$F$2</c:f>
              <c:numCache>
                <c:formatCode>General</c:formatCode>
                <c:ptCount val="1"/>
                <c:pt idx="0">
                  <c:v>5</c:v>
                </c:pt>
              </c:numCache>
            </c:numRef>
          </c:val>
          <c:extLst>
            <c:ext xmlns:c16="http://schemas.microsoft.com/office/drawing/2014/chart" uri="{C3380CC4-5D6E-409C-BE32-E72D297353CC}">
              <c16:uniqueId val="{00000004-4621-485C-BC5C-38D10EB7E5B4}"/>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Harvey Norman Malaysia</c:v>
                </c:pt>
              </c:strCache>
            </c:strRef>
          </c:cat>
          <c:val>
            <c:numRef>
              <c:f>Sheet1!$G$2</c:f>
              <c:numCache>
                <c:formatCode>General</c:formatCode>
                <c:ptCount val="1"/>
                <c:pt idx="0">
                  <c:v>880</c:v>
                </c:pt>
              </c:numCache>
            </c:numRef>
          </c:val>
          <c:extLst>
            <c:ext xmlns:c16="http://schemas.microsoft.com/office/drawing/2014/chart" uri="{C3380CC4-5D6E-409C-BE32-E72D297353CC}">
              <c16:uniqueId val="{00000005-4621-485C-BC5C-38D10EB7E5B4}"/>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Harvey Norman Malaysia</c:v>
                </c:pt>
              </c:strCache>
            </c:strRef>
          </c:cat>
          <c:val>
            <c:numRef>
              <c:f>Sheet1!$H$2</c:f>
              <c:numCache>
                <c:formatCode>General</c:formatCode>
                <c:ptCount val="1"/>
                <c:pt idx="0">
                  <c:v>44</c:v>
                </c:pt>
              </c:numCache>
            </c:numRef>
          </c:val>
          <c:extLst>
            <c:ext xmlns:c16="http://schemas.microsoft.com/office/drawing/2014/chart" uri="{C3380CC4-5D6E-409C-BE32-E72D297353CC}">
              <c16:uniqueId val="{00000006-4621-485C-BC5C-38D10EB7E5B4}"/>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Harvey Norman Malaysia</c:v>
                </c:pt>
              </c:strCache>
            </c:strRef>
          </c:cat>
          <c:val>
            <c:numRef>
              <c:f>Sheet1!$I$2</c:f>
              <c:numCache>
                <c:formatCode>General</c:formatCode>
                <c:ptCount val="1"/>
                <c:pt idx="0">
                  <c:v>0</c:v>
                </c:pt>
              </c:numCache>
            </c:numRef>
          </c:val>
          <c:extLst>
            <c:ext xmlns:c16="http://schemas.microsoft.com/office/drawing/2014/chart" uri="{C3380CC4-5D6E-409C-BE32-E72D297353CC}">
              <c16:uniqueId val="{00000007-4621-485C-BC5C-38D10EB7E5B4}"/>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Harvey Norman Malaysia</c:v>
                </c:pt>
              </c:strCache>
            </c:strRef>
          </c:cat>
          <c:val>
            <c:numRef>
              <c:f>Sheet1!$J$2</c:f>
              <c:numCache>
                <c:formatCode>General</c:formatCode>
                <c:ptCount val="1"/>
                <c:pt idx="0">
                  <c:v>4</c:v>
                </c:pt>
              </c:numCache>
            </c:numRef>
          </c:val>
          <c:extLst>
            <c:ext xmlns:c16="http://schemas.microsoft.com/office/drawing/2014/chart" uri="{C3380CC4-5D6E-409C-BE32-E72D297353CC}">
              <c16:uniqueId val="{00000008-4621-485C-BC5C-38D10EB7E5B4}"/>
            </c:ext>
          </c:extLst>
        </c:ser>
        <c:dLbls>
          <c:showLegendKey val="0"/>
          <c:showVal val="0"/>
          <c:showCatName val="0"/>
          <c:showSerName val="0"/>
          <c:showPercent val="0"/>
          <c:showBubbleSize val="0"/>
        </c:dLbls>
        <c:gapWidth val="150"/>
        <c:overlap val="100"/>
        <c:axId val="438334064"/>
        <c:axId val="438327176"/>
      </c:barChart>
      <c:catAx>
        <c:axId val="43833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327176"/>
        <c:crosses val="autoZero"/>
        <c:auto val="1"/>
        <c:lblAlgn val="ctr"/>
        <c:lblOffset val="100"/>
        <c:noMultiLvlLbl val="0"/>
      </c:catAx>
      <c:valAx>
        <c:axId val="438327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33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350C7-5828-4F2E-B739-284F185AD42C}"/>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9F6CD240-FE80-4F1C-AF0F-84064D37F310}"/>
              </a:ext>
            </a:extLst>
          </p:cNvPr>
          <p:cNvSpPr>
            <a:spLocks noGrp="1"/>
          </p:cNvSpPr>
          <p:nvPr>
            <p:ph type="subTitle" idx="1"/>
          </p:nvPr>
        </p:nvSpPr>
        <p:spPr/>
        <p:txBody>
          <a:bodyPr/>
          <a:lstStyle/>
          <a:p>
            <a:r>
              <a:rPr lang="en-US"/>
              <a:t>Harvey Norman Malaysia</a:t>
            </a:r>
          </a:p>
        </p:txBody>
      </p:sp>
    </p:spTree>
    <p:extLst>
      <p:ext uri="{BB962C8B-B14F-4D97-AF65-F5344CB8AC3E}">
        <p14:creationId xmlns:p14="http://schemas.microsoft.com/office/powerpoint/2010/main" val="903669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72A85-2724-46D0-81BF-63D3269C1D12}"/>
              </a:ext>
            </a:extLst>
          </p:cNvPr>
          <p:cNvSpPr>
            <a:spLocks noGrp="1"/>
          </p:cNvSpPr>
          <p:nvPr>
            <p:ph type="title"/>
          </p:nvPr>
        </p:nvSpPr>
        <p:spPr/>
        <p:txBody>
          <a:bodyPr/>
          <a:lstStyle/>
          <a:p>
            <a:r>
              <a:rPr lang="en-US"/>
              <a:t>Facebook Fan Demographics | Harvey Norman Malaysia</a:t>
            </a:r>
          </a:p>
        </p:txBody>
      </p:sp>
      <p:graphicFrame>
        <p:nvGraphicFramePr>
          <p:cNvPr id="6" name="Chart Placeholder 5">
            <a:extLst>
              <a:ext uri="{FF2B5EF4-FFF2-40B4-BE49-F238E27FC236}">
                <a16:creationId xmlns:a16="http://schemas.microsoft.com/office/drawing/2014/main" id="{96EF1BCA-12FE-432E-BF6C-4BFF0320553A}"/>
              </a:ext>
            </a:extLst>
          </p:cNvPr>
          <p:cNvGraphicFramePr>
            <a:graphicFrameLocks noGrp="1"/>
          </p:cNvGraphicFramePr>
          <p:nvPr>
            <p:ph type="chart" sz="quarter" idx="13"/>
            <p:extLst>
              <p:ext uri="{D42A27DB-BD31-4B8C-83A1-F6EECF244321}">
                <p14:modId xmlns:p14="http://schemas.microsoft.com/office/powerpoint/2010/main" val="969209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CE2B41-9DB5-45E4-B707-CB165A94B60C}"/>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536388F3-F1E8-4B3F-9CA1-99919A0FA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4426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27B8E-D363-4318-B70A-F312BFBCAED8}"/>
              </a:ext>
            </a:extLst>
          </p:cNvPr>
          <p:cNvSpPr>
            <a:spLocks noGrp="1"/>
          </p:cNvSpPr>
          <p:nvPr>
            <p:ph type="title"/>
          </p:nvPr>
        </p:nvSpPr>
        <p:spPr/>
        <p:txBody>
          <a:bodyPr/>
          <a:lstStyle/>
          <a:p>
            <a:r>
              <a:rPr lang="en-US"/>
              <a:t>Facebook Page Likes Change by Like/Unlike Source | Harvey Norman Malaysia</a:t>
            </a:r>
          </a:p>
        </p:txBody>
      </p:sp>
      <p:graphicFrame>
        <p:nvGraphicFramePr>
          <p:cNvPr id="6" name="Chart Placeholder 5">
            <a:extLst>
              <a:ext uri="{FF2B5EF4-FFF2-40B4-BE49-F238E27FC236}">
                <a16:creationId xmlns:a16="http://schemas.microsoft.com/office/drawing/2014/main" id="{156EE082-2AAD-4A2E-BC5F-2E8A481ADEC2}"/>
              </a:ext>
            </a:extLst>
          </p:cNvPr>
          <p:cNvGraphicFramePr>
            <a:graphicFrameLocks noGrp="1"/>
          </p:cNvGraphicFramePr>
          <p:nvPr>
            <p:ph type="chart" sz="quarter" idx="13"/>
            <p:extLst>
              <p:ext uri="{D42A27DB-BD31-4B8C-83A1-F6EECF244321}">
                <p14:modId xmlns:p14="http://schemas.microsoft.com/office/powerpoint/2010/main" val="3363147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CF1943-8971-49F8-B0AF-0746EAF9DD7B}"/>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CFAF2302-6488-47DA-9748-ECF09EF37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347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01D73-387E-4885-AFF9-26B8396097CF}"/>
              </a:ext>
            </a:extLst>
          </p:cNvPr>
          <p:cNvSpPr>
            <a:spLocks noGrp="1"/>
          </p:cNvSpPr>
          <p:nvPr>
            <p:ph type="title"/>
          </p:nvPr>
        </p:nvSpPr>
        <p:spPr/>
        <p:txBody>
          <a:bodyPr/>
          <a:lstStyle/>
          <a:p>
            <a:r>
              <a:rPr lang="en-US"/>
              <a:t>Facebook Reach | Harvey Norman Malaysia</a:t>
            </a:r>
          </a:p>
        </p:txBody>
      </p:sp>
      <p:graphicFrame>
        <p:nvGraphicFramePr>
          <p:cNvPr id="6" name="Chart Placeholder 5">
            <a:extLst>
              <a:ext uri="{FF2B5EF4-FFF2-40B4-BE49-F238E27FC236}">
                <a16:creationId xmlns:a16="http://schemas.microsoft.com/office/drawing/2014/main" id="{A8E82606-CB67-4EDB-83AA-03516352CB44}"/>
              </a:ext>
            </a:extLst>
          </p:cNvPr>
          <p:cNvGraphicFramePr>
            <a:graphicFrameLocks noGrp="1"/>
          </p:cNvGraphicFramePr>
          <p:nvPr>
            <p:ph type="chart" sz="quarter" idx="13"/>
            <p:extLst>
              <p:ext uri="{D42A27DB-BD31-4B8C-83A1-F6EECF244321}">
                <p14:modId xmlns:p14="http://schemas.microsoft.com/office/powerpoint/2010/main" val="1540488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34E15-DE27-4B5C-A6A8-2843B6B2BD91}"/>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2DBE9560-7A33-4F16-8D61-A859851C6B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89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AF317-C53D-4D18-969F-77DC91FC2CB3}"/>
              </a:ext>
            </a:extLst>
          </p:cNvPr>
          <p:cNvSpPr>
            <a:spLocks noGrp="1"/>
          </p:cNvSpPr>
          <p:nvPr>
            <p:ph type="title"/>
          </p:nvPr>
        </p:nvSpPr>
        <p:spPr/>
        <p:txBody>
          <a:bodyPr/>
          <a:lstStyle/>
          <a:p>
            <a:r>
              <a:rPr lang="en-US"/>
              <a:t>Facebook Reach By Country Table | Harvey Norman Malaysia - 1 of 3</a:t>
            </a:r>
          </a:p>
        </p:txBody>
      </p:sp>
      <p:graphicFrame>
        <p:nvGraphicFramePr>
          <p:cNvPr id="5" name="Table Placeholder 4">
            <a:extLst>
              <a:ext uri="{FF2B5EF4-FFF2-40B4-BE49-F238E27FC236}">
                <a16:creationId xmlns:a16="http://schemas.microsoft.com/office/drawing/2014/main" id="{620483FF-5E29-4E3A-BC13-D4E401C8C5F5}"/>
              </a:ext>
            </a:extLst>
          </p:cNvPr>
          <p:cNvGraphicFramePr>
            <a:graphicFrameLocks noGrp="1"/>
          </p:cNvGraphicFramePr>
          <p:nvPr>
            <p:ph type="tbl" sz="quarter" idx="13"/>
            <p:extLst>
              <p:ext uri="{D42A27DB-BD31-4B8C-83A1-F6EECF244321}">
                <p14:modId xmlns:p14="http://schemas.microsoft.com/office/powerpoint/2010/main" val="3336440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5083802"/>
                    </a:ext>
                  </a:extLst>
                </a:gridCol>
                <a:gridCol w="3291840">
                  <a:extLst>
                    <a:ext uri="{9D8B030D-6E8A-4147-A177-3AD203B41FA5}">
                      <a16:colId xmlns:a16="http://schemas.microsoft.com/office/drawing/2014/main" val="1879614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60023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912729</a:t>
                      </a:r>
                    </a:p>
                  </a:txBody>
                  <a:tcPr/>
                </a:tc>
                <a:extLst>
                  <a:ext uri="{0D108BD9-81ED-4DB2-BD59-A6C34878D82A}">
                    <a16:rowId xmlns:a16="http://schemas.microsoft.com/office/drawing/2014/main" val="250238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152722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Brunei Darussalam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02627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2827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74873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963679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6737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2200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92430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74290077"/>
                  </a:ext>
                </a:extLst>
              </a:tr>
            </a:tbl>
          </a:graphicData>
        </a:graphic>
      </p:graphicFrame>
      <p:sp>
        <p:nvSpPr>
          <p:cNvPr id="4" name="Text Placeholder 3">
            <a:extLst>
              <a:ext uri="{FF2B5EF4-FFF2-40B4-BE49-F238E27FC236}">
                <a16:creationId xmlns:a16="http://schemas.microsoft.com/office/drawing/2014/main" id="{56ECB341-BCD0-49D3-865D-D9979E09B1D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7618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FAA1-51A5-485E-8F01-0906514A0C24}"/>
              </a:ext>
            </a:extLst>
          </p:cNvPr>
          <p:cNvSpPr>
            <a:spLocks noGrp="1"/>
          </p:cNvSpPr>
          <p:nvPr>
            <p:ph type="title"/>
          </p:nvPr>
        </p:nvSpPr>
        <p:spPr/>
        <p:txBody>
          <a:bodyPr/>
          <a:lstStyle/>
          <a:p>
            <a:r>
              <a:rPr lang="en-US"/>
              <a:t>Facebook Reach By Country Table | Harvey Norman Malaysia - 2 of 3</a:t>
            </a:r>
          </a:p>
        </p:txBody>
      </p:sp>
      <p:graphicFrame>
        <p:nvGraphicFramePr>
          <p:cNvPr id="5" name="Table Placeholder 4">
            <a:extLst>
              <a:ext uri="{FF2B5EF4-FFF2-40B4-BE49-F238E27FC236}">
                <a16:creationId xmlns:a16="http://schemas.microsoft.com/office/drawing/2014/main" id="{71302ED7-51C8-4ECA-AF99-4C99EDEE97B9}"/>
              </a:ext>
            </a:extLst>
          </p:cNvPr>
          <p:cNvGraphicFramePr>
            <a:graphicFrameLocks noGrp="1"/>
          </p:cNvGraphicFramePr>
          <p:nvPr>
            <p:ph type="tbl" sz="quarter" idx="13"/>
            <p:extLst>
              <p:ext uri="{D42A27DB-BD31-4B8C-83A1-F6EECF244321}">
                <p14:modId xmlns:p14="http://schemas.microsoft.com/office/powerpoint/2010/main" val="205151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64121839"/>
                    </a:ext>
                  </a:extLst>
                </a:gridCol>
                <a:gridCol w="3291840">
                  <a:extLst>
                    <a:ext uri="{9D8B030D-6E8A-4147-A177-3AD203B41FA5}">
                      <a16:colId xmlns:a16="http://schemas.microsoft.com/office/drawing/2014/main" val="128829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0965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18490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95276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8567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 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62357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Zealand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624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4330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651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Taiwan, Province of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1249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4037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Croatia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02173780"/>
                  </a:ext>
                </a:extLst>
              </a:tr>
            </a:tbl>
          </a:graphicData>
        </a:graphic>
      </p:graphicFrame>
      <p:sp>
        <p:nvSpPr>
          <p:cNvPr id="4" name="Text Placeholder 3">
            <a:extLst>
              <a:ext uri="{FF2B5EF4-FFF2-40B4-BE49-F238E27FC236}">
                <a16:creationId xmlns:a16="http://schemas.microsoft.com/office/drawing/2014/main" id="{85AC28FF-17C2-43EB-AC0A-9143FB84236C}"/>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835453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F3152-0F87-49E0-AC06-0F9BF4409889}"/>
              </a:ext>
            </a:extLst>
          </p:cNvPr>
          <p:cNvSpPr>
            <a:spLocks noGrp="1"/>
          </p:cNvSpPr>
          <p:nvPr>
            <p:ph type="title"/>
          </p:nvPr>
        </p:nvSpPr>
        <p:spPr/>
        <p:txBody>
          <a:bodyPr/>
          <a:lstStyle/>
          <a:p>
            <a:r>
              <a:rPr lang="en-US"/>
              <a:t>Facebook Reach By Country Table | Harvey Norman Malaysia - 3 of 3</a:t>
            </a:r>
          </a:p>
        </p:txBody>
      </p:sp>
      <p:graphicFrame>
        <p:nvGraphicFramePr>
          <p:cNvPr id="5" name="Table Placeholder 4">
            <a:extLst>
              <a:ext uri="{FF2B5EF4-FFF2-40B4-BE49-F238E27FC236}">
                <a16:creationId xmlns:a16="http://schemas.microsoft.com/office/drawing/2014/main" id="{ED7C2C44-A941-4406-AFFB-DAAC648B7DD0}"/>
              </a:ext>
            </a:extLst>
          </p:cNvPr>
          <p:cNvGraphicFramePr>
            <a:graphicFrameLocks noGrp="1"/>
          </p:cNvGraphicFramePr>
          <p:nvPr>
            <p:ph type="tbl" sz="quarter" idx="13"/>
            <p:extLst>
              <p:ext uri="{D42A27DB-BD31-4B8C-83A1-F6EECF244321}">
                <p14:modId xmlns:p14="http://schemas.microsoft.com/office/powerpoint/2010/main" val="3668419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927277"/>
                    </a:ext>
                  </a:extLst>
                </a:gridCol>
                <a:gridCol w="3291840">
                  <a:extLst>
                    <a:ext uri="{9D8B030D-6E8A-4147-A177-3AD203B41FA5}">
                      <a16:colId xmlns:a16="http://schemas.microsoft.com/office/drawing/2014/main" val="429075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82769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Korea, Republic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27857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310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17317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720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04376603"/>
                  </a:ext>
                </a:extLst>
              </a:tr>
            </a:tbl>
          </a:graphicData>
        </a:graphic>
      </p:graphicFrame>
      <p:sp>
        <p:nvSpPr>
          <p:cNvPr id="4" name="Text Placeholder 3">
            <a:extLst>
              <a:ext uri="{FF2B5EF4-FFF2-40B4-BE49-F238E27FC236}">
                <a16:creationId xmlns:a16="http://schemas.microsoft.com/office/drawing/2014/main" id="{04006083-0241-4497-A96D-99EE334E32BD}"/>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047031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A040B-3414-49F9-870B-67FAED53C2EB}"/>
              </a:ext>
            </a:extLst>
          </p:cNvPr>
          <p:cNvSpPr>
            <a:spLocks noGrp="1"/>
          </p:cNvSpPr>
          <p:nvPr>
            <p:ph type="title"/>
          </p:nvPr>
        </p:nvSpPr>
        <p:spPr/>
        <p:txBody>
          <a:bodyPr/>
          <a:lstStyle/>
          <a:p>
            <a:r>
              <a:rPr lang="en-US"/>
              <a:t>Facebook Reactions Distribution | Harvey Norman Malaysia</a:t>
            </a:r>
          </a:p>
        </p:txBody>
      </p:sp>
      <p:graphicFrame>
        <p:nvGraphicFramePr>
          <p:cNvPr id="6" name="Chart Placeholder 5">
            <a:extLst>
              <a:ext uri="{FF2B5EF4-FFF2-40B4-BE49-F238E27FC236}">
                <a16:creationId xmlns:a16="http://schemas.microsoft.com/office/drawing/2014/main" id="{B8690FB1-BD4A-4B2E-92C4-424C09D983DB}"/>
              </a:ext>
            </a:extLst>
          </p:cNvPr>
          <p:cNvGraphicFramePr>
            <a:graphicFrameLocks noGrp="1"/>
          </p:cNvGraphicFramePr>
          <p:nvPr>
            <p:ph type="chart" sz="quarter" idx="13"/>
            <p:extLst>
              <p:ext uri="{D42A27DB-BD31-4B8C-83A1-F6EECF244321}">
                <p14:modId xmlns:p14="http://schemas.microsoft.com/office/powerpoint/2010/main" val="2909125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FC3F8-412B-4034-B01C-F112BE84D4C1}"/>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94CAFE6D-3D84-4481-BA81-24C3330556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674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E7CA6-90C6-45A2-927D-E4932FC7EE4A}"/>
              </a:ext>
            </a:extLst>
          </p:cNvPr>
          <p:cNvSpPr>
            <a:spLocks noGrp="1"/>
          </p:cNvSpPr>
          <p:nvPr>
            <p:ph type="title"/>
          </p:nvPr>
        </p:nvSpPr>
        <p:spPr/>
        <p:txBody>
          <a:bodyPr/>
          <a:lstStyle/>
          <a:p>
            <a:r>
              <a:rPr lang="en-US"/>
              <a:t>Facebook Engagement Rate By Post Type | Harvey Norman Malaysia</a:t>
            </a:r>
          </a:p>
        </p:txBody>
      </p:sp>
      <p:graphicFrame>
        <p:nvGraphicFramePr>
          <p:cNvPr id="6" name="Chart Placeholder 5">
            <a:extLst>
              <a:ext uri="{FF2B5EF4-FFF2-40B4-BE49-F238E27FC236}">
                <a16:creationId xmlns:a16="http://schemas.microsoft.com/office/drawing/2014/main" id="{200B8B12-6182-4EBB-B8B5-20C64E4C7C07}"/>
              </a:ext>
            </a:extLst>
          </p:cNvPr>
          <p:cNvGraphicFramePr>
            <a:graphicFrameLocks noGrp="1"/>
          </p:cNvGraphicFramePr>
          <p:nvPr>
            <p:ph type="chart" sz="quarter" idx="13"/>
            <p:extLst>
              <p:ext uri="{D42A27DB-BD31-4B8C-83A1-F6EECF244321}">
                <p14:modId xmlns:p14="http://schemas.microsoft.com/office/powerpoint/2010/main" val="3582679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22F458-6D76-4B70-882C-6524B1A63BCC}"/>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4F98624C-2BA9-491E-8D8B-C38C6D24E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6828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2FA9-11D2-4A93-95E3-0A59EF38234D}"/>
              </a:ext>
            </a:extLst>
          </p:cNvPr>
          <p:cNvSpPr>
            <a:spLocks noGrp="1"/>
          </p:cNvSpPr>
          <p:nvPr>
            <p:ph type="title"/>
          </p:nvPr>
        </p:nvSpPr>
        <p:spPr/>
        <p:txBody>
          <a:bodyPr/>
          <a:lstStyle/>
          <a:p>
            <a:r>
              <a:rPr lang="en-US"/>
              <a:t>Facebook Private Conversations Table | Harvey Norman Malaysia - 1 of 26</a:t>
            </a:r>
          </a:p>
        </p:txBody>
      </p:sp>
      <p:graphicFrame>
        <p:nvGraphicFramePr>
          <p:cNvPr id="5" name="Table Placeholder 4">
            <a:extLst>
              <a:ext uri="{FF2B5EF4-FFF2-40B4-BE49-F238E27FC236}">
                <a16:creationId xmlns:a16="http://schemas.microsoft.com/office/drawing/2014/main" id="{E0F291E9-9D24-4C42-A87F-8803D647C8EA}"/>
              </a:ext>
            </a:extLst>
          </p:cNvPr>
          <p:cNvGraphicFramePr>
            <a:graphicFrameLocks noGrp="1"/>
          </p:cNvGraphicFramePr>
          <p:nvPr>
            <p:ph type="tbl" sz="quarter" idx="13"/>
            <p:extLst>
              <p:ext uri="{D42A27DB-BD31-4B8C-83A1-F6EECF244321}">
                <p14:modId xmlns:p14="http://schemas.microsoft.com/office/powerpoint/2010/main" val="378870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90014998"/>
                    </a:ext>
                  </a:extLst>
                </a:gridCol>
                <a:gridCol w="822960">
                  <a:extLst>
                    <a:ext uri="{9D8B030D-6E8A-4147-A177-3AD203B41FA5}">
                      <a16:colId xmlns:a16="http://schemas.microsoft.com/office/drawing/2014/main" val="2119140547"/>
                    </a:ext>
                  </a:extLst>
                </a:gridCol>
                <a:gridCol w="576072">
                  <a:extLst>
                    <a:ext uri="{9D8B030D-6E8A-4147-A177-3AD203B41FA5}">
                      <a16:colId xmlns:a16="http://schemas.microsoft.com/office/drawing/2014/main" val="3276259662"/>
                    </a:ext>
                  </a:extLst>
                </a:gridCol>
                <a:gridCol w="1152144">
                  <a:extLst>
                    <a:ext uri="{9D8B030D-6E8A-4147-A177-3AD203B41FA5}">
                      <a16:colId xmlns:a16="http://schemas.microsoft.com/office/drawing/2014/main" val="358257660"/>
                    </a:ext>
                  </a:extLst>
                </a:gridCol>
                <a:gridCol w="576072">
                  <a:extLst>
                    <a:ext uri="{9D8B030D-6E8A-4147-A177-3AD203B41FA5}">
                      <a16:colId xmlns:a16="http://schemas.microsoft.com/office/drawing/2014/main" val="554543283"/>
                    </a:ext>
                  </a:extLst>
                </a:gridCol>
                <a:gridCol w="576072">
                  <a:extLst>
                    <a:ext uri="{9D8B030D-6E8A-4147-A177-3AD203B41FA5}">
                      <a16:colId xmlns:a16="http://schemas.microsoft.com/office/drawing/2014/main" val="132319316"/>
                    </a:ext>
                  </a:extLst>
                </a:gridCol>
                <a:gridCol w="576072">
                  <a:extLst>
                    <a:ext uri="{9D8B030D-6E8A-4147-A177-3AD203B41FA5}">
                      <a16:colId xmlns:a16="http://schemas.microsoft.com/office/drawing/2014/main" val="1596061327"/>
                    </a:ext>
                  </a:extLst>
                </a:gridCol>
                <a:gridCol w="576072">
                  <a:extLst>
                    <a:ext uri="{9D8B030D-6E8A-4147-A177-3AD203B41FA5}">
                      <a16:colId xmlns:a16="http://schemas.microsoft.com/office/drawing/2014/main" val="1058351878"/>
                    </a:ext>
                  </a:extLst>
                </a:gridCol>
                <a:gridCol w="576072">
                  <a:extLst>
                    <a:ext uri="{9D8B030D-6E8A-4147-A177-3AD203B41FA5}">
                      <a16:colId xmlns:a16="http://schemas.microsoft.com/office/drawing/2014/main" val="2503295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63459391"/>
                  </a:ext>
                </a:extLst>
              </a:tr>
            </a:tbl>
          </a:graphicData>
        </a:graphic>
      </p:graphicFrame>
      <p:sp>
        <p:nvSpPr>
          <p:cNvPr id="4" name="Text Placeholder 3">
            <a:extLst>
              <a:ext uri="{FF2B5EF4-FFF2-40B4-BE49-F238E27FC236}">
                <a16:creationId xmlns:a16="http://schemas.microsoft.com/office/drawing/2014/main" id="{9DB0D3F6-7968-4B1E-866E-94C10494B268}"/>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941731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61638-3215-41D5-B629-E75DBAD203DA}"/>
              </a:ext>
            </a:extLst>
          </p:cNvPr>
          <p:cNvSpPr>
            <a:spLocks noGrp="1"/>
          </p:cNvSpPr>
          <p:nvPr>
            <p:ph type="title"/>
          </p:nvPr>
        </p:nvSpPr>
        <p:spPr/>
        <p:txBody>
          <a:bodyPr/>
          <a:lstStyle/>
          <a:p>
            <a:r>
              <a:rPr lang="en-US"/>
              <a:t>Facebook Private Conversations Table | Harvey Norman Malaysia - 2 of 26</a:t>
            </a:r>
          </a:p>
        </p:txBody>
      </p:sp>
      <p:graphicFrame>
        <p:nvGraphicFramePr>
          <p:cNvPr id="5" name="Table Placeholder 4">
            <a:extLst>
              <a:ext uri="{FF2B5EF4-FFF2-40B4-BE49-F238E27FC236}">
                <a16:creationId xmlns:a16="http://schemas.microsoft.com/office/drawing/2014/main" id="{A5D4581D-716B-4A55-B946-1FE76FCF8679}"/>
              </a:ext>
            </a:extLst>
          </p:cNvPr>
          <p:cNvGraphicFramePr>
            <a:graphicFrameLocks noGrp="1"/>
          </p:cNvGraphicFramePr>
          <p:nvPr>
            <p:ph type="tbl" sz="quarter" idx="13"/>
            <p:extLst>
              <p:ext uri="{D42A27DB-BD31-4B8C-83A1-F6EECF244321}">
                <p14:modId xmlns:p14="http://schemas.microsoft.com/office/powerpoint/2010/main" val="105870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58891827"/>
                    </a:ext>
                  </a:extLst>
                </a:gridCol>
                <a:gridCol w="822960">
                  <a:extLst>
                    <a:ext uri="{9D8B030D-6E8A-4147-A177-3AD203B41FA5}">
                      <a16:colId xmlns:a16="http://schemas.microsoft.com/office/drawing/2014/main" val="440005569"/>
                    </a:ext>
                  </a:extLst>
                </a:gridCol>
                <a:gridCol w="576072">
                  <a:extLst>
                    <a:ext uri="{9D8B030D-6E8A-4147-A177-3AD203B41FA5}">
                      <a16:colId xmlns:a16="http://schemas.microsoft.com/office/drawing/2014/main" val="4225207053"/>
                    </a:ext>
                  </a:extLst>
                </a:gridCol>
                <a:gridCol w="1152144">
                  <a:extLst>
                    <a:ext uri="{9D8B030D-6E8A-4147-A177-3AD203B41FA5}">
                      <a16:colId xmlns:a16="http://schemas.microsoft.com/office/drawing/2014/main" val="1478539947"/>
                    </a:ext>
                  </a:extLst>
                </a:gridCol>
                <a:gridCol w="576072">
                  <a:extLst>
                    <a:ext uri="{9D8B030D-6E8A-4147-A177-3AD203B41FA5}">
                      <a16:colId xmlns:a16="http://schemas.microsoft.com/office/drawing/2014/main" val="3739263035"/>
                    </a:ext>
                  </a:extLst>
                </a:gridCol>
                <a:gridCol w="576072">
                  <a:extLst>
                    <a:ext uri="{9D8B030D-6E8A-4147-A177-3AD203B41FA5}">
                      <a16:colId xmlns:a16="http://schemas.microsoft.com/office/drawing/2014/main" val="1779759939"/>
                    </a:ext>
                  </a:extLst>
                </a:gridCol>
                <a:gridCol w="576072">
                  <a:extLst>
                    <a:ext uri="{9D8B030D-6E8A-4147-A177-3AD203B41FA5}">
                      <a16:colId xmlns:a16="http://schemas.microsoft.com/office/drawing/2014/main" val="2420605004"/>
                    </a:ext>
                  </a:extLst>
                </a:gridCol>
                <a:gridCol w="576072">
                  <a:extLst>
                    <a:ext uri="{9D8B030D-6E8A-4147-A177-3AD203B41FA5}">
                      <a16:colId xmlns:a16="http://schemas.microsoft.com/office/drawing/2014/main" val="1872612129"/>
                    </a:ext>
                  </a:extLst>
                </a:gridCol>
                <a:gridCol w="576072">
                  <a:extLst>
                    <a:ext uri="{9D8B030D-6E8A-4147-A177-3AD203B41FA5}">
                      <a16:colId xmlns:a16="http://schemas.microsoft.com/office/drawing/2014/main" val="2995893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7887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Azie Yj Adam - 2021-02-28 17:05:26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Azie Yj Adam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17:05:27</a:t>
                      </a:r>
                    </a:p>
                  </a:txBody>
                  <a:tcPr/>
                </a:tc>
                <a:extLst>
                  <a:ext uri="{0D108BD9-81ED-4DB2-BD59-A6C34878D82A}">
                    <a16:rowId xmlns:a16="http://schemas.microsoft.com/office/drawing/2014/main" val="1444883578"/>
                  </a:ext>
                </a:extLst>
              </a:tr>
            </a:tbl>
          </a:graphicData>
        </a:graphic>
      </p:graphicFrame>
      <p:sp>
        <p:nvSpPr>
          <p:cNvPr id="4" name="Text Placeholder 3">
            <a:extLst>
              <a:ext uri="{FF2B5EF4-FFF2-40B4-BE49-F238E27FC236}">
                <a16:creationId xmlns:a16="http://schemas.microsoft.com/office/drawing/2014/main" id="{4DAD3E80-A814-486F-84CC-FF19C33D1AF8}"/>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300257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6D1A-9D91-47AF-A3A6-942A30AB358F}"/>
              </a:ext>
            </a:extLst>
          </p:cNvPr>
          <p:cNvSpPr>
            <a:spLocks noGrp="1"/>
          </p:cNvSpPr>
          <p:nvPr>
            <p:ph type="title"/>
          </p:nvPr>
        </p:nvSpPr>
        <p:spPr/>
        <p:txBody>
          <a:bodyPr/>
          <a:lstStyle/>
          <a:p>
            <a:r>
              <a:rPr lang="en-US"/>
              <a:t>Facebook Private Conversations Table | Harvey Norman Malaysia - 3 of 26</a:t>
            </a:r>
          </a:p>
        </p:txBody>
      </p:sp>
      <p:graphicFrame>
        <p:nvGraphicFramePr>
          <p:cNvPr id="5" name="Table Placeholder 4">
            <a:extLst>
              <a:ext uri="{FF2B5EF4-FFF2-40B4-BE49-F238E27FC236}">
                <a16:creationId xmlns:a16="http://schemas.microsoft.com/office/drawing/2014/main" id="{504730A9-A690-4AF7-A08B-439EB9D5BD28}"/>
              </a:ext>
            </a:extLst>
          </p:cNvPr>
          <p:cNvGraphicFramePr>
            <a:graphicFrameLocks noGrp="1"/>
          </p:cNvGraphicFramePr>
          <p:nvPr>
            <p:ph type="tbl" sz="quarter" idx="13"/>
            <p:extLst>
              <p:ext uri="{D42A27DB-BD31-4B8C-83A1-F6EECF244321}">
                <p14:modId xmlns:p14="http://schemas.microsoft.com/office/powerpoint/2010/main" val="334137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4583917"/>
                    </a:ext>
                  </a:extLst>
                </a:gridCol>
                <a:gridCol w="822960">
                  <a:extLst>
                    <a:ext uri="{9D8B030D-6E8A-4147-A177-3AD203B41FA5}">
                      <a16:colId xmlns:a16="http://schemas.microsoft.com/office/drawing/2014/main" val="752994844"/>
                    </a:ext>
                  </a:extLst>
                </a:gridCol>
                <a:gridCol w="576072">
                  <a:extLst>
                    <a:ext uri="{9D8B030D-6E8A-4147-A177-3AD203B41FA5}">
                      <a16:colId xmlns:a16="http://schemas.microsoft.com/office/drawing/2014/main" val="1344465124"/>
                    </a:ext>
                  </a:extLst>
                </a:gridCol>
                <a:gridCol w="1152144">
                  <a:extLst>
                    <a:ext uri="{9D8B030D-6E8A-4147-A177-3AD203B41FA5}">
                      <a16:colId xmlns:a16="http://schemas.microsoft.com/office/drawing/2014/main" val="2822312079"/>
                    </a:ext>
                  </a:extLst>
                </a:gridCol>
                <a:gridCol w="576072">
                  <a:extLst>
                    <a:ext uri="{9D8B030D-6E8A-4147-A177-3AD203B41FA5}">
                      <a16:colId xmlns:a16="http://schemas.microsoft.com/office/drawing/2014/main" val="2691187162"/>
                    </a:ext>
                  </a:extLst>
                </a:gridCol>
                <a:gridCol w="576072">
                  <a:extLst>
                    <a:ext uri="{9D8B030D-6E8A-4147-A177-3AD203B41FA5}">
                      <a16:colId xmlns:a16="http://schemas.microsoft.com/office/drawing/2014/main" val="2307576351"/>
                    </a:ext>
                  </a:extLst>
                </a:gridCol>
                <a:gridCol w="576072">
                  <a:extLst>
                    <a:ext uri="{9D8B030D-6E8A-4147-A177-3AD203B41FA5}">
                      <a16:colId xmlns:a16="http://schemas.microsoft.com/office/drawing/2014/main" val="987228515"/>
                    </a:ext>
                  </a:extLst>
                </a:gridCol>
                <a:gridCol w="576072">
                  <a:extLst>
                    <a:ext uri="{9D8B030D-6E8A-4147-A177-3AD203B41FA5}">
                      <a16:colId xmlns:a16="http://schemas.microsoft.com/office/drawing/2014/main" val="3577681704"/>
                    </a:ext>
                  </a:extLst>
                </a:gridCol>
                <a:gridCol w="576072">
                  <a:extLst>
                    <a:ext uri="{9D8B030D-6E8A-4147-A177-3AD203B41FA5}">
                      <a16:colId xmlns:a16="http://schemas.microsoft.com/office/drawing/2014/main" val="429143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7588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DeanWinchester Siew - 2021-02-28 16:30:36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DeanWinchester Siew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16:30:37</a:t>
                      </a:r>
                    </a:p>
                  </a:txBody>
                  <a:tcPr/>
                </a:tc>
                <a:extLst>
                  <a:ext uri="{0D108BD9-81ED-4DB2-BD59-A6C34878D82A}">
                    <a16:rowId xmlns:a16="http://schemas.microsoft.com/office/drawing/2014/main" val="2254096880"/>
                  </a:ext>
                </a:extLst>
              </a:tr>
            </a:tbl>
          </a:graphicData>
        </a:graphic>
      </p:graphicFrame>
      <p:sp>
        <p:nvSpPr>
          <p:cNvPr id="4" name="Text Placeholder 3">
            <a:extLst>
              <a:ext uri="{FF2B5EF4-FFF2-40B4-BE49-F238E27FC236}">
                <a16:creationId xmlns:a16="http://schemas.microsoft.com/office/drawing/2014/main" id="{80424DCC-683D-42B0-9BF3-065F1D8B21FD}"/>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721871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FF09B-FA4E-48EA-AE56-D6863C8CCE99}"/>
              </a:ext>
            </a:extLst>
          </p:cNvPr>
          <p:cNvSpPr>
            <a:spLocks noGrp="1"/>
          </p:cNvSpPr>
          <p:nvPr>
            <p:ph type="title"/>
          </p:nvPr>
        </p:nvSpPr>
        <p:spPr/>
        <p:txBody>
          <a:bodyPr/>
          <a:lstStyle/>
          <a:p>
            <a:r>
              <a:rPr lang="en-US"/>
              <a:t>Facebook Private Conversations Table | Harvey Norman Malaysia - 4 of 26</a:t>
            </a:r>
          </a:p>
        </p:txBody>
      </p:sp>
      <p:graphicFrame>
        <p:nvGraphicFramePr>
          <p:cNvPr id="5" name="Table Placeholder 4">
            <a:extLst>
              <a:ext uri="{FF2B5EF4-FFF2-40B4-BE49-F238E27FC236}">
                <a16:creationId xmlns:a16="http://schemas.microsoft.com/office/drawing/2014/main" id="{F0FE9B44-9096-4FDA-ACF0-BF31D12989D7}"/>
              </a:ext>
            </a:extLst>
          </p:cNvPr>
          <p:cNvGraphicFramePr>
            <a:graphicFrameLocks noGrp="1"/>
          </p:cNvGraphicFramePr>
          <p:nvPr>
            <p:ph type="tbl" sz="quarter" idx="13"/>
            <p:extLst>
              <p:ext uri="{D42A27DB-BD31-4B8C-83A1-F6EECF244321}">
                <p14:modId xmlns:p14="http://schemas.microsoft.com/office/powerpoint/2010/main" val="241295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5510668"/>
                    </a:ext>
                  </a:extLst>
                </a:gridCol>
                <a:gridCol w="822960">
                  <a:extLst>
                    <a:ext uri="{9D8B030D-6E8A-4147-A177-3AD203B41FA5}">
                      <a16:colId xmlns:a16="http://schemas.microsoft.com/office/drawing/2014/main" val="1623986160"/>
                    </a:ext>
                  </a:extLst>
                </a:gridCol>
                <a:gridCol w="576072">
                  <a:extLst>
                    <a:ext uri="{9D8B030D-6E8A-4147-A177-3AD203B41FA5}">
                      <a16:colId xmlns:a16="http://schemas.microsoft.com/office/drawing/2014/main" val="231977423"/>
                    </a:ext>
                  </a:extLst>
                </a:gridCol>
                <a:gridCol w="1152144">
                  <a:extLst>
                    <a:ext uri="{9D8B030D-6E8A-4147-A177-3AD203B41FA5}">
                      <a16:colId xmlns:a16="http://schemas.microsoft.com/office/drawing/2014/main" val="1038439298"/>
                    </a:ext>
                  </a:extLst>
                </a:gridCol>
                <a:gridCol w="576072">
                  <a:extLst>
                    <a:ext uri="{9D8B030D-6E8A-4147-A177-3AD203B41FA5}">
                      <a16:colId xmlns:a16="http://schemas.microsoft.com/office/drawing/2014/main" val="3058713616"/>
                    </a:ext>
                  </a:extLst>
                </a:gridCol>
                <a:gridCol w="576072">
                  <a:extLst>
                    <a:ext uri="{9D8B030D-6E8A-4147-A177-3AD203B41FA5}">
                      <a16:colId xmlns:a16="http://schemas.microsoft.com/office/drawing/2014/main" val="3439603372"/>
                    </a:ext>
                  </a:extLst>
                </a:gridCol>
                <a:gridCol w="576072">
                  <a:extLst>
                    <a:ext uri="{9D8B030D-6E8A-4147-A177-3AD203B41FA5}">
                      <a16:colId xmlns:a16="http://schemas.microsoft.com/office/drawing/2014/main" val="2960735771"/>
                    </a:ext>
                  </a:extLst>
                </a:gridCol>
                <a:gridCol w="576072">
                  <a:extLst>
                    <a:ext uri="{9D8B030D-6E8A-4147-A177-3AD203B41FA5}">
                      <a16:colId xmlns:a16="http://schemas.microsoft.com/office/drawing/2014/main" val="326328104"/>
                    </a:ext>
                  </a:extLst>
                </a:gridCol>
                <a:gridCol w="576072">
                  <a:extLst>
                    <a:ext uri="{9D8B030D-6E8A-4147-A177-3AD203B41FA5}">
                      <a16:colId xmlns:a16="http://schemas.microsoft.com/office/drawing/2014/main" val="3898259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4396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Khei Khei - 2021-02-28 14:57:38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Khei Khei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14:57:39</a:t>
                      </a:r>
                    </a:p>
                  </a:txBody>
                  <a:tcPr/>
                </a:tc>
                <a:extLst>
                  <a:ext uri="{0D108BD9-81ED-4DB2-BD59-A6C34878D82A}">
                    <a16:rowId xmlns:a16="http://schemas.microsoft.com/office/drawing/2014/main" val="2035627122"/>
                  </a:ext>
                </a:extLst>
              </a:tr>
            </a:tbl>
          </a:graphicData>
        </a:graphic>
      </p:graphicFrame>
      <p:sp>
        <p:nvSpPr>
          <p:cNvPr id="4" name="Text Placeholder 3">
            <a:extLst>
              <a:ext uri="{FF2B5EF4-FFF2-40B4-BE49-F238E27FC236}">
                <a16:creationId xmlns:a16="http://schemas.microsoft.com/office/drawing/2014/main" id="{F955A222-293E-4D2F-A286-43808BA019E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652201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E8AF6-DDC3-4B69-9FF6-C2F6A04E9527}"/>
              </a:ext>
            </a:extLst>
          </p:cNvPr>
          <p:cNvSpPr>
            <a:spLocks noGrp="1"/>
          </p:cNvSpPr>
          <p:nvPr>
            <p:ph type="title"/>
          </p:nvPr>
        </p:nvSpPr>
        <p:spPr/>
        <p:txBody>
          <a:bodyPr/>
          <a:lstStyle/>
          <a:p>
            <a:r>
              <a:rPr lang="en-US"/>
              <a:t>Facebook Private Conversations Table | Harvey Norman Malaysia - 5 of 26</a:t>
            </a:r>
          </a:p>
        </p:txBody>
      </p:sp>
      <p:graphicFrame>
        <p:nvGraphicFramePr>
          <p:cNvPr id="5" name="Table Placeholder 4">
            <a:extLst>
              <a:ext uri="{FF2B5EF4-FFF2-40B4-BE49-F238E27FC236}">
                <a16:creationId xmlns:a16="http://schemas.microsoft.com/office/drawing/2014/main" id="{13B05212-285B-4BCB-B88C-3CB3B65C1CE6}"/>
              </a:ext>
            </a:extLst>
          </p:cNvPr>
          <p:cNvGraphicFramePr>
            <a:graphicFrameLocks noGrp="1"/>
          </p:cNvGraphicFramePr>
          <p:nvPr>
            <p:ph type="tbl" sz="quarter" idx="13"/>
            <p:extLst>
              <p:ext uri="{D42A27DB-BD31-4B8C-83A1-F6EECF244321}">
                <p14:modId xmlns:p14="http://schemas.microsoft.com/office/powerpoint/2010/main" val="3126009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7133456"/>
                    </a:ext>
                  </a:extLst>
                </a:gridCol>
                <a:gridCol w="822960">
                  <a:extLst>
                    <a:ext uri="{9D8B030D-6E8A-4147-A177-3AD203B41FA5}">
                      <a16:colId xmlns:a16="http://schemas.microsoft.com/office/drawing/2014/main" val="2573677500"/>
                    </a:ext>
                  </a:extLst>
                </a:gridCol>
                <a:gridCol w="576072">
                  <a:extLst>
                    <a:ext uri="{9D8B030D-6E8A-4147-A177-3AD203B41FA5}">
                      <a16:colId xmlns:a16="http://schemas.microsoft.com/office/drawing/2014/main" val="1287589793"/>
                    </a:ext>
                  </a:extLst>
                </a:gridCol>
                <a:gridCol w="1152144">
                  <a:extLst>
                    <a:ext uri="{9D8B030D-6E8A-4147-A177-3AD203B41FA5}">
                      <a16:colId xmlns:a16="http://schemas.microsoft.com/office/drawing/2014/main" val="2470901893"/>
                    </a:ext>
                  </a:extLst>
                </a:gridCol>
                <a:gridCol w="576072">
                  <a:extLst>
                    <a:ext uri="{9D8B030D-6E8A-4147-A177-3AD203B41FA5}">
                      <a16:colId xmlns:a16="http://schemas.microsoft.com/office/drawing/2014/main" val="224769798"/>
                    </a:ext>
                  </a:extLst>
                </a:gridCol>
                <a:gridCol w="576072">
                  <a:extLst>
                    <a:ext uri="{9D8B030D-6E8A-4147-A177-3AD203B41FA5}">
                      <a16:colId xmlns:a16="http://schemas.microsoft.com/office/drawing/2014/main" val="1021363469"/>
                    </a:ext>
                  </a:extLst>
                </a:gridCol>
                <a:gridCol w="576072">
                  <a:extLst>
                    <a:ext uri="{9D8B030D-6E8A-4147-A177-3AD203B41FA5}">
                      <a16:colId xmlns:a16="http://schemas.microsoft.com/office/drawing/2014/main" val="1008155748"/>
                    </a:ext>
                  </a:extLst>
                </a:gridCol>
                <a:gridCol w="576072">
                  <a:extLst>
                    <a:ext uri="{9D8B030D-6E8A-4147-A177-3AD203B41FA5}">
                      <a16:colId xmlns:a16="http://schemas.microsoft.com/office/drawing/2014/main" val="674133948"/>
                    </a:ext>
                  </a:extLst>
                </a:gridCol>
                <a:gridCol w="576072">
                  <a:extLst>
                    <a:ext uri="{9D8B030D-6E8A-4147-A177-3AD203B41FA5}">
                      <a16:colId xmlns:a16="http://schemas.microsoft.com/office/drawing/2014/main" val="503381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8725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Maisyurah Omar - 2021-02-28 13:45:10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Maisyurah Omar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13:45:11</a:t>
                      </a:r>
                    </a:p>
                  </a:txBody>
                  <a:tcPr/>
                </a:tc>
                <a:extLst>
                  <a:ext uri="{0D108BD9-81ED-4DB2-BD59-A6C34878D82A}">
                    <a16:rowId xmlns:a16="http://schemas.microsoft.com/office/drawing/2014/main" val="4045333129"/>
                  </a:ext>
                </a:extLst>
              </a:tr>
            </a:tbl>
          </a:graphicData>
        </a:graphic>
      </p:graphicFrame>
      <p:sp>
        <p:nvSpPr>
          <p:cNvPr id="4" name="Text Placeholder 3">
            <a:extLst>
              <a:ext uri="{FF2B5EF4-FFF2-40B4-BE49-F238E27FC236}">
                <a16:creationId xmlns:a16="http://schemas.microsoft.com/office/drawing/2014/main" id="{E60EC629-E764-490A-AFE7-B8580FC4EBA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727295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5EB7-4939-40C8-9011-F29212F8FF66}"/>
              </a:ext>
            </a:extLst>
          </p:cNvPr>
          <p:cNvSpPr>
            <a:spLocks noGrp="1"/>
          </p:cNvSpPr>
          <p:nvPr>
            <p:ph type="title"/>
          </p:nvPr>
        </p:nvSpPr>
        <p:spPr/>
        <p:txBody>
          <a:bodyPr/>
          <a:lstStyle/>
          <a:p>
            <a:r>
              <a:rPr lang="en-US"/>
              <a:t>Facebook Private Conversations Table | Harvey Norman Malaysia - 6 of 26</a:t>
            </a:r>
          </a:p>
        </p:txBody>
      </p:sp>
      <p:graphicFrame>
        <p:nvGraphicFramePr>
          <p:cNvPr id="5" name="Table Placeholder 4">
            <a:extLst>
              <a:ext uri="{FF2B5EF4-FFF2-40B4-BE49-F238E27FC236}">
                <a16:creationId xmlns:a16="http://schemas.microsoft.com/office/drawing/2014/main" id="{1B57B6D0-8BD8-4C24-B31E-333D05638895}"/>
              </a:ext>
            </a:extLst>
          </p:cNvPr>
          <p:cNvGraphicFramePr>
            <a:graphicFrameLocks noGrp="1"/>
          </p:cNvGraphicFramePr>
          <p:nvPr>
            <p:ph type="tbl" sz="quarter" idx="13"/>
            <p:extLst>
              <p:ext uri="{D42A27DB-BD31-4B8C-83A1-F6EECF244321}">
                <p14:modId xmlns:p14="http://schemas.microsoft.com/office/powerpoint/2010/main" val="406576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6188618"/>
                    </a:ext>
                  </a:extLst>
                </a:gridCol>
                <a:gridCol w="822960">
                  <a:extLst>
                    <a:ext uri="{9D8B030D-6E8A-4147-A177-3AD203B41FA5}">
                      <a16:colId xmlns:a16="http://schemas.microsoft.com/office/drawing/2014/main" val="433227644"/>
                    </a:ext>
                  </a:extLst>
                </a:gridCol>
                <a:gridCol w="576072">
                  <a:extLst>
                    <a:ext uri="{9D8B030D-6E8A-4147-A177-3AD203B41FA5}">
                      <a16:colId xmlns:a16="http://schemas.microsoft.com/office/drawing/2014/main" val="3743970126"/>
                    </a:ext>
                  </a:extLst>
                </a:gridCol>
                <a:gridCol w="1152144">
                  <a:extLst>
                    <a:ext uri="{9D8B030D-6E8A-4147-A177-3AD203B41FA5}">
                      <a16:colId xmlns:a16="http://schemas.microsoft.com/office/drawing/2014/main" val="1928327745"/>
                    </a:ext>
                  </a:extLst>
                </a:gridCol>
                <a:gridCol w="576072">
                  <a:extLst>
                    <a:ext uri="{9D8B030D-6E8A-4147-A177-3AD203B41FA5}">
                      <a16:colId xmlns:a16="http://schemas.microsoft.com/office/drawing/2014/main" val="617505567"/>
                    </a:ext>
                  </a:extLst>
                </a:gridCol>
                <a:gridCol w="576072">
                  <a:extLst>
                    <a:ext uri="{9D8B030D-6E8A-4147-A177-3AD203B41FA5}">
                      <a16:colId xmlns:a16="http://schemas.microsoft.com/office/drawing/2014/main" val="2019461859"/>
                    </a:ext>
                  </a:extLst>
                </a:gridCol>
                <a:gridCol w="576072">
                  <a:extLst>
                    <a:ext uri="{9D8B030D-6E8A-4147-A177-3AD203B41FA5}">
                      <a16:colId xmlns:a16="http://schemas.microsoft.com/office/drawing/2014/main" val="2929245096"/>
                    </a:ext>
                  </a:extLst>
                </a:gridCol>
                <a:gridCol w="576072">
                  <a:extLst>
                    <a:ext uri="{9D8B030D-6E8A-4147-A177-3AD203B41FA5}">
                      <a16:colId xmlns:a16="http://schemas.microsoft.com/office/drawing/2014/main" val="84832063"/>
                    </a:ext>
                  </a:extLst>
                </a:gridCol>
                <a:gridCol w="576072">
                  <a:extLst>
                    <a:ext uri="{9D8B030D-6E8A-4147-A177-3AD203B41FA5}">
                      <a16:colId xmlns:a16="http://schemas.microsoft.com/office/drawing/2014/main" val="3288492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8424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Rachel Tan - 2021-02-28 12:45:16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Rachel Tan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12:45:17</a:t>
                      </a:r>
                    </a:p>
                  </a:txBody>
                  <a:tcPr/>
                </a:tc>
                <a:extLst>
                  <a:ext uri="{0D108BD9-81ED-4DB2-BD59-A6C34878D82A}">
                    <a16:rowId xmlns:a16="http://schemas.microsoft.com/office/drawing/2014/main" val="3040968696"/>
                  </a:ext>
                </a:extLst>
              </a:tr>
            </a:tbl>
          </a:graphicData>
        </a:graphic>
      </p:graphicFrame>
      <p:sp>
        <p:nvSpPr>
          <p:cNvPr id="4" name="Text Placeholder 3">
            <a:extLst>
              <a:ext uri="{FF2B5EF4-FFF2-40B4-BE49-F238E27FC236}">
                <a16:creationId xmlns:a16="http://schemas.microsoft.com/office/drawing/2014/main" id="{13680C02-943E-465B-9498-0FB9FC06C5FB}"/>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593567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09BC-F72F-48D2-9B0C-F9D6FF3F842F}"/>
              </a:ext>
            </a:extLst>
          </p:cNvPr>
          <p:cNvSpPr>
            <a:spLocks noGrp="1"/>
          </p:cNvSpPr>
          <p:nvPr>
            <p:ph type="title"/>
          </p:nvPr>
        </p:nvSpPr>
        <p:spPr/>
        <p:txBody>
          <a:bodyPr/>
          <a:lstStyle/>
          <a:p>
            <a:r>
              <a:rPr lang="en-US"/>
              <a:t>Facebook Private Conversations Table | Harvey Norman Malaysia - 7 of 26</a:t>
            </a:r>
          </a:p>
        </p:txBody>
      </p:sp>
      <p:graphicFrame>
        <p:nvGraphicFramePr>
          <p:cNvPr id="5" name="Table Placeholder 4">
            <a:extLst>
              <a:ext uri="{FF2B5EF4-FFF2-40B4-BE49-F238E27FC236}">
                <a16:creationId xmlns:a16="http://schemas.microsoft.com/office/drawing/2014/main" id="{AC8CBC69-641A-4567-B578-FE34401B7B89}"/>
              </a:ext>
            </a:extLst>
          </p:cNvPr>
          <p:cNvGraphicFramePr>
            <a:graphicFrameLocks noGrp="1"/>
          </p:cNvGraphicFramePr>
          <p:nvPr>
            <p:ph type="tbl" sz="quarter" idx="13"/>
            <p:extLst>
              <p:ext uri="{D42A27DB-BD31-4B8C-83A1-F6EECF244321}">
                <p14:modId xmlns:p14="http://schemas.microsoft.com/office/powerpoint/2010/main" val="2651752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3305860"/>
                    </a:ext>
                  </a:extLst>
                </a:gridCol>
                <a:gridCol w="822960">
                  <a:extLst>
                    <a:ext uri="{9D8B030D-6E8A-4147-A177-3AD203B41FA5}">
                      <a16:colId xmlns:a16="http://schemas.microsoft.com/office/drawing/2014/main" val="1701422907"/>
                    </a:ext>
                  </a:extLst>
                </a:gridCol>
                <a:gridCol w="576072">
                  <a:extLst>
                    <a:ext uri="{9D8B030D-6E8A-4147-A177-3AD203B41FA5}">
                      <a16:colId xmlns:a16="http://schemas.microsoft.com/office/drawing/2014/main" val="3140196027"/>
                    </a:ext>
                  </a:extLst>
                </a:gridCol>
                <a:gridCol w="1152144">
                  <a:extLst>
                    <a:ext uri="{9D8B030D-6E8A-4147-A177-3AD203B41FA5}">
                      <a16:colId xmlns:a16="http://schemas.microsoft.com/office/drawing/2014/main" val="3274843293"/>
                    </a:ext>
                  </a:extLst>
                </a:gridCol>
                <a:gridCol w="576072">
                  <a:extLst>
                    <a:ext uri="{9D8B030D-6E8A-4147-A177-3AD203B41FA5}">
                      <a16:colId xmlns:a16="http://schemas.microsoft.com/office/drawing/2014/main" val="3145688886"/>
                    </a:ext>
                  </a:extLst>
                </a:gridCol>
                <a:gridCol w="576072">
                  <a:extLst>
                    <a:ext uri="{9D8B030D-6E8A-4147-A177-3AD203B41FA5}">
                      <a16:colId xmlns:a16="http://schemas.microsoft.com/office/drawing/2014/main" val="3207685456"/>
                    </a:ext>
                  </a:extLst>
                </a:gridCol>
                <a:gridCol w="576072">
                  <a:extLst>
                    <a:ext uri="{9D8B030D-6E8A-4147-A177-3AD203B41FA5}">
                      <a16:colId xmlns:a16="http://schemas.microsoft.com/office/drawing/2014/main" val="3286026992"/>
                    </a:ext>
                  </a:extLst>
                </a:gridCol>
                <a:gridCol w="576072">
                  <a:extLst>
                    <a:ext uri="{9D8B030D-6E8A-4147-A177-3AD203B41FA5}">
                      <a16:colId xmlns:a16="http://schemas.microsoft.com/office/drawing/2014/main" val="3798073041"/>
                    </a:ext>
                  </a:extLst>
                </a:gridCol>
                <a:gridCol w="576072">
                  <a:extLst>
                    <a:ext uri="{9D8B030D-6E8A-4147-A177-3AD203B41FA5}">
                      <a16:colId xmlns:a16="http://schemas.microsoft.com/office/drawing/2014/main" val="377759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0612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Nelson Leong - 2021-02-28 10:01:44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Nelson Leong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10:01:45</a:t>
                      </a:r>
                    </a:p>
                  </a:txBody>
                  <a:tcPr/>
                </a:tc>
                <a:extLst>
                  <a:ext uri="{0D108BD9-81ED-4DB2-BD59-A6C34878D82A}">
                    <a16:rowId xmlns:a16="http://schemas.microsoft.com/office/drawing/2014/main" val="1830215008"/>
                  </a:ext>
                </a:extLst>
              </a:tr>
            </a:tbl>
          </a:graphicData>
        </a:graphic>
      </p:graphicFrame>
      <p:sp>
        <p:nvSpPr>
          <p:cNvPr id="4" name="Text Placeholder 3">
            <a:extLst>
              <a:ext uri="{FF2B5EF4-FFF2-40B4-BE49-F238E27FC236}">
                <a16:creationId xmlns:a16="http://schemas.microsoft.com/office/drawing/2014/main" id="{DBCE425F-A6E5-487D-9A6A-75D55371B7CE}"/>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123980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B502B-50B6-4F64-82ED-E30FCA7B9252}"/>
              </a:ext>
            </a:extLst>
          </p:cNvPr>
          <p:cNvSpPr>
            <a:spLocks noGrp="1"/>
          </p:cNvSpPr>
          <p:nvPr>
            <p:ph type="title"/>
          </p:nvPr>
        </p:nvSpPr>
        <p:spPr/>
        <p:txBody>
          <a:bodyPr/>
          <a:lstStyle/>
          <a:p>
            <a:r>
              <a:rPr lang="en-US"/>
              <a:t>Facebook Private Conversations Table | Harvey Norman Malaysia - 8 of 26</a:t>
            </a:r>
          </a:p>
        </p:txBody>
      </p:sp>
      <p:graphicFrame>
        <p:nvGraphicFramePr>
          <p:cNvPr id="5" name="Table Placeholder 4">
            <a:extLst>
              <a:ext uri="{FF2B5EF4-FFF2-40B4-BE49-F238E27FC236}">
                <a16:creationId xmlns:a16="http://schemas.microsoft.com/office/drawing/2014/main" id="{F0F5A18C-BEDF-4E16-8986-833A33CFCCBD}"/>
              </a:ext>
            </a:extLst>
          </p:cNvPr>
          <p:cNvGraphicFramePr>
            <a:graphicFrameLocks noGrp="1"/>
          </p:cNvGraphicFramePr>
          <p:nvPr>
            <p:ph type="tbl" sz="quarter" idx="13"/>
            <p:extLst>
              <p:ext uri="{D42A27DB-BD31-4B8C-83A1-F6EECF244321}">
                <p14:modId xmlns:p14="http://schemas.microsoft.com/office/powerpoint/2010/main" val="176121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1427968"/>
                    </a:ext>
                  </a:extLst>
                </a:gridCol>
                <a:gridCol w="822960">
                  <a:extLst>
                    <a:ext uri="{9D8B030D-6E8A-4147-A177-3AD203B41FA5}">
                      <a16:colId xmlns:a16="http://schemas.microsoft.com/office/drawing/2014/main" val="2257572809"/>
                    </a:ext>
                  </a:extLst>
                </a:gridCol>
                <a:gridCol w="576072">
                  <a:extLst>
                    <a:ext uri="{9D8B030D-6E8A-4147-A177-3AD203B41FA5}">
                      <a16:colId xmlns:a16="http://schemas.microsoft.com/office/drawing/2014/main" val="3600718611"/>
                    </a:ext>
                  </a:extLst>
                </a:gridCol>
                <a:gridCol w="1152144">
                  <a:extLst>
                    <a:ext uri="{9D8B030D-6E8A-4147-A177-3AD203B41FA5}">
                      <a16:colId xmlns:a16="http://schemas.microsoft.com/office/drawing/2014/main" val="1391734761"/>
                    </a:ext>
                  </a:extLst>
                </a:gridCol>
                <a:gridCol w="576072">
                  <a:extLst>
                    <a:ext uri="{9D8B030D-6E8A-4147-A177-3AD203B41FA5}">
                      <a16:colId xmlns:a16="http://schemas.microsoft.com/office/drawing/2014/main" val="2391305788"/>
                    </a:ext>
                  </a:extLst>
                </a:gridCol>
                <a:gridCol w="576072">
                  <a:extLst>
                    <a:ext uri="{9D8B030D-6E8A-4147-A177-3AD203B41FA5}">
                      <a16:colId xmlns:a16="http://schemas.microsoft.com/office/drawing/2014/main" val="3604655245"/>
                    </a:ext>
                  </a:extLst>
                </a:gridCol>
                <a:gridCol w="576072">
                  <a:extLst>
                    <a:ext uri="{9D8B030D-6E8A-4147-A177-3AD203B41FA5}">
                      <a16:colId xmlns:a16="http://schemas.microsoft.com/office/drawing/2014/main" val="1313103517"/>
                    </a:ext>
                  </a:extLst>
                </a:gridCol>
                <a:gridCol w="576072">
                  <a:extLst>
                    <a:ext uri="{9D8B030D-6E8A-4147-A177-3AD203B41FA5}">
                      <a16:colId xmlns:a16="http://schemas.microsoft.com/office/drawing/2014/main" val="1314609469"/>
                    </a:ext>
                  </a:extLst>
                </a:gridCol>
                <a:gridCol w="576072">
                  <a:extLst>
                    <a:ext uri="{9D8B030D-6E8A-4147-A177-3AD203B41FA5}">
                      <a16:colId xmlns:a16="http://schemas.microsoft.com/office/drawing/2014/main" val="2872270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1468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Charlotte Yeow - 2021-02-28 09:17:56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Charlotte Yeow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09:17:57</a:t>
                      </a:r>
                    </a:p>
                  </a:txBody>
                  <a:tcPr/>
                </a:tc>
                <a:extLst>
                  <a:ext uri="{0D108BD9-81ED-4DB2-BD59-A6C34878D82A}">
                    <a16:rowId xmlns:a16="http://schemas.microsoft.com/office/drawing/2014/main" val="3031618944"/>
                  </a:ext>
                </a:extLst>
              </a:tr>
            </a:tbl>
          </a:graphicData>
        </a:graphic>
      </p:graphicFrame>
      <p:sp>
        <p:nvSpPr>
          <p:cNvPr id="4" name="Text Placeholder 3">
            <a:extLst>
              <a:ext uri="{FF2B5EF4-FFF2-40B4-BE49-F238E27FC236}">
                <a16:creationId xmlns:a16="http://schemas.microsoft.com/office/drawing/2014/main" id="{8FEED1F0-B661-4B03-8C34-FF2509C9FF38}"/>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208167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A2E85-2B7B-4016-B270-563D2EB52D75}"/>
              </a:ext>
            </a:extLst>
          </p:cNvPr>
          <p:cNvSpPr>
            <a:spLocks noGrp="1"/>
          </p:cNvSpPr>
          <p:nvPr>
            <p:ph type="title"/>
          </p:nvPr>
        </p:nvSpPr>
        <p:spPr/>
        <p:txBody>
          <a:bodyPr/>
          <a:lstStyle/>
          <a:p>
            <a:r>
              <a:rPr lang="en-US"/>
              <a:t>Facebook Private Conversations Table | Harvey Norman Malaysia - 9 of 26</a:t>
            </a:r>
          </a:p>
        </p:txBody>
      </p:sp>
      <p:graphicFrame>
        <p:nvGraphicFramePr>
          <p:cNvPr id="5" name="Table Placeholder 4">
            <a:extLst>
              <a:ext uri="{FF2B5EF4-FFF2-40B4-BE49-F238E27FC236}">
                <a16:creationId xmlns:a16="http://schemas.microsoft.com/office/drawing/2014/main" id="{1EC66597-6373-4A5D-BB3C-ADF30E3C3E99}"/>
              </a:ext>
            </a:extLst>
          </p:cNvPr>
          <p:cNvGraphicFramePr>
            <a:graphicFrameLocks noGrp="1"/>
          </p:cNvGraphicFramePr>
          <p:nvPr>
            <p:ph type="tbl" sz="quarter" idx="13"/>
            <p:extLst>
              <p:ext uri="{D42A27DB-BD31-4B8C-83A1-F6EECF244321}">
                <p14:modId xmlns:p14="http://schemas.microsoft.com/office/powerpoint/2010/main" val="418650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0926540"/>
                    </a:ext>
                  </a:extLst>
                </a:gridCol>
                <a:gridCol w="822960">
                  <a:extLst>
                    <a:ext uri="{9D8B030D-6E8A-4147-A177-3AD203B41FA5}">
                      <a16:colId xmlns:a16="http://schemas.microsoft.com/office/drawing/2014/main" val="409123102"/>
                    </a:ext>
                  </a:extLst>
                </a:gridCol>
                <a:gridCol w="576072">
                  <a:extLst>
                    <a:ext uri="{9D8B030D-6E8A-4147-A177-3AD203B41FA5}">
                      <a16:colId xmlns:a16="http://schemas.microsoft.com/office/drawing/2014/main" val="904084563"/>
                    </a:ext>
                  </a:extLst>
                </a:gridCol>
                <a:gridCol w="1152144">
                  <a:extLst>
                    <a:ext uri="{9D8B030D-6E8A-4147-A177-3AD203B41FA5}">
                      <a16:colId xmlns:a16="http://schemas.microsoft.com/office/drawing/2014/main" val="2381746496"/>
                    </a:ext>
                  </a:extLst>
                </a:gridCol>
                <a:gridCol w="576072">
                  <a:extLst>
                    <a:ext uri="{9D8B030D-6E8A-4147-A177-3AD203B41FA5}">
                      <a16:colId xmlns:a16="http://schemas.microsoft.com/office/drawing/2014/main" val="1868823469"/>
                    </a:ext>
                  </a:extLst>
                </a:gridCol>
                <a:gridCol w="576072">
                  <a:extLst>
                    <a:ext uri="{9D8B030D-6E8A-4147-A177-3AD203B41FA5}">
                      <a16:colId xmlns:a16="http://schemas.microsoft.com/office/drawing/2014/main" val="1056182991"/>
                    </a:ext>
                  </a:extLst>
                </a:gridCol>
                <a:gridCol w="576072">
                  <a:extLst>
                    <a:ext uri="{9D8B030D-6E8A-4147-A177-3AD203B41FA5}">
                      <a16:colId xmlns:a16="http://schemas.microsoft.com/office/drawing/2014/main" val="176337019"/>
                    </a:ext>
                  </a:extLst>
                </a:gridCol>
                <a:gridCol w="576072">
                  <a:extLst>
                    <a:ext uri="{9D8B030D-6E8A-4147-A177-3AD203B41FA5}">
                      <a16:colId xmlns:a16="http://schemas.microsoft.com/office/drawing/2014/main" val="3334748696"/>
                    </a:ext>
                  </a:extLst>
                </a:gridCol>
                <a:gridCol w="576072">
                  <a:extLst>
                    <a:ext uri="{9D8B030D-6E8A-4147-A177-3AD203B41FA5}">
                      <a16:colId xmlns:a16="http://schemas.microsoft.com/office/drawing/2014/main" val="2364849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6284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Ellina Amin - 2021-02-28 08:56:38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Ellina Amin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08:56:39</a:t>
                      </a:r>
                    </a:p>
                  </a:txBody>
                  <a:tcPr/>
                </a:tc>
                <a:extLst>
                  <a:ext uri="{0D108BD9-81ED-4DB2-BD59-A6C34878D82A}">
                    <a16:rowId xmlns:a16="http://schemas.microsoft.com/office/drawing/2014/main" val="2569572352"/>
                  </a:ext>
                </a:extLst>
              </a:tr>
            </a:tbl>
          </a:graphicData>
        </a:graphic>
      </p:graphicFrame>
      <p:sp>
        <p:nvSpPr>
          <p:cNvPr id="4" name="Text Placeholder 3">
            <a:extLst>
              <a:ext uri="{FF2B5EF4-FFF2-40B4-BE49-F238E27FC236}">
                <a16:creationId xmlns:a16="http://schemas.microsoft.com/office/drawing/2014/main" id="{39232423-24D4-465F-8B3A-2E36AA464593}"/>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331097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7AAD3-7858-43ED-AF9E-1EB13FB8B413}"/>
              </a:ext>
            </a:extLst>
          </p:cNvPr>
          <p:cNvSpPr>
            <a:spLocks noGrp="1"/>
          </p:cNvSpPr>
          <p:nvPr>
            <p:ph type="title"/>
          </p:nvPr>
        </p:nvSpPr>
        <p:spPr/>
        <p:txBody>
          <a:bodyPr/>
          <a:lstStyle/>
          <a:p>
            <a:r>
              <a:rPr lang="en-US"/>
              <a:t>Facebook Private Conversations Table | Harvey Norman Malaysia - 10 of 26</a:t>
            </a:r>
          </a:p>
        </p:txBody>
      </p:sp>
      <p:graphicFrame>
        <p:nvGraphicFramePr>
          <p:cNvPr id="5" name="Table Placeholder 4">
            <a:extLst>
              <a:ext uri="{FF2B5EF4-FFF2-40B4-BE49-F238E27FC236}">
                <a16:creationId xmlns:a16="http://schemas.microsoft.com/office/drawing/2014/main" id="{61A19B38-FC48-4095-A641-CF774E72FC33}"/>
              </a:ext>
            </a:extLst>
          </p:cNvPr>
          <p:cNvGraphicFramePr>
            <a:graphicFrameLocks noGrp="1"/>
          </p:cNvGraphicFramePr>
          <p:nvPr>
            <p:ph type="tbl" sz="quarter" idx="13"/>
            <p:extLst>
              <p:ext uri="{D42A27DB-BD31-4B8C-83A1-F6EECF244321}">
                <p14:modId xmlns:p14="http://schemas.microsoft.com/office/powerpoint/2010/main" val="314746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62898666"/>
                    </a:ext>
                  </a:extLst>
                </a:gridCol>
                <a:gridCol w="822960">
                  <a:extLst>
                    <a:ext uri="{9D8B030D-6E8A-4147-A177-3AD203B41FA5}">
                      <a16:colId xmlns:a16="http://schemas.microsoft.com/office/drawing/2014/main" val="285551565"/>
                    </a:ext>
                  </a:extLst>
                </a:gridCol>
                <a:gridCol w="576072">
                  <a:extLst>
                    <a:ext uri="{9D8B030D-6E8A-4147-A177-3AD203B41FA5}">
                      <a16:colId xmlns:a16="http://schemas.microsoft.com/office/drawing/2014/main" val="1010050450"/>
                    </a:ext>
                  </a:extLst>
                </a:gridCol>
                <a:gridCol w="1152144">
                  <a:extLst>
                    <a:ext uri="{9D8B030D-6E8A-4147-A177-3AD203B41FA5}">
                      <a16:colId xmlns:a16="http://schemas.microsoft.com/office/drawing/2014/main" val="953029748"/>
                    </a:ext>
                  </a:extLst>
                </a:gridCol>
                <a:gridCol w="576072">
                  <a:extLst>
                    <a:ext uri="{9D8B030D-6E8A-4147-A177-3AD203B41FA5}">
                      <a16:colId xmlns:a16="http://schemas.microsoft.com/office/drawing/2014/main" val="739239388"/>
                    </a:ext>
                  </a:extLst>
                </a:gridCol>
                <a:gridCol w="576072">
                  <a:extLst>
                    <a:ext uri="{9D8B030D-6E8A-4147-A177-3AD203B41FA5}">
                      <a16:colId xmlns:a16="http://schemas.microsoft.com/office/drawing/2014/main" val="1528807472"/>
                    </a:ext>
                  </a:extLst>
                </a:gridCol>
                <a:gridCol w="576072">
                  <a:extLst>
                    <a:ext uri="{9D8B030D-6E8A-4147-A177-3AD203B41FA5}">
                      <a16:colId xmlns:a16="http://schemas.microsoft.com/office/drawing/2014/main" val="790218638"/>
                    </a:ext>
                  </a:extLst>
                </a:gridCol>
                <a:gridCol w="576072">
                  <a:extLst>
                    <a:ext uri="{9D8B030D-6E8A-4147-A177-3AD203B41FA5}">
                      <a16:colId xmlns:a16="http://schemas.microsoft.com/office/drawing/2014/main" val="274273790"/>
                    </a:ext>
                  </a:extLst>
                </a:gridCol>
                <a:gridCol w="576072">
                  <a:extLst>
                    <a:ext uri="{9D8B030D-6E8A-4147-A177-3AD203B41FA5}">
                      <a16:colId xmlns:a16="http://schemas.microsoft.com/office/drawing/2014/main" val="1875973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9251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Su Ying - 2021-02-28 08:37:37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Su Ying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08:37:38</a:t>
                      </a:r>
                    </a:p>
                  </a:txBody>
                  <a:tcPr/>
                </a:tc>
                <a:extLst>
                  <a:ext uri="{0D108BD9-81ED-4DB2-BD59-A6C34878D82A}">
                    <a16:rowId xmlns:a16="http://schemas.microsoft.com/office/drawing/2014/main" val="1485647284"/>
                  </a:ext>
                </a:extLst>
              </a:tr>
            </a:tbl>
          </a:graphicData>
        </a:graphic>
      </p:graphicFrame>
      <p:sp>
        <p:nvSpPr>
          <p:cNvPr id="4" name="Text Placeholder 3">
            <a:extLst>
              <a:ext uri="{FF2B5EF4-FFF2-40B4-BE49-F238E27FC236}">
                <a16:creationId xmlns:a16="http://schemas.microsoft.com/office/drawing/2014/main" id="{47D6BD12-3769-4B7D-B70F-622DC9956F7E}"/>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921407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D9193-6459-4731-95E2-D413D82B1FF6}"/>
              </a:ext>
            </a:extLst>
          </p:cNvPr>
          <p:cNvSpPr>
            <a:spLocks noGrp="1"/>
          </p:cNvSpPr>
          <p:nvPr>
            <p:ph type="title"/>
          </p:nvPr>
        </p:nvSpPr>
        <p:spPr/>
        <p:txBody>
          <a:bodyPr/>
          <a:lstStyle/>
          <a:p>
            <a:r>
              <a:rPr lang="en-US"/>
              <a:t>Facebook Private Conversations Table | Harvey Norman Malaysia - 11 of 26</a:t>
            </a:r>
          </a:p>
        </p:txBody>
      </p:sp>
      <p:graphicFrame>
        <p:nvGraphicFramePr>
          <p:cNvPr id="5" name="Table Placeholder 4">
            <a:extLst>
              <a:ext uri="{FF2B5EF4-FFF2-40B4-BE49-F238E27FC236}">
                <a16:creationId xmlns:a16="http://schemas.microsoft.com/office/drawing/2014/main" id="{4657A069-FC03-4744-8065-438076C16EB4}"/>
              </a:ext>
            </a:extLst>
          </p:cNvPr>
          <p:cNvGraphicFramePr>
            <a:graphicFrameLocks noGrp="1"/>
          </p:cNvGraphicFramePr>
          <p:nvPr>
            <p:ph type="tbl" sz="quarter" idx="13"/>
            <p:extLst>
              <p:ext uri="{D42A27DB-BD31-4B8C-83A1-F6EECF244321}">
                <p14:modId xmlns:p14="http://schemas.microsoft.com/office/powerpoint/2010/main" val="404462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5020742"/>
                    </a:ext>
                  </a:extLst>
                </a:gridCol>
                <a:gridCol w="822960">
                  <a:extLst>
                    <a:ext uri="{9D8B030D-6E8A-4147-A177-3AD203B41FA5}">
                      <a16:colId xmlns:a16="http://schemas.microsoft.com/office/drawing/2014/main" val="2067496858"/>
                    </a:ext>
                  </a:extLst>
                </a:gridCol>
                <a:gridCol w="576072">
                  <a:extLst>
                    <a:ext uri="{9D8B030D-6E8A-4147-A177-3AD203B41FA5}">
                      <a16:colId xmlns:a16="http://schemas.microsoft.com/office/drawing/2014/main" val="2013828447"/>
                    </a:ext>
                  </a:extLst>
                </a:gridCol>
                <a:gridCol w="1152144">
                  <a:extLst>
                    <a:ext uri="{9D8B030D-6E8A-4147-A177-3AD203B41FA5}">
                      <a16:colId xmlns:a16="http://schemas.microsoft.com/office/drawing/2014/main" val="960841802"/>
                    </a:ext>
                  </a:extLst>
                </a:gridCol>
                <a:gridCol w="576072">
                  <a:extLst>
                    <a:ext uri="{9D8B030D-6E8A-4147-A177-3AD203B41FA5}">
                      <a16:colId xmlns:a16="http://schemas.microsoft.com/office/drawing/2014/main" val="4168020212"/>
                    </a:ext>
                  </a:extLst>
                </a:gridCol>
                <a:gridCol w="576072">
                  <a:extLst>
                    <a:ext uri="{9D8B030D-6E8A-4147-A177-3AD203B41FA5}">
                      <a16:colId xmlns:a16="http://schemas.microsoft.com/office/drawing/2014/main" val="2240771643"/>
                    </a:ext>
                  </a:extLst>
                </a:gridCol>
                <a:gridCol w="576072">
                  <a:extLst>
                    <a:ext uri="{9D8B030D-6E8A-4147-A177-3AD203B41FA5}">
                      <a16:colId xmlns:a16="http://schemas.microsoft.com/office/drawing/2014/main" val="4200610177"/>
                    </a:ext>
                  </a:extLst>
                </a:gridCol>
                <a:gridCol w="576072">
                  <a:extLst>
                    <a:ext uri="{9D8B030D-6E8A-4147-A177-3AD203B41FA5}">
                      <a16:colId xmlns:a16="http://schemas.microsoft.com/office/drawing/2014/main" val="2765731697"/>
                    </a:ext>
                  </a:extLst>
                </a:gridCol>
                <a:gridCol w="576072">
                  <a:extLst>
                    <a:ext uri="{9D8B030D-6E8A-4147-A177-3AD203B41FA5}">
                      <a16:colId xmlns:a16="http://schemas.microsoft.com/office/drawing/2014/main" val="103475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205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Wesley Wong - 2021-02-28 08:04:37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Wesley Wong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08:04:38</a:t>
                      </a:r>
                    </a:p>
                  </a:txBody>
                  <a:tcPr/>
                </a:tc>
                <a:extLst>
                  <a:ext uri="{0D108BD9-81ED-4DB2-BD59-A6C34878D82A}">
                    <a16:rowId xmlns:a16="http://schemas.microsoft.com/office/drawing/2014/main" val="735483705"/>
                  </a:ext>
                </a:extLst>
              </a:tr>
            </a:tbl>
          </a:graphicData>
        </a:graphic>
      </p:graphicFrame>
      <p:sp>
        <p:nvSpPr>
          <p:cNvPr id="4" name="Text Placeholder 3">
            <a:extLst>
              <a:ext uri="{FF2B5EF4-FFF2-40B4-BE49-F238E27FC236}">
                <a16:creationId xmlns:a16="http://schemas.microsoft.com/office/drawing/2014/main" id="{F88781EB-0AB9-4F92-9C67-E528AA000235}"/>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424174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0178-EA3A-4D4B-8568-A6F7DAA5464C}"/>
              </a:ext>
            </a:extLst>
          </p:cNvPr>
          <p:cNvSpPr>
            <a:spLocks noGrp="1"/>
          </p:cNvSpPr>
          <p:nvPr>
            <p:ph type="title"/>
          </p:nvPr>
        </p:nvSpPr>
        <p:spPr/>
        <p:txBody>
          <a:bodyPr/>
          <a:lstStyle/>
          <a:p>
            <a:r>
              <a:rPr lang="en-US"/>
              <a:t>Facebook Private Conversations Table | Harvey Norman Malaysia - 12 of 26</a:t>
            </a:r>
          </a:p>
        </p:txBody>
      </p:sp>
      <p:graphicFrame>
        <p:nvGraphicFramePr>
          <p:cNvPr id="5" name="Table Placeholder 4">
            <a:extLst>
              <a:ext uri="{FF2B5EF4-FFF2-40B4-BE49-F238E27FC236}">
                <a16:creationId xmlns:a16="http://schemas.microsoft.com/office/drawing/2014/main" id="{510FE2B8-19A2-47FE-B958-839BBA7A241A}"/>
              </a:ext>
            </a:extLst>
          </p:cNvPr>
          <p:cNvGraphicFramePr>
            <a:graphicFrameLocks noGrp="1"/>
          </p:cNvGraphicFramePr>
          <p:nvPr>
            <p:ph type="tbl" sz="quarter" idx="13"/>
            <p:extLst>
              <p:ext uri="{D42A27DB-BD31-4B8C-83A1-F6EECF244321}">
                <p14:modId xmlns:p14="http://schemas.microsoft.com/office/powerpoint/2010/main" val="292059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3791256"/>
                    </a:ext>
                  </a:extLst>
                </a:gridCol>
                <a:gridCol w="822960">
                  <a:extLst>
                    <a:ext uri="{9D8B030D-6E8A-4147-A177-3AD203B41FA5}">
                      <a16:colId xmlns:a16="http://schemas.microsoft.com/office/drawing/2014/main" val="2063446626"/>
                    </a:ext>
                  </a:extLst>
                </a:gridCol>
                <a:gridCol w="576072">
                  <a:extLst>
                    <a:ext uri="{9D8B030D-6E8A-4147-A177-3AD203B41FA5}">
                      <a16:colId xmlns:a16="http://schemas.microsoft.com/office/drawing/2014/main" val="1800936681"/>
                    </a:ext>
                  </a:extLst>
                </a:gridCol>
                <a:gridCol w="1152144">
                  <a:extLst>
                    <a:ext uri="{9D8B030D-6E8A-4147-A177-3AD203B41FA5}">
                      <a16:colId xmlns:a16="http://schemas.microsoft.com/office/drawing/2014/main" val="3439673813"/>
                    </a:ext>
                  </a:extLst>
                </a:gridCol>
                <a:gridCol w="576072">
                  <a:extLst>
                    <a:ext uri="{9D8B030D-6E8A-4147-A177-3AD203B41FA5}">
                      <a16:colId xmlns:a16="http://schemas.microsoft.com/office/drawing/2014/main" val="2195769066"/>
                    </a:ext>
                  </a:extLst>
                </a:gridCol>
                <a:gridCol w="576072">
                  <a:extLst>
                    <a:ext uri="{9D8B030D-6E8A-4147-A177-3AD203B41FA5}">
                      <a16:colId xmlns:a16="http://schemas.microsoft.com/office/drawing/2014/main" val="3786375783"/>
                    </a:ext>
                  </a:extLst>
                </a:gridCol>
                <a:gridCol w="576072">
                  <a:extLst>
                    <a:ext uri="{9D8B030D-6E8A-4147-A177-3AD203B41FA5}">
                      <a16:colId xmlns:a16="http://schemas.microsoft.com/office/drawing/2014/main" val="3584450714"/>
                    </a:ext>
                  </a:extLst>
                </a:gridCol>
                <a:gridCol w="576072">
                  <a:extLst>
                    <a:ext uri="{9D8B030D-6E8A-4147-A177-3AD203B41FA5}">
                      <a16:colId xmlns:a16="http://schemas.microsoft.com/office/drawing/2014/main" val="2713562849"/>
                    </a:ext>
                  </a:extLst>
                </a:gridCol>
                <a:gridCol w="576072">
                  <a:extLst>
                    <a:ext uri="{9D8B030D-6E8A-4147-A177-3AD203B41FA5}">
                      <a16:colId xmlns:a16="http://schemas.microsoft.com/office/drawing/2014/main" val="823301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6916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Kailun Kong - 2021-02-28 07:48:06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Kailun Kong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07:48:07</a:t>
                      </a:r>
                    </a:p>
                  </a:txBody>
                  <a:tcPr/>
                </a:tc>
                <a:extLst>
                  <a:ext uri="{0D108BD9-81ED-4DB2-BD59-A6C34878D82A}">
                    <a16:rowId xmlns:a16="http://schemas.microsoft.com/office/drawing/2014/main" val="4244143934"/>
                  </a:ext>
                </a:extLst>
              </a:tr>
            </a:tbl>
          </a:graphicData>
        </a:graphic>
      </p:graphicFrame>
      <p:sp>
        <p:nvSpPr>
          <p:cNvPr id="4" name="Text Placeholder 3">
            <a:extLst>
              <a:ext uri="{FF2B5EF4-FFF2-40B4-BE49-F238E27FC236}">
                <a16:creationId xmlns:a16="http://schemas.microsoft.com/office/drawing/2014/main" id="{984D034D-5560-40AF-A35C-1872F3414E9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037480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C9577-99E3-4AA0-B93F-87BCFE099442}"/>
              </a:ext>
            </a:extLst>
          </p:cNvPr>
          <p:cNvSpPr>
            <a:spLocks noGrp="1"/>
          </p:cNvSpPr>
          <p:nvPr>
            <p:ph type="title"/>
          </p:nvPr>
        </p:nvSpPr>
        <p:spPr/>
        <p:txBody>
          <a:bodyPr/>
          <a:lstStyle/>
          <a:p>
            <a:r>
              <a:rPr lang="en-US"/>
              <a:t>Facebook Private Conversations Table | Harvey Norman Malaysia - 13 of 26</a:t>
            </a:r>
          </a:p>
        </p:txBody>
      </p:sp>
      <p:graphicFrame>
        <p:nvGraphicFramePr>
          <p:cNvPr id="5" name="Table Placeholder 4">
            <a:extLst>
              <a:ext uri="{FF2B5EF4-FFF2-40B4-BE49-F238E27FC236}">
                <a16:creationId xmlns:a16="http://schemas.microsoft.com/office/drawing/2014/main" id="{4813618D-BC6D-4380-9B52-41E702161421}"/>
              </a:ext>
            </a:extLst>
          </p:cNvPr>
          <p:cNvGraphicFramePr>
            <a:graphicFrameLocks noGrp="1"/>
          </p:cNvGraphicFramePr>
          <p:nvPr>
            <p:ph type="tbl" sz="quarter" idx="13"/>
            <p:extLst>
              <p:ext uri="{D42A27DB-BD31-4B8C-83A1-F6EECF244321}">
                <p14:modId xmlns:p14="http://schemas.microsoft.com/office/powerpoint/2010/main" val="406537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81079182"/>
                    </a:ext>
                  </a:extLst>
                </a:gridCol>
                <a:gridCol w="822960">
                  <a:extLst>
                    <a:ext uri="{9D8B030D-6E8A-4147-A177-3AD203B41FA5}">
                      <a16:colId xmlns:a16="http://schemas.microsoft.com/office/drawing/2014/main" val="964755725"/>
                    </a:ext>
                  </a:extLst>
                </a:gridCol>
                <a:gridCol w="576072">
                  <a:extLst>
                    <a:ext uri="{9D8B030D-6E8A-4147-A177-3AD203B41FA5}">
                      <a16:colId xmlns:a16="http://schemas.microsoft.com/office/drawing/2014/main" val="3945802532"/>
                    </a:ext>
                  </a:extLst>
                </a:gridCol>
                <a:gridCol w="1152144">
                  <a:extLst>
                    <a:ext uri="{9D8B030D-6E8A-4147-A177-3AD203B41FA5}">
                      <a16:colId xmlns:a16="http://schemas.microsoft.com/office/drawing/2014/main" val="3210813330"/>
                    </a:ext>
                  </a:extLst>
                </a:gridCol>
                <a:gridCol w="576072">
                  <a:extLst>
                    <a:ext uri="{9D8B030D-6E8A-4147-A177-3AD203B41FA5}">
                      <a16:colId xmlns:a16="http://schemas.microsoft.com/office/drawing/2014/main" val="3001794796"/>
                    </a:ext>
                  </a:extLst>
                </a:gridCol>
                <a:gridCol w="576072">
                  <a:extLst>
                    <a:ext uri="{9D8B030D-6E8A-4147-A177-3AD203B41FA5}">
                      <a16:colId xmlns:a16="http://schemas.microsoft.com/office/drawing/2014/main" val="4027610084"/>
                    </a:ext>
                  </a:extLst>
                </a:gridCol>
                <a:gridCol w="576072">
                  <a:extLst>
                    <a:ext uri="{9D8B030D-6E8A-4147-A177-3AD203B41FA5}">
                      <a16:colId xmlns:a16="http://schemas.microsoft.com/office/drawing/2014/main" val="2188765010"/>
                    </a:ext>
                  </a:extLst>
                </a:gridCol>
                <a:gridCol w="576072">
                  <a:extLst>
                    <a:ext uri="{9D8B030D-6E8A-4147-A177-3AD203B41FA5}">
                      <a16:colId xmlns:a16="http://schemas.microsoft.com/office/drawing/2014/main" val="35812387"/>
                    </a:ext>
                  </a:extLst>
                </a:gridCol>
                <a:gridCol w="576072">
                  <a:extLst>
                    <a:ext uri="{9D8B030D-6E8A-4147-A177-3AD203B41FA5}">
                      <a16:colId xmlns:a16="http://schemas.microsoft.com/office/drawing/2014/main" val="275161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5357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Alex Tan - 2021-02-28 07:46:52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Alex Tan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07:46:53</a:t>
                      </a:r>
                    </a:p>
                  </a:txBody>
                  <a:tcPr/>
                </a:tc>
                <a:extLst>
                  <a:ext uri="{0D108BD9-81ED-4DB2-BD59-A6C34878D82A}">
                    <a16:rowId xmlns:a16="http://schemas.microsoft.com/office/drawing/2014/main" val="2273182348"/>
                  </a:ext>
                </a:extLst>
              </a:tr>
            </a:tbl>
          </a:graphicData>
        </a:graphic>
      </p:graphicFrame>
      <p:sp>
        <p:nvSpPr>
          <p:cNvPr id="4" name="Text Placeholder 3">
            <a:extLst>
              <a:ext uri="{FF2B5EF4-FFF2-40B4-BE49-F238E27FC236}">
                <a16:creationId xmlns:a16="http://schemas.microsoft.com/office/drawing/2014/main" id="{48DB5F7D-48FC-41AB-B910-31AB49B3C98C}"/>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438010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508D4-80A8-4751-89FF-50E1C34CE922}"/>
              </a:ext>
            </a:extLst>
          </p:cNvPr>
          <p:cNvSpPr>
            <a:spLocks noGrp="1"/>
          </p:cNvSpPr>
          <p:nvPr>
            <p:ph type="title"/>
          </p:nvPr>
        </p:nvSpPr>
        <p:spPr/>
        <p:txBody>
          <a:bodyPr/>
          <a:lstStyle/>
          <a:p>
            <a:r>
              <a:rPr lang="en-US"/>
              <a:t>Facebook Private Conversations Table | Harvey Norman Malaysia - 14 of 26</a:t>
            </a:r>
          </a:p>
        </p:txBody>
      </p:sp>
      <p:graphicFrame>
        <p:nvGraphicFramePr>
          <p:cNvPr id="5" name="Table Placeholder 4">
            <a:extLst>
              <a:ext uri="{FF2B5EF4-FFF2-40B4-BE49-F238E27FC236}">
                <a16:creationId xmlns:a16="http://schemas.microsoft.com/office/drawing/2014/main" id="{14BE5E41-A033-41B5-B29C-677057AABD2D}"/>
              </a:ext>
            </a:extLst>
          </p:cNvPr>
          <p:cNvGraphicFramePr>
            <a:graphicFrameLocks noGrp="1"/>
          </p:cNvGraphicFramePr>
          <p:nvPr>
            <p:ph type="tbl" sz="quarter" idx="13"/>
            <p:extLst>
              <p:ext uri="{D42A27DB-BD31-4B8C-83A1-F6EECF244321}">
                <p14:modId xmlns:p14="http://schemas.microsoft.com/office/powerpoint/2010/main" val="92781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9270488"/>
                    </a:ext>
                  </a:extLst>
                </a:gridCol>
                <a:gridCol w="822960">
                  <a:extLst>
                    <a:ext uri="{9D8B030D-6E8A-4147-A177-3AD203B41FA5}">
                      <a16:colId xmlns:a16="http://schemas.microsoft.com/office/drawing/2014/main" val="2014450163"/>
                    </a:ext>
                  </a:extLst>
                </a:gridCol>
                <a:gridCol w="576072">
                  <a:extLst>
                    <a:ext uri="{9D8B030D-6E8A-4147-A177-3AD203B41FA5}">
                      <a16:colId xmlns:a16="http://schemas.microsoft.com/office/drawing/2014/main" val="872384460"/>
                    </a:ext>
                  </a:extLst>
                </a:gridCol>
                <a:gridCol w="1152144">
                  <a:extLst>
                    <a:ext uri="{9D8B030D-6E8A-4147-A177-3AD203B41FA5}">
                      <a16:colId xmlns:a16="http://schemas.microsoft.com/office/drawing/2014/main" val="2375985483"/>
                    </a:ext>
                  </a:extLst>
                </a:gridCol>
                <a:gridCol w="576072">
                  <a:extLst>
                    <a:ext uri="{9D8B030D-6E8A-4147-A177-3AD203B41FA5}">
                      <a16:colId xmlns:a16="http://schemas.microsoft.com/office/drawing/2014/main" val="565013869"/>
                    </a:ext>
                  </a:extLst>
                </a:gridCol>
                <a:gridCol w="576072">
                  <a:extLst>
                    <a:ext uri="{9D8B030D-6E8A-4147-A177-3AD203B41FA5}">
                      <a16:colId xmlns:a16="http://schemas.microsoft.com/office/drawing/2014/main" val="1636419908"/>
                    </a:ext>
                  </a:extLst>
                </a:gridCol>
                <a:gridCol w="576072">
                  <a:extLst>
                    <a:ext uri="{9D8B030D-6E8A-4147-A177-3AD203B41FA5}">
                      <a16:colId xmlns:a16="http://schemas.microsoft.com/office/drawing/2014/main" val="2161757613"/>
                    </a:ext>
                  </a:extLst>
                </a:gridCol>
                <a:gridCol w="576072">
                  <a:extLst>
                    <a:ext uri="{9D8B030D-6E8A-4147-A177-3AD203B41FA5}">
                      <a16:colId xmlns:a16="http://schemas.microsoft.com/office/drawing/2014/main" val="2915839781"/>
                    </a:ext>
                  </a:extLst>
                </a:gridCol>
                <a:gridCol w="576072">
                  <a:extLst>
                    <a:ext uri="{9D8B030D-6E8A-4147-A177-3AD203B41FA5}">
                      <a16:colId xmlns:a16="http://schemas.microsoft.com/office/drawing/2014/main" val="2408048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9281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Ming Hui - 2021-02-28 07:21:34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Ming Hui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07:21:34</a:t>
                      </a:r>
                    </a:p>
                  </a:txBody>
                  <a:tcPr/>
                </a:tc>
                <a:extLst>
                  <a:ext uri="{0D108BD9-81ED-4DB2-BD59-A6C34878D82A}">
                    <a16:rowId xmlns:a16="http://schemas.microsoft.com/office/drawing/2014/main" val="847078530"/>
                  </a:ext>
                </a:extLst>
              </a:tr>
            </a:tbl>
          </a:graphicData>
        </a:graphic>
      </p:graphicFrame>
      <p:sp>
        <p:nvSpPr>
          <p:cNvPr id="4" name="Text Placeholder 3">
            <a:extLst>
              <a:ext uri="{FF2B5EF4-FFF2-40B4-BE49-F238E27FC236}">
                <a16:creationId xmlns:a16="http://schemas.microsoft.com/office/drawing/2014/main" id="{3FBE27AB-3F8D-4033-A713-59C9DB6F9855}"/>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651442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208DF-C3BA-4A93-B248-7A60124A0CEE}"/>
              </a:ext>
            </a:extLst>
          </p:cNvPr>
          <p:cNvSpPr>
            <a:spLocks noGrp="1"/>
          </p:cNvSpPr>
          <p:nvPr>
            <p:ph type="title"/>
          </p:nvPr>
        </p:nvSpPr>
        <p:spPr/>
        <p:txBody>
          <a:bodyPr/>
          <a:lstStyle/>
          <a:p>
            <a:r>
              <a:rPr lang="en-US"/>
              <a:t>Facebook Private Conversations Table | Harvey Norman Malaysia - 15 of 26</a:t>
            </a:r>
          </a:p>
        </p:txBody>
      </p:sp>
      <p:graphicFrame>
        <p:nvGraphicFramePr>
          <p:cNvPr id="5" name="Table Placeholder 4">
            <a:extLst>
              <a:ext uri="{FF2B5EF4-FFF2-40B4-BE49-F238E27FC236}">
                <a16:creationId xmlns:a16="http://schemas.microsoft.com/office/drawing/2014/main" id="{E9FC1DF8-15E6-4CAE-B4D3-81E08D3C6441}"/>
              </a:ext>
            </a:extLst>
          </p:cNvPr>
          <p:cNvGraphicFramePr>
            <a:graphicFrameLocks noGrp="1"/>
          </p:cNvGraphicFramePr>
          <p:nvPr>
            <p:ph type="tbl" sz="quarter" idx="13"/>
            <p:extLst>
              <p:ext uri="{D42A27DB-BD31-4B8C-83A1-F6EECF244321}">
                <p14:modId xmlns:p14="http://schemas.microsoft.com/office/powerpoint/2010/main" val="40206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12534961"/>
                    </a:ext>
                  </a:extLst>
                </a:gridCol>
                <a:gridCol w="822960">
                  <a:extLst>
                    <a:ext uri="{9D8B030D-6E8A-4147-A177-3AD203B41FA5}">
                      <a16:colId xmlns:a16="http://schemas.microsoft.com/office/drawing/2014/main" val="893335322"/>
                    </a:ext>
                  </a:extLst>
                </a:gridCol>
                <a:gridCol w="576072">
                  <a:extLst>
                    <a:ext uri="{9D8B030D-6E8A-4147-A177-3AD203B41FA5}">
                      <a16:colId xmlns:a16="http://schemas.microsoft.com/office/drawing/2014/main" val="4209324553"/>
                    </a:ext>
                  </a:extLst>
                </a:gridCol>
                <a:gridCol w="1152144">
                  <a:extLst>
                    <a:ext uri="{9D8B030D-6E8A-4147-A177-3AD203B41FA5}">
                      <a16:colId xmlns:a16="http://schemas.microsoft.com/office/drawing/2014/main" val="3055965030"/>
                    </a:ext>
                  </a:extLst>
                </a:gridCol>
                <a:gridCol w="576072">
                  <a:extLst>
                    <a:ext uri="{9D8B030D-6E8A-4147-A177-3AD203B41FA5}">
                      <a16:colId xmlns:a16="http://schemas.microsoft.com/office/drawing/2014/main" val="2524666677"/>
                    </a:ext>
                  </a:extLst>
                </a:gridCol>
                <a:gridCol w="576072">
                  <a:extLst>
                    <a:ext uri="{9D8B030D-6E8A-4147-A177-3AD203B41FA5}">
                      <a16:colId xmlns:a16="http://schemas.microsoft.com/office/drawing/2014/main" val="3587185290"/>
                    </a:ext>
                  </a:extLst>
                </a:gridCol>
                <a:gridCol w="576072">
                  <a:extLst>
                    <a:ext uri="{9D8B030D-6E8A-4147-A177-3AD203B41FA5}">
                      <a16:colId xmlns:a16="http://schemas.microsoft.com/office/drawing/2014/main" val="1560052343"/>
                    </a:ext>
                  </a:extLst>
                </a:gridCol>
                <a:gridCol w="576072">
                  <a:extLst>
                    <a:ext uri="{9D8B030D-6E8A-4147-A177-3AD203B41FA5}">
                      <a16:colId xmlns:a16="http://schemas.microsoft.com/office/drawing/2014/main" val="3360961592"/>
                    </a:ext>
                  </a:extLst>
                </a:gridCol>
                <a:gridCol w="576072">
                  <a:extLst>
                    <a:ext uri="{9D8B030D-6E8A-4147-A177-3AD203B41FA5}">
                      <a16:colId xmlns:a16="http://schemas.microsoft.com/office/drawing/2014/main" val="3891382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7561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Cen Cen - 2021-02-28 07:07:14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Cen Cen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07:07:15</a:t>
                      </a:r>
                    </a:p>
                  </a:txBody>
                  <a:tcPr/>
                </a:tc>
                <a:extLst>
                  <a:ext uri="{0D108BD9-81ED-4DB2-BD59-A6C34878D82A}">
                    <a16:rowId xmlns:a16="http://schemas.microsoft.com/office/drawing/2014/main" val="1541129108"/>
                  </a:ext>
                </a:extLst>
              </a:tr>
            </a:tbl>
          </a:graphicData>
        </a:graphic>
      </p:graphicFrame>
      <p:sp>
        <p:nvSpPr>
          <p:cNvPr id="4" name="Text Placeholder 3">
            <a:extLst>
              <a:ext uri="{FF2B5EF4-FFF2-40B4-BE49-F238E27FC236}">
                <a16:creationId xmlns:a16="http://schemas.microsoft.com/office/drawing/2014/main" id="{3491CC56-6554-42FD-9BD6-6DCF4722534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459814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1C2D-CBB6-4CEB-91E8-5462889D299B}"/>
              </a:ext>
            </a:extLst>
          </p:cNvPr>
          <p:cNvSpPr>
            <a:spLocks noGrp="1"/>
          </p:cNvSpPr>
          <p:nvPr>
            <p:ph type="title"/>
          </p:nvPr>
        </p:nvSpPr>
        <p:spPr/>
        <p:txBody>
          <a:bodyPr/>
          <a:lstStyle/>
          <a:p>
            <a:r>
              <a:rPr lang="en-US"/>
              <a:t>Facebook Private Conversations Table | Harvey Norman Malaysia - 16 of 26</a:t>
            </a:r>
          </a:p>
        </p:txBody>
      </p:sp>
      <p:graphicFrame>
        <p:nvGraphicFramePr>
          <p:cNvPr id="5" name="Table Placeholder 4">
            <a:extLst>
              <a:ext uri="{FF2B5EF4-FFF2-40B4-BE49-F238E27FC236}">
                <a16:creationId xmlns:a16="http://schemas.microsoft.com/office/drawing/2014/main" id="{DBF6E2BA-90DB-4CE4-9EC0-B2B0EE238606}"/>
              </a:ext>
            </a:extLst>
          </p:cNvPr>
          <p:cNvGraphicFramePr>
            <a:graphicFrameLocks noGrp="1"/>
          </p:cNvGraphicFramePr>
          <p:nvPr>
            <p:ph type="tbl" sz="quarter" idx="13"/>
            <p:extLst>
              <p:ext uri="{D42A27DB-BD31-4B8C-83A1-F6EECF244321}">
                <p14:modId xmlns:p14="http://schemas.microsoft.com/office/powerpoint/2010/main" val="2996327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809267"/>
                    </a:ext>
                  </a:extLst>
                </a:gridCol>
                <a:gridCol w="822960">
                  <a:extLst>
                    <a:ext uri="{9D8B030D-6E8A-4147-A177-3AD203B41FA5}">
                      <a16:colId xmlns:a16="http://schemas.microsoft.com/office/drawing/2014/main" val="4111662937"/>
                    </a:ext>
                  </a:extLst>
                </a:gridCol>
                <a:gridCol w="576072">
                  <a:extLst>
                    <a:ext uri="{9D8B030D-6E8A-4147-A177-3AD203B41FA5}">
                      <a16:colId xmlns:a16="http://schemas.microsoft.com/office/drawing/2014/main" val="3427004626"/>
                    </a:ext>
                  </a:extLst>
                </a:gridCol>
                <a:gridCol w="1152144">
                  <a:extLst>
                    <a:ext uri="{9D8B030D-6E8A-4147-A177-3AD203B41FA5}">
                      <a16:colId xmlns:a16="http://schemas.microsoft.com/office/drawing/2014/main" val="2078420802"/>
                    </a:ext>
                  </a:extLst>
                </a:gridCol>
                <a:gridCol w="576072">
                  <a:extLst>
                    <a:ext uri="{9D8B030D-6E8A-4147-A177-3AD203B41FA5}">
                      <a16:colId xmlns:a16="http://schemas.microsoft.com/office/drawing/2014/main" val="2281495089"/>
                    </a:ext>
                  </a:extLst>
                </a:gridCol>
                <a:gridCol w="576072">
                  <a:extLst>
                    <a:ext uri="{9D8B030D-6E8A-4147-A177-3AD203B41FA5}">
                      <a16:colId xmlns:a16="http://schemas.microsoft.com/office/drawing/2014/main" val="3572633341"/>
                    </a:ext>
                  </a:extLst>
                </a:gridCol>
                <a:gridCol w="576072">
                  <a:extLst>
                    <a:ext uri="{9D8B030D-6E8A-4147-A177-3AD203B41FA5}">
                      <a16:colId xmlns:a16="http://schemas.microsoft.com/office/drawing/2014/main" val="1058718619"/>
                    </a:ext>
                  </a:extLst>
                </a:gridCol>
                <a:gridCol w="576072">
                  <a:extLst>
                    <a:ext uri="{9D8B030D-6E8A-4147-A177-3AD203B41FA5}">
                      <a16:colId xmlns:a16="http://schemas.microsoft.com/office/drawing/2014/main" val="3236119750"/>
                    </a:ext>
                  </a:extLst>
                </a:gridCol>
                <a:gridCol w="576072">
                  <a:extLst>
                    <a:ext uri="{9D8B030D-6E8A-4147-A177-3AD203B41FA5}">
                      <a16:colId xmlns:a16="http://schemas.microsoft.com/office/drawing/2014/main" val="2250065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8593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Vincent Eng - 2021-02-28 06:52:40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Vincent Eng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06:52:41</a:t>
                      </a:r>
                    </a:p>
                  </a:txBody>
                  <a:tcPr/>
                </a:tc>
                <a:extLst>
                  <a:ext uri="{0D108BD9-81ED-4DB2-BD59-A6C34878D82A}">
                    <a16:rowId xmlns:a16="http://schemas.microsoft.com/office/drawing/2014/main" val="2201153310"/>
                  </a:ext>
                </a:extLst>
              </a:tr>
            </a:tbl>
          </a:graphicData>
        </a:graphic>
      </p:graphicFrame>
      <p:sp>
        <p:nvSpPr>
          <p:cNvPr id="4" name="Text Placeholder 3">
            <a:extLst>
              <a:ext uri="{FF2B5EF4-FFF2-40B4-BE49-F238E27FC236}">
                <a16:creationId xmlns:a16="http://schemas.microsoft.com/office/drawing/2014/main" id="{BC5265EA-B134-4424-B21E-5D064A71684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607566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0379E-606B-4102-9BB9-C6871E196358}"/>
              </a:ext>
            </a:extLst>
          </p:cNvPr>
          <p:cNvSpPr>
            <a:spLocks noGrp="1"/>
          </p:cNvSpPr>
          <p:nvPr>
            <p:ph type="title"/>
          </p:nvPr>
        </p:nvSpPr>
        <p:spPr/>
        <p:txBody>
          <a:bodyPr/>
          <a:lstStyle/>
          <a:p>
            <a:r>
              <a:rPr lang="en-US"/>
              <a:t>Facebook Private Conversations Table | Harvey Norman Malaysia - 17 of 26</a:t>
            </a:r>
          </a:p>
        </p:txBody>
      </p:sp>
      <p:graphicFrame>
        <p:nvGraphicFramePr>
          <p:cNvPr id="5" name="Table Placeholder 4">
            <a:extLst>
              <a:ext uri="{FF2B5EF4-FFF2-40B4-BE49-F238E27FC236}">
                <a16:creationId xmlns:a16="http://schemas.microsoft.com/office/drawing/2014/main" id="{1F5FAE2F-75DA-4833-8A16-C07EF6FE24AC}"/>
              </a:ext>
            </a:extLst>
          </p:cNvPr>
          <p:cNvGraphicFramePr>
            <a:graphicFrameLocks noGrp="1"/>
          </p:cNvGraphicFramePr>
          <p:nvPr>
            <p:ph type="tbl" sz="quarter" idx="13"/>
            <p:extLst>
              <p:ext uri="{D42A27DB-BD31-4B8C-83A1-F6EECF244321}">
                <p14:modId xmlns:p14="http://schemas.microsoft.com/office/powerpoint/2010/main" val="87665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97863206"/>
                    </a:ext>
                  </a:extLst>
                </a:gridCol>
                <a:gridCol w="822960">
                  <a:extLst>
                    <a:ext uri="{9D8B030D-6E8A-4147-A177-3AD203B41FA5}">
                      <a16:colId xmlns:a16="http://schemas.microsoft.com/office/drawing/2014/main" val="2164346400"/>
                    </a:ext>
                  </a:extLst>
                </a:gridCol>
                <a:gridCol w="576072">
                  <a:extLst>
                    <a:ext uri="{9D8B030D-6E8A-4147-A177-3AD203B41FA5}">
                      <a16:colId xmlns:a16="http://schemas.microsoft.com/office/drawing/2014/main" val="3118203554"/>
                    </a:ext>
                  </a:extLst>
                </a:gridCol>
                <a:gridCol w="1152144">
                  <a:extLst>
                    <a:ext uri="{9D8B030D-6E8A-4147-A177-3AD203B41FA5}">
                      <a16:colId xmlns:a16="http://schemas.microsoft.com/office/drawing/2014/main" val="662211888"/>
                    </a:ext>
                  </a:extLst>
                </a:gridCol>
                <a:gridCol w="576072">
                  <a:extLst>
                    <a:ext uri="{9D8B030D-6E8A-4147-A177-3AD203B41FA5}">
                      <a16:colId xmlns:a16="http://schemas.microsoft.com/office/drawing/2014/main" val="1465098288"/>
                    </a:ext>
                  </a:extLst>
                </a:gridCol>
                <a:gridCol w="576072">
                  <a:extLst>
                    <a:ext uri="{9D8B030D-6E8A-4147-A177-3AD203B41FA5}">
                      <a16:colId xmlns:a16="http://schemas.microsoft.com/office/drawing/2014/main" val="2680919617"/>
                    </a:ext>
                  </a:extLst>
                </a:gridCol>
                <a:gridCol w="576072">
                  <a:extLst>
                    <a:ext uri="{9D8B030D-6E8A-4147-A177-3AD203B41FA5}">
                      <a16:colId xmlns:a16="http://schemas.microsoft.com/office/drawing/2014/main" val="915408159"/>
                    </a:ext>
                  </a:extLst>
                </a:gridCol>
                <a:gridCol w="576072">
                  <a:extLst>
                    <a:ext uri="{9D8B030D-6E8A-4147-A177-3AD203B41FA5}">
                      <a16:colId xmlns:a16="http://schemas.microsoft.com/office/drawing/2014/main" val="132744630"/>
                    </a:ext>
                  </a:extLst>
                </a:gridCol>
                <a:gridCol w="576072">
                  <a:extLst>
                    <a:ext uri="{9D8B030D-6E8A-4147-A177-3AD203B41FA5}">
                      <a16:colId xmlns:a16="http://schemas.microsoft.com/office/drawing/2014/main" val="697698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9733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Nadia Mahdi - 2021-02-28 05:45:53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Nadia Mahdi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05:45:53</a:t>
                      </a:r>
                    </a:p>
                  </a:txBody>
                  <a:tcPr/>
                </a:tc>
                <a:extLst>
                  <a:ext uri="{0D108BD9-81ED-4DB2-BD59-A6C34878D82A}">
                    <a16:rowId xmlns:a16="http://schemas.microsoft.com/office/drawing/2014/main" val="4070530224"/>
                  </a:ext>
                </a:extLst>
              </a:tr>
            </a:tbl>
          </a:graphicData>
        </a:graphic>
      </p:graphicFrame>
      <p:sp>
        <p:nvSpPr>
          <p:cNvPr id="4" name="Text Placeholder 3">
            <a:extLst>
              <a:ext uri="{FF2B5EF4-FFF2-40B4-BE49-F238E27FC236}">
                <a16:creationId xmlns:a16="http://schemas.microsoft.com/office/drawing/2014/main" id="{11B766E4-D1A6-438B-AB5C-125E8ADA076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049175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7AD5-96F2-41C5-9072-4D716D63B96B}"/>
              </a:ext>
            </a:extLst>
          </p:cNvPr>
          <p:cNvSpPr>
            <a:spLocks noGrp="1"/>
          </p:cNvSpPr>
          <p:nvPr>
            <p:ph type="title"/>
          </p:nvPr>
        </p:nvSpPr>
        <p:spPr/>
        <p:txBody>
          <a:bodyPr/>
          <a:lstStyle/>
          <a:p>
            <a:r>
              <a:rPr lang="en-US"/>
              <a:t>Facebook Private Conversations Table | Harvey Norman Malaysia - 18 of 26</a:t>
            </a:r>
          </a:p>
        </p:txBody>
      </p:sp>
      <p:graphicFrame>
        <p:nvGraphicFramePr>
          <p:cNvPr id="5" name="Table Placeholder 4">
            <a:extLst>
              <a:ext uri="{FF2B5EF4-FFF2-40B4-BE49-F238E27FC236}">
                <a16:creationId xmlns:a16="http://schemas.microsoft.com/office/drawing/2014/main" id="{A09710FE-08BD-4322-B74E-EDCE8D3E484C}"/>
              </a:ext>
            </a:extLst>
          </p:cNvPr>
          <p:cNvGraphicFramePr>
            <a:graphicFrameLocks noGrp="1"/>
          </p:cNvGraphicFramePr>
          <p:nvPr>
            <p:ph type="tbl" sz="quarter" idx="13"/>
            <p:extLst>
              <p:ext uri="{D42A27DB-BD31-4B8C-83A1-F6EECF244321}">
                <p14:modId xmlns:p14="http://schemas.microsoft.com/office/powerpoint/2010/main" val="1694160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4955570"/>
                    </a:ext>
                  </a:extLst>
                </a:gridCol>
                <a:gridCol w="822960">
                  <a:extLst>
                    <a:ext uri="{9D8B030D-6E8A-4147-A177-3AD203B41FA5}">
                      <a16:colId xmlns:a16="http://schemas.microsoft.com/office/drawing/2014/main" val="2586910210"/>
                    </a:ext>
                  </a:extLst>
                </a:gridCol>
                <a:gridCol w="576072">
                  <a:extLst>
                    <a:ext uri="{9D8B030D-6E8A-4147-A177-3AD203B41FA5}">
                      <a16:colId xmlns:a16="http://schemas.microsoft.com/office/drawing/2014/main" val="1816735140"/>
                    </a:ext>
                  </a:extLst>
                </a:gridCol>
                <a:gridCol w="1152144">
                  <a:extLst>
                    <a:ext uri="{9D8B030D-6E8A-4147-A177-3AD203B41FA5}">
                      <a16:colId xmlns:a16="http://schemas.microsoft.com/office/drawing/2014/main" val="3824320674"/>
                    </a:ext>
                  </a:extLst>
                </a:gridCol>
                <a:gridCol w="576072">
                  <a:extLst>
                    <a:ext uri="{9D8B030D-6E8A-4147-A177-3AD203B41FA5}">
                      <a16:colId xmlns:a16="http://schemas.microsoft.com/office/drawing/2014/main" val="153995245"/>
                    </a:ext>
                  </a:extLst>
                </a:gridCol>
                <a:gridCol w="576072">
                  <a:extLst>
                    <a:ext uri="{9D8B030D-6E8A-4147-A177-3AD203B41FA5}">
                      <a16:colId xmlns:a16="http://schemas.microsoft.com/office/drawing/2014/main" val="1629734205"/>
                    </a:ext>
                  </a:extLst>
                </a:gridCol>
                <a:gridCol w="576072">
                  <a:extLst>
                    <a:ext uri="{9D8B030D-6E8A-4147-A177-3AD203B41FA5}">
                      <a16:colId xmlns:a16="http://schemas.microsoft.com/office/drawing/2014/main" val="782574156"/>
                    </a:ext>
                  </a:extLst>
                </a:gridCol>
                <a:gridCol w="576072">
                  <a:extLst>
                    <a:ext uri="{9D8B030D-6E8A-4147-A177-3AD203B41FA5}">
                      <a16:colId xmlns:a16="http://schemas.microsoft.com/office/drawing/2014/main" val="3503792548"/>
                    </a:ext>
                  </a:extLst>
                </a:gridCol>
                <a:gridCol w="576072">
                  <a:extLst>
                    <a:ext uri="{9D8B030D-6E8A-4147-A177-3AD203B41FA5}">
                      <a16:colId xmlns:a16="http://schemas.microsoft.com/office/drawing/2014/main" val="3327243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1905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Christine Foo - 2021-02-28 05:23:40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Christine Foo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05:23:41</a:t>
                      </a:r>
                    </a:p>
                  </a:txBody>
                  <a:tcPr/>
                </a:tc>
                <a:extLst>
                  <a:ext uri="{0D108BD9-81ED-4DB2-BD59-A6C34878D82A}">
                    <a16:rowId xmlns:a16="http://schemas.microsoft.com/office/drawing/2014/main" val="3297730136"/>
                  </a:ext>
                </a:extLst>
              </a:tr>
            </a:tbl>
          </a:graphicData>
        </a:graphic>
      </p:graphicFrame>
      <p:sp>
        <p:nvSpPr>
          <p:cNvPr id="4" name="Text Placeholder 3">
            <a:extLst>
              <a:ext uri="{FF2B5EF4-FFF2-40B4-BE49-F238E27FC236}">
                <a16:creationId xmlns:a16="http://schemas.microsoft.com/office/drawing/2014/main" id="{5E430F61-B88E-4870-B412-8AA88E5F2585}"/>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331295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D9E3-8B70-4528-9E01-B40133FC11E3}"/>
              </a:ext>
            </a:extLst>
          </p:cNvPr>
          <p:cNvSpPr>
            <a:spLocks noGrp="1"/>
          </p:cNvSpPr>
          <p:nvPr>
            <p:ph type="title"/>
          </p:nvPr>
        </p:nvSpPr>
        <p:spPr/>
        <p:txBody>
          <a:bodyPr/>
          <a:lstStyle/>
          <a:p>
            <a:r>
              <a:rPr lang="en-US"/>
              <a:t>Facebook Private Conversations Table | Harvey Norman Malaysia - 19 of 26</a:t>
            </a:r>
          </a:p>
        </p:txBody>
      </p:sp>
      <p:graphicFrame>
        <p:nvGraphicFramePr>
          <p:cNvPr id="5" name="Table Placeholder 4">
            <a:extLst>
              <a:ext uri="{FF2B5EF4-FFF2-40B4-BE49-F238E27FC236}">
                <a16:creationId xmlns:a16="http://schemas.microsoft.com/office/drawing/2014/main" id="{6B031A55-8128-4251-BFF1-C58E9C2C4450}"/>
              </a:ext>
            </a:extLst>
          </p:cNvPr>
          <p:cNvGraphicFramePr>
            <a:graphicFrameLocks noGrp="1"/>
          </p:cNvGraphicFramePr>
          <p:nvPr>
            <p:ph type="tbl" sz="quarter" idx="13"/>
            <p:extLst>
              <p:ext uri="{D42A27DB-BD31-4B8C-83A1-F6EECF244321}">
                <p14:modId xmlns:p14="http://schemas.microsoft.com/office/powerpoint/2010/main" val="147552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3699738"/>
                    </a:ext>
                  </a:extLst>
                </a:gridCol>
                <a:gridCol w="822960">
                  <a:extLst>
                    <a:ext uri="{9D8B030D-6E8A-4147-A177-3AD203B41FA5}">
                      <a16:colId xmlns:a16="http://schemas.microsoft.com/office/drawing/2014/main" val="1940501692"/>
                    </a:ext>
                  </a:extLst>
                </a:gridCol>
                <a:gridCol w="576072">
                  <a:extLst>
                    <a:ext uri="{9D8B030D-6E8A-4147-A177-3AD203B41FA5}">
                      <a16:colId xmlns:a16="http://schemas.microsoft.com/office/drawing/2014/main" val="590149126"/>
                    </a:ext>
                  </a:extLst>
                </a:gridCol>
                <a:gridCol w="1152144">
                  <a:extLst>
                    <a:ext uri="{9D8B030D-6E8A-4147-A177-3AD203B41FA5}">
                      <a16:colId xmlns:a16="http://schemas.microsoft.com/office/drawing/2014/main" val="772159769"/>
                    </a:ext>
                  </a:extLst>
                </a:gridCol>
                <a:gridCol w="576072">
                  <a:extLst>
                    <a:ext uri="{9D8B030D-6E8A-4147-A177-3AD203B41FA5}">
                      <a16:colId xmlns:a16="http://schemas.microsoft.com/office/drawing/2014/main" val="321564999"/>
                    </a:ext>
                  </a:extLst>
                </a:gridCol>
                <a:gridCol w="576072">
                  <a:extLst>
                    <a:ext uri="{9D8B030D-6E8A-4147-A177-3AD203B41FA5}">
                      <a16:colId xmlns:a16="http://schemas.microsoft.com/office/drawing/2014/main" val="2711563940"/>
                    </a:ext>
                  </a:extLst>
                </a:gridCol>
                <a:gridCol w="576072">
                  <a:extLst>
                    <a:ext uri="{9D8B030D-6E8A-4147-A177-3AD203B41FA5}">
                      <a16:colId xmlns:a16="http://schemas.microsoft.com/office/drawing/2014/main" val="1185661305"/>
                    </a:ext>
                  </a:extLst>
                </a:gridCol>
                <a:gridCol w="576072">
                  <a:extLst>
                    <a:ext uri="{9D8B030D-6E8A-4147-A177-3AD203B41FA5}">
                      <a16:colId xmlns:a16="http://schemas.microsoft.com/office/drawing/2014/main" val="74471078"/>
                    </a:ext>
                  </a:extLst>
                </a:gridCol>
                <a:gridCol w="576072">
                  <a:extLst>
                    <a:ext uri="{9D8B030D-6E8A-4147-A177-3AD203B41FA5}">
                      <a16:colId xmlns:a16="http://schemas.microsoft.com/office/drawing/2014/main" val="3798042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5229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Mohd Afzareey Abd Rani - 2021-02-28 03:54:08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Mohd Afzareey Abd Rani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03:54:08</a:t>
                      </a:r>
                    </a:p>
                  </a:txBody>
                  <a:tcPr/>
                </a:tc>
                <a:extLst>
                  <a:ext uri="{0D108BD9-81ED-4DB2-BD59-A6C34878D82A}">
                    <a16:rowId xmlns:a16="http://schemas.microsoft.com/office/drawing/2014/main" val="1546444421"/>
                  </a:ext>
                </a:extLst>
              </a:tr>
            </a:tbl>
          </a:graphicData>
        </a:graphic>
      </p:graphicFrame>
      <p:sp>
        <p:nvSpPr>
          <p:cNvPr id="4" name="Text Placeholder 3">
            <a:extLst>
              <a:ext uri="{FF2B5EF4-FFF2-40B4-BE49-F238E27FC236}">
                <a16:creationId xmlns:a16="http://schemas.microsoft.com/office/drawing/2014/main" id="{792873B7-21F8-4735-BDEB-3D536E059E5A}"/>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794820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50271-DDD9-4363-AE5A-05A63BBBA982}"/>
              </a:ext>
            </a:extLst>
          </p:cNvPr>
          <p:cNvSpPr>
            <a:spLocks noGrp="1"/>
          </p:cNvSpPr>
          <p:nvPr>
            <p:ph type="title"/>
          </p:nvPr>
        </p:nvSpPr>
        <p:spPr/>
        <p:txBody>
          <a:bodyPr/>
          <a:lstStyle/>
          <a:p>
            <a:r>
              <a:rPr lang="en-US"/>
              <a:t>Facebook Private Conversations Table | Harvey Norman Malaysia - 20 of 26</a:t>
            </a:r>
          </a:p>
        </p:txBody>
      </p:sp>
      <p:graphicFrame>
        <p:nvGraphicFramePr>
          <p:cNvPr id="5" name="Table Placeholder 4">
            <a:extLst>
              <a:ext uri="{FF2B5EF4-FFF2-40B4-BE49-F238E27FC236}">
                <a16:creationId xmlns:a16="http://schemas.microsoft.com/office/drawing/2014/main" id="{4C47A015-7481-41E0-B73F-B2EEFBEACB54}"/>
              </a:ext>
            </a:extLst>
          </p:cNvPr>
          <p:cNvGraphicFramePr>
            <a:graphicFrameLocks noGrp="1"/>
          </p:cNvGraphicFramePr>
          <p:nvPr>
            <p:ph type="tbl" sz="quarter" idx="13"/>
            <p:extLst>
              <p:ext uri="{D42A27DB-BD31-4B8C-83A1-F6EECF244321}">
                <p14:modId xmlns:p14="http://schemas.microsoft.com/office/powerpoint/2010/main" val="43685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16294384"/>
                    </a:ext>
                  </a:extLst>
                </a:gridCol>
                <a:gridCol w="822960">
                  <a:extLst>
                    <a:ext uri="{9D8B030D-6E8A-4147-A177-3AD203B41FA5}">
                      <a16:colId xmlns:a16="http://schemas.microsoft.com/office/drawing/2014/main" val="3815612672"/>
                    </a:ext>
                  </a:extLst>
                </a:gridCol>
                <a:gridCol w="576072">
                  <a:extLst>
                    <a:ext uri="{9D8B030D-6E8A-4147-A177-3AD203B41FA5}">
                      <a16:colId xmlns:a16="http://schemas.microsoft.com/office/drawing/2014/main" val="1483401197"/>
                    </a:ext>
                  </a:extLst>
                </a:gridCol>
                <a:gridCol w="1152144">
                  <a:extLst>
                    <a:ext uri="{9D8B030D-6E8A-4147-A177-3AD203B41FA5}">
                      <a16:colId xmlns:a16="http://schemas.microsoft.com/office/drawing/2014/main" val="2270096990"/>
                    </a:ext>
                  </a:extLst>
                </a:gridCol>
                <a:gridCol w="576072">
                  <a:extLst>
                    <a:ext uri="{9D8B030D-6E8A-4147-A177-3AD203B41FA5}">
                      <a16:colId xmlns:a16="http://schemas.microsoft.com/office/drawing/2014/main" val="2837487958"/>
                    </a:ext>
                  </a:extLst>
                </a:gridCol>
                <a:gridCol w="576072">
                  <a:extLst>
                    <a:ext uri="{9D8B030D-6E8A-4147-A177-3AD203B41FA5}">
                      <a16:colId xmlns:a16="http://schemas.microsoft.com/office/drawing/2014/main" val="3104375598"/>
                    </a:ext>
                  </a:extLst>
                </a:gridCol>
                <a:gridCol w="576072">
                  <a:extLst>
                    <a:ext uri="{9D8B030D-6E8A-4147-A177-3AD203B41FA5}">
                      <a16:colId xmlns:a16="http://schemas.microsoft.com/office/drawing/2014/main" val="159497196"/>
                    </a:ext>
                  </a:extLst>
                </a:gridCol>
                <a:gridCol w="576072">
                  <a:extLst>
                    <a:ext uri="{9D8B030D-6E8A-4147-A177-3AD203B41FA5}">
                      <a16:colId xmlns:a16="http://schemas.microsoft.com/office/drawing/2014/main" val="3901729175"/>
                    </a:ext>
                  </a:extLst>
                </a:gridCol>
                <a:gridCol w="576072">
                  <a:extLst>
                    <a:ext uri="{9D8B030D-6E8A-4147-A177-3AD203B41FA5}">
                      <a16:colId xmlns:a16="http://schemas.microsoft.com/office/drawing/2014/main" val="173102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8935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Daniel G Koh - 2021-02-28 03:39:47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Daniel G Koh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02/28/2021 03:39:48</a:t>
                      </a:r>
                    </a:p>
                  </a:txBody>
                  <a:tcPr/>
                </a:tc>
                <a:extLst>
                  <a:ext uri="{0D108BD9-81ED-4DB2-BD59-A6C34878D82A}">
                    <a16:rowId xmlns:a16="http://schemas.microsoft.com/office/drawing/2014/main" val="2346522097"/>
                  </a:ext>
                </a:extLst>
              </a:tr>
            </a:tbl>
          </a:graphicData>
        </a:graphic>
      </p:graphicFrame>
      <p:sp>
        <p:nvSpPr>
          <p:cNvPr id="4" name="Text Placeholder 3">
            <a:extLst>
              <a:ext uri="{FF2B5EF4-FFF2-40B4-BE49-F238E27FC236}">
                <a16:creationId xmlns:a16="http://schemas.microsoft.com/office/drawing/2014/main" id="{6554D842-F3E8-4580-9A18-952C9118D091}"/>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080532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3D2A-4CAC-4778-90D1-6FF495ACB4B4}"/>
              </a:ext>
            </a:extLst>
          </p:cNvPr>
          <p:cNvSpPr>
            <a:spLocks noGrp="1"/>
          </p:cNvSpPr>
          <p:nvPr>
            <p:ph type="title"/>
          </p:nvPr>
        </p:nvSpPr>
        <p:spPr/>
        <p:txBody>
          <a:bodyPr/>
          <a:lstStyle/>
          <a:p>
            <a:r>
              <a:rPr lang="en-US"/>
              <a:t>Facebook Private Conversations Table | Harvey Norman Malaysia - 21 of 26</a:t>
            </a:r>
          </a:p>
        </p:txBody>
      </p:sp>
      <p:graphicFrame>
        <p:nvGraphicFramePr>
          <p:cNvPr id="5" name="Table Placeholder 4">
            <a:extLst>
              <a:ext uri="{FF2B5EF4-FFF2-40B4-BE49-F238E27FC236}">
                <a16:creationId xmlns:a16="http://schemas.microsoft.com/office/drawing/2014/main" id="{E35D1BB7-D3F4-4AF3-98BD-D4255437790E}"/>
              </a:ext>
            </a:extLst>
          </p:cNvPr>
          <p:cNvGraphicFramePr>
            <a:graphicFrameLocks noGrp="1"/>
          </p:cNvGraphicFramePr>
          <p:nvPr>
            <p:ph type="tbl" sz="quarter" idx="13"/>
            <p:extLst>
              <p:ext uri="{D42A27DB-BD31-4B8C-83A1-F6EECF244321}">
                <p14:modId xmlns:p14="http://schemas.microsoft.com/office/powerpoint/2010/main" val="33074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9834345"/>
                    </a:ext>
                  </a:extLst>
                </a:gridCol>
                <a:gridCol w="822960">
                  <a:extLst>
                    <a:ext uri="{9D8B030D-6E8A-4147-A177-3AD203B41FA5}">
                      <a16:colId xmlns:a16="http://schemas.microsoft.com/office/drawing/2014/main" val="1624388873"/>
                    </a:ext>
                  </a:extLst>
                </a:gridCol>
                <a:gridCol w="576072">
                  <a:extLst>
                    <a:ext uri="{9D8B030D-6E8A-4147-A177-3AD203B41FA5}">
                      <a16:colId xmlns:a16="http://schemas.microsoft.com/office/drawing/2014/main" val="1782975749"/>
                    </a:ext>
                  </a:extLst>
                </a:gridCol>
                <a:gridCol w="1152144">
                  <a:extLst>
                    <a:ext uri="{9D8B030D-6E8A-4147-A177-3AD203B41FA5}">
                      <a16:colId xmlns:a16="http://schemas.microsoft.com/office/drawing/2014/main" val="728205899"/>
                    </a:ext>
                  </a:extLst>
                </a:gridCol>
                <a:gridCol w="576072">
                  <a:extLst>
                    <a:ext uri="{9D8B030D-6E8A-4147-A177-3AD203B41FA5}">
                      <a16:colId xmlns:a16="http://schemas.microsoft.com/office/drawing/2014/main" val="1707311105"/>
                    </a:ext>
                  </a:extLst>
                </a:gridCol>
                <a:gridCol w="576072">
                  <a:extLst>
                    <a:ext uri="{9D8B030D-6E8A-4147-A177-3AD203B41FA5}">
                      <a16:colId xmlns:a16="http://schemas.microsoft.com/office/drawing/2014/main" val="2987097212"/>
                    </a:ext>
                  </a:extLst>
                </a:gridCol>
                <a:gridCol w="576072">
                  <a:extLst>
                    <a:ext uri="{9D8B030D-6E8A-4147-A177-3AD203B41FA5}">
                      <a16:colId xmlns:a16="http://schemas.microsoft.com/office/drawing/2014/main" val="1707074152"/>
                    </a:ext>
                  </a:extLst>
                </a:gridCol>
                <a:gridCol w="576072">
                  <a:extLst>
                    <a:ext uri="{9D8B030D-6E8A-4147-A177-3AD203B41FA5}">
                      <a16:colId xmlns:a16="http://schemas.microsoft.com/office/drawing/2014/main" val="3171538584"/>
                    </a:ext>
                  </a:extLst>
                </a:gridCol>
                <a:gridCol w="576072">
                  <a:extLst>
                    <a:ext uri="{9D8B030D-6E8A-4147-A177-3AD203B41FA5}">
                      <a16:colId xmlns:a16="http://schemas.microsoft.com/office/drawing/2014/main" val="189462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0460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Muhd Nidzam Zulkifli - 2021-02-27 19:18:07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Muhd Nidzam Zulkifli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19:18:08</a:t>
                      </a:r>
                    </a:p>
                  </a:txBody>
                  <a:tcPr/>
                </a:tc>
                <a:extLst>
                  <a:ext uri="{0D108BD9-81ED-4DB2-BD59-A6C34878D82A}">
                    <a16:rowId xmlns:a16="http://schemas.microsoft.com/office/drawing/2014/main" val="4086297791"/>
                  </a:ext>
                </a:extLst>
              </a:tr>
            </a:tbl>
          </a:graphicData>
        </a:graphic>
      </p:graphicFrame>
      <p:sp>
        <p:nvSpPr>
          <p:cNvPr id="4" name="Text Placeholder 3">
            <a:extLst>
              <a:ext uri="{FF2B5EF4-FFF2-40B4-BE49-F238E27FC236}">
                <a16:creationId xmlns:a16="http://schemas.microsoft.com/office/drawing/2014/main" id="{DCAE312C-647A-4194-891E-C65377A7BFB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775992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6AD87-F59B-49C7-AD46-7EA2795642F9}"/>
              </a:ext>
            </a:extLst>
          </p:cNvPr>
          <p:cNvSpPr>
            <a:spLocks noGrp="1"/>
          </p:cNvSpPr>
          <p:nvPr>
            <p:ph type="title"/>
          </p:nvPr>
        </p:nvSpPr>
        <p:spPr/>
        <p:txBody>
          <a:bodyPr/>
          <a:lstStyle/>
          <a:p>
            <a:r>
              <a:rPr lang="en-US"/>
              <a:t>Facebook Private Conversations Table | Harvey Norman Malaysia - 22 of 26</a:t>
            </a:r>
          </a:p>
        </p:txBody>
      </p:sp>
      <p:graphicFrame>
        <p:nvGraphicFramePr>
          <p:cNvPr id="5" name="Table Placeholder 4">
            <a:extLst>
              <a:ext uri="{FF2B5EF4-FFF2-40B4-BE49-F238E27FC236}">
                <a16:creationId xmlns:a16="http://schemas.microsoft.com/office/drawing/2014/main" id="{3252FE91-5258-4708-8861-A0BC4D1AAB10}"/>
              </a:ext>
            </a:extLst>
          </p:cNvPr>
          <p:cNvGraphicFramePr>
            <a:graphicFrameLocks noGrp="1"/>
          </p:cNvGraphicFramePr>
          <p:nvPr>
            <p:ph type="tbl" sz="quarter" idx="13"/>
            <p:extLst>
              <p:ext uri="{D42A27DB-BD31-4B8C-83A1-F6EECF244321}">
                <p14:modId xmlns:p14="http://schemas.microsoft.com/office/powerpoint/2010/main" val="2189729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3633254"/>
                    </a:ext>
                  </a:extLst>
                </a:gridCol>
                <a:gridCol w="822960">
                  <a:extLst>
                    <a:ext uri="{9D8B030D-6E8A-4147-A177-3AD203B41FA5}">
                      <a16:colId xmlns:a16="http://schemas.microsoft.com/office/drawing/2014/main" val="3041557350"/>
                    </a:ext>
                  </a:extLst>
                </a:gridCol>
                <a:gridCol w="576072">
                  <a:extLst>
                    <a:ext uri="{9D8B030D-6E8A-4147-A177-3AD203B41FA5}">
                      <a16:colId xmlns:a16="http://schemas.microsoft.com/office/drawing/2014/main" val="1620630271"/>
                    </a:ext>
                  </a:extLst>
                </a:gridCol>
                <a:gridCol w="1152144">
                  <a:extLst>
                    <a:ext uri="{9D8B030D-6E8A-4147-A177-3AD203B41FA5}">
                      <a16:colId xmlns:a16="http://schemas.microsoft.com/office/drawing/2014/main" val="2578024383"/>
                    </a:ext>
                  </a:extLst>
                </a:gridCol>
                <a:gridCol w="576072">
                  <a:extLst>
                    <a:ext uri="{9D8B030D-6E8A-4147-A177-3AD203B41FA5}">
                      <a16:colId xmlns:a16="http://schemas.microsoft.com/office/drawing/2014/main" val="3326359272"/>
                    </a:ext>
                  </a:extLst>
                </a:gridCol>
                <a:gridCol w="576072">
                  <a:extLst>
                    <a:ext uri="{9D8B030D-6E8A-4147-A177-3AD203B41FA5}">
                      <a16:colId xmlns:a16="http://schemas.microsoft.com/office/drawing/2014/main" val="3210831201"/>
                    </a:ext>
                  </a:extLst>
                </a:gridCol>
                <a:gridCol w="576072">
                  <a:extLst>
                    <a:ext uri="{9D8B030D-6E8A-4147-A177-3AD203B41FA5}">
                      <a16:colId xmlns:a16="http://schemas.microsoft.com/office/drawing/2014/main" val="1534076562"/>
                    </a:ext>
                  </a:extLst>
                </a:gridCol>
                <a:gridCol w="576072">
                  <a:extLst>
                    <a:ext uri="{9D8B030D-6E8A-4147-A177-3AD203B41FA5}">
                      <a16:colId xmlns:a16="http://schemas.microsoft.com/office/drawing/2014/main" val="2975676460"/>
                    </a:ext>
                  </a:extLst>
                </a:gridCol>
                <a:gridCol w="576072">
                  <a:extLst>
                    <a:ext uri="{9D8B030D-6E8A-4147-A177-3AD203B41FA5}">
                      <a16:colId xmlns:a16="http://schemas.microsoft.com/office/drawing/2014/main" val="1484241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163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Paramjit Singh - 2021-02-27 14:14:55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Paramjit Singh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14:14:55</a:t>
                      </a:r>
                    </a:p>
                  </a:txBody>
                  <a:tcPr/>
                </a:tc>
                <a:extLst>
                  <a:ext uri="{0D108BD9-81ED-4DB2-BD59-A6C34878D82A}">
                    <a16:rowId xmlns:a16="http://schemas.microsoft.com/office/drawing/2014/main" val="3479403803"/>
                  </a:ext>
                </a:extLst>
              </a:tr>
            </a:tbl>
          </a:graphicData>
        </a:graphic>
      </p:graphicFrame>
      <p:sp>
        <p:nvSpPr>
          <p:cNvPr id="4" name="Text Placeholder 3">
            <a:extLst>
              <a:ext uri="{FF2B5EF4-FFF2-40B4-BE49-F238E27FC236}">
                <a16:creationId xmlns:a16="http://schemas.microsoft.com/office/drawing/2014/main" id="{86F0165E-F4A6-4F34-9DA0-6293083BA7E0}"/>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839998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327B0-048F-4F75-B688-7AD0FED50E01}"/>
              </a:ext>
            </a:extLst>
          </p:cNvPr>
          <p:cNvSpPr>
            <a:spLocks noGrp="1"/>
          </p:cNvSpPr>
          <p:nvPr>
            <p:ph type="title"/>
          </p:nvPr>
        </p:nvSpPr>
        <p:spPr/>
        <p:txBody>
          <a:bodyPr/>
          <a:lstStyle/>
          <a:p>
            <a:r>
              <a:rPr lang="en-US"/>
              <a:t>Facebook Private Conversations Table | Harvey Norman Malaysia - 23 of 26</a:t>
            </a:r>
          </a:p>
        </p:txBody>
      </p:sp>
      <p:graphicFrame>
        <p:nvGraphicFramePr>
          <p:cNvPr id="5" name="Table Placeholder 4">
            <a:extLst>
              <a:ext uri="{FF2B5EF4-FFF2-40B4-BE49-F238E27FC236}">
                <a16:creationId xmlns:a16="http://schemas.microsoft.com/office/drawing/2014/main" id="{F376D430-7148-48C8-90E3-9628CB7C959E}"/>
              </a:ext>
            </a:extLst>
          </p:cNvPr>
          <p:cNvGraphicFramePr>
            <a:graphicFrameLocks noGrp="1"/>
          </p:cNvGraphicFramePr>
          <p:nvPr>
            <p:ph type="tbl" sz="quarter" idx="13"/>
            <p:extLst>
              <p:ext uri="{D42A27DB-BD31-4B8C-83A1-F6EECF244321}">
                <p14:modId xmlns:p14="http://schemas.microsoft.com/office/powerpoint/2010/main" val="757306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3038211"/>
                    </a:ext>
                  </a:extLst>
                </a:gridCol>
                <a:gridCol w="822960">
                  <a:extLst>
                    <a:ext uri="{9D8B030D-6E8A-4147-A177-3AD203B41FA5}">
                      <a16:colId xmlns:a16="http://schemas.microsoft.com/office/drawing/2014/main" val="3339675126"/>
                    </a:ext>
                  </a:extLst>
                </a:gridCol>
                <a:gridCol w="576072">
                  <a:extLst>
                    <a:ext uri="{9D8B030D-6E8A-4147-A177-3AD203B41FA5}">
                      <a16:colId xmlns:a16="http://schemas.microsoft.com/office/drawing/2014/main" val="630967240"/>
                    </a:ext>
                  </a:extLst>
                </a:gridCol>
                <a:gridCol w="1152144">
                  <a:extLst>
                    <a:ext uri="{9D8B030D-6E8A-4147-A177-3AD203B41FA5}">
                      <a16:colId xmlns:a16="http://schemas.microsoft.com/office/drawing/2014/main" val="4150002254"/>
                    </a:ext>
                  </a:extLst>
                </a:gridCol>
                <a:gridCol w="576072">
                  <a:extLst>
                    <a:ext uri="{9D8B030D-6E8A-4147-A177-3AD203B41FA5}">
                      <a16:colId xmlns:a16="http://schemas.microsoft.com/office/drawing/2014/main" val="625847325"/>
                    </a:ext>
                  </a:extLst>
                </a:gridCol>
                <a:gridCol w="576072">
                  <a:extLst>
                    <a:ext uri="{9D8B030D-6E8A-4147-A177-3AD203B41FA5}">
                      <a16:colId xmlns:a16="http://schemas.microsoft.com/office/drawing/2014/main" val="1911131243"/>
                    </a:ext>
                  </a:extLst>
                </a:gridCol>
                <a:gridCol w="576072">
                  <a:extLst>
                    <a:ext uri="{9D8B030D-6E8A-4147-A177-3AD203B41FA5}">
                      <a16:colId xmlns:a16="http://schemas.microsoft.com/office/drawing/2014/main" val="4022741092"/>
                    </a:ext>
                  </a:extLst>
                </a:gridCol>
                <a:gridCol w="576072">
                  <a:extLst>
                    <a:ext uri="{9D8B030D-6E8A-4147-A177-3AD203B41FA5}">
                      <a16:colId xmlns:a16="http://schemas.microsoft.com/office/drawing/2014/main" val="1980999642"/>
                    </a:ext>
                  </a:extLst>
                </a:gridCol>
                <a:gridCol w="576072">
                  <a:extLst>
                    <a:ext uri="{9D8B030D-6E8A-4147-A177-3AD203B41FA5}">
                      <a16:colId xmlns:a16="http://schemas.microsoft.com/office/drawing/2014/main" val="300675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6787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Shahrul Nizam - 2021-02-27 12:05:38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Shahrul Nizam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12:05:39</a:t>
                      </a:r>
                    </a:p>
                  </a:txBody>
                  <a:tcPr/>
                </a:tc>
                <a:extLst>
                  <a:ext uri="{0D108BD9-81ED-4DB2-BD59-A6C34878D82A}">
                    <a16:rowId xmlns:a16="http://schemas.microsoft.com/office/drawing/2014/main" val="2157964268"/>
                  </a:ext>
                </a:extLst>
              </a:tr>
            </a:tbl>
          </a:graphicData>
        </a:graphic>
      </p:graphicFrame>
      <p:sp>
        <p:nvSpPr>
          <p:cNvPr id="4" name="Text Placeholder 3">
            <a:extLst>
              <a:ext uri="{FF2B5EF4-FFF2-40B4-BE49-F238E27FC236}">
                <a16:creationId xmlns:a16="http://schemas.microsoft.com/office/drawing/2014/main" id="{0A341367-68CC-4338-8481-74777A59FF85}"/>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913029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11094-93AA-4269-B6F6-3021837D31A9}"/>
              </a:ext>
            </a:extLst>
          </p:cNvPr>
          <p:cNvSpPr>
            <a:spLocks noGrp="1"/>
          </p:cNvSpPr>
          <p:nvPr>
            <p:ph type="title"/>
          </p:nvPr>
        </p:nvSpPr>
        <p:spPr/>
        <p:txBody>
          <a:bodyPr/>
          <a:lstStyle/>
          <a:p>
            <a:r>
              <a:rPr lang="en-US"/>
              <a:t>Facebook Private Conversations Table | Harvey Norman Malaysia - 24 of 26</a:t>
            </a:r>
          </a:p>
        </p:txBody>
      </p:sp>
      <p:graphicFrame>
        <p:nvGraphicFramePr>
          <p:cNvPr id="5" name="Table Placeholder 4">
            <a:extLst>
              <a:ext uri="{FF2B5EF4-FFF2-40B4-BE49-F238E27FC236}">
                <a16:creationId xmlns:a16="http://schemas.microsoft.com/office/drawing/2014/main" id="{2D8A154B-E813-4DA0-8319-9055F66C7C3A}"/>
              </a:ext>
            </a:extLst>
          </p:cNvPr>
          <p:cNvGraphicFramePr>
            <a:graphicFrameLocks noGrp="1"/>
          </p:cNvGraphicFramePr>
          <p:nvPr>
            <p:ph type="tbl" sz="quarter" idx="13"/>
            <p:extLst>
              <p:ext uri="{D42A27DB-BD31-4B8C-83A1-F6EECF244321}">
                <p14:modId xmlns:p14="http://schemas.microsoft.com/office/powerpoint/2010/main" val="1756018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2981474"/>
                    </a:ext>
                  </a:extLst>
                </a:gridCol>
                <a:gridCol w="822960">
                  <a:extLst>
                    <a:ext uri="{9D8B030D-6E8A-4147-A177-3AD203B41FA5}">
                      <a16:colId xmlns:a16="http://schemas.microsoft.com/office/drawing/2014/main" val="1934095147"/>
                    </a:ext>
                  </a:extLst>
                </a:gridCol>
                <a:gridCol w="576072">
                  <a:extLst>
                    <a:ext uri="{9D8B030D-6E8A-4147-A177-3AD203B41FA5}">
                      <a16:colId xmlns:a16="http://schemas.microsoft.com/office/drawing/2014/main" val="4239985255"/>
                    </a:ext>
                  </a:extLst>
                </a:gridCol>
                <a:gridCol w="1152144">
                  <a:extLst>
                    <a:ext uri="{9D8B030D-6E8A-4147-A177-3AD203B41FA5}">
                      <a16:colId xmlns:a16="http://schemas.microsoft.com/office/drawing/2014/main" val="1821010691"/>
                    </a:ext>
                  </a:extLst>
                </a:gridCol>
                <a:gridCol w="576072">
                  <a:extLst>
                    <a:ext uri="{9D8B030D-6E8A-4147-A177-3AD203B41FA5}">
                      <a16:colId xmlns:a16="http://schemas.microsoft.com/office/drawing/2014/main" val="125758006"/>
                    </a:ext>
                  </a:extLst>
                </a:gridCol>
                <a:gridCol w="576072">
                  <a:extLst>
                    <a:ext uri="{9D8B030D-6E8A-4147-A177-3AD203B41FA5}">
                      <a16:colId xmlns:a16="http://schemas.microsoft.com/office/drawing/2014/main" val="3067846234"/>
                    </a:ext>
                  </a:extLst>
                </a:gridCol>
                <a:gridCol w="576072">
                  <a:extLst>
                    <a:ext uri="{9D8B030D-6E8A-4147-A177-3AD203B41FA5}">
                      <a16:colId xmlns:a16="http://schemas.microsoft.com/office/drawing/2014/main" val="3230304745"/>
                    </a:ext>
                  </a:extLst>
                </a:gridCol>
                <a:gridCol w="576072">
                  <a:extLst>
                    <a:ext uri="{9D8B030D-6E8A-4147-A177-3AD203B41FA5}">
                      <a16:colId xmlns:a16="http://schemas.microsoft.com/office/drawing/2014/main" val="925691136"/>
                    </a:ext>
                  </a:extLst>
                </a:gridCol>
                <a:gridCol w="576072">
                  <a:extLst>
                    <a:ext uri="{9D8B030D-6E8A-4147-A177-3AD203B41FA5}">
                      <a16:colId xmlns:a16="http://schemas.microsoft.com/office/drawing/2014/main" val="36773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7859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Wei Lim Ho - 2021-02-27 10:33:21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Wei Lim Ho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10:33:22</a:t>
                      </a:r>
                    </a:p>
                  </a:txBody>
                  <a:tcPr/>
                </a:tc>
                <a:extLst>
                  <a:ext uri="{0D108BD9-81ED-4DB2-BD59-A6C34878D82A}">
                    <a16:rowId xmlns:a16="http://schemas.microsoft.com/office/drawing/2014/main" val="4257795681"/>
                  </a:ext>
                </a:extLst>
              </a:tr>
            </a:tbl>
          </a:graphicData>
        </a:graphic>
      </p:graphicFrame>
      <p:sp>
        <p:nvSpPr>
          <p:cNvPr id="4" name="Text Placeholder 3">
            <a:extLst>
              <a:ext uri="{FF2B5EF4-FFF2-40B4-BE49-F238E27FC236}">
                <a16:creationId xmlns:a16="http://schemas.microsoft.com/office/drawing/2014/main" id="{AF5AD142-1442-4E4A-97EB-19D7AC24FDA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4230790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92C8E-745D-44EB-A784-A225A01A95D0}"/>
              </a:ext>
            </a:extLst>
          </p:cNvPr>
          <p:cNvSpPr>
            <a:spLocks noGrp="1"/>
          </p:cNvSpPr>
          <p:nvPr>
            <p:ph type="title"/>
          </p:nvPr>
        </p:nvSpPr>
        <p:spPr/>
        <p:txBody>
          <a:bodyPr/>
          <a:lstStyle/>
          <a:p>
            <a:r>
              <a:rPr lang="en-US"/>
              <a:t>Facebook Private Conversations Table | Harvey Norman Malaysia - 25 of 26</a:t>
            </a:r>
          </a:p>
        </p:txBody>
      </p:sp>
      <p:graphicFrame>
        <p:nvGraphicFramePr>
          <p:cNvPr id="5" name="Table Placeholder 4">
            <a:extLst>
              <a:ext uri="{FF2B5EF4-FFF2-40B4-BE49-F238E27FC236}">
                <a16:creationId xmlns:a16="http://schemas.microsoft.com/office/drawing/2014/main" id="{37F96730-0821-4FD5-A085-50DB7132D6B7}"/>
              </a:ext>
            </a:extLst>
          </p:cNvPr>
          <p:cNvGraphicFramePr>
            <a:graphicFrameLocks noGrp="1"/>
          </p:cNvGraphicFramePr>
          <p:nvPr>
            <p:ph type="tbl" sz="quarter" idx="13"/>
            <p:extLst>
              <p:ext uri="{D42A27DB-BD31-4B8C-83A1-F6EECF244321}">
                <p14:modId xmlns:p14="http://schemas.microsoft.com/office/powerpoint/2010/main" val="17187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17916008"/>
                    </a:ext>
                  </a:extLst>
                </a:gridCol>
                <a:gridCol w="822960">
                  <a:extLst>
                    <a:ext uri="{9D8B030D-6E8A-4147-A177-3AD203B41FA5}">
                      <a16:colId xmlns:a16="http://schemas.microsoft.com/office/drawing/2014/main" val="1686494803"/>
                    </a:ext>
                  </a:extLst>
                </a:gridCol>
                <a:gridCol w="576072">
                  <a:extLst>
                    <a:ext uri="{9D8B030D-6E8A-4147-A177-3AD203B41FA5}">
                      <a16:colId xmlns:a16="http://schemas.microsoft.com/office/drawing/2014/main" val="2242079153"/>
                    </a:ext>
                  </a:extLst>
                </a:gridCol>
                <a:gridCol w="1152144">
                  <a:extLst>
                    <a:ext uri="{9D8B030D-6E8A-4147-A177-3AD203B41FA5}">
                      <a16:colId xmlns:a16="http://schemas.microsoft.com/office/drawing/2014/main" val="894318551"/>
                    </a:ext>
                  </a:extLst>
                </a:gridCol>
                <a:gridCol w="576072">
                  <a:extLst>
                    <a:ext uri="{9D8B030D-6E8A-4147-A177-3AD203B41FA5}">
                      <a16:colId xmlns:a16="http://schemas.microsoft.com/office/drawing/2014/main" val="2027473629"/>
                    </a:ext>
                  </a:extLst>
                </a:gridCol>
                <a:gridCol w="576072">
                  <a:extLst>
                    <a:ext uri="{9D8B030D-6E8A-4147-A177-3AD203B41FA5}">
                      <a16:colId xmlns:a16="http://schemas.microsoft.com/office/drawing/2014/main" val="1678928571"/>
                    </a:ext>
                  </a:extLst>
                </a:gridCol>
                <a:gridCol w="576072">
                  <a:extLst>
                    <a:ext uri="{9D8B030D-6E8A-4147-A177-3AD203B41FA5}">
                      <a16:colId xmlns:a16="http://schemas.microsoft.com/office/drawing/2014/main" val="2514805296"/>
                    </a:ext>
                  </a:extLst>
                </a:gridCol>
                <a:gridCol w="576072">
                  <a:extLst>
                    <a:ext uri="{9D8B030D-6E8A-4147-A177-3AD203B41FA5}">
                      <a16:colId xmlns:a16="http://schemas.microsoft.com/office/drawing/2014/main" val="1837235672"/>
                    </a:ext>
                  </a:extLst>
                </a:gridCol>
                <a:gridCol w="576072">
                  <a:extLst>
                    <a:ext uri="{9D8B030D-6E8A-4147-A177-3AD203B41FA5}">
                      <a16:colId xmlns:a16="http://schemas.microsoft.com/office/drawing/2014/main" val="337922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5089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Robi Chia - 2021-02-27 08:48:15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Robi Chia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08:48:16</a:t>
                      </a:r>
                    </a:p>
                  </a:txBody>
                  <a:tcPr/>
                </a:tc>
                <a:extLst>
                  <a:ext uri="{0D108BD9-81ED-4DB2-BD59-A6C34878D82A}">
                    <a16:rowId xmlns:a16="http://schemas.microsoft.com/office/drawing/2014/main" val="3366360436"/>
                  </a:ext>
                </a:extLst>
              </a:tr>
            </a:tbl>
          </a:graphicData>
        </a:graphic>
      </p:graphicFrame>
      <p:sp>
        <p:nvSpPr>
          <p:cNvPr id="4" name="Text Placeholder 3">
            <a:extLst>
              <a:ext uri="{FF2B5EF4-FFF2-40B4-BE49-F238E27FC236}">
                <a16:creationId xmlns:a16="http://schemas.microsoft.com/office/drawing/2014/main" id="{C9E9D831-A24B-484D-B2CB-C4F10DF46C53}"/>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174571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025D7-73D1-4206-B470-6D31A0E1E281}"/>
              </a:ext>
            </a:extLst>
          </p:cNvPr>
          <p:cNvSpPr>
            <a:spLocks noGrp="1"/>
          </p:cNvSpPr>
          <p:nvPr>
            <p:ph type="title"/>
          </p:nvPr>
        </p:nvSpPr>
        <p:spPr/>
        <p:txBody>
          <a:bodyPr/>
          <a:lstStyle/>
          <a:p>
            <a:r>
              <a:rPr lang="en-US"/>
              <a:t>Facebook Private Conversations Table | Harvey Norman Malaysia - 26 of 26</a:t>
            </a:r>
          </a:p>
        </p:txBody>
      </p:sp>
      <p:graphicFrame>
        <p:nvGraphicFramePr>
          <p:cNvPr id="5" name="Table Placeholder 4">
            <a:extLst>
              <a:ext uri="{FF2B5EF4-FFF2-40B4-BE49-F238E27FC236}">
                <a16:creationId xmlns:a16="http://schemas.microsoft.com/office/drawing/2014/main" id="{D1ECFCB9-2F24-4348-BCC4-AA70401EBCCE}"/>
              </a:ext>
            </a:extLst>
          </p:cNvPr>
          <p:cNvGraphicFramePr>
            <a:graphicFrameLocks noGrp="1"/>
          </p:cNvGraphicFramePr>
          <p:nvPr>
            <p:ph type="tbl" sz="quarter" idx="13"/>
            <p:extLst>
              <p:ext uri="{D42A27DB-BD31-4B8C-83A1-F6EECF244321}">
                <p14:modId xmlns:p14="http://schemas.microsoft.com/office/powerpoint/2010/main" val="480601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0966492"/>
                    </a:ext>
                  </a:extLst>
                </a:gridCol>
                <a:gridCol w="822960">
                  <a:extLst>
                    <a:ext uri="{9D8B030D-6E8A-4147-A177-3AD203B41FA5}">
                      <a16:colId xmlns:a16="http://schemas.microsoft.com/office/drawing/2014/main" val="105963300"/>
                    </a:ext>
                  </a:extLst>
                </a:gridCol>
                <a:gridCol w="576072">
                  <a:extLst>
                    <a:ext uri="{9D8B030D-6E8A-4147-A177-3AD203B41FA5}">
                      <a16:colId xmlns:a16="http://schemas.microsoft.com/office/drawing/2014/main" val="1941671654"/>
                    </a:ext>
                  </a:extLst>
                </a:gridCol>
                <a:gridCol w="1152144">
                  <a:extLst>
                    <a:ext uri="{9D8B030D-6E8A-4147-A177-3AD203B41FA5}">
                      <a16:colId xmlns:a16="http://schemas.microsoft.com/office/drawing/2014/main" val="1923580218"/>
                    </a:ext>
                  </a:extLst>
                </a:gridCol>
                <a:gridCol w="576072">
                  <a:extLst>
                    <a:ext uri="{9D8B030D-6E8A-4147-A177-3AD203B41FA5}">
                      <a16:colId xmlns:a16="http://schemas.microsoft.com/office/drawing/2014/main" val="3743976026"/>
                    </a:ext>
                  </a:extLst>
                </a:gridCol>
                <a:gridCol w="576072">
                  <a:extLst>
                    <a:ext uri="{9D8B030D-6E8A-4147-A177-3AD203B41FA5}">
                      <a16:colId xmlns:a16="http://schemas.microsoft.com/office/drawing/2014/main" val="3442437603"/>
                    </a:ext>
                  </a:extLst>
                </a:gridCol>
                <a:gridCol w="576072">
                  <a:extLst>
                    <a:ext uri="{9D8B030D-6E8A-4147-A177-3AD203B41FA5}">
                      <a16:colId xmlns:a16="http://schemas.microsoft.com/office/drawing/2014/main" val="2549106014"/>
                    </a:ext>
                  </a:extLst>
                </a:gridCol>
                <a:gridCol w="576072">
                  <a:extLst>
                    <a:ext uri="{9D8B030D-6E8A-4147-A177-3AD203B41FA5}">
                      <a16:colId xmlns:a16="http://schemas.microsoft.com/office/drawing/2014/main" val="1666751751"/>
                    </a:ext>
                  </a:extLst>
                </a:gridCol>
                <a:gridCol w="576072">
                  <a:extLst>
                    <a:ext uri="{9D8B030D-6E8A-4147-A177-3AD203B41FA5}">
                      <a16:colId xmlns:a16="http://schemas.microsoft.com/office/drawing/2014/main" val="218740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5028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Jan Tzen - 2021-02-27 08:30:16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Dear Jan Tzen ,
Thank you for reaching our Customer Service team on Facebook. Unfortunately, we are experiencing customer service network issues at the moment. Hence, kindly expect a delay in our Facebook PM replies. For further assistance, kindly drop us an e-mail at customerfirst@support.harveynorman.com.my. We thank you for your patience and apologise for the inconvenience caused.
Thank you and stay safe,
Harvey Norman Customer Service Department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02/27/2021 08:30:16</a:t>
                      </a:r>
                    </a:p>
                  </a:txBody>
                  <a:tcPr/>
                </a:tc>
                <a:extLst>
                  <a:ext uri="{0D108BD9-81ED-4DB2-BD59-A6C34878D82A}">
                    <a16:rowId xmlns:a16="http://schemas.microsoft.com/office/drawing/2014/main" val="3768172862"/>
                  </a:ext>
                </a:extLst>
              </a:tr>
            </a:tbl>
          </a:graphicData>
        </a:graphic>
      </p:graphicFrame>
      <p:sp>
        <p:nvSpPr>
          <p:cNvPr id="4" name="Text Placeholder 3">
            <a:extLst>
              <a:ext uri="{FF2B5EF4-FFF2-40B4-BE49-F238E27FC236}">
                <a16:creationId xmlns:a16="http://schemas.microsoft.com/office/drawing/2014/main" id="{5AACD70E-1725-4148-9676-DA0ADCCA968E}"/>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23719903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642BD-B22C-4743-8CE2-B2BA7BE93DEC}"/>
              </a:ext>
            </a:extLst>
          </p:cNvPr>
          <p:cNvSpPr>
            <a:spLocks noGrp="1"/>
          </p:cNvSpPr>
          <p:nvPr>
            <p:ph type="title"/>
          </p:nvPr>
        </p:nvSpPr>
        <p:spPr/>
        <p:txBody>
          <a:bodyPr/>
          <a:lstStyle/>
          <a:p>
            <a:r>
              <a:rPr lang="en-US"/>
              <a:t>Facebook Stories Type Distribution | Harvey Norman Malaysia</a:t>
            </a:r>
          </a:p>
        </p:txBody>
      </p:sp>
      <p:graphicFrame>
        <p:nvGraphicFramePr>
          <p:cNvPr id="6" name="Chart Placeholder 5">
            <a:extLst>
              <a:ext uri="{FF2B5EF4-FFF2-40B4-BE49-F238E27FC236}">
                <a16:creationId xmlns:a16="http://schemas.microsoft.com/office/drawing/2014/main" id="{A1058EDC-3B65-4625-83DD-0385E3B2863F}"/>
              </a:ext>
            </a:extLst>
          </p:cNvPr>
          <p:cNvGraphicFramePr>
            <a:graphicFrameLocks noGrp="1"/>
          </p:cNvGraphicFramePr>
          <p:nvPr>
            <p:ph type="chart" sz="quarter" idx="13"/>
            <p:extLst>
              <p:ext uri="{D42A27DB-BD31-4B8C-83A1-F6EECF244321}">
                <p14:modId xmlns:p14="http://schemas.microsoft.com/office/powerpoint/2010/main" val="377383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B12E6-B604-460E-9826-F38673BF5736}"/>
              </a:ext>
            </a:extLst>
          </p:cNvPr>
          <p:cNvSpPr>
            <a:spLocks noGrp="1"/>
          </p:cNvSpPr>
          <p:nvPr>
            <p:ph type="body" sz="quarter" idx="14"/>
          </p:nvPr>
        </p:nvSpPr>
        <p:spPr/>
        <p:txBody>
          <a:bodyPr/>
          <a:lstStyle/>
          <a:p>
            <a:r>
              <a:rPr lang="en-US"/>
              <a:t>02/22/2021 - 02/28/2021</a:t>
            </a:r>
          </a:p>
        </p:txBody>
      </p:sp>
      <p:sp>
        <p:nvSpPr>
          <p:cNvPr id="5" name="Footer Placeholder 4">
            <a:extLst>
              <a:ext uri="{FF2B5EF4-FFF2-40B4-BE49-F238E27FC236}">
                <a16:creationId xmlns:a16="http://schemas.microsoft.com/office/drawing/2014/main" id="{25434BA3-CE2F-4E49-A5D4-FE98255B7D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432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BD6BF-2320-4050-93B8-0446560690A7}"/>
              </a:ext>
            </a:extLst>
          </p:cNvPr>
          <p:cNvSpPr>
            <a:spLocks noGrp="1"/>
          </p:cNvSpPr>
          <p:nvPr>
            <p:ph type="title"/>
          </p:nvPr>
        </p:nvSpPr>
        <p:spPr/>
        <p:txBody>
          <a:bodyPr/>
          <a:lstStyle/>
          <a:p>
            <a:r>
              <a:rPr lang="en-US"/>
              <a:t>Facebook Page Views By External Referral | Harvey Norman Malaysia - 1 of 2</a:t>
            </a:r>
          </a:p>
        </p:txBody>
      </p:sp>
      <p:graphicFrame>
        <p:nvGraphicFramePr>
          <p:cNvPr id="5" name="Table Placeholder 4">
            <a:extLst>
              <a:ext uri="{FF2B5EF4-FFF2-40B4-BE49-F238E27FC236}">
                <a16:creationId xmlns:a16="http://schemas.microsoft.com/office/drawing/2014/main" id="{83210FD5-2238-40DF-B12E-28A92D9FF9B0}"/>
              </a:ext>
            </a:extLst>
          </p:cNvPr>
          <p:cNvGraphicFramePr>
            <a:graphicFrameLocks noGrp="1"/>
          </p:cNvGraphicFramePr>
          <p:nvPr>
            <p:ph type="tbl" sz="quarter" idx="13"/>
            <p:extLst>
              <p:ext uri="{D42A27DB-BD31-4B8C-83A1-F6EECF244321}">
                <p14:modId xmlns:p14="http://schemas.microsoft.com/office/powerpoint/2010/main" val="188185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9621985"/>
                    </a:ext>
                  </a:extLst>
                </a:gridCol>
                <a:gridCol w="3209544">
                  <a:extLst>
                    <a:ext uri="{9D8B030D-6E8A-4147-A177-3AD203B41FA5}">
                      <a16:colId xmlns:a16="http://schemas.microsoft.com/office/drawing/2014/main" val="3875944223"/>
                    </a:ext>
                  </a:extLst>
                </a:gridCol>
                <a:gridCol w="2468880">
                  <a:extLst>
                    <a:ext uri="{9D8B030D-6E8A-4147-A177-3AD203B41FA5}">
                      <a16:colId xmlns:a16="http://schemas.microsoft.com/office/drawing/2014/main" val="2346710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60869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67223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67519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37947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7315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https://www.harveynorman.com.my/promotions/samsung-galaxy-s21-5g-launch.html?utm_source=hnmy&amp;utm_medium=homebanner&amp;utm_campaign=samsung-galaxy-s21-5g-launch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576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promotions/your-vacation-home-your-forever-home.html?utm_source=youtube&amp;utm_medium=video&amp;utm_campaign=your-vacation-home-your-forever-home&amp;gclid=Cj0KCQiAj9iBBhCJARIsAE9qRtBUknhAze41Nlbq7efrp4-9vLqGEumzGGg4OxKvGaCOQSGUNiRYuyAaAmCGEALw_w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2361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88738955"/>
                  </a:ext>
                </a:extLst>
              </a:tr>
            </a:tbl>
          </a:graphicData>
        </a:graphic>
      </p:graphicFrame>
      <p:sp>
        <p:nvSpPr>
          <p:cNvPr id="4" name="Text Placeholder 3">
            <a:extLst>
              <a:ext uri="{FF2B5EF4-FFF2-40B4-BE49-F238E27FC236}">
                <a16:creationId xmlns:a16="http://schemas.microsoft.com/office/drawing/2014/main" id="{96DCD36E-1672-4CAE-BE0C-7D5DA24612C2}"/>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163517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1451-59CE-4545-AE1C-26D75D16D781}"/>
              </a:ext>
            </a:extLst>
          </p:cNvPr>
          <p:cNvSpPr>
            <a:spLocks noGrp="1"/>
          </p:cNvSpPr>
          <p:nvPr>
            <p:ph type="title"/>
          </p:nvPr>
        </p:nvSpPr>
        <p:spPr/>
        <p:txBody>
          <a:bodyPr/>
          <a:lstStyle/>
          <a:p>
            <a:r>
              <a:rPr lang="en-US"/>
              <a:t>Facebook Page Views By External Referral | Harvey Norman Malaysia - 2 of 2</a:t>
            </a:r>
          </a:p>
        </p:txBody>
      </p:sp>
      <p:graphicFrame>
        <p:nvGraphicFramePr>
          <p:cNvPr id="5" name="Table Placeholder 4">
            <a:extLst>
              <a:ext uri="{FF2B5EF4-FFF2-40B4-BE49-F238E27FC236}">
                <a16:creationId xmlns:a16="http://schemas.microsoft.com/office/drawing/2014/main" id="{95264E3C-5025-4D63-A460-A54FAF9B2F08}"/>
              </a:ext>
            </a:extLst>
          </p:cNvPr>
          <p:cNvGraphicFramePr>
            <a:graphicFrameLocks noGrp="1"/>
          </p:cNvGraphicFramePr>
          <p:nvPr>
            <p:ph type="tbl" sz="quarter" idx="13"/>
            <p:extLst>
              <p:ext uri="{D42A27DB-BD31-4B8C-83A1-F6EECF244321}">
                <p14:modId xmlns:p14="http://schemas.microsoft.com/office/powerpoint/2010/main" val="144266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6572222"/>
                    </a:ext>
                  </a:extLst>
                </a:gridCol>
                <a:gridCol w="3209544">
                  <a:extLst>
                    <a:ext uri="{9D8B030D-6E8A-4147-A177-3AD203B41FA5}">
                      <a16:colId xmlns:a16="http://schemas.microsoft.com/office/drawing/2014/main" val="1105934121"/>
                    </a:ext>
                  </a:extLst>
                </a:gridCol>
                <a:gridCol w="2468880">
                  <a:extLst>
                    <a:ext uri="{9D8B030D-6E8A-4147-A177-3AD203B41FA5}">
                      <a16:colId xmlns:a16="http://schemas.microsoft.com/office/drawing/2014/main" val="2712718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64261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https://www.harveynorman.com.my/smart-tech-and-phones/smart-wearables/smart-watches/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512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https://www.harveynorman.com.my/mco-business-as-usual.html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1156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https://www.harveynorman.com.my/braun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5149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https://www.google.com/search?q=harvey+norman&amp;oq=Harvey&amp;aqs=chrome.0.69i59l2j69i57j69i60l2.1512j0j7&amp;client=ms-android-huawei-rev1&amp;sourceid=chrome-mobile&amp;ie=UTF-8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7370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Harvey Norman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https://www.harveynorman.com.my/customer-services.html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51453652"/>
                  </a:ext>
                </a:extLst>
              </a:tr>
            </a:tbl>
          </a:graphicData>
        </a:graphic>
      </p:graphicFrame>
      <p:sp>
        <p:nvSpPr>
          <p:cNvPr id="4" name="Text Placeholder 3">
            <a:extLst>
              <a:ext uri="{FF2B5EF4-FFF2-40B4-BE49-F238E27FC236}">
                <a16:creationId xmlns:a16="http://schemas.microsoft.com/office/drawing/2014/main" id="{22203C42-FC09-4ACE-93D4-F845D2EC3D0D}"/>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568448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81935-F7A6-454A-800C-6D6821AE8B62}"/>
              </a:ext>
            </a:extLst>
          </p:cNvPr>
          <p:cNvSpPr>
            <a:spLocks noGrp="1"/>
          </p:cNvSpPr>
          <p:nvPr>
            <p:ph type="title"/>
          </p:nvPr>
        </p:nvSpPr>
        <p:spPr/>
        <p:txBody>
          <a:bodyPr/>
          <a:lstStyle/>
          <a:p>
            <a:r>
              <a:rPr lang="en-US"/>
              <a:t>Facebook Published Posts Table | Harvey Norman Malaysia - 1 of 12</a:t>
            </a:r>
          </a:p>
        </p:txBody>
      </p:sp>
      <p:graphicFrame>
        <p:nvGraphicFramePr>
          <p:cNvPr id="5" name="Table Placeholder 4">
            <a:extLst>
              <a:ext uri="{FF2B5EF4-FFF2-40B4-BE49-F238E27FC236}">
                <a16:creationId xmlns:a16="http://schemas.microsoft.com/office/drawing/2014/main" id="{AADF5214-3077-428B-95F7-719362C95E95}"/>
              </a:ext>
            </a:extLst>
          </p:cNvPr>
          <p:cNvGraphicFramePr>
            <a:graphicFrameLocks noGrp="1"/>
          </p:cNvGraphicFramePr>
          <p:nvPr>
            <p:ph type="tbl" sz="quarter" idx="13"/>
            <p:extLst>
              <p:ext uri="{D42A27DB-BD31-4B8C-83A1-F6EECF244321}">
                <p14:modId xmlns:p14="http://schemas.microsoft.com/office/powerpoint/2010/main" val="1801849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10776072"/>
                    </a:ext>
                  </a:extLst>
                </a:gridCol>
                <a:gridCol w="1069848">
                  <a:extLst>
                    <a:ext uri="{9D8B030D-6E8A-4147-A177-3AD203B41FA5}">
                      <a16:colId xmlns:a16="http://schemas.microsoft.com/office/drawing/2014/main" val="4047174224"/>
                    </a:ext>
                  </a:extLst>
                </a:gridCol>
                <a:gridCol w="905256">
                  <a:extLst>
                    <a:ext uri="{9D8B030D-6E8A-4147-A177-3AD203B41FA5}">
                      <a16:colId xmlns:a16="http://schemas.microsoft.com/office/drawing/2014/main" val="1296551516"/>
                    </a:ext>
                  </a:extLst>
                </a:gridCol>
                <a:gridCol w="329184">
                  <a:extLst>
                    <a:ext uri="{9D8B030D-6E8A-4147-A177-3AD203B41FA5}">
                      <a16:colId xmlns:a16="http://schemas.microsoft.com/office/drawing/2014/main" val="4002287087"/>
                    </a:ext>
                  </a:extLst>
                </a:gridCol>
                <a:gridCol w="329184">
                  <a:extLst>
                    <a:ext uri="{9D8B030D-6E8A-4147-A177-3AD203B41FA5}">
                      <a16:colId xmlns:a16="http://schemas.microsoft.com/office/drawing/2014/main" val="2668020138"/>
                    </a:ext>
                  </a:extLst>
                </a:gridCol>
                <a:gridCol w="329184">
                  <a:extLst>
                    <a:ext uri="{9D8B030D-6E8A-4147-A177-3AD203B41FA5}">
                      <a16:colId xmlns:a16="http://schemas.microsoft.com/office/drawing/2014/main" val="1719065142"/>
                    </a:ext>
                  </a:extLst>
                </a:gridCol>
                <a:gridCol w="329184">
                  <a:extLst>
                    <a:ext uri="{9D8B030D-6E8A-4147-A177-3AD203B41FA5}">
                      <a16:colId xmlns:a16="http://schemas.microsoft.com/office/drawing/2014/main" val="177147823"/>
                    </a:ext>
                  </a:extLst>
                </a:gridCol>
                <a:gridCol w="329184">
                  <a:extLst>
                    <a:ext uri="{9D8B030D-6E8A-4147-A177-3AD203B41FA5}">
                      <a16:colId xmlns:a16="http://schemas.microsoft.com/office/drawing/2014/main" val="3172518697"/>
                    </a:ext>
                  </a:extLst>
                </a:gridCol>
                <a:gridCol w="329184">
                  <a:extLst>
                    <a:ext uri="{9D8B030D-6E8A-4147-A177-3AD203B41FA5}">
                      <a16:colId xmlns:a16="http://schemas.microsoft.com/office/drawing/2014/main" val="3641088257"/>
                    </a:ext>
                  </a:extLst>
                </a:gridCol>
                <a:gridCol w="329184">
                  <a:extLst>
                    <a:ext uri="{9D8B030D-6E8A-4147-A177-3AD203B41FA5}">
                      <a16:colId xmlns:a16="http://schemas.microsoft.com/office/drawing/2014/main" val="3542278257"/>
                    </a:ext>
                  </a:extLst>
                </a:gridCol>
                <a:gridCol w="329184">
                  <a:extLst>
                    <a:ext uri="{9D8B030D-6E8A-4147-A177-3AD203B41FA5}">
                      <a16:colId xmlns:a16="http://schemas.microsoft.com/office/drawing/2014/main" val="3445000424"/>
                    </a:ext>
                  </a:extLst>
                </a:gridCol>
                <a:gridCol w="329184">
                  <a:extLst>
                    <a:ext uri="{9D8B030D-6E8A-4147-A177-3AD203B41FA5}">
                      <a16:colId xmlns:a16="http://schemas.microsoft.com/office/drawing/2014/main" val="3017247554"/>
                    </a:ext>
                  </a:extLst>
                </a:gridCol>
                <a:gridCol w="329184">
                  <a:extLst>
                    <a:ext uri="{9D8B030D-6E8A-4147-A177-3AD203B41FA5}">
                      <a16:colId xmlns:a16="http://schemas.microsoft.com/office/drawing/2014/main" val="3880795668"/>
                    </a:ext>
                  </a:extLst>
                </a:gridCol>
                <a:gridCol w="329184">
                  <a:extLst>
                    <a:ext uri="{9D8B030D-6E8A-4147-A177-3AD203B41FA5}">
                      <a16:colId xmlns:a16="http://schemas.microsoft.com/office/drawing/2014/main" val="796037952"/>
                    </a:ext>
                  </a:extLst>
                </a:gridCol>
                <a:gridCol w="329184">
                  <a:extLst>
                    <a:ext uri="{9D8B030D-6E8A-4147-A177-3AD203B41FA5}">
                      <a16:colId xmlns:a16="http://schemas.microsoft.com/office/drawing/2014/main" val="431730384"/>
                    </a:ext>
                  </a:extLst>
                </a:gridCol>
                <a:gridCol w="329184">
                  <a:extLst>
                    <a:ext uri="{9D8B030D-6E8A-4147-A177-3AD203B41FA5}">
                      <a16:colId xmlns:a16="http://schemas.microsoft.com/office/drawing/2014/main" val="804850143"/>
                    </a:ext>
                  </a:extLst>
                </a:gridCol>
                <a:gridCol w="329184">
                  <a:extLst>
                    <a:ext uri="{9D8B030D-6E8A-4147-A177-3AD203B41FA5}">
                      <a16:colId xmlns:a16="http://schemas.microsoft.com/office/drawing/2014/main" val="328655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0193451"/>
                  </a:ext>
                </a:extLst>
              </a:tr>
            </a:tbl>
          </a:graphicData>
        </a:graphic>
      </p:graphicFrame>
      <p:sp>
        <p:nvSpPr>
          <p:cNvPr id="4" name="Text Placeholder 3">
            <a:extLst>
              <a:ext uri="{FF2B5EF4-FFF2-40B4-BE49-F238E27FC236}">
                <a16:creationId xmlns:a16="http://schemas.microsoft.com/office/drawing/2014/main" id="{BD41014D-82D8-4CA9-83F1-9B64744E26F9}"/>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199244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1D372-B0A9-466A-9497-99569BD4F5F2}"/>
              </a:ext>
            </a:extLst>
          </p:cNvPr>
          <p:cNvSpPr>
            <a:spLocks noGrp="1"/>
          </p:cNvSpPr>
          <p:nvPr>
            <p:ph type="title"/>
          </p:nvPr>
        </p:nvSpPr>
        <p:spPr/>
        <p:txBody>
          <a:bodyPr/>
          <a:lstStyle/>
          <a:p>
            <a:r>
              <a:rPr lang="en-US"/>
              <a:t>Facebook Published Posts Table | Harvey Norman Malaysia - 2 of 12</a:t>
            </a:r>
          </a:p>
        </p:txBody>
      </p:sp>
      <p:graphicFrame>
        <p:nvGraphicFramePr>
          <p:cNvPr id="5" name="Table Placeholder 4">
            <a:extLst>
              <a:ext uri="{FF2B5EF4-FFF2-40B4-BE49-F238E27FC236}">
                <a16:creationId xmlns:a16="http://schemas.microsoft.com/office/drawing/2014/main" id="{C84CD233-2C70-4BC4-95BB-0635B3E42ACB}"/>
              </a:ext>
            </a:extLst>
          </p:cNvPr>
          <p:cNvGraphicFramePr>
            <a:graphicFrameLocks noGrp="1"/>
          </p:cNvGraphicFramePr>
          <p:nvPr>
            <p:ph type="tbl" sz="quarter" idx="13"/>
            <p:extLst>
              <p:ext uri="{D42A27DB-BD31-4B8C-83A1-F6EECF244321}">
                <p14:modId xmlns:p14="http://schemas.microsoft.com/office/powerpoint/2010/main" val="383734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47850975"/>
                    </a:ext>
                  </a:extLst>
                </a:gridCol>
                <a:gridCol w="1069848">
                  <a:extLst>
                    <a:ext uri="{9D8B030D-6E8A-4147-A177-3AD203B41FA5}">
                      <a16:colId xmlns:a16="http://schemas.microsoft.com/office/drawing/2014/main" val="664571538"/>
                    </a:ext>
                  </a:extLst>
                </a:gridCol>
                <a:gridCol w="905256">
                  <a:extLst>
                    <a:ext uri="{9D8B030D-6E8A-4147-A177-3AD203B41FA5}">
                      <a16:colId xmlns:a16="http://schemas.microsoft.com/office/drawing/2014/main" val="3503064316"/>
                    </a:ext>
                  </a:extLst>
                </a:gridCol>
                <a:gridCol w="329184">
                  <a:extLst>
                    <a:ext uri="{9D8B030D-6E8A-4147-A177-3AD203B41FA5}">
                      <a16:colId xmlns:a16="http://schemas.microsoft.com/office/drawing/2014/main" val="1421210727"/>
                    </a:ext>
                  </a:extLst>
                </a:gridCol>
                <a:gridCol w="329184">
                  <a:extLst>
                    <a:ext uri="{9D8B030D-6E8A-4147-A177-3AD203B41FA5}">
                      <a16:colId xmlns:a16="http://schemas.microsoft.com/office/drawing/2014/main" val="3785912050"/>
                    </a:ext>
                  </a:extLst>
                </a:gridCol>
                <a:gridCol w="329184">
                  <a:extLst>
                    <a:ext uri="{9D8B030D-6E8A-4147-A177-3AD203B41FA5}">
                      <a16:colId xmlns:a16="http://schemas.microsoft.com/office/drawing/2014/main" val="3160315414"/>
                    </a:ext>
                  </a:extLst>
                </a:gridCol>
                <a:gridCol w="329184">
                  <a:extLst>
                    <a:ext uri="{9D8B030D-6E8A-4147-A177-3AD203B41FA5}">
                      <a16:colId xmlns:a16="http://schemas.microsoft.com/office/drawing/2014/main" val="890510303"/>
                    </a:ext>
                  </a:extLst>
                </a:gridCol>
                <a:gridCol w="329184">
                  <a:extLst>
                    <a:ext uri="{9D8B030D-6E8A-4147-A177-3AD203B41FA5}">
                      <a16:colId xmlns:a16="http://schemas.microsoft.com/office/drawing/2014/main" val="2615906098"/>
                    </a:ext>
                  </a:extLst>
                </a:gridCol>
                <a:gridCol w="329184">
                  <a:extLst>
                    <a:ext uri="{9D8B030D-6E8A-4147-A177-3AD203B41FA5}">
                      <a16:colId xmlns:a16="http://schemas.microsoft.com/office/drawing/2014/main" val="3967665645"/>
                    </a:ext>
                  </a:extLst>
                </a:gridCol>
                <a:gridCol w="329184">
                  <a:extLst>
                    <a:ext uri="{9D8B030D-6E8A-4147-A177-3AD203B41FA5}">
                      <a16:colId xmlns:a16="http://schemas.microsoft.com/office/drawing/2014/main" val="3987664808"/>
                    </a:ext>
                  </a:extLst>
                </a:gridCol>
                <a:gridCol w="329184">
                  <a:extLst>
                    <a:ext uri="{9D8B030D-6E8A-4147-A177-3AD203B41FA5}">
                      <a16:colId xmlns:a16="http://schemas.microsoft.com/office/drawing/2014/main" val="1024296403"/>
                    </a:ext>
                  </a:extLst>
                </a:gridCol>
                <a:gridCol w="329184">
                  <a:extLst>
                    <a:ext uri="{9D8B030D-6E8A-4147-A177-3AD203B41FA5}">
                      <a16:colId xmlns:a16="http://schemas.microsoft.com/office/drawing/2014/main" val="410854486"/>
                    </a:ext>
                  </a:extLst>
                </a:gridCol>
                <a:gridCol w="329184">
                  <a:extLst>
                    <a:ext uri="{9D8B030D-6E8A-4147-A177-3AD203B41FA5}">
                      <a16:colId xmlns:a16="http://schemas.microsoft.com/office/drawing/2014/main" val="1636416518"/>
                    </a:ext>
                  </a:extLst>
                </a:gridCol>
                <a:gridCol w="329184">
                  <a:extLst>
                    <a:ext uri="{9D8B030D-6E8A-4147-A177-3AD203B41FA5}">
                      <a16:colId xmlns:a16="http://schemas.microsoft.com/office/drawing/2014/main" val="1595204400"/>
                    </a:ext>
                  </a:extLst>
                </a:gridCol>
                <a:gridCol w="329184">
                  <a:extLst>
                    <a:ext uri="{9D8B030D-6E8A-4147-A177-3AD203B41FA5}">
                      <a16:colId xmlns:a16="http://schemas.microsoft.com/office/drawing/2014/main" val="3088206021"/>
                    </a:ext>
                  </a:extLst>
                </a:gridCol>
                <a:gridCol w="329184">
                  <a:extLst>
                    <a:ext uri="{9D8B030D-6E8A-4147-A177-3AD203B41FA5}">
                      <a16:colId xmlns:a16="http://schemas.microsoft.com/office/drawing/2014/main" val="3505990589"/>
                    </a:ext>
                  </a:extLst>
                </a:gridCol>
                <a:gridCol w="329184">
                  <a:extLst>
                    <a:ext uri="{9D8B030D-6E8A-4147-A177-3AD203B41FA5}">
                      <a16:colId xmlns:a16="http://schemas.microsoft.com/office/drawing/2014/main" val="3100129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505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- 2021-02-26 02:56:00</a:t>
                      </a:r>
                      <a:r>
                        <a:rPr kumimoji="0" lang="en-US" sz="1000" b="0" i="0" u="none" strike="noStrike" kern="1200" cap="none" spc="0" normalizeH="0" baseline="0" noProof="0">
                          <a:ln>
                            <a:noFill/>
                          </a:ln>
                          <a:solidFill>
                            <a:prstClr val="black"/>
                          </a:solidFill>
                          <a:effectLst/>
                          <a:uLnTx/>
                          <a:uFillTx/>
                          <a:latin typeface="+mn-lt"/>
                          <a:ea typeface="+mn-ea"/>
                          <a:cs typeface="+mn-cs"/>
                        </a:rPr>
                        <a:t>
 Last week to save big on your essentials! Shop today at Harvey Norman before our Essentials Super Savers Sale 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https://scontent-iad3-1.xx.fbcdn.net/v/t15.5256-10/s720x720/146939653_886508768580325_8224541271636934962_n.jpg?_nc_cat=102&amp;ccb=3&amp;_nc_sid=ad6a45&amp;_nc_ohc=VKrDvazcbkMAX8oxUPm&amp;_nc_ht=scontent-iad3-1.xx&amp;tp=7&amp;oh=d299cc4250924e876dceb17aa46ea0a0&amp;oe=6068FB94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1268922"/>
                  </a:ext>
                </a:extLst>
              </a:tr>
            </a:tbl>
          </a:graphicData>
        </a:graphic>
      </p:graphicFrame>
      <p:sp>
        <p:nvSpPr>
          <p:cNvPr id="4" name="Text Placeholder 3">
            <a:extLst>
              <a:ext uri="{FF2B5EF4-FFF2-40B4-BE49-F238E27FC236}">
                <a16:creationId xmlns:a16="http://schemas.microsoft.com/office/drawing/2014/main" id="{6A31DA3F-0368-4409-853E-41B812460C53}"/>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1776087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E3D7-8768-45A0-A845-DB5CD4993E78}"/>
              </a:ext>
            </a:extLst>
          </p:cNvPr>
          <p:cNvSpPr>
            <a:spLocks noGrp="1"/>
          </p:cNvSpPr>
          <p:nvPr>
            <p:ph type="title"/>
          </p:nvPr>
        </p:nvSpPr>
        <p:spPr/>
        <p:txBody>
          <a:bodyPr/>
          <a:lstStyle/>
          <a:p>
            <a:r>
              <a:rPr lang="en-US"/>
              <a:t>Facebook Published Posts Table | Harvey Norman Malaysia - 3 of 12</a:t>
            </a:r>
          </a:p>
        </p:txBody>
      </p:sp>
      <p:graphicFrame>
        <p:nvGraphicFramePr>
          <p:cNvPr id="5" name="Table Placeholder 4">
            <a:extLst>
              <a:ext uri="{FF2B5EF4-FFF2-40B4-BE49-F238E27FC236}">
                <a16:creationId xmlns:a16="http://schemas.microsoft.com/office/drawing/2014/main" id="{E56A72A2-A104-4CC3-BA7F-4DEDC2F3E792}"/>
              </a:ext>
            </a:extLst>
          </p:cNvPr>
          <p:cNvGraphicFramePr>
            <a:graphicFrameLocks noGrp="1"/>
          </p:cNvGraphicFramePr>
          <p:nvPr>
            <p:ph type="tbl" sz="quarter" idx="13"/>
            <p:extLst>
              <p:ext uri="{D42A27DB-BD31-4B8C-83A1-F6EECF244321}">
                <p14:modId xmlns:p14="http://schemas.microsoft.com/office/powerpoint/2010/main" val="2007596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23889890"/>
                    </a:ext>
                  </a:extLst>
                </a:gridCol>
                <a:gridCol w="1069848">
                  <a:extLst>
                    <a:ext uri="{9D8B030D-6E8A-4147-A177-3AD203B41FA5}">
                      <a16:colId xmlns:a16="http://schemas.microsoft.com/office/drawing/2014/main" val="1339474374"/>
                    </a:ext>
                  </a:extLst>
                </a:gridCol>
                <a:gridCol w="905256">
                  <a:extLst>
                    <a:ext uri="{9D8B030D-6E8A-4147-A177-3AD203B41FA5}">
                      <a16:colId xmlns:a16="http://schemas.microsoft.com/office/drawing/2014/main" val="2568943794"/>
                    </a:ext>
                  </a:extLst>
                </a:gridCol>
                <a:gridCol w="329184">
                  <a:extLst>
                    <a:ext uri="{9D8B030D-6E8A-4147-A177-3AD203B41FA5}">
                      <a16:colId xmlns:a16="http://schemas.microsoft.com/office/drawing/2014/main" val="1191696860"/>
                    </a:ext>
                  </a:extLst>
                </a:gridCol>
                <a:gridCol w="329184">
                  <a:extLst>
                    <a:ext uri="{9D8B030D-6E8A-4147-A177-3AD203B41FA5}">
                      <a16:colId xmlns:a16="http://schemas.microsoft.com/office/drawing/2014/main" val="3693935917"/>
                    </a:ext>
                  </a:extLst>
                </a:gridCol>
                <a:gridCol w="329184">
                  <a:extLst>
                    <a:ext uri="{9D8B030D-6E8A-4147-A177-3AD203B41FA5}">
                      <a16:colId xmlns:a16="http://schemas.microsoft.com/office/drawing/2014/main" val="3359181932"/>
                    </a:ext>
                  </a:extLst>
                </a:gridCol>
                <a:gridCol w="329184">
                  <a:extLst>
                    <a:ext uri="{9D8B030D-6E8A-4147-A177-3AD203B41FA5}">
                      <a16:colId xmlns:a16="http://schemas.microsoft.com/office/drawing/2014/main" val="3756510110"/>
                    </a:ext>
                  </a:extLst>
                </a:gridCol>
                <a:gridCol w="329184">
                  <a:extLst>
                    <a:ext uri="{9D8B030D-6E8A-4147-A177-3AD203B41FA5}">
                      <a16:colId xmlns:a16="http://schemas.microsoft.com/office/drawing/2014/main" val="1043263408"/>
                    </a:ext>
                  </a:extLst>
                </a:gridCol>
                <a:gridCol w="329184">
                  <a:extLst>
                    <a:ext uri="{9D8B030D-6E8A-4147-A177-3AD203B41FA5}">
                      <a16:colId xmlns:a16="http://schemas.microsoft.com/office/drawing/2014/main" val="105862669"/>
                    </a:ext>
                  </a:extLst>
                </a:gridCol>
                <a:gridCol w="329184">
                  <a:extLst>
                    <a:ext uri="{9D8B030D-6E8A-4147-A177-3AD203B41FA5}">
                      <a16:colId xmlns:a16="http://schemas.microsoft.com/office/drawing/2014/main" val="3582226649"/>
                    </a:ext>
                  </a:extLst>
                </a:gridCol>
                <a:gridCol w="329184">
                  <a:extLst>
                    <a:ext uri="{9D8B030D-6E8A-4147-A177-3AD203B41FA5}">
                      <a16:colId xmlns:a16="http://schemas.microsoft.com/office/drawing/2014/main" val="1021537881"/>
                    </a:ext>
                  </a:extLst>
                </a:gridCol>
                <a:gridCol w="329184">
                  <a:extLst>
                    <a:ext uri="{9D8B030D-6E8A-4147-A177-3AD203B41FA5}">
                      <a16:colId xmlns:a16="http://schemas.microsoft.com/office/drawing/2014/main" val="2589179149"/>
                    </a:ext>
                  </a:extLst>
                </a:gridCol>
                <a:gridCol w="329184">
                  <a:extLst>
                    <a:ext uri="{9D8B030D-6E8A-4147-A177-3AD203B41FA5}">
                      <a16:colId xmlns:a16="http://schemas.microsoft.com/office/drawing/2014/main" val="4072697660"/>
                    </a:ext>
                  </a:extLst>
                </a:gridCol>
                <a:gridCol w="329184">
                  <a:extLst>
                    <a:ext uri="{9D8B030D-6E8A-4147-A177-3AD203B41FA5}">
                      <a16:colId xmlns:a16="http://schemas.microsoft.com/office/drawing/2014/main" val="181139761"/>
                    </a:ext>
                  </a:extLst>
                </a:gridCol>
                <a:gridCol w="329184">
                  <a:extLst>
                    <a:ext uri="{9D8B030D-6E8A-4147-A177-3AD203B41FA5}">
                      <a16:colId xmlns:a16="http://schemas.microsoft.com/office/drawing/2014/main" val="1716824788"/>
                    </a:ext>
                  </a:extLst>
                </a:gridCol>
                <a:gridCol w="329184">
                  <a:extLst>
                    <a:ext uri="{9D8B030D-6E8A-4147-A177-3AD203B41FA5}">
                      <a16:colId xmlns:a16="http://schemas.microsoft.com/office/drawing/2014/main" val="2409910073"/>
                    </a:ext>
                  </a:extLst>
                </a:gridCol>
                <a:gridCol w="329184">
                  <a:extLst>
                    <a:ext uri="{9D8B030D-6E8A-4147-A177-3AD203B41FA5}">
                      <a16:colId xmlns:a16="http://schemas.microsoft.com/office/drawing/2014/main" val="68614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250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13:11:09</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https://scontent-iad3-1.xx.fbcdn.net/v/t1.0-9/s720x720/155553447_2021167908026457_61732741498833395_o.jpg?_nc_cat=102&amp;ccb=3&amp;_nc_sid=8024bb&amp;_nc_ohc=dP4o3J8SgwwAX-6HzEP&amp;_nc_ht=scontent-iad3-1.xx&amp;tp=7&amp;oh=11ec7be4e5b83723c4ebbbee5d7d938e&amp;oe=60656275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86384028"/>
                  </a:ext>
                </a:extLst>
              </a:tr>
            </a:tbl>
          </a:graphicData>
        </a:graphic>
      </p:graphicFrame>
      <p:sp>
        <p:nvSpPr>
          <p:cNvPr id="4" name="Text Placeholder 3">
            <a:extLst>
              <a:ext uri="{FF2B5EF4-FFF2-40B4-BE49-F238E27FC236}">
                <a16:creationId xmlns:a16="http://schemas.microsoft.com/office/drawing/2014/main" id="{9F5E2506-D492-47F0-AFDC-2C6773BA2F6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679438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4CB4D-0CC6-4125-8717-FBAF82C4772E}"/>
              </a:ext>
            </a:extLst>
          </p:cNvPr>
          <p:cNvSpPr>
            <a:spLocks noGrp="1"/>
          </p:cNvSpPr>
          <p:nvPr>
            <p:ph type="title"/>
          </p:nvPr>
        </p:nvSpPr>
        <p:spPr/>
        <p:txBody>
          <a:bodyPr/>
          <a:lstStyle/>
          <a:p>
            <a:r>
              <a:rPr lang="en-US"/>
              <a:t>Facebook Published Posts Table | Harvey Norman Malaysia - 4 of 12</a:t>
            </a:r>
          </a:p>
        </p:txBody>
      </p:sp>
      <p:graphicFrame>
        <p:nvGraphicFramePr>
          <p:cNvPr id="5" name="Table Placeholder 4">
            <a:extLst>
              <a:ext uri="{FF2B5EF4-FFF2-40B4-BE49-F238E27FC236}">
                <a16:creationId xmlns:a16="http://schemas.microsoft.com/office/drawing/2014/main" id="{6922E94D-A164-4CC2-84FA-FE126CE69EF8}"/>
              </a:ext>
            </a:extLst>
          </p:cNvPr>
          <p:cNvGraphicFramePr>
            <a:graphicFrameLocks noGrp="1"/>
          </p:cNvGraphicFramePr>
          <p:nvPr>
            <p:ph type="tbl" sz="quarter" idx="13"/>
            <p:extLst>
              <p:ext uri="{D42A27DB-BD31-4B8C-83A1-F6EECF244321}">
                <p14:modId xmlns:p14="http://schemas.microsoft.com/office/powerpoint/2010/main" val="52343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11638295"/>
                    </a:ext>
                  </a:extLst>
                </a:gridCol>
                <a:gridCol w="1069848">
                  <a:extLst>
                    <a:ext uri="{9D8B030D-6E8A-4147-A177-3AD203B41FA5}">
                      <a16:colId xmlns:a16="http://schemas.microsoft.com/office/drawing/2014/main" val="735913853"/>
                    </a:ext>
                  </a:extLst>
                </a:gridCol>
                <a:gridCol w="905256">
                  <a:extLst>
                    <a:ext uri="{9D8B030D-6E8A-4147-A177-3AD203B41FA5}">
                      <a16:colId xmlns:a16="http://schemas.microsoft.com/office/drawing/2014/main" val="2021970723"/>
                    </a:ext>
                  </a:extLst>
                </a:gridCol>
                <a:gridCol w="329184">
                  <a:extLst>
                    <a:ext uri="{9D8B030D-6E8A-4147-A177-3AD203B41FA5}">
                      <a16:colId xmlns:a16="http://schemas.microsoft.com/office/drawing/2014/main" val="188110832"/>
                    </a:ext>
                  </a:extLst>
                </a:gridCol>
                <a:gridCol w="329184">
                  <a:extLst>
                    <a:ext uri="{9D8B030D-6E8A-4147-A177-3AD203B41FA5}">
                      <a16:colId xmlns:a16="http://schemas.microsoft.com/office/drawing/2014/main" val="2104628546"/>
                    </a:ext>
                  </a:extLst>
                </a:gridCol>
                <a:gridCol w="329184">
                  <a:extLst>
                    <a:ext uri="{9D8B030D-6E8A-4147-A177-3AD203B41FA5}">
                      <a16:colId xmlns:a16="http://schemas.microsoft.com/office/drawing/2014/main" val="1796499374"/>
                    </a:ext>
                  </a:extLst>
                </a:gridCol>
                <a:gridCol w="329184">
                  <a:extLst>
                    <a:ext uri="{9D8B030D-6E8A-4147-A177-3AD203B41FA5}">
                      <a16:colId xmlns:a16="http://schemas.microsoft.com/office/drawing/2014/main" val="4073749842"/>
                    </a:ext>
                  </a:extLst>
                </a:gridCol>
                <a:gridCol w="329184">
                  <a:extLst>
                    <a:ext uri="{9D8B030D-6E8A-4147-A177-3AD203B41FA5}">
                      <a16:colId xmlns:a16="http://schemas.microsoft.com/office/drawing/2014/main" val="1191929819"/>
                    </a:ext>
                  </a:extLst>
                </a:gridCol>
                <a:gridCol w="329184">
                  <a:extLst>
                    <a:ext uri="{9D8B030D-6E8A-4147-A177-3AD203B41FA5}">
                      <a16:colId xmlns:a16="http://schemas.microsoft.com/office/drawing/2014/main" val="176434095"/>
                    </a:ext>
                  </a:extLst>
                </a:gridCol>
                <a:gridCol w="329184">
                  <a:extLst>
                    <a:ext uri="{9D8B030D-6E8A-4147-A177-3AD203B41FA5}">
                      <a16:colId xmlns:a16="http://schemas.microsoft.com/office/drawing/2014/main" val="2681131963"/>
                    </a:ext>
                  </a:extLst>
                </a:gridCol>
                <a:gridCol w="329184">
                  <a:extLst>
                    <a:ext uri="{9D8B030D-6E8A-4147-A177-3AD203B41FA5}">
                      <a16:colId xmlns:a16="http://schemas.microsoft.com/office/drawing/2014/main" val="1316557772"/>
                    </a:ext>
                  </a:extLst>
                </a:gridCol>
                <a:gridCol w="329184">
                  <a:extLst>
                    <a:ext uri="{9D8B030D-6E8A-4147-A177-3AD203B41FA5}">
                      <a16:colId xmlns:a16="http://schemas.microsoft.com/office/drawing/2014/main" val="1276329241"/>
                    </a:ext>
                  </a:extLst>
                </a:gridCol>
                <a:gridCol w="329184">
                  <a:extLst>
                    <a:ext uri="{9D8B030D-6E8A-4147-A177-3AD203B41FA5}">
                      <a16:colId xmlns:a16="http://schemas.microsoft.com/office/drawing/2014/main" val="3158105821"/>
                    </a:ext>
                  </a:extLst>
                </a:gridCol>
                <a:gridCol w="329184">
                  <a:extLst>
                    <a:ext uri="{9D8B030D-6E8A-4147-A177-3AD203B41FA5}">
                      <a16:colId xmlns:a16="http://schemas.microsoft.com/office/drawing/2014/main" val="1997467462"/>
                    </a:ext>
                  </a:extLst>
                </a:gridCol>
                <a:gridCol w="329184">
                  <a:extLst>
                    <a:ext uri="{9D8B030D-6E8A-4147-A177-3AD203B41FA5}">
                      <a16:colId xmlns:a16="http://schemas.microsoft.com/office/drawing/2014/main" val="3509199554"/>
                    </a:ext>
                  </a:extLst>
                </a:gridCol>
                <a:gridCol w="329184">
                  <a:extLst>
                    <a:ext uri="{9D8B030D-6E8A-4147-A177-3AD203B41FA5}">
                      <a16:colId xmlns:a16="http://schemas.microsoft.com/office/drawing/2014/main" val="801640440"/>
                    </a:ext>
                  </a:extLst>
                </a:gridCol>
                <a:gridCol w="329184">
                  <a:extLst>
                    <a:ext uri="{9D8B030D-6E8A-4147-A177-3AD203B41FA5}">
                      <a16:colId xmlns:a16="http://schemas.microsoft.com/office/drawing/2014/main" val="125778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695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13:12:46</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https://scontent-iad3-1.xx.fbcdn.net/v/t1.0-9/s720x720/155344590_2021168734693041_1707224484659337250_o.jpg?_nc_cat=104&amp;ccb=3&amp;_nc_sid=8024bb&amp;_nc_ohc=IVZEvknMnC0AX_ZfUlm&amp;_nc_ht=scontent-iad3-1.xx&amp;tp=7&amp;oh=e4cd966bf875f17d89aec608fb26c043&amp;oe=6068F9F0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0549315"/>
                  </a:ext>
                </a:extLst>
              </a:tr>
            </a:tbl>
          </a:graphicData>
        </a:graphic>
      </p:graphicFrame>
      <p:sp>
        <p:nvSpPr>
          <p:cNvPr id="4" name="Text Placeholder 3">
            <a:extLst>
              <a:ext uri="{FF2B5EF4-FFF2-40B4-BE49-F238E27FC236}">
                <a16:creationId xmlns:a16="http://schemas.microsoft.com/office/drawing/2014/main" id="{2428A67C-87A8-4537-9067-6EF6C202331E}"/>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9151132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AA419-FAB9-4BCF-BFD3-067E0DF621AB}"/>
              </a:ext>
            </a:extLst>
          </p:cNvPr>
          <p:cNvSpPr>
            <a:spLocks noGrp="1"/>
          </p:cNvSpPr>
          <p:nvPr>
            <p:ph type="title"/>
          </p:nvPr>
        </p:nvSpPr>
        <p:spPr/>
        <p:txBody>
          <a:bodyPr/>
          <a:lstStyle/>
          <a:p>
            <a:r>
              <a:rPr lang="en-US"/>
              <a:t>Facebook Published Posts Table | Harvey Norman Malaysia - 5 of 12</a:t>
            </a:r>
          </a:p>
        </p:txBody>
      </p:sp>
      <p:graphicFrame>
        <p:nvGraphicFramePr>
          <p:cNvPr id="5" name="Table Placeholder 4">
            <a:extLst>
              <a:ext uri="{FF2B5EF4-FFF2-40B4-BE49-F238E27FC236}">
                <a16:creationId xmlns:a16="http://schemas.microsoft.com/office/drawing/2014/main" id="{E639A773-67C2-4A6C-BBB9-25C2CCF0E7CE}"/>
              </a:ext>
            </a:extLst>
          </p:cNvPr>
          <p:cNvGraphicFramePr>
            <a:graphicFrameLocks noGrp="1"/>
          </p:cNvGraphicFramePr>
          <p:nvPr>
            <p:ph type="tbl" sz="quarter" idx="13"/>
            <p:extLst>
              <p:ext uri="{D42A27DB-BD31-4B8C-83A1-F6EECF244321}">
                <p14:modId xmlns:p14="http://schemas.microsoft.com/office/powerpoint/2010/main" val="92225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90883460"/>
                    </a:ext>
                  </a:extLst>
                </a:gridCol>
                <a:gridCol w="1069848">
                  <a:extLst>
                    <a:ext uri="{9D8B030D-6E8A-4147-A177-3AD203B41FA5}">
                      <a16:colId xmlns:a16="http://schemas.microsoft.com/office/drawing/2014/main" val="2426854360"/>
                    </a:ext>
                  </a:extLst>
                </a:gridCol>
                <a:gridCol w="905256">
                  <a:extLst>
                    <a:ext uri="{9D8B030D-6E8A-4147-A177-3AD203B41FA5}">
                      <a16:colId xmlns:a16="http://schemas.microsoft.com/office/drawing/2014/main" val="3340291560"/>
                    </a:ext>
                  </a:extLst>
                </a:gridCol>
                <a:gridCol w="329184">
                  <a:extLst>
                    <a:ext uri="{9D8B030D-6E8A-4147-A177-3AD203B41FA5}">
                      <a16:colId xmlns:a16="http://schemas.microsoft.com/office/drawing/2014/main" val="1942738325"/>
                    </a:ext>
                  </a:extLst>
                </a:gridCol>
                <a:gridCol w="329184">
                  <a:extLst>
                    <a:ext uri="{9D8B030D-6E8A-4147-A177-3AD203B41FA5}">
                      <a16:colId xmlns:a16="http://schemas.microsoft.com/office/drawing/2014/main" val="95283498"/>
                    </a:ext>
                  </a:extLst>
                </a:gridCol>
                <a:gridCol w="329184">
                  <a:extLst>
                    <a:ext uri="{9D8B030D-6E8A-4147-A177-3AD203B41FA5}">
                      <a16:colId xmlns:a16="http://schemas.microsoft.com/office/drawing/2014/main" val="2920074726"/>
                    </a:ext>
                  </a:extLst>
                </a:gridCol>
                <a:gridCol w="329184">
                  <a:extLst>
                    <a:ext uri="{9D8B030D-6E8A-4147-A177-3AD203B41FA5}">
                      <a16:colId xmlns:a16="http://schemas.microsoft.com/office/drawing/2014/main" val="3997680614"/>
                    </a:ext>
                  </a:extLst>
                </a:gridCol>
                <a:gridCol w="329184">
                  <a:extLst>
                    <a:ext uri="{9D8B030D-6E8A-4147-A177-3AD203B41FA5}">
                      <a16:colId xmlns:a16="http://schemas.microsoft.com/office/drawing/2014/main" val="1993696382"/>
                    </a:ext>
                  </a:extLst>
                </a:gridCol>
                <a:gridCol w="329184">
                  <a:extLst>
                    <a:ext uri="{9D8B030D-6E8A-4147-A177-3AD203B41FA5}">
                      <a16:colId xmlns:a16="http://schemas.microsoft.com/office/drawing/2014/main" val="937417479"/>
                    </a:ext>
                  </a:extLst>
                </a:gridCol>
                <a:gridCol w="329184">
                  <a:extLst>
                    <a:ext uri="{9D8B030D-6E8A-4147-A177-3AD203B41FA5}">
                      <a16:colId xmlns:a16="http://schemas.microsoft.com/office/drawing/2014/main" val="1293284857"/>
                    </a:ext>
                  </a:extLst>
                </a:gridCol>
                <a:gridCol w="329184">
                  <a:extLst>
                    <a:ext uri="{9D8B030D-6E8A-4147-A177-3AD203B41FA5}">
                      <a16:colId xmlns:a16="http://schemas.microsoft.com/office/drawing/2014/main" val="2238896392"/>
                    </a:ext>
                  </a:extLst>
                </a:gridCol>
                <a:gridCol w="329184">
                  <a:extLst>
                    <a:ext uri="{9D8B030D-6E8A-4147-A177-3AD203B41FA5}">
                      <a16:colId xmlns:a16="http://schemas.microsoft.com/office/drawing/2014/main" val="266507697"/>
                    </a:ext>
                  </a:extLst>
                </a:gridCol>
                <a:gridCol w="329184">
                  <a:extLst>
                    <a:ext uri="{9D8B030D-6E8A-4147-A177-3AD203B41FA5}">
                      <a16:colId xmlns:a16="http://schemas.microsoft.com/office/drawing/2014/main" val="1545387432"/>
                    </a:ext>
                  </a:extLst>
                </a:gridCol>
                <a:gridCol w="329184">
                  <a:extLst>
                    <a:ext uri="{9D8B030D-6E8A-4147-A177-3AD203B41FA5}">
                      <a16:colId xmlns:a16="http://schemas.microsoft.com/office/drawing/2014/main" val="3760078073"/>
                    </a:ext>
                  </a:extLst>
                </a:gridCol>
                <a:gridCol w="329184">
                  <a:extLst>
                    <a:ext uri="{9D8B030D-6E8A-4147-A177-3AD203B41FA5}">
                      <a16:colId xmlns:a16="http://schemas.microsoft.com/office/drawing/2014/main" val="4260779479"/>
                    </a:ext>
                  </a:extLst>
                </a:gridCol>
                <a:gridCol w="329184">
                  <a:extLst>
                    <a:ext uri="{9D8B030D-6E8A-4147-A177-3AD203B41FA5}">
                      <a16:colId xmlns:a16="http://schemas.microsoft.com/office/drawing/2014/main" val="856341934"/>
                    </a:ext>
                  </a:extLst>
                </a:gridCol>
                <a:gridCol w="329184">
                  <a:extLst>
                    <a:ext uri="{9D8B030D-6E8A-4147-A177-3AD203B41FA5}">
                      <a16:colId xmlns:a16="http://schemas.microsoft.com/office/drawing/2014/main" val="2915825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795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13:12:01</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https://scontent-iad3-1.xx.fbcdn.net/v/t1.0-9/s720x720/152469610_2021168054693109_491519508844271271_o.jpg?_nc_cat=103&amp;ccb=3&amp;_nc_sid=8024bb&amp;_nc_ohc=Di8IWc7SUAgAX9rkgqx&amp;_nc_ht=scontent-iad3-1.xx&amp;tp=7&amp;oh=bd4af37af023a1857bf4f968ff90da28&amp;oe=6066F555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48572389"/>
                  </a:ext>
                </a:extLst>
              </a:tr>
            </a:tbl>
          </a:graphicData>
        </a:graphic>
      </p:graphicFrame>
      <p:sp>
        <p:nvSpPr>
          <p:cNvPr id="4" name="Text Placeholder 3">
            <a:extLst>
              <a:ext uri="{FF2B5EF4-FFF2-40B4-BE49-F238E27FC236}">
                <a16:creationId xmlns:a16="http://schemas.microsoft.com/office/drawing/2014/main" id="{F68A3EF1-D44B-4DF7-A731-A3018D4ACE6A}"/>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466970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DEDB9-9308-406D-9B7A-76470009131E}"/>
              </a:ext>
            </a:extLst>
          </p:cNvPr>
          <p:cNvSpPr>
            <a:spLocks noGrp="1"/>
          </p:cNvSpPr>
          <p:nvPr>
            <p:ph type="title"/>
          </p:nvPr>
        </p:nvSpPr>
        <p:spPr/>
        <p:txBody>
          <a:bodyPr/>
          <a:lstStyle/>
          <a:p>
            <a:r>
              <a:rPr lang="en-US"/>
              <a:t>Facebook Published Posts Table | Harvey Norman Malaysia - 6 of 12</a:t>
            </a:r>
          </a:p>
        </p:txBody>
      </p:sp>
      <p:graphicFrame>
        <p:nvGraphicFramePr>
          <p:cNvPr id="5" name="Table Placeholder 4">
            <a:extLst>
              <a:ext uri="{FF2B5EF4-FFF2-40B4-BE49-F238E27FC236}">
                <a16:creationId xmlns:a16="http://schemas.microsoft.com/office/drawing/2014/main" id="{F372F4FA-4C2B-494A-94D3-074E8F2F8E45}"/>
              </a:ext>
            </a:extLst>
          </p:cNvPr>
          <p:cNvGraphicFramePr>
            <a:graphicFrameLocks noGrp="1"/>
          </p:cNvGraphicFramePr>
          <p:nvPr>
            <p:ph type="tbl" sz="quarter" idx="13"/>
            <p:extLst>
              <p:ext uri="{D42A27DB-BD31-4B8C-83A1-F6EECF244321}">
                <p14:modId xmlns:p14="http://schemas.microsoft.com/office/powerpoint/2010/main" val="1514007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01418402"/>
                    </a:ext>
                  </a:extLst>
                </a:gridCol>
                <a:gridCol w="1069848">
                  <a:extLst>
                    <a:ext uri="{9D8B030D-6E8A-4147-A177-3AD203B41FA5}">
                      <a16:colId xmlns:a16="http://schemas.microsoft.com/office/drawing/2014/main" val="2707262161"/>
                    </a:ext>
                  </a:extLst>
                </a:gridCol>
                <a:gridCol w="905256">
                  <a:extLst>
                    <a:ext uri="{9D8B030D-6E8A-4147-A177-3AD203B41FA5}">
                      <a16:colId xmlns:a16="http://schemas.microsoft.com/office/drawing/2014/main" val="3060654702"/>
                    </a:ext>
                  </a:extLst>
                </a:gridCol>
                <a:gridCol w="329184">
                  <a:extLst>
                    <a:ext uri="{9D8B030D-6E8A-4147-A177-3AD203B41FA5}">
                      <a16:colId xmlns:a16="http://schemas.microsoft.com/office/drawing/2014/main" val="3699314725"/>
                    </a:ext>
                  </a:extLst>
                </a:gridCol>
                <a:gridCol w="329184">
                  <a:extLst>
                    <a:ext uri="{9D8B030D-6E8A-4147-A177-3AD203B41FA5}">
                      <a16:colId xmlns:a16="http://schemas.microsoft.com/office/drawing/2014/main" val="3547134131"/>
                    </a:ext>
                  </a:extLst>
                </a:gridCol>
                <a:gridCol w="329184">
                  <a:extLst>
                    <a:ext uri="{9D8B030D-6E8A-4147-A177-3AD203B41FA5}">
                      <a16:colId xmlns:a16="http://schemas.microsoft.com/office/drawing/2014/main" val="2847586901"/>
                    </a:ext>
                  </a:extLst>
                </a:gridCol>
                <a:gridCol w="329184">
                  <a:extLst>
                    <a:ext uri="{9D8B030D-6E8A-4147-A177-3AD203B41FA5}">
                      <a16:colId xmlns:a16="http://schemas.microsoft.com/office/drawing/2014/main" val="2493001758"/>
                    </a:ext>
                  </a:extLst>
                </a:gridCol>
                <a:gridCol w="329184">
                  <a:extLst>
                    <a:ext uri="{9D8B030D-6E8A-4147-A177-3AD203B41FA5}">
                      <a16:colId xmlns:a16="http://schemas.microsoft.com/office/drawing/2014/main" val="305024109"/>
                    </a:ext>
                  </a:extLst>
                </a:gridCol>
                <a:gridCol w="329184">
                  <a:extLst>
                    <a:ext uri="{9D8B030D-6E8A-4147-A177-3AD203B41FA5}">
                      <a16:colId xmlns:a16="http://schemas.microsoft.com/office/drawing/2014/main" val="2824072357"/>
                    </a:ext>
                  </a:extLst>
                </a:gridCol>
                <a:gridCol w="329184">
                  <a:extLst>
                    <a:ext uri="{9D8B030D-6E8A-4147-A177-3AD203B41FA5}">
                      <a16:colId xmlns:a16="http://schemas.microsoft.com/office/drawing/2014/main" val="2423212592"/>
                    </a:ext>
                  </a:extLst>
                </a:gridCol>
                <a:gridCol w="329184">
                  <a:extLst>
                    <a:ext uri="{9D8B030D-6E8A-4147-A177-3AD203B41FA5}">
                      <a16:colId xmlns:a16="http://schemas.microsoft.com/office/drawing/2014/main" val="3541798478"/>
                    </a:ext>
                  </a:extLst>
                </a:gridCol>
                <a:gridCol w="329184">
                  <a:extLst>
                    <a:ext uri="{9D8B030D-6E8A-4147-A177-3AD203B41FA5}">
                      <a16:colId xmlns:a16="http://schemas.microsoft.com/office/drawing/2014/main" val="2928722009"/>
                    </a:ext>
                  </a:extLst>
                </a:gridCol>
                <a:gridCol w="329184">
                  <a:extLst>
                    <a:ext uri="{9D8B030D-6E8A-4147-A177-3AD203B41FA5}">
                      <a16:colId xmlns:a16="http://schemas.microsoft.com/office/drawing/2014/main" val="3892438844"/>
                    </a:ext>
                  </a:extLst>
                </a:gridCol>
                <a:gridCol w="329184">
                  <a:extLst>
                    <a:ext uri="{9D8B030D-6E8A-4147-A177-3AD203B41FA5}">
                      <a16:colId xmlns:a16="http://schemas.microsoft.com/office/drawing/2014/main" val="534526235"/>
                    </a:ext>
                  </a:extLst>
                </a:gridCol>
                <a:gridCol w="329184">
                  <a:extLst>
                    <a:ext uri="{9D8B030D-6E8A-4147-A177-3AD203B41FA5}">
                      <a16:colId xmlns:a16="http://schemas.microsoft.com/office/drawing/2014/main" val="1987344628"/>
                    </a:ext>
                  </a:extLst>
                </a:gridCol>
                <a:gridCol w="329184">
                  <a:extLst>
                    <a:ext uri="{9D8B030D-6E8A-4147-A177-3AD203B41FA5}">
                      <a16:colId xmlns:a16="http://schemas.microsoft.com/office/drawing/2014/main" val="4147575710"/>
                    </a:ext>
                  </a:extLst>
                </a:gridCol>
                <a:gridCol w="329184">
                  <a:extLst>
                    <a:ext uri="{9D8B030D-6E8A-4147-A177-3AD203B41FA5}">
                      <a16:colId xmlns:a16="http://schemas.microsoft.com/office/drawing/2014/main" val="821377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360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13:13:51</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https://scontent-iad3-1.xx.fbcdn.net/v/t1.0-9/s720x720/152414560_2021169211359660_775258540908293744_o.jpg?_nc_cat=103&amp;ccb=3&amp;_nc_sid=8024bb&amp;_nc_ohc=JPC1Y4gYnUAAX_uujHt&amp;_nc_ht=scontent-iad3-1.xx&amp;tp=7&amp;oh=219405818351855479ab4e498ef6242c&amp;oe=6069188E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3133255"/>
                  </a:ext>
                </a:extLst>
              </a:tr>
            </a:tbl>
          </a:graphicData>
        </a:graphic>
      </p:graphicFrame>
      <p:sp>
        <p:nvSpPr>
          <p:cNvPr id="4" name="Text Placeholder 3">
            <a:extLst>
              <a:ext uri="{FF2B5EF4-FFF2-40B4-BE49-F238E27FC236}">
                <a16:creationId xmlns:a16="http://schemas.microsoft.com/office/drawing/2014/main" id="{84B95A1C-D367-4096-B3AB-76A5D70B2953}"/>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19219649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4AA2-1535-49C8-AB1D-4ECD66B2FA7C}"/>
              </a:ext>
            </a:extLst>
          </p:cNvPr>
          <p:cNvSpPr>
            <a:spLocks noGrp="1"/>
          </p:cNvSpPr>
          <p:nvPr>
            <p:ph type="title"/>
          </p:nvPr>
        </p:nvSpPr>
        <p:spPr/>
        <p:txBody>
          <a:bodyPr/>
          <a:lstStyle/>
          <a:p>
            <a:r>
              <a:rPr lang="en-US"/>
              <a:t>Facebook Published Posts Table | Harvey Norman Malaysia - 7 of 12</a:t>
            </a:r>
          </a:p>
        </p:txBody>
      </p:sp>
      <p:graphicFrame>
        <p:nvGraphicFramePr>
          <p:cNvPr id="5" name="Table Placeholder 4">
            <a:extLst>
              <a:ext uri="{FF2B5EF4-FFF2-40B4-BE49-F238E27FC236}">
                <a16:creationId xmlns:a16="http://schemas.microsoft.com/office/drawing/2014/main" id="{B97FC8FF-F3B4-458D-8F54-7E7A1843D985}"/>
              </a:ext>
            </a:extLst>
          </p:cNvPr>
          <p:cNvGraphicFramePr>
            <a:graphicFrameLocks noGrp="1"/>
          </p:cNvGraphicFramePr>
          <p:nvPr>
            <p:ph type="tbl" sz="quarter" idx="13"/>
            <p:extLst>
              <p:ext uri="{D42A27DB-BD31-4B8C-83A1-F6EECF244321}">
                <p14:modId xmlns:p14="http://schemas.microsoft.com/office/powerpoint/2010/main" val="51464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98552129"/>
                    </a:ext>
                  </a:extLst>
                </a:gridCol>
                <a:gridCol w="1069848">
                  <a:extLst>
                    <a:ext uri="{9D8B030D-6E8A-4147-A177-3AD203B41FA5}">
                      <a16:colId xmlns:a16="http://schemas.microsoft.com/office/drawing/2014/main" val="3267247428"/>
                    </a:ext>
                  </a:extLst>
                </a:gridCol>
                <a:gridCol w="905256">
                  <a:extLst>
                    <a:ext uri="{9D8B030D-6E8A-4147-A177-3AD203B41FA5}">
                      <a16:colId xmlns:a16="http://schemas.microsoft.com/office/drawing/2014/main" val="2273006280"/>
                    </a:ext>
                  </a:extLst>
                </a:gridCol>
                <a:gridCol w="329184">
                  <a:extLst>
                    <a:ext uri="{9D8B030D-6E8A-4147-A177-3AD203B41FA5}">
                      <a16:colId xmlns:a16="http://schemas.microsoft.com/office/drawing/2014/main" val="2343177218"/>
                    </a:ext>
                  </a:extLst>
                </a:gridCol>
                <a:gridCol w="329184">
                  <a:extLst>
                    <a:ext uri="{9D8B030D-6E8A-4147-A177-3AD203B41FA5}">
                      <a16:colId xmlns:a16="http://schemas.microsoft.com/office/drawing/2014/main" val="3774605522"/>
                    </a:ext>
                  </a:extLst>
                </a:gridCol>
                <a:gridCol w="329184">
                  <a:extLst>
                    <a:ext uri="{9D8B030D-6E8A-4147-A177-3AD203B41FA5}">
                      <a16:colId xmlns:a16="http://schemas.microsoft.com/office/drawing/2014/main" val="2990803457"/>
                    </a:ext>
                  </a:extLst>
                </a:gridCol>
                <a:gridCol w="329184">
                  <a:extLst>
                    <a:ext uri="{9D8B030D-6E8A-4147-A177-3AD203B41FA5}">
                      <a16:colId xmlns:a16="http://schemas.microsoft.com/office/drawing/2014/main" val="1823988723"/>
                    </a:ext>
                  </a:extLst>
                </a:gridCol>
                <a:gridCol w="329184">
                  <a:extLst>
                    <a:ext uri="{9D8B030D-6E8A-4147-A177-3AD203B41FA5}">
                      <a16:colId xmlns:a16="http://schemas.microsoft.com/office/drawing/2014/main" val="2483394217"/>
                    </a:ext>
                  </a:extLst>
                </a:gridCol>
                <a:gridCol w="329184">
                  <a:extLst>
                    <a:ext uri="{9D8B030D-6E8A-4147-A177-3AD203B41FA5}">
                      <a16:colId xmlns:a16="http://schemas.microsoft.com/office/drawing/2014/main" val="224152946"/>
                    </a:ext>
                  </a:extLst>
                </a:gridCol>
                <a:gridCol w="329184">
                  <a:extLst>
                    <a:ext uri="{9D8B030D-6E8A-4147-A177-3AD203B41FA5}">
                      <a16:colId xmlns:a16="http://schemas.microsoft.com/office/drawing/2014/main" val="1434634274"/>
                    </a:ext>
                  </a:extLst>
                </a:gridCol>
                <a:gridCol w="329184">
                  <a:extLst>
                    <a:ext uri="{9D8B030D-6E8A-4147-A177-3AD203B41FA5}">
                      <a16:colId xmlns:a16="http://schemas.microsoft.com/office/drawing/2014/main" val="1051656695"/>
                    </a:ext>
                  </a:extLst>
                </a:gridCol>
                <a:gridCol w="329184">
                  <a:extLst>
                    <a:ext uri="{9D8B030D-6E8A-4147-A177-3AD203B41FA5}">
                      <a16:colId xmlns:a16="http://schemas.microsoft.com/office/drawing/2014/main" val="2619032543"/>
                    </a:ext>
                  </a:extLst>
                </a:gridCol>
                <a:gridCol w="329184">
                  <a:extLst>
                    <a:ext uri="{9D8B030D-6E8A-4147-A177-3AD203B41FA5}">
                      <a16:colId xmlns:a16="http://schemas.microsoft.com/office/drawing/2014/main" val="1399070125"/>
                    </a:ext>
                  </a:extLst>
                </a:gridCol>
                <a:gridCol w="329184">
                  <a:extLst>
                    <a:ext uri="{9D8B030D-6E8A-4147-A177-3AD203B41FA5}">
                      <a16:colId xmlns:a16="http://schemas.microsoft.com/office/drawing/2014/main" val="3012371215"/>
                    </a:ext>
                  </a:extLst>
                </a:gridCol>
                <a:gridCol w="329184">
                  <a:extLst>
                    <a:ext uri="{9D8B030D-6E8A-4147-A177-3AD203B41FA5}">
                      <a16:colId xmlns:a16="http://schemas.microsoft.com/office/drawing/2014/main" val="3016162811"/>
                    </a:ext>
                  </a:extLst>
                </a:gridCol>
                <a:gridCol w="329184">
                  <a:extLst>
                    <a:ext uri="{9D8B030D-6E8A-4147-A177-3AD203B41FA5}">
                      <a16:colId xmlns:a16="http://schemas.microsoft.com/office/drawing/2014/main" val="657427886"/>
                    </a:ext>
                  </a:extLst>
                </a:gridCol>
                <a:gridCol w="329184">
                  <a:extLst>
                    <a:ext uri="{9D8B030D-6E8A-4147-A177-3AD203B41FA5}">
                      <a16:colId xmlns:a16="http://schemas.microsoft.com/office/drawing/2014/main" val="4058833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089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13:13:25</a:t>
                      </a:r>
                      <a:r>
                        <a:rPr kumimoji="0" lang="en-US" sz="1000" b="0" i="0" u="none" strike="noStrike" kern="1200" cap="none" spc="0" normalizeH="0" baseline="0" noProof="0">
                          <a:ln>
                            <a:noFill/>
                          </a:ln>
                          <a:solidFill>
                            <a:prstClr val="black"/>
                          </a:solidFill>
                          <a:effectLst/>
                          <a:uLnTx/>
                          <a:uFillTx/>
                          <a:latin typeface="+mn-lt"/>
                          <a:ea typeface="+mn-ea"/>
                          <a:cs typeface="+mn-cs"/>
                        </a:rPr>
                        <a:t>
 Our Essentials Super Savers Sale is ending 2nd March! Grab these deals today at your nearest Harvey Norman 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https://scontent-iad3-1.xx.fbcdn.net/v/t1.0-9/s720x720/151284180_2021169008026347_2680271306839092950_o.jpg?_nc_cat=110&amp;ccb=3&amp;_nc_sid=8024bb&amp;_nc_ohc=QqntSWSyHC0AX_HcE-m&amp;_nc_ht=scontent-iad3-1.xx&amp;tp=7&amp;oh=9d894b895b30bc480605b3bbc05cdfb9&amp;oe=60686B4E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7605693"/>
                  </a:ext>
                </a:extLst>
              </a:tr>
            </a:tbl>
          </a:graphicData>
        </a:graphic>
      </p:graphicFrame>
      <p:sp>
        <p:nvSpPr>
          <p:cNvPr id="4" name="Text Placeholder 3">
            <a:extLst>
              <a:ext uri="{FF2B5EF4-FFF2-40B4-BE49-F238E27FC236}">
                <a16:creationId xmlns:a16="http://schemas.microsoft.com/office/drawing/2014/main" id="{5DDE92D8-7086-4941-8C19-B0C47B9AC44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879565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C4002-75C2-485B-9FF1-43EAA96FE15D}"/>
              </a:ext>
            </a:extLst>
          </p:cNvPr>
          <p:cNvSpPr>
            <a:spLocks noGrp="1"/>
          </p:cNvSpPr>
          <p:nvPr>
            <p:ph type="title"/>
          </p:nvPr>
        </p:nvSpPr>
        <p:spPr/>
        <p:txBody>
          <a:bodyPr/>
          <a:lstStyle/>
          <a:p>
            <a:r>
              <a:rPr lang="en-US"/>
              <a:t>Facebook Published Posts Table | Harvey Norman Malaysia - 8 of 12</a:t>
            </a:r>
          </a:p>
        </p:txBody>
      </p:sp>
      <p:graphicFrame>
        <p:nvGraphicFramePr>
          <p:cNvPr id="5" name="Table Placeholder 4">
            <a:extLst>
              <a:ext uri="{FF2B5EF4-FFF2-40B4-BE49-F238E27FC236}">
                <a16:creationId xmlns:a16="http://schemas.microsoft.com/office/drawing/2014/main" id="{088A835C-1CB3-44F8-973D-41C35BBC02A2}"/>
              </a:ext>
            </a:extLst>
          </p:cNvPr>
          <p:cNvGraphicFramePr>
            <a:graphicFrameLocks noGrp="1"/>
          </p:cNvGraphicFramePr>
          <p:nvPr>
            <p:ph type="tbl" sz="quarter" idx="13"/>
            <p:extLst>
              <p:ext uri="{D42A27DB-BD31-4B8C-83A1-F6EECF244321}">
                <p14:modId xmlns:p14="http://schemas.microsoft.com/office/powerpoint/2010/main" val="717071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51022601"/>
                    </a:ext>
                  </a:extLst>
                </a:gridCol>
                <a:gridCol w="1069848">
                  <a:extLst>
                    <a:ext uri="{9D8B030D-6E8A-4147-A177-3AD203B41FA5}">
                      <a16:colId xmlns:a16="http://schemas.microsoft.com/office/drawing/2014/main" val="1092628759"/>
                    </a:ext>
                  </a:extLst>
                </a:gridCol>
                <a:gridCol w="905256">
                  <a:extLst>
                    <a:ext uri="{9D8B030D-6E8A-4147-A177-3AD203B41FA5}">
                      <a16:colId xmlns:a16="http://schemas.microsoft.com/office/drawing/2014/main" val="3273843808"/>
                    </a:ext>
                  </a:extLst>
                </a:gridCol>
                <a:gridCol w="329184">
                  <a:extLst>
                    <a:ext uri="{9D8B030D-6E8A-4147-A177-3AD203B41FA5}">
                      <a16:colId xmlns:a16="http://schemas.microsoft.com/office/drawing/2014/main" val="3614003132"/>
                    </a:ext>
                  </a:extLst>
                </a:gridCol>
                <a:gridCol w="329184">
                  <a:extLst>
                    <a:ext uri="{9D8B030D-6E8A-4147-A177-3AD203B41FA5}">
                      <a16:colId xmlns:a16="http://schemas.microsoft.com/office/drawing/2014/main" val="4277092773"/>
                    </a:ext>
                  </a:extLst>
                </a:gridCol>
                <a:gridCol w="329184">
                  <a:extLst>
                    <a:ext uri="{9D8B030D-6E8A-4147-A177-3AD203B41FA5}">
                      <a16:colId xmlns:a16="http://schemas.microsoft.com/office/drawing/2014/main" val="1928686095"/>
                    </a:ext>
                  </a:extLst>
                </a:gridCol>
                <a:gridCol w="329184">
                  <a:extLst>
                    <a:ext uri="{9D8B030D-6E8A-4147-A177-3AD203B41FA5}">
                      <a16:colId xmlns:a16="http://schemas.microsoft.com/office/drawing/2014/main" val="1369975252"/>
                    </a:ext>
                  </a:extLst>
                </a:gridCol>
                <a:gridCol w="329184">
                  <a:extLst>
                    <a:ext uri="{9D8B030D-6E8A-4147-A177-3AD203B41FA5}">
                      <a16:colId xmlns:a16="http://schemas.microsoft.com/office/drawing/2014/main" val="3405168027"/>
                    </a:ext>
                  </a:extLst>
                </a:gridCol>
                <a:gridCol w="329184">
                  <a:extLst>
                    <a:ext uri="{9D8B030D-6E8A-4147-A177-3AD203B41FA5}">
                      <a16:colId xmlns:a16="http://schemas.microsoft.com/office/drawing/2014/main" val="3401737358"/>
                    </a:ext>
                  </a:extLst>
                </a:gridCol>
                <a:gridCol w="329184">
                  <a:extLst>
                    <a:ext uri="{9D8B030D-6E8A-4147-A177-3AD203B41FA5}">
                      <a16:colId xmlns:a16="http://schemas.microsoft.com/office/drawing/2014/main" val="2298167173"/>
                    </a:ext>
                  </a:extLst>
                </a:gridCol>
                <a:gridCol w="329184">
                  <a:extLst>
                    <a:ext uri="{9D8B030D-6E8A-4147-A177-3AD203B41FA5}">
                      <a16:colId xmlns:a16="http://schemas.microsoft.com/office/drawing/2014/main" val="3726075010"/>
                    </a:ext>
                  </a:extLst>
                </a:gridCol>
                <a:gridCol w="329184">
                  <a:extLst>
                    <a:ext uri="{9D8B030D-6E8A-4147-A177-3AD203B41FA5}">
                      <a16:colId xmlns:a16="http://schemas.microsoft.com/office/drawing/2014/main" val="3847393184"/>
                    </a:ext>
                  </a:extLst>
                </a:gridCol>
                <a:gridCol w="329184">
                  <a:extLst>
                    <a:ext uri="{9D8B030D-6E8A-4147-A177-3AD203B41FA5}">
                      <a16:colId xmlns:a16="http://schemas.microsoft.com/office/drawing/2014/main" val="181482361"/>
                    </a:ext>
                  </a:extLst>
                </a:gridCol>
                <a:gridCol w="329184">
                  <a:extLst>
                    <a:ext uri="{9D8B030D-6E8A-4147-A177-3AD203B41FA5}">
                      <a16:colId xmlns:a16="http://schemas.microsoft.com/office/drawing/2014/main" val="4169928106"/>
                    </a:ext>
                  </a:extLst>
                </a:gridCol>
                <a:gridCol w="329184">
                  <a:extLst>
                    <a:ext uri="{9D8B030D-6E8A-4147-A177-3AD203B41FA5}">
                      <a16:colId xmlns:a16="http://schemas.microsoft.com/office/drawing/2014/main" val="670175244"/>
                    </a:ext>
                  </a:extLst>
                </a:gridCol>
                <a:gridCol w="329184">
                  <a:extLst>
                    <a:ext uri="{9D8B030D-6E8A-4147-A177-3AD203B41FA5}">
                      <a16:colId xmlns:a16="http://schemas.microsoft.com/office/drawing/2014/main" val="3104446411"/>
                    </a:ext>
                  </a:extLst>
                </a:gridCol>
                <a:gridCol w="329184">
                  <a:extLst>
                    <a:ext uri="{9D8B030D-6E8A-4147-A177-3AD203B41FA5}">
                      <a16:colId xmlns:a16="http://schemas.microsoft.com/office/drawing/2014/main" val="3051059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651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- 2021-02-24 02:34:17</a:t>
                      </a:r>
                      <a:r>
                        <a:rPr kumimoji="0" lang="en-US" sz="1000" b="0" i="0" u="none" strike="noStrike" kern="1200" cap="none" spc="0" normalizeH="0" baseline="0" noProof="0">
                          <a:ln>
                            <a:noFill/>
                          </a:ln>
                          <a:solidFill>
                            <a:prstClr val="black"/>
                          </a:solidFill>
                          <a:effectLst/>
                          <a:uLnTx/>
                          <a:uFillTx/>
                          <a:latin typeface="+mn-lt"/>
                          <a:ea typeface="+mn-ea"/>
                          <a:cs typeface="+mn-cs"/>
                        </a:rPr>
                        <a:t>
 The festive season is still ongoing! Enjoy these time-limited dining and living room furniture deals at your nearest Harvey Norman store today!
*Promotions valid while stocks last.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https://scontent-iad3-1.xx.fbcdn.net/v/t1.0-9/p720x720/152285824_2016182945191620_6507136770303492475_o.jpg?_nc_cat=111&amp;ccb=3&amp;_nc_sid=8024bb&amp;_nc_ohc=cjtNFkoO4J8AX9fEYbG&amp;_nc_ht=scontent-iad3-1.xx&amp;tp=6&amp;oh=6aefbead97e600e5037c5a631c467a95&amp;oe=60670F88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6492898"/>
                  </a:ext>
                </a:extLst>
              </a:tr>
            </a:tbl>
          </a:graphicData>
        </a:graphic>
      </p:graphicFrame>
      <p:sp>
        <p:nvSpPr>
          <p:cNvPr id="4" name="Text Placeholder 3">
            <a:extLst>
              <a:ext uri="{FF2B5EF4-FFF2-40B4-BE49-F238E27FC236}">
                <a16:creationId xmlns:a16="http://schemas.microsoft.com/office/drawing/2014/main" id="{265BAF6B-6936-40E3-8582-6D6383C54EE0}"/>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8716934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7E0F6-7F68-487C-93D5-F3882F66D1E2}"/>
              </a:ext>
            </a:extLst>
          </p:cNvPr>
          <p:cNvSpPr>
            <a:spLocks noGrp="1"/>
          </p:cNvSpPr>
          <p:nvPr>
            <p:ph type="title"/>
          </p:nvPr>
        </p:nvSpPr>
        <p:spPr/>
        <p:txBody>
          <a:bodyPr/>
          <a:lstStyle/>
          <a:p>
            <a:r>
              <a:rPr lang="en-US"/>
              <a:t>Facebook Published Posts Table | Harvey Norman Malaysia - 9 of 12</a:t>
            </a:r>
          </a:p>
        </p:txBody>
      </p:sp>
      <p:graphicFrame>
        <p:nvGraphicFramePr>
          <p:cNvPr id="5" name="Table Placeholder 4">
            <a:extLst>
              <a:ext uri="{FF2B5EF4-FFF2-40B4-BE49-F238E27FC236}">
                <a16:creationId xmlns:a16="http://schemas.microsoft.com/office/drawing/2014/main" id="{EF0662E5-D745-4822-B1B3-47914EBEEB1F}"/>
              </a:ext>
            </a:extLst>
          </p:cNvPr>
          <p:cNvGraphicFramePr>
            <a:graphicFrameLocks noGrp="1"/>
          </p:cNvGraphicFramePr>
          <p:nvPr>
            <p:ph type="tbl" sz="quarter" idx="13"/>
            <p:extLst>
              <p:ext uri="{D42A27DB-BD31-4B8C-83A1-F6EECF244321}">
                <p14:modId xmlns:p14="http://schemas.microsoft.com/office/powerpoint/2010/main" val="2821896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93409870"/>
                    </a:ext>
                  </a:extLst>
                </a:gridCol>
                <a:gridCol w="1069848">
                  <a:extLst>
                    <a:ext uri="{9D8B030D-6E8A-4147-A177-3AD203B41FA5}">
                      <a16:colId xmlns:a16="http://schemas.microsoft.com/office/drawing/2014/main" val="868037154"/>
                    </a:ext>
                  </a:extLst>
                </a:gridCol>
                <a:gridCol w="905256">
                  <a:extLst>
                    <a:ext uri="{9D8B030D-6E8A-4147-A177-3AD203B41FA5}">
                      <a16:colId xmlns:a16="http://schemas.microsoft.com/office/drawing/2014/main" val="2792834293"/>
                    </a:ext>
                  </a:extLst>
                </a:gridCol>
                <a:gridCol w="329184">
                  <a:extLst>
                    <a:ext uri="{9D8B030D-6E8A-4147-A177-3AD203B41FA5}">
                      <a16:colId xmlns:a16="http://schemas.microsoft.com/office/drawing/2014/main" val="2237301652"/>
                    </a:ext>
                  </a:extLst>
                </a:gridCol>
                <a:gridCol w="329184">
                  <a:extLst>
                    <a:ext uri="{9D8B030D-6E8A-4147-A177-3AD203B41FA5}">
                      <a16:colId xmlns:a16="http://schemas.microsoft.com/office/drawing/2014/main" val="220596135"/>
                    </a:ext>
                  </a:extLst>
                </a:gridCol>
                <a:gridCol w="329184">
                  <a:extLst>
                    <a:ext uri="{9D8B030D-6E8A-4147-A177-3AD203B41FA5}">
                      <a16:colId xmlns:a16="http://schemas.microsoft.com/office/drawing/2014/main" val="457489580"/>
                    </a:ext>
                  </a:extLst>
                </a:gridCol>
                <a:gridCol w="329184">
                  <a:extLst>
                    <a:ext uri="{9D8B030D-6E8A-4147-A177-3AD203B41FA5}">
                      <a16:colId xmlns:a16="http://schemas.microsoft.com/office/drawing/2014/main" val="435832248"/>
                    </a:ext>
                  </a:extLst>
                </a:gridCol>
                <a:gridCol w="329184">
                  <a:extLst>
                    <a:ext uri="{9D8B030D-6E8A-4147-A177-3AD203B41FA5}">
                      <a16:colId xmlns:a16="http://schemas.microsoft.com/office/drawing/2014/main" val="3993371199"/>
                    </a:ext>
                  </a:extLst>
                </a:gridCol>
                <a:gridCol w="329184">
                  <a:extLst>
                    <a:ext uri="{9D8B030D-6E8A-4147-A177-3AD203B41FA5}">
                      <a16:colId xmlns:a16="http://schemas.microsoft.com/office/drawing/2014/main" val="249599320"/>
                    </a:ext>
                  </a:extLst>
                </a:gridCol>
                <a:gridCol w="329184">
                  <a:extLst>
                    <a:ext uri="{9D8B030D-6E8A-4147-A177-3AD203B41FA5}">
                      <a16:colId xmlns:a16="http://schemas.microsoft.com/office/drawing/2014/main" val="621236215"/>
                    </a:ext>
                  </a:extLst>
                </a:gridCol>
                <a:gridCol w="329184">
                  <a:extLst>
                    <a:ext uri="{9D8B030D-6E8A-4147-A177-3AD203B41FA5}">
                      <a16:colId xmlns:a16="http://schemas.microsoft.com/office/drawing/2014/main" val="542848079"/>
                    </a:ext>
                  </a:extLst>
                </a:gridCol>
                <a:gridCol w="329184">
                  <a:extLst>
                    <a:ext uri="{9D8B030D-6E8A-4147-A177-3AD203B41FA5}">
                      <a16:colId xmlns:a16="http://schemas.microsoft.com/office/drawing/2014/main" val="2992957356"/>
                    </a:ext>
                  </a:extLst>
                </a:gridCol>
                <a:gridCol w="329184">
                  <a:extLst>
                    <a:ext uri="{9D8B030D-6E8A-4147-A177-3AD203B41FA5}">
                      <a16:colId xmlns:a16="http://schemas.microsoft.com/office/drawing/2014/main" val="4165435693"/>
                    </a:ext>
                  </a:extLst>
                </a:gridCol>
                <a:gridCol w="329184">
                  <a:extLst>
                    <a:ext uri="{9D8B030D-6E8A-4147-A177-3AD203B41FA5}">
                      <a16:colId xmlns:a16="http://schemas.microsoft.com/office/drawing/2014/main" val="2520425306"/>
                    </a:ext>
                  </a:extLst>
                </a:gridCol>
                <a:gridCol w="329184">
                  <a:extLst>
                    <a:ext uri="{9D8B030D-6E8A-4147-A177-3AD203B41FA5}">
                      <a16:colId xmlns:a16="http://schemas.microsoft.com/office/drawing/2014/main" val="257814474"/>
                    </a:ext>
                  </a:extLst>
                </a:gridCol>
                <a:gridCol w="329184">
                  <a:extLst>
                    <a:ext uri="{9D8B030D-6E8A-4147-A177-3AD203B41FA5}">
                      <a16:colId xmlns:a16="http://schemas.microsoft.com/office/drawing/2014/main" val="3387175439"/>
                    </a:ext>
                  </a:extLst>
                </a:gridCol>
                <a:gridCol w="329184">
                  <a:extLst>
                    <a:ext uri="{9D8B030D-6E8A-4147-A177-3AD203B41FA5}">
                      <a16:colId xmlns:a16="http://schemas.microsoft.com/office/drawing/2014/main" val="126486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4941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- 2021-02-25 02:51:00</a:t>
                      </a:r>
                      <a:r>
                        <a:rPr kumimoji="0" lang="en-US" sz="1000" b="0" i="0" u="none" strike="noStrike" kern="1200" cap="none" spc="0" normalizeH="0" baseline="0" noProof="0">
                          <a:ln>
                            <a:noFill/>
                          </a:ln>
                          <a:solidFill>
                            <a:prstClr val="black"/>
                          </a:solidFill>
                          <a:effectLst/>
                          <a:uLnTx/>
                          <a:uFillTx/>
                          <a:latin typeface="+mn-lt"/>
                          <a:ea typeface="+mn-ea"/>
                          <a:cs typeface="+mn-cs"/>
                        </a:rPr>
                        <a:t>
 Make your sleeping sanctuary truly your own with Musterring mattresses! Enjoy a FREE* name embroidery service today on selected models.
Want to know more? Visit any of our Harvey Norman stores and consult our bedding experts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https://scontent-iad3-1.xx.fbcdn.net/v/t1.0-9/p720x720/151326376_2016329875176927_8113269547569108182_o.jpg?_nc_cat=108&amp;ccb=3&amp;_nc_sid=8024bb&amp;_nc_ohc=T3X6kkqMzv0AX-yez0T&amp;_nc_ht=scontent-iad3-1.xx&amp;tp=6&amp;oh=cc043d18a67f30026e4c2a1dcf28deac&amp;oe=60689025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6162726"/>
                  </a:ext>
                </a:extLst>
              </a:tr>
            </a:tbl>
          </a:graphicData>
        </a:graphic>
      </p:graphicFrame>
      <p:sp>
        <p:nvSpPr>
          <p:cNvPr id="4" name="Text Placeholder 3">
            <a:extLst>
              <a:ext uri="{FF2B5EF4-FFF2-40B4-BE49-F238E27FC236}">
                <a16:creationId xmlns:a16="http://schemas.microsoft.com/office/drawing/2014/main" id="{CA778F8B-53CD-4AC0-A167-8DCCF2C57CA4}"/>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6019304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12B69-6981-47FB-B0E3-F37F33AF0EAF}"/>
              </a:ext>
            </a:extLst>
          </p:cNvPr>
          <p:cNvSpPr>
            <a:spLocks noGrp="1"/>
          </p:cNvSpPr>
          <p:nvPr>
            <p:ph type="title"/>
          </p:nvPr>
        </p:nvSpPr>
        <p:spPr/>
        <p:txBody>
          <a:bodyPr/>
          <a:lstStyle/>
          <a:p>
            <a:r>
              <a:rPr lang="en-US"/>
              <a:t>Facebook Published Posts Table | Harvey Norman Malaysia - 10 of 12</a:t>
            </a:r>
          </a:p>
        </p:txBody>
      </p:sp>
      <p:graphicFrame>
        <p:nvGraphicFramePr>
          <p:cNvPr id="5" name="Table Placeholder 4">
            <a:extLst>
              <a:ext uri="{FF2B5EF4-FFF2-40B4-BE49-F238E27FC236}">
                <a16:creationId xmlns:a16="http://schemas.microsoft.com/office/drawing/2014/main" id="{CD6FED62-BF28-41CF-9DF1-E6FD067A3C54}"/>
              </a:ext>
            </a:extLst>
          </p:cNvPr>
          <p:cNvGraphicFramePr>
            <a:graphicFrameLocks noGrp="1"/>
          </p:cNvGraphicFramePr>
          <p:nvPr>
            <p:ph type="tbl" sz="quarter" idx="13"/>
            <p:extLst>
              <p:ext uri="{D42A27DB-BD31-4B8C-83A1-F6EECF244321}">
                <p14:modId xmlns:p14="http://schemas.microsoft.com/office/powerpoint/2010/main" val="564709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02792990"/>
                    </a:ext>
                  </a:extLst>
                </a:gridCol>
                <a:gridCol w="1069848">
                  <a:extLst>
                    <a:ext uri="{9D8B030D-6E8A-4147-A177-3AD203B41FA5}">
                      <a16:colId xmlns:a16="http://schemas.microsoft.com/office/drawing/2014/main" val="2372956615"/>
                    </a:ext>
                  </a:extLst>
                </a:gridCol>
                <a:gridCol w="905256">
                  <a:extLst>
                    <a:ext uri="{9D8B030D-6E8A-4147-A177-3AD203B41FA5}">
                      <a16:colId xmlns:a16="http://schemas.microsoft.com/office/drawing/2014/main" val="1269018239"/>
                    </a:ext>
                  </a:extLst>
                </a:gridCol>
                <a:gridCol w="329184">
                  <a:extLst>
                    <a:ext uri="{9D8B030D-6E8A-4147-A177-3AD203B41FA5}">
                      <a16:colId xmlns:a16="http://schemas.microsoft.com/office/drawing/2014/main" val="1486779992"/>
                    </a:ext>
                  </a:extLst>
                </a:gridCol>
                <a:gridCol w="329184">
                  <a:extLst>
                    <a:ext uri="{9D8B030D-6E8A-4147-A177-3AD203B41FA5}">
                      <a16:colId xmlns:a16="http://schemas.microsoft.com/office/drawing/2014/main" val="4247813498"/>
                    </a:ext>
                  </a:extLst>
                </a:gridCol>
                <a:gridCol w="329184">
                  <a:extLst>
                    <a:ext uri="{9D8B030D-6E8A-4147-A177-3AD203B41FA5}">
                      <a16:colId xmlns:a16="http://schemas.microsoft.com/office/drawing/2014/main" val="3941562485"/>
                    </a:ext>
                  </a:extLst>
                </a:gridCol>
                <a:gridCol w="329184">
                  <a:extLst>
                    <a:ext uri="{9D8B030D-6E8A-4147-A177-3AD203B41FA5}">
                      <a16:colId xmlns:a16="http://schemas.microsoft.com/office/drawing/2014/main" val="1631498064"/>
                    </a:ext>
                  </a:extLst>
                </a:gridCol>
                <a:gridCol w="329184">
                  <a:extLst>
                    <a:ext uri="{9D8B030D-6E8A-4147-A177-3AD203B41FA5}">
                      <a16:colId xmlns:a16="http://schemas.microsoft.com/office/drawing/2014/main" val="3774042617"/>
                    </a:ext>
                  </a:extLst>
                </a:gridCol>
                <a:gridCol w="329184">
                  <a:extLst>
                    <a:ext uri="{9D8B030D-6E8A-4147-A177-3AD203B41FA5}">
                      <a16:colId xmlns:a16="http://schemas.microsoft.com/office/drawing/2014/main" val="2070293472"/>
                    </a:ext>
                  </a:extLst>
                </a:gridCol>
                <a:gridCol w="329184">
                  <a:extLst>
                    <a:ext uri="{9D8B030D-6E8A-4147-A177-3AD203B41FA5}">
                      <a16:colId xmlns:a16="http://schemas.microsoft.com/office/drawing/2014/main" val="3018283520"/>
                    </a:ext>
                  </a:extLst>
                </a:gridCol>
                <a:gridCol w="329184">
                  <a:extLst>
                    <a:ext uri="{9D8B030D-6E8A-4147-A177-3AD203B41FA5}">
                      <a16:colId xmlns:a16="http://schemas.microsoft.com/office/drawing/2014/main" val="1643726078"/>
                    </a:ext>
                  </a:extLst>
                </a:gridCol>
                <a:gridCol w="329184">
                  <a:extLst>
                    <a:ext uri="{9D8B030D-6E8A-4147-A177-3AD203B41FA5}">
                      <a16:colId xmlns:a16="http://schemas.microsoft.com/office/drawing/2014/main" val="1672376634"/>
                    </a:ext>
                  </a:extLst>
                </a:gridCol>
                <a:gridCol w="329184">
                  <a:extLst>
                    <a:ext uri="{9D8B030D-6E8A-4147-A177-3AD203B41FA5}">
                      <a16:colId xmlns:a16="http://schemas.microsoft.com/office/drawing/2014/main" val="3728376510"/>
                    </a:ext>
                  </a:extLst>
                </a:gridCol>
                <a:gridCol w="329184">
                  <a:extLst>
                    <a:ext uri="{9D8B030D-6E8A-4147-A177-3AD203B41FA5}">
                      <a16:colId xmlns:a16="http://schemas.microsoft.com/office/drawing/2014/main" val="3418262766"/>
                    </a:ext>
                  </a:extLst>
                </a:gridCol>
                <a:gridCol w="329184">
                  <a:extLst>
                    <a:ext uri="{9D8B030D-6E8A-4147-A177-3AD203B41FA5}">
                      <a16:colId xmlns:a16="http://schemas.microsoft.com/office/drawing/2014/main" val="3196239108"/>
                    </a:ext>
                  </a:extLst>
                </a:gridCol>
                <a:gridCol w="329184">
                  <a:extLst>
                    <a:ext uri="{9D8B030D-6E8A-4147-A177-3AD203B41FA5}">
                      <a16:colId xmlns:a16="http://schemas.microsoft.com/office/drawing/2014/main" val="3061638812"/>
                    </a:ext>
                  </a:extLst>
                </a:gridCol>
                <a:gridCol w="329184">
                  <a:extLst>
                    <a:ext uri="{9D8B030D-6E8A-4147-A177-3AD203B41FA5}">
                      <a16:colId xmlns:a16="http://schemas.microsoft.com/office/drawing/2014/main" val="1109057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477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- 2021-02-22 06:39:27</a:t>
                      </a:r>
                      <a:r>
                        <a:rPr kumimoji="0" lang="en-US" sz="1000" b="0" i="0" u="none" strike="noStrike" kern="1200" cap="none" spc="0" normalizeH="0" baseline="0" noProof="0">
                          <a:ln>
                            <a:noFill/>
                          </a:ln>
                          <a:solidFill>
                            <a:prstClr val="black"/>
                          </a:solidFill>
                          <a:effectLst/>
                          <a:uLnTx/>
                          <a:uFillTx/>
                          <a:latin typeface="+mn-lt"/>
                          <a:ea typeface="+mn-ea"/>
                          <a:cs typeface="+mn-cs"/>
                        </a:rPr>
                        <a:t>
 Super Tech Deals - Fantastic Fitness Sale
Improve your health and achieve your fitness goals with these awesome deals up to 56% off! Also, don’t miss out on the exclusive PWP offers.
Grab yours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60024038_1396272767182644_1131468190207967232_n.jpg?_nc_cat=1&amp;ccb=3&amp;_nc_sid=dbb9e7&amp;_nc_ohc=1sQQYKVwdBYAX8LyhVQ&amp;_nc_oc=AQl6n6RQ1B_AQc8vnAdr2ewI_TY2OO1S5HRZNrqQjh_eZEY-qpkkjheu5CIYWkcksB0&amp;_nc_ht=scontent-iad3-1.xx&amp;tp=6&amp;oh=9b16419ebf723f030fd3caa8d77fdf29&amp;oe=60668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09907838"/>
                  </a:ext>
                </a:extLst>
              </a:tr>
            </a:tbl>
          </a:graphicData>
        </a:graphic>
      </p:graphicFrame>
      <p:sp>
        <p:nvSpPr>
          <p:cNvPr id="4" name="Text Placeholder 3">
            <a:extLst>
              <a:ext uri="{FF2B5EF4-FFF2-40B4-BE49-F238E27FC236}">
                <a16:creationId xmlns:a16="http://schemas.microsoft.com/office/drawing/2014/main" id="{6C0A772C-19A1-4492-9A89-0C7EC6D01CCF}"/>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3522151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23F20-7291-4CCC-AACD-EEA93A4BEEF5}"/>
              </a:ext>
            </a:extLst>
          </p:cNvPr>
          <p:cNvSpPr>
            <a:spLocks noGrp="1"/>
          </p:cNvSpPr>
          <p:nvPr>
            <p:ph type="title"/>
          </p:nvPr>
        </p:nvSpPr>
        <p:spPr/>
        <p:txBody>
          <a:bodyPr/>
          <a:lstStyle/>
          <a:p>
            <a:r>
              <a:rPr lang="en-US"/>
              <a:t>Facebook Published Posts Table | Harvey Norman Malaysia - 11 of 12</a:t>
            </a:r>
          </a:p>
        </p:txBody>
      </p:sp>
      <p:graphicFrame>
        <p:nvGraphicFramePr>
          <p:cNvPr id="5" name="Table Placeholder 4">
            <a:extLst>
              <a:ext uri="{FF2B5EF4-FFF2-40B4-BE49-F238E27FC236}">
                <a16:creationId xmlns:a16="http://schemas.microsoft.com/office/drawing/2014/main" id="{463CE1EC-567A-4FBF-A3C2-16E56CB1D0AB}"/>
              </a:ext>
            </a:extLst>
          </p:cNvPr>
          <p:cNvGraphicFramePr>
            <a:graphicFrameLocks noGrp="1"/>
          </p:cNvGraphicFramePr>
          <p:nvPr>
            <p:ph type="tbl" sz="quarter" idx="13"/>
            <p:extLst>
              <p:ext uri="{D42A27DB-BD31-4B8C-83A1-F6EECF244321}">
                <p14:modId xmlns:p14="http://schemas.microsoft.com/office/powerpoint/2010/main" val="334802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79691084"/>
                    </a:ext>
                  </a:extLst>
                </a:gridCol>
                <a:gridCol w="1069848">
                  <a:extLst>
                    <a:ext uri="{9D8B030D-6E8A-4147-A177-3AD203B41FA5}">
                      <a16:colId xmlns:a16="http://schemas.microsoft.com/office/drawing/2014/main" val="4044552579"/>
                    </a:ext>
                  </a:extLst>
                </a:gridCol>
                <a:gridCol w="905256">
                  <a:extLst>
                    <a:ext uri="{9D8B030D-6E8A-4147-A177-3AD203B41FA5}">
                      <a16:colId xmlns:a16="http://schemas.microsoft.com/office/drawing/2014/main" val="4269108475"/>
                    </a:ext>
                  </a:extLst>
                </a:gridCol>
                <a:gridCol w="329184">
                  <a:extLst>
                    <a:ext uri="{9D8B030D-6E8A-4147-A177-3AD203B41FA5}">
                      <a16:colId xmlns:a16="http://schemas.microsoft.com/office/drawing/2014/main" val="1191292222"/>
                    </a:ext>
                  </a:extLst>
                </a:gridCol>
                <a:gridCol w="329184">
                  <a:extLst>
                    <a:ext uri="{9D8B030D-6E8A-4147-A177-3AD203B41FA5}">
                      <a16:colId xmlns:a16="http://schemas.microsoft.com/office/drawing/2014/main" val="4219331763"/>
                    </a:ext>
                  </a:extLst>
                </a:gridCol>
                <a:gridCol w="329184">
                  <a:extLst>
                    <a:ext uri="{9D8B030D-6E8A-4147-A177-3AD203B41FA5}">
                      <a16:colId xmlns:a16="http://schemas.microsoft.com/office/drawing/2014/main" val="287845979"/>
                    </a:ext>
                  </a:extLst>
                </a:gridCol>
                <a:gridCol w="329184">
                  <a:extLst>
                    <a:ext uri="{9D8B030D-6E8A-4147-A177-3AD203B41FA5}">
                      <a16:colId xmlns:a16="http://schemas.microsoft.com/office/drawing/2014/main" val="1422422537"/>
                    </a:ext>
                  </a:extLst>
                </a:gridCol>
                <a:gridCol w="329184">
                  <a:extLst>
                    <a:ext uri="{9D8B030D-6E8A-4147-A177-3AD203B41FA5}">
                      <a16:colId xmlns:a16="http://schemas.microsoft.com/office/drawing/2014/main" val="3109985504"/>
                    </a:ext>
                  </a:extLst>
                </a:gridCol>
                <a:gridCol w="329184">
                  <a:extLst>
                    <a:ext uri="{9D8B030D-6E8A-4147-A177-3AD203B41FA5}">
                      <a16:colId xmlns:a16="http://schemas.microsoft.com/office/drawing/2014/main" val="1648419936"/>
                    </a:ext>
                  </a:extLst>
                </a:gridCol>
                <a:gridCol w="329184">
                  <a:extLst>
                    <a:ext uri="{9D8B030D-6E8A-4147-A177-3AD203B41FA5}">
                      <a16:colId xmlns:a16="http://schemas.microsoft.com/office/drawing/2014/main" val="2327040404"/>
                    </a:ext>
                  </a:extLst>
                </a:gridCol>
                <a:gridCol w="329184">
                  <a:extLst>
                    <a:ext uri="{9D8B030D-6E8A-4147-A177-3AD203B41FA5}">
                      <a16:colId xmlns:a16="http://schemas.microsoft.com/office/drawing/2014/main" val="346283994"/>
                    </a:ext>
                  </a:extLst>
                </a:gridCol>
                <a:gridCol w="329184">
                  <a:extLst>
                    <a:ext uri="{9D8B030D-6E8A-4147-A177-3AD203B41FA5}">
                      <a16:colId xmlns:a16="http://schemas.microsoft.com/office/drawing/2014/main" val="2616323231"/>
                    </a:ext>
                  </a:extLst>
                </a:gridCol>
                <a:gridCol w="329184">
                  <a:extLst>
                    <a:ext uri="{9D8B030D-6E8A-4147-A177-3AD203B41FA5}">
                      <a16:colId xmlns:a16="http://schemas.microsoft.com/office/drawing/2014/main" val="164901928"/>
                    </a:ext>
                  </a:extLst>
                </a:gridCol>
                <a:gridCol w="329184">
                  <a:extLst>
                    <a:ext uri="{9D8B030D-6E8A-4147-A177-3AD203B41FA5}">
                      <a16:colId xmlns:a16="http://schemas.microsoft.com/office/drawing/2014/main" val="1529757008"/>
                    </a:ext>
                  </a:extLst>
                </a:gridCol>
                <a:gridCol w="329184">
                  <a:extLst>
                    <a:ext uri="{9D8B030D-6E8A-4147-A177-3AD203B41FA5}">
                      <a16:colId xmlns:a16="http://schemas.microsoft.com/office/drawing/2014/main" val="1509187411"/>
                    </a:ext>
                  </a:extLst>
                </a:gridCol>
                <a:gridCol w="329184">
                  <a:extLst>
                    <a:ext uri="{9D8B030D-6E8A-4147-A177-3AD203B41FA5}">
                      <a16:colId xmlns:a16="http://schemas.microsoft.com/office/drawing/2014/main" val="464774533"/>
                    </a:ext>
                  </a:extLst>
                </a:gridCol>
                <a:gridCol w="329184">
                  <a:extLst>
                    <a:ext uri="{9D8B030D-6E8A-4147-A177-3AD203B41FA5}">
                      <a16:colId xmlns:a16="http://schemas.microsoft.com/office/drawing/2014/main" val="165544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89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- 2021-02-23 02:59:00</a:t>
                      </a:r>
                      <a:r>
                        <a:rPr kumimoji="0" lang="en-US" sz="1000" b="0" i="0" u="none" strike="noStrike" kern="1200" cap="none" spc="0" normalizeH="0" baseline="0" noProof="0">
                          <a:ln>
                            <a:noFill/>
                          </a:ln>
                          <a:solidFill>
                            <a:prstClr val="black"/>
                          </a:solidFill>
                          <a:effectLst/>
                          <a:uLnTx/>
                          <a:uFillTx/>
                          <a:latin typeface="+mn-lt"/>
                          <a:ea typeface="+mn-ea"/>
                          <a:cs typeface="+mn-cs"/>
                        </a:rPr>
                        <a:t>
 Don't miss the chance to grab all your favourite items on sale! Only until 2 March so visit your nearest Harvey Norman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60024038_1396272767182644_1131468190207967232_n.jpg?_nc_cat=1&amp;ccb=3&amp;_nc_sid=dbb9e7&amp;_nc_ohc=1sQQYKVwdBYAX8LyhVQ&amp;_nc_oc=AQl6n6RQ1B_AQc8vnAdr2ewI_TY2OO1S5HRZNrqQjh_eZEY-qpkkjheu5CIYWkcksB0&amp;_nc_ht=scontent-iad3-1.xx&amp;tp=6&amp;oh=9b16419ebf723f030fd3caa8d77fdf29&amp;oe=60668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83836507"/>
                  </a:ext>
                </a:extLst>
              </a:tr>
            </a:tbl>
          </a:graphicData>
        </a:graphic>
      </p:graphicFrame>
      <p:sp>
        <p:nvSpPr>
          <p:cNvPr id="4" name="Text Placeholder 3">
            <a:extLst>
              <a:ext uri="{FF2B5EF4-FFF2-40B4-BE49-F238E27FC236}">
                <a16:creationId xmlns:a16="http://schemas.microsoft.com/office/drawing/2014/main" id="{77C55994-4ED3-4F1A-B75D-3182EA177ED6}"/>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6020961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F0A08-377E-42EA-B80B-018806D84724}"/>
              </a:ext>
            </a:extLst>
          </p:cNvPr>
          <p:cNvSpPr>
            <a:spLocks noGrp="1"/>
          </p:cNvSpPr>
          <p:nvPr>
            <p:ph type="title"/>
          </p:nvPr>
        </p:nvSpPr>
        <p:spPr/>
        <p:txBody>
          <a:bodyPr/>
          <a:lstStyle/>
          <a:p>
            <a:r>
              <a:rPr lang="en-US"/>
              <a:t>Facebook Published Posts Table | Harvey Norman Malaysia - 12 of 12</a:t>
            </a:r>
          </a:p>
        </p:txBody>
      </p:sp>
      <p:graphicFrame>
        <p:nvGraphicFramePr>
          <p:cNvPr id="5" name="Table Placeholder 4">
            <a:extLst>
              <a:ext uri="{FF2B5EF4-FFF2-40B4-BE49-F238E27FC236}">
                <a16:creationId xmlns:a16="http://schemas.microsoft.com/office/drawing/2014/main" id="{D51C1502-D883-4744-A141-B558345289F3}"/>
              </a:ext>
            </a:extLst>
          </p:cNvPr>
          <p:cNvGraphicFramePr>
            <a:graphicFrameLocks noGrp="1"/>
          </p:cNvGraphicFramePr>
          <p:nvPr>
            <p:ph type="tbl" sz="quarter" idx="13"/>
            <p:extLst>
              <p:ext uri="{D42A27DB-BD31-4B8C-83A1-F6EECF244321}">
                <p14:modId xmlns:p14="http://schemas.microsoft.com/office/powerpoint/2010/main" val="1785105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6594620"/>
                    </a:ext>
                  </a:extLst>
                </a:gridCol>
                <a:gridCol w="1069848">
                  <a:extLst>
                    <a:ext uri="{9D8B030D-6E8A-4147-A177-3AD203B41FA5}">
                      <a16:colId xmlns:a16="http://schemas.microsoft.com/office/drawing/2014/main" val="4138059029"/>
                    </a:ext>
                  </a:extLst>
                </a:gridCol>
                <a:gridCol w="905256">
                  <a:extLst>
                    <a:ext uri="{9D8B030D-6E8A-4147-A177-3AD203B41FA5}">
                      <a16:colId xmlns:a16="http://schemas.microsoft.com/office/drawing/2014/main" val="2654502785"/>
                    </a:ext>
                  </a:extLst>
                </a:gridCol>
                <a:gridCol w="329184">
                  <a:extLst>
                    <a:ext uri="{9D8B030D-6E8A-4147-A177-3AD203B41FA5}">
                      <a16:colId xmlns:a16="http://schemas.microsoft.com/office/drawing/2014/main" val="2340794307"/>
                    </a:ext>
                  </a:extLst>
                </a:gridCol>
                <a:gridCol w="329184">
                  <a:extLst>
                    <a:ext uri="{9D8B030D-6E8A-4147-A177-3AD203B41FA5}">
                      <a16:colId xmlns:a16="http://schemas.microsoft.com/office/drawing/2014/main" val="3749418977"/>
                    </a:ext>
                  </a:extLst>
                </a:gridCol>
                <a:gridCol w="329184">
                  <a:extLst>
                    <a:ext uri="{9D8B030D-6E8A-4147-A177-3AD203B41FA5}">
                      <a16:colId xmlns:a16="http://schemas.microsoft.com/office/drawing/2014/main" val="134236280"/>
                    </a:ext>
                  </a:extLst>
                </a:gridCol>
                <a:gridCol w="329184">
                  <a:extLst>
                    <a:ext uri="{9D8B030D-6E8A-4147-A177-3AD203B41FA5}">
                      <a16:colId xmlns:a16="http://schemas.microsoft.com/office/drawing/2014/main" val="2992998203"/>
                    </a:ext>
                  </a:extLst>
                </a:gridCol>
                <a:gridCol w="329184">
                  <a:extLst>
                    <a:ext uri="{9D8B030D-6E8A-4147-A177-3AD203B41FA5}">
                      <a16:colId xmlns:a16="http://schemas.microsoft.com/office/drawing/2014/main" val="2302020379"/>
                    </a:ext>
                  </a:extLst>
                </a:gridCol>
                <a:gridCol w="329184">
                  <a:extLst>
                    <a:ext uri="{9D8B030D-6E8A-4147-A177-3AD203B41FA5}">
                      <a16:colId xmlns:a16="http://schemas.microsoft.com/office/drawing/2014/main" val="1745476617"/>
                    </a:ext>
                  </a:extLst>
                </a:gridCol>
                <a:gridCol w="329184">
                  <a:extLst>
                    <a:ext uri="{9D8B030D-6E8A-4147-A177-3AD203B41FA5}">
                      <a16:colId xmlns:a16="http://schemas.microsoft.com/office/drawing/2014/main" val="1226595917"/>
                    </a:ext>
                  </a:extLst>
                </a:gridCol>
                <a:gridCol w="329184">
                  <a:extLst>
                    <a:ext uri="{9D8B030D-6E8A-4147-A177-3AD203B41FA5}">
                      <a16:colId xmlns:a16="http://schemas.microsoft.com/office/drawing/2014/main" val="741662341"/>
                    </a:ext>
                  </a:extLst>
                </a:gridCol>
                <a:gridCol w="329184">
                  <a:extLst>
                    <a:ext uri="{9D8B030D-6E8A-4147-A177-3AD203B41FA5}">
                      <a16:colId xmlns:a16="http://schemas.microsoft.com/office/drawing/2014/main" val="3911244220"/>
                    </a:ext>
                  </a:extLst>
                </a:gridCol>
                <a:gridCol w="329184">
                  <a:extLst>
                    <a:ext uri="{9D8B030D-6E8A-4147-A177-3AD203B41FA5}">
                      <a16:colId xmlns:a16="http://schemas.microsoft.com/office/drawing/2014/main" val="823736357"/>
                    </a:ext>
                  </a:extLst>
                </a:gridCol>
                <a:gridCol w="329184">
                  <a:extLst>
                    <a:ext uri="{9D8B030D-6E8A-4147-A177-3AD203B41FA5}">
                      <a16:colId xmlns:a16="http://schemas.microsoft.com/office/drawing/2014/main" val="2498681308"/>
                    </a:ext>
                  </a:extLst>
                </a:gridCol>
                <a:gridCol w="329184">
                  <a:extLst>
                    <a:ext uri="{9D8B030D-6E8A-4147-A177-3AD203B41FA5}">
                      <a16:colId xmlns:a16="http://schemas.microsoft.com/office/drawing/2014/main" val="4133138729"/>
                    </a:ext>
                  </a:extLst>
                </a:gridCol>
                <a:gridCol w="329184">
                  <a:extLst>
                    <a:ext uri="{9D8B030D-6E8A-4147-A177-3AD203B41FA5}">
                      <a16:colId xmlns:a16="http://schemas.microsoft.com/office/drawing/2014/main" val="4271357792"/>
                    </a:ext>
                  </a:extLst>
                </a:gridCol>
                <a:gridCol w="329184">
                  <a:extLst>
                    <a:ext uri="{9D8B030D-6E8A-4147-A177-3AD203B41FA5}">
                      <a16:colId xmlns:a16="http://schemas.microsoft.com/office/drawing/2014/main" val="1919053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402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Harvey Norman Malaysia - 2021-02-28 02:54:00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Musterring is a German brand that is exclusive only to Harvey Norman in Malaysia? 
Here are some fun facts about their mattresses for you!
Get to know our mattresses today by consulting our bedding experts at your nearest Harvey Norman store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https://scontent-iad3-1.xx.fbcdn.net/v/t1.0-0/p480x480/151475610_2016331241843457_7965795281328865310_o.jpg?_nc_cat=104&amp;ccb=3&amp;_nc_sid=8024bb&amp;_nc_ohc=aMZJu8pporEAX-HJ7kY&amp;_nc_ht=scontent-iad3-1.xx&amp;tp=6&amp;oh=df58d69c9891c90eabc5b0361710045a&amp;oe=6067B19F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03/05/2021 05:19:46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96893151"/>
                  </a:ext>
                </a:extLst>
              </a:tr>
            </a:tbl>
          </a:graphicData>
        </a:graphic>
      </p:graphicFrame>
      <p:sp>
        <p:nvSpPr>
          <p:cNvPr id="4" name="Text Placeholder 3">
            <a:extLst>
              <a:ext uri="{FF2B5EF4-FFF2-40B4-BE49-F238E27FC236}">
                <a16:creationId xmlns:a16="http://schemas.microsoft.com/office/drawing/2014/main" id="{C7DA79CA-A28C-44B2-A792-61F1ADCC55A7}"/>
              </a:ext>
            </a:extLst>
          </p:cNvPr>
          <p:cNvSpPr>
            <a:spLocks noGrp="1"/>
          </p:cNvSpPr>
          <p:nvPr>
            <p:ph type="body" sz="quarter" idx="14"/>
          </p:nvPr>
        </p:nvSpPr>
        <p:spPr/>
        <p:txBody>
          <a:bodyPr/>
          <a:lstStyle/>
          <a:p>
            <a:r>
              <a:rPr lang="en-US"/>
              <a:t>02/22/2021 - 02/28/2021</a:t>
            </a:r>
          </a:p>
        </p:txBody>
      </p:sp>
    </p:spTree>
    <p:extLst>
      <p:ext uri="{BB962C8B-B14F-4D97-AF65-F5344CB8AC3E}">
        <p14:creationId xmlns:p14="http://schemas.microsoft.com/office/powerpoint/2010/main" val="870537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3469</Words>
  <Application>Microsoft Office PowerPoint</Application>
  <PresentationFormat>On-screen Show (4:3)</PresentationFormat>
  <Paragraphs>1043</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Deep Insights</vt:lpstr>
      <vt:lpstr>Facebook Fan Demographics | Harvey Norman Malaysia</vt:lpstr>
      <vt:lpstr>Facebook Page Likes Change by Like/Unlike Source | Harvey Norman Malaysia</vt:lpstr>
      <vt:lpstr>Facebook Reach | Harvey Norman Malaysia</vt:lpstr>
      <vt:lpstr>Facebook Reach By Country Table | Harvey Norman Malaysia - 1 of 3</vt:lpstr>
      <vt:lpstr>Facebook Reach By Country Table | Harvey Norman Malaysia - 2 of 3</vt:lpstr>
      <vt:lpstr>Facebook Reach By Country Table | Harvey Norman Malaysia - 3 of 3</vt:lpstr>
      <vt:lpstr>Facebook Reactions Distribution | Harvey Norman Malaysia</vt:lpstr>
      <vt:lpstr>Facebook Engagement Rate By Post Type | Harvey Norman Malaysia</vt:lpstr>
      <vt:lpstr>Facebook Private Conversations Table | Harvey Norman Malaysia - 1 of 26</vt:lpstr>
      <vt:lpstr>Facebook Private Conversations Table | Harvey Norman Malaysia - 2 of 26</vt:lpstr>
      <vt:lpstr>Facebook Private Conversations Table | Harvey Norman Malaysia - 3 of 26</vt:lpstr>
      <vt:lpstr>Facebook Private Conversations Table | Harvey Norman Malaysia - 4 of 26</vt:lpstr>
      <vt:lpstr>Facebook Private Conversations Table | Harvey Norman Malaysia - 5 of 26</vt:lpstr>
      <vt:lpstr>Facebook Private Conversations Table | Harvey Norman Malaysia - 6 of 26</vt:lpstr>
      <vt:lpstr>Facebook Private Conversations Table | Harvey Norman Malaysia - 7 of 26</vt:lpstr>
      <vt:lpstr>Facebook Private Conversations Table | Harvey Norman Malaysia - 8 of 26</vt:lpstr>
      <vt:lpstr>Facebook Private Conversations Table | Harvey Norman Malaysia - 9 of 26</vt:lpstr>
      <vt:lpstr>Facebook Private Conversations Table | Harvey Norman Malaysia - 10 of 26</vt:lpstr>
      <vt:lpstr>Facebook Private Conversations Table | Harvey Norman Malaysia - 11 of 26</vt:lpstr>
      <vt:lpstr>Facebook Private Conversations Table | Harvey Norman Malaysia - 12 of 26</vt:lpstr>
      <vt:lpstr>Facebook Private Conversations Table | Harvey Norman Malaysia - 13 of 26</vt:lpstr>
      <vt:lpstr>Facebook Private Conversations Table | Harvey Norman Malaysia - 14 of 26</vt:lpstr>
      <vt:lpstr>Facebook Private Conversations Table | Harvey Norman Malaysia - 15 of 26</vt:lpstr>
      <vt:lpstr>Facebook Private Conversations Table | Harvey Norman Malaysia - 16 of 26</vt:lpstr>
      <vt:lpstr>Facebook Private Conversations Table | Harvey Norman Malaysia - 17 of 26</vt:lpstr>
      <vt:lpstr>Facebook Private Conversations Table | Harvey Norman Malaysia - 18 of 26</vt:lpstr>
      <vt:lpstr>Facebook Private Conversations Table | Harvey Norman Malaysia - 19 of 26</vt:lpstr>
      <vt:lpstr>Facebook Private Conversations Table | Harvey Norman Malaysia - 20 of 26</vt:lpstr>
      <vt:lpstr>Facebook Private Conversations Table | Harvey Norman Malaysia - 21 of 26</vt:lpstr>
      <vt:lpstr>Facebook Private Conversations Table | Harvey Norman Malaysia - 22 of 26</vt:lpstr>
      <vt:lpstr>Facebook Private Conversations Table | Harvey Norman Malaysia - 23 of 26</vt:lpstr>
      <vt:lpstr>Facebook Private Conversations Table | Harvey Norman Malaysia - 24 of 26</vt:lpstr>
      <vt:lpstr>Facebook Private Conversations Table | Harvey Norman Malaysia - 25 of 26</vt:lpstr>
      <vt:lpstr>Facebook Private Conversations Table | Harvey Norman Malaysia - 26 of 26</vt:lpstr>
      <vt:lpstr>Facebook Stories Type Distribution | Harvey Norman Malaysia</vt:lpstr>
      <vt:lpstr>Facebook Page Views By External Referral | Harvey Norman Malaysia - 1 of 2</vt:lpstr>
      <vt:lpstr>Facebook Page Views By External Referral | Harvey Norman Malaysia - 2 of 2</vt:lpstr>
      <vt:lpstr>Facebook Published Posts Table | Harvey Norman Malaysia - 1 of 12</vt:lpstr>
      <vt:lpstr>Facebook Published Posts Table | Harvey Norman Malaysia - 2 of 12</vt:lpstr>
      <vt:lpstr>Facebook Published Posts Table | Harvey Norman Malaysia - 3 of 12</vt:lpstr>
      <vt:lpstr>Facebook Published Posts Table | Harvey Norman Malaysia - 4 of 12</vt:lpstr>
      <vt:lpstr>Facebook Published Posts Table | Harvey Norman Malaysia - 5 of 12</vt:lpstr>
      <vt:lpstr>Facebook Published Posts Table | Harvey Norman Malaysia - 6 of 12</vt:lpstr>
      <vt:lpstr>Facebook Published Posts Table | Harvey Norman Malaysia - 7 of 12</vt:lpstr>
      <vt:lpstr>Facebook Published Posts Table | Harvey Norman Malaysia - 8 of 12</vt:lpstr>
      <vt:lpstr>Facebook Published Posts Table | Harvey Norman Malaysia - 9 of 12</vt:lpstr>
      <vt:lpstr>Facebook Published Posts Table | Harvey Norman Malaysia - 10 of 12</vt:lpstr>
      <vt:lpstr>Facebook Published Posts Table | Harvey Norman Malaysia - 11 of 12</vt:lpstr>
      <vt:lpstr>Facebook Published Posts Table | Harvey Norman Malaysia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Peiniger</dc:creator>
  <cp:lastModifiedBy>Frederik Peiniger</cp:lastModifiedBy>
  <cp:revision>1</cp:revision>
  <dcterms:created xsi:type="dcterms:W3CDTF">2021-03-05T04:59:23Z</dcterms:created>
  <dcterms:modified xsi:type="dcterms:W3CDTF">2021-03-05T05:00:42Z</dcterms:modified>
</cp:coreProperties>
</file>