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5" r:id="rId38"/>
    <p:sldId id="296"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211</c:v>
                </c:pt>
                <c:pt idx="1">
                  <c:v>8689</c:v>
                </c:pt>
                <c:pt idx="2">
                  <c:v>35067</c:v>
                </c:pt>
                <c:pt idx="3">
                  <c:v>26969</c:v>
                </c:pt>
                <c:pt idx="4">
                  <c:v>7947</c:v>
                </c:pt>
                <c:pt idx="5">
                  <c:v>2001</c:v>
                </c:pt>
                <c:pt idx="6">
                  <c:v>947</c:v>
                </c:pt>
              </c:numCache>
            </c:numRef>
          </c:val>
          <c:extLst>
            <c:ext xmlns:c16="http://schemas.microsoft.com/office/drawing/2014/chart" uri="{C3380CC4-5D6E-409C-BE32-E72D297353CC}">
              <c16:uniqueId val="{00000000-4F33-4C56-BB19-484F24701B9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113</c:v>
                </c:pt>
                <c:pt idx="1">
                  <c:v>4551</c:v>
                </c:pt>
                <c:pt idx="2">
                  <c:v>23803</c:v>
                </c:pt>
                <c:pt idx="3">
                  <c:v>22730</c:v>
                </c:pt>
                <c:pt idx="4">
                  <c:v>6613</c:v>
                </c:pt>
                <c:pt idx="5">
                  <c:v>1955</c:v>
                </c:pt>
                <c:pt idx="6">
                  <c:v>721</c:v>
                </c:pt>
              </c:numCache>
            </c:numRef>
          </c:val>
          <c:extLst>
            <c:ext xmlns:c16="http://schemas.microsoft.com/office/drawing/2014/chart" uri="{C3380CC4-5D6E-409C-BE32-E72D297353CC}">
              <c16:uniqueId val="{00000001-4F33-4C56-BB19-484F24701B94}"/>
            </c:ext>
          </c:extLst>
        </c:ser>
        <c:dLbls>
          <c:showLegendKey val="0"/>
          <c:showVal val="0"/>
          <c:showCatName val="0"/>
          <c:showSerName val="0"/>
          <c:showPercent val="0"/>
          <c:showBubbleSize val="0"/>
        </c:dLbls>
        <c:gapWidth val="219"/>
        <c:overlap val="-27"/>
        <c:axId val="14570888"/>
        <c:axId val="14572856"/>
      </c:barChart>
      <c:catAx>
        <c:axId val="1457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572856"/>
        <c:crosses val="autoZero"/>
        <c:auto val="1"/>
        <c:lblAlgn val="ctr"/>
        <c:lblOffset val="100"/>
        <c:noMultiLvlLbl val="0"/>
      </c:catAx>
      <c:valAx>
        <c:axId val="1457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57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Page Likes Change</c:v>
                </c:pt>
              </c:strCache>
            </c:strRef>
          </c:tx>
          <c:spPr>
            <a:solidFill>
              <a:schemeClr val="accent1"/>
            </a:solidFill>
            <a:ln>
              <a:noFill/>
            </a:ln>
            <a:effectLst/>
          </c:spPr>
          <c:invertIfNegative val="0"/>
          <c:cat>
            <c:strRef>
              <c:f>Sheet1!$A$2:$A$10</c:f>
              <c:strCache>
                <c:ptCount val="9"/>
                <c:pt idx="0">
                  <c:v>Your Page</c:v>
                </c:pt>
                <c:pt idx="1">
                  <c:v>Search</c:v>
                </c:pt>
                <c:pt idx="2">
                  <c:v>Page Suggestions</c:v>
                </c:pt>
                <c:pt idx="3">
                  <c:v>Other</c:v>
                </c:pt>
                <c:pt idx="4">
                  <c:v>Restored Likes from Reactivated Accounts</c:v>
                </c:pt>
                <c:pt idx="5">
                  <c:v>News Feed</c:v>
                </c:pt>
                <c:pt idx="6">
                  <c:v>Suspicious Account Removals</c:v>
                </c:pt>
                <c:pt idx="7">
                  <c:v>Unlikes from Page, Posts, or News Feed</c:v>
                </c:pt>
                <c:pt idx="8">
                  <c:v>Deactivated or Memorialized Account Removals</c:v>
                </c:pt>
              </c:strCache>
            </c:strRef>
          </c:cat>
          <c:val>
            <c:numRef>
              <c:f>Sheet1!$B$2:$B$10</c:f>
              <c:numCache>
                <c:formatCode>General</c:formatCode>
                <c:ptCount val="9"/>
                <c:pt idx="0">
                  <c:v>230</c:v>
                </c:pt>
                <c:pt idx="1">
                  <c:v>61</c:v>
                </c:pt>
                <c:pt idx="2">
                  <c:v>27</c:v>
                </c:pt>
                <c:pt idx="3">
                  <c:v>18</c:v>
                </c:pt>
                <c:pt idx="4">
                  <c:v>12</c:v>
                </c:pt>
                <c:pt idx="5">
                  <c:v>4</c:v>
                </c:pt>
                <c:pt idx="6">
                  <c:v>-5</c:v>
                </c:pt>
                <c:pt idx="7">
                  <c:v>-16</c:v>
                </c:pt>
                <c:pt idx="8">
                  <c:v>-34</c:v>
                </c:pt>
              </c:numCache>
            </c:numRef>
          </c:val>
          <c:extLst>
            <c:ext xmlns:c16="http://schemas.microsoft.com/office/drawing/2014/chart" uri="{C3380CC4-5D6E-409C-BE32-E72D297353CC}">
              <c16:uniqueId val="{00000000-B6C9-46C9-8555-E33E8E16E75B}"/>
            </c:ext>
          </c:extLst>
        </c:ser>
        <c:dLbls>
          <c:showLegendKey val="0"/>
          <c:showVal val="0"/>
          <c:showCatName val="0"/>
          <c:showSerName val="0"/>
          <c:showPercent val="0"/>
          <c:showBubbleSize val="0"/>
        </c:dLbls>
        <c:gapWidth val="219"/>
        <c:overlap val="-27"/>
        <c:axId val="311643224"/>
        <c:axId val="311645192"/>
      </c:barChart>
      <c:catAx>
        <c:axId val="31164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45192"/>
        <c:crosses val="autoZero"/>
        <c:auto val="1"/>
        <c:lblAlgn val="ctr"/>
        <c:lblOffset val="100"/>
        <c:noMultiLvlLbl val="0"/>
      </c:catAx>
      <c:valAx>
        <c:axId val="31164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4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Harvey Norman Malaysia</c:v>
                </c:pt>
              </c:strCache>
            </c:strRef>
          </c:tx>
          <c:spPr>
            <a:ln w="28575" cap="rnd">
              <a:solidFill>
                <a:schemeClr val="accent1"/>
              </a:solidFill>
              <a:round/>
            </a:ln>
            <a:effectLst/>
          </c:spPr>
          <c:marker>
            <c:symbol val="none"/>
          </c:marker>
          <c:cat>
            <c:numRef>
              <c:f>Sheet1!$A$2:$A$8</c:f>
              <c:numCache>
                <c:formatCode>m/d/yyyy</c:formatCode>
                <c:ptCount val="7"/>
                <c:pt idx="0">
                  <c:v>44249</c:v>
                </c:pt>
                <c:pt idx="1">
                  <c:v>44250</c:v>
                </c:pt>
                <c:pt idx="2">
                  <c:v>44251</c:v>
                </c:pt>
                <c:pt idx="3">
                  <c:v>44252</c:v>
                </c:pt>
                <c:pt idx="4">
                  <c:v>44253</c:v>
                </c:pt>
                <c:pt idx="5">
                  <c:v>44254</c:v>
                </c:pt>
                <c:pt idx="6">
                  <c:v>44255</c:v>
                </c:pt>
              </c:numCache>
            </c:numRef>
          </c:cat>
          <c:val>
            <c:numRef>
              <c:f>Sheet1!$B$2:$B$8</c:f>
              <c:numCache>
                <c:formatCode>General</c:formatCode>
                <c:ptCount val="7"/>
                <c:pt idx="0">
                  <c:v>999050</c:v>
                </c:pt>
                <c:pt idx="1">
                  <c:v>975661</c:v>
                </c:pt>
                <c:pt idx="2">
                  <c:v>914536</c:v>
                </c:pt>
                <c:pt idx="3">
                  <c:v>878134</c:v>
                </c:pt>
                <c:pt idx="4">
                  <c:v>982252</c:v>
                </c:pt>
                <c:pt idx="5">
                  <c:v>999902</c:v>
                </c:pt>
                <c:pt idx="6">
                  <c:v>831890</c:v>
                </c:pt>
              </c:numCache>
            </c:numRef>
          </c:val>
          <c:smooth val="0"/>
          <c:extLst>
            <c:ext xmlns:c16="http://schemas.microsoft.com/office/drawing/2014/chart" uri="{C3380CC4-5D6E-409C-BE32-E72D297353CC}">
              <c16:uniqueId val="{00000000-4AFD-45DE-A526-E21954DB7D25}"/>
            </c:ext>
          </c:extLst>
        </c:ser>
        <c:dLbls>
          <c:showLegendKey val="0"/>
          <c:showVal val="0"/>
          <c:showCatName val="0"/>
          <c:showSerName val="0"/>
          <c:showPercent val="0"/>
          <c:showBubbleSize val="0"/>
        </c:dLbls>
        <c:smooth val="0"/>
        <c:axId val="269726728"/>
        <c:axId val="269726400"/>
      </c:lineChart>
      <c:dateAx>
        <c:axId val="26972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726400"/>
        <c:crosses val="autoZero"/>
        <c:auto val="1"/>
        <c:lblOffset val="100"/>
        <c:baseTimeUnit val="days"/>
      </c:dateAx>
      <c:valAx>
        <c:axId val="26972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72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Harvey Norman Malaysia</c:v>
                </c:pt>
              </c:strCache>
            </c:strRef>
          </c:cat>
          <c:val>
            <c:numRef>
              <c:f>Sheet1!$B$2</c:f>
              <c:numCache>
                <c:formatCode>General</c:formatCode>
                <c:ptCount val="1"/>
                <c:pt idx="0">
                  <c:v>113</c:v>
                </c:pt>
              </c:numCache>
            </c:numRef>
          </c:val>
          <c:extLst>
            <c:ext xmlns:c16="http://schemas.microsoft.com/office/drawing/2014/chart" uri="{C3380CC4-5D6E-409C-BE32-E72D297353CC}">
              <c16:uniqueId val="{00000000-2B1E-453F-8BE5-90A47E1009A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Harvey Norman Malaysia</c:v>
                </c:pt>
              </c:strCache>
            </c:strRef>
          </c:cat>
          <c:val>
            <c:numRef>
              <c:f>Sheet1!$C$2</c:f>
              <c:numCache>
                <c:formatCode>General</c:formatCode>
                <c:ptCount val="1"/>
                <c:pt idx="0">
                  <c:v>2</c:v>
                </c:pt>
              </c:numCache>
            </c:numRef>
          </c:val>
          <c:extLst>
            <c:ext xmlns:c16="http://schemas.microsoft.com/office/drawing/2014/chart" uri="{C3380CC4-5D6E-409C-BE32-E72D297353CC}">
              <c16:uniqueId val="{00000001-2B1E-453F-8BE5-90A47E1009A7}"/>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Harvey Norman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2B1E-453F-8BE5-90A47E1009A7}"/>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Harvey Norman Malaysia</c:v>
                </c:pt>
              </c:strCache>
            </c:strRef>
          </c:cat>
          <c:val>
            <c:numRef>
              <c:f>Sheet1!$E$2</c:f>
              <c:numCache>
                <c:formatCode>General</c:formatCode>
                <c:ptCount val="1"/>
                <c:pt idx="0">
                  <c:v>1</c:v>
                </c:pt>
              </c:numCache>
            </c:numRef>
          </c:val>
          <c:extLst>
            <c:ext xmlns:c16="http://schemas.microsoft.com/office/drawing/2014/chart" uri="{C3380CC4-5D6E-409C-BE32-E72D297353CC}">
              <c16:uniqueId val="{00000003-2B1E-453F-8BE5-90A47E1009A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Harvey Norman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2B1E-453F-8BE5-90A47E1009A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Harvey Norman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2B1E-453F-8BE5-90A47E1009A7}"/>
            </c:ext>
          </c:extLst>
        </c:ser>
        <c:dLbls>
          <c:showLegendKey val="0"/>
          <c:showVal val="0"/>
          <c:showCatName val="0"/>
          <c:showSerName val="0"/>
          <c:showPercent val="0"/>
          <c:showBubbleSize val="0"/>
        </c:dLbls>
        <c:gapWidth val="150"/>
        <c:overlap val="100"/>
        <c:axId val="322153024"/>
        <c:axId val="322152696"/>
      </c:barChart>
      <c:catAx>
        <c:axId val="32215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52696"/>
        <c:crosses val="autoZero"/>
        <c:auto val="1"/>
        <c:lblAlgn val="ctr"/>
        <c:lblOffset val="100"/>
        <c:noMultiLvlLbl val="0"/>
      </c:catAx>
      <c:valAx>
        <c:axId val="322152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5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Harvey Norman Malaysia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1.80658635798797</c:v>
                </c:pt>
                <c:pt idx="1">
                  <c:v>1.06784474088251</c:v>
                </c:pt>
                <c:pt idx="2">
                  <c:v>1.1100477480764599</c:v>
                </c:pt>
                <c:pt idx="3">
                  <c:v>1.9875776397515501</c:v>
                </c:pt>
              </c:numCache>
            </c:numRef>
          </c:val>
          <c:extLst>
            <c:ext xmlns:c16="http://schemas.microsoft.com/office/drawing/2014/chart" uri="{C3380CC4-5D6E-409C-BE32-E72D297353CC}">
              <c16:uniqueId val="{00000000-84D1-46F1-B416-96F3096CB4A0}"/>
            </c:ext>
          </c:extLst>
        </c:ser>
        <c:dLbls>
          <c:showLegendKey val="0"/>
          <c:showVal val="0"/>
          <c:showCatName val="0"/>
          <c:showSerName val="0"/>
          <c:showPercent val="0"/>
          <c:showBubbleSize val="0"/>
        </c:dLbls>
        <c:gapWidth val="219"/>
        <c:overlap val="-27"/>
        <c:axId val="321849432"/>
        <c:axId val="321850744"/>
      </c:barChart>
      <c:catAx>
        <c:axId val="321849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50744"/>
        <c:crosses val="autoZero"/>
        <c:auto val="1"/>
        <c:lblAlgn val="ctr"/>
        <c:lblOffset val="100"/>
        <c:noMultiLvlLbl val="0"/>
      </c:catAx>
      <c:valAx>
        <c:axId val="32185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4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Harvey Norman Malaysia</c:v>
                </c:pt>
              </c:strCache>
            </c:strRef>
          </c:cat>
          <c:val>
            <c:numRef>
              <c:f>Sheet1!$B$2</c:f>
              <c:numCache>
                <c:formatCode>General</c:formatCode>
                <c:ptCount val="1"/>
                <c:pt idx="0">
                  <c:v>0</c:v>
                </c:pt>
              </c:numCache>
            </c:numRef>
          </c:val>
          <c:extLst>
            <c:ext xmlns:c16="http://schemas.microsoft.com/office/drawing/2014/chart" uri="{C3380CC4-5D6E-409C-BE32-E72D297353CC}">
              <c16:uniqueId val="{00000000-501C-445C-AB24-1654EB252648}"/>
            </c:ext>
          </c:extLst>
        </c:ser>
        <c:ser>
          <c:idx val="1"/>
          <c:order val="1"/>
          <c:tx>
            <c:strRef>
              <c:f>Sheet1!$C$1</c:f>
              <c:strCache>
                <c:ptCount val="1"/>
                <c:pt idx="0">
                  <c:v>Coupon</c:v>
                </c:pt>
              </c:strCache>
            </c:strRef>
          </c:tx>
          <c:spPr>
            <a:solidFill>
              <a:schemeClr val="accent2"/>
            </a:solidFill>
            <a:ln>
              <a:noFill/>
            </a:ln>
            <a:effectLst/>
          </c:spPr>
          <c:invertIfNegative val="0"/>
          <c:cat>
            <c:strRef>
              <c:f>Sheet1!$A$2</c:f>
              <c:strCache>
                <c:ptCount val="1"/>
                <c:pt idx="0">
                  <c:v>Harvey Norman Malaysia</c:v>
                </c:pt>
              </c:strCache>
            </c:strRef>
          </c:cat>
          <c:val>
            <c:numRef>
              <c:f>Sheet1!$C$2</c:f>
              <c:numCache>
                <c:formatCode>General</c:formatCode>
                <c:ptCount val="1"/>
                <c:pt idx="0">
                  <c:v>0</c:v>
                </c:pt>
              </c:numCache>
            </c:numRef>
          </c:val>
          <c:extLst>
            <c:ext xmlns:c16="http://schemas.microsoft.com/office/drawing/2014/chart" uri="{C3380CC4-5D6E-409C-BE32-E72D297353CC}">
              <c16:uniqueId val="{00000001-501C-445C-AB24-1654EB252648}"/>
            </c:ext>
          </c:extLst>
        </c:ser>
        <c:ser>
          <c:idx val="2"/>
          <c:order val="2"/>
          <c:tx>
            <c:strRef>
              <c:f>Sheet1!$D$1</c:f>
              <c:strCache>
                <c:ptCount val="1"/>
                <c:pt idx="0">
                  <c:v>Event</c:v>
                </c:pt>
              </c:strCache>
            </c:strRef>
          </c:tx>
          <c:spPr>
            <a:solidFill>
              <a:schemeClr val="accent3"/>
            </a:solidFill>
            <a:ln>
              <a:noFill/>
            </a:ln>
            <a:effectLst/>
          </c:spPr>
          <c:invertIfNegative val="0"/>
          <c:cat>
            <c:strRef>
              <c:f>Sheet1!$A$2</c:f>
              <c:strCache>
                <c:ptCount val="1"/>
                <c:pt idx="0">
                  <c:v>Harvey Norman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501C-445C-AB24-1654EB252648}"/>
            </c:ext>
          </c:extLst>
        </c:ser>
        <c:ser>
          <c:idx val="3"/>
          <c:order val="3"/>
          <c:tx>
            <c:strRef>
              <c:f>Sheet1!$E$1</c:f>
              <c:strCache>
                <c:ptCount val="1"/>
                <c:pt idx="0">
                  <c:v>Fan</c:v>
                </c:pt>
              </c:strCache>
            </c:strRef>
          </c:tx>
          <c:spPr>
            <a:solidFill>
              <a:schemeClr val="accent4"/>
            </a:solidFill>
            <a:ln>
              <a:noFill/>
            </a:ln>
            <a:effectLst/>
          </c:spPr>
          <c:invertIfNegative val="0"/>
          <c:cat>
            <c:strRef>
              <c:f>Sheet1!$A$2</c:f>
              <c:strCache>
                <c:ptCount val="1"/>
                <c:pt idx="0">
                  <c:v>Harvey Norman Malaysia</c:v>
                </c:pt>
              </c:strCache>
            </c:strRef>
          </c:cat>
          <c:val>
            <c:numRef>
              <c:f>Sheet1!$E$2</c:f>
              <c:numCache>
                <c:formatCode>General</c:formatCode>
                <c:ptCount val="1"/>
                <c:pt idx="0">
                  <c:v>356</c:v>
                </c:pt>
              </c:numCache>
            </c:numRef>
          </c:val>
          <c:extLst>
            <c:ext xmlns:c16="http://schemas.microsoft.com/office/drawing/2014/chart" uri="{C3380CC4-5D6E-409C-BE32-E72D297353CC}">
              <c16:uniqueId val="{00000003-501C-445C-AB24-1654EB252648}"/>
            </c:ext>
          </c:extLst>
        </c:ser>
        <c:ser>
          <c:idx val="4"/>
          <c:order val="4"/>
          <c:tx>
            <c:strRef>
              <c:f>Sheet1!$F$1</c:f>
              <c:strCache>
                <c:ptCount val="1"/>
                <c:pt idx="0">
                  <c:v>Mention</c:v>
                </c:pt>
              </c:strCache>
            </c:strRef>
          </c:tx>
          <c:spPr>
            <a:solidFill>
              <a:schemeClr val="accent5"/>
            </a:solidFill>
            <a:ln>
              <a:noFill/>
            </a:ln>
            <a:effectLst/>
          </c:spPr>
          <c:invertIfNegative val="0"/>
          <c:cat>
            <c:strRef>
              <c:f>Sheet1!$A$2</c:f>
              <c:strCache>
                <c:ptCount val="1"/>
                <c:pt idx="0">
                  <c:v>Harvey Norman Malaysia</c:v>
                </c:pt>
              </c:strCache>
            </c:strRef>
          </c:cat>
          <c:val>
            <c:numRef>
              <c:f>Sheet1!$F$2</c:f>
              <c:numCache>
                <c:formatCode>General</c:formatCode>
                <c:ptCount val="1"/>
                <c:pt idx="0">
                  <c:v>5</c:v>
                </c:pt>
              </c:numCache>
            </c:numRef>
          </c:val>
          <c:extLst>
            <c:ext xmlns:c16="http://schemas.microsoft.com/office/drawing/2014/chart" uri="{C3380CC4-5D6E-409C-BE32-E72D297353CC}">
              <c16:uniqueId val="{00000004-501C-445C-AB24-1654EB252648}"/>
            </c:ext>
          </c:extLst>
        </c:ser>
        <c:ser>
          <c:idx val="5"/>
          <c:order val="5"/>
          <c:tx>
            <c:strRef>
              <c:f>Sheet1!$G$1</c:f>
              <c:strCache>
                <c:ptCount val="1"/>
                <c:pt idx="0">
                  <c:v>Other</c:v>
                </c:pt>
              </c:strCache>
            </c:strRef>
          </c:tx>
          <c:spPr>
            <a:solidFill>
              <a:schemeClr val="accent6"/>
            </a:solidFill>
            <a:ln>
              <a:noFill/>
            </a:ln>
            <a:effectLst/>
          </c:spPr>
          <c:invertIfNegative val="0"/>
          <c:cat>
            <c:strRef>
              <c:f>Sheet1!$A$2</c:f>
              <c:strCache>
                <c:ptCount val="1"/>
                <c:pt idx="0">
                  <c:v>Harvey Norman Malaysia</c:v>
                </c:pt>
              </c:strCache>
            </c:strRef>
          </c:cat>
          <c:val>
            <c:numRef>
              <c:f>Sheet1!$G$2</c:f>
              <c:numCache>
                <c:formatCode>General</c:formatCode>
                <c:ptCount val="1"/>
                <c:pt idx="0">
                  <c:v>880</c:v>
                </c:pt>
              </c:numCache>
            </c:numRef>
          </c:val>
          <c:extLst>
            <c:ext xmlns:c16="http://schemas.microsoft.com/office/drawing/2014/chart" uri="{C3380CC4-5D6E-409C-BE32-E72D297353CC}">
              <c16:uniqueId val="{00000005-501C-445C-AB24-1654EB252648}"/>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c:f>
              <c:strCache>
                <c:ptCount val="1"/>
                <c:pt idx="0">
                  <c:v>Harvey Norman Malaysia</c:v>
                </c:pt>
              </c:strCache>
            </c:strRef>
          </c:cat>
          <c:val>
            <c:numRef>
              <c:f>Sheet1!$H$2</c:f>
              <c:numCache>
                <c:formatCode>General</c:formatCode>
                <c:ptCount val="1"/>
                <c:pt idx="0">
                  <c:v>44</c:v>
                </c:pt>
              </c:numCache>
            </c:numRef>
          </c:val>
          <c:extLst>
            <c:ext xmlns:c16="http://schemas.microsoft.com/office/drawing/2014/chart" uri="{C3380CC4-5D6E-409C-BE32-E72D297353CC}">
              <c16:uniqueId val="{00000006-501C-445C-AB24-1654EB252648}"/>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c:f>
              <c:strCache>
                <c:ptCount val="1"/>
                <c:pt idx="0">
                  <c:v>Harvey Norman Malaysia</c:v>
                </c:pt>
              </c:strCache>
            </c:strRef>
          </c:cat>
          <c:val>
            <c:numRef>
              <c:f>Sheet1!$I$2</c:f>
              <c:numCache>
                <c:formatCode>General</c:formatCode>
                <c:ptCount val="1"/>
                <c:pt idx="0">
                  <c:v>0</c:v>
                </c:pt>
              </c:numCache>
            </c:numRef>
          </c:val>
          <c:extLst>
            <c:ext xmlns:c16="http://schemas.microsoft.com/office/drawing/2014/chart" uri="{C3380CC4-5D6E-409C-BE32-E72D297353CC}">
              <c16:uniqueId val="{00000007-501C-445C-AB24-1654EB252648}"/>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c:f>
              <c:strCache>
                <c:ptCount val="1"/>
                <c:pt idx="0">
                  <c:v>Harvey Norman Malaysia</c:v>
                </c:pt>
              </c:strCache>
            </c:strRef>
          </c:cat>
          <c:val>
            <c:numRef>
              <c:f>Sheet1!$J$2</c:f>
              <c:numCache>
                <c:formatCode>General</c:formatCode>
                <c:ptCount val="1"/>
                <c:pt idx="0">
                  <c:v>4</c:v>
                </c:pt>
              </c:numCache>
            </c:numRef>
          </c:val>
          <c:extLst>
            <c:ext xmlns:c16="http://schemas.microsoft.com/office/drawing/2014/chart" uri="{C3380CC4-5D6E-409C-BE32-E72D297353CC}">
              <c16:uniqueId val="{00000008-501C-445C-AB24-1654EB252648}"/>
            </c:ext>
          </c:extLst>
        </c:ser>
        <c:dLbls>
          <c:showLegendKey val="0"/>
          <c:showVal val="0"/>
          <c:showCatName val="0"/>
          <c:showSerName val="0"/>
          <c:showPercent val="0"/>
          <c:showBubbleSize val="0"/>
        </c:dLbls>
        <c:gapWidth val="150"/>
        <c:overlap val="100"/>
        <c:axId val="441731904"/>
        <c:axId val="441730920"/>
      </c:barChart>
      <c:catAx>
        <c:axId val="44173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730920"/>
        <c:crosses val="autoZero"/>
        <c:auto val="1"/>
        <c:lblAlgn val="ctr"/>
        <c:lblOffset val="100"/>
        <c:noMultiLvlLbl val="0"/>
      </c:catAx>
      <c:valAx>
        <c:axId val="441730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73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A8652-EE0E-4F27-A5C0-F4EEB3B20AB7}"/>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67B84570-CC9E-499D-BB5D-0725FE38433D}"/>
              </a:ext>
            </a:extLst>
          </p:cNvPr>
          <p:cNvSpPr>
            <a:spLocks noGrp="1"/>
          </p:cNvSpPr>
          <p:nvPr>
            <p:ph type="subTitle" idx="1"/>
          </p:nvPr>
        </p:nvSpPr>
        <p:spPr/>
        <p:txBody>
          <a:bodyPr/>
          <a:lstStyle/>
          <a:p>
            <a:r>
              <a:rPr lang="en-US"/>
              <a:t>Harvey Norman Malaysia</a:t>
            </a:r>
          </a:p>
        </p:txBody>
      </p:sp>
    </p:spTree>
    <p:extLst>
      <p:ext uri="{BB962C8B-B14F-4D97-AF65-F5344CB8AC3E}">
        <p14:creationId xmlns:p14="http://schemas.microsoft.com/office/powerpoint/2010/main" val="648736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3DBC3-3EB7-4EEB-A2E6-779F97E3F58F}"/>
              </a:ext>
            </a:extLst>
          </p:cNvPr>
          <p:cNvSpPr>
            <a:spLocks noGrp="1"/>
          </p:cNvSpPr>
          <p:nvPr>
            <p:ph type="title"/>
          </p:nvPr>
        </p:nvSpPr>
        <p:spPr/>
        <p:txBody>
          <a:bodyPr/>
          <a:lstStyle/>
          <a:p>
            <a:r>
              <a:rPr lang="en-US"/>
              <a:t>Facebook Fan Demographics | Harvey Norman Malaysia</a:t>
            </a:r>
          </a:p>
        </p:txBody>
      </p:sp>
      <p:graphicFrame>
        <p:nvGraphicFramePr>
          <p:cNvPr id="6" name="Chart Placeholder 5">
            <a:extLst>
              <a:ext uri="{FF2B5EF4-FFF2-40B4-BE49-F238E27FC236}">
                <a16:creationId xmlns:a16="http://schemas.microsoft.com/office/drawing/2014/main" id="{33FD7F9B-E413-4E97-A383-B9BE1BE3E1F3}"/>
              </a:ext>
            </a:extLst>
          </p:cNvPr>
          <p:cNvGraphicFramePr>
            <a:graphicFrameLocks noGrp="1"/>
          </p:cNvGraphicFramePr>
          <p:nvPr>
            <p:ph type="chart" sz="quarter" idx="13"/>
            <p:extLst>
              <p:ext uri="{D42A27DB-BD31-4B8C-83A1-F6EECF244321}">
                <p14:modId xmlns:p14="http://schemas.microsoft.com/office/powerpoint/2010/main" val="535513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9CE4CD-6204-48C5-83CF-8E06176DBE5D}"/>
              </a:ext>
            </a:extLst>
          </p:cNvPr>
          <p:cNvSpPr>
            <a:spLocks noGrp="1"/>
          </p:cNvSpPr>
          <p:nvPr>
            <p:ph type="body" sz="quarter" idx="14"/>
          </p:nvPr>
        </p:nvSpPr>
        <p:spPr/>
        <p:txBody>
          <a:bodyPr/>
          <a:lstStyle/>
          <a:p>
            <a:r>
              <a:rPr lang="en-US"/>
              <a:t>02/22/2021 - 02/28/2021</a:t>
            </a:r>
          </a:p>
        </p:txBody>
      </p:sp>
      <p:sp>
        <p:nvSpPr>
          <p:cNvPr id="5" name="Footer Placeholder 4">
            <a:extLst>
              <a:ext uri="{FF2B5EF4-FFF2-40B4-BE49-F238E27FC236}">
                <a16:creationId xmlns:a16="http://schemas.microsoft.com/office/drawing/2014/main" id="{D5C4EF1C-0F71-4594-B05C-6DDBAC3B41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5584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DE0C1-103F-46F0-8A8B-7B8911EF5D40}"/>
              </a:ext>
            </a:extLst>
          </p:cNvPr>
          <p:cNvSpPr>
            <a:spLocks noGrp="1"/>
          </p:cNvSpPr>
          <p:nvPr>
            <p:ph type="title"/>
          </p:nvPr>
        </p:nvSpPr>
        <p:spPr/>
        <p:txBody>
          <a:bodyPr/>
          <a:lstStyle/>
          <a:p>
            <a:r>
              <a:rPr lang="en-US"/>
              <a:t>Facebook Page Likes Change by Like/Unlike Source | Harvey Norman Malaysia</a:t>
            </a:r>
          </a:p>
        </p:txBody>
      </p:sp>
      <p:graphicFrame>
        <p:nvGraphicFramePr>
          <p:cNvPr id="6" name="Chart Placeholder 5">
            <a:extLst>
              <a:ext uri="{FF2B5EF4-FFF2-40B4-BE49-F238E27FC236}">
                <a16:creationId xmlns:a16="http://schemas.microsoft.com/office/drawing/2014/main" id="{C484365D-D368-4FB4-BB9C-057B5127CBFD}"/>
              </a:ext>
            </a:extLst>
          </p:cNvPr>
          <p:cNvGraphicFramePr>
            <a:graphicFrameLocks noGrp="1"/>
          </p:cNvGraphicFramePr>
          <p:nvPr>
            <p:ph type="chart" sz="quarter" idx="13"/>
            <p:extLst>
              <p:ext uri="{D42A27DB-BD31-4B8C-83A1-F6EECF244321}">
                <p14:modId xmlns:p14="http://schemas.microsoft.com/office/powerpoint/2010/main" val="2085823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B220F2-7952-4EF7-93A1-2C6392AB4F79}"/>
              </a:ext>
            </a:extLst>
          </p:cNvPr>
          <p:cNvSpPr>
            <a:spLocks noGrp="1"/>
          </p:cNvSpPr>
          <p:nvPr>
            <p:ph type="body" sz="quarter" idx="14"/>
          </p:nvPr>
        </p:nvSpPr>
        <p:spPr/>
        <p:txBody>
          <a:bodyPr/>
          <a:lstStyle/>
          <a:p>
            <a:r>
              <a:rPr lang="en-US"/>
              <a:t>02/22/2021 - 02/28/2021</a:t>
            </a:r>
          </a:p>
        </p:txBody>
      </p:sp>
      <p:sp>
        <p:nvSpPr>
          <p:cNvPr id="5" name="Footer Placeholder 4">
            <a:extLst>
              <a:ext uri="{FF2B5EF4-FFF2-40B4-BE49-F238E27FC236}">
                <a16:creationId xmlns:a16="http://schemas.microsoft.com/office/drawing/2014/main" id="{3252DF6F-EA4C-4AAC-AE3E-1AB31D6959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6620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9D10C-CCF4-4B82-A53E-C0441D05492A}"/>
              </a:ext>
            </a:extLst>
          </p:cNvPr>
          <p:cNvSpPr>
            <a:spLocks noGrp="1"/>
          </p:cNvSpPr>
          <p:nvPr>
            <p:ph type="title"/>
          </p:nvPr>
        </p:nvSpPr>
        <p:spPr/>
        <p:txBody>
          <a:bodyPr/>
          <a:lstStyle/>
          <a:p>
            <a:r>
              <a:rPr lang="en-US"/>
              <a:t>Facebook Reach | Harvey Norman Malaysia</a:t>
            </a:r>
          </a:p>
        </p:txBody>
      </p:sp>
      <p:graphicFrame>
        <p:nvGraphicFramePr>
          <p:cNvPr id="6" name="Chart Placeholder 5">
            <a:extLst>
              <a:ext uri="{FF2B5EF4-FFF2-40B4-BE49-F238E27FC236}">
                <a16:creationId xmlns:a16="http://schemas.microsoft.com/office/drawing/2014/main" id="{91E8D884-C7D7-4CF9-9C86-86E09684B3B2}"/>
              </a:ext>
            </a:extLst>
          </p:cNvPr>
          <p:cNvGraphicFramePr>
            <a:graphicFrameLocks noGrp="1"/>
          </p:cNvGraphicFramePr>
          <p:nvPr>
            <p:ph type="chart" sz="quarter" idx="13"/>
            <p:extLst>
              <p:ext uri="{D42A27DB-BD31-4B8C-83A1-F6EECF244321}">
                <p14:modId xmlns:p14="http://schemas.microsoft.com/office/powerpoint/2010/main" val="3109539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F343A9-14F1-461F-918F-3967D62736CC}"/>
              </a:ext>
            </a:extLst>
          </p:cNvPr>
          <p:cNvSpPr>
            <a:spLocks noGrp="1"/>
          </p:cNvSpPr>
          <p:nvPr>
            <p:ph type="body" sz="quarter" idx="14"/>
          </p:nvPr>
        </p:nvSpPr>
        <p:spPr/>
        <p:txBody>
          <a:bodyPr/>
          <a:lstStyle/>
          <a:p>
            <a:r>
              <a:rPr lang="en-US"/>
              <a:t>02/22/2021 - 02/28/2021</a:t>
            </a:r>
          </a:p>
        </p:txBody>
      </p:sp>
      <p:sp>
        <p:nvSpPr>
          <p:cNvPr id="5" name="Footer Placeholder 4">
            <a:extLst>
              <a:ext uri="{FF2B5EF4-FFF2-40B4-BE49-F238E27FC236}">
                <a16:creationId xmlns:a16="http://schemas.microsoft.com/office/drawing/2014/main" id="{A6066917-23C1-493E-BDD4-8CCA7DB225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6849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8B590-9C72-4975-943B-6EF3DD79CDCB}"/>
              </a:ext>
            </a:extLst>
          </p:cNvPr>
          <p:cNvSpPr>
            <a:spLocks noGrp="1"/>
          </p:cNvSpPr>
          <p:nvPr>
            <p:ph type="title"/>
          </p:nvPr>
        </p:nvSpPr>
        <p:spPr/>
        <p:txBody>
          <a:bodyPr/>
          <a:lstStyle/>
          <a:p>
            <a:r>
              <a:rPr lang="en-US"/>
              <a:t>Facebook Reach By Country Table | Harvey Norman Malaysia - 1 of 3</a:t>
            </a:r>
          </a:p>
        </p:txBody>
      </p:sp>
      <p:graphicFrame>
        <p:nvGraphicFramePr>
          <p:cNvPr id="5" name="Table Placeholder 4">
            <a:extLst>
              <a:ext uri="{FF2B5EF4-FFF2-40B4-BE49-F238E27FC236}">
                <a16:creationId xmlns:a16="http://schemas.microsoft.com/office/drawing/2014/main" id="{79714BA8-821E-4D4A-A7FD-BF0DF15140A7}"/>
              </a:ext>
            </a:extLst>
          </p:cNvPr>
          <p:cNvGraphicFramePr>
            <a:graphicFrameLocks noGrp="1"/>
          </p:cNvGraphicFramePr>
          <p:nvPr>
            <p:ph type="tbl" sz="quarter" idx="13"/>
            <p:extLst>
              <p:ext uri="{D42A27DB-BD31-4B8C-83A1-F6EECF244321}">
                <p14:modId xmlns:p14="http://schemas.microsoft.com/office/powerpoint/2010/main" val="3472938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20011242"/>
                    </a:ext>
                  </a:extLst>
                </a:gridCol>
                <a:gridCol w="3291840">
                  <a:extLst>
                    <a:ext uri="{9D8B030D-6E8A-4147-A177-3AD203B41FA5}">
                      <a16:colId xmlns:a16="http://schemas.microsoft.com/office/drawing/2014/main" val="1106036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17162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912729</a:t>
                      </a:r>
                    </a:p>
                  </a:txBody>
                  <a:tcPr/>
                </a:tc>
                <a:extLst>
                  <a:ext uri="{0D108BD9-81ED-4DB2-BD59-A6C34878D82A}">
                    <a16:rowId xmlns:a16="http://schemas.microsoft.com/office/drawing/2014/main" val="168677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231398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Brunei Darussalam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93221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17527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81703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57278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Nepal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07523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571584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974491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509515369"/>
                  </a:ext>
                </a:extLst>
              </a:tr>
            </a:tbl>
          </a:graphicData>
        </a:graphic>
      </p:graphicFrame>
      <p:sp>
        <p:nvSpPr>
          <p:cNvPr id="4" name="Text Placeholder 3">
            <a:extLst>
              <a:ext uri="{FF2B5EF4-FFF2-40B4-BE49-F238E27FC236}">
                <a16:creationId xmlns:a16="http://schemas.microsoft.com/office/drawing/2014/main" id="{D32667AC-58C4-4EF7-9E45-97EC5E08F19F}"/>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658889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F19DB-C848-4F75-82DC-1EDEEF369D4D}"/>
              </a:ext>
            </a:extLst>
          </p:cNvPr>
          <p:cNvSpPr>
            <a:spLocks noGrp="1"/>
          </p:cNvSpPr>
          <p:nvPr>
            <p:ph type="title"/>
          </p:nvPr>
        </p:nvSpPr>
        <p:spPr/>
        <p:txBody>
          <a:bodyPr/>
          <a:lstStyle/>
          <a:p>
            <a:r>
              <a:rPr lang="en-US"/>
              <a:t>Facebook Reach By Country Table | Harvey Norman Malaysia - 2 of 3</a:t>
            </a:r>
          </a:p>
        </p:txBody>
      </p:sp>
      <p:graphicFrame>
        <p:nvGraphicFramePr>
          <p:cNvPr id="5" name="Table Placeholder 4">
            <a:extLst>
              <a:ext uri="{FF2B5EF4-FFF2-40B4-BE49-F238E27FC236}">
                <a16:creationId xmlns:a16="http://schemas.microsoft.com/office/drawing/2014/main" id="{6F496474-AA23-4F1B-9685-792FDBFE13AA}"/>
              </a:ext>
            </a:extLst>
          </p:cNvPr>
          <p:cNvGraphicFramePr>
            <a:graphicFrameLocks noGrp="1"/>
          </p:cNvGraphicFramePr>
          <p:nvPr>
            <p:ph type="tbl" sz="quarter" idx="13"/>
            <p:extLst>
              <p:ext uri="{D42A27DB-BD31-4B8C-83A1-F6EECF244321}">
                <p14:modId xmlns:p14="http://schemas.microsoft.com/office/powerpoint/2010/main" val="649788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69573722"/>
                    </a:ext>
                  </a:extLst>
                </a:gridCol>
                <a:gridCol w="3291840">
                  <a:extLst>
                    <a:ext uri="{9D8B030D-6E8A-4147-A177-3AD203B41FA5}">
                      <a16:colId xmlns:a16="http://schemas.microsoft.com/office/drawing/2014/main" val="1813252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558125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960902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30595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Myanmar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131866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Saudi Arabia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87886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 Zealand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650245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81551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716417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Taiwan, Province of 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00079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78091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Croatia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20319299"/>
                  </a:ext>
                </a:extLst>
              </a:tr>
            </a:tbl>
          </a:graphicData>
        </a:graphic>
      </p:graphicFrame>
      <p:sp>
        <p:nvSpPr>
          <p:cNvPr id="4" name="Text Placeholder 3">
            <a:extLst>
              <a:ext uri="{FF2B5EF4-FFF2-40B4-BE49-F238E27FC236}">
                <a16:creationId xmlns:a16="http://schemas.microsoft.com/office/drawing/2014/main" id="{ABD3DBAA-A484-47F2-8CFD-FE65EC40860E}"/>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373793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E4E6A-0534-469A-A5D9-24FC8BACF403}"/>
              </a:ext>
            </a:extLst>
          </p:cNvPr>
          <p:cNvSpPr>
            <a:spLocks noGrp="1"/>
          </p:cNvSpPr>
          <p:nvPr>
            <p:ph type="title"/>
          </p:nvPr>
        </p:nvSpPr>
        <p:spPr/>
        <p:txBody>
          <a:bodyPr/>
          <a:lstStyle/>
          <a:p>
            <a:r>
              <a:rPr lang="en-US"/>
              <a:t>Facebook Reach By Country Table | Harvey Norman Malaysia - 3 of 3</a:t>
            </a:r>
          </a:p>
        </p:txBody>
      </p:sp>
      <p:graphicFrame>
        <p:nvGraphicFramePr>
          <p:cNvPr id="5" name="Table Placeholder 4">
            <a:extLst>
              <a:ext uri="{FF2B5EF4-FFF2-40B4-BE49-F238E27FC236}">
                <a16:creationId xmlns:a16="http://schemas.microsoft.com/office/drawing/2014/main" id="{354747D8-7FE7-4DD2-A51D-432591958185}"/>
              </a:ext>
            </a:extLst>
          </p:cNvPr>
          <p:cNvGraphicFramePr>
            <a:graphicFrameLocks noGrp="1"/>
          </p:cNvGraphicFramePr>
          <p:nvPr>
            <p:ph type="tbl" sz="quarter" idx="13"/>
            <p:extLst>
              <p:ext uri="{D42A27DB-BD31-4B8C-83A1-F6EECF244321}">
                <p14:modId xmlns:p14="http://schemas.microsoft.com/office/powerpoint/2010/main" val="1905798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94097877"/>
                    </a:ext>
                  </a:extLst>
                </a:gridCol>
                <a:gridCol w="3291840">
                  <a:extLst>
                    <a:ext uri="{9D8B030D-6E8A-4147-A177-3AD203B41FA5}">
                      <a16:colId xmlns:a16="http://schemas.microsoft.com/office/drawing/2014/main" val="856453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228051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Korea, Republic 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75252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Sri Lanka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08057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517228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355543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Viet 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221536619"/>
                  </a:ext>
                </a:extLst>
              </a:tr>
            </a:tbl>
          </a:graphicData>
        </a:graphic>
      </p:graphicFrame>
      <p:sp>
        <p:nvSpPr>
          <p:cNvPr id="4" name="Text Placeholder 3">
            <a:extLst>
              <a:ext uri="{FF2B5EF4-FFF2-40B4-BE49-F238E27FC236}">
                <a16:creationId xmlns:a16="http://schemas.microsoft.com/office/drawing/2014/main" id="{63CF370A-BE57-4A9C-BB2E-2D2E1D60E5B7}"/>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616927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2D35-9F2C-4527-AB43-286F36224123}"/>
              </a:ext>
            </a:extLst>
          </p:cNvPr>
          <p:cNvSpPr>
            <a:spLocks noGrp="1"/>
          </p:cNvSpPr>
          <p:nvPr>
            <p:ph type="title"/>
          </p:nvPr>
        </p:nvSpPr>
        <p:spPr/>
        <p:txBody>
          <a:bodyPr/>
          <a:lstStyle/>
          <a:p>
            <a:r>
              <a:rPr lang="en-US"/>
              <a:t>Facebook Reactions Distribution | Harvey Norman Malaysia</a:t>
            </a:r>
          </a:p>
        </p:txBody>
      </p:sp>
      <p:graphicFrame>
        <p:nvGraphicFramePr>
          <p:cNvPr id="6" name="Chart Placeholder 5">
            <a:extLst>
              <a:ext uri="{FF2B5EF4-FFF2-40B4-BE49-F238E27FC236}">
                <a16:creationId xmlns:a16="http://schemas.microsoft.com/office/drawing/2014/main" id="{0A36BBE5-0E33-4328-B316-D7ADB1718056}"/>
              </a:ext>
            </a:extLst>
          </p:cNvPr>
          <p:cNvGraphicFramePr>
            <a:graphicFrameLocks noGrp="1"/>
          </p:cNvGraphicFramePr>
          <p:nvPr>
            <p:ph type="chart" sz="quarter" idx="13"/>
            <p:extLst>
              <p:ext uri="{D42A27DB-BD31-4B8C-83A1-F6EECF244321}">
                <p14:modId xmlns:p14="http://schemas.microsoft.com/office/powerpoint/2010/main" val="1429386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E2BF96-CA43-405C-A441-28B23640A029}"/>
              </a:ext>
            </a:extLst>
          </p:cNvPr>
          <p:cNvSpPr>
            <a:spLocks noGrp="1"/>
          </p:cNvSpPr>
          <p:nvPr>
            <p:ph type="body" sz="quarter" idx="14"/>
          </p:nvPr>
        </p:nvSpPr>
        <p:spPr/>
        <p:txBody>
          <a:bodyPr/>
          <a:lstStyle/>
          <a:p>
            <a:r>
              <a:rPr lang="en-US"/>
              <a:t>02/22/2021 - 02/28/2021</a:t>
            </a:r>
          </a:p>
        </p:txBody>
      </p:sp>
      <p:sp>
        <p:nvSpPr>
          <p:cNvPr id="5" name="Footer Placeholder 4">
            <a:extLst>
              <a:ext uri="{FF2B5EF4-FFF2-40B4-BE49-F238E27FC236}">
                <a16:creationId xmlns:a16="http://schemas.microsoft.com/office/drawing/2014/main" id="{64674D35-CE13-4554-A5F9-DF3CACD5AF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688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8D804-D2DA-45A8-9C17-694110BD5A9F}"/>
              </a:ext>
            </a:extLst>
          </p:cNvPr>
          <p:cNvSpPr>
            <a:spLocks noGrp="1"/>
          </p:cNvSpPr>
          <p:nvPr>
            <p:ph type="title"/>
          </p:nvPr>
        </p:nvSpPr>
        <p:spPr/>
        <p:txBody>
          <a:bodyPr/>
          <a:lstStyle/>
          <a:p>
            <a:r>
              <a:rPr lang="en-US"/>
              <a:t>Facebook Engagement Rate By Post Type | Harvey Norman Malaysia</a:t>
            </a:r>
          </a:p>
        </p:txBody>
      </p:sp>
      <p:graphicFrame>
        <p:nvGraphicFramePr>
          <p:cNvPr id="6" name="Chart Placeholder 5">
            <a:extLst>
              <a:ext uri="{FF2B5EF4-FFF2-40B4-BE49-F238E27FC236}">
                <a16:creationId xmlns:a16="http://schemas.microsoft.com/office/drawing/2014/main" id="{3864D648-97D4-451B-BCE3-B35E1CBF7081}"/>
              </a:ext>
            </a:extLst>
          </p:cNvPr>
          <p:cNvGraphicFramePr>
            <a:graphicFrameLocks noGrp="1"/>
          </p:cNvGraphicFramePr>
          <p:nvPr>
            <p:ph type="chart" sz="quarter" idx="13"/>
            <p:extLst>
              <p:ext uri="{D42A27DB-BD31-4B8C-83A1-F6EECF244321}">
                <p14:modId xmlns:p14="http://schemas.microsoft.com/office/powerpoint/2010/main" val="2371217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EEF698-DAA5-44E0-BBD9-7CC2C2E4E7A3}"/>
              </a:ext>
            </a:extLst>
          </p:cNvPr>
          <p:cNvSpPr>
            <a:spLocks noGrp="1"/>
          </p:cNvSpPr>
          <p:nvPr>
            <p:ph type="body" sz="quarter" idx="14"/>
          </p:nvPr>
        </p:nvSpPr>
        <p:spPr/>
        <p:txBody>
          <a:bodyPr/>
          <a:lstStyle/>
          <a:p>
            <a:r>
              <a:rPr lang="en-US"/>
              <a:t>02/22/2021 - 02/28/2021</a:t>
            </a:r>
          </a:p>
        </p:txBody>
      </p:sp>
      <p:sp>
        <p:nvSpPr>
          <p:cNvPr id="5" name="Footer Placeholder 4">
            <a:extLst>
              <a:ext uri="{FF2B5EF4-FFF2-40B4-BE49-F238E27FC236}">
                <a16:creationId xmlns:a16="http://schemas.microsoft.com/office/drawing/2014/main" id="{D29210B4-4DE7-4DE4-BF37-6350E4AB2A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3947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CCB09-8615-40B9-B001-471832EC0665}"/>
              </a:ext>
            </a:extLst>
          </p:cNvPr>
          <p:cNvSpPr>
            <a:spLocks noGrp="1"/>
          </p:cNvSpPr>
          <p:nvPr>
            <p:ph type="title"/>
          </p:nvPr>
        </p:nvSpPr>
        <p:spPr/>
        <p:txBody>
          <a:bodyPr/>
          <a:lstStyle/>
          <a:p>
            <a:r>
              <a:rPr lang="en-US"/>
              <a:t>Facebook Private Conversations Table | Harvey Norman Malaysia - 1 of 26</a:t>
            </a:r>
          </a:p>
        </p:txBody>
      </p:sp>
      <p:graphicFrame>
        <p:nvGraphicFramePr>
          <p:cNvPr id="5" name="Table Placeholder 4">
            <a:extLst>
              <a:ext uri="{FF2B5EF4-FFF2-40B4-BE49-F238E27FC236}">
                <a16:creationId xmlns:a16="http://schemas.microsoft.com/office/drawing/2014/main" id="{20D06A19-3D95-4E82-BF47-C15CA310C435}"/>
              </a:ext>
            </a:extLst>
          </p:cNvPr>
          <p:cNvGraphicFramePr>
            <a:graphicFrameLocks noGrp="1"/>
          </p:cNvGraphicFramePr>
          <p:nvPr>
            <p:ph type="tbl" sz="quarter" idx="13"/>
            <p:extLst>
              <p:ext uri="{D42A27DB-BD31-4B8C-83A1-F6EECF244321}">
                <p14:modId xmlns:p14="http://schemas.microsoft.com/office/powerpoint/2010/main" val="1450982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25290250"/>
                    </a:ext>
                  </a:extLst>
                </a:gridCol>
                <a:gridCol w="822960">
                  <a:extLst>
                    <a:ext uri="{9D8B030D-6E8A-4147-A177-3AD203B41FA5}">
                      <a16:colId xmlns:a16="http://schemas.microsoft.com/office/drawing/2014/main" val="3880077157"/>
                    </a:ext>
                  </a:extLst>
                </a:gridCol>
                <a:gridCol w="576072">
                  <a:extLst>
                    <a:ext uri="{9D8B030D-6E8A-4147-A177-3AD203B41FA5}">
                      <a16:colId xmlns:a16="http://schemas.microsoft.com/office/drawing/2014/main" val="488385292"/>
                    </a:ext>
                  </a:extLst>
                </a:gridCol>
                <a:gridCol w="1152144">
                  <a:extLst>
                    <a:ext uri="{9D8B030D-6E8A-4147-A177-3AD203B41FA5}">
                      <a16:colId xmlns:a16="http://schemas.microsoft.com/office/drawing/2014/main" val="409817781"/>
                    </a:ext>
                  </a:extLst>
                </a:gridCol>
                <a:gridCol w="576072">
                  <a:extLst>
                    <a:ext uri="{9D8B030D-6E8A-4147-A177-3AD203B41FA5}">
                      <a16:colId xmlns:a16="http://schemas.microsoft.com/office/drawing/2014/main" val="2953323314"/>
                    </a:ext>
                  </a:extLst>
                </a:gridCol>
                <a:gridCol w="576072">
                  <a:extLst>
                    <a:ext uri="{9D8B030D-6E8A-4147-A177-3AD203B41FA5}">
                      <a16:colId xmlns:a16="http://schemas.microsoft.com/office/drawing/2014/main" val="1424470400"/>
                    </a:ext>
                  </a:extLst>
                </a:gridCol>
                <a:gridCol w="576072">
                  <a:extLst>
                    <a:ext uri="{9D8B030D-6E8A-4147-A177-3AD203B41FA5}">
                      <a16:colId xmlns:a16="http://schemas.microsoft.com/office/drawing/2014/main" val="234239173"/>
                    </a:ext>
                  </a:extLst>
                </a:gridCol>
                <a:gridCol w="576072">
                  <a:extLst>
                    <a:ext uri="{9D8B030D-6E8A-4147-A177-3AD203B41FA5}">
                      <a16:colId xmlns:a16="http://schemas.microsoft.com/office/drawing/2014/main" val="2914783862"/>
                    </a:ext>
                  </a:extLst>
                </a:gridCol>
                <a:gridCol w="576072">
                  <a:extLst>
                    <a:ext uri="{9D8B030D-6E8A-4147-A177-3AD203B41FA5}">
                      <a16:colId xmlns:a16="http://schemas.microsoft.com/office/drawing/2014/main" val="1647298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64294804"/>
                  </a:ext>
                </a:extLst>
              </a:tr>
            </a:tbl>
          </a:graphicData>
        </a:graphic>
      </p:graphicFrame>
      <p:sp>
        <p:nvSpPr>
          <p:cNvPr id="4" name="Text Placeholder 3">
            <a:extLst>
              <a:ext uri="{FF2B5EF4-FFF2-40B4-BE49-F238E27FC236}">
                <a16:creationId xmlns:a16="http://schemas.microsoft.com/office/drawing/2014/main" id="{A8C9E675-82C5-41BF-98E9-4C30ED326AFB}"/>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813552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1023F-FAEB-49EE-BFFD-AACD098FB261}"/>
              </a:ext>
            </a:extLst>
          </p:cNvPr>
          <p:cNvSpPr>
            <a:spLocks noGrp="1"/>
          </p:cNvSpPr>
          <p:nvPr>
            <p:ph type="title"/>
          </p:nvPr>
        </p:nvSpPr>
        <p:spPr/>
        <p:txBody>
          <a:bodyPr/>
          <a:lstStyle/>
          <a:p>
            <a:r>
              <a:rPr lang="en-US"/>
              <a:t>Facebook Private Conversations Table | Harvey Norman Malaysia - 2 of 26</a:t>
            </a:r>
          </a:p>
        </p:txBody>
      </p:sp>
      <p:graphicFrame>
        <p:nvGraphicFramePr>
          <p:cNvPr id="5" name="Table Placeholder 4">
            <a:extLst>
              <a:ext uri="{FF2B5EF4-FFF2-40B4-BE49-F238E27FC236}">
                <a16:creationId xmlns:a16="http://schemas.microsoft.com/office/drawing/2014/main" id="{89C48FF5-3342-4132-9260-84BA89CCDAE9}"/>
              </a:ext>
            </a:extLst>
          </p:cNvPr>
          <p:cNvGraphicFramePr>
            <a:graphicFrameLocks noGrp="1"/>
          </p:cNvGraphicFramePr>
          <p:nvPr>
            <p:ph type="tbl" sz="quarter" idx="13"/>
            <p:extLst>
              <p:ext uri="{D42A27DB-BD31-4B8C-83A1-F6EECF244321}">
                <p14:modId xmlns:p14="http://schemas.microsoft.com/office/powerpoint/2010/main" val="695054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89618356"/>
                    </a:ext>
                  </a:extLst>
                </a:gridCol>
                <a:gridCol w="822960">
                  <a:extLst>
                    <a:ext uri="{9D8B030D-6E8A-4147-A177-3AD203B41FA5}">
                      <a16:colId xmlns:a16="http://schemas.microsoft.com/office/drawing/2014/main" val="4165003734"/>
                    </a:ext>
                  </a:extLst>
                </a:gridCol>
                <a:gridCol w="576072">
                  <a:extLst>
                    <a:ext uri="{9D8B030D-6E8A-4147-A177-3AD203B41FA5}">
                      <a16:colId xmlns:a16="http://schemas.microsoft.com/office/drawing/2014/main" val="3198075503"/>
                    </a:ext>
                  </a:extLst>
                </a:gridCol>
                <a:gridCol w="1152144">
                  <a:extLst>
                    <a:ext uri="{9D8B030D-6E8A-4147-A177-3AD203B41FA5}">
                      <a16:colId xmlns:a16="http://schemas.microsoft.com/office/drawing/2014/main" val="3697187546"/>
                    </a:ext>
                  </a:extLst>
                </a:gridCol>
                <a:gridCol w="576072">
                  <a:extLst>
                    <a:ext uri="{9D8B030D-6E8A-4147-A177-3AD203B41FA5}">
                      <a16:colId xmlns:a16="http://schemas.microsoft.com/office/drawing/2014/main" val="3639325106"/>
                    </a:ext>
                  </a:extLst>
                </a:gridCol>
                <a:gridCol w="576072">
                  <a:extLst>
                    <a:ext uri="{9D8B030D-6E8A-4147-A177-3AD203B41FA5}">
                      <a16:colId xmlns:a16="http://schemas.microsoft.com/office/drawing/2014/main" val="2297230763"/>
                    </a:ext>
                  </a:extLst>
                </a:gridCol>
                <a:gridCol w="576072">
                  <a:extLst>
                    <a:ext uri="{9D8B030D-6E8A-4147-A177-3AD203B41FA5}">
                      <a16:colId xmlns:a16="http://schemas.microsoft.com/office/drawing/2014/main" val="434231637"/>
                    </a:ext>
                  </a:extLst>
                </a:gridCol>
                <a:gridCol w="576072">
                  <a:extLst>
                    <a:ext uri="{9D8B030D-6E8A-4147-A177-3AD203B41FA5}">
                      <a16:colId xmlns:a16="http://schemas.microsoft.com/office/drawing/2014/main" val="2820262822"/>
                    </a:ext>
                  </a:extLst>
                </a:gridCol>
                <a:gridCol w="576072">
                  <a:extLst>
                    <a:ext uri="{9D8B030D-6E8A-4147-A177-3AD203B41FA5}">
                      <a16:colId xmlns:a16="http://schemas.microsoft.com/office/drawing/2014/main" val="3391737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1587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Azie Yj Adam - 2021-02-28 17:05:26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Azie Yj Adam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17:05:27</a:t>
                      </a:r>
                    </a:p>
                  </a:txBody>
                  <a:tcPr/>
                </a:tc>
                <a:extLst>
                  <a:ext uri="{0D108BD9-81ED-4DB2-BD59-A6C34878D82A}">
                    <a16:rowId xmlns:a16="http://schemas.microsoft.com/office/drawing/2014/main" val="4192582521"/>
                  </a:ext>
                </a:extLst>
              </a:tr>
            </a:tbl>
          </a:graphicData>
        </a:graphic>
      </p:graphicFrame>
      <p:sp>
        <p:nvSpPr>
          <p:cNvPr id="4" name="Text Placeholder 3">
            <a:extLst>
              <a:ext uri="{FF2B5EF4-FFF2-40B4-BE49-F238E27FC236}">
                <a16:creationId xmlns:a16="http://schemas.microsoft.com/office/drawing/2014/main" id="{39BF3C9E-66DF-45B4-8E4F-B53EFE726FC1}"/>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998268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11741-5975-4BBD-8256-69CFDF5BECCD}"/>
              </a:ext>
            </a:extLst>
          </p:cNvPr>
          <p:cNvSpPr>
            <a:spLocks noGrp="1"/>
          </p:cNvSpPr>
          <p:nvPr>
            <p:ph type="title"/>
          </p:nvPr>
        </p:nvSpPr>
        <p:spPr/>
        <p:txBody>
          <a:bodyPr/>
          <a:lstStyle/>
          <a:p>
            <a:r>
              <a:rPr lang="en-US"/>
              <a:t>Facebook Private Conversations Table | Harvey Norman Malaysia - 3 of 26</a:t>
            </a:r>
          </a:p>
        </p:txBody>
      </p:sp>
      <p:graphicFrame>
        <p:nvGraphicFramePr>
          <p:cNvPr id="5" name="Table Placeholder 4">
            <a:extLst>
              <a:ext uri="{FF2B5EF4-FFF2-40B4-BE49-F238E27FC236}">
                <a16:creationId xmlns:a16="http://schemas.microsoft.com/office/drawing/2014/main" id="{27A46FE8-8020-4505-A71B-2E39BED27650}"/>
              </a:ext>
            </a:extLst>
          </p:cNvPr>
          <p:cNvGraphicFramePr>
            <a:graphicFrameLocks noGrp="1"/>
          </p:cNvGraphicFramePr>
          <p:nvPr>
            <p:ph type="tbl" sz="quarter" idx="13"/>
            <p:extLst>
              <p:ext uri="{D42A27DB-BD31-4B8C-83A1-F6EECF244321}">
                <p14:modId xmlns:p14="http://schemas.microsoft.com/office/powerpoint/2010/main" val="4292147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28993011"/>
                    </a:ext>
                  </a:extLst>
                </a:gridCol>
                <a:gridCol w="822960">
                  <a:extLst>
                    <a:ext uri="{9D8B030D-6E8A-4147-A177-3AD203B41FA5}">
                      <a16:colId xmlns:a16="http://schemas.microsoft.com/office/drawing/2014/main" val="2252967899"/>
                    </a:ext>
                  </a:extLst>
                </a:gridCol>
                <a:gridCol w="576072">
                  <a:extLst>
                    <a:ext uri="{9D8B030D-6E8A-4147-A177-3AD203B41FA5}">
                      <a16:colId xmlns:a16="http://schemas.microsoft.com/office/drawing/2014/main" val="1827081191"/>
                    </a:ext>
                  </a:extLst>
                </a:gridCol>
                <a:gridCol w="1152144">
                  <a:extLst>
                    <a:ext uri="{9D8B030D-6E8A-4147-A177-3AD203B41FA5}">
                      <a16:colId xmlns:a16="http://schemas.microsoft.com/office/drawing/2014/main" val="2785009039"/>
                    </a:ext>
                  </a:extLst>
                </a:gridCol>
                <a:gridCol w="576072">
                  <a:extLst>
                    <a:ext uri="{9D8B030D-6E8A-4147-A177-3AD203B41FA5}">
                      <a16:colId xmlns:a16="http://schemas.microsoft.com/office/drawing/2014/main" val="313333006"/>
                    </a:ext>
                  </a:extLst>
                </a:gridCol>
                <a:gridCol w="576072">
                  <a:extLst>
                    <a:ext uri="{9D8B030D-6E8A-4147-A177-3AD203B41FA5}">
                      <a16:colId xmlns:a16="http://schemas.microsoft.com/office/drawing/2014/main" val="1488314195"/>
                    </a:ext>
                  </a:extLst>
                </a:gridCol>
                <a:gridCol w="576072">
                  <a:extLst>
                    <a:ext uri="{9D8B030D-6E8A-4147-A177-3AD203B41FA5}">
                      <a16:colId xmlns:a16="http://schemas.microsoft.com/office/drawing/2014/main" val="258370148"/>
                    </a:ext>
                  </a:extLst>
                </a:gridCol>
                <a:gridCol w="576072">
                  <a:extLst>
                    <a:ext uri="{9D8B030D-6E8A-4147-A177-3AD203B41FA5}">
                      <a16:colId xmlns:a16="http://schemas.microsoft.com/office/drawing/2014/main" val="3169427081"/>
                    </a:ext>
                  </a:extLst>
                </a:gridCol>
                <a:gridCol w="576072">
                  <a:extLst>
                    <a:ext uri="{9D8B030D-6E8A-4147-A177-3AD203B41FA5}">
                      <a16:colId xmlns:a16="http://schemas.microsoft.com/office/drawing/2014/main" val="3990293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2981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DeanWinchester Siew - 2021-02-28 16:30:36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DeanWinchester Siew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16:30:37</a:t>
                      </a:r>
                    </a:p>
                  </a:txBody>
                  <a:tcPr/>
                </a:tc>
                <a:extLst>
                  <a:ext uri="{0D108BD9-81ED-4DB2-BD59-A6C34878D82A}">
                    <a16:rowId xmlns:a16="http://schemas.microsoft.com/office/drawing/2014/main" val="2808103479"/>
                  </a:ext>
                </a:extLst>
              </a:tr>
            </a:tbl>
          </a:graphicData>
        </a:graphic>
      </p:graphicFrame>
      <p:sp>
        <p:nvSpPr>
          <p:cNvPr id="4" name="Text Placeholder 3">
            <a:extLst>
              <a:ext uri="{FF2B5EF4-FFF2-40B4-BE49-F238E27FC236}">
                <a16:creationId xmlns:a16="http://schemas.microsoft.com/office/drawing/2014/main" id="{8F1C7175-F739-42AD-B16D-B5BD026ABF91}"/>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442164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F71E2-B132-482B-B524-34C87938943F}"/>
              </a:ext>
            </a:extLst>
          </p:cNvPr>
          <p:cNvSpPr>
            <a:spLocks noGrp="1"/>
          </p:cNvSpPr>
          <p:nvPr>
            <p:ph type="title"/>
          </p:nvPr>
        </p:nvSpPr>
        <p:spPr/>
        <p:txBody>
          <a:bodyPr/>
          <a:lstStyle/>
          <a:p>
            <a:r>
              <a:rPr lang="en-US"/>
              <a:t>Facebook Private Conversations Table | Harvey Norman Malaysia - 4 of 26</a:t>
            </a:r>
          </a:p>
        </p:txBody>
      </p:sp>
      <p:graphicFrame>
        <p:nvGraphicFramePr>
          <p:cNvPr id="5" name="Table Placeholder 4">
            <a:extLst>
              <a:ext uri="{FF2B5EF4-FFF2-40B4-BE49-F238E27FC236}">
                <a16:creationId xmlns:a16="http://schemas.microsoft.com/office/drawing/2014/main" id="{54C1A7B8-15C3-4E09-8D6A-5E88B2951138}"/>
              </a:ext>
            </a:extLst>
          </p:cNvPr>
          <p:cNvGraphicFramePr>
            <a:graphicFrameLocks noGrp="1"/>
          </p:cNvGraphicFramePr>
          <p:nvPr>
            <p:ph type="tbl" sz="quarter" idx="13"/>
            <p:extLst>
              <p:ext uri="{D42A27DB-BD31-4B8C-83A1-F6EECF244321}">
                <p14:modId xmlns:p14="http://schemas.microsoft.com/office/powerpoint/2010/main" val="385777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4531827"/>
                    </a:ext>
                  </a:extLst>
                </a:gridCol>
                <a:gridCol w="822960">
                  <a:extLst>
                    <a:ext uri="{9D8B030D-6E8A-4147-A177-3AD203B41FA5}">
                      <a16:colId xmlns:a16="http://schemas.microsoft.com/office/drawing/2014/main" val="72438338"/>
                    </a:ext>
                  </a:extLst>
                </a:gridCol>
                <a:gridCol w="576072">
                  <a:extLst>
                    <a:ext uri="{9D8B030D-6E8A-4147-A177-3AD203B41FA5}">
                      <a16:colId xmlns:a16="http://schemas.microsoft.com/office/drawing/2014/main" val="4250605449"/>
                    </a:ext>
                  </a:extLst>
                </a:gridCol>
                <a:gridCol w="1152144">
                  <a:extLst>
                    <a:ext uri="{9D8B030D-6E8A-4147-A177-3AD203B41FA5}">
                      <a16:colId xmlns:a16="http://schemas.microsoft.com/office/drawing/2014/main" val="2147601573"/>
                    </a:ext>
                  </a:extLst>
                </a:gridCol>
                <a:gridCol w="576072">
                  <a:extLst>
                    <a:ext uri="{9D8B030D-6E8A-4147-A177-3AD203B41FA5}">
                      <a16:colId xmlns:a16="http://schemas.microsoft.com/office/drawing/2014/main" val="4252761041"/>
                    </a:ext>
                  </a:extLst>
                </a:gridCol>
                <a:gridCol w="576072">
                  <a:extLst>
                    <a:ext uri="{9D8B030D-6E8A-4147-A177-3AD203B41FA5}">
                      <a16:colId xmlns:a16="http://schemas.microsoft.com/office/drawing/2014/main" val="3715601361"/>
                    </a:ext>
                  </a:extLst>
                </a:gridCol>
                <a:gridCol w="576072">
                  <a:extLst>
                    <a:ext uri="{9D8B030D-6E8A-4147-A177-3AD203B41FA5}">
                      <a16:colId xmlns:a16="http://schemas.microsoft.com/office/drawing/2014/main" val="3490105743"/>
                    </a:ext>
                  </a:extLst>
                </a:gridCol>
                <a:gridCol w="576072">
                  <a:extLst>
                    <a:ext uri="{9D8B030D-6E8A-4147-A177-3AD203B41FA5}">
                      <a16:colId xmlns:a16="http://schemas.microsoft.com/office/drawing/2014/main" val="2605426606"/>
                    </a:ext>
                  </a:extLst>
                </a:gridCol>
                <a:gridCol w="576072">
                  <a:extLst>
                    <a:ext uri="{9D8B030D-6E8A-4147-A177-3AD203B41FA5}">
                      <a16:colId xmlns:a16="http://schemas.microsoft.com/office/drawing/2014/main" val="2174282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15761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Khei Khei - 2021-02-28 14:57:38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Khei Khei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14:57:39</a:t>
                      </a:r>
                    </a:p>
                  </a:txBody>
                  <a:tcPr/>
                </a:tc>
                <a:extLst>
                  <a:ext uri="{0D108BD9-81ED-4DB2-BD59-A6C34878D82A}">
                    <a16:rowId xmlns:a16="http://schemas.microsoft.com/office/drawing/2014/main" val="3072874678"/>
                  </a:ext>
                </a:extLst>
              </a:tr>
            </a:tbl>
          </a:graphicData>
        </a:graphic>
      </p:graphicFrame>
      <p:sp>
        <p:nvSpPr>
          <p:cNvPr id="4" name="Text Placeholder 3">
            <a:extLst>
              <a:ext uri="{FF2B5EF4-FFF2-40B4-BE49-F238E27FC236}">
                <a16:creationId xmlns:a16="http://schemas.microsoft.com/office/drawing/2014/main" id="{EF2B6E83-3148-4921-9FB8-C740F3894747}"/>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95944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E3DE3-FC40-4B60-AB51-DB5A4699EC08}"/>
              </a:ext>
            </a:extLst>
          </p:cNvPr>
          <p:cNvSpPr>
            <a:spLocks noGrp="1"/>
          </p:cNvSpPr>
          <p:nvPr>
            <p:ph type="title"/>
          </p:nvPr>
        </p:nvSpPr>
        <p:spPr/>
        <p:txBody>
          <a:bodyPr/>
          <a:lstStyle/>
          <a:p>
            <a:r>
              <a:rPr lang="en-US"/>
              <a:t>Facebook Private Conversations Table | Harvey Norman Malaysia - 5 of 26</a:t>
            </a:r>
          </a:p>
        </p:txBody>
      </p:sp>
      <p:graphicFrame>
        <p:nvGraphicFramePr>
          <p:cNvPr id="5" name="Table Placeholder 4">
            <a:extLst>
              <a:ext uri="{FF2B5EF4-FFF2-40B4-BE49-F238E27FC236}">
                <a16:creationId xmlns:a16="http://schemas.microsoft.com/office/drawing/2014/main" id="{61DA14FD-742B-4C8C-BC00-C649971A6026}"/>
              </a:ext>
            </a:extLst>
          </p:cNvPr>
          <p:cNvGraphicFramePr>
            <a:graphicFrameLocks noGrp="1"/>
          </p:cNvGraphicFramePr>
          <p:nvPr>
            <p:ph type="tbl" sz="quarter" idx="13"/>
            <p:extLst>
              <p:ext uri="{D42A27DB-BD31-4B8C-83A1-F6EECF244321}">
                <p14:modId xmlns:p14="http://schemas.microsoft.com/office/powerpoint/2010/main" val="3741587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48564337"/>
                    </a:ext>
                  </a:extLst>
                </a:gridCol>
                <a:gridCol w="822960">
                  <a:extLst>
                    <a:ext uri="{9D8B030D-6E8A-4147-A177-3AD203B41FA5}">
                      <a16:colId xmlns:a16="http://schemas.microsoft.com/office/drawing/2014/main" val="2456278241"/>
                    </a:ext>
                  </a:extLst>
                </a:gridCol>
                <a:gridCol w="576072">
                  <a:extLst>
                    <a:ext uri="{9D8B030D-6E8A-4147-A177-3AD203B41FA5}">
                      <a16:colId xmlns:a16="http://schemas.microsoft.com/office/drawing/2014/main" val="2997458265"/>
                    </a:ext>
                  </a:extLst>
                </a:gridCol>
                <a:gridCol w="1152144">
                  <a:extLst>
                    <a:ext uri="{9D8B030D-6E8A-4147-A177-3AD203B41FA5}">
                      <a16:colId xmlns:a16="http://schemas.microsoft.com/office/drawing/2014/main" val="1779275217"/>
                    </a:ext>
                  </a:extLst>
                </a:gridCol>
                <a:gridCol w="576072">
                  <a:extLst>
                    <a:ext uri="{9D8B030D-6E8A-4147-A177-3AD203B41FA5}">
                      <a16:colId xmlns:a16="http://schemas.microsoft.com/office/drawing/2014/main" val="2994013254"/>
                    </a:ext>
                  </a:extLst>
                </a:gridCol>
                <a:gridCol w="576072">
                  <a:extLst>
                    <a:ext uri="{9D8B030D-6E8A-4147-A177-3AD203B41FA5}">
                      <a16:colId xmlns:a16="http://schemas.microsoft.com/office/drawing/2014/main" val="1267215301"/>
                    </a:ext>
                  </a:extLst>
                </a:gridCol>
                <a:gridCol w="576072">
                  <a:extLst>
                    <a:ext uri="{9D8B030D-6E8A-4147-A177-3AD203B41FA5}">
                      <a16:colId xmlns:a16="http://schemas.microsoft.com/office/drawing/2014/main" val="430732233"/>
                    </a:ext>
                  </a:extLst>
                </a:gridCol>
                <a:gridCol w="576072">
                  <a:extLst>
                    <a:ext uri="{9D8B030D-6E8A-4147-A177-3AD203B41FA5}">
                      <a16:colId xmlns:a16="http://schemas.microsoft.com/office/drawing/2014/main" val="2593427825"/>
                    </a:ext>
                  </a:extLst>
                </a:gridCol>
                <a:gridCol w="576072">
                  <a:extLst>
                    <a:ext uri="{9D8B030D-6E8A-4147-A177-3AD203B41FA5}">
                      <a16:colId xmlns:a16="http://schemas.microsoft.com/office/drawing/2014/main" val="1890779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41292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Maisyurah Omar - 2021-02-28 13:45:10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Maisyurah Omar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13:45:11</a:t>
                      </a:r>
                    </a:p>
                  </a:txBody>
                  <a:tcPr/>
                </a:tc>
                <a:extLst>
                  <a:ext uri="{0D108BD9-81ED-4DB2-BD59-A6C34878D82A}">
                    <a16:rowId xmlns:a16="http://schemas.microsoft.com/office/drawing/2014/main" val="1414702473"/>
                  </a:ext>
                </a:extLst>
              </a:tr>
            </a:tbl>
          </a:graphicData>
        </a:graphic>
      </p:graphicFrame>
      <p:sp>
        <p:nvSpPr>
          <p:cNvPr id="4" name="Text Placeholder 3">
            <a:extLst>
              <a:ext uri="{FF2B5EF4-FFF2-40B4-BE49-F238E27FC236}">
                <a16:creationId xmlns:a16="http://schemas.microsoft.com/office/drawing/2014/main" id="{5DD3CAB8-4205-4725-9A06-CE47FE666B96}"/>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725134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F774D-E463-4AD5-9F6A-08C627A0B720}"/>
              </a:ext>
            </a:extLst>
          </p:cNvPr>
          <p:cNvSpPr>
            <a:spLocks noGrp="1"/>
          </p:cNvSpPr>
          <p:nvPr>
            <p:ph type="title"/>
          </p:nvPr>
        </p:nvSpPr>
        <p:spPr/>
        <p:txBody>
          <a:bodyPr/>
          <a:lstStyle/>
          <a:p>
            <a:r>
              <a:rPr lang="en-US"/>
              <a:t>Facebook Private Conversations Table | Harvey Norman Malaysia - 6 of 26</a:t>
            </a:r>
          </a:p>
        </p:txBody>
      </p:sp>
      <p:graphicFrame>
        <p:nvGraphicFramePr>
          <p:cNvPr id="5" name="Table Placeholder 4">
            <a:extLst>
              <a:ext uri="{FF2B5EF4-FFF2-40B4-BE49-F238E27FC236}">
                <a16:creationId xmlns:a16="http://schemas.microsoft.com/office/drawing/2014/main" id="{B0FBE5CC-C987-4362-86EB-CD132F6201E9}"/>
              </a:ext>
            </a:extLst>
          </p:cNvPr>
          <p:cNvGraphicFramePr>
            <a:graphicFrameLocks noGrp="1"/>
          </p:cNvGraphicFramePr>
          <p:nvPr>
            <p:ph type="tbl" sz="quarter" idx="13"/>
            <p:extLst>
              <p:ext uri="{D42A27DB-BD31-4B8C-83A1-F6EECF244321}">
                <p14:modId xmlns:p14="http://schemas.microsoft.com/office/powerpoint/2010/main" val="1978450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07384671"/>
                    </a:ext>
                  </a:extLst>
                </a:gridCol>
                <a:gridCol w="822960">
                  <a:extLst>
                    <a:ext uri="{9D8B030D-6E8A-4147-A177-3AD203B41FA5}">
                      <a16:colId xmlns:a16="http://schemas.microsoft.com/office/drawing/2014/main" val="2811401059"/>
                    </a:ext>
                  </a:extLst>
                </a:gridCol>
                <a:gridCol w="576072">
                  <a:extLst>
                    <a:ext uri="{9D8B030D-6E8A-4147-A177-3AD203B41FA5}">
                      <a16:colId xmlns:a16="http://schemas.microsoft.com/office/drawing/2014/main" val="654363181"/>
                    </a:ext>
                  </a:extLst>
                </a:gridCol>
                <a:gridCol w="1152144">
                  <a:extLst>
                    <a:ext uri="{9D8B030D-6E8A-4147-A177-3AD203B41FA5}">
                      <a16:colId xmlns:a16="http://schemas.microsoft.com/office/drawing/2014/main" val="2097955767"/>
                    </a:ext>
                  </a:extLst>
                </a:gridCol>
                <a:gridCol w="576072">
                  <a:extLst>
                    <a:ext uri="{9D8B030D-6E8A-4147-A177-3AD203B41FA5}">
                      <a16:colId xmlns:a16="http://schemas.microsoft.com/office/drawing/2014/main" val="3087646717"/>
                    </a:ext>
                  </a:extLst>
                </a:gridCol>
                <a:gridCol w="576072">
                  <a:extLst>
                    <a:ext uri="{9D8B030D-6E8A-4147-A177-3AD203B41FA5}">
                      <a16:colId xmlns:a16="http://schemas.microsoft.com/office/drawing/2014/main" val="1428234914"/>
                    </a:ext>
                  </a:extLst>
                </a:gridCol>
                <a:gridCol w="576072">
                  <a:extLst>
                    <a:ext uri="{9D8B030D-6E8A-4147-A177-3AD203B41FA5}">
                      <a16:colId xmlns:a16="http://schemas.microsoft.com/office/drawing/2014/main" val="54323822"/>
                    </a:ext>
                  </a:extLst>
                </a:gridCol>
                <a:gridCol w="576072">
                  <a:extLst>
                    <a:ext uri="{9D8B030D-6E8A-4147-A177-3AD203B41FA5}">
                      <a16:colId xmlns:a16="http://schemas.microsoft.com/office/drawing/2014/main" val="3457267270"/>
                    </a:ext>
                  </a:extLst>
                </a:gridCol>
                <a:gridCol w="576072">
                  <a:extLst>
                    <a:ext uri="{9D8B030D-6E8A-4147-A177-3AD203B41FA5}">
                      <a16:colId xmlns:a16="http://schemas.microsoft.com/office/drawing/2014/main" val="2752822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317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Rachel Tan - 2021-02-28 12:45:16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Rachel Tan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12:45:17</a:t>
                      </a:r>
                    </a:p>
                  </a:txBody>
                  <a:tcPr/>
                </a:tc>
                <a:extLst>
                  <a:ext uri="{0D108BD9-81ED-4DB2-BD59-A6C34878D82A}">
                    <a16:rowId xmlns:a16="http://schemas.microsoft.com/office/drawing/2014/main" val="1715505550"/>
                  </a:ext>
                </a:extLst>
              </a:tr>
            </a:tbl>
          </a:graphicData>
        </a:graphic>
      </p:graphicFrame>
      <p:sp>
        <p:nvSpPr>
          <p:cNvPr id="4" name="Text Placeholder 3">
            <a:extLst>
              <a:ext uri="{FF2B5EF4-FFF2-40B4-BE49-F238E27FC236}">
                <a16:creationId xmlns:a16="http://schemas.microsoft.com/office/drawing/2014/main" id="{00537B73-02D2-423C-B829-1223CD5C5EAC}"/>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475239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EE78B-453F-4739-B810-154A22C4B6A6}"/>
              </a:ext>
            </a:extLst>
          </p:cNvPr>
          <p:cNvSpPr>
            <a:spLocks noGrp="1"/>
          </p:cNvSpPr>
          <p:nvPr>
            <p:ph type="title"/>
          </p:nvPr>
        </p:nvSpPr>
        <p:spPr/>
        <p:txBody>
          <a:bodyPr/>
          <a:lstStyle/>
          <a:p>
            <a:r>
              <a:rPr lang="en-US"/>
              <a:t>Facebook Private Conversations Table | Harvey Norman Malaysia - 7 of 26</a:t>
            </a:r>
          </a:p>
        </p:txBody>
      </p:sp>
      <p:graphicFrame>
        <p:nvGraphicFramePr>
          <p:cNvPr id="5" name="Table Placeholder 4">
            <a:extLst>
              <a:ext uri="{FF2B5EF4-FFF2-40B4-BE49-F238E27FC236}">
                <a16:creationId xmlns:a16="http://schemas.microsoft.com/office/drawing/2014/main" id="{EF6B889A-EE50-453B-ABEF-2CC53ED93A24}"/>
              </a:ext>
            </a:extLst>
          </p:cNvPr>
          <p:cNvGraphicFramePr>
            <a:graphicFrameLocks noGrp="1"/>
          </p:cNvGraphicFramePr>
          <p:nvPr>
            <p:ph type="tbl" sz="quarter" idx="13"/>
            <p:extLst>
              <p:ext uri="{D42A27DB-BD31-4B8C-83A1-F6EECF244321}">
                <p14:modId xmlns:p14="http://schemas.microsoft.com/office/powerpoint/2010/main" val="2255290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98164669"/>
                    </a:ext>
                  </a:extLst>
                </a:gridCol>
                <a:gridCol w="822960">
                  <a:extLst>
                    <a:ext uri="{9D8B030D-6E8A-4147-A177-3AD203B41FA5}">
                      <a16:colId xmlns:a16="http://schemas.microsoft.com/office/drawing/2014/main" val="2536452893"/>
                    </a:ext>
                  </a:extLst>
                </a:gridCol>
                <a:gridCol w="576072">
                  <a:extLst>
                    <a:ext uri="{9D8B030D-6E8A-4147-A177-3AD203B41FA5}">
                      <a16:colId xmlns:a16="http://schemas.microsoft.com/office/drawing/2014/main" val="402926505"/>
                    </a:ext>
                  </a:extLst>
                </a:gridCol>
                <a:gridCol w="1152144">
                  <a:extLst>
                    <a:ext uri="{9D8B030D-6E8A-4147-A177-3AD203B41FA5}">
                      <a16:colId xmlns:a16="http://schemas.microsoft.com/office/drawing/2014/main" val="3541129210"/>
                    </a:ext>
                  </a:extLst>
                </a:gridCol>
                <a:gridCol w="576072">
                  <a:extLst>
                    <a:ext uri="{9D8B030D-6E8A-4147-A177-3AD203B41FA5}">
                      <a16:colId xmlns:a16="http://schemas.microsoft.com/office/drawing/2014/main" val="2956157536"/>
                    </a:ext>
                  </a:extLst>
                </a:gridCol>
                <a:gridCol w="576072">
                  <a:extLst>
                    <a:ext uri="{9D8B030D-6E8A-4147-A177-3AD203B41FA5}">
                      <a16:colId xmlns:a16="http://schemas.microsoft.com/office/drawing/2014/main" val="1264412578"/>
                    </a:ext>
                  </a:extLst>
                </a:gridCol>
                <a:gridCol w="576072">
                  <a:extLst>
                    <a:ext uri="{9D8B030D-6E8A-4147-A177-3AD203B41FA5}">
                      <a16:colId xmlns:a16="http://schemas.microsoft.com/office/drawing/2014/main" val="2913197897"/>
                    </a:ext>
                  </a:extLst>
                </a:gridCol>
                <a:gridCol w="576072">
                  <a:extLst>
                    <a:ext uri="{9D8B030D-6E8A-4147-A177-3AD203B41FA5}">
                      <a16:colId xmlns:a16="http://schemas.microsoft.com/office/drawing/2014/main" val="1407693603"/>
                    </a:ext>
                  </a:extLst>
                </a:gridCol>
                <a:gridCol w="576072">
                  <a:extLst>
                    <a:ext uri="{9D8B030D-6E8A-4147-A177-3AD203B41FA5}">
                      <a16:colId xmlns:a16="http://schemas.microsoft.com/office/drawing/2014/main" val="3913480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16562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Nelson Leong - 2021-02-28 10:01:44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Nelson Leong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10:01:45</a:t>
                      </a:r>
                    </a:p>
                  </a:txBody>
                  <a:tcPr/>
                </a:tc>
                <a:extLst>
                  <a:ext uri="{0D108BD9-81ED-4DB2-BD59-A6C34878D82A}">
                    <a16:rowId xmlns:a16="http://schemas.microsoft.com/office/drawing/2014/main" val="86723447"/>
                  </a:ext>
                </a:extLst>
              </a:tr>
            </a:tbl>
          </a:graphicData>
        </a:graphic>
      </p:graphicFrame>
      <p:sp>
        <p:nvSpPr>
          <p:cNvPr id="4" name="Text Placeholder 3">
            <a:extLst>
              <a:ext uri="{FF2B5EF4-FFF2-40B4-BE49-F238E27FC236}">
                <a16:creationId xmlns:a16="http://schemas.microsoft.com/office/drawing/2014/main" id="{C608C63B-FDD5-481B-A534-AC88BC0A2390}"/>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4200265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43637-A6D5-4001-9450-9D0E733F8B4E}"/>
              </a:ext>
            </a:extLst>
          </p:cNvPr>
          <p:cNvSpPr>
            <a:spLocks noGrp="1"/>
          </p:cNvSpPr>
          <p:nvPr>
            <p:ph type="title"/>
          </p:nvPr>
        </p:nvSpPr>
        <p:spPr/>
        <p:txBody>
          <a:bodyPr/>
          <a:lstStyle/>
          <a:p>
            <a:r>
              <a:rPr lang="en-US"/>
              <a:t>Facebook Private Conversations Table | Harvey Norman Malaysia - 8 of 26</a:t>
            </a:r>
          </a:p>
        </p:txBody>
      </p:sp>
      <p:graphicFrame>
        <p:nvGraphicFramePr>
          <p:cNvPr id="5" name="Table Placeholder 4">
            <a:extLst>
              <a:ext uri="{FF2B5EF4-FFF2-40B4-BE49-F238E27FC236}">
                <a16:creationId xmlns:a16="http://schemas.microsoft.com/office/drawing/2014/main" id="{576CBA7F-A4BE-4A6D-A8BE-9AEA3B7710ED}"/>
              </a:ext>
            </a:extLst>
          </p:cNvPr>
          <p:cNvGraphicFramePr>
            <a:graphicFrameLocks noGrp="1"/>
          </p:cNvGraphicFramePr>
          <p:nvPr>
            <p:ph type="tbl" sz="quarter" idx="13"/>
            <p:extLst>
              <p:ext uri="{D42A27DB-BD31-4B8C-83A1-F6EECF244321}">
                <p14:modId xmlns:p14="http://schemas.microsoft.com/office/powerpoint/2010/main" val="1187303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19675252"/>
                    </a:ext>
                  </a:extLst>
                </a:gridCol>
                <a:gridCol w="822960">
                  <a:extLst>
                    <a:ext uri="{9D8B030D-6E8A-4147-A177-3AD203B41FA5}">
                      <a16:colId xmlns:a16="http://schemas.microsoft.com/office/drawing/2014/main" val="3390495561"/>
                    </a:ext>
                  </a:extLst>
                </a:gridCol>
                <a:gridCol w="576072">
                  <a:extLst>
                    <a:ext uri="{9D8B030D-6E8A-4147-A177-3AD203B41FA5}">
                      <a16:colId xmlns:a16="http://schemas.microsoft.com/office/drawing/2014/main" val="765804109"/>
                    </a:ext>
                  </a:extLst>
                </a:gridCol>
                <a:gridCol w="1152144">
                  <a:extLst>
                    <a:ext uri="{9D8B030D-6E8A-4147-A177-3AD203B41FA5}">
                      <a16:colId xmlns:a16="http://schemas.microsoft.com/office/drawing/2014/main" val="641105696"/>
                    </a:ext>
                  </a:extLst>
                </a:gridCol>
                <a:gridCol w="576072">
                  <a:extLst>
                    <a:ext uri="{9D8B030D-6E8A-4147-A177-3AD203B41FA5}">
                      <a16:colId xmlns:a16="http://schemas.microsoft.com/office/drawing/2014/main" val="1640566807"/>
                    </a:ext>
                  </a:extLst>
                </a:gridCol>
                <a:gridCol w="576072">
                  <a:extLst>
                    <a:ext uri="{9D8B030D-6E8A-4147-A177-3AD203B41FA5}">
                      <a16:colId xmlns:a16="http://schemas.microsoft.com/office/drawing/2014/main" val="418782024"/>
                    </a:ext>
                  </a:extLst>
                </a:gridCol>
                <a:gridCol w="576072">
                  <a:extLst>
                    <a:ext uri="{9D8B030D-6E8A-4147-A177-3AD203B41FA5}">
                      <a16:colId xmlns:a16="http://schemas.microsoft.com/office/drawing/2014/main" val="51403348"/>
                    </a:ext>
                  </a:extLst>
                </a:gridCol>
                <a:gridCol w="576072">
                  <a:extLst>
                    <a:ext uri="{9D8B030D-6E8A-4147-A177-3AD203B41FA5}">
                      <a16:colId xmlns:a16="http://schemas.microsoft.com/office/drawing/2014/main" val="4139828282"/>
                    </a:ext>
                  </a:extLst>
                </a:gridCol>
                <a:gridCol w="576072">
                  <a:extLst>
                    <a:ext uri="{9D8B030D-6E8A-4147-A177-3AD203B41FA5}">
                      <a16:colId xmlns:a16="http://schemas.microsoft.com/office/drawing/2014/main" val="594745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8760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Charlotte Yeow - 2021-02-28 09:17:56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Charlotte Yeow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09:17:57</a:t>
                      </a:r>
                    </a:p>
                  </a:txBody>
                  <a:tcPr/>
                </a:tc>
                <a:extLst>
                  <a:ext uri="{0D108BD9-81ED-4DB2-BD59-A6C34878D82A}">
                    <a16:rowId xmlns:a16="http://schemas.microsoft.com/office/drawing/2014/main" val="2767881682"/>
                  </a:ext>
                </a:extLst>
              </a:tr>
            </a:tbl>
          </a:graphicData>
        </a:graphic>
      </p:graphicFrame>
      <p:sp>
        <p:nvSpPr>
          <p:cNvPr id="4" name="Text Placeholder 3">
            <a:extLst>
              <a:ext uri="{FF2B5EF4-FFF2-40B4-BE49-F238E27FC236}">
                <a16:creationId xmlns:a16="http://schemas.microsoft.com/office/drawing/2014/main" id="{B168734B-0CFC-48B5-B1F8-777763C7DD5F}"/>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4053909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5E518-4B92-48B0-84E7-CAECF0FE9ED6}"/>
              </a:ext>
            </a:extLst>
          </p:cNvPr>
          <p:cNvSpPr>
            <a:spLocks noGrp="1"/>
          </p:cNvSpPr>
          <p:nvPr>
            <p:ph type="title"/>
          </p:nvPr>
        </p:nvSpPr>
        <p:spPr/>
        <p:txBody>
          <a:bodyPr/>
          <a:lstStyle/>
          <a:p>
            <a:r>
              <a:rPr lang="en-US"/>
              <a:t>Facebook Private Conversations Table | Harvey Norman Malaysia - 9 of 26</a:t>
            </a:r>
          </a:p>
        </p:txBody>
      </p:sp>
      <p:graphicFrame>
        <p:nvGraphicFramePr>
          <p:cNvPr id="5" name="Table Placeholder 4">
            <a:extLst>
              <a:ext uri="{FF2B5EF4-FFF2-40B4-BE49-F238E27FC236}">
                <a16:creationId xmlns:a16="http://schemas.microsoft.com/office/drawing/2014/main" id="{AB305CF4-AFF1-4B96-AE78-D634831046FA}"/>
              </a:ext>
            </a:extLst>
          </p:cNvPr>
          <p:cNvGraphicFramePr>
            <a:graphicFrameLocks noGrp="1"/>
          </p:cNvGraphicFramePr>
          <p:nvPr>
            <p:ph type="tbl" sz="quarter" idx="13"/>
            <p:extLst>
              <p:ext uri="{D42A27DB-BD31-4B8C-83A1-F6EECF244321}">
                <p14:modId xmlns:p14="http://schemas.microsoft.com/office/powerpoint/2010/main" val="2112559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89831724"/>
                    </a:ext>
                  </a:extLst>
                </a:gridCol>
                <a:gridCol w="822960">
                  <a:extLst>
                    <a:ext uri="{9D8B030D-6E8A-4147-A177-3AD203B41FA5}">
                      <a16:colId xmlns:a16="http://schemas.microsoft.com/office/drawing/2014/main" val="1931193539"/>
                    </a:ext>
                  </a:extLst>
                </a:gridCol>
                <a:gridCol w="576072">
                  <a:extLst>
                    <a:ext uri="{9D8B030D-6E8A-4147-A177-3AD203B41FA5}">
                      <a16:colId xmlns:a16="http://schemas.microsoft.com/office/drawing/2014/main" val="451486830"/>
                    </a:ext>
                  </a:extLst>
                </a:gridCol>
                <a:gridCol w="1152144">
                  <a:extLst>
                    <a:ext uri="{9D8B030D-6E8A-4147-A177-3AD203B41FA5}">
                      <a16:colId xmlns:a16="http://schemas.microsoft.com/office/drawing/2014/main" val="2587669746"/>
                    </a:ext>
                  </a:extLst>
                </a:gridCol>
                <a:gridCol w="576072">
                  <a:extLst>
                    <a:ext uri="{9D8B030D-6E8A-4147-A177-3AD203B41FA5}">
                      <a16:colId xmlns:a16="http://schemas.microsoft.com/office/drawing/2014/main" val="1892668978"/>
                    </a:ext>
                  </a:extLst>
                </a:gridCol>
                <a:gridCol w="576072">
                  <a:extLst>
                    <a:ext uri="{9D8B030D-6E8A-4147-A177-3AD203B41FA5}">
                      <a16:colId xmlns:a16="http://schemas.microsoft.com/office/drawing/2014/main" val="2193408568"/>
                    </a:ext>
                  </a:extLst>
                </a:gridCol>
                <a:gridCol w="576072">
                  <a:extLst>
                    <a:ext uri="{9D8B030D-6E8A-4147-A177-3AD203B41FA5}">
                      <a16:colId xmlns:a16="http://schemas.microsoft.com/office/drawing/2014/main" val="4111316660"/>
                    </a:ext>
                  </a:extLst>
                </a:gridCol>
                <a:gridCol w="576072">
                  <a:extLst>
                    <a:ext uri="{9D8B030D-6E8A-4147-A177-3AD203B41FA5}">
                      <a16:colId xmlns:a16="http://schemas.microsoft.com/office/drawing/2014/main" val="3069893389"/>
                    </a:ext>
                  </a:extLst>
                </a:gridCol>
                <a:gridCol w="576072">
                  <a:extLst>
                    <a:ext uri="{9D8B030D-6E8A-4147-A177-3AD203B41FA5}">
                      <a16:colId xmlns:a16="http://schemas.microsoft.com/office/drawing/2014/main" val="1258645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10887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Ellina Amin - 2021-02-28 08:56:38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Ellina Amin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08:56:39</a:t>
                      </a:r>
                    </a:p>
                  </a:txBody>
                  <a:tcPr/>
                </a:tc>
                <a:extLst>
                  <a:ext uri="{0D108BD9-81ED-4DB2-BD59-A6C34878D82A}">
                    <a16:rowId xmlns:a16="http://schemas.microsoft.com/office/drawing/2014/main" val="2051080621"/>
                  </a:ext>
                </a:extLst>
              </a:tr>
            </a:tbl>
          </a:graphicData>
        </a:graphic>
      </p:graphicFrame>
      <p:sp>
        <p:nvSpPr>
          <p:cNvPr id="4" name="Text Placeholder 3">
            <a:extLst>
              <a:ext uri="{FF2B5EF4-FFF2-40B4-BE49-F238E27FC236}">
                <a16:creationId xmlns:a16="http://schemas.microsoft.com/office/drawing/2014/main" id="{AA8D9030-6176-49BD-88D4-0F65C9AB27E4}"/>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351694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C6669-84FD-4E82-8465-1E2B60064D15}"/>
              </a:ext>
            </a:extLst>
          </p:cNvPr>
          <p:cNvSpPr>
            <a:spLocks noGrp="1"/>
          </p:cNvSpPr>
          <p:nvPr>
            <p:ph type="title"/>
          </p:nvPr>
        </p:nvSpPr>
        <p:spPr/>
        <p:txBody>
          <a:bodyPr/>
          <a:lstStyle/>
          <a:p>
            <a:r>
              <a:rPr lang="en-US"/>
              <a:t>Facebook Private Conversations Table | Harvey Norman Malaysia - 10 of 26</a:t>
            </a:r>
          </a:p>
        </p:txBody>
      </p:sp>
      <p:graphicFrame>
        <p:nvGraphicFramePr>
          <p:cNvPr id="5" name="Table Placeholder 4">
            <a:extLst>
              <a:ext uri="{FF2B5EF4-FFF2-40B4-BE49-F238E27FC236}">
                <a16:creationId xmlns:a16="http://schemas.microsoft.com/office/drawing/2014/main" id="{12003828-59CC-4CAD-9E33-BBEB2E2D00F0}"/>
              </a:ext>
            </a:extLst>
          </p:cNvPr>
          <p:cNvGraphicFramePr>
            <a:graphicFrameLocks noGrp="1"/>
          </p:cNvGraphicFramePr>
          <p:nvPr>
            <p:ph type="tbl" sz="quarter" idx="13"/>
            <p:extLst>
              <p:ext uri="{D42A27DB-BD31-4B8C-83A1-F6EECF244321}">
                <p14:modId xmlns:p14="http://schemas.microsoft.com/office/powerpoint/2010/main" val="4246714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42342384"/>
                    </a:ext>
                  </a:extLst>
                </a:gridCol>
                <a:gridCol w="822960">
                  <a:extLst>
                    <a:ext uri="{9D8B030D-6E8A-4147-A177-3AD203B41FA5}">
                      <a16:colId xmlns:a16="http://schemas.microsoft.com/office/drawing/2014/main" val="738456134"/>
                    </a:ext>
                  </a:extLst>
                </a:gridCol>
                <a:gridCol w="576072">
                  <a:extLst>
                    <a:ext uri="{9D8B030D-6E8A-4147-A177-3AD203B41FA5}">
                      <a16:colId xmlns:a16="http://schemas.microsoft.com/office/drawing/2014/main" val="1979722567"/>
                    </a:ext>
                  </a:extLst>
                </a:gridCol>
                <a:gridCol w="1152144">
                  <a:extLst>
                    <a:ext uri="{9D8B030D-6E8A-4147-A177-3AD203B41FA5}">
                      <a16:colId xmlns:a16="http://schemas.microsoft.com/office/drawing/2014/main" val="4263172347"/>
                    </a:ext>
                  </a:extLst>
                </a:gridCol>
                <a:gridCol w="576072">
                  <a:extLst>
                    <a:ext uri="{9D8B030D-6E8A-4147-A177-3AD203B41FA5}">
                      <a16:colId xmlns:a16="http://schemas.microsoft.com/office/drawing/2014/main" val="1500829332"/>
                    </a:ext>
                  </a:extLst>
                </a:gridCol>
                <a:gridCol w="576072">
                  <a:extLst>
                    <a:ext uri="{9D8B030D-6E8A-4147-A177-3AD203B41FA5}">
                      <a16:colId xmlns:a16="http://schemas.microsoft.com/office/drawing/2014/main" val="4126558591"/>
                    </a:ext>
                  </a:extLst>
                </a:gridCol>
                <a:gridCol w="576072">
                  <a:extLst>
                    <a:ext uri="{9D8B030D-6E8A-4147-A177-3AD203B41FA5}">
                      <a16:colId xmlns:a16="http://schemas.microsoft.com/office/drawing/2014/main" val="3373667936"/>
                    </a:ext>
                  </a:extLst>
                </a:gridCol>
                <a:gridCol w="576072">
                  <a:extLst>
                    <a:ext uri="{9D8B030D-6E8A-4147-A177-3AD203B41FA5}">
                      <a16:colId xmlns:a16="http://schemas.microsoft.com/office/drawing/2014/main" val="4018246683"/>
                    </a:ext>
                  </a:extLst>
                </a:gridCol>
                <a:gridCol w="576072">
                  <a:extLst>
                    <a:ext uri="{9D8B030D-6E8A-4147-A177-3AD203B41FA5}">
                      <a16:colId xmlns:a16="http://schemas.microsoft.com/office/drawing/2014/main" val="1429098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3945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Su Ying - 2021-02-28 08:37:37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Su Ying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08:37:38</a:t>
                      </a:r>
                    </a:p>
                  </a:txBody>
                  <a:tcPr/>
                </a:tc>
                <a:extLst>
                  <a:ext uri="{0D108BD9-81ED-4DB2-BD59-A6C34878D82A}">
                    <a16:rowId xmlns:a16="http://schemas.microsoft.com/office/drawing/2014/main" val="1473612040"/>
                  </a:ext>
                </a:extLst>
              </a:tr>
            </a:tbl>
          </a:graphicData>
        </a:graphic>
      </p:graphicFrame>
      <p:sp>
        <p:nvSpPr>
          <p:cNvPr id="4" name="Text Placeholder 3">
            <a:extLst>
              <a:ext uri="{FF2B5EF4-FFF2-40B4-BE49-F238E27FC236}">
                <a16:creationId xmlns:a16="http://schemas.microsoft.com/office/drawing/2014/main" id="{E001A15D-CB71-4425-9975-41558B9CFF09}"/>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663515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A5AD6-46EA-4C5D-931D-FD2238B46276}"/>
              </a:ext>
            </a:extLst>
          </p:cNvPr>
          <p:cNvSpPr>
            <a:spLocks noGrp="1"/>
          </p:cNvSpPr>
          <p:nvPr>
            <p:ph type="title"/>
          </p:nvPr>
        </p:nvSpPr>
        <p:spPr/>
        <p:txBody>
          <a:bodyPr/>
          <a:lstStyle/>
          <a:p>
            <a:r>
              <a:rPr lang="en-US"/>
              <a:t>Facebook Private Conversations Table | Harvey Norman Malaysia - 11 of 26</a:t>
            </a:r>
          </a:p>
        </p:txBody>
      </p:sp>
      <p:graphicFrame>
        <p:nvGraphicFramePr>
          <p:cNvPr id="5" name="Table Placeholder 4">
            <a:extLst>
              <a:ext uri="{FF2B5EF4-FFF2-40B4-BE49-F238E27FC236}">
                <a16:creationId xmlns:a16="http://schemas.microsoft.com/office/drawing/2014/main" id="{C4E25102-63FE-4D99-9711-0C4E47727923}"/>
              </a:ext>
            </a:extLst>
          </p:cNvPr>
          <p:cNvGraphicFramePr>
            <a:graphicFrameLocks noGrp="1"/>
          </p:cNvGraphicFramePr>
          <p:nvPr>
            <p:ph type="tbl" sz="quarter" idx="13"/>
            <p:extLst>
              <p:ext uri="{D42A27DB-BD31-4B8C-83A1-F6EECF244321}">
                <p14:modId xmlns:p14="http://schemas.microsoft.com/office/powerpoint/2010/main" val="723322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47888553"/>
                    </a:ext>
                  </a:extLst>
                </a:gridCol>
                <a:gridCol w="822960">
                  <a:extLst>
                    <a:ext uri="{9D8B030D-6E8A-4147-A177-3AD203B41FA5}">
                      <a16:colId xmlns:a16="http://schemas.microsoft.com/office/drawing/2014/main" val="3211005938"/>
                    </a:ext>
                  </a:extLst>
                </a:gridCol>
                <a:gridCol w="576072">
                  <a:extLst>
                    <a:ext uri="{9D8B030D-6E8A-4147-A177-3AD203B41FA5}">
                      <a16:colId xmlns:a16="http://schemas.microsoft.com/office/drawing/2014/main" val="2551427268"/>
                    </a:ext>
                  </a:extLst>
                </a:gridCol>
                <a:gridCol w="1152144">
                  <a:extLst>
                    <a:ext uri="{9D8B030D-6E8A-4147-A177-3AD203B41FA5}">
                      <a16:colId xmlns:a16="http://schemas.microsoft.com/office/drawing/2014/main" val="4193755331"/>
                    </a:ext>
                  </a:extLst>
                </a:gridCol>
                <a:gridCol w="576072">
                  <a:extLst>
                    <a:ext uri="{9D8B030D-6E8A-4147-A177-3AD203B41FA5}">
                      <a16:colId xmlns:a16="http://schemas.microsoft.com/office/drawing/2014/main" val="4224109123"/>
                    </a:ext>
                  </a:extLst>
                </a:gridCol>
                <a:gridCol w="576072">
                  <a:extLst>
                    <a:ext uri="{9D8B030D-6E8A-4147-A177-3AD203B41FA5}">
                      <a16:colId xmlns:a16="http://schemas.microsoft.com/office/drawing/2014/main" val="3923457691"/>
                    </a:ext>
                  </a:extLst>
                </a:gridCol>
                <a:gridCol w="576072">
                  <a:extLst>
                    <a:ext uri="{9D8B030D-6E8A-4147-A177-3AD203B41FA5}">
                      <a16:colId xmlns:a16="http://schemas.microsoft.com/office/drawing/2014/main" val="3537995562"/>
                    </a:ext>
                  </a:extLst>
                </a:gridCol>
                <a:gridCol w="576072">
                  <a:extLst>
                    <a:ext uri="{9D8B030D-6E8A-4147-A177-3AD203B41FA5}">
                      <a16:colId xmlns:a16="http://schemas.microsoft.com/office/drawing/2014/main" val="4226289558"/>
                    </a:ext>
                  </a:extLst>
                </a:gridCol>
                <a:gridCol w="576072">
                  <a:extLst>
                    <a:ext uri="{9D8B030D-6E8A-4147-A177-3AD203B41FA5}">
                      <a16:colId xmlns:a16="http://schemas.microsoft.com/office/drawing/2014/main" val="4062567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2223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Wesley Wong - 2021-02-28 08:04:37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Wesley Wong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08:04:38</a:t>
                      </a:r>
                    </a:p>
                  </a:txBody>
                  <a:tcPr/>
                </a:tc>
                <a:extLst>
                  <a:ext uri="{0D108BD9-81ED-4DB2-BD59-A6C34878D82A}">
                    <a16:rowId xmlns:a16="http://schemas.microsoft.com/office/drawing/2014/main" val="405415101"/>
                  </a:ext>
                </a:extLst>
              </a:tr>
            </a:tbl>
          </a:graphicData>
        </a:graphic>
      </p:graphicFrame>
      <p:sp>
        <p:nvSpPr>
          <p:cNvPr id="4" name="Text Placeholder 3">
            <a:extLst>
              <a:ext uri="{FF2B5EF4-FFF2-40B4-BE49-F238E27FC236}">
                <a16:creationId xmlns:a16="http://schemas.microsoft.com/office/drawing/2014/main" id="{D1A244DB-711B-47EA-9A1B-26863F677801}"/>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455254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83055-61F7-4675-9D8B-AB0372300142}"/>
              </a:ext>
            </a:extLst>
          </p:cNvPr>
          <p:cNvSpPr>
            <a:spLocks noGrp="1"/>
          </p:cNvSpPr>
          <p:nvPr>
            <p:ph type="title"/>
          </p:nvPr>
        </p:nvSpPr>
        <p:spPr/>
        <p:txBody>
          <a:bodyPr/>
          <a:lstStyle/>
          <a:p>
            <a:r>
              <a:rPr lang="en-US"/>
              <a:t>Facebook Private Conversations Table | Harvey Norman Malaysia - 12 of 26</a:t>
            </a:r>
          </a:p>
        </p:txBody>
      </p:sp>
      <p:graphicFrame>
        <p:nvGraphicFramePr>
          <p:cNvPr id="5" name="Table Placeholder 4">
            <a:extLst>
              <a:ext uri="{FF2B5EF4-FFF2-40B4-BE49-F238E27FC236}">
                <a16:creationId xmlns:a16="http://schemas.microsoft.com/office/drawing/2014/main" id="{076BCFF0-F50F-4A0E-8148-4A7716CE053A}"/>
              </a:ext>
            </a:extLst>
          </p:cNvPr>
          <p:cNvGraphicFramePr>
            <a:graphicFrameLocks noGrp="1"/>
          </p:cNvGraphicFramePr>
          <p:nvPr>
            <p:ph type="tbl" sz="quarter" idx="13"/>
            <p:extLst>
              <p:ext uri="{D42A27DB-BD31-4B8C-83A1-F6EECF244321}">
                <p14:modId xmlns:p14="http://schemas.microsoft.com/office/powerpoint/2010/main" val="4268875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93684941"/>
                    </a:ext>
                  </a:extLst>
                </a:gridCol>
                <a:gridCol w="822960">
                  <a:extLst>
                    <a:ext uri="{9D8B030D-6E8A-4147-A177-3AD203B41FA5}">
                      <a16:colId xmlns:a16="http://schemas.microsoft.com/office/drawing/2014/main" val="1576437861"/>
                    </a:ext>
                  </a:extLst>
                </a:gridCol>
                <a:gridCol w="576072">
                  <a:extLst>
                    <a:ext uri="{9D8B030D-6E8A-4147-A177-3AD203B41FA5}">
                      <a16:colId xmlns:a16="http://schemas.microsoft.com/office/drawing/2014/main" val="25349581"/>
                    </a:ext>
                  </a:extLst>
                </a:gridCol>
                <a:gridCol w="1152144">
                  <a:extLst>
                    <a:ext uri="{9D8B030D-6E8A-4147-A177-3AD203B41FA5}">
                      <a16:colId xmlns:a16="http://schemas.microsoft.com/office/drawing/2014/main" val="1477762259"/>
                    </a:ext>
                  </a:extLst>
                </a:gridCol>
                <a:gridCol w="576072">
                  <a:extLst>
                    <a:ext uri="{9D8B030D-6E8A-4147-A177-3AD203B41FA5}">
                      <a16:colId xmlns:a16="http://schemas.microsoft.com/office/drawing/2014/main" val="3046441974"/>
                    </a:ext>
                  </a:extLst>
                </a:gridCol>
                <a:gridCol w="576072">
                  <a:extLst>
                    <a:ext uri="{9D8B030D-6E8A-4147-A177-3AD203B41FA5}">
                      <a16:colId xmlns:a16="http://schemas.microsoft.com/office/drawing/2014/main" val="1115422538"/>
                    </a:ext>
                  </a:extLst>
                </a:gridCol>
                <a:gridCol w="576072">
                  <a:extLst>
                    <a:ext uri="{9D8B030D-6E8A-4147-A177-3AD203B41FA5}">
                      <a16:colId xmlns:a16="http://schemas.microsoft.com/office/drawing/2014/main" val="953762365"/>
                    </a:ext>
                  </a:extLst>
                </a:gridCol>
                <a:gridCol w="576072">
                  <a:extLst>
                    <a:ext uri="{9D8B030D-6E8A-4147-A177-3AD203B41FA5}">
                      <a16:colId xmlns:a16="http://schemas.microsoft.com/office/drawing/2014/main" val="3207237247"/>
                    </a:ext>
                  </a:extLst>
                </a:gridCol>
                <a:gridCol w="576072">
                  <a:extLst>
                    <a:ext uri="{9D8B030D-6E8A-4147-A177-3AD203B41FA5}">
                      <a16:colId xmlns:a16="http://schemas.microsoft.com/office/drawing/2014/main" val="4086578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0836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Kailun Kong - 2021-02-28 07:48:06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Kailun Kong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07:48:07</a:t>
                      </a:r>
                    </a:p>
                  </a:txBody>
                  <a:tcPr/>
                </a:tc>
                <a:extLst>
                  <a:ext uri="{0D108BD9-81ED-4DB2-BD59-A6C34878D82A}">
                    <a16:rowId xmlns:a16="http://schemas.microsoft.com/office/drawing/2014/main" val="375206924"/>
                  </a:ext>
                </a:extLst>
              </a:tr>
            </a:tbl>
          </a:graphicData>
        </a:graphic>
      </p:graphicFrame>
      <p:sp>
        <p:nvSpPr>
          <p:cNvPr id="4" name="Text Placeholder 3">
            <a:extLst>
              <a:ext uri="{FF2B5EF4-FFF2-40B4-BE49-F238E27FC236}">
                <a16:creationId xmlns:a16="http://schemas.microsoft.com/office/drawing/2014/main" id="{376808A3-0EFE-4005-8D9E-48FF17332381}"/>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535424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81886-5A83-4DE6-B507-FC7046878E27}"/>
              </a:ext>
            </a:extLst>
          </p:cNvPr>
          <p:cNvSpPr>
            <a:spLocks noGrp="1"/>
          </p:cNvSpPr>
          <p:nvPr>
            <p:ph type="title"/>
          </p:nvPr>
        </p:nvSpPr>
        <p:spPr/>
        <p:txBody>
          <a:bodyPr/>
          <a:lstStyle/>
          <a:p>
            <a:r>
              <a:rPr lang="en-US"/>
              <a:t>Facebook Private Conversations Table | Harvey Norman Malaysia - 13 of 26</a:t>
            </a:r>
          </a:p>
        </p:txBody>
      </p:sp>
      <p:graphicFrame>
        <p:nvGraphicFramePr>
          <p:cNvPr id="5" name="Table Placeholder 4">
            <a:extLst>
              <a:ext uri="{FF2B5EF4-FFF2-40B4-BE49-F238E27FC236}">
                <a16:creationId xmlns:a16="http://schemas.microsoft.com/office/drawing/2014/main" id="{58997136-A68E-4D81-94FB-D7C618DE59CA}"/>
              </a:ext>
            </a:extLst>
          </p:cNvPr>
          <p:cNvGraphicFramePr>
            <a:graphicFrameLocks noGrp="1"/>
          </p:cNvGraphicFramePr>
          <p:nvPr>
            <p:ph type="tbl" sz="quarter" idx="13"/>
            <p:extLst>
              <p:ext uri="{D42A27DB-BD31-4B8C-83A1-F6EECF244321}">
                <p14:modId xmlns:p14="http://schemas.microsoft.com/office/powerpoint/2010/main" val="3008423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32761910"/>
                    </a:ext>
                  </a:extLst>
                </a:gridCol>
                <a:gridCol w="822960">
                  <a:extLst>
                    <a:ext uri="{9D8B030D-6E8A-4147-A177-3AD203B41FA5}">
                      <a16:colId xmlns:a16="http://schemas.microsoft.com/office/drawing/2014/main" val="3134921864"/>
                    </a:ext>
                  </a:extLst>
                </a:gridCol>
                <a:gridCol w="576072">
                  <a:extLst>
                    <a:ext uri="{9D8B030D-6E8A-4147-A177-3AD203B41FA5}">
                      <a16:colId xmlns:a16="http://schemas.microsoft.com/office/drawing/2014/main" val="1251852415"/>
                    </a:ext>
                  </a:extLst>
                </a:gridCol>
                <a:gridCol w="1152144">
                  <a:extLst>
                    <a:ext uri="{9D8B030D-6E8A-4147-A177-3AD203B41FA5}">
                      <a16:colId xmlns:a16="http://schemas.microsoft.com/office/drawing/2014/main" val="4251643589"/>
                    </a:ext>
                  </a:extLst>
                </a:gridCol>
                <a:gridCol w="576072">
                  <a:extLst>
                    <a:ext uri="{9D8B030D-6E8A-4147-A177-3AD203B41FA5}">
                      <a16:colId xmlns:a16="http://schemas.microsoft.com/office/drawing/2014/main" val="3983385196"/>
                    </a:ext>
                  </a:extLst>
                </a:gridCol>
                <a:gridCol w="576072">
                  <a:extLst>
                    <a:ext uri="{9D8B030D-6E8A-4147-A177-3AD203B41FA5}">
                      <a16:colId xmlns:a16="http://schemas.microsoft.com/office/drawing/2014/main" val="2443245727"/>
                    </a:ext>
                  </a:extLst>
                </a:gridCol>
                <a:gridCol w="576072">
                  <a:extLst>
                    <a:ext uri="{9D8B030D-6E8A-4147-A177-3AD203B41FA5}">
                      <a16:colId xmlns:a16="http://schemas.microsoft.com/office/drawing/2014/main" val="3374971024"/>
                    </a:ext>
                  </a:extLst>
                </a:gridCol>
                <a:gridCol w="576072">
                  <a:extLst>
                    <a:ext uri="{9D8B030D-6E8A-4147-A177-3AD203B41FA5}">
                      <a16:colId xmlns:a16="http://schemas.microsoft.com/office/drawing/2014/main" val="3256714516"/>
                    </a:ext>
                  </a:extLst>
                </a:gridCol>
                <a:gridCol w="576072">
                  <a:extLst>
                    <a:ext uri="{9D8B030D-6E8A-4147-A177-3AD203B41FA5}">
                      <a16:colId xmlns:a16="http://schemas.microsoft.com/office/drawing/2014/main" val="1824117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12042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Alex Tan - 2021-02-28 07:46:52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Alex Tan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07:46:53</a:t>
                      </a:r>
                    </a:p>
                  </a:txBody>
                  <a:tcPr/>
                </a:tc>
                <a:extLst>
                  <a:ext uri="{0D108BD9-81ED-4DB2-BD59-A6C34878D82A}">
                    <a16:rowId xmlns:a16="http://schemas.microsoft.com/office/drawing/2014/main" val="87952179"/>
                  </a:ext>
                </a:extLst>
              </a:tr>
            </a:tbl>
          </a:graphicData>
        </a:graphic>
      </p:graphicFrame>
      <p:sp>
        <p:nvSpPr>
          <p:cNvPr id="4" name="Text Placeholder 3">
            <a:extLst>
              <a:ext uri="{FF2B5EF4-FFF2-40B4-BE49-F238E27FC236}">
                <a16:creationId xmlns:a16="http://schemas.microsoft.com/office/drawing/2014/main" id="{E65F8EE6-D336-49C3-B4F0-8F7BFF1E6AF7}"/>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033853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9D052-7CB0-4E81-9FD9-6249C6FAD6CD}"/>
              </a:ext>
            </a:extLst>
          </p:cNvPr>
          <p:cNvSpPr>
            <a:spLocks noGrp="1"/>
          </p:cNvSpPr>
          <p:nvPr>
            <p:ph type="title"/>
          </p:nvPr>
        </p:nvSpPr>
        <p:spPr/>
        <p:txBody>
          <a:bodyPr/>
          <a:lstStyle/>
          <a:p>
            <a:r>
              <a:rPr lang="en-US"/>
              <a:t>Facebook Private Conversations Table | Harvey Norman Malaysia - 14 of 26</a:t>
            </a:r>
          </a:p>
        </p:txBody>
      </p:sp>
      <p:graphicFrame>
        <p:nvGraphicFramePr>
          <p:cNvPr id="5" name="Table Placeholder 4">
            <a:extLst>
              <a:ext uri="{FF2B5EF4-FFF2-40B4-BE49-F238E27FC236}">
                <a16:creationId xmlns:a16="http://schemas.microsoft.com/office/drawing/2014/main" id="{2AC33E10-571A-455F-9900-134824BD220E}"/>
              </a:ext>
            </a:extLst>
          </p:cNvPr>
          <p:cNvGraphicFramePr>
            <a:graphicFrameLocks noGrp="1"/>
          </p:cNvGraphicFramePr>
          <p:nvPr>
            <p:ph type="tbl" sz="quarter" idx="13"/>
            <p:extLst>
              <p:ext uri="{D42A27DB-BD31-4B8C-83A1-F6EECF244321}">
                <p14:modId xmlns:p14="http://schemas.microsoft.com/office/powerpoint/2010/main" val="1321267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20792804"/>
                    </a:ext>
                  </a:extLst>
                </a:gridCol>
                <a:gridCol w="822960">
                  <a:extLst>
                    <a:ext uri="{9D8B030D-6E8A-4147-A177-3AD203B41FA5}">
                      <a16:colId xmlns:a16="http://schemas.microsoft.com/office/drawing/2014/main" val="3988522182"/>
                    </a:ext>
                  </a:extLst>
                </a:gridCol>
                <a:gridCol w="576072">
                  <a:extLst>
                    <a:ext uri="{9D8B030D-6E8A-4147-A177-3AD203B41FA5}">
                      <a16:colId xmlns:a16="http://schemas.microsoft.com/office/drawing/2014/main" val="4123174283"/>
                    </a:ext>
                  </a:extLst>
                </a:gridCol>
                <a:gridCol w="1152144">
                  <a:extLst>
                    <a:ext uri="{9D8B030D-6E8A-4147-A177-3AD203B41FA5}">
                      <a16:colId xmlns:a16="http://schemas.microsoft.com/office/drawing/2014/main" val="975080026"/>
                    </a:ext>
                  </a:extLst>
                </a:gridCol>
                <a:gridCol w="576072">
                  <a:extLst>
                    <a:ext uri="{9D8B030D-6E8A-4147-A177-3AD203B41FA5}">
                      <a16:colId xmlns:a16="http://schemas.microsoft.com/office/drawing/2014/main" val="2204693039"/>
                    </a:ext>
                  </a:extLst>
                </a:gridCol>
                <a:gridCol w="576072">
                  <a:extLst>
                    <a:ext uri="{9D8B030D-6E8A-4147-A177-3AD203B41FA5}">
                      <a16:colId xmlns:a16="http://schemas.microsoft.com/office/drawing/2014/main" val="601296160"/>
                    </a:ext>
                  </a:extLst>
                </a:gridCol>
                <a:gridCol w="576072">
                  <a:extLst>
                    <a:ext uri="{9D8B030D-6E8A-4147-A177-3AD203B41FA5}">
                      <a16:colId xmlns:a16="http://schemas.microsoft.com/office/drawing/2014/main" val="2739782489"/>
                    </a:ext>
                  </a:extLst>
                </a:gridCol>
                <a:gridCol w="576072">
                  <a:extLst>
                    <a:ext uri="{9D8B030D-6E8A-4147-A177-3AD203B41FA5}">
                      <a16:colId xmlns:a16="http://schemas.microsoft.com/office/drawing/2014/main" val="2047557668"/>
                    </a:ext>
                  </a:extLst>
                </a:gridCol>
                <a:gridCol w="576072">
                  <a:extLst>
                    <a:ext uri="{9D8B030D-6E8A-4147-A177-3AD203B41FA5}">
                      <a16:colId xmlns:a16="http://schemas.microsoft.com/office/drawing/2014/main" val="754364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40898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Ming Hui - 2021-02-28 07:21:34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Ming Hui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07:21:34</a:t>
                      </a:r>
                    </a:p>
                  </a:txBody>
                  <a:tcPr/>
                </a:tc>
                <a:extLst>
                  <a:ext uri="{0D108BD9-81ED-4DB2-BD59-A6C34878D82A}">
                    <a16:rowId xmlns:a16="http://schemas.microsoft.com/office/drawing/2014/main" val="912398926"/>
                  </a:ext>
                </a:extLst>
              </a:tr>
            </a:tbl>
          </a:graphicData>
        </a:graphic>
      </p:graphicFrame>
      <p:sp>
        <p:nvSpPr>
          <p:cNvPr id="4" name="Text Placeholder 3">
            <a:extLst>
              <a:ext uri="{FF2B5EF4-FFF2-40B4-BE49-F238E27FC236}">
                <a16:creationId xmlns:a16="http://schemas.microsoft.com/office/drawing/2014/main" id="{D5A1AEC9-D4CA-4793-BD74-D8F63CA0D319}"/>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7703307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84660-62CA-4E89-BA41-7026ED2386BF}"/>
              </a:ext>
            </a:extLst>
          </p:cNvPr>
          <p:cNvSpPr>
            <a:spLocks noGrp="1"/>
          </p:cNvSpPr>
          <p:nvPr>
            <p:ph type="title"/>
          </p:nvPr>
        </p:nvSpPr>
        <p:spPr/>
        <p:txBody>
          <a:bodyPr/>
          <a:lstStyle/>
          <a:p>
            <a:r>
              <a:rPr lang="en-US"/>
              <a:t>Facebook Private Conversations Table | Harvey Norman Malaysia - 15 of 26</a:t>
            </a:r>
          </a:p>
        </p:txBody>
      </p:sp>
      <p:graphicFrame>
        <p:nvGraphicFramePr>
          <p:cNvPr id="5" name="Table Placeholder 4">
            <a:extLst>
              <a:ext uri="{FF2B5EF4-FFF2-40B4-BE49-F238E27FC236}">
                <a16:creationId xmlns:a16="http://schemas.microsoft.com/office/drawing/2014/main" id="{E91C09A1-F29A-44E2-8CE7-E04A63A0ECD1}"/>
              </a:ext>
            </a:extLst>
          </p:cNvPr>
          <p:cNvGraphicFramePr>
            <a:graphicFrameLocks noGrp="1"/>
          </p:cNvGraphicFramePr>
          <p:nvPr>
            <p:ph type="tbl" sz="quarter" idx="13"/>
            <p:extLst>
              <p:ext uri="{D42A27DB-BD31-4B8C-83A1-F6EECF244321}">
                <p14:modId xmlns:p14="http://schemas.microsoft.com/office/powerpoint/2010/main" val="480263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69645687"/>
                    </a:ext>
                  </a:extLst>
                </a:gridCol>
                <a:gridCol w="822960">
                  <a:extLst>
                    <a:ext uri="{9D8B030D-6E8A-4147-A177-3AD203B41FA5}">
                      <a16:colId xmlns:a16="http://schemas.microsoft.com/office/drawing/2014/main" val="3949830284"/>
                    </a:ext>
                  </a:extLst>
                </a:gridCol>
                <a:gridCol w="576072">
                  <a:extLst>
                    <a:ext uri="{9D8B030D-6E8A-4147-A177-3AD203B41FA5}">
                      <a16:colId xmlns:a16="http://schemas.microsoft.com/office/drawing/2014/main" val="3011357953"/>
                    </a:ext>
                  </a:extLst>
                </a:gridCol>
                <a:gridCol w="1152144">
                  <a:extLst>
                    <a:ext uri="{9D8B030D-6E8A-4147-A177-3AD203B41FA5}">
                      <a16:colId xmlns:a16="http://schemas.microsoft.com/office/drawing/2014/main" val="602947595"/>
                    </a:ext>
                  </a:extLst>
                </a:gridCol>
                <a:gridCol w="576072">
                  <a:extLst>
                    <a:ext uri="{9D8B030D-6E8A-4147-A177-3AD203B41FA5}">
                      <a16:colId xmlns:a16="http://schemas.microsoft.com/office/drawing/2014/main" val="3535563777"/>
                    </a:ext>
                  </a:extLst>
                </a:gridCol>
                <a:gridCol w="576072">
                  <a:extLst>
                    <a:ext uri="{9D8B030D-6E8A-4147-A177-3AD203B41FA5}">
                      <a16:colId xmlns:a16="http://schemas.microsoft.com/office/drawing/2014/main" val="1271852514"/>
                    </a:ext>
                  </a:extLst>
                </a:gridCol>
                <a:gridCol w="576072">
                  <a:extLst>
                    <a:ext uri="{9D8B030D-6E8A-4147-A177-3AD203B41FA5}">
                      <a16:colId xmlns:a16="http://schemas.microsoft.com/office/drawing/2014/main" val="609076241"/>
                    </a:ext>
                  </a:extLst>
                </a:gridCol>
                <a:gridCol w="576072">
                  <a:extLst>
                    <a:ext uri="{9D8B030D-6E8A-4147-A177-3AD203B41FA5}">
                      <a16:colId xmlns:a16="http://schemas.microsoft.com/office/drawing/2014/main" val="3877666378"/>
                    </a:ext>
                  </a:extLst>
                </a:gridCol>
                <a:gridCol w="576072">
                  <a:extLst>
                    <a:ext uri="{9D8B030D-6E8A-4147-A177-3AD203B41FA5}">
                      <a16:colId xmlns:a16="http://schemas.microsoft.com/office/drawing/2014/main" val="876440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7992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Cen Cen - 2021-02-28 07:07:14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Cen Cen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07:07:15</a:t>
                      </a:r>
                    </a:p>
                  </a:txBody>
                  <a:tcPr/>
                </a:tc>
                <a:extLst>
                  <a:ext uri="{0D108BD9-81ED-4DB2-BD59-A6C34878D82A}">
                    <a16:rowId xmlns:a16="http://schemas.microsoft.com/office/drawing/2014/main" val="509512846"/>
                  </a:ext>
                </a:extLst>
              </a:tr>
            </a:tbl>
          </a:graphicData>
        </a:graphic>
      </p:graphicFrame>
      <p:sp>
        <p:nvSpPr>
          <p:cNvPr id="4" name="Text Placeholder 3">
            <a:extLst>
              <a:ext uri="{FF2B5EF4-FFF2-40B4-BE49-F238E27FC236}">
                <a16:creationId xmlns:a16="http://schemas.microsoft.com/office/drawing/2014/main" id="{974D1081-0D8E-492E-B2E0-B6779176B1FD}"/>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266026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EFC93-B143-435D-9E31-030B8D547158}"/>
              </a:ext>
            </a:extLst>
          </p:cNvPr>
          <p:cNvSpPr>
            <a:spLocks noGrp="1"/>
          </p:cNvSpPr>
          <p:nvPr>
            <p:ph type="title"/>
          </p:nvPr>
        </p:nvSpPr>
        <p:spPr/>
        <p:txBody>
          <a:bodyPr/>
          <a:lstStyle/>
          <a:p>
            <a:r>
              <a:rPr lang="en-US"/>
              <a:t>Facebook Private Conversations Table | Harvey Norman Malaysia - 16 of 26</a:t>
            </a:r>
          </a:p>
        </p:txBody>
      </p:sp>
      <p:graphicFrame>
        <p:nvGraphicFramePr>
          <p:cNvPr id="5" name="Table Placeholder 4">
            <a:extLst>
              <a:ext uri="{FF2B5EF4-FFF2-40B4-BE49-F238E27FC236}">
                <a16:creationId xmlns:a16="http://schemas.microsoft.com/office/drawing/2014/main" id="{FE667328-78E7-4C3D-8C1E-0713B1D6E615}"/>
              </a:ext>
            </a:extLst>
          </p:cNvPr>
          <p:cNvGraphicFramePr>
            <a:graphicFrameLocks noGrp="1"/>
          </p:cNvGraphicFramePr>
          <p:nvPr>
            <p:ph type="tbl" sz="quarter" idx="13"/>
            <p:extLst>
              <p:ext uri="{D42A27DB-BD31-4B8C-83A1-F6EECF244321}">
                <p14:modId xmlns:p14="http://schemas.microsoft.com/office/powerpoint/2010/main" val="3403859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38190496"/>
                    </a:ext>
                  </a:extLst>
                </a:gridCol>
                <a:gridCol w="822960">
                  <a:extLst>
                    <a:ext uri="{9D8B030D-6E8A-4147-A177-3AD203B41FA5}">
                      <a16:colId xmlns:a16="http://schemas.microsoft.com/office/drawing/2014/main" val="4283937420"/>
                    </a:ext>
                  </a:extLst>
                </a:gridCol>
                <a:gridCol w="576072">
                  <a:extLst>
                    <a:ext uri="{9D8B030D-6E8A-4147-A177-3AD203B41FA5}">
                      <a16:colId xmlns:a16="http://schemas.microsoft.com/office/drawing/2014/main" val="3672933181"/>
                    </a:ext>
                  </a:extLst>
                </a:gridCol>
                <a:gridCol w="1152144">
                  <a:extLst>
                    <a:ext uri="{9D8B030D-6E8A-4147-A177-3AD203B41FA5}">
                      <a16:colId xmlns:a16="http://schemas.microsoft.com/office/drawing/2014/main" val="1457950969"/>
                    </a:ext>
                  </a:extLst>
                </a:gridCol>
                <a:gridCol w="576072">
                  <a:extLst>
                    <a:ext uri="{9D8B030D-6E8A-4147-A177-3AD203B41FA5}">
                      <a16:colId xmlns:a16="http://schemas.microsoft.com/office/drawing/2014/main" val="3585191398"/>
                    </a:ext>
                  </a:extLst>
                </a:gridCol>
                <a:gridCol w="576072">
                  <a:extLst>
                    <a:ext uri="{9D8B030D-6E8A-4147-A177-3AD203B41FA5}">
                      <a16:colId xmlns:a16="http://schemas.microsoft.com/office/drawing/2014/main" val="3350227915"/>
                    </a:ext>
                  </a:extLst>
                </a:gridCol>
                <a:gridCol w="576072">
                  <a:extLst>
                    <a:ext uri="{9D8B030D-6E8A-4147-A177-3AD203B41FA5}">
                      <a16:colId xmlns:a16="http://schemas.microsoft.com/office/drawing/2014/main" val="2580234738"/>
                    </a:ext>
                  </a:extLst>
                </a:gridCol>
                <a:gridCol w="576072">
                  <a:extLst>
                    <a:ext uri="{9D8B030D-6E8A-4147-A177-3AD203B41FA5}">
                      <a16:colId xmlns:a16="http://schemas.microsoft.com/office/drawing/2014/main" val="3026522436"/>
                    </a:ext>
                  </a:extLst>
                </a:gridCol>
                <a:gridCol w="576072">
                  <a:extLst>
                    <a:ext uri="{9D8B030D-6E8A-4147-A177-3AD203B41FA5}">
                      <a16:colId xmlns:a16="http://schemas.microsoft.com/office/drawing/2014/main" val="3641792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9505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Vincent Eng - 2021-02-28 06:52:40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Vincent Eng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06:52:41</a:t>
                      </a:r>
                    </a:p>
                  </a:txBody>
                  <a:tcPr/>
                </a:tc>
                <a:extLst>
                  <a:ext uri="{0D108BD9-81ED-4DB2-BD59-A6C34878D82A}">
                    <a16:rowId xmlns:a16="http://schemas.microsoft.com/office/drawing/2014/main" val="2488340809"/>
                  </a:ext>
                </a:extLst>
              </a:tr>
            </a:tbl>
          </a:graphicData>
        </a:graphic>
      </p:graphicFrame>
      <p:sp>
        <p:nvSpPr>
          <p:cNvPr id="4" name="Text Placeholder 3">
            <a:extLst>
              <a:ext uri="{FF2B5EF4-FFF2-40B4-BE49-F238E27FC236}">
                <a16:creationId xmlns:a16="http://schemas.microsoft.com/office/drawing/2014/main" id="{8D001FAE-9021-48B3-96D6-3E19C3CC5BA9}"/>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962139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EA292-FE8A-474B-8071-22E3A12994F2}"/>
              </a:ext>
            </a:extLst>
          </p:cNvPr>
          <p:cNvSpPr>
            <a:spLocks noGrp="1"/>
          </p:cNvSpPr>
          <p:nvPr>
            <p:ph type="title"/>
          </p:nvPr>
        </p:nvSpPr>
        <p:spPr/>
        <p:txBody>
          <a:bodyPr/>
          <a:lstStyle/>
          <a:p>
            <a:r>
              <a:rPr lang="en-US"/>
              <a:t>Facebook Private Conversations Table | Harvey Norman Malaysia - 17 of 26</a:t>
            </a:r>
          </a:p>
        </p:txBody>
      </p:sp>
      <p:graphicFrame>
        <p:nvGraphicFramePr>
          <p:cNvPr id="5" name="Table Placeholder 4">
            <a:extLst>
              <a:ext uri="{FF2B5EF4-FFF2-40B4-BE49-F238E27FC236}">
                <a16:creationId xmlns:a16="http://schemas.microsoft.com/office/drawing/2014/main" id="{A859D1E3-72A7-476E-A980-E564E2096B0A}"/>
              </a:ext>
            </a:extLst>
          </p:cNvPr>
          <p:cNvGraphicFramePr>
            <a:graphicFrameLocks noGrp="1"/>
          </p:cNvGraphicFramePr>
          <p:nvPr>
            <p:ph type="tbl" sz="quarter" idx="13"/>
            <p:extLst>
              <p:ext uri="{D42A27DB-BD31-4B8C-83A1-F6EECF244321}">
                <p14:modId xmlns:p14="http://schemas.microsoft.com/office/powerpoint/2010/main" val="2179187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03199347"/>
                    </a:ext>
                  </a:extLst>
                </a:gridCol>
                <a:gridCol w="822960">
                  <a:extLst>
                    <a:ext uri="{9D8B030D-6E8A-4147-A177-3AD203B41FA5}">
                      <a16:colId xmlns:a16="http://schemas.microsoft.com/office/drawing/2014/main" val="102054372"/>
                    </a:ext>
                  </a:extLst>
                </a:gridCol>
                <a:gridCol w="576072">
                  <a:extLst>
                    <a:ext uri="{9D8B030D-6E8A-4147-A177-3AD203B41FA5}">
                      <a16:colId xmlns:a16="http://schemas.microsoft.com/office/drawing/2014/main" val="195675690"/>
                    </a:ext>
                  </a:extLst>
                </a:gridCol>
                <a:gridCol w="1152144">
                  <a:extLst>
                    <a:ext uri="{9D8B030D-6E8A-4147-A177-3AD203B41FA5}">
                      <a16:colId xmlns:a16="http://schemas.microsoft.com/office/drawing/2014/main" val="1700900123"/>
                    </a:ext>
                  </a:extLst>
                </a:gridCol>
                <a:gridCol w="576072">
                  <a:extLst>
                    <a:ext uri="{9D8B030D-6E8A-4147-A177-3AD203B41FA5}">
                      <a16:colId xmlns:a16="http://schemas.microsoft.com/office/drawing/2014/main" val="1322305830"/>
                    </a:ext>
                  </a:extLst>
                </a:gridCol>
                <a:gridCol w="576072">
                  <a:extLst>
                    <a:ext uri="{9D8B030D-6E8A-4147-A177-3AD203B41FA5}">
                      <a16:colId xmlns:a16="http://schemas.microsoft.com/office/drawing/2014/main" val="2374851944"/>
                    </a:ext>
                  </a:extLst>
                </a:gridCol>
                <a:gridCol w="576072">
                  <a:extLst>
                    <a:ext uri="{9D8B030D-6E8A-4147-A177-3AD203B41FA5}">
                      <a16:colId xmlns:a16="http://schemas.microsoft.com/office/drawing/2014/main" val="843063940"/>
                    </a:ext>
                  </a:extLst>
                </a:gridCol>
                <a:gridCol w="576072">
                  <a:extLst>
                    <a:ext uri="{9D8B030D-6E8A-4147-A177-3AD203B41FA5}">
                      <a16:colId xmlns:a16="http://schemas.microsoft.com/office/drawing/2014/main" val="2036851147"/>
                    </a:ext>
                  </a:extLst>
                </a:gridCol>
                <a:gridCol w="576072">
                  <a:extLst>
                    <a:ext uri="{9D8B030D-6E8A-4147-A177-3AD203B41FA5}">
                      <a16:colId xmlns:a16="http://schemas.microsoft.com/office/drawing/2014/main" val="3888527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459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Nadia Mahdi - 2021-02-28 05:45:53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Nadia Mahdi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05:45:53</a:t>
                      </a:r>
                    </a:p>
                  </a:txBody>
                  <a:tcPr/>
                </a:tc>
                <a:extLst>
                  <a:ext uri="{0D108BD9-81ED-4DB2-BD59-A6C34878D82A}">
                    <a16:rowId xmlns:a16="http://schemas.microsoft.com/office/drawing/2014/main" val="3136739263"/>
                  </a:ext>
                </a:extLst>
              </a:tr>
            </a:tbl>
          </a:graphicData>
        </a:graphic>
      </p:graphicFrame>
      <p:sp>
        <p:nvSpPr>
          <p:cNvPr id="4" name="Text Placeholder 3">
            <a:extLst>
              <a:ext uri="{FF2B5EF4-FFF2-40B4-BE49-F238E27FC236}">
                <a16:creationId xmlns:a16="http://schemas.microsoft.com/office/drawing/2014/main" id="{FA9C42B1-C911-4F2E-95A0-6214BF276996}"/>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547461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62726-7660-4BA4-B3CA-14D5C967FFE6}"/>
              </a:ext>
            </a:extLst>
          </p:cNvPr>
          <p:cNvSpPr>
            <a:spLocks noGrp="1"/>
          </p:cNvSpPr>
          <p:nvPr>
            <p:ph type="title"/>
          </p:nvPr>
        </p:nvSpPr>
        <p:spPr/>
        <p:txBody>
          <a:bodyPr/>
          <a:lstStyle/>
          <a:p>
            <a:r>
              <a:rPr lang="en-US"/>
              <a:t>Facebook Private Conversations Table | Harvey Norman Malaysia - 18 of 26</a:t>
            </a:r>
          </a:p>
        </p:txBody>
      </p:sp>
      <p:graphicFrame>
        <p:nvGraphicFramePr>
          <p:cNvPr id="5" name="Table Placeholder 4">
            <a:extLst>
              <a:ext uri="{FF2B5EF4-FFF2-40B4-BE49-F238E27FC236}">
                <a16:creationId xmlns:a16="http://schemas.microsoft.com/office/drawing/2014/main" id="{A11D0651-180A-4612-9519-166AFFBD1F3C}"/>
              </a:ext>
            </a:extLst>
          </p:cNvPr>
          <p:cNvGraphicFramePr>
            <a:graphicFrameLocks noGrp="1"/>
          </p:cNvGraphicFramePr>
          <p:nvPr>
            <p:ph type="tbl" sz="quarter" idx="13"/>
            <p:extLst>
              <p:ext uri="{D42A27DB-BD31-4B8C-83A1-F6EECF244321}">
                <p14:modId xmlns:p14="http://schemas.microsoft.com/office/powerpoint/2010/main" val="3674012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05339599"/>
                    </a:ext>
                  </a:extLst>
                </a:gridCol>
                <a:gridCol w="822960">
                  <a:extLst>
                    <a:ext uri="{9D8B030D-6E8A-4147-A177-3AD203B41FA5}">
                      <a16:colId xmlns:a16="http://schemas.microsoft.com/office/drawing/2014/main" val="2799672919"/>
                    </a:ext>
                  </a:extLst>
                </a:gridCol>
                <a:gridCol w="576072">
                  <a:extLst>
                    <a:ext uri="{9D8B030D-6E8A-4147-A177-3AD203B41FA5}">
                      <a16:colId xmlns:a16="http://schemas.microsoft.com/office/drawing/2014/main" val="2862061975"/>
                    </a:ext>
                  </a:extLst>
                </a:gridCol>
                <a:gridCol w="1152144">
                  <a:extLst>
                    <a:ext uri="{9D8B030D-6E8A-4147-A177-3AD203B41FA5}">
                      <a16:colId xmlns:a16="http://schemas.microsoft.com/office/drawing/2014/main" val="3320726471"/>
                    </a:ext>
                  </a:extLst>
                </a:gridCol>
                <a:gridCol w="576072">
                  <a:extLst>
                    <a:ext uri="{9D8B030D-6E8A-4147-A177-3AD203B41FA5}">
                      <a16:colId xmlns:a16="http://schemas.microsoft.com/office/drawing/2014/main" val="3112803276"/>
                    </a:ext>
                  </a:extLst>
                </a:gridCol>
                <a:gridCol w="576072">
                  <a:extLst>
                    <a:ext uri="{9D8B030D-6E8A-4147-A177-3AD203B41FA5}">
                      <a16:colId xmlns:a16="http://schemas.microsoft.com/office/drawing/2014/main" val="2397513433"/>
                    </a:ext>
                  </a:extLst>
                </a:gridCol>
                <a:gridCol w="576072">
                  <a:extLst>
                    <a:ext uri="{9D8B030D-6E8A-4147-A177-3AD203B41FA5}">
                      <a16:colId xmlns:a16="http://schemas.microsoft.com/office/drawing/2014/main" val="1013124178"/>
                    </a:ext>
                  </a:extLst>
                </a:gridCol>
                <a:gridCol w="576072">
                  <a:extLst>
                    <a:ext uri="{9D8B030D-6E8A-4147-A177-3AD203B41FA5}">
                      <a16:colId xmlns:a16="http://schemas.microsoft.com/office/drawing/2014/main" val="3194925661"/>
                    </a:ext>
                  </a:extLst>
                </a:gridCol>
                <a:gridCol w="576072">
                  <a:extLst>
                    <a:ext uri="{9D8B030D-6E8A-4147-A177-3AD203B41FA5}">
                      <a16:colId xmlns:a16="http://schemas.microsoft.com/office/drawing/2014/main" val="2933955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58642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Christine Foo - 2021-02-28 05:23:40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Christine Foo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05:23:41</a:t>
                      </a:r>
                    </a:p>
                  </a:txBody>
                  <a:tcPr/>
                </a:tc>
                <a:extLst>
                  <a:ext uri="{0D108BD9-81ED-4DB2-BD59-A6C34878D82A}">
                    <a16:rowId xmlns:a16="http://schemas.microsoft.com/office/drawing/2014/main" val="1173734656"/>
                  </a:ext>
                </a:extLst>
              </a:tr>
            </a:tbl>
          </a:graphicData>
        </a:graphic>
      </p:graphicFrame>
      <p:sp>
        <p:nvSpPr>
          <p:cNvPr id="4" name="Text Placeholder 3">
            <a:extLst>
              <a:ext uri="{FF2B5EF4-FFF2-40B4-BE49-F238E27FC236}">
                <a16:creationId xmlns:a16="http://schemas.microsoft.com/office/drawing/2014/main" id="{A88044F6-93D8-4713-AE95-263862F46960}"/>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257812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B4027-DC31-44C8-B139-036B91CE9471}"/>
              </a:ext>
            </a:extLst>
          </p:cNvPr>
          <p:cNvSpPr>
            <a:spLocks noGrp="1"/>
          </p:cNvSpPr>
          <p:nvPr>
            <p:ph type="title"/>
          </p:nvPr>
        </p:nvSpPr>
        <p:spPr/>
        <p:txBody>
          <a:bodyPr/>
          <a:lstStyle/>
          <a:p>
            <a:r>
              <a:rPr lang="en-US"/>
              <a:t>Facebook Private Conversations Table | Harvey Norman Malaysia - 19 of 26</a:t>
            </a:r>
          </a:p>
        </p:txBody>
      </p:sp>
      <p:graphicFrame>
        <p:nvGraphicFramePr>
          <p:cNvPr id="5" name="Table Placeholder 4">
            <a:extLst>
              <a:ext uri="{FF2B5EF4-FFF2-40B4-BE49-F238E27FC236}">
                <a16:creationId xmlns:a16="http://schemas.microsoft.com/office/drawing/2014/main" id="{5EF58C15-9C3B-442D-8151-1907B42632B2}"/>
              </a:ext>
            </a:extLst>
          </p:cNvPr>
          <p:cNvGraphicFramePr>
            <a:graphicFrameLocks noGrp="1"/>
          </p:cNvGraphicFramePr>
          <p:nvPr>
            <p:ph type="tbl" sz="quarter" idx="13"/>
            <p:extLst>
              <p:ext uri="{D42A27DB-BD31-4B8C-83A1-F6EECF244321}">
                <p14:modId xmlns:p14="http://schemas.microsoft.com/office/powerpoint/2010/main" val="925462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47027383"/>
                    </a:ext>
                  </a:extLst>
                </a:gridCol>
                <a:gridCol w="822960">
                  <a:extLst>
                    <a:ext uri="{9D8B030D-6E8A-4147-A177-3AD203B41FA5}">
                      <a16:colId xmlns:a16="http://schemas.microsoft.com/office/drawing/2014/main" val="4104619201"/>
                    </a:ext>
                  </a:extLst>
                </a:gridCol>
                <a:gridCol w="576072">
                  <a:extLst>
                    <a:ext uri="{9D8B030D-6E8A-4147-A177-3AD203B41FA5}">
                      <a16:colId xmlns:a16="http://schemas.microsoft.com/office/drawing/2014/main" val="2756943586"/>
                    </a:ext>
                  </a:extLst>
                </a:gridCol>
                <a:gridCol w="1152144">
                  <a:extLst>
                    <a:ext uri="{9D8B030D-6E8A-4147-A177-3AD203B41FA5}">
                      <a16:colId xmlns:a16="http://schemas.microsoft.com/office/drawing/2014/main" val="2147947821"/>
                    </a:ext>
                  </a:extLst>
                </a:gridCol>
                <a:gridCol w="576072">
                  <a:extLst>
                    <a:ext uri="{9D8B030D-6E8A-4147-A177-3AD203B41FA5}">
                      <a16:colId xmlns:a16="http://schemas.microsoft.com/office/drawing/2014/main" val="3633983543"/>
                    </a:ext>
                  </a:extLst>
                </a:gridCol>
                <a:gridCol w="576072">
                  <a:extLst>
                    <a:ext uri="{9D8B030D-6E8A-4147-A177-3AD203B41FA5}">
                      <a16:colId xmlns:a16="http://schemas.microsoft.com/office/drawing/2014/main" val="1201072005"/>
                    </a:ext>
                  </a:extLst>
                </a:gridCol>
                <a:gridCol w="576072">
                  <a:extLst>
                    <a:ext uri="{9D8B030D-6E8A-4147-A177-3AD203B41FA5}">
                      <a16:colId xmlns:a16="http://schemas.microsoft.com/office/drawing/2014/main" val="3274888914"/>
                    </a:ext>
                  </a:extLst>
                </a:gridCol>
                <a:gridCol w="576072">
                  <a:extLst>
                    <a:ext uri="{9D8B030D-6E8A-4147-A177-3AD203B41FA5}">
                      <a16:colId xmlns:a16="http://schemas.microsoft.com/office/drawing/2014/main" val="2755534914"/>
                    </a:ext>
                  </a:extLst>
                </a:gridCol>
                <a:gridCol w="576072">
                  <a:extLst>
                    <a:ext uri="{9D8B030D-6E8A-4147-A177-3AD203B41FA5}">
                      <a16:colId xmlns:a16="http://schemas.microsoft.com/office/drawing/2014/main" val="1043084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48948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Mohd Afzareey Abd Rani - 2021-02-28 03:54:08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Mohd Afzareey Abd Rani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03:54:08</a:t>
                      </a:r>
                    </a:p>
                  </a:txBody>
                  <a:tcPr/>
                </a:tc>
                <a:extLst>
                  <a:ext uri="{0D108BD9-81ED-4DB2-BD59-A6C34878D82A}">
                    <a16:rowId xmlns:a16="http://schemas.microsoft.com/office/drawing/2014/main" val="1725208419"/>
                  </a:ext>
                </a:extLst>
              </a:tr>
            </a:tbl>
          </a:graphicData>
        </a:graphic>
      </p:graphicFrame>
      <p:sp>
        <p:nvSpPr>
          <p:cNvPr id="4" name="Text Placeholder 3">
            <a:extLst>
              <a:ext uri="{FF2B5EF4-FFF2-40B4-BE49-F238E27FC236}">
                <a16:creationId xmlns:a16="http://schemas.microsoft.com/office/drawing/2014/main" id="{0214FCB3-59F9-40CC-90F9-CC64CC035D64}"/>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316368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17F1-EA3B-4FB3-806A-FCEC8255A13E}"/>
              </a:ext>
            </a:extLst>
          </p:cNvPr>
          <p:cNvSpPr>
            <a:spLocks noGrp="1"/>
          </p:cNvSpPr>
          <p:nvPr>
            <p:ph type="title"/>
          </p:nvPr>
        </p:nvSpPr>
        <p:spPr/>
        <p:txBody>
          <a:bodyPr/>
          <a:lstStyle/>
          <a:p>
            <a:r>
              <a:rPr lang="en-US"/>
              <a:t>Facebook Private Conversations Table | Harvey Norman Malaysia - 20 of 26</a:t>
            </a:r>
          </a:p>
        </p:txBody>
      </p:sp>
      <p:graphicFrame>
        <p:nvGraphicFramePr>
          <p:cNvPr id="5" name="Table Placeholder 4">
            <a:extLst>
              <a:ext uri="{FF2B5EF4-FFF2-40B4-BE49-F238E27FC236}">
                <a16:creationId xmlns:a16="http://schemas.microsoft.com/office/drawing/2014/main" id="{45C2A777-5802-4A2C-B676-D9323652FE25}"/>
              </a:ext>
            </a:extLst>
          </p:cNvPr>
          <p:cNvGraphicFramePr>
            <a:graphicFrameLocks noGrp="1"/>
          </p:cNvGraphicFramePr>
          <p:nvPr>
            <p:ph type="tbl" sz="quarter" idx="13"/>
            <p:extLst>
              <p:ext uri="{D42A27DB-BD31-4B8C-83A1-F6EECF244321}">
                <p14:modId xmlns:p14="http://schemas.microsoft.com/office/powerpoint/2010/main" val="4236714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93752316"/>
                    </a:ext>
                  </a:extLst>
                </a:gridCol>
                <a:gridCol w="822960">
                  <a:extLst>
                    <a:ext uri="{9D8B030D-6E8A-4147-A177-3AD203B41FA5}">
                      <a16:colId xmlns:a16="http://schemas.microsoft.com/office/drawing/2014/main" val="2268498784"/>
                    </a:ext>
                  </a:extLst>
                </a:gridCol>
                <a:gridCol w="576072">
                  <a:extLst>
                    <a:ext uri="{9D8B030D-6E8A-4147-A177-3AD203B41FA5}">
                      <a16:colId xmlns:a16="http://schemas.microsoft.com/office/drawing/2014/main" val="1837397245"/>
                    </a:ext>
                  </a:extLst>
                </a:gridCol>
                <a:gridCol w="1152144">
                  <a:extLst>
                    <a:ext uri="{9D8B030D-6E8A-4147-A177-3AD203B41FA5}">
                      <a16:colId xmlns:a16="http://schemas.microsoft.com/office/drawing/2014/main" val="4116411542"/>
                    </a:ext>
                  </a:extLst>
                </a:gridCol>
                <a:gridCol w="576072">
                  <a:extLst>
                    <a:ext uri="{9D8B030D-6E8A-4147-A177-3AD203B41FA5}">
                      <a16:colId xmlns:a16="http://schemas.microsoft.com/office/drawing/2014/main" val="2641264002"/>
                    </a:ext>
                  </a:extLst>
                </a:gridCol>
                <a:gridCol w="576072">
                  <a:extLst>
                    <a:ext uri="{9D8B030D-6E8A-4147-A177-3AD203B41FA5}">
                      <a16:colId xmlns:a16="http://schemas.microsoft.com/office/drawing/2014/main" val="2751543639"/>
                    </a:ext>
                  </a:extLst>
                </a:gridCol>
                <a:gridCol w="576072">
                  <a:extLst>
                    <a:ext uri="{9D8B030D-6E8A-4147-A177-3AD203B41FA5}">
                      <a16:colId xmlns:a16="http://schemas.microsoft.com/office/drawing/2014/main" val="1916101220"/>
                    </a:ext>
                  </a:extLst>
                </a:gridCol>
                <a:gridCol w="576072">
                  <a:extLst>
                    <a:ext uri="{9D8B030D-6E8A-4147-A177-3AD203B41FA5}">
                      <a16:colId xmlns:a16="http://schemas.microsoft.com/office/drawing/2014/main" val="3999269342"/>
                    </a:ext>
                  </a:extLst>
                </a:gridCol>
                <a:gridCol w="576072">
                  <a:extLst>
                    <a:ext uri="{9D8B030D-6E8A-4147-A177-3AD203B41FA5}">
                      <a16:colId xmlns:a16="http://schemas.microsoft.com/office/drawing/2014/main" val="315827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9263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Daniel G Koh - 2021-02-28 03:39:47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Daniel G Koh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03:39:48</a:t>
                      </a:r>
                    </a:p>
                  </a:txBody>
                  <a:tcPr/>
                </a:tc>
                <a:extLst>
                  <a:ext uri="{0D108BD9-81ED-4DB2-BD59-A6C34878D82A}">
                    <a16:rowId xmlns:a16="http://schemas.microsoft.com/office/drawing/2014/main" val="3990644636"/>
                  </a:ext>
                </a:extLst>
              </a:tr>
            </a:tbl>
          </a:graphicData>
        </a:graphic>
      </p:graphicFrame>
      <p:sp>
        <p:nvSpPr>
          <p:cNvPr id="4" name="Text Placeholder 3">
            <a:extLst>
              <a:ext uri="{FF2B5EF4-FFF2-40B4-BE49-F238E27FC236}">
                <a16:creationId xmlns:a16="http://schemas.microsoft.com/office/drawing/2014/main" id="{261F578A-977D-4EDE-A2CE-1E39A1D1849D}"/>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3478088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E6A39-78A1-461F-971A-EBB84460A6F2}"/>
              </a:ext>
            </a:extLst>
          </p:cNvPr>
          <p:cNvSpPr>
            <a:spLocks noGrp="1"/>
          </p:cNvSpPr>
          <p:nvPr>
            <p:ph type="title"/>
          </p:nvPr>
        </p:nvSpPr>
        <p:spPr/>
        <p:txBody>
          <a:bodyPr/>
          <a:lstStyle/>
          <a:p>
            <a:r>
              <a:rPr lang="en-US"/>
              <a:t>Facebook Private Conversations Table | Harvey Norman Malaysia - 21 of 26</a:t>
            </a:r>
          </a:p>
        </p:txBody>
      </p:sp>
      <p:graphicFrame>
        <p:nvGraphicFramePr>
          <p:cNvPr id="5" name="Table Placeholder 4">
            <a:extLst>
              <a:ext uri="{FF2B5EF4-FFF2-40B4-BE49-F238E27FC236}">
                <a16:creationId xmlns:a16="http://schemas.microsoft.com/office/drawing/2014/main" id="{02B7AF9C-3504-48FB-8CE5-ADB1DBE2A7BC}"/>
              </a:ext>
            </a:extLst>
          </p:cNvPr>
          <p:cNvGraphicFramePr>
            <a:graphicFrameLocks noGrp="1"/>
          </p:cNvGraphicFramePr>
          <p:nvPr>
            <p:ph type="tbl" sz="quarter" idx="13"/>
            <p:extLst>
              <p:ext uri="{D42A27DB-BD31-4B8C-83A1-F6EECF244321}">
                <p14:modId xmlns:p14="http://schemas.microsoft.com/office/powerpoint/2010/main" val="1881347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29644335"/>
                    </a:ext>
                  </a:extLst>
                </a:gridCol>
                <a:gridCol w="822960">
                  <a:extLst>
                    <a:ext uri="{9D8B030D-6E8A-4147-A177-3AD203B41FA5}">
                      <a16:colId xmlns:a16="http://schemas.microsoft.com/office/drawing/2014/main" val="1815125035"/>
                    </a:ext>
                  </a:extLst>
                </a:gridCol>
                <a:gridCol w="576072">
                  <a:extLst>
                    <a:ext uri="{9D8B030D-6E8A-4147-A177-3AD203B41FA5}">
                      <a16:colId xmlns:a16="http://schemas.microsoft.com/office/drawing/2014/main" val="2566082741"/>
                    </a:ext>
                  </a:extLst>
                </a:gridCol>
                <a:gridCol w="1152144">
                  <a:extLst>
                    <a:ext uri="{9D8B030D-6E8A-4147-A177-3AD203B41FA5}">
                      <a16:colId xmlns:a16="http://schemas.microsoft.com/office/drawing/2014/main" val="2456858412"/>
                    </a:ext>
                  </a:extLst>
                </a:gridCol>
                <a:gridCol w="576072">
                  <a:extLst>
                    <a:ext uri="{9D8B030D-6E8A-4147-A177-3AD203B41FA5}">
                      <a16:colId xmlns:a16="http://schemas.microsoft.com/office/drawing/2014/main" val="1085950995"/>
                    </a:ext>
                  </a:extLst>
                </a:gridCol>
                <a:gridCol w="576072">
                  <a:extLst>
                    <a:ext uri="{9D8B030D-6E8A-4147-A177-3AD203B41FA5}">
                      <a16:colId xmlns:a16="http://schemas.microsoft.com/office/drawing/2014/main" val="302617208"/>
                    </a:ext>
                  </a:extLst>
                </a:gridCol>
                <a:gridCol w="576072">
                  <a:extLst>
                    <a:ext uri="{9D8B030D-6E8A-4147-A177-3AD203B41FA5}">
                      <a16:colId xmlns:a16="http://schemas.microsoft.com/office/drawing/2014/main" val="349283109"/>
                    </a:ext>
                  </a:extLst>
                </a:gridCol>
                <a:gridCol w="576072">
                  <a:extLst>
                    <a:ext uri="{9D8B030D-6E8A-4147-A177-3AD203B41FA5}">
                      <a16:colId xmlns:a16="http://schemas.microsoft.com/office/drawing/2014/main" val="2710953372"/>
                    </a:ext>
                  </a:extLst>
                </a:gridCol>
                <a:gridCol w="576072">
                  <a:extLst>
                    <a:ext uri="{9D8B030D-6E8A-4147-A177-3AD203B41FA5}">
                      <a16:colId xmlns:a16="http://schemas.microsoft.com/office/drawing/2014/main" val="1934891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62006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Muhd Nidzam Zulkifli - 2021-02-27 19:18:07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Muhd Nidzam Zulkifli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19:18:08</a:t>
                      </a:r>
                    </a:p>
                  </a:txBody>
                  <a:tcPr/>
                </a:tc>
                <a:extLst>
                  <a:ext uri="{0D108BD9-81ED-4DB2-BD59-A6C34878D82A}">
                    <a16:rowId xmlns:a16="http://schemas.microsoft.com/office/drawing/2014/main" val="3395091017"/>
                  </a:ext>
                </a:extLst>
              </a:tr>
            </a:tbl>
          </a:graphicData>
        </a:graphic>
      </p:graphicFrame>
      <p:sp>
        <p:nvSpPr>
          <p:cNvPr id="4" name="Text Placeholder 3">
            <a:extLst>
              <a:ext uri="{FF2B5EF4-FFF2-40B4-BE49-F238E27FC236}">
                <a16:creationId xmlns:a16="http://schemas.microsoft.com/office/drawing/2014/main" id="{CB8989FF-0DF2-42D1-9805-24F6F7353490}"/>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932605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FC5D7-529E-4A2A-A84D-6166EAFA0CB7}"/>
              </a:ext>
            </a:extLst>
          </p:cNvPr>
          <p:cNvSpPr>
            <a:spLocks noGrp="1"/>
          </p:cNvSpPr>
          <p:nvPr>
            <p:ph type="title"/>
          </p:nvPr>
        </p:nvSpPr>
        <p:spPr/>
        <p:txBody>
          <a:bodyPr/>
          <a:lstStyle/>
          <a:p>
            <a:r>
              <a:rPr lang="en-US"/>
              <a:t>Facebook Private Conversations Table | Harvey Norman Malaysia - 22 of 26</a:t>
            </a:r>
          </a:p>
        </p:txBody>
      </p:sp>
      <p:graphicFrame>
        <p:nvGraphicFramePr>
          <p:cNvPr id="5" name="Table Placeholder 4">
            <a:extLst>
              <a:ext uri="{FF2B5EF4-FFF2-40B4-BE49-F238E27FC236}">
                <a16:creationId xmlns:a16="http://schemas.microsoft.com/office/drawing/2014/main" id="{86F28646-B576-4AD5-BE8C-A43FC995B60B}"/>
              </a:ext>
            </a:extLst>
          </p:cNvPr>
          <p:cNvGraphicFramePr>
            <a:graphicFrameLocks noGrp="1"/>
          </p:cNvGraphicFramePr>
          <p:nvPr>
            <p:ph type="tbl" sz="quarter" idx="13"/>
            <p:extLst>
              <p:ext uri="{D42A27DB-BD31-4B8C-83A1-F6EECF244321}">
                <p14:modId xmlns:p14="http://schemas.microsoft.com/office/powerpoint/2010/main" val="686572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70364778"/>
                    </a:ext>
                  </a:extLst>
                </a:gridCol>
                <a:gridCol w="822960">
                  <a:extLst>
                    <a:ext uri="{9D8B030D-6E8A-4147-A177-3AD203B41FA5}">
                      <a16:colId xmlns:a16="http://schemas.microsoft.com/office/drawing/2014/main" val="1907818428"/>
                    </a:ext>
                  </a:extLst>
                </a:gridCol>
                <a:gridCol w="576072">
                  <a:extLst>
                    <a:ext uri="{9D8B030D-6E8A-4147-A177-3AD203B41FA5}">
                      <a16:colId xmlns:a16="http://schemas.microsoft.com/office/drawing/2014/main" val="1524048939"/>
                    </a:ext>
                  </a:extLst>
                </a:gridCol>
                <a:gridCol w="1152144">
                  <a:extLst>
                    <a:ext uri="{9D8B030D-6E8A-4147-A177-3AD203B41FA5}">
                      <a16:colId xmlns:a16="http://schemas.microsoft.com/office/drawing/2014/main" val="238451012"/>
                    </a:ext>
                  </a:extLst>
                </a:gridCol>
                <a:gridCol w="576072">
                  <a:extLst>
                    <a:ext uri="{9D8B030D-6E8A-4147-A177-3AD203B41FA5}">
                      <a16:colId xmlns:a16="http://schemas.microsoft.com/office/drawing/2014/main" val="3900406486"/>
                    </a:ext>
                  </a:extLst>
                </a:gridCol>
                <a:gridCol w="576072">
                  <a:extLst>
                    <a:ext uri="{9D8B030D-6E8A-4147-A177-3AD203B41FA5}">
                      <a16:colId xmlns:a16="http://schemas.microsoft.com/office/drawing/2014/main" val="592023039"/>
                    </a:ext>
                  </a:extLst>
                </a:gridCol>
                <a:gridCol w="576072">
                  <a:extLst>
                    <a:ext uri="{9D8B030D-6E8A-4147-A177-3AD203B41FA5}">
                      <a16:colId xmlns:a16="http://schemas.microsoft.com/office/drawing/2014/main" val="2842298814"/>
                    </a:ext>
                  </a:extLst>
                </a:gridCol>
                <a:gridCol w="576072">
                  <a:extLst>
                    <a:ext uri="{9D8B030D-6E8A-4147-A177-3AD203B41FA5}">
                      <a16:colId xmlns:a16="http://schemas.microsoft.com/office/drawing/2014/main" val="3650288809"/>
                    </a:ext>
                  </a:extLst>
                </a:gridCol>
                <a:gridCol w="576072">
                  <a:extLst>
                    <a:ext uri="{9D8B030D-6E8A-4147-A177-3AD203B41FA5}">
                      <a16:colId xmlns:a16="http://schemas.microsoft.com/office/drawing/2014/main" val="3855411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81530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Paramjit Singh - 2021-02-27 14:14:55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Paramjit Singh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14:14:55</a:t>
                      </a:r>
                    </a:p>
                  </a:txBody>
                  <a:tcPr/>
                </a:tc>
                <a:extLst>
                  <a:ext uri="{0D108BD9-81ED-4DB2-BD59-A6C34878D82A}">
                    <a16:rowId xmlns:a16="http://schemas.microsoft.com/office/drawing/2014/main" val="2253831962"/>
                  </a:ext>
                </a:extLst>
              </a:tr>
            </a:tbl>
          </a:graphicData>
        </a:graphic>
      </p:graphicFrame>
      <p:sp>
        <p:nvSpPr>
          <p:cNvPr id="4" name="Text Placeholder 3">
            <a:extLst>
              <a:ext uri="{FF2B5EF4-FFF2-40B4-BE49-F238E27FC236}">
                <a16:creationId xmlns:a16="http://schemas.microsoft.com/office/drawing/2014/main" id="{F298E079-0C59-4FCE-99DF-E144E10400D2}"/>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495770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027A3-4B11-4E15-BE78-C464DD0B098E}"/>
              </a:ext>
            </a:extLst>
          </p:cNvPr>
          <p:cNvSpPr>
            <a:spLocks noGrp="1"/>
          </p:cNvSpPr>
          <p:nvPr>
            <p:ph type="title"/>
          </p:nvPr>
        </p:nvSpPr>
        <p:spPr/>
        <p:txBody>
          <a:bodyPr/>
          <a:lstStyle/>
          <a:p>
            <a:r>
              <a:rPr lang="en-US"/>
              <a:t>Facebook Private Conversations Table | Harvey Norman Malaysia - 23 of 26</a:t>
            </a:r>
          </a:p>
        </p:txBody>
      </p:sp>
      <p:graphicFrame>
        <p:nvGraphicFramePr>
          <p:cNvPr id="5" name="Table Placeholder 4">
            <a:extLst>
              <a:ext uri="{FF2B5EF4-FFF2-40B4-BE49-F238E27FC236}">
                <a16:creationId xmlns:a16="http://schemas.microsoft.com/office/drawing/2014/main" id="{E4745EBE-B079-4099-89F3-83FFFD803D42}"/>
              </a:ext>
            </a:extLst>
          </p:cNvPr>
          <p:cNvGraphicFramePr>
            <a:graphicFrameLocks noGrp="1"/>
          </p:cNvGraphicFramePr>
          <p:nvPr>
            <p:ph type="tbl" sz="quarter" idx="13"/>
            <p:extLst>
              <p:ext uri="{D42A27DB-BD31-4B8C-83A1-F6EECF244321}">
                <p14:modId xmlns:p14="http://schemas.microsoft.com/office/powerpoint/2010/main" val="117114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48933248"/>
                    </a:ext>
                  </a:extLst>
                </a:gridCol>
                <a:gridCol w="822960">
                  <a:extLst>
                    <a:ext uri="{9D8B030D-6E8A-4147-A177-3AD203B41FA5}">
                      <a16:colId xmlns:a16="http://schemas.microsoft.com/office/drawing/2014/main" val="3905456108"/>
                    </a:ext>
                  </a:extLst>
                </a:gridCol>
                <a:gridCol w="576072">
                  <a:extLst>
                    <a:ext uri="{9D8B030D-6E8A-4147-A177-3AD203B41FA5}">
                      <a16:colId xmlns:a16="http://schemas.microsoft.com/office/drawing/2014/main" val="3895630700"/>
                    </a:ext>
                  </a:extLst>
                </a:gridCol>
                <a:gridCol w="1152144">
                  <a:extLst>
                    <a:ext uri="{9D8B030D-6E8A-4147-A177-3AD203B41FA5}">
                      <a16:colId xmlns:a16="http://schemas.microsoft.com/office/drawing/2014/main" val="3584669068"/>
                    </a:ext>
                  </a:extLst>
                </a:gridCol>
                <a:gridCol w="576072">
                  <a:extLst>
                    <a:ext uri="{9D8B030D-6E8A-4147-A177-3AD203B41FA5}">
                      <a16:colId xmlns:a16="http://schemas.microsoft.com/office/drawing/2014/main" val="4275647520"/>
                    </a:ext>
                  </a:extLst>
                </a:gridCol>
                <a:gridCol w="576072">
                  <a:extLst>
                    <a:ext uri="{9D8B030D-6E8A-4147-A177-3AD203B41FA5}">
                      <a16:colId xmlns:a16="http://schemas.microsoft.com/office/drawing/2014/main" val="3027635584"/>
                    </a:ext>
                  </a:extLst>
                </a:gridCol>
                <a:gridCol w="576072">
                  <a:extLst>
                    <a:ext uri="{9D8B030D-6E8A-4147-A177-3AD203B41FA5}">
                      <a16:colId xmlns:a16="http://schemas.microsoft.com/office/drawing/2014/main" val="2300235847"/>
                    </a:ext>
                  </a:extLst>
                </a:gridCol>
                <a:gridCol w="576072">
                  <a:extLst>
                    <a:ext uri="{9D8B030D-6E8A-4147-A177-3AD203B41FA5}">
                      <a16:colId xmlns:a16="http://schemas.microsoft.com/office/drawing/2014/main" val="2521395537"/>
                    </a:ext>
                  </a:extLst>
                </a:gridCol>
                <a:gridCol w="576072">
                  <a:extLst>
                    <a:ext uri="{9D8B030D-6E8A-4147-A177-3AD203B41FA5}">
                      <a16:colId xmlns:a16="http://schemas.microsoft.com/office/drawing/2014/main" val="3369873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77187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Shahrul Nizam - 2021-02-27 12:05:38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Shahrul Nizam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12:05:39</a:t>
                      </a:r>
                    </a:p>
                  </a:txBody>
                  <a:tcPr/>
                </a:tc>
                <a:extLst>
                  <a:ext uri="{0D108BD9-81ED-4DB2-BD59-A6C34878D82A}">
                    <a16:rowId xmlns:a16="http://schemas.microsoft.com/office/drawing/2014/main" val="2992928935"/>
                  </a:ext>
                </a:extLst>
              </a:tr>
            </a:tbl>
          </a:graphicData>
        </a:graphic>
      </p:graphicFrame>
      <p:sp>
        <p:nvSpPr>
          <p:cNvPr id="4" name="Text Placeholder 3">
            <a:extLst>
              <a:ext uri="{FF2B5EF4-FFF2-40B4-BE49-F238E27FC236}">
                <a16:creationId xmlns:a16="http://schemas.microsoft.com/office/drawing/2014/main" id="{97690807-237B-4D97-B446-45DF2DAB5D1C}"/>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847802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246FF-9C74-4673-B444-F055D1ABE57B}"/>
              </a:ext>
            </a:extLst>
          </p:cNvPr>
          <p:cNvSpPr>
            <a:spLocks noGrp="1"/>
          </p:cNvSpPr>
          <p:nvPr>
            <p:ph type="title"/>
          </p:nvPr>
        </p:nvSpPr>
        <p:spPr/>
        <p:txBody>
          <a:bodyPr/>
          <a:lstStyle/>
          <a:p>
            <a:r>
              <a:rPr lang="en-US"/>
              <a:t>Facebook Private Conversations Table | Harvey Norman Malaysia - 24 of 26</a:t>
            </a:r>
          </a:p>
        </p:txBody>
      </p:sp>
      <p:graphicFrame>
        <p:nvGraphicFramePr>
          <p:cNvPr id="5" name="Table Placeholder 4">
            <a:extLst>
              <a:ext uri="{FF2B5EF4-FFF2-40B4-BE49-F238E27FC236}">
                <a16:creationId xmlns:a16="http://schemas.microsoft.com/office/drawing/2014/main" id="{BFBA247A-738F-4C4F-87D9-EFFB51517DCC}"/>
              </a:ext>
            </a:extLst>
          </p:cNvPr>
          <p:cNvGraphicFramePr>
            <a:graphicFrameLocks noGrp="1"/>
          </p:cNvGraphicFramePr>
          <p:nvPr>
            <p:ph type="tbl" sz="quarter" idx="13"/>
            <p:extLst>
              <p:ext uri="{D42A27DB-BD31-4B8C-83A1-F6EECF244321}">
                <p14:modId xmlns:p14="http://schemas.microsoft.com/office/powerpoint/2010/main" val="3773958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61622331"/>
                    </a:ext>
                  </a:extLst>
                </a:gridCol>
                <a:gridCol w="822960">
                  <a:extLst>
                    <a:ext uri="{9D8B030D-6E8A-4147-A177-3AD203B41FA5}">
                      <a16:colId xmlns:a16="http://schemas.microsoft.com/office/drawing/2014/main" val="1609467471"/>
                    </a:ext>
                  </a:extLst>
                </a:gridCol>
                <a:gridCol w="576072">
                  <a:extLst>
                    <a:ext uri="{9D8B030D-6E8A-4147-A177-3AD203B41FA5}">
                      <a16:colId xmlns:a16="http://schemas.microsoft.com/office/drawing/2014/main" val="2215738383"/>
                    </a:ext>
                  </a:extLst>
                </a:gridCol>
                <a:gridCol w="1152144">
                  <a:extLst>
                    <a:ext uri="{9D8B030D-6E8A-4147-A177-3AD203B41FA5}">
                      <a16:colId xmlns:a16="http://schemas.microsoft.com/office/drawing/2014/main" val="2669185554"/>
                    </a:ext>
                  </a:extLst>
                </a:gridCol>
                <a:gridCol w="576072">
                  <a:extLst>
                    <a:ext uri="{9D8B030D-6E8A-4147-A177-3AD203B41FA5}">
                      <a16:colId xmlns:a16="http://schemas.microsoft.com/office/drawing/2014/main" val="1934131854"/>
                    </a:ext>
                  </a:extLst>
                </a:gridCol>
                <a:gridCol w="576072">
                  <a:extLst>
                    <a:ext uri="{9D8B030D-6E8A-4147-A177-3AD203B41FA5}">
                      <a16:colId xmlns:a16="http://schemas.microsoft.com/office/drawing/2014/main" val="3919603688"/>
                    </a:ext>
                  </a:extLst>
                </a:gridCol>
                <a:gridCol w="576072">
                  <a:extLst>
                    <a:ext uri="{9D8B030D-6E8A-4147-A177-3AD203B41FA5}">
                      <a16:colId xmlns:a16="http://schemas.microsoft.com/office/drawing/2014/main" val="428071302"/>
                    </a:ext>
                  </a:extLst>
                </a:gridCol>
                <a:gridCol w="576072">
                  <a:extLst>
                    <a:ext uri="{9D8B030D-6E8A-4147-A177-3AD203B41FA5}">
                      <a16:colId xmlns:a16="http://schemas.microsoft.com/office/drawing/2014/main" val="3531091080"/>
                    </a:ext>
                  </a:extLst>
                </a:gridCol>
                <a:gridCol w="576072">
                  <a:extLst>
                    <a:ext uri="{9D8B030D-6E8A-4147-A177-3AD203B41FA5}">
                      <a16:colId xmlns:a16="http://schemas.microsoft.com/office/drawing/2014/main" val="2052977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23499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Wei Lim Ho - 2021-02-27 10:33:21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Wei Lim Ho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10:33:22</a:t>
                      </a:r>
                    </a:p>
                  </a:txBody>
                  <a:tcPr/>
                </a:tc>
                <a:extLst>
                  <a:ext uri="{0D108BD9-81ED-4DB2-BD59-A6C34878D82A}">
                    <a16:rowId xmlns:a16="http://schemas.microsoft.com/office/drawing/2014/main" val="1889041940"/>
                  </a:ext>
                </a:extLst>
              </a:tr>
            </a:tbl>
          </a:graphicData>
        </a:graphic>
      </p:graphicFrame>
      <p:sp>
        <p:nvSpPr>
          <p:cNvPr id="4" name="Text Placeholder 3">
            <a:extLst>
              <a:ext uri="{FF2B5EF4-FFF2-40B4-BE49-F238E27FC236}">
                <a16:creationId xmlns:a16="http://schemas.microsoft.com/office/drawing/2014/main" id="{2847B849-281E-48B3-94BB-76D7F3D6422F}"/>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579975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69F58-D3FD-4B8E-86A4-F4E5D9182090}"/>
              </a:ext>
            </a:extLst>
          </p:cNvPr>
          <p:cNvSpPr>
            <a:spLocks noGrp="1"/>
          </p:cNvSpPr>
          <p:nvPr>
            <p:ph type="title"/>
          </p:nvPr>
        </p:nvSpPr>
        <p:spPr/>
        <p:txBody>
          <a:bodyPr/>
          <a:lstStyle/>
          <a:p>
            <a:r>
              <a:rPr lang="en-US"/>
              <a:t>Facebook Private Conversations Table | Harvey Norman Malaysia - 25 of 26</a:t>
            </a:r>
          </a:p>
        </p:txBody>
      </p:sp>
      <p:graphicFrame>
        <p:nvGraphicFramePr>
          <p:cNvPr id="5" name="Table Placeholder 4">
            <a:extLst>
              <a:ext uri="{FF2B5EF4-FFF2-40B4-BE49-F238E27FC236}">
                <a16:creationId xmlns:a16="http://schemas.microsoft.com/office/drawing/2014/main" id="{0FC5F51A-B9C1-41CD-AD53-92A65F6DD494}"/>
              </a:ext>
            </a:extLst>
          </p:cNvPr>
          <p:cNvGraphicFramePr>
            <a:graphicFrameLocks noGrp="1"/>
          </p:cNvGraphicFramePr>
          <p:nvPr>
            <p:ph type="tbl" sz="quarter" idx="13"/>
            <p:extLst>
              <p:ext uri="{D42A27DB-BD31-4B8C-83A1-F6EECF244321}">
                <p14:modId xmlns:p14="http://schemas.microsoft.com/office/powerpoint/2010/main" val="2820248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44403228"/>
                    </a:ext>
                  </a:extLst>
                </a:gridCol>
                <a:gridCol w="822960">
                  <a:extLst>
                    <a:ext uri="{9D8B030D-6E8A-4147-A177-3AD203B41FA5}">
                      <a16:colId xmlns:a16="http://schemas.microsoft.com/office/drawing/2014/main" val="3023107993"/>
                    </a:ext>
                  </a:extLst>
                </a:gridCol>
                <a:gridCol w="576072">
                  <a:extLst>
                    <a:ext uri="{9D8B030D-6E8A-4147-A177-3AD203B41FA5}">
                      <a16:colId xmlns:a16="http://schemas.microsoft.com/office/drawing/2014/main" val="1048901410"/>
                    </a:ext>
                  </a:extLst>
                </a:gridCol>
                <a:gridCol w="1152144">
                  <a:extLst>
                    <a:ext uri="{9D8B030D-6E8A-4147-A177-3AD203B41FA5}">
                      <a16:colId xmlns:a16="http://schemas.microsoft.com/office/drawing/2014/main" val="3629147087"/>
                    </a:ext>
                  </a:extLst>
                </a:gridCol>
                <a:gridCol w="576072">
                  <a:extLst>
                    <a:ext uri="{9D8B030D-6E8A-4147-A177-3AD203B41FA5}">
                      <a16:colId xmlns:a16="http://schemas.microsoft.com/office/drawing/2014/main" val="3097599792"/>
                    </a:ext>
                  </a:extLst>
                </a:gridCol>
                <a:gridCol w="576072">
                  <a:extLst>
                    <a:ext uri="{9D8B030D-6E8A-4147-A177-3AD203B41FA5}">
                      <a16:colId xmlns:a16="http://schemas.microsoft.com/office/drawing/2014/main" val="1379397417"/>
                    </a:ext>
                  </a:extLst>
                </a:gridCol>
                <a:gridCol w="576072">
                  <a:extLst>
                    <a:ext uri="{9D8B030D-6E8A-4147-A177-3AD203B41FA5}">
                      <a16:colId xmlns:a16="http://schemas.microsoft.com/office/drawing/2014/main" val="3601500328"/>
                    </a:ext>
                  </a:extLst>
                </a:gridCol>
                <a:gridCol w="576072">
                  <a:extLst>
                    <a:ext uri="{9D8B030D-6E8A-4147-A177-3AD203B41FA5}">
                      <a16:colId xmlns:a16="http://schemas.microsoft.com/office/drawing/2014/main" val="2289526269"/>
                    </a:ext>
                  </a:extLst>
                </a:gridCol>
                <a:gridCol w="576072">
                  <a:extLst>
                    <a:ext uri="{9D8B030D-6E8A-4147-A177-3AD203B41FA5}">
                      <a16:colId xmlns:a16="http://schemas.microsoft.com/office/drawing/2014/main" val="1511029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05633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Robi Chia - 2021-02-27 08:48:15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Robi Chia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08:48:16</a:t>
                      </a:r>
                    </a:p>
                  </a:txBody>
                  <a:tcPr/>
                </a:tc>
                <a:extLst>
                  <a:ext uri="{0D108BD9-81ED-4DB2-BD59-A6C34878D82A}">
                    <a16:rowId xmlns:a16="http://schemas.microsoft.com/office/drawing/2014/main" val="4181903746"/>
                  </a:ext>
                </a:extLst>
              </a:tr>
            </a:tbl>
          </a:graphicData>
        </a:graphic>
      </p:graphicFrame>
      <p:sp>
        <p:nvSpPr>
          <p:cNvPr id="4" name="Text Placeholder 3">
            <a:extLst>
              <a:ext uri="{FF2B5EF4-FFF2-40B4-BE49-F238E27FC236}">
                <a16:creationId xmlns:a16="http://schemas.microsoft.com/office/drawing/2014/main" id="{999A6D1F-556E-43FB-9AAF-26F18460DBC0}"/>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4858559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95D30-92F9-4A41-89E5-457F772B8814}"/>
              </a:ext>
            </a:extLst>
          </p:cNvPr>
          <p:cNvSpPr>
            <a:spLocks noGrp="1"/>
          </p:cNvSpPr>
          <p:nvPr>
            <p:ph type="title"/>
          </p:nvPr>
        </p:nvSpPr>
        <p:spPr/>
        <p:txBody>
          <a:bodyPr/>
          <a:lstStyle/>
          <a:p>
            <a:r>
              <a:rPr lang="en-US"/>
              <a:t>Facebook Private Conversations Table | Harvey Norman Malaysia - 26 of 26</a:t>
            </a:r>
          </a:p>
        </p:txBody>
      </p:sp>
      <p:graphicFrame>
        <p:nvGraphicFramePr>
          <p:cNvPr id="5" name="Table Placeholder 4">
            <a:extLst>
              <a:ext uri="{FF2B5EF4-FFF2-40B4-BE49-F238E27FC236}">
                <a16:creationId xmlns:a16="http://schemas.microsoft.com/office/drawing/2014/main" id="{AC7A222B-ED63-4FE3-A0C7-F6FCDF184809}"/>
              </a:ext>
            </a:extLst>
          </p:cNvPr>
          <p:cNvGraphicFramePr>
            <a:graphicFrameLocks noGrp="1"/>
          </p:cNvGraphicFramePr>
          <p:nvPr>
            <p:ph type="tbl" sz="quarter" idx="13"/>
            <p:extLst>
              <p:ext uri="{D42A27DB-BD31-4B8C-83A1-F6EECF244321}">
                <p14:modId xmlns:p14="http://schemas.microsoft.com/office/powerpoint/2010/main" val="1327296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05139510"/>
                    </a:ext>
                  </a:extLst>
                </a:gridCol>
                <a:gridCol w="822960">
                  <a:extLst>
                    <a:ext uri="{9D8B030D-6E8A-4147-A177-3AD203B41FA5}">
                      <a16:colId xmlns:a16="http://schemas.microsoft.com/office/drawing/2014/main" val="1505019161"/>
                    </a:ext>
                  </a:extLst>
                </a:gridCol>
                <a:gridCol w="576072">
                  <a:extLst>
                    <a:ext uri="{9D8B030D-6E8A-4147-A177-3AD203B41FA5}">
                      <a16:colId xmlns:a16="http://schemas.microsoft.com/office/drawing/2014/main" val="4247586870"/>
                    </a:ext>
                  </a:extLst>
                </a:gridCol>
                <a:gridCol w="1152144">
                  <a:extLst>
                    <a:ext uri="{9D8B030D-6E8A-4147-A177-3AD203B41FA5}">
                      <a16:colId xmlns:a16="http://schemas.microsoft.com/office/drawing/2014/main" val="557560838"/>
                    </a:ext>
                  </a:extLst>
                </a:gridCol>
                <a:gridCol w="576072">
                  <a:extLst>
                    <a:ext uri="{9D8B030D-6E8A-4147-A177-3AD203B41FA5}">
                      <a16:colId xmlns:a16="http://schemas.microsoft.com/office/drawing/2014/main" val="507971808"/>
                    </a:ext>
                  </a:extLst>
                </a:gridCol>
                <a:gridCol w="576072">
                  <a:extLst>
                    <a:ext uri="{9D8B030D-6E8A-4147-A177-3AD203B41FA5}">
                      <a16:colId xmlns:a16="http://schemas.microsoft.com/office/drawing/2014/main" val="1068321371"/>
                    </a:ext>
                  </a:extLst>
                </a:gridCol>
                <a:gridCol w="576072">
                  <a:extLst>
                    <a:ext uri="{9D8B030D-6E8A-4147-A177-3AD203B41FA5}">
                      <a16:colId xmlns:a16="http://schemas.microsoft.com/office/drawing/2014/main" val="1547002947"/>
                    </a:ext>
                  </a:extLst>
                </a:gridCol>
                <a:gridCol w="576072">
                  <a:extLst>
                    <a:ext uri="{9D8B030D-6E8A-4147-A177-3AD203B41FA5}">
                      <a16:colId xmlns:a16="http://schemas.microsoft.com/office/drawing/2014/main" val="1368249698"/>
                    </a:ext>
                  </a:extLst>
                </a:gridCol>
                <a:gridCol w="576072">
                  <a:extLst>
                    <a:ext uri="{9D8B030D-6E8A-4147-A177-3AD203B41FA5}">
                      <a16:colId xmlns:a16="http://schemas.microsoft.com/office/drawing/2014/main" val="206573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4470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Jan Tzen - 2021-02-27 08:30:16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Jan Tzen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08:30:16</a:t>
                      </a:r>
                    </a:p>
                  </a:txBody>
                  <a:tcPr/>
                </a:tc>
                <a:extLst>
                  <a:ext uri="{0D108BD9-81ED-4DB2-BD59-A6C34878D82A}">
                    <a16:rowId xmlns:a16="http://schemas.microsoft.com/office/drawing/2014/main" val="2796782016"/>
                  </a:ext>
                </a:extLst>
              </a:tr>
            </a:tbl>
          </a:graphicData>
        </a:graphic>
      </p:graphicFrame>
      <p:sp>
        <p:nvSpPr>
          <p:cNvPr id="4" name="Text Placeholder 3">
            <a:extLst>
              <a:ext uri="{FF2B5EF4-FFF2-40B4-BE49-F238E27FC236}">
                <a16:creationId xmlns:a16="http://schemas.microsoft.com/office/drawing/2014/main" id="{B619016F-8F16-4D9C-BB1E-EFBF55586477}"/>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314278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74D29-6924-4F71-96F1-1BF3501AD26D}"/>
              </a:ext>
            </a:extLst>
          </p:cNvPr>
          <p:cNvSpPr>
            <a:spLocks noGrp="1"/>
          </p:cNvSpPr>
          <p:nvPr>
            <p:ph type="title"/>
          </p:nvPr>
        </p:nvSpPr>
        <p:spPr/>
        <p:txBody>
          <a:bodyPr/>
          <a:lstStyle/>
          <a:p>
            <a:r>
              <a:rPr lang="en-US"/>
              <a:t>Facebook Stories Type Distribution | Harvey Norman Malaysia</a:t>
            </a:r>
          </a:p>
        </p:txBody>
      </p:sp>
      <p:graphicFrame>
        <p:nvGraphicFramePr>
          <p:cNvPr id="6" name="Chart Placeholder 5">
            <a:extLst>
              <a:ext uri="{FF2B5EF4-FFF2-40B4-BE49-F238E27FC236}">
                <a16:creationId xmlns:a16="http://schemas.microsoft.com/office/drawing/2014/main" id="{5255503F-8111-4A28-ADE3-6995C642AFB7}"/>
              </a:ext>
            </a:extLst>
          </p:cNvPr>
          <p:cNvGraphicFramePr>
            <a:graphicFrameLocks noGrp="1"/>
          </p:cNvGraphicFramePr>
          <p:nvPr>
            <p:ph type="chart" sz="quarter" idx="13"/>
            <p:extLst>
              <p:ext uri="{D42A27DB-BD31-4B8C-83A1-F6EECF244321}">
                <p14:modId xmlns:p14="http://schemas.microsoft.com/office/powerpoint/2010/main" val="501611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CEC07D-8686-42C5-B47F-E2349B3EB068}"/>
              </a:ext>
            </a:extLst>
          </p:cNvPr>
          <p:cNvSpPr>
            <a:spLocks noGrp="1"/>
          </p:cNvSpPr>
          <p:nvPr>
            <p:ph type="body" sz="quarter" idx="14"/>
          </p:nvPr>
        </p:nvSpPr>
        <p:spPr/>
        <p:txBody>
          <a:bodyPr/>
          <a:lstStyle/>
          <a:p>
            <a:r>
              <a:rPr lang="en-US"/>
              <a:t>02/22/2021 - 02/28/2021</a:t>
            </a:r>
          </a:p>
        </p:txBody>
      </p:sp>
      <p:sp>
        <p:nvSpPr>
          <p:cNvPr id="5" name="Footer Placeholder 4">
            <a:extLst>
              <a:ext uri="{FF2B5EF4-FFF2-40B4-BE49-F238E27FC236}">
                <a16:creationId xmlns:a16="http://schemas.microsoft.com/office/drawing/2014/main" id="{51050C36-E731-499D-8786-038655B590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0123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2898B-79DA-4825-A94A-1F7A58DB59D0}"/>
              </a:ext>
            </a:extLst>
          </p:cNvPr>
          <p:cNvSpPr>
            <a:spLocks noGrp="1"/>
          </p:cNvSpPr>
          <p:nvPr>
            <p:ph type="title"/>
          </p:nvPr>
        </p:nvSpPr>
        <p:spPr/>
        <p:txBody>
          <a:bodyPr/>
          <a:lstStyle/>
          <a:p>
            <a:r>
              <a:rPr lang="en-US"/>
              <a:t>Facebook Page Views By External Referral | Harvey Norman Malaysia - 1 of 2</a:t>
            </a:r>
          </a:p>
        </p:txBody>
      </p:sp>
      <p:graphicFrame>
        <p:nvGraphicFramePr>
          <p:cNvPr id="5" name="Table Placeholder 4">
            <a:extLst>
              <a:ext uri="{FF2B5EF4-FFF2-40B4-BE49-F238E27FC236}">
                <a16:creationId xmlns:a16="http://schemas.microsoft.com/office/drawing/2014/main" id="{54103218-292A-424F-8DA8-DB567BE83A39}"/>
              </a:ext>
            </a:extLst>
          </p:cNvPr>
          <p:cNvGraphicFramePr>
            <a:graphicFrameLocks noGrp="1"/>
          </p:cNvGraphicFramePr>
          <p:nvPr>
            <p:ph type="tbl" sz="quarter" idx="13"/>
            <p:extLst>
              <p:ext uri="{D42A27DB-BD31-4B8C-83A1-F6EECF244321}">
                <p14:modId xmlns:p14="http://schemas.microsoft.com/office/powerpoint/2010/main" val="2750943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26294062"/>
                    </a:ext>
                  </a:extLst>
                </a:gridCol>
                <a:gridCol w="3209544">
                  <a:extLst>
                    <a:ext uri="{9D8B030D-6E8A-4147-A177-3AD203B41FA5}">
                      <a16:colId xmlns:a16="http://schemas.microsoft.com/office/drawing/2014/main" val="1690068641"/>
                    </a:ext>
                  </a:extLst>
                </a:gridCol>
                <a:gridCol w="2468880">
                  <a:extLst>
                    <a:ext uri="{9D8B030D-6E8A-4147-A177-3AD203B41FA5}">
                      <a16:colId xmlns:a16="http://schemas.microsoft.com/office/drawing/2014/main" val="4088381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339021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9563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25883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75785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63694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https://www.harveynorman.com.my/promotions/samsung-galaxy-s21-5g-launch.html?utm_source=hnmy&amp;utm_medium=homebanner&amp;utm_campaign=samsung-galaxy-s21-5g-launch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2907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promotions/your-vacation-home-your-forever-home.html?utm_source=youtube&amp;utm_medium=video&amp;utm_campaign=your-vacation-home-your-forever-home&amp;gclid=Cj0KCQiAj9iBBhCJARIsAE9qRtBUknhAze41Nlbq7efrp4-9vLqGEumzGGg4OxKvGaCOQSGUNiRYuyAaAmCGEALw_w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09508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21054734"/>
                  </a:ext>
                </a:extLst>
              </a:tr>
            </a:tbl>
          </a:graphicData>
        </a:graphic>
      </p:graphicFrame>
      <p:sp>
        <p:nvSpPr>
          <p:cNvPr id="4" name="Text Placeholder 3">
            <a:extLst>
              <a:ext uri="{FF2B5EF4-FFF2-40B4-BE49-F238E27FC236}">
                <a16:creationId xmlns:a16="http://schemas.microsoft.com/office/drawing/2014/main" id="{FC295280-48C3-441B-9F2B-B199A7281D50}"/>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1485541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83475-FB01-4170-A310-3321C3D617ED}"/>
              </a:ext>
            </a:extLst>
          </p:cNvPr>
          <p:cNvSpPr>
            <a:spLocks noGrp="1"/>
          </p:cNvSpPr>
          <p:nvPr>
            <p:ph type="title"/>
          </p:nvPr>
        </p:nvSpPr>
        <p:spPr/>
        <p:txBody>
          <a:bodyPr/>
          <a:lstStyle/>
          <a:p>
            <a:r>
              <a:rPr lang="en-US"/>
              <a:t>Facebook Page Views By External Referral | Harvey Norman Malaysia - 2 of 2</a:t>
            </a:r>
          </a:p>
        </p:txBody>
      </p:sp>
      <p:graphicFrame>
        <p:nvGraphicFramePr>
          <p:cNvPr id="5" name="Table Placeholder 4">
            <a:extLst>
              <a:ext uri="{FF2B5EF4-FFF2-40B4-BE49-F238E27FC236}">
                <a16:creationId xmlns:a16="http://schemas.microsoft.com/office/drawing/2014/main" id="{2D66B6BA-28FC-4C04-98BA-CB31B27A963D}"/>
              </a:ext>
            </a:extLst>
          </p:cNvPr>
          <p:cNvGraphicFramePr>
            <a:graphicFrameLocks noGrp="1"/>
          </p:cNvGraphicFramePr>
          <p:nvPr>
            <p:ph type="tbl" sz="quarter" idx="13"/>
            <p:extLst>
              <p:ext uri="{D42A27DB-BD31-4B8C-83A1-F6EECF244321}">
                <p14:modId xmlns:p14="http://schemas.microsoft.com/office/powerpoint/2010/main" val="2802749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24287733"/>
                    </a:ext>
                  </a:extLst>
                </a:gridCol>
                <a:gridCol w="3209544">
                  <a:extLst>
                    <a:ext uri="{9D8B030D-6E8A-4147-A177-3AD203B41FA5}">
                      <a16:colId xmlns:a16="http://schemas.microsoft.com/office/drawing/2014/main" val="1212405053"/>
                    </a:ext>
                  </a:extLst>
                </a:gridCol>
                <a:gridCol w="2468880">
                  <a:extLst>
                    <a:ext uri="{9D8B030D-6E8A-4147-A177-3AD203B41FA5}">
                      <a16:colId xmlns:a16="http://schemas.microsoft.com/office/drawing/2014/main" val="1712836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834278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https://www.harveynorman.com.my/smart-tech-and-phones/smart-wearables/smart-watches/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3968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https://www.harveynorman.com.my/mco-business-as-usual.html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6524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https://www.harveynorman.com.my/braun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78074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https://www.google.com/search?q=harvey+norman&amp;oq=Harvey&amp;aqs=chrome.0.69i59l2j69i57j69i60l2.1512j0j7&amp;client=ms-android-huawei-rev1&amp;sourceid=chrome-mobile&amp;ie=UTF-8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51346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https://www.harveynorman.com.my/customer-services.html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18315867"/>
                  </a:ext>
                </a:extLst>
              </a:tr>
            </a:tbl>
          </a:graphicData>
        </a:graphic>
      </p:graphicFrame>
      <p:sp>
        <p:nvSpPr>
          <p:cNvPr id="4" name="Text Placeholder 3">
            <a:extLst>
              <a:ext uri="{FF2B5EF4-FFF2-40B4-BE49-F238E27FC236}">
                <a16:creationId xmlns:a16="http://schemas.microsoft.com/office/drawing/2014/main" id="{157A4E66-D1E3-4A81-A9E5-70343858DF94}"/>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4832768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16BED-8A30-4540-9F9A-EEAE7636AA14}"/>
              </a:ext>
            </a:extLst>
          </p:cNvPr>
          <p:cNvSpPr>
            <a:spLocks noGrp="1"/>
          </p:cNvSpPr>
          <p:nvPr>
            <p:ph type="title"/>
          </p:nvPr>
        </p:nvSpPr>
        <p:spPr/>
        <p:txBody>
          <a:bodyPr/>
          <a:lstStyle/>
          <a:p>
            <a:r>
              <a:rPr lang="en-US"/>
              <a:t>Facebook Published Posts Table | Harvey Norman Malaysia - 1 of 12</a:t>
            </a:r>
          </a:p>
        </p:txBody>
      </p:sp>
      <p:graphicFrame>
        <p:nvGraphicFramePr>
          <p:cNvPr id="5" name="Table Placeholder 4">
            <a:extLst>
              <a:ext uri="{FF2B5EF4-FFF2-40B4-BE49-F238E27FC236}">
                <a16:creationId xmlns:a16="http://schemas.microsoft.com/office/drawing/2014/main" id="{AB99A7FB-526C-468F-A47F-C1B1A2EEF0D0}"/>
              </a:ext>
            </a:extLst>
          </p:cNvPr>
          <p:cNvGraphicFramePr>
            <a:graphicFrameLocks noGrp="1"/>
          </p:cNvGraphicFramePr>
          <p:nvPr>
            <p:ph type="tbl" sz="quarter" idx="13"/>
            <p:extLst>
              <p:ext uri="{D42A27DB-BD31-4B8C-83A1-F6EECF244321}">
                <p14:modId xmlns:p14="http://schemas.microsoft.com/office/powerpoint/2010/main" val="945592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20081010"/>
                    </a:ext>
                  </a:extLst>
                </a:gridCol>
                <a:gridCol w="1069848">
                  <a:extLst>
                    <a:ext uri="{9D8B030D-6E8A-4147-A177-3AD203B41FA5}">
                      <a16:colId xmlns:a16="http://schemas.microsoft.com/office/drawing/2014/main" val="2646402701"/>
                    </a:ext>
                  </a:extLst>
                </a:gridCol>
                <a:gridCol w="905256">
                  <a:extLst>
                    <a:ext uri="{9D8B030D-6E8A-4147-A177-3AD203B41FA5}">
                      <a16:colId xmlns:a16="http://schemas.microsoft.com/office/drawing/2014/main" val="3735495954"/>
                    </a:ext>
                  </a:extLst>
                </a:gridCol>
                <a:gridCol w="329184">
                  <a:extLst>
                    <a:ext uri="{9D8B030D-6E8A-4147-A177-3AD203B41FA5}">
                      <a16:colId xmlns:a16="http://schemas.microsoft.com/office/drawing/2014/main" val="248030876"/>
                    </a:ext>
                  </a:extLst>
                </a:gridCol>
                <a:gridCol w="329184">
                  <a:extLst>
                    <a:ext uri="{9D8B030D-6E8A-4147-A177-3AD203B41FA5}">
                      <a16:colId xmlns:a16="http://schemas.microsoft.com/office/drawing/2014/main" val="2324982356"/>
                    </a:ext>
                  </a:extLst>
                </a:gridCol>
                <a:gridCol w="329184">
                  <a:extLst>
                    <a:ext uri="{9D8B030D-6E8A-4147-A177-3AD203B41FA5}">
                      <a16:colId xmlns:a16="http://schemas.microsoft.com/office/drawing/2014/main" val="1092898382"/>
                    </a:ext>
                  </a:extLst>
                </a:gridCol>
                <a:gridCol w="329184">
                  <a:extLst>
                    <a:ext uri="{9D8B030D-6E8A-4147-A177-3AD203B41FA5}">
                      <a16:colId xmlns:a16="http://schemas.microsoft.com/office/drawing/2014/main" val="1241964562"/>
                    </a:ext>
                  </a:extLst>
                </a:gridCol>
                <a:gridCol w="329184">
                  <a:extLst>
                    <a:ext uri="{9D8B030D-6E8A-4147-A177-3AD203B41FA5}">
                      <a16:colId xmlns:a16="http://schemas.microsoft.com/office/drawing/2014/main" val="1193661265"/>
                    </a:ext>
                  </a:extLst>
                </a:gridCol>
                <a:gridCol w="329184">
                  <a:extLst>
                    <a:ext uri="{9D8B030D-6E8A-4147-A177-3AD203B41FA5}">
                      <a16:colId xmlns:a16="http://schemas.microsoft.com/office/drawing/2014/main" val="742229458"/>
                    </a:ext>
                  </a:extLst>
                </a:gridCol>
                <a:gridCol w="329184">
                  <a:extLst>
                    <a:ext uri="{9D8B030D-6E8A-4147-A177-3AD203B41FA5}">
                      <a16:colId xmlns:a16="http://schemas.microsoft.com/office/drawing/2014/main" val="1833496483"/>
                    </a:ext>
                  </a:extLst>
                </a:gridCol>
                <a:gridCol w="329184">
                  <a:extLst>
                    <a:ext uri="{9D8B030D-6E8A-4147-A177-3AD203B41FA5}">
                      <a16:colId xmlns:a16="http://schemas.microsoft.com/office/drawing/2014/main" val="501473522"/>
                    </a:ext>
                  </a:extLst>
                </a:gridCol>
                <a:gridCol w="329184">
                  <a:extLst>
                    <a:ext uri="{9D8B030D-6E8A-4147-A177-3AD203B41FA5}">
                      <a16:colId xmlns:a16="http://schemas.microsoft.com/office/drawing/2014/main" val="4282277359"/>
                    </a:ext>
                  </a:extLst>
                </a:gridCol>
                <a:gridCol w="329184">
                  <a:extLst>
                    <a:ext uri="{9D8B030D-6E8A-4147-A177-3AD203B41FA5}">
                      <a16:colId xmlns:a16="http://schemas.microsoft.com/office/drawing/2014/main" val="3457201247"/>
                    </a:ext>
                  </a:extLst>
                </a:gridCol>
                <a:gridCol w="329184">
                  <a:extLst>
                    <a:ext uri="{9D8B030D-6E8A-4147-A177-3AD203B41FA5}">
                      <a16:colId xmlns:a16="http://schemas.microsoft.com/office/drawing/2014/main" val="1468798681"/>
                    </a:ext>
                  </a:extLst>
                </a:gridCol>
                <a:gridCol w="329184">
                  <a:extLst>
                    <a:ext uri="{9D8B030D-6E8A-4147-A177-3AD203B41FA5}">
                      <a16:colId xmlns:a16="http://schemas.microsoft.com/office/drawing/2014/main" val="337339191"/>
                    </a:ext>
                  </a:extLst>
                </a:gridCol>
                <a:gridCol w="329184">
                  <a:extLst>
                    <a:ext uri="{9D8B030D-6E8A-4147-A177-3AD203B41FA5}">
                      <a16:colId xmlns:a16="http://schemas.microsoft.com/office/drawing/2014/main" val="192080390"/>
                    </a:ext>
                  </a:extLst>
                </a:gridCol>
                <a:gridCol w="329184">
                  <a:extLst>
                    <a:ext uri="{9D8B030D-6E8A-4147-A177-3AD203B41FA5}">
                      <a16:colId xmlns:a16="http://schemas.microsoft.com/office/drawing/2014/main" val="1319146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6914441"/>
                  </a:ext>
                </a:extLst>
              </a:tr>
            </a:tbl>
          </a:graphicData>
        </a:graphic>
      </p:graphicFrame>
      <p:sp>
        <p:nvSpPr>
          <p:cNvPr id="4" name="Text Placeholder 3">
            <a:extLst>
              <a:ext uri="{FF2B5EF4-FFF2-40B4-BE49-F238E27FC236}">
                <a16:creationId xmlns:a16="http://schemas.microsoft.com/office/drawing/2014/main" id="{A02A0EFA-FA0E-44CB-8017-7EBE157E6E75}"/>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8983444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F3D77-29D2-4A11-B593-2ADC1687E42D}"/>
              </a:ext>
            </a:extLst>
          </p:cNvPr>
          <p:cNvSpPr>
            <a:spLocks noGrp="1"/>
          </p:cNvSpPr>
          <p:nvPr>
            <p:ph type="title"/>
          </p:nvPr>
        </p:nvSpPr>
        <p:spPr/>
        <p:txBody>
          <a:bodyPr/>
          <a:lstStyle/>
          <a:p>
            <a:r>
              <a:rPr lang="en-US"/>
              <a:t>Facebook Published Posts Table | Harvey Norman Malaysia - 2 of 12</a:t>
            </a:r>
          </a:p>
        </p:txBody>
      </p:sp>
      <p:graphicFrame>
        <p:nvGraphicFramePr>
          <p:cNvPr id="5" name="Table Placeholder 4">
            <a:extLst>
              <a:ext uri="{FF2B5EF4-FFF2-40B4-BE49-F238E27FC236}">
                <a16:creationId xmlns:a16="http://schemas.microsoft.com/office/drawing/2014/main" id="{E0EB1CBC-9121-4BDD-98DB-7FB9F5C85B82}"/>
              </a:ext>
            </a:extLst>
          </p:cNvPr>
          <p:cNvGraphicFramePr>
            <a:graphicFrameLocks noGrp="1"/>
          </p:cNvGraphicFramePr>
          <p:nvPr>
            <p:ph type="tbl" sz="quarter" idx="13"/>
            <p:extLst>
              <p:ext uri="{D42A27DB-BD31-4B8C-83A1-F6EECF244321}">
                <p14:modId xmlns:p14="http://schemas.microsoft.com/office/powerpoint/2010/main" val="1366326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64504532"/>
                    </a:ext>
                  </a:extLst>
                </a:gridCol>
                <a:gridCol w="1069848">
                  <a:extLst>
                    <a:ext uri="{9D8B030D-6E8A-4147-A177-3AD203B41FA5}">
                      <a16:colId xmlns:a16="http://schemas.microsoft.com/office/drawing/2014/main" val="1235929244"/>
                    </a:ext>
                  </a:extLst>
                </a:gridCol>
                <a:gridCol w="905256">
                  <a:extLst>
                    <a:ext uri="{9D8B030D-6E8A-4147-A177-3AD203B41FA5}">
                      <a16:colId xmlns:a16="http://schemas.microsoft.com/office/drawing/2014/main" val="3449118825"/>
                    </a:ext>
                  </a:extLst>
                </a:gridCol>
                <a:gridCol w="329184">
                  <a:extLst>
                    <a:ext uri="{9D8B030D-6E8A-4147-A177-3AD203B41FA5}">
                      <a16:colId xmlns:a16="http://schemas.microsoft.com/office/drawing/2014/main" val="1422130695"/>
                    </a:ext>
                  </a:extLst>
                </a:gridCol>
                <a:gridCol w="329184">
                  <a:extLst>
                    <a:ext uri="{9D8B030D-6E8A-4147-A177-3AD203B41FA5}">
                      <a16:colId xmlns:a16="http://schemas.microsoft.com/office/drawing/2014/main" val="1511310582"/>
                    </a:ext>
                  </a:extLst>
                </a:gridCol>
                <a:gridCol w="329184">
                  <a:extLst>
                    <a:ext uri="{9D8B030D-6E8A-4147-A177-3AD203B41FA5}">
                      <a16:colId xmlns:a16="http://schemas.microsoft.com/office/drawing/2014/main" val="2170839412"/>
                    </a:ext>
                  </a:extLst>
                </a:gridCol>
                <a:gridCol w="329184">
                  <a:extLst>
                    <a:ext uri="{9D8B030D-6E8A-4147-A177-3AD203B41FA5}">
                      <a16:colId xmlns:a16="http://schemas.microsoft.com/office/drawing/2014/main" val="1589124492"/>
                    </a:ext>
                  </a:extLst>
                </a:gridCol>
                <a:gridCol w="329184">
                  <a:extLst>
                    <a:ext uri="{9D8B030D-6E8A-4147-A177-3AD203B41FA5}">
                      <a16:colId xmlns:a16="http://schemas.microsoft.com/office/drawing/2014/main" val="3476299050"/>
                    </a:ext>
                  </a:extLst>
                </a:gridCol>
                <a:gridCol w="329184">
                  <a:extLst>
                    <a:ext uri="{9D8B030D-6E8A-4147-A177-3AD203B41FA5}">
                      <a16:colId xmlns:a16="http://schemas.microsoft.com/office/drawing/2014/main" val="3086916193"/>
                    </a:ext>
                  </a:extLst>
                </a:gridCol>
                <a:gridCol w="329184">
                  <a:extLst>
                    <a:ext uri="{9D8B030D-6E8A-4147-A177-3AD203B41FA5}">
                      <a16:colId xmlns:a16="http://schemas.microsoft.com/office/drawing/2014/main" val="1401584104"/>
                    </a:ext>
                  </a:extLst>
                </a:gridCol>
                <a:gridCol w="329184">
                  <a:extLst>
                    <a:ext uri="{9D8B030D-6E8A-4147-A177-3AD203B41FA5}">
                      <a16:colId xmlns:a16="http://schemas.microsoft.com/office/drawing/2014/main" val="755020759"/>
                    </a:ext>
                  </a:extLst>
                </a:gridCol>
                <a:gridCol w="329184">
                  <a:extLst>
                    <a:ext uri="{9D8B030D-6E8A-4147-A177-3AD203B41FA5}">
                      <a16:colId xmlns:a16="http://schemas.microsoft.com/office/drawing/2014/main" val="28105074"/>
                    </a:ext>
                  </a:extLst>
                </a:gridCol>
                <a:gridCol w="329184">
                  <a:extLst>
                    <a:ext uri="{9D8B030D-6E8A-4147-A177-3AD203B41FA5}">
                      <a16:colId xmlns:a16="http://schemas.microsoft.com/office/drawing/2014/main" val="3910629423"/>
                    </a:ext>
                  </a:extLst>
                </a:gridCol>
                <a:gridCol w="329184">
                  <a:extLst>
                    <a:ext uri="{9D8B030D-6E8A-4147-A177-3AD203B41FA5}">
                      <a16:colId xmlns:a16="http://schemas.microsoft.com/office/drawing/2014/main" val="1760649525"/>
                    </a:ext>
                  </a:extLst>
                </a:gridCol>
                <a:gridCol w="329184">
                  <a:extLst>
                    <a:ext uri="{9D8B030D-6E8A-4147-A177-3AD203B41FA5}">
                      <a16:colId xmlns:a16="http://schemas.microsoft.com/office/drawing/2014/main" val="1288174780"/>
                    </a:ext>
                  </a:extLst>
                </a:gridCol>
                <a:gridCol w="329184">
                  <a:extLst>
                    <a:ext uri="{9D8B030D-6E8A-4147-A177-3AD203B41FA5}">
                      <a16:colId xmlns:a16="http://schemas.microsoft.com/office/drawing/2014/main" val="1921285996"/>
                    </a:ext>
                  </a:extLst>
                </a:gridCol>
                <a:gridCol w="329184">
                  <a:extLst>
                    <a:ext uri="{9D8B030D-6E8A-4147-A177-3AD203B41FA5}">
                      <a16:colId xmlns:a16="http://schemas.microsoft.com/office/drawing/2014/main" val="2206891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8249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- 2021-02-26 02:56:00</a:t>
                      </a:r>
                      <a:r>
                        <a:rPr kumimoji="0" lang="en-US" sz="1000" b="0" i="0" u="none" strike="noStrike" kern="1200" cap="none" spc="0" normalizeH="0" baseline="0" noProof="0">
                          <a:ln>
                            <a:noFill/>
                          </a:ln>
                          <a:solidFill>
                            <a:prstClr val="black"/>
                          </a:solidFill>
                          <a:effectLst/>
                          <a:uLnTx/>
                          <a:uFillTx/>
                          <a:latin typeface="+mn-lt"/>
                          <a:ea typeface="+mn-ea"/>
                          <a:cs typeface="+mn-cs"/>
                        </a:rPr>
                        <a:t>
 Last week to save big on your essentials! Shop today at Harvey Norman before our Essentials Super Savers Sale 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https://scontent-iad3-1.xx.fbcdn.net/v/t15.5256-10/s720x720/146939653_886508768580325_8224541271636934962_n.jpg?_nc_cat=102&amp;ccb=3&amp;_nc_sid=ad6a45&amp;_nc_ohc=VKrDvazcbkMAX8oxUPm&amp;_nc_ht=scontent-iad3-1.xx&amp;tp=7&amp;oh=d299cc4250924e876dceb17aa46ea0a0&amp;oe=6068FB94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26677255"/>
                  </a:ext>
                </a:extLst>
              </a:tr>
            </a:tbl>
          </a:graphicData>
        </a:graphic>
      </p:graphicFrame>
      <p:sp>
        <p:nvSpPr>
          <p:cNvPr id="4" name="Text Placeholder 3">
            <a:extLst>
              <a:ext uri="{FF2B5EF4-FFF2-40B4-BE49-F238E27FC236}">
                <a16:creationId xmlns:a16="http://schemas.microsoft.com/office/drawing/2014/main" id="{3DE9BC9D-35C1-4EDE-9566-6B7145154E33}"/>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1975268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202CD-51F7-4D2E-AA5E-C55F4969E61B}"/>
              </a:ext>
            </a:extLst>
          </p:cNvPr>
          <p:cNvSpPr>
            <a:spLocks noGrp="1"/>
          </p:cNvSpPr>
          <p:nvPr>
            <p:ph type="title"/>
          </p:nvPr>
        </p:nvSpPr>
        <p:spPr/>
        <p:txBody>
          <a:bodyPr/>
          <a:lstStyle/>
          <a:p>
            <a:r>
              <a:rPr lang="en-US"/>
              <a:t>Facebook Published Posts Table | Harvey Norman Malaysia - 3 of 12</a:t>
            </a:r>
          </a:p>
        </p:txBody>
      </p:sp>
      <p:graphicFrame>
        <p:nvGraphicFramePr>
          <p:cNvPr id="5" name="Table Placeholder 4">
            <a:extLst>
              <a:ext uri="{FF2B5EF4-FFF2-40B4-BE49-F238E27FC236}">
                <a16:creationId xmlns:a16="http://schemas.microsoft.com/office/drawing/2014/main" id="{1B47141E-6C79-477D-9F8F-53C4E7D0DD9D}"/>
              </a:ext>
            </a:extLst>
          </p:cNvPr>
          <p:cNvGraphicFramePr>
            <a:graphicFrameLocks noGrp="1"/>
          </p:cNvGraphicFramePr>
          <p:nvPr>
            <p:ph type="tbl" sz="quarter" idx="13"/>
            <p:extLst>
              <p:ext uri="{D42A27DB-BD31-4B8C-83A1-F6EECF244321}">
                <p14:modId xmlns:p14="http://schemas.microsoft.com/office/powerpoint/2010/main" val="4185252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41573462"/>
                    </a:ext>
                  </a:extLst>
                </a:gridCol>
                <a:gridCol w="1069848">
                  <a:extLst>
                    <a:ext uri="{9D8B030D-6E8A-4147-A177-3AD203B41FA5}">
                      <a16:colId xmlns:a16="http://schemas.microsoft.com/office/drawing/2014/main" val="3722507151"/>
                    </a:ext>
                  </a:extLst>
                </a:gridCol>
                <a:gridCol w="905256">
                  <a:extLst>
                    <a:ext uri="{9D8B030D-6E8A-4147-A177-3AD203B41FA5}">
                      <a16:colId xmlns:a16="http://schemas.microsoft.com/office/drawing/2014/main" val="1994299570"/>
                    </a:ext>
                  </a:extLst>
                </a:gridCol>
                <a:gridCol w="329184">
                  <a:extLst>
                    <a:ext uri="{9D8B030D-6E8A-4147-A177-3AD203B41FA5}">
                      <a16:colId xmlns:a16="http://schemas.microsoft.com/office/drawing/2014/main" val="2703983562"/>
                    </a:ext>
                  </a:extLst>
                </a:gridCol>
                <a:gridCol w="329184">
                  <a:extLst>
                    <a:ext uri="{9D8B030D-6E8A-4147-A177-3AD203B41FA5}">
                      <a16:colId xmlns:a16="http://schemas.microsoft.com/office/drawing/2014/main" val="3202153237"/>
                    </a:ext>
                  </a:extLst>
                </a:gridCol>
                <a:gridCol w="329184">
                  <a:extLst>
                    <a:ext uri="{9D8B030D-6E8A-4147-A177-3AD203B41FA5}">
                      <a16:colId xmlns:a16="http://schemas.microsoft.com/office/drawing/2014/main" val="1222833851"/>
                    </a:ext>
                  </a:extLst>
                </a:gridCol>
                <a:gridCol w="329184">
                  <a:extLst>
                    <a:ext uri="{9D8B030D-6E8A-4147-A177-3AD203B41FA5}">
                      <a16:colId xmlns:a16="http://schemas.microsoft.com/office/drawing/2014/main" val="2546488032"/>
                    </a:ext>
                  </a:extLst>
                </a:gridCol>
                <a:gridCol w="329184">
                  <a:extLst>
                    <a:ext uri="{9D8B030D-6E8A-4147-A177-3AD203B41FA5}">
                      <a16:colId xmlns:a16="http://schemas.microsoft.com/office/drawing/2014/main" val="424242348"/>
                    </a:ext>
                  </a:extLst>
                </a:gridCol>
                <a:gridCol w="329184">
                  <a:extLst>
                    <a:ext uri="{9D8B030D-6E8A-4147-A177-3AD203B41FA5}">
                      <a16:colId xmlns:a16="http://schemas.microsoft.com/office/drawing/2014/main" val="3882001601"/>
                    </a:ext>
                  </a:extLst>
                </a:gridCol>
                <a:gridCol w="329184">
                  <a:extLst>
                    <a:ext uri="{9D8B030D-6E8A-4147-A177-3AD203B41FA5}">
                      <a16:colId xmlns:a16="http://schemas.microsoft.com/office/drawing/2014/main" val="2058912252"/>
                    </a:ext>
                  </a:extLst>
                </a:gridCol>
                <a:gridCol w="329184">
                  <a:extLst>
                    <a:ext uri="{9D8B030D-6E8A-4147-A177-3AD203B41FA5}">
                      <a16:colId xmlns:a16="http://schemas.microsoft.com/office/drawing/2014/main" val="3567271720"/>
                    </a:ext>
                  </a:extLst>
                </a:gridCol>
                <a:gridCol w="329184">
                  <a:extLst>
                    <a:ext uri="{9D8B030D-6E8A-4147-A177-3AD203B41FA5}">
                      <a16:colId xmlns:a16="http://schemas.microsoft.com/office/drawing/2014/main" val="3873388942"/>
                    </a:ext>
                  </a:extLst>
                </a:gridCol>
                <a:gridCol w="329184">
                  <a:extLst>
                    <a:ext uri="{9D8B030D-6E8A-4147-A177-3AD203B41FA5}">
                      <a16:colId xmlns:a16="http://schemas.microsoft.com/office/drawing/2014/main" val="885768107"/>
                    </a:ext>
                  </a:extLst>
                </a:gridCol>
                <a:gridCol w="329184">
                  <a:extLst>
                    <a:ext uri="{9D8B030D-6E8A-4147-A177-3AD203B41FA5}">
                      <a16:colId xmlns:a16="http://schemas.microsoft.com/office/drawing/2014/main" val="3285394221"/>
                    </a:ext>
                  </a:extLst>
                </a:gridCol>
                <a:gridCol w="329184">
                  <a:extLst>
                    <a:ext uri="{9D8B030D-6E8A-4147-A177-3AD203B41FA5}">
                      <a16:colId xmlns:a16="http://schemas.microsoft.com/office/drawing/2014/main" val="1506112562"/>
                    </a:ext>
                  </a:extLst>
                </a:gridCol>
                <a:gridCol w="329184">
                  <a:extLst>
                    <a:ext uri="{9D8B030D-6E8A-4147-A177-3AD203B41FA5}">
                      <a16:colId xmlns:a16="http://schemas.microsoft.com/office/drawing/2014/main" val="4050250818"/>
                    </a:ext>
                  </a:extLst>
                </a:gridCol>
                <a:gridCol w="329184">
                  <a:extLst>
                    <a:ext uri="{9D8B030D-6E8A-4147-A177-3AD203B41FA5}">
                      <a16:colId xmlns:a16="http://schemas.microsoft.com/office/drawing/2014/main" val="1341062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8282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- 2021-02-28 13:11:09</a:t>
                      </a:r>
                      <a:r>
                        <a:rPr kumimoji="0" lang="en-US" sz="1000" b="0" i="0" u="none" strike="noStrike" kern="1200" cap="none" spc="0" normalizeH="0" baseline="0" noProof="0">
                          <a:ln>
                            <a:noFill/>
                          </a:ln>
                          <a:solidFill>
                            <a:prstClr val="black"/>
                          </a:solidFill>
                          <a:effectLst/>
                          <a:uLnTx/>
                          <a:uFillTx/>
                          <a:latin typeface="+mn-lt"/>
                          <a:ea typeface="+mn-ea"/>
                          <a:cs typeface="+mn-cs"/>
                        </a:rPr>
                        <a:t>
 Our Essentials Super Savers Sale is ending 2nd March! Grab these deals today at your nearest Harvey Norman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https://scontent-iad3-1.xx.fbcdn.net/v/t1.0-9/s720x720/155553447_2021167908026457_61732741498833395_o.jpg?_nc_cat=102&amp;ccb=3&amp;_nc_sid=8024bb&amp;_nc_ohc=dP4o3J8SgwwAX-6HzEP&amp;_nc_ht=scontent-iad3-1.xx&amp;tp=7&amp;oh=11ec7be4e5b83723c4ebbbee5d7d938e&amp;oe=60656275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90695781"/>
                  </a:ext>
                </a:extLst>
              </a:tr>
            </a:tbl>
          </a:graphicData>
        </a:graphic>
      </p:graphicFrame>
      <p:sp>
        <p:nvSpPr>
          <p:cNvPr id="4" name="Text Placeholder 3">
            <a:extLst>
              <a:ext uri="{FF2B5EF4-FFF2-40B4-BE49-F238E27FC236}">
                <a16:creationId xmlns:a16="http://schemas.microsoft.com/office/drawing/2014/main" id="{766DD607-9A1C-43EC-957B-44930482CC08}"/>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40873502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06F88-F442-4E33-8A34-364AFB1CB540}"/>
              </a:ext>
            </a:extLst>
          </p:cNvPr>
          <p:cNvSpPr>
            <a:spLocks noGrp="1"/>
          </p:cNvSpPr>
          <p:nvPr>
            <p:ph type="title"/>
          </p:nvPr>
        </p:nvSpPr>
        <p:spPr/>
        <p:txBody>
          <a:bodyPr/>
          <a:lstStyle/>
          <a:p>
            <a:r>
              <a:rPr lang="en-US"/>
              <a:t>Facebook Published Posts Table | Harvey Norman Malaysia - 4 of 12</a:t>
            </a:r>
          </a:p>
        </p:txBody>
      </p:sp>
      <p:graphicFrame>
        <p:nvGraphicFramePr>
          <p:cNvPr id="5" name="Table Placeholder 4">
            <a:extLst>
              <a:ext uri="{FF2B5EF4-FFF2-40B4-BE49-F238E27FC236}">
                <a16:creationId xmlns:a16="http://schemas.microsoft.com/office/drawing/2014/main" id="{10DF9DCD-4BC8-403B-BB14-A8C0009A48BE}"/>
              </a:ext>
            </a:extLst>
          </p:cNvPr>
          <p:cNvGraphicFramePr>
            <a:graphicFrameLocks noGrp="1"/>
          </p:cNvGraphicFramePr>
          <p:nvPr>
            <p:ph type="tbl" sz="quarter" idx="13"/>
            <p:extLst>
              <p:ext uri="{D42A27DB-BD31-4B8C-83A1-F6EECF244321}">
                <p14:modId xmlns:p14="http://schemas.microsoft.com/office/powerpoint/2010/main" val="1143787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96513950"/>
                    </a:ext>
                  </a:extLst>
                </a:gridCol>
                <a:gridCol w="1069848">
                  <a:extLst>
                    <a:ext uri="{9D8B030D-6E8A-4147-A177-3AD203B41FA5}">
                      <a16:colId xmlns:a16="http://schemas.microsoft.com/office/drawing/2014/main" val="2015259002"/>
                    </a:ext>
                  </a:extLst>
                </a:gridCol>
                <a:gridCol w="905256">
                  <a:extLst>
                    <a:ext uri="{9D8B030D-6E8A-4147-A177-3AD203B41FA5}">
                      <a16:colId xmlns:a16="http://schemas.microsoft.com/office/drawing/2014/main" val="3425730614"/>
                    </a:ext>
                  </a:extLst>
                </a:gridCol>
                <a:gridCol w="329184">
                  <a:extLst>
                    <a:ext uri="{9D8B030D-6E8A-4147-A177-3AD203B41FA5}">
                      <a16:colId xmlns:a16="http://schemas.microsoft.com/office/drawing/2014/main" val="1363738767"/>
                    </a:ext>
                  </a:extLst>
                </a:gridCol>
                <a:gridCol w="329184">
                  <a:extLst>
                    <a:ext uri="{9D8B030D-6E8A-4147-A177-3AD203B41FA5}">
                      <a16:colId xmlns:a16="http://schemas.microsoft.com/office/drawing/2014/main" val="3266090414"/>
                    </a:ext>
                  </a:extLst>
                </a:gridCol>
                <a:gridCol w="329184">
                  <a:extLst>
                    <a:ext uri="{9D8B030D-6E8A-4147-A177-3AD203B41FA5}">
                      <a16:colId xmlns:a16="http://schemas.microsoft.com/office/drawing/2014/main" val="1670739762"/>
                    </a:ext>
                  </a:extLst>
                </a:gridCol>
                <a:gridCol w="329184">
                  <a:extLst>
                    <a:ext uri="{9D8B030D-6E8A-4147-A177-3AD203B41FA5}">
                      <a16:colId xmlns:a16="http://schemas.microsoft.com/office/drawing/2014/main" val="3784152285"/>
                    </a:ext>
                  </a:extLst>
                </a:gridCol>
                <a:gridCol w="329184">
                  <a:extLst>
                    <a:ext uri="{9D8B030D-6E8A-4147-A177-3AD203B41FA5}">
                      <a16:colId xmlns:a16="http://schemas.microsoft.com/office/drawing/2014/main" val="3081986193"/>
                    </a:ext>
                  </a:extLst>
                </a:gridCol>
                <a:gridCol w="329184">
                  <a:extLst>
                    <a:ext uri="{9D8B030D-6E8A-4147-A177-3AD203B41FA5}">
                      <a16:colId xmlns:a16="http://schemas.microsoft.com/office/drawing/2014/main" val="722109680"/>
                    </a:ext>
                  </a:extLst>
                </a:gridCol>
                <a:gridCol w="329184">
                  <a:extLst>
                    <a:ext uri="{9D8B030D-6E8A-4147-A177-3AD203B41FA5}">
                      <a16:colId xmlns:a16="http://schemas.microsoft.com/office/drawing/2014/main" val="24790775"/>
                    </a:ext>
                  </a:extLst>
                </a:gridCol>
                <a:gridCol w="329184">
                  <a:extLst>
                    <a:ext uri="{9D8B030D-6E8A-4147-A177-3AD203B41FA5}">
                      <a16:colId xmlns:a16="http://schemas.microsoft.com/office/drawing/2014/main" val="2501753133"/>
                    </a:ext>
                  </a:extLst>
                </a:gridCol>
                <a:gridCol w="329184">
                  <a:extLst>
                    <a:ext uri="{9D8B030D-6E8A-4147-A177-3AD203B41FA5}">
                      <a16:colId xmlns:a16="http://schemas.microsoft.com/office/drawing/2014/main" val="595249532"/>
                    </a:ext>
                  </a:extLst>
                </a:gridCol>
                <a:gridCol w="329184">
                  <a:extLst>
                    <a:ext uri="{9D8B030D-6E8A-4147-A177-3AD203B41FA5}">
                      <a16:colId xmlns:a16="http://schemas.microsoft.com/office/drawing/2014/main" val="3250891126"/>
                    </a:ext>
                  </a:extLst>
                </a:gridCol>
                <a:gridCol w="329184">
                  <a:extLst>
                    <a:ext uri="{9D8B030D-6E8A-4147-A177-3AD203B41FA5}">
                      <a16:colId xmlns:a16="http://schemas.microsoft.com/office/drawing/2014/main" val="832041299"/>
                    </a:ext>
                  </a:extLst>
                </a:gridCol>
                <a:gridCol w="329184">
                  <a:extLst>
                    <a:ext uri="{9D8B030D-6E8A-4147-A177-3AD203B41FA5}">
                      <a16:colId xmlns:a16="http://schemas.microsoft.com/office/drawing/2014/main" val="2194282053"/>
                    </a:ext>
                  </a:extLst>
                </a:gridCol>
                <a:gridCol w="329184">
                  <a:extLst>
                    <a:ext uri="{9D8B030D-6E8A-4147-A177-3AD203B41FA5}">
                      <a16:colId xmlns:a16="http://schemas.microsoft.com/office/drawing/2014/main" val="2026449403"/>
                    </a:ext>
                  </a:extLst>
                </a:gridCol>
                <a:gridCol w="329184">
                  <a:extLst>
                    <a:ext uri="{9D8B030D-6E8A-4147-A177-3AD203B41FA5}">
                      <a16:colId xmlns:a16="http://schemas.microsoft.com/office/drawing/2014/main" val="892671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910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- 2021-02-28 13:12:46</a:t>
                      </a:r>
                      <a:r>
                        <a:rPr kumimoji="0" lang="en-US" sz="1000" b="0" i="0" u="none" strike="noStrike" kern="1200" cap="none" spc="0" normalizeH="0" baseline="0" noProof="0">
                          <a:ln>
                            <a:noFill/>
                          </a:ln>
                          <a:solidFill>
                            <a:prstClr val="black"/>
                          </a:solidFill>
                          <a:effectLst/>
                          <a:uLnTx/>
                          <a:uFillTx/>
                          <a:latin typeface="+mn-lt"/>
                          <a:ea typeface="+mn-ea"/>
                          <a:cs typeface="+mn-cs"/>
                        </a:rPr>
                        <a:t>
 Our Essentials Super Savers Sale is ending 2nd March! Grab these deals today at your nearest Harvey Norman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https://scontent-iad3-1.xx.fbcdn.net/v/t1.0-9/s720x720/155344590_2021168734693041_1707224484659337250_o.jpg?_nc_cat=104&amp;ccb=3&amp;_nc_sid=8024bb&amp;_nc_ohc=IVZEvknMnC0AX_ZfUlm&amp;_nc_ht=scontent-iad3-1.xx&amp;tp=7&amp;oh=e4cd966bf875f17d89aec608fb26c043&amp;oe=6068F9F0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5623820"/>
                  </a:ext>
                </a:extLst>
              </a:tr>
            </a:tbl>
          </a:graphicData>
        </a:graphic>
      </p:graphicFrame>
      <p:sp>
        <p:nvSpPr>
          <p:cNvPr id="4" name="Text Placeholder 3">
            <a:extLst>
              <a:ext uri="{FF2B5EF4-FFF2-40B4-BE49-F238E27FC236}">
                <a16:creationId xmlns:a16="http://schemas.microsoft.com/office/drawing/2014/main" id="{A4270F39-6CE7-48B0-8211-C446958C1AE6}"/>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41613422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CB260-E4D8-487F-924A-8B30442238C7}"/>
              </a:ext>
            </a:extLst>
          </p:cNvPr>
          <p:cNvSpPr>
            <a:spLocks noGrp="1"/>
          </p:cNvSpPr>
          <p:nvPr>
            <p:ph type="title"/>
          </p:nvPr>
        </p:nvSpPr>
        <p:spPr/>
        <p:txBody>
          <a:bodyPr/>
          <a:lstStyle/>
          <a:p>
            <a:r>
              <a:rPr lang="en-US"/>
              <a:t>Facebook Published Posts Table | Harvey Norman Malaysia - 5 of 12</a:t>
            </a:r>
          </a:p>
        </p:txBody>
      </p:sp>
      <p:graphicFrame>
        <p:nvGraphicFramePr>
          <p:cNvPr id="5" name="Table Placeholder 4">
            <a:extLst>
              <a:ext uri="{FF2B5EF4-FFF2-40B4-BE49-F238E27FC236}">
                <a16:creationId xmlns:a16="http://schemas.microsoft.com/office/drawing/2014/main" id="{7D4C4443-374C-4E60-BE56-5331754DADE4}"/>
              </a:ext>
            </a:extLst>
          </p:cNvPr>
          <p:cNvGraphicFramePr>
            <a:graphicFrameLocks noGrp="1"/>
          </p:cNvGraphicFramePr>
          <p:nvPr>
            <p:ph type="tbl" sz="quarter" idx="13"/>
            <p:extLst>
              <p:ext uri="{D42A27DB-BD31-4B8C-83A1-F6EECF244321}">
                <p14:modId xmlns:p14="http://schemas.microsoft.com/office/powerpoint/2010/main" val="1834845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49448399"/>
                    </a:ext>
                  </a:extLst>
                </a:gridCol>
                <a:gridCol w="1069848">
                  <a:extLst>
                    <a:ext uri="{9D8B030D-6E8A-4147-A177-3AD203B41FA5}">
                      <a16:colId xmlns:a16="http://schemas.microsoft.com/office/drawing/2014/main" val="415910943"/>
                    </a:ext>
                  </a:extLst>
                </a:gridCol>
                <a:gridCol w="905256">
                  <a:extLst>
                    <a:ext uri="{9D8B030D-6E8A-4147-A177-3AD203B41FA5}">
                      <a16:colId xmlns:a16="http://schemas.microsoft.com/office/drawing/2014/main" val="3788458596"/>
                    </a:ext>
                  </a:extLst>
                </a:gridCol>
                <a:gridCol w="329184">
                  <a:extLst>
                    <a:ext uri="{9D8B030D-6E8A-4147-A177-3AD203B41FA5}">
                      <a16:colId xmlns:a16="http://schemas.microsoft.com/office/drawing/2014/main" val="4174893223"/>
                    </a:ext>
                  </a:extLst>
                </a:gridCol>
                <a:gridCol w="329184">
                  <a:extLst>
                    <a:ext uri="{9D8B030D-6E8A-4147-A177-3AD203B41FA5}">
                      <a16:colId xmlns:a16="http://schemas.microsoft.com/office/drawing/2014/main" val="3083953043"/>
                    </a:ext>
                  </a:extLst>
                </a:gridCol>
                <a:gridCol w="329184">
                  <a:extLst>
                    <a:ext uri="{9D8B030D-6E8A-4147-A177-3AD203B41FA5}">
                      <a16:colId xmlns:a16="http://schemas.microsoft.com/office/drawing/2014/main" val="1140595029"/>
                    </a:ext>
                  </a:extLst>
                </a:gridCol>
                <a:gridCol w="329184">
                  <a:extLst>
                    <a:ext uri="{9D8B030D-6E8A-4147-A177-3AD203B41FA5}">
                      <a16:colId xmlns:a16="http://schemas.microsoft.com/office/drawing/2014/main" val="3182860924"/>
                    </a:ext>
                  </a:extLst>
                </a:gridCol>
                <a:gridCol w="329184">
                  <a:extLst>
                    <a:ext uri="{9D8B030D-6E8A-4147-A177-3AD203B41FA5}">
                      <a16:colId xmlns:a16="http://schemas.microsoft.com/office/drawing/2014/main" val="1368648875"/>
                    </a:ext>
                  </a:extLst>
                </a:gridCol>
                <a:gridCol w="329184">
                  <a:extLst>
                    <a:ext uri="{9D8B030D-6E8A-4147-A177-3AD203B41FA5}">
                      <a16:colId xmlns:a16="http://schemas.microsoft.com/office/drawing/2014/main" val="2830648798"/>
                    </a:ext>
                  </a:extLst>
                </a:gridCol>
                <a:gridCol w="329184">
                  <a:extLst>
                    <a:ext uri="{9D8B030D-6E8A-4147-A177-3AD203B41FA5}">
                      <a16:colId xmlns:a16="http://schemas.microsoft.com/office/drawing/2014/main" val="927220659"/>
                    </a:ext>
                  </a:extLst>
                </a:gridCol>
                <a:gridCol w="329184">
                  <a:extLst>
                    <a:ext uri="{9D8B030D-6E8A-4147-A177-3AD203B41FA5}">
                      <a16:colId xmlns:a16="http://schemas.microsoft.com/office/drawing/2014/main" val="2686910987"/>
                    </a:ext>
                  </a:extLst>
                </a:gridCol>
                <a:gridCol w="329184">
                  <a:extLst>
                    <a:ext uri="{9D8B030D-6E8A-4147-A177-3AD203B41FA5}">
                      <a16:colId xmlns:a16="http://schemas.microsoft.com/office/drawing/2014/main" val="1811265709"/>
                    </a:ext>
                  </a:extLst>
                </a:gridCol>
                <a:gridCol w="329184">
                  <a:extLst>
                    <a:ext uri="{9D8B030D-6E8A-4147-A177-3AD203B41FA5}">
                      <a16:colId xmlns:a16="http://schemas.microsoft.com/office/drawing/2014/main" val="237926850"/>
                    </a:ext>
                  </a:extLst>
                </a:gridCol>
                <a:gridCol w="329184">
                  <a:extLst>
                    <a:ext uri="{9D8B030D-6E8A-4147-A177-3AD203B41FA5}">
                      <a16:colId xmlns:a16="http://schemas.microsoft.com/office/drawing/2014/main" val="909351986"/>
                    </a:ext>
                  </a:extLst>
                </a:gridCol>
                <a:gridCol w="329184">
                  <a:extLst>
                    <a:ext uri="{9D8B030D-6E8A-4147-A177-3AD203B41FA5}">
                      <a16:colId xmlns:a16="http://schemas.microsoft.com/office/drawing/2014/main" val="921176459"/>
                    </a:ext>
                  </a:extLst>
                </a:gridCol>
                <a:gridCol w="329184">
                  <a:extLst>
                    <a:ext uri="{9D8B030D-6E8A-4147-A177-3AD203B41FA5}">
                      <a16:colId xmlns:a16="http://schemas.microsoft.com/office/drawing/2014/main" val="537732609"/>
                    </a:ext>
                  </a:extLst>
                </a:gridCol>
                <a:gridCol w="329184">
                  <a:extLst>
                    <a:ext uri="{9D8B030D-6E8A-4147-A177-3AD203B41FA5}">
                      <a16:colId xmlns:a16="http://schemas.microsoft.com/office/drawing/2014/main" val="13710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900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- 2021-02-28 13:12:01</a:t>
                      </a:r>
                      <a:r>
                        <a:rPr kumimoji="0" lang="en-US" sz="1000" b="0" i="0" u="none" strike="noStrike" kern="1200" cap="none" spc="0" normalizeH="0" baseline="0" noProof="0">
                          <a:ln>
                            <a:noFill/>
                          </a:ln>
                          <a:solidFill>
                            <a:prstClr val="black"/>
                          </a:solidFill>
                          <a:effectLst/>
                          <a:uLnTx/>
                          <a:uFillTx/>
                          <a:latin typeface="+mn-lt"/>
                          <a:ea typeface="+mn-ea"/>
                          <a:cs typeface="+mn-cs"/>
                        </a:rPr>
                        <a:t>
 Our Essentials Super Savers Sale is ending 2nd March! Grab these deals today at your nearest Harvey Norman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https://scontent-iad3-1.xx.fbcdn.net/v/t1.0-9/s720x720/152469610_2021168054693109_491519508844271271_o.jpg?_nc_cat=103&amp;ccb=3&amp;_nc_sid=8024bb&amp;_nc_ohc=Di8IWc7SUAgAX9rkgqx&amp;_nc_ht=scontent-iad3-1.xx&amp;tp=7&amp;oh=bd4af37af023a1857bf4f968ff90da28&amp;oe=6066F555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63498791"/>
                  </a:ext>
                </a:extLst>
              </a:tr>
            </a:tbl>
          </a:graphicData>
        </a:graphic>
      </p:graphicFrame>
      <p:sp>
        <p:nvSpPr>
          <p:cNvPr id="4" name="Text Placeholder 3">
            <a:extLst>
              <a:ext uri="{FF2B5EF4-FFF2-40B4-BE49-F238E27FC236}">
                <a16:creationId xmlns:a16="http://schemas.microsoft.com/office/drawing/2014/main" id="{64D93A18-0327-431B-9C31-52C3FAAB2C5F}"/>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3542999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53934-9D0D-4D5E-8A03-F392241F307D}"/>
              </a:ext>
            </a:extLst>
          </p:cNvPr>
          <p:cNvSpPr>
            <a:spLocks noGrp="1"/>
          </p:cNvSpPr>
          <p:nvPr>
            <p:ph type="title"/>
          </p:nvPr>
        </p:nvSpPr>
        <p:spPr/>
        <p:txBody>
          <a:bodyPr/>
          <a:lstStyle/>
          <a:p>
            <a:r>
              <a:rPr lang="en-US"/>
              <a:t>Facebook Published Posts Table | Harvey Norman Malaysia - 6 of 12</a:t>
            </a:r>
          </a:p>
        </p:txBody>
      </p:sp>
      <p:graphicFrame>
        <p:nvGraphicFramePr>
          <p:cNvPr id="5" name="Table Placeholder 4">
            <a:extLst>
              <a:ext uri="{FF2B5EF4-FFF2-40B4-BE49-F238E27FC236}">
                <a16:creationId xmlns:a16="http://schemas.microsoft.com/office/drawing/2014/main" id="{7C4AD52D-AB81-4233-BF29-E3C3824C3EF3}"/>
              </a:ext>
            </a:extLst>
          </p:cNvPr>
          <p:cNvGraphicFramePr>
            <a:graphicFrameLocks noGrp="1"/>
          </p:cNvGraphicFramePr>
          <p:nvPr>
            <p:ph type="tbl" sz="quarter" idx="13"/>
            <p:extLst>
              <p:ext uri="{D42A27DB-BD31-4B8C-83A1-F6EECF244321}">
                <p14:modId xmlns:p14="http://schemas.microsoft.com/office/powerpoint/2010/main" val="2707154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98006226"/>
                    </a:ext>
                  </a:extLst>
                </a:gridCol>
                <a:gridCol w="1069848">
                  <a:extLst>
                    <a:ext uri="{9D8B030D-6E8A-4147-A177-3AD203B41FA5}">
                      <a16:colId xmlns:a16="http://schemas.microsoft.com/office/drawing/2014/main" val="779027364"/>
                    </a:ext>
                  </a:extLst>
                </a:gridCol>
                <a:gridCol w="905256">
                  <a:extLst>
                    <a:ext uri="{9D8B030D-6E8A-4147-A177-3AD203B41FA5}">
                      <a16:colId xmlns:a16="http://schemas.microsoft.com/office/drawing/2014/main" val="2762705816"/>
                    </a:ext>
                  </a:extLst>
                </a:gridCol>
                <a:gridCol w="329184">
                  <a:extLst>
                    <a:ext uri="{9D8B030D-6E8A-4147-A177-3AD203B41FA5}">
                      <a16:colId xmlns:a16="http://schemas.microsoft.com/office/drawing/2014/main" val="3779858151"/>
                    </a:ext>
                  </a:extLst>
                </a:gridCol>
                <a:gridCol w="329184">
                  <a:extLst>
                    <a:ext uri="{9D8B030D-6E8A-4147-A177-3AD203B41FA5}">
                      <a16:colId xmlns:a16="http://schemas.microsoft.com/office/drawing/2014/main" val="1158652164"/>
                    </a:ext>
                  </a:extLst>
                </a:gridCol>
                <a:gridCol w="329184">
                  <a:extLst>
                    <a:ext uri="{9D8B030D-6E8A-4147-A177-3AD203B41FA5}">
                      <a16:colId xmlns:a16="http://schemas.microsoft.com/office/drawing/2014/main" val="2578459963"/>
                    </a:ext>
                  </a:extLst>
                </a:gridCol>
                <a:gridCol w="329184">
                  <a:extLst>
                    <a:ext uri="{9D8B030D-6E8A-4147-A177-3AD203B41FA5}">
                      <a16:colId xmlns:a16="http://schemas.microsoft.com/office/drawing/2014/main" val="3167363836"/>
                    </a:ext>
                  </a:extLst>
                </a:gridCol>
                <a:gridCol w="329184">
                  <a:extLst>
                    <a:ext uri="{9D8B030D-6E8A-4147-A177-3AD203B41FA5}">
                      <a16:colId xmlns:a16="http://schemas.microsoft.com/office/drawing/2014/main" val="1896053000"/>
                    </a:ext>
                  </a:extLst>
                </a:gridCol>
                <a:gridCol w="329184">
                  <a:extLst>
                    <a:ext uri="{9D8B030D-6E8A-4147-A177-3AD203B41FA5}">
                      <a16:colId xmlns:a16="http://schemas.microsoft.com/office/drawing/2014/main" val="1206030227"/>
                    </a:ext>
                  </a:extLst>
                </a:gridCol>
                <a:gridCol w="329184">
                  <a:extLst>
                    <a:ext uri="{9D8B030D-6E8A-4147-A177-3AD203B41FA5}">
                      <a16:colId xmlns:a16="http://schemas.microsoft.com/office/drawing/2014/main" val="1778181281"/>
                    </a:ext>
                  </a:extLst>
                </a:gridCol>
                <a:gridCol w="329184">
                  <a:extLst>
                    <a:ext uri="{9D8B030D-6E8A-4147-A177-3AD203B41FA5}">
                      <a16:colId xmlns:a16="http://schemas.microsoft.com/office/drawing/2014/main" val="1608706644"/>
                    </a:ext>
                  </a:extLst>
                </a:gridCol>
                <a:gridCol w="329184">
                  <a:extLst>
                    <a:ext uri="{9D8B030D-6E8A-4147-A177-3AD203B41FA5}">
                      <a16:colId xmlns:a16="http://schemas.microsoft.com/office/drawing/2014/main" val="2447974754"/>
                    </a:ext>
                  </a:extLst>
                </a:gridCol>
                <a:gridCol w="329184">
                  <a:extLst>
                    <a:ext uri="{9D8B030D-6E8A-4147-A177-3AD203B41FA5}">
                      <a16:colId xmlns:a16="http://schemas.microsoft.com/office/drawing/2014/main" val="3082917566"/>
                    </a:ext>
                  </a:extLst>
                </a:gridCol>
                <a:gridCol w="329184">
                  <a:extLst>
                    <a:ext uri="{9D8B030D-6E8A-4147-A177-3AD203B41FA5}">
                      <a16:colId xmlns:a16="http://schemas.microsoft.com/office/drawing/2014/main" val="1374586149"/>
                    </a:ext>
                  </a:extLst>
                </a:gridCol>
                <a:gridCol w="329184">
                  <a:extLst>
                    <a:ext uri="{9D8B030D-6E8A-4147-A177-3AD203B41FA5}">
                      <a16:colId xmlns:a16="http://schemas.microsoft.com/office/drawing/2014/main" val="3433219952"/>
                    </a:ext>
                  </a:extLst>
                </a:gridCol>
                <a:gridCol w="329184">
                  <a:extLst>
                    <a:ext uri="{9D8B030D-6E8A-4147-A177-3AD203B41FA5}">
                      <a16:colId xmlns:a16="http://schemas.microsoft.com/office/drawing/2014/main" val="3617258569"/>
                    </a:ext>
                  </a:extLst>
                </a:gridCol>
                <a:gridCol w="329184">
                  <a:extLst>
                    <a:ext uri="{9D8B030D-6E8A-4147-A177-3AD203B41FA5}">
                      <a16:colId xmlns:a16="http://schemas.microsoft.com/office/drawing/2014/main" val="3405979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8498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- 2021-02-28 13:13:51</a:t>
                      </a:r>
                      <a:r>
                        <a:rPr kumimoji="0" lang="en-US" sz="1000" b="0" i="0" u="none" strike="noStrike" kern="1200" cap="none" spc="0" normalizeH="0" baseline="0" noProof="0">
                          <a:ln>
                            <a:noFill/>
                          </a:ln>
                          <a:solidFill>
                            <a:prstClr val="black"/>
                          </a:solidFill>
                          <a:effectLst/>
                          <a:uLnTx/>
                          <a:uFillTx/>
                          <a:latin typeface="+mn-lt"/>
                          <a:ea typeface="+mn-ea"/>
                          <a:cs typeface="+mn-cs"/>
                        </a:rPr>
                        <a:t>
 Our Essentials Super Savers Sale is ending 2nd March! Grab these deals today at your nearest Harvey Norman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https://scontent-iad3-1.xx.fbcdn.net/v/t1.0-9/s720x720/152414560_2021169211359660_775258540908293744_o.jpg?_nc_cat=103&amp;ccb=3&amp;_nc_sid=8024bb&amp;_nc_ohc=JPC1Y4gYnUAAX_uujHt&amp;_nc_ht=scontent-iad3-1.xx&amp;tp=7&amp;oh=219405818351855479ab4e498ef6242c&amp;oe=6069188E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9348986"/>
                  </a:ext>
                </a:extLst>
              </a:tr>
            </a:tbl>
          </a:graphicData>
        </a:graphic>
      </p:graphicFrame>
      <p:sp>
        <p:nvSpPr>
          <p:cNvPr id="4" name="Text Placeholder 3">
            <a:extLst>
              <a:ext uri="{FF2B5EF4-FFF2-40B4-BE49-F238E27FC236}">
                <a16:creationId xmlns:a16="http://schemas.microsoft.com/office/drawing/2014/main" id="{3067A21F-34A4-4620-A3E7-1DC39DA13C91}"/>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5936277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AB35B-2185-49F4-B2AD-26DBDA5C7498}"/>
              </a:ext>
            </a:extLst>
          </p:cNvPr>
          <p:cNvSpPr>
            <a:spLocks noGrp="1"/>
          </p:cNvSpPr>
          <p:nvPr>
            <p:ph type="title"/>
          </p:nvPr>
        </p:nvSpPr>
        <p:spPr/>
        <p:txBody>
          <a:bodyPr/>
          <a:lstStyle/>
          <a:p>
            <a:r>
              <a:rPr lang="en-US"/>
              <a:t>Facebook Published Posts Table | Harvey Norman Malaysia - 7 of 12</a:t>
            </a:r>
          </a:p>
        </p:txBody>
      </p:sp>
      <p:graphicFrame>
        <p:nvGraphicFramePr>
          <p:cNvPr id="5" name="Table Placeholder 4">
            <a:extLst>
              <a:ext uri="{FF2B5EF4-FFF2-40B4-BE49-F238E27FC236}">
                <a16:creationId xmlns:a16="http://schemas.microsoft.com/office/drawing/2014/main" id="{2471FF6C-D603-4D1A-8756-0E2772D3FF8A}"/>
              </a:ext>
            </a:extLst>
          </p:cNvPr>
          <p:cNvGraphicFramePr>
            <a:graphicFrameLocks noGrp="1"/>
          </p:cNvGraphicFramePr>
          <p:nvPr>
            <p:ph type="tbl" sz="quarter" idx="13"/>
            <p:extLst>
              <p:ext uri="{D42A27DB-BD31-4B8C-83A1-F6EECF244321}">
                <p14:modId xmlns:p14="http://schemas.microsoft.com/office/powerpoint/2010/main" val="2301786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69346969"/>
                    </a:ext>
                  </a:extLst>
                </a:gridCol>
                <a:gridCol w="1069848">
                  <a:extLst>
                    <a:ext uri="{9D8B030D-6E8A-4147-A177-3AD203B41FA5}">
                      <a16:colId xmlns:a16="http://schemas.microsoft.com/office/drawing/2014/main" val="1753262632"/>
                    </a:ext>
                  </a:extLst>
                </a:gridCol>
                <a:gridCol w="905256">
                  <a:extLst>
                    <a:ext uri="{9D8B030D-6E8A-4147-A177-3AD203B41FA5}">
                      <a16:colId xmlns:a16="http://schemas.microsoft.com/office/drawing/2014/main" val="1510892558"/>
                    </a:ext>
                  </a:extLst>
                </a:gridCol>
                <a:gridCol w="329184">
                  <a:extLst>
                    <a:ext uri="{9D8B030D-6E8A-4147-A177-3AD203B41FA5}">
                      <a16:colId xmlns:a16="http://schemas.microsoft.com/office/drawing/2014/main" val="689761212"/>
                    </a:ext>
                  </a:extLst>
                </a:gridCol>
                <a:gridCol w="329184">
                  <a:extLst>
                    <a:ext uri="{9D8B030D-6E8A-4147-A177-3AD203B41FA5}">
                      <a16:colId xmlns:a16="http://schemas.microsoft.com/office/drawing/2014/main" val="3427719772"/>
                    </a:ext>
                  </a:extLst>
                </a:gridCol>
                <a:gridCol w="329184">
                  <a:extLst>
                    <a:ext uri="{9D8B030D-6E8A-4147-A177-3AD203B41FA5}">
                      <a16:colId xmlns:a16="http://schemas.microsoft.com/office/drawing/2014/main" val="471484047"/>
                    </a:ext>
                  </a:extLst>
                </a:gridCol>
                <a:gridCol w="329184">
                  <a:extLst>
                    <a:ext uri="{9D8B030D-6E8A-4147-A177-3AD203B41FA5}">
                      <a16:colId xmlns:a16="http://schemas.microsoft.com/office/drawing/2014/main" val="2493775444"/>
                    </a:ext>
                  </a:extLst>
                </a:gridCol>
                <a:gridCol w="329184">
                  <a:extLst>
                    <a:ext uri="{9D8B030D-6E8A-4147-A177-3AD203B41FA5}">
                      <a16:colId xmlns:a16="http://schemas.microsoft.com/office/drawing/2014/main" val="3088910007"/>
                    </a:ext>
                  </a:extLst>
                </a:gridCol>
                <a:gridCol w="329184">
                  <a:extLst>
                    <a:ext uri="{9D8B030D-6E8A-4147-A177-3AD203B41FA5}">
                      <a16:colId xmlns:a16="http://schemas.microsoft.com/office/drawing/2014/main" val="967776032"/>
                    </a:ext>
                  </a:extLst>
                </a:gridCol>
                <a:gridCol w="329184">
                  <a:extLst>
                    <a:ext uri="{9D8B030D-6E8A-4147-A177-3AD203B41FA5}">
                      <a16:colId xmlns:a16="http://schemas.microsoft.com/office/drawing/2014/main" val="528732587"/>
                    </a:ext>
                  </a:extLst>
                </a:gridCol>
                <a:gridCol w="329184">
                  <a:extLst>
                    <a:ext uri="{9D8B030D-6E8A-4147-A177-3AD203B41FA5}">
                      <a16:colId xmlns:a16="http://schemas.microsoft.com/office/drawing/2014/main" val="1907625793"/>
                    </a:ext>
                  </a:extLst>
                </a:gridCol>
                <a:gridCol w="329184">
                  <a:extLst>
                    <a:ext uri="{9D8B030D-6E8A-4147-A177-3AD203B41FA5}">
                      <a16:colId xmlns:a16="http://schemas.microsoft.com/office/drawing/2014/main" val="3224095426"/>
                    </a:ext>
                  </a:extLst>
                </a:gridCol>
                <a:gridCol w="329184">
                  <a:extLst>
                    <a:ext uri="{9D8B030D-6E8A-4147-A177-3AD203B41FA5}">
                      <a16:colId xmlns:a16="http://schemas.microsoft.com/office/drawing/2014/main" val="475344932"/>
                    </a:ext>
                  </a:extLst>
                </a:gridCol>
                <a:gridCol w="329184">
                  <a:extLst>
                    <a:ext uri="{9D8B030D-6E8A-4147-A177-3AD203B41FA5}">
                      <a16:colId xmlns:a16="http://schemas.microsoft.com/office/drawing/2014/main" val="84437991"/>
                    </a:ext>
                  </a:extLst>
                </a:gridCol>
                <a:gridCol w="329184">
                  <a:extLst>
                    <a:ext uri="{9D8B030D-6E8A-4147-A177-3AD203B41FA5}">
                      <a16:colId xmlns:a16="http://schemas.microsoft.com/office/drawing/2014/main" val="3542971134"/>
                    </a:ext>
                  </a:extLst>
                </a:gridCol>
                <a:gridCol w="329184">
                  <a:extLst>
                    <a:ext uri="{9D8B030D-6E8A-4147-A177-3AD203B41FA5}">
                      <a16:colId xmlns:a16="http://schemas.microsoft.com/office/drawing/2014/main" val="3230516556"/>
                    </a:ext>
                  </a:extLst>
                </a:gridCol>
                <a:gridCol w="329184">
                  <a:extLst>
                    <a:ext uri="{9D8B030D-6E8A-4147-A177-3AD203B41FA5}">
                      <a16:colId xmlns:a16="http://schemas.microsoft.com/office/drawing/2014/main" val="1298617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592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- 2021-02-28 13:13:25</a:t>
                      </a:r>
                      <a:r>
                        <a:rPr kumimoji="0" lang="en-US" sz="1000" b="0" i="0" u="none" strike="noStrike" kern="1200" cap="none" spc="0" normalizeH="0" baseline="0" noProof="0">
                          <a:ln>
                            <a:noFill/>
                          </a:ln>
                          <a:solidFill>
                            <a:prstClr val="black"/>
                          </a:solidFill>
                          <a:effectLst/>
                          <a:uLnTx/>
                          <a:uFillTx/>
                          <a:latin typeface="+mn-lt"/>
                          <a:ea typeface="+mn-ea"/>
                          <a:cs typeface="+mn-cs"/>
                        </a:rPr>
                        <a:t>
 Our Essentials Super Savers Sale is ending 2nd March! Grab these deals today at your nearest Harvey Norman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https://scontent-iad3-1.xx.fbcdn.net/v/t1.0-9/s720x720/151284180_2021169008026347_2680271306839092950_o.jpg?_nc_cat=110&amp;ccb=3&amp;_nc_sid=8024bb&amp;_nc_ohc=QqntSWSyHC0AX_HcE-m&amp;_nc_ht=scontent-iad3-1.xx&amp;tp=7&amp;oh=9d894b895b30bc480605b3bbc05cdfb9&amp;oe=60686B4E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3439181"/>
                  </a:ext>
                </a:extLst>
              </a:tr>
            </a:tbl>
          </a:graphicData>
        </a:graphic>
      </p:graphicFrame>
      <p:sp>
        <p:nvSpPr>
          <p:cNvPr id="4" name="Text Placeholder 3">
            <a:extLst>
              <a:ext uri="{FF2B5EF4-FFF2-40B4-BE49-F238E27FC236}">
                <a16:creationId xmlns:a16="http://schemas.microsoft.com/office/drawing/2014/main" id="{2E951D94-1021-4462-9EF2-6148FC9F7C1E}"/>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4848962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C2905-9468-47B3-A05F-8A9C452C156A}"/>
              </a:ext>
            </a:extLst>
          </p:cNvPr>
          <p:cNvSpPr>
            <a:spLocks noGrp="1"/>
          </p:cNvSpPr>
          <p:nvPr>
            <p:ph type="title"/>
          </p:nvPr>
        </p:nvSpPr>
        <p:spPr/>
        <p:txBody>
          <a:bodyPr/>
          <a:lstStyle/>
          <a:p>
            <a:r>
              <a:rPr lang="en-US"/>
              <a:t>Facebook Published Posts Table | Harvey Norman Malaysia - 8 of 12</a:t>
            </a:r>
          </a:p>
        </p:txBody>
      </p:sp>
      <p:graphicFrame>
        <p:nvGraphicFramePr>
          <p:cNvPr id="5" name="Table Placeholder 4">
            <a:extLst>
              <a:ext uri="{FF2B5EF4-FFF2-40B4-BE49-F238E27FC236}">
                <a16:creationId xmlns:a16="http://schemas.microsoft.com/office/drawing/2014/main" id="{8652F4A1-2DAF-4485-987A-EC4DD0C1F9FE}"/>
              </a:ext>
            </a:extLst>
          </p:cNvPr>
          <p:cNvGraphicFramePr>
            <a:graphicFrameLocks noGrp="1"/>
          </p:cNvGraphicFramePr>
          <p:nvPr>
            <p:ph type="tbl" sz="quarter" idx="13"/>
            <p:extLst>
              <p:ext uri="{D42A27DB-BD31-4B8C-83A1-F6EECF244321}">
                <p14:modId xmlns:p14="http://schemas.microsoft.com/office/powerpoint/2010/main" val="1535015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94511352"/>
                    </a:ext>
                  </a:extLst>
                </a:gridCol>
                <a:gridCol w="1069848">
                  <a:extLst>
                    <a:ext uri="{9D8B030D-6E8A-4147-A177-3AD203B41FA5}">
                      <a16:colId xmlns:a16="http://schemas.microsoft.com/office/drawing/2014/main" val="1213790565"/>
                    </a:ext>
                  </a:extLst>
                </a:gridCol>
                <a:gridCol w="905256">
                  <a:extLst>
                    <a:ext uri="{9D8B030D-6E8A-4147-A177-3AD203B41FA5}">
                      <a16:colId xmlns:a16="http://schemas.microsoft.com/office/drawing/2014/main" val="731038152"/>
                    </a:ext>
                  </a:extLst>
                </a:gridCol>
                <a:gridCol w="329184">
                  <a:extLst>
                    <a:ext uri="{9D8B030D-6E8A-4147-A177-3AD203B41FA5}">
                      <a16:colId xmlns:a16="http://schemas.microsoft.com/office/drawing/2014/main" val="187947651"/>
                    </a:ext>
                  </a:extLst>
                </a:gridCol>
                <a:gridCol w="329184">
                  <a:extLst>
                    <a:ext uri="{9D8B030D-6E8A-4147-A177-3AD203B41FA5}">
                      <a16:colId xmlns:a16="http://schemas.microsoft.com/office/drawing/2014/main" val="1017302840"/>
                    </a:ext>
                  </a:extLst>
                </a:gridCol>
                <a:gridCol w="329184">
                  <a:extLst>
                    <a:ext uri="{9D8B030D-6E8A-4147-A177-3AD203B41FA5}">
                      <a16:colId xmlns:a16="http://schemas.microsoft.com/office/drawing/2014/main" val="1214737863"/>
                    </a:ext>
                  </a:extLst>
                </a:gridCol>
                <a:gridCol w="329184">
                  <a:extLst>
                    <a:ext uri="{9D8B030D-6E8A-4147-A177-3AD203B41FA5}">
                      <a16:colId xmlns:a16="http://schemas.microsoft.com/office/drawing/2014/main" val="2985489773"/>
                    </a:ext>
                  </a:extLst>
                </a:gridCol>
                <a:gridCol w="329184">
                  <a:extLst>
                    <a:ext uri="{9D8B030D-6E8A-4147-A177-3AD203B41FA5}">
                      <a16:colId xmlns:a16="http://schemas.microsoft.com/office/drawing/2014/main" val="3664659944"/>
                    </a:ext>
                  </a:extLst>
                </a:gridCol>
                <a:gridCol w="329184">
                  <a:extLst>
                    <a:ext uri="{9D8B030D-6E8A-4147-A177-3AD203B41FA5}">
                      <a16:colId xmlns:a16="http://schemas.microsoft.com/office/drawing/2014/main" val="1919442063"/>
                    </a:ext>
                  </a:extLst>
                </a:gridCol>
                <a:gridCol w="329184">
                  <a:extLst>
                    <a:ext uri="{9D8B030D-6E8A-4147-A177-3AD203B41FA5}">
                      <a16:colId xmlns:a16="http://schemas.microsoft.com/office/drawing/2014/main" val="216794803"/>
                    </a:ext>
                  </a:extLst>
                </a:gridCol>
                <a:gridCol w="329184">
                  <a:extLst>
                    <a:ext uri="{9D8B030D-6E8A-4147-A177-3AD203B41FA5}">
                      <a16:colId xmlns:a16="http://schemas.microsoft.com/office/drawing/2014/main" val="3739320889"/>
                    </a:ext>
                  </a:extLst>
                </a:gridCol>
                <a:gridCol w="329184">
                  <a:extLst>
                    <a:ext uri="{9D8B030D-6E8A-4147-A177-3AD203B41FA5}">
                      <a16:colId xmlns:a16="http://schemas.microsoft.com/office/drawing/2014/main" val="2830710527"/>
                    </a:ext>
                  </a:extLst>
                </a:gridCol>
                <a:gridCol w="329184">
                  <a:extLst>
                    <a:ext uri="{9D8B030D-6E8A-4147-A177-3AD203B41FA5}">
                      <a16:colId xmlns:a16="http://schemas.microsoft.com/office/drawing/2014/main" val="3437466383"/>
                    </a:ext>
                  </a:extLst>
                </a:gridCol>
                <a:gridCol w="329184">
                  <a:extLst>
                    <a:ext uri="{9D8B030D-6E8A-4147-A177-3AD203B41FA5}">
                      <a16:colId xmlns:a16="http://schemas.microsoft.com/office/drawing/2014/main" val="3729826395"/>
                    </a:ext>
                  </a:extLst>
                </a:gridCol>
                <a:gridCol w="329184">
                  <a:extLst>
                    <a:ext uri="{9D8B030D-6E8A-4147-A177-3AD203B41FA5}">
                      <a16:colId xmlns:a16="http://schemas.microsoft.com/office/drawing/2014/main" val="3996819619"/>
                    </a:ext>
                  </a:extLst>
                </a:gridCol>
                <a:gridCol w="329184">
                  <a:extLst>
                    <a:ext uri="{9D8B030D-6E8A-4147-A177-3AD203B41FA5}">
                      <a16:colId xmlns:a16="http://schemas.microsoft.com/office/drawing/2014/main" val="61052427"/>
                    </a:ext>
                  </a:extLst>
                </a:gridCol>
                <a:gridCol w="329184">
                  <a:extLst>
                    <a:ext uri="{9D8B030D-6E8A-4147-A177-3AD203B41FA5}">
                      <a16:colId xmlns:a16="http://schemas.microsoft.com/office/drawing/2014/main" val="3177971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218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- 2021-02-24 02:34:17</a:t>
                      </a:r>
                      <a:r>
                        <a:rPr kumimoji="0" lang="en-US" sz="1000" b="0" i="0" u="none" strike="noStrike" kern="1200" cap="none" spc="0" normalizeH="0" baseline="0" noProof="0">
                          <a:ln>
                            <a:noFill/>
                          </a:ln>
                          <a:solidFill>
                            <a:prstClr val="black"/>
                          </a:solidFill>
                          <a:effectLst/>
                          <a:uLnTx/>
                          <a:uFillTx/>
                          <a:latin typeface="+mn-lt"/>
                          <a:ea typeface="+mn-ea"/>
                          <a:cs typeface="+mn-cs"/>
                        </a:rPr>
                        <a:t>
 The festive season is still ongoing! Enjoy these time-limited dining and living room furniture deals at your nearest Harvey Norman store today!
*Promotions valid while stocks last.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https://scontent-iad3-1.xx.fbcdn.net/v/t1.0-9/p720x720/152285824_2016182945191620_6507136770303492475_o.jpg?_nc_cat=111&amp;ccb=3&amp;_nc_sid=8024bb&amp;_nc_ohc=cjtNFkoO4J8AX9fEYbG&amp;_nc_ht=scontent-iad3-1.xx&amp;tp=6&amp;oh=6aefbead97e600e5037c5a631c467a95&amp;oe=60670F88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8198687"/>
                  </a:ext>
                </a:extLst>
              </a:tr>
            </a:tbl>
          </a:graphicData>
        </a:graphic>
      </p:graphicFrame>
      <p:sp>
        <p:nvSpPr>
          <p:cNvPr id="4" name="Text Placeholder 3">
            <a:extLst>
              <a:ext uri="{FF2B5EF4-FFF2-40B4-BE49-F238E27FC236}">
                <a16:creationId xmlns:a16="http://schemas.microsoft.com/office/drawing/2014/main" id="{A604073F-F962-492E-945C-B386BD262C29}"/>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1969890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18D3-15C7-4B1E-850B-236878C2EB68}"/>
              </a:ext>
            </a:extLst>
          </p:cNvPr>
          <p:cNvSpPr>
            <a:spLocks noGrp="1"/>
          </p:cNvSpPr>
          <p:nvPr>
            <p:ph type="title"/>
          </p:nvPr>
        </p:nvSpPr>
        <p:spPr/>
        <p:txBody>
          <a:bodyPr/>
          <a:lstStyle/>
          <a:p>
            <a:r>
              <a:rPr lang="en-US"/>
              <a:t>Facebook Published Posts Table | Harvey Norman Malaysia - 9 of 12</a:t>
            </a:r>
          </a:p>
        </p:txBody>
      </p:sp>
      <p:graphicFrame>
        <p:nvGraphicFramePr>
          <p:cNvPr id="5" name="Table Placeholder 4">
            <a:extLst>
              <a:ext uri="{FF2B5EF4-FFF2-40B4-BE49-F238E27FC236}">
                <a16:creationId xmlns:a16="http://schemas.microsoft.com/office/drawing/2014/main" id="{4E995109-D227-4EE5-9823-ECAAD1E7A421}"/>
              </a:ext>
            </a:extLst>
          </p:cNvPr>
          <p:cNvGraphicFramePr>
            <a:graphicFrameLocks noGrp="1"/>
          </p:cNvGraphicFramePr>
          <p:nvPr>
            <p:ph type="tbl" sz="quarter" idx="13"/>
            <p:extLst>
              <p:ext uri="{D42A27DB-BD31-4B8C-83A1-F6EECF244321}">
                <p14:modId xmlns:p14="http://schemas.microsoft.com/office/powerpoint/2010/main" val="3123809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12179277"/>
                    </a:ext>
                  </a:extLst>
                </a:gridCol>
                <a:gridCol w="1069848">
                  <a:extLst>
                    <a:ext uri="{9D8B030D-6E8A-4147-A177-3AD203B41FA5}">
                      <a16:colId xmlns:a16="http://schemas.microsoft.com/office/drawing/2014/main" val="3956241115"/>
                    </a:ext>
                  </a:extLst>
                </a:gridCol>
                <a:gridCol w="905256">
                  <a:extLst>
                    <a:ext uri="{9D8B030D-6E8A-4147-A177-3AD203B41FA5}">
                      <a16:colId xmlns:a16="http://schemas.microsoft.com/office/drawing/2014/main" val="2990771677"/>
                    </a:ext>
                  </a:extLst>
                </a:gridCol>
                <a:gridCol w="329184">
                  <a:extLst>
                    <a:ext uri="{9D8B030D-6E8A-4147-A177-3AD203B41FA5}">
                      <a16:colId xmlns:a16="http://schemas.microsoft.com/office/drawing/2014/main" val="2129112061"/>
                    </a:ext>
                  </a:extLst>
                </a:gridCol>
                <a:gridCol w="329184">
                  <a:extLst>
                    <a:ext uri="{9D8B030D-6E8A-4147-A177-3AD203B41FA5}">
                      <a16:colId xmlns:a16="http://schemas.microsoft.com/office/drawing/2014/main" val="2350391329"/>
                    </a:ext>
                  </a:extLst>
                </a:gridCol>
                <a:gridCol w="329184">
                  <a:extLst>
                    <a:ext uri="{9D8B030D-6E8A-4147-A177-3AD203B41FA5}">
                      <a16:colId xmlns:a16="http://schemas.microsoft.com/office/drawing/2014/main" val="3357604850"/>
                    </a:ext>
                  </a:extLst>
                </a:gridCol>
                <a:gridCol w="329184">
                  <a:extLst>
                    <a:ext uri="{9D8B030D-6E8A-4147-A177-3AD203B41FA5}">
                      <a16:colId xmlns:a16="http://schemas.microsoft.com/office/drawing/2014/main" val="2806390171"/>
                    </a:ext>
                  </a:extLst>
                </a:gridCol>
                <a:gridCol w="329184">
                  <a:extLst>
                    <a:ext uri="{9D8B030D-6E8A-4147-A177-3AD203B41FA5}">
                      <a16:colId xmlns:a16="http://schemas.microsoft.com/office/drawing/2014/main" val="3520868869"/>
                    </a:ext>
                  </a:extLst>
                </a:gridCol>
                <a:gridCol w="329184">
                  <a:extLst>
                    <a:ext uri="{9D8B030D-6E8A-4147-A177-3AD203B41FA5}">
                      <a16:colId xmlns:a16="http://schemas.microsoft.com/office/drawing/2014/main" val="3539276953"/>
                    </a:ext>
                  </a:extLst>
                </a:gridCol>
                <a:gridCol w="329184">
                  <a:extLst>
                    <a:ext uri="{9D8B030D-6E8A-4147-A177-3AD203B41FA5}">
                      <a16:colId xmlns:a16="http://schemas.microsoft.com/office/drawing/2014/main" val="942971977"/>
                    </a:ext>
                  </a:extLst>
                </a:gridCol>
                <a:gridCol w="329184">
                  <a:extLst>
                    <a:ext uri="{9D8B030D-6E8A-4147-A177-3AD203B41FA5}">
                      <a16:colId xmlns:a16="http://schemas.microsoft.com/office/drawing/2014/main" val="3364992898"/>
                    </a:ext>
                  </a:extLst>
                </a:gridCol>
                <a:gridCol w="329184">
                  <a:extLst>
                    <a:ext uri="{9D8B030D-6E8A-4147-A177-3AD203B41FA5}">
                      <a16:colId xmlns:a16="http://schemas.microsoft.com/office/drawing/2014/main" val="3466900046"/>
                    </a:ext>
                  </a:extLst>
                </a:gridCol>
                <a:gridCol w="329184">
                  <a:extLst>
                    <a:ext uri="{9D8B030D-6E8A-4147-A177-3AD203B41FA5}">
                      <a16:colId xmlns:a16="http://schemas.microsoft.com/office/drawing/2014/main" val="1199793816"/>
                    </a:ext>
                  </a:extLst>
                </a:gridCol>
                <a:gridCol w="329184">
                  <a:extLst>
                    <a:ext uri="{9D8B030D-6E8A-4147-A177-3AD203B41FA5}">
                      <a16:colId xmlns:a16="http://schemas.microsoft.com/office/drawing/2014/main" val="2442697538"/>
                    </a:ext>
                  </a:extLst>
                </a:gridCol>
                <a:gridCol w="329184">
                  <a:extLst>
                    <a:ext uri="{9D8B030D-6E8A-4147-A177-3AD203B41FA5}">
                      <a16:colId xmlns:a16="http://schemas.microsoft.com/office/drawing/2014/main" val="1548177559"/>
                    </a:ext>
                  </a:extLst>
                </a:gridCol>
                <a:gridCol w="329184">
                  <a:extLst>
                    <a:ext uri="{9D8B030D-6E8A-4147-A177-3AD203B41FA5}">
                      <a16:colId xmlns:a16="http://schemas.microsoft.com/office/drawing/2014/main" val="3006435702"/>
                    </a:ext>
                  </a:extLst>
                </a:gridCol>
                <a:gridCol w="329184">
                  <a:extLst>
                    <a:ext uri="{9D8B030D-6E8A-4147-A177-3AD203B41FA5}">
                      <a16:colId xmlns:a16="http://schemas.microsoft.com/office/drawing/2014/main" val="1081545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6878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- 2021-02-25 02:51:00</a:t>
                      </a:r>
                      <a:r>
                        <a:rPr kumimoji="0" lang="en-US" sz="1000" b="0" i="0" u="none" strike="noStrike" kern="1200" cap="none" spc="0" normalizeH="0" baseline="0" noProof="0">
                          <a:ln>
                            <a:noFill/>
                          </a:ln>
                          <a:solidFill>
                            <a:prstClr val="black"/>
                          </a:solidFill>
                          <a:effectLst/>
                          <a:uLnTx/>
                          <a:uFillTx/>
                          <a:latin typeface="+mn-lt"/>
                          <a:ea typeface="+mn-ea"/>
                          <a:cs typeface="+mn-cs"/>
                        </a:rPr>
                        <a:t>
 Make your sleeping sanctuary truly your own with Musterring mattresses! Enjoy a FREE* name embroidery service today on selected models.
Want to know more? Visit any of our Harvey Norman stores and consult our bedding experts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https://scontent-iad3-1.xx.fbcdn.net/v/t1.0-9/p720x720/151326376_2016329875176927_8113269547569108182_o.jpg?_nc_cat=108&amp;ccb=3&amp;_nc_sid=8024bb&amp;_nc_ohc=T3X6kkqMzv0AX-yez0T&amp;_nc_ht=scontent-iad3-1.xx&amp;tp=6&amp;oh=cc043d18a67f30026e4c2a1dcf28deac&amp;oe=60689025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0126534"/>
                  </a:ext>
                </a:extLst>
              </a:tr>
            </a:tbl>
          </a:graphicData>
        </a:graphic>
      </p:graphicFrame>
      <p:sp>
        <p:nvSpPr>
          <p:cNvPr id="4" name="Text Placeholder 3">
            <a:extLst>
              <a:ext uri="{FF2B5EF4-FFF2-40B4-BE49-F238E27FC236}">
                <a16:creationId xmlns:a16="http://schemas.microsoft.com/office/drawing/2014/main" id="{08678A8F-3FCC-495B-911B-CD84B1CD16D4}"/>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5179052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2BDAF-380E-41E5-810F-BC77C693BD06}"/>
              </a:ext>
            </a:extLst>
          </p:cNvPr>
          <p:cNvSpPr>
            <a:spLocks noGrp="1"/>
          </p:cNvSpPr>
          <p:nvPr>
            <p:ph type="title"/>
          </p:nvPr>
        </p:nvSpPr>
        <p:spPr/>
        <p:txBody>
          <a:bodyPr/>
          <a:lstStyle/>
          <a:p>
            <a:r>
              <a:rPr lang="en-US"/>
              <a:t>Facebook Published Posts Table | Harvey Norman Malaysia - 10 of 12</a:t>
            </a:r>
          </a:p>
        </p:txBody>
      </p:sp>
      <p:graphicFrame>
        <p:nvGraphicFramePr>
          <p:cNvPr id="5" name="Table Placeholder 4">
            <a:extLst>
              <a:ext uri="{FF2B5EF4-FFF2-40B4-BE49-F238E27FC236}">
                <a16:creationId xmlns:a16="http://schemas.microsoft.com/office/drawing/2014/main" id="{85D59A0A-44F5-4A18-8E2B-B64346447C30}"/>
              </a:ext>
            </a:extLst>
          </p:cNvPr>
          <p:cNvGraphicFramePr>
            <a:graphicFrameLocks noGrp="1"/>
          </p:cNvGraphicFramePr>
          <p:nvPr>
            <p:ph type="tbl" sz="quarter" idx="13"/>
            <p:extLst>
              <p:ext uri="{D42A27DB-BD31-4B8C-83A1-F6EECF244321}">
                <p14:modId xmlns:p14="http://schemas.microsoft.com/office/powerpoint/2010/main" val="2894223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91006696"/>
                    </a:ext>
                  </a:extLst>
                </a:gridCol>
                <a:gridCol w="1069848">
                  <a:extLst>
                    <a:ext uri="{9D8B030D-6E8A-4147-A177-3AD203B41FA5}">
                      <a16:colId xmlns:a16="http://schemas.microsoft.com/office/drawing/2014/main" val="1394872125"/>
                    </a:ext>
                  </a:extLst>
                </a:gridCol>
                <a:gridCol w="905256">
                  <a:extLst>
                    <a:ext uri="{9D8B030D-6E8A-4147-A177-3AD203B41FA5}">
                      <a16:colId xmlns:a16="http://schemas.microsoft.com/office/drawing/2014/main" val="3225741304"/>
                    </a:ext>
                  </a:extLst>
                </a:gridCol>
                <a:gridCol w="329184">
                  <a:extLst>
                    <a:ext uri="{9D8B030D-6E8A-4147-A177-3AD203B41FA5}">
                      <a16:colId xmlns:a16="http://schemas.microsoft.com/office/drawing/2014/main" val="2272119956"/>
                    </a:ext>
                  </a:extLst>
                </a:gridCol>
                <a:gridCol w="329184">
                  <a:extLst>
                    <a:ext uri="{9D8B030D-6E8A-4147-A177-3AD203B41FA5}">
                      <a16:colId xmlns:a16="http://schemas.microsoft.com/office/drawing/2014/main" val="2319630396"/>
                    </a:ext>
                  </a:extLst>
                </a:gridCol>
                <a:gridCol w="329184">
                  <a:extLst>
                    <a:ext uri="{9D8B030D-6E8A-4147-A177-3AD203B41FA5}">
                      <a16:colId xmlns:a16="http://schemas.microsoft.com/office/drawing/2014/main" val="1531845501"/>
                    </a:ext>
                  </a:extLst>
                </a:gridCol>
                <a:gridCol w="329184">
                  <a:extLst>
                    <a:ext uri="{9D8B030D-6E8A-4147-A177-3AD203B41FA5}">
                      <a16:colId xmlns:a16="http://schemas.microsoft.com/office/drawing/2014/main" val="974359431"/>
                    </a:ext>
                  </a:extLst>
                </a:gridCol>
                <a:gridCol w="329184">
                  <a:extLst>
                    <a:ext uri="{9D8B030D-6E8A-4147-A177-3AD203B41FA5}">
                      <a16:colId xmlns:a16="http://schemas.microsoft.com/office/drawing/2014/main" val="2385664836"/>
                    </a:ext>
                  </a:extLst>
                </a:gridCol>
                <a:gridCol w="329184">
                  <a:extLst>
                    <a:ext uri="{9D8B030D-6E8A-4147-A177-3AD203B41FA5}">
                      <a16:colId xmlns:a16="http://schemas.microsoft.com/office/drawing/2014/main" val="3703799261"/>
                    </a:ext>
                  </a:extLst>
                </a:gridCol>
                <a:gridCol w="329184">
                  <a:extLst>
                    <a:ext uri="{9D8B030D-6E8A-4147-A177-3AD203B41FA5}">
                      <a16:colId xmlns:a16="http://schemas.microsoft.com/office/drawing/2014/main" val="665766702"/>
                    </a:ext>
                  </a:extLst>
                </a:gridCol>
                <a:gridCol w="329184">
                  <a:extLst>
                    <a:ext uri="{9D8B030D-6E8A-4147-A177-3AD203B41FA5}">
                      <a16:colId xmlns:a16="http://schemas.microsoft.com/office/drawing/2014/main" val="1820364932"/>
                    </a:ext>
                  </a:extLst>
                </a:gridCol>
                <a:gridCol w="329184">
                  <a:extLst>
                    <a:ext uri="{9D8B030D-6E8A-4147-A177-3AD203B41FA5}">
                      <a16:colId xmlns:a16="http://schemas.microsoft.com/office/drawing/2014/main" val="1361111492"/>
                    </a:ext>
                  </a:extLst>
                </a:gridCol>
                <a:gridCol w="329184">
                  <a:extLst>
                    <a:ext uri="{9D8B030D-6E8A-4147-A177-3AD203B41FA5}">
                      <a16:colId xmlns:a16="http://schemas.microsoft.com/office/drawing/2014/main" val="3860136798"/>
                    </a:ext>
                  </a:extLst>
                </a:gridCol>
                <a:gridCol w="329184">
                  <a:extLst>
                    <a:ext uri="{9D8B030D-6E8A-4147-A177-3AD203B41FA5}">
                      <a16:colId xmlns:a16="http://schemas.microsoft.com/office/drawing/2014/main" val="1288746140"/>
                    </a:ext>
                  </a:extLst>
                </a:gridCol>
                <a:gridCol w="329184">
                  <a:extLst>
                    <a:ext uri="{9D8B030D-6E8A-4147-A177-3AD203B41FA5}">
                      <a16:colId xmlns:a16="http://schemas.microsoft.com/office/drawing/2014/main" val="60776961"/>
                    </a:ext>
                  </a:extLst>
                </a:gridCol>
                <a:gridCol w="329184">
                  <a:extLst>
                    <a:ext uri="{9D8B030D-6E8A-4147-A177-3AD203B41FA5}">
                      <a16:colId xmlns:a16="http://schemas.microsoft.com/office/drawing/2014/main" val="3529379234"/>
                    </a:ext>
                  </a:extLst>
                </a:gridCol>
                <a:gridCol w="329184">
                  <a:extLst>
                    <a:ext uri="{9D8B030D-6E8A-4147-A177-3AD203B41FA5}">
                      <a16:colId xmlns:a16="http://schemas.microsoft.com/office/drawing/2014/main" val="1938324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93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- 2021-02-22 06:39:27</a:t>
                      </a:r>
                      <a:r>
                        <a:rPr kumimoji="0" lang="en-US" sz="1000" b="0" i="0" u="none" strike="noStrike" kern="1200" cap="none" spc="0" normalizeH="0" baseline="0" noProof="0">
                          <a:ln>
                            <a:noFill/>
                          </a:ln>
                          <a:solidFill>
                            <a:prstClr val="black"/>
                          </a:solidFill>
                          <a:effectLst/>
                          <a:uLnTx/>
                          <a:uFillTx/>
                          <a:latin typeface="+mn-lt"/>
                          <a:ea typeface="+mn-ea"/>
                          <a:cs typeface="+mn-cs"/>
                        </a:rPr>
                        <a:t>
 Super Tech Deals - Fantastic Fitness Sale
Improve your health and achieve your fitness goals with these awesome deals up to 56% off! Also, don’t miss out on the exclusive PWP offers.
Grab yours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60024038_1396272767182644_1131468190207967232_n.jpg?_nc_cat=1&amp;ccb=3&amp;_nc_sid=dbb9e7&amp;_nc_ohc=1sQQYKVwdBYAX8LyhVQ&amp;_nc_oc=AQl6n6RQ1B_AQc8vnAdr2ewI_TY2OO1S5HRZNrqQjh_eZEY-qpkkjheu5CIYWkcksB0&amp;_nc_ht=scontent-iad3-1.xx&amp;tp=6&amp;oh=9b16419ebf723f030fd3caa8d77fdf29&amp;oe=60668D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43260548"/>
                  </a:ext>
                </a:extLst>
              </a:tr>
            </a:tbl>
          </a:graphicData>
        </a:graphic>
      </p:graphicFrame>
      <p:sp>
        <p:nvSpPr>
          <p:cNvPr id="4" name="Text Placeholder 3">
            <a:extLst>
              <a:ext uri="{FF2B5EF4-FFF2-40B4-BE49-F238E27FC236}">
                <a16:creationId xmlns:a16="http://schemas.microsoft.com/office/drawing/2014/main" id="{8930EE51-9064-4E53-ACA0-0654390F7063}"/>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42767486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C64E0-38AC-42BF-ABAC-ACD678AD0C66}"/>
              </a:ext>
            </a:extLst>
          </p:cNvPr>
          <p:cNvSpPr>
            <a:spLocks noGrp="1"/>
          </p:cNvSpPr>
          <p:nvPr>
            <p:ph type="title"/>
          </p:nvPr>
        </p:nvSpPr>
        <p:spPr/>
        <p:txBody>
          <a:bodyPr/>
          <a:lstStyle/>
          <a:p>
            <a:r>
              <a:rPr lang="en-US"/>
              <a:t>Facebook Published Posts Table | Harvey Norman Malaysia - 11 of 12</a:t>
            </a:r>
          </a:p>
        </p:txBody>
      </p:sp>
      <p:graphicFrame>
        <p:nvGraphicFramePr>
          <p:cNvPr id="5" name="Table Placeholder 4">
            <a:extLst>
              <a:ext uri="{FF2B5EF4-FFF2-40B4-BE49-F238E27FC236}">
                <a16:creationId xmlns:a16="http://schemas.microsoft.com/office/drawing/2014/main" id="{8069A684-FBFA-478D-9006-C8098F213E6B}"/>
              </a:ext>
            </a:extLst>
          </p:cNvPr>
          <p:cNvGraphicFramePr>
            <a:graphicFrameLocks noGrp="1"/>
          </p:cNvGraphicFramePr>
          <p:nvPr>
            <p:ph type="tbl" sz="quarter" idx="13"/>
            <p:extLst>
              <p:ext uri="{D42A27DB-BD31-4B8C-83A1-F6EECF244321}">
                <p14:modId xmlns:p14="http://schemas.microsoft.com/office/powerpoint/2010/main" val="573158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98712920"/>
                    </a:ext>
                  </a:extLst>
                </a:gridCol>
                <a:gridCol w="1069848">
                  <a:extLst>
                    <a:ext uri="{9D8B030D-6E8A-4147-A177-3AD203B41FA5}">
                      <a16:colId xmlns:a16="http://schemas.microsoft.com/office/drawing/2014/main" val="568925714"/>
                    </a:ext>
                  </a:extLst>
                </a:gridCol>
                <a:gridCol w="905256">
                  <a:extLst>
                    <a:ext uri="{9D8B030D-6E8A-4147-A177-3AD203B41FA5}">
                      <a16:colId xmlns:a16="http://schemas.microsoft.com/office/drawing/2014/main" val="2482696073"/>
                    </a:ext>
                  </a:extLst>
                </a:gridCol>
                <a:gridCol w="329184">
                  <a:extLst>
                    <a:ext uri="{9D8B030D-6E8A-4147-A177-3AD203B41FA5}">
                      <a16:colId xmlns:a16="http://schemas.microsoft.com/office/drawing/2014/main" val="268530898"/>
                    </a:ext>
                  </a:extLst>
                </a:gridCol>
                <a:gridCol w="329184">
                  <a:extLst>
                    <a:ext uri="{9D8B030D-6E8A-4147-A177-3AD203B41FA5}">
                      <a16:colId xmlns:a16="http://schemas.microsoft.com/office/drawing/2014/main" val="2482870119"/>
                    </a:ext>
                  </a:extLst>
                </a:gridCol>
                <a:gridCol w="329184">
                  <a:extLst>
                    <a:ext uri="{9D8B030D-6E8A-4147-A177-3AD203B41FA5}">
                      <a16:colId xmlns:a16="http://schemas.microsoft.com/office/drawing/2014/main" val="3526492251"/>
                    </a:ext>
                  </a:extLst>
                </a:gridCol>
                <a:gridCol w="329184">
                  <a:extLst>
                    <a:ext uri="{9D8B030D-6E8A-4147-A177-3AD203B41FA5}">
                      <a16:colId xmlns:a16="http://schemas.microsoft.com/office/drawing/2014/main" val="2815409502"/>
                    </a:ext>
                  </a:extLst>
                </a:gridCol>
                <a:gridCol w="329184">
                  <a:extLst>
                    <a:ext uri="{9D8B030D-6E8A-4147-A177-3AD203B41FA5}">
                      <a16:colId xmlns:a16="http://schemas.microsoft.com/office/drawing/2014/main" val="2289228330"/>
                    </a:ext>
                  </a:extLst>
                </a:gridCol>
                <a:gridCol w="329184">
                  <a:extLst>
                    <a:ext uri="{9D8B030D-6E8A-4147-A177-3AD203B41FA5}">
                      <a16:colId xmlns:a16="http://schemas.microsoft.com/office/drawing/2014/main" val="1578448634"/>
                    </a:ext>
                  </a:extLst>
                </a:gridCol>
                <a:gridCol w="329184">
                  <a:extLst>
                    <a:ext uri="{9D8B030D-6E8A-4147-A177-3AD203B41FA5}">
                      <a16:colId xmlns:a16="http://schemas.microsoft.com/office/drawing/2014/main" val="2596252965"/>
                    </a:ext>
                  </a:extLst>
                </a:gridCol>
                <a:gridCol w="329184">
                  <a:extLst>
                    <a:ext uri="{9D8B030D-6E8A-4147-A177-3AD203B41FA5}">
                      <a16:colId xmlns:a16="http://schemas.microsoft.com/office/drawing/2014/main" val="1327404445"/>
                    </a:ext>
                  </a:extLst>
                </a:gridCol>
                <a:gridCol w="329184">
                  <a:extLst>
                    <a:ext uri="{9D8B030D-6E8A-4147-A177-3AD203B41FA5}">
                      <a16:colId xmlns:a16="http://schemas.microsoft.com/office/drawing/2014/main" val="3567473131"/>
                    </a:ext>
                  </a:extLst>
                </a:gridCol>
                <a:gridCol w="329184">
                  <a:extLst>
                    <a:ext uri="{9D8B030D-6E8A-4147-A177-3AD203B41FA5}">
                      <a16:colId xmlns:a16="http://schemas.microsoft.com/office/drawing/2014/main" val="883220152"/>
                    </a:ext>
                  </a:extLst>
                </a:gridCol>
                <a:gridCol w="329184">
                  <a:extLst>
                    <a:ext uri="{9D8B030D-6E8A-4147-A177-3AD203B41FA5}">
                      <a16:colId xmlns:a16="http://schemas.microsoft.com/office/drawing/2014/main" val="946140799"/>
                    </a:ext>
                  </a:extLst>
                </a:gridCol>
                <a:gridCol w="329184">
                  <a:extLst>
                    <a:ext uri="{9D8B030D-6E8A-4147-A177-3AD203B41FA5}">
                      <a16:colId xmlns:a16="http://schemas.microsoft.com/office/drawing/2014/main" val="1546530586"/>
                    </a:ext>
                  </a:extLst>
                </a:gridCol>
                <a:gridCol w="329184">
                  <a:extLst>
                    <a:ext uri="{9D8B030D-6E8A-4147-A177-3AD203B41FA5}">
                      <a16:colId xmlns:a16="http://schemas.microsoft.com/office/drawing/2014/main" val="2577314456"/>
                    </a:ext>
                  </a:extLst>
                </a:gridCol>
                <a:gridCol w="329184">
                  <a:extLst>
                    <a:ext uri="{9D8B030D-6E8A-4147-A177-3AD203B41FA5}">
                      <a16:colId xmlns:a16="http://schemas.microsoft.com/office/drawing/2014/main" val="4079341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8959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- 2021-02-23 02:59:00</a:t>
                      </a:r>
                      <a:r>
                        <a:rPr kumimoji="0" lang="en-US" sz="1000" b="0" i="0" u="none" strike="noStrike" kern="1200" cap="none" spc="0" normalizeH="0" baseline="0" noProof="0">
                          <a:ln>
                            <a:noFill/>
                          </a:ln>
                          <a:solidFill>
                            <a:prstClr val="black"/>
                          </a:solidFill>
                          <a:effectLst/>
                          <a:uLnTx/>
                          <a:uFillTx/>
                          <a:latin typeface="+mn-lt"/>
                          <a:ea typeface="+mn-ea"/>
                          <a:cs typeface="+mn-cs"/>
                        </a:rPr>
                        <a:t>
 Don't miss the chance to grab all your favourite items on sale! Only until 2 March so visit your nearest Harvey Norman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60024038_1396272767182644_1131468190207967232_n.jpg?_nc_cat=1&amp;ccb=3&amp;_nc_sid=dbb9e7&amp;_nc_ohc=1sQQYKVwdBYAX8LyhVQ&amp;_nc_oc=AQl6n6RQ1B_AQc8vnAdr2ewI_TY2OO1S5HRZNrqQjh_eZEY-qpkkjheu5CIYWkcksB0&amp;_nc_ht=scontent-iad3-1.xx&amp;tp=6&amp;oh=9b16419ebf723f030fd3caa8d77fdf29&amp;oe=60668D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19270793"/>
                  </a:ext>
                </a:extLst>
              </a:tr>
            </a:tbl>
          </a:graphicData>
        </a:graphic>
      </p:graphicFrame>
      <p:sp>
        <p:nvSpPr>
          <p:cNvPr id="4" name="Text Placeholder 3">
            <a:extLst>
              <a:ext uri="{FF2B5EF4-FFF2-40B4-BE49-F238E27FC236}">
                <a16:creationId xmlns:a16="http://schemas.microsoft.com/office/drawing/2014/main" id="{2C3362B3-B834-46C9-A83F-EC8C207CE9CB}"/>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746754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3DBE3-8166-4EFE-9CEE-FF3498167812}"/>
              </a:ext>
            </a:extLst>
          </p:cNvPr>
          <p:cNvSpPr>
            <a:spLocks noGrp="1"/>
          </p:cNvSpPr>
          <p:nvPr>
            <p:ph type="title"/>
          </p:nvPr>
        </p:nvSpPr>
        <p:spPr/>
        <p:txBody>
          <a:bodyPr/>
          <a:lstStyle/>
          <a:p>
            <a:r>
              <a:rPr lang="en-US"/>
              <a:t>Facebook Published Posts Table | Harvey Norman Malaysia - 12 of 12</a:t>
            </a:r>
          </a:p>
        </p:txBody>
      </p:sp>
      <p:graphicFrame>
        <p:nvGraphicFramePr>
          <p:cNvPr id="5" name="Table Placeholder 4">
            <a:extLst>
              <a:ext uri="{FF2B5EF4-FFF2-40B4-BE49-F238E27FC236}">
                <a16:creationId xmlns:a16="http://schemas.microsoft.com/office/drawing/2014/main" id="{067E4F9D-9DB0-4A1D-B91D-CFD00AD3770F}"/>
              </a:ext>
            </a:extLst>
          </p:cNvPr>
          <p:cNvGraphicFramePr>
            <a:graphicFrameLocks noGrp="1"/>
          </p:cNvGraphicFramePr>
          <p:nvPr>
            <p:ph type="tbl" sz="quarter" idx="13"/>
            <p:extLst>
              <p:ext uri="{D42A27DB-BD31-4B8C-83A1-F6EECF244321}">
                <p14:modId xmlns:p14="http://schemas.microsoft.com/office/powerpoint/2010/main" val="932783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54548213"/>
                    </a:ext>
                  </a:extLst>
                </a:gridCol>
                <a:gridCol w="1069848">
                  <a:extLst>
                    <a:ext uri="{9D8B030D-6E8A-4147-A177-3AD203B41FA5}">
                      <a16:colId xmlns:a16="http://schemas.microsoft.com/office/drawing/2014/main" val="3231880101"/>
                    </a:ext>
                  </a:extLst>
                </a:gridCol>
                <a:gridCol w="905256">
                  <a:extLst>
                    <a:ext uri="{9D8B030D-6E8A-4147-A177-3AD203B41FA5}">
                      <a16:colId xmlns:a16="http://schemas.microsoft.com/office/drawing/2014/main" val="2255179976"/>
                    </a:ext>
                  </a:extLst>
                </a:gridCol>
                <a:gridCol w="329184">
                  <a:extLst>
                    <a:ext uri="{9D8B030D-6E8A-4147-A177-3AD203B41FA5}">
                      <a16:colId xmlns:a16="http://schemas.microsoft.com/office/drawing/2014/main" val="1913155921"/>
                    </a:ext>
                  </a:extLst>
                </a:gridCol>
                <a:gridCol w="329184">
                  <a:extLst>
                    <a:ext uri="{9D8B030D-6E8A-4147-A177-3AD203B41FA5}">
                      <a16:colId xmlns:a16="http://schemas.microsoft.com/office/drawing/2014/main" val="874813911"/>
                    </a:ext>
                  </a:extLst>
                </a:gridCol>
                <a:gridCol w="329184">
                  <a:extLst>
                    <a:ext uri="{9D8B030D-6E8A-4147-A177-3AD203B41FA5}">
                      <a16:colId xmlns:a16="http://schemas.microsoft.com/office/drawing/2014/main" val="2518760820"/>
                    </a:ext>
                  </a:extLst>
                </a:gridCol>
                <a:gridCol w="329184">
                  <a:extLst>
                    <a:ext uri="{9D8B030D-6E8A-4147-A177-3AD203B41FA5}">
                      <a16:colId xmlns:a16="http://schemas.microsoft.com/office/drawing/2014/main" val="1618972762"/>
                    </a:ext>
                  </a:extLst>
                </a:gridCol>
                <a:gridCol w="329184">
                  <a:extLst>
                    <a:ext uri="{9D8B030D-6E8A-4147-A177-3AD203B41FA5}">
                      <a16:colId xmlns:a16="http://schemas.microsoft.com/office/drawing/2014/main" val="860762445"/>
                    </a:ext>
                  </a:extLst>
                </a:gridCol>
                <a:gridCol w="329184">
                  <a:extLst>
                    <a:ext uri="{9D8B030D-6E8A-4147-A177-3AD203B41FA5}">
                      <a16:colId xmlns:a16="http://schemas.microsoft.com/office/drawing/2014/main" val="2294707139"/>
                    </a:ext>
                  </a:extLst>
                </a:gridCol>
                <a:gridCol w="329184">
                  <a:extLst>
                    <a:ext uri="{9D8B030D-6E8A-4147-A177-3AD203B41FA5}">
                      <a16:colId xmlns:a16="http://schemas.microsoft.com/office/drawing/2014/main" val="2273994718"/>
                    </a:ext>
                  </a:extLst>
                </a:gridCol>
                <a:gridCol w="329184">
                  <a:extLst>
                    <a:ext uri="{9D8B030D-6E8A-4147-A177-3AD203B41FA5}">
                      <a16:colId xmlns:a16="http://schemas.microsoft.com/office/drawing/2014/main" val="1075662249"/>
                    </a:ext>
                  </a:extLst>
                </a:gridCol>
                <a:gridCol w="329184">
                  <a:extLst>
                    <a:ext uri="{9D8B030D-6E8A-4147-A177-3AD203B41FA5}">
                      <a16:colId xmlns:a16="http://schemas.microsoft.com/office/drawing/2014/main" val="1594063094"/>
                    </a:ext>
                  </a:extLst>
                </a:gridCol>
                <a:gridCol w="329184">
                  <a:extLst>
                    <a:ext uri="{9D8B030D-6E8A-4147-A177-3AD203B41FA5}">
                      <a16:colId xmlns:a16="http://schemas.microsoft.com/office/drawing/2014/main" val="580772807"/>
                    </a:ext>
                  </a:extLst>
                </a:gridCol>
                <a:gridCol w="329184">
                  <a:extLst>
                    <a:ext uri="{9D8B030D-6E8A-4147-A177-3AD203B41FA5}">
                      <a16:colId xmlns:a16="http://schemas.microsoft.com/office/drawing/2014/main" val="4266270985"/>
                    </a:ext>
                  </a:extLst>
                </a:gridCol>
                <a:gridCol w="329184">
                  <a:extLst>
                    <a:ext uri="{9D8B030D-6E8A-4147-A177-3AD203B41FA5}">
                      <a16:colId xmlns:a16="http://schemas.microsoft.com/office/drawing/2014/main" val="3114222784"/>
                    </a:ext>
                  </a:extLst>
                </a:gridCol>
                <a:gridCol w="329184">
                  <a:extLst>
                    <a:ext uri="{9D8B030D-6E8A-4147-A177-3AD203B41FA5}">
                      <a16:colId xmlns:a16="http://schemas.microsoft.com/office/drawing/2014/main" val="2802517341"/>
                    </a:ext>
                  </a:extLst>
                </a:gridCol>
                <a:gridCol w="329184">
                  <a:extLst>
                    <a:ext uri="{9D8B030D-6E8A-4147-A177-3AD203B41FA5}">
                      <a16:colId xmlns:a16="http://schemas.microsoft.com/office/drawing/2014/main" val="337840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411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- 2021-02-28 02:54:00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Musterring is a German brand that is exclusive only to Harvey Norman in Malaysia? 
Here are some fun facts about their mattresses for you!
Get to know our mattresses today by consulting our bedding experts at your nearest Harvey Norman store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https://scontent-iad3-1.xx.fbcdn.net/v/t1.0-0/p480x480/151475610_2016331241843457_7965795281328865310_o.jpg?_nc_cat=104&amp;ccb=3&amp;_nc_sid=8024bb&amp;_nc_ohc=aMZJu8pporEAX-HJ7kY&amp;_nc_ht=scontent-iad3-1.xx&amp;tp=6&amp;oh=df58d69c9891c90eabc5b0361710045a&amp;oe=6067B19F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91368960"/>
                  </a:ext>
                </a:extLst>
              </a:tr>
            </a:tbl>
          </a:graphicData>
        </a:graphic>
      </p:graphicFrame>
      <p:sp>
        <p:nvSpPr>
          <p:cNvPr id="4" name="Text Placeholder 3">
            <a:extLst>
              <a:ext uri="{FF2B5EF4-FFF2-40B4-BE49-F238E27FC236}">
                <a16:creationId xmlns:a16="http://schemas.microsoft.com/office/drawing/2014/main" id="{FD2C8D2B-22C3-4E54-AB9C-057B23777108}"/>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0480065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3469</Words>
  <Application>Microsoft Office PowerPoint</Application>
  <PresentationFormat>On-screen Show (4:3)</PresentationFormat>
  <Paragraphs>1043</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quintly_template</vt:lpstr>
      <vt:lpstr>Deep Insights</vt:lpstr>
      <vt:lpstr>Facebook Fan Demographics | Harvey Norman Malaysia</vt:lpstr>
      <vt:lpstr>Facebook Page Likes Change by Like/Unlike Source | Harvey Norman Malaysia</vt:lpstr>
      <vt:lpstr>Facebook Reach | Harvey Norman Malaysia</vt:lpstr>
      <vt:lpstr>Facebook Reach By Country Table | Harvey Norman Malaysia - 1 of 3</vt:lpstr>
      <vt:lpstr>Facebook Reach By Country Table | Harvey Norman Malaysia - 2 of 3</vt:lpstr>
      <vt:lpstr>Facebook Reach By Country Table | Harvey Norman Malaysia - 3 of 3</vt:lpstr>
      <vt:lpstr>Facebook Reactions Distribution | Harvey Norman Malaysia</vt:lpstr>
      <vt:lpstr>Facebook Engagement Rate By Post Type | Harvey Norman Malaysia</vt:lpstr>
      <vt:lpstr>Facebook Private Conversations Table | Harvey Norman Malaysia - 1 of 26</vt:lpstr>
      <vt:lpstr>Facebook Private Conversations Table | Harvey Norman Malaysia - 2 of 26</vt:lpstr>
      <vt:lpstr>Facebook Private Conversations Table | Harvey Norman Malaysia - 3 of 26</vt:lpstr>
      <vt:lpstr>Facebook Private Conversations Table | Harvey Norman Malaysia - 4 of 26</vt:lpstr>
      <vt:lpstr>Facebook Private Conversations Table | Harvey Norman Malaysia - 5 of 26</vt:lpstr>
      <vt:lpstr>Facebook Private Conversations Table | Harvey Norman Malaysia - 6 of 26</vt:lpstr>
      <vt:lpstr>Facebook Private Conversations Table | Harvey Norman Malaysia - 7 of 26</vt:lpstr>
      <vt:lpstr>Facebook Private Conversations Table | Harvey Norman Malaysia - 8 of 26</vt:lpstr>
      <vt:lpstr>Facebook Private Conversations Table | Harvey Norman Malaysia - 9 of 26</vt:lpstr>
      <vt:lpstr>Facebook Private Conversations Table | Harvey Norman Malaysia - 10 of 26</vt:lpstr>
      <vt:lpstr>Facebook Private Conversations Table | Harvey Norman Malaysia - 11 of 26</vt:lpstr>
      <vt:lpstr>Facebook Private Conversations Table | Harvey Norman Malaysia - 12 of 26</vt:lpstr>
      <vt:lpstr>Facebook Private Conversations Table | Harvey Norman Malaysia - 13 of 26</vt:lpstr>
      <vt:lpstr>Facebook Private Conversations Table | Harvey Norman Malaysia - 14 of 26</vt:lpstr>
      <vt:lpstr>Facebook Private Conversations Table | Harvey Norman Malaysia - 15 of 26</vt:lpstr>
      <vt:lpstr>Facebook Private Conversations Table | Harvey Norman Malaysia - 16 of 26</vt:lpstr>
      <vt:lpstr>Facebook Private Conversations Table | Harvey Norman Malaysia - 17 of 26</vt:lpstr>
      <vt:lpstr>Facebook Private Conversations Table | Harvey Norman Malaysia - 18 of 26</vt:lpstr>
      <vt:lpstr>Facebook Private Conversations Table | Harvey Norman Malaysia - 19 of 26</vt:lpstr>
      <vt:lpstr>Facebook Private Conversations Table | Harvey Norman Malaysia - 20 of 26</vt:lpstr>
      <vt:lpstr>Facebook Private Conversations Table | Harvey Norman Malaysia - 21 of 26</vt:lpstr>
      <vt:lpstr>Facebook Private Conversations Table | Harvey Norman Malaysia - 22 of 26</vt:lpstr>
      <vt:lpstr>Facebook Private Conversations Table | Harvey Norman Malaysia - 23 of 26</vt:lpstr>
      <vt:lpstr>Facebook Private Conversations Table | Harvey Norman Malaysia - 24 of 26</vt:lpstr>
      <vt:lpstr>Facebook Private Conversations Table | Harvey Norman Malaysia - 25 of 26</vt:lpstr>
      <vt:lpstr>Facebook Private Conversations Table | Harvey Norman Malaysia - 26 of 26</vt:lpstr>
      <vt:lpstr>Facebook Stories Type Distribution | Harvey Norman Malaysia</vt:lpstr>
      <vt:lpstr>Facebook Page Views By External Referral | Harvey Norman Malaysia - 1 of 2</vt:lpstr>
      <vt:lpstr>Facebook Page Views By External Referral | Harvey Norman Malaysia - 2 of 2</vt:lpstr>
      <vt:lpstr>Facebook Published Posts Table | Harvey Norman Malaysia - 1 of 12</vt:lpstr>
      <vt:lpstr>Facebook Published Posts Table | Harvey Norman Malaysia - 2 of 12</vt:lpstr>
      <vt:lpstr>Facebook Published Posts Table | Harvey Norman Malaysia - 3 of 12</vt:lpstr>
      <vt:lpstr>Facebook Published Posts Table | Harvey Norman Malaysia - 4 of 12</vt:lpstr>
      <vt:lpstr>Facebook Published Posts Table | Harvey Norman Malaysia - 5 of 12</vt:lpstr>
      <vt:lpstr>Facebook Published Posts Table | Harvey Norman Malaysia - 6 of 12</vt:lpstr>
      <vt:lpstr>Facebook Published Posts Table | Harvey Norman Malaysia - 7 of 12</vt:lpstr>
      <vt:lpstr>Facebook Published Posts Table | Harvey Norman Malaysia - 8 of 12</vt:lpstr>
      <vt:lpstr>Facebook Published Posts Table | Harvey Norman Malaysia - 9 of 12</vt:lpstr>
      <vt:lpstr>Facebook Published Posts Table | Harvey Norman Malaysia - 10 of 12</vt:lpstr>
      <vt:lpstr>Facebook Published Posts Table | Harvey Norman Malaysia - 11 of 12</vt:lpstr>
      <vt:lpstr>Facebook Published Posts Table | Harvey Norman Malaysia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Frederik Peiniger</dc:creator>
  <cp:lastModifiedBy>Frederik Peiniger</cp:lastModifiedBy>
  <cp:revision>1</cp:revision>
  <dcterms:created xsi:type="dcterms:W3CDTF">2021-03-05T03:29:28Z</dcterms:created>
  <dcterms:modified xsi:type="dcterms:W3CDTF">2021-03-05T03:30:45Z</dcterms:modified>
</cp:coreProperties>
</file>