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NSK Europe</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11401</c:v>
                </c:pt>
                <c:pt idx="1">
                  <c:v>11408</c:v>
                </c:pt>
                <c:pt idx="2">
                  <c:v>11409</c:v>
                </c:pt>
                <c:pt idx="3">
                  <c:v>11405</c:v>
                </c:pt>
                <c:pt idx="4">
                  <c:v>11414</c:v>
                </c:pt>
                <c:pt idx="5">
                  <c:v>11423</c:v>
                </c:pt>
                <c:pt idx="6">
                  <c:v>11435</c:v>
                </c:pt>
                <c:pt idx="7">
                  <c:v>11444</c:v>
                </c:pt>
                <c:pt idx="8">
                  <c:v>11450</c:v>
                </c:pt>
                <c:pt idx="9">
                  <c:v>11457</c:v>
                </c:pt>
                <c:pt idx="10">
                  <c:v>11457</c:v>
                </c:pt>
                <c:pt idx="11">
                  <c:v>11461</c:v>
                </c:pt>
                <c:pt idx="12">
                  <c:v>11466</c:v>
                </c:pt>
                <c:pt idx="13">
                  <c:v>11472</c:v>
                </c:pt>
                <c:pt idx="14">
                  <c:v>11477</c:v>
                </c:pt>
                <c:pt idx="15">
                  <c:v>11480</c:v>
                </c:pt>
                <c:pt idx="16">
                  <c:v>11486</c:v>
                </c:pt>
                <c:pt idx="17">
                  <c:v>11492</c:v>
                </c:pt>
                <c:pt idx="18">
                  <c:v>11492</c:v>
                </c:pt>
                <c:pt idx="19">
                  <c:v>11493</c:v>
                </c:pt>
                <c:pt idx="20">
                  <c:v>11501</c:v>
                </c:pt>
                <c:pt idx="21">
                  <c:v>11509</c:v>
                </c:pt>
                <c:pt idx="22">
                  <c:v>11517</c:v>
                </c:pt>
                <c:pt idx="23">
                  <c:v>11527</c:v>
                </c:pt>
                <c:pt idx="24">
                  <c:v>11530</c:v>
                </c:pt>
                <c:pt idx="25">
                  <c:v>11533</c:v>
                </c:pt>
                <c:pt idx="26">
                  <c:v>11541</c:v>
                </c:pt>
                <c:pt idx="27">
                  <c:v>11545</c:v>
                </c:pt>
                <c:pt idx="28">
                  <c:v>11554</c:v>
                </c:pt>
                <c:pt idx="29">
                  <c:v>11558</c:v>
                </c:pt>
                <c:pt idx="30">
                  <c:v>11562</c:v>
                </c:pt>
              </c:numCache>
            </c:numRef>
          </c:val>
          <c:smooth val="0"/>
          <c:extLst>
            <c:ext xmlns:c16="http://schemas.microsoft.com/office/drawing/2014/chart" uri="{C3380CC4-5D6E-409C-BE32-E72D297353CC}">
              <c16:uniqueId val="{00000000-48F3-4D5C-9CDF-ED2757CBC4D4}"/>
            </c:ext>
          </c:extLst>
        </c:ser>
        <c:dLbls>
          <c:showLegendKey val="0"/>
          <c:showVal val="0"/>
          <c:showCatName val="0"/>
          <c:showSerName val="0"/>
          <c:showPercent val="0"/>
          <c:showBubbleSize val="0"/>
        </c:dLbls>
        <c:smooth val="0"/>
        <c:axId val="391681040"/>
        <c:axId val="391688584"/>
      </c:lineChart>
      <c:dateAx>
        <c:axId val="39168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88584"/>
        <c:crosses val="autoZero"/>
        <c:auto val="1"/>
        <c:lblOffset val="100"/>
        <c:baseTimeUnit val="days"/>
      </c:dateAx>
      <c:valAx>
        <c:axId val="39168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8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c:f>
              <c:strCache>
                <c:ptCount val="1"/>
                <c:pt idx="0">
                  <c:v>Interactions</c:v>
                </c:pt>
              </c:strCache>
            </c:strRef>
          </c:cat>
          <c:val>
            <c:numRef>
              <c:f>Sheet1!$B$2</c:f>
              <c:numCache>
                <c:formatCode>General</c:formatCode>
                <c:ptCount val="1"/>
                <c:pt idx="0">
                  <c:v>86</c:v>
                </c:pt>
              </c:numCache>
            </c:numRef>
          </c:val>
          <c:extLst>
            <c:ext xmlns:c16="http://schemas.microsoft.com/office/drawing/2014/chart" uri="{C3380CC4-5D6E-409C-BE32-E72D297353CC}">
              <c16:uniqueId val="{00000000-CF00-469C-8896-9F1D8ACBA622}"/>
            </c:ext>
          </c:extLst>
        </c:ser>
        <c:dLbls>
          <c:showLegendKey val="0"/>
          <c:showVal val="0"/>
          <c:showCatName val="0"/>
          <c:showSerName val="0"/>
          <c:showPercent val="0"/>
          <c:showBubbleSize val="0"/>
        </c:dLbls>
        <c:gapWidth val="219"/>
        <c:overlap val="-27"/>
        <c:axId val="397845760"/>
        <c:axId val="397846744"/>
      </c:barChart>
      <c:catAx>
        <c:axId val="39784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46744"/>
        <c:crosses val="autoZero"/>
        <c:auto val="1"/>
        <c:lblAlgn val="ctr"/>
        <c:lblOffset val="100"/>
        <c:noMultiLvlLbl val="0"/>
      </c:catAx>
      <c:valAx>
        <c:axId val="39784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84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NSK Europe</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686</c:v>
                </c:pt>
                <c:pt idx="1">
                  <c:v>1008</c:v>
                </c:pt>
                <c:pt idx="2">
                  <c:v>451</c:v>
                </c:pt>
                <c:pt idx="3">
                  <c:v>286</c:v>
                </c:pt>
                <c:pt idx="4">
                  <c:v>275</c:v>
                </c:pt>
                <c:pt idx="5">
                  <c:v>382</c:v>
                </c:pt>
                <c:pt idx="6">
                  <c:v>986</c:v>
                </c:pt>
                <c:pt idx="7">
                  <c:v>500</c:v>
                </c:pt>
                <c:pt idx="8">
                  <c:v>677</c:v>
                </c:pt>
                <c:pt idx="9">
                  <c:v>354</c:v>
                </c:pt>
                <c:pt idx="10">
                  <c:v>249</c:v>
                </c:pt>
                <c:pt idx="11">
                  <c:v>262</c:v>
                </c:pt>
                <c:pt idx="12">
                  <c:v>328</c:v>
                </c:pt>
                <c:pt idx="13">
                  <c:v>1386</c:v>
                </c:pt>
                <c:pt idx="14">
                  <c:v>555</c:v>
                </c:pt>
                <c:pt idx="15">
                  <c:v>772</c:v>
                </c:pt>
                <c:pt idx="16">
                  <c:v>449</c:v>
                </c:pt>
                <c:pt idx="17">
                  <c:v>336</c:v>
                </c:pt>
                <c:pt idx="18">
                  <c:v>319</c:v>
                </c:pt>
                <c:pt idx="19">
                  <c:v>462</c:v>
                </c:pt>
                <c:pt idx="20">
                  <c:v>999</c:v>
                </c:pt>
                <c:pt idx="21">
                  <c:v>374</c:v>
                </c:pt>
                <c:pt idx="22">
                  <c:v>594</c:v>
                </c:pt>
                <c:pt idx="23">
                  <c:v>421</c:v>
                </c:pt>
                <c:pt idx="24">
                  <c:v>233</c:v>
                </c:pt>
                <c:pt idx="25">
                  <c:v>232</c:v>
                </c:pt>
                <c:pt idx="26">
                  <c:v>272</c:v>
                </c:pt>
                <c:pt idx="27">
                  <c:v>673</c:v>
                </c:pt>
                <c:pt idx="28">
                  <c:v>334</c:v>
                </c:pt>
                <c:pt idx="29">
                  <c:v>728</c:v>
                </c:pt>
                <c:pt idx="30">
                  <c:v>404</c:v>
                </c:pt>
              </c:numCache>
            </c:numRef>
          </c:val>
          <c:smooth val="0"/>
          <c:extLst>
            <c:ext xmlns:c16="http://schemas.microsoft.com/office/drawing/2014/chart" uri="{C3380CC4-5D6E-409C-BE32-E72D297353CC}">
              <c16:uniqueId val="{00000000-F4AF-4FE8-8B78-C09FE896C346}"/>
            </c:ext>
          </c:extLst>
        </c:ser>
        <c:dLbls>
          <c:showLegendKey val="0"/>
          <c:showVal val="0"/>
          <c:showCatName val="0"/>
          <c:showSerName val="0"/>
          <c:showPercent val="0"/>
          <c:showBubbleSize val="0"/>
        </c:dLbls>
        <c:smooth val="0"/>
        <c:axId val="391525128"/>
        <c:axId val="391525784"/>
      </c:lineChart>
      <c:dateAx>
        <c:axId val="39152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25784"/>
        <c:crosses val="autoZero"/>
        <c:auto val="1"/>
        <c:lblOffset val="100"/>
        <c:baseTimeUnit val="days"/>
      </c:dateAx>
      <c:valAx>
        <c:axId val="39152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52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NSK DGBB</c:v>
                </c:pt>
                <c:pt idx="1">
                  <c:v>NSK Divers</c:v>
                </c:pt>
                <c:pt idx="2">
                  <c:v>NSK Linear </c:v>
                </c:pt>
                <c:pt idx="3">
                  <c:v>NSK SPB</c:v>
                </c:pt>
                <c:pt idx="4">
                  <c:v>NSK Self-Lube</c:v>
                </c:pt>
              </c:strCache>
            </c:strRef>
          </c:cat>
          <c:val>
            <c:numRef>
              <c:f>Sheet1!$A$2:$E$2</c:f>
              <c:numCache>
                <c:formatCode>General</c:formatCode>
                <c:ptCount val="5"/>
                <c:pt idx="0">
                  <c:v>1</c:v>
                </c:pt>
                <c:pt idx="1">
                  <c:v>3</c:v>
                </c:pt>
                <c:pt idx="2">
                  <c:v>3</c:v>
                </c:pt>
                <c:pt idx="3">
                  <c:v>1</c:v>
                </c:pt>
                <c:pt idx="4">
                  <c:v>1</c:v>
                </c:pt>
              </c:numCache>
            </c:numRef>
          </c:val>
          <c:extLst>
            <c:ext xmlns:c16="http://schemas.microsoft.com/office/drawing/2014/chart" uri="{C3380CC4-5D6E-409C-BE32-E72D297353CC}">
              <c16:uniqueId val="{00000000-7627-4A3D-8811-D4811CD64FE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NSK Post Clip</c:v>
                </c:pt>
                <c:pt idx="1">
                  <c:v>NSK Post PR</c:v>
                </c:pt>
                <c:pt idx="2">
                  <c:v>NSK Post Slider</c:v>
                </c:pt>
                <c:pt idx="3">
                  <c:v>NSK Post Still</c:v>
                </c:pt>
              </c:strCache>
            </c:strRef>
          </c:cat>
          <c:val>
            <c:numRef>
              <c:f>Sheet1!$A$2:$D$2</c:f>
              <c:numCache>
                <c:formatCode>General</c:formatCode>
                <c:ptCount val="4"/>
                <c:pt idx="0">
                  <c:v>5</c:v>
                </c:pt>
                <c:pt idx="1">
                  <c:v>2</c:v>
                </c:pt>
                <c:pt idx="2">
                  <c:v>1</c:v>
                </c:pt>
                <c:pt idx="3">
                  <c:v>1</c:v>
                </c:pt>
              </c:numCache>
            </c:numRef>
          </c:val>
          <c:extLst>
            <c:ext xmlns:c16="http://schemas.microsoft.com/office/drawing/2014/chart" uri="{C3380CC4-5D6E-409C-BE32-E72D297353CC}">
              <c16:uniqueId val="{00000000-6F33-4E4A-886F-CE4D1CC93D8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Sheet1!$A$2:$A$6</c:f>
              <c:strCache>
                <c:ptCount val="5"/>
                <c:pt idx="0">
                  <c:v>NSK DGBB</c:v>
                </c:pt>
                <c:pt idx="1">
                  <c:v>NSK Divers</c:v>
                </c:pt>
                <c:pt idx="2">
                  <c:v>NSK Linear </c:v>
                </c:pt>
                <c:pt idx="3">
                  <c:v>NSK SPB</c:v>
                </c:pt>
                <c:pt idx="4">
                  <c:v>NSK Self-Lube</c:v>
                </c:pt>
              </c:strCache>
            </c:strRef>
          </c:cat>
          <c:val>
            <c:numRef>
              <c:f>Sheet1!$B$2:$B$6</c:f>
              <c:numCache>
                <c:formatCode>General</c:formatCode>
                <c:ptCount val="5"/>
                <c:pt idx="0">
                  <c:v>5.2276165159153801E-2</c:v>
                </c:pt>
                <c:pt idx="1">
                  <c:v>5.5180396556884503E-2</c:v>
                </c:pt>
                <c:pt idx="2">
                  <c:v>0.121977718704692</c:v>
                </c:pt>
                <c:pt idx="3">
                  <c:v>8.7126941931922997E-2</c:v>
                </c:pt>
                <c:pt idx="4">
                  <c:v>7.8414247738730694E-2</c:v>
                </c:pt>
              </c:numCache>
            </c:numRef>
          </c:val>
          <c:extLst>
            <c:ext xmlns:c16="http://schemas.microsoft.com/office/drawing/2014/chart" uri="{C3380CC4-5D6E-409C-BE32-E72D297353CC}">
              <c16:uniqueId val="{00000000-D50D-477E-87EC-54BAE9F39786}"/>
            </c:ext>
          </c:extLst>
        </c:ser>
        <c:dLbls>
          <c:showLegendKey val="0"/>
          <c:showVal val="0"/>
          <c:showCatName val="0"/>
          <c:showSerName val="0"/>
          <c:showPercent val="0"/>
          <c:showBubbleSize val="0"/>
        </c:dLbls>
        <c:gapWidth val="219"/>
        <c:overlap val="-27"/>
        <c:axId val="404922832"/>
        <c:axId val="404924472"/>
      </c:barChart>
      <c:catAx>
        <c:axId val="40492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924472"/>
        <c:crosses val="autoZero"/>
        <c:auto val="1"/>
        <c:lblAlgn val="ctr"/>
        <c:lblOffset val="100"/>
        <c:noMultiLvlLbl val="0"/>
      </c:catAx>
      <c:valAx>
        <c:axId val="40492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92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Sheet1!$A$2:$A$5</c:f>
              <c:strCache>
                <c:ptCount val="4"/>
                <c:pt idx="0">
                  <c:v>NSK Post Clip</c:v>
                </c:pt>
                <c:pt idx="1">
                  <c:v>NSK Post PR</c:v>
                </c:pt>
                <c:pt idx="2">
                  <c:v>NSK Post Slider</c:v>
                </c:pt>
                <c:pt idx="3">
                  <c:v>NSK Post Still</c:v>
                </c:pt>
              </c:strCache>
            </c:strRef>
          </c:cat>
          <c:val>
            <c:numRef>
              <c:f>Sheet1!$B$2:$B$5</c:f>
              <c:numCache>
                <c:formatCode>General</c:formatCode>
                <c:ptCount val="4"/>
                <c:pt idx="0">
                  <c:v>9.9324713802392203E-2</c:v>
                </c:pt>
                <c:pt idx="1">
                  <c:v>6.5345206448942206E-2</c:v>
                </c:pt>
                <c:pt idx="2">
                  <c:v>8.7126941931922997E-2</c:v>
                </c:pt>
                <c:pt idx="3">
                  <c:v>3.4850776772769203E-2</c:v>
                </c:pt>
              </c:numCache>
            </c:numRef>
          </c:val>
          <c:extLst>
            <c:ext xmlns:c16="http://schemas.microsoft.com/office/drawing/2014/chart" uri="{C3380CC4-5D6E-409C-BE32-E72D297353CC}">
              <c16:uniqueId val="{00000000-C71F-4B3E-ACD0-7073D3174EDA}"/>
            </c:ext>
          </c:extLst>
        </c:ser>
        <c:dLbls>
          <c:showLegendKey val="0"/>
          <c:showVal val="0"/>
          <c:showCatName val="0"/>
          <c:showSerName val="0"/>
          <c:showPercent val="0"/>
          <c:showBubbleSize val="0"/>
        </c:dLbls>
        <c:gapWidth val="219"/>
        <c:overlap val="-27"/>
        <c:axId val="404019008"/>
        <c:axId val="404019664"/>
      </c:barChart>
      <c:catAx>
        <c:axId val="40401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19664"/>
        <c:crosses val="autoZero"/>
        <c:auto val="1"/>
        <c:lblAlgn val="ctr"/>
        <c:lblOffset val="100"/>
        <c:noMultiLvlLbl val="0"/>
      </c:catAx>
      <c:valAx>
        <c:axId val="404019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1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NSK Europe</c:v>
                </c:pt>
              </c:strCache>
            </c:strRef>
          </c:tx>
          <c:spPr>
            <a:solidFill>
              <a:schemeClr val="accent1"/>
            </a:solidFill>
            <a:ln>
              <a:noFill/>
            </a:ln>
            <a:effectLst/>
          </c:spPr>
          <c:invertIfNegative val="0"/>
          <c:cat>
            <c:strRef>
              <c:f>Sheet1!$A$2:$A$4</c:f>
              <c:strCache>
                <c:ptCount val="3"/>
                <c:pt idx="0">
                  <c:v>Document</c:v>
                </c:pt>
                <c:pt idx="1">
                  <c:v>Image</c:v>
                </c:pt>
                <c:pt idx="2">
                  <c:v>Video</c:v>
                </c:pt>
              </c:strCache>
            </c:strRef>
          </c:cat>
          <c:val>
            <c:numRef>
              <c:f>Sheet1!$B$2:$B$4</c:f>
              <c:numCache>
                <c:formatCode>General</c:formatCode>
                <c:ptCount val="3"/>
                <c:pt idx="0">
                  <c:v>8.7126941931922997E-2</c:v>
                </c:pt>
                <c:pt idx="1">
                  <c:v>5.5180396556884503E-2</c:v>
                </c:pt>
                <c:pt idx="2">
                  <c:v>9.9324713802392203E-2</c:v>
                </c:pt>
              </c:numCache>
            </c:numRef>
          </c:val>
          <c:extLst>
            <c:ext xmlns:c16="http://schemas.microsoft.com/office/drawing/2014/chart" uri="{C3380CC4-5D6E-409C-BE32-E72D297353CC}">
              <c16:uniqueId val="{00000000-D173-4197-AC63-E13C41F7BDE3}"/>
            </c:ext>
          </c:extLst>
        </c:ser>
        <c:dLbls>
          <c:showLegendKey val="0"/>
          <c:showVal val="0"/>
          <c:showCatName val="0"/>
          <c:showSerName val="0"/>
          <c:showPercent val="0"/>
          <c:showBubbleSize val="0"/>
        </c:dLbls>
        <c:gapWidth val="219"/>
        <c:overlap val="-27"/>
        <c:axId val="401453624"/>
        <c:axId val="401446736"/>
      </c:barChart>
      <c:catAx>
        <c:axId val="40145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46736"/>
        <c:crosses val="autoZero"/>
        <c:auto val="1"/>
        <c:lblAlgn val="ctr"/>
        <c:lblOffset val="100"/>
        <c:noMultiLvlLbl val="0"/>
      </c:catAx>
      <c:valAx>
        <c:axId val="40144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45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NSK Europe</c:v>
                </c:pt>
              </c:strCache>
            </c:strRef>
          </c:tx>
          <c:spPr>
            <a:ln w="28575" cap="rnd">
              <a:solidFill>
                <a:schemeClr val="accent1"/>
              </a:solidFill>
              <a:round/>
            </a:ln>
            <a:effectLst/>
          </c:spPr>
          <c:marker>
            <c:symbol val="none"/>
          </c:marker>
          <c:cat>
            <c:numRef>
              <c:f>Sheet1!$A$2:$A$32</c:f>
              <c:numCache>
                <c:formatCode>m/d/yyyy</c:formatCode>
                <c:ptCount val="31"/>
                <c:pt idx="0">
                  <c:v>45413</c:v>
                </c:pt>
                <c:pt idx="1">
                  <c:v>45414</c:v>
                </c:pt>
                <c:pt idx="2">
                  <c:v>45415</c:v>
                </c:pt>
                <c:pt idx="3">
                  <c:v>45416</c:v>
                </c:pt>
                <c:pt idx="4">
                  <c:v>45417</c:v>
                </c:pt>
                <c:pt idx="5">
                  <c:v>45418</c:v>
                </c:pt>
                <c:pt idx="6">
                  <c:v>45419</c:v>
                </c:pt>
                <c:pt idx="7">
                  <c:v>45420</c:v>
                </c:pt>
                <c:pt idx="8">
                  <c:v>45421</c:v>
                </c:pt>
                <c:pt idx="9">
                  <c:v>45422</c:v>
                </c:pt>
                <c:pt idx="10">
                  <c:v>45423</c:v>
                </c:pt>
                <c:pt idx="11">
                  <c:v>45424</c:v>
                </c:pt>
                <c:pt idx="12">
                  <c:v>45425</c:v>
                </c:pt>
                <c:pt idx="13">
                  <c:v>45426</c:v>
                </c:pt>
                <c:pt idx="14">
                  <c:v>45427</c:v>
                </c:pt>
                <c:pt idx="15">
                  <c:v>45428</c:v>
                </c:pt>
                <c:pt idx="16">
                  <c:v>45429</c:v>
                </c:pt>
                <c:pt idx="17">
                  <c:v>45430</c:v>
                </c:pt>
                <c:pt idx="18">
                  <c:v>45431</c:v>
                </c:pt>
                <c:pt idx="19">
                  <c:v>45432</c:v>
                </c:pt>
                <c:pt idx="20">
                  <c:v>45433</c:v>
                </c:pt>
                <c:pt idx="21">
                  <c:v>45434</c:v>
                </c:pt>
                <c:pt idx="22">
                  <c:v>45435</c:v>
                </c:pt>
                <c:pt idx="23">
                  <c:v>45436</c:v>
                </c:pt>
                <c:pt idx="24">
                  <c:v>45437</c:v>
                </c:pt>
                <c:pt idx="25">
                  <c:v>45438</c:v>
                </c:pt>
                <c:pt idx="26">
                  <c:v>45439</c:v>
                </c:pt>
                <c:pt idx="27">
                  <c:v>45440</c:v>
                </c:pt>
                <c:pt idx="28">
                  <c:v>45441</c:v>
                </c:pt>
                <c:pt idx="29">
                  <c:v>45442</c:v>
                </c:pt>
                <c:pt idx="30">
                  <c:v>45443</c:v>
                </c:pt>
              </c:numCache>
            </c:numRef>
          </c:cat>
          <c:val>
            <c:numRef>
              <c:f>Sheet1!$B$2:$B$32</c:f>
              <c:numCache>
                <c:formatCode>General</c:formatCode>
                <c:ptCount val="31"/>
                <c:pt idx="0">
                  <c:v>0</c:v>
                </c:pt>
                <c:pt idx="1">
                  <c:v>22</c:v>
                </c:pt>
                <c:pt idx="2">
                  <c:v>0</c:v>
                </c:pt>
                <c:pt idx="3">
                  <c:v>0</c:v>
                </c:pt>
                <c:pt idx="4">
                  <c:v>0</c:v>
                </c:pt>
                <c:pt idx="5">
                  <c:v>0</c:v>
                </c:pt>
                <c:pt idx="6">
                  <c:v>104</c:v>
                </c:pt>
                <c:pt idx="7">
                  <c:v>0</c:v>
                </c:pt>
                <c:pt idx="8">
                  <c:v>93</c:v>
                </c:pt>
                <c:pt idx="9">
                  <c:v>0</c:v>
                </c:pt>
                <c:pt idx="10">
                  <c:v>0</c:v>
                </c:pt>
                <c:pt idx="11">
                  <c:v>0</c:v>
                </c:pt>
                <c:pt idx="12">
                  <c:v>0</c:v>
                </c:pt>
                <c:pt idx="13">
                  <c:v>182</c:v>
                </c:pt>
                <c:pt idx="14">
                  <c:v>0</c:v>
                </c:pt>
                <c:pt idx="15">
                  <c:v>51</c:v>
                </c:pt>
                <c:pt idx="16">
                  <c:v>0</c:v>
                </c:pt>
                <c:pt idx="17">
                  <c:v>0</c:v>
                </c:pt>
                <c:pt idx="18">
                  <c:v>0</c:v>
                </c:pt>
                <c:pt idx="19">
                  <c:v>0</c:v>
                </c:pt>
                <c:pt idx="20">
                  <c:v>145</c:v>
                </c:pt>
                <c:pt idx="21">
                  <c:v>0</c:v>
                </c:pt>
                <c:pt idx="22">
                  <c:v>394</c:v>
                </c:pt>
                <c:pt idx="23">
                  <c:v>0</c:v>
                </c:pt>
                <c:pt idx="24">
                  <c:v>0</c:v>
                </c:pt>
                <c:pt idx="25">
                  <c:v>0</c:v>
                </c:pt>
                <c:pt idx="26">
                  <c:v>0</c:v>
                </c:pt>
                <c:pt idx="27">
                  <c:v>39</c:v>
                </c:pt>
                <c:pt idx="28">
                  <c:v>0</c:v>
                </c:pt>
                <c:pt idx="29">
                  <c:v>173</c:v>
                </c:pt>
                <c:pt idx="30">
                  <c:v>0</c:v>
                </c:pt>
              </c:numCache>
            </c:numRef>
          </c:val>
          <c:smooth val="0"/>
          <c:extLst>
            <c:ext xmlns:c16="http://schemas.microsoft.com/office/drawing/2014/chart" uri="{C3380CC4-5D6E-409C-BE32-E72D297353CC}">
              <c16:uniqueId val="{00000000-CE98-4FE6-A7C2-7344B5DF9AC7}"/>
            </c:ext>
          </c:extLst>
        </c:ser>
        <c:dLbls>
          <c:showLegendKey val="0"/>
          <c:showVal val="0"/>
          <c:showCatName val="0"/>
          <c:showSerName val="0"/>
          <c:showPercent val="0"/>
          <c:showBubbleSize val="0"/>
        </c:dLbls>
        <c:smooth val="0"/>
        <c:axId val="262389520"/>
        <c:axId val="262391160"/>
      </c:lineChart>
      <c:dateAx>
        <c:axId val="26238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391160"/>
        <c:crosses val="autoZero"/>
        <c:auto val="1"/>
        <c:lblOffset val="100"/>
        <c:baseTimeUnit val="days"/>
      </c:dateAx>
      <c:valAx>
        <c:axId val="26239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38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6C828-893D-46C6-AF50-EC34631A4A0F}"/>
              </a:ext>
            </a:extLst>
          </p:cNvPr>
          <p:cNvSpPr>
            <a:spLocks noGrp="1"/>
          </p:cNvSpPr>
          <p:nvPr>
            <p:ph type="ctrTitle"/>
          </p:nvPr>
        </p:nvSpPr>
        <p:spPr/>
        <p:txBody>
          <a:bodyPr/>
          <a:lstStyle/>
          <a:p>
            <a:r>
              <a:rPr lang="en-US"/>
              <a:t>Monatliches Kurzreporting NSK</a:t>
            </a:r>
          </a:p>
        </p:txBody>
      </p:sp>
      <p:sp>
        <p:nvSpPr>
          <p:cNvPr id="3" name="Subtitle 2">
            <a:extLst>
              <a:ext uri="{FF2B5EF4-FFF2-40B4-BE49-F238E27FC236}">
                <a16:creationId xmlns:a16="http://schemas.microsoft.com/office/drawing/2014/main" id="{209DBDA4-A195-47C8-9D1D-2B3E43314BB2}"/>
              </a:ext>
            </a:extLst>
          </p:cNvPr>
          <p:cNvSpPr>
            <a:spLocks noGrp="1"/>
          </p:cNvSpPr>
          <p:nvPr>
            <p:ph type="subTitle" idx="1"/>
          </p:nvPr>
        </p:nvSpPr>
        <p:spPr/>
        <p:txBody>
          <a:bodyPr/>
          <a:lstStyle/>
          <a:p>
            <a:r>
              <a:rPr lang="en-US"/>
              <a:t>FederhenSchneider</a:t>
            </a:r>
          </a:p>
        </p:txBody>
      </p:sp>
    </p:spTree>
    <p:extLst>
      <p:ext uri="{BB962C8B-B14F-4D97-AF65-F5344CB8AC3E}">
        <p14:creationId xmlns:p14="http://schemas.microsoft.com/office/powerpoint/2010/main" val="4106332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1DF53-1CF5-45AB-ADB9-F2C6AC474F78}"/>
              </a:ext>
            </a:extLst>
          </p:cNvPr>
          <p:cNvSpPr>
            <a:spLocks noGrp="1"/>
          </p:cNvSpPr>
          <p:nvPr>
            <p:ph type="title"/>
          </p:nvPr>
        </p:nvSpPr>
        <p:spPr/>
        <p:txBody>
          <a:bodyPr/>
          <a:lstStyle/>
          <a:p>
            <a:r>
              <a:rPr lang="en-US"/>
              <a:t>LinkedIn Followers Total | NSK</a:t>
            </a:r>
          </a:p>
        </p:txBody>
      </p:sp>
      <p:graphicFrame>
        <p:nvGraphicFramePr>
          <p:cNvPr id="6" name="Chart Placeholder 5">
            <a:extLst>
              <a:ext uri="{FF2B5EF4-FFF2-40B4-BE49-F238E27FC236}">
                <a16:creationId xmlns:a16="http://schemas.microsoft.com/office/drawing/2014/main" id="{6D0489F4-5360-4965-9632-7A3F53E9EE3D}"/>
              </a:ext>
            </a:extLst>
          </p:cNvPr>
          <p:cNvGraphicFramePr>
            <a:graphicFrameLocks noGrp="1"/>
          </p:cNvGraphicFramePr>
          <p:nvPr>
            <p:ph type="chart" sz="quarter" idx="13"/>
            <p:extLst>
              <p:ext uri="{D42A27DB-BD31-4B8C-83A1-F6EECF244321}">
                <p14:modId xmlns:p14="http://schemas.microsoft.com/office/powerpoint/2010/main" val="4176171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4F55A6-AC65-41BF-9A3F-798BA098B8ED}"/>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3B75E409-0C05-4716-8C1B-227E5D71F4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4358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BEF70-7C30-4D8B-887B-50B4A08CA184}"/>
              </a:ext>
            </a:extLst>
          </p:cNvPr>
          <p:cNvSpPr>
            <a:spLocks noGrp="1"/>
          </p:cNvSpPr>
          <p:nvPr>
            <p:ph type="title"/>
          </p:nvPr>
        </p:nvSpPr>
        <p:spPr/>
        <p:txBody>
          <a:bodyPr/>
          <a:lstStyle/>
          <a:p>
            <a:r>
              <a:rPr lang="en-US"/>
              <a:t>LinkedIn Followers Table | NSK</a:t>
            </a:r>
          </a:p>
        </p:txBody>
      </p:sp>
      <p:graphicFrame>
        <p:nvGraphicFramePr>
          <p:cNvPr id="5" name="Table Placeholder 4">
            <a:extLst>
              <a:ext uri="{FF2B5EF4-FFF2-40B4-BE49-F238E27FC236}">
                <a16:creationId xmlns:a16="http://schemas.microsoft.com/office/drawing/2014/main" id="{07A162C5-34FA-40F0-9DF2-BEB844F9A8BA}"/>
              </a:ext>
            </a:extLst>
          </p:cNvPr>
          <p:cNvGraphicFramePr>
            <a:graphicFrameLocks noGrp="1"/>
          </p:cNvGraphicFramePr>
          <p:nvPr>
            <p:ph type="tbl" sz="quarter" idx="13"/>
            <p:extLst>
              <p:ext uri="{D42A27DB-BD31-4B8C-83A1-F6EECF244321}">
                <p14:modId xmlns:p14="http://schemas.microsoft.com/office/powerpoint/2010/main" val="1035769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5328927"/>
                    </a:ext>
                  </a:extLst>
                </a:gridCol>
                <a:gridCol w="1234440">
                  <a:extLst>
                    <a:ext uri="{9D8B030D-6E8A-4147-A177-3AD203B41FA5}">
                      <a16:colId xmlns:a16="http://schemas.microsoft.com/office/drawing/2014/main" val="2760658674"/>
                    </a:ext>
                  </a:extLst>
                </a:gridCol>
                <a:gridCol w="822960">
                  <a:extLst>
                    <a:ext uri="{9D8B030D-6E8A-4147-A177-3AD203B41FA5}">
                      <a16:colId xmlns:a16="http://schemas.microsoft.com/office/drawing/2014/main" val="552666871"/>
                    </a:ext>
                  </a:extLst>
                </a:gridCol>
                <a:gridCol w="822960">
                  <a:extLst>
                    <a:ext uri="{9D8B030D-6E8A-4147-A177-3AD203B41FA5}">
                      <a16:colId xmlns:a16="http://schemas.microsoft.com/office/drawing/2014/main" val="2066869369"/>
                    </a:ext>
                  </a:extLst>
                </a:gridCol>
                <a:gridCol w="822960">
                  <a:extLst>
                    <a:ext uri="{9D8B030D-6E8A-4147-A177-3AD203B41FA5}">
                      <a16:colId xmlns:a16="http://schemas.microsoft.com/office/drawing/2014/main" val="1072132821"/>
                    </a:ext>
                  </a:extLst>
                </a:gridCol>
                <a:gridCol w="822960">
                  <a:extLst>
                    <a:ext uri="{9D8B030D-6E8A-4147-A177-3AD203B41FA5}">
                      <a16:colId xmlns:a16="http://schemas.microsoft.com/office/drawing/2014/main" val="709342330"/>
                    </a:ext>
                  </a:extLst>
                </a:gridCol>
                <a:gridCol w="822960">
                  <a:extLst>
                    <a:ext uri="{9D8B030D-6E8A-4147-A177-3AD203B41FA5}">
                      <a16:colId xmlns:a16="http://schemas.microsoft.com/office/drawing/2014/main" val="3777858146"/>
                    </a:ext>
                  </a:extLst>
                </a:gridCol>
                <a:gridCol w="822960">
                  <a:extLst>
                    <a:ext uri="{9D8B030D-6E8A-4147-A177-3AD203B41FA5}">
                      <a16:colId xmlns:a16="http://schemas.microsoft.com/office/drawing/2014/main" val="36307632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900876551"/>
                  </a:ext>
                </a:extLst>
              </a:tr>
              <a:tr h="370840">
                <a:tc>
                  <a:txBody>
                    <a:bodyPr/>
                    <a:lstStyle/>
                    <a:p>
                      <a:r>
                        <a:rPr lang="en-US" sz="1000"/>
                        <a:t>NSK Europe</a:t>
                      </a:r>
                    </a:p>
                  </a:txBody>
                  <a:tcPr/>
                </a:tc>
                <a:tc>
                  <a:txBody>
                    <a:bodyPr/>
                    <a:lstStyle/>
                    <a:p>
                      <a:r>
                        <a:rPr lang="en-US" sz="1000"/>
                        <a:t>11562</a:t>
                      </a:r>
                    </a:p>
                  </a:txBody>
                  <a:tcPr/>
                </a:tc>
                <a:tc>
                  <a:txBody>
                    <a:bodyPr/>
                    <a:lstStyle/>
                    <a:p>
                      <a:r>
                        <a:rPr lang="en-US" sz="1000"/>
                        <a:t>17</a:t>
                      </a:r>
                    </a:p>
                  </a:txBody>
                  <a:tcPr/>
                </a:tc>
                <a:tc>
                  <a:txBody>
                    <a:bodyPr/>
                    <a:lstStyle/>
                    <a:p>
                      <a:r>
                        <a:rPr lang="en-US" sz="1000"/>
                        <a:t>0.1 %</a:t>
                      </a:r>
                    </a:p>
                  </a:txBody>
                  <a:tcPr/>
                </a:tc>
                <a:tc>
                  <a:txBody>
                    <a:bodyPr/>
                    <a:lstStyle/>
                    <a:p>
                      <a:r>
                        <a:rPr lang="en-US" sz="1000"/>
                        <a:t>35</a:t>
                      </a:r>
                    </a:p>
                  </a:txBody>
                  <a:tcPr/>
                </a:tc>
                <a:tc>
                  <a:txBody>
                    <a:bodyPr/>
                    <a:lstStyle/>
                    <a:p>
                      <a:r>
                        <a:rPr lang="en-US" sz="1000"/>
                        <a:t>0.3 %</a:t>
                      </a:r>
                    </a:p>
                  </a:txBody>
                  <a:tcPr/>
                </a:tc>
                <a:tc>
                  <a:txBody>
                    <a:bodyPr/>
                    <a:lstStyle/>
                    <a:p>
                      <a:r>
                        <a:rPr lang="en-US" sz="1000"/>
                        <a:t>161</a:t>
                      </a:r>
                    </a:p>
                  </a:txBody>
                  <a:tcPr/>
                </a:tc>
                <a:tc>
                  <a:txBody>
                    <a:bodyPr/>
                    <a:lstStyle/>
                    <a:p>
                      <a:r>
                        <a:rPr lang="en-US" sz="1000"/>
                        <a:t>1.4 %</a:t>
                      </a:r>
                    </a:p>
                  </a:txBody>
                  <a:tcPr/>
                </a:tc>
                <a:extLst>
                  <a:ext uri="{0D108BD9-81ED-4DB2-BD59-A6C34878D82A}">
                    <a16:rowId xmlns:a16="http://schemas.microsoft.com/office/drawing/2014/main" val="170034853"/>
                  </a:ext>
                </a:extLst>
              </a:tr>
            </a:tbl>
          </a:graphicData>
        </a:graphic>
      </p:graphicFrame>
      <p:sp>
        <p:nvSpPr>
          <p:cNvPr id="4" name="Text Placeholder 3">
            <a:extLst>
              <a:ext uri="{FF2B5EF4-FFF2-40B4-BE49-F238E27FC236}">
                <a16:creationId xmlns:a16="http://schemas.microsoft.com/office/drawing/2014/main" id="{1159D02A-EA8F-4215-B4C5-4BEE19E6045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79503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26B60-F22F-47B0-BD06-FB3C4AF844C4}"/>
              </a:ext>
            </a:extLst>
          </p:cNvPr>
          <p:cNvSpPr>
            <a:spLocks noGrp="1"/>
          </p:cNvSpPr>
          <p:nvPr>
            <p:ph type="title"/>
          </p:nvPr>
        </p:nvSpPr>
        <p:spPr/>
        <p:txBody>
          <a:bodyPr/>
          <a:lstStyle/>
          <a:p>
            <a:r>
              <a:rPr lang="en-US"/>
              <a:t>LinkedIn Total Interactions | NSK</a:t>
            </a:r>
          </a:p>
        </p:txBody>
      </p:sp>
      <p:graphicFrame>
        <p:nvGraphicFramePr>
          <p:cNvPr id="6" name="Chart Placeholder 5">
            <a:extLst>
              <a:ext uri="{FF2B5EF4-FFF2-40B4-BE49-F238E27FC236}">
                <a16:creationId xmlns:a16="http://schemas.microsoft.com/office/drawing/2014/main" id="{98101058-41C7-448C-A0BA-54E69F014F4C}"/>
              </a:ext>
            </a:extLst>
          </p:cNvPr>
          <p:cNvGraphicFramePr>
            <a:graphicFrameLocks noGrp="1"/>
          </p:cNvGraphicFramePr>
          <p:nvPr>
            <p:ph type="chart" sz="quarter" idx="13"/>
            <p:extLst>
              <p:ext uri="{D42A27DB-BD31-4B8C-83A1-F6EECF244321}">
                <p14:modId xmlns:p14="http://schemas.microsoft.com/office/powerpoint/2010/main" val="1528952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DD58EB-A37C-433D-8E66-D4BCA4D09F63}"/>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A18746CC-6D97-447B-89BC-FA908C923C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6706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67507-444F-4A16-8F08-617D61621CD0}"/>
              </a:ext>
            </a:extLst>
          </p:cNvPr>
          <p:cNvSpPr>
            <a:spLocks noGrp="1"/>
          </p:cNvSpPr>
          <p:nvPr>
            <p:ph type="title"/>
          </p:nvPr>
        </p:nvSpPr>
        <p:spPr/>
        <p:txBody>
          <a:bodyPr/>
          <a:lstStyle/>
          <a:p>
            <a:r>
              <a:rPr lang="en-US"/>
              <a:t>LinkedIn Key Metrics Table - Post Level | NSK</a:t>
            </a:r>
          </a:p>
        </p:txBody>
      </p:sp>
      <p:graphicFrame>
        <p:nvGraphicFramePr>
          <p:cNvPr id="5" name="Table Placeholder 4">
            <a:extLst>
              <a:ext uri="{FF2B5EF4-FFF2-40B4-BE49-F238E27FC236}">
                <a16:creationId xmlns:a16="http://schemas.microsoft.com/office/drawing/2014/main" id="{B710B73A-9A8E-49AB-9625-45DDAF203B7D}"/>
              </a:ext>
            </a:extLst>
          </p:cNvPr>
          <p:cNvGraphicFramePr>
            <a:graphicFrameLocks noGrp="1"/>
          </p:cNvGraphicFramePr>
          <p:nvPr>
            <p:ph type="tbl" sz="quarter" idx="13"/>
            <p:extLst>
              <p:ext uri="{D42A27DB-BD31-4B8C-83A1-F6EECF244321}">
                <p14:modId xmlns:p14="http://schemas.microsoft.com/office/powerpoint/2010/main" val="2075743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79841686"/>
                    </a:ext>
                  </a:extLst>
                </a:gridCol>
                <a:gridCol w="658368">
                  <a:extLst>
                    <a:ext uri="{9D8B030D-6E8A-4147-A177-3AD203B41FA5}">
                      <a16:colId xmlns:a16="http://schemas.microsoft.com/office/drawing/2014/main" val="3956178068"/>
                    </a:ext>
                  </a:extLst>
                </a:gridCol>
                <a:gridCol w="658368">
                  <a:extLst>
                    <a:ext uri="{9D8B030D-6E8A-4147-A177-3AD203B41FA5}">
                      <a16:colId xmlns:a16="http://schemas.microsoft.com/office/drawing/2014/main" val="3574333461"/>
                    </a:ext>
                  </a:extLst>
                </a:gridCol>
                <a:gridCol w="658368">
                  <a:extLst>
                    <a:ext uri="{9D8B030D-6E8A-4147-A177-3AD203B41FA5}">
                      <a16:colId xmlns:a16="http://schemas.microsoft.com/office/drawing/2014/main" val="4276124866"/>
                    </a:ext>
                  </a:extLst>
                </a:gridCol>
                <a:gridCol w="658368">
                  <a:extLst>
                    <a:ext uri="{9D8B030D-6E8A-4147-A177-3AD203B41FA5}">
                      <a16:colId xmlns:a16="http://schemas.microsoft.com/office/drawing/2014/main" val="2948263355"/>
                    </a:ext>
                  </a:extLst>
                </a:gridCol>
                <a:gridCol w="658368">
                  <a:extLst>
                    <a:ext uri="{9D8B030D-6E8A-4147-A177-3AD203B41FA5}">
                      <a16:colId xmlns:a16="http://schemas.microsoft.com/office/drawing/2014/main" val="3087387781"/>
                    </a:ext>
                  </a:extLst>
                </a:gridCol>
                <a:gridCol w="658368">
                  <a:extLst>
                    <a:ext uri="{9D8B030D-6E8A-4147-A177-3AD203B41FA5}">
                      <a16:colId xmlns:a16="http://schemas.microsoft.com/office/drawing/2014/main" val="2653898512"/>
                    </a:ext>
                  </a:extLst>
                </a:gridCol>
                <a:gridCol w="658368">
                  <a:extLst>
                    <a:ext uri="{9D8B030D-6E8A-4147-A177-3AD203B41FA5}">
                      <a16:colId xmlns:a16="http://schemas.microsoft.com/office/drawing/2014/main" val="323525330"/>
                    </a:ext>
                  </a:extLst>
                </a:gridCol>
                <a:gridCol w="658368">
                  <a:extLst>
                    <a:ext uri="{9D8B030D-6E8A-4147-A177-3AD203B41FA5}">
                      <a16:colId xmlns:a16="http://schemas.microsoft.com/office/drawing/2014/main" val="2512177686"/>
                    </a:ext>
                  </a:extLst>
                </a:gridCol>
                <a:gridCol w="658368">
                  <a:extLst>
                    <a:ext uri="{9D8B030D-6E8A-4147-A177-3AD203B41FA5}">
                      <a16:colId xmlns:a16="http://schemas.microsoft.com/office/drawing/2014/main" val="3081492728"/>
                    </a:ext>
                  </a:extLst>
                </a:gridCol>
                <a:gridCol w="658368">
                  <a:extLst>
                    <a:ext uri="{9D8B030D-6E8A-4147-A177-3AD203B41FA5}">
                      <a16:colId xmlns:a16="http://schemas.microsoft.com/office/drawing/2014/main" val="2985056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Avg. Reactions</a:t>
                      </a:r>
                    </a:p>
                  </a:txBody>
                  <a:tcPr/>
                </a:tc>
                <a:tc>
                  <a:txBody>
                    <a:bodyPr/>
                    <a:lstStyle/>
                    <a:p>
                      <a:r>
                        <a:rPr lang="en-US" sz="1000"/>
                        <a:t>Like</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132354253"/>
                  </a:ext>
                </a:extLst>
              </a:tr>
              <a:tr h="370840">
                <a:tc>
                  <a:txBody>
                    <a:bodyPr/>
                    <a:lstStyle/>
                    <a:p>
                      <a:r>
                        <a:rPr lang="en-US" sz="1000"/>
                        <a:t>NSK Europe</a:t>
                      </a:r>
                    </a:p>
                  </a:txBody>
                  <a:tcPr/>
                </a:tc>
                <a:tc>
                  <a:txBody>
                    <a:bodyPr/>
                    <a:lstStyle/>
                    <a:p>
                      <a:r>
                        <a:rPr lang="en-US" sz="1000"/>
                        <a:t>11562</a:t>
                      </a:r>
                    </a:p>
                  </a:txBody>
                  <a:tcPr/>
                </a:tc>
                <a:tc>
                  <a:txBody>
                    <a:bodyPr/>
                    <a:lstStyle/>
                    <a:p>
                      <a:r>
                        <a:rPr lang="en-US" sz="1000"/>
                        <a:t>166</a:t>
                      </a:r>
                    </a:p>
                  </a:txBody>
                  <a:tcPr/>
                </a:tc>
                <a:tc>
                  <a:txBody>
                    <a:bodyPr/>
                    <a:lstStyle/>
                    <a:p>
                      <a:r>
                        <a:rPr lang="en-US" sz="1000"/>
                        <a:t>9</a:t>
                      </a:r>
                    </a:p>
                  </a:txBody>
                  <a:tcPr/>
                </a:tc>
                <a:tc>
                  <a:txBody>
                    <a:bodyPr/>
                    <a:lstStyle/>
                    <a:p>
                      <a:r>
                        <a:rPr lang="en-US" sz="1000"/>
                        <a:t>n/a</a:t>
                      </a:r>
                    </a:p>
                  </a:txBody>
                  <a:tcPr/>
                </a:tc>
                <a:tc>
                  <a:txBody>
                    <a:bodyPr/>
                    <a:lstStyle/>
                    <a:p>
                      <a:r>
                        <a:rPr lang="en-US" sz="1000"/>
                        <a:t>121</a:t>
                      </a:r>
                    </a:p>
                  </a:txBody>
                  <a:tcPr/>
                </a:tc>
                <a:tc>
                  <a:txBody>
                    <a:bodyPr/>
                    <a:lstStyle/>
                    <a:p>
                      <a:r>
                        <a:rPr lang="en-US" sz="1000"/>
                        <a:t>n/a</a:t>
                      </a:r>
                    </a:p>
                  </a:txBody>
                  <a:tcPr/>
                </a:tc>
                <a:tc>
                  <a:txBody>
                    <a:bodyPr/>
                    <a:lstStyle/>
                    <a:p>
                      <a:r>
                        <a:rPr lang="en-US" sz="1000"/>
                        <a:t>86</a:t>
                      </a:r>
                    </a:p>
                  </a:txBody>
                  <a:tcPr/>
                </a:tc>
                <a:tc>
                  <a:txBody>
                    <a:bodyPr/>
                    <a:lstStyle/>
                    <a:p>
                      <a:r>
                        <a:rPr lang="en-US" sz="1000"/>
                        <a:t>1117</a:t>
                      </a:r>
                    </a:p>
                  </a:txBody>
                  <a:tcPr/>
                </a:tc>
                <a:tc>
                  <a:txBody>
                    <a:bodyPr/>
                    <a:lstStyle/>
                    <a:p>
                      <a:r>
                        <a:rPr lang="en-US" sz="1000"/>
                        <a:t>20376</a:t>
                      </a:r>
                    </a:p>
                  </a:txBody>
                  <a:tcPr/>
                </a:tc>
                <a:tc>
                  <a:txBody>
                    <a:bodyPr/>
                    <a:lstStyle/>
                    <a:p>
                      <a:r>
                        <a:rPr lang="en-US" sz="1000"/>
                        <a:t>4362</a:t>
                      </a:r>
                    </a:p>
                  </a:txBody>
                  <a:tcPr/>
                </a:tc>
                <a:extLst>
                  <a:ext uri="{0D108BD9-81ED-4DB2-BD59-A6C34878D82A}">
                    <a16:rowId xmlns:a16="http://schemas.microsoft.com/office/drawing/2014/main" val="765963936"/>
                  </a:ext>
                </a:extLst>
              </a:tr>
            </a:tbl>
          </a:graphicData>
        </a:graphic>
      </p:graphicFrame>
      <p:sp>
        <p:nvSpPr>
          <p:cNvPr id="4" name="Text Placeholder 3">
            <a:extLst>
              <a:ext uri="{FF2B5EF4-FFF2-40B4-BE49-F238E27FC236}">
                <a16:creationId xmlns:a16="http://schemas.microsoft.com/office/drawing/2014/main" id="{EEA03ED0-6E78-4A9A-8376-933597B0CCB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86962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80143-0396-4A04-99B4-D9A90C93A3A0}"/>
              </a:ext>
            </a:extLst>
          </p:cNvPr>
          <p:cNvSpPr>
            <a:spLocks noGrp="1"/>
          </p:cNvSpPr>
          <p:nvPr>
            <p:ph type="title"/>
          </p:nvPr>
        </p:nvSpPr>
        <p:spPr/>
        <p:txBody>
          <a:bodyPr/>
          <a:lstStyle/>
          <a:p>
            <a:r>
              <a:rPr lang="en-US"/>
              <a:t>LinkedIn Post Reach | NSK</a:t>
            </a:r>
          </a:p>
        </p:txBody>
      </p:sp>
      <p:graphicFrame>
        <p:nvGraphicFramePr>
          <p:cNvPr id="6" name="Chart Placeholder 5">
            <a:extLst>
              <a:ext uri="{FF2B5EF4-FFF2-40B4-BE49-F238E27FC236}">
                <a16:creationId xmlns:a16="http://schemas.microsoft.com/office/drawing/2014/main" id="{0B94B42B-FE68-4AE8-885A-3CA38F70129F}"/>
              </a:ext>
            </a:extLst>
          </p:cNvPr>
          <p:cNvGraphicFramePr>
            <a:graphicFrameLocks noGrp="1"/>
          </p:cNvGraphicFramePr>
          <p:nvPr>
            <p:ph type="chart" sz="quarter" idx="13"/>
            <p:extLst>
              <p:ext uri="{D42A27DB-BD31-4B8C-83A1-F6EECF244321}">
                <p14:modId xmlns:p14="http://schemas.microsoft.com/office/powerpoint/2010/main" val="1412420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A20E1B-C2DD-4F82-9F0D-337B1DFF10D9}"/>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4AB36B8D-A859-4F8F-A5EE-301BB5919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8871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D19B7-E9F5-4B2D-BC22-9FF92F07FBEB}"/>
              </a:ext>
            </a:extLst>
          </p:cNvPr>
          <p:cNvSpPr>
            <a:spLocks noGrp="1"/>
          </p:cNvSpPr>
          <p:nvPr>
            <p:ph type="title"/>
          </p:nvPr>
        </p:nvSpPr>
        <p:spPr/>
        <p:txBody>
          <a:bodyPr/>
          <a:lstStyle/>
          <a:p>
            <a:r>
              <a:rPr lang="en-US"/>
              <a:t>LinkedIn Posts Tags Distribution | NSK</a:t>
            </a:r>
          </a:p>
        </p:txBody>
      </p:sp>
      <p:graphicFrame>
        <p:nvGraphicFramePr>
          <p:cNvPr id="6" name="Chart Placeholder 5">
            <a:extLst>
              <a:ext uri="{FF2B5EF4-FFF2-40B4-BE49-F238E27FC236}">
                <a16:creationId xmlns:a16="http://schemas.microsoft.com/office/drawing/2014/main" id="{9424E817-300C-4159-9BD1-DE27DEF566E2}"/>
              </a:ext>
            </a:extLst>
          </p:cNvPr>
          <p:cNvGraphicFramePr>
            <a:graphicFrameLocks noGrp="1"/>
          </p:cNvGraphicFramePr>
          <p:nvPr>
            <p:ph type="chart" sz="quarter" idx="13"/>
            <p:extLst>
              <p:ext uri="{D42A27DB-BD31-4B8C-83A1-F6EECF244321}">
                <p14:modId xmlns:p14="http://schemas.microsoft.com/office/powerpoint/2010/main" val="3522250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03AFE9-A57D-4FE1-8B91-EF3E0569F62D}"/>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82909267-A146-4B72-B420-E13C3AAB72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6974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6E5F8-BC62-4594-9B02-DE549B7E41DA}"/>
              </a:ext>
            </a:extLst>
          </p:cNvPr>
          <p:cNvSpPr>
            <a:spLocks noGrp="1"/>
          </p:cNvSpPr>
          <p:nvPr>
            <p:ph type="title"/>
          </p:nvPr>
        </p:nvSpPr>
        <p:spPr/>
        <p:txBody>
          <a:bodyPr/>
          <a:lstStyle/>
          <a:p>
            <a:r>
              <a:rPr lang="en-US"/>
              <a:t>LinkedIn Post Tag Format | NSK</a:t>
            </a:r>
          </a:p>
        </p:txBody>
      </p:sp>
      <p:graphicFrame>
        <p:nvGraphicFramePr>
          <p:cNvPr id="6" name="Chart Placeholder 5">
            <a:extLst>
              <a:ext uri="{FF2B5EF4-FFF2-40B4-BE49-F238E27FC236}">
                <a16:creationId xmlns:a16="http://schemas.microsoft.com/office/drawing/2014/main" id="{49AE4A9C-A59D-48E7-9CCD-04C19DA5C8B1}"/>
              </a:ext>
            </a:extLst>
          </p:cNvPr>
          <p:cNvGraphicFramePr>
            <a:graphicFrameLocks noGrp="1"/>
          </p:cNvGraphicFramePr>
          <p:nvPr>
            <p:ph type="chart" sz="quarter" idx="13"/>
            <p:extLst>
              <p:ext uri="{D42A27DB-BD31-4B8C-83A1-F6EECF244321}">
                <p14:modId xmlns:p14="http://schemas.microsoft.com/office/powerpoint/2010/main" val="3993594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00AB42-FC44-48B3-89E3-0513E01EE931}"/>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4E636955-A10D-4F69-B79C-C295D4ECF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863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6BABA-08A7-448F-87A3-148C898C8110}"/>
              </a:ext>
            </a:extLst>
          </p:cNvPr>
          <p:cNvSpPr>
            <a:spLocks noGrp="1"/>
          </p:cNvSpPr>
          <p:nvPr>
            <p:ph type="title"/>
          </p:nvPr>
        </p:nvSpPr>
        <p:spPr/>
        <p:txBody>
          <a:bodyPr/>
          <a:lstStyle/>
          <a:p>
            <a:r>
              <a:rPr lang="en-US"/>
              <a:t>LinkedIn Interaction Rate Theme | NSK</a:t>
            </a:r>
          </a:p>
        </p:txBody>
      </p:sp>
      <p:graphicFrame>
        <p:nvGraphicFramePr>
          <p:cNvPr id="6" name="Chart Placeholder 5">
            <a:extLst>
              <a:ext uri="{FF2B5EF4-FFF2-40B4-BE49-F238E27FC236}">
                <a16:creationId xmlns:a16="http://schemas.microsoft.com/office/drawing/2014/main" id="{7A56FB07-FD55-455C-BDA6-C491BE6B7FB1}"/>
              </a:ext>
            </a:extLst>
          </p:cNvPr>
          <p:cNvGraphicFramePr>
            <a:graphicFrameLocks noGrp="1"/>
          </p:cNvGraphicFramePr>
          <p:nvPr>
            <p:ph type="chart" sz="quarter" idx="13"/>
            <p:extLst>
              <p:ext uri="{D42A27DB-BD31-4B8C-83A1-F6EECF244321}">
                <p14:modId xmlns:p14="http://schemas.microsoft.com/office/powerpoint/2010/main" val="926651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8ECA58-2D90-4B00-9106-B1FB244F0400}"/>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8B4851C3-FDDB-4063-A355-9CC82D56E7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0589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2324E-2954-49F5-9558-CF5A8D2B6CCD}"/>
              </a:ext>
            </a:extLst>
          </p:cNvPr>
          <p:cNvSpPr>
            <a:spLocks noGrp="1"/>
          </p:cNvSpPr>
          <p:nvPr>
            <p:ph type="title"/>
          </p:nvPr>
        </p:nvSpPr>
        <p:spPr/>
        <p:txBody>
          <a:bodyPr/>
          <a:lstStyle/>
          <a:p>
            <a:r>
              <a:rPr lang="en-US"/>
              <a:t>LinkedIn Interaction Rate Form | NSK</a:t>
            </a:r>
          </a:p>
        </p:txBody>
      </p:sp>
      <p:graphicFrame>
        <p:nvGraphicFramePr>
          <p:cNvPr id="6" name="Chart Placeholder 5">
            <a:extLst>
              <a:ext uri="{FF2B5EF4-FFF2-40B4-BE49-F238E27FC236}">
                <a16:creationId xmlns:a16="http://schemas.microsoft.com/office/drawing/2014/main" id="{24027D77-6BBC-4288-B26F-D185BEBD307A}"/>
              </a:ext>
            </a:extLst>
          </p:cNvPr>
          <p:cNvGraphicFramePr>
            <a:graphicFrameLocks noGrp="1"/>
          </p:cNvGraphicFramePr>
          <p:nvPr>
            <p:ph type="chart" sz="quarter" idx="13"/>
            <p:extLst>
              <p:ext uri="{D42A27DB-BD31-4B8C-83A1-F6EECF244321}">
                <p14:modId xmlns:p14="http://schemas.microsoft.com/office/powerpoint/2010/main" val="3002958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885883-879D-4784-9887-EF99DF17D1B1}"/>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E8F58CFB-D20D-407F-B9FC-3C750CC0A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7862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19237-034F-48CF-AF34-7C33458017A7}"/>
              </a:ext>
            </a:extLst>
          </p:cNvPr>
          <p:cNvSpPr>
            <a:spLocks noGrp="1"/>
          </p:cNvSpPr>
          <p:nvPr>
            <p:ph type="title"/>
          </p:nvPr>
        </p:nvSpPr>
        <p:spPr/>
        <p:txBody>
          <a:bodyPr/>
          <a:lstStyle/>
          <a:p>
            <a:r>
              <a:rPr lang="en-US"/>
              <a:t>LinkedIn Interaction Rate By Post Type | NSK</a:t>
            </a:r>
          </a:p>
        </p:txBody>
      </p:sp>
      <p:graphicFrame>
        <p:nvGraphicFramePr>
          <p:cNvPr id="6" name="Chart Placeholder 5">
            <a:extLst>
              <a:ext uri="{FF2B5EF4-FFF2-40B4-BE49-F238E27FC236}">
                <a16:creationId xmlns:a16="http://schemas.microsoft.com/office/drawing/2014/main" id="{CB7AEC72-1CB1-4908-8C90-FAB2FFB169E2}"/>
              </a:ext>
            </a:extLst>
          </p:cNvPr>
          <p:cNvGraphicFramePr>
            <a:graphicFrameLocks noGrp="1"/>
          </p:cNvGraphicFramePr>
          <p:nvPr>
            <p:ph type="chart" sz="quarter" idx="13"/>
            <p:extLst>
              <p:ext uri="{D42A27DB-BD31-4B8C-83A1-F6EECF244321}">
                <p14:modId xmlns:p14="http://schemas.microsoft.com/office/powerpoint/2010/main" val="3199044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00D918-CBC9-4D58-AC7C-5B656F658BA3}"/>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8CCE9C5A-BB46-49D2-8278-960EDED6FF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8720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9D46A-3CFB-4FA4-B89E-1CA30CC6C55B}"/>
              </a:ext>
            </a:extLst>
          </p:cNvPr>
          <p:cNvSpPr>
            <a:spLocks noGrp="1"/>
          </p:cNvSpPr>
          <p:nvPr>
            <p:ph type="title"/>
          </p:nvPr>
        </p:nvSpPr>
        <p:spPr/>
        <p:txBody>
          <a:bodyPr/>
          <a:lstStyle/>
          <a:p>
            <a:r>
              <a:rPr lang="en-US"/>
              <a:t>LinkedIn Custom Posts Table | NSK - 1 of 10</a:t>
            </a:r>
          </a:p>
        </p:txBody>
      </p:sp>
      <p:graphicFrame>
        <p:nvGraphicFramePr>
          <p:cNvPr id="5" name="Table Placeholder 4">
            <a:extLst>
              <a:ext uri="{FF2B5EF4-FFF2-40B4-BE49-F238E27FC236}">
                <a16:creationId xmlns:a16="http://schemas.microsoft.com/office/drawing/2014/main" id="{69CF5B18-3777-43ED-A220-89CF37999A1F}"/>
              </a:ext>
            </a:extLst>
          </p:cNvPr>
          <p:cNvGraphicFramePr>
            <a:graphicFrameLocks noGrp="1"/>
          </p:cNvGraphicFramePr>
          <p:nvPr>
            <p:ph type="tbl" sz="quarter" idx="13"/>
            <p:extLst>
              <p:ext uri="{D42A27DB-BD31-4B8C-83A1-F6EECF244321}">
                <p14:modId xmlns:p14="http://schemas.microsoft.com/office/powerpoint/2010/main" val="249692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134534845"/>
                    </a:ext>
                  </a:extLst>
                </a:gridCol>
                <a:gridCol w="822961">
                  <a:extLst>
                    <a:ext uri="{9D8B030D-6E8A-4147-A177-3AD203B41FA5}">
                      <a16:colId xmlns:a16="http://schemas.microsoft.com/office/drawing/2014/main" val="2220383826"/>
                    </a:ext>
                  </a:extLst>
                </a:gridCol>
                <a:gridCol w="1152145">
                  <a:extLst>
                    <a:ext uri="{9D8B030D-6E8A-4147-A177-3AD203B41FA5}">
                      <a16:colId xmlns:a16="http://schemas.microsoft.com/office/drawing/2014/main" val="3425825406"/>
                    </a:ext>
                  </a:extLst>
                </a:gridCol>
                <a:gridCol w="576072">
                  <a:extLst>
                    <a:ext uri="{9D8B030D-6E8A-4147-A177-3AD203B41FA5}">
                      <a16:colId xmlns:a16="http://schemas.microsoft.com/office/drawing/2014/main" val="151604700"/>
                    </a:ext>
                  </a:extLst>
                </a:gridCol>
                <a:gridCol w="411480">
                  <a:extLst>
                    <a:ext uri="{9D8B030D-6E8A-4147-A177-3AD203B41FA5}">
                      <a16:colId xmlns:a16="http://schemas.microsoft.com/office/drawing/2014/main" val="3969943822"/>
                    </a:ext>
                  </a:extLst>
                </a:gridCol>
                <a:gridCol w="411480">
                  <a:extLst>
                    <a:ext uri="{9D8B030D-6E8A-4147-A177-3AD203B41FA5}">
                      <a16:colId xmlns:a16="http://schemas.microsoft.com/office/drawing/2014/main" val="3569001610"/>
                    </a:ext>
                  </a:extLst>
                </a:gridCol>
                <a:gridCol w="411480">
                  <a:extLst>
                    <a:ext uri="{9D8B030D-6E8A-4147-A177-3AD203B41FA5}">
                      <a16:colId xmlns:a16="http://schemas.microsoft.com/office/drawing/2014/main" val="935354667"/>
                    </a:ext>
                  </a:extLst>
                </a:gridCol>
                <a:gridCol w="411480">
                  <a:extLst>
                    <a:ext uri="{9D8B030D-6E8A-4147-A177-3AD203B41FA5}">
                      <a16:colId xmlns:a16="http://schemas.microsoft.com/office/drawing/2014/main" val="2081606978"/>
                    </a:ext>
                  </a:extLst>
                </a:gridCol>
                <a:gridCol w="411480">
                  <a:extLst>
                    <a:ext uri="{9D8B030D-6E8A-4147-A177-3AD203B41FA5}">
                      <a16:colId xmlns:a16="http://schemas.microsoft.com/office/drawing/2014/main" val="312450416"/>
                    </a:ext>
                  </a:extLst>
                </a:gridCol>
                <a:gridCol w="411480">
                  <a:extLst>
                    <a:ext uri="{9D8B030D-6E8A-4147-A177-3AD203B41FA5}">
                      <a16:colId xmlns:a16="http://schemas.microsoft.com/office/drawing/2014/main" val="2244571975"/>
                    </a:ext>
                  </a:extLst>
                </a:gridCol>
                <a:gridCol w="411480">
                  <a:extLst>
                    <a:ext uri="{9D8B030D-6E8A-4147-A177-3AD203B41FA5}">
                      <a16:colId xmlns:a16="http://schemas.microsoft.com/office/drawing/2014/main" val="2308209123"/>
                    </a:ext>
                  </a:extLst>
                </a:gridCol>
                <a:gridCol w="411480">
                  <a:extLst>
                    <a:ext uri="{9D8B030D-6E8A-4147-A177-3AD203B41FA5}">
                      <a16:colId xmlns:a16="http://schemas.microsoft.com/office/drawing/2014/main" val="1133629192"/>
                    </a:ext>
                  </a:extLst>
                </a:gridCol>
                <a:gridCol w="411480">
                  <a:extLst>
                    <a:ext uri="{9D8B030D-6E8A-4147-A177-3AD203B41FA5}">
                      <a16:colId xmlns:a16="http://schemas.microsoft.com/office/drawing/2014/main" val="4272841568"/>
                    </a:ext>
                  </a:extLst>
                </a:gridCol>
                <a:gridCol w="411480">
                  <a:extLst>
                    <a:ext uri="{9D8B030D-6E8A-4147-A177-3AD203B41FA5}">
                      <a16:colId xmlns:a16="http://schemas.microsoft.com/office/drawing/2014/main" val="1286694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63466357"/>
                  </a:ext>
                </a:extLst>
              </a:tr>
            </a:tbl>
          </a:graphicData>
        </a:graphic>
      </p:graphicFrame>
      <p:sp>
        <p:nvSpPr>
          <p:cNvPr id="4" name="Text Placeholder 3">
            <a:extLst>
              <a:ext uri="{FF2B5EF4-FFF2-40B4-BE49-F238E27FC236}">
                <a16:creationId xmlns:a16="http://schemas.microsoft.com/office/drawing/2014/main" id="{B6656882-D598-423A-865C-9AA2A464F64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354691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9C484-CFE8-471D-B49C-2FA99E251FC2}"/>
              </a:ext>
            </a:extLst>
          </p:cNvPr>
          <p:cNvSpPr>
            <a:spLocks noGrp="1"/>
          </p:cNvSpPr>
          <p:nvPr>
            <p:ph type="title"/>
          </p:nvPr>
        </p:nvSpPr>
        <p:spPr/>
        <p:txBody>
          <a:bodyPr/>
          <a:lstStyle/>
          <a:p>
            <a:r>
              <a:rPr lang="en-US"/>
              <a:t>LinkedIn Custom Posts Table | NSK - 2 of 10</a:t>
            </a:r>
          </a:p>
        </p:txBody>
      </p:sp>
      <p:graphicFrame>
        <p:nvGraphicFramePr>
          <p:cNvPr id="5" name="Table Placeholder 4">
            <a:extLst>
              <a:ext uri="{FF2B5EF4-FFF2-40B4-BE49-F238E27FC236}">
                <a16:creationId xmlns:a16="http://schemas.microsoft.com/office/drawing/2014/main" id="{1F83EAD9-30D3-48B1-8F60-01262989C712}"/>
              </a:ext>
            </a:extLst>
          </p:cNvPr>
          <p:cNvGraphicFramePr>
            <a:graphicFrameLocks noGrp="1"/>
          </p:cNvGraphicFramePr>
          <p:nvPr>
            <p:ph type="tbl" sz="quarter" idx="13"/>
            <p:extLst>
              <p:ext uri="{D42A27DB-BD31-4B8C-83A1-F6EECF244321}">
                <p14:modId xmlns:p14="http://schemas.microsoft.com/office/powerpoint/2010/main" val="3154934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33507746"/>
                    </a:ext>
                  </a:extLst>
                </a:gridCol>
                <a:gridCol w="822961">
                  <a:extLst>
                    <a:ext uri="{9D8B030D-6E8A-4147-A177-3AD203B41FA5}">
                      <a16:colId xmlns:a16="http://schemas.microsoft.com/office/drawing/2014/main" val="284831205"/>
                    </a:ext>
                  </a:extLst>
                </a:gridCol>
                <a:gridCol w="1152145">
                  <a:extLst>
                    <a:ext uri="{9D8B030D-6E8A-4147-A177-3AD203B41FA5}">
                      <a16:colId xmlns:a16="http://schemas.microsoft.com/office/drawing/2014/main" val="3577909317"/>
                    </a:ext>
                  </a:extLst>
                </a:gridCol>
                <a:gridCol w="576072">
                  <a:extLst>
                    <a:ext uri="{9D8B030D-6E8A-4147-A177-3AD203B41FA5}">
                      <a16:colId xmlns:a16="http://schemas.microsoft.com/office/drawing/2014/main" val="344615801"/>
                    </a:ext>
                  </a:extLst>
                </a:gridCol>
                <a:gridCol w="411480">
                  <a:extLst>
                    <a:ext uri="{9D8B030D-6E8A-4147-A177-3AD203B41FA5}">
                      <a16:colId xmlns:a16="http://schemas.microsoft.com/office/drawing/2014/main" val="2537712203"/>
                    </a:ext>
                  </a:extLst>
                </a:gridCol>
                <a:gridCol w="411480">
                  <a:extLst>
                    <a:ext uri="{9D8B030D-6E8A-4147-A177-3AD203B41FA5}">
                      <a16:colId xmlns:a16="http://schemas.microsoft.com/office/drawing/2014/main" val="4261515631"/>
                    </a:ext>
                  </a:extLst>
                </a:gridCol>
                <a:gridCol w="411480">
                  <a:extLst>
                    <a:ext uri="{9D8B030D-6E8A-4147-A177-3AD203B41FA5}">
                      <a16:colId xmlns:a16="http://schemas.microsoft.com/office/drawing/2014/main" val="3796183292"/>
                    </a:ext>
                  </a:extLst>
                </a:gridCol>
                <a:gridCol w="411480">
                  <a:extLst>
                    <a:ext uri="{9D8B030D-6E8A-4147-A177-3AD203B41FA5}">
                      <a16:colId xmlns:a16="http://schemas.microsoft.com/office/drawing/2014/main" val="275767295"/>
                    </a:ext>
                  </a:extLst>
                </a:gridCol>
                <a:gridCol w="411480">
                  <a:extLst>
                    <a:ext uri="{9D8B030D-6E8A-4147-A177-3AD203B41FA5}">
                      <a16:colId xmlns:a16="http://schemas.microsoft.com/office/drawing/2014/main" val="1186631500"/>
                    </a:ext>
                  </a:extLst>
                </a:gridCol>
                <a:gridCol w="411480">
                  <a:extLst>
                    <a:ext uri="{9D8B030D-6E8A-4147-A177-3AD203B41FA5}">
                      <a16:colId xmlns:a16="http://schemas.microsoft.com/office/drawing/2014/main" val="1843168309"/>
                    </a:ext>
                  </a:extLst>
                </a:gridCol>
                <a:gridCol w="411480">
                  <a:extLst>
                    <a:ext uri="{9D8B030D-6E8A-4147-A177-3AD203B41FA5}">
                      <a16:colId xmlns:a16="http://schemas.microsoft.com/office/drawing/2014/main" val="503148839"/>
                    </a:ext>
                  </a:extLst>
                </a:gridCol>
                <a:gridCol w="411480">
                  <a:extLst>
                    <a:ext uri="{9D8B030D-6E8A-4147-A177-3AD203B41FA5}">
                      <a16:colId xmlns:a16="http://schemas.microsoft.com/office/drawing/2014/main" val="4118613254"/>
                    </a:ext>
                  </a:extLst>
                </a:gridCol>
                <a:gridCol w="411480">
                  <a:extLst>
                    <a:ext uri="{9D8B030D-6E8A-4147-A177-3AD203B41FA5}">
                      <a16:colId xmlns:a16="http://schemas.microsoft.com/office/drawing/2014/main" val="944276788"/>
                    </a:ext>
                  </a:extLst>
                </a:gridCol>
                <a:gridCol w="411480">
                  <a:extLst>
                    <a:ext uri="{9D8B030D-6E8A-4147-A177-3AD203B41FA5}">
                      <a16:colId xmlns:a16="http://schemas.microsoft.com/office/drawing/2014/main" val="3995462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16564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- 2024-05-30 12:30:00</a:t>
                      </a:r>
                      <a:r>
                        <a:rPr kumimoji="0" lang="en-US" sz="1000" b="0" i="0" u="none" strike="noStrike" kern="1200" cap="none" spc="0" normalizeH="0" baseline="0" noProof="0">
                          <a:ln>
                            <a:noFill/>
                          </a:ln>
                          <a:solidFill>
                            <a:prstClr val="black"/>
                          </a:solidFill>
                          <a:effectLst/>
                          <a:uLnTx/>
                          <a:uFillTx/>
                          <a:latin typeface="Calibri"/>
                          <a:ea typeface="+mn-ea"/>
                          <a:cs typeface="+mn-cs"/>
                        </a:rPr>
                        <a:t>
 That was a successful fair in South Africa! From 21st till 24th of May our colleagues Werner de Bruyn, MD of #NSK South Africa and Jörg Wagner, Sector Manager Machine Tools, crewed our stand at Machine Tools Africa 2024 Exhibition in Johannesburg, RSA. The interest in our products, Super Precision Bearings, Linear Guides and Ball Screws was enormous. Many contacts were made or intensified in this important and still emerging market.
NSK would like to thank everyone who visited our stand and of course all the people that contributed to this successful show! See you next time in Johannesburg.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https://media.licdn.com/dms/image/D4E22AQHWefTFhgWLtA/feedshare-shrink_2048_1536/0/1716977282729?e=1720051200&amp;v=beta&amp;t=giheICUSzWMRl_3BCST2s2-ESuR6hHxxalf12nsrMp0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Divers, NSK Post Still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14.833127317676 %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96547699"/>
                  </a:ext>
                </a:extLst>
              </a:tr>
            </a:tbl>
          </a:graphicData>
        </a:graphic>
      </p:graphicFrame>
      <p:sp>
        <p:nvSpPr>
          <p:cNvPr id="4" name="Text Placeholder 3">
            <a:extLst>
              <a:ext uri="{FF2B5EF4-FFF2-40B4-BE49-F238E27FC236}">
                <a16:creationId xmlns:a16="http://schemas.microsoft.com/office/drawing/2014/main" id="{57573995-81C2-43D5-A81B-234C2BB91C3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4108533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A0555-1995-45E4-BE3F-043E3D1D07C6}"/>
              </a:ext>
            </a:extLst>
          </p:cNvPr>
          <p:cNvSpPr>
            <a:spLocks noGrp="1"/>
          </p:cNvSpPr>
          <p:nvPr>
            <p:ph type="title"/>
          </p:nvPr>
        </p:nvSpPr>
        <p:spPr/>
        <p:txBody>
          <a:bodyPr/>
          <a:lstStyle/>
          <a:p>
            <a:r>
              <a:rPr lang="en-US"/>
              <a:t>LinkedIn Custom Posts Table | NSK - 3 of 10</a:t>
            </a:r>
          </a:p>
        </p:txBody>
      </p:sp>
      <p:graphicFrame>
        <p:nvGraphicFramePr>
          <p:cNvPr id="5" name="Table Placeholder 4">
            <a:extLst>
              <a:ext uri="{FF2B5EF4-FFF2-40B4-BE49-F238E27FC236}">
                <a16:creationId xmlns:a16="http://schemas.microsoft.com/office/drawing/2014/main" id="{22E78588-67A6-4DEA-8F54-DA2B600488AC}"/>
              </a:ext>
            </a:extLst>
          </p:cNvPr>
          <p:cNvGraphicFramePr>
            <a:graphicFrameLocks noGrp="1"/>
          </p:cNvGraphicFramePr>
          <p:nvPr>
            <p:ph type="tbl" sz="quarter" idx="13"/>
            <p:extLst>
              <p:ext uri="{D42A27DB-BD31-4B8C-83A1-F6EECF244321}">
                <p14:modId xmlns:p14="http://schemas.microsoft.com/office/powerpoint/2010/main" val="2309387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356633176"/>
                    </a:ext>
                  </a:extLst>
                </a:gridCol>
                <a:gridCol w="822961">
                  <a:extLst>
                    <a:ext uri="{9D8B030D-6E8A-4147-A177-3AD203B41FA5}">
                      <a16:colId xmlns:a16="http://schemas.microsoft.com/office/drawing/2014/main" val="1806717375"/>
                    </a:ext>
                  </a:extLst>
                </a:gridCol>
                <a:gridCol w="1152145">
                  <a:extLst>
                    <a:ext uri="{9D8B030D-6E8A-4147-A177-3AD203B41FA5}">
                      <a16:colId xmlns:a16="http://schemas.microsoft.com/office/drawing/2014/main" val="2489926264"/>
                    </a:ext>
                  </a:extLst>
                </a:gridCol>
                <a:gridCol w="576072">
                  <a:extLst>
                    <a:ext uri="{9D8B030D-6E8A-4147-A177-3AD203B41FA5}">
                      <a16:colId xmlns:a16="http://schemas.microsoft.com/office/drawing/2014/main" val="2397418844"/>
                    </a:ext>
                  </a:extLst>
                </a:gridCol>
                <a:gridCol w="411480">
                  <a:extLst>
                    <a:ext uri="{9D8B030D-6E8A-4147-A177-3AD203B41FA5}">
                      <a16:colId xmlns:a16="http://schemas.microsoft.com/office/drawing/2014/main" val="1669860305"/>
                    </a:ext>
                  </a:extLst>
                </a:gridCol>
                <a:gridCol w="411480">
                  <a:extLst>
                    <a:ext uri="{9D8B030D-6E8A-4147-A177-3AD203B41FA5}">
                      <a16:colId xmlns:a16="http://schemas.microsoft.com/office/drawing/2014/main" val="1849656578"/>
                    </a:ext>
                  </a:extLst>
                </a:gridCol>
                <a:gridCol w="411480">
                  <a:extLst>
                    <a:ext uri="{9D8B030D-6E8A-4147-A177-3AD203B41FA5}">
                      <a16:colId xmlns:a16="http://schemas.microsoft.com/office/drawing/2014/main" val="1962310083"/>
                    </a:ext>
                  </a:extLst>
                </a:gridCol>
                <a:gridCol w="411480">
                  <a:extLst>
                    <a:ext uri="{9D8B030D-6E8A-4147-A177-3AD203B41FA5}">
                      <a16:colId xmlns:a16="http://schemas.microsoft.com/office/drawing/2014/main" val="631534624"/>
                    </a:ext>
                  </a:extLst>
                </a:gridCol>
                <a:gridCol w="411480">
                  <a:extLst>
                    <a:ext uri="{9D8B030D-6E8A-4147-A177-3AD203B41FA5}">
                      <a16:colId xmlns:a16="http://schemas.microsoft.com/office/drawing/2014/main" val="2517340730"/>
                    </a:ext>
                  </a:extLst>
                </a:gridCol>
                <a:gridCol w="411480">
                  <a:extLst>
                    <a:ext uri="{9D8B030D-6E8A-4147-A177-3AD203B41FA5}">
                      <a16:colId xmlns:a16="http://schemas.microsoft.com/office/drawing/2014/main" val="2245543264"/>
                    </a:ext>
                  </a:extLst>
                </a:gridCol>
                <a:gridCol w="411480">
                  <a:extLst>
                    <a:ext uri="{9D8B030D-6E8A-4147-A177-3AD203B41FA5}">
                      <a16:colId xmlns:a16="http://schemas.microsoft.com/office/drawing/2014/main" val="939568223"/>
                    </a:ext>
                  </a:extLst>
                </a:gridCol>
                <a:gridCol w="411480">
                  <a:extLst>
                    <a:ext uri="{9D8B030D-6E8A-4147-A177-3AD203B41FA5}">
                      <a16:colId xmlns:a16="http://schemas.microsoft.com/office/drawing/2014/main" val="2182573156"/>
                    </a:ext>
                  </a:extLst>
                </a:gridCol>
                <a:gridCol w="411480">
                  <a:extLst>
                    <a:ext uri="{9D8B030D-6E8A-4147-A177-3AD203B41FA5}">
                      <a16:colId xmlns:a16="http://schemas.microsoft.com/office/drawing/2014/main" val="2193962110"/>
                    </a:ext>
                  </a:extLst>
                </a:gridCol>
                <a:gridCol w="411480">
                  <a:extLst>
                    <a:ext uri="{9D8B030D-6E8A-4147-A177-3AD203B41FA5}">
                      <a16:colId xmlns:a16="http://schemas.microsoft.com/office/drawing/2014/main" val="3751949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97315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- 2024-05-28 09:43:19</a:t>
                      </a:r>
                      <a:r>
                        <a:rPr kumimoji="0" lang="en-US" sz="1000" b="0" i="0" u="none" strike="noStrike" kern="1200" cap="none" spc="0" normalizeH="0" baseline="0" noProof="0">
                          <a:ln>
                            <a:noFill/>
                          </a:ln>
                          <a:solidFill>
                            <a:prstClr val="black"/>
                          </a:solidFill>
                          <a:effectLst/>
                          <a:uLnTx/>
                          <a:uFillTx/>
                          <a:latin typeface="Calibri"/>
                          <a:ea typeface="+mn-ea"/>
                          <a:cs typeface="+mn-cs"/>
                        </a:rPr>
                        <a:t>
 #Bearings need to be tough to withstand the harshest conditions. Think about dusty environments, for example. Dust that also leads to contaminated lubrication. NSK’s solution for that is to manufacture the bearings from super tough steel (TF-Steel) right from the beginning. Check our video, to find out what Super TF-Steel is capable of.
https://lnkd.in/gbNTHenp #NSK #Steel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https://media.licdn.com/dms/image/D4E05AQGoRsbZDdyM7Q/feedshare-thumbnail_720_1280/0/1716882152659?e=1718024400&amp;v=beta&amp;t=rNP5-KwvKDSGuul9J7PjM9OsSWLFad6gm0IcuGLtnOY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Post Clip, NSK DGBB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5.9443190368698 %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extLst>
                  <a:ext uri="{0D108BD9-81ED-4DB2-BD59-A6C34878D82A}">
                    <a16:rowId xmlns:a16="http://schemas.microsoft.com/office/drawing/2014/main" val="78977047"/>
                  </a:ext>
                </a:extLst>
              </a:tr>
            </a:tbl>
          </a:graphicData>
        </a:graphic>
      </p:graphicFrame>
      <p:sp>
        <p:nvSpPr>
          <p:cNvPr id="4" name="Text Placeholder 3">
            <a:extLst>
              <a:ext uri="{FF2B5EF4-FFF2-40B4-BE49-F238E27FC236}">
                <a16:creationId xmlns:a16="http://schemas.microsoft.com/office/drawing/2014/main" id="{5EA7E377-2322-4D9E-A423-C71736A72C7C}"/>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323079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E0BE-2D23-41F2-AABC-3C5641EC95B2}"/>
              </a:ext>
            </a:extLst>
          </p:cNvPr>
          <p:cNvSpPr>
            <a:spLocks noGrp="1"/>
          </p:cNvSpPr>
          <p:nvPr>
            <p:ph type="title"/>
          </p:nvPr>
        </p:nvSpPr>
        <p:spPr/>
        <p:txBody>
          <a:bodyPr/>
          <a:lstStyle/>
          <a:p>
            <a:r>
              <a:rPr lang="en-US"/>
              <a:t>LinkedIn Custom Posts Table | NSK - 4 of 10</a:t>
            </a:r>
          </a:p>
        </p:txBody>
      </p:sp>
      <p:graphicFrame>
        <p:nvGraphicFramePr>
          <p:cNvPr id="5" name="Table Placeholder 4">
            <a:extLst>
              <a:ext uri="{FF2B5EF4-FFF2-40B4-BE49-F238E27FC236}">
                <a16:creationId xmlns:a16="http://schemas.microsoft.com/office/drawing/2014/main" id="{061B09A4-5972-4D68-AC44-CF13D8AD62EE}"/>
              </a:ext>
            </a:extLst>
          </p:cNvPr>
          <p:cNvGraphicFramePr>
            <a:graphicFrameLocks noGrp="1"/>
          </p:cNvGraphicFramePr>
          <p:nvPr>
            <p:ph type="tbl" sz="quarter" idx="13"/>
            <p:extLst>
              <p:ext uri="{D42A27DB-BD31-4B8C-83A1-F6EECF244321}">
                <p14:modId xmlns:p14="http://schemas.microsoft.com/office/powerpoint/2010/main" val="2863345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898886056"/>
                    </a:ext>
                  </a:extLst>
                </a:gridCol>
                <a:gridCol w="822961">
                  <a:extLst>
                    <a:ext uri="{9D8B030D-6E8A-4147-A177-3AD203B41FA5}">
                      <a16:colId xmlns:a16="http://schemas.microsoft.com/office/drawing/2014/main" val="2057909531"/>
                    </a:ext>
                  </a:extLst>
                </a:gridCol>
                <a:gridCol w="1152145">
                  <a:extLst>
                    <a:ext uri="{9D8B030D-6E8A-4147-A177-3AD203B41FA5}">
                      <a16:colId xmlns:a16="http://schemas.microsoft.com/office/drawing/2014/main" val="1534015497"/>
                    </a:ext>
                  </a:extLst>
                </a:gridCol>
                <a:gridCol w="576072">
                  <a:extLst>
                    <a:ext uri="{9D8B030D-6E8A-4147-A177-3AD203B41FA5}">
                      <a16:colId xmlns:a16="http://schemas.microsoft.com/office/drawing/2014/main" val="1493168814"/>
                    </a:ext>
                  </a:extLst>
                </a:gridCol>
                <a:gridCol w="411480">
                  <a:extLst>
                    <a:ext uri="{9D8B030D-6E8A-4147-A177-3AD203B41FA5}">
                      <a16:colId xmlns:a16="http://schemas.microsoft.com/office/drawing/2014/main" val="2752834019"/>
                    </a:ext>
                  </a:extLst>
                </a:gridCol>
                <a:gridCol w="411480">
                  <a:extLst>
                    <a:ext uri="{9D8B030D-6E8A-4147-A177-3AD203B41FA5}">
                      <a16:colId xmlns:a16="http://schemas.microsoft.com/office/drawing/2014/main" val="820427442"/>
                    </a:ext>
                  </a:extLst>
                </a:gridCol>
                <a:gridCol w="411480">
                  <a:extLst>
                    <a:ext uri="{9D8B030D-6E8A-4147-A177-3AD203B41FA5}">
                      <a16:colId xmlns:a16="http://schemas.microsoft.com/office/drawing/2014/main" val="3754565902"/>
                    </a:ext>
                  </a:extLst>
                </a:gridCol>
                <a:gridCol w="411480">
                  <a:extLst>
                    <a:ext uri="{9D8B030D-6E8A-4147-A177-3AD203B41FA5}">
                      <a16:colId xmlns:a16="http://schemas.microsoft.com/office/drawing/2014/main" val="3775513881"/>
                    </a:ext>
                  </a:extLst>
                </a:gridCol>
                <a:gridCol w="411480">
                  <a:extLst>
                    <a:ext uri="{9D8B030D-6E8A-4147-A177-3AD203B41FA5}">
                      <a16:colId xmlns:a16="http://schemas.microsoft.com/office/drawing/2014/main" val="2838315786"/>
                    </a:ext>
                  </a:extLst>
                </a:gridCol>
                <a:gridCol w="411480">
                  <a:extLst>
                    <a:ext uri="{9D8B030D-6E8A-4147-A177-3AD203B41FA5}">
                      <a16:colId xmlns:a16="http://schemas.microsoft.com/office/drawing/2014/main" val="3063057641"/>
                    </a:ext>
                  </a:extLst>
                </a:gridCol>
                <a:gridCol w="411480">
                  <a:extLst>
                    <a:ext uri="{9D8B030D-6E8A-4147-A177-3AD203B41FA5}">
                      <a16:colId xmlns:a16="http://schemas.microsoft.com/office/drawing/2014/main" val="68334387"/>
                    </a:ext>
                  </a:extLst>
                </a:gridCol>
                <a:gridCol w="411480">
                  <a:extLst>
                    <a:ext uri="{9D8B030D-6E8A-4147-A177-3AD203B41FA5}">
                      <a16:colId xmlns:a16="http://schemas.microsoft.com/office/drawing/2014/main" val="1315377686"/>
                    </a:ext>
                  </a:extLst>
                </a:gridCol>
                <a:gridCol w="411480">
                  <a:extLst>
                    <a:ext uri="{9D8B030D-6E8A-4147-A177-3AD203B41FA5}">
                      <a16:colId xmlns:a16="http://schemas.microsoft.com/office/drawing/2014/main" val="1162997260"/>
                    </a:ext>
                  </a:extLst>
                </a:gridCol>
                <a:gridCol w="411480">
                  <a:extLst>
                    <a:ext uri="{9D8B030D-6E8A-4147-A177-3AD203B41FA5}">
                      <a16:colId xmlns:a16="http://schemas.microsoft.com/office/drawing/2014/main" val="2976809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4531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- 2024-05-23 12:30:00</a:t>
                      </a:r>
                      <a:r>
                        <a:rPr kumimoji="0" lang="en-US" sz="1000" b="0" i="0" u="none" strike="noStrike" kern="1200" cap="none" spc="0" normalizeH="0" baseline="0" noProof="0">
                          <a:ln>
                            <a:noFill/>
                          </a:ln>
                          <a:solidFill>
                            <a:prstClr val="black"/>
                          </a:solidFill>
                          <a:effectLst/>
                          <a:uLnTx/>
                          <a:uFillTx/>
                          <a:latin typeface="Calibri"/>
                          <a:ea typeface="+mn-ea"/>
                          <a:cs typeface="+mn-cs"/>
                        </a:rPr>
                        <a:t>
Meet our new Angular Contact Ball #Bearings called ROBUSTDYNA They manage to square the circle: Ultra high speeds and high load capacity, combined with a very long service life. Sounds impossible? Well, it isn´t! 
Check our slider.
https://lnkd.in/eW4FS7xv #NSK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Post Slider, NSK SPB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29.617627997408 %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85786981"/>
                  </a:ext>
                </a:extLst>
              </a:tr>
            </a:tbl>
          </a:graphicData>
        </a:graphic>
      </p:graphicFrame>
      <p:sp>
        <p:nvSpPr>
          <p:cNvPr id="4" name="Text Placeholder 3">
            <a:extLst>
              <a:ext uri="{FF2B5EF4-FFF2-40B4-BE49-F238E27FC236}">
                <a16:creationId xmlns:a16="http://schemas.microsoft.com/office/drawing/2014/main" id="{ADDBE58E-8FA8-487B-B6FA-9F356A7E014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354996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BB01E-28C5-40FE-BF0B-9393BBCE8FA7}"/>
              </a:ext>
            </a:extLst>
          </p:cNvPr>
          <p:cNvSpPr>
            <a:spLocks noGrp="1"/>
          </p:cNvSpPr>
          <p:nvPr>
            <p:ph type="title"/>
          </p:nvPr>
        </p:nvSpPr>
        <p:spPr/>
        <p:txBody>
          <a:bodyPr/>
          <a:lstStyle/>
          <a:p>
            <a:r>
              <a:rPr lang="en-US"/>
              <a:t>LinkedIn Custom Posts Table | NSK - 5 of 10</a:t>
            </a:r>
          </a:p>
        </p:txBody>
      </p:sp>
      <p:graphicFrame>
        <p:nvGraphicFramePr>
          <p:cNvPr id="5" name="Table Placeholder 4">
            <a:extLst>
              <a:ext uri="{FF2B5EF4-FFF2-40B4-BE49-F238E27FC236}">
                <a16:creationId xmlns:a16="http://schemas.microsoft.com/office/drawing/2014/main" id="{58D34DE5-30B7-40E7-A71A-E6B5B957AF4F}"/>
              </a:ext>
            </a:extLst>
          </p:cNvPr>
          <p:cNvGraphicFramePr>
            <a:graphicFrameLocks noGrp="1"/>
          </p:cNvGraphicFramePr>
          <p:nvPr>
            <p:ph type="tbl" sz="quarter" idx="13"/>
            <p:extLst>
              <p:ext uri="{D42A27DB-BD31-4B8C-83A1-F6EECF244321}">
                <p14:modId xmlns:p14="http://schemas.microsoft.com/office/powerpoint/2010/main" val="3147029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507660604"/>
                    </a:ext>
                  </a:extLst>
                </a:gridCol>
                <a:gridCol w="822961">
                  <a:extLst>
                    <a:ext uri="{9D8B030D-6E8A-4147-A177-3AD203B41FA5}">
                      <a16:colId xmlns:a16="http://schemas.microsoft.com/office/drawing/2014/main" val="1514405708"/>
                    </a:ext>
                  </a:extLst>
                </a:gridCol>
                <a:gridCol w="1152145">
                  <a:extLst>
                    <a:ext uri="{9D8B030D-6E8A-4147-A177-3AD203B41FA5}">
                      <a16:colId xmlns:a16="http://schemas.microsoft.com/office/drawing/2014/main" val="491519342"/>
                    </a:ext>
                  </a:extLst>
                </a:gridCol>
                <a:gridCol w="576072">
                  <a:extLst>
                    <a:ext uri="{9D8B030D-6E8A-4147-A177-3AD203B41FA5}">
                      <a16:colId xmlns:a16="http://schemas.microsoft.com/office/drawing/2014/main" val="2023720687"/>
                    </a:ext>
                  </a:extLst>
                </a:gridCol>
                <a:gridCol w="411480">
                  <a:extLst>
                    <a:ext uri="{9D8B030D-6E8A-4147-A177-3AD203B41FA5}">
                      <a16:colId xmlns:a16="http://schemas.microsoft.com/office/drawing/2014/main" val="851254915"/>
                    </a:ext>
                  </a:extLst>
                </a:gridCol>
                <a:gridCol w="411480">
                  <a:extLst>
                    <a:ext uri="{9D8B030D-6E8A-4147-A177-3AD203B41FA5}">
                      <a16:colId xmlns:a16="http://schemas.microsoft.com/office/drawing/2014/main" val="835296441"/>
                    </a:ext>
                  </a:extLst>
                </a:gridCol>
                <a:gridCol w="411480">
                  <a:extLst>
                    <a:ext uri="{9D8B030D-6E8A-4147-A177-3AD203B41FA5}">
                      <a16:colId xmlns:a16="http://schemas.microsoft.com/office/drawing/2014/main" val="3293336375"/>
                    </a:ext>
                  </a:extLst>
                </a:gridCol>
                <a:gridCol w="411480">
                  <a:extLst>
                    <a:ext uri="{9D8B030D-6E8A-4147-A177-3AD203B41FA5}">
                      <a16:colId xmlns:a16="http://schemas.microsoft.com/office/drawing/2014/main" val="277236495"/>
                    </a:ext>
                  </a:extLst>
                </a:gridCol>
                <a:gridCol w="411480">
                  <a:extLst>
                    <a:ext uri="{9D8B030D-6E8A-4147-A177-3AD203B41FA5}">
                      <a16:colId xmlns:a16="http://schemas.microsoft.com/office/drawing/2014/main" val="3849146775"/>
                    </a:ext>
                  </a:extLst>
                </a:gridCol>
                <a:gridCol w="411480">
                  <a:extLst>
                    <a:ext uri="{9D8B030D-6E8A-4147-A177-3AD203B41FA5}">
                      <a16:colId xmlns:a16="http://schemas.microsoft.com/office/drawing/2014/main" val="3444485213"/>
                    </a:ext>
                  </a:extLst>
                </a:gridCol>
                <a:gridCol w="411480">
                  <a:extLst>
                    <a:ext uri="{9D8B030D-6E8A-4147-A177-3AD203B41FA5}">
                      <a16:colId xmlns:a16="http://schemas.microsoft.com/office/drawing/2014/main" val="2341044408"/>
                    </a:ext>
                  </a:extLst>
                </a:gridCol>
                <a:gridCol w="411480">
                  <a:extLst>
                    <a:ext uri="{9D8B030D-6E8A-4147-A177-3AD203B41FA5}">
                      <a16:colId xmlns:a16="http://schemas.microsoft.com/office/drawing/2014/main" val="455136160"/>
                    </a:ext>
                  </a:extLst>
                </a:gridCol>
                <a:gridCol w="411480">
                  <a:extLst>
                    <a:ext uri="{9D8B030D-6E8A-4147-A177-3AD203B41FA5}">
                      <a16:colId xmlns:a16="http://schemas.microsoft.com/office/drawing/2014/main" val="1455903374"/>
                    </a:ext>
                  </a:extLst>
                </a:gridCol>
                <a:gridCol w="411480">
                  <a:extLst>
                    <a:ext uri="{9D8B030D-6E8A-4147-A177-3AD203B41FA5}">
                      <a16:colId xmlns:a16="http://schemas.microsoft.com/office/drawing/2014/main" val="3745006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8361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- 2024-05-21 12:30:06</a:t>
                      </a:r>
                      <a:r>
                        <a:rPr kumimoji="0" lang="en-US" sz="1000" b="0" i="0" u="none" strike="noStrike" kern="1200" cap="none" spc="0" normalizeH="0" baseline="0" noProof="0">
                          <a:ln>
                            <a:noFill/>
                          </a:ln>
                          <a:solidFill>
                            <a:prstClr val="black"/>
                          </a:solidFill>
                          <a:effectLst/>
                          <a:uLnTx/>
                          <a:uFillTx/>
                          <a:latin typeface="Calibri"/>
                          <a:ea typeface="+mn-ea"/>
                          <a:cs typeface="+mn-cs"/>
                        </a:rPr>
                        <a:t>
 The official opening of our European Linear Guide Cutting Plant in Tilburg, the Netherlands is a fact! And what a wonderful event it was. But before you can take a look yourself in our video from the opening ceremony, we would like to say “thank you!” to everyone involved and mainly to all the visitors who made this a very special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https://media.licdn.com/dms/image/D4E05AQH_h9maAta4KQ/feedshare-thumbnail_720_1280/0/1716275264269?e=1718024400&amp;v=beta&amp;t=_t_M6W6061rd8R44hsxCyoTEOSb-3n8iZtzgbGS3ZDs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Linear , NSK Post Clip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9.0577305905773 %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a:t>
                      </a:r>
                    </a:p>
                  </a:txBody>
                  <a:tcPr/>
                </a:tc>
                <a:extLst>
                  <a:ext uri="{0D108BD9-81ED-4DB2-BD59-A6C34878D82A}">
                    <a16:rowId xmlns:a16="http://schemas.microsoft.com/office/drawing/2014/main" val="3453082240"/>
                  </a:ext>
                </a:extLst>
              </a:tr>
            </a:tbl>
          </a:graphicData>
        </a:graphic>
      </p:graphicFrame>
      <p:sp>
        <p:nvSpPr>
          <p:cNvPr id="4" name="Text Placeholder 3">
            <a:extLst>
              <a:ext uri="{FF2B5EF4-FFF2-40B4-BE49-F238E27FC236}">
                <a16:creationId xmlns:a16="http://schemas.microsoft.com/office/drawing/2014/main" id="{13F0453B-D650-4705-AD7E-E5CF59344CB8}"/>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7437109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672B3-0EA5-420B-9417-E13114B11DBD}"/>
              </a:ext>
            </a:extLst>
          </p:cNvPr>
          <p:cNvSpPr>
            <a:spLocks noGrp="1"/>
          </p:cNvSpPr>
          <p:nvPr>
            <p:ph type="title"/>
          </p:nvPr>
        </p:nvSpPr>
        <p:spPr/>
        <p:txBody>
          <a:bodyPr/>
          <a:lstStyle/>
          <a:p>
            <a:r>
              <a:rPr lang="en-US"/>
              <a:t>LinkedIn Custom Posts Table | NSK - 6 of 10</a:t>
            </a:r>
          </a:p>
        </p:txBody>
      </p:sp>
      <p:graphicFrame>
        <p:nvGraphicFramePr>
          <p:cNvPr id="5" name="Table Placeholder 4">
            <a:extLst>
              <a:ext uri="{FF2B5EF4-FFF2-40B4-BE49-F238E27FC236}">
                <a16:creationId xmlns:a16="http://schemas.microsoft.com/office/drawing/2014/main" id="{783126AF-2E44-46B2-AEA6-EAF7838A3F42}"/>
              </a:ext>
            </a:extLst>
          </p:cNvPr>
          <p:cNvGraphicFramePr>
            <a:graphicFrameLocks noGrp="1"/>
          </p:cNvGraphicFramePr>
          <p:nvPr>
            <p:ph type="tbl" sz="quarter" idx="13"/>
            <p:extLst>
              <p:ext uri="{D42A27DB-BD31-4B8C-83A1-F6EECF244321}">
                <p14:modId xmlns:p14="http://schemas.microsoft.com/office/powerpoint/2010/main" val="501968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886593073"/>
                    </a:ext>
                  </a:extLst>
                </a:gridCol>
                <a:gridCol w="822961">
                  <a:extLst>
                    <a:ext uri="{9D8B030D-6E8A-4147-A177-3AD203B41FA5}">
                      <a16:colId xmlns:a16="http://schemas.microsoft.com/office/drawing/2014/main" val="632485255"/>
                    </a:ext>
                  </a:extLst>
                </a:gridCol>
                <a:gridCol w="1152145">
                  <a:extLst>
                    <a:ext uri="{9D8B030D-6E8A-4147-A177-3AD203B41FA5}">
                      <a16:colId xmlns:a16="http://schemas.microsoft.com/office/drawing/2014/main" val="3677165704"/>
                    </a:ext>
                  </a:extLst>
                </a:gridCol>
                <a:gridCol w="576072">
                  <a:extLst>
                    <a:ext uri="{9D8B030D-6E8A-4147-A177-3AD203B41FA5}">
                      <a16:colId xmlns:a16="http://schemas.microsoft.com/office/drawing/2014/main" val="490259344"/>
                    </a:ext>
                  </a:extLst>
                </a:gridCol>
                <a:gridCol w="411480">
                  <a:extLst>
                    <a:ext uri="{9D8B030D-6E8A-4147-A177-3AD203B41FA5}">
                      <a16:colId xmlns:a16="http://schemas.microsoft.com/office/drawing/2014/main" val="725417494"/>
                    </a:ext>
                  </a:extLst>
                </a:gridCol>
                <a:gridCol w="411480">
                  <a:extLst>
                    <a:ext uri="{9D8B030D-6E8A-4147-A177-3AD203B41FA5}">
                      <a16:colId xmlns:a16="http://schemas.microsoft.com/office/drawing/2014/main" val="3791995077"/>
                    </a:ext>
                  </a:extLst>
                </a:gridCol>
                <a:gridCol w="411480">
                  <a:extLst>
                    <a:ext uri="{9D8B030D-6E8A-4147-A177-3AD203B41FA5}">
                      <a16:colId xmlns:a16="http://schemas.microsoft.com/office/drawing/2014/main" val="2445210178"/>
                    </a:ext>
                  </a:extLst>
                </a:gridCol>
                <a:gridCol w="411480">
                  <a:extLst>
                    <a:ext uri="{9D8B030D-6E8A-4147-A177-3AD203B41FA5}">
                      <a16:colId xmlns:a16="http://schemas.microsoft.com/office/drawing/2014/main" val="509519341"/>
                    </a:ext>
                  </a:extLst>
                </a:gridCol>
                <a:gridCol w="411480">
                  <a:extLst>
                    <a:ext uri="{9D8B030D-6E8A-4147-A177-3AD203B41FA5}">
                      <a16:colId xmlns:a16="http://schemas.microsoft.com/office/drawing/2014/main" val="3129014815"/>
                    </a:ext>
                  </a:extLst>
                </a:gridCol>
                <a:gridCol w="411480">
                  <a:extLst>
                    <a:ext uri="{9D8B030D-6E8A-4147-A177-3AD203B41FA5}">
                      <a16:colId xmlns:a16="http://schemas.microsoft.com/office/drawing/2014/main" val="207205714"/>
                    </a:ext>
                  </a:extLst>
                </a:gridCol>
                <a:gridCol w="411480">
                  <a:extLst>
                    <a:ext uri="{9D8B030D-6E8A-4147-A177-3AD203B41FA5}">
                      <a16:colId xmlns:a16="http://schemas.microsoft.com/office/drawing/2014/main" val="29611307"/>
                    </a:ext>
                  </a:extLst>
                </a:gridCol>
                <a:gridCol w="411480">
                  <a:extLst>
                    <a:ext uri="{9D8B030D-6E8A-4147-A177-3AD203B41FA5}">
                      <a16:colId xmlns:a16="http://schemas.microsoft.com/office/drawing/2014/main" val="2150810463"/>
                    </a:ext>
                  </a:extLst>
                </a:gridCol>
                <a:gridCol w="411480">
                  <a:extLst>
                    <a:ext uri="{9D8B030D-6E8A-4147-A177-3AD203B41FA5}">
                      <a16:colId xmlns:a16="http://schemas.microsoft.com/office/drawing/2014/main" val="2993511676"/>
                    </a:ext>
                  </a:extLst>
                </a:gridCol>
                <a:gridCol w="411480">
                  <a:extLst>
                    <a:ext uri="{9D8B030D-6E8A-4147-A177-3AD203B41FA5}">
                      <a16:colId xmlns:a16="http://schemas.microsoft.com/office/drawing/2014/main" val="509168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7600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- 2024-05-16 12:30:01</a:t>
                      </a:r>
                      <a:r>
                        <a:rPr kumimoji="0" lang="en-US" sz="1000" b="0" i="0" u="none" strike="noStrike" kern="1200" cap="none" spc="0" normalizeH="0" baseline="0" noProof="0">
                          <a:ln>
                            <a:noFill/>
                          </a:ln>
                          <a:solidFill>
                            <a:prstClr val="black"/>
                          </a:solidFill>
                          <a:effectLst/>
                          <a:uLnTx/>
                          <a:uFillTx/>
                          <a:latin typeface="Calibri"/>
                          <a:ea typeface="+mn-ea"/>
                          <a:cs typeface="+mn-cs"/>
                        </a:rPr>
                        <a:t>
 NSK linear motion products prove perfect for automated assembly processes
On behalf of a customer, a well-known specialist in high-performance automation developed and built a fully automated system that assembles furniture fittings in a cycle time of just 0.6 seconds. The system operates 24/7 and executes around 30 million cycles per year, with the hard working actuators using high-quality NH/NS series linear guides from #NSK.
We have been one of the company’s suppliers for more than 25 years. Today, our NH/NS series high-precision linear guides (standard and custom), miniature linear guides and ball screws are all qualified by the machine builder as house-standard components. Notably, the NSK K1 lubrication unit, which fits to both linear guides and ball screws, is the key component that meets the customer’s primary requirements of long service life and minimal maintenance.
Discover more: https://lnkd.in/eAnCUbrx #linearguides #ballscrews #bearing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https://media.licdn.com/dms/image/D4E22AQFi2cXX9-tJ2A/feedshare-shrink_2048_1536/0/1715841075756?e=1720051200&amp;v=beta&amp;t=OHGa2vjViRk9w8vmiG5TRO21C0l4UjifqCexi7zo1Ko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Divers,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4.8101265822785 %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39114465"/>
                  </a:ext>
                </a:extLst>
              </a:tr>
            </a:tbl>
          </a:graphicData>
        </a:graphic>
      </p:graphicFrame>
      <p:sp>
        <p:nvSpPr>
          <p:cNvPr id="4" name="Text Placeholder 3">
            <a:extLst>
              <a:ext uri="{FF2B5EF4-FFF2-40B4-BE49-F238E27FC236}">
                <a16:creationId xmlns:a16="http://schemas.microsoft.com/office/drawing/2014/main" id="{16D26036-504C-4739-8BB1-30839F53A949}"/>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634232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9AD19-704D-4442-ADD2-3626933CF5E9}"/>
              </a:ext>
            </a:extLst>
          </p:cNvPr>
          <p:cNvSpPr>
            <a:spLocks noGrp="1"/>
          </p:cNvSpPr>
          <p:nvPr>
            <p:ph type="title"/>
          </p:nvPr>
        </p:nvSpPr>
        <p:spPr/>
        <p:txBody>
          <a:bodyPr/>
          <a:lstStyle/>
          <a:p>
            <a:r>
              <a:rPr lang="en-US"/>
              <a:t>LinkedIn Custom Posts Table | NSK - 7 of 10</a:t>
            </a:r>
          </a:p>
        </p:txBody>
      </p:sp>
      <p:graphicFrame>
        <p:nvGraphicFramePr>
          <p:cNvPr id="5" name="Table Placeholder 4">
            <a:extLst>
              <a:ext uri="{FF2B5EF4-FFF2-40B4-BE49-F238E27FC236}">
                <a16:creationId xmlns:a16="http://schemas.microsoft.com/office/drawing/2014/main" id="{60F5DEAC-77ED-4ACF-A04C-C6FECE40BBC6}"/>
              </a:ext>
            </a:extLst>
          </p:cNvPr>
          <p:cNvGraphicFramePr>
            <a:graphicFrameLocks noGrp="1"/>
          </p:cNvGraphicFramePr>
          <p:nvPr>
            <p:ph type="tbl" sz="quarter" idx="13"/>
            <p:extLst>
              <p:ext uri="{D42A27DB-BD31-4B8C-83A1-F6EECF244321}">
                <p14:modId xmlns:p14="http://schemas.microsoft.com/office/powerpoint/2010/main" val="2800480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182792913"/>
                    </a:ext>
                  </a:extLst>
                </a:gridCol>
                <a:gridCol w="822961">
                  <a:extLst>
                    <a:ext uri="{9D8B030D-6E8A-4147-A177-3AD203B41FA5}">
                      <a16:colId xmlns:a16="http://schemas.microsoft.com/office/drawing/2014/main" val="2203161407"/>
                    </a:ext>
                  </a:extLst>
                </a:gridCol>
                <a:gridCol w="1152145">
                  <a:extLst>
                    <a:ext uri="{9D8B030D-6E8A-4147-A177-3AD203B41FA5}">
                      <a16:colId xmlns:a16="http://schemas.microsoft.com/office/drawing/2014/main" val="4228160018"/>
                    </a:ext>
                  </a:extLst>
                </a:gridCol>
                <a:gridCol w="576072">
                  <a:extLst>
                    <a:ext uri="{9D8B030D-6E8A-4147-A177-3AD203B41FA5}">
                      <a16:colId xmlns:a16="http://schemas.microsoft.com/office/drawing/2014/main" val="2277907268"/>
                    </a:ext>
                  </a:extLst>
                </a:gridCol>
                <a:gridCol w="411480">
                  <a:extLst>
                    <a:ext uri="{9D8B030D-6E8A-4147-A177-3AD203B41FA5}">
                      <a16:colId xmlns:a16="http://schemas.microsoft.com/office/drawing/2014/main" val="2926600304"/>
                    </a:ext>
                  </a:extLst>
                </a:gridCol>
                <a:gridCol w="411480">
                  <a:extLst>
                    <a:ext uri="{9D8B030D-6E8A-4147-A177-3AD203B41FA5}">
                      <a16:colId xmlns:a16="http://schemas.microsoft.com/office/drawing/2014/main" val="730287827"/>
                    </a:ext>
                  </a:extLst>
                </a:gridCol>
                <a:gridCol w="411480">
                  <a:extLst>
                    <a:ext uri="{9D8B030D-6E8A-4147-A177-3AD203B41FA5}">
                      <a16:colId xmlns:a16="http://schemas.microsoft.com/office/drawing/2014/main" val="544293401"/>
                    </a:ext>
                  </a:extLst>
                </a:gridCol>
                <a:gridCol w="411480">
                  <a:extLst>
                    <a:ext uri="{9D8B030D-6E8A-4147-A177-3AD203B41FA5}">
                      <a16:colId xmlns:a16="http://schemas.microsoft.com/office/drawing/2014/main" val="294694129"/>
                    </a:ext>
                  </a:extLst>
                </a:gridCol>
                <a:gridCol w="411480">
                  <a:extLst>
                    <a:ext uri="{9D8B030D-6E8A-4147-A177-3AD203B41FA5}">
                      <a16:colId xmlns:a16="http://schemas.microsoft.com/office/drawing/2014/main" val="286613104"/>
                    </a:ext>
                  </a:extLst>
                </a:gridCol>
                <a:gridCol w="411480">
                  <a:extLst>
                    <a:ext uri="{9D8B030D-6E8A-4147-A177-3AD203B41FA5}">
                      <a16:colId xmlns:a16="http://schemas.microsoft.com/office/drawing/2014/main" val="1351484356"/>
                    </a:ext>
                  </a:extLst>
                </a:gridCol>
                <a:gridCol w="411480">
                  <a:extLst>
                    <a:ext uri="{9D8B030D-6E8A-4147-A177-3AD203B41FA5}">
                      <a16:colId xmlns:a16="http://schemas.microsoft.com/office/drawing/2014/main" val="3255014227"/>
                    </a:ext>
                  </a:extLst>
                </a:gridCol>
                <a:gridCol w="411480">
                  <a:extLst>
                    <a:ext uri="{9D8B030D-6E8A-4147-A177-3AD203B41FA5}">
                      <a16:colId xmlns:a16="http://schemas.microsoft.com/office/drawing/2014/main" val="2306379485"/>
                    </a:ext>
                  </a:extLst>
                </a:gridCol>
                <a:gridCol w="411480">
                  <a:extLst>
                    <a:ext uri="{9D8B030D-6E8A-4147-A177-3AD203B41FA5}">
                      <a16:colId xmlns:a16="http://schemas.microsoft.com/office/drawing/2014/main" val="1599564272"/>
                    </a:ext>
                  </a:extLst>
                </a:gridCol>
                <a:gridCol w="411480">
                  <a:extLst>
                    <a:ext uri="{9D8B030D-6E8A-4147-A177-3AD203B41FA5}">
                      <a16:colId xmlns:a16="http://schemas.microsoft.com/office/drawing/2014/main" val="1121340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2631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- 2024-05-14 11:30:07</a:t>
                      </a:r>
                      <a:r>
                        <a:rPr kumimoji="0" lang="en-US" sz="1000" b="0" i="0" u="none" strike="noStrike" kern="1200" cap="none" spc="0" normalizeH="0" baseline="0" noProof="0">
                          <a:ln>
                            <a:noFill/>
                          </a:ln>
                          <a:solidFill>
                            <a:prstClr val="black"/>
                          </a:solidFill>
                          <a:effectLst/>
                          <a:uLnTx/>
                          <a:uFillTx/>
                          <a:latin typeface="Calibri"/>
                          <a:ea typeface="+mn-ea"/>
                          <a:cs typeface="+mn-cs"/>
                        </a:rPr>
                        <a:t>
 Finally the technical equipment arrives at our European Linear Guide Cutting Plant in Tilburg and gets installed. The first guides are already cut and shipped. We are ready to go! Check the video to see how the cutting plant looks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https://media.licdn.com/dms/image/D5605AQHdFS5EtY2SgA/feedshare-thumbnail_720_1280/0/1715594790844?e=1718024400&amp;v=beta&amp;t=14ypIzqywd72FbrJsCR7IagEou5vcfnsdk1HA4BJ1T4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Linear , NSK Post Clip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7.1877356119628 %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extLst>
                  <a:ext uri="{0D108BD9-81ED-4DB2-BD59-A6C34878D82A}">
                    <a16:rowId xmlns:a16="http://schemas.microsoft.com/office/drawing/2014/main" val="470054769"/>
                  </a:ext>
                </a:extLst>
              </a:tr>
            </a:tbl>
          </a:graphicData>
        </a:graphic>
      </p:graphicFrame>
      <p:sp>
        <p:nvSpPr>
          <p:cNvPr id="4" name="Text Placeholder 3">
            <a:extLst>
              <a:ext uri="{FF2B5EF4-FFF2-40B4-BE49-F238E27FC236}">
                <a16:creationId xmlns:a16="http://schemas.microsoft.com/office/drawing/2014/main" id="{BBACC542-BA72-4E7A-A246-56E5CCAE19A5}"/>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1435977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BFFCA-8B55-4DFC-A737-9302F0F69688}"/>
              </a:ext>
            </a:extLst>
          </p:cNvPr>
          <p:cNvSpPr>
            <a:spLocks noGrp="1"/>
          </p:cNvSpPr>
          <p:nvPr>
            <p:ph type="title"/>
          </p:nvPr>
        </p:nvSpPr>
        <p:spPr/>
        <p:txBody>
          <a:bodyPr/>
          <a:lstStyle/>
          <a:p>
            <a:r>
              <a:rPr lang="en-US"/>
              <a:t>LinkedIn Custom Posts Table | NSK - 8 of 10</a:t>
            </a:r>
          </a:p>
        </p:txBody>
      </p:sp>
      <p:graphicFrame>
        <p:nvGraphicFramePr>
          <p:cNvPr id="5" name="Table Placeholder 4">
            <a:extLst>
              <a:ext uri="{FF2B5EF4-FFF2-40B4-BE49-F238E27FC236}">
                <a16:creationId xmlns:a16="http://schemas.microsoft.com/office/drawing/2014/main" id="{85018063-CC09-45FB-B348-2B1A5281498E}"/>
              </a:ext>
            </a:extLst>
          </p:cNvPr>
          <p:cNvGraphicFramePr>
            <a:graphicFrameLocks noGrp="1"/>
          </p:cNvGraphicFramePr>
          <p:nvPr>
            <p:ph type="tbl" sz="quarter" idx="13"/>
            <p:extLst>
              <p:ext uri="{D42A27DB-BD31-4B8C-83A1-F6EECF244321}">
                <p14:modId xmlns:p14="http://schemas.microsoft.com/office/powerpoint/2010/main" val="535227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665606590"/>
                    </a:ext>
                  </a:extLst>
                </a:gridCol>
                <a:gridCol w="822961">
                  <a:extLst>
                    <a:ext uri="{9D8B030D-6E8A-4147-A177-3AD203B41FA5}">
                      <a16:colId xmlns:a16="http://schemas.microsoft.com/office/drawing/2014/main" val="2976679795"/>
                    </a:ext>
                  </a:extLst>
                </a:gridCol>
                <a:gridCol w="1152145">
                  <a:extLst>
                    <a:ext uri="{9D8B030D-6E8A-4147-A177-3AD203B41FA5}">
                      <a16:colId xmlns:a16="http://schemas.microsoft.com/office/drawing/2014/main" val="119701874"/>
                    </a:ext>
                  </a:extLst>
                </a:gridCol>
                <a:gridCol w="576072">
                  <a:extLst>
                    <a:ext uri="{9D8B030D-6E8A-4147-A177-3AD203B41FA5}">
                      <a16:colId xmlns:a16="http://schemas.microsoft.com/office/drawing/2014/main" val="2404749540"/>
                    </a:ext>
                  </a:extLst>
                </a:gridCol>
                <a:gridCol w="411480">
                  <a:extLst>
                    <a:ext uri="{9D8B030D-6E8A-4147-A177-3AD203B41FA5}">
                      <a16:colId xmlns:a16="http://schemas.microsoft.com/office/drawing/2014/main" val="2846585428"/>
                    </a:ext>
                  </a:extLst>
                </a:gridCol>
                <a:gridCol w="411480">
                  <a:extLst>
                    <a:ext uri="{9D8B030D-6E8A-4147-A177-3AD203B41FA5}">
                      <a16:colId xmlns:a16="http://schemas.microsoft.com/office/drawing/2014/main" val="2081417033"/>
                    </a:ext>
                  </a:extLst>
                </a:gridCol>
                <a:gridCol w="411480">
                  <a:extLst>
                    <a:ext uri="{9D8B030D-6E8A-4147-A177-3AD203B41FA5}">
                      <a16:colId xmlns:a16="http://schemas.microsoft.com/office/drawing/2014/main" val="3794203726"/>
                    </a:ext>
                  </a:extLst>
                </a:gridCol>
                <a:gridCol w="411480">
                  <a:extLst>
                    <a:ext uri="{9D8B030D-6E8A-4147-A177-3AD203B41FA5}">
                      <a16:colId xmlns:a16="http://schemas.microsoft.com/office/drawing/2014/main" val="2734273729"/>
                    </a:ext>
                  </a:extLst>
                </a:gridCol>
                <a:gridCol w="411480">
                  <a:extLst>
                    <a:ext uri="{9D8B030D-6E8A-4147-A177-3AD203B41FA5}">
                      <a16:colId xmlns:a16="http://schemas.microsoft.com/office/drawing/2014/main" val="644043451"/>
                    </a:ext>
                  </a:extLst>
                </a:gridCol>
                <a:gridCol w="411480">
                  <a:extLst>
                    <a:ext uri="{9D8B030D-6E8A-4147-A177-3AD203B41FA5}">
                      <a16:colId xmlns:a16="http://schemas.microsoft.com/office/drawing/2014/main" val="3717058373"/>
                    </a:ext>
                  </a:extLst>
                </a:gridCol>
                <a:gridCol w="411480">
                  <a:extLst>
                    <a:ext uri="{9D8B030D-6E8A-4147-A177-3AD203B41FA5}">
                      <a16:colId xmlns:a16="http://schemas.microsoft.com/office/drawing/2014/main" val="1258999708"/>
                    </a:ext>
                  </a:extLst>
                </a:gridCol>
                <a:gridCol w="411480">
                  <a:extLst>
                    <a:ext uri="{9D8B030D-6E8A-4147-A177-3AD203B41FA5}">
                      <a16:colId xmlns:a16="http://schemas.microsoft.com/office/drawing/2014/main" val="3765225271"/>
                    </a:ext>
                  </a:extLst>
                </a:gridCol>
                <a:gridCol w="411480">
                  <a:extLst>
                    <a:ext uri="{9D8B030D-6E8A-4147-A177-3AD203B41FA5}">
                      <a16:colId xmlns:a16="http://schemas.microsoft.com/office/drawing/2014/main" val="3181165567"/>
                    </a:ext>
                  </a:extLst>
                </a:gridCol>
                <a:gridCol w="411480">
                  <a:extLst>
                    <a:ext uri="{9D8B030D-6E8A-4147-A177-3AD203B41FA5}">
                      <a16:colId xmlns:a16="http://schemas.microsoft.com/office/drawing/2014/main" val="2037578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6366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- 2024-05-09 00:00:00</a:t>
                      </a:r>
                      <a:r>
                        <a:rPr kumimoji="0" lang="en-US" sz="1000" b="0" i="0" u="none" strike="noStrike" kern="1200" cap="none" spc="0" normalizeH="0" baseline="0" noProof="0">
                          <a:ln>
                            <a:noFill/>
                          </a:ln>
                          <a:solidFill>
                            <a:prstClr val="black"/>
                          </a:solidFill>
                          <a:effectLst/>
                          <a:uLnTx/>
                          <a:uFillTx/>
                          <a:latin typeface="Calibri"/>
                          <a:ea typeface="+mn-ea"/>
                          <a:cs typeface="+mn-cs"/>
                        </a:rPr>
                        <a:t>
 Do you know our Self Lube® #bearings? As units they are ready to install in a number of industrial applications. Now you may ask yourself: Nice, but why would I change from an existing solution? Well, maybe this clip will help you make that step. Have a look!
https://lnkd.in/d4xqc2p #NSK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https://media.licdn.com/dms/image/D4E05AQHrqrJjKepxlQ/feedshare-thumbnail_720_1280/0/1715170329882?e=1718024400&amp;v=beta&amp;t=wuZe8NpNzo5-GQG1lstu80aSYGzXO9lVgJGyVKZrzPM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Self-Lube, NSK Post Clip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7.7126254622293 %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extLst>
                  <a:ext uri="{0D108BD9-81ED-4DB2-BD59-A6C34878D82A}">
                    <a16:rowId xmlns:a16="http://schemas.microsoft.com/office/drawing/2014/main" val="4229597430"/>
                  </a:ext>
                </a:extLst>
              </a:tr>
            </a:tbl>
          </a:graphicData>
        </a:graphic>
      </p:graphicFrame>
      <p:sp>
        <p:nvSpPr>
          <p:cNvPr id="4" name="Text Placeholder 3">
            <a:extLst>
              <a:ext uri="{FF2B5EF4-FFF2-40B4-BE49-F238E27FC236}">
                <a16:creationId xmlns:a16="http://schemas.microsoft.com/office/drawing/2014/main" id="{A94AB8FF-F657-4273-8524-6EBE1F8FE36F}"/>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642104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51DB9-88F4-4D79-9BDB-7F7F9576DABE}"/>
              </a:ext>
            </a:extLst>
          </p:cNvPr>
          <p:cNvSpPr>
            <a:spLocks noGrp="1"/>
          </p:cNvSpPr>
          <p:nvPr>
            <p:ph type="title"/>
          </p:nvPr>
        </p:nvSpPr>
        <p:spPr/>
        <p:txBody>
          <a:bodyPr/>
          <a:lstStyle/>
          <a:p>
            <a:r>
              <a:rPr lang="en-US"/>
              <a:t>LinkedIn Custom Posts Table | NSK - 9 of 10</a:t>
            </a:r>
          </a:p>
        </p:txBody>
      </p:sp>
      <p:graphicFrame>
        <p:nvGraphicFramePr>
          <p:cNvPr id="5" name="Table Placeholder 4">
            <a:extLst>
              <a:ext uri="{FF2B5EF4-FFF2-40B4-BE49-F238E27FC236}">
                <a16:creationId xmlns:a16="http://schemas.microsoft.com/office/drawing/2014/main" id="{ED0CAACC-888F-4821-B883-36C6526ACDF7}"/>
              </a:ext>
            </a:extLst>
          </p:cNvPr>
          <p:cNvGraphicFramePr>
            <a:graphicFrameLocks noGrp="1"/>
          </p:cNvGraphicFramePr>
          <p:nvPr>
            <p:ph type="tbl" sz="quarter" idx="13"/>
            <p:extLst>
              <p:ext uri="{D42A27DB-BD31-4B8C-83A1-F6EECF244321}">
                <p14:modId xmlns:p14="http://schemas.microsoft.com/office/powerpoint/2010/main" val="3916072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339579494"/>
                    </a:ext>
                  </a:extLst>
                </a:gridCol>
                <a:gridCol w="822961">
                  <a:extLst>
                    <a:ext uri="{9D8B030D-6E8A-4147-A177-3AD203B41FA5}">
                      <a16:colId xmlns:a16="http://schemas.microsoft.com/office/drawing/2014/main" val="2898108847"/>
                    </a:ext>
                  </a:extLst>
                </a:gridCol>
                <a:gridCol w="1152145">
                  <a:extLst>
                    <a:ext uri="{9D8B030D-6E8A-4147-A177-3AD203B41FA5}">
                      <a16:colId xmlns:a16="http://schemas.microsoft.com/office/drawing/2014/main" val="1116739517"/>
                    </a:ext>
                  </a:extLst>
                </a:gridCol>
                <a:gridCol w="576072">
                  <a:extLst>
                    <a:ext uri="{9D8B030D-6E8A-4147-A177-3AD203B41FA5}">
                      <a16:colId xmlns:a16="http://schemas.microsoft.com/office/drawing/2014/main" val="2344759416"/>
                    </a:ext>
                  </a:extLst>
                </a:gridCol>
                <a:gridCol w="411480">
                  <a:extLst>
                    <a:ext uri="{9D8B030D-6E8A-4147-A177-3AD203B41FA5}">
                      <a16:colId xmlns:a16="http://schemas.microsoft.com/office/drawing/2014/main" val="199509537"/>
                    </a:ext>
                  </a:extLst>
                </a:gridCol>
                <a:gridCol w="411480">
                  <a:extLst>
                    <a:ext uri="{9D8B030D-6E8A-4147-A177-3AD203B41FA5}">
                      <a16:colId xmlns:a16="http://schemas.microsoft.com/office/drawing/2014/main" val="1234531088"/>
                    </a:ext>
                  </a:extLst>
                </a:gridCol>
                <a:gridCol w="411480">
                  <a:extLst>
                    <a:ext uri="{9D8B030D-6E8A-4147-A177-3AD203B41FA5}">
                      <a16:colId xmlns:a16="http://schemas.microsoft.com/office/drawing/2014/main" val="383893093"/>
                    </a:ext>
                  </a:extLst>
                </a:gridCol>
                <a:gridCol w="411480">
                  <a:extLst>
                    <a:ext uri="{9D8B030D-6E8A-4147-A177-3AD203B41FA5}">
                      <a16:colId xmlns:a16="http://schemas.microsoft.com/office/drawing/2014/main" val="1026307549"/>
                    </a:ext>
                  </a:extLst>
                </a:gridCol>
                <a:gridCol w="411480">
                  <a:extLst>
                    <a:ext uri="{9D8B030D-6E8A-4147-A177-3AD203B41FA5}">
                      <a16:colId xmlns:a16="http://schemas.microsoft.com/office/drawing/2014/main" val="354341962"/>
                    </a:ext>
                  </a:extLst>
                </a:gridCol>
                <a:gridCol w="411480">
                  <a:extLst>
                    <a:ext uri="{9D8B030D-6E8A-4147-A177-3AD203B41FA5}">
                      <a16:colId xmlns:a16="http://schemas.microsoft.com/office/drawing/2014/main" val="1867312409"/>
                    </a:ext>
                  </a:extLst>
                </a:gridCol>
                <a:gridCol w="411480">
                  <a:extLst>
                    <a:ext uri="{9D8B030D-6E8A-4147-A177-3AD203B41FA5}">
                      <a16:colId xmlns:a16="http://schemas.microsoft.com/office/drawing/2014/main" val="1158130991"/>
                    </a:ext>
                  </a:extLst>
                </a:gridCol>
                <a:gridCol w="411480">
                  <a:extLst>
                    <a:ext uri="{9D8B030D-6E8A-4147-A177-3AD203B41FA5}">
                      <a16:colId xmlns:a16="http://schemas.microsoft.com/office/drawing/2014/main" val="758200656"/>
                    </a:ext>
                  </a:extLst>
                </a:gridCol>
                <a:gridCol w="411480">
                  <a:extLst>
                    <a:ext uri="{9D8B030D-6E8A-4147-A177-3AD203B41FA5}">
                      <a16:colId xmlns:a16="http://schemas.microsoft.com/office/drawing/2014/main" val="4264054227"/>
                    </a:ext>
                  </a:extLst>
                </a:gridCol>
                <a:gridCol w="411480">
                  <a:extLst>
                    <a:ext uri="{9D8B030D-6E8A-4147-A177-3AD203B41FA5}">
                      <a16:colId xmlns:a16="http://schemas.microsoft.com/office/drawing/2014/main" val="422693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43655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- 2024-05-07 13:09:47</a:t>
                      </a:r>
                      <a:r>
                        <a:rPr kumimoji="0" lang="en-US" sz="1000" b="0" i="0" u="none" strike="noStrike" kern="1200" cap="none" spc="0" normalizeH="0" baseline="0" noProof="0">
                          <a:ln>
                            <a:noFill/>
                          </a:ln>
                          <a:solidFill>
                            <a:prstClr val="black"/>
                          </a:solidFill>
                          <a:effectLst/>
                          <a:uLnTx/>
                          <a:uFillTx/>
                          <a:latin typeface="Calibri"/>
                          <a:ea typeface="+mn-ea"/>
                          <a:cs typeface="+mn-cs"/>
                        </a:rPr>
                        <a:t>
 High quality work requires a safe and clean work environment. Who wouldn´t agree on that? So, before installing the actual cutting plant, a part of  #NSK ´s European Distribution Center needed to be converted into the perfect spot for a cutting plant. Want to see how that went? Watch the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https://media.licdn.com/dms/image/D4E05AQHXeg9q698FSA/feedshare-thumbnail_720_1280/0/1715079851899?e=1718024400&amp;v=beta&amp;t=dWNigPT1OR8u0bPpPdPqKyERe6lkYCskhye9e6ecYt4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Linear , NSK Post Clip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7.4832775919732 %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extLst>
                  <a:ext uri="{0D108BD9-81ED-4DB2-BD59-A6C34878D82A}">
                    <a16:rowId xmlns:a16="http://schemas.microsoft.com/office/drawing/2014/main" val="680648308"/>
                  </a:ext>
                </a:extLst>
              </a:tr>
            </a:tbl>
          </a:graphicData>
        </a:graphic>
      </p:graphicFrame>
      <p:sp>
        <p:nvSpPr>
          <p:cNvPr id="4" name="Text Placeholder 3">
            <a:extLst>
              <a:ext uri="{FF2B5EF4-FFF2-40B4-BE49-F238E27FC236}">
                <a16:creationId xmlns:a16="http://schemas.microsoft.com/office/drawing/2014/main" id="{919EEE2A-3C3F-4E9E-BE29-E5A83CE6138E}"/>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4424266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0DC32-70E5-469C-B64D-5CE63784C23A}"/>
              </a:ext>
            </a:extLst>
          </p:cNvPr>
          <p:cNvSpPr>
            <a:spLocks noGrp="1"/>
          </p:cNvSpPr>
          <p:nvPr>
            <p:ph type="title"/>
          </p:nvPr>
        </p:nvSpPr>
        <p:spPr/>
        <p:txBody>
          <a:bodyPr/>
          <a:lstStyle/>
          <a:p>
            <a:r>
              <a:rPr lang="en-US"/>
              <a:t>LinkedIn Custom Posts Table | NSK - 10 of 10</a:t>
            </a:r>
          </a:p>
        </p:txBody>
      </p:sp>
      <p:graphicFrame>
        <p:nvGraphicFramePr>
          <p:cNvPr id="5" name="Table Placeholder 4">
            <a:extLst>
              <a:ext uri="{FF2B5EF4-FFF2-40B4-BE49-F238E27FC236}">
                <a16:creationId xmlns:a16="http://schemas.microsoft.com/office/drawing/2014/main" id="{B946D26E-5A6F-48F3-9029-9616F9753E56}"/>
              </a:ext>
            </a:extLst>
          </p:cNvPr>
          <p:cNvGraphicFramePr>
            <a:graphicFrameLocks noGrp="1"/>
          </p:cNvGraphicFramePr>
          <p:nvPr>
            <p:ph type="tbl" sz="quarter" idx="13"/>
            <p:extLst>
              <p:ext uri="{D42A27DB-BD31-4B8C-83A1-F6EECF244321}">
                <p14:modId xmlns:p14="http://schemas.microsoft.com/office/powerpoint/2010/main" val="3305424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69233649"/>
                    </a:ext>
                  </a:extLst>
                </a:gridCol>
                <a:gridCol w="822961">
                  <a:extLst>
                    <a:ext uri="{9D8B030D-6E8A-4147-A177-3AD203B41FA5}">
                      <a16:colId xmlns:a16="http://schemas.microsoft.com/office/drawing/2014/main" val="3723368599"/>
                    </a:ext>
                  </a:extLst>
                </a:gridCol>
                <a:gridCol w="1152145">
                  <a:extLst>
                    <a:ext uri="{9D8B030D-6E8A-4147-A177-3AD203B41FA5}">
                      <a16:colId xmlns:a16="http://schemas.microsoft.com/office/drawing/2014/main" val="1834545592"/>
                    </a:ext>
                  </a:extLst>
                </a:gridCol>
                <a:gridCol w="576072">
                  <a:extLst>
                    <a:ext uri="{9D8B030D-6E8A-4147-A177-3AD203B41FA5}">
                      <a16:colId xmlns:a16="http://schemas.microsoft.com/office/drawing/2014/main" val="3929002695"/>
                    </a:ext>
                  </a:extLst>
                </a:gridCol>
                <a:gridCol w="411480">
                  <a:extLst>
                    <a:ext uri="{9D8B030D-6E8A-4147-A177-3AD203B41FA5}">
                      <a16:colId xmlns:a16="http://schemas.microsoft.com/office/drawing/2014/main" val="836967862"/>
                    </a:ext>
                  </a:extLst>
                </a:gridCol>
                <a:gridCol w="411480">
                  <a:extLst>
                    <a:ext uri="{9D8B030D-6E8A-4147-A177-3AD203B41FA5}">
                      <a16:colId xmlns:a16="http://schemas.microsoft.com/office/drawing/2014/main" val="3967447719"/>
                    </a:ext>
                  </a:extLst>
                </a:gridCol>
                <a:gridCol w="411480">
                  <a:extLst>
                    <a:ext uri="{9D8B030D-6E8A-4147-A177-3AD203B41FA5}">
                      <a16:colId xmlns:a16="http://schemas.microsoft.com/office/drawing/2014/main" val="3429114983"/>
                    </a:ext>
                  </a:extLst>
                </a:gridCol>
                <a:gridCol w="411480">
                  <a:extLst>
                    <a:ext uri="{9D8B030D-6E8A-4147-A177-3AD203B41FA5}">
                      <a16:colId xmlns:a16="http://schemas.microsoft.com/office/drawing/2014/main" val="3499712599"/>
                    </a:ext>
                  </a:extLst>
                </a:gridCol>
                <a:gridCol w="411480">
                  <a:extLst>
                    <a:ext uri="{9D8B030D-6E8A-4147-A177-3AD203B41FA5}">
                      <a16:colId xmlns:a16="http://schemas.microsoft.com/office/drawing/2014/main" val="2355012542"/>
                    </a:ext>
                  </a:extLst>
                </a:gridCol>
                <a:gridCol w="411480">
                  <a:extLst>
                    <a:ext uri="{9D8B030D-6E8A-4147-A177-3AD203B41FA5}">
                      <a16:colId xmlns:a16="http://schemas.microsoft.com/office/drawing/2014/main" val="3261655339"/>
                    </a:ext>
                  </a:extLst>
                </a:gridCol>
                <a:gridCol w="411480">
                  <a:extLst>
                    <a:ext uri="{9D8B030D-6E8A-4147-A177-3AD203B41FA5}">
                      <a16:colId xmlns:a16="http://schemas.microsoft.com/office/drawing/2014/main" val="2782721843"/>
                    </a:ext>
                  </a:extLst>
                </a:gridCol>
                <a:gridCol w="411480">
                  <a:extLst>
                    <a:ext uri="{9D8B030D-6E8A-4147-A177-3AD203B41FA5}">
                      <a16:colId xmlns:a16="http://schemas.microsoft.com/office/drawing/2014/main" val="1671491761"/>
                    </a:ext>
                  </a:extLst>
                </a:gridCol>
                <a:gridCol w="411480">
                  <a:extLst>
                    <a:ext uri="{9D8B030D-6E8A-4147-A177-3AD203B41FA5}">
                      <a16:colId xmlns:a16="http://schemas.microsoft.com/office/drawing/2014/main" val="15462028"/>
                    </a:ext>
                  </a:extLst>
                </a:gridCol>
                <a:gridCol w="411480">
                  <a:extLst>
                    <a:ext uri="{9D8B030D-6E8A-4147-A177-3AD203B41FA5}">
                      <a16:colId xmlns:a16="http://schemas.microsoft.com/office/drawing/2014/main" val="1052662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2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- 2024-05-02 11:31:40</a:t>
                      </a:r>
                      <a:r>
                        <a:rPr kumimoji="0" lang="en-US" sz="1000" b="0" i="0" u="none" strike="noStrike" kern="1200" cap="none" spc="0" normalizeH="0" baseline="0" noProof="0">
                          <a:ln>
                            <a:noFill/>
                          </a:ln>
                          <a:solidFill>
                            <a:prstClr val="black"/>
                          </a:solidFill>
                          <a:effectLst/>
                          <a:uLnTx/>
                          <a:uFillTx/>
                          <a:latin typeface="Calibri"/>
                          <a:ea typeface="+mn-ea"/>
                          <a:cs typeface="+mn-cs"/>
                        </a:rPr>
                        <a:t>
 Three prestigious accolades for NSK
#NSK ended 2023 by celebrating a trio of notable accolades that reflect our progressive efforts in a number of key business areas, including technical achievement, ESG (environmental, social and governance) and staff #diversity and #inclusion.
We are proud to reveal that Dr Satoru Arai, Executive Chief Engineer at NSK’s Industrial Machinery Technology Development Centre received the 2023 Manufacturing &amp; Machine Tool Award for Technical Achievement from the Japan Society of Mechanical Engineers \(JSME\). NSK is also celebrating its 22nd consecutive selection for the Dow Jones Sustainability Asia Pacific Index, a leading ESG investment index comprising of companies that demonstrate outstanding sustainability performance. In addition, we have received our third consecutive Gold Award based on the Pride Index 2023, an evaluation of initiatives for LGBTQ defined by Japan-based organisation ‘work with Pride’. 
Discover more https://lnkd.in/e6-WsghD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https://media.licdn.com/dms/image/D5622AQE_-XsCWZ8tlQ/feedshare-shrink_2048_1536/0/1714642298725?e=1720051200&amp;v=beta&amp;t=5aCa9zXqn8_aV1q2vJnHxUzS1e5NnDlggytVDUAKCpo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Divers,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06/03/2024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3.906673901248 %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0915668"/>
                  </a:ext>
                </a:extLst>
              </a:tr>
            </a:tbl>
          </a:graphicData>
        </a:graphic>
      </p:graphicFrame>
      <p:sp>
        <p:nvSpPr>
          <p:cNvPr id="4" name="Text Placeholder 3">
            <a:extLst>
              <a:ext uri="{FF2B5EF4-FFF2-40B4-BE49-F238E27FC236}">
                <a16:creationId xmlns:a16="http://schemas.microsoft.com/office/drawing/2014/main" id="{1791FDED-7BA0-4B59-923E-B82DE739FBEB}"/>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788565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8E3B-2023-4EAD-993A-3ADAF15A9490}"/>
              </a:ext>
            </a:extLst>
          </p:cNvPr>
          <p:cNvSpPr>
            <a:spLocks noGrp="1"/>
          </p:cNvSpPr>
          <p:nvPr>
            <p:ph type="title"/>
          </p:nvPr>
        </p:nvSpPr>
        <p:spPr/>
        <p:txBody>
          <a:bodyPr/>
          <a:lstStyle/>
          <a:p>
            <a:r>
              <a:rPr lang="en-US"/>
              <a:t>LinkedIn Engagements over Time | NSK</a:t>
            </a:r>
          </a:p>
        </p:txBody>
      </p:sp>
      <p:graphicFrame>
        <p:nvGraphicFramePr>
          <p:cNvPr id="6" name="Chart Placeholder 5">
            <a:extLst>
              <a:ext uri="{FF2B5EF4-FFF2-40B4-BE49-F238E27FC236}">
                <a16:creationId xmlns:a16="http://schemas.microsoft.com/office/drawing/2014/main" id="{670BC162-2605-4647-A50F-45C7F078E86E}"/>
              </a:ext>
            </a:extLst>
          </p:cNvPr>
          <p:cNvGraphicFramePr>
            <a:graphicFrameLocks noGrp="1"/>
          </p:cNvGraphicFramePr>
          <p:nvPr>
            <p:ph type="chart" sz="quarter" idx="13"/>
            <p:extLst>
              <p:ext uri="{D42A27DB-BD31-4B8C-83A1-F6EECF244321}">
                <p14:modId xmlns:p14="http://schemas.microsoft.com/office/powerpoint/2010/main" val="3878751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620B04-FE76-4665-B517-9C9484099E49}"/>
              </a:ext>
            </a:extLst>
          </p:cNvPr>
          <p:cNvSpPr>
            <a:spLocks noGrp="1"/>
          </p:cNvSpPr>
          <p:nvPr>
            <p:ph type="body" sz="quarter" idx="14"/>
          </p:nvPr>
        </p:nvSpPr>
        <p:spPr/>
        <p:txBody>
          <a:bodyPr/>
          <a:lstStyle/>
          <a:p>
            <a:r>
              <a:rPr lang="en-US"/>
              <a:t>05/01/2024 - 05/31/2024</a:t>
            </a:r>
          </a:p>
        </p:txBody>
      </p:sp>
      <p:sp>
        <p:nvSpPr>
          <p:cNvPr id="5" name="Footer Placeholder 4">
            <a:extLst>
              <a:ext uri="{FF2B5EF4-FFF2-40B4-BE49-F238E27FC236}">
                <a16:creationId xmlns:a16="http://schemas.microsoft.com/office/drawing/2014/main" id="{01DFD628-3325-47FC-9730-6E96E83441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7551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1906</Words>
  <Application>Microsoft Office PowerPoint</Application>
  <PresentationFormat>On-screen Show (4:3)</PresentationFormat>
  <Paragraphs>357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Monatliches Kurzreporting NSK</vt:lpstr>
      <vt:lpstr>LinkedIn Followers Total | NSK</vt:lpstr>
      <vt:lpstr>LinkedIn Followers Table | NSK</vt:lpstr>
      <vt:lpstr>LinkedIn Total Interactions | NSK</vt:lpstr>
      <vt:lpstr>LinkedIn Key Metrics Table - Post Level | NSK</vt:lpstr>
      <vt:lpstr>LinkedIn Post Reach | NSK</vt:lpstr>
      <vt:lpstr>LinkedIn Posts Tags Distribution | NSK</vt:lpstr>
      <vt:lpstr>LinkedIn Post Tag Format | NSK</vt:lpstr>
      <vt:lpstr>LinkedIn Interaction Rate Theme | NSK</vt:lpstr>
      <vt:lpstr>LinkedIn Interaction Rate Form | NSK</vt:lpstr>
      <vt:lpstr>LinkedIn Interaction Rate By Post Type | NSK</vt:lpstr>
      <vt:lpstr>LinkedIn Custom Posts Table | NSK - 1 of 10</vt:lpstr>
      <vt:lpstr>LinkedIn Custom Posts Table | NSK - 2 of 10</vt:lpstr>
      <vt:lpstr>LinkedIn Custom Posts Table | NSK - 3 of 10</vt:lpstr>
      <vt:lpstr>LinkedIn Custom Posts Table | NSK - 4 of 10</vt:lpstr>
      <vt:lpstr>LinkedIn Custom Posts Table | NSK - 5 of 10</vt:lpstr>
      <vt:lpstr>LinkedIn Custom Posts Table | NSK - 6 of 10</vt:lpstr>
      <vt:lpstr>LinkedIn Custom Posts Table | NSK - 7 of 10</vt:lpstr>
      <vt:lpstr>LinkedIn Custom Posts Table | NSK - 8 of 10</vt:lpstr>
      <vt:lpstr>LinkedIn Custom Posts Table | NSK - 9 of 10</vt:lpstr>
      <vt:lpstr>LinkedIn Custom Posts Table | NSK - 10 of 10</vt:lpstr>
      <vt:lpstr>LinkedIn Engagements over Time | NSK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Monatliches Kurzreporting NSK</dc:title>
  <dc:creator>Frederik Born</dc:creator>
  <cp:lastModifiedBy>Frederik Born</cp:lastModifiedBy>
  <cp:revision>1</cp:revision>
  <dcterms:created xsi:type="dcterms:W3CDTF">2024-06-03T13:50:29Z</dcterms:created>
  <dcterms:modified xsi:type="dcterms:W3CDTF">2024-06-03T13:51:09Z</dcterms:modified>
</cp:coreProperties>
</file>