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EF6C8-E2DD-4695-A3C3-5AEF1D00F90D}"/>
              </a:ext>
            </a:extLst>
          </p:cNvPr>
          <p:cNvSpPr>
            <a:spLocks noGrp="1"/>
          </p:cNvSpPr>
          <p:nvPr>
            <p:ph type="title"/>
          </p:nvPr>
        </p:nvSpPr>
        <p:spPr/>
        <p:txBody>
          <a:bodyPr/>
          <a:lstStyle/>
          <a:p>
            <a:r>
              <a:rPr lang="en-US"/>
              <a:t>LinkedIn Custom Posts Table | NSK - 1 of 10</a:t>
            </a:r>
          </a:p>
        </p:txBody>
      </p:sp>
      <p:graphicFrame>
        <p:nvGraphicFramePr>
          <p:cNvPr id="5" name="Table Placeholder 4">
            <a:extLst>
              <a:ext uri="{FF2B5EF4-FFF2-40B4-BE49-F238E27FC236}">
                <a16:creationId xmlns:a16="http://schemas.microsoft.com/office/drawing/2014/main" id="{0A66EE2B-32C3-4406-ACA3-E6C4ECCE4314}"/>
              </a:ext>
            </a:extLst>
          </p:cNvPr>
          <p:cNvGraphicFramePr>
            <a:graphicFrameLocks noGrp="1"/>
          </p:cNvGraphicFramePr>
          <p:nvPr>
            <p:ph type="tbl" sz="quarter" idx="13"/>
            <p:extLst>
              <p:ext uri="{D42A27DB-BD31-4B8C-83A1-F6EECF244321}">
                <p14:modId xmlns:p14="http://schemas.microsoft.com/office/powerpoint/2010/main" val="4081558292"/>
              </p:ext>
            </p:extLst>
          </p:nvPr>
        </p:nvGraphicFramePr>
        <p:xfrm>
          <a:off x="457200" y="1731963"/>
          <a:ext cx="7900419" cy="1005840"/>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82101582"/>
                    </a:ext>
                  </a:extLst>
                </a:gridCol>
                <a:gridCol w="822961">
                  <a:extLst>
                    <a:ext uri="{9D8B030D-6E8A-4147-A177-3AD203B41FA5}">
                      <a16:colId xmlns:a16="http://schemas.microsoft.com/office/drawing/2014/main" val="849917384"/>
                    </a:ext>
                  </a:extLst>
                </a:gridCol>
                <a:gridCol w="1152145">
                  <a:extLst>
                    <a:ext uri="{9D8B030D-6E8A-4147-A177-3AD203B41FA5}">
                      <a16:colId xmlns:a16="http://schemas.microsoft.com/office/drawing/2014/main" val="3072409840"/>
                    </a:ext>
                  </a:extLst>
                </a:gridCol>
                <a:gridCol w="576072">
                  <a:extLst>
                    <a:ext uri="{9D8B030D-6E8A-4147-A177-3AD203B41FA5}">
                      <a16:colId xmlns:a16="http://schemas.microsoft.com/office/drawing/2014/main" val="4108224461"/>
                    </a:ext>
                  </a:extLst>
                </a:gridCol>
                <a:gridCol w="411480">
                  <a:extLst>
                    <a:ext uri="{9D8B030D-6E8A-4147-A177-3AD203B41FA5}">
                      <a16:colId xmlns:a16="http://schemas.microsoft.com/office/drawing/2014/main" val="2618774892"/>
                    </a:ext>
                  </a:extLst>
                </a:gridCol>
                <a:gridCol w="411480">
                  <a:extLst>
                    <a:ext uri="{9D8B030D-6E8A-4147-A177-3AD203B41FA5}">
                      <a16:colId xmlns:a16="http://schemas.microsoft.com/office/drawing/2014/main" val="1844997416"/>
                    </a:ext>
                  </a:extLst>
                </a:gridCol>
                <a:gridCol w="411480">
                  <a:extLst>
                    <a:ext uri="{9D8B030D-6E8A-4147-A177-3AD203B41FA5}">
                      <a16:colId xmlns:a16="http://schemas.microsoft.com/office/drawing/2014/main" val="1894292443"/>
                    </a:ext>
                  </a:extLst>
                </a:gridCol>
                <a:gridCol w="411480">
                  <a:extLst>
                    <a:ext uri="{9D8B030D-6E8A-4147-A177-3AD203B41FA5}">
                      <a16:colId xmlns:a16="http://schemas.microsoft.com/office/drawing/2014/main" val="2946713597"/>
                    </a:ext>
                  </a:extLst>
                </a:gridCol>
                <a:gridCol w="411480">
                  <a:extLst>
                    <a:ext uri="{9D8B030D-6E8A-4147-A177-3AD203B41FA5}">
                      <a16:colId xmlns:a16="http://schemas.microsoft.com/office/drawing/2014/main" val="552880050"/>
                    </a:ext>
                  </a:extLst>
                </a:gridCol>
                <a:gridCol w="411480">
                  <a:extLst>
                    <a:ext uri="{9D8B030D-6E8A-4147-A177-3AD203B41FA5}">
                      <a16:colId xmlns:a16="http://schemas.microsoft.com/office/drawing/2014/main" val="3275540584"/>
                    </a:ext>
                  </a:extLst>
                </a:gridCol>
                <a:gridCol w="411480">
                  <a:extLst>
                    <a:ext uri="{9D8B030D-6E8A-4147-A177-3AD203B41FA5}">
                      <a16:colId xmlns:a16="http://schemas.microsoft.com/office/drawing/2014/main" val="1949482317"/>
                    </a:ext>
                  </a:extLst>
                </a:gridCol>
                <a:gridCol w="411480">
                  <a:extLst>
                    <a:ext uri="{9D8B030D-6E8A-4147-A177-3AD203B41FA5}">
                      <a16:colId xmlns:a16="http://schemas.microsoft.com/office/drawing/2014/main" val="1539349343"/>
                    </a:ext>
                  </a:extLst>
                </a:gridCol>
                <a:gridCol w="411480">
                  <a:extLst>
                    <a:ext uri="{9D8B030D-6E8A-4147-A177-3AD203B41FA5}">
                      <a16:colId xmlns:a16="http://schemas.microsoft.com/office/drawing/2014/main" val="3364196703"/>
                    </a:ext>
                  </a:extLst>
                </a:gridCol>
                <a:gridCol w="411480">
                  <a:extLst>
                    <a:ext uri="{9D8B030D-6E8A-4147-A177-3AD203B41FA5}">
                      <a16:colId xmlns:a16="http://schemas.microsoft.com/office/drawing/2014/main" val="843121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67077298"/>
                  </a:ext>
                </a:extLst>
              </a:tr>
            </a:tbl>
          </a:graphicData>
        </a:graphic>
      </p:graphicFrame>
      <p:sp>
        <p:nvSpPr>
          <p:cNvPr id="4" name="Text Placeholder 3">
            <a:extLst>
              <a:ext uri="{FF2B5EF4-FFF2-40B4-BE49-F238E27FC236}">
                <a16:creationId xmlns:a16="http://schemas.microsoft.com/office/drawing/2014/main" id="{43ADF61D-3862-4D3A-A881-3BED196C8438}"/>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5687185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6FC35-13E5-40AA-BE9B-988DBDBFDF61}"/>
              </a:ext>
            </a:extLst>
          </p:cNvPr>
          <p:cNvSpPr>
            <a:spLocks noGrp="1"/>
          </p:cNvSpPr>
          <p:nvPr>
            <p:ph type="title"/>
          </p:nvPr>
        </p:nvSpPr>
        <p:spPr/>
        <p:txBody>
          <a:bodyPr/>
          <a:lstStyle/>
          <a:p>
            <a:r>
              <a:rPr lang="en-US"/>
              <a:t>LinkedIn Custom Posts Table | NSK - 2 of 10</a:t>
            </a:r>
          </a:p>
        </p:txBody>
      </p:sp>
      <p:graphicFrame>
        <p:nvGraphicFramePr>
          <p:cNvPr id="5" name="Table Placeholder 4">
            <a:extLst>
              <a:ext uri="{FF2B5EF4-FFF2-40B4-BE49-F238E27FC236}">
                <a16:creationId xmlns:a16="http://schemas.microsoft.com/office/drawing/2014/main" id="{D9799322-0B83-4B8A-960E-BC067082FFA8}"/>
              </a:ext>
            </a:extLst>
          </p:cNvPr>
          <p:cNvGraphicFramePr>
            <a:graphicFrameLocks noGrp="1"/>
          </p:cNvGraphicFramePr>
          <p:nvPr>
            <p:ph type="tbl" sz="quarter" idx="13"/>
            <p:extLst>
              <p:ext uri="{D42A27DB-BD31-4B8C-83A1-F6EECF244321}">
                <p14:modId xmlns:p14="http://schemas.microsoft.com/office/powerpoint/2010/main" val="3516496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503854317"/>
                    </a:ext>
                  </a:extLst>
                </a:gridCol>
                <a:gridCol w="822961">
                  <a:extLst>
                    <a:ext uri="{9D8B030D-6E8A-4147-A177-3AD203B41FA5}">
                      <a16:colId xmlns:a16="http://schemas.microsoft.com/office/drawing/2014/main" val="83582090"/>
                    </a:ext>
                  </a:extLst>
                </a:gridCol>
                <a:gridCol w="1152145">
                  <a:extLst>
                    <a:ext uri="{9D8B030D-6E8A-4147-A177-3AD203B41FA5}">
                      <a16:colId xmlns:a16="http://schemas.microsoft.com/office/drawing/2014/main" val="4017141304"/>
                    </a:ext>
                  </a:extLst>
                </a:gridCol>
                <a:gridCol w="576072">
                  <a:extLst>
                    <a:ext uri="{9D8B030D-6E8A-4147-A177-3AD203B41FA5}">
                      <a16:colId xmlns:a16="http://schemas.microsoft.com/office/drawing/2014/main" val="194652731"/>
                    </a:ext>
                  </a:extLst>
                </a:gridCol>
                <a:gridCol w="411480">
                  <a:extLst>
                    <a:ext uri="{9D8B030D-6E8A-4147-A177-3AD203B41FA5}">
                      <a16:colId xmlns:a16="http://schemas.microsoft.com/office/drawing/2014/main" val="347627383"/>
                    </a:ext>
                  </a:extLst>
                </a:gridCol>
                <a:gridCol w="411480">
                  <a:extLst>
                    <a:ext uri="{9D8B030D-6E8A-4147-A177-3AD203B41FA5}">
                      <a16:colId xmlns:a16="http://schemas.microsoft.com/office/drawing/2014/main" val="1329703949"/>
                    </a:ext>
                  </a:extLst>
                </a:gridCol>
                <a:gridCol w="411480">
                  <a:extLst>
                    <a:ext uri="{9D8B030D-6E8A-4147-A177-3AD203B41FA5}">
                      <a16:colId xmlns:a16="http://schemas.microsoft.com/office/drawing/2014/main" val="2363688857"/>
                    </a:ext>
                  </a:extLst>
                </a:gridCol>
                <a:gridCol w="411480">
                  <a:extLst>
                    <a:ext uri="{9D8B030D-6E8A-4147-A177-3AD203B41FA5}">
                      <a16:colId xmlns:a16="http://schemas.microsoft.com/office/drawing/2014/main" val="199641339"/>
                    </a:ext>
                  </a:extLst>
                </a:gridCol>
                <a:gridCol w="411480">
                  <a:extLst>
                    <a:ext uri="{9D8B030D-6E8A-4147-A177-3AD203B41FA5}">
                      <a16:colId xmlns:a16="http://schemas.microsoft.com/office/drawing/2014/main" val="55421165"/>
                    </a:ext>
                  </a:extLst>
                </a:gridCol>
                <a:gridCol w="411480">
                  <a:extLst>
                    <a:ext uri="{9D8B030D-6E8A-4147-A177-3AD203B41FA5}">
                      <a16:colId xmlns:a16="http://schemas.microsoft.com/office/drawing/2014/main" val="3288799952"/>
                    </a:ext>
                  </a:extLst>
                </a:gridCol>
                <a:gridCol w="411480">
                  <a:extLst>
                    <a:ext uri="{9D8B030D-6E8A-4147-A177-3AD203B41FA5}">
                      <a16:colId xmlns:a16="http://schemas.microsoft.com/office/drawing/2014/main" val="167849310"/>
                    </a:ext>
                  </a:extLst>
                </a:gridCol>
                <a:gridCol w="411480">
                  <a:extLst>
                    <a:ext uri="{9D8B030D-6E8A-4147-A177-3AD203B41FA5}">
                      <a16:colId xmlns:a16="http://schemas.microsoft.com/office/drawing/2014/main" val="4245009168"/>
                    </a:ext>
                  </a:extLst>
                </a:gridCol>
                <a:gridCol w="411480">
                  <a:extLst>
                    <a:ext uri="{9D8B030D-6E8A-4147-A177-3AD203B41FA5}">
                      <a16:colId xmlns:a16="http://schemas.microsoft.com/office/drawing/2014/main" val="4246285373"/>
                    </a:ext>
                  </a:extLst>
                </a:gridCol>
                <a:gridCol w="411480">
                  <a:extLst>
                    <a:ext uri="{9D8B030D-6E8A-4147-A177-3AD203B41FA5}">
                      <a16:colId xmlns:a16="http://schemas.microsoft.com/office/drawing/2014/main" val="1535798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216582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- 2024-02-29 10:00:44</a:t>
                      </a:r>
                      <a:r>
                        <a:rPr kumimoji="0" lang="en-US" sz="1000" b="0" i="0" u="none" strike="noStrike" kern="1200" cap="none" spc="0" normalizeH="0" baseline="0" noProof="0">
                          <a:ln>
                            <a:noFill/>
                          </a:ln>
                          <a:solidFill>
                            <a:prstClr val="black"/>
                          </a:solidFill>
                          <a:effectLst/>
                          <a:uLnTx/>
                          <a:uFillTx/>
                          <a:latin typeface="Calibri"/>
                          <a:ea typeface="+mn-ea"/>
                          <a:cs typeface="+mn-cs"/>
                        </a:rPr>
                        <a:t>
 Zusammenland, which translates “Togetherland” is an initiative of multiple German organisations and companies. It was set up to show, that Germany, as an industrial country, profits from a wide diversity of people living and working here. In this context, many German companies stand together in the support of the motto: “Diversity makes us strong!” 
#NSK is a truly international organisation itself, with employees from all walks of life. Therefore, we support this initiative wholeheartedly!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https://media.licdn.com/dms/image/D4E05AQG80ekN3mTeNg/feedshare-thumbnail_720_1280/0/1709135012114?e=1711522800&amp;v=beta&amp;t=GIBisO9Ajl8MBPdOk3CQzZljLBU49d6MVDAnzKiV_SQ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0" i="0" u="none" strike="noStrike" kern="1200" cap="none" spc="0" normalizeH="0" baseline="0" noProof="0">
                          <a:ln>
                            <a:noFill/>
                          </a:ln>
                          <a:solidFill>
                            <a:prstClr val="black"/>
                          </a:solidFill>
                          <a:effectLst/>
                          <a:uLnTx/>
                          <a:uFillTx/>
                          <a:latin typeface="Calibri"/>
                          <a:ea typeface="+mn-ea"/>
                          <a:cs typeface="+mn-cs"/>
                        </a:rPr>
                        <a:t>NSK Divers, NSK Post Still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03/20/2024 07:13:13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0.31486146095718 %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4.1876046901173 %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a:t>
                      </a:r>
                    </a:p>
                  </a:txBody>
                  <a:tcPr/>
                </a:tc>
                <a:extLst>
                  <a:ext uri="{0D108BD9-81ED-4DB2-BD59-A6C34878D82A}">
                    <a16:rowId xmlns:a16="http://schemas.microsoft.com/office/drawing/2014/main" val="2518576952"/>
                  </a:ext>
                </a:extLst>
              </a:tr>
            </a:tbl>
          </a:graphicData>
        </a:graphic>
      </p:graphicFrame>
      <p:sp>
        <p:nvSpPr>
          <p:cNvPr id="4" name="Text Placeholder 3">
            <a:extLst>
              <a:ext uri="{FF2B5EF4-FFF2-40B4-BE49-F238E27FC236}">
                <a16:creationId xmlns:a16="http://schemas.microsoft.com/office/drawing/2014/main" id="{A85C8323-490D-4694-96C9-6B8CE33443C5}"/>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095487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6F674-36AA-4DC6-92EF-7F0DCE9BFB0A}"/>
              </a:ext>
            </a:extLst>
          </p:cNvPr>
          <p:cNvSpPr>
            <a:spLocks noGrp="1"/>
          </p:cNvSpPr>
          <p:nvPr>
            <p:ph type="title"/>
          </p:nvPr>
        </p:nvSpPr>
        <p:spPr/>
        <p:txBody>
          <a:bodyPr/>
          <a:lstStyle/>
          <a:p>
            <a:r>
              <a:rPr lang="en-US"/>
              <a:t>LinkedIn Custom Posts Table | NSK - 3 of 10</a:t>
            </a:r>
          </a:p>
        </p:txBody>
      </p:sp>
      <p:graphicFrame>
        <p:nvGraphicFramePr>
          <p:cNvPr id="5" name="Table Placeholder 4">
            <a:extLst>
              <a:ext uri="{FF2B5EF4-FFF2-40B4-BE49-F238E27FC236}">
                <a16:creationId xmlns:a16="http://schemas.microsoft.com/office/drawing/2014/main" id="{BC51C838-33F9-4567-8630-4AA791EBD9A9}"/>
              </a:ext>
            </a:extLst>
          </p:cNvPr>
          <p:cNvGraphicFramePr>
            <a:graphicFrameLocks noGrp="1"/>
          </p:cNvGraphicFramePr>
          <p:nvPr>
            <p:ph type="tbl" sz="quarter" idx="13"/>
            <p:extLst>
              <p:ext uri="{D42A27DB-BD31-4B8C-83A1-F6EECF244321}">
                <p14:modId xmlns:p14="http://schemas.microsoft.com/office/powerpoint/2010/main" val="4130611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4200387660"/>
                    </a:ext>
                  </a:extLst>
                </a:gridCol>
                <a:gridCol w="822961">
                  <a:extLst>
                    <a:ext uri="{9D8B030D-6E8A-4147-A177-3AD203B41FA5}">
                      <a16:colId xmlns:a16="http://schemas.microsoft.com/office/drawing/2014/main" val="2138499570"/>
                    </a:ext>
                  </a:extLst>
                </a:gridCol>
                <a:gridCol w="1152145">
                  <a:extLst>
                    <a:ext uri="{9D8B030D-6E8A-4147-A177-3AD203B41FA5}">
                      <a16:colId xmlns:a16="http://schemas.microsoft.com/office/drawing/2014/main" val="3499945277"/>
                    </a:ext>
                  </a:extLst>
                </a:gridCol>
                <a:gridCol w="576072">
                  <a:extLst>
                    <a:ext uri="{9D8B030D-6E8A-4147-A177-3AD203B41FA5}">
                      <a16:colId xmlns:a16="http://schemas.microsoft.com/office/drawing/2014/main" val="84223817"/>
                    </a:ext>
                  </a:extLst>
                </a:gridCol>
                <a:gridCol w="411480">
                  <a:extLst>
                    <a:ext uri="{9D8B030D-6E8A-4147-A177-3AD203B41FA5}">
                      <a16:colId xmlns:a16="http://schemas.microsoft.com/office/drawing/2014/main" val="2185186862"/>
                    </a:ext>
                  </a:extLst>
                </a:gridCol>
                <a:gridCol w="411480">
                  <a:extLst>
                    <a:ext uri="{9D8B030D-6E8A-4147-A177-3AD203B41FA5}">
                      <a16:colId xmlns:a16="http://schemas.microsoft.com/office/drawing/2014/main" val="715614036"/>
                    </a:ext>
                  </a:extLst>
                </a:gridCol>
                <a:gridCol w="411480">
                  <a:extLst>
                    <a:ext uri="{9D8B030D-6E8A-4147-A177-3AD203B41FA5}">
                      <a16:colId xmlns:a16="http://schemas.microsoft.com/office/drawing/2014/main" val="3516016237"/>
                    </a:ext>
                  </a:extLst>
                </a:gridCol>
                <a:gridCol w="411480">
                  <a:extLst>
                    <a:ext uri="{9D8B030D-6E8A-4147-A177-3AD203B41FA5}">
                      <a16:colId xmlns:a16="http://schemas.microsoft.com/office/drawing/2014/main" val="244009642"/>
                    </a:ext>
                  </a:extLst>
                </a:gridCol>
                <a:gridCol w="411480">
                  <a:extLst>
                    <a:ext uri="{9D8B030D-6E8A-4147-A177-3AD203B41FA5}">
                      <a16:colId xmlns:a16="http://schemas.microsoft.com/office/drawing/2014/main" val="3863036254"/>
                    </a:ext>
                  </a:extLst>
                </a:gridCol>
                <a:gridCol w="411480">
                  <a:extLst>
                    <a:ext uri="{9D8B030D-6E8A-4147-A177-3AD203B41FA5}">
                      <a16:colId xmlns:a16="http://schemas.microsoft.com/office/drawing/2014/main" val="1116513944"/>
                    </a:ext>
                  </a:extLst>
                </a:gridCol>
                <a:gridCol w="411480">
                  <a:extLst>
                    <a:ext uri="{9D8B030D-6E8A-4147-A177-3AD203B41FA5}">
                      <a16:colId xmlns:a16="http://schemas.microsoft.com/office/drawing/2014/main" val="788873376"/>
                    </a:ext>
                  </a:extLst>
                </a:gridCol>
                <a:gridCol w="411480">
                  <a:extLst>
                    <a:ext uri="{9D8B030D-6E8A-4147-A177-3AD203B41FA5}">
                      <a16:colId xmlns:a16="http://schemas.microsoft.com/office/drawing/2014/main" val="2464048610"/>
                    </a:ext>
                  </a:extLst>
                </a:gridCol>
                <a:gridCol w="411480">
                  <a:extLst>
                    <a:ext uri="{9D8B030D-6E8A-4147-A177-3AD203B41FA5}">
                      <a16:colId xmlns:a16="http://schemas.microsoft.com/office/drawing/2014/main" val="2070628857"/>
                    </a:ext>
                  </a:extLst>
                </a:gridCol>
                <a:gridCol w="411480">
                  <a:extLst>
                    <a:ext uri="{9D8B030D-6E8A-4147-A177-3AD203B41FA5}">
                      <a16:colId xmlns:a16="http://schemas.microsoft.com/office/drawing/2014/main" val="1101385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44687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- 2024-02-27 10:00:53</a:t>
                      </a:r>
                      <a:r>
                        <a:rPr kumimoji="0" lang="en-US" sz="1000" b="0" i="0" u="none" strike="noStrike" kern="1200" cap="none" spc="0" normalizeH="0" baseline="0" noProof="0">
                          <a:ln>
                            <a:noFill/>
                          </a:ln>
                          <a:solidFill>
                            <a:prstClr val="black"/>
                          </a:solidFill>
                          <a:effectLst/>
                          <a:uLnTx/>
                          <a:uFillTx/>
                          <a:latin typeface="Calibri"/>
                          <a:ea typeface="+mn-ea"/>
                          <a:cs typeface="+mn-cs"/>
                        </a:rPr>
                        <a:t>
 When making #paper, many bearings are used to guide the numerous rolls in the process. Drying rolls in particular play an important role and they face special challenges. In order to increase the lifetime of #bearings in drying rolls, #NSK has developed TL-Bearings. 
Find out what their benefits are in our slider!
https://lnkd.in/e-Vwbcw9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https://media.licdn.com/dms/document/media/D4E1FAQGlTaJh91nPFQ/feedshare-document-pdf-analyzed/0/1708960438903?e=1711522800&amp;v=beta&amp;t=YmznhLC-_iIVqijgR-rB5jkq4T72bmpzf8yBSJEcQMw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NSK Post Slider, NSK Paper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03/20/2024 07:13:13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0.32414910858995 %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15.948275862069 %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27742053"/>
                  </a:ext>
                </a:extLst>
              </a:tr>
            </a:tbl>
          </a:graphicData>
        </a:graphic>
      </p:graphicFrame>
      <p:sp>
        <p:nvSpPr>
          <p:cNvPr id="4" name="Text Placeholder 3">
            <a:extLst>
              <a:ext uri="{FF2B5EF4-FFF2-40B4-BE49-F238E27FC236}">
                <a16:creationId xmlns:a16="http://schemas.microsoft.com/office/drawing/2014/main" id="{41484BF1-2AB1-49DE-AEB0-1F6DAD7B79BF}"/>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491501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51BCB-0A62-419E-A1E8-C386043E5C07}"/>
              </a:ext>
            </a:extLst>
          </p:cNvPr>
          <p:cNvSpPr>
            <a:spLocks noGrp="1"/>
          </p:cNvSpPr>
          <p:nvPr>
            <p:ph type="title"/>
          </p:nvPr>
        </p:nvSpPr>
        <p:spPr/>
        <p:txBody>
          <a:bodyPr/>
          <a:lstStyle/>
          <a:p>
            <a:r>
              <a:rPr lang="en-US"/>
              <a:t>LinkedIn Custom Posts Table | NSK - 4 of 10</a:t>
            </a:r>
          </a:p>
        </p:txBody>
      </p:sp>
      <p:graphicFrame>
        <p:nvGraphicFramePr>
          <p:cNvPr id="5" name="Table Placeholder 4">
            <a:extLst>
              <a:ext uri="{FF2B5EF4-FFF2-40B4-BE49-F238E27FC236}">
                <a16:creationId xmlns:a16="http://schemas.microsoft.com/office/drawing/2014/main" id="{DC5105F3-EDAC-43C3-B721-0675BD238A2C}"/>
              </a:ext>
            </a:extLst>
          </p:cNvPr>
          <p:cNvGraphicFramePr>
            <a:graphicFrameLocks noGrp="1"/>
          </p:cNvGraphicFramePr>
          <p:nvPr>
            <p:ph type="tbl" sz="quarter" idx="13"/>
            <p:extLst>
              <p:ext uri="{D42A27DB-BD31-4B8C-83A1-F6EECF244321}">
                <p14:modId xmlns:p14="http://schemas.microsoft.com/office/powerpoint/2010/main" val="432811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599219210"/>
                    </a:ext>
                  </a:extLst>
                </a:gridCol>
                <a:gridCol w="822961">
                  <a:extLst>
                    <a:ext uri="{9D8B030D-6E8A-4147-A177-3AD203B41FA5}">
                      <a16:colId xmlns:a16="http://schemas.microsoft.com/office/drawing/2014/main" val="1599926093"/>
                    </a:ext>
                  </a:extLst>
                </a:gridCol>
                <a:gridCol w="1152145">
                  <a:extLst>
                    <a:ext uri="{9D8B030D-6E8A-4147-A177-3AD203B41FA5}">
                      <a16:colId xmlns:a16="http://schemas.microsoft.com/office/drawing/2014/main" val="2993328856"/>
                    </a:ext>
                  </a:extLst>
                </a:gridCol>
                <a:gridCol w="576072">
                  <a:extLst>
                    <a:ext uri="{9D8B030D-6E8A-4147-A177-3AD203B41FA5}">
                      <a16:colId xmlns:a16="http://schemas.microsoft.com/office/drawing/2014/main" val="2708686553"/>
                    </a:ext>
                  </a:extLst>
                </a:gridCol>
                <a:gridCol w="411480">
                  <a:extLst>
                    <a:ext uri="{9D8B030D-6E8A-4147-A177-3AD203B41FA5}">
                      <a16:colId xmlns:a16="http://schemas.microsoft.com/office/drawing/2014/main" val="57663191"/>
                    </a:ext>
                  </a:extLst>
                </a:gridCol>
                <a:gridCol w="411480">
                  <a:extLst>
                    <a:ext uri="{9D8B030D-6E8A-4147-A177-3AD203B41FA5}">
                      <a16:colId xmlns:a16="http://schemas.microsoft.com/office/drawing/2014/main" val="14324420"/>
                    </a:ext>
                  </a:extLst>
                </a:gridCol>
                <a:gridCol w="411480">
                  <a:extLst>
                    <a:ext uri="{9D8B030D-6E8A-4147-A177-3AD203B41FA5}">
                      <a16:colId xmlns:a16="http://schemas.microsoft.com/office/drawing/2014/main" val="2378866068"/>
                    </a:ext>
                  </a:extLst>
                </a:gridCol>
                <a:gridCol w="411480">
                  <a:extLst>
                    <a:ext uri="{9D8B030D-6E8A-4147-A177-3AD203B41FA5}">
                      <a16:colId xmlns:a16="http://schemas.microsoft.com/office/drawing/2014/main" val="369715967"/>
                    </a:ext>
                  </a:extLst>
                </a:gridCol>
                <a:gridCol w="411480">
                  <a:extLst>
                    <a:ext uri="{9D8B030D-6E8A-4147-A177-3AD203B41FA5}">
                      <a16:colId xmlns:a16="http://schemas.microsoft.com/office/drawing/2014/main" val="3184597986"/>
                    </a:ext>
                  </a:extLst>
                </a:gridCol>
                <a:gridCol w="411480">
                  <a:extLst>
                    <a:ext uri="{9D8B030D-6E8A-4147-A177-3AD203B41FA5}">
                      <a16:colId xmlns:a16="http://schemas.microsoft.com/office/drawing/2014/main" val="1640106697"/>
                    </a:ext>
                  </a:extLst>
                </a:gridCol>
                <a:gridCol w="411480">
                  <a:extLst>
                    <a:ext uri="{9D8B030D-6E8A-4147-A177-3AD203B41FA5}">
                      <a16:colId xmlns:a16="http://schemas.microsoft.com/office/drawing/2014/main" val="2407015375"/>
                    </a:ext>
                  </a:extLst>
                </a:gridCol>
                <a:gridCol w="411480">
                  <a:extLst>
                    <a:ext uri="{9D8B030D-6E8A-4147-A177-3AD203B41FA5}">
                      <a16:colId xmlns:a16="http://schemas.microsoft.com/office/drawing/2014/main" val="23709938"/>
                    </a:ext>
                  </a:extLst>
                </a:gridCol>
                <a:gridCol w="411480">
                  <a:extLst>
                    <a:ext uri="{9D8B030D-6E8A-4147-A177-3AD203B41FA5}">
                      <a16:colId xmlns:a16="http://schemas.microsoft.com/office/drawing/2014/main" val="1663473709"/>
                    </a:ext>
                  </a:extLst>
                </a:gridCol>
                <a:gridCol w="411480">
                  <a:extLst>
                    <a:ext uri="{9D8B030D-6E8A-4147-A177-3AD203B41FA5}">
                      <a16:colId xmlns:a16="http://schemas.microsoft.com/office/drawing/2014/main" val="3269876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27738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- 2024-02-22 08:00:27</a:t>
                      </a:r>
                      <a:r>
                        <a:rPr kumimoji="0" lang="en-US" sz="1000" b="0" i="0" u="none" strike="noStrike" kern="1200" cap="none" spc="0" normalizeH="0" baseline="0" noProof="0">
                          <a:ln>
                            <a:noFill/>
                          </a:ln>
                          <a:solidFill>
                            <a:prstClr val="black"/>
                          </a:solidFill>
                          <a:effectLst/>
                          <a:uLnTx/>
                          <a:uFillTx/>
                          <a:latin typeface="Calibri"/>
                          <a:ea typeface="+mn-ea"/>
                          <a:cs typeface="+mn-cs"/>
                        </a:rPr>
                        <a:t>
 World first: ultrasonic testing provides highly accurate bearing life predictions
Following years of R&amp;D, #NSK is revising the basic dynamic load rating of many bearings by up to double the equivalent rolling contact fatigue life (with no change in design or materials). We are the first company in 60 years to make a significant breakthrough in #bearing life calculation techniques, helping end users to improve productivity and boost environmental protection.
Partnering with Kyushu University, our expert engineers developed a quantitative evaluation method that could determine which factors influenced the process of crack propagation in a material, and to what extent. By combining the new method with an ultrasonic inspection technique that scans the non-metallic inclusions in a large volume of steel, we are able to predict bearing life with far higher accuracy. Customers can rest assured that we will apply an appropriate safety margin to any uprated values.
Discover more here: https://lnkd.in/ek6ybcE4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https://media.licdn.com/dms/image/D4E22AQG4REJLLIypuw/feedshare-shrink_2048_1536/0/1708534473693?e=1714003200&amp;v=beta&amp;t=tYAKOYQEq8ole3_dVL3mF5t5zq36pe-xs7OeJ6fFlpk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NSK AIP, NSK Post PR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03/20/2024 07:13:13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0.61327561327561 %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4.8315602836879 %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17965468"/>
                  </a:ext>
                </a:extLst>
              </a:tr>
            </a:tbl>
          </a:graphicData>
        </a:graphic>
      </p:graphicFrame>
      <p:sp>
        <p:nvSpPr>
          <p:cNvPr id="4" name="Text Placeholder 3">
            <a:extLst>
              <a:ext uri="{FF2B5EF4-FFF2-40B4-BE49-F238E27FC236}">
                <a16:creationId xmlns:a16="http://schemas.microsoft.com/office/drawing/2014/main" id="{1629DF5C-2918-4536-BF16-845709163FB9}"/>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308337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42A14-0296-4BE4-8EC0-8FCB74F98AE5}"/>
              </a:ext>
            </a:extLst>
          </p:cNvPr>
          <p:cNvSpPr>
            <a:spLocks noGrp="1"/>
          </p:cNvSpPr>
          <p:nvPr>
            <p:ph type="title"/>
          </p:nvPr>
        </p:nvSpPr>
        <p:spPr/>
        <p:txBody>
          <a:bodyPr/>
          <a:lstStyle/>
          <a:p>
            <a:r>
              <a:rPr lang="en-US"/>
              <a:t>LinkedIn Custom Posts Table | NSK - 5 of 10</a:t>
            </a:r>
          </a:p>
        </p:txBody>
      </p:sp>
      <p:graphicFrame>
        <p:nvGraphicFramePr>
          <p:cNvPr id="5" name="Table Placeholder 4">
            <a:extLst>
              <a:ext uri="{FF2B5EF4-FFF2-40B4-BE49-F238E27FC236}">
                <a16:creationId xmlns:a16="http://schemas.microsoft.com/office/drawing/2014/main" id="{7E684819-ADC1-47C6-BE4F-05E0136519F6}"/>
              </a:ext>
            </a:extLst>
          </p:cNvPr>
          <p:cNvGraphicFramePr>
            <a:graphicFrameLocks noGrp="1"/>
          </p:cNvGraphicFramePr>
          <p:nvPr>
            <p:ph type="tbl" sz="quarter" idx="13"/>
            <p:extLst>
              <p:ext uri="{D42A27DB-BD31-4B8C-83A1-F6EECF244321}">
                <p14:modId xmlns:p14="http://schemas.microsoft.com/office/powerpoint/2010/main" val="4060504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310641678"/>
                    </a:ext>
                  </a:extLst>
                </a:gridCol>
                <a:gridCol w="822961">
                  <a:extLst>
                    <a:ext uri="{9D8B030D-6E8A-4147-A177-3AD203B41FA5}">
                      <a16:colId xmlns:a16="http://schemas.microsoft.com/office/drawing/2014/main" val="2735808883"/>
                    </a:ext>
                  </a:extLst>
                </a:gridCol>
                <a:gridCol w="1152145">
                  <a:extLst>
                    <a:ext uri="{9D8B030D-6E8A-4147-A177-3AD203B41FA5}">
                      <a16:colId xmlns:a16="http://schemas.microsoft.com/office/drawing/2014/main" val="3307995084"/>
                    </a:ext>
                  </a:extLst>
                </a:gridCol>
                <a:gridCol w="576072">
                  <a:extLst>
                    <a:ext uri="{9D8B030D-6E8A-4147-A177-3AD203B41FA5}">
                      <a16:colId xmlns:a16="http://schemas.microsoft.com/office/drawing/2014/main" val="4150438363"/>
                    </a:ext>
                  </a:extLst>
                </a:gridCol>
                <a:gridCol w="411480">
                  <a:extLst>
                    <a:ext uri="{9D8B030D-6E8A-4147-A177-3AD203B41FA5}">
                      <a16:colId xmlns:a16="http://schemas.microsoft.com/office/drawing/2014/main" val="390764031"/>
                    </a:ext>
                  </a:extLst>
                </a:gridCol>
                <a:gridCol w="411480">
                  <a:extLst>
                    <a:ext uri="{9D8B030D-6E8A-4147-A177-3AD203B41FA5}">
                      <a16:colId xmlns:a16="http://schemas.microsoft.com/office/drawing/2014/main" val="1502463524"/>
                    </a:ext>
                  </a:extLst>
                </a:gridCol>
                <a:gridCol w="411480">
                  <a:extLst>
                    <a:ext uri="{9D8B030D-6E8A-4147-A177-3AD203B41FA5}">
                      <a16:colId xmlns:a16="http://schemas.microsoft.com/office/drawing/2014/main" val="3948708922"/>
                    </a:ext>
                  </a:extLst>
                </a:gridCol>
                <a:gridCol w="411480">
                  <a:extLst>
                    <a:ext uri="{9D8B030D-6E8A-4147-A177-3AD203B41FA5}">
                      <a16:colId xmlns:a16="http://schemas.microsoft.com/office/drawing/2014/main" val="3294286743"/>
                    </a:ext>
                  </a:extLst>
                </a:gridCol>
                <a:gridCol w="411480">
                  <a:extLst>
                    <a:ext uri="{9D8B030D-6E8A-4147-A177-3AD203B41FA5}">
                      <a16:colId xmlns:a16="http://schemas.microsoft.com/office/drawing/2014/main" val="942918207"/>
                    </a:ext>
                  </a:extLst>
                </a:gridCol>
                <a:gridCol w="411480">
                  <a:extLst>
                    <a:ext uri="{9D8B030D-6E8A-4147-A177-3AD203B41FA5}">
                      <a16:colId xmlns:a16="http://schemas.microsoft.com/office/drawing/2014/main" val="3913082066"/>
                    </a:ext>
                  </a:extLst>
                </a:gridCol>
                <a:gridCol w="411480">
                  <a:extLst>
                    <a:ext uri="{9D8B030D-6E8A-4147-A177-3AD203B41FA5}">
                      <a16:colId xmlns:a16="http://schemas.microsoft.com/office/drawing/2014/main" val="1647400228"/>
                    </a:ext>
                  </a:extLst>
                </a:gridCol>
                <a:gridCol w="411480">
                  <a:extLst>
                    <a:ext uri="{9D8B030D-6E8A-4147-A177-3AD203B41FA5}">
                      <a16:colId xmlns:a16="http://schemas.microsoft.com/office/drawing/2014/main" val="3437595651"/>
                    </a:ext>
                  </a:extLst>
                </a:gridCol>
                <a:gridCol w="411480">
                  <a:extLst>
                    <a:ext uri="{9D8B030D-6E8A-4147-A177-3AD203B41FA5}">
                      <a16:colId xmlns:a16="http://schemas.microsoft.com/office/drawing/2014/main" val="2319701237"/>
                    </a:ext>
                  </a:extLst>
                </a:gridCol>
                <a:gridCol w="411480">
                  <a:extLst>
                    <a:ext uri="{9D8B030D-6E8A-4147-A177-3AD203B41FA5}">
                      <a16:colId xmlns:a16="http://schemas.microsoft.com/office/drawing/2014/main" val="761114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3192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- 2024-02-20 08:30:18</a:t>
                      </a:r>
                      <a:r>
                        <a:rPr kumimoji="0" lang="en-US" sz="1000" b="0" i="0" u="none" strike="noStrike" kern="1200" cap="none" spc="0" normalizeH="0" baseline="0" noProof="0">
                          <a:ln>
                            <a:noFill/>
                          </a:ln>
                          <a:solidFill>
                            <a:prstClr val="black"/>
                          </a:solidFill>
                          <a:effectLst/>
                          <a:uLnTx/>
                          <a:uFillTx/>
                          <a:latin typeface="Calibri"/>
                          <a:ea typeface="+mn-ea"/>
                          <a:cs typeface="+mn-cs"/>
                        </a:rPr>
                        <a:t>
 Imagine traveling in a #train at some 300 kilometers per hour. You rely on good maintenance and very tough components. Such as bearings from #NSK. They are specially designed to take high speeds and (shock) loads in challenging conditions. Want to find out more about our bearings for railways? 
Check our video!
https://lnkd.in/gHiDha3m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https://media.licdn.com/dms/image/D4E05AQFiELXbEsqiGQ/feedshare-thumbnail_720_1280/0/1708358339694?e=1711522800&amp;v=beta&amp;t=Xc_bW0p7Z-HErgKQ6fYKbKf1o0GBX_J3bX0khz3b28Y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0" i="0" u="none" strike="noStrike" kern="1200" cap="none" spc="0" normalizeH="0" baseline="0" noProof="0">
                          <a:ln>
                            <a:noFill/>
                          </a:ln>
                          <a:solidFill>
                            <a:prstClr val="black"/>
                          </a:solidFill>
                          <a:effectLst/>
                          <a:uLnTx/>
                          <a:uFillTx/>
                          <a:latin typeface="Calibri"/>
                          <a:ea typeface="+mn-ea"/>
                          <a:cs typeface="+mn-cs"/>
                        </a:rPr>
                        <a:t>NSK SRB, NSK Post Clip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03/20/2024 07:13:13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0.59556036816459 %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4.5244215938303 %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a:t>
                      </a:r>
                    </a:p>
                  </a:txBody>
                  <a:tcPr/>
                </a:tc>
                <a:extLst>
                  <a:ext uri="{0D108BD9-81ED-4DB2-BD59-A6C34878D82A}">
                    <a16:rowId xmlns:a16="http://schemas.microsoft.com/office/drawing/2014/main" val="3460866406"/>
                  </a:ext>
                </a:extLst>
              </a:tr>
            </a:tbl>
          </a:graphicData>
        </a:graphic>
      </p:graphicFrame>
      <p:sp>
        <p:nvSpPr>
          <p:cNvPr id="4" name="Text Placeholder 3">
            <a:extLst>
              <a:ext uri="{FF2B5EF4-FFF2-40B4-BE49-F238E27FC236}">
                <a16:creationId xmlns:a16="http://schemas.microsoft.com/office/drawing/2014/main" id="{9555181F-5CCD-4171-961E-11F95B6749B5}"/>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616520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EB4C3-D9C2-47ED-9AEB-D9EB75D10328}"/>
              </a:ext>
            </a:extLst>
          </p:cNvPr>
          <p:cNvSpPr>
            <a:spLocks noGrp="1"/>
          </p:cNvSpPr>
          <p:nvPr>
            <p:ph type="title"/>
          </p:nvPr>
        </p:nvSpPr>
        <p:spPr/>
        <p:txBody>
          <a:bodyPr/>
          <a:lstStyle/>
          <a:p>
            <a:r>
              <a:rPr lang="en-US"/>
              <a:t>LinkedIn Custom Posts Table | NSK - 6 of 10</a:t>
            </a:r>
          </a:p>
        </p:txBody>
      </p:sp>
      <p:graphicFrame>
        <p:nvGraphicFramePr>
          <p:cNvPr id="5" name="Table Placeholder 4">
            <a:extLst>
              <a:ext uri="{FF2B5EF4-FFF2-40B4-BE49-F238E27FC236}">
                <a16:creationId xmlns:a16="http://schemas.microsoft.com/office/drawing/2014/main" id="{2E029920-E9FD-4D4C-8B57-1173A3D64399}"/>
              </a:ext>
            </a:extLst>
          </p:cNvPr>
          <p:cNvGraphicFramePr>
            <a:graphicFrameLocks noGrp="1"/>
          </p:cNvGraphicFramePr>
          <p:nvPr>
            <p:ph type="tbl" sz="quarter" idx="13"/>
            <p:extLst>
              <p:ext uri="{D42A27DB-BD31-4B8C-83A1-F6EECF244321}">
                <p14:modId xmlns:p14="http://schemas.microsoft.com/office/powerpoint/2010/main" val="515184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40447966"/>
                    </a:ext>
                  </a:extLst>
                </a:gridCol>
                <a:gridCol w="822961">
                  <a:extLst>
                    <a:ext uri="{9D8B030D-6E8A-4147-A177-3AD203B41FA5}">
                      <a16:colId xmlns:a16="http://schemas.microsoft.com/office/drawing/2014/main" val="3525018388"/>
                    </a:ext>
                  </a:extLst>
                </a:gridCol>
                <a:gridCol w="1152145">
                  <a:extLst>
                    <a:ext uri="{9D8B030D-6E8A-4147-A177-3AD203B41FA5}">
                      <a16:colId xmlns:a16="http://schemas.microsoft.com/office/drawing/2014/main" val="595521257"/>
                    </a:ext>
                  </a:extLst>
                </a:gridCol>
                <a:gridCol w="576072">
                  <a:extLst>
                    <a:ext uri="{9D8B030D-6E8A-4147-A177-3AD203B41FA5}">
                      <a16:colId xmlns:a16="http://schemas.microsoft.com/office/drawing/2014/main" val="48480904"/>
                    </a:ext>
                  </a:extLst>
                </a:gridCol>
                <a:gridCol w="411480">
                  <a:extLst>
                    <a:ext uri="{9D8B030D-6E8A-4147-A177-3AD203B41FA5}">
                      <a16:colId xmlns:a16="http://schemas.microsoft.com/office/drawing/2014/main" val="723348435"/>
                    </a:ext>
                  </a:extLst>
                </a:gridCol>
                <a:gridCol w="411480">
                  <a:extLst>
                    <a:ext uri="{9D8B030D-6E8A-4147-A177-3AD203B41FA5}">
                      <a16:colId xmlns:a16="http://schemas.microsoft.com/office/drawing/2014/main" val="1846247548"/>
                    </a:ext>
                  </a:extLst>
                </a:gridCol>
                <a:gridCol w="411480">
                  <a:extLst>
                    <a:ext uri="{9D8B030D-6E8A-4147-A177-3AD203B41FA5}">
                      <a16:colId xmlns:a16="http://schemas.microsoft.com/office/drawing/2014/main" val="3004605996"/>
                    </a:ext>
                  </a:extLst>
                </a:gridCol>
                <a:gridCol w="411480">
                  <a:extLst>
                    <a:ext uri="{9D8B030D-6E8A-4147-A177-3AD203B41FA5}">
                      <a16:colId xmlns:a16="http://schemas.microsoft.com/office/drawing/2014/main" val="2927354616"/>
                    </a:ext>
                  </a:extLst>
                </a:gridCol>
                <a:gridCol w="411480">
                  <a:extLst>
                    <a:ext uri="{9D8B030D-6E8A-4147-A177-3AD203B41FA5}">
                      <a16:colId xmlns:a16="http://schemas.microsoft.com/office/drawing/2014/main" val="3841548930"/>
                    </a:ext>
                  </a:extLst>
                </a:gridCol>
                <a:gridCol w="411480">
                  <a:extLst>
                    <a:ext uri="{9D8B030D-6E8A-4147-A177-3AD203B41FA5}">
                      <a16:colId xmlns:a16="http://schemas.microsoft.com/office/drawing/2014/main" val="2226093943"/>
                    </a:ext>
                  </a:extLst>
                </a:gridCol>
                <a:gridCol w="411480">
                  <a:extLst>
                    <a:ext uri="{9D8B030D-6E8A-4147-A177-3AD203B41FA5}">
                      <a16:colId xmlns:a16="http://schemas.microsoft.com/office/drawing/2014/main" val="921096193"/>
                    </a:ext>
                  </a:extLst>
                </a:gridCol>
                <a:gridCol w="411480">
                  <a:extLst>
                    <a:ext uri="{9D8B030D-6E8A-4147-A177-3AD203B41FA5}">
                      <a16:colId xmlns:a16="http://schemas.microsoft.com/office/drawing/2014/main" val="932981185"/>
                    </a:ext>
                  </a:extLst>
                </a:gridCol>
                <a:gridCol w="411480">
                  <a:extLst>
                    <a:ext uri="{9D8B030D-6E8A-4147-A177-3AD203B41FA5}">
                      <a16:colId xmlns:a16="http://schemas.microsoft.com/office/drawing/2014/main" val="4170512072"/>
                    </a:ext>
                  </a:extLst>
                </a:gridCol>
                <a:gridCol w="411480">
                  <a:extLst>
                    <a:ext uri="{9D8B030D-6E8A-4147-A177-3AD203B41FA5}">
                      <a16:colId xmlns:a16="http://schemas.microsoft.com/office/drawing/2014/main" val="919001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8842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- 2024-02-15 10:09:31</a:t>
                      </a:r>
                      <a:r>
                        <a:rPr kumimoji="0" lang="en-US" sz="1000" b="0" i="0" u="none" strike="noStrike" kern="1200" cap="none" spc="0" normalizeH="0" baseline="0" noProof="0">
                          <a:ln>
                            <a:noFill/>
                          </a:ln>
                          <a:solidFill>
                            <a:prstClr val="black"/>
                          </a:solidFill>
                          <a:effectLst/>
                          <a:uLnTx/>
                          <a:uFillTx/>
                          <a:latin typeface="Calibri"/>
                          <a:ea typeface="+mn-ea"/>
                          <a:cs typeface="+mn-cs"/>
                        </a:rPr>
                        <a:t>
 NSK operates all over the world, with locations in more than 30 countries, and we are proud that our bearings are key components of products produced on every continent …
In order to provide the best possible service all over the globe, we believe it is vital to have input from people from all walks of life. Men and women of every race, religion, culture and sexuality are welcome at NSK, and all are encouraged to share their perspectives and ideas according to our Code of Ethics. This doesn’t just make NSK a better place to work, but a better partner for all the different companies we work with.
Diversity is truly important and that is why #NSK is delighted to support and respect international norms such as the Universal Declaration of Human Rights and the Guiding Principles on Business and Human Rights. Furthermore, we work hard to ensure that every member of our team understands both their rights and their responsibilities.
Our aim is to build a culture in which anybody can succeed and has a chance to reach their full potential. Bringing together so many different mindsets has been key to our success in the past, and we’re confident it will help us to thrive in the 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https://media.licdn.com/dms/image/D4E22AQHUVcC4fGWCBA/feedshare-shrink_2048_1536/0/1707988170035?e=1714003200&amp;v=beta&amp;t=B0ljMNqMmvnuDodcq1qsFyzAvRgWRCrZpMi3Q3md4OY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0" i="0" u="none" strike="noStrike" kern="1200" cap="none" spc="0" normalizeH="0" baseline="0" noProof="0">
                          <a:ln>
                            <a:noFill/>
                          </a:ln>
                          <a:solidFill>
                            <a:prstClr val="black"/>
                          </a:solidFill>
                          <a:effectLst/>
                          <a:uLnTx/>
                          <a:uFillTx/>
                          <a:latin typeface="Calibri"/>
                          <a:ea typeface="+mn-ea"/>
                          <a:cs typeface="+mn-cs"/>
                        </a:rPr>
                        <a:t>NSK Divers, NSK Post Still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03/20/2024 07:13:13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1.1210559623904 %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10.074074074074 %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08981823"/>
                  </a:ext>
                </a:extLst>
              </a:tr>
            </a:tbl>
          </a:graphicData>
        </a:graphic>
      </p:graphicFrame>
      <p:sp>
        <p:nvSpPr>
          <p:cNvPr id="4" name="Text Placeholder 3">
            <a:extLst>
              <a:ext uri="{FF2B5EF4-FFF2-40B4-BE49-F238E27FC236}">
                <a16:creationId xmlns:a16="http://schemas.microsoft.com/office/drawing/2014/main" id="{CC6BD843-7EF0-4B78-BEE6-2D2EEFE9B4F7}"/>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071747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A2C96-0162-4201-B1FF-D7A3252A9D5B}"/>
              </a:ext>
            </a:extLst>
          </p:cNvPr>
          <p:cNvSpPr>
            <a:spLocks noGrp="1"/>
          </p:cNvSpPr>
          <p:nvPr>
            <p:ph type="title"/>
          </p:nvPr>
        </p:nvSpPr>
        <p:spPr/>
        <p:txBody>
          <a:bodyPr/>
          <a:lstStyle/>
          <a:p>
            <a:r>
              <a:rPr lang="en-US"/>
              <a:t>LinkedIn Custom Posts Table | NSK - 7 of 10</a:t>
            </a:r>
          </a:p>
        </p:txBody>
      </p:sp>
      <p:graphicFrame>
        <p:nvGraphicFramePr>
          <p:cNvPr id="5" name="Table Placeholder 4">
            <a:extLst>
              <a:ext uri="{FF2B5EF4-FFF2-40B4-BE49-F238E27FC236}">
                <a16:creationId xmlns:a16="http://schemas.microsoft.com/office/drawing/2014/main" id="{6472FE68-53C2-4EB7-B47B-0A9C7A1E5969}"/>
              </a:ext>
            </a:extLst>
          </p:cNvPr>
          <p:cNvGraphicFramePr>
            <a:graphicFrameLocks noGrp="1"/>
          </p:cNvGraphicFramePr>
          <p:nvPr>
            <p:ph type="tbl" sz="quarter" idx="13"/>
            <p:extLst>
              <p:ext uri="{D42A27DB-BD31-4B8C-83A1-F6EECF244321}">
                <p14:modId xmlns:p14="http://schemas.microsoft.com/office/powerpoint/2010/main" val="2106152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728131044"/>
                    </a:ext>
                  </a:extLst>
                </a:gridCol>
                <a:gridCol w="822961">
                  <a:extLst>
                    <a:ext uri="{9D8B030D-6E8A-4147-A177-3AD203B41FA5}">
                      <a16:colId xmlns:a16="http://schemas.microsoft.com/office/drawing/2014/main" val="2003769981"/>
                    </a:ext>
                  </a:extLst>
                </a:gridCol>
                <a:gridCol w="1152145">
                  <a:extLst>
                    <a:ext uri="{9D8B030D-6E8A-4147-A177-3AD203B41FA5}">
                      <a16:colId xmlns:a16="http://schemas.microsoft.com/office/drawing/2014/main" val="621198214"/>
                    </a:ext>
                  </a:extLst>
                </a:gridCol>
                <a:gridCol w="576072">
                  <a:extLst>
                    <a:ext uri="{9D8B030D-6E8A-4147-A177-3AD203B41FA5}">
                      <a16:colId xmlns:a16="http://schemas.microsoft.com/office/drawing/2014/main" val="1049095035"/>
                    </a:ext>
                  </a:extLst>
                </a:gridCol>
                <a:gridCol w="411480">
                  <a:extLst>
                    <a:ext uri="{9D8B030D-6E8A-4147-A177-3AD203B41FA5}">
                      <a16:colId xmlns:a16="http://schemas.microsoft.com/office/drawing/2014/main" val="3702600395"/>
                    </a:ext>
                  </a:extLst>
                </a:gridCol>
                <a:gridCol w="411480">
                  <a:extLst>
                    <a:ext uri="{9D8B030D-6E8A-4147-A177-3AD203B41FA5}">
                      <a16:colId xmlns:a16="http://schemas.microsoft.com/office/drawing/2014/main" val="1112692993"/>
                    </a:ext>
                  </a:extLst>
                </a:gridCol>
                <a:gridCol w="411480">
                  <a:extLst>
                    <a:ext uri="{9D8B030D-6E8A-4147-A177-3AD203B41FA5}">
                      <a16:colId xmlns:a16="http://schemas.microsoft.com/office/drawing/2014/main" val="596536473"/>
                    </a:ext>
                  </a:extLst>
                </a:gridCol>
                <a:gridCol w="411480">
                  <a:extLst>
                    <a:ext uri="{9D8B030D-6E8A-4147-A177-3AD203B41FA5}">
                      <a16:colId xmlns:a16="http://schemas.microsoft.com/office/drawing/2014/main" val="145248059"/>
                    </a:ext>
                  </a:extLst>
                </a:gridCol>
                <a:gridCol w="411480">
                  <a:extLst>
                    <a:ext uri="{9D8B030D-6E8A-4147-A177-3AD203B41FA5}">
                      <a16:colId xmlns:a16="http://schemas.microsoft.com/office/drawing/2014/main" val="500987309"/>
                    </a:ext>
                  </a:extLst>
                </a:gridCol>
                <a:gridCol w="411480">
                  <a:extLst>
                    <a:ext uri="{9D8B030D-6E8A-4147-A177-3AD203B41FA5}">
                      <a16:colId xmlns:a16="http://schemas.microsoft.com/office/drawing/2014/main" val="3440436070"/>
                    </a:ext>
                  </a:extLst>
                </a:gridCol>
                <a:gridCol w="411480">
                  <a:extLst>
                    <a:ext uri="{9D8B030D-6E8A-4147-A177-3AD203B41FA5}">
                      <a16:colId xmlns:a16="http://schemas.microsoft.com/office/drawing/2014/main" val="2560524858"/>
                    </a:ext>
                  </a:extLst>
                </a:gridCol>
                <a:gridCol w="411480">
                  <a:extLst>
                    <a:ext uri="{9D8B030D-6E8A-4147-A177-3AD203B41FA5}">
                      <a16:colId xmlns:a16="http://schemas.microsoft.com/office/drawing/2014/main" val="1124466980"/>
                    </a:ext>
                  </a:extLst>
                </a:gridCol>
                <a:gridCol w="411480">
                  <a:extLst>
                    <a:ext uri="{9D8B030D-6E8A-4147-A177-3AD203B41FA5}">
                      <a16:colId xmlns:a16="http://schemas.microsoft.com/office/drawing/2014/main" val="4153517569"/>
                    </a:ext>
                  </a:extLst>
                </a:gridCol>
                <a:gridCol w="411480">
                  <a:extLst>
                    <a:ext uri="{9D8B030D-6E8A-4147-A177-3AD203B41FA5}">
                      <a16:colId xmlns:a16="http://schemas.microsoft.com/office/drawing/2014/main" val="2848924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35048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- 2024-02-13 08:00:01</a:t>
                      </a:r>
                      <a:r>
                        <a:rPr kumimoji="0" lang="en-US" sz="1000" b="0" i="0" u="none" strike="noStrike" kern="1200" cap="none" spc="0" normalizeH="0" baseline="0" noProof="0">
                          <a:ln>
                            <a:noFill/>
                          </a:ln>
                          <a:solidFill>
                            <a:prstClr val="black"/>
                          </a:solidFill>
                          <a:effectLst/>
                          <a:uLnTx/>
                          <a:uFillTx/>
                          <a:latin typeface="Calibri"/>
                          <a:ea typeface="+mn-ea"/>
                          <a:cs typeface="+mn-cs"/>
                        </a:rPr>
                        <a:t>
 NSK Active Caster suits diverse range of mobile robot applications
To help get #robots into more and more #workplaces, operating side-by-side with humans, a team of expert development engineers here at #NSK have come up with a novel way to improve the mobility of mobile robots: the NSK Active Caster. This innovative omnidirectional motorised drive unit, which is ready for use in a diverse range of autonomous service robot applications, could soon come to the assistance of countries facing ageing populations and labour shortages.
Suitable for use in close proximity to people, Active Casters fitted to service robots are currently undergoing field tests and could shortly play a role in workplaces around the globe. The units feature two motors per wheel, and control steering and motion through the difference in their rotational speeds. Moving forward, we will continue to enhance the design by applying our extensive know-how in bearing and lubrication technology.
Visit us at R-24 Exhibition in Odense from March 13th to 15th and meet the Active Caster at stand A-1542
Discover more: https://lnkd.in/g-SsPuW6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https://media.licdn.com/dms/image/D5622AQHFlpdhLgBrcw/feedshare-shrink_2048_1536/0/1707753798936?e=1714003200&amp;v=beta&amp;t=rv0DO8jCiFl9oD6qszNfmvzKPVE9VFcSqR5SansZXl0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NSK Divers, NSK Post PR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03/20/2024 07:13:13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0.54313388250204 %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4.4611528822055 %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53229331"/>
                  </a:ext>
                </a:extLst>
              </a:tr>
            </a:tbl>
          </a:graphicData>
        </a:graphic>
      </p:graphicFrame>
      <p:sp>
        <p:nvSpPr>
          <p:cNvPr id="4" name="Text Placeholder 3">
            <a:extLst>
              <a:ext uri="{FF2B5EF4-FFF2-40B4-BE49-F238E27FC236}">
                <a16:creationId xmlns:a16="http://schemas.microsoft.com/office/drawing/2014/main" id="{AB8DC72C-C988-4316-B1A4-DB79F240A0B2}"/>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171048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7D83D-AC4F-4472-B88A-D0A0DF9016B0}"/>
              </a:ext>
            </a:extLst>
          </p:cNvPr>
          <p:cNvSpPr>
            <a:spLocks noGrp="1"/>
          </p:cNvSpPr>
          <p:nvPr>
            <p:ph type="title"/>
          </p:nvPr>
        </p:nvSpPr>
        <p:spPr/>
        <p:txBody>
          <a:bodyPr/>
          <a:lstStyle/>
          <a:p>
            <a:r>
              <a:rPr lang="en-US"/>
              <a:t>LinkedIn Custom Posts Table | NSK - 8 of 10</a:t>
            </a:r>
          </a:p>
        </p:txBody>
      </p:sp>
      <p:graphicFrame>
        <p:nvGraphicFramePr>
          <p:cNvPr id="5" name="Table Placeholder 4">
            <a:extLst>
              <a:ext uri="{FF2B5EF4-FFF2-40B4-BE49-F238E27FC236}">
                <a16:creationId xmlns:a16="http://schemas.microsoft.com/office/drawing/2014/main" id="{5EDA9A2A-4B75-4C2F-A51D-DA5EEFA5D47C}"/>
              </a:ext>
            </a:extLst>
          </p:cNvPr>
          <p:cNvGraphicFramePr>
            <a:graphicFrameLocks noGrp="1"/>
          </p:cNvGraphicFramePr>
          <p:nvPr>
            <p:ph type="tbl" sz="quarter" idx="13"/>
            <p:extLst>
              <p:ext uri="{D42A27DB-BD31-4B8C-83A1-F6EECF244321}">
                <p14:modId xmlns:p14="http://schemas.microsoft.com/office/powerpoint/2010/main" val="1346931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579513222"/>
                    </a:ext>
                  </a:extLst>
                </a:gridCol>
                <a:gridCol w="822961">
                  <a:extLst>
                    <a:ext uri="{9D8B030D-6E8A-4147-A177-3AD203B41FA5}">
                      <a16:colId xmlns:a16="http://schemas.microsoft.com/office/drawing/2014/main" val="2134841714"/>
                    </a:ext>
                  </a:extLst>
                </a:gridCol>
                <a:gridCol w="1152145">
                  <a:extLst>
                    <a:ext uri="{9D8B030D-6E8A-4147-A177-3AD203B41FA5}">
                      <a16:colId xmlns:a16="http://schemas.microsoft.com/office/drawing/2014/main" val="1332277075"/>
                    </a:ext>
                  </a:extLst>
                </a:gridCol>
                <a:gridCol w="576072">
                  <a:extLst>
                    <a:ext uri="{9D8B030D-6E8A-4147-A177-3AD203B41FA5}">
                      <a16:colId xmlns:a16="http://schemas.microsoft.com/office/drawing/2014/main" val="2260657809"/>
                    </a:ext>
                  </a:extLst>
                </a:gridCol>
                <a:gridCol w="411480">
                  <a:extLst>
                    <a:ext uri="{9D8B030D-6E8A-4147-A177-3AD203B41FA5}">
                      <a16:colId xmlns:a16="http://schemas.microsoft.com/office/drawing/2014/main" val="4250614297"/>
                    </a:ext>
                  </a:extLst>
                </a:gridCol>
                <a:gridCol w="411480">
                  <a:extLst>
                    <a:ext uri="{9D8B030D-6E8A-4147-A177-3AD203B41FA5}">
                      <a16:colId xmlns:a16="http://schemas.microsoft.com/office/drawing/2014/main" val="1634188570"/>
                    </a:ext>
                  </a:extLst>
                </a:gridCol>
                <a:gridCol w="411480">
                  <a:extLst>
                    <a:ext uri="{9D8B030D-6E8A-4147-A177-3AD203B41FA5}">
                      <a16:colId xmlns:a16="http://schemas.microsoft.com/office/drawing/2014/main" val="855274839"/>
                    </a:ext>
                  </a:extLst>
                </a:gridCol>
                <a:gridCol w="411480">
                  <a:extLst>
                    <a:ext uri="{9D8B030D-6E8A-4147-A177-3AD203B41FA5}">
                      <a16:colId xmlns:a16="http://schemas.microsoft.com/office/drawing/2014/main" val="529771011"/>
                    </a:ext>
                  </a:extLst>
                </a:gridCol>
                <a:gridCol w="411480">
                  <a:extLst>
                    <a:ext uri="{9D8B030D-6E8A-4147-A177-3AD203B41FA5}">
                      <a16:colId xmlns:a16="http://schemas.microsoft.com/office/drawing/2014/main" val="1476056664"/>
                    </a:ext>
                  </a:extLst>
                </a:gridCol>
                <a:gridCol w="411480">
                  <a:extLst>
                    <a:ext uri="{9D8B030D-6E8A-4147-A177-3AD203B41FA5}">
                      <a16:colId xmlns:a16="http://schemas.microsoft.com/office/drawing/2014/main" val="1013089252"/>
                    </a:ext>
                  </a:extLst>
                </a:gridCol>
                <a:gridCol w="411480">
                  <a:extLst>
                    <a:ext uri="{9D8B030D-6E8A-4147-A177-3AD203B41FA5}">
                      <a16:colId xmlns:a16="http://schemas.microsoft.com/office/drawing/2014/main" val="1342868379"/>
                    </a:ext>
                  </a:extLst>
                </a:gridCol>
                <a:gridCol w="411480">
                  <a:extLst>
                    <a:ext uri="{9D8B030D-6E8A-4147-A177-3AD203B41FA5}">
                      <a16:colId xmlns:a16="http://schemas.microsoft.com/office/drawing/2014/main" val="658499086"/>
                    </a:ext>
                  </a:extLst>
                </a:gridCol>
                <a:gridCol w="411480">
                  <a:extLst>
                    <a:ext uri="{9D8B030D-6E8A-4147-A177-3AD203B41FA5}">
                      <a16:colId xmlns:a16="http://schemas.microsoft.com/office/drawing/2014/main" val="1254459723"/>
                    </a:ext>
                  </a:extLst>
                </a:gridCol>
                <a:gridCol w="411480">
                  <a:extLst>
                    <a:ext uri="{9D8B030D-6E8A-4147-A177-3AD203B41FA5}">
                      <a16:colId xmlns:a16="http://schemas.microsoft.com/office/drawing/2014/main" val="3968516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99326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- 2024-02-08 09:33:02</a:t>
                      </a:r>
                      <a:r>
                        <a:rPr kumimoji="0" lang="en-US" sz="1000" b="0" i="0" u="none" strike="noStrike" kern="1200" cap="none" spc="0" normalizeH="0" baseline="0" noProof="0">
                          <a:ln>
                            <a:noFill/>
                          </a:ln>
                          <a:solidFill>
                            <a:prstClr val="black"/>
                          </a:solidFill>
                          <a:effectLst/>
                          <a:uLnTx/>
                          <a:uFillTx/>
                          <a:latin typeface="Calibri"/>
                          <a:ea typeface="+mn-ea"/>
                          <a:cs typeface="+mn-cs"/>
                        </a:rPr>
                        <a:t>
 At #NSK we do everything we can, to increase the lifetime of our bearings. However, it is crucial for a long bearing life to pay attention to a number of important details during handling and installation. 
Find out more about correct #bearing handling in our clip!
 https://lnkd.in/gTjjZxZc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https://media.licdn.com/dms/image/D4E05AQHi5AntOtHb8w/feedshare-thumbnail_720_1280/0/1707381128276?e=1711522800&amp;v=beta&amp;t=gdUIVUb73yMNJN7iNf8ZRUBRsr-t2US_LG-qG2WoBUQ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0" i="0" u="none" strike="noStrike" kern="1200" cap="none" spc="0" normalizeH="0" baseline="0" noProof="0">
                          <a:ln>
                            <a:noFill/>
                          </a:ln>
                          <a:solidFill>
                            <a:prstClr val="black"/>
                          </a:solidFill>
                          <a:effectLst/>
                          <a:uLnTx/>
                          <a:uFillTx/>
                          <a:latin typeface="Calibri"/>
                          <a:ea typeface="+mn-ea"/>
                          <a:cs typeface="+mn-cs"/>
                        </a:rPr>
                        <a:t>NSK Divers, NSK Post Clip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03/20/2024 07:13:13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0.54342903722489 %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4.4765840220386 %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a:t>
                      </a:r>
                    </a:p>
                  </a:txBody>
                  <a:tcPr/>
                </a:tc>
                <a:extLst>
                  <a:ext uri="{0D108BD9-81ED-4DB2-BD59-A6C34878D82A}">
                    <a16:rowId xmlns:a16="http://schemas.microsoft.com/office/drawing/2014/main" val="424466098"/>
                  </a:ext>
                </a:extLst>
              </a:tr>
            </a:tbl>
          </a:graphicData>
        </a:graphic>
      </p:graphicFrame>
      <p:sp>
        <p:nvSpPr>
          <p:cNvPr id="4" name="Text Placeholder 3">
            <a:extLst>
              <a:ext uri="{FF2B5EF4-FFF2-40B4-BE49-F238E27FC236}">
                <a16:creationId xmlns:a16="http://schemas.microsoft.com/office/drawing/2014/main" id="{F1B57681-15C2-4E6F-9D44-79AD53A422BE}"/>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5305984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830CF-A814-4D01-8BCC-FA29C61CED4B}"/>
              </a:ext>
            </a:extLst>
          </p:cNvPr>
          <p:cNvSpPr>
            <a:spLocks noGrp="1"/>
          </p:cNvSpPr>
          <p:nvPr>
            <p:ph type="title"/>
          </p:nvPr>
        </p:nvSpPr>
        <p:spPr/>
        <p:txBody>
          <a:bodyPr/>
          <a:lstStyle/>
          <a:p>
            <a:r>
              <a:rPr lang="en-US"/>
              <a:t>LinkedIn Custom Posts Table | NSK - 9 of 10</a:t>
            </a:r>
          </a:p>
        </p:txBody>
      </p:sp>
      <p:graphicFrame>
        <p:nvGraphicFramePr>
          <p:cNvPr id="5" name="Table Placeholder 4">
            <a:extLst>
              <a:ext uri="{FF2B5EF4-FFF2-40B4-BE49-F238E27FC236}">
                <a16:creationId xmlns:a16="http://schemas.microsoft.com/office/drawing/2014/main" id="{4FDF44F6-6217-4828-BA82-88A32741C214}"/>
              </a:ext>
            </a:extLst>
          </p:cNvPr>
          <p:cNvGraphicFramePr>
            <a:graphicFrameLocks noGrp="1"/>
          </p:cNvGraphicFramePr>
          <p:nvPr>
            <p:ph type="tbl" sz="quarter" idx="13"/>
            <p:extLst>
              <p:ext uri="{D42A27DB-BD31-4B8C-83A1-F6EECF244321}">
                <p14:modId xmlns:p14="http://schemas.microsoft.com/office/powerpoint/2010/main" val="64288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456293554"/>
                    </a:ext>
                  </a:extLst>
                </a:gridCol>
                <a:gridCol w="822961">
                  <a:extLst>
                    <a:ext uri="{9D8B030D-6E8A-4147-A177-3AD203B41FA5}">
                      <a16:colId xmlns:a16="http://schemas.microsoft.com/office/drawing/2014/main" val="400364159"/>
                    </a:ext>
                  </a:extLst>
                </a:gridCol>
                <a:gridCol w="1152145">
                  <a:extLst>
                    <a:ext uri="{9D8B030D-6E8A-4147-A177-3AD203B41FA5}">
                      <a16:colId xmlns:a16="http://schemas.microsoft.com/office/drawing/2014/main" val="3127708104"/>
                    </a:ext>
                  </a:extLst>
                </a:gridCol>
                <a:gridCol w="576072">
                  <a:extLst>
                    <a:ext uri="{9D8B030D-6E8A-4147-A177-3AD203B41FA5}">
                      <a16:colId xmlns:a16="http://schemas.microsoft.com/office/drawing/2014/main" val="2044825437"/>
                    </a:ext>
                  </a:extLst>
                </a:gridCol>
                <a:gridCol w="411480">
                  <a:extLst>
                    <a:ext uri="{9D8B030D-6E8A-4147-A177-3AD203B41FA5}">
                      <a16:colId xmlns:a16="http://schemas.microsoft.com/office/drawing/2014/main" val="2017382177"/>
                    </a:ext>
                  </a:extLst>
                </a:gridCol>
                <a:gridCol w="411480">
                  <a:extLst>
                    <a:ext uri="{9D8B030D-6E8A-4147-A177-3AD203B41FA5}">
                      <a16:colId xmlns:a16="http://schemas.microsoft.com/office/drawing/2014/main" val="3306168625"/>
                    </a:ext>
                  </a:extLst>
                </a:gridCol>
                <a:gridCol w="411480">
                  <a:extLst>
                    <a:ext uri="{9D8B030D-6E8A-4147-A177-3AD203B41FA5}">
                      <a16:colId xmlns:a16="http://schemas.microsoft.com/office/drawing/2014/main" val="670290671"/>
                    </a:ext>
                  </a:extLst>
                </a:gridCol>
                <a:gridCol w="411480">
                  <a:extLst>
                    <a:ext uri="{9D8B030D-6E8A-4147-A177-3AD203B41FA5}">
                      <a16:colId xmlns:a16="http://schemas.microsoft.com/office/drawing/2014/main" val="2154064861"/>
                    </a:ext>
                  </a:extLst>
                </a:gridCol>
                <a:gridCol w="411480">
                  <a:extLst>
                    <a:ext uri="{9D8B030D-6E8A-4147-A177-3AD203B41FA5}">
                      <a16:colId xmlns:a16="http://schemas.microsoft.com/office/drawing/2014/main" val="743180306"/>
                    </a:ext>
                  </a:extLst>
                </a:gridCol>
                <a:gridCol w="411480">
                  <a:extLst>
                    <a:ext uri="{9D8B030D-6E8A-4147-A177-3AD203B41FA5}">
                      <a16:colId xmlns:a16="http://schemas.microsoft.com/office/drawing/2014/main" val="678315991"/>
                    </a:ext>
                  </a:extLst>
                </a:gridCol>
                <a:gridCol w="411480">
                  <a:extLst>
                    <a:ext uri="{9D8B030D-6E8A-4147-A177-3AD203B41FA5}">
                      <a16:colId xmlns:a16="http://schemas.microsoft.com/office/drawing/2014/main" val="1844559872"/>
                    </a:ext>
                  </a:extLst>
                </a:gridCol>
                <a:gridCol w="411480">
                  <a:extLst>
                    <a:ext uri="{9D8B030D-6E8A-4147-A177-3AD203B41FA5}">
                      <a16:colId xmlns:a16="http://schemas.microsoft.com/office/drawing/2014/main" val="2394766533"/>
                    </a:ext>
                  </a:extLst>
                </a:gridCol>
                <a:gridCol w="411480">
                  <a:extLst>
                    <a:ext uri="{9D8B030D-6E8A-4147-A177-3AD203B41FA5}">
                      <a16:colId xmlns:a16="http://schemas.microsoft.com/office/drawing/2014/main" val="3407552378"/>
                    </a:ext>
                  </a:extLst>
                </a:gridCol>
                <a:gridCol w="411480">
                  <a:extLst>
                    <a:ext uri="{9D8B030D-6E8A-4147-A177-3AD203B41FA5}">
                      <a16:colId xmlns:a16="http://schemas.microsoft.com/office/drawing/2014/main" val="1037114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08300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- 2024-02-06 09:00:17</a:t>
                      </a:r>
                      <a:r>
                        <a:rPr kumimoji="0" lang="en-US" sz="1000" b="0" i="0" u="none" strike="noStrike" kern="1200" cap="none" spc="0" normalizeH="0" baseline="0" noProof="0">
                          <a:ln>
                            <a:noFill/>
                          </a:ln>
                          <a:solidFill>
                            <a:prstClr val="black"/>
                          </a:solidFill>
                          <a:effectLst/>
                          <a:uLnTx/>
                          <a:uFillTx/>
                          <a:latin typeface="Calibri"/>
                          <a:ea typeface="+mn-ea"/>
                          <a:cs typeface="+mn-cs"/>
                        </a:rPr>
                        <a:t>
 Compressed air is the most expensive medium used in #manufacturing. However, sometimes there is no way around using it. In this case it is of outstanding importance, that the compressor runs as efficient as possible. 
Check out, which contribution the right bearings can make for that!
https://lnkd.in/ew6qyszu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https://media.licdn.com/dms/document/media/D4E1FAQGoWzo53xpvyg/feedshare-document-pdf-analyzed/0/1707138167778?e=1711522800&amp;v=beta&amp;t=hYG8rhjFcYYZjZPDOAXmjuq9H00EZeouhWo1E_l57Zs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0" i="0" u="none" strike="noStrike" kern="1200" cap="none" spc="0" normalizeH="0" baseline="0" noProof="0">
                          <a:ln>
                            <a:noFill/>
                          </a:ln>
                          <a:solidFill>
                            <a:prstClr val="black"/>
                          </a:solidFill>
                          <a:effectLst/>
                          <a:uLnTx/>
                          <a:uFillTx/>
                          <a:latin typeface="Calibri"/>
                          <a:ea typeface="+mn-ea"/>
                          <a:cs typeface="+mn-cs"/>
                        </a:rPr>
                        <a:t>NSK Post Slider, NSK P&amp;C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03/20/2024 07:13:13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0.25383011513009 %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16.23748211731 %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22169164"/>
                  </a:ext>
                </a:extLst>
              </a:tr>
            </a:tbl>
          </a:graphicData>
        </a:graphic>
      </p:graphicFrame>
      <p:sp>
        <p:nvSpPr>
          <p:cNvPr id="4" name="Text Placeholder 3">
            <a:extLst>
              <a:ext uri="{FF2B5EF4-FFF2-40B4-BE49-F238E27FC236}">
                <a16:creationId xmlns:a16="http://schemas.microsoft.com/office/drawing/2014/main" id="{22247C5D-B83E-4D7F-900E-85476AF94646}"/>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876655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DB872-2457-41E3-92F9-F4BDD350B84D}"/>
              </a:ext>
            </a:extLst>
          </p:cNvPr>
          <p:cNvSpPr>
            <a:spLocks noGrp="1"/>
          </p:cNvSpPr>
          <p:nvPr>
            <p:ph type="title"/>
          </p:nvPr>
        </p:nvSpPr>
        <p:spPr/>
        <p:txBody>
          <a:bodyPr/>
          <a:lstStyle/>
          <a:p>
            <a:r>
              <a:rPr lang="en-US"/>
              <a:t>LinkedIn Custom Posts Table | NSK - 10 of 10</a:t>
            </a:r>
          </a:p>
        </p:txBody>
      </p:sp>
      <p:graphicFrame>
        <p:nvGraphicFramePr>
          <p:cNvPr id="5" name="Table Placeholder 4">
            <a:extLst>
              <a:ext uri="{FF2B5EF4-FFF2-40B4-BE49-F238E27FC236}">
                <a16:creationId xmlns:a16="http://schemas.microsoft.com/office/drawing/2014/main" id="{56CFA603-2B19-43EC-A30D-B8B859413656}"/>
              </a:ext>
            </a:extLst>
          </p:cNvPr>
          <p:cNvGraphicFramePr>
            <a:graphicFrameLocks noGrp="1"/>
          </p:cNvGraphicFramePr>
          <p:nvPr>
            <p:ph type="tbl" sz="quarter" idx="13"/>
            <p:extLst>
              <p:ext uri="{D42A27DB-BD31-4B8C-83A1-F6EECF244321}">
                <p14:modId xmlns:p14="http://schemas.microsoft.com/office/powerpoint/2010/main" val="19651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187211146"/>
                    </a:ext>
                  </a:extLst>
                </a:gridCol>
                <a:gridCol w="822961">
                  <a:extLst>
                    <a:ext uri="{9D8B030D-6E8A-4147-A177-3AD203B41FA5}">
                      <a16:colId xmlns:a16="http://schemas.microsoft.com/office/drawing/2014/main" val="2278712397"/>
                    </a:ext>
                  </a:extLst>
                </a:gridCol>
                <a:gridCol w="1152145">
                  <a:extLst>
                    <a:ext uri="{9D8B030D-6E8A-4147-A177-3AD203B41FA5}">
                      <a16:colId xmlns:a16="http://schemas.microsoft.com/office/drawing/2014/main" val="1978134956"/>
                    </a:ext>
                  </a:extLst>
                </a:gridCol>
                <a:gridCol w="576072">
                  <a:extLst>
                    <a:ext uri="{9D8B030D-6E8A-4147-A177-3AD203B41FA5}">
                      <a16:colId xmlns:a16="http://schemas.microsoft.com/office/drawing/2014/main" val="3474099502"/>
                    </a:ext>
                  </a:extLst>
                </a:gridCol>
                <a:gridCol w="411480">
                  <a:extLst>
                    <a:ext uri="{9D8B030D-6E8A-4147-A177-3AD203B41FA5}">
                      <a16:colId xmlns:a16="http://schemas.microsoft.com/office/drawing/2014/main" val="245258201"/>
                    </a:ext>
                  </a:extLst>
                </a:gridCol>
                <a:gridCol w="411480">
                  <a:extLst>
                    <a:ext uri="{9D8B030D-6E8A-4147-A177-3AD203B41FA5}">
                      <a16:colId xmlns:a16="http://schemas.microsoft.com/office/drawing/2014/main" val="3569912997"/>
                    </a:ext>
                  </a:extLst>
                </a:gridCol>
                <a:gridCol w="411480">
                  <a:extLst>
                    <a:ext uri="{9D8B030D-6E8A-4147-A177-3AD203B41FA5}">
                      <a16:colId xmlns:a16="http://schemas.microsoft.com/office/drawing/2014/main" val="603484078"/>
                    </a:ext>
                  </a:extLst>
                </a:gridCol>
                <a:gridCol w="411480">
                  <a:extLst>
                    <a:ext uri="{9D8B030D-6E8A-4147-A177-3AD203B41FA5}">
                      <a16:colId xmlns:a16="http://schemas.microsoft.com/office/drawing/2014/main" val="4245844618"/>
                    </a:ext>
                  </a:extLst>
                </a:gridCol>
                <a:gridCol w="411480">
                  <a:extLst>
                    <a:ext uri="{9D8B030D-6E8A-4147-A177-3AD203B41FA5}">
                      <a16:colId xmlns:a16="http://schemas.microsoft.com/office/drawing/2014/main" val="2601829380"/>
                    </a:ext>
                  </a:extLst>
                </a:gridCol>
                <a:gridCol w="411480">
                  <a:extLst>
                    <a:ext uri="{9D8B030D-6E8A-4147-A177-3AD203B41FA5}">
                      <a16:colId xmlns:a16="http://schemas.microsoft.com/office/drawing/2014/main" val="345049333"/>
                    </a:ext>
                  </a:extLst>
                </a:gridCol>
                <a:gridCol w="411480">
                  <a:extLst>
                    <a:ext uri="{9D8B030D-6E8A-4147-A177-3AD203B41FA5}">
                      <a16:colId xmlns:a16="http://schemas.microsoft.com/office/drawing/2014/main" val="1761636376"/>
                    </a:ext>
                  </a:extLst>
                </a:gridCol>
                <a:gridCol w="411480">
                  <a:extLst>
                    <a:ext uri="{9D8B030D-6E8A-4147-A177-3AD203B41FA5}">
                      <a16:colId xmlns:a16="http://schemas.microsoft.com/office/drawing/2014/main" val="4267614467"/>
                    </a:ext>
                  </a:extLst>
                </a:gridCol>
                <a:gridCol w="411480">
                  <a:extLst>
                    <a:ext uri="{9D8B030D-6E8A-4147-A177-3AD203B41FA5}">
                      <a16:colId xmlns:a16="http://schemas.microsoft.com/office/drawing/2014/main" val="270148177"/>
                    </a:ext>
                  </a:extLst>
                </a:gridCol>
                <a:gridCol w="411480">
                  <a:extLst>
                    <a:ext uri="{9D8B030D-6E8A-4147-A177-3AD203B41FA5}">
                      <a16:colId xmlns:a16="http://schemas.microsoft.com/office/drawing/2014/main" val="3133015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72669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- 2024-02-01 08:00:02</a:t>
                      </a:r>
                      <a:r>
                        <a:rPr kumimoji="0" lang="en-US" sz="1000" b="0" i="0" u="none" strike="noStrike" kern="1200" cap="none" spc="0" normalizeH="0" baseline="0" noProof="0">
                          <a:ln>
                            <a:noFill/>
                          </a:ln>
                          <a:solidFill>
                            <a:prstClr val="black"/>
                          </a:solidFill>
                          <a:effectLst/>
                          <a:uLnTx/>
                          <a:uFillTx/>
                          <a:latin typeface="Calibri"/>
                          <a:ea typeface="+mn-ea"/>
                          <a:cs typeface="+mn-cs"/>
                        </a:rPr>
                        <a:t>
 NSK bearings help pet food plant boost OEE
When a major UK pet food producer wanted better machine utilisation with the aim of raising its OEE by 3 points, it asked our experts here at NSK if they could evaluate processes and systems to help with this improvement goal.
Process mapping as part of our #AIP Added Value Programme identified five areas for OEE improvement, beginning with the plant’s pellet extruder, where bearing failures were occurring every 10-12 weeks. Our experts recommended high-viscosity oil for longer life and the use of high-quality #NSK EA-series spherical roller bearings, as well as spherical thrust roller bearings. The extruder subsequently ran for 7 months without any bearing failures, delivering cost saving of £70,000 due to reductions in production downtime and maintenance. The plant also boosted OEE by 3 points.
Discover more here: https://lnkd.in/gY79XdQq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https://media.licdn.com/dms/image/D5622AQEXyu10zkUcsw/feedshare-shrink_2048_1536/0/1706694286891?e=1714003200&amp;v=beta&amp;t=CxgMt-ClMLmsLDAn_rcR_gCLLCVGN9ldNdp0WdaOYmQ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NSK AIP, NSK Post PR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03/20/2024 07:13:13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0.32694578149124 %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3.8360941586748 %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45472024"/>
                  </a:ext>
                </a:extLst>
              </a:tr>
            </a:tbl>
          </a:graphicData>
        </a:graphic>
      </p:graphicFrame>
      <p:sp>
        <p:nvSpPr>
          <p:cNvPr id="4" name="Text Placeholder 3">
            <a:extLst>
              <a:ext uri="{FF2B5EF4-FFF2-40B4-BE49-F238E27FC236}">
                <a16:creationId xmlns:a16="http://schemas.microsoft.com/office/drawing/2014/main" id="{7EE69DD9-DA73-46B9-B5C6-1AACFD922248}"/>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03047481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2024</Words>
  <Application>Microsoft Office PowerPoint</Application>
  <PresentationFormat>On-screen Show (4:3)</PresentationFormat>
  <Paragraphs>286</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Calibri</vt:lpstr>
      <vt:lpstr>Arial</vt:lpstr>
      <vt:lpstr>quintly_template</vt:lpstr>
      <vt:lpstr>LinkedIn Custom Posts Table | NSK - 1 of 10</vt:lpstr>
      <vt:lpstr>LinkedIn Custom Posts Table | NSK - 2 of 10</vt:lpstr>
      <vt:lpstr>LinkedIn Custom Posts Table | NSK - 3 of 10</vt:lpstr>
      <vt:lpstr>LinkedIn Custom Posts Table | NSK - 4 of 10</vt:lpstr>
      <vt:lpstr>LinkedIn Custom Posts Table | NSK - 5 of 10</vt:lpstr>
      <vt:lpstr>LinkedIn Custom Posts Table | NSK - 6 of 10</vt:lpstr>
      <vt:lpstr>LinkedIn Custom Posts Table | NSK - 7 of 10</vt:lpstr>
      <vt:lpstr>LinkedIn Custom Posts Table | NSK - 8 of 10</vt:lpstr>
      <vt:lpstr>LinkedIn Custom Posts Table | NSK - 9 of 10</vt:lpstr>
      <vt:lpstr>LinkedIn Custom Posts Table | NSK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Custom Posts Table | NSK - 1 of 10</dc:title>
  <dc:creator>Frederik Born</dc:creator>
  <cp:lastModifiedBy>Frederik Born</cp:lastModifiedBy>
  <cp:revision>1</cp:revision>
  <dcterms:created xsi:type="dcterms:W3CDTF">2024-03-20T10:18:06Z</dcterms:created>
  <dcterms:modified xsi:type="dcterms:W3CDTF">2024-03-20T10:19:11Z</dcterms:modified>
</cp:coreProperties>
</file>