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 Wurzelpeter</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5006</c:v>
                </c:pt>
                <c:pt idx="1">
                  <c:v>5006</c:v>
                </c:pt>
                <c:pt idx="2">
                  <c:v>5006</c:v>
                </c:pt>
                <c:pt idx="3">
                  <c:v>5006</c:v>
                </c:pt>
                <c:pt idx="4">
                  <c:v>5006</c:v>
                </c:pt>
                <c:pt idx="5">
                  <c:v>5006</c:v>
                </c:pt>
                <c:pt idx="6">
                  <c:v>5006</c:v>
                </c:pt>
                <c:pt idx="7">
                  <c:v>5006</c:v>
                </c:pt>
                <c:pt idx="8">
                  <c:v>5005</c:v>
                </c:pt>
                <c:pt idx="9">
                  <c:v>5005</c:v>
                </c:pt>
                <c:pt idx="10">
                  <c:v>5005</c:v>
                </c:pt>
                <c:pt idx="11">
                  <c:v>5005</c:v>
                </c:pt>
                <c:pt idx="12">
                  <c:v>5027</c:v>
                </c:pt>
                <c:pt idx="13">
                  <c:v>5043</c:v>
                </c:pt>
                <c:pt idx="14">
                  <c:v>5048</c:v>
                </c:pt>
                <c:pt idx="15">
                  <c:v>5051</c:v>
                </c:pt>
                <c:pt idx="16">
                  <c:v>5053</c:v>
                </c:pt>
                <c:pt idx="17">
                  <c:v>5055</c:v>
                </c:pt>
                <c:pt idx="18">
                  <c:v>5061</c:v>
                </c:pt>
                <c:pt idx="19">
                  <c:v>5065</c:v>
                </c:pt>
                <c:pt idx="20">
                  <c:v>5065</c:v>
                </c:pt>
                <c:pt idx="21">
                  <c:v>5065</c:v>
                </c:pt>
                <c:pt idx="22">
                  <c:v>5065</c:v>
                </c:pt>
                <c:pt idx="23">
                  <c:v>5065</c:v>
                </c:pt>
                <c:pt idx="24">
                  <c:v>5065</c:v>
                </c:pt>
                <c:pt idx="25">
                  <c:v>5065</c:v>
                </c:pt>
                <c:pt idx="26">
                  <c:v>5065</c:v>
                </c:pt>
                <c:pt idx="27">
                  <c:v>5065</c:v>
                </c:pt>
                <c:pt idx="28">
                  <c:v>5063</c:v>
                </c:pt>
                <c:pt idx="29">
                  <c:v>5063</c:v>
                </c:pt>
              </c:numCache>
            </c:numRef>
          </c:val>
          <c:smooth val="0"/>
          <c:extLst>
            <c:ext xmlns:c16="http://schemas.microsoft.com/office/drawing/2014/chart" uri="{C3380CC4-5D6E-409C-BE32-E72D297353CC}">
              <c16:uniqueId val="{00000000-43BF-41A5-B35C-7110E11F9A08}"/>
            </c:ext>
          </c:extLst>
        </c:ser>
        <c:dLbls>
          <c:showLegendKey val="0"/>
          <c:showVal val="0"/>
          <c:showCatName val="0"/>
          <c:showSerName val="0"/>
          <c:showPercent val="0"/>
          <c:showBubbleSize val="0"/>
        </c:dLbls>
        <c:smooth val="0"/>
        <c:axId val="391110912"/>
        <c:axId val="391111240"/>
      </c:lineChart>
      <c:dateAx>
        <c:axId val="39111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11240"/>
        <c:crosses val="autoZero"/>
        <c:auto val="1"/>
        <c:lblOffset val="100"/>
        <c:baseTimeUnit val="days"/>
      </c:dateAx>
      <c:valAx>
        <c:axId val="39111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1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27</c:v>
                </c:pt>
                <c:pt idx="2">
                  <c:v>685</c:v>
                </c:pt>
                <c:pt idx="3">
                  <c:v>1046</c:v>
                </c:pt>
                <c:pt idx="4">
                  <c:v>846</c:v>
                </c:pt>
                <c:pt idx="5">
                  <c:v>443</c:v>
                </c:pt>
                <c:pt idx="6">
                  <c:v>151</c:v>
                </c:pt>
              </c:numCache>
            </c:numRef>
          </c:val>
          <c:extLst>
            <c:ext xmlns:c16="http://schemas.microsoft.com/office/drawing/2014/chart" uri="{C3380CC4-5D6E-409C-BE32-E72D297353CC}">
              <c16:uniqueId val="{00000000-86E5-4A35-9071-C58953FA86A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0</c:v>
                </c:pt>
                <c:pt idx="1">
                  <c:v>19</c:v>
                </c:pt>
                <c:pt idx="2">
                  <c:v>367</c:v>
                </c:pt>
                <c:pt idx="3">
                  <c:v>569</c:v>
                </c:pt>
                <c:pt idx="4">
                  <c:v>464</c:v>
                </c:pt>
                <c:pt idx="5">
                  <c:v>307</c:v>
                </c:pt>
                <c:pt idx="6">
                  <c:v>84</c:v>
                </c:pt>
              </c:numCache>
            </c:numRef>
          </c:val>
          <c:extLst>
            <c:ext xmlns:c16="http://schemas.microsoft.com/office/drawing/2014/chart" uri="{C3380CC4-5D6E-409C-BE32-E72D297353CC}">
              <c16:uniqueId val="{00000001-86E5-4A35-9071-C58953FA86A7}"/>
            </c:ext>
          </c:extLst>
        </c:ser>
        <c:dLbls>
          <c:showLegendKey val="0"/>
          <c:showVal val="0"/>
          <c:showCatName val="0"/>
          <c:showSerName val="0"/>
          <c:showPercent val="0"/>
          <c:showBubbleSize val="0"/>
        </c:dLbls>
        <c:gapWidth val="219"/>
        <c:overlap val="-27"/>
        <c:axId val="391106648"/>
        <c:axId val="391112224"/>
      </c:barChart>
      <c:catAx>
        <c:axId val="39110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12224"/>
        <c:crosses val="autoZero"/>
        <c:auto val="1"/>
        <c:lblAlgn val="ctr"/>
        <c:lblOffset val="100"/>
        <c:noMultiLvlLbl val="0"/>
      </c:catAx>
      <c:valAx>
        <c:axId val="39111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0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35-44</c:v>
                </c:pt>
                <c:pt idx="1">
                  <c:v>45-54</c:v>
                </c:pt>
                <c:pt idx="2">
                  <c:v>25-34</c:v>
                </c:pt>
                <c:pt idx="3">
                  <c:v>55-64</c:v>
                </c:pt>
                <c:pt idx="4">
                  <c:v>65+</c:v>
                </c:pt>
                <c:pt idx="5">
                  <c:v>18-24</c:v>
                </c:pt>
                <c:pt idx="6">
                  <c:v>13-17</c:v>
                </c:pt>
              </c:strCache>
            </c:strRef>
          </c:cat>
          <c:val>
            <c:numRef>
              <c:f>Sheet1!$A$2:$G$2</c:f>
              <c:numCache>
                <c:formatCode>General</c:formatCode>
                <c:ptCount val="7"/>
                <c:pt idx="0">
                  <c:v>1657</c:v>
                </c:pt>
                <c:pt idx="1">
                  <c:v>1314</c:v>
                </c:pt>
                <c:pt idx="2">
                  <c:v>1055</c:v>
                </c:pt>
                <c:pt idx="3">
                  <c:v>754</c:v>
                </c:pt>
                <c:pt idx="4">
                  <c:v>236</c:v>
                </c:pt>
                <c:pt idx="5">
                  <c:v>46</c:v>
                </c:pt>
                <c:pt idx="6">
                  <c:v>1</c:v>
                </c:pt>
              </c:numCache>
            </c:numRef>
          </c:val>
          <c:extLst>
            <c:ext xmlns:c16="http://schemas.microsoft.com/office/drawing/2014/chart" uri="{C3380CC4-5D6E-409C-BE32-E72D297353CC}">
              <c16:uniqueId val="{00000000-26C0-4AB2-AB97-40179482833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Unknown</c:v>
                </c:pt>
                <c:pt idx="2">
                  <c:v>Male</c:v>
                </c:pt>
              </c:strCache>
            </c:strRef>
          </c:cat>
          <c:val>
            <c:numRef>
              <c:f>Sheet1!$A$2:$C$2</c:f>
              <c:numCache>
                <c:formatCode>General</c:formatCode>
                <c:ptCount val="3"/>
                <c:pt idx="0">
                  <c:v>1810</c:v>
                </c:pt>
                <c:pt idx="1">
                  <c:v>54</c:v>
                </c:pt>
                <c:pt idx="2">
                  <c:v>3199</c:v>
                </c:pt>
              </c:numCache>
            </c:numRef>
          </c:val>
          <c:extLst>
            <c:ext xmlns:c16="http://schemas.microsoft.com/office/drawing/2014/chart" uri="{C3380CC4-5D6E-409C-BE32-E72D297353CC}">
              <c16:uniqueId val="{00000000-D3A8-4664-975D-FF636F9B646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172.7</c:v>
                </c:pt>
                <c:pt idx="1">
                  <c:v>140.566666666667</c:v>
                </c:pt>
                <c:pt idx="2">
                  <c:v>120.966666666667</c:v>
                </c:pt>
                <c:pt idx="3">
                  <c:v>112.76666666666701</c:v>
                </c:pt>
                <c:pt idx="4">
                  <c:v>109.26666666666701</c:v>
                </c:pt>
                <c:pt idx="5">
                  <c:v>130.23333333333301</c:v>
                </c:pt>
                <c:pt idx="6">
                  <c:v>171.53333333333299</c:v>
                </c:pt>
                <c:pt idx="7">
                  <c:v>204.566666666667</c:v>
                </c:pt>
                <c:pt idx="8">
                  <c:v>221.258064516129</c:v>
                </c:pt>
                <c:pt idx="9">
                  <c:v>244.666666666667</c:v>
                </c:pt>
                <c:pt idx="10">
                  <c:v>245.344827586207</c:v>
                </c:pt>
                <c:pt idx="11">
                  <c:v>252.2</c:v>
                </c:pt>
                <c:pt idx="12">
                  <c:v>268.2</c:v>
                </c:pt>
                <c:pt idx="13">
                  <c:v>278.60000000000002</c:v>
                </c:pt>
                <c:pt idx="14">
                  <c:v>281.933333333333</c:v>
                </c:pt>
                <c:pt idx="15">
                  <c:v>292.63333333333298</c:v>
                </c:pt>
                <c:pt idx="16">
                  <c:v>296.33333333333297</c:v>
                </c:pt>
                <c:pt idx="17">
                  <c:v>299.46666666666698</c:v>
                </c:pt>
                <c:pt idx="18">
                  <c:v>302.89999999999998</c:v>
                </c:pt>
                <c:pt idx="19">
                  <c:v>313.39999999999998</c:v>
                </c:pt>
                <c:pt idx="20">
                  <c:v>315.89999999999998</c:v>
                </c:pt>
                <c:pt idx="21">
                  <c:v>308.63333333333298</c:v>
                </c:pt>
                <c:pt idx="22">
                  <c:v>285.46666666666698</c:v>
                </c:pt>
                <c:pt idx="23">
                  <c:v>227</c:v>
                </c:pt>
              </c:numCache>
            </c:numRef>
          </c:val>
          <c:smooth val="0"/>
          <c:extLst>
            <c:ext xmlns:c16="http://schemas.microsoft.com/office/drawing/2014/chart" uri="{C3380CC4-5D6E-409C-BE32-E72D297353CC}">
              <c16:uniqueId val="{00000000-120A-495C-89A0-3EBCEC0AB9A5}"/>
            </c:ext>
          </c:extLst>
        </c:ser>
        <c:dLbls>
          <c:showLegendKey val="0"/>
          <c:showVal val="0"/>
          <c:showCatName val="0"/>
          <c:showSerName val="0"/>
          <c:showPercent val="0"/>
          <c:showBubbleSize val="0"/>
        </c:dLbls>
        <c:smooth val="0"/>
        <c:axId val="77747128"/>
        <c:axId val="77752376"/>
      </c:lineChart>
      <c:catAx>
        <c:axId val="7774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752376"/>
        <c:crosses val="autoZero"/>
        <c:auto val="1"/>
        <c:lblAlgn val="ctr"/>
        <c:lblOffset val="100"/>
        <c:noMultiLvlLbl val="0"/>
      </c:catAx>
      <c:valAx>
        <c:axId val="7775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74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 Wurzelpeter Organic Reach</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145</c:v>
                </c:pt>
                <c:pt idx="1">
                  <c:v>99</c:v>
                </c:pt>
                <c:pt idx="2">
                  <c:v>243</c:v>
                </c:pt>
                <c:pt idx="3">
                  <c:v>131</c:v>
                </c:pt>
                <c:pt idx="4">
                  <c:v>70</c:v>
                </c:pt>
                <c:pt idx="5">
                  <c:v>38</c:v>
                </c:pt>
                <c:pt idx="6">
                  <c:v>30</c:v>
                </c:pt>
                <c:pt idx="7">
                  <c:v>25</c:v>
                </c:pt>
                <c:pt idx="8">
                  <c:v>17</c:v>
                </c:pt>
                <c:pt idx="9">
                  <c:v>6</c:v>
                </c:pt>
                <c:pt idx="10">
                  <c:v>9</c:v>
                </c:pt>
                <c:pt idx="11">
                  <c:v>11</c:v>
                </c:pt>
                <c:pt idx="12">
                  <c:v>878</c:v>
                </c:pt>
                <c:pt idx="13">
                  <c:v>307</c:v>
                </c:pt>
                <c:pt idx="14">
                  <c:v>113</c:v>
                </c:pt>
                <c:pt idx="15">
                  <c:v>90</c:v>
                </c:pt>
                <c:pt idx="16">
                  <c:v>52</c:v>
                </c:pt>
                <c:pt idx="17">
                  <c:v>44</c:v>
                </c:pt>
                <c:pt idx="18">
                  <c:v>33</c:v>
                </c:pt>
                <c:pt idx="19">
                  <c:v>82</c:v>
                </c:pt>
                <c:pt idx="20">
                  <c:v>38</c:v>
                </c:pt>
                <c:pt idx="21">
                  <c:v>15</c:v>
                </c:pt>
                <c:pt idx="22">
                  <c:v>13</c:v>
                </c:pt>
                <c:pt idx="23">
                  <c:v>17</c:v>
                </c:pt>
                <c:pt idx="24">
                  <c:v>11</c:v>
                </c:pt>
                <c:pt idx="25">
                  <c:v>8</c:v>
                </c:pt>
                <c:pt idx="26">
                  <c:v>8</c:v>
                </c:pt>
                <c:pt idx="27">
                  <c:v>11</c:v>
                </c:pt>
                <c:pt idx="28">
                  <c:v>14</c:v>
                </c:pt>
                <c:pt idx="29">
                  <c:v>5</c:v>
                </c:pt>
              </c:numCache>
            </c:numRef>
          </c:val>
          <c:smooth val="0"/>
          <c:extLst>
            <c:ext xmlns:c16="http://schemas.microsoft.com/office/drawing/2014/chart" uri="{C3380CC4-5D6E-409C-BE32-E72D297353CC}">
              <c16:uniqueId val="{00000000-8163-4729-85F1-D74A508B3162}"/>
            </c:ext>
          </c:extLst>
        </c:ser>
        <c:ser>
          <c:idx val="1"/>
          <c:order val="1"/>
          <c:tx>
            <c:strRef>
              <c:f>Sheet1!$C$1</c:f>
              <c:strCache>
                <c:ptCount val="1"/>
                <c:pt idx="0">
                  <c:v>Wurzelpeter.Berlin Wurzelpeter Paid Reach</c:v>
                </c:pt>
              </c:strCache>
            </c:strRef>
          </c:tx>
          <c:spPr>
            <a:ln w="28575" cap="rnd">
              <a:solidFill>
                <a:schemeClr val="accent2"/>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Sheet1!$C$2:$C$31</c:f>
              <c:numCache>
                <c:formatCode>General</c:formatCode>
                <c:ptCount val="30"/>
                <c:pt idx="0">
                  <c:v>7857</c:v>
                </c:pt>
                <c:pt idx="1">
                  <c:v>7807</c:v>
                </c:pt>
                <c:pt idx="2">
                  <c:v>7422</c:v>
                </c:pt>
                <c:pt idx="3">
                  <c:v>8614</c:v>
                </c:pt>
                <c:pt idx="4">
                  <c:v>8147</c:v>
                </c:pt>
                <c:pt idx="5">
                  <c:v>6759</c:v>
                </c:pt>
                <c:pt idx="6">
                  <c:v>6305</c:v>
                </c:pt>
                <c:pt idx="7">
                  <c:v>5816</c:v>
                </c:pt>
                <c:pt idx="8">
                  <c:v>5516</c:v>
                </c:pt>
                <c:pt idx="9">
                  <c:v>5806</c:v>
                </c:pt>
                <c:pt idx="10">
                  <c:v>5770</c:v>
                </c:pt>
                <c:pt idx="11">
                  <c:v>6207</c:v>
                </c:pt>
                <c:pt idx="12">
                  <c:v>6576</c:v>
                </c:pt>
                <c:pt idx="13">
                  <c:v>6830</c:v>
                </c:pt>
                <c:pt idx="14">
                  <c:v>5947</c:v>
                </c:pt>
                <c:pt idx="15">
                  <c:v>5904</c:v>
                </c:pt>
                <c:pt idx="16">
                  <c:v>5478</c:v>
                </c:pt>
                <c:pt idx="17">
                  <c:v>5861</c:v>
                </c:pt>
                <c:pt idx="18">
                  <c:v>6472</c:v>
                </c:pt>
                <c:pt idx="19">
                  <c:v>4120</c:v>
                </c:pt>
                <c:pt idx="20">
                  <c:v>3975</c:v>
                </c:pt>
                <c:pt idx="21">
                  <c:v>3808</c:v>
                </c:pt>
                <c:pt idx="22">
                  <c:v>3504</c:v>
                </c:pt>
                <c:pt idx="23">
                  <c:v>3583</c:v>
                </c:pt>
                <c:pt idx="24">
                  <c:v>4010</c:v>
                </c:pt>
                <c:pt idx="25">
                  <c:v>4616</c:v>
                </c:pt>
                <c:pt idx="26">
                  <c:v>4039</c:v>
                </c:pt>
                <c:pt idx="27">
                  <c:v>4848</c:v>
                </c:pt>
                <c:pt idx="28">
                  <c:v>4827</c:v>
                </c:pt>
                <c:pt idx="29">
                  <c:v>4135</c:v>
                </c:pt>
              </c:numCache>
            </c:numRef>
          </c:val>
          <c:smooth val="0"/>
          <c:extLst>
            <c:ext xmlns:c16="http://schemas.microsoft.com/office/drawing/2014/chart" uri="{C3380CC4-5D6E-409C-BE32-E72D297353CC}">
              <c16:uniqueId val="{00000001-8163-4729-85F1-D74A508B3162}"/>
            </c:ext>
          </c:extLst>
        </c:ser>
        <c:ser>
          <c:idx val="2"/>
          <c:order val="2"/>
          <c:tx>
            <c:strRef>
              <c:f>Sheet1!$D$1</c:f>
              <c:strCache>
                <c:ptCount val="1"/>
                <c:pt idx="0">
                  <c:v>Wurzelpeter.Berlin Wurzelpeter Viral Reach</c:v>
                </c:pt>
              </c:strCache>
            </c:strRef>
          </c:tx>
          <c:spPr>
            <a:ln w="28575" cap="rnd">
              <a:solidFill>
                <a:schemeClr val="accent3"/>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Sheet1!$D$2:$D$31</c:f>
              <c:numCache>
                <c:formatCode>General</c:formatCode>
                <c:ptCount val="30"/>
                <c:pt idx="0">
                  <c:v>90</c:v>
                </c:pt>
                <c:pt idx="1">
                  <c:v>69</c:v>
                </c:pt>
                <c:pt idx="2">
                  <c:v>41</c:v>
                </c:pt>
                <c:pt idx="3">
                  <c:v>82</c:v>
                </c:pt>
                <c:pt idx="4">
                  <c:v>51</c:v>
                </c:pt>
                <c:pt idx="5">
                  <c:v>23</c:v>
                </c:pt>
                <c:pt idx="6">
                  <c:v>22</c:v>
                </c:pt>
                <c:pt idx="7">
                  <c:v>19</c:v>
                </c:pt>
                <c:pt idx="8">
                  <c:v>11</c:v>
                </c:pt>
                <c:pt idx="9">
                  <c:v>5</c:v>
                </c:pt>
                <c:pt idx="10">
                  <c:v>8</c:v>
                </c:pt>
                <c:pt idx="11">
                  <c:v>7</c:v>
                </c:pt>
                <c:pt idx="12">
                  <c:v>246</c:v>
                </c:pt>
                <c:pt idx="13">
                  <c:v>113</c:v>
                </c:pt>
                <c:pt idx="14">
                  <c:v>29</c:v>
                </c:pt>
                <c:pt idx="15">
                  <c:v>32</c:v>
                </c:pt>
                <c:pt idx="16">
                  <c:v>25</c:v>
                </c:pt>
                <c:pt idx="17">
                  <c:v>33</c:v>
                </c:pt>
                <c:pt idx="18">
                  <c:v>22</c:v>
                </c:pt>
                <c:pt idx="19">
                  <c:v>71</c:v>
                </c:pt>
                <c:pt idx="20">
                  <c:v>31</c:v>
                </c:pt>
                <c:pt idx="21">
                  <c:v>11</c:v>
                </c:pt>
                <c:pt idx="22">
                  <c:v>12</c:v>
                </c:pt>
                <c:pt idx="23">
                  <c:v>13</c:v>
                </c:pt>
                <c:pt idx="24">
                  <c:v>6</c:v>
                </c:pt>
                <c:pt idx="25">
                  <c:v>7</c:v>
                </c:pt>
                <c:pt idx="26">
                  <c:v>4</c:v>
                </c:pt>
                <c:pt idx="27">
                  <c:v>9</c:v>
                </c:pt>
                <c:pt idx="28">
                  <c:v>10</c:v>
                </c:pt>
                <c:pt idx="29">
                  <c:v>5</c:v>
                </c:pt>
              </c:numCache>
            </c:numRef>
          </c:val>
          <c:smooth val="0"/>
          <c:extLst>
            <c:ext xmlns:c16="http://schemas.microsoft.com/office/drawing/2014/chart" uri="{C3380CC4-5D6E-409C-BE32-E72D297353CC}">
              <c16:uniqueId val="{00000002-8163-4729-85F1-D74A508B3162}"/>
            </c:ext>
          </c:extLst>
        </c:ser>
        <c:dLbls>
          <c:showLegendKey val="0"/>
          <c:showVal val="0"/>
          <c:showCatName val="0"/>
          <c:showSerName val="0"/>
          <c:showPercent val="0"/>
          <c:showBubbleSize val="0"/>
        </c:dLbls>
        <c:smooth val="0"/>
        <c:axId val="326663680"/>
        <c:axId val="326664008"/>
      </c:lineChart>
      <c:dateAx>
        <c:axId val="32666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64008"/>
        <c:crosses val="autoZero"/>
        <c:auto val="1"/>
        <c:lblOffset val="100"/>
        <c:baseTimeUnit val="days"/>
      </c:dateAx>
      <c:valAx>
        <c:axId val="32666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6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WUP Bild/Text</c:v>
                </c:pt>
              </c:strCache>
            </c:strRef>
          </c:cat>
          <c:val>
            <c:numRef>
              <c:f>Sheet1!$A$2</c:f>
              <c:numCache>
                <c:formatCode>General</c:formatCode>
                <c:ptCount val="1"/>
                <c:pt idx="0">
                  <c:v>2</c:v>
                </c:pt>
              </c:numCache>
            </c:numRef>
          </c:val>
          <c:extLst>
            <c:ext xmlns:c16="http://schemas.microsoft.com/office/drawing/2014/chart" uri="{C3380CC4-5D6E-409C-BE32-E72D297353CC}">
              <c16:uniqueId val="{00000000-C737-472C-B690-121ED252673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WUP Gewinnspiel</c:v>
                </c:pt>
                <c:pt idx="1">
                  <c:v>WUP Thementag </c:v>
                </c:pt>
              </c:strCache>
            </c:strRef>
          </c:cat>
          <c:val>
            <c:numRef>
              <c:f>Sheet1!$A$2:$B$2</c:f>
              <c:numCache>
                <c:formatCode>General</c:formatCode>
                <c:ptCount val="2"/>
                <c:pt idx="0">
                  <c:v>1</c:v>
                </c:pt>
                <c:pt idx="1">
                  <c:v>1</c:v>
                </c:pt>
              </c:numCache>
            </c:numRef>
          </c:val>
          <c:extLst>
            <c:ext xmlns:c16="http://schemas.microsoft.com/office/drawing/2014/chart" uri="{C3380CC4-5D6E-409C-BE32-E72D297353CC}">
              <c16:uniqueId val="{00000000-BBE2-47DB-8200-07AE5EBD61D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1873</c:v>
                </c:pt>
                <c:pt idx="1">
                  <c:v>1873</c:v>
                </c:pt>
                <c:pt idx="2">
                  <c:v>1873</c:v>
                </c:pt>
                <c:pt idx="3">
                  <c:v>1874</c:v>
                </c:pt>
                <c:pt idx="4">
                  <c:v>1875</c:v>
                </c:pt>
                <c:pt idx="5">
                  <c:v>1875</c:v>
                </c:pt>
                <c:pt idx="6">
                  <c:v>1875</c:v>
                </c:pt>
                <c:pt idx="7">
                  <c:v>1874</c:v>
                </c:pt>
                <c:pt idx="8">
                  <c:v>1874</c:v>
                </c:pt>
                <c:pt idx="9">
                  <c:v>1872</c:v>
                </c:pt>
                <c:pt idx="10">
                  <c:v>1872</c:v>
                </c:pt>
                <c:pt idx="11">
                  <c:v>1872</c:v>
                </c:pt>
                <c:pt idx="12">
                  <c:v>1876</c:v>
                </c:pt>
                <c:pt idx="13">
                  <c:v>1890</c:v>
                </c:pt>
                <c:pt idx="14">
                  <c:v>1896</c:v>
                </c:pt>
                <c:pt idx="15">
                  <c:v>1898</c:v>
                </c:pt>
                <c:pt idx="16">
                  <c:v>1900</c:v>
                </c:pt>
                <c:pt idx="17">
                  <c:v>1900</c:v>
                </c:pt>
                <c:pt idx="18">
                  <c:v>1904</c:v>
                </c:pt>
                <c:pt idx="19">
                  <c:v>1913</c:v>
                </c:pt>
                <c:pt idx="20">
                  <c:v>1913</c:v>
                </c:pt>
                <c:pt idx="21">
                  <c:v>1912</c:v>
                </c:pt>
                <c:pt idx="22">
                  <c:v>1912</c:v>
                </c:pt>
                <c:pt idx="23">
                  <c:v>1914</c:v>
                </c:pt>
                <c:pt idx="24">
                  <c:v>1913</c:v>
                </c:pt>
                <c:pt idx="25">
                  <c:v>1913</c:v>
                </c:pt>
                <c:pt idx="26">
                  <c:v>1913</c:v>
                </c:pt>
                <c:pt idx="27">
                  <c:v>1914</c:v>
                </c:pt>
                <c:pt idx="28">
                  <c:v>1916</c:v>
                </c:pt>
                <c:pt idx="29">
                  <c:v>1916</c:v>
                </c:pt>
              </c:numCache>
            </c:numRef>
          </c:val>
          <c:smooth val="0"/>
          <c:extLst>
            <c:ext xmlns:c16="http://schemas.microsoft.com/office/drawing/2014/chart" uri="{C3380CC4-5D6E-409C-BE32-E72D297353CC}">
              <c16:uniqueId val="{00000000-9744-4D58-8C3E-0393F1C9B369}"/>
            </c:ext>
          </c:extLst>
        </c:ser>
        <c:dLbls>
          <c:showLegendKey val="0"/>
          <c:showVal val="0"/>
          <c:showCatName val="0"/>
          <c:showSerName val="0"/>
          <c:showPercent val="0"/>
          <c:showBubbleSize val="0"/>
        </c:dLbls>
        <c:smooth val="0"/>
        <c:axId val="510174256"/>
        <c:axId val="510174584"/>
      </c:lineChart>
      <c:dateAx>
        <c:axId val="51017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74584"/>
        <c:crosses val="autoZero"/>
        <c:auto val="1"/>
        <c:lblOffset val="100"/>
        <c:baseTimeUnit val="days"/>
      </c:dateAx>
      <c:valAx>
        <c:axId val="51017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7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wurzelpeter.berlin</c:v>
                </c:pt>
              </c:strCache>
            </c:strRef>
          </c:cat>
          <c:val>
            <c:numRef>
              <c:f>Sheet1!$B$2</c:f>
              <c:numCache>
                <c:formatCode>General</c:formatCode>
                <c:ptCount val="1"/>
                <c:pt idx="0">
                  <c:v>4</c:v>
                </c:pt>
              </c:numCache>
            </c:numRef>
          </c:val>
          <c:extLst>
            <c:ext xmlns:c16="http://schemas.microsoft.com/office/drawing/2014/chart" uri="{C3380CC4-5D6E-409C-BE32-E72D297353CC}">
              <c16:uniqueId val="{00000000-F8DF-4E30-AEEF-AAE596010F1E}"/>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wurzelpeter.berlin</c:v>
                </c:pt>
              </c:strCache>
            </c:strRef>
          </c:cat>
          <c:val>
            <c:numRef>
              <c:f>Sheet1!$C$2</c:f>
              <c:numCache>
                <c:formatCode>General</c:formatCode>
                <c:ptCount val="1"/>
                <c:pt idx="0">
                  <c:v>87</c:v>
                </c:pt>
              </c:numCache>
            </c:numRef>
          </c:val>
          <c:extLst>
            <c:ext xmlns:c16="http://schemas.microsoft.com/office/drawing/2014/chart" uri="{C3380CC4-5D6E-409C-BE32-E72D297353CC}">
              <c16:uniqueId val="{00000001-F8DF-4E30-AEEF-AAE596010F1E}"/>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wurzelpeter.berlin</c:v>
                </c:pt>
              </c:strCache>
            </c:strRef>
          </c:cat>
          <c:val>
            <c:numRef>
              <c:f>Sheet1!$D$2</c:f>
              <c:numCache>
                <c:formatCode>General</c:formatCode>
                <c:ptCount val="1"/>
                <c:pt idx="0">
                  <c:v>318</c:v>
                </c:pt>
              </c:numCache>
            </c:numRef>
          </c:val>
          <c:extLst>
            <c:ext xmlns:c16="http://schemas.microsoft.com/office/drawing/2014/chart" uri="{C3380CC4-5D6E-409C-BE32-E72D297353CC}">
              <c16:uniqueId val="{00000002-F8DF-4E30-AEEF-AAE596010F1E}"/>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wurzelpeter.berlin</c:v>
                </c:pt>
              </c:strCache>
            </c:strRef>
          </c:cat>
          <c:val>
            <c:numRef>
              <c:f>Sheet1!$E$2</c:f>
              <c:numCache>
                <c:formatCode>General</c:formatCode>
                <c:ptCount val="1"/>
                <c:pt idx="0">
                  <c:v>425</c:v>
                </c:pt>
              </c:numCache>
            </c:numRef>
          </c:val>
          <c:extLst>
            <c:ext xmlns:c16="http://schemas.microsoft.com/office/drawing/2014/chart" uri="{C3380CC4-5D6E-409C-BE32-E72D297353CC}">
              <c16:uniqueId val="{00000003-F8DF-4E30-AEEF-AAE596010F1E}"/>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wurzelpeter.berlin</c:v>
                </c:pt>
              </c:strCache>
            </c:strRef>
          </c:cat>
          <c:val>
            <c:numRef>
              <c:f>Sheet1!$F$2</c:f>
              <c:numCache>
                <c:formatCode>General</c:formatCode>
                <c:ptCount val="1"/>
                <c:pt idx="0">
                  <c:v>261</c:v>
                </c:pt>
              </c:numCache>
            </c:numRef>
          </c:val>
          <c:extLst>
            <c:ext xmlns:c16="http://schemas.microsoft.com/office/drawing/2014/chart" uri="{C3380CC4-5D6E-409C-BE32-E72D297353CC}">
              <c16:uniqueId val="{00000004-F8DF-4E30-AEEF-AAE596010F1E}"/>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wurzelpeter.berlin</c:v>
                </c:pt>
              </c:strCache>
            </c:strRef>
          </c:cat>
          <c:val>
            <c:numRef>
              <c:f>Sheet1!$G$2</c:f>
              <c:numCache>
                <c:formatCode>General</c:formatCode>
                <c:ptCount val="1"/>
                <c:pt idx="0">
                  <c:v>95</c:v>
                </c:pt>
              </c:numCache>
            </c:numRef>
          </c:val>
          <c:extLst>
            <c:ext xmlns:c16="http://schemas.microsoft.com/office/drawing/2014/chart" uri="{C3380CC4-5D6E-409C-BE32-E72D297353CC}">
              <c16:uniqueId val="{00000005-F8DF-4E30-AEEF-AAE596010F1E}"/>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wurzelpeter.berlin</c:v>
                </c:pt>
              </c:strCache>
            </c:strRef>
          </c:cat>
          <c:val>
            <c:numRef>
              <c:f>Sheet1!$H$2</c:f>
              <c:numCache>
                <c:formatCode>General</c:formatCode>
                <c:ptCount val="1"/>
                <c:pt idx="0">
                  <c:v>44</c:v>
                </c:pt>
              </c:numCache>
            </c:numRef>
          </c:val>
          <c:extLst>
            <c:ext xmlns:c16="http://schemas.microsoft.com/office/drawing/2014/chart" uri="{C3380CC4-5D6E-409C-BE32-E72D297353CC}">
              <c16:uniqueId val="{00000006-F8DF-4E30-AEEF-AAE596010F1E}"/>
            </c:ext>
          </c:extLst>
        </c:ser>
        <c:dLbls>
          <c:showLegendKey val="0"/>
          <c:showVal val="0"/>
          <c:showCatName val="0"/>
          <c:showSerName val="0"/>
          <c:showPercent val="0"/>
          <c:showBubbleSize val="0"/>
        </c:dLbls>
        <c:gapWidth val="219"/>
        <c:overlap val="-27"/>
        <c:axId val="513388544"/>
        <c:axId val="513392480"/>
      </c:barChart>
      <c:catAx>
        <c:axId val="51338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92480"/>
        <c:crosses val="autoZero"/>
        <c:auto val="1"/>
        <c:lblAlgn val="ctr"/>
        <c:lblOffset val="100"/>
        <c:noMultiLvlLbl val="0"/>
      </c:catAx>
      <c:valAx>
        <c:axId val="51339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8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wurzelpeter.berlin</c:v>
                </c:pt>
              </c:strCache>
            </c:strRef>
          </c:cat>
          <c:val>
            <c:numRef>
              <c:f>Sheet1!$B$2</c:f>
              <c:numCache>
                <c:formatCode>General</c:formatCode>
                <c:ptCount val="1"/>
                <c:pt idx="0">
                  <c:v>643</c:v>
                </c:pt>
              </c:numCache>
            </c:numRef>
          </c:val>
          <c:extLst>
            <c:ext xmlns:c16="http://schemas.microsoft.com/office/drawing/2014/chart" uri="{C3380CC4-5D6E-409C-BE32-E72D297353CC}">
              <c16:uniqueId val="{00000000-BCC8-485B-BA61-C1FEB1376E0E}"/>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wurzelpeter.berlin</c:v>
                </c:pt>
              </c:strCache>
            </c:strRef>
          </c:cat>
          <c:val>
            <c:numRef>
              <c:f>Sheet1!$C$2</c:f>
              <c:numCache>
                <c:formatCode>General</c:formatCode>
                <c:ptCount val="1"/>
                <c:pt idx="0">
                  <c:v>302</c:v>
                </c:pt>
              </c:numCache>
            </c:numRef>
          </c:val>
          <c:extLst>
            <c:ext xmlns:c16="http://schemas.microsoft.com/office/drawing/2014/chart" uri="{C3380CC4-5D6E-409C-BE32-E72D297353CC}">
              <c16:uniqueId val="{00000001-BCC8-485B-BA61-C1FEB1376E0E}"/>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wurzelpeter.berlin</c:v>
                </c:pt>
              </c:strCache>
            </c:strRef>
          </c:cat>
          <c:val>
            <c:numRef>
              <c:f>Sheet1!$D$2</c:f>
              <c:numCache>
                <c:formatCode>General</c:formatCode>
                <c:ptCount val="1"/>
                <c:pt idx="0">
                  <c:v>289</c:v>
                </c:pt>
              </c:numCache>
            </c:numRef>
          </c:val>
          <c:extLst>
            <c:ext xmlns:c16="http://schemas.microsoft.com/office/drawing/2014/chart" uri="{C3380CC4-5D6E-409C-BE32-E72D297353CC}">
              <c16:uniqueId val="{00000002-BCC8-485B-BA61-C1FEB1376E0E}"/>
            </c:ext>
          </c:extLst>
        </c:ser>
        <c:dLbls>
          <c:showLegendKey val="0"/>
          <c:showVal val="0"/>
          <c:showCatName val="0"/>
          <c:showSerName val="0"/>
          <c:showPercent val="0"/>
          <c:showBubbleSize val="0"/>
        </c:dLbls>
        <c:gapWidth val="219"/>
        <c:overlap val="-27"/>
        <c:axId val="513388872"/>
        <c:axId val="513395104"/>
      </c:barChart>
      <c:catAx>
        <c:axId val="51338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95104"/>
        <c:crosses val="autoZero"/>
        <c:auto val="1"/>
        <c:lblAlgn val="ctr"/>
        <c:lblOffset val="100"/>
        <c:noMultiLvlLbl val="0"/>
      </c:catAx>
      <c:valAx>
        <c:axId val="51339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8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wurzelpeter.berlin</c:v>
                </c:pt>
              </c:strCache>
            </c:strRef>
          </c:cat>
          <c:val>
            <c:numRef>
              <c:f>Sheet1!$B$2</c:f>
              <c:numCache>
                <c:formatCode>General</c:formatCode>
                <c:ptCount val="1"/>
                <c:pt idx="0">
                  <c:v>237</c:v>
                </c:pt>
              </c:numCache>
            </c:numRef>
          </c:val>
          <c:extLst>
            <c:ext xmlns:c16="http://schemas.microsoft.com/office/drawing/2014/chart" uri="{C3380CC4-5D6E-409C-BE32-E72D297353CC}">
              <c16:uniqueId val="{00000000-EA46-421C-9271-9FCF634CBA64}"/>
            </c:ext>
          </c:extLst>
        </c:ser>
        <c:ser>
          <c:idx val="1"/>
          <c:order val="1"/>
          <c:tx>
            <c:strRef>
              <c:f>Sheet1!$C$1</c:f>
              <c:strCache>
                <c:ptCount val="1"/>
                <c:pt idx="0">
                  <c:v>Male 45-54</c:v>
                </c:pt>
              </c:strCache>
            </c:strRef>
          </c:tx>
          <c:spPr>
            <a:solidFill>
              <a:schemeClr val="accent2"/>
            </a:solidFill>
            <a:ln>
              <a:noFill/>
            </a:ln>
            <a:effectLst/>
          </c:spPr>
          <c:invertIfNegative val="0"/>
          <c:cat>
            <c:strRef>
              <c:f>Sheet1!$A$2</c:f>
              <c:strCache>
                <c:ptCount val="1"/>
                <c:pt idx="0">
                  <c:v>wurzelpeter.berlin</c:v>
                </c:pt>
              </c:strCache>
            </c:strRef>
          </c:cat>
          <c:val>
            <c:numRef>
              <c:f>Sheet1!$C$2</c:f>
              <c:numCache>
                <c:formatCode>General</c:formatCode>
                <c:ptCount val="1"/>
                <c:pt idx="0">
                  <c:v>149</c:v>
                </c:pt>
              </c:numCache>
            </c:numRef>
          </c:val>
          <c:extLst>
            <c:ext xmlns:c16="http://schemas.microsoft.com/office/drawing/2014/chart" uri="{C3380CC4-5D6E-409C-BE32-E72D297353CC}">
              <c16:uniqueId val="{00000001-EA46-421C-9271-9FCF634CBA64}"/>
            </c:ext>
          </c:extLst>
        </c:ser>
        <c:ser>
          <c:idx val="2"/>
          <c:order val="2"/>
          <c:tx>
            <c:strRef>
              <c:f>Sheet1!$D$1</c:f>
              <c:strCache>
                <c:ptCount val="1"/>
                <c:pt idx="0">
                  <c:v>Male 25-34</c:v>
                </c:pt>
              </c:strCache>
            </c:strRef>
          </c:tx>
          <c:spPr>
            <a:solidFill>
              <a:schemeClr val="accent3"/>
            </a:solidFill>
            <a:ln>
              <a:noFill/>
            </a:ln>
            <a:effectLst/>
          </c:spPr>
          <c:invertIfNegative val="0"/>
          <c:cat>
            <c:strRef>
              <c:f>Sheet1!$A$2</c:f>
              <c:strCache>
                <c:ptCount val="1"/>
                <c:pt idx="0">
                  <c:v>wurzelpeter.berlin</c:v>
                </c:pt>
              </c:strCache>
            </c:strRef>
          </c:cat>
          <c:val>
            <c:numRef>
              <c:f>Sheet1!$D$2</c:f>
              <c:numCache>
                <c:formatCode>General</c:formatCode>
                <c:ptCount val="1"/>
                <c:pt idx="0">
                  <c:v>145</c:v>
                </c:pt>
              </c:numCache>
            </c:numRef>
          </c:val>
          <c:extLst>
            <c:ext xmlns:c16="http://schemas.microsoft.com/office/drawing/2014/chart" uri="{C3380CC4-5D6E-409C-BE32-E72D297353CC}">
              <c16:uniqueId val="{00000002-EA46-421C-9271-9FCF634CBA64}"/>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wurzelpeter.berlin</c:v>
                </c:pt>
              </c:strCache>
            </c:strRef>
          </c:cat>
          <c:val>
            <c:numRef>
              <c:f>Sheet1!$E$2</c:f>
              <c:numCache>
                <c:formatCode>General</c:formatCode>
                <c:ptCount val="1"/>
                <c:pt idx="0">
                  <c:v>106</c:v>
                </c:pt>
              </c:numCache>
            </c:numRef>
          </c:val>
          <c:extLst>
            <c:ext xmlns:c16="http://schemas.microsoft.com/office/drawing/2014/chart" uri="{C3380CC4-5D6E-409C-BE32-E72D297353CC}">
              <c16:uniqueId val="{00000003-EA46-421C-9271-9FCF634CBA64}"/>
            </c:ext>
          </c:extLst>
        </c:ser>
        <c:ser>
          <c:idx val="4"/>
          <c:order val="4"/>
          <c:tx>
            <c:strRef>
              <c:f>Sheet1!$F$1</c:f>
              <c:strCache>
                <c:ptCount val="1"/>
                <c:pt idx="0">
                  <c:v>Unknown 25-34</c:v>
                </c:pt>
              </c:strCache>
            </c:strRef>
          </c:tx>
          <c:spPr>
            <a:solidFill>
              <a:schemeClr val="accent5"/>
            </a:solidFill>
            <a:ln>
              <a:noFill/>
            </a:ln>
            <a:effectLst/>
          </c:spPr>
          <c:invertIfNegative val="0"/>
          <c:cat>
            <c:strRef>
              <c:f>Sheet1!$A$2</c:f>
              <c:strCache>
                <c:ptCount val="1"/>
                <c:pt idx="0">
                  <c:v>wurzelpeter.berlin</c:v>
                </c:pt>
              </c:strCache>
            </c:strRef>
          </c:cat>
          <c:val>
            <c:numRef>
              <c:f>Sheet1!$F$2</c:f>
              <c:numCache>
                <c:formatCode>General</c:formatCode>
                <c:ptCount val="1"/>
                <c:pt idx="0">
                  <c:v>100</c:v>
                </c:pt>
              </c:numCache>
            </c:numRef>
          </c:val>
          <c:extLst>
            <c:ext xmlns:c16="http://schemas.microsoft.com/office/drawing/2014/chart" uri="{C3380CC4-5D6E-409C-BE32-E72D297353CC}">
              <c16:uniqueId val="{00000004-EA46-421C-9271-9FCF634CBA64}"/>
            </c:ext>
          </c:extLst>
        </c:ser>
        <c:ser>
          <c:idx val="5"/>
          <c:order val="5"/>
          <c:tx>
            <c:strRef>
              <c:f>Sheet1!$G$1</c:f>
              <c:strCache>
                <c:ptCount val="1"/>
                <c:pt idx="0">
                  <c:v>Unknown 35-44</c:v>
                </c:pt>
              </c:strCache>
            </c:strRef>
          </c:tx>
          <c:spPr>
            <a:solidFill>
              <a:schemeClr val="accent6"/>
            </a:solidFill>
            <a:ln>
              <a:noFill/>
            </a:ln>
            <a:effectLst/>
          </c:spPr>
          <c:invertIfNegative val="0"/>
          <c:cat>
            <c:strRef>
              <c:f>Sheet1!$A$2</c:f>
              <c:strCache>
                <c:ptCount val="1"/>
                <c:pt idx="0">
                  <c:v>wurzelpeter.berlin</c:v>
                </c:pt>
              </c:strCache>
            </c:strRef>
          </c:cat>
          <c:val>
            <c:numRef>
              <c:f>Sheet1!$G$2</c:f>
              <c:numCache>
                <c:formatCode>General</c:formatCode>
                <c:ptCount val="1"/>
                <c:pt idx="0">
                  <c:v>82</c:v>
                </c:pt>
              </c:numCache>
            </c:numRef>
          </c:val>
          <c:extLst>
            <c:ext xmlns:c16="http://schemas.microsoft.com/office/drawing/2014/chart" uri="{C3380CC4-5D6E-409C-BE32-E72D297353CC}">
              <c16:uniqueId val="{00000005-EA46-421C-9271-9FCF634CBA64}"/>
            </c:ext>
          </c:extLst>
        </c:ser>
        <c:ser>
          <c:idx val="6"/>
          <c:order val="6"/>
          <c:tx>
            <c:strRef>
              <c:f>Sheet1!$H$1</c:f>
              <c:strCache>
                <c:ptCount val="1"/>
                <c:pt idx="0">
                  <c:v>Female 25-34</c:v>
                </c:pt>
              </c:strCache>
            </c:strRef>
          </c:tx>
          <c:spPr>
            <a:solidFill>
              <a:schemeClr val="accent1">
                <a:lumMod val="60000"/>
              </a:schemeClr>
            </a:solidFill>
            <a:ln>
              <a:noFill/>
            </a:ln>
            <a:effectLst/>
          </c:spPr>
          <c:invertIfNegative val="0"/>
          <c:cat>
            <c:strRef>
              <c:f>Sheet1!$A$2</c:f>
              <c:strCache>
                <c:ptCount val="1"/>
                <c:pt idx="0">
                  <c:v>wurzelpeter.berlin</c:v>
                </c:pt>
              </c:strCache>
            </c:strRef>
          </c:cat>
          <c:val>
            <c:numRef>
              <c:f>Sheet1!$H$2</c:f>
              <c:numCache>
                <c:formatCode>General</c:formatCode>
                <c:ptCount val="1"/>
                <c:pt idx="0">
                  <c:v>73</c:v>
                </c:pt>
              </c:numCache>
            </c:numRef>
          </c:val>
          <c:extLst>
            <c:ext xmlns:c16="http://schemas.microsoft.com/office/drawing/2014/chart" uri="{C3380CC4-5D6E-409C-BE32-E72D297353CC}">
              <c16:uniqueId val="{00000006-EA46-421C-9271-9FCF634CBA64}"/>
            </c:ext>
          </c:extLst>
        </c:ser>
        <c:ser>
          <c:idx val="7"/>
          <c:order val="7"/>
          <c:tx>
            <c:strRef>
              <c:f>Sheet1!$I$1</c:f>
              <c:strCache>
                <c:ptCount val="1"/>
                <c:pt idx="0">
                  <c:v>Female 45-54</c:v>
                </c:pt>
              </c:strCache>
            </c:strRef>
          </c:tx>
          <c:spPr>
            <a:solidFill>
              <a:schemeClr val="accent2">
                <a:lumMod val="60000"/>
              </a:schemeClr>
            </a:solidFill>
            <a:ln>
              <a:noFill/>
            </a:ln>
            <a:effectLst/>
          </c:spPr>
          <c:invertIfNegative val="0"/>
          <c:cat>
            <c:strRef>
              <c:f>Sheet1!$A$2</c:f>
              <c:strCache>
                <c:ptCount val="1"/>
                <c:pt idx="0">
                  <c:v>wurzelpeter.berlin</c:v>
                </c:pt>
              </c:strCache>
            </c:strRef>
          </c:cat>
          <c:val>
            <c:numRef>
              <c:f>Sheet1!$I$2</c:f>
              <c:numCache>
                <c:formatCode>General</c:formatCode>
                <c:ptCount val="1"/>
                <c:pt idx="0">
                  <c:v>64</c:v>
                </c:pt>
              </c:numCache>
            </c:numRef>
          </c:val>
          <c:extLst>
            <c:ext xmlns:c16="http://schemas.microsoft.com/office/drawing/2014/chart" uri="{C3380CC4-5D6E-409C-BE32-E72D297353CC}">
              <c16:uniqueId val="{00000007-EA46-421C-9271-9FCF634CBA64}"/>
            </c:ext>
          </c:extLst>
        </c:ser>
        <c:ser>
          <c:idx val="8"/>
          <c:order val="8"/>
          <c:tx>
            <c:strRef>
              <c:f>Sheet1!$J$1</c:f>
              <c:strCache>
                <c:ptCount val="1"/>
                <c:pt idx="0">
                  <c:v>Male 55-64</c:v>
                </c:pt>
              </c:strCache>
            </c:strRef>
          </c:tx>
          <c:spPr>
            <a:solidFill>
              <a:schemeClr val="accent3">
                <a:lumMod val="60000"/>
              </a:schemeClr>
            </a:solidFill>
            <a:ln>
              <a:noFill/>
            </a:ln>
            <a:effectLst/>
          </c:spPr>
          <c:invertIfNegative val="0"/>
          <c:cat>
            <c:strRef>
              <c:f>Sheet1!$A$2</c:f>
              <c:strCache>
                <c:ptCount val="1"/>
                <c:pt idx="0">
                  <c:v>wurzelpeter.berlin</c:v>
                </c:pt>
              </c:strCache>
            </c:strRef>
          </c:cat>
          <c:val>
            <c:numRef>
              <c:f>Sheet1!$J$2</c:f>
              <c:numCache>
                <c:formatCode>General</c:formatCode>
                <c:ptCount val="1"/>
                <c:pt idx="0">
                  <c:v>50</c:v>
                </c:pt>
              </c:numCache>
            </c:numRef>
          </c:val>
          <c:extLst>
            <c:ext xmlns:c16="http://schemas.microsoft.com/office/drawing/2014/chart" uri="{C3380CC4-5D6E-409C-BE32-E72D297353CC}">
              <c16:uniqueId val="{00000008-EA46-421C-9271-9FCF634CBA64}"/>
            </c:ext>
          </c:extLst>
        </c:ser>
        <c:ser>
          <c:idx val="9"/>
          <c:order val="9"/>
          <c:tx>
            <c:strRef>
              <c:f>Sheet1!$K$1</c:f>
              <c:strCache>
                <c:ptCount val="1"/>
                <c:pt idx="0">
                  <c:v>Unknown 45-54</c:v>
                </c:pt>
              </c:strCache>
            </c:strRef>
          </c:tx>
          <c:spPr>
            <a:solidFill>
              <a:schemeClr val="accent4">
                <a:lumMod val="60000"/>
              </a:schemeClr>
            </a:solidFill>
            <a:ln>
              <a:noFill/>
            </a:ln>
            <a:effectLst/>
          </c:spPr>
          <c:invertIfNegative val="0"/>
          <c:cat>
            <c:strRef>
              <c:f>Sheet1!$A$2</c:f>
              <c:strCache>
                <c:ptCount val="1"/>
                <c:pt idx="0">
                  <c:v>wurzelpeter.berlin</c:v>
                </c:pt>
              </c:strCache>
            </c:strRef>
          </c:cat>
          <c:val>
            <c:numRef>
              <c:f>Sheet1!$K$2</c:f>
              <c:numCache>
                <c:formatCode>General</c:formatCode>
                <c:ptCount val="1"/>
                <c:pt idx="0">
                  <c:v>48</c:v>
                </c:pt>
              </c:numCache>
            </c:numRef>
          </c:val>
          <c:extLst>
            <c:ext xmlns:c16="http://schemas.microsoft.com/office/drawing/2014/chart" uri="{C3380CC4-5D6E-409C-BE32-E72D297353CC}">
              <c16:uniqueId val="{00000009-EA46-421C-9271-9FCF634CBA64}"/>
            </c:ext>
          </c:extLst>
        </c:ser>
        <c:ser>
          <c:idx val="10"/>
          <c:order val="10"/>
          <c:tx>
            <c:strRef>
              <c:f>Sheet1!$L$1</c:f>
              <c:strCache>
                <c:ptCount val="1"/>
                <c:pt idx="0">
                  <c:v>Male 18-24</c:v>
                </c:pt>
              </c:strCache>
            </c:strRef>
          </c:tx>
          <c:spPr>
            <a:solidFill>
              <a:schemeClr val="accent5">
                <a:lumMod val="60000"/>
              </a:schemeClr>
            </a:solidFill>
            <a:ln>
              <a:noFill/>
            </a:ln>
            <a:effectLst/>
          </c:spPr>
          <c:invertIfNegative val="0"/>
          <c:cat>
            <c:strRef>
              <c:f>Sheet1!$A$2</c:f>
              <c:strCache>
                <c:ptCount val="1"/>
                <c:pt idx="0">
                  <c:v>wurzelpeter.berlin</c:v>
                </c:pt>
              </c:strCache>
            </c:strRef>
          </c:cat>
          <c:val>
            <c:numRef>
              <c:f>Sheet1!$L$2</c:f>
              <c:numCache>
                <c:formatCode>General</c:formatCode>
                <c:ptCount val="1"/>
                <c:pt idx="0">
                  <c:v>37</c:v>
                </c:pt>
              </c:numCache>
            </c:numRef>
          </c:val>
          <c:extLst>
            <c:ext xmlns:c16="http://schemas.microsoft.com/office/drawing/2014/chart" uri="{C3380CC4-5D6E-409C-BE32-E72D297353CC}">
              <c16:uniqueId val="{0000000A-EA46-421C-9271-9FCF634CBA64}"/>
            </c:ext>
          </c:extLst>
        </c:ser>
        <c:ser>
          <c:idx val="11"/>
          <c:order val="11"/>
          <c:tx>
            <c:strRef>
              <c:f>Sheet1!$M$1</c:f>
              <c:strCache>
                <c:ptCount val="1"/>
                <c:pt idx="0">
                  <c:v>Unknown 18-24</c:v>
                </c:pt>
              </c:strCache>
            </c:strRef>
          </c:tx>
          <c:spPr>
            <a:solidFill>
              <a:schemeClr val="accent6">
                <a:lumMod val="60000"/>
              </a:schemeClr>
            </a:solidFill>
            <a:ln>
              <a:noFill/>
            </a:ln>
            <a:effectLst/>
          </c:spPr>
          <c:invertIfNegative val="0"/>
          <c:cat>
            <c:strRef>
              <c:f>Sheet1!$A$2</c:f>
              <c:strCache>
                <c:ptCount val="1"/>
                <c:pt idx="0">
                  <c:v>wurzelpeter.berlin</c:v>
                </c:pt>
              </c:strCache>
            </c:strRef>
          </c:cat>
          <c:val>
            <c:numRef>
              <c:f>Sheet1!$M$2</c:f>
              <c:numCache>
                <c:formatCode>General</c:formatCode>
                <c:ptCount val="1"/>
                <c:pt idx="0">
                  <c:v>32</c:v>
                </c:pt>
              </c:numCache>
            </c:numRef>
          </c:val>
          <c:extLst>
            <c:ext xmlns:c16="http://schemas.microsoft.com/office/drawing/2014/chart" uri="{C3380CC4-5D6E-409C-BE32-E72D297353CC}">
              <c16:uniqueId val="{0000000B-EA46-421C-9271-9FCF634CBA64}"/>
            </c:ext>
          </c:extLst>
        </c:ser>
        <c:ser>
          <c:idx val="12"/>
          <c:order val="12"/>
          <c:tx>
            <c:strRef>
              <c:f>Sheet1!$N$1</c:f>
              <c:strCache>
                <c:ptCount val="1"/>
                <c:pt idx="0">
                  <c:v>Female 55-64</c:v>
                </c:pt>
              </c:strCache>
            </c:strRef>
          </c:tx>
          <c:spPr>
            <a:solidFill>
              <a:schemeClr val="accent1">
                <a:lumMod val="80000"/>
                <a:lumOff val="20000"/>
              </a:schemeClr>
            </a:solidFill>
            <a:ln>
              <a:noFill/>
            </a:ln>
            <a:effectLst/>
          </c:spPr>
          <c:invertIfNegative val="0"/>
          <c:cat>
            <c:strRef>
              <c:f>Sheet1!$A$2</c:f>
              <c:strCache>
                <c:ptCount val="1"/>
                <c:pt idx="0">
                  <c:v>wurzelpeter.berlin</c:v>
                </c:pt>
              </c:strCache>
            </c:strRef>
          </c:cat>
          <c:val>
            <c:numRef>
              <c:f>Sheet1!$N$2</c:f>
              <c:numCache>
                <c:formatCode>General</c:formatCode>
                <c:ptCount val="1"/>
                <c:pt idx="0">
                  <c:v>27</c:v>
                </c:pt>
              </c:numCache>
            </c:numRef>
          </c:val>
          <c:extLst>
            <c:ext xmlns:c16="http://schemas.microsoft.com/office/drawing/2014/chart" uri="{C3380CC4-5D6E-409C-BE32-E72D297353CC}">
              <c16:uniqueId val="{0000000C-EA46-421C-9271-9FCF634CBA64}"/>
            </c:ext>
          </c:extLst>
        </c:ser>
        <c:ser>
          <c:idx val="13"/>
          <c:order val="13"/>
          <c:tx>
            <c:strRef>
              <c:f>Sheet1!$O$1</c:f>
              <c:strCache>
                <c:ptCount val="1"/>
                <c:pt idx="0">
                  <c:v>Male 65+</c:v>
                </c:pt>
              </c:strCache>
            </c:strRef>
          </c:tx>
          <c:spPr>
            <a:solidFill>
              <a:schemeClr val="accent2">
                <a:lumMod val="80000"/>
                <a:lumOff val="20000"/>
              </a:schemeClr>
            </a:solidFill>
            <a:ln>
              <a:noFill/>
            </a:ln>
            <a:effectLst/>
          </c:spPr>
          <c:invertIfNegative val="0"/>
          <c:cat>
            <c:strRef>
              <c:f>Sheet1!$A$2</c:f>
              <c:strCache>
                <c:ptCount val="1"/>
                <c:pt idx="0">
                  <c:v>wurzelpeter.berlin</c:v>
                </c:pt>
              </c:strCache>
            </c:strRef>
          </c:cat>
          <c:val>
            <c:numRef>
              <c:f>Sheet1!$O$2</c:f>
              <c:numCache>
                <c:formatCode>General</c:formatCode>
                <c:ptCount val="1"/>
                <c:pt idx="0">
                  <c:v>24</c:v>
                </c:pt>
              </c:numCache>
            </c:numRef>
          </c:val>
          <c:extLst>
            <c:ext xmlns:c16="http://schemas.microsoft.com/office/drawing/2014/chart" uri="{C3380CC4-5D6E-409C-BE32-E72D297353CC}">
              <c16:uniqueId val="{0000000D-EA46-421C-9271-9FCF634CBA64}"/>
            </c:ext>
          </c:extLst>
        </c:ser>
        <c:ser>
          <c:idx val="14"/>
          <c:order val="14"/>
          <c:tx>
            <c:strRef>
              <c:f>Sheet1!$P$1</c:f>
              <c:strCache>
                <c:ptCount val="1"/>
                <c:pt idx="0">
                  <c:v>Female 18-24</c:v>
                </c:pt>
              </c:strCache>
            </c:strRef>
          </c:tx>
          <c:spPr>
            <a:solidFill>
              <a:schemeClr val="accent3">
                <a:lumMod val="80000"/>
                <a:lumOff val="20000"/>
              </a:schemeClr>
            </a:solidFill>
            <a:ln>
              <a:noFill/>
            </a:ln>
            <a:effectLst/>
          </c:spPr>
          <c:invertIfNegative val="0"/>
          <c:cat>
            <c:strRef>
              <c:f>Sheet1!$A$2</c:f>
              <c:strCache>
                <c:ptCount val="1"/>
                <c:pt idx="0">
                  <c:v>wurzelpeter.berlin</c:v>
                </c:pt>
              </c:strCache>
            </c:strRef>
          </c:cat>
          <c:val>
            <c:numRef>
              <c:f>Sheet1!$P$2</c:f>
              <c:numCache>
                <c:formatCode>General</c:formatCode>
                <c:ptCount val="1"/>
                <c:pt idx="0">
                  <c:v>18</c:v>
                </c:pt>
              </c:numCache>
            </c:numRef>
          </c:val>
          <c:extLst>
            <c:ext xmlns:c16="http://schemas.microsoft.com/office/drawing/2014/chart" uri="{C3380CC4-5D6E-409C-BE32-E72D297353CC}">
              <c16:uniqueId val="{0000000E-EA46-421C-9271-9FCF634CBA64}"/>
            </c:ext>
          </c:extLst>
        </c:ser>
        <c:ser>
          <c:idx val="15"/>
          <c:order val="15"/>
          <c:tx>
            <c:strRef>
              <c:f>Sheet1!$Q$1</c:f>
              <c:strCache>
                <c:ptCount val="1"/>
                <c:pt idx="0">
                  <c:v>Unknown 55-64</c:v>
                </c:pt>
              </c:strCache>
            </c:strRef>
          </c:tx>
          <c:spPr>
            <a:solidFill>
              <a:schemeClr val="accent4">
                <a:lumMod val="80000"/>
                <a:lumOff val="20000"/>
              </a:schemeClr>
            </a:solidFill>
            <a:ln>
              <a:noFill/>
            </a:ln>
            <a:effectLst/>
          </c:spPr>
          <c:invertIfNegative val="0"/>
          <c:cat>
            <c:strRef>
              <c:f>Sheet1!$A$2</c:f>
              <c:strCache>
                <c:ptCount val="1"/>
                <c:pt idx="0">
                  <c:v>wurzelpeter.berlin</c:v>
                </c:pt>
              </c:strCache>
            </c:strRef>
          </c:cat>
          <c:val>
            <c:numRef>
              <c:f>Sheet1!$Q$2</c:f>
              <c:numCache>
                <c:formatCode>General</c:formatCode>
                <c:ptCount val="1"/>
                <c:pt idx="0">
                  <c:v>18</c:v>
                </c:pt>
              </c:numCache>
            </c:numRef>
          </c:val>
          <c:extLst>
            <c:ext xmlns:c16="http://schemas.microsoft.com/office/drawing/2014/chart" uri="{C3380CC4-5D6E-409C-BE32-E72D297353CC}">
              <c16:uniqueId val="{0000000F-EA46-421C-9271-9FCF634CBA64}"/>
            </c:ext>
          </c:extLst>
        </c:ser>
        <c:ser>
          <c:idx val="16"/>
          <c:order val="16"/>
          <c:tx>
            <c:strRef>
              <c:f>Sheet1!$R$1</c:f>
              <c:strCache>
                <c:ptCount val="1"/>
                <c:pt idx="0">
                  <c:v>Female 65+</c:v>
                </c:pt>
              </c:strCache>
            </c:strRef>
          </c:tx>
          <c:spPr>
            <a:solidFill>
              <a:schemeClr val="accent5">
                <a:lumMod val="80000"/>
                <a:lumOff val="20000"/>
              </a:schemeClr>
            </a:solidFill>
            <a:ln>
              <a:noFill/>
            </a:ln>
            <a:effectLst/>
          </c:spPr>
          <c:invertIfNegative val="0"/>
          <c:cat>
            <c:strRef>
              <c:f>Sheet1!$A$2</c:f>
              <c:strCache>
                <c:ptCount val="1"/>
                <c:pt idx="0">
                  <c:v>wurzelpeter.berlin</c:v>
                </c:pt>
              </c:strCache>
            </c:strRef>
          </c:cat>
          <c:val>
            <c:numRef>
              <c:f>Sheet1!$R$2</c:f>
              <c:numCache>
                <c:formatCode>General</c:formatCode>
                <c:ptCount val="1"/>
                <c:pt idx="0">
                  <c:v>12</c:v>
                </c:pt>
              </c:numCache>
            </c:numRef>
          </c:val>
          <c:extLst>
            <c:ext xmlns:c16="http://schemas.microsoft.com/office/drawing/2014/chart" uri="{C3380CC4-5D6E-409C-BE32-E72D297353CC}">
              <c16:uniqueId val="{00000010-EA46-421C-9271-9FCF634CBA64}"/>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c:f>
              <c:strCache>
                <c:ptCount val="1"/>
                <c:pt idx="0">
                  <c:v>wurzelpeter.berlin</c:v>
                </c:pt>
              </c:strCache>
            </c:strRef>
          </c:cat>
          <c:val>
            <c:numRef>
              <c:f>Sheet1!$S$2</c:f>
              <c:numCache>
                <c:formatCode>General</c:formatCode>
                <c:ptCount val="1"/>
                <c:pt idx="0">
                  <c:v>8</c:v>
                </c:pt>
              </c:numCache>
            </c:numRef>
          </c:val>
          <c:extLst>
            <c:ext xmlns:c16="http://schemas.microsoft.com/office/drawing/2014/chart" uri="{C3380CC4-5D6E-409C-BE32-E72D297353CC}">
              <c16:uniqueId val="{00000011-EA46-421C-9271-9FCF634CBA64}"/>
            </c:ext>
          </c:extLst>
        </c:ser>
        <c:ser>
          <c:idx val="18"/>
          <c:order val="18"/>
          <c:tx>
            <c:strRef>
              <c:f>Sheet1!$T$1</c:f>
              <c:strCache>
                <c:ptCount val="1"/>
                <c:pt idx="0">
                  <c:v>Female 13-17</c:v>
                </c:pt>
              </c:strCache>
            </c:strRef>
          </c:tx>
          <c:spPr>
            <a:solidFill>
              <a:schemeClr val="accent1">
                <a:lumMod val="80000"/>
              </a:schemeClr>
            </a:solidFill>
            <a:ln>
              <a:noFill/>
            </a:ln>
            <a:effectLst/>
          </c:spPr>
          <c:invertIfNegative val="0"/>
          <c:cat>
            <c:strRef>
              <c:f>Sheet1!$A$2</c:f>
              <c:strCache>
                <c:ptCount val="1"/>
                <c:pt idx="0">
                  <c:v>wurzelpeter.berlin</c:v>
                </c:pt>
              </c:strCache>
            </c:strRef>
          </c:cat>
          <c:val>
            <c:numRef>
              <c:f>Sheet1!$T$2</c:f>
              <c:numCache>
                <c:formatCode>General</c:formatCode>
                <c:ptCount val="1"/>
                <c:pt idx="0">
                  <c:v>2</c:v>
                </c:pt>
              </c:numCache>
            </c:numRef>
          </c:val>
          <c:extLst>
            <c:ext xmlns:c16="http://schemas.microsoft.com/office/drawing/2014/chart" uri="{C3380CC4-5D6E-409C-BE32-E72D297353CC}">
              <c16:uniqueId val="{00000012-EA46-421C-9271-9FCF634CBA64}"/>
            </c:ext>
          </c:extLst>
        </c:ser>
        <c:ser>
          <c:idx val="19"/>
          <c:order val="19"/>
          <c:tx>
            <c:strRef>
              <c:f>Sheet1!$U$1</c:f>
              <c:strCache>
                <c:ptCount val="1"/>
                <c:pt idx="0">
                  <c:v>Male 13-17</c:v>
                </c:pt>
              </c:strCache>
            </c:strRef>
          </c:tx>
          <c:spPr>
            <a:solidFill>
              <a:schemeClr val="accent2">
                <a:lumMod val="80000"/>
              </a:schemeClr>
            </a:solidFill>
            <a:ln>
              <a:noFill/>
            </a:ln>
            <a:effectLst/>
          </c:spPr>
          <c:invertIfNegative val="0"/>
          <c:cat>
            <c:strRef>
              <c:f>Sheet1!$A$2</c:f>
              <c:strCache>
                <c:ptCount val="1"/>
                <c:pt idx="0">
                  <c:v>wurzelpeter.berlin</c:v>
                </c:pt>
              </c:strCache>
            </c:strRef>
          </c:cat>
          <c:val>
            <c:numRef>
              <c:f>Sheet1!$U$2</c:f>
              <c:numCache>
                <c:formatCode>General</c:formatCode>
                <c:ptCount val="1"/>
                <c:pt idx="0">
                  <c:v>1</c:v>
                </c:pt>
              </c:numCache>
            </c:numRef>
          </c:val>
          <c:extLst>
            <c:ext xmlns:c16="http://schemas.microsoft.com/office/drawing/2014/chart" uri="{C3380CC4-5D6E-409C-BE32-E72D297353CC}">
              <c16:uniqueId val="{00000013-EA46-421C-9271-9FCF634CBA64}"/>
            </c:ext>
          </c:extLst>
        </c:ser>
        <c:ser>
          <c:idx val="20"/>
          <c:order val="20"/>
          <c:tx>
            <c:strRef>
              <c:f>Sheet1!$V$1</c:f>
              <c:strCache>
                <c:ptCount val="1"/>
                <c:pt idx="0">
                  <c:v>Unknown 13-17</c:v>
                </c:pt>
              </c:strCache>
            </c:strRef>
          </c:tx>
          <c:spPr>
            <a:solidFill>
              <a:schemeClr val="accent3">
                <a:lumMod val="80000"/>
              </a:schemeClr>
            </a:solidFill>
            <a:ln>
              <a:noFill/>
            </a:ln>
            <a:effectLst/>
          </c:spPr>
          <c:invertIfNegative val="0"/>
          <c:cat>
            <c:strRef>
              <c:f>Sheet1!$A$2</c:f>
              <c:strCache>
                <c:ptCount val="1"/>
                <c:pt idx="0">
                  <c:v>wurzelpeter.berlin</c:v>
                </c:pt>
              </c:strCache>
            </c:strRef>
          </c:cat>
          <c:val>
            <c:numRef>
              <c:f>Sheet1!$V$2</c:f>
              <c:numCache>
                <c:formatCode>General</c:formatCode>
                <c:ptCount val="1"/>
                <c:pt idx="0">
                  <c:v>1</c:v>
                </c:pt>
              </c:numCache>
            </c:numRef>
          </c:val>
          <c:extLst>
            <c:ext xmlns:c16="http://schemas.microsoft.com/office/drawing/2014/chart" uri="{C3380CC4-5D6E-409C-BE32-E72D297353CC}">
              <c16:uniqueId val="{00000014-EA46-421C-9271-9FCF634CBA64}"/>
            </c:ext>
          </c:extLst>
        </c:ser>
        <c:dLbls>
          <c:showLegendKey val="0"/>
          <c:showVal val="0"/>
          <c:showCatName val="0"/>
          <c:showSerName val="0"/>
          <c:showPercent val="0"/>
          <c:showBubbleSize val="0"/>
        </c:dLbls>
        <c:gapWidth val="219"/>
        <c:overlap val="-27"/>
        <c:axId val="513389200"/>
        <c:axId val="513389528"/>
      </c:barChart>
      <c:catAx>
        <c:axId val="51338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89528"/>
        <c:crosses val="autoZero"/>
        <c:auto val="1"/>
        <c:lblAlgn val="ctr"/>
        <c:lblOffset val="100"/>
        <c:noMultiLvlLbl val="0"/>
      </c:catAx>
      <c:valAx>
        <c:axId val="51338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38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wurzelpeter.berlin</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6190</c:v>
                </c:pt>
                <c:pt idx="1">
                  <c:v>6023</c:v>
                </c:pt>
                <c:pt idx="2">
                  <c:v>5944</c:v>
                </c:pt>
                <c:pt idx="3">
                  <c:v>6599</c:v>
                </c:pt>
                <c:pt idx="4">
                  <c:v>7272</c:v>
                </c:pt>
                <c:pt idx="5">
                  <c:v>5588</c:v>
                </c:pt>
                <c:pt idx="6">
                  <c:v>5643</c:v>
                </c:pt>
                <c:pt idx="7">
                  <c:v>5026</c:v>
                </c:pt>
                <c:pt idx="8">
                  <c:v>4597</c:v>
                </c:pt>
                <c:pt idx="9">
                  <c:v>4597</c:v>
                </c:pt>
                <c:pt idx="10">
                  <c:v>4816</c:v>
                </c:pt>
                <c:pt idx="11">
                  <c:v>5610</c:v>
                </c:pt>
                <c:pt idx="12">
                  <c:v>5179</c:v>
                </c:pt>
                <c:pt idx="13">
                  <c:v>5349</c:v>
                </c:pt>
                <c:pt idx="14">
                  <c:v>5225</c:v>
                </c:pt>
                <c:pt idx="15">
                  <c:v>5324</c:v>
                </c:pt>
                <c:pt idx="16">
                  <c:v>5204</c:v>
                </c:pt>
                <c:pt idx="17">
                  <c:v>5629</c:v>
                </c:pt>
                <c:pt idx="18">
                  <c:v>6094</c:v>
                </c:pt>
                <c:pt idx="19">
                  <c:v>4211</c:v>
                </c:pt>
                <c:pt idx="20">
                  <c:v>4332</c:v>
                </c:pt>
                <c:pt idx="21">
                  <c:v>4270</c:v>
                </c:pt>
                <c:pt idx="22">
                  <c:v>3920</c:v>
                </c:pt>
                <c:pt idx="23">
                  <c:v>3601</c:v>
                </c:pt>
                <c:pt idx="24">
                  <c:v>4398</c:v>
                </c:pt>
                <c:pt idx="25">
                  <c:v>4795</c:v>
                </c:pt>
                <c:pt idx="26">
                  <c:v>4137</c:v>
                </c:pt>
                <c:pt idx="27">
                  <c:v>4243</c:v>
                </c:pt>
                <c:pt idx="28">
                  <c:v>4196</c:v>
                </c:pt>
                <c:pt idx="29">
                  <c:v>3555</c:v>
                </c:pt>
              </c:numCache>
            </c:numRef>
          </c:val>
          <c:smooth val="0"/>
          <c:extLst>
            <c:ext xmlns:c16="http://schemas.microsoft.com/office/drawing/2014/chart" uri="{C3380CC4-5D6E-409C-BE32-E72D297353CC}">
              <c16:uniqueId val="{00000000-1B53-4659-9828-47D56E006E8B}"/>
            </c:ext>
          </c:extLst>
        </c:ser>
        <c:dLbls>
          <c:showLegendKey val="0"/>
          <c:showVal val="0"/>
          <c:showCatName val="0"/>
          <c:showSerName val="0"/>
          <c:showPercent val="0"/>
          <c:showBubbleSize val="0"/>
        </c:dLbls>
        <c:smooth val="0"/>
        <c:axId val="513404288"/>
        <c:axId val="513405600"/>
      </c:lineChart>
      <c:dateAx>
        <c:axId val="51340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05600"/>
        <c:crosses val="autoZero"/>
        <c:auto val="1"/>
        <c:lblOffset val="100"/>
        <c:baseTimeUnit val="days"/>
      </c:dateAx>
      <c:valAx>
        <c:axId val="51340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0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WUP Bild/Text</c:v>
                </c:pt>
              </c:strCache>
            </c:strRef>
          </c:cat>
          <c:val>
            <c:numRef>
              <c:f>Sheet1!$A$2</c:f>
              <c:numCache>
                <c:formatCode>General</c:formatCode>
                <c:ptCount val="1"/>
                <c:pt idx="0">
                  <c:v>2</c:v>
                </c:pt>
              </c:numCache>
            </c:numRef>
          </c:val>
          <c:extLst>
            <c:ext xmlns:c16="http://schemas.microsoft.com/office/drawing/2014/chart" uri="{C3380CC4-5D6E-409C-BE32-E72D297353CC}">
              <c16:uniqueId val="{00000000-4EEF-4074-9417-C82CC1904CD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WUP Gewinnspiel</c:v>
                </c:pt>
                <c:pt idx="1">
                  <c:v>WUP Thementag </c:v>
                </c:pt>
              </c:strCache>
            </c:strRef>
          </c:cat>
          <c:val>
            <c:numRef>
              <c:f>Sheet1!$A$2:$B$2</c:f>
              <c:numCache>
                <c:formatCode>General</c:formatCode>
                <c:ptCount val="2"/>
                <c:pt idx="0">
                  <c:v>1</c:v>
                </c:pt>
                <c:pt idx="1">
                  <c:v>1</c:v>
                </c:pt>
              </c:numCache>
            </c:numRef>
          </c:val>
          <c:extLst>
            <c:ext xmlns:c16="http://schemas.microsoft.com/office/drawing/2014/chart" uri="{C3380CC4-5D6E-409C-BE32-E72D297353CC}">
              <c16:uniqueId val="{00000000-890B-483A-BE9A-F8A1079ED3D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DA88-C4E7-4EFD-A2E7-18B79B122CD3}"/>
              </a:ext>
            </a:extLst>
          </p:cNvPr>
          <p:cNvSpPr>
            <a:spLocks noGrp="1"/>
          </p:cNvSpPr>
          <p:nvPr>
            <p:ph type="ctrTitle"/>
          </p:nvPr>
        </p:nvSpPr>
        <p:spPr/>
        <p:txBody>
          <a:bodyPr/>
          <a:lstStyle/>
          <a:p>
            <a:r>
              <a:rPr lang="en-US"/>
              <a:t>Monatliches Kurzreporting WUP</a:t>
            </a:r>
          </a:p>
        </p:txBody>
      </p:sp>
      <p:sp>
        <p:nvSpPr>
          <p:cNvPr id="3" name="Subtitle 2">
            <a:extLst>
              <a:ext uri="{FF2B5EF4-FFF2-40B4-BE49-F238E27FC236}">
                <a16:creationId xmlns:a16="http://schemas.microsoft.com/office/drawing/2014/main" id="{B37F5710-E286-491F-80C5-FFBDA776A9B8}"/>
              </a:ext>
            </a:extLst>
          </p:cNvPr>
          <p:cNvSpPr>
            <a:spLocks noGrp="1"/>
          </p:cNvSpPr>
          <p:nvPr>
            <p:ph type="subTitle" idx="1"/>
          </p:nvPr>
        </p:nvSpPr>
        <p:spPr/>
        <p:txBody>
          <a:bodyPr/>
          <a:lstStyle/>
          <a:p>
            <a:r>
              <a:rPr lang="en-US"/>
              <a:t>FederhenSchneider</a:t>
            </a:r>
          </a:p>
        </p:txBody>
      </p:sp>
    </p:spTree>
    <p:extLst>
      <p:ext uri="{BB962C8B-B14F-4D97-AF65-F5344CB8AC3E}">
        <p14:creationId xmlns:p14="http://schemas.microsoft.com/office/powerpoint/2010/main" val="1757032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00D98-57DE-49E2-B538-8FDDF471D160}"/>
              </a:ext>
            </a:extLst>
          </p:cNvPr>
          <p:cNvSpPr>
            <a:spLocks noGrp="1"/>
          </p:cNvSpPr>
          <p:nvPr>
            <p:ph type="title"/>
          </p:nvPr>
        </p:nvSpPr>
        <p:spPr/>
        <p:txBody>
          <a:bodyPr/>
          <a:lstStyle/>
          <a:p>
            <a:r>
              <a:rPr lang="en-US"/>
              <a:t>Facebook Fanentwicklung | WUP</a:t>
            </a:r>
          </a:p>
        </p:txBody>
      </p:sp>
      <p:graphicFrame>
        <p:nvGraphicFramePr>
          <p:cNvPr id="6" name="Chart Placeholder 5">
            <a:extLst>
              <a:ext uri="{FF2B5EF4-FFF2-40B4-BE49-F238E27FC236}">
                <a16:creationId xmlns:a16="http://schemas.microsoft.com/office/drawing/2014/main" id="{7E5CA291-5C45-4909-B374-D0EE225B3D8C}"/>
              </a:ext>
            </a:extLst>
          </p:cNvPr>
          <p:cNvGraphicFramePr>
            <a:graphicFrameLocks noGrp="1"/>
          </p:cNvGraphicFramePr>
          <p:nvPr>
            <p:ph type="chart" sz="quarter" idx="13"/>
            <p:extLst>
              <p:ext uri="{D42A27DB-BD31-4B8C-83A1-F6EECF244321}">
                <p14:modId xmlns:p14="http://schemas.microsoft.com/office/powerpoint/2010/main" val="3153611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0EF4E3-18FD-4C59-937C-C99EFACE72FB}"/>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E4E87D15-4817-4966-9BC0-A3E5050E26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751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9ADA-DA30-40F0-B7AE-22AF71094419}"/>
              </a:ext>
            </a:extLst>
          </p:cNvPr>
          <p:cNvSpPr>
            <a:spLocks noGrp="1"/>
          </p:cNvSpPr>
          <p:nvPr>
            <p:ph type="title"/>
          </p:nvPr>
        </p:nvSpPr>
        <p:spPr/>
        <p:txBody>
          <a:bodyPr/>
          <a:lstStyle/>
          <a:p>
            <a:r>
              <a:rPr lang="en-US"/>
              <a:t>Facebook Fan Demographics | WUP</a:t>
            </a:r>
          </a:p>
        </p:txBody>
      </p:sp>
      <p:graphicFrame>
        <p:nvGraphicFramePr>
          <p:cNvPr id="6" name="Chart Placeholder 5">
            <a:extLst>
              <a:ext uri="{FF2B5EF4-FFF2-40B4-BE49-F238E27FC236}">
                <a16:creationId xmlns:a16="http://schemas.microsoft.com/office/drawing/2014/main" id="{FD3D5E03-7843-4FED-84DA-511FF9F76EBB}"/>
              </a:ext>
            </a:extLst>
          </p:cNvPr>
          <p:cNvGraphicFramePr>
            <a:graphicFrameLocks noGrp="1"/>
          </p:cNvGraphicFramePr>
          <p:nvPr>
            <p:ph type="chart" sz="quarter" idx="13"/>
            <p:extLst>
              <p:ext uri="{D42A27DB-BD31-4B8C-83A1-F6EECF244321}">
                <p14:modId xmlns:p14="http://schemas.microsoft.com/office/powerpoint/2010/main" val="4292243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77319-D4C5-45B4-AA5D-4BF9E192B09F}"/>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4A1B44BA-B810-43D2-B14A-0B8A779F5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525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5EAB5-5405-4192-96C8-BC899FC0CF23}"/>
              </a:ext>
            </a:extLst>
          </p:cNvPr>
          <p:cNvSpPr>
            <a:spLocks noGrp="1"/>
          </p:cNvSpPr>
          <p:nvPr>
            <p:ph type="title"/>
          </p:nvPr>
        </p:nvSpPr>
        <p:spPr/>
        <p:txBody>
          <a:bodyPr/>
          <a:lstStyle/>
          <a:p>
            <a:r>
              <a:rPr lang="en-US"/>
              <a:t>Facebook Fan Age Distribution | WUP</a:t>
            </a:r>
          </a:p>
        </p:txBody>
      </p:sp>
      <p:graphicFrame>
        <p:nvGraphicFramePr>
          <p:cNvPr id="6" name="Chart Placeholder 5">
            <a:extLst>
              <a:ext uri="{FF2B5EF4-FFF2-40B4-BE49-F238E27FC236}">
                <a16:creationId xmlns:a16="http://schemas.microsoft.com/office/drawing/2014/main" id="{5D88DE54-18CE-4DDC-A1E8-7A96E81C9B5F}"/>
              </a:ext>
            </a:extLst>
          </p:cNvPr>
          <p:cNvGraphicFramePr>
            <a:graphicFrameLocks noGrp="1"/>
          </p:cNvGraphicFramePr>
          <p:nvPr>
            <p:ph type="chart" sz="quarter" idx="13"/>
            <p:extLst>
              <p:ext uri="{D42A27DB-BD31-4B8C-83A1-F6EECF244321}">
                <p14:modId xmlns:p14="http://schemas.microsoft.com/office/powerpoint/2010/main" val="2835597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3A2B9-8FCB-4562-A5FA-ABC635D9FBDE}"/>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E32D4BD5-9968-42C6-9C16-2AFFC4744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851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92193-B850-45F0-BC49-0364E94BE86F}"/>
              </a:ext>
            </a:extLst>
          </p:cNvPr>
          <p:cNvSpPr>
            <a:spLocks noGrp="1"/>
          </p:cNvSpPr>
          <p:nvPr>
            <p:ph type="title"/>
          </p:nvPr>
        </p:nvSpPr>
        <p:spPr/>
        <p:txBody>
          <a:bodyPr/>
          <a:lstStyle/>
          <a:p>
            <a:r>
              <a:rPr lang="en-US"/>
              <a:t>Facebook Fan Gender Distribution | WUP</a:t>
            </a:r>
          </a:p>
        </p:txBody>
      </p:sp>
      <p:graphicFrame>
        <p:nvGraphicFramePr>
          <p:cNvPr id="6" name="Chart Placeholder 5">
            <a:extLst>
              <a:ext uri="{FF2B5EF4-FFF2-40B4-BE49-F238E27FC236}">
                <a16:creationId xmlns:a16="http://schemas.microsoft.com/office/drawing/2014/main" id="{697A3FBF-BDF3-40B2-9790-C97886569385}"/>
              </a:ext>
            </a:extLst>
          </p:cNvPr>
          <p:cNvGraphicFramePr>
            <a:graphicFrameLocks noGrp="1"/>
          </p:cNvGraphicFramePr>
          <p:nvPr>
            <p:ph type="chart" sz="quarter" idx="13"/>
            <p:extLst>
              <p:ext uri="{D42A27DB-BD31-4B8C-83A1-F6EECF244321}">
                <p14:modId xmlns:p14="http://schemas.microsoft.com/office/powerpoint/2010/main" val="1762997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C06F4-4907-49BC-B98E-B9B9777730C9}"/>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B387C4A9-DFAE-4560-8BC0-C50F2F58FF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14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F6235-0B6B-44C7-A570-5422DE9CDA74}"/>
              </a:ext>
            </a:extLst>
          </p:cNvPr>
          <p:cNvSpPr>
            <a:spLocks noGrp="1"/>
          </p:cNvSpPr>
          <p:nvPr>
            <p:ph type="title"/>
          </p:nvPr>
        </p:nvSpPr>
        <p:spPr/>
        <p:txBody>
          <a:bodyPr/>
          <a:lstStyle/>
          <a:p>
            <a:r>
              <a:rPr lang="en-US"/>
              <a:t>Instagram Followers Online by Time | WUP</a:t>
            </a:r>
          </a:p>
        </p:txBody>
      </p:sp>
      <p:graphicFrame>
        <p:nvGraphicFramePr>
          <p:cNvPr id="6" name="Chart Placeholder 5">
            <a:extLst>
              <a:ext uri="{FF2B5EF4-FFF2-40B4-BE49-F238E27FC236}">
                <a16:creationId xmlns:a16="http://schemas.microsoft.com/office/drawing/2014/main" id="{0108D6BD-EBE8-4C4E-9424-8690472A3B81}"/>
              </a:ext>
            </a:extLst>
          </p:cNvPr>
          <p:cNvGraphicFramePr>
            <a:graphicFrameLocks noGrp="1"/>
          </p:cNvGraphicFramePr>
          <p:nvPr>
            <p:ph type="chart" sz="quarter" idx="13"/>
            <p:extLst>
              <p:ext uri="{D42A27DB-BD31-4B8C-83A1-F6EECF244321}">
                <p14:modId xmlns:p14="http://schemas.microsoft.com/office/powerpoint/2010/main" val="783719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F8CED-0548-484B-A545-2F750B0167EC}"/>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85001089-F655-49E2-AF2C-8C13BD9B03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328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92AE-BAAF-492B-8077-47C719ECD671}"/>
              </a:ext>
            </a:extLst>
          </p:cNvPr>
          <p:cNvSpPr>
            <a:spLocks noGrp="1"/>
          </p:cNvSpPr>
          <p:nvPr>
            <p:ph type="title"/>
          </p:nvPr>
        </p:nvSpPr>
        <p:spPr/>
        <p:txBody>
          <a:bodyPr/>
          <a:lstStyle/>
          <a:p>
            <a:r>
              <a:rPr lang="de-DE"/>
              <a:t>Facebook Entwicklung Reichweite - organisch, paid, viral | WUP</a:t>
            </a:r>
            <a:endParaRPr lang="en-US"/>
          </a:p>
        </p:txBody>
      </p:sp>
      <p:graphicFrame>
        <p:nvGraphicFramePr>
          <p:cNvPr id="6" name="Chart Placeholder 5">
            <a:extLst>
              <a:ext uri="{FF2B5EF4-FFF2-40B4-BE49-F238E27FC236}">
                <a16:creationId xmlns:a16="http://schemas.microsoft.com/office/drawing/2014/main" id="{86AF7AD6-D5B8-4908-A055-35D76F082AA2}"/>
              </a:ext>
            </a:extLst>
          </p:cNvPr>
          <p:cNvGraphicFramePr>
            <a:graphicFrameLocks noGrp="1"/>
          </p:cNvGraphicFramePr>
          <p:nvPr>
            <p:ph type="chart" sz="quarter" idx="13"/>
            <p:extLst>
              <p:ext uri="{D42A27DB-BD31-4B8C-83A1-F6EECF244321}">
                <p14:modId xmlns:p14="http://schemas.microsoft.com/office/powerpoint/2010/main" val="2864649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847D6-81FA-459D-9931-18FBDA34D87A}"/>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9183A444-771C-4642-A87C-B0592BDA9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436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44154-A208-4FD5-AC53-7196DEFE0057}"/>
              </a:ext>
            </a:extLst>
          </p:cNvPr>
          <p:cNvSpPr>
            <a:spLocks noGrp="1"/>
          </p:cNvSpPr>
          <p:nvPr>
            <p:ph type="title"/>
          </p:nvPr>
        </p:nvSpPr>
        <p:spPr/>
        <p:txBody>
          <a:bodyPr/>
          <a:lstStyle/>
          <a:p>
            <a:r>
              <a:rPr lang="en-US"/>
              <a:t>Facebook Reichweite -  1, 7, 28 Tage | WUP</a:t>
            </a:r>
          </a:p>
        </p:txBody>
      </p:sp>
      <p:graphicFrame>
        <p:nvGraphicFramePr>
          <p:cNvPr id="5" name="Table Placeholder 4">
            <a:extLst>
              <a:ext uri="{FF2B5EF4-FFF2-40B4-BE49-F238E27FC236}">
                <a16:creationId xmlns:a16="http://schemas.microsoft.com/office/drawing/2014/main" id="{831B61B3-609B-45A1-A87A-6D2622A49B19}"/>
              </a:ext>
            </a:extLst>
          </p:cNvPr>
          <p:cNvGraphicFramePr>
            <a:graphicFrameLocks noGrp="1"/>
          </p:cNvGraphicFramePr>
          <p:nvPr>
            <p:ph type="tbl" sz="quarter" idx="13"/>
            <p:extLst>
              <p:ext uri="{D42A27DB-BD31-4B8C-83A1-F6EECF244321}">
                <p14:modId xmlns:p14="http://schemas.microsoft.com/office/powerpoint/2010/main" val="195481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35245984"/>
                    </a:ext>
                  </a:extLst>
                </a:gridCol>
                <a:gridCol w="1645920">
                  <a:extLst>
                    <a:ext uri="{9D8B030D-6E8A-4147-A177-3AD203B41FA5}">
                      <a16:colId xmlns:a16="http://schemas.microsoft.com/office/drawing/2014/main" val="1517549800"/>
                    </a:ext>
                  </a:extLst>
                </a:gridCol>
                <a:gridCol w="1645920">
                  <a:extLst>
                    <a:ext uri="{9D8B030D-6E8A-4147-A177-3AD203B41FA5}">
                      <a16:colId xmlns:a16="http://schemas.microsoft.com/office/drawing/2014/main" val="306893471"/>
                    </a:ext>
                  </a:extLst>
                </a:gridCol>
                <a:gridCol w="1645920">
                  <a:extLst>
                    <a:ext uri="{9D8B030D-6E8A-4147-A177-3AD203B41FA5}">
                      <a16:colId xmlns:a16="http://schemas.microsoft.com/office/drawing/2014/main" val="1285629521"/>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124031747"/>
                  </a:ext>
                </a:extLst>
              </a:tr>
              <a:tr h="370840">
                <a:tc>
                  <a:txBody>
                    <a:bodyPr/>
                    <a:lstStyle/>
                    <a:p>
                      <a:r>
                        <a:rPr lang="en-US" sz="1000"/>
                        <a:t>Wurzelpeter.Berlin Wurzelpeter</a:t>
                      </a:r>
                    </a:p>
                  </a:txBody>
                  <a:tcPr/>
                </a:tc>
                <a:tc>
                  <a:txBody>
                    <a:bodyPr/>
                    <a:lstStyle/>
                    <a:p>
                      <a:r>
                        <a:rPr lang="en-US" sz="1000"/>
                        <a:t>4150</a:t>
                      </a:r>
                    </a:p>
                  </a:txBody>
                  <a:tcPr/>
                </a:tc>
                <a:tc>
                  <a:txBody>
                    <a:bodyPr/>
                    <a:lstStyle/>
                    <a:p>
                      <a:r>
                        <a:rPr lang="en-US" sz="1000"/>
                        <a:t>22988</a:t>
                      </a:r>
                    </a:p>
                  </a:txBody>
                  <a:tcPr/>
                </a:tc>
                <a:tc>
                  <a:txBody>
                    <a:bodyPr/>
                    <a:lstStyle/>
                    <a:p>
                      <a:r>
                        <a:rPr lang="en-US" sz="1000"/>
                        <a:t>76716</a:t>
                      </a:r>
                    </a:p>
                  </a:txBody>
                  <a:tcPr/>
                </a:tc>
                <a:extLst>
                  <a:ext uri="{0D108BD9-81ED-4DB2-BD59-A6C34878D82A}">
                    <a16:rowId xmlns:a16="http://schemas.microsoft.com/office/drawing/2014/main" val="1713547847"/>
                  </a:ext>
                </a:extLst>
              </a:tr>
            </a:tbl>
          </a:graphicData>
        </a:graphic>
      </p:graphicFrame>
      <p:sp>
        <p:nvSpPr>
          <p:cNvPr id="4" name="Text Placeholder 3">
            <a:extLst>
              <a:ext uri="{FF2B5EF4-FFF2-40B4-BE49-F238E27FC236}">
                <a16:creationId xmlns:a16="http://schemas.microsoft.com/office/drawing/2014/main" id="{D0113592-D47F-4603-9CA2-B76D0268900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787349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E62FB-C7D3-4F5D-ABBC-6A13741A0C3C}"/>
              </a:ext>
            </a:extLst>
          </p:cNvPr>
          <p:cNvSpPr>
            <a:spLocks noGrp="1"/>
          </p:cNvSpPr>
          <p:nvPr>
            <p:ph type="title"/>
          </p:nvPr>
        </p:nvSpPr>
        <p:spPr/>
        <p:txBody>
          <a:bodyPr/>
          <a:lstStyle/>
          <a:p>
            <a:r>
              <a:rPr lang="en-US"/>
              <a:t>Facebook Postform | WUP</a:t>
            </a:r>
          </a:p>
        </p:txBody>
      </p:sp>
      <p:graphicFrame>
        <p:nvGraphicFramePr>
          <p:cNvPr id="6" name="Chart Placeholder 5">
            <a:extLst>
              <a:ext uri="{FF2B5EF4-FFF2-40B4-BE49-F238E27FC236}">
                <a16:creationId xmlns:a16="http://schemas.microsoft.com/office/drawing/2014/main" id="{01241702-E0B1-4A09-9AE3-379C080750F6}"/>
              </a:ext>
            </a:extLst>
          </p:cNvPr>
          <p:cNvGraphicFramePr>
            <a:graphicFrameLocks noGrp="1"/>
          </p:cNvGraphicFramePr>
          <p:nvPr>
            <p:ph type="chart" sz="quarter" idx="13"/>
            <p:extLst>
              <p:ext uri="{D42A27DB-BD31-4B8C-83A1-F6EECF244321}">
                <p14:modId xmlns:p14="http://schemas.microsoft.com/office/powerpoint/2010/main" val="3795209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62DF2C-F7E5-481E-85FC-8DDE3C592C39}"/>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E7BAC879-18D9-474C-8EDB-C18185D6E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3571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27178-1A8E-49D2-9EBE-D4B92EF62F04}"/>
              </a:ext>
            </a:extLst>
          </p:cNvPr>
          <p:cNvSpPr>
            <a:spLocks noGrp="1"/>
          </p:cNvSpPr>
          <p:nvPr>
            <p:ph type="title"/>
          </p:nvPr>
        </p:nvSpPr>
        <p:spPr/>
        <p:txBody>
          <a:bodyPr/>
          <a:lstStyle/>
          <a:p>
            <a:r>
              <a:rPr lang="en-US"/>
              <a:t>Facebook Post - Contentform | WUP</a:t>
            </a:r>
          </a:p>
        </p:txBody>
      </p:sp>
      <p:graphicFrame>
        <p:nvGraphicFramePr>
          <p:cNvPr id="6" name="Chart Placeholder 5">
            <a:extLst>
              <a:ext uri="{FF2B5EF4-FFF2-40B4-BE49-F238E27FC236}">
                <a16:creationId xmlns:a16="http://schemas.microsoft.com/office/drawing/2014/main" id="{44865113-92A1-437B-B654-716E0934BCA2}"/>
              </a:ext>
            </a:extLst>
          </p:cNvPr>
          <p:cNvGraphicFramePr>
            <a:graphicFrameLocks noGrp="1"/>
          </p:cNvGraphicFramePr>
          <p:nvPr>
            <p:ph type="chart" sz="quarter" idx="13"/>
            <p:extLst>
              <p:ext uri="{D42A27DB-BD31-4B8C-83A1-F6EECF244321}">
                <p14:modId xmlns:p14="http://schemas.microsoft.com/office/powerpoint/2010/main" val="753245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D68226-3324-4EEE-87FD-F504A5BFA867}"/>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143CD9CD-DDD3-4B55-A62A-02889B4C1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99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E43E-1F6F-475E-99BB-327648DAECDB}"/>
              </a:ext>
            </a:extLst>
          </p:cNvPr>
          <p:cNvSpPr>
            <a:spLocks noGrp="1"/>
          </p:cNvSpPr>
          <p:nvPr>
            <p:ph type="title"/>
          </p:nvPr>
        </p:nvSpPr>
        <p:spPr/>
        <p:txBody>
          <a:bodyPr/>
          <a:lstStyle/>
          <a:p>
            <a:r>
              <a:rPr lang="de-DE"/>
              <a:t>Facebook Organische Reichweite  - aufsteigend sortiert | WUP</a:t>
            </a:r>
            <a:endParaRPr lang="en-US"/>
          </a:p>
        </p:txBody>
      </p:sp>
      <p:graphicFrame>
        <p:nvGraphicFramePr>
          <p:cNvPr id="5" name="Table Placeholder 4">
            <a:extLst>
              <a:ext uri="{FF2B5EF4-FFF2-40B4-BE49-F238E27FC236}">
                <a16:creationId xmlns:a16="http://schemas.microsoft.com/office/drawing/2014/main" id="{0A6502B9-62DC-4D38-896A-F1EDE69F7C7C}"/>
              </a:ext>
            </a:extLst>
          </p:cNvPr>
          <p:cNvGraphicFramePr>
            <a:graphicFrameLocks noGrp="1"/>
          </p:cNvGraphicFramePr>
          <p:nvPr>
            <p:ph type="tbl" sz="quarter" idx="13"/>
            <p:extLst>
              <p:ext uri="{D42A27DB-BD31-4B8C-83A1-F6EECF244321}">
                <p14:modId xmlns:p14="http://schemas.microsoft.com/office/powerpoint/2010/main" val="573952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6008161"/>
                    </a:ext>
                  </a:extLst>
                </a:gridCol>
                <a:gridCol w="2468880">
                  <a:extLst>
                    <a:ext uri="{9D8B030D-6E8A-4147-A177-3AD203B41FA5}">
                      <a16:colId xmlns:a16="http://schemas.microsoft.com/office/drawing/2014/main" val="3511000323"/>
                    </a:ext>
                  </a:extLst>
                </a:gridCol>
                <a:gridCol w="576072">
                  <a:extLst>
                    <a:ext uri="{9D8B030D-6E8A-4147-A177-3AD203B41FA5}">
                      <a16:colId xmlns:a16="http://schemas.microsoft.com/office/drawing/2014/main" val="178098855"/>
                    </a:ext>
                  </a:extLst>
                </a:gridCol>
                <a:gridCol w="576072">
                  <a:extLst>
                    <a:ext uri="{9D8B030D-6E8A-4147-A177-3AD203B41FA5}">
                      <a16:colId xmlns:a16="http://schemas.microsoft.com/office/drawing/2014/main" val="1911811439"/>
                    </a:ext>
                  </a:extLst>
                </a:gridCol>
                <a:gridCol w="576072">
                  <a:extLst>
                    <a:ext uri="{9D8B030D-6E8A-4147-A177-3AD203B41FA5}">
                      <a16:colId xmlns:a16="http://schemas.microsoft.com/office/drawing/2014/main" val="4140597377"/>
                    </a:ext>
                  </a:extLst>
                </a:gridCol>
                <a:gridCol w="576072">
                  <a:extLst>
                    <a:ext uri="{9D8B030D-6E8A-4147-A177-3AD203B41FA5}">
                      <a16:colId xmlns:a16="http://schemas.microsoft.com/office/drawing/2014/main" val="3127332926"/>
                    </a:ext>
                  </a:extLst>
                </a:gridCol>
                <a:gridCol w="576072">
                  <a:extLst>
                    <a:ext uri="{9D8B030D-6E8A-4147-A177-3AD203B41FA5}">
                      <a16:colId xmlns:a16="http://schemas.microsoft.com/office/drawing/2014/main" val="114846523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Organic reach</a:t>
                      </a:r>
                    </a:p>
                  </a:txBody>
                  <a:tcPr/>
                </a:tc>
                <a:tc>
                  <a:txBody>
                    <a:bodyPr/>
                    <a:lstStyle/>
                    <a:p>
                      <a:r>
                        <a:rPr lang="en-US" sz="1000"/>
                        <a:t>Total reach</a:t>
                      </a:r>
                    </a:p>
                  </a:txBody>
                  <a:tcPr/>
                </a:tc>
                <a:tc>
                  <a:txBody>
                    <a:bodyPr/>
                    <a:lstStyle/>
                    <a:p>
                      <a:r>
                        <a:rPr lang="en-US" sz="1000"/>
                        <a:t>Engagements</a:t>
                      </a:r>
                    </a:p>
                  </a:txBody>
                  <a:tcPr/>
                </a:tc>
                <a:tc>
                  <a:txBody>
                    <a:bodyPr/>
                    <a:lstStyle/>
                    <a:p>
                      <a:r>
                        <a:rPr lang="en-US" sz="1000"/>
                        <a:t>RoR</a:t>
                      </a:r>
                    </a:p>
                  </a:txBody>
                  <a:tcPr/>
                </a:tc>
                <a:tc>
                  <a:txBody>
                    <a:bodyPr/>
                    <a:lstStyle/>
                    <a:p>
                      <a:r>
                        <a:rPr lang="en-US" sz="1000"/>
                        <a:t>ER</a:t>
                      </a:r>
                    </a:p>
                  </a:txBody>
                  <a:tcPr/>
                </a:tc>
                <a:extLst>
                  <a:ext uri="{0D108BD9-81ED-4DB2-BD59-A6C34878D82A}">
                    <a16:rowId xmlns:a16="http://schemas.microsoft.com/office/drawing/2014/main" val="2440434203"/>
                  </a:ext>
                </a:extLst>
              </a:tr>
              <a:tr h="370840">
                <a:tc>
                  <a:txBody>
                    <a:bodyPr/>
                    <a:lstStyle/>
                    <a:p>
                      <a:r>
                        <a:rPr lang="de-DE" sz="1000" b="1"/>
                        <a:t>Wurzelpeter.Berlin Wurzelpeter - 2023-11-13 17:00:01</a:t>
                      </a:r>
                      <a:r>
                        <a:rPr lang="de-DE" sz="1000"/>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 Gewinnspiel beendet. 
 #gewinnspiel #wurzelpeter #drinkresponsibly</a:t>
                      </a:r>
                      <a:endParaRPr lang="en-US" sz="1000"/>
                    </a:p>
                  </a:txBody>
                  <a:tcPr/>
                </a:tc>
                <a:tc>
                  <a:txBody>
                    <a:bodyPr/>
                    <a:lstStyle/>
                    <a:p>
                      <a:r>
                        <a:rPr lang="en-US" sz="1000"/>
                        <a:t>https://quintly-image-storage.s3.amazonaws.com/8b39009b5fbd521a7092e076c7f6b1b8/39c5460800a17ecdd31d3338307952aa.jpg</a:t>
                      </a:r>
                    </a:p>
                  </a:txBody>
                  <a:tcPr/>
                </a:tc>
                <a:tc>
                  <a:txBody>
                    <a:bodyPr/>
                    <a:lstStyle/>
                    <a:p>
                      <a:r>
                        <a:rPr lang="en-US" sz="1000"/>
                        <a:t>1550</a:t>
                      </a:r>
                    </a:p>
                  </a:txBody>
                  <a:tcPr/>
                </a:tc>
                <a:tc>
                  <a:txBody>
                    <a:bodyPr/>
                    <a:lstStyle/>
                    <a:p>
                      <a:r>
                        <a:rPr lang="en-US" sz="1000"/>
                        <a:t>7404</a:t>
                      </a:r>
                    </a:p>
                  </a:txBody>
                  <a:tcPr/>
                </a:tc>
                <a:tc>
                  <a:txBody>
                    <a:bodyPr/>
                    <a:lstStyle/>
                    <a:p>
                      <a:r>
                        <a:rPr lang="en-US" sz="1000"/>
                        <a:t>1055</a:t>
                      </a:r>
                    </a:p>
                  </a:txBody>
                  <a:tcPr/>
                </a:tc>
                <a:tc>
                  <a:txBody>
                    <a:bodyPr/>
                    <a:lstStyle/>
                    <a:p>
                      <a:r>
                        <a:rPr lang="en-US" sz="1000"/>
                        <a:t>30.833499104834 %</a:t>
                      </a:r>
                    </a:p>
                  </a:txBody>
                  <a:tcPr/>
                </a:tc>
                <a:tc>
                  <a:txBody>
                    <a:bodyPr/>
                    <a:lstStyle/>
                    <a:p>
                      <a:r>
                        <a:rPr lang="en-US" sz="1000"/>
                        <a:t>67.483870967742 %</a:t>
                      </a:r>
                    </a:p>
                  </a:txBody>
                  <a:tcPr/>
                </a:tc>
                <a:extLst>
                  <a:ext uri="{0D108BD9-81ED-4DB2-BD59-A6C34878D82A}">
                    <a16:rowId xmlns:a16="http://schemas.microsoft.com/office/drawing/2014/main" val="2963046359"/>
                  </a:ext>
                </a:extLst>
              </a:tr>
              <a:tr h="370840">
                <a:tc>
                  <a:txBody>
                    <a:bodyPr/>
                    <a:lstStyle/>
                    <a:p>
                      <a:r>
                        <a:rPr lang="de-DE" sz="1000" b="1"/>
                        <a:t>Wurzelpeter.Berlin Wurzelpeter - 2023-11-03 13:00:03</a:t>
                      </a:r>
                      <a:r>
                        <a:rPr lang="de-DE" sz="1000"/>
                        <a:t>
 Ihr wisst ja: Hinter jedem guten Mann steht ein mindestens genauso guter Freund. Fröhlichen Weltmännertag!  
#weltmännertag #gemeinsamgenießen #machtdierunde h#drinkresponsibly</a:t>
                      </a:r>
                      <a:endParaRPr lang="en-US" sz="1000"/>
                    </a:p>
                  </a:txBody>
                  <a:tcPr/>
                </a:tc>
                <a:tc>
                  <a:txBody>
                    <a:bodyPr/>
                    <a:lstStyle/>
                    <a:p>
                      <a:r>
                        <a:rPr lang="en-US" sz="1000"/>
                        <a:t>https://quintly-image-storage.s3.amazonaws.com/8b39009b5fbd521a7092e076c7f6b1b8/79a978c7b9f58d5b7dbd820549908c28.jpg</a:t>
                      </a:r>
                    </a:p>
                  </a:txBody>
                  <a:tcPr/>
                </a:tc>
                <a:tc>
                  <a:txBody>
                    <a:bodyPr/>
                    <a:lstStyle/>
                    <a:p>
                      <a:r>
                        <a:rPr lang="en-US" sz="1000"/>
                        <a:t>362</a:t>
                      </a:r>
                    </a:p>
                  </a:txBody>
                  <a:tcPr/>
                </a:tc>
                <a:tc>
                  <a:txBody>
                    <a:bodyPr/>
                    <a:lstStyle/>
                    <a:p>
                      <a:r>
                        <a:rPr lang="en-US" sz="1000"/>
                        <a:t>2144</a:t>
                      </a:r>
                    </a:p>
                  </a:txBody>
                  <a:tcPr/>
                </a:tc>
                <a:tc>
                  <a:txBody>
                    <a:bodyPr/>
                    <a:lstStyle/>
                    <a:p>
                      <a:r>
                        <a:rPr lang="en-US" sz="1000"/>
                        <a:t>191</a:t>
                      </a:r>
                    </a:p>
                  </a:txBody>
                  <a:tcPr/>
                </a:tc>
                <a:tc>
                  <a:txBody>
                    <a:bodyPr/>
                    <a:lstStyle/>
                    <a:p>
                      <a:r>
                        <a:rPr lang="en-US" sz="1000"/>
                        <a:t>7.2313224131043 %</a:t>
                      </a:r>
                    </a:p>
                  </a:txBody>
                  <a:tcPr/>
                </a:tc>
                <a:tc>
                  <a:txBody>
                    <a:bodyPr/>
                    <a:lstStyle/>
                    <a:p>
                      <a:r>
                        <a:rPr lang="en-US" sz="1000"/>
                        <a:t>52.486187845304 %</a:t>
                      </a:r>
                    </a:p>
                  </a:txBody>
                  <a:tcPr/>
                </a:tc>
                <a:extLst>
                  <a:ext uri="{0D108BD9-81ED-4DB2-BD59-A6C34878D82A}">
                    <a16:rowId xmlns:a16="http://schemas.microsoft.com/office/drawing/2014/main" val="3267911467"/>
                  </a:ext>
                </a:extLst>
              </a:tr>
            </a:tbl>
          </a:graphicData>
        </a:graphic>
      </p:graphicFrame>
      <p:sp>
        <p:nvSpPr>
          <p:cNvPr id="4" name="Text Placeholder 3">
            <a:extLst>
              <a:ext uri="{FF2B5EF4-FFF2-40B4-BE49-F238E27FC236}">
                <a16:creationId xmlns:a16="http://schemas.microsoft.com/office/drawing/2014/main" id="{73226ABE-F987-43F0-94D9-6747B87A7AB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779440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566C-3F70-4836-B099-39EBA53AE2D4}"/>
              </a:ext>
            </a:extLst>
          </p:cNvPr>
          <p:cNvSpPr>
            <a:spLocks noGrp="1"/>
          </p:cNvSpPr>
          <p:nvPr>
            <p:ph type="title"/>
          </p:nvPr>
        </p:nvSpPr>
        <p:spPr/>
        <p:txBody>
          <a:bodyPr/>
          <a:lstStyle/>
          <a:p>
            <a:r>
              <a:rPr lang="en-US"/>
              <a:t>Facebook Fans By City Table | WUP - 1 of 3</a:t>
            </a:r>
          </a:p>
        </p:txBody>
      </p:sp>
      <p:graphicFrame>
        <p:nvGraphicFramePr>
          <p:cNvPr id="5" name="Table Placeholder 4">
            <a:extLst>
              <a:ext uri="{FF2B5EF4-FFF2-40B4-BE49-F238E27FC236}">
                <a16:creationId xmlns:a16="http://schemas.microsoft.com/office/drawing/2014/main" id="{205260DB-BF6C-492E-8FCB-AEB67E9AA36E}"/>
              </a:ext>
            </a:extLst>
          </p:cNvPr>
          <p:cNvGraphicFramePr>
            <a:graphicFrameLocks noGrp="1"/>
          </p:cNvGraphicFramePr>
          <p:nvPr>
            <p:ph type="tbl" sz="quarter" idx="13"/>
            <p:extLst>
              <p:ext uri="{D42A27DB-BD31-4B8C-83A1-F6EECF244321}">
                <p14:modId xmlns:p14="http://schemas.microsoft.com/office/powerpoint/2010/main" val="31685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32303392"/>
                    </a:ext>
                  </a:extLst>
                </a:gridCol>
                <a:gridCol w="1645920">
                  <a:extLst>
                    <a:ext uri="{9D8B030D-6E8A-4147-A177-3AD203B41FA5}">
                      <a16:colId xmlns:a16="http://schemas.microsoft.com/office/drawing/2014/main" val="2290403621"/>
                    </a:ext>
                  </a:extLst>
                </a:gridCol>
                <a:gridCol w="1645920">
                  <a:extLst>
                    <a:ext uri="{9D8B030D-6E8A-4147-A177-3AD203B41FA5}">
                      <a16:colId xmlns:a16="http://schemas.microsoft.com/office/drawing/2014/main" val="93072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35827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23.8 %</a:t>
                      </a:r>
                    </a:p>
                  </a:txBody>
                  <a:tcPr/>
                </a:tc>
                <a:extLst>
                  <a:ext uri="{0D108BD9-81ED-4DB2-BD59-A6C34878D82A}">
                    <a16:rowId xmlns:a16="http://schemas.microsoft.com/office/drawing/2014/main" val="110062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Köln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11.0 %</a:t>
                      </a:r>
                    </a:p>
                  </a:txBody>
                  <a:tcPr/>
                </a:tc>
                <a:extLst>
                  <a:ext uri="{0D108BD9-81ED-4DB2-BD59-A6C34878D82A}">
                    <a16:rowId xmlns:a16="http://schemas.microsoft.com/office/drawing/2014/main" val="259936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264731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Leipzig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extLst>
                  <a:ext uri="{0D108BD9-81ED-4DB2-BD59-A6C34878D82A}">
                    <a16:rowId xmlns:a16="http://schemas.microsoft.com/office/drawing/2014/main" val="400637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412475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Frankfurt am Main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344867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Traben-Trarbach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381481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Dortmund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5389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Seoul, Südkorea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74212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3515532737"/>
                  </a:ext>
                </a:extLst>
              </a:tr>
            </a:tbl>
          </a:graphicData>
        </a:graphic>
      </p:graphicFrame>
      <p:sp>
        <p:nvSpPr>
          <p:cNvPr id="4" name="Text Placeholder 3">
            <a:extLst>
              <a:ext uri="{FF2B5EF4-FFF2-40B4-BE49-F238E27FC236}">
                <a16:creationId xmlns:a16="http://schemas.microsoft.com/office/drawing/2014/main" id="{8C35AEED-0514-4BE6-9F64-7C147C15AC6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485216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04BB2-312E-4BD9-9F73-09A9AD85ACC3}"/>
              </a:ext>
            </a:extLst>
          </p:cNvPr>
          <p:cNvSpPr>
            <a:spLocks noGrp="1"/>
          </p:cNvSpPr>
          <p:nvPr>
            <p:ph type="title"/>
          </p:nvPr>
        </p:nvSpPr>
        <p:spPr/>
        <p:txBody>
          <a:bodyPr/>
          <a:lstStyle/>
          <a:p>
            <a:r>
              <a:rPr lang="en-US"/>
              <a:t>Facebook Fans By City Table | WUP - 2 of 3</a:t>
            </a:r>
          </a:p>
        </p:txBody>
      </p:sp>
      <p:graphicFrame>
        <p:nvGraphicFramePr>
          <p:cNvPr id="5" name="Table Placeholder 4">
            <a:extLst>
              <a:ext uri="{FF2B5EF4-FFF2-40B4-BE49-F238E27FC236}">
                <a16:creationId xmlns:a16="http://schemas.microsoft.com/office/drawing/2014/main" id="{603C97D1-539A-426E-B63F-0601B906D618}"/>
              </a:ext>
            </a:extLst>
          </p:cNvPr>
          <p:cNvGraphicFramePr>
            <a:graphicFrameLocks noGrp="1"/>
          </p:cNvGraphicFramePr>
          <p:nvPr>
            <p:ph type="tbl" sz="quarter" idx="13"/>
            <p:extLst>
              <p:ext uri="{D42A27DB-BD31-4B8C-83A1-F6EECF244321}">
                <p14:modId xmlns:p14="http://schemas.microsoft.com/office/powerpoint/2010/main" val="305969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80703072"/>
                    </a:ext>
                  </a:extLst>
                </a:gridCol>
                <a:gridCol w="1645920">
                  <a:extLst>
                    <a:ext uri="{9D8B030D-6E8A-4147-A177-3AD203B41FA5}">
                      <a16:colId xmlns:a16="http://schemas.microsoft.com/office/drawing/2014/main" val="640522917"/>
                    </a:ext>
                  </a:extLst>
                </a:gridCol>
                <a:gridCol w="1645920">
                  <a:extLst>
                    <a:ext uri="{9D8B030D-6E8A-4147-A177-3AD203B41FA5}">
                      <a16:colId xmlns:a16="http://schemas.microsoft.com/office/drawing/2014/main" val="1950586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3106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34938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London, United Kingdom, Vereinigtes Königreich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74331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Wien,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06088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Nürnberg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5276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Chemnitz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6979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Hannover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0916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Dresden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08893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50584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Erfurt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34178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Mannheim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237268597"/>
                  </a:ext>
                </a:extLst>
              </a:tr>
            </a:tbl>
          </a:graphicData>
        </a:graphic>
      </p:graphicFrame>
      <p:sp>
        <p:nvSpPr>
          <p:cNvPr id="4" name="Text Placeholder 3">
            <a:extLst>
              <a:ext uri="{FF2B5EF4-FFF2-40B4-BE49-F238E27FC236}">
                <a16:creationId xmlns:a16="http://schemas.microsoft.com/office/drawing/2014/main" id="{024D4805-C71B-4376-B9E8-EE672A351EE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524857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394F-62C0-4A83-B0C1-8322F302603D}"/>
              </a:ext>
            </a:extLst>
          </p:cNvPr>
          <p:cNvSpPr>
            <a:spLocks noGrp="1"/>
          </p:cNvSpPr>
          <p:nvPr>
            <p:ph type="title"/>
          </p:nvPr>
        </p:nvSpPr>
        <p:spPr/>
        <p:txBody>
          <a:bodyPr/>
          <a:lstStyle/>
          <a:p>
            <a:r>
              <a:rPr lang="en-US"/>
              <a:t>Facebook Fans By City Table | WUP - 3 of 3</a:t>
            </a:r>
          </a:p>
        </p:txBody>
      </p:sp>
      <p:graphicFrame>
        <p:nvGraphicFramePr>
          <p:cNvPr id="5" name="Table Placeholder 4">
            <a:extLst>
              <a:ext uri="{FF2B5EF4-FFF2-40B4-BE49-F238E27FC236}">
                <a16:creationId xmlns:a16="http://schemas.microsoft.com/office/drawing/2014/main" id="{FF32CD3A-ADCC-4A11-AAB8-933C194A336F}"/>
              </a:ext>
            </a:extLst>
          </p:cNvPr>
          <p:cNvGraphicFramePr>
            <a:graphicFrameLocks noGrp="1"/>
          </p:cNvGraphicFramePr>
          <p:nvPr>
            <p:ph type="tbl" sz="quarter" idx="13"/>
            <p:extLst>
              <p:ext uri="{D42A27DB-BD31-4B8C-83A1-F6EECF244321}">
                <p14:modId xmlns:p14="http://schemas.microsoft.com/office/powerpoint/2010/main" val="46771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60157166"/>
                    </a:ext>
                  </a:extLst>
                </a:gridCol>
                <a:gridCol w="1645920">
                  <a:extLst>
                    <a:ext uri="{9D8B030D-6E8A-4147-A177-3AD203B41FA5}">
                      <a16:colId xmlns:a16="http://schemas.microsoft.com/office/drawing/2014/main" val="283625040"/>
                    </a:ext>
                  </a:extLst>
                </a:gridCol>
                <a:gridCol w="1645920">
                  <a:extLst>
                    <a:ext uri="{9D8B030D-6E8A-4147-A177-3AD203B41FA5}">
                      <a16:colId xmlns:a16="http://schemas.microsoft.com/office/drawing/2014/main" val="91553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22806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Wiesbaden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40090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7698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Duisburg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599142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Mainz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97030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679079104"/>
                  </a:ext>
                </a:extLst>
              </a:tr>
            </a:tbl>
          </a:graphicData>
        </a:graphic>
      </p:graphicFrame>
      <p:sp>
        <p:nvSpPr>
          <p:cNvPr id="4" name="Text Placeholder 3">
            <a:extLst>
              <a:ext uri="{FF2B5EF4-FFF2-40B4-BE49-F238E27FC236}">
                <a16:creationId xmlns:a16="http://schemas.microsoft.com/office/drawing/2014/main" id="{21C20EA2-2413-438B-815A-2D9CB3C72A5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029084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D3CFB-953F-4715-8A0F-3C8078F851AC}"/>
              </a:ext>
            </a:extLst>
          </p:cNvPr>
          <p:cNvSpPr>
            <a:spLocks noGrp="1"/>
          </p:cNvSpPr>
          <p:nvPr>
            <p:ph type="title"/>
          </p:nvPr>
        </p:nvSpPr>
        <p:spPr/>
        <p:txBody>
          <a:bodyPr/>
          <a:lstStyle/>
          <a:p>
            <a:r>
              <a:rPr lang="en-US"/>
              <a:t>Instagram Followerentwicklung | WUP</a:t>
            </a:r>
          </a:p>
        </p:txBody>
      </p:sp>
      <p:graphicFrame>
        <p:nvGraphicFramePr>
          <p:cNvPr id="6" name="Chart Placeholder 5">
            <a:extLst>
              <a:ext uri="{FF2B5EF4-FFF2-40B4-BE49-F238E27FC236}">
                <a16:creationId xmlns:a16="http://schemas.microsoft.com/office/drawing/2014/main" id="{C8A70D31-375F-4684-9CC7-DC36CB6D8262}"/>
              </a:ext>
            </a:extLst>
          </p:cNvPr>
          <p:cNvGraphicFramePr>
            <a:graphicFrameLocks noGrp="1"/>
          </p:cNvGraphicFramePr>
          <p:nvPr>
            <p:ph type="chart" sz="quarter" idx="13"/>
            <p:extLst>
              <p:ext uri="{D42A27DB-BD31-4B8C-83A1-F6EECF244321}">
                <p14:modId xmlns:p14="http://schemas.microsoft.com/office/powerpoint/2010/main" val="172891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CBB78-F5DA-4B26-84A5-47EBAA20E3D3}"/>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910E82A8-041E-486E-B9DE-E00BAA11AA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780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42D48-B9CC-4B7F-BAFD-F855D1EA75B3}"/>
              </a:ext>
            </a:extLst>
          </p:cNvPr>
          <p:cNvSpPr>
            <a:spLocks noGrp="1"/>
          </p:cNvSpPr>
          <p:nvPr>
            <p:ph type="title"/>
          </p:nvPr>
        </p:nvSpPr>
        <p:spPr/>
        <p:txBody>
          <a:bodyPr/>
          <a:lstStyle/>
          <a:p>
            <a:r>
              <a:rPr lang="en-US"/>
              <a:t>Instagram Followers Age Group Breakdown | WUP</a:t>
            </a:r>
          </a:p>
        </p:txBody>
      </p:sp>
      <p:graphicFrame>
        <p:nvGraphicFramePr>
          <p:cNvPr id="6" name="Chart Placeholder 5">
            <a:extLst>
              <a:ext uri="{FF2B5EF4-FFF2-40B4-BE49-F238E27FC236}">
                <a16:creationId xmlns:a16="http://schemas.microsoft.com/office/drawing/2014/main" id="{5B9EADAA-6587-46C2-A603-38E55E9013E9}"/>
              </a:ext>
            </a:extLst>
          </p:cNvPr>
          <p:cNvGraphicFramePr>
            <a:graphicFrameLocks noGrp="1"/>
          </p:cNvGraphicFramePr>
          <p:nvPr>
            <p:ph type="chart" sz="quarter" idx="13"/>
            <p:extLst>
              <p:ext uri="{D42A27DB-BD31-4B8C-83A1-F6EECF244321}">
                <p14:modId xmlns:p14="http://schemas.microsoft.com/office/powerpoint/2010/main" val="1265069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5C3B5B-8780-41B7-AD32-79DD264BBCAD}"/>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9D33748F-CA3E-4FE0-A4C8-E8ED1F1412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698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98643-A32C-4A56-982A-EFA454223CDE}"/>
              </a:ext>
            </a:extLst>
          </p:cNvPr>
          <p:cNvSpPr>
            <a:spLocks noGrp="1"/>
          </p:cNvSpPr>
          <p:nvPr>
            <p:ph type="title"/>
          </p:nvPr>
        </p:nvSpPr>
        <p:spPr/>
        <p:txBody>
          <a:bodyPr/>
          <a:lstStyle/>
          <a:p>
            <a:r>
              <a:rPr lang="en-US"/>
              <a:t>Instagram Followers Gender Breakdown | WUP</a:t>
            </a:r>
          </a:p>
        </p:txBody>
      </p:sp>
      <p:graphicFrame>
        <p:nvGraphicFramePr>
          <p:cNvPr id="6" name="Chart Placeholder 5">
            <a:extLst>
              <a:ext uri="{FF2B5EF4-FFF2-40B4-BE49-F238E27FC236}">
                <a16:creationId xmlns:a16="http://schemas.microsoft.com/office/drawing/2014/main" id="{1B7BAD6A-85CD-4A82-998D-584AF3604958}"/>
              </a:ext>
            </a:extLst>
          </p:cNvPr>
          <p:cNvGraphicFramePr>
            <a:graphicFrameLocks noGrp="1"/>
          </p:cNvGraphicFramePr>
          <p:nvPr>
            <p:ph type="chart" sz="quarter" idx="13"/>
            <p:extLst>
              <p:ext uri="{D42A27DB-BD31-4B8C-83A1-F6EECF244321}">
                <p14:modId xmlns:p14="http://schemas.microsoft.com/office/powerpoint/2010/main" val="322904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61D62-C442-42EF-A601-6954DEE01D29}"/>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D72C8C04-EC4E-4590-85C7-5693E9445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835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4F5B-73FD-499A-A24F-F49427992189}"/>
              </a:ext>
            </a:extLst>
          </p:cNvPr>
          <p:cNvSpPr>
            <a:spLocks noGrp="1"/>
          </p:cNvSpPr>
          <p:nvPr>
            <p:ph type="title"/>
          </p:nvPr>
        </p:nvSpPr>
        <p:spPr/>
        <p:txBody>
          <a:bodyPr/>
          <a:lstStyle/>
          <a:p>
            <a:r>
              <a:rPr lang="en-US"/>
              <a:t>Instagram Followers Demographics | WUP</a:t>
            </a:r>
          </a:p>
        </p:txBody>
      </p:sp>
      <p:graphicFrame>
        <p:nvGraphicFramePr>
          <p:cNvPr id="6" name="Chart Placeholder 5">
            <a:extLst>
              <a:ext uri="{FF2B5EF4-FFF2-40B4-BE49-F238E27FC236}">
                <a16:creationId xmlns:a16="http://schemas.microsoft.com/office/drawing/2014/main" id="{61EA2B15-8B50-420A-881D-84119263027D}"/>
              </a:ext>
            </a:extLst>
          </p:cNvPr>
          <p:cNvGraphicFramePr>
            <a:graphicFrameLocks noGrp="1"/>
          </p:cNvGraphicFramePr>
          <p:nvPr>
            <p:ph type="chart" sz="quarter" idx="13"/>
            <p:extLst>
              <p:ext uri="{D42A27DB-BD31-4B8C-83A1-F6EECF244321}">
                <p14:modId xmlns:p14="http://schemas.microsoft.com/office/powerpoint/2010/main" val="2385834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85740-B4C6-4621-9E14-3FA53A70BC2D}"/>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6D826808-135B-4F1E-AC9F-4737C9805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9008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9081B-C1B5-4989-BD03-29E566F59BC2}"/>
              </a:ext>
            </a:extLst>
          </p:cNvPr>
          <p:cNvSpPr>
            <a:spLocks noGrp="1"/>
          </p:cNvSpPr>
          <p:nvPr>
            <p:ph type="title"/>
          </p:nvPr>
        </p:nvSpPr>
        <p:spPr/>
        <p:txBody>
          <a:bodyPr/>
          <a:lstStyle/>
          <a:p>
            <a:r>
              <a:rPr lang="en-US"/>
              <a:t>Instagram Reichweite | WUP</a:t>
            </a:r>
          </a:p>
        </p:txBody>
      </p:sp>
      <p:graphicFrame>
        <p:nvGraphicFramePr>
          <p:cNvPr id="6" name="Chart Placeholder 5">
            <a:extLst>
              <a:ext uri="{FF2B5EF4-FFF2-40B4-BE49-F238E27FC236}">
                <a16:creationId xmlns:a16="http://schemas.microsoft.com/office/drawing/2014/main" id="{F5BB3D8F-D85F-4CFF-9300-67293A396B37}"/>
              </a:ext>
            </a:extLst>
          </p:cNvPr>
          <p:cNvGraphicFramePr>
            <a:graphicFrameLocks noGrp="1"/>
          </p:cNvGraphicFramePr>
          <p:nvPr>
            <p:ph type="chart" sz="quarter" idx="13"/>
            <p:extLst>
              <p:ext uri="{D42A27DB-BD31-4B8C-83A1-F6EECF244321}">
                <p14:modId xmlns:p14="http://schemas.microsoft.com/office/powerpoint/2010/main" val="1990832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AD1EAF-87B2-4A31-B080-A72CB8B5657C}"/>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B89F9C18-752B-45FE-92BE-EBD2129C2F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574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4D6-260D-418B-814B-38B9AFF2DDFF}"/>
              </a:ext>
            </a:extLst>
          </p:cNvPr>
          <p:cNvSpPr>
            <a:spLocks noGrp="1"/>
          </p:cNvSpPr>
          <p:nvPr>
            <p:ph type="title"/>
          </p:nvPr>
        </p:nvSpPr>
        <p:spPr/>
        <p:txBody>
          <a:bodyPr/>
          <a:lstStyle/>
          <a:p>
            <a:r>
              <a:rPr lang="de-DE"/>
              <a:t>Instagram Reichweite -  1, 7, 28 Tage | WUP</a:t>
            </a:r>
            <a:endParaRPr lang="en-US"/>
          </a:p>
        </p:txBody>
      </p:sp>
      <p:graphicFrame>
        <p:nvGraphicFramePr>
          <p:cNvPr id="5" name="Table Placeholder 4">
            <a:extLst>
              <a:ext uri="{FF2B5EF4-FFF2-40B4-BE49-F238E27FC236}">
                <a16:creationId xmlns:a16="http://schemas.microsoft.com/office/drawing/2014/main" id="{78418CE7-3B47-490C-8307-8CC6CDC1053C}"/>
              </a:ext>
            </a:extLst>
          </p:cNvPr>
          <p:cNvGraphicFramePr>
            <a:graphicFrameLocks noGrp="1"/>
          </p:cNvGraphicFramePr>
          <p:nvPr>
            <p:ph type="tbl" sz="quarter" idx="13"/>
            <p:extLst>
              <p:ext uri="{D42A27DB-BD31-4B8C-83A1-F6EECF244321}">
                <p14:modId xmlns:p14="http://schemas.microsoft.com/office/powerpoint/2010/main" val="2095838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4270929"/>
                    </a:ext>
                  </a:extLst>
                </a:gridCol>
                <a:gridCol w="1645920">
                  <a:extLst>
                    <a:ext uri="{9D8B030D-6E8A-4147-A177-3AD203B41FA5}">
                      <a16:colId xmlns:a16="http://schemas.microsoft.com/office/drawing/2014/main" val="2104740138"/>
                    </a:ext>
                  </a:extLst>
                </a:gridCol>
                <a:gridCol w="1645920">
                  <a:extLst>
                    <a:ext uri="{9D8B030D-6E8A-4147-A177-3AD203B41FA5}">
                      <a16:colId xmlns:a16="http://schemas.microsoft.com/office/drawing/2014/main" val="3759926248"/>
                    </a:ext>
                  </a:extLst>
                </a:gridCol>
                <a:gridCol w="1645920">
                  <a:extLst>
                    <a:ext uri="{9D8B030D-6E8A-4147-A177-3AD203B41FA5}">
                      <a16:colId xmlns:a16="http://schemas.microsoft.com/office/drawing/2014/main" val="3102533772"/>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692382267"/>
                  </a:ext>
                </a:extLst>
              </a:tr>
              <a:tr h="370840">
                <a:tc>
                  <a:txBody>
                    <a:bodyPr/>
                    <a:lstStyle/>
                    <a:p>
                      <a:r>
                        <a:rPr lang="en-US" sz="1000"/>
                        <a:t>wurzelpeter.berlin</a:t>
                      </a:r>
                    </a:p>
                  </a:txBody>
                  <a:tcPr/>
                </a:tc>
                <a:tc>
                  <a:txBody>
                    <a:bodyPr/>
                    <a:lstStyle/>
                    <a:p>
                      <a:r>
                        <a:rPr lang="en-US" sz="1000"/>
                        <a:t>3555</a:t>
                      </a:r>
                    </a:p>
                  </a:txBody>
                  <a:tcPr/>
                </a:tc>
                <a:tc>
                  <a:txBody>
                    <a:bodyPr/>
                    <a:lstStyle/>
                    <a:p>
                      <a:r>
                        <a:rPr lang="en-US" sz="1000"/>
                        <a:t>22593</a:t>
                      </a:r>
                    </a:p>
                  </a:txBody>
                  <a:tcPr/>
                </a:tc>
                <a:tc>
                  <a:txBody>
                    <a:bodyPr/>
                    <a:lstStyle/>
                    <a:p>
                      <a:r>
                        <a:rPr lang="en-US" sz="1000"/>
                        <a:t>66936</a:t>
                      </a:r>
                    </a:p>
                  </a:txBody>
                  <a:tcPr/>
                </a:tc>
                <a:extLst>
                  <a:ext uri="{0D108BD9-81ED-4DB2-BD59-A6C34878D82A}">
                    <a16:rowId xmlns:a16="http://schemas.microsoft.com/office/drawing/2014/main" val="111539798"/>
                  </a:ext>
                </a:extLst>
              </a:tr>
            </a:tbl>
          </a:graphicData>
        </a:graphic>
      </p:graphicFrame>
      <p:sp>
        <p:nvSpPr>
          <p:cNvPr id="4" name="Text Placeholder 3">
            <a:extLst>
              <a:ext uri="{FF2B5EF4-FFF2-40B4-BE49-F238E27FC236}">
                <a16:creationId xmlns:a16="http://schemas.microsoft.com/office/drawing/2014/main" id="{C168EEFF-B164-4431-B93E-4E1EFC88520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923268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6B6E4-9ED7-4480-B9E7-E59B34868C52}"/>
              </a:ext>
            </a:extLst>
          </p:cNvPr>
          <p:cNvSpPr>
            <a:spLocks noGrp="1"/>
          </p:cNvSpPr>
          <p:nvPr>
            <p:ph type="title"/>
          </p:nvPr>
        </p:nvSpPr>
        <p:spPr/>
        <p:txBody>
          <a:bodyPr/>
          <a:lstStyle/>
          <a:p>
            <a:r>
              <a:rPr lang="en-US"/>
              <a:t>Instagram Postform | WUP</a:t>
            </a:r>
          </a:p>
        </p:txBody>
      </p:sp>
      <p:graphicFrame>
        <p:nvGraphicFramePr>
          <p:cNvPr id="6" name="Chart Placeholder 5">
            <a:extLst>
              <a:ext uri="{FF2B5EF4-FFF2-40B4-BE49-F238E27FC236}">
                <a16:creationId xmlns:a16="http://schemas.microsoft.com/office/drawing/2014/main" id="{4DC86BA8-9CC0-4312-AB7E-2BECEAEEC44F}"/>
              </a:ext>
            </a:extLst>
          </p:cNvPr>
          <p:cNvGraphicFramePr>
            <a:graphicFrameLocks noGrp="1"/>
          </p:cNvGraphicFramePr>
          <p:nvPr>
            <p:ph type="chart" sz="quarter" idx="13"/>
            <p:extLst>
              <p:ext uri="{D42A27DB-BD31-4B8C-83A1-F6EECF244321}">
                <p14:modId xmlns:p14="http://schemas.microsoft.com/office/powerpoint/2010/main" val="2660476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FE0B7-F5CE-407C-B613-C587EF035740}"/>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98BBE414-D3CD-4EA6-99B6-ECD6786E04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102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B3EE-90C3-4AC8-8630-5D2103A81FAF}"/>
              </a:ext>
            </a:extLst>
          </p:cNvPr>
          <p:cNvSpPr>
            <a:spLocks noGrp="1"/>
          </p:cNvSpPr>
          <p:nvPr>
            <p:ph type="title"/>
          </p:nvPr>
        </p:nvSpPr>
        <p:spPr/>
        <p:txBody>
          <a:bodyPr/>
          <a:lstStyle/>
          <a:p>
            <a:r>
              <a:rPr lang="en-US"/>
              <a:t>Instagram Post - Contentform | WUP</a:t>
            </a:r>
          </a:p>
        </p:txBody>
      </p:sp>
      <p:graphicFrame>
        <p:nvGraphicFramePr>
          <p:cNvPr id="6" name="Chart Placeholder 5">
            <a:extLst>
              <a:ext uri="{FF2B5EF4-FFF2-40B4-BE49-F238E27FC236}">
                <a16:creationId xmlns:a16="http://schemas.microsoft.com/office/drawing/2014/main" id="{F2DC4671-FE18-48D5-A417-8E923D9DB46B}"/>
              </a:ext>
            </a:extLst>
          </p:cNvPr>
          <p:cNvGraphicFramePr>
            <a:graphicFrameLocks noGrp="1"/>
          </p:cNvGraphicFramePr>
          <p:nvPr>
            <p:ph type="chart" sz="quarter" idx="13"/>
            <p:extLst>
              <p:ext uri="{D42A27DB-BD31-4B8C-83A1-F6EECF244321}">
                <p14:modId xmlns:p14="http://schemas.microsoft.com/office/powerpoint/2010/main" val="993908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5F0C5-D433-49AE-9425-15783C3D775F}"/>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9EF589DB-5FB2-4E05-B4D5-8EB99F1F90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8855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6DEE-7758-4AED-9306-26277594285C}"/>
              </a:ext>
            </a:extLst>
          </p:cNvPr>
          <p:cNvSpPr>
            <a:spLocks noGrp="1"/>
          </p:cNvSpPr>
          <p:nvPr>
            <p:ph type="title"/>
          </p:nvPr>
        </p:nvSpPr>
        <p:spPr/>
        <p:txBody>
          <a:bodyPr/>
          <a:lstStyle/>
          <a:p>
            <a:r>
              <a:rPr lang="de-DE"/>
              <a:t>Instagram Organische Reichweite - aufsteigend sortiert | WUP</a:t>
            </a:r>
            <a:endParaRPr lang="en-US"/>
          </a:p>
        </p:txBody>
      </p:sp>
      <p:graphicFrame>
        <p:nvGraphicFramePr>
          <p:cNvPr id="5" name="Table Placeholder 4">
            <a:extLst>
              <a:ext uri="{FF2B5EF4-FFF2-40B4-BE49-F238E27FC236}">
                <a16:creationId xmlns:a16="http://schemas.microsoft.com/office/drawing/2014/main" id="{7DF81F95-624A-45AC-97D5-4BB2704C725C}"/>
              </a:ext>
            </a:extLst>
          </p:cNvPr>
          <p:cNvGraphicFramePr>
            <a:graphicFrameLocks noGrp="1"/>
          </p:cNvGraphicFramePr>
          <p:nvPr>
            <p:ph type="tbl" sz="quarter" idx="13"/>
            <p:extLst>
              <p:ext uri="{D42A27DB-BD31-4B8C-83A1-F6EECF244321}">
                <p14:modId xmlns:p14="http://schemas.microsoft.com/office/powerpoint/2010/main" val="2205333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38197763"/>
                    </a:ext>
                  </a:extLst>
                </a:gridCol>
                <a:gridCol w="2715768">
                  <a:extLst>
                    <a:ext uri="{9D8B030D-6E8A-4147-A177-3AD203B41FA5}">
                      <a16:colId xmlns:a16="http://schemas.microsoft.com/office/drawing/2014/main" val="1192492328"/>
                    </a:ext>
                  </a:extLst>
                </a:gridCol>
                <a:gridCol w="658368">
                  <a:extLst>
                    <a:ext uri="{9D8B030D-6E8A-4147-A177-3AD203B41FA5}">
                      <a16:colId xmlns:a16="http://schemas.microsoft.com/office/drawing/2014/main" val="3324628648"/>
                    </a:ext>
                  </a:extLst>
                </a:gridCol>
                <a:gridCol w="658368">
                  <a:extLst>
                    <a:ext uri="{9D8B030D-6E8A-4147-A177-3AD203B41FA5}">
                      <a16:colId xmlns:a16="http://schemas.microsoft.com/office/drawing/2014/main" val="177297901"/>
                    </a:ext>
                  </a:extLst>
                </a:gridCol>
                <a:gridCol w="658368">
                  <a:extLst>
                    <a:ext uri="{9D8B030D-6E8A-4147-A177-3AD203B41FA5}">
                      <a16:colId xmlns:a16="http://schemas.microsoft.com/office/drawing/2014/main" val="2245720254"/>
                    </a:ext>
                  </a:extLst>
                </a:gridCol>
                <a:gridCol w="658368">
                  <a:extLst>
                    <a:ext uri="{9D8B030D-6E8A-4147-A177-3AD203B41FA5}">
                      <a16:colId xmlns:a16="http://schemas.microsoft.com/office/drawing/2014/main" val="84526533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Organic reach</a:t>
                      </a:r>
                    </a:p>
                  </a:txBody>
                  <a:tcPr/>
                </a:tc>
                <a:tc>
                  <a:txBody>
                    <a:bodyPr/>
                    <a:lstStyle/>
                    <a:p>
                      <a:r>
                        <a:rPr lang="en-US" sz="1000"/>
                        <a:t>Engagements</a:t>
                      </a:r>
                    </a:p>
                  </a:txBody>
                  <a:tcPr/>
                </a:tc>
                <a:tc>
                  <a:txBody>
                    <a:bodyPr/>
                    <a:lstStyle/>
                    <a:p>
                      <a:r>
                        <a:rPr lang="en-US" sz="1000"/>
                        <a:t>RoR</a:t>
                      </a:r>
                    </a:p>
                  </a:txBody>
                  <a:tcPr/>
                </a:tc>
                <a:tc>
                  <a:txBody>
                    <a:bodyPr/>
                    <a:lstStyle/>
                    <a:p>
                      <a:r>
                        <a:rPr lang="en-US" sz="1000"/>
                        <a:t>ER</a:t>
                      </a:r>
                    </a:p>
                  </a:txBody>
                  <a:tcPr/>
                </a:tc>
                <a:extLst>
                  <a:ext uri="{0D108BD9-81ED-4DB2-BD59-A6C34878D82A}">
                    <a16:rowId xmlns:a16="http://schemas.microsoft.com/office/drawing/2014/main" val="2380423161"/>
                  </a:ext>
                </a:extLst>
              </a:tr>
              <a:tr h="370840">
                <a:tc>
                  <a:txBody>
                    <a:bodyPr/>
                    <a:lstStyle/>
                    <a:p>
                      <a:r>
                        <a:rPr lang="de-DE" sz="1000" b="1"/>
                        <a:t>wurzelpeter.berlin - 2023-11-13 17:01:10</a:t>
                      </a:r>
                      <a:r>
                        <a:rPr lang="de-DE" sz="1000"/>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 Gewinnspiel beendet 
 #gewinnspiel #wurzelpeter #drinkresponsibly</a:t>
                      </a:r>
                      <a:endParaRPr lang="en-US" sz="1000"/>
                    </a:p>
                  </a:txBody>
                  <a:tcPr/>
                </a:tc>
                <a:tc>
                  <a:txBody>
                    <a:bodyPr/>
                    <a:lstStyle/>
                    <a:p>
                      <a:r>
                        <a:rPr lang="en-US" sz="1000"/>
                        <a:t>https://quintly-image-storage.s3.amazonaws.com/a0f886d92ee5679bd53eb07c372f3373/842bf628d0299d01b0f252da6b06910b.jpg</a:t>
                      </a:r>
                    </a:p>
                  </a:txBody>
                  <a:tcPr/>
                </a:tc>
                <a:tc>
                  <a:txBody>
                    <a:bodyPr/>
                    <a:lstStyle/>
                    <a:p>
                      <a:r>
                        <a:rPr lang="en-US" sz="1000"/>
                        <a:t>350</a:t>
                      </a:r>
                    </a:p>
                  </a:txBody>
                  <a:tcPr/>
                </a:tc>
                <a:tc>
                  <a:txBody>
                    <a:bodyPr/>
                    <a:lstStyle/>
                    <a:p>
                      <a:r>
                        <a:rPr lang="en-US" sz="1000"/>
                        <a:t>149</a:t>
                      </a:r>
                    </a:p>
                  </a:txBody>
                  <a:tcPr/>
                </a:tc>
                <a:tc>
                  <a:txBody>
                    <a:bodyPr/>
                    <a:lstStyle/>
                    <a:p>
                      <a:r>
                        <a:rPr lang="en-US" sz="1000"/>
                        <a:t>18.65671641791</a:t>
                      </a:r>
                    </a:p>
                  </a:txBody>
                  <a:tcPr/>
                </a:tc>
                <a:tc>
                  <a:txBody>
                    <a:bodyPr/>
                    <a:lstStyle/>
                    <a:p>
                      <a:r>
                        <a:rPr lang="en-US" sz="1000"/>
                        <a:t>42.57</a:t>
                      </a:r>
                    </a:p>
                  </a:txBody>
                  <a:tcPr/>
                </a:tc>
                <a:extLst>
                  <a:ext uri="{0D108BD9-81ED-4DB2-BD59-A6C34878D82A}">
                    <a16:rowId xmlns:a16="http://schemas.microsoft.com/office/drawing/2014/main" val="2276084334"/>
                  </a:ext>
                </a:extLst>
              </a:tr>
              <a:tr h="370840">
                <a:tc>
                  <a:txBody>
                    <a:bodyPr/>
                    <a:lstStyle/>
                    <a:p>
                      <a:r>
                        <a:rPr lang="de-DE" sz="1000" b="1"/>
                        <a:t>wurzelpeter.berlin - 2023-11-03 18:00:44</a:t>
                      </a:r>
                      <a:r>
                        <a:rPr lang="de-DE" sz="1000"/>
                        <a:t>
 Ihr wisst ja: Hinter jedem guten Mann steht ein mindestens genauso guter Freund. Fröhlichen Weltmännertag!
#weltmännertag #gemeinsamgenießen #machtdie runde h#drinkresponsibly</a:t>
                      </a:r>
                      <a:endParaRPr lang="en-US" sz="1000"/>
                    </a:p>
                  </a:txBody>
                  <a:tcPr/>
                </a:tc>
                <a:tc>
                  <a:txBody>
                    <a:bodyPr/>
                    <a:lstStyle/>
                    <a:p>
                      <a:r>
                        <a:rPr lang="en-US" sz="1000"/>
                        <a:t>https://quintly-image-storage.s3.amazonaws.com/a0f886d92ee5679bd53eb07c372f3373/5bd4ffeacbd4e38a3113aea40e637e4d.jpg</a:t>
                      </a:r>
                    </a:p>
                  </a:txBody>
                  <a:tcPr/>
                </a:tc>
                <a:tc>
                  <a:txBody>
                    <a:bodyPr/>
                    <a:lstStyle/>
                    <a:p>
                      <a:r>
                        <a:rPr lang="en-US" sz="1000"/>
                        <a:t>135</a:t>
                      </a:r>
                    </a:p>
                  </a:txBody>
                  <a:tcPr/>
                </a:tc>
                <a:tc>
                  <a:txBody>
                    <a:bodyPr/>
                    <a:lstStyle/>
                    <a:p>
                      <a:r>
                        <a:rPr lang="en-US" sz="1000"/>
                        <a:t>18</a:t>
                      </a:r>
                    </a:p>
                  </a:txBody>
                  <a:tcPr/>
                </a:tc>
                <a:tc>
                  <a:txBody>
                    <a:bodyPr/>
                    <a:lstStyle/>
                    <a:p>
                      <a:r>
                        <a:rPr lang="en-US" sz="1000"/>
                        <a:t>7.2076882007475</a:t>
                      </a:r>
                    </a:p>
                  </a:txBody>
                  <a:tcPr/>
                </a:tc>
                <a:tc>
                  <a:txBody>
                    <a:bodyPr/>
                    <a:lstStyle/>
                    <a:p>
                      <a:r>
                        <a:rPr lang="en-US" sz="1000"/>
                        <a:t>13.33</a:t>
                      </a:r>
                    </a:p>
                  </a:txBody>
                  <a:tcPr/>
                </a:tc>
                <a:extLst>
                  <a:ext uri="{0D108BD9-81ED-4DB2-BD59-A6C34878D82A}">
                    <a16:rowId xmlns:a16="http://schemas.microsoft.com/office/drawing/2014/main" val="1857758084"/>
                  </a:ext>
                </a:extLst>
              </a:tr>
            </a:tbl>
          </a:graphicData>
        </a:graphic>
      </p:graphicFrame>
      <p:sp>
        <p:nvSpPr>
          <p:cNvPr id="4" name="Text Placeholder 3">
            <a:extLst>
              <a:ext uri="{FF2B5EF4-FFF2-40B4-BE49-F238E27FC236}">
                <a16:creationId xmlns:a16="http://schemas.microsoft.com/office/drawing/2014/main" id="{9F120364-86A1-4A64-B528-83FB9C87828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183464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45574-31DB-420B-B11C-BDAF917B8C15}"/>
              </a:ext>
            </a:extLst>
          </p:cNvPr>
          <p:cNvSpPr>
            <a:spLocks noGrp="1"/>
          </p:cNvSpPr>
          <p:nvPr>
            <p:ph type="title"/>
          </p:nvPr>
        </p:nvSpPr>
        <p:spPr/>
        <p:txBody>
          <a:bodyPr/>
          <a:lstStyle/>
          <a:p>
            <a:r>
              <a:rPr lang="en-US"/>
              <a:t>Instagram Story Table | WUP</a:t>
            </a:r>
          </a:p>
        </p:txBody>
      </p:sp>
      <p:graphicFrame>
        <p:nvGraphicFramePr>
          <p:cNvPr id="5" name="Table Placeholder 4">
            <a:extLst>
              <a:ext uri="{FF2B5EF4-FFF2-40B4-BE49-F238E27FC236}">
                <a16:creationId xmlns:a16="http://schemas.microsoft.com/office/drawing/2014/main" id="{EA42D96C-240D-4801-A215-5B1D8E99FE87}"/>
              </a:ext>
            </a:extLst>
          </p:cNvPr>
          <p:cNvGraphicFramePr>
            <a:graphicFrameLocks noGrp="1"/>
          </p:cNvGraphicFramePr>
          <p:nvPr>
            <p:ph type="tbl" sz="quarter" idx="13"/>
            <p:extLst>
              <p:ext uri="{D42A27DB-BD31-4B8C-83A1-F6EECF244321}">
                <p14:modId xmlns:p14="http://schemas.microsoft.com/office/powerpoint/2010/main" val="150159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14620990"/>
                    </a:ext>
                  </a:extLst>
                </a:gridCol>
                <a:gridCol w="987552">
                  <a:extLst>
                    <a:ext uri="{9D8B030D-6E8A-4147-A177-3AD203B41FA5}">
                      <a16:colId xmlns:a16="http://schemas.microsoft.com/office/drawing/2014/main" val="1811605134"/>
                    </a:ext>
                  </a:extLst>
                </a:gridCol>
                <a:gridCol w="1399032">
                  <a:extLst>
                    <a:ext uri="{9D8B030D-6E8A-4147-A177-3AD203B41FA5}">
                      <a16:colId xmlns:a16="http://schemas.microsoft.com/office/drawing/2014/main" val="572041877"/>
                    </a:ext>
                  </a:extLst>
                </a:gridCol>
                <a:gridCol w="493776">
                  <a:extLst>
                    <a:ext uri="{9D8B030D-6E8A-4147-A177-3AD203B41FA5}">
                      <a16:colId xmlns:a16="http://schemas.microsoft.com/office/drawing/2014/main" val="2101017498"/>
                    </a:ext>
                  </a:extLst>
                </a:gridCol>
                <a:gridCol w="493776">
                  <a:extLst>
                    <a:ext uri="{9D8B030D-6E8A-4147-A177-3AD203B41FA5}">
                      <a16:colId xmlns:a16="http://schemas.microsoft.com/office/drawing/2014/main" val="885692086"/>
                    </a:ext>
                  </a:extLst>
                </a:gridCol>
                <a:gridCol w="493776">
                  <a:extLst>
                    <a:ext uri="{9D8B030D-6E8A-4147-A177-3AD203B41FA5}">
                      <a16:colId xmlns:a16="http://schemas.microsoft.com/office/drawing/2014/main" val="1060178220"/>
                    </a:ext>
                  </a:extLst>
                </a:gridCol>
                <a:gridCol w="493776">
                  <a:extLst>
                    <a:ext uri="{9D8B030D-6E8A-4147-A177-3AD203B41FA5}">
                      <a16:colId xmlns:a16="http://schemas.microsoft.com/office/drawing/2014/main" val="2972506653"/>
                    </a:ext>
                  </a:extLst>
                </a:gridCol>
                <a:gridCol w="493776">
                  <a:extLst>
                    <a:ext uri="{9D8B030D-6E8A-4147-A177-3AD203B41FA5}">
                      <a16:colId xmlns:a16="http://schemas.microsoft.com/office/drawing/2014/main" val="2463761501"/>
                    </a:ext>
                  </a:extLst>
                </a:gridCol>
                <a:gridCol w="493776">
                  <a:extLst>
                    <a:ext uri="{9D8B030D-6E8A-4147-A177-3AD203B41FA5}">
                      <a16:colId xmlns:a16="http://schemas.microsoft.com/office/drawing/2014/main" val="3771148296"/>
                    </a:ext>
                  </a:extLst>
                </a:gridCol>
                <a:gridCol w="493776">
                  <a:extLst>
                    <a:ext uri="{9D8B030D-6E8A-4147-A177-3AD203B41FA5}">
                      <a16:colId xmlns:a16="http://schemas.microsoft.com/office/drawing/2014/main" val="4158495870"/>
                    </a:ext>
                  </a:extLst>
                </a:gridCol>
                <a:gridCol w="493776">
                  <a:extLst>
                    <a:ext uri="{9D8B030D-6E8A-4147-A177-3AD203B41FA5}">
                      <a16:colId xmlns:a16="http://schemas.microsoft.com/office/drawing/2014/main" val="1961198434"/>
                    </a:ext>
                  </a:extLst>
                </a:gridCol>
                <a:gridCol w="493776">
                  <a:extLst>
                    <a:ext uri="{9D8B030D-6E8A-4147-A177-3AD203B41FA5}">
                      <a16:colId xmlns:a16="http://schemas.microsoft.com/office/drawing/2014/main" val="189186229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Type</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Replies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tc>
                  <a:txBody>
                    <a:bodyPr/>
                    <a:lstStyle/>
                    <a:p>
                      <a:r>
                        <a:rPr lang="en-US" sz="1000"/>
                        <a:t>RoR</a:t>
                      </a:r>
                    </a:p>
                  </a:txBody>
                  <a:tcPr/>
                </a:tc>
                <a:tc>
                  <a:txBody>
                    <a:bodyPr/>
                    <a:lstStyle/>
                    <a:p>
                      <a:r>
                        <a:rPr lang="en-US" sz="1000"/>
                        <a:t>ER</a:t>
                      </a:r>
                    </a:p>
                  </a:txBody>
                  <a:tcPr/>
                </a:tc>
                <a:extLst>
                  <a:ext uri="{0D108BD9-81ED-4DB2-BD59-A6C34878D82A}">
                    <a16:rowId xmlns:a16="http://schemas.microsoft.com/office/drawing/2014/main" val="2387133032"/>
                  </a:ext>
                </a:extLst>
              </a:tr>
              <a:tr h="370840">
                <a:tc>
                  <a:txBody>
                    <a:bodyPr/>
                    <a:lstStyle/>
                    <a:p>
                      <a:r>
                        <a:rPr lang="de-DE" sz="1000" b="1"/>
                        <a:t>wurzelpeter.berlin - 2023-11-28 22:42:56</a:t>
                      </a:r>
                      <a:r>
                        <a:rPr lang="de-DE" sz="1000"/>
                        <a:t>
 @element_bbq</a:t>
                      </a:r>
                      <a:endParaRPr lang="en-US" sz="1000"/>
                    </a:p>
                  </a:txBody>
                  <a:tcPr/>
                </a:tc>
                <a:tc>
                  <a:txBody>
                    <a:bodyPr/>
                    <a:lstStyle/>
                    <a:p>
                      <a:r>
                        <a:rPr lang="en-US" sz="1000"/>
                        <a:t>https://quintly-eu-image-storage.s3.amazonaws.com/a0f886d92ee5679bd53eb07c372f3373/276d4f1bfc3ce4a8e5ae1a24198876cc.jpg</a:t>
                      </a:r>
                    </a:p>
                  </a:txBody>
                  <a:tcPr/>
                </a:tc>
                <a:tc>
                  <a:txBody>
                    <a:bodyPr/>
                    <a:lstStyle/>
                    <a:p>
                      <a:r>
                        <a:rPr lang="en-US" sz="1000"/>
                        <a:t>WUP Repost , WUP Story</a:t>
                      </a:r>
                    </a:p>
                  </a:txBody>
                  <a:tcPr/>
                </a:tc>
                <a:tc>
                  <a:txBody>
                    <a:bodyPr/>
                    <a:lstStyle/>
                    <a:p>
                      <a:r>
                        <a:rPr lang="en-US" sz="1000"/>
                        <a:t>Image</a:t>
                      </a:r>
                    </a:p>
                  </a:txBody>
                  <a:tcPr/>
                </a:tc>
                <a:tc>
                  <a:txBody>
                    <a:bodyPr/>
                    <a:lstStyle/>
                    <a:p>
                      <a:r>
                        <a:rPr lang="en-US" sz="1000"/>
                        <a:t>56</a:t>
                      </a:r>
                    </a:p>
                  </a:txBody>
                  <a:tcPr/>
                </a:tc>
                <a:tc>
                  <a:txBody>
                    <a:bodyPr/>
                    <a:lstStyle/>
                    <a:p>
                      <a:r>
                        <a:rPr lang="en-US" sz="1000"/>
                        <a:t>55</a:t>
                      </a:r>
                    </a:p>
                  </a:txBody>
                  <a:tcPr/>
                </a:tc>
                <a:tc>
                  <a:txBody>
                    <a:bodyPr/>
                    <a:lstStyle/>
                    <a:p>
                      <a:r>
                        <a:rPr lang="en-US" sz="1000"/>
                        <a:t>0</a:t>
                      </a:r>
                    </a:p>
                  </a:txBody>
                  <a:tcPr/>
                </a:tc>
                <a:tc>
                  <a:txBody>
                    <a:bodyPr/>
                    <a:lstStyle/>
                    <a:p>
                      <a:r>
                        <a:rPr lang="en-US" sz="1000"/>
                        <a:t>12</a:t>
                      </a:r>
                    </a:p>
                  </a:txBody>
                  <a:tcPr/>
                </a:tc>
                <a:tc>
                  <a:txBody>
                    <a:bodyPr/>
                    <a:lstStyle/>
                    <a:p>
                      <a:r>
                        <a:rPr lang="en-US" sz="1000"/>
                        <a:t>39</a:t>
                      </a:r>
                    </a:p>
                  </a:txBody>
                  <a:tcPr/>
                </a:tc>
                <a:tc>
                  <a:txBody>
                    <a:bodyPr/>
                    <a:lstStyle/>
                    <a:p>
                      <a:r>
                        <a:rPr lang="en-US" sz="1000"/>
                        <a:t>2</a:t>
                      </a:r>
                    </a:p>
                  </a:txBody>
                  <a:tcPr/>
                </a:tc>
                <a:tc>
                  <a:txBody>
                    <a:bodyPr/>
                    <a:lstStyle/>
                    <a:p>
                      <a:r>
                        <a:rPr lang="en-US" sz="1000"/>
                        <a:t>2.8735632183908 %</a:t>
                      </a:r>
                    </a:p>
                  </a:txBody>
                  <a:tcPr/>
                </a:tc>
                <a:tc>
                  <a:txBody>
                    <a:bodyPr/>
                    <a:lstStyle/>
                    <a:p>
                      <a:r>
                        <a:rPr lang="en-US" sz="1000"/>
                        <a:t>0.7455 %</a:t>
                      </a:r>
                    </a:p>
                  </a:txBody>
                  <a:tcPr/>
                </a:tc>
                <a:extLst>
                  <a:ext uri="{0D108BD9-81ED-4DB2-BD59-A6C34878D82A}">
                    <a16:rowId xmlns:a16="http://schemas.microsoft.com/office/drawing/2014/main" val="2822928314"/>
                  </a:ext>
                </a:extLst>
              </a:tr>
              <a:tr h="370840">
                <a:tc>
                  <a:txBody>
                    <a:bodyPr/>
                    <a:lstStyle/>
                    <a:p>
                      <a:r>
                        <a:rPr lang="pt-BR" sz="1000" b="1"/>
                        <a:t>wurzelpeter.berlin - 2023-11-28 22:41:26</a:t>
                      </a:r>
                      <a:r>
                        <a:rPr lang="pt-BR" sz="1000"/>
                        <a:t>
 n/a</a:t>
                      </a:r>
                      <a:endParaRPr lang="en-US" sz="1000"/>
                    </a:p>
                  </a:txBody>
                  <a:tcPr/>
                </a:tc>
                <a:tc>
                  <a:txBody>
                    <a:bodyPr/>
                    <a:lstStyle/>
                    <a:p>
                      <a:r>
                        <a:rPr lang="en-US" sz="1000"/>
                        <a:t>https://quintly-eu-image-storage.s3.amazonaws.com/a0f886d92ee5679bd53eb07c372f3373/1916bb971ab2ca08dfac3d116f7a8062.jpg</a:t>
                      </a:r>
                    </a:p>
                  </a:txBody>
                  <a:tcPr/>
                </a:tc>
                <a:tc>
                  <a:txBody>
                    <a:bodyPr/>
                    <a:lstStyle/>
                    <a:p>
                      <a:r>
                        <a:rPr lang="en-US" sz="1000"/>
                        <a:t>WUP Repost , WUP Story</a:t>
                      </a:r>
                    </a:p>
                  </a:txBody>
                  <a:tcPr/>
                </a:tc>
                <a:tc>
                  <a:txBody>
                    <a:bodyPr/>
                    <a:lstStyle/>
                    <a:p>
                      <a:r>
                        <a:rPr lang="en-US" sz="1000"/>
                        <a:t>Video</a:t>
                      </a:r>
                    </a:p>
                  </a:txBody>
                  <a:tcPr/>
                </a:tc>
                <a:tc>
                  <a:txBody>
                    <a:bodyPr/>
                    <a:lstStyle/>
                    <a:p>
                      <a:r>
                        <a:rPr lang="en-US" sz="1000"/>
                        <a:t>62</a:t>
                      </a:r>
                    </a:p>
                  </a:txBody>
                  <a:tcPr/>
                </a:tc>
                <a:tc>
                  <a:txBody>
                    <a:bodyPr/>
                    <a:lstStyle/>
                    <a:p>
                      <a:r>
                        <a:rPr lang="en-US" sz="1000"/>
                        <a:t>60</a:t>
                      </a:r>
                    </a:p>
                  </a:txBody>
                  <a:tcPr/>
                </a:tc>
                <a:tc>
                  <a:txBody>
                    <a:bodyPr/>
                    <a:lstStyle/>
                    <a:p>
                      <a:r>
                        <a:rPr lang="en-US" sz="1000"/>
                        <a:t>0</a:t>
                      </a:r>
                    </a:p>
                  </a:txBody>
                  <a:tcPr/>
                </a:tc>
                <a:tc>
                  <a:txBody>
                    <a:bodyPr/>
                    <a:lstStyle/>
                    <a:p>
                      <a:r>
                        <a:rPr lang="en-US" sz="1000"/>
                        <a:t>5</a:t>
                      </a:r>
                    </a:p>
                  </a:txBody>
                  <a:tcPr/>
                </a:tc>
                <a:tc>
                  <a:txBody>
                    <a:bodyPr/>
                    <a:lstStyle/>
                    <a:p>
                      <a:r>
                        <a:rPr lang="en-US" sz="1000"/>
                        <a:t>50</a:t>
                      </a:r>
                    </a:p>
                  </a:txBody>
                  <a:tcPr/>
                </a:tc>
                <a:tc>
                  <a:txBody>
                    <a:bodyPr/>
                    <a:lstStyle/>
                    <a:p>
                      <a:r>
                        <a:rPr lang="en-US" sz="1000"/>
                        <a:t>1</a:t>
                      </a:r>
                    </a:p>
                  </a:txBody>
                  <a:tcPr/>
                </a:tc>
                <a:tc>
                  <a:txBody>
                    <a:bodyPr/>
                    <a:lstStyle/>
                    <a:p>
                      <a:r>
                        <a:rPr lang="en-US" sz="1000"/>
                        <a:t>3.1347962382445 %</a:t>
                      </a:r>
                    </a:p>
                  </a:txBody>
                  <a:tcPr/>
                </a:tc>
                <a:tc>
                  <a:txBody>
                    <a:bodyPr/>
                    <a:lstStyle/>
                    <a:p>
                      <a:r>
                        <a:rPr lang="en-US" sz="1000"/>
                        <a:t>0.8500 %</a:t>
                      </a:r>
                    </a:p>
                  </a:txBody>
                  <a:tcPr/>
                </a:tc>
                <a:extLst>
                  <a:ext uri="{0D108BD9-81ED-4DB2-BD59-A6C34878D82A}">
                    <a16:rowId xmlns:a16="http://schemas.microsoft.com/office/drawing/2014/main" val="4269226925"/>
                  </a:ext>
                </a:extLst>
              </a:tr>
              <a:tr h="370840">
                <a:tc>
                  <a:txBody>
                    <a:bodyPr/>
                    <a:lstStyle/>
                    <a:p>
                      <a:r>
                        <a:rPr lang="pt-BR" sz="1000" b="1"/>
                        <a:t>wurzelpeter.berlin - 2023-11-16 16:17:23</a:t>
                      </a:r>
                      <a:r>
                        <a:rPr lang="pt-BR" sz="1000"/>
                        <a:t>
 n/a</a:t>
                      </a:r>
                      <a:endParaRPr lang="en-US" sz="1000"/>
                    </a:p>
                  </a:txBody>
                  <a:tcPr/>
                </a:tc>
                <a:tc>
                  <a:txBody>
                    <a:bodyPr/>
                    <a:lstStyle/>
                    <a:p>
                      <a:r>
                        <a:rPr lang="en-US" sz="1000"/>
                        <a:t>https://quintly-image-storage.s3.amazonaws.com/a0f886d92ee5679bd53eb07c372f3373/e995fad29ca7133690f49536d9e4a1d5.jpg</a:t>
                      </a:r>
                    </a:p>
                  </a:txBody>
                  <a:tcPr/>
                </a:tc>
                <a:tc>
                  <a:txBody>
                    <a:bodyPr/>
                    <a:lstStyle/>
                    <a:p>
                      <a:r>
                        <a:rPr lang="en-US" sz="1000"/>
                        <a:t>WUP Gewinnspiel, WUP Story</a:t>
                      </a:r>
                    </a:p>
                  </a:txBody>
                  <a:tcPr/>
                </a:tc>
                <a:tc>
                  <a:txBody>
                    <a:bodyPr/>
                    <a:lstStyle/>
                    <a:p>
                      <a:r>
                        <a:rPr lang="en-US" sz="1000"/>
                        <a:t>Image</a:t>
                      </a:r>
                    </a:p>
                  </a:txBody>
                  <a:tcPr/>
                </a:tc>
                <a:tc>
                  <a:txBody>
                    <a:bodyPr/>
                    <a:lstStyle/>
                    <a:p>
                      <a:r>
                        <a:rPr lang="en-US" sz="1000"/>
                        <a:t>67</a:t>
                      </a:r>
                    </a:p>
                  </a:txBody>
                  <a:tcPr/>
                </a:tc>
                <a:tc>
                  <a:txBody>
                    <a:bodyPr/>
                    <a:lstStyle/>
                    <a:p>
                      <a:r>
                        <a:rPr lang="en-US" sz="1000"/>
                        <a:t>66</a:t>
                      </a:r>
                    </a:p>
                  </a:txBody>
                  <a:tcPr/>
                </a:tc>
                <a:tc>
                  <a:txBody>
                    <a:bodyPr/>
                    <a:lstStyle/>
                    <a:p>
                      <a:r>
                        <a:rPr lang="en-US" sz="1000"/>
                        <a:t>0</a:t>
                      </a:r>
                    </a:p>
                  </a:txBody>
                  <a:tcPr/>
                </a:tc>
                <a:tc>
                  <a:txBody>
                    <a:bodyPr/>
                    <a:lstStyle/>
                    <a:p>
                      <a:r>
                        <a:rPr lang="en-US" sz="1000"/>
                        <a:t>35</a:t>
                      </a:r>
                    </a:p>
                  </a:txBody>
                  <a:tcPr/>
                </a:tc>
                <a:tc>
                  <a:txBody>
                    <a:bodyPr/>
                    <a:lstStyle/>
                    <a:p>
                      <a:r>
                        <a:rPr lang="en-US" sz="1000"/>
                        <a:t>47</a:t>
                      </a:r>
                    </a:p>
                  </a:txBody>
                  <a:tcPr/>
                </a:tc>
                <a:tc>
                  <a:txBody>
                    <a:bodyPr/>
                    <a:lstStyle/>
                    <a:p>
                      <a:r>
                        <a:rPr lang="en-US" sz="1000"/>
                        <a:t>2</a:t>
                      </a:r>
                    </a:p>
                  </a:txBody>
                  <a:tcPr/>
                </a:tc>
                <a:tc>
                  <a:txBody>
                    <a:bodyPr/>
                    <a:lstStyle/>
                    <a:p>
                      <a:r>
                        <a:rPr lang="en-US" sz="1000"/>
                        <a:t>3.477344573235 %</a:t>
                      </a:r>
                    </a:p>
                  </a:txBody>
                  <a:tcPr/>
                </a:tc>
                <a:tc>
                  <a:txBody>
                    <a:bodyPr/>
                    <a:lstStyle/>
                    <a:p>
                      <a:r>
                        <a:rPr lang="en-US" sz="1000"/>
                        <a:t>0.7424 %</a:t>
                      </a:r>
                    </a:p>
                  </a:txBody>
                  <a:tcPr/>
                </a:tc>
                <a:extLst>
                  <a:ext uri="{0D108BD9-81ED-4DB2-BD59-A6C34878D82A}">
                    <a16:rowId xmlns:a16="http://schemas.microsoft.com/office/drawing/2014/main" val="2837754926"/>
                  </a:ext>
                </a:extLst>
              </a:tr>
            </a:tbl>
          </a:graphicData>
        </a:graphic>
      </p:graphicFrame>
      <p:sp>
        <p:nvSpPr>
          <p:cNvPr id="4" name="Text Placeholder 3">
            <a:extLst>
              <a:ext uri="{FF2B5EF4-FFF2-40B4-BE49-F238E27FC236}">
                <a16:creationId xmlns:a16="http://schemas.microsoft.com/office/drawing/2014/main" id="{25B16DA3-0965-4D66-ACFF-C0C014051DE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967559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22E75-7F90-4C3F-A27D-322668384AE6}"/>
              </a:ext>
            </a:extLst>
          </p:cNvPr>
          <p:cNvSpPr>
            <a:spLocks noGrp="1"/>
          </p:cNvSpPr>
          <p:nvPr>
            <p:ph type="title"/>
          </p:nvPr>
        </p:nvSpPr>
        <p:spPr/>
        <p:txBody>
          <a:bodyPr/>
          <a:lstStyle/>
          <a:p>
            <a:r>
              <a:rPr lang="en-US"/>
              <a:t>Facebook Ads Performance Table | WUP - 1 of 8</a:t>
            </a:r>
          </a:p>
        </p:txBody>
      </p:sp>
      <p:graphicFrame>
        <p:nvGraphicFramePr>
          <p:cNvPr id="5" name="Table Placeholder 4">
            <a:extLst>
              <a:ext uri="{FF2B5EF4-FFF2-40B4-BE49-F238E27FC236}">
                <a16:creationId xmlns:a16="http://schemas.microsoft.com/office/drawing/2014/main" id="{E5597665-C1CB-40C5-BB45-8FDAA5A4A27C}"/>
              </a:ext>
            </a:extLst>
          </p:cNvPr>
          <p:cNvGraphicFramePr>
            <a:graphicFrameLocks noGrp="1"/>
          </p:cNvGraphicFramePr>
          <p:nvPr>
            <p:ph type="tbl" sz="quarter" idx="13"/>
            <p:extLst>
              <p:ext uri="{D42A27DB-BD31-4B8C-83A1-F6EECF244321}">
                <p14:modId xmlns:p14="http://schemas.microsoft.com/office/powerpoint/2010/main" val="32244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65095018"/>
                    </a:ext>
                  </a:extLst>
                </a:gridCol>
                <a:gridCol w="905256">
                  <a:extLst>
                    <a:ext uri="{9D8B030D-6E8A-4147-A177-3AD203B41FA5}">
                      <a16:colId xmlns:a16="http://schemas.microsoft.com/office/drawing/2014/main" val="220881610"/>
                    </a:ext>
                  </a:extLst>
                </a:gridCol>
                <a:gridCol w="329184">
                  <a:extLst>
                    <a:ext uri="{9D8B030D-6E8A-4147-A177-3AD203B41FA5}">
                      <a16:colId xmlns:a16="http://schemas.microsoft.com/office/drawing/2014/main" val="1737102068"/>
                    </a:ext>
                  </a:extLst>
                </a:gridCol>
                <a:gridCol w="329184">
                  <a:extLst>
                    <a:ext uri="{9D8B030D-6E8A-4147-A177-3AD203B41FA5}">
                      <a16:colId xmlns:a16="http://schemas.microsoft.com/office/drawing/2014/main" val="2963323544"/>
                    </a:ext>
                  </a:extLst>
                </a:gridCol>
                <a:gridCol w="329184">
                  <a:extLst>
                    <a:ext uri="{9D8B030D-6E8A-4147-A177-3AD203B41FA5}">
                      <a16:colId xmlns:a16="http://schemas.microsoft.com/office/drawing/2014/main" val="1828915127"/>
                    </a:ext>
                  </a:extLst>
                </a:gridCol>
                <a:gridCol w="329184">
                  <a:extLst>
                    <a:ext uri="{9D8B030D-6E8A-4147-A177-3AD203B41FA5}">
                      <a16:colId xmlns:a16="http://schemas.microsoft.com/office/drawing/2014/main" val="3379088627"/>
                    </a:ext>
                  </a:extLst>
                </a:gridCol>
                <a:gridCol w="329184">
                  <a:extLst>
                    <a:ext uri="{9D8B030D-6E8A-4147-A177-3AD203B41FA5}">
                      <a16:colId xmlns:a16="http://schemas.microsoft.com/office/drawing/2014/main" val="3750041383"/>
                    </a:ext>
                  </a:extLst>
                </a:gridCol>
                <a:gridCol w="329184">
                  <a:extLst>
                    <a:ext uri="{9D8B030D-6E8A-4147-A177-3AD203B41FA5}">
                      <a16:colId xmlns:a16="http://schemas.microsoft.com/office/drawing/2014/main" val="3725403999"/>
                    </a:ext>
                  </a:extLst>
                </a:gridCol>
                <a:gridCol w="329184">
                  <a:extLst>
                    <a:ext uri="{9D8B030D-6E8A-4147-A177-3AD203B41FA5}">
                      <a16:colId xmlns:a16="http://schemas.microsoft.com/office/drawing/2014/main" val="2757583261"/>
                    </a:ext>
                  </a:extLst>
                </a:gridCol>
                <a:gridCol w="329184">
                  <a:extLst>
                    <a:ext uri="{9D8B030D-6E8A-4147-A177-3AD203B41FA5}">
                      <a16:colId xmlns:a16="http://schemas.microsoft.com/office/drawing/2014/main" val="3732992406"/>
                    </a:ext>
                  </a:extLst>
                </a:gridCol>
                <a:gridCol w="329184">
                  <a:extLst>
                    <a:ext uri="{9D8B030D-6E8A-4147-A177-3AD203B41FA5}">
                      <a16:colId xmlns:a16="http://schemas.microsoft.com/office/drawing/2014/main" val="58742146"/>
                    </a:ext>
                  </a:extLst>
                </a:gridCol>
                <a:gridCol w="329184">
                  <a:extLst>
                    <a:ext uri="{9D8B030D-6E8A-4147-A177-3AD203B41FA5}">
                      <a16:colId xmlns:a16="http://schemas.microsoft.com/office/drawing/2014/main" val="668722444"/>
                    </a:ext>
                  </a:extLst>
                </a:gridCol>
                <a:gridCol w="329184">
                  <a:extLst>
                    <a:ext uri="{9D8B030D-6E8A-4147-A177-3AD203B41FA5}">
                      <a16:colId xmlns:a16="http://schemas.microsoft.com/office/drawing/2014/main" val="3844914559"/>
                    </a:ext>
                  </a:extLst>
                </a:gridCol>
                <a:gridCol w="329184">
                  <a:extLst>
                    <a:ext uri="{9D8B030D-6E8A-4147-A177-3AD203B41FA5}">
                      <a16:colId xmlns:a16="http://schemas.microsoft.com/office/drawing/2014/main" val="2867516149"/>
                    </a:ext>
                  </a:extLst>
                </a:gridCol>
                <a:gridCol w="329184">
                  <a:extLst>
                    <a:ext uri="{9D8B030D-6E8A-4147-A177-3AD203B41FA5}">
                      <a16:colId xmlns:a16="http://schemas.microsoft.com/office/drawing/2014/main" val="4261981642"/>
                    </a:ext>
                  </a:extLst>
                </a:gridCol>
                <a:gridCol w="1399032">
                  <a:extLst>
                    <a:ext uri="{9D8B030D-6E8A-4147-A177-3AD203B41FA5}">
                      <a16:colId xmlns:a16="http://schemas.microsoft.com/office/drawing/2014/main" val="1041221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6563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- 2023-11-29 15:07:57</a:t>
                      </a:r>
                      <a:r>
                        <a:rPr kumimoji="0" lang="de-DE" sz="1000" b="0" i="0" u="none" strike="noStrike" kern="1200" cap="none" spc="0" normalizeH="0" baseline="0" noProof="0">
                          <a:ln>
                            <a:noFill/>
                          </a:ln>
                          <a:solidFill>
                            <a:prstClr val="black"/>
                          </a:solidFill>
                          <a:effectLst/>
                          <a:uLnTx/>
                          <a:uFillTx/>
                          <a:latin typeface="Calibri"/>
                          <a:ea typeface="+mn-ea"/>
                          <a:cs typeface="+mn-cs"/>
                        </a:rPr>
                        <a:t>
 Mit WURZELPETER in gemütlicher Runde auf die Adventszeit anstoßen.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https://quintly-eu-image-storage.s3.amazonaws.com/8b39009b5fbd521a7092e076c7f6b1b8/6aa9323057968a47a234317ec1e73651.jpg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870533343"/>
                  </a:ext>
                </a:extLst>
              </a:tr>
            </a:tbl>
          </a:graphicData>
        </a:graphic>
      </p:graphicFrame>
      <p:sp>
        <p:nvSpPr>
          <p:cNvPr id="4" name="Text Placeholder 3">
            <a:extLst>
              <a:ext uri="{FF2B5EF4-FFF2-40B4-BE49-F238E27FC236}">
                <a16:creationId xmlns:a16="http://schemas.microsoft.com/office/drawing/2014/main" id="{FC5B3F5D-9B8C-4291-B691-DFCCD208CFD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56100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CA79A-668A-4844-8857-0499793E5789}"/>
              </a:ext>
            </a:extLst>
          </p:cNvPr>
          <p:cNvSpPr>
            <a:spLocks noGrp="1"/>
          </p:cNvSpPr>
          <p:nvPr>
            <p:ph type="title"/>
          </p:nvPr>
        </p:nvSpPr>
        <p:spPr/>
        <p:txBody>
          <a:bodyPr/>
          <a:lstStyle/>
          <a:p>
            <a:r>
              <a:rPr lang="en-US"/>
              <a:t>Facebook Ads Performance Table | WUP - 2 of 8</a:t>
            </a:r>
          </a:p>
        </p:txBody>
      </p:sp>
      <p:graphicFrame>
        <p:nvGraphicFramePr>
          <p:cNvPr id="5" name="Table Placeholder 4">
            <a:extLst>
              <a:ext uri="{FF2B5EF4-FFF2-40B4-BE49-F238E27FC236}">
                <a16:creationId xmlns:a16="http://schemas.microsoft.com/office/drawing/2014/main" id="{6EEF4206-7F1D-451B-BF9D-A32E31BC00ED}"/>
              </a:ext>
            </a:extLst>
          </p:cNvPr>
          <p:cNvGraphicFramePr>
            <a:graphicFrameLocks noGrp="1"/>
          </p:cNvGraphicFramePr>
          <p:nvPr>
            <p:ph type="tbl" sz="quarter" idx="13"/>
            <p:extLst>
              <p:ext uri="{D42A27DB-BD31-4B8C-83A1-F6EECF244321}">
                <p14:modId xmlns:p14="http://schemas.microsoft.com/office/powerpoint/2010/main" val="2476754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54490502"/>
                    </a:ext>
                  </a:extLst>
                </a:gridCol>
                <a:gridCol w="905256">
                  <a:extLst>
                    <a:ext uri="{9D8B030D-6E8A-4147-A177-3AD203B41FA5}">
                      <a16:colId xmlns:a16="http://schemas.microsoft.com/office/drawing/2014/main" val="3714616811"/>
                    </a:ext>
                  </a:extLst>
                </a:gridCol>
                <a:gridCol w="329184">
                  <a:extLst>
                    <a:ext uri="{9D8B030D-6E8A-4147-A177-3AD203B41FA5}">
                      <a16:colId xmlns:a16="http://schemas.microsoft.com/office/drawing/2014/main" val="1134314763"/>
                    </a:ext>
                  </a:extLst>
                </a:gridCol>
                <a:gridCol w="329184">
                  <a:extLst>
                    <a:ext uri="{9D8B030D-6E8A-4147-A177-3AD203B41FA5}">
                      <a16:colId xmlns:a16="http://schemas.microsoft.com/office/drawing/2014/main" val="1086840510"/>
                    </a:ext>
                  </a:extLst>
                </a:gridCol>
                <a:gridCol w="329184">
                  <a:extLst>
                    <a:ext uri="{9D8B030D-6E8A-4147-A177-3AD203B41FA5}">
                      <a16:colId xmlns:a16="http://schemas.microsoft.com/office/drawing/2014/main" val="2255838516"/>
                    </a:ext>
                  </a:extLst>
                </a:gridCol>
                <a:gridCol w="329184">
                  <a:extLst>
                    <a:ext uri="{9D8B030D-6E8A-4147-A177-3AD203B41FA5}">
                      <a16:colId xmlns:a16="http://schemas.microsoft.com/office/drawing/2014/main" val="2494189594"/>
                    </a:ext>
                  </a:extLst>
                </a:gridCol>
                <a:gridCol w="329184">
                  <a:extLst>
                    <a:ext uri="{9D8B030D-6E8A-4147-A177-3AD203B41FA5}">
                      <a16:colId xmlns:a16="http://schemas.microsoft.com/office/drawing/2014/main" val="367204801"/>
                    </a:ext>
                  </a:extLst>
                </a:gridCol>
                <a:gridCol w="329184">
                  <a:extLst>
                    <a:ext uri="{9D8B030D-6E8A-4147-A177-3AD203B41FA5}">
                      <a16:colId xmlns:a16="http://schemas.microsoft.com/office/drawing/2014/main" val="2195374004"/>
                    </a:ext>
                  </a:extLst>
                </a:gridCol>
                <a:gridCol w="329184">
                  <a:extLst>
                    <a:ext uri="{9D8B030D-6E8A-4147-A177-3AD203B41FA5}">
                      <a16:colId xmlns:a16="http://schemas.microsoft.com/office/drawing/2014/main" val="1799479006"/>
                    </a:ext>
                  </a:extLst>
                </a:gridCol>
                <a:gridCol w="329184">
                  <a:extLst>
                    <a:ext uri="{9D8B030D-6E8A-4147-A177-3AD203B41FA5}">
                      <a16:colId xmlns:a16="http://schemas.microsoft.com/office/drawing/2014/main" val="2469985289"/>
                    </a:ext>
                  </a:extLst>
                </a:gridCol>
                <a:gridCol w="329184">
                  <a:extLst>
                    <a:ext uri="{9D8B030D-6E8A-4147-A177-3AD203B41FA5}">
                      <a16:colId xmlns:a16="http://schemas.microsoft.com/office/drawing/2014/main" val="3284902185"/>
                    </a:ext>
                  </a:extLst>
                </a:gridCol>
                <a:gridCol w="329184">
                  <a:extLst>
                    <a:ext uri="{9D8B030D-6E8A-4147-A177-3AD203B41FA5}">
                      <a16:colId xmlns:a16="http://schemas.microsoft.com/office/drawing/2014/main" val="82236843"/>
                    </a:ext>
                  </a:extLst>
                </a:gridCol>
                <a:gridCol w="329184">
                  <a:extLst>
                    <a:ext uri="{9D8B030D-6E8A-4147-A177-3AD203B41FA5}">
                      <a16:colId xmlns:a16="http://schemas.microsoft.com/office/drawing/2014/main" val="3353267719"/>
                    </a:ext>
                  </a:extLst>
                </a:gridCol>
                <a:gridCol w="329184">
                  <a:extLst>
                    <a:ext uri="{9D8B030D-6E8A-4147-A177-3AD203B41FA5}">
                      <a16:colId xmlns:a16="http://schemas.microsoft.com/office/drawing/2014/main" val="4152247874"/>
                    </a:ext>
                  </a:extLst>
                </a:gridCol>
                <a:gridCol w="329184">
                  <a:extLst>
                    <a:ext uri="{9D8B030D-6E8A-4147-A177-3AD203B41FA5}">
                      <a16:colId xmlns:a16="http://schemas.microsoft.com/office/drawing/2014/main" val="2655066941"/>
                    </a:ext>
                  </a:extLst>
                </a:gridCol>
                <a:gridCol w="1399032">
                  <a:extLst>
                    <a:ext uri="{9D8B030D-6E8A-4147-A177-3AD203B41FA5}">
                      <a16:colId xmlns:a16="http://schemas.microsoft.com/office/drawing/2014/main" val="3603704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2568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- 2023-11-29 14:51:03</a:t>
                      </a:r>
                      <a:r>
                        <a:rPr kumimoji="0" lang="de-DE" sz="1000" b="0" i="0" u="none" strike="noStrike" kern="1200" cap="none" spc="0" normalizeH="0" baseline="0" noProof="0">
                          <a:ln>
                            <a:noFill/>
                          </a:ln>
                          <a:solidFill>
                            <a:prstClr val="black"/>
                          </a:solidFill>
                          <a:effectLst/>
                          <a:uLnTx/>
                          <a:uFillTx/>
                          <a:latin typeface="Calibri"/>
                          <a:ea typeface="+mn-ea"/>
                          <a:cs typeface="+mn-cs"/>
                        </a:rPr>
                        <a:t>
 Mit WURZELPETER in gemütlicher Runde auf die Adventszeit anstoßen.
Folge uns für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https://quintly-eu-image-storage.s3.amazonaws.com/8b39009b5fbd521a7092e076c7f6b1b8/6aa9323057968a47a234317ec1e73651.jpg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086268554"/>
                  </a:ext>
                </a:extLst>
              </a:tr>
            </a:tbl>
          </a:graphicData>
        </a:graphic>
      </p:graphicFrame>
      <p:sp>
        <p:nvSpPr>
          <p:cNvPr id="4" name="Text Placeholder 3">
            <a:extLst>
              <a:ext uri="{FF2B5EF4-FFF2-40B4-BE49-F238E27FC236}">
                <a16:creationId xmlns:a16="http://schemas.microsoft.com/office/drawing/2014/main" id="{4C597403-DBE7-432E-AF0B-F22DA68CC53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958107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5B96-23E2-445F-A5C9-5449951D3413}"/>
              </a:ext>
            </a:extLst>
          </p:cNvPr>
          <p:cNvSpPr>
            <a:spLocks noGrp="1"/>
          </p:cNvSpPr>
          <p:nvPr>
            <p:ph type="title"/>
          </p:nvPr>
        </p:nvSpPr>
        <p:spPr/>
        <p:txBody>
          <a:bodyPr/>
          <a:lstStyle/>
          <a:p>
            <a:r>
              <a:rPr lang="en-US"/>
              <a:t>Facebook Ads Performance Table | WUP - 3 of 8</a:t>
            </a:r>
          </a:p>
        </p:txBody>
      </p:sp>
      <p:graphicFrame>
        <p:nvGraphicFramePr>
          <p:cNvPr id="5" name="Table Placeholder 4">
            <a:extLst>
              <a:ext uri="{FF2B5EF4-FFF2-40B4-BE49-F238E27FC236}">
                <a16:creationId xmlns:a16="http://schemas.microsoft.com/office/drawing/2014/main" id="{99955BA4-18FF-4F73-9D3A-BAAD5A5C4CD5}"/>
              </a:ext>
            </a:extLst>
          </p:cNvPr>
          <p:cNvGraphicFramePr>
            <a:graphicFrameLocks noGrp="1"/>
          </p:cNvGraphicFramePr>
          <p:nvPr>
            <p:ph type="tbl" sz="quarter" idx="13"/>
            <p:extLst>
              <p:ext uri="{D42A27DB-BD31-4B8C-83A1-F6EECF244321}">
                <p14:modId xmlns:p14="http://schemas.microsoft.com/office/powerpoint/2010/main" val="87919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69383905"/>
                    </a:ext>
                  </a:extLst>
                </a:gridCol>
                <a:gridCol w="905256">
                  <a:extLst>
                    <a:ext uri="{9D8B030D-6E8A-4147-A177-3AD203B41FA5}">
                      <a16:colId xmlns:a16="http://schemas.microsoft.com/office/drawing/2014/main" val="4016055461"/>
                    </a:ext>
                  </a:extLst>
                </a:gridCol>
                <a:gridCol w="329184">
                  <a:extLst>
                    <a:ext uri="{9D8B030D-6E8A-4147-A177-3AD203B41FA5}">
                      <a16:colId xmlns:a16="http://schemas.microsoft.com/office/drawing/2014/main" val="552668807"/>
                    </a:ext>
                  </a:extLst>
                </a:gridCol>
                <a:gridCol w="329184">
                  <a:extLst>
                    <a:ext uri="{9D8B030D-6E8A-4147-A177-3AD203B41FA5}">
                      <a16:colId xmlns:a16="http://schemas.microsoft.com/office/drawing/2014/main" val="3444075672"/>
                    </a:ext>
                  </a:extLst>
                </a:gridCol>
                <a:gridCol w="329184">
                  <a:extLst>
                    <a:ext uri="{9D8B030D-6E8A-4147-A177-3AD203B41FA5}">
                      <a16:colId xmlns:a16="http://schemas.microsoft.com/office/drawing/2014/main" val="1416345552"/>
                    </a:ext>
                  </a:extLst>
                </a:gridCol>
                <a:gridCol w="329184">
                  <a:extLst>
                    <a:ext uri="{9D8B030D-6E8A-4147-A177-3AD203B41FA5}">
                      <a16:colId xmlns:a16="http://schemas.microsoft.com/office/drawing/2014/main" val="1074396807"/>
                    </a:ext>
                  </a:extLst>
                </a:gridCol>
                <a:gridCol w="329184">
                  <a:extLst>
                    <a:ext uri="{9D8B030D-6E8A-4147-A177-3AD203B41FA5}">
                      <a16:colId xmlns:a16="http://schemas.microsoft.com/office/drawing/2014/main" val="2338399327"/>
                    </a:ext>
                  </a:extLst>
                </a:gridCol>
                <a:gridCol w="329184">
                  <a:extLst>
                    <a:ext uri="{9D8B030D-6E8A-4147-A177-3AD203B41FA5}">
                      <a16:colId xmlns:a16="http://schemas.microsoft.com/office/drawing/2014/main" val="4226672159"/>
                    </a:ext>
                  </a:extLst>
                </a:gridCol>
                <a:gridCol w="329184">
                  <a:extLst>
                    <a:ext uri="{9D8B030D-6E8A-4147-A177-3AD203B41FA5}">
                      <a16:colId xmlns:a16="http://schemas.microsoft.com/office/drawing/2014/main" val="956946813"/>
                    </a:ext>
                  </a:extLst>
                </a:gridCol>
                <a:gridCol w="329184">
                  <a:extLst>
                    <a:ext uri="{9D8B030D-6E8A-4147-A177-3AD203B41FA5}">
                      <a16:colId xmlns:a16="http://schemas.microsoft.com/office/drawing/2014/main" val="2454205252"/>
                    </a:ext>
                  </a:extLst>
                </a:gridCol>
                <a:gridCol w="329184">
                  <a:extLst>
                    <a:ext uri="{9D8B030D-6E8A-4147-A177-3AD203B41FA5}">
                      <a16:colId xmlns:a16="http://schemas.microsoft.com/office/drawing/2014/main" val="845583060"/>
                    </a:ext>
                  </a:extLst>
                </a:gridCol>
                <a:gridCol w="329184">
                  <a:extLst>
                    <a:ext uri="{9D8B030D-6E8A-4147-A177-3AD203B41FA5}">
                      <a16:colId xmlns:a16="http://schemas.microsoft.com/office/drawing/2014/main" val="1177503693"/>
                    </a:ext>
                  </a:extLst>
                </a:gridCol>
                <a:gridCol w="329184">
                  <a:extLst>
                    <a:ext uri="{9D8B030D-6E8A-4147-A177-3AD203B41FA5}">
                      <a16:colId xmlns:a16="http://schemas.microsoft.com/office/drawing/2014/main" val="2742926483"/>
                    </a:ext>
                  </a:extLst>
                </a:gridCol>
                <a:gridCol w="329184">
                  <a:extLst>
                    <a:ext uri="{9D8B030D-6E8A-4147-A177-3AD203B41FA5}">
                      <a16:colId xmlns:a16="http://schemas.microsoft.com/office/drawing/2014/main" val="3216418113"/>
                    </a:ext>
                  </a:extLst>
                </a:gridCol>
                <a:gridCol w="329184">
                  <a:extLst>
                    <a:ext uri="{9D8B030D-6E8A-4147-A177-3AD203B41FA5}">
                      <a16:colId xmlns:a16="http://schemas.microsoft.com/office/drawing/2014/main" val="3242765630"/>
                    </a:ext>
                  </a:extLst>
                </a:gridCol>
                <a:gridCol w="1399032">
                  <a:extLst>
                    <a:ext uri="{9D8B030D-6E8A-4147-A177-3AD203B41FA5}">
                      <a16:colId xmlns:a16="http://schemas.microsoft.com/office/drawing/2014/main" val="129889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1866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- 2023-11-16 16:21:26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https://quintly-image-storage.s3.amazonaws.com/8b39009b5fbd521a7092e076c7f6b1b8/2986ae529466fa369d76d4ba4f518e59.jpg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15623451"/>
                  </a:ext>
                </a:extLst>
              </a:tr>
            </a:tbl>
          </a:graphicData>
        </a:graphic>
      </p:graphicFrame>
      <p:sp>
        <p:nvSpPr>
          <p:cNvPr id="4" name="Text Placeholder 3">
            <a:extLst>
              <a:ext uri="{FF2B5EF4-FFF2-40B4-BE49-F238E27FC236}">
                <a16:creationId xmlns:a16="http://schemas.microsoft.com/office/drawing/2014/main" id="{117B47D1-76C4-4E36-BEDF-950B4367EB4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85378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261FB-6CA7-4405-A627-B0091C61E03F}"/>
              </a:ext>
            </a:extLst>
          </p:cNvPr>
          <p:cNvSpPr>
            <a:spLocks noGrp="1"/>
          </p:cNvSpPr>
          <p:nvPr>
            <p:ph type="title"/>
          </p:nvPr>
        </p:nvSpPr>
        <p:spPr/>
        <p:txBody>
          <a:bodyPr/>
          <a:lstStyle/>
          <a:p>
            <a:r>
              <a:rPr lang="en-US"/>
              <a:t>Facebook Ads Performance Table | WUP - 4 of 8</a:t>
            </a:r>
          </a:p>
        </p:txBody>
      </p:sp>
      <p:graphicFrame>
        <p:nvGraphicFramePr>
          <p:cNvPr id="5" name="Table Placeholder 4">
            <a:extLst>
              <a:ext uri="{FF2B5EF4-FFF2-40B4-BE49-F238E27FC236}">
                <a16:creationId xmlns:a16="http://schemas.microsoft.com/office/drawing/2014/main" id="{63BC4532-A79F-40C4-B822-9ABCC495F9DC}"/>
              </a:ext>
            </a:extLst>
          </p:cNvPr>
          <p:cNvGraphicFramePr>
            <a:graphicFrameLocks noGrp="1"/>
          </p:cNvGraphicFramePr>
          <p:nvPr>
            <p:ph type="tbl" sz="quarter" idx="13"/>
            <p:extLst>
              <p:ext uri="{D42A27DB-BD31-4B8C-83A1-F6EECF244321}">
                <p14:modId xmlns:p14="http://schemas.microsoft.com/office/powerpoint/2010/main" val="902516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12335435"/>
                    </a:ext>
                  </a:extLst>
                </a:gridCol>
                <a:gridCol w="905256">
                  <a:extLst>
                    <a:ext uri="{9D8B030D-6E8A-4147-A177-3AD203B41FA5}">
                      <a16:colId xmlns:a16="http://schemas.microsoft.com/office/drawing/2014/main" val="98696280"/>
                    </a:ext>
                  </a:extLst>
                </a:gridCol>
                <a:gridCol w="329184">
                  <a:extLst>
                    <a:ext uri="{9D8B030D-6E8A-4147-A177-3AD203B41FA5}">
                      <a16:colId xmlns:a16="http://schemas.microsoft.com/office/drawing/2014/main" val="2521646781"/>
                    </a:ext>
                  </a:extLst>
                </a:gridCol>
                <a:gridCol w="329184">
                  <a:extLst>
                    <a:ext uri="{9D8B030D-6E8A-4147-A177-3AD203B41FA5}">
                      <a16:colId xmlns:a16="http://schemas.microsoft.com/office/drawing/2014/main" val="2747477840"/>
                    </a:ext>
                  </a:extLst>
                </a:gridCol>
                <a:gridCol w="329184">
                  <a:extLst>
                    <a:ext uri="{9D8B030D-6E8A-4147-A177-3AD203B41FA5}">
                      <a16:colId xmlns:a16="http://schemas.microsoft.com/office/drawing/2014/main" val="863697967"/>
                    </a:ext>
                  </a:extLst>
                </a:gridCol>
                <a:gridCol w="329184">
                  <a:extLst>
                    <a:ext uri="{9D8B030D-6E8A-4147-A177-3AD203B41FA5}">
                      <a16:colId xmlns:a16="http://schemas.microsoft.com/office/drawing/2014/main" val="3189702714"/>
                    </a:ext>
                  </a:extLst>
                </a:gridCol>
                <a:gridCol w="329184">
                  <a:extLst>
                    <a:ext uri="{9D8B030D-6E8A-4147-A177-3AD203B41FA5}">
                      <a16:colId xmlns:a16="http://schemas.microsoft.com/office/drawing/2014/main" val="2905891421"/>
                    </a:ext>
                  </a:extLst>
                </a:gridCol>
                <a:gridCol w="329184">
                  <a:extLst>
                    <a:ext uri="{9D8B030D-6E8A-4147-A177-3AD203B41FA5}">
                      <a16:colId xmlns:a16="http://schemas.microsoft.com/office/drawing/2014/main" val="2345776968"/>
                    </a:ext>
                  </a:extLst>
                </a:gridCol>
                <a:gridCol w="329184">
                  <a:extLst>
                    <a:ext uri="{9D8B030D-6E8A-4147-A177-3AD203B41FA5}">
                      <a16:colId xmlns:a16="http://schemas.microsoft.com/office/drawing/2014/main" val="159721523"/>
                    </a:ext>
                  </a:extLst>
                </a:gridCol>
                <a:gridCol w="329184">
                  <a:extLst>
                    <a:ext uri="{9D8B030D-6E8A-4147-A177-3AD203B41FA5}">
                      <a16:colId xmlns:a16="http://schemas.microsoft.com/office/drawing/2014/main" val="3443181092"/>
                    </a:ext>
                  </a:extLst>
                </a:gridCol>
                <a:gridCol w="329184">
                  <a:extLst>
                    <a:ext uri="{9D8B030D-6E8A-4147-A177-3AD203B41FA5}">
                      <a16:colId xmlns:a16="http://schemas.microsoft.com/office/drawing/2014/main" val="4224241152"/>
                    </a:ext>
                  </a:extLst>
                </a:gridCol>
                <a:gridCol w="329184">
                  <a:extLst>
                    <a:ext uri="{9D8B030D-6E8A-4147-A177-3AD203B41FA5}">
                      <a16:colId xmlns:a16="http://schemas.microsoft.com/office/drawing/2014/main" val="4085302417"/>
                    </a:ext>
                  </a:extLst>
                </a:gridCol>
                <a:gridCol w="329184">
                  <a:extLst>
                    <a:ext uri="{9D8B030D-6E8A-4147-A177-3AD203B41FA5}">
                      <a16:colId xmlns:a16="http://schemas.microsoft.com/office/drawing/2014/main" val="961089585"/>
                    </a:ext>
                  </a:extLst>
                </a:gridCol>
                <a:gridCol w="329184">
                  <a:extLst>
                    <a:ext uri="{9D8B030D-6E8A-4147-A177-3AD203B41FA5}">
                      <a16:colId xmlns:a16="http://schemas.microsoft.com/office/drawing/2014/main" val="384844844"/>
                    </a:ext>
                  </a:extLst>
                </a:gridCol>
                <a:gridCol w="329184">
                  <a:extLst>
                    <a:ext uri="{9D8B030D-6E8A-4147-A177-3AD203B41FA5}">
                      <a16:colId xmlns:a16="http://schemas.microsoft.com/office/drawing/2014/main" val="3165227581"/>
                    </a:ext>
                  </a:extLst>
                </a:gridCol>
                <a:gridCol w="1399032">
                  <a:extLst>
                    <a:ext uri="{9D8B030D-6E8A-4147-A177-3AD203B41FA5}">
                      <a16:colId xmlns:a16="http://schemas.microsoft.com/office/drawing/2014/main" val="491463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6007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- 2023-11-13 17:16:33</a:t>
                      </a:r>
                      <a:r>
                        <a:rPr kumimoji="0" lang="de-DE" sz="1000" b="0" i="0" u="none" strike="noStrike" kern="1200" cap="none" spc="0" normalizeH="0" baseline="0" noProof="0">
                          <a:ln>
                            <a:noFill/>
                          </a:ln>
                          <a:solidFill>
                            <a:prstClr val="black"/>
                          </a:solidFill>
                          <a:effectLst/>
                          <a:uLnTx/>
                          <a:uFillTx/>
                          <a:latin typeface="Calibri"/>
                          <a:ea typeface="+mn-ea"/>
                          <a:cs typeface="+mn-cs"/>
                        </a:rPr>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#gewinnspiel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https://quintly-image-storage.s3.amazonaws.com/8b39009b5fbd521a7092e076c7f6b1b8/c18a4a31556f05f86a052268d493714f.jpg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80312741"/>
                  </a:ext>
                </a:extLst>
              </a:tr>
            </a:tbl>
          </a:graphicData>
        </a:graphic>
      </p:graphicFrame>
      <p:sp>
        <p:nvSpPr>
          <p:cNvPr id="4" name="Text Placeholder 3">
            <a:extLst>
              <a:ext uri="{FF2B5EF4-FFF2-40B4-BE49-F238E27FC236}">
                <a16:creationId xmlns:a16="http://schemas.microsoft.com/office/drawing/2014/main" id="{FD234874-9740-48F3-8468-2ECB540BD4D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696115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AB24-316B-4AD5-87E6-4680C1715004}"/>
              </a:ext>
            </a:extLst>
          </p:cNvPr>
          <p:cNvSpPr>
            <a:spLocks noGrp="1"/>
          </p:cNvSpPr>
          <p:nvPr>
            <p:ph type="title"/>
          </p:nvPr>
        </p:nvSpPr>
        <p:spPr/>
        <p:txBody>
          <a:bodyPr/>
          <a:lstStyle/>
          <a:p>
            <a:r>
              <a:rPr lang="en-US"/>
              <a:t>Facebook Ads Performance Table | WUP - 5 of 8</a:t>
            </a:r>
          </a:p>
        </p:txBody>
      </p:sp>
      <p:graphicFrame>
        <p:nvGraphicFramePr>
          <p:cNvPr id="5" name="Table Placeholder 4">
            <a:extLst>
              <a:ext uri="{FF2B5EF4-FFF2-40B4-BE49-F238E27FC236}">
                <a16:creationId xmlns:a16="http://schemas.microsoft.com/office/drawing/2014/main" id="{D6AFE5E4-4A04-4B50-8EC9-DFD0EAA1BAF0}"/>
              </a:ext>
            </a:extLst>
          </p:cNvPr>
          <p:cNvGraphicFramePr>
            <a:graphicFrameLocks noGrp="1"/>
          </p:cNvGraphicFramePr>
          <p:nvPr>
            <p:ph type="tbl" sz="quarter" idx="13"/>
            <p:extLst>
              <p:ext uri="{D42A27DB-BD31-4B8C-83A1-F6EECF244321}">
                <p14:modId xmlns:p14="http://schemas.microsoft.com/office/powerpoint/2010/main" val="141717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81605724"/>
                    </a:ext>
                  </a:extLst>
                </a:gridCol>
                <a:gridCol w="905256">
                  <a:extLst>
                    <a:ext uri="{9D8B030D-6E8A-4147-A177-3AD203B41FA5}">
                      <a16:colId xmlns:a16="http://schemas.microsoft.com/office/drawing/2014/main" val="3678985584"/>
                    </a:ext>
                  </a:extLst>
                </a:gridCol>
                <a:gridCol w="329184">
                  <a:extLst>
                    <a:ext uri="{9D8B030D-6E8A-4147-A177-3AD203B41FA5}">
                      <a16:colId xmlns:a16="http://schemas.microsoft.com/office/drawing/2014/main" val="4282907015"/>
                    </a:ext>
                  </a:extLst>
                </a:gridCol>
                <a:gridCol w="329184">
                  <a:extLst>
                    <a:ext uri="{9D8B030D-6E8A-4147-A177-3AD203B41FA5}">
                      <a16:colId xmlns:a16="http://schemas.microsoft.com/office/drawing/2014/main" val="1707197331"/>
                    </a:ext>
                  </a:extLst>
                </a:gridCol>
                <a:gridCol w="329184">
                  <a:extLst>
                    <a:ext uri="{9D8B030D-6E8A-4147-A177-3AD203B41FA5}">
                      <a16:colId xmlns:a16="http://schemas.microsoft.com/office/drawing/2014/main" val="4279836917"/>
                    </a:ext>
                  </a:extLst>
                </a:gridCol>
                <a:gridCol w="329184">
                  <a:extLst>
                    <a:ext uri="{9D8B030D-6E8A-4147-A177-3AD203B41FA5}">
                      <a16:colId xmlns:a16="http://schemas.microsoft.com/office/drawing/2014/main" val="3507726106"/>
                    </a:ext>
                  </a:extLst>
                </a:gridCol>
                <a:gridCol w="329184">
                  <a:extLst>
                    <a:ext uri="{9D8B030D-6E8A-4147-A177-3AD203B41FA5}">
                      <a16:colId xmlns:a16="http://schemas.microsoft.com/office/drawing/2014/main" val="3648492829"/>
                    </a:ext>
                  </a:extLst>
                </a:gridCol>
                <a:gridCol w="329184">
                  <a:extLst>
                    <a:ext uri="{9D8B030D-6E8A-4147-A177-3AD203B41FA5}">
                      <a16:colId xmlns:a16="http://schemas.microsoft.com/office/drawing/2014/main" val="2060822232"/>
                    </a:ext>
                  </a:extLst>
                </a:gridCol>
                <a:gridCol w="329184">
                  <a:extLst>
                    <a:ext uri="{9D8B030D-6E8A-4147-A177-3AD203B41FA5}">
                      <a16:colId xmlns:a16="http://schemas.microsoft.com/office/drawing/2014/main" val="3497581016"/>
                    </a:ext>
                  </a:extLst>
                </a:gridCol>
                <a:gridCol w="329184">
                  <a:extLst>
                    <a:ext uri="{9D8B030D-6E8A-4147-A177-3AD203B41FA5}">
                      <a16:colId xmlns:a16="http://schemas.microsoft.com/office/drawing/2014/main" val="2239565762"/>
                    </a:ext>
                  </a:extLst>
                </a:gridCol>
                <a:gridCol w="329184">
                  <a:extLst>
                    <a:ext uri="{9D8B030D-6E8A-4147-A177-3AD203B41FA5}">
                      <a16:colId xmlns:a16="http://schemas.microsoft.com/office/drawing/2014/main" val="1891796932"/>
                    </a:ext>
                  </a:extLst>
                </a:gridCol>
                <a:gridCol w="329184">
                  <a:extLst>
                    <a:ext uri="{9D8B030D-6E8A-4147-A177-3AD203B41FA5}">
                      <a16:colId xmlns:a16="http://schemas.microsoft.com/office/drawing/2014/main" val="4260211387"/>
                    </a:ext>
                  </a:extLst>
                </a:gridCol>
                <a:gridCol w="329184">
                  <a:extLst>
                    <a:ext uri="{9D8B030D-6E8A-4147-A177-3AD203B41FA5}">
                      <a16:colId xmlns:a16="http://schemas.microsoft.com/office/drawing/2014/main" val="2452086860"/>
                    </a:ext>
                  </a:extLst>
                </a:gridCol>
                <a:gridCol w="329184">
                  <a:extLst>
                    <a:ext uri="{9D8B030D-6E8A-4147-A177-3AD203B41FA5}">
                      <a16:colId xmlns:a16="http://schemas.microsoft.com/office/drawing/2014/main" val="2665891050"/>
                    </a:ext>
                  </a:extLst>
                </a:gridCol>
                <a:gridCol w="329184">
                  <a:extLst>
                    <a:ext uri="{9D8B030D-6E8A-4147-A177-3AD203B41FA5}">
                      <a16:colId xmlns:a16="http://schemas.microsoft.com/office/drawing/2014/main" val="4065951811"/>
                    </a:ext>
                  </a:extLst>
                </a:gridCol>
                <a:gridCol w="1399032">
                  <a:extLst>
                    <a:ext uri="{9D8B030D-6E8A-4147-A177-3AD203B41FA5}">
                      <a16:colId xmlns:a16="http://schemas.microsoft.com/office/drawing/2014/main" val="3051484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4961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- 2023-11-13 17:13:27</a:t>
                      </a:r>
                      <a:r>
                        <a:rPr kumimoji="0" lang="de-DE" sz="1000" b="0" i="0" u="none" strike="noStrike" kern="1200" cap="none" spc="0" normalizeH="0" baseline="0" noProof="0">
                          <a:ln>
                            <a:noFill/>
                          </a:ln>
                          <a:solidFill>
                            <a:prstClr val="black"/>
                          </a:solidFill>
                          <a:effectLst/>
                          <a:uLnTx/>
                          <a:uFillTx/>
                          <a:latin typeface="Calibri"/>
                          <a:ea typeface="+mn-ea"/>
                          <a:cs typeface="+mn-cs"/>
                        </a:rPr>
                        <a:t>
 Der Winter kommt und wir haben da was für euch, damit ihr am Grill nicht frieren müsst 🥶: Wir verlosen ein WURZELPETER Gewinn-Paket bestehend aus unserem coolen Hoodie, einer warmen Mütze und der original WURZELPETER Grillschürze. 
Folgt uns und schreibt, mit wem ihr am liebsten im Winter grillt und was ihr gegen die Kälte macht und schon seid ihr im Lostopf! 🤩 
Das Gewinnspiel geht bis zum 19.11.2023 23:59 Uhr. Viel Glück! - Gewinnspiel beendet. 
 #gewinnspiel #wurzelpeter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https://quintly-image-storage.s3.amazonaws.com/41dab11f591432fb16330d3b3f68d1af/39c5460800a17ecdd31d3338307952aa.jpg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403860374"/>
                  </a:ext>
                </a:extLst>
              </a:tr>
            </a:tbl>
          </a:graphicData>
        </a:graphic>
      </p:graphicFrame>
      <p:sp>
        <p:nvSpPr>
          <p:cNvPr id="4" name="Text Placeholder 3">
            <a:extLst>
              <a:ext uri="{FF2B5EF4-FFF2-40B4-BE49-F238E27FC236}">
                <a16:creationId xmlns:a16="http://schemas.microsoft.com/office/drawing/2014/main" id="{9115C2B1-870F-4E27-BC2C-E8B7E7323A5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12459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CED0-2F19-44B1-859C-B935568900FF}"/>
              </a:ext>
            </a:extLst>
          </p:cNvPr>
          <p:cNvSpPr>
            <a:spLocks noGrp="1"/>
          </p:cNvSpPr>
          <p:nvPr>
            <p:ph type="title"/>
          </p:nvPr>
        </p:nvSpPr>
        <p:spPr/>
        <p:txBody>
          <a:bodyPr/>
          <a:lstStyle/>
          <a:p>
            <a:r>
              <a:rPr lang="en-US"/>
              <a:t>Facebook Ads Performance Table | WUP - 6 of 8</a:t>
            </a:r>
          </a:p>
        </p:txBody>
      </p:sp>
      <p:graphicFrame>
        <p:nvGraphicFramePr>
          <p:cNvPr id="5" name="Table Placeholder 4">
            <a:extLst>
              <a:ext uri="{FF2B5EF4-FFF2-40B4-BE49-F238E27FC236}">
                <a16:creationId xmlns:a16="http://schemas.microsoft.com/office/drawing/2014/main" id="{F9A4D936-B0A3-4174-B88A-3058AC0DA4CC}"/>
              </a:ext>
            </a:extLst>
          </p:cNvPr>
          <p:cNvGraphicFramePr>
            <a:graphicFrameLocks noGrp="1"/>
          </p:cNvGraphicFramePr>
          <p:nvPr>
            <p:ph type="tbl" sz="quarter" idx="13"/>
            <p:extLst>
              <p:ext uri="{D42A27DB-BD31-4B8C-83A1-F6EECF244321}">
                <p14:modId xmlns:p14="http://schemas.microsoft.com/office/powerpoint/2010/main" val="803813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91549817"/>
                    </a:ext>
                  </a:extLst>
                </a:gridCol>
                <a:gridCol w="905256">
                  <a:extLst>
                    <a:ext uri="{9D8B030D-6E8A-4147-A177-3AD203B41FA5}">
                      <a16:colId xmlns:a16="http://schemas.microsoft.com/office/drawing/2014/main" val="1784266211"/>
                    </a:ext>
                  </a:extLst>
                </a:gridCol>
                <a:gridCol w="329184">
                  <a:extLst>
                    <a:ext uri="{9D8B030D-6E8A-4147-A177-3AD203B41FA5}">
                      <a16:colId xmlns:a16="http://schemas.microsoft.com/office/drawing/2014/main" val="1526910923"/>
                    </a:ext>
                  </a:extLst>
                </a:gridCol>
                <a:gridCol w="329184">
                  <a:extLst>
                    <a:ext uri="{9D8B030D-6E8A-4147-A177-3AD203B41FA5}">
                      <a16:colId xmlns:a16="http://schemas.microsoft.com/office/drawing/2014/main" val="2526937505"/>
                    </a:ext>
                  </a:extLst>
                </a:gridCol>
                <a:gridCol w="329184">
                  <a:extLst>
                    <a:ext uri="{9D8B030D-6E8A-4147-A177-3AD203B41FA5}">
                      <a16:colId xmlns:a16="http://schemas.microsoft.com/office/drawing/2014/main" val="3800962085"/>
                    </a:ext>
                  </a:extLst>
                </a:gridCol>
                <a:gridCol w="329184">
                  <a:extLst>
                    <a:ext uri="{9D8B030D-6E8A-4147-A177-3AD203B41FA5}">
                      <a16:colId xmlns:a16="http://schemas.microsoft.com/office/drawing/2014/main" val="2104312363"/>
                    </a:ext>
                  </a:extLst>
                </a:gridCol>
                <a:gridCol w="329184">
                  <a:extLst>
                    <a:ext uri="{9D8B030D-6E8A-4147-A177-3AD203B41FA5}">
                      <a16:colId xmlns:a16="http://schemas.microsoft.com/office/drawing/2014/main" val="3995449540"/>
                    </a:ext>
                  </a:extLst>
                </a:gridCol>
                <a:gridCol w="329184">
                  <a:extLst>
                    <a:ext uri="{9D8B030D-6E8A-4147-A177-3AD203B41FA5}">
                      <a16:colId xmlns:a16="http://schemas.microsoft.com/office/drawing/2014/main" val="18708142"/>
                    </a:ext>
                  </a:extLst>
                </a:gridCol>
                <a:gridCol w="329184">
                  <a:extLst>
                    <a:ext uri="{9D8B030D-6E8A-4147-A177-3AD203B41FA5}">
                      <a16:colId xmlns:a16="http://schemas.microsoft.com/office/drawing/2014/main" val="2029032463"/>
                    </a:ext>
                  </a:extLst>
                </a:gridCol>
                <a:gridCol w="329184">
                  <a:extLst>
                    <a:ext uri="{9D8B030D-6E8A-4147-A177-3AD203B41FA5}">
                      <a16:colId xmlns:a16="http://schemas.microsoft.com/office/drawing/2014/main" val="3770867412"/>
                    </a:ext>
                  </a:extLst>
                </a:gridCol>
                <a:gridCol w="329184">
                  <a:extLst>
                    <a:ext uri="{9D8B030D-6E8A-4147-A177-3AD203B41FA5}">
                      <a16:colId xmlns:a16="http://schemas.microsoft.com/office/drawing/2014/main" val="3848501018"/>
                    </a:ext>
                  </a:extLst>
                </a:gridCol>
                <a:gridCol w="329184">
                  <a:extLst>
                    <a:ext uri="{9D8B030D-6E8A-4147-A177-3AD203B41FA5}">
                      <a16:colId xmlns:a16="http://schemas.microsoft.com/office/drawing/2014/main" val="1719881283"/>
                    </a:ext>
                  </a:extLst>
                </a:gridCol>
                <a:gridCol w="329184">
                  <a:extLst>
                    <a:ext uri="{9D8B030D-6E8A-4147-A177-3AD203B41FA5}">
                      <a16:colId xmlns:a16="http://schemas.microsoft.com/office/drawing/2014/main" val="3172598738"/>
                    </a:ext>
                  </a:extLst>
                </a:gridCol>
                <a:gridCol w="329184">
                  <a:extLst>
                    <a:ext uri="{9D8B030D-6E8A-4147-A177-3AD203B41FA5}">
                      <a16:colId xmlns:a16="http://schemas.microsoft.com/office/drawing/2014/main" val="1808213792"/>
                    </a:ext>
                  </a:extLst>
                </a:gridCol>
                <a:gridCol w="329184">
                  <a:extLst>
                    <a:ext uri="{9D8B030D-6E8A-4147-A177-3AD203B41FA5}">
                      <a16:colId xmlns:a16="http://schemas.microsoft.com/office/drawing/2014/main" val="3801158947"/>
                    </a:ext>
                  </a:extLst>
                </a:gridCol>
                <a:gridCol w="1399032">
                  <a:extLst>
                    <a:ext uri="{9D8B030D-6E8A-4147-A177-3AD203B41FA5}">
                      <a16:colId xmlns:a16="http://schemas.microsoft.com/office/drawing/2014/main" val="3430053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97923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- 2023-11-05 11:47:17</a:t>
                      </a:r>
                      <a:r>
                        <a:rPr kumimoji="0" lang="de-DE" sz="1000" b="0" i="0" u="none" strike="noStrike" kern="1200" cap="none" spc="0" normalizeH="0" baseline="0" noProof="0">
                          <a:ln>
                            <a:noFill/>
                          </a:ln>
                          <a:solidFill>
                            <a:prstClr val="black"/>
                          </a:solidFill>
                          <a:effectLst/>
                          <a:uLnTx/>
                          <a:uFillTx/>
                          <a:latin typeface="Calibri"/>
                          <a:ea typeface="+mn-ea"/>
                          <a:cs typeface="+mn-cs"/>
                        </a:rPr>
                        <a:t>
 Ihr wisst ja: Hinter jedem guten Mann steht ein mindestens genauso guter Freund. Fröhlichen Weltmännertag!
#weltmännertag #gemeinsamgenießen #machtdie runde h#drinkresponsibly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https://quintly-image-storage.s3.amazonaws.com/8b39009b5fbd521a7092e076c7f6b1b8/ac467b3b9476c8d3b11213a36abc36e5.jpg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707286332"/>
                  </a:ext>
                </a:extLst>
              </a:tr>
            </a:tbl>
          </a:graphicData>
        </a:graphic>
      </p:graphicFrame>
      <p:sp>
        <p:nvSpPr>
          <p:cNvPr id="4" name="Text Placeholder 3">
            <a:extLst>
              <a:ext uri="{FF2B5EF4-FFF2-40B4-BE49-F238E27FC236}">
                <a16:creationId xmlns:a16="http://schemas.microsoft.com/office/drawing/2014/main" id="{89983625-F563-4C54-B069-52979C67EDF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69445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BAD67-8DB6-4BB2-B986-EF360E4BD99D}"/>
              </a:ext>
            </a:extLst>
          </p:cNvPr>
          <p:cNvSpPr>
            <a:spLocks noGrp="1"/>
          </p:cNvSpPr>
          <p:nvPr>
            <p:ph type="title"/>
          </p:nvPr>
        </p:nvSpPr>
        <p:spPr/>
        <p:txBody>
          <a:bodyPr/>
          <a:lstStyle/>
          <a:p>
            <a:r>
              <a:rPr lang="en-US"/>
              <a:t>Facebook Ads Performance Table | WUP - 7 of 8</a:t>
            </a:r>
          </a:p>
        </p:txBody>
      </p:sp>
      <p:graphicFrame>
        <p:nvGraphicFramePr>
          <p:cNvPr id="5" name="Table Placeholder 4">
            <a:extLst>
              <a:ext uri="{FF2B5EF4-FFF2-40B4-BE49-F238E27FC236}">
                <a16:creationId xmlns:a16="http://schemas.microsoft.com/office/drawing/2014/main" id="{7D3511C8-85D2-49C7-81DE-21C823F3E0FD}"/>
              </a:ext>
            </a:extLst>
          </p:cNvPr>
          <p:cNvGraphicFramePr>
            <a:graphicFrameLocks noGrp="1"/>
          </p:cNvGraphicFramePr>
          <p:nvPr>
            <p:ph type="tbl" sz="quarter" idx="13"/>
            <p:extLst>
              <p:ext uri="{D42A27DB-BD31-4B8C-83A1-F6EECF244321}">
                <p14:modId xmlns:p14="http://schemas.microsoft.com/office/powerpoint/2010/main" val="1799635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99407099"/>
                    </a:ext>
                  </a:extLst>
                </a:gridCol>
                <a:gridCol w="905256">
                  <a:extLst>
                    <a:ext uri="{9D8B030D-6E8A-4147-A177-3AD203B41FA5}">
                      <a16:colId xmlns:a16="http://schemas.microsoft.com/office/drawing/2014/main" val="1098412333"/>
                    </a:ext>
                  </a:extLst>
                </a:gridCol>
                <a:gridCol w="329184">
                  <a:extLst>
                    <a:ext uri="{9D8B030D-6E8A-4147-A177-3AD203B41FA5}">
                      <a16:colId xmlns:a16="http://schemas.microsoft.com/office/drawing/2014/main" val="1838553059"/>
                    </a:ext>
                  </a:extLst>
                </a:gridCol>
                <a:gridCol w="329184">
                  <a:extLst>
                    <a:ext uri="{9D8B030D-6E8A-4147-A177-3AD203B41FA5}">
                      <a16:colId xmlns:a16="http://schemas.microsoft.com/office/drawing/2014/main" val="3336634433"/>
                    </a:ext>
                  </a:extLst>
                </a:gridCol>
                <a:gridCol w="329184">
                  <a:extLst>
                    <a:ext uri="{9D8B030D-6E8A-4147-A177-3AD203B41FA5}">
                      <a16:colId xmlns:a16="http://schemas.microsoft.com/office/drawing/2014/main" val="1026119590"/>
                    </a:ext>
                  </a:extLst>
                </a:gridCol>
                <a:gridCol w="329184">
                  <a:extLst>
                    <a:ext uri="{9D8B030D-6E8A-4147-A177-3AD203B41FA5}">
                      <a16:colId xmlns:a16="http://schemas.microsoft.com/office/drawing/2014/main" val="1531709245"/>
                    </a:ext>
                  </a:extLst>
                </a:gridCol>
                <a:gridCol w="329184">
                  <a:extLst>
                    <a:ext uri="{9D8B030D-6E8A-4147-A177-3AD203B41FA5}">
                      <a16:colId xmlns:a16="http://schemas.microsoft.com/office/drawing/2014/main" val="2959514076"/>
                    </a:ext>
                  </a:extLst>
                </a:gridCol>
                <a:gridCol w="329184">
                  <a:extLst>
                    <a:ext uri="{9D8B030D-6E8A-4147-A177-3AD203B41FA5}">
                      <a16:colId xmlns:a16="http://schemas.microsoft.com/office/drawing/2014/main" val="3666706631"/>
                    </a:ext>
                  </a:extLst>
                </a:gridCol>
                <a:gridCol w="329184">
                  <a:extLst>
                    <a:ext uri="{9D8B030D-6E8A-4147-A177-3AD203B41FA5}">
                      <a16:colId xmlns:a16="http://schemas.microsoft.com/office/drawing/2014/main" val="4280038253"/>
                    </a:ext>
                  </a:extLst>
                </a:gridCol>
                <a:gridCol w="329184">
                  <a:extLst>
                    <a:ext uri="{9D8B030D-6E8A-4147-A177-3AD203B41FA5}">
                      <a16:colId xmlns:a16="http://schemas.microsoft.com/office/drawing/2014/main" val="2009050227"/>
                    </a:ext>
                  </a:extLst>
                </a:gridCol>
                <a:gridCol w="329184">
                  <a:extLst>
                    <a:ext uri="{9D8B030D-6E8A-4147-A177-3AD203B41FA5}">
                      <a16:colId xmlns:a16="http://schemas.microsoft.com/office/drawing/2014/main" val="2376728678"/>
                    </a:ext>
                  </a:extLst>
                </a:gridCol>
                <a:gridCol w="329184">
                  <a:extLst>
                    <a:ext uri="{9D8B030D-6E8A-4147-A177-3AD203B41FA5}">
                      <a16:colId xmlns:a16="http://schemas.microsoft.com/office/drawing/2014/main" val="2154121746"/>
                    </a:ext>
                  </a:extLst>
                </a:gridCol>
                <a:gridCol w="329184">
                  <a:extLst>
                    <a:ext uri="{9D8B030D-6E8A-4147-A177-3AD203B41FA5}">
                      <a16:colId xmlns:a16="http://schemas.microsoft.com/office/drawing/2014/main" val="2963997176"/>
                    </a:ext>
                  </a:extLst>
                </a:gridCol>
                <a:gridCol w="329184">
                  <a:extLst>
                    <a:ext uri="{9D8B030D-6E8A-4147-A177-3AD203B41FA5}">
                      <a16:colId xmlns:a16="http://schemas.microsoft.com/office/drawing/2014/main" val="512317124"/>
                    </a:ext>
                  </a:extLst>
                </a:gridCol>
                <a:gridCol w="329184">
                  <a:extLst>
                    <a:ext uri="{9D8B030D-6E8A-4147-A177-3AD203B41FA5}">
                      <a16:colId xmlns:a16="http://schemas.microsoft.com/office/drawing/2014/main" val="3450679270"/>
                    </a:ext>
                  </a:extLst>
                </a:gridCol>
                <a:gridCol w="1399032">
                  <a:extLst>
                    <a:ext uri="{9D8B030D-6E8A-4147-A177-3AD203B41FA5}">
                      <a16:colId xmlns:a16="http://schemas.microsoft.com/office/drawing/2014/main" val="412798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49604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- 2023-11-03 11:55:35</a:t>
                      </a:r>
                      <a:r>
                        <a:rPr kumimoji="0" lang="de-DE" sz="1000" b="0" i="0" u="none" strike="noStrike" kern="1200" cap="none" spc="0" normalizeH="0" baseline="0" noProof="0">
                          <a:ln>
                            <a:noFill/>
                          </a:ln>
                          <a:solidFill>
                            <a:prstClr val="black"/>
                          </a:solidFill>
                          <a:effectLst/>
                          <a:uLnTx/>
                          <a:uFillTx/>
                          <a:latin typeface="Calibri"/>
                          <a:ea typeface="+mn-ea"/>
                          <a:cs typeface="+mn-cs"/>
                        </a:rPr>
                        <a:t>
 Ihr wisst ja: Hinter jedem guten Mann steht ein mindestens genauso guter Freund. Fröhlichen Weltmännertag!  
#weltmännertag #gemeinsamgenießen #machtdierunde h#drinkresponsibly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https://quintly-image-storage.s3.amazonaws.com/41dab11f591432fb16330d3b3f68d1af/79a978c7b9f58d5b7dbd820549908c28.jpg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2892213912"/>
                  </a:ext>
                </a:extLst>
              </a:tr>
            </a:tbl>
          </a:graphicData>
        </a:graphic>
      </p:graphicFrame>
      <p:sp>
        <p:nvSpPr>
          <p:cNvPr id="4" name="Text Placeholder 3">
            <a:extLst>
              <a:ext uri="{FF2B5EF4-FFF2-40B4-BE49-F238E27FC236}">
                <a16:creationId xmlns:a16="http://schemas.microsoft.com/office/drawing/2014/main" id="{428A9C5D-845E-4193-8D57-F031CC57236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835608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D36E0-4679-419B-AE80-7B0215EE548F}"/>
              </a:ext>
            </a:extLst>
          </p:cNvPr>
          <p:cNvSpPr>
            <a:spLocks noGrp="1"/>
          </p:cNvSpPr>
          <p:nvPr>
            <p:ph type="title"/>
          </p:nvPr>
        </p:nvSpPr>
        <p:spPr/>
        <p:txBody>
          <a:bodyPr/>
          <a:lstStyle/>
          <a:p>
            <a:r>
              <a:rPr lang="en-US"/>
              <a:t>Facebook Ads Performance Table | WUP - 8 of 8</a:t>
            </a:r>
          </a:p>
        </p:txBody>
      </p:sp>
      <p:graphicFrame>
        <p:nvGraphicFramePr>
          <p:cNvPr id="5" name="Table Placeholder 4">
            <a:extLst>
              <a:ext uri="{FF2B5EF4-FFF2-40B4-BE49-F238E27FC236}">
                <a16:creationId xmlns:a16="http://schemas.microsoft.com/office/drawing/2014/main" id="{4F1EC24A-4F06-444F-AA0B-E65CE739D9A0}"/>
              </a:ext>
            </a:extLst>
          </p:cNvPr>
          <p:cNvGraphicFramePr>
            <a:graphicFrameLocks noGrp="1"/>
          </p:cNvGraphicFramePr>
          <p:nvPr>
            <p:ph type="tbl" sz="quarter" idx="13"/>
            <p:extLst>
              <p:ext uri="{D42A27DB-BD31-4B8C-83A1-F6EECF244321}">
                <p14:modId xmlns:p14="http://schemas.microsoft.com/office/powerpoint/2010/main" val="140392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41478860"/>
                    </a:ext>
                  </a:extLst>
                </a:gridCol>
                <a:gridCol w="905256">
                  <a:extLst>
                    <a:ext uri="{9D8B030D-6E8A-4147-A177-3AD203B41FA5}">
                      <a16:colId xmlns:a16="http://schemas.microsoft.com/office/drawing/2014/main" val="2047143249"/>
                    </a:ext>
                  </a:extLst>
                </a:gridCol>
                <a:gridCol w="329184">
                  <a:extLst>
                    <a:ext uri="{9D8B030D-6E8A-4147-A177-3AD203B41FA5}">
                      <a16:colId xmlns:a16="http://schemas.microsoft.com/office/drawing/2014/main" val="536151899"/>
                    </a:ext>
                  </a:extLst>
                </a:gridCol>
                <a:gridCol w="329184">
                  <a:extLst>
                    <a:ext uri="{9D8B030D-6E8A-4147-A177-3AD203B41FA5}">
                      <a16:colId xmlns:a16="http://schemas.microsoft.com/office/drawing/2014/main" val="3256962512"/>
                    </a:ext>
                  </a:extLst>
                </a:gridCol>
                <a:gridCol w="329184">
                  <a:extLst>
                    <a:ext uri="{9D8B030D-6E8A-4147-A177-3AD203B41FA5}">
                      <a16:colId xmlns:a16="http://schemas.microsoft.com/office/drawing/2014/main" val="2682705647"/>
                    </a:ext>
                  </a:extLst>
                </a:gridCol>
                <a:gridCol w="329184">
                  <a:extLst>
                    <a:ext uri="{9D8B030D-6E8A-4147-A177-3AD203B41FA5}">
                      <a16:colId xmlns:a16="http://schemas.microsoft.com/office/drawing/2014/main" val="4229241198"/>
                    </a:ext>
                  </a:extLst>
                </a:gridCol>
                <a:gridCol w="329184">
                  <a:extLst>
                    <a:ext uri="{9D8B030D-6E8A-4147-A177-3AD203B41FA5}">
                      <a16:colId xmlns:a16="http://schemas.microsoft.com/office/drawing/2014/main" val="1250943021"/>
                    </a:ext>
                  </a:extLst>
                </a:gridCol>
                <a:gridCol w="329184">
                  <a:extLst>
                    <a:ext uri="{9D8B030D-6E8A-4147-A177-3AD203B41FA5}">
                      <a16:colId xmlns:a16="http://schemas.microsoft.com/office/drawing/2014/main" val="4150439441"/>
                    </a:ext>
                  </a:extLst>
                </a:gridCol>
                <a:gridCol w="329184">
                  <a:extLst>
                    <a:ext uri="{9D8B030D-6E8A-4147-A177-3AD203B41FA5}">
                      <a16:colId xmlns:a16="http://schemas.microsoft.com/office/drawing/2014/main" val="3830910923"/>
                    </a:ext>
                  </a:extLst>
                </a:gridCol>
                <a:gridCol w="329184">
                  <a:extLst>
                    <a:ext uri="{9D8B030D-6E8A-4147-A177-3AD203B41FA5}">
                      <a16:colId xmlns:a16="http://schemas.microsoft.com/office/drawing/2014/main" val="572400618"/>
                    </a:ext>
                  </a:extLst>
                </a:gridCol>
                <a:gridCol w="329184">
                  <a:extLst>
                    <a:ext uri="{9D8B030D-6E8A-4147-A177-3AD203B41FA5}">
                      <a16:colId xmlns:a16="http://schemas.microsoft.com/office/drawing/2014/main" val="2324959087"/>
                    </a:ext>
                  </a:extLst>
                </a:gridCol>
                <a:gridCol w="329184">
                  <a:extLst>
                    <a:ext uri="{9D8B030D-6E8A-4147-A177-3AD203B41FA5}">
                      <a16:colId xmlns:a16="http://schemas.microsoft.com/office/drawing/2014/main" val="935962138"/>
                    </a:ext>
                  </a:extLst>
                </a:gridCol>
                <a:gridCol w="329184">
                  <a:extLst>
                    <a:ext uri="{9D8B030D-6E8A-4147-A177-3AD203B41FA5}">
                      <a16:colId xmlns:a16="http://schemas.microsoft.com/office/drawing/2014/main" val="4248906623"/>
                    </a:ext>
                  </a:extLst>
                </a:gridCol>
                <a:gridCol w="329184">
                  <a:extLst>
                    <a:ext uri="{9D8B030D-6E8A-4147-A177-3AD203B41FA5}">
                      <a16:colId xmlns:a16="http://schemas.microsoft.com/office/drawing/2014/main" val="954357839"/>
                    </a:ext>
                  </a:extLst>
                </a:gridCol>
                <a:gridCol w="329184">
                  <a:extLst>
                    <a:ext uri="{9D8B030D-6E8A-4147-A177-3AD203B41FA5}">
                      <a16:colId xmlns:a16="http://schemas.microsoft.com/office/drawing/2014/main" val="2703713405"/>
                    </a:ext>
                  </a:extLst>
                </a:gridCol>
                <a:gridCol w="1399032">
                  <a:extLst>
                    <a:ext uri="{9D8B030D-6E8A-4147-A177-3AD203B41FA5}">
                      <a16:colId xmlns:a16="http://schemas.microsoft.com/office/drawing/2014/main" val="144568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6835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Wurzelpeter.Berlin Wurzelpeter - 2023-11-01 19:58:17</a:t>
                      </a:r>
                      <a:r>
                        <a:rPr kumimoji="0" lang="de-DE" sz="1000" b="0" i="0" u="none" strike="noStrike" kern="1200" cap="none" spc="0" normalizeH="0" baseline="0" noProof="0">
                          <a:ln>
                            <a:noFill/>
                          </a:ln>
                          <a:solidFill>
                            <a:prstClr val="black"/>
                          </a:solidFill>
                          <a:effectLst/>
                          <a:uLnTx/>
                          <a:uFillTx/>
                          <a:latin typeface="Calibri"/>
                          <a:ea typeface="+mn-ea"/>
                          <a:cs typeface="+mn-cs"/>
                        </a:rPr>
                        <a:t>
 Er sieht düster aus und ist schrecklich lecker! Aber keine Angst, wenn er verschwindet – Nachschub bekommt ihr einfach online. Link in Bio 
 #halloween #geisterstunde #wurzelpeter #nachschub #drinkresponsibly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https://quintly-image-storage.s3.amazonaws.com/8b39009b5fbd521a7092e076c7f6b1b8/3d92262b9402dd6586ef4e7ab7db643f.jpg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733242020"/>
                  </a:ext>
                </a:extLst>
              </a:tr>
            </a:tbl>
          </a:graphicData>
        </a:graphic>
      </p:graphicFrame>
      <p:sp>
        <p:nvSpPr>
          <p:cNvPr id="4" name="Text Placeholder 3">
            <a:extLst>
              <a:ext uri="{FF2B5EF4-FFF2-40B4-BE49-F238E27FC236}">
                <a16:creationId xmlns:a16="http://schemas.microsoft.com/office/drawing/2014/main" id="{DF684DFF-D080-4AB7-B976-0B4651CC082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204040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335B-2887-421F-9A89-25CE7B9A967D}"/>
              </a:ext>
            </a:extLst>
          </p:cNvPr>
          <p:cNvSpPr>
            <a:spLocks noGrp="1"/>
          </p:cNvSpPr>
          <p:nvPr>
            <p:ph type="title"/>
          </p:nvPr>
        </p:nvSpPr>
        <p:spPr/>
        <p:txBody>
          <a:bodyPr/>
          <a:lstStyle/>
          <a:p>
            <a:r>
              <a:rPr lang="en-US"/>
              <a:t>Instagram Followers by City Table | WUP - 1 of 3</a:t>
            </a:r>
          </a:p>
        </p:txBody>
      </p:sp>
      <p:graphicFrame>
        <p:nvGraphicFramePr>
          <p:cNvPr id="5" name="Table Placeholder 4">
            <a:extLst>
              <a:ext uri="{FF2B5EF4-FFF2-40B4-BE49-F238E27FC236}">
                <a16:creationId xmlns:a16="http://schemas.microsoft.com/office/drawing/2014/main" id="{EAE7770A-014E-4F85-A48C-B60BA40C1387}"/>
              </a:ext>
            </a:extLst>
          </p:cNvPr>
          <p:cNvGraphicFramePr>
            <a:graphicFrameLocks noGrp="1"/>
          </p:cNvGraphicFramePr>
          <p:nvPr>
            <p:ph type="tbl" sz="quarter" idx="13"/>
            <p:extLst>
              <p:ext uri="{D42A27DB-BD31-4B8C-83A1-F6EECF244321}">
                <p14:modId xmlns:p14="http://schemas.microsoft.com/office/powerpoint/2010/main" val="1063682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829209229"/>
                    </a:ext>
                  </a:extLst>
                </a:gridCol>
                <a:gridCol w="3456432">
                  <a:extLst>
                    <a:ext uri="{9D8B030D-6E8A-4147-A177-3AD203B41FA5}">
                      <a16:colId xmlns:a16="http://schemas.microsoft.com/office/drawing/2014/main" val="420374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85103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extLst>
                  <a:ext uri="{0D108BD9-81ED-4DB2-BD59-A6C34878D82A}">
                    <a16:rowId xmlns:a16="http://schemas.microsoft.com/office/drawing/2014/main" val="156612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Cologne,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232991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Seoul, Seoul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91459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 York, New 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256921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413562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Hamburg,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404957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Neuhof,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371202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Wuppertal,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213358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Bergkamen,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46931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Wien,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133319471"/>
                  </a:ext>
                </a:extLst>
              </a:tr>
            </a:tbl>
          </a:graphicData>
        </a:graphic>
      </p:graphicFrame>
      <p:sp>
        <p:nvSpPr>
          <p:cNvPr id="4" name="Text Placeholder 3">
            <a:extLst>
              <a:ext uri="{FF2B5EF4-FFF2-40B4-BE49-F238E27FC236}">
                <a16:creationId xmlns:a16="http://schemas.microsoft.com/office/drawing/2014/main" id="{474FBA7F-C1F2-444A-A609-AB7C60D41D27}"/>
              </a:ext>
            </a:extLst>
          </p:cNvPr>
          <p:cNvSpPr>
            <a:spLocks noGrp="1"/>
          </p:cNvSpPr>
          <p:nvPr>
            <p:ph type="body" sz="quarter" idx="14"/>
          </p:nvPr>
        </p:nvSpPr>
        <p:spPr/>
        <p:txBody>
          <a:bodyPr/>
          <a:lstStyle/>
          <a:p>
            <a:r>
              <a:rPr lang="en-US"/>
              <a:t>10/31/2023 - 11/30/2023</a:t>
            </a:r>
          </a:p>
        </p:txBody>
      </p:sp>
    </p:spTree>
    <p:extLst>
      <p:ext uri="{BB962C8B-B14F-4D97-AF65-F5344CB8AC3E}">
        <p14:creationId xmlns:p14="http://schemas.microsoft.com/office/powerpoint/2010/main" val="2632716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2365-D52C-4FE8-A901-705E92592D3A}"/>
              </a:ext>
            </a:extLst>
          </p:cNvPr>
          <p:cNvSpPr>
            <a:spLocks noGrp="1"/>
          </p:cNvSpPr>
          <p:nvPr>
            <p:ph type="title"/>
          </p:nvPr>
        </p:nvSpPr>
        <p:spPr/>
        <p:txBody>
          <a:bodyPr/>
          <a:lstStyle/>
          <a:p>
            <a:r>
              <a:rPr lang="en-US"/>
              <a:t>Instagram Followers by City Table | WUP - 2 of 3</a:t>
            </a:r>
          </a:p>
        </p:txBody>
      </p:sp>
      <p:graphicFrame>
        <p:nvGraphicFramePr>
          <p:cNvPr id="5" name="Table Placeholder 4">
            <a:extLst>
              <a:ext uri="{FF2B5EF4-FFF2-40B4-BE49-F238E27FC236}">
                <a16:creationId xmlns:a16="http://schemas.microsoft.com/office/drawing/2014/main" id="{A9587726-3B96-4B8A-9C9F-289B496278A3}"/>
              </a:ext>
            </a:extLst>
          </p:cNvPr>
          <p:cNvGraphicFramePr>
            <a:graphicFrameLocks noGrp="1"/>
          </p:cNvGraphicFramePr>
          <p:nvPr>
            <p:ph type="tbl" sz="quarter" idx="13"/>
            <p:extLst>
              <p:ext uri="{D42A27DB-BD31-4B8C-83A1-F6EECF244321}">
                <p14:modId xmlns:p14="http://schemas.microsoft.com/office/powerpoint/2010/main" val="1339544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342293860"/>
                    </a:ext>
                  </a:extLst>
                </a:gridCol>
                <a:gridCol w="3456432">
                  <a:extLst>
                    <a:ext uri="{9D8B030D-6E8A-4147-A177-3AD203B41FA5}">
                      <a16:colId xmlns:a16="http://schemas.microsoft.com/office/drawing/2014/main" val="816023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29171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Düsseldorf,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421762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Hohe Börde, Saxony-Anhalt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26827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Höchenschwand,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70706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Moscow, Moscow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96012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Frankfurt,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59680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Jakarta, Jakarta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424696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Los Angeles, California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60397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Munich,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44401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Rio de Janeiro, Rio de Janeiro (state)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24283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São Paulo, São Paulo (state)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440612406"/>
                  </a:ext>
                </a:extLst>
              </a:tr>
            </a:tbl>
          </a:graphicData>
        </a:graphic>
      </p:graphicFrame>
      <p:sp>
        <p:nvSpPr>
          <p:cNvPr id="4" name="Text Placeholder 3">
            <a:extLst>
              <a:ext uri="{FF2B5EF4-FFF2-40B4-BE49-F238E27FC236}">
                <a16:creationId xmlns:a16="http://schemas.microsoft.com/office/drawing/2014/main" id="{FD924E0B-32E2-4CCD-858F-07CFF14FC3E8}"/>
              </a:ext>
            </a:extLst>
          </p:cNvPr>
          <p:cNvSpPr>
            <a:spLocks noGrp="1"/>
          </p:cNvSpPr>
          <p:nvPr>
            <p:ph type="body" sz="quarter" idx="14"/>
          </p:nvPr>
        </p:nvSpPr>
        <p:spPr/>
        <p:txBody>
          <a:bodyPr/>
          <a:lstStyle/>
          <a:p>
            <a:r>
              <a:rPr lang="en-US"/>
              <a:t>10/31/2023 - 11/30/2023</a:t>
            </a:r>
          </a:p>
        </p:txBody>
      </p:sp>
    </p:spTree>
    <p:extLst>
      <p:ext uri="{BB962C8B-B14F-4D97-AF65-F5344CB8AC3E}">
        <p14:creationId xmlns:p14="http://schemas.microsoft.com/office/powerpoint/2010/main" val="723806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2CA17-C726-49C9-B4E8-E2874A7F9641}"/>
              </a:ext>
            </a:extLst>
          </p:cNvPr>
          <p:cNvSpPr>
            <a:spLocks noGrp="1"/>
          </p:cNvSpPr>
          <p:nvPr>
            <p:ph type="title"/>
          </p:nvPr>
        </p:nvSpPr>
        <p:spPr/>
        <p:txBody>
          <a:bodyPr/>
          <a:lstStyle/>
          <a:p>
            <a:r>
              <a:rPr lang="en-US"/>
              <a:t>Instagram Followers by City Table | WUP - 3 of 3</a:t>
            </a:r>
          </a:p>
        </p:txBody>
      </p:sp>
      <p:graphicFrame>
        <p:nvGraphicFramePr>
          <p:cNvPr id="5" name="Table Placeholder 4">
            <a:extLst>
              <a:ext uri="{FF2B5EF4-FFF2-40B4-BE49-F238E27FC236}">
                <a16:creationId xmlns:a16="http://schemas.microsoft.com/office/drawing/2014/main" id="{2D678296-BDD3-4C8E-B402-70392A34118B}"/>
              </a:ext>
            </a:extLst>
          </p:cNvPr>
          <p:cNvGraphicFramePr>
            <a:graphicFrameLocks noGrp="1"/>
          </p:cNvGraphicFramePr>
          <p:nvPr>
            <p:ph type="tbl" sz="quarter" idx="13"/>
            <p:extLst>
              <p:ext uri="{D42A27DB-BD31-4B8C-83A1-F6EECF244321}">
                <p14:modId xmlns:p14="http://schemas.microsoft.com/office/powerpoint/2010/main" val="3329891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660225106"/>
                    </a:ext>
                  </a:extLst>
                </a:gridCol>
                <a:gridCol w="3456432">
                  <a:extLst>
                    <a:ext uri="{9D8B030D-6E8A-4147-A177-3AD203B41FA5}">
                      <a16:colId xmlns:a16="http://schemas.microsoft.com/office/drawing/2014/main" val="3473841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408247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Taipei, Taipei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59988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Istanbul, Istanbul Province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10728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Madrid, Comunidad de 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88092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Mainz, Rheinland-Pfalz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08528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Mannheim,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395917775"/>
                  </a:ext>
                </a:extLst>
              </a:tr>
            </a:tbl>
          </a:graphicData>
        </a:graphic>
      </p:graphicFrame>
      <p:sp>
        <p:nvSpPr>
          <p:cNvPr id="4" name="Text Placeholder 3">
            <a:extLst>
              <a:ext uri="{FF2B5EF4-FFF2-40B4-BE49-F238E27FC236}">
                <a16:creationId xmlns:a16="http://schemas.microsoft.com/office/drawing/2014/main" id="{F2140334-76D6-4DA7-9F72-74281997B750}"/>
              </a:ext>
            </a:extLst>
          </p:cNvPr>
          <p:cNvSpPr>
            <a:spLocks noGrp="1"/>
          </p:cNvSpPr>
          <p:nvPr>
            <p:ph type="body" sz="quarter" idx="14"/>
          </p:nvPr>
        </p:nvSpPr>
        <p:spPr/>
        <p:txBody>
          <a:bodyPr/>
          <a:lstStyle/>
          <a:p>
            <a:r>
              <a:rPr lang="en-US"/>
              <a:t>10/31/2023 - 11/30/2023</a:t>
            </a:r>
          </a:p>
        </p:txBody>
      </p:sp>
    </p:spTree>
    <p:extLst>
      <p:ext uri="{BB962C8B-B14F-4D97-AF65-F5344CB8AC3E}">
        <p14:creationId xmlns:p14="http://schemas.microsoft.com/office/powerpoint/2010/main" val="30294892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2136</Words>
  <Application>Microsoft Office PowerPoint</Application>
  <PresentationFormat>On-screen Show (4:3)</PresentationFormat>
  <Paragraphs>584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Monatliches Kurzreporting WUP</vt:lpstr>
      <vt:lpstr>Facebook Fanentwicklung | WUP</vt:lpstr>
      <vt:lpstr>Facebook Fan Demographics | WUP</vt:lpstr>
      <vt:lpstr>Facebook Fan Age Distribution | WUP</vt:lpstr>
      <vt:lpstr>Facebook Fan Gender Distribution | WUP</vt:lpstr>
      <vt:lpstr>Instagram Followers Online by Time | WUP</vt:lpstr>
      <vt:lpstr>Facebook Entwicklung Reichweite - organisch, paid, viral | WUP</vt:lpstr>
      <vt:lpstr>Facebook Reichweite -  1, 7, 28 Tage | WUP</vt:lpstr>
      <vt:lpstr>Facebook Postform | WUP</vt:lpstr>
      <vt:lpstr>Facebook Post - Contentform | WUP</vt:lpstr>
      <vt:lpstr>Facebook Organische Reichweite  - aufsteigend sortiert | WUP</vt:lpstr>
      <vt:lpstr>Facebook Fans By City Table | WUP - 1 of 3</vt:lpstr>
      <vt:lpstr>Facebook Fans By City Table | WUP - 2 of 3</vt:lpstr>
      <vt:lpstr>Facebook Fans By City Table | WUP - 3 of 3</vt:lpstr>
      <vt:lpstr>Instagram Followerentwicklung | WUP</vt:lpstr>
      <vt:lpstr>Instagram Followers Age Group Breakdown | WUP</vt:lpstr>
      <vt:lpstr>Instagram Followers Gender Breakdown | WUP</vt:lpstr>
      <vt:lpstr>Instagram Followers Demographics | WUP</vt:lpstr>
      <vt:lpstr>Instagram Reichweite | WUP</vt:lpstr>
      <vt:lpstr>Instagram Reichweite -  1, 7, 28 Tage | WUP</vt:lpstr>
      <vt:lpstr>Instagram Postform | WUP</vt:lpstr>
      <vt:lpstr>Instagram Post - Contentform | WUP</vt:lpstr>
      <vt:lpstr>Instagram Organische Reichweite - aufsteigend sortiert | WUP</vt:lpstr>
      <vt:lpstr>Instagram Story Table | WUP</vt:lpstr>
      <vt:lpstr>Facebook Ads Performance Table | WUP - 1 of 8</vt:lpstr>
      <vt:lpstr>Facebook Ads Performance Table | WUP - 2 of 8</vt:lpstr>
      <vt:lpstr>Facebook Ads Performance Table | WUP - 3 of 8</vt:lpstr>
      <vt:lpstr>Facebook Ads Performance Table | WUP - 4 of 8</vt:lpstr>
      <vt:lpstr>Facebook Ads Performance Table | WUP - 5 of 8</vt:lpstr>
      <vt:lpstr>Facebook Ads Performance Table | WUP - 6 of 8</vt:lpstr>
      <vt:lpstr>Facebook Ads Performance Table | WUP - 7 of 8</vt:lpstr>
      <vt:lpstr>Facebook Ads Performance Table | WUP - 8 of 8</vt:lpstr>
      <vt:lpstr>Instagram Followers by City Table | WUP - 1 of 3</vt:lpstr>
      <vt:lpstr>Instagram Followers by City Table | WUP - 2 of 3</vt:lpstr>
      <vt:lpstr>Instagram Followers by City Table | WUP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Monatliches Kurzreporting WUP</dc:title>
  <dc:creator>Frederik Born</dc:creator>
  <cp:lastModifiedBy>Frederik Born</cp:lastModifiedBy>
  <cp:revision>1</cp:revision>
  <dcterms:created xsi:type="dcterms:W3CDTF">2023-12-12T10:50:18Z</dcterms:created>
  <dcterms:modified xsi:type="dcterms:W3CDTF">2023-12-12T10:51:14Z</dcterms:modified>
</cp:coreProperties>
</file>