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7" r:id="rId49"/>
    <p:sldId id="308" r:id="rId50"/>
    <p:sldId id="309" r:id="rId51"/>
    <p:sldId id="310" r:id="rId52"/>
    <p:sldId id="311" r:id="rId53"/>
    <p:sldId id="312" r:id="rId54"/>
    <p:sldId id="313" r:id="rId55"/>
    <p:sldId id="314" r:id="rId56"/>
    <p:sldId id="315" r:id="rId57"/>
    <p:sldId id="316"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4" r:id="rId84"/>
    <p:sldId id="345" r:id="rId85"/>
    <p:sldId id="346" r:id="rId86"/>
  </p:sldIdLst>
  <p:sldSz cx="9144000" cy="6858000" type="screen4x3"/>
  <p:notesSz cx="6858000" cy="9144000"/>
  <p:embeddedFontLst>
    <p:embeddedFont>
      <p:font typeface="Calibri" panose="020F0502020204030204" pitchFamily="34" charset="0"/>
      <p:regular r:id="rId87"/>
      <p:bold r:id="rId88"/>
      <p:italic r:id="rId89"/>
      <p:boldItalic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 Wurzelpeter</c:v>
                </c:pt>
              </c:strCache>
            </c:strRef>
          </c:tx>
          <c:spPr>
            <a:ln w="28575" cap="rnd">
              <a:solidFill>
                <a:schemeClr val="accent1"/>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Sheet1!$B$2:$B$334</c:f>
              <c:numCache>
                <c:formatCode>General</c:formatCode>
                <c:ptCount val="333"/>
                <c:pt idx="0">
                  <c:v>4070</c:v>
                </c:pt>
                <c:pt idx="1">
                  <c:v>4072</c:v>
                </c:pt>
                <c:pt idx="2">
                  <c:v>4071</c:v>
                </c:pt>
                <c:pt idx="3">
                  <c:v>4076</c:v>
                </c:pt>
                <c:pt idx="4">
                  <c:v>4078</c:v>
                </c:pt>
                <c:pt idx="5">
                  <c:v>4077</c:v>
                </c:pt>
                <c:pt idx="6">
                  <c:v>4082</c:v>
                </c:pt>
                <c:pt idx="7">
                  <c:v>4084</c:v>
                </c:pt>
                <c:pt idx="8">
                  <c:v>4084</c:v>
                </c:pt>
                <c:pt idx="9">
                  <c:v>4089</c:v>
                </c:pt>
                <c:pt idx="10">
                  <c:v>4092</c:v>
                </c:pt>
                <c:pt idx="11">
                  <c:v>4095</c:v>
                </c:pt>
                <c:pt idx="12">
                  <c:v>4095</c:v>
                </c:pt>
                <c:pt idx="13">
                  <c:v>4093</c:v>
                </c:pt>
                <c:pt idx="14">
                  <c:v>4095</c:v>
                </c:pt>
                <c:pt idx="15">
                  <c:v>4100</c:v>
                </c:pt>
                <c:pt idx="16">
                  <c:v>4102</c:v>
                </c:pt>
                <c:pt idx="17">
                  <c:v>4103</c:v>
                </c:pt>
                <c:pt idx="18">
                  <c:v>4105</c:v>
                </c:pt>
                <c:pt idx="19">
                  <c:v>4106</c:v>
                </c:pt>
                <c:pt idx="20">
                  <c:v>4110</c:v>
                </c:pt>
                <c:pt idx="21">
                  <c:v>4113</c:v>
                </c:pt>
                <c:pt idx="22">
                  <c:v>4112</c:v>
                </c:pt>
                <c:pt idx="23">
                  <c:v>4117</c:v>
                </c:pt>
                <c:pt idx="24">
                  <c:v>4118</c:v>
                </c:pt>
                <c:pt idx="25">
                  <c:v>4120</c:v>
                </c:pt>
                <c:pt idx="26">
                  <c:v>4123</c:v>
                </c:pt>
                <c:pt idx="27">
                  <c:v>4127</c:v>
                </c:pt>
                <c:pt idx="28">
                  <c:v>4129</c:v>
                </c:pt>
                <c:pt idx="29">
                  <c:v>4133</c:v>
                </c:pt>
                <c:pt idx="30">
                  <c:v>4135</c:v>
                </c:pt>
                <c:pt idx="31">
                  <c:v>4135</c:v>
                </c:pt>
                <c:pt idx="32">
                  <c:v>4134</c:v>
                </c:pt>
                <c:pt idx="33">
                  <c:v>4134</c:v>
                </c:pt>
                <c:pt idx="34">
                  <c:v>4134</c:v>
                </c:pt>
                <c:pt idx="35">
                  <c:v>4134</c:v>
                </c:pt>
                <c:pt idx="36">
                  <c:v>4134</c:v>
                </c:pt>
                <c:pt idx="37">
                  <c:v>4134</c:v>
                </c:pt>
                <c:pt idx="38">
                  <c:v>4132</c:v>
                </c:pt>
                <c:pt idx="39">
                  <c:v>4132</c:v>
                </c:pt>
                <c:pt idx="40">
                  <c:v>4132</c:v>
                </c:pt>
                <c:pt idx="41">
                  <c:v>4132</c:v>
                </c:pt>
                <c:pt idx="42">
                  <c:v>4132</c:v>
                </c:pt>
                <c:pt idx="43">
                  <c:v>4132</c:v>
                </c:pt>
                <c:pt idx="44">
                  <c:v>4132</c:v>
                </c:pt>
                <c:pt idx="45">
                  <c:v>4132</c:v>
                </c:pt>
                <c:pt idx="46">
                  <c:v>4132</c:v>
                </c:pt>
                <c:pt idx="47">
                  <c:v>4132</c:v>
                </c:pt>
                <c:pt idx="48">
                  <c:v>4132</c:v>
                </c:pt>
                <c:pt idx="49">
                  <c:v>4132</c:v>
                </c:pt>
                <c:pt idx="50">
                  <c:v>4139</c:v>
                </c:pt>
                <c:pt idx="51">
                  <c:v>4141</c:v>
                </c:pt>
                <c:pt idx="52">
                  <c:v>4142</c:v>
                </c:pt>
                <c:pt idx="53">
                  <c:v>4150</c:v>
                </c:pt>
                <c:pt idx="54">
                  <c:v>4153</c:v>
                </c:pt>
                <c:pt idx="55">
                  <c:v>4155</c:v>
                </c:pt>
                <c:pt idx="56">
                  <c:v>4163</c:v>
                </c:pt>
                <c:pt idx="57">
                  <c:v>4165</c:v>
                </c:pt>
                <c:pt idx="58">
                  <c:v>4166</c:v>
                </c:pt>
                <c:pt idx="59">
                  <c:v>4166</c:v>
                </c:pt>
                <c:pt idx="60">
                  <c:v>4165</c:v>
                </c:pt>
                <c:pt idx="61">
                  <c:v>4166</c:v>
                </c:pt>
                <c:pt idx="62">
                  <c:v>4166</c:v>
                </c:pt>
                <c:pt idx="63">
                  <c:v>4166</c:v>
                </c:pt>
                <c:pt idx="64">
                  <c:v>4166</c:v>
                </c:pt>
                <c:pt idx="65">
                  <c:v>4165</c:v>
                </c:pt>
                <c:pt idx="66">
                  <c:v>4164</c:v>
                </c:pt>
                <c:pt idx="67">
                  <c:v>4165</c:v>
                </c:pt>
                <c:pt idx="68">
                  <c:v>4166</c:v>
                </c:pt>
                <c:pt idx="69">
                  <c:v>4170</c:v>
                </c:pt>
                <c:pt idx="71">
                  <c:v>4170</c:v>
                </c:pt>
                <c:pt idx="72">
                  <c:v>4172</c:v>
                </c:pt>
                <c:pt idx="73">
                  <c:v>4173</c:v>
                </c:pt>
                <c:pt idx="74">
                  <c:v>4174</c:v>
                </c:pt>
                <c:pt idx="75">
                  <c:v>4176</c:v>
                </c:pt>
                <c:pt idx="76">
                  <c:v>4176</c:v>
                </c:pt>
                <c:pt idx="77">
                  <c:v>4178</c:v>
                </c:pt>
                <c:pt idx="78">
                  <c:v>4178</c:v>
                </c:pt>
                <c:pt idx="79">
                  <c:v>4179</c:v>
                </c:pt>
                <c:pt idx="80">
                  <c:v>4179</c:v>
                </c:pt>
                <c:pt idx="81">
                  <c:v>4180</c:v>
                </c:pt>
                <c:pt idx="82">
                  <c:v>4182</c:v>
                </c:pt>
                <c:pt idx="83">
                  <c:v>4184</c:v>
                </c:pt>
                <c:pt idx="84">
                  <c:v>4184</c:v>
                </c:pt>
                <c:pt idx="85">
                  <c:v>4184</c:v>
                </c:pt>
                <c:pt idx="86">
                  <c:v>4185</c:v>
                </c:pt>
                <c:pt idx="87">
                  <c:v>4185</c:v>
                </c:pt>
                <c:pt idx="88">
                  <c:v>4187</c:v>
                </c:pt>
                <c:pt idx="89">
                  <c:v>4187</c:v>
                </c:pt>
                <c:pt idx="90">
                  <c:v>4187</c:v>
                </c:pt>
                <c:pt idx="91">
                  <c:v>4187</c:v>
                </c:pt>
                <c:pt idx="92">
                  <c:v>4187</c:v>
                </c:pt>
                <c:pt idx="93">
                  <c:v>4188</c:v>
                </c:pt>
                <c:pt idx="94">
                  <c:v>4188</c:v>
                </c:pt>
                <c:pt idx="95">
                  <c:v>4188</c:v>
                </c:pt>
                <c:pt idx="96">
                  <c:v>4193</c:v>
                </c:pt>
                <c:pt idx="97">
                  <c:v>4195</c:v>
                </c:pt>
                <c:pt idx="98">
                  <c:v>4197</c:v>
                </c:pt>
                <c:pt idx="99">
                  <c:v>4200</c:v>
                </c:pt>
                <c:pt idx="100">
                  <c:v>4202</c:v>
                </c:pt>
                <c:pt idx="101">
                  <c:v>4203</c:v>
                </c:pt>
                <c:pt idx="102">
                  <c:v>4205</c:v>
                </c:pt>
                <c:pt idx="103">
                  <c:v>4207</c:v>
                </c:pt>
                <c:pt idx="104">
                  <c:v>4210</c:v>
                </c:pt>
                <c:pt idx="105">
                  <c:v>4212</c:v>
                </c:pt>
                <c:pt idx="106">
                  <c:v>4212</c:v>
                </c:pt>
                <c:pt idx="107">
                  <c:v>4213</c:v>
                </c:pt>
                <c:pt idx="108">
                  <c:v>4216</c:v>
                </c:pt>
                <c:pt idx="109">
                  <c:v>4218</c:v>
                </c:pt>
                <c:pt idx="110">
                  <c:v>4221</c:v>
                </c:pt>
                <c:pt idx="111">
                  <c:v>4223</c:v>
                </c:pt>
                <c:pt idx="112">
                  <c:v>4225</c:v>
                </c:pt>
                <c:pt idx="113">
                  <c:v>4227</c:v>
                </c:pt>
                <c:pt idx="114">
                  <c:v>4229</c:v>
                </c:pt>
                <c:pt idx="115">
                  <c:v>4234</c:v>
                </c:pt>
                <c:pt idx="116">
                  <c:v>4237</c:v>
                </c:pt>
                <c:pt idx="117">
                  <c:v>4237</c:v>
                </c:pt>
                <c:pt idx="118">
                  <c:v>4240</c:v>
                </c:pt>
                <c:pt idx="119">
                  <c:v>4243</c:v>
                </c:pt>
                <c:pt idx="120">
                  <c:v>4243</c:v>
                </c:pt>
                <c:pt idx="121">
                  <c:v>4243</c:v>
                </c:pt>
                <c:pt idx="122">
                  <c:v>4243</c:v>
                </c:pt>
                <c:pt idx="123">
                  <c:v>4244</c:v>
                </c:pt>
                <c:pt idx="124">
                  <c:v>4244</c:v>
                </c:pt>
                <c:pt idx="125">
                  <c:v>4251</c:v>
                </c:pt>
                <c:pt idx="126">
                  <c:v>4260</c:v>
                </c:pt>
                <c:pt idx="127">
                  <c:v>4274</c:v>
                </c:pt>
                <c:pt idx="128">
                  <c:v>4283</c:v>
                </c:pt>
                <c:pt idx="129">
                  <c:v>4289</c:v>
                </c:pt>
                <c:pt idx="130">
                  <c:v>4296</c:v>
                </c:pt>
                <c:pt idx="131">
                  <c:v>4300</c:v>
                </c:pt>
                <c:pt idx="132">
                  <c:v>4309</c:v>
                </c:pt>
                <c:pt idx="133">
                  <c:v>4314</c:v>
                </c:pt>
                <c:pt idx="134">
                  <c:v>4324</c:v>
                </c:pt>
                <c:pt idx="135">
                  <c:v>4331</c:v>
                </c:pt>
                <c:pt idx="136">
                  <c:v>4337</c:v>
                </c:pt>
                <c:pt idx="137">
                  <c:v>4344</c:v>
                </c:pt>
                <c:pt idx="138">
                  <c:v>4364</c:v>
                </c:pt>
                <c:pt idx="139">
                  <c:v>4370</c:v>
                </c:pt>
                <c:pt idx="140">
                  <c:v>4384</c:v>
                </c:pt>
                <c:pt idx="141">
                  <c:v>4395</c:v>
                </c:pt>
                <c:pt idx="142">
                  <c:v>4411</c:v>
                </c:pt>
                <c:pt idx="143">
                  <c:v>4425</c:v>
                </c:pt>
                <c:pt idx="144">
                  <c:v>4437</c:v>
                </c:pt>
                <c:pt idx="145">
                  <c:v>4442</c:v>
                </c:pt>
                <c:pt idx="146">
                  <c:v>4444</c:v>
                </c:pt>
                <c:pt idx="147">
                  <c:v>4452</c:v>
                </c:pt>
                <c:pt idx="148">
                  <c:v>4460</c:v>
                </c:pt>
                <c:pt idx="149">
                  <c:v>4466</c:v>
                </c:pt>
                <c:pt idx="150">
                  <c:v>4477</c:v>
                </c:pt>
                <c:pt idx="151">
                  <c:v>4491</c:v>
                </c:pt>
                <c:pt idx="152">
                  <c:v>4496</c:v>
                </c:pt>
                <c:pt idx="153">
                  <c:v>4498</c:v>
                </c:pt>
                <c:pt idx="154">
                  <c:v>4502</c:v>
                </c:pt>
                <c:pt idx="155">
                  <c:v>4512</c:v>
                </c:pt>
                <c:pt idx="156">
                  <c:v>4517</c:v>
                </c:pt>
                <c:pt idx="157">
                  <c:v>4521</c:v>
                </c:pt>
                <c:pt idx="158">
                  <c:v>4530</c:v>
                </c:pt>
                <c:pt idx="159">
                  <c:v>4533</c:v>
                </c:pt>
                <c:pt idx="160">
                  <c:v>4536</c:v>
                </c:pt>
                <c:pt idx="161">
                  <c:v>4537</c:v>
                </c:pt>
                <c:pt idx="162">
                  <c:v>4541</c:v>
                </c:pt>
                <c:pt idx="163">
                  <c:v>4542</c:v>
                </c:pt>
                <c:pt idx="164">
                  <c:v>4544</c:v>
                </c:pt>
                <c:pt idx="165">
                  <c:v>4548</c:v>
                </c:pt>
                <c:pt idx="166">
                  <c:v>4552</c:v>
                </c:pt>
                <c:pt idx="167">
                  <c:v>4555</c:v>
                </c:pt>
                <c:pt idx="168">
                  <c:v>4556</c:v>
                </c:pt>
                <c:pt idx="169">
                  <c:v>4562</c:v>
                </c:pt>
                <c:pt idx="170">
                  <c:v>4566</c:v>
                </c:pt>
                <c:pt idx="171">
                  <c:v>4571</c:v>
                </c:pt>
                <c:pt idx="172">
                  <c:v>4574</c:v>
                </c:pt>
                <c:pt idx="173">
                  <c:v>4582</c:v>
                </c:pt>
                <c:pt idx="174">
                  <c:v>4585</c:v>
                </c:pt>
                <c:pt idx="175">
                  <c:v>4585</c:v>
                </c:pt>
                <c:pt idx="176">
                  <c:v>4587</c:v>
                </c:pt>
                <c:pt idx="177">
                  <c:v>4589</c:v>
                </c:pt>
                <c:pt idx="178">
                  <c:v>4590</c:v>
                </c:pt>
                <c:pt idx="179">
                  <c:v>4593</c:v>
                </c:pt>
                <c:pt idx="180">
                  <c:v>4595</c:v>
                </c:pt>
                <c:pt idx="181">
                  <c:v>4595</c:v>
                </c:pt>
                <c:pt idx="182">
                  <c:v>4595</c:v>
                </c:pt>
                <c:pt idx="183">
                  <c:v>4593</c:v>
                </c:pt>
                <c:pt idx="184">
                  <c:v>4593</c:v>
                </c:pt>
                <c:pt idx="185">
                  <c:v>4592</c:v>
                </c:pt>
                <c:pt idx="186">
                  <c:v>4591</c:v>
                </c:pt>
                <c:pt idx="187">
                  <c:v>4591</c:v>
                </c:pt>
                <c:pt idx="188">
                  <c:v>4591</c:v>
                </c:pt>
                <c:pt idx="189">
                  <c:v>4591</c:v>
                </c:pt>
                <c:pt idx="190">
                  <c:v>4591</c:v>
                </c:pt>
                <c:pt idx="191">
                  <c:v>4590</c:v>
                </c:pt>
                <c:pt idx="192">
                  <c:v>4596</c:v>
                </c:pt>
                <c:pt idx="193">
                  <c:v>4600</c:v>
                </c:pt>
                <c:pt idx="194">
                  <c:v>4607</c:v>
                </c:pt>
                <c:pt idx="195">
                  <c:v>4617</c:v>
                </c:pt>
                <c:pt idx="196">
                  <c:v>4621</c:v>
                </c:pt>
                <c:pt idx="197">
                  <c:v>4623</c:v>
                </c:pt>
                <c:pt idx="198">
                  <c:v>4628</c:v>
                </c:pt>
                <c:pt idx="199">
                  <c:v>4636</c:v>
                </c:pt>
                <c:pt idx="200">
                  <c:v>4641</c:v>
                </c:pt>
                <c:pt idx="201">
                  <c:v>4648</c:v>
                </c:pt>
                <c:pt idx="202">
                  <c:v>4650</c:v>
                </c:pt>
                <c:pt idx="203">
                  <c:v>4656</c:v>
                </c:pt>
                <c:pt idx="204">
                  <c:v>4661</c:v>
                </c:pt>
                <c:pt idx="205">
                  <c:v>4667</c:v>
                </c:pt>
                <c:pt idx="206">
                  <c:v>4672</c:v>
                </c:pt>
                <c:pt idx="207">
                  <c:v>4676</c:v>
                </c:pt>
                <c:pt idx="208">
                  <c:v>4682</c:v>
                </c:pt>
                <c:pt idx="209">
                  <c:v>4685</c:v>
                </c:pt>
                <c:pt idx="210">
                  <c:v>4691</c:v>
                </c:pt>
                <c:pt idx="211">
                  <c:v>4691</c:v>
                </c:pt>
                <c:pt idx="212">
                  <c:v>4696</c:v>
                </c:pt>
                <c:pt idx="213">
                  <c:v>4700</c:v>
                </c:pt>
                <c:pt idx="214">
                  <c:v>4703</c:v>
                </c:pt>
                <c:pt idx="215">
                  <c:v>4707</c:v>
                </c:pt>
                <c:pt idx="216">
                  <c:v>4714</c:v>
                </c:pt>
                <c:pt idx="217">
                  <c:v>4714</c:v>
                </c:pt>
                <c:pt idx="218">
                  <c:v>4719</c:v>
                </c:pt>
                <c:pt idx="219">
                  <c:v>4722</c:v>
                </c:pt>
                <c:pt idx="220">
                  <c:v>4730</c:v>
                </c:pt>
                <c:pt idx="221">
                  <c:v>4734</c:v>
                </c:pt>
                <c:pt idx="222">
                  <c:v>4736</c:v>
                </c:pt>
                <c:pt idx="223">
                  <c:v>4737</c:v>
                </c:pt>
                <c:pt idx="224">
                  <c:v>4741</c:v>
                </c:pt>
                <c:pt idx="225">
                  <c:v>4745</c:v>
                </c:pt>
                <c:pt idx="226">
                  <c:v>4748</c:v>
                </c:pt>
                <c:pt idx="227">
                  <c:v>4749</c:v>
                </c:pt>
                <c:pt idx="228">
                  <c:v>4750</c:v>
                </c:pt>
                <c:pt idx="229">
                  <c:v>4752</c:v>
                </c:pt>
                <c:pt idx="230">
                  <c:v>4754</c:v>
                </c:pt>
                <c:pt idx="231">
                  <c:v>4761</c:v>
                </c:pt>
                <c:pt idx="232">
                  <c:v>4764</c:v>
                </c:pt>
                <c:pt idx="233">
                  <c:v>4767</c:v>
                </c:pt>
                <c:pt idx="234">
                  <c:v>4772</c:v>
                </c:pt>
                <c:pt idx="235">
                  <c:v>4775</c:v>
                </c:pt>
                <c:pt idx="236">
                  <c:v>4778</c:v>
                </c:pt>
                <c:pt idx="237">
                  <c:v>4781</c:v>
                </c:pt>
                <c:pt idx="238">
                  <c:v>4785</c:v>
                </c:pt>
                <c:pt idx="239">
                  <c:v>4787</c:v>
                </c:pt>
                <c:pt idx="240">
                  <c:v>4787</c:v>
                </c:pt>
                <c:pt idx="241">
                  <c:v>4791</c:v>
                </c:pt>
                <c:pt idx="242">
                  <c:v>4795</c:v>
                </c:pt>
                <c:pt idx="243">
                  <c:v>4804</c:v>
                </c:pt>
                <c:pt idx="244">
                  <c:v>4806</c:v>
                </c:pt>
                <c:pt idx="245">
                  <c:v>4809</c:v>
                </c:pt>
                <c:pt idx="246">
                  <c:v>4816</c:v>
                </c:pt>
                <c:pt idx="247">
                  <c:v>4820</c:v>
                </c:pt>
                <c:pt idx="248">
                  <c:v>4822</c:v>
                </c:pt>
                <c:pt idx="249">
                  <c:v>4823</c:v>
                </c:pt>
                <c:pt idx="250">
                  <c:v>4825</c:v>
                </c:pt>
                <c:pt idx="251">
                  <c:v>4832</c:v>
                </c:pt>
                <c:pt idx="252">
                  <c:v>4837</c:v>
                </c:pt>
                <c:pt idx="253">
                  <c:v>4843</c:v>
                </c:pt>
                <c:pt idx="254">
                  <c:v>4846</c:v>
                </c:pt>
                <c:pt idx="255">
                  <c:v>4852</c:v>
                </c:pt>
                <c:pt idx="256">
                  <c:v>4856</c:v>
                </c:pt>
                <c:pt idx="257">
                  <c:v>4863</c:v>
                </c:pt>
                <c:pt idx="258">
                  <c:v>4869</c:v>
                </c:pt>
                <c:pt idx="259">
                  <c:v>4872</c:v>
                </c:pt>
                <c:pt idx="260">
                  <c:v>4873</c:v>
                </c:pt>
                <c:pt idx="261">
                  <c:v>4875</c:v>
                </c:pt>
                <c:pt idx="262">
                  <c:v>4880</c:v>
                </c:pt>
                <c:pt idx="263">
                  <c:v>4881</c:v>
                </c:pt>
                <c:pt idx="264">
                  <c:v>4884</c:v>
                </c:pt>
                <c:pt idx="265">
                  <c:v>4890</c:v>
                </c:pt>
                <c:pt idx="266">
                  <c:v>4893</c:v>
                </c:pt>
                <c:pt idx="267">
                  <c:v>4896</c:v>
                </c:pt>
                <c:pt idx="268">
                  <c:v>4900</c:v>
                </c:pt>
                <c:pt idx="269">
                  <c:v>4907</c:v>
                </c:pt>
                <c:pt idx="270">
                  <c:v>4909</c:v>
                </c:pt>
                <c:pt idx="271">
                  <c:v>4913</c:v>
                </c:pt>
                <c:pt idx="272">
                  <c:v>4916</c:v>
                </c:pt>
                <c:pt idx="273">
                  <c:v>4923</c:v>
                </c:pt>
                <c:pt idx="274">
                  <c:v>4927</c:v>
                </c:pt>
                <c:pt idx="275">
                  <c:v>4932</c:v>
                </c:pt>
                <c:pt idx="276">
                  <c:v>4938</c:v>
                </c:pt>
                <c:pt idx="277">
                  <c:v>4938</c:v>
                </c:pt>
                <c:pt idx="278">
                  <c:v>4943</c:v>
                </c:pt>
                <c:pt idx="279">
                  <c:v>4944</c:v>
                </c:pt>
                <c:pt idx="280">
                  <c:v>4945</c:v>
                </c:pt>
                <c:pt idx="281">
                  <c:v>4948</c:v>
                </c:pt>
                <c:pt idx="282">
                  <c:v>4952</c:v>
                </c:pt>
                <c:pt idx="283">
                  <c:v>4957</c:v>
                </c:pt>
                <c:pt idx="284">
                  <c:v>4959</c:v>
                </c:pt>
                <c:pt idx="285">
                  <c:v>4961</c:v>
                </c:pt>
                <c:pt idx="286">
                  <c:v>4965</c:v>
                </c:pt>
                <c:pt idx="287">
                  <c:v>4968</c:v>
                </c:pt>
                <c:pt idx="288">
                  <c:v>4971</c:v>
                </c:pt>
                <c:pt idx="289">
                  <c:v>4970</c:v>
                </c:pt>
                <c:pt idx="290">
                  <c:v>4976</c:v>
                </c:pt>
                <c:pt idx="291">
                  <c:v>4977</c:v>
                </c:pt>
                <c:pt idx="292">
                  <c:v>4977</c:v>
                </c:pt>
                <c:pt idx="293">
                  <c:v>4981</c:v>
                </c:pt>
                <c:pt idx="294">
                  <c:v>4986</c:v>
                </c:pt>
                <c:pt idx="295">
                  <c:v>4990</c:v>
                </c:pt>
                <c:pt idx="296">
                  <c:v>4994</c:v>
                </c:pt>
                <c:pt idx="297">
                  <c:v>4996</c:v>
                </c:pt>
                <c:pt idx="298">
                  <c:v>4997</c:v>
                </c:pt>
                <c:pt idx="299">
                  <c:v>5002</c:v>
                </c:pt>
                <c:pt idx="301">
                  <c:v>5006</c:v>
                </c:pt>
                <c:pt idx="302">
                  <c:v>5005</c:v>
                </c:pt>
                <c:pt idx="303">
                  <c:v>5006</c:v>
                </c:pt>
                <c:pt idx="304">
                  <c:v>5006</c:v>
                </c:pt>
                <c:pt idx="305">
                  <c:v>5006</c:v>
                </c:pt>
                <c:pt idx="306">
                  <c:v>5006</c:v>
                </c:pt>
                <c:pt idx="307">
                  <c:v>5006</c:v>
                </c:pt>
                <c:pt idx="308">
                  <c:v>5006</c:v>
                </c:pt>
                <c:pt idx="309">
                  <c:v>5006</c:v>
                </c:pt>
                <c:pt idx="310">
                  <c:v>5006</c:v>
                </c:pt>
                <c:pt idx="311">
                  <c:v>5006</c:v>
                </c:pt>
                <c:pt idx="312">
                  <c:v>5005</c:v>
                </c:pt>
                <c:pt idx="313">
                  <c:v>5005</c:v>
                </c:pt>
                <c:pt idx="314">
                  <c:v>5005</c:v>
                </c:pt>
                <c:pt idx="315">
                  <c:v>5005</c:v>
                </c:pt>
                <c:pt idx="316">
                  <c:v>5027</c:v>
                </c:pt>
                <c:pt idx="317">
                  <c:v>5043</c:v>
                </c:pt>
                <c:pt idx="318">
                  <c:v>5048</c:v>
                </c:pt>
                <c:pt idx="319">
                  <c:v>5051</c:v>
                </c:pt>
                <c:pt idx="320">
                  <c:v>5053</c:v>
                </c:pt>
                <c:pt idx="321">
                  <c:v>5055</c:v>
                </c:pt>
                <c:pt idx="322">
                  <c:v>5061</c:v>
                </c:pt>
                <c:pt idx="323">
                  <c:v>5065</c:v>
                </c:pt>
                <c:pt idx="324">
                  <c:v>5065</c:v>
                </c:pt>
                <c:pt idx="325">
                  <c:v>5065</c:v>
                </c:pt>
                <c:pt idx="326">
                  <c:v>5065</c:v>
                </c:pt>
                <c:pt idx="327">
                  <c:v>5065</c:v>
                </c:pt>
                <c:pt idx="328">
                  <c:v>5065</c:v>
                </c:pt>
                <c:pt idx="329">
                  <c:v>5065</c:v>
                </c:pt>
                <c:pt idx="330">
                  <c:v>5065</c:v>
                </c:pt>
                <c:pt idx="331">
                  <c:v>5065</c:v>
                </c:pt>
                <c:pt idx="332">
                  <c:v>5063</c:v>
                </c:pt>
              </c:numCache>
            </c:numRef>
          </c:val>
          <c:smooth val="0"/>
          <c:extLst>
            <c:ext xmlns:c16="http://schemas.microsoft.com/office/drawing/2014/chart" uri="{C3380CC4-5D6E-409C-BE32-E72D297353CC}">
              <c16:uniqueId val="{00000000-738A-429B-A6D0-899C8DDE1FC1}"/>
            </c:ext>
          </c:extLst>
        </c:ser>
        <c:dLbls>
          <c:showLegendKey val="0"/>
          <c:showVal val="0"/>
          <c:showCatName val="0"/>
          <c:showSerName val="0"/>
          <c:showPercent val="0"/>
          <c:showBubbleSize val="0"/>
        </c:dLbls>
        <c:smooth val="0"/>
        <c:axId val="367896208"/>
        <c:axId val="367897192"/>
      </c:lineChart>
      <c:dateAx>
        <c:axId val="36789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7192"/>
        <c:crosses val="autoZero"/>
        <c:auto val="1"/>
        <c:lblOffset val="100"/>
        <c:baseTimeUnit val="days"/>
      </c:dateAx>
      <c:valAx>
        <c:axId val="36789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27</c:v>
                </c:pt>
                <c:pt idx="2">
                  <c:v>685</c:v>
                </c:pt>
                <c:pt idx="3">
                  <c:v>1046</c:v>
                </c:pt>
                <c:pt idx="4">
                  <c:v>846</c:v>
                </c:pt>
                <c:pt idx="5">
                  <c:v>443</c:v>
                </c:pt>
                <c:pt idx="6">
                  <c:v>151</c:v>
                </c:pt>
              </c:numCache>
            </c:numRef>
          </c:val>
          <c:extLst>
            <c:ext xmlns:c16="http://schemas.microsoft.com/office/drawing/2014/chart" uri="{C3380CC4-5D6E-409C-BE32-E72D297353CC}">
              <c16:uniqueId val="{00000000-2425-4882-9E0B-E67698EC049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19</c:v>
                </c:pt>
                <c:pt idx="2">
                  <c:v>367</c:v>
                </c:pt>
                <c:pt idx="3">
                  <c:v>570</c:v>
                </c:pt>
                <c:pt idx="4">
                  <c:v>463</c:v>
                </c:pt>
                <c:pt idx="5">
                  <c:v>307</c:v>
                </c:pt>
                <c:pt idx="6">
                  <c:v>84</c:v>
                </c:pt>
              </c:numCache>
            </c:numRef>
          </c:val>
          <c:extLst>
            <c:ext xmlns:c16="http://schemas.microsoft.com/office/drawing/2014/chart" uri="{C3380CC4-5D6E-409C-BE32-E72D297353CC}">
              <c16:uniqueId val="{00000001-2425-4882-9E0B-E67698EC0498}"/>
            </c:ext>
          </c:extLst>
        </c:ser>
        <c:dLbls>
          <c:showLegendKey val="0"/>
          <c:showVal val="0"/>
          <c:showCatName val="0"/>
          <c:showSerName val="0"/>
          <c:showPercent val="0"/>
          <c:showBubbleSize val="0"/>
        </c:dLbls>
        <c:gapWidth val="219"/>
        <c:overlap val="-27"/>
        <c:axId val="69140272"/>
        <c:axId val="69139944"/>
      </c:barChart>
      <c:catAx>
        <c:axId val="6914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39944"/>
        <c:crosses val="autoZero"/>
        <c:auto val="1"/>
        <c:lblAlgn val="ctr"/>
        <c:lblOffset val="100"/>
        <c:noMultiLvlLbl val="0"/>
      </c:catAx>
      <c:valAx>
        <c:axId val="6913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14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35-44</c:v>
                </c:pt>
                <c:pt idx="1">
                  <c:v>45-54</c:v>
                </c:pt>
                <c:pt idx="2">
                  <c:v>25-34</c:v>
                </c:pt>
                <c:pt idx="3">
                  <c:v>55-64</c:v>
                </c:pt>
                <c:pt idx="4">
                  <c:v>65+</c:v>
                </c:pt>
                <c:pt idx="5">
                  <c:v>18-24</c:v>
                </c:pt>
                <c:pt idx="6">
                  <c:v>13-17</c:v>
                </c:pt>
              </c:strCache>
            </c:strRef>
          </c:cat>
          <c:val>
            <c:numRef>
              <c:f>Sheet1!$A$2:$G$2</c:f>
              <c:numCache>
                <c:formatCode>General</c:formatCode>
                <c:ptCount val="7"/>
                <c:pt idx="0">
                  <c:v>1658</c:v>
                </c:pt>
                <c:pt idx="1">
                  <c:v>1313</c:v>
                </c:pt>
                <c:pt idx="2">
                  <c:v>1055</c:v>
                </c:pt>
                <c:pt idx="3">
                  <c:v>754</c:v>
                </c:pt>
                <c:pt idx="4">
                  <c:v>236</c:v>
                </c:pt>
                <c:pt idx="5">
                  <c:v>46</c:v>
                </c:pt>
                <c:pt idx="6">
                  <c:v>1</c:v>
                </c:pt>
              </c:numCache>
            </c:numRef>
          </c:val>
          <c:extLst>
            <c:ext xmlns:c16="http://schemas.microsoft.com/office/drawing/2014/chart" uri="{C3380CC4-5D6E-409C-BE32-E72D297353CC}">
              <c16:uniqueId val="{00000000-B6EB-4F93-9FEE-42584956761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Unknown</c:v>
                </c:pt>
                <c:pt idx="2">
                  <c:v>Male</c:v>
                </c:pt>
              </c:strCache>
            </c:strRef>
          </c:cat>
          <c:val>
            <c:numRef>
              <c:f>Sheet1!$A$2:$C$2</c:f>
              <c:numCache>
                <c:formatCode>General</c:formatCode>
                <c:ptCount val="3"/>
                <c:pt idx="0">
                  <c:v>1810</c:v>
                </c:pt>
                <c:pt idx="1">
                  <c:v>54</c:v>
                </c:pt>
                <c:pt idx="2">
                  <c:v>3199</c:v>
                </c:pt>
              </c:numCache>
            </c:numRef>
          </c:val>
          <c:extLst>
            <c:ext xmlns:c16="http://schemas.microsoft.com/office/drawing/2014/chart" uri="{C3380CC4-5D6E-409C-BE32-E72D297353CC}">
              <c16:uniqueId val="{00000000-4296-40C4-A77D-022F0704064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166.211480362538</c:v>
                </c:pt>
                <c:pt idx="1">
                  <c:v>136.40483383685799</c:v>
                </c:pt>
                <c:pt idx="2">
                  <c:v>121.04531722054401</c:v>
                </c:pt>
                <c:pt idx="3">
                  <c:v>111.416918429003</c:v>
                </c:pt>
                <c:pt idx="4">
                  <c:v>106.963746223565</c:v>
                </c:pt>
                <c:pt idx="5">
                  <c:v>116.972809667674</c:v>
                </c:pt>
                <c:pt idx="6">
                  <c:v>147.208459214502</c:v>
                </c:pt>
                <c:pt idx="7">
                  <c:v>174.19393939393899</c:v>
                </c:pt>
                <c:pt idx="8">
                  <c:v>189.06646525679801</c:v>
                </c:pt>
                <c:pt idx="9">
                  <c:v>200.891238670695</c:v>
                </c:pt>
                <c:pt idx="10">
                  <c:v>200.87878787878799</c:v>
                </c:pt>
                <c:pt idx="11">
                  <c:v>207.918429003021</c:v>
                </c:pt>
                <c:pt idx="12">
                  <c:v>222.604229607251</c:v>
                </c:pt>
                <c:pt idx="13">
                  <c:v>234.33836858006001</c:v>
                </c:pt>
                <c:pt idx="14">
                  <c:v>241.64954682779501</c:v>
                </c:pt>
                <c:pt idx="15">
                  <c:v>250.95166163142</c:v>
                </c:pt>
                <c:pt idx="16">
                  <c:v>256.05438066465302</c:v>
                </c:pt>
                <c:pt idx="17">
                  <c:v>260.89123867069497</c:v>
                </c:pt>
                <c:pt idx="18">
                  <c:v>264.09365558912401</c:v>
                </c:pt>
                <c:pt idx="19">
                  <c:v>267.67975830815698</c:v>
                </c:pt>
                <c:pt idx="20">
                  <c:v>269.97885196374602</c:v>
                </c:pt>
                <c:pt idx="21">
                  <c:v>270.51963746223601</c:v>
                </c:pt>
                <c:pt idx="22">
                  <c:v>251.7583081571</c:v>
                </c:pt>
                <c:pt idx="23">
                  <c:v>209.48640483383701</c:v>
                </c:pt>
              </c:numCache>
            </c:numRef>
          </c:val>
          <c:smooth val="0"/>
          <c:extLst>
            <c:ext xmlns:c16="http://schemas.microsoft.com/office/drawing/2014/chart" uri="{C3380CC4-5D6E-409C-BE32-E72D297353CC}">
              <c16:uniqueId val="{00000000-12CA-4634-AC61-AC8C395CA13C}"/>
            </c:ext>
          </c:extLst>
        </c:ser>
        <c:dLbls>
          <c:showLegendKey val="0"/>
          <c:showVal val="0"/>
          <c:showCatName val="0"/>
          <c:showSerName val="0"/>
          <c:showPercent val="0"/>
          <c:showBubbleSize val="0"/>
        </c:dLbls>
        <c:smooth val="0"/>
        <c:axId val="368392160"/>
        <c:axId val="368391176"/>
      </c:lineChart>
      <c:catAx>
        <c:axId val="36839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91176"/>
        <c:crosses val="autoZero"/>
        <c:auto val="1"/>
        <c:lblAlgn val="ctr"/>
        <c:lblOffset val="100"/>
        <c:noMultiLvlLbl val="0"/>
      </c:catAx>
      <c:valAx>
        <c:axId val="36839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9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 Wurzelpeter Organic Reach</c:v>
                </c:pt>
              </c:strCache>
            </c:strRef>
          </c:tx>
          <c:spPr>
            <a:ln w="28575" cap="rnd">
              <a:solidFill>
                <a:schemeClr val="accent1"/>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Sheet1!$B$2:$B$334</c:f>
              <c:numCache>
                <c:formatCode>General</c:formatCode>
                <c:ptCount val="333"/>
                <c:pt idx="0">
                  <c:v>2</c:v>
                </c:pt>
                <c:pt idx="1">
                  <c:v>103</c:v>
                </c:pt>
                <c:pt idx="2">
                  <c:v>148</c:v>
                </c:pt>
                <c:pt idx="3">
                  <c:v>114</c:v>
                </c:pt>
                <c:pt idx="4">
                  <c:v>160</c:v>
                </c:pt>
                <c:pt idx="5">
                  <c:v>760</c:v>
                </c:pt>
                <c:pt idx="6">
                  <c:v>1599</c:v>
                </c:pt>
                <c:pt idx="7">
                  <c:v>395</c:v>
                </c:pt>
                <c:pt idx="8">
                  <c:v>237</c:v>
                </c:pt>
                <c:pt idx="9">
                  <c:v>119</c:v>
                </c:pt>
                <c:pt idx="10">
                  <c:v>34</c:v>
                </c:pt>
                <c:pt idx="11">
                  <c:v>29</c:v>
                </c:pt>
                <c:pt idx="12">
                  <c:v>21</c:v>
                </c:pt>
                <c:pt idx="13">
                  <c:v>80</c:v>
                </c:pt>
                <c:pt idx="14">
                  <c:v>36</c:v>
                </c:pt>
                <c:pt idx="15">
                  <c:v>20</c:v>
                </c:pt>
                <c:pt idx="16">
                  <c:v>33</c:v>
                </c:pt>
                <c:pt idx="17">
                  <c:v>26</c:v>
                </c:pt>
                <c:pt idx="18">
                  <c:v>35</c:v>
                </c:pt>
                <c:pt idx="19">
                  <c:v>32</c:v>
                </c:pt>
                <c:pt idx="20">
                  <c:v>49</c:v>
                </c:pt>
                <c:pt idx="21">
                  <c:v>25</c:v>
                </c:pt>
                <c:pt idx="22">
                  <c:v>17</c:v>
                </c:pt>
                <c:pt idx="23">
                  <c:v>84</c:v>
                </c:pt>
                <c:pt idx="24">
                  <c:v>34</c:v>
                </c:pt>
                <c:pt idx="25">
                  <c:v>6</c:v>
                </c:pt>
                <c:pt idx="26">
                  <c:v>15</c:v>
                </c:pt>
                <c:pt idx="27">
                  <c:v>17</c:v>
                </c:pt>
                <c:pt idx="28">
                  <c:v>6</c:v>
                </c:pt>
                <c:pt idx="29">
                  <c:v>8</c:v>
                </c:pt>
                <c:pt idx="30">
                  <c:v>5</c:v>
                </c:pt>
                <c:pt idx="31">
                  <c:v>4</c:v>
                </c:pt>
                <c:pt idx="32">
                  <c:v>50</c:v>
                </c:pt>
                <c:pt idx="33">
                  <c:v>28</c:v>
                </c:pt>
                <c:pt idx="34">
                  <c:v>16</c:v>
                </c:pt>
                <c:pt idx="35">
                  <c:v>17</c:v>
                </c:pt>
                <c:pt idx="36">
                  <c:v>12</c:v>
                </c:pt>
                <c:pt idx="37">
                  <c:v>5</c:v>
                </c:pt>
                <c:pt idx="38">
                  <c:v>5</c:v>
                </c:pt>
                <c:pt idx="39">
                  <c:v>6</c:v>
                </c:pt>
                <c:pt idx="40">
                  <c:v>7</c:v>
                </c:pt>
                <c:pt idx="41">
                  <c:v>3</c:v>
                </c:pt>
                <c:pt idx="42">
                  <c:v>4</c:v>
                </c:pt>
                <c:pt idx="43">
                  <c:v>3</c:v>
                </c:pt>
                <c:pt idx="44">
                  <c:v>59</c:v>
                </c:pt>
                <c:pt idx="45">
                  <c:v>22</c:v>
                </c:pt>
                <c:pt idx="46">
                  <c:v>7</c:v>
                </c:pt>
                <c:pt idx="47">
                  <c:v>16</c:v>
                </c:pt>
                <c:pt idx="48">
                  <c:v>7</c:v>
                </c:pt>
                <c:pt idx="49">
                  <c:v>4</c:v>
                </c:pt>
                <c:pt idx="50">
                  <c:v>147</c:v>
                </c:pt>
                <c:pt idx="51">
                  <c:v>68</c:v>
                </c:pt>
                <c:pt idx="52">
                  <c:v>70</c:v>
                </c:pt>
                <c:pt idx="53">
                  <c:v>41</c:v>
                </c:pt>
                <c:pt idx="54">
                  <c:v>23</c:v>
                </c:pt>
                <c:pt idx="55">
                  <c:v>38</c:v>
                </c:pt>
                <c:pt idx="56">
                  <c:v>20</c:v>
                </c:pt>
                <c:pt idx="57">
                  <c:v>9</c:v>
                </c:pt>
                <c:pt idx="58">
                  <c:v>10</c:v>
                </c:pt>
                <c:pt idx="59">
                  <c:v>2</c:v>
                </c:pt>
                <c:pt idx="60">
                  <c:v>2</c:v>
                </c:pt>
                <c:pt idx="61">
                  <c:v>5</c:v>
                </c:pt>
                <c:pt idx="62">
                  <c:v>2</c:v>
                </c:pt>
                <c:pt idx="63">
                  <c:v>2</c:v>
                </c:pt>
                <c:pt idx="64">
                  <c:v>3</c:v>
                </c:pt>
                <c:pt idx="65">
                  <c:v>3</c:v>
                </c:pt>
                <c:pt idx="66">
                  <c:v>71</c:v>
                </c:pt>
                <c:pt idx="67">
                  <c:v>39</c:v>
                </c:pt>
                <c:pt idx="68">
                  <c:v>32</c:v>
                </c:pt>
                <c:pt idx="69">
                  <c:v>20</c:v>
                </c:pt>
                <c:pt idx="71">
                  <c:v>12</c:v>
                </c:pt>
                <c:pt idx="72">
                  <c:v>4</c:v>
                </c:pt>
                <c:pt idx="73">
                  <c:v>0</c:v>
                </c:pt>
                <c:pt idx="74">
                  <c:v>6</c:v>
                </c:pt>
                <c:pt idx="75">
                  <c:v>7</c:v>
                </c:pt>
                <c:pt idx="76">
                  <c:v>3</c:v>
                </c:pt>
                <c:pt idx="77">
                  <c:v>5</c:v>
                </c:pt>
                <c:pt idx="78">
                  <c:v>148</c:v>
                </c:pt>
                <c:pt idx="79">
                  <c:v>86</c:v>
                </c:pt>
                <c:pt idx="80">
                  <c:v>56</c:v>
                </c:pt>
                <c:pt idx="81">
                  <c:v>31</c:v>
                </c:pt>
                <c:pt idx="82">
                  <c:v>36</c:v>
                </c:pt>
                <c:pt idx="83">
                  <c:v>60</c:v>
                </c:pt>
                <c:pt idx="84">
                  <c:v>44</c:v>
                </c:pt>
                <c:pt idx="85">
                  <c:v>22</c:v>
                </c:pt>
                <c:pt idx="86">
                  <c:v>17</c:v>
                </c:pt>
                <c:pt idx="87">
                  <c:v>9</c:v>
                </c:pt>
                <c:pt idx="88">
                  <c:v>6</c:v>
                </c:pt>
                <c:pt idx="89">
                  <c:v>4</c:v>
                </c:pt>
                <c:pt idx="90">
                  <c:v>2</c:v>
                </c:pt>
                <c:pt idx="91">
                  <c:v>5</c:v>
                </c:pt>
                <c:pt idx="92">
                  <c:v>5</c:v>
                </c:pt>
                <c:pt idx="93">
                  <c:v>4</c:v>
                </c:pt>
                <c:pt idx="94">
                  <c:v>3</c:v>
                </c:pt>
                <c:pt idx="95">
                  <c:v>2</c:v>
                </c:pt>
                <c:pt idx="96">
                  <c:v>2</c:v>
                </c:pt>
                <c:pt idx="97">
                  <c:v>2</c:v>
                </c:pt>
                <c:pt idx="98">
                  <c:v>2</c:v>
                </c:pt>
                <c:pt idx="99">
                  <c:v>159</c:v>
                </c:pt>
                <c:pt idx="100">
                  <c:v>19</c:v>
                </c:pt>
                <c:pt idx="101">
                  <c:v>13</c:v>
                </c:pt>
                <c:pt idx="102">
                  <c:v>11</c:v>
                </c:pt>
                <c:pt idx="103">
                  <c:v>7</c:v>
                </c:pt>
                <c:pt idx="104">
                  <c:v>3</c:v>
                </c:pt>
                <c:pt idx="105">
                  <c:v>5</c:v>
                </c:pt>
                <c:pt idx="106">
                  <c:v>3</c:v>
                </c:pt>
                <c:pt idx="107">
                  <c:v>6</c:v>
                </c:pt>
                <c:pt idx="108">
                  <c:v>52</c:v>
                </c:pt>
                <c:pt idx="109">
                  <c:v>51</c:v>
                </c:pt>
                <c:pt idx="110">
                  <c:v>13</c:v>
                </c:pt>
                <c:pt idx="111">
                  <c:v>18</c:v>
                </c:pt>
                <c:pt idx="112">
                  <c:v>11</c:v>
                </c:pt>
                <c:pt idx="113">
                  <c:v>15</c:v>
                </c:pt>
                <c:pt idx="114">
                  <c:v>3</c:v>
                </c:pt>
                <c:pt idx="115">
                  <c:v>6</c:v>
                </c:pt>
                <c:pt idx="116">
                  <c:v>100</c:v>
                </c:pt>
                <c:pt idx="117">
                  <c:v>64</c:v>
                </c:pt>
                <c:pt idx="118">
                  <c:v>21</c:v>
                </c:pt>
                <c:pt idx="119">
                  <c:v>21</c:v>
                </c:pt>
                <c:pt idx="120">
                  <c:v>20</c:v>
                </c:pt>
                <c:pt idx="121">
                  <c:v>5</c:v>
                </c:pt>
                <c:pt idx="122">
                  <c:v>2</c:v>
                </c:pt>
                <c:pt idx="123">
                  <c:v>6</c:v>
                </c:pt>
                <c:pt idx="124">
                  <c:v>1</c:v>
                </c:pt>
                <c:pt idx="125">
                  <c:v>3</c:v>
                </c:pt>
                <c:pt idx="126">
                  <c:v>11</c:v>
                </c:pt>
                <c:pt idx="127">
                  <c:v>10</c:v>
                </c:pt>
                <c:pt idx="128">
                  <c:v>4</c:v>
                </c:pt>
                <c:pt idx="129">
                  <c:v>7</c:v>
                </c:pt>
                <c:pt idx="130">
                  <c:v>8</c:v>
                </c:pt>
                <c:pt idx="131">
                  <c:v>4</c:v>
                </c:pt>
                <c:pt idx="132">
                  <c:v>7</c:v>
                </c:pt>
                <c:pt idx="133">
                  <c:v>184</c:v>
                </c:pt>
                <c:pt idx="134">
                  <c:v>70</c:v>
                </c:pt>
                <c:pt idx="135">
                  <c:v>106</c:v>
                </c:pt>
                <c:pt idx="136">
                  <c:v>65</c:v>
                </c:pt>
                <c:pt idx="137">
                  <c:v>366</c:v>
                </c:pt>
                <c:pt idx="138">
                  <c:v>95</c:v>
                </c:pt>
                <c:pt idx="139">
                  <c:v>49</c:v>
                </c:pt>
                <c:pt idx="140">
                  <c:v>78</c:v>
                </c:pt>
                <c:pt idx="141">
                  <c:v>66</c:v>
                </c:pt>
                <c:pt idx="142">
                  <c:v>60</c:v>
                </c:pt>
                <c:pt idx="143">
                  <c:v>38</c:v>
                </c:pt>
                <c:pt idx="144">
                  <c:v>71</c:v>
                </c:pt>
                <c:pt idx="145">
                  <c:v>85</c:v>
                </c:pt>
                <c:pt idx="146">
                  <c:v>26</c:v>
                </c:pt>
                <c:pt idx="147">
                  <c:v>10</c:v>
                </c:pt>
                <c:pt idx="148">
                  <c:v>23</c:v>
                </c:pt>
                <c:pt idx="149">
                  <c:v>109</c:v>
                </c:pt>
                <c:pt idx="150">
                  <c:v>43</c:v>
                </c:pt>
                <c:pt idx="151">
                  <c:v>112</c:v>
                </c:pt>
                <c:pt idx="152">
                  <c:v>324</c:v>
                </c:pt>
                <c:pt idx="153">
                  <c:v>283</c:v>
                </c:pt>
                <c:pt idx="154">
                  <c:v>464</c:v>
                </c:pt>
                <c:pt idx="155">
                  <c:v>275</c:v>
                </c:pt>
                <c:pt idx="156">
                  <c:v>139</c:v>
                </c:pt>
                <c:pt idx="157">
                  <c:v>100</c:v>
                </c:pt>
                <c:pt idx="158">
                  <c:v>53</c:v>
                </c:pt>
                <c:pt idx="159">
                  <c:v>53</c:v>
                </c:pt>
                <c:pt idx="160">
                  <c:v>31</c:v>
                </c:pt>
                <c:pt idx="161">
                  <c:v>20</c:v>
                </c:pt>
                <c:pt idx="162">
                  <c:v>13</c:v>
                </c:pt>
                <c:pt idx="163">
                  <c:v>12</c:v>
                </c:pt>
                <c:pt idx="164">
                  <c:v>12</c:v>
                </c:pt>
                <c:pt idx="165">
                  <c:v>6</c:v>
                </c:pt>
                <c:pt idx="166">
                  <c:v>7</c:v>
                </c:pt>
                <c:pt idx="167">
                  <c:v>3</c:v>
                </c:pt>
                <c:pt idx="168">
                  <c:v>9</c:v>
                </c:pt>
                <c:pt idx="169">
                  <c:v>30</c:v>
                </c:pt>
                <c:pt idx="170">
                  <c:v>11</c:v>
                </c:pt>
                <c:pt idx="171">
                  <c:v>170</c:v>
                </c:pt>
                <c:pt idx="172">
                  <c:v>221</c:v>
                </c:pt>
                <c:pt idx="173">
                  <c:v>209</c:v>
                </c:pt>
                <c:pt idx="174">
                  <c:v>112</c:v>
                </c:pt>
                <c:pt idx="175">
                  <c:v>119</c:v>
                </c:pt>
                <c:pt idx="176">
                  <c:v>136</c:v>
                </c:pt>
                <c:pt idx="177">
                  <c:v>101</c:v>
                </c:pt>
                <c:pt idx="178">
                  <c:v>36</c:v>
                </c:pt>
                <c:pt idx="179">
                  <c:v>16</c:v>
                </c:pt>
                <c:pt idx="180">
                  <c:v>17</c:v>
                </c:pt>
                <c:pt idx="181">
                  <c:v>10</c:v>
                </c:pt>
                <c:pt idx="182">
                  <c:v>8</c:v>
                </c:pt>
                <c:pt idx="183">
                  <c:v>7</c:v>
                </c:pt>
                <c:pt idx="184">
                  <c:v>9</c:v>
                </c:pt>
                <c:pt idx="185">
                  <c:v>4</c:v>
                </c:pt>
                <c:pt idx="186">
                  <c:v>313</c:v>
                </c:pt>
                <c:pt idx="187">
                  <c:v>175</c:v>
                </c:pt>
                <c:pt idx="188">
                  <c:v>292</c:v>
                </c:pt>
                <c:pt idx="189">
                  <c:v>127</c:v>
                </c:pt>
                <c:pt idx="190">
                  <c:v>58</c:v>
                </c:pt>
                <c:pt idx="191">
                  <c:v>52</c:v>
                </c:pt>
                <c:pt idx="192">
                  <c:v>220</c:v>
                </c:pt>
                <c:pt idx="193">
                  <c:v>134</c:v>
                </c:pt>
                <c:pt idx="194">
                  <c:v>99</c:v>
                </c:pt>
                <c:pt idx="195">
                  <c:v>87</c:v>
                </c:pt>
                <c:pt idx="196">
                  <c:v>134</c:v>
                </c:pt>
                <c:pt idx="197">
                  <c:v>68</c:v>
                </c:pt>
                <c:pt idx="198">
                  <c:v>20</c:v>
                </c:pt>
                <c:pt idx="199">
                  <c:v>30</c:v>
                </c:pt>
                <c:pt idx="200">
                  <c:v>10</c:v>
                </c:pt>
                <c:pt idx="201">
                  <c:v>8</c:v>
                </c:pt>
                <c:pt idx="202">
                  <c:v>9</c:v>
                </c:pt>
                <c:pt idx="203">
                  <c:v>21</c:v>
                </c:pt>
                <c:pt idx="204">
                  <c:v>22</c:v>
                </c:pt>
                <c:pt idx="205">
                  <c:v>13</c:v>
                </c:pt>
                <c:pt idx="206">
                  <c:v>14</c:v>
                </c:pt>
                <c:pt idx="207">
                  <c:v>7</c:v>
                </c:pt>
                <c:pt idx="208">
                  <c:v>6</c:v>
                </c:pt>
                <c:pt idx="209">
                  <c:v>3</c:v>
                </c:pt>
                <c:pt idx="210">
                  <c:v>395</c:v>
                </c:pt>
                <c:pt idx="211">
                  <c:v>93</c:v>
                </c:pt>
                <c:pt idx="212">
                  <c:v>34</c:v>
                </c:pt>
                <c:pt idx="213">
                  <c:v>33</c:v>
                </c:pt>
                <c:pt idx="214">
                  <c:v>17</c:v>
                </c:pt>
                <c:pt idx="215">
                  <c:v>273</c:v>
                </c:pt>
                <c:pt idx="216">
                  <c:v>103</c:v>
                </c:pt>
                <c:pt idx="217">
                  <c:v>267</c:v>
                </c:pt>
                <c:pt idx="218">
                  <c:v>110</c:v>
                </c:pt>
                <c:pt idx="219">
                  <c:v>95</c:v>
                </c:pt>
                <c:pt idx="220">
                  <c:v>71</c:v>
                </c:pt>
                <c:pt idx="221">
                  <c:v>66</c:v>
                </c:pt>
                <c:pt idx="222">
                  <c:v>42</c:v>
                </c:pt>
                <c:pt idx="223">
                  <c:v>24</c:v>
                </c:pt>
                <c:pt idx="224">
                  <c:v>16</c:v>
                </c:pt>
                <c:pt idx="225">
                  <c:v>11</c:v>
                </c:pt>
                <c:pt idx="226">
                  <c:v>13</c:v>
                </c:pt>
                <c:pt idx="227">
                  <c:v>13</c:v>
                </c:pt>
                <c:pt idx="228">
                  <c:v>11</c:v>
                </c:pt>
                <c:pt idx="229">
                  <c:v>5</c:v>
                </c:pt>
                <c:pt idx="230">
                  <c:v>4</c:v>
                </c:pt>
                <c:pt idx="231">
                  <c:v>3</c:v>
                </c:pt>
                <c:pt idx="232">
                  <c:v>4</c:v>
                </c:pt>
                <c:pt idx="233">
                  <c:v>3</c:v>
                </c:pt>
                <c:pt idx="234">
                  <c:v>4</c:v>
                </c:pt>
                <c:pt idx="235">
                  <c:v>9</c:v>
                </c:pt>
                <c:pt idx="236">
                  <c:v>13</c:v>
                </c:pt>
                <c:pt idx="237">
                  <c:v>169</c:v>
                </c:pt>
                <c:pt idx="238">
                  <c:v>82</c:v>
                </c:pt>
                <c:pt idx="239">
                  <c:v>152</c:v>
                </c:pt>
                <c:pt idx="240">
                  <c:v>75</c:v>
                </c:pt>
                <c:pt idx="241">
                  <c:v>24</c:v>
                </c:pt>
                <c:pt idx="242">
                  <c:v>36</c:v>
                </c:pt>
                <c:pt idx="243">
                  <c:v>20</c:v>
                </c:pt>
                <c:pt idx="244">
                  <c:v>15</c:v>
                </c:pt>
                <c:pt idx="245">
                  <c:v>8</c:v>
                </c:pt>
                <c:pt idx="246">
                  <c:v>8</c:v>
                </c:pt>
                <c:pt idx="247">
                  <c:v>9</c:v>
                </c:pt>
                <c:pt idx="248">
                  <c:v>7</c:v>
                </c:pt>
                <c:pt idx="249">
                  <c:v>6</c:v>
                </c:pt>
                <c:pt idx="250">
                  <c:v>170</c:v>
                </c:pt>
                <c:pt idx="251">
                  <c:v>166</c:v>
                </c:pt>
                <c:pt idx="252">
                  <c:v>259</c:v>
                </c:pt>
                <c:pt idx="253">
                  <c:v>497</c:v>
                </c:pt>
                <c:pt idx="254">
                  <c:v>125</c:v>
                </c:pt>
                <c:pt idx="255">
                  <c:v>306</c:v>
                </c:pt>
                <c:pt idx="256">
                  <c:v>75</c:v>
                </c:pt>
                <c:pt idx="257">
                  <c:v>100</c:v>
                </c:pt>
                <c:pt idx="258">
                  <c:v>163</c:v>
                </c:pt>
                <c:pt idx="259">
                  <c:v>79</c:v>
                </c:pt>
                <c:pt idx="260">
                  <c:v>63</c:v>
                </c:pt>
                <c:pt idx="261">
                  <c:v>52</c:v>
                </c:pt>
                <c:pt idx="262">
                  <c:v>20</c:v>
                </c:pt>
                <c:pt idx="263">
                  <c:v>14</c:v>
                </c:pt>
                <c:pt idx="264">
                  <c:v>19</c:v>
                </c:pt>
                <c:pt idx="265">
                  <c:v>188</c:v>
                </c:pt>
                <c:pt idx="266">
                  <c:v>39</c:v>
                </c:pt>
                <c:pt idx="267">
                  <c:v>7</c:v>
                </c:pt>
                <c:pt idx="268">
                  <c:v>11</c:v>
                </c:pt>
                <c:pt idx="269">
                  <c:v>9</c:v>
                </c:pt>
                <c:pt idx="270">
                  <c:v>4</c:v>
                </c:pt>
                <c:pt idx="271">
                  <c:v>7</c:v>
                </c:pt>
                <c:pt idx="272">
                  <c:v>5</c:v>
                </c:pt>
                <c:pt idx="273">
                  <c:v>2</c:v>
                </c:pt>
                <c:pt idx="274">
                  <c:v>4</c:v>
                </c:pt>
                <c:pt idx="275">
                  <c:v>9</c:v>
                </c:pt>
                <c:pt idx="276">
                  <c:v>2</c:v>
                </c:pt>
                <c:pt idx="277">
                  <c:v>2</c:v>
                </c:pt>
                <c:pt idx="278">
                  <c:v>5</c:v>
                </c:pt>
                <c:pt idx="279">
                  <c:v>2</c:v>
                </c:pt>
                <c:pt idx="280">
                  <c:v>5</c:v>
                </c:pt>
                <c:pt idx="281">
                  <c:v>183</c:v>
                </c:pt>
                <c:pt idx="282">
                  <c:v>51</c:v>
                </c:pt>
                <c:pt idx="283">
                  <c:v>53</c:v>
                </c:pt>
                <c:pt idx="284">
                  <c:v>36</c:v>
                </c:pt>
                <c:pt idx="285">
                  <c:v>30</c:v>
                </c:pt>
                <c:pt idx="286">
                  <c:v>130</c:v>
                </c:pt>
                <c:pt idx="287">
                  <c:v>52</c:v>
                </c:pt>
                <c:pt idx="288">
                  <c:v>26</c:v>
                </c:pt>
                <c:pt idx="289">
                  <c:v>13</c:v>
                </c:pt>
                <c:pt idx="290">
                  <c:v>10</c:v>
                </c:pt>
                <c:pt idx="291">
                  <c:v>7</c:v>
                </c:pt>
                <c:pt idx="292">
                  <c:v>12</c:v>
                </c:pt>
                <c:pt idx="293">
                  <c:v>8</c:v>
                </c:pt>
                <c:pt idx="294">
                  <c:v>161</c:v>
                </c:pt>
                <c:pt idx="295">
                  <c:v>180</c:v>
                </c:pt>
                <c:pt idx="296">
                  <c:v>150</c:v>
                </c:pt>
                <c:pt idx="297">
                  <c:v>269</c:v>
                </c:pt>
                <c:pt idx="298">
                  <c:v>275</c:v>
                </c:pt>
                <c:pt idx="299">
                  <c:v>141</c:v>
                </c:pt>
                <c:pt idx="301">
                  <c:v>93</c:v>
                </c:pt>
                <c:pt idx="302">
                  <c:v>51</c:v>
                </c:pt>
                <c:pt idx="303">
                  <c:v>295</c:v>
                </c:pt>
                <c:pt idx="304">
                  <c:v>145</c:v>
                </c:pt>
                <c:pt idx="305">
                  <c:v>99</c:v>
                </c:pt>
                <c:pt idx="306">
                  <c:v>243</c:v>
                </c:pt>
                <c:pt idx="307">
                  <c:v>131</c:v>
                </c:pt>
                <c:pt idx="308">
                  <c:v>70</c:v>
                </c:pt>
                <c:pt idx="309">
                  <c:v>38</c:v>
                </c:pt>
                <c:pt idx="310">
                  <c:v>30</c:v>
                </c:pt>
                <c:pt idx="311">
                  <c:v>25</c:v>
                </c:pt>
                <c:pt idx="312">
                  <c:v>17</c:v>
                </c:pt>
                <c:pt idx="313">
                  <c:v>6</c:v>
                </c:pt>
                <c:pt idx="314">
                  <c:v>9</c:v>
                </c:pt>
                <c:pt idx="315">
                  <c:v>11</c:v>
                </c:pt>
                <c:pt idx="316">
                  <c:v>878</c:v>
                </c:pt>
                <c:pt idx="317">
                  <c:v>307</c:v>
                </c:pt>
                <c:pt idx="318">
                  <c:v>113</c:v>
                </c:pt>
                <c:pt idx="319">
                  <c:v>90</c:v>
                </c:pt>
                <c:pt idx="320">
                  <c:v>52</c:v>
                </c:pt>
                <c:pt idx="321">
                  <c:v>44</c:v>
                </c:pt>
                <c:pt idx="322">
                  <c:v>33</c:v>
                </c:pt>
                <c:pt idx="323">
                  <c:v>82</c:v>
                </c:pt>
                <c:pt idx="324">
                  <c:v>38</c:v>
                </c:pt>
                <c:pt idx="325">
                  <c:v>15</c:v>
                </c:pt>
                <c:pt idx="326">
                  <c:v>13</c:v>
                </c:pt>
                <c:pt idx="327">
                  <c:v>17</c:v>
                </c:pt>
                <c:pt idx="328">
                  <c:v>11</c:v>
                </c:pt>
                <c:pt idx="329">
                  <c:v>8</c:v>
                </c:pt>
                <c:pt idx="330">
                  <c:v>8</c:v>
                </c:pt>
                <c:pt idx="331">
                  <c:v>11</c:v>
                </c:pt>
                <c:pt idx="332">
                  <c:v>14</c:v>
                </c:pt>
              </c:numCache>
            </c:numRef>
          </c:val>
          <c:smooth val="0"/>
          <c:extLst>
            <c:ext xmlns:c16="http://schemas.microsoft.com/office/drawing/2014/chart" uri="{C3380CC4-5D6E-409C-BE32-E72D297353CC}">
              <c16:uniqueId val="{00000000-FD8F-4CB9-911B-A8C6F71CB3A2}"/>
            </c:ext>
          </c:extLst>
        </c:ser>
        <c:ser>
          <c:idx val="1"/>
          <c:order val="1"/>
          <c:tx>
            <c:strRef>
              <c:f>Sheet1!$C$1</c:f>
              <c:strCache>
                <c:ptCount val="1"/>
                <c:pt idx="0">
                  <c:v>Wurzelpeter.Berlin Wurzelpeter Paid Reach</c:v>
                </c:pt>
              </c:strCache>
            </c:strRef>
          </c:tx>
          <c:spPr>
            <a:ln w="28575" cap="rnd">
              <a:solidFill>
                <a:schemeClr val="accent2"/>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Sheet1!$C$2:$C$334</c:f>
              <c:numCache>
                <c:formatCode>General</c:formatCode>
                <c:ptCount val="333"/>
                <c:pt idx="0">
                  <c:v>0</c:v>
                </c:pt>
                <c:pt idx="1">
                  <c:v>146</c:v>
                </c:pt>
                <c:pt idx="2">
                  <c:v>1193</c:v>
                </c:pt>
                <c:pt idx="3">
                  <c:v>1789</c:v>
                </c:pt>
                <c:pt idx="4">
                  <c:v>1794</c:v>
                </c:pt>
                <c:pt idx="5">
                  <c:v>1915</c:v>
                </c:pt>
                <c:pt idx="6">
                  <c:v>2104</c:v>
                </c:pt>
                <c:pt idx="7">
                  <c:v>744</c:v>
                </c:pt>
                <c:pt idx="8">
                  <c:v>295</c:v>
                </c:pt>
                <c:pt idx="9">
                  <c:v>186</c:v>
                </c:pt>
                <c:pt idx="10">
                  <c:v>233</c:v>
                </c:pt>
                <c:pt idx="11">
                  <c:v>271</c:v>
                </c:pt>
                <c:pt idx="12">
                  <c:v>296</c:v>
                </c:pt>
                <c:pt idx="13">
                  <c:v>255</c:v>
                </c:pt>
                <c:pt idx="14">
                  <c:v>214</c:v>
                </c:pt>
                <c:pt idx="15">
                  <c:v>281</c:v>
                </c:pt>
                <c:pt idx="16">
                  <c:v>928</c:v>
                </c:pt>
                <c:pt idx="17">
                  <c:v>1043</c:v>
                </c:pt>
                <c:pt idx="18">
                  <c:v>956</c:v>
                </c:pt>
                <c:pt idx="19">
                  <c:v>974</c:v>
                </c:pt>
                <c:pt idx="20">
                  <c:v>653</c:v>
                </c:pt>
                <c:pt idx="21">
                  <c:v>283</c:v>
                </c:pt>
                <c:pt idx="22">
                  <c:v>312</c:v>
                </c:pt>
                <c:pt idx="23">
                  <c:v>268</c:v>
                </c:pt>
                <c:pt idx="24">
                  <c:v>227</c:v>
                </c:pt>
                <c:pt idx="25">
                  <c:v>264</c:v>
                </c:pt>
                <c:pt idx="26">
                  <c:v>259</c:v>
                </c:pt>
                <c:pt idx="27">
                  <c:v>270</c:v>
                </c:pt>
                <c:pt idx="28">
                  <c:v>312</c:v>
                </c:pt>
                <c:pt idx="29">
                  <c:v>391</c:v>
                </c:pt>
                <c:pt idx="30">
                  <c:v>132</c:v>
                </c:pt>
                <c:pt idx="31">
                  <c:v>0</c:v>
                </c:pt>
                <c:pt idx="32">
                  <c:v>0</c:v>
                </c:pt>
                <c:pt idx="33">
                  <c:v>0</c:v>
                </c:pt>
                <c:pt idx="34">
                  <c:v>0</c:v>
                </c:pt>
                <c:pt idx="35">
                  <c:v>0</c:v>
                </c:pt>
                <c:pt idx="36">
                  <c:v>0</c:v>
                </c:pt>
                <c:pt idx="37">
                  <c:v>155</c:v>
                </c:pt>
                <c:pt idx="38">
                  <c:v>0</c:v>
                </c:pt>
                <c:pt idx="39">
                  <c:v>0</c:v>
                </c:pt>
                <c:pt idx="40">
                  <c:v>0</c:v>
                </c:pt>
                <c:pt idx="41">
                  <c:v>0</c:v>
                </c:pt>
                <c:pt idx="42">
                  <c:v>0</c:v>
                </c:pt>
                <c:pt idx="43">
                  <c:v>0</c:v>
                </c:pt>
                <c:pt idx="44">
                  <c:v>0</c:v>
                </c:pt>
                <c:pt idx="45">
                  <c:v>0</c:v>
                </c:pt>
                <c:pt idx="46">
                  <c:v>0</c:v>
                </c:pt>
                <c:pt idx="47">
                  <c:v>0</c:v>
                </c:pt>
                <c:pt idx="48">
                  <c:v>0</c:v>
                </c:pt>
                <c:pt idx="49">
                  <c:v>0</c:v>
                </c:pt>
                <c:pt idx="50">
                  <c:v>1214</c:v>
                </c:pt>
                <c:pt idx="51">
                  <c:v>1495</c:v>
                </c:pt>
                <c:pt idx="52">
                  <c:v>1784</c:v>
                </c:pt>
                <c:pt idx="53">
                  <c:v>1917</c:v>
                </c:pt>
                <c:pt idx="54">
                  <c:v>650</c:v>
                </c:pt>
                <c:pt idx="55">
                  <c:v>967</c:v>
                </c:pt>
                <c:pt idx="56">
                  <c:v>914</c:v>
                </c:pt>
                <c:pt idx="57">
                  <c:v>587</c:v>
                </c:pt>
                <c:pt idx="58">
                  <c:v>227</c:v>
                </c:pt>
                <c:pt idx="59">
                  <c:v>0</c:v>
                </c:pt>
                <c:pt idx="60">
                  <c:v>0</c:v>
                </c:pt>
                <c:pt idx="61">
                  <c:v>0</c:v>
                </c:pt>
                <c:pt idx="62">
                  <c:v>0</c:v>
                </c:pt>
                <c:pt idx="63">
                  <c:v>0</c:v>
                </c:pt>
                <c:pt idx="64">
                  <c:v>0</c:v>
                </c:pt>
                <c:pt idx="65">
                  <c:v>0</c:v>
                </c:pt>
                <c:pt idx="66">
                  <c:v>89</c:v>
                </c:pt>
                <c:pt idx="67">
                  <c:v>338</c:v>
                </c:pt>
                <c:pt idx="68">
                  <c:v>319</c:v>
                </c:pt>
                <c:pt idx="69">
                  <c:v>500</c:v>
                </c:pt>
                <c:pt idx="71">
                  <c:v>336</c:v>
                </c:pt>
                <c:pt idx="72">
                  <c:v>173</c:v>
                </c:pt>
                <c:pt idx="73">
                  <c:v>156</c:v>
                </c:pt>
                <c:pt idx="74">
                  <c:v>85</c:v>
                </c:pt>
                <c:pt idx="75">
                  <c:v>124</c:v>
                </c:pt>
                <c:pt idx="76">
                  <c:v>148</c:v>
                </c:pt>
                <c:pt idx="77">
                  <c:v>145</c:v>
                </c:pt>
                <c:pt idx="78">
                  <c:v>326</c:v>
                </c:pt>
                <c:pt idx="79">
                  <c:v>335</c:v>
                </c:pt>
                <c:pt idx="80">
                  <c:v>329</c:v>
                </c:pt>
                <c:pt idx="81">
                  <c:v>270</c:v>
                </c:pt>
                <c:pt idx="82">
                  <c:v>380</c:v>
                </c:pt>
                <c:pt idx="83">
                  <c:v>206</c:v>
                </c:pt>
                <c:pt idx="84">
                  <c:v>121</c:v>
                </c:pt>
                <c:pt idx="85">
                  <c:v>60</c:v>
                </c:pt>
                <c:pt idx="86">
                  <c:v>73</c:v>
                </c:pt>
                <c:pt idx="87">
                  <c:v>90</c:v>
                </c:pt>
                <c:pt idx="88">
                  <c:v>57</c:v>
                </c:pt>
                <c:pt idx="89">
                  <c:v>45</c:v>
                </c:pt>
                <c:pt idx="90">
                  <c:v>0</c:v>
                </c:pt>
                <c:pt idx="91">
                  <c:v>16</c:v>
                </c:pt>
                <c:pt idx="92">
                  <c:v>0</c:v>
                </c:pt>
                <c:pt idx="93">
                  <c:v>0</c:v>
                </c:pt>
                <c:pt idx="94">
                  <c:v>0</c:v>
                </c:pt>
                <c:pt idx="95">
                  <c:v>106</c:v>
                </c:pt>
                <c:pt idx="96">
                  <c:v>231</c:v>
                </c:pt>
                <c:pt idx="97">
                  <c:v>277</c:v>
                </c:pt>
                <c:pt idx="98">
                  <c:v>264</c:v>
                </c:pt>
                <c:pt idx="99">
                  <c:v>273</c:v>
                </c:pt>
                <c:pt idx="100">
                  <c:v>197</c:v>
                </c:pt>
                <c:pt idx="101">
                  <c:v>216</c:v>
                </c:pt>
                <c:pt idx="102">
                  <c:v>184</c:v>
                </c:pt>
                <c:pt idx="103">
                  <c:v>181</c:v>
                </c:pt>
                <c:pt idx="104">
                  <c:v>257</c:v>
                </c:pt>
                <c:pt idx="105">
                  <c:v>176</c:v>
                </c:pt>
                <c:pt idx="106">
                  <c:v>154</c:v>
                </c:pt>
                <c:pt idx="107">
                  <c:v>191</c:v>
                </c:pt>
                <c:pt idx="108">
                  <c:v>87</c:v>
                </c:pt>
                <c:pt idx="109">
                  <c:v>583</c:v>
                </c:pt>
                <c:pt idx="110">
                  <c:v>542</c:v>
                </c:pt>
                <c:pt idx="111">
                  <c:v>671</c:v>
                </c:pt>
                <c:pt idx="112">
                  <c:v>640</c:v>
                </c:pt>
                <c:pt idx="113">
                  <c:v>711</c:v>
                </c:pt>
                <c:pt idx="114">
                  <c:v>177</c:v>
                </c:pt>
                <c:pt idx="115">
                  <c:v>226</c:v>
                </c:pt>
                <c:pt idx="116">
                  <c:v>174</c:v>
                </c:pt>
                <c:pt idx="117">
                  <c:v>141</c:v>
                </c:pt>
                <c:pt idx="118">
                  <c:v>130</c:v>
                </c:pt>
                <c:pt idx="119">
                  <c:v>109</c:v>
                </c:pt>
                <c:pt idx="120">
                  <c:v>0</c:v>
                </c:pt>
                <c:pt idx="121">
                  <c:v>0</c:v>
                </c:pt>
                <c:pt idx="122">
                  <c:v>0</c:v>
                </c:pt>
                <c:pt idx="123">
                  <c:v>0</c:v>
                </c:pt>
                <c:pt idx="124">
                  <c:v>0</c:v>
                </c:pt>
                <c:pt idx="125">
                  <c:v>468</c:v>
                </c:pt>
                <c:pt idx="126">
                  <c:v>773</c:v>
                </c:pt>
                <c:pt idx="127">
                  <c:v>904</c:v>
                </c:pt>
                <c:pt idx="128">
                  <c:v>884</c:v>
                </c:pt>
                <c:pt idx="129">
                  <c:v>766</c:v>
                </c:pt>
                <c:pt idx="130">
                  <c:v>746</c:v>
                </c:pt>
                <c:pt idx="131">
                  <c:v>767</c:v>
                </c:pt>
                <c:pt idx="132">
                  <c:v>826</c:v>
                </c:pt>
                <c:pt idx="133">
                  <c:v>945</c:v>
                </c:pt>
                <c:pt idx="134">
                  <c:v>2504</c:v>
                </c:pt>
                <c:pt idx="135">
                  <c:v>2796</c:v>
                </c:pt>
                <c:pt idx="136">
                  <c:v>2871</c:v>
                </c:pt>
                <c:pt idx="137">
                  <c:v>3001</c:v>
                </c:pt>
                <c:pt idx="138">
                  <c:v>4025</c:v>
                </c:pt>
                <c:pt idx="139">
                  <c:v>2357</c:v>
                </c:pt>
                <c:pt idx="140">
                  <c:v>2494</c:v>
                </c:pt>
                <c:pt idx="141">
                  <c:v>2491</c:v>
                </c:pt>
                <c:pt idx="142">
                  <c:v>2450</c:v>
                </c:pt>
                <c:pt idx="143">
                  <c:v>1961</c:v>
                </c:pt>
                <c:pt idx="144">
                  <c:v>879</c:v>
                </c:pt>
                <c:pt idx="145">
                  <c:v>832</c:v>
                </c:pt>
                <c:pt idx="146">
                  <c:v>669</c:v>
                </c:pt>
                <c:pt idx="147">
                  <c:v>568</c:v>
                </c:pt>
                <c:pt idx="148">
                  <c:v>858</c:v>
                </c:pt>
                <c:pt idx="149">
                  <c:v>709</c:v>
                </c:pt>
                <c:pt idx="150">
                  <c:v>737</c:v>
                </c:pt>
                <c:pt idx="151">
                  <c:v>2730</c:v>
                </c:pt>
                <c:pt idx="152">
                  <c:v>4173</c:v>
                </c:pt>
                <c:pt idx="153">
                  <c:v>15937</c:v>
                </c:pt>
                <c:pt idx="154">
                  <c:v>26664</c:v>
                </c:pt>
                <c:pt idx="155">
                  <c:v>26291</c:v>
                </c:pt>
                <c:pt idx="156">
                  <c:v>24740</c:v>
                </c:pt>
                <c:pt idx="157">
                  <c:v>15129</c:v>
                </c:pt>
                <c:pt idx="158">
                  <c:v>13461</c:v>
                </c:pt>
                <c:pt idx="159">
                  <c:v>5553</c:v>
                </c:pt>
                <c:pt idx="160">
                  <c:v>1034</c:v>
                </c:pt>
                <c:pt idx="161">
                  <c:v>762</c:v>
                </c:pt>
                <c:pt idx="162">
                  <c:v>676</c:v>
                </c:pt>
                <c:pt idx="163">
                  <c:v>609</c:v>
                </c:pt>
                <c:pt idx="164">
                  <c:v>775</c:v>
                </c:pt>
                <c:pt idx="165">
                  <c:v>969</c:v>
                </c:pt>
                <c:pt idx="166">
                  <c:v>736</c:v>
                </c:pt>
                <c:pt idx="167">
                  <c:v>896</c:v>
                </c:pt>
                <c:pt idx="168">
                  <c:v>1148</c:v>
                </c:pt>
                <c:pt idx="169">
                  <c:v>896</c:v>
                </c:pt>
                <c:pt idx="170">
                  <c:v>1897</c:v>
                </c:pt>
                <c:pt idx="171">
                  <c:v>2199</c:v>
                </c:pt>
                <c:pt idx="172">
                  <c:v>3477</c:v>
                </c:pt>
                <c:pt idx="173">
                  <c:v>3527</c:v>
                </c:pt>
                <c:pt idx="174">
                  <c:v>3751</c:v>
                </c:pt>
                <c:pt idx="175">
                  <c:v>3444</c:v>
                </c:pt>
                <c:pt idx="176">
                  <c:v>2704</c:v>
                </c:pt>
                <c:pt idx="177">
                  <c:v>687</c:v>
                </c:pt>
                <c:pt idx="178">
                  <c:v>499</c:v>
                </c:pt>
                <c:pt idx="179">
                  <c:v>686</c:v>
                </c:pt>
                <c:pt idx="180">
                  <c:v>506</c:v>
                </c:pt>
                <c:pt idx="181">
                  <c:v>0</c:v>
                </c:pt>
                <c:pt idx="182">
                  <c:v>0</c:v>
                </c:pt>
                <c:pt idx="183">
                  <c:v>0</c:v>
                </c:pt>
                <c:pt idx="184">
                  <c:v>0</c:v>
                </c:pt>
                <c:pt idx="185">
                  <c:v>0</c:v>
                </c:pt>
                <c:pt idx="186">
                  <c:v>0</c:v>
                </c:pt>
                <c:pt idx="187">
                  <c:v>850</c:v>
                </c:pt>
                <c:pt idx="188">
                  <c:v>1288</c:v>
                </c:pt>
                <c:pt idx="189">
                  <c:v>1688</c:v>
                </c:pt>
                <c:pt idx="190">
                  <c:v>1967</c:v>
                </c:pt>
                <c:pt idx="191">
                  <c:v>2912</c:v>
                </c:pt>
                <c:pt idx="192">
                  <c:v>1655</c:v>
                </c:pt>
                <c:pt idx="193">
                  <c:v>3178</c:v>
                </c:pt>
                <c:pt idx="194">
                  <c:v>3499</c:v>
                </c:pt>
                <c:pt idx="195">
                  <c:v>3493</c:v>
                </c:pt>
                <c:pt idx="196">
                  <c:v>3827</c:v>
                </c:pt>
                <c:pt idx="197">
                  <c:v>2307</c:v>
                </c:pt>
                <c:pt idx="198">
                  <c:v>847</c:v>
                </c:pt>
                <c:pt idx="199">
                  <c:v>1196</c:v>
                </c:pt>
                <c:pt idx="200">
                  <c:v>1236</c:v>
                </c:pt>
                <c:pt idx="201">
                  <c:v>1275</c:v>
                </c:pt>
                <c:pt idx="202">
                  <c:v>1297</c:v>
                </c:pt>
                <c:pt idx="203">
                  <c:v>1567</c:v>
                </c:pt>
                <c:pt idx="204">
                  <c:v>1593</c:v>
                </c:pt>
                <c:pt idx="205">
                  <c:v>1862</c:v>
                </c:pt>
                <c:pt idx="206">
                  <c:v>1444</c:v>
                </c:pt>
                <c:pt idx="207">
                  <c:v>1311</c:v>
                </c:pt>
                <c:pt idx="208">
                  <c:v>1061</c:v>
                </c:pt>
                <c:pt idx="209">
                  <c:v>1489</c:v>
                </c:pt>
                <c:pt idx="210">
                  <c:v>1833</c:v>
                </c:pt>
                <c:pt idx="211">
                  <c:v>15546</c:v>
                </c:pt>
                <c:pt idx="212">
                  <c:v>14623</c:v>
                </c:pt>
                <c:pt idx="213">
                  <c:v>15603</c:v>
                </c:pt>
                <c:pt idx="214">
                  <c:v>14293</c:v>
                </c:pt>
                <c:pt idx="215">
                  <c:v>12084</c:v>
                </c:pt>
                <c:pt idx="216">
                  <c:v>2325</c:v>
                </c:pt>
                <c:pt idx="217">
                  <c:v>2421</c:v>
                </c:pt>
                <c:pt idx="218">
                  <c:v>3041</c:v>
                </c:pt>
                <c:pt idx="219">
                  <c:v>2357</c:v>
                </c:pt>
                <c:pt idx="220">
                  <c:v>1606</c:v>
                </c:pt>
                <c:pt idx="221">
                  <c:v>1295</c:v>
                </c:pt>
                <c:pt idx="222">
                  <c:v>1426</c:v>
                </c:pt>
                <c:pt idx="223">
                  <c:v>632</c:v>
                </c:pt>
                <c:pt idx="224">
                  <c:v>664</c:v>
                </c:pt>
                <c:pt idx="225">
                  <c:v>552</c:v>
                </c:pt>
                <c:pt idx="226">
                  <c:v>1049</c:v>
                </c:pt>
                <c:pt idx="227">
                  <c:v>409</c:v>
                </c:pt>
                <c:pt idx="228">
                  <c:v>488</c:v>
                </c:pt>
                <c:pt idx="229">
                  <c:v>363</c:v>
                </c:pt>
                <c:pt idx="230">
                  <c:v>573</c:v>
                </c:pt>
                <c:pt idx="231">
                  <c:v>595</c:v>
                </c:pt>
                <c:pt idx="232">
                  <c:v>583</c:v>
                </c:pt>
                <c:pt idx="233">
                  <c:v>454</c:v>
                </c:pt>
                <c:pt idx="234">
                  <c:v>504</c:v>
                </c:pt>
                <c:pt idx="235">
                  <c:v>620</c:v>
                </c:pt>
                <c:pt idx="236">
                  <c:v>526</c:v>
                </c:pt>
                <c:pt idx="237">
                  <c:v>475</c:v>
                </c:pt>
                <c:pt idx="238">
                  <c:v>969</c:v>
                </c:pt>
                <c:pt idx="239">
                  <c:v>3197</c:v>
                </c:pt>
                <c:pt idx="240">
                  <c:v>3696</c:v>
                </c:pt>
                <c:pt idx="241">
                  <c:v>4150</c:v>
                </c:pt>
                <c:pt idx="242">
                  <c:v>2093</c:v>
                </c:pt>
                <c:pt idx="243">
                  <c:v>846</c:v>
                </c:pt>
                <c:pt idx="244">
                  <c:v>639</c:v>
                </c:pt>
                <c:pt idx="245">
                  <c:v>831</c:v>
                </c:pt>
                <c:pt idx="246">
                  <c:v>778</c:v>
                </c:pt>
                <c:pt idx="247">
                  <c:v>788</c:v>
                </c:pt>
                <c:pt idx="248">
                  <c:v>661</c:v>
                </c:pt>
                <c:pt idx="249">
                  <c:v>760</c:v>
                </c:pt>
                <c:pt idx="250">
                  <c:v>890</c:v>
                </c:pt>
                <c:pt idx="251">
                  <c:v>2761</c:v>
                </c:pt>
                <c:pt idx="252">
                  <c:v>3654</c:v>
                </c:pt>
                <c:pt idx="253">
                  <c:v>3555</c:v>
                </c:pt>
                <c:pt idx="254">
                  <c:v>2249</c:v>
                </c:pt>
                <c:pt idx="255">
                  <c:v>700</c:v>
                </c:pt>
                <c:pt idx="256">
                  <c:v>1324</c:v>
                </c:pt>
                <c:pt idx="257">
                  <c:v>1595</c:v>
                </c:pt>
                <c:pt idx="258">
                  <c:v>1686</c:v>
                </c:pt>
                <c:pt idx="259">
                  <c:v>1760</c:v>
                </c:pt>
                <c:pt idx="260">
                  <c:v>2395</c:v>
                </c:pt>
                <c:pt idx="261">
                  <c:v>1730</c:v>
                </c:pt>
                <c:pt idx="262">
                  <c:v>2587</c:v>
                </c:pt>
                <c:pt idx="263">
                  <c:v>3225</c:v>
                </c:pt>
                <c:pt idx="264">
                  <c:v>2993</c:v>
                </c:pt>
                <c:pt idx="265">
                  <c:v>789</c:v>
                </c:pt>
                <c:pt idx="266">
                  <c:v>13869</c:v>
                </c:pt>
                <c:pt idx="267">
                  <c:v>11861</c:v>
                </c:pt>
                <c:pt idx="268">
                  <c:v>11166</c:v>
                </c:pt>
                <c:pt idx="269">
                  <c:v>11296</c:v>
                </c:pt>
                <c:pt idx="270">
                  <c:v>857</c:v>
                </c:pt>
                <c:pt idx="271">
                  <c:v>743</c:v>
                </c:pt>
                <c:pt idx="272">
                  <c:v>551</c:v>
                </c:pt>
                <c:pt idx="273">
                  <c:v>1001</c:v>
                </c:pt>
                <c:pt idx="274">
                  <c:v>926</c:v>
                </c:pt>
                <c:pt idx="275">
                  <c:v>881</c:v>
                </c:pt>
                <c:pt idx="276">
                  <c:v>816</c:v>
                </c:pt>
                <c:pt idx="277">
                  <c:v>717</c:v>
                </c:pt>
                <c:pt idx="278">
                  <c:v>508</c:v>
                </c:pt>
                <c:pt idx="279">
                  <c:v>776</c:v>
                </c:pt>
                <c:pt idx="280">
                  <c:v>762</c:v>
                </c:pt>
                <c:pt idx="281">
                  <c:v>665</c:v>
                </c:pt>
                <c:pt idx="282">
                  <c:v>1673</c:v>
                </c:pt>
                <c:pt idx="283">
                  <c:v>2161</c:v>
                </c:pt>
                <c:pt idx="284">
                  <c:v>2258</c:v>
                </c:pt>
                <c:pt idx="285">
                  <c:v>2090</c:v>
                </c:pt>
                <c:pt idx="286">
                  <c:v>2307</c:v>
                </c:pt>
                <c:pt idx="287">
                  <c:v>704</c:v>
                </c:pt>
                <c:pt idx="288">
                  <c:v>683</c:v>
                </c:pt>
                <c:pt idx="289">
                  <c:v>658</c:v>
                </c:pt>
                <c:pt idx="290">
                  <c:v>556</c:v>
                </c:pt>
                <c:pt idx="291">
                  <c:v>642</c:v>
                </c:pt>
                <c:pt idx="292">
                  <c:v>695</c:v>
                </c:pt>
                <c:pt idx="293">
                  <c:v>560</c:v>
                </c:pt>
                <c:pt idx="294">
                  <c:v>727</c:v>
                </c:pt>
                <c:pt idx="295">
                  <c:v>2619</c:v>
                </c:pt>
                <c:pt idx="296">
                  <c:v>3660</c:v>
                </c:pt>
                <c:pt idx="297">
                  <c:v>4017</c:v>
                </c:pt>
                <c:pt idx="298">
                  <c:v>3726</c:v>
                </c:pt>
                <c:pt idx="299">
                  <c:v>481</c:v>
                </c:pt>
                <c:pt idx="301">
                  <c:v>619</c:v>
                </c:pt>
                <c:pt idx="302">
                  <c:v>35</c:v>
                </c:pt>
                <c:pt idx="303">
                  <c:v>1571</c:v>
                </c:pt>
                <c:pt idx="304">
                  <c:v>7857</c:v>
                </c:pt>
                <c:pt idx="305">
                  <c:v>7807</c:v>
                </c:pt>
                <c:pt idx="306">
                  <c:v>7422</c:v>
                </c:pt>
                <c:pt idx="307">
                  <c:v>8614</c:v>
                </c:pt>
                <c:pt idx="308">
                  <c:v>8147</c:v>
                </c:pt>
                <c:pt idx="309">
                  <c:v>6759</c:v>
                </c:pt>
                <c:pt idx="310">
                  <c:v>6305</c:v>
                </c:pt>
                <c:pt idx="311">
                  <c:v>5816</c:v>
                </c:pt>
                <c:pt idx="312">
                  <c:v>5516</c:v>
                </c:pt>
                <c:pt idx="313">
                  <c:v>5806</c:v>
                </c:pt>
                <c:pt idx="314">
                  <c:v>5770</c:v>
                </c:pt>
                <c:pt idx="315">
                  <c:v>6207</c:v>
                </c:pt>
                <c:pt idx="316">
                  <c:v>6576</c:v>
                </c:pt>
                <c:pt idx="317">
                  <c:v>6830</c:v>
                </c:pt>
                <c:pt idx="318">
                  <c:v>5947</c:v>
                </c:pt>
                <c:pt idx="319">
                  <c:v>5904</c:v>
                </c:pt>
                <c:pt idx="320">
                  <c:v>5478</c:v>
                </c:pt>
                <c:pt idx="321">
                  <c:v>5861</c:v>
                </c:pt>
                <c:pt idx="322">
                  <c:v>6472</c:v>
                </c:pt>
                <c:pt idx="323">
                  <c:v>4120</c:v>
                </c:pt>
                <c:pt idx="324">
                  <c:v>3975</c:v>
                </c:pt>
                <c:pt idx="325">
                  <c:v>3808</c:v>
                </c:pt>
                <c:pt idx="326">
                  <c:v>3504</c:v>
                </c:pt>
                <c:pt idx="327">
                  <c:v>3583</c:v>
                </c:pt>
                <c:pt idx="328">
                  <c:v>4010</c:v>
                </c:pt>
                <c:pt idx="329">
                  <c:v>4616</c:v>
                </c:pt>
                <c:pt idx="330">
                  <c:v>4039</c:v>
                </c:pt>
                <c:pt idx="331">
                  <c:v>4848</c:v>
                </c:pt>
                <c:pt idx="332">
                  <c:v>4827</c:v>
                </c:pt>
              </c:numCache>
            </c:numRef>
          </c:val>
          <c:smooth val="0"/>
          <c:extLst>
            <c:ext xmlns:c16="http://schemas.microsoft.com/office/drawing/2014/chart" uri="{C3380CC4-5D6E-409C-BE32-E72D297353CC}">
              <c16:uniqueId val="{00000001-FD8F-4CB9-911B-A8C6F71CB3A2}"/>
            </c:ext>
          </c:extLst>
        </c:ser>
        <c:ser>
          <c:idx val="2"/>
          <c:order val="2"/>
          <c:tx>
            <c:strRef>
              <c:f>Sheet1!$D$1</c:f>
              <c:strCache>
                <c:ptCount val="1"/>
                <c:pt idx="0">
                  <c:v>Wurzelpeter.Berlin Wurzelpeter Viral Reach</c:v>
                </c:pt>
              </c:strCache>
            </c:strRef>
          </c:tx>
          <c:spPr>
            <a:ln w="28575" cap="rnd">
              <a:solidFill>
                <a:schemeClr val="accent3"/>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Sheet1!$D$2:$D$334</c:f>
              <c:numCache>
                <c:formatCode>General</c:formatCode>
                <c:ptCount val="333"/>
                <c:pt idx="0">
                  <c:v>2</c:v>
                </c:pt>
                <c:pt idx="1">
                  <c:v>103</c:v>
                </c:pt>
                <c:pt idx="2">
                  <c:v>147</c:v>
                </c:pt>
                <c:pt idx="3">
                  <c:v>114</c:v>
                </c:pt>
                <c:pt idx="4">
                  <c:v>159</c:v>
                </c:pt>
                <c:pt idx="5">
                  <c:v>759</c:v>
                </c:pt>
                <c:pt idx="6">
                  <c:v>1599</c:v>
                </c:pt>
                <c:pt idx="7">
                  <c:v>392</c:v>
                </c:pt>
                <c:pt idx="8">
                  <c:v>235</c:v>
                </c:pt>
                <c:pt idx="9">
                  <c:v>119</c:v>
                </c:pt>
                <c:pt idx="10">
                  <c:v>34</c:v>
                </c:pt>
                <c:pt idx="11">
                  <c:v>28</c:v>
                </c:pt>
                <c:pt idx="12">
                  <c:v>21</c:v>
                </c:pt>
                <c:pt idx="13">
                  <c:v>79</c:v>
                </c:pt>
                <c:pt idx="14">
                  <c:v>35</c:v>
                </c:pt>
                <c:pt idx="15">
                  <c:v>19</c:v>
                </c:pt>
                <c:pt idx="16">
                  <c:v>32</c:v>
                </c:pt>
                <c:pt idx="17">
                  <c:v>26</c:v>
                </c:pt>
                <c:pt idx="18">
                  <c:v>35</c:v>
                </c:pt>
                <c:pt idx="19">
                  <c:v>31</c:v>
                </c:pt>
                <c:pt idx="20">
                  <c:v>49</c:v>
                </c:pt>
                <c:pt idx="21">
                  <c:v>25</c:v>
                </c:pt>
                <c:pt idx="22">
                  <c:v>16</c:v>
                </c:pt>
                <c:pt idx="23">
                  <c:v>82</c:v>
                </c:pt>
                <c:pt idx="24">
                  <c:v>32</c:v>
                </c:pt>
                <c:pt idx="25">
                  <c:v>5</c:v>
                </c:pt>
                <c:pt idx="26">
                  <c:v>14</c:v>
                </c:pt>
                <c:pt idx="27">
                  <c:v>17</c:v>
                </c:pt>
                <c:pt idx="28">
                  <c:v>6</c:v>
                </c:pt>
                <c:pt idx="29">
                  <c:v>7</c:v>
                </c:pt>
                <c:pt idx="30">
                  <c:v>4</c:v>
                </c:pt>
                <c:pt idx="31">
                  <c:v>4</c:v>
                </c:pt>
                <c:pt idx="32">
                  <c:v>50</c:v>
                </c:pt>
                <c:pt idx="33">
                  <c:v>28</c:v>
                </c:pt>
                <c:pt idx="34">
                  <c:v>15</c:v>
                </c:pt>
                <c:pt idx="35">
                  <c:v>17</c:v>
                </c:pt>
                <c:pt idx="36">
                  <c:v>11</c:v>
                </c:pt>
                <c:pt idx="37">
                  <c:v>4</c:v>
                </c:pt>
                <c:pt idx="38">
                  <c:v>4</c:v>
                </c:pt>
                <c:pt idx="39">
                  <c:v>5</c:v>
                </c:pt>
                <c:pt idx="40">
                  <c:v>5</c:v>
                </c:pt>
                <c:pt idx="41">
                  <c:v>2</c:v>
                </c:pt>
                <c:pt idx="42">
                  <c:v>3</c:v>
                </c:pt>
                <c:pt idx="43">
                  <c:v>3</c:v>
                </c:pt>
                <c:pt idx="44">
                  <c:v>57</c:v>
                </c:pt>
                <c:pt idx="45">
                  <c:v>21</c:v>
                </c:pt>
                <c:pt idx="46">
                  <c:v>7</c:v>
                </c:pt>
                <c:pt idx="47">
                  <c:v>16</c:v>
                </c:pt>
                <c:pt idx="48">
                  <c:v>7</c:v>
                </c:pt>
                <c:pt idx="49">
                  <c:v>3</c:v>
                </c:pt>
                <c:pt idx="50">
                  <c:v>146</c:v>
                </c:pt>
                <c:pt idx="51">
                  <c:v>67</c:v>
                </c:pt>
                <c:pt idx="52">
                  <c:v>69</c:v>
                </c:pt>
                <c:pt idx="53">
                  <c:v>40</c:v>
                </c:pt>
                <c:pt idx="54">
                  <c:v>22</c:v>
                </c:pt>
                <c:pt idx="55">
                  <c:v>23</c:v>
                </c:pt>
                <c:pt idx="56">
                  <c:v>14</c:v>
                </c:pt>
                <c:pt idx="57">
                  <c:v>6</c:v>
                </c:pt>
                <c:pt idx="58">
                  <c:v>7</c:v>
                </c:pt>
                <c:pt idx="59">
                  <c:v>2</c:v>
                </c:pt>
                <c:pt idx="60">
                  <c:v>2</c:v>
                </c:pt>
                <c:pt idx="61">
                  <c:v>5</c:v>
                </c:pt>
                <c:pt idx="62">
                  <c:v>1</c:v>
                </c:pt>
                <c:pt idx="63">
                  <c:v>2</c:v>
                </c:pt>
                <c:pt idx="64">
                  <c:v>3</c:v>
                </c:pt>
                <c:pt idx="65">
                  <c:v>2</c:v>
                </c:pt>
                <c:pt idx="66">
                  <c:v>71</c:v>
                </c:pt>
                <c:pt idx="67">
                  <c:v>39</c:v>
                </c:pt>
                <c:pt idx="68">
                  <c:v>30</c:v>
                </c:pt>
                <c:pt idx="69">
                  <c:v>19</c:v>
                </c:pt>
                <c:pt idx="71">
                  <c:v>10</c:v>
                </c:pt>
                <c:pt idx="72">
                  <c:v>4</c:v>
                </c:pt>
                <c:pt idx="73">
                  <c:v>0</c:v>
                </c:pt>
                <c:pt idx="74">
                  <c:v>4</c:v>
                </c:pt>
                <c:pt idx="75">
                  <c:v>3</c:v>
                </c:pt>
                <c:pt idx="76">
                  <c:v>0</c:v>
                </c:pt>
                <c:pt idx="77">
                  <c:v>0</c:v>
                </c:pt>
                <c:pt idx="78">
                  <c:v>0</c:v>
                </c:pt>
                <c:pt idx="79">
                  <c:v>0</c:v>
                </c:pt>
                <c:pt idx="80">
                  <c:v>13</c:v>
                </c:pt>
                <c:pt idx="81">
                  <c:v>4</c:v>
                </c:pt>
                <c:pt idx="82">
                  <c:v>7</c:v>
                </c:pt>
                <c:pt idx="83">
                  <c:v>0</c:v>
                </c:pt>
                <c:pt idx="84">
                  <c:v>10</c:v>
                </c:pt>
                <c:pt idx="85">
                  <c:v>10</c:v>
                </c:pt>
                <c:pt idx="86">
                  <c:v>6</c:v>
                </c:pt>
                <c:pt idx="87">
                  <c:v>0</c:v>
                </c:pt>
                <c:pt idx="88">
                  <c:v>2</c:v>
                </c:pt>
                <c:pt idx="89">
                  <c:v>3</c:v>
                </c:pt>
                <c:pt idx="90">
                  <c:v>1</c:v>
                </c:pt>
                <c:pt idx="91">
                  <c:v>3</c:v>
                </c:pt>
                <c:pt idx="92">
                  <c:v>4</c:v>
                </c:pt>
                <c:pt idx="93">
                  <c:v>2</c:v>
                </c:pt>
                <c:pt idx="94">
                  <c:v>1</c:v>
                </c:pt>
                <c:pt idx="95">
                  <c:v>3</c:v>
                </c:pt>
                <c:pt idx="96">
                  <c:v>2</c:v>
                </c:pt>
                <c:pt idx="97">
                  <c:v>1</c:v>
                </c:pt>
                <c:pt idx="98">
                  <c:v>1</c:v>
                </c:pt>
                <c:pt idx="99">
                  <c:v>3</c:v>
                </c:pt>
                <c:pt idx="100">
                  <c:v>0</c:v>
                </c:pt>
                <c:pt idx="101">
                  <c:v>0</c:v>
                </c:pt>
                <c:pt idx="102">
                  <c:v>3</c:v>
                </c:pt>
                <c:pt idx="103">
                  <c:v>0</c:v>
                </c:pt>
                <c:pt idx="104">
                  <c:v>2</c:v>
                </c:pt>
                <c:pt idx="105">
                  <c:v>5</c:v>
                </c:pt>
                <c:pt idx="106">
                  <c:v>1</c:v>
                </c:pt>
                <c:pt idx="107">
                  <c:v>3</c:v>
                </c:pt>
                <c:pt idx="108">
                  <c:v>3</c:v>
                </c:pt>
                <c:pt idx="109">
                  <c:v>3</c:v>
                </c:pt>
                <c:pt idx="110">
                  <c:v>1</c:v>
                </c:pt>
                <c:pt idx="111">
                  <c:v>4</c:v>
                </c:pt>
                <c:pt idx="112">
                  <c:v>1</c:v>
                </c:pt>
                <c:pt idx="113">
                  <c:v>9</c:v>
                </c:pt>
                <c:pt idx="114">
                  <c:v>2</c:v>
                </c:pt>
                <c:pt idx="115">
                  <c:v>2</c:v>
                </c:pt>
                <c:pt idx="116">
                  <c:v>1</c:v>
                </c:pt>
                <c:pt idx="117">
                  <c:v>2</c:v>
                </c:pt>
                <c:pt idx="118">
                  <c:v>0</c:v>
                </c:pt>
                <c:pt idx="119">
                  <c:v>3</c:v>
                </c:pt>
                <c:pt idx="120">
                  <c:v>0</c:v>
                </c:pt>
                <c:pt idx="121">
                  <c:v>1</c:v>
                </c:pt>
                <c:pt idx="122">
                  <c:v>2</c:v>
                </c:pt>
                <c:pt idx="123">
                  <c:v>3</c:v>
                </c:pt>
                <c:pt idx="124">
                  <c:v>0</c:v>
                </c:pt>
                <c:pt idx="125">
                  <c:v>1</c:v>
                </c:pt>
                <c:pt idx="126">
                  <c:v>1</c:v>
                </c:pt>
                <c:pt idx="127">
                  <c:v>2</c:v>
                </c:pt>
                <c:pt idx="128">
                  <c:v>1</c:v>
                </c:pt>
                <c:pt idx="129">
                  <c:v>1</c:v>
                </c:pt>
                <c:pt idx="130">
                  <c:v>2</c:v>
                </c:pt>
                <c:pt idx="131">
                  <c:v>2</c:v>
                </c:pt>
                <c:pt idx="132">
                  <c:v>3</c:v>
                </c:pt>
                <c:pt idx="133">
                  <c:v>9</c:v>
                </c:pt>
                <c:pt idx="134">
                  <c:v>30</c:v>
                </c:pt>
                <c:pt idx="135">
                  <c:v>67</c:v>
                </c:pt>
                <c:pt idx="136">
                  <c:v>48</c:v>
                </c:pt>
                <c:pt idx="137">
                  <c:v>81</c:v>
                </c:pt>
                <c:pt idx="138">
                  <c:v>51</c:v>
                </c:pt>
                <c:pt idx="139">
                  <c:v>33</c:v>
                </c:pt>
                <c:pt idx="140">
                  <c:v>52</c:v>
                </c:pt>
                <c:pt idx="141">
                  <c:v>51</c:v>
                </c:pt>
                <c:pt idx="142">
                  <c:v>40</c:v>
                </c:pt>
                <c:pt idx="143">
                  <c:v>25</c:v>
                </c:pt>
                <c:pt idx="144">
                  <c:v>22</c:v>
                </c:pt>
                <c:pt idx="145">
                  <c:v>15</c:v>
                </c:pt>
                <c:pt idx="146">
                  <c:v>4</c:v>
                </c:pt>
                <c:pt idx="147">
                  <c:v>1</c:v>
                </c:pt>
                <c:pt idx="148">
                  <c:v>6</c:v>
                </c:pt>
                <c:pt idx="149">
                  <c:v>3</c:v>
                </c:pt>
                <c:pt idx="150">
                  <c:v>5</c:v>
                </c:pt>
                <c:pt idx="151">
                  <c:v>67</c:v>
                </c:pt>
                <c:pt idx="152">
                  <c:v>278</c:v>
                </c:pt>
                <c:pt idx="153">
                  <c:v>264</c:v>
                </c:pt>
                <c:pt idx="154">
                  <c:v>303</c:v>
                </c:pt>
                <c:pt idx="155">
                  <c:v>179</c:v>
                </c:pt>
                <c:pt idx="156">
                  <c:v>80</c:v>
                </c:pt>
                <c:pt idx="157">
                  <c:v>73</c:v>
                </c:pt>
                <c:pt idx="158">
                  <c:v>37</c:v>
                </c:pt>
                <c:pt idx="159">
                  <c:v>44</c:v>
                </c:pt>
                <c:pt idx="160">
                  <c:v>21</c:v>
                </c:pt>
                <c:pt idx="161">
                  <c:v>12</c:v>
                </c:pt>
                <c:pt idx="162">
                  <c:v>8</c:v>
                </c:pt>
                <c:pt idx="163">
                  <c:v>5</c:v>
                </c:pt>
                <c:pt idx="164">
                  <c:v>3</c:v>
                </c:pt>
                <c:pt idx="165">
                  <c:v>2</c:v>
                </c:pt>
                <c:pt idx="166">
                  <c:v>4</c:v>
                </c:pt>
                <c:pt idx="167">
                  <c:v>1</c:v>
                </c:pt>
                <c:pt idx="168">
                  <c:v>6</c:v>
                </c:pt>
                <c:pt idx="169">
                  <c:v>0</c:v>
                </c:pt>
                <c:pt idx="170">
                  <c:v>3</c:v>
                </c:pt>
                <c:pt idx="171">
                  <c:v>9</c:v>
                </c:pt>
                <c:pt idx="172">
                  <c:v>128</c:v>
                </c:pt>
                <c:pt idx="173">
                  <c:v>168</c:v>
                </c:pt>
                <c:pt idx="174">
                  <c:v>99</c:v>
                </c:pt>
                <c:pt idx="175">
                  <c:v>99</c:v>
                </c:pt>
                <c:pt idx="176">
                  <c:v>130</c:v>
                </c:pt>
                <c:pt idx="177">
                  <c:v>97</c:v>
                </c:pt>
                <c:pt idx="178">
                  <c:v>33</c:v>
                </c:pt>
                <c:pt idx="179">
                  <c:v>12</c:v>
                </c:pt>
                <c:pt idx="180">
                  <c:v>15</c:v>
                </c:pt>
                <c:pt idx="181">
                  <c:v>9</c:v>
                </c:pt>
                <c:pt idx="182">
                  <c:v>4</c:v>
                </c:pt>
                <c:pt idx="183">
                  <c:v>2</c:v>
                </c:pt>
                <c:pt idx="184">
                  <c:v>4</c:v>
                </c:pt>
                <c:pt idx="185">
                  <c:v>2</c:v>
                </c:pt>
                <c:pt idx="186">
                  <c:v>2</c:v>
                </c:pt>
                <c:pt idx="187">
                  <c:v>18</c:v>
                </c:pt>
                <c:pt idx="188">
                  <c:v>17</c:v>
                </c:pt>
                <c:pt idx="189">
                  <c:v>14</c:v>
                </c:pt>
                <c:pt idx="190">
                  <c:v>16</c:v>
                </c:pt>
                <c:pt idx="191">
                  <c:v>12</c:v>
                </c:pt>
                <c:pt idx="192">
                  <c:v>3</c:v>
                </c:pt>
                <c:pt idx="193">
                  <c:v>40</c:v>
                </c:pt>
                <c:pt idx="194">
                  <c:v>39</c:v>
                </c:pt>
                <c:pt idx="195">
                  <c:v>35</c:v>
                </c:pt>
                <c:pt idx="196">
                  <c:v>108</c:v>
                </c:pt>
                <c:pt idx="197">
                  <c:v>49</c:v>
                </c:pt>
                <c:pt idx="198">
                  <c:v>16</c:v>
                </c:pt>
                <c:pt idx="199">
                  <c:v>17</c:v>
                </c:pt>
                <c:pt idx="200">
                  <c:v>4</c:v>
                </c:pt>
                <c:pt idx="201">
                  <c:v>2</c:v>
                </c:pt>
                <c:pt idx="202">
                  <c:v>4</c:v>
                </c:pt>
                <c:pt idx="203">
                  <c:v>10</c:v>
                </c:pt>
                <c:pt idx="204">
                  <c:v>13</c:v>
                </c:pt>
                <c:pt idx="205">
                  <c:v>7</c:v>
                </c:pt>
                <c:pt idx="206">
                  <c:v>9</c:v>
                </c:pt>
                <c:pt idx="207">
                  <c:v>3</c:v>
                </c:pt>
                <c:pt idx="208">
                  <c:v>3</c:v>
                </c:pt>
                <c:pt idx="209">
                  <c:v>1</c:v>
                </c:pt>
                <c:pt idx="210">
                  <c:v>4</c:v>
                </c:pt>
                <c:pt idx="211">
                  <c:v>6</c:v>
                </c:pt>
                <c:pt idx="212">
                  <c:v>12</c:v>
                </c:pt>
                <c:pt idx="213">
                  <c:v>8</c:v>
                </c:pt>
                <c:pt idx="214">
                  <c:v>1</c:v>
                </c:pt>
                <c:pt idx="215">
                  <c:v>6</c:v>
                </c:pt>
                <c:pt idx="216">
                  <c:v>14</c:v>
                </c:pt>
                <c:pt idx="217">
                  <c:v>40</c:v>
                </c:pt>
                <c:pt idx="218">
                  <c:v>25</c:v>
                </c:pt>
                <c:pt idx="219">
                  <c:v>57</c:v>
                </c:pt>
                <c:pt idx="220">
                  <c:v>47</c:v>
                </c:pt>
                <c:pt idx="221">
                  <c:v>57</c:v>
                </c:pt>
                <c:pt idx="222">
                  <c:v>32</c:v>
                </c:pt>
                <c:pt idx="223">
                  <c:v>19</c:v>
                </c:pt>
                <c:pt idx="224">
                  <c:v>4</c:v>
                </c:pt>
                <c:pt idx="225">
                  <c:v>4</c:v>
                </c:pt>
                <c:pt idx="226">
                  <c:v>1</c:v>
                </c:pt>
                <c:pt idx="227">
                  <c:v>2</c:v>
                </c:pt>
                <c:pt idx="228">
                  <c:v>2</c:v>
                </c:pt>
                <c:pt idx="229">
                  <c:v>4</c:v>
                </c:pt>
                <c:pt idx="230">
                  <c:v>1</c:v>
                </c:pt>
                <c:pt idx="231">
                  <c:v>3</c:v>
                </c:pt>
                <c:pt idx="232">
                  <c:v>1</c:v>
                </c:pt>
                <c:pt idx="233">
                  <c:v>1</c:v>
                </c:pt>
                <c:pt idx="234">
                  <c:v>3</c:v>
                </c:pt>
                <c:pt idx="235">
                  <c:v>5</c:v>
                </c:pt>
                <c:pt idx="236">
                  <c:v>7</c:v>
                </c:pt>
                <c:pt idx="237">
                  <c:v>1</c:v>
                </c:pt>
                <c:pt idx="238">
                  <c:v>4</c:v>
                </c:pt>
                <c:pt idx="239">
                  <c:v>72</c:v>
                </c:pt>
                <c:pt idx="240">
                  <c:v>49</c:v>
                </c:pt>
                <c:pt idx="241">
                  <c:v>16</c:v>
                </c:pt>
                <c:pt idx="242">
                  <c:v>28</c:v>
                </c:pt>
                <c:pt idx="243">
                  <c:v>14</c:v>
                </c:pt>
                <c:pt idx="244">
                  <c:v>12</c:v>
                </c:pt>
                <c:pt idx="245">
                  <c:v>6</c:v>
                </c:pt>
                <c:pt idx="246">
                  <c:v>6</c:v>
                </c:pt>
                <c:pt idx="247">
                  <c:v>3</c:v>
                </c:pt>
                <c:pt idx="248">
                  <c:v>2</c:v>
                </c:pt>
                <c:pt idx="249">
                  <c:v>3</c:v>
                </c:pt>
                <c:pt idx="250">
                  <c:v>0</c:v>
                </c:pt>
                <c:pt idx="251">
                  <c:v>38</c:v>
                </c:pt>
                <c:pt idx="252">
                  <c:v>219</c:v>
                </c:pt>
                <c:pt idx="253">
                  <c:v>468</c:v>
                </c:pt>
                <c:pt idx="254">
                  <c:v>115</c:v>
                </c:pt>
                <c:pt idx="255">
                  <c:v>58</c:v>
                </c:pt>
                <c:pt idx="256">
                  <c:v>17</c:v>
                </c:pt>
                <c:pt idx="257">
                  <c:v>71</c:v>
                </c:pt>
                <c:pt idx="258">
                  <c:v>42</c:v>
                </c:pt>
                <c:pt idx="259">
                  <c:v>16</c:v>
                </c:pt>
                <c:pt idx="260">
                  <c:v>21</c:v>
                </c:pt>
                <c:pt idx="261">
                  <c:v>26</c:v>
                </c:pt>
                <c:pt idx="262">
                  <c:v>9</c:v>
                </c:pt>
                <c:pt idx="263">
                  <c:v>5</c:v>
                </c:pt>
                <c:pt idx="264">
                  <c:v>7</c:v>
                </c:pt>
                <c:pt idx="265">
                  <c:v>3</c:v>
                </c:pt>
                <c:pt idx="266">
                  <c:v>2</c:v>
                </c:pt>
                <c:pt idx="267">
                  <c:v>0</c:v>
                </c:pt>
                <c:pt idx="268">
                  <c:v>3</c:v>
                </c:pt>
                <c:pt idx="269">
                  <c:v>3</c:v>
                </c:pt>
                <c:pt idx="270">
                  <c:v>1</c:v>
                </c:pt>
                <c:pt idx="271">
                  <c:v>2</c:v>
                </c:pt>
                <c:pt idx="272">
                  <c:v>2</c:v>
                </c:pt>
                <c:pt idx="273">
                  <c:v>1</c:v>
                </c:pt>
                <c:pt idx="274">
                  <c:v>0</c:v>
                </c:pt>
                <c:pt idx="275">
                  <c:v>5</c:v>
                </c:pt>
                <c:pt idx="276">
                  <c:v>0</c:v>
                </c:pt>
                <c:pt idx="277">
                  <c:v>0</c:v>
                </c:pt>
                <c:pt idx="278">
                  <c:v>1</c:v>
                </c:pt>
                <c:pt idx="279">
                  <c:v>1</c:v>
                </c:pt>
                <c:pt idx="280">
                  <c:v>4</c:v>
                </c:pt>
                <c:pt idx="281">
                  <c:v>2</c:v>
                </c:pt>
                <c:pt idx="282">
                  <c:v>13</c:v>
                </c:pt>
                <c:pt idx="283">
                  <c:v>17</c:v>
                </c:pt>
                <c:pt idx="284">
                  <c:v>17</c:v>
                </c:pt>
                <c:pt idx="285">
                  <c:v>23</c:v>
                </c:pt>
                <c:pt idx="286">
                  <c:v>124</c:v>
                </c:pt>
                <c:pt idx="287">
                  <c:v>44</c:v>
                </c:pt>
                <c:pt idx="288">
                  <c:v>18</c:v>
                </c:pt>
                <c:pt idx="289">
                  <c:v>8</c:v>
                </c:pt>
                <c:pt idx="290">
                  <c:v>6</c:v>
                </c:pt>
                <c:pt idx="291">
                  <c:v>5</c:v>
                </c:pt>
                <c:pt idx="292">
                  <c:v>7</c:v>
                </c:pt>
                <c:pt idx="293">
                  <c:v>4</c:v>
                </c:pt>
                <c:pt idx="294">
                  <c:v>2</c:v>
                </c:pt>
                <c:pt idx="295">
                  <c:v>135</c:v>
                </c:pt>
                <c:pt idx="296">
                  <c:v>130</c:v>
                </c:pt>
                <c:pt idx="297">
                  <c:v>252</c:v>
                </c:pt>
                <c:pt idx="298">
                  <c:v>268</c:v>
                </c:pt>
                <c:pt idx="299">
                  <c:v>133</c:v>
                </c:pt>
                <c:pt idx="301">
                  <c:v>87</c:v>
                </c:pt>
                <c:pt idx="302">
                  <c:v>50</c:v>
                </c:pt>
                <c:pt idx="303">
                  <c:v>89</c:v>
                </c:pt>
                <c:pt idx="304">
                  <c:v>90</c:v>
                </c:pt>
                <c:pt idx="305">
                  <c:v>69</c:v>
                </c:pt>
                <c:pt idx="306">
                  <c:v>41</c:v>
                </c:pt>
                <c:pt idx="307">
                  <c:v>82</c:v>
                </c:pt>
                <c:pt idx="308">
                  <c:v>51</c:v>
                </c:pt>
                <c:pt idx="309">
                  <c:v>23</c:v>
                </c:pt>
                <c:pt idx="310">
                  <c:v>22</c:v>
                </c:pt>
                <c:pt idx="311">
                  <c:v>19</c:v>
                </c:pt>
                <c:pt idx="312">
                  <c:v>11</c:v>
                </c:pt>
                <c:pt idx="313">
                  <c:v>5</c:v>
                </c:pt>
                <c:pt idx="314">
                  <c:v>8</c:v>
                </c:pt>
                <c:pt idx="315">
                  <c:v>7</c:v>
                </c:pt>
                <c:pt idx="316">
                  <c:v>246</c:v>
                </c:pt>
                <c:pt idx="317">
                  <c:v>113</c:v>
                </c:pt>
                <c:pt idx="318">
                  <c:v>29</c:v>
                </c:pt>
                <c:pt idx="319">
                  <c:v>32</c:v>
                </c:pt>
                <c:pt idx="320">
                  <c:v>25</c:v>
                </c:pt>
                <c:pt idx="321">
                  <c:v>33</c:v>
                </c:pt>
                <c:pt idx="322">
                  <c:v>22</c:v>
                </c:pt>
                <c:pt idx="323">
                  <c:v>71</c:v>
                </c:pt>
                <c:pt idx="324">
                  <c:v>31</c:v>
                </c:pt>
                <c:pt idx="325">
                  <c:v>11</c:v>
                </c:pt>
                <c:pt idx="326">
                  <c:v>12</c:v>
                </c:pt>
                <c:pt idx="327">
                  <c:v>13</c:v>
                </c:pt>
                <c:pt idx="328">
                  <c:v>6</c:v>
                </c:pt>
                <c:pt idx="329">
                  <c:v>7</c:v>
                </c:pt>
                <c:pt idx="330">
                  <c:v>4</c:v>
                </c:pt>
                <c:pt idx="331">
                  <c:v>9</c:v>
                </c:pt>
                <c:pt idx="332">
                  <c:v>10</c:v>
                </c:pt>
              </c:numCache>
            </c:numRef>
          </c:val>
          <c:smooth val="0"/>
          <c:extLst>
            <c:ext xmlns:c16="http://schemas.microsoft.com/office/drawing/2014/chart" uri="{C3380CC4-5D6E-409C-BE32-E72D297353CC}">
              <c16:uniqueId val="{00000002-FD8F-4CB9-911B-A8C6F71CB3A2}"/>
            </c:ext>
          </c:extLst>
        </c:ser>
        <c:dLbls>
          <c:showLegendKey val="0"/>
          <c:showVal val="0"/>
          <c:showCatName val="0"/>
          <c:showSerName val="0"/>
          <c:showPercent val="0"/>
          <c:showBubbleSize val="0"/>
        </c:dLbls>
        <c:smooth val="0"/>
        <c:axId val="372680072"/>
        <c:axId val="372680400"/>
      </c:lineChart>
      <c:dateAx>
        <c:axId val="37268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0400"/>
        <c:crosses val="autoZero"/>
        <c:auto val="1"/>
        <c:lblOffset val="100"/>
        <c:baseTimeUnit val="days"/>
      </c:dateAx>
      <c:valAx>
        <c:axId val="37268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WUP Bild </c:v>
                </c:pt>
                <c:pt idx="1">
                  <c:v>WUP Bild/Text</c:v>
                </c:pt>
                <c:pt idx="2">
                  <c:v>WUP Text </c:v>
                </c:pt>
              </c:strCache>
            </c:strRef>
          </c:cat>
          <c:val>
            <c:numRef>
              <c:f>Sheet1!$A$2:$C$2</c:f>
              <c:numCache>
                <c:formatCode>General</c:formatCode>
                <c:ptCount val="3"/>
                <c:pt idx="0">
                  <c:v>1</c:v>
                </c:pt>
                <c:pt idx="1">
                  <c:v>22</c:v>
                </c:pt>
                <c:pt idx="2">
                  <c:v>11</c:v>
                </c:pt>
              </c:numCache>
            </c:numRef>
          </c:val>
          <c:extLst>
            <c:ext xmlns:c16="http://schemas.microsoft.com/office/drawing/2014/chart" uri="{C3380CC4-5D6E-409C-BE32-E72D297353CC}">
              <c16:uniqueId val="{00000000-51A6-4592-B412-8DDD3E08E7D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WUP Feiertag/Wochentag </c:v>
                </c:pt>
                <c:pt idx="1">
                  <c:v>WUP Gewinnspiel</c:v>
                </c:pt>
                <c:pt idx="2">
                  <c:v>WUP Marke(image)</c:v>
                </c:pt>
                <c:pt idx="3">
                  <c:v>WUP Rezept </c:v>
                </c:pt>
                <c:pt idx="4">
                  <c:v>WUP Thementag </c:v>
                </c:pt>
              </c:strCache>
            </c:strRef>
          </c:cat>
          <c:val>
            <c:numRef>
              <c:f>Sheet1!$A$2:$E$2</c:f>
              <c:numCache>
                <c:formatCode>General</c:formatCode>
                <c:ptCount val="5"/>
                <c:pt idx="0">
                  <c:v>13</c:v>
                </c:pt>
                <c:pt idx="1">
                  <c:v>2</c:v>
                </c:pt>
                <c:pt idx="2">
                  <c:v>14</c:v>
                </c:pt>
                <c:pt idx="3">
                  <c:v>3</c:v>
                </c:pt>
                <c:pt idx="4">
                  <c:v>1</c:v>
                </c:pt>
              </c:numCache>
            </c:numRef>
          </c:val>
          <c:extLst>
            <c:ext xmlns:c16="http://schemas.microsoft.com/office/drawing/2014/chart" uri="{C3380CC4-5D6E-409C-BE32-E72D297353CC}">
              <c16:uniqueId val="{00000000-C64D-4C4E-9BDB-203A1523D37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Sheet1!$B$2:$B$334</c:f>
              <c:numCache>
                <c:formatCode>General</c:formatCode>
                <c:ptCount val="333"/>
                <c:pt idx="0">
                  <c:v>1778</c:v>
                </c:pt>
                <c:pt idx="1">
                  <c:v>1778</c:v>
                </c:pt>
                <c:pt idx="2">
                  <c:v>1778</c:v>
                </c:pt>
                <c:pt idx="3">
                  <c:v>1777</c:v>
                </c:pt>
                <c:pt idx="4">
                  <c:v>1777</c:v>
                </c:pt>
                <c:pt idx="5">
                  <c:v>1777</c:v>
                </c:pt>
                <c:pt idx="6">
                  <c:v>1777</c:v>
                </c:pt>
                <c:pt idx="7">
                  <c:v>1778</c:v>
                </c:pt>
                <c:pt idx="8">
                  <c:v>1778</c:v>
                </c:pt>
                <c:pt idx="9">
                  <c:v>1778</c:v>
                </c:pt>
                <c:pt idx="10">
                  <c:v>1777</c:v>
                </c:pt>
                <c:pt idx="11">
                  <c:v>1777</c:v>
                </c:pt>
                <c:pt idx="12">
                  <c:v>1777</c:v>
                </c:pt>
                <c:pt idx="13">
                  <c:v>1778</c:v>
                </c:pt>
                <c:pt idx="14">
                  <c:v>1778</c:v>
                </c:pt>
                <c:pt idx="15">
                  <c:v>1777</c:v>
                </c:pt>
                <c:pt idx="16">
                  <c:v>1777</c:v>
                </c:pt>
                <c:pt idx="17">
                  <c:v>1778</c:v>
                </c:pt>
                <c:pt idx="18">
                  <c:v>1780</c:v>
                </c:pt>
                <c:pt idx="19">
                  <c:v>1780</c:v>
                </c:pt>
                <c:pt idx="20">
                  <c:v>1780</c:v>
                </c:pt>
                <c:pt idx="21">
                  <c:v>1780</c:v>
                </c:pt>
                <c:pt idx="22">
                  <c:v>1779</c:v>
                </c:pt>
                <c:pt idx="23">
                  <c:v>1779</c:v>
                </c:pt>
                <c:pt idx="24">
                  <c:v>1782</c:v>
                </c:pt>
                <c:pt idx="25">
                  <c:v>1782</c:v>
                </c:pt>
                <c:pt idx="26">
                  <c:v>1784</c:v>
                </c:pt>
                <c:pt idx="27">
                  <c:v>1783</c:v>
                </c:pt>
                <c:pt idx="28">
                  <c:v>1782</c:v>
                </c:pt>
                <c:pt idx="29">
                  <c:v>1782</c:v>
                </c:pt>
                <c:pt idx="30">
                  <c:v>1781</c:v>
                </c:pt>
                <c:pt idx="31">
                  <c:v>1782</c:v>
                </c:pt>
                <c:pt idx="32">
                  <c:v>1782</c:v>
                </c:pt>
                <c:pt idx="33">
                  <c:v>1781</c:v>
                </c:pt>
                <c:pt idx="34">
                  <c:v>1781</c:v>
                </c:pt>
                <c:pt idx="35">
                  <c:v>1781</c:v>
                </c:pt>
                <c:pt idx="36">
                  <c:v>1781</c:v>
                </c:pt>
                <c:pt idx="37">
                  <c:v>1780</c:v>
                </c:pt>
                <c:pt idx="38">
                  <c:v>1780</c:v>
                </c:pt>
                <c:pt idx="39">
                  <c:v>1781</c:v>
                </c:pt>
                <c:pt idx="40">
                  <c:v>1781</c:v>
                </c:pt>
                <c:pt idx="41">
                  <c:v>1782</c:v>
                </c:pt>
                <c:pt idx="42">
                  <c:v>1781</c:v>
                </c:pt>
                <c:pt idx="43">
                  <c:v>1781</c:v>
                </c:pt>
                <c:pt idx="44">
                  <c:v>1781</c:v>
                </c:pt>
                <c:pt idx="45">
                  <c:v>1781</c:v>
                </c:pt>
                <c:pt idx="46">
                  <c:v>1782</c:v>
                </c:pt>
                <c:pt idx="47">
                  <c:v>1783</c:v>
                </c:pt>
                <c:pt idx="48">
                  <c:v>1783</c:v>
                </c:pt>
                <c:pt idx="49">
                  <c:v>1783</c:v>
                </c:pt>
                <c:pt idx="50">
                  <c:v>1783</c:v>
                </c:pt>
                <c:pt idx="51">
                  <c:v>1783</c:v>
                </c:pt>
                <c:pt idx="52">
                  <c:v>1783</c:v>
                </c:pt>
                <c:pt idx="53">
                  <c:v>1783</c:v>
                </c:pt>
                <c:pt idx="54">
                  <c:v>1784</c:v>
                </c:pt>
                <c:pt idx="55">
                  <c:v>1785</c:v>
                </c:pt>
                <c:pt idx="56">
                  <c:v>1784</c:v>
                </c:pt>
                <c:pt idx="57">
                  <c:v>1783</c:v>
                </c:pt>
                <c:pt idx="58">
                  <c:v>1782</c:v>
                </c:pt>
                <c:pt idx="59">
                  <c:v>1782</c:v>
                </c:pt>
                <c:pt idx="60">
                  <c:v>1782</c:v>
                </c:pt>
                <c:pt idx="61">
                  <c:v>1781</c:v>
                </c:pt>
                <c:pt idx="62">
                  <c:v>1782</c:v>
                </c:pt>
                <c:pt idx="63">
                  <c:v>1782</c:v>
                </c:pt>
                <c:pt idx="64">
                  <c:v>1782</c:v>
                </c:pt>
                <c:pt idx="65">
                  <c:v>1780</c:v>
                </c:pt>
                <c:pt idx="66">
                  <c:v>1779</c:v>
                </c:pt>
                <c:pt idx="67">
                  <c:v>1778</c:v>
                </c:pt>
                <c:pt idx="68">
                  <c:v>1778</c:v>
                </c:pt>
                <c:pt idx="69">
                  <c:v>1778</c:v>
                </c:pt>
                <c:pt idx="70">
                  <c:v>1778</c:v>
                </c:pt>
                <c:pt idx="71">
                  <c:v>1778</c:v>
                </c:pt>
                <c:pt idx="72">
                  <c:v>1778</c:v>
                </c:pt>
                <c:pt idx="73">
                  <c:v>1777</c:v>
                </c:pt>
                <c:pt idx="74">
                  <c:v>1776</c:v>
                </c:pt>
                <c:pt idx="75">
                  <c:v>1775</c:v>
                </c:pt>
                <c:pt idx="76">
                  <c:v>1775</c:v>
                </c:pt>
                <c:pt idx="77">
                  <c:v>1772</c:v>
                </c:pt>
                <c:pt idx="78">
                  <c:v>1771</c:v>
                </c:pt>
                <c:pt idx="79">
                  <c:v>1772</c:v>
                </c:pt>
                <c:pt idx="80">
                  <c:v>1772</c:v>
                </c:pt>
                <c:pt idx="81">
                  <c:v>1771</c:v>
                </c:pt>
                <c:pt idx="82">
                  <c:v>1772</c:v>
                </c:pt>
                <c:pt idx="83">
                  <c:v>1772</c:v>
                </c:pt>
                <c:pt idx="84">
                  <c:v>1773</c:v>
                </c:pt>
                <c:pt idx="85">
                  <c:v>1772</c:v>
                </c:pt>
                <c:pt idx="86">
                  <c:v>1771</c:v>
                </c:pt>
                <c:pt idx="87">
                  <c:v>1770</c:v>
                </c:pt>
                <c:pt idx="88">
                  <c:v>1770</c:v>
                </c:pt>
                <c:pt idx="89">
                  <c:v>1769</c:v>
                </c:pt>
                <c:pt idx="90">
                  <c:v>1769</c:v>
                </c:pt>
                <c:pt idx="91">
                  <c:v>1769</c:v>
                </c:pt>
                <c:pt idx="92">
                  <c:v>1768</c:v>
                </c:pt>
                <c:pt idx="93">
                  <c:v>1767</c:v>
                </c:pt>
                <c:pt idx="94">
                  <c:v>1766</c:v>
                </c:pt>
                <c:pt idx="95">
                  <c:v>1766</c:v>
                </c:pt>
                <c:pt idx="96">
                  <c:v>1766</c:v>
                </c:pt>
                <c:pt idx="97">
                  <c:v>1766</c:v>
                </c:pt>
                <c:pt idx="98">
                  <c:v>1766</c:v>
                </c:pt>
                <c:pt idx="99">
                  <c:v>1765</c:v>
                </c:pt>
                <c:pt idx="100">
                  <c:v>1765</c:v>
                </c:pt>
                <c:pt idx="101">
                  <c:v>1765</c:v>
                </c:pt>
                <c:pt idx="102">
                  <c:v>1766</c:v>
                </c:pt>
                <c:pt idx="103">
                  <c:v>1766</c:v>
                </c:pt>
                <c:pt idx="104">
                  <c:v>1766</c:v>
                </c:pt>
                <c:pt idx="105">
                  <c:v>1766</c:v>
                </c:pt>
                <c:pt idx="106">
                  <c:v>1766</c:v>
                </c:pt>
                <c:pt idx="107">
                  <c:v>1766</c:v>
                </c:pt>
                <c:pt idx="108">
                  <c:v>1766</c:v>
                </c:pt>
                <c:pt idx="109">
                  <c:v>1766</c:v>
                </c:pt>
                <c:pt idx="110">
                  <c:v>1765</c:v>
                </c:pt>
                <c:pt idx="111">
                  <c:v>1765</c:v>
                </c:pt>
                <c:pt idx="112">
                  <c:v>1766</c:v>
                </c:pt>
                <c:pt idx="113">
                  <c:v>1766</c:v>
                </c:pt>
                <c:pt idx="114">
                  <c:v>1767</c:v>
                </c:pt>
                <c:pt idx="115">
                  <c:v>1766</c:v>
                </c:pt>
                <c:pt idx="116">
                  <c:v>1765</c:v>
                </c:pt>
                <c:pt idx="117">
                  <c:v>1765</c:v>
                </c:pt>
                <c:pt idx="118">
                  <c:v>1765</c:v>
                </c:pt>
                <c:pt idx="119">
                  <c:v>1765</c:v>
                </c:pt>
                <c:pt idx="120">
                  <c:v>1765</c:v>
                </c:pt>
                <c:pt idx="121">
                  <c:v>1764</c:v>
                </c:pt>
                <c:pt idx="122">
                  <c:v>1764</c:v>
                </c:pt>
                <c:pt idx="123">
                  <c:v>1762</c:v>
                </c:pt>
                <c:pt idx="124">
                  <c:v>1763</c:v>
                </c:pt>
                <c:pt idx="125">
                  <c:v>1763</c:v>
                </c:pt>
                <c:pt idx="126">
                  <c:v>1763</c:v>
                </c:pt>
                <c:pt idx="127">
                  <c:v>1763</c:v>
                </c:pt>
                <c:pt idx="128">
                  <c:v>1763</c:v>
                </c:pt>
                <c:pt idx="129">
                  <c:v>1763</c:v>
                </c:pt>
                <c:pt idx="130">
                  <c:v>1763</c:v>
                </c:pt>
                <c:pt idx="131">
                  <c:v>1763</c:v>
                </c:pt>
                <c:pt idx="132">
                  <c:v>1764</c:v>
                </c:pt>
                <c:pt idx="133">
                  <c:v>1763</c:v>
                </c:pt>
                <c:pt idx="134">
                  <c:v>1763</c:v>
                </c:pt>
                <c:pt idx="135">
                  <c:v>1763</c:v>
                </c:pt>
                <c:pt idx="136">
                  <c:v>1762</c:v>
                </c:pt>
                <c:pt idx="137">
                  <c:v>1761</c:v>
                </c:pt>
                <c:pt idx="138">
                  <c:v>1762</c:v>
                </c:pt>
                <c:pt idx="139">
                  <c:v>1763</c:v>
                </c:pt>
                <c:pt idx="140">
                  <c:v>1764</c:v>
                </c:pt>
                <c:pt idx="141">
                  <c:v>1768</c:v>
                </c:pt>
                <c:pt idx="142">
                  <c:v>1770</c:v>
                </c:pt>
                <c:pt idx="143">
                  <c:v>1769</c:v>
                </c:pt>
                <c:pt idx="144">
                  <c:v>1769</c:v>
                </c:pt>
                <c:pt idx="145">
                  <c:v>1769</c:v>
                </c:pt>
                <c:pt idx="146">
                  <c:v>1770</c:v>
                </c:pt>
                <c:pt idx="147">
                  <c:v>1772</c:v>
                </c:pt>
                <c:pt idx="148">
                  <c:v>1770</c:v>
                </c:pt>
                <c:pt idx="149">
                  <c:v>1770</c:v>
                </c:pt>
                <c:pt idx="150">
                  <c:v>1770</c:v>
                </c:pt>
                <c:pt idx="151">
                  <c:v>1771</c:v>
                </c:pt>
                <c:pt idx="152">
                  <c:v>1770</c:v>
                </c:pt>
                <c:pt idx="153">
                  <c:v>1769</c:v>
                </c:pt>
                <c:pt idx="154">
                  <c:v>1769</c:v>
                </c:pt>
                <c:pt idx="155">
                  <c:v>1769</c:v>
                </c:pt>
                <c:pt idx="156">
                  <c:v>1770</c:v>
                </c:pt>
                <c:pt idx="157">
                  <c:v>1769</c:v>
                </c:pt>
                <c:pt idx="158">
                  <c:v>1769</c:v>
                </c:pt>
                <c:pt idx="159">
                  <c:v>1769</c:v>
                </c:pt>
                <c:pt idx="160">
                  <c:v>1769</c:v>
                </c:pt>
                <c:pt idx="161">
                  <c:v>1769</c:v>
                </c:pt>
                <c:pt idx="162">
                  <c:v>1769</c:v>
                </c:pt>
                <c:pt idx="163">
                  <c:v>1769</c:v>
                </c:pt>
                <c:pt idx="164">
                  <c:v>1769</c:v>
                </c:pt>
                <c:pt idx="165">
                  <c:v>1768</c:v>
                </c:pt>
                <c:pt idx="166">
                  <c:v>1767</c:v>
                </c:pt>
                <c:pt idx="167">
                  <c:v>1767</c:v>
                </c:pt>
                <c:pt idx="168">
                  <c:v>1767</c:v>
                </c:pt>
                <c:pt idx="169">
                  <c:v>1767</c:v>
                </c:pt>
                <c:pt idx="170">
                  <c:v>1768</c:v>
                </c:pt>
                <c:pt idx="171">
                  <c:v>1768</c:v>
                </c:pt>
                <c:pt idx="172">
                  <c:v>1769</c:v>
                </c:pt>
                <c:pt idx="173">
                  <c:v>1769</c:v>
                </c:pt>
                <c:pt idx="174">
                  <c:v>1769</c:v>
                </c:pt>
                <c:pt idx="175">
                  <c:v>1770</c:v>
                </c:pt>
                <c:pt idx="176">
                  <c:v>1771</c:v>
                </c:pt>
                <c:pt idx="177">
                  <c:v>1770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9">
                  <c:v>1772</c:v>
                </c:pt>
                <c:pt idx="200">
                  <c:v>1772</c:v>
                </c:pt>
                <c:pt idx="201">
                  <c:v>1772</c:v>
                </c:pt>
                <c:pt idx="202">
                  <c:v>1771</c:v>
                </c:pt>
                <c:pt idx="203">
                  <c:v>1772</c:v>
                </c:pt>
                <c:pt idx="204">
                  <c:v>1773</c:v>
                </c:pt>
                <c:pt idx="205">
                  <c:v>1773</c:v>
                </c:pt>
                <c:pt idx="206">
                  <c:v>1774</c:v>
                </c:pt>
                <c:pt idx="207">
                  <c:v>1774</c:v>
                </c:pt>
                <c:pt idx="208">
                  <c:v>1773</c:v>
                </c:pt>
                <c:pt idx="209">
                  <c:v>1774</c:v>
                </c:pt>
                <c:pt idx="210">
                  <c:v>1774</c:v>
                </c:pt>
                <c:pt idx="211">
                  <c:v>1774</c:v>
                </c:pt>
                <c:pt idx="212">
                  <c:v>1774</c:v>
                </c:pt>
                <c:pt idx="213">
                  <c:v>1774</c:v>
                </c:pt>
                <c:pt idx="214">
                  <c:v>1775</c:v>
                </c:pt>
                <c:pt idx="215">
                  <c:v>1775</c:v>
                </c:pt>
                <c:pt idx="216">
                  <c:v>1774</c:v>
                </c:pt>
                <c:pt idx="217">
                  <c:v>1774</c:v>
                </c:pt>
                <c:pt idx="218">
                  <c:v>1774</c:v>
                </c:pt>
                <c:pt idx="219">
                  <c:v>1774</c:v>
                </c:pt>
                <c:pt idx="220">
                  <c:v>1774</c:v>
                </c:pt>
                <c:pt idx="221">
                  <c:v>1773</c:v>
                </c:pt>
                <c:pt idx="222">
                  <c:v>1772</c:v>
                </c:pt>
                <c:pt idx="223">
                  <c:v>1771</c:v>
                </c:pt>
                <c:pt idx="224">
                  <c:v>1770</c:v>
                </c:pt>
                <c:pt idx="225">
                  <c:v>1771</c:v>
                </c:pt>
                <c:pt idx="226">
                  <c:v>1772</c:v>
                </c:pt>
                <c:pt idx="227">
                  <c:v>1771</c:v>
                </c:pt>
                <c:pt idx="228">
                  <c:v>1771</c:v>
                </c:pt>
                <c:pt idx="229">
                  <c:v>1774</c:v>
                </c:pt>
                <c:pt idx="230">
                  <c:v>1780</c:v>
                </c:pt>
                <c:pt idx="231">
                  <c:v>1783</c:v>
                </c:pt>
                <c:pt idx="232">
                  <c:v>1785</c:v>
                </c:pt>
                <c:pt idx="233">
                  <c:v>1792</c:v>
                </c:pt>
                <c:pt idx="234">
                  <c:v>1809</c:v>
                </c:pt>
                <c:pt idx="235">
                  <c:v>1828</c:v>
                </c:pt>
                <c:pt idx="236">
                  <c:v>1846</c:v>
                </c:pt>
                <c:pt idx="237">
                  <c:v>1856</c:v>
                </c:pt>
                <c:pt idx="238">
                  <c:v>1863</c:v>
                </c:pt>
                <c:pt idx="239">
                  <c:v>1874</c:v>
                </c:pt>
                <c:pt idx="240">
                  <c:v>1876</c:v>
                </c:pt>
                <c:pt idx="241">
                  <c:v>1876</c:v>
                </c:pt>
                <c:pt idx="242">
                  <c:v>1878</c:v>
                </c:pt>
                <c:pt idx="243">
                  <c:v>1879</c:v>
                </c:pt>
                <c:pt idx="244">
                  <c:v>1879</c:v>
                </c:pt>
                <c:pt idx="245">
                  <c:v>1881</c:v>
                </c:pt>
                <c:pt idx="246">
                  <c:v>1879</c:v>
                </c:pt>
                <c:pt idx="247">
                  <c:v>1879</c:v>
                </c:pt>
                <c:pt idx="248">
                  <c:v>1879</c:v>
                </c:pt>
                <c:pt idx="249">
                  <c:v>1879</c:v>
                </c:pt>
                <c:pt idx="250">
                  <c:v>1879</c:v>
                </c:pt>
                <c:pt idx="251">
                  <c:v>1879</c:v>
                </c:pt>
                <c:pt idx="252">
                  <c:v>1880</c:v>
                </c:pt>
                <c:pt idx="253">
                  <c:v>1881</c:v>
                </c:pt>
                <c:pt idx="254">
                  <c:v>1880</c:v>
                </c:pt>
                <c:pt idx="255">
                  <c:v>1879</c:v>
                </c:pt>
                <c:pt idx="256">
                  <c:v>1879</c:v>
                </c:pt>
                <c:pt idx="257">
                  <c:v>1881</c:v>
                </c:pt>
                <c:pt idx="258">
                  <c:v>1881</c:v>
                </c:pt>
                <c:pt idx="259">
                  <c:v>1881</c:v>
                </c:pt>
                <c:pt idx="260">
                  <c:v>1881</c:v>
                </c:pt>
                <c:pt idx="261">
                  <c:v>1880</c:v>
                </c:pt>
                <c:pt idx="262">
                  <c:v>1880</c:v>
                </c:pt>
                <c:pt idx="263">
                  <c:v>1881</c:v>
                </c:pt>
                <c:pt idx="264">
                  <c:v>1881</c:v>
                </c:pt>
                <c:pt idx="265">
                  <c:v>1883</c:v>
                </c:pt>
                <c:pt idx="266">
                  <c:v>1882</c:v>
                </c:pt>
                <c:pt idx="267">
                  <c:v>1882</c:v>
                </c:pt>
                <c:pt idx="268">
                  <c:v>1883</c:v>
                </c:pt>
                <c:pt idx="269">
                  <c:v>1882</c:v>
                </c:pt>
                <c:pt idx="270">
                  <c:v>1881</c:v>
                </c:pt>
                <c:pt idx="271">
                  <c:v>1879</c:v>
                </c:pt>
                <c:pt idx="272">
                  <c:v>1879</c:v>
                </c:pt>
                <c:pt idx="273">
                  <c:v>1879</c:v>
                </c:pt>
                <c:pt idx="274">
                  <c:v>1879</c:v>
                </c:pt>
                <c:pt idx="275">
                  <c:v>1879</c:v>
                </c:pt>
                <c:pt idx="276">
                  <c:v>1877</c:v>
                </c:pt>
                <c:pt idx="277">
                  <c:v>1877</c:v>
                </c:pt>
                <c:pt idx="278">
                  <c:v>1876</c:v>
                </c:pt>
                <c:pt idx="279">
                  <c:v>1876</c:v>
                </c:pt>
                <c:pt idx="280">
                  <c:v>1876</c:v>
                </c:pt>
                <c:pt idx="281">
                  <c:v>1876</c:v>
                </c:pt>
                <c:pt idx="282">
                  <c:v>1875</c:v>
                </c:pt>
                <c:pt idx="283">
                  <c:v>1874</c:v>
                </c:pt>
                <c:pt idx="284">
                  <c:v>1873</c:v>
                </c:pt>
                <c:pt idx="285">
                  <c:v>1871</c:v>
                </c:pt>
                <c:pt idx="286">
                  <c:v>1870</c:v>
                </c:pt>
                <c:pt idx="287">
                  <c:v>1870</c:v>
                </c:pt>
                <c:pt idx="288">
                  <c:v>1870</c:v>
                </c:pt>
                <c:pt idx="289">
                  <c:v>1870</c:v>
                </c:pt>
                <c:pt idx="290">
                  <c:v>1871</c:v>
                </c:pt>
                <c:pt idx="291">
                  <c:v>1872</c:v>
                </c:pt>
                <c:pt idx="292">
                  <c:v>1873</c:v>
                </c:pt>
                <c:pt idx="293">
                  <c:v>1871</c:v>
                </c:pt>
                <c:pt idx="294">
                  <c:v>1874</c:v>
                </c:pt>
                <c:pt idx="295">
                  <c:v>1874</c:v>
                </c:pt>
                <c:pt idx="296">
                  <c:v>1873</c:v>
                </c:pt>
                <c:pt idx="297">
                  <c:v>1874</c:v>
                </c:pt>
                <c:pt idx="298">
                  <c:v>1875</c:v>
                </c:pt>
                <c:pt idx="299">
                  <c:v>1875</c:v>
                </c:pt>
                <c:pt idx="300">
                  <c:v>1873</c:v>
                </c:pt>
                <c:pt idx="301">
                  <c:v>1872</c:v>
                </c:pt>
                <c:pt idx="302">
                  <c:v>1872</c:v>
                </c:pt>
                <c:pt idx="303">
                  <c:v>1873</c:v>
                </c:pt>
                <c:pt idx="304">
                  <c:v>1873</c:v>
                </c:pt>
                <c:pt idx="305">
                  <c:v>1873</c:v>
                </c:pt>
                <c:pt idx="306">
                  <c:v>1873</c:v>
                </c:pt>
                <c:pt idx="307">
                  <c:v>1874</c:v>
                </c:pt>
                <c:pt idx="308">
                  <c:v>1875</c:v>
                </c:pt>
                <c:pt idx="309">
                  <c:v>1875</c:v>
                </c:pt>
                <c:pt idx="310">
                  <c:v>1875</c:v>
                </c:pt>
                <c:pt idx="311">
                  <c:v>1874</c:v>
                </c:pt>
                <c:pt idx="312">
                  <c:v>1874</c:v>
                </c:pt>
                <c:pt idx="313">
                  <c:v>1872</c:v>
                </c:pt>
                <c:pt idx="314">
                  <c:v>1872</c:v>
                </c:pt>
                <c:pt idx="315">
                  <c:v>1872</c:v>
                </c:pt>
                <c:pt idx="316">
                  <c:v>1876</c:v>
                </c:pt>
                <c:pt idx="317">
                  <c:v>1890</c:v>
                </c:pt>
                <c:pt idx="318">
                  <c:v>1896</c:v>
                </c:pt>
                <c:pt idx="319">
                  <c:v>1898</c:v>
                </c:pt>
                <c:pt idx="320">
                  <c:v>1900</c:v>
                </c:pt>
                <c:pt idx="321">
                  <c:v>1900</c:v>
                </c:pt>
                <c:pt idx="322">
                  <c:v>1904</c:v>
                </c:pt>
                <c:pt idx="323">
                  <c:v>1913</c:v>
                </c:pt>
                <c:pt idx="324">
                  <c:v>1913</c:v>
                </c:pt>
                <c:pt idx="325">
                  <c:v>1912</c:v>
                </c:pt>
                <c:pt idx="326">
                  <c:v>1912</c:v>
                </c:pt>
                <c:pt idx="327">
                  <c:v>1914</c:v>
                </c:pt>
                <c:pt idx="328">
                  <c:v>1913</c:v>
                </c:pt>
                <c:pt idx="329">
                  <c:v>1913</c:v>
                </c:pt>
                <c:pt idx="330">
                  <c:v>1913</c:v>
                </c:pt>
                <c:pt idx="331">
                  <c:v>1914</c:v>
                </c:pt>
                <c:pt idx="332">
                  <c:v>1916</c:v>
                </c:pt>
              </c:numCache>
            </c:numRef>
          </c:val>
          <c:smooth val="0"/>
          <c:extLst>
            <c:ext xmlns:c16="http://schemas.microsoft.com/office/drawing/2014/chart" uri="{C3380CC4-5D6E-409C-BE32-E72D297353CC}">
              <c16:uniqueId val="{00000000-8422-4A5A-93C2-DF6F75E83E2A}"/>
            </c:ext>
          </c:extLst>
        </c:ser>
        <c:dLbls>
          <c:showLegendKey val="0"/>
          <c:showVal val="0"/>
          <c:showCatName val="0"/>
          <c:showSerName val="0"/>
          <c:showPercent val="0"/>
          <c:showBubbleSize val="0"/>
        </c:dLbls>
        <c:smooth val="0"/>
        <c:axId val="294322584"/>
        <c:axId val="294322912"/>
      </c:lineChart>
      <c:dateAx>
        <c:axId val="29432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2912"/>
        <c:crosses val="autoZero"/>
        <c:auto val="1"/>
        <c:lblOffset val="100"/>
        <c:baseTimeUnit val="days"/>
      </c:dateAx>
      <c:valAx>
        <c:axId val="29432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4</c:v>
                </c:pt>
              </c:numCache>
            </c:numRef>
          </c:val>
          <c:extLst>
            <c:ext xmlns:c16="http://schemas.microsoft.com/office/drawing/2014/chart" uri="{C3380CC4-5D6E-409C-BE32-E72D297353CC}">
              <c16:uniqueId val="{00000000-384B-4831-89E1-79707AC9C359}"/>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87</c:v>
                </c:pt>
              </c:numCache>
            </c:numRef>
          </c:val>
          <c:extLst>
            <c:ext xmlns:c16="http://schemas.microsoft.com/office/drawing/2014/chart" uri="{C3380CC4-5D6E-409C-BE32-E72D297353CC}">
              <c16:uniqueId val="{00000001-384B-4831-89E1-79707AC9C359}"/>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318</c:v>
                </c:pt>
              </c:numCache>
            </c:numRef>
          </c:val>
          <c:extLst>
            <c:ext xmlns:c16="http://schemas.microsoft.com/office/drawing/2014/chart" uri="{C3380CC4-5D6E-409C-BE32-E72D297353CC}">
              <c16:uniqueId val="{00000002-384B-4831-89E1-79707AC9C359}"/>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wurzelpeter.berlin</c:v>
                </c:pt>
              </c:strCache>
            </c:strRef>
          </c:cat>
          <c:val>
            <c:numRef>
              <c:f>Sheet1!$E$2</c:f>
              <c:numCache>
                <c:formatCode>General</c:formatCode>
                <c:ptCount val="1"/>
                <c:pt idx="0">
                  <c:v>425</c:v>
                </c:pt>
              </c:numCache>
            </c:numRef>
          </c:val>
          <c:extLst>
            <c:ext xmlns:c16="http://schemas.microsoft.com/office/drawing/2014/chart" uri="{C3380CC4-5D6E-409C-BE32-E72D297353CC}">
              <c16:uniqueId val="{00000003-384B-4831-89E1-79707AC9C359}"/>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wurzelpeter.berlin</c:v>
                </c:pt>
              </c:strCache>
            </c:strRef>
          </c:cat>
          <c:val>
            <c:numRef>
              <c:f>Sheet1!$F$2</c:f>
              <c:numCache>
                <c:formatCode>General</c:formatCode>
                <c:ptCount val="1"/>
                <c:pt idx="0">
                  <c:v>260</c:v>
                </c:pt>
              </c:numCache>
            </c:numRef>
          </c:val>
          <c:extLst>
            <c:ext xmlns:c16="http://schemas.microsoft.com/office/drawing/2014/chart" uri="{C3380CC4-5D6E-409C-BE32-E72D297353CC}">
              <c16:uniqueId val="{00000004-384B-4831-89E1-79707AC9C359}"/>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wurzelpeter.berlin</c:v>
                </c:pt>
              </c:strCache>
            </c:strRef>
          </c:cat>
          <c:val>
            <c:numRef>
              <c:f>Sheet1!$G$2</c:f>
              <c:numCache>
                <c:formatCode>General</c:formatCode>
                <c:ptCount val="1"/>
                <c:pt idx="0">
                  <c:v>95</c:v>
                </c:pt>
              </c:numCache>
            </c:numRef>
          </c:val>
          <c:extLst>
            <c:ext xmlns:c16="http://schemas.microsoft.com/office/drawing/2014/chart" uri="{C3380CC4-5D6E-409C-BE32-E72D297353CC}">
              <c16:uniqueId val="{00000005-384B-4831-89E1-79707AC9C359}"/>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wurzelpeter.berlin</c:v>
                </c:pt>
              </c:strCache>
            </c:strRef>
          </c:cat>
          <c:val>
            <c:numRef>
              <c:f>Sheet1!$H$2</c:f>
              <c:numCache>
                <c:formatCode>General</c:formatCode>
                <c:ptCount val="1"/>
                <c:pt idx="0">
                  <c:v>44</c:v>
                </c:pt>
              </c:numCache>
            </c:numRef>
          </c:val>
          <c:extLst>
            <c:ext xmlns:c16="http://schemas.microsoft.com/office/drawing/2014/chart" uri="{C3380CC4-5D6E-409C-BE32-E72D297353CC}">
              <c16:uniqueId val="{00000006-384B-4831-89E1-79707AC9C359}"/>
            </c:ext>
          </c:extLst>
        </c:ser>
        <c:dLbls>
          <c:showLegendKey val="0"/>
          <c:showVal val="0"/>
          <c:showCatName val="0"/>
          <c:showSerName val="0"/>
          <c:showPercent val="0"/>
          <c:showBubbleSize val="0"/>
        </c:dLbls>
        <c:gapWidth val="219"/>
        <c:overlap val="-27"/>
        <c:axId val="294329144"/>
        <c:axId val="294328816"/>
      </c:barChart>
      <c:catAx>
        <c:axId val="29432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8816"/>
        <c:crosses val="autoZero"/>
        <c:auto val="1"/>
        <c:lblAlgn val="ctr"/>
        <c:lblOffset val="100"/>
        <c:noMultiLvlLbl val="0"/>
      </c:catAx>
      <c:valAx>
        <c:axId val="29432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644</c:v>
                </c:pt>
              </c:numCache>
            </c:numRef>
          </c:val>
          <c:extLst>
            <c:ext xmlns:c16="http://schemas.microsoft.com/office/drawing/2014/chart" uri="{C3380CC4-5D6E-409C-BE32-E72D297353CC}">
              <c16:uniqueId val="{00000000-2364-4695-AC8C-F6D93B2D25B8}"/>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302</c:v>
                </c:pt>
              </c:numCache>
            </c:numRef>
          </c:val>
          <c:extLst>
            <c:ext xmlns:c16="http://schemas.microsoft.com/office/drawing/2014/chart" uri="{C3380CC4-5D6E-409C-BE32-E72D297353CC}">
              <c16:uniqueId val="{00000001-2364-4695-AC8C-F6D93B2D25B8}"/>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287</c:v>
                </c:pt>
              </c:numCache>
            </c:numRef>
          </c:val>
          <c:extLst>
            <c:ext xmlns:c16="http://schemas.microsoft.com/office/drawing/2014/chart" uri="{C3380CC4-5D6E-409C-BE32-E72D297353CC}">
              <c16:uniqueId val="{00000002-2364-4695-AC8C-F6D93B2D25B8}"/>
            </c:ext>
          </c:extLst>
        </c:ser>
        <c:dLbls>
          <c:showLegendKey val="0"/>
          <c:showVal val="0"/>
          <c:showCatName val="0"/>
          <c:showSerName val="0"/>
          <c:showPercent val="0"/>
          <c:showBubbleSize val="0"/>
        </c:dLbls>
        <c:gapWidth val="219"/>
        <c:overlap val="-27"/>
        <c:axId val="294331112"/>
        <c:axId val="294336360"/>
      </c:barChart>
      <c:catAx>
        <c:axId val="29433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36360"/>
        <c:crosses val="autoZero"/>
        <c:auto val="1"/>
        <c:lblAlgn val="ctr"/>
        <c:lblOffset val="100"/>
        <c:noMultiLvlLbl val="0"/>
      </c:catAx>
      <c:valAx>
        <c:axId val="29433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3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237</c:v>
                </c:pt>
              </c:numCache>
            </c:numRef>
          </c:val>
          <c:extLst>
            <c:ext xmlns:c16="http://schemas.microsoft.com/office/drawing/2014/chart" uri="{C3380CC4-5D6E-409C-BE32-E72D297353CC}">
              <c16:uniqueId val="{00000000-F166-4988-BDD9-2A40D96675F2}"/>
            </c:ext>
          </c:extLst>
        </c:ser>
        <c:ser>
          <c:idx val="1"/>
          <c:order val="1"/>
          <c:tx>
            <c:strRef>
              <c:f>Sheet1!$C$1</c:f>
              <c:strCache>
                <c:ptCount val="1"/>
                <c:pt idx="0">
                  <c:v>Male 45-54</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149</c:v>
                </c:pt>
              </c:numCache>
            </c:numRef>
          </c:val>
          <c:extLst>
            <c:ext xmlns:c16="http://schemas.microsoft.com/office/drawing/2014/chart" uri="{C3380CC4-5D6E-409C-BE32-E72D297353CC}">
              <c16:uniqueId val="{00000001-F166-4988-BDD9-2A40D96675F2}"/>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145</c:v>
                </c:pt>
              </c:numCache>
            </c:numRef>
          </c:val>
          <c:extLst>
            <c:ext xmlns:c16="http://schemas.microsoft.com/office/drawing/2014/chart" uri="{C3380CC4-5D6E-409C-BE32-E72D297353CC}">
              <c16:uniqueId val="{00000002-F166-4988-BDD9-2A40D96675F2}"/>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wurzelpeter.berlin</c:v>
                </c:pt>
              </c:strCache>
            </c:strRef>
          </c:cat>
          <c:val>
            <c:numRef>
              <c:f>Sheet1!$E$2</c:f>
              <c:numCache>
                <c:formatCode>General</c:formatCode>
                <c:ptCount val="1"/>
                <c:pt idx="0">
                  <c:v>106</c:v>
                </c:pt>
              </c:numCache>
            </c:numRef>
          </c:val>
          <c:extLst>
            <c:ext xmlns:c16="http://schemas.microsoft.com/office/drawing/2014/chart" uri="{C3380CC4-5D6E-409C-BE32-E72D297353CC}">
              <c16:uniqueId val="{00000003-F166-4988-BDD9-2A40D96675F2}"/>
            </c:ext>
          </c:extLst>
        </c:ser>
        <c:ser>
          <c:idx val="4"/>
          <c:order val="4"/>
          <c:tx>
            <c:strRef>
              <c:f>Sheet1!$F$1</c:f>
              <c:strCache>
                <c:ptCount val="1"/>
                <c:pt idx="0">
                  <c:v>Unknown 25-34</c:v>
                </c:pt>
              </c:strCache>
            </c:strRef>
          </c:tx>
          <c:spPr>
            <a:solidFill>
              <a:schemeClr val="accent5"/>
            </a:solidFill>
            <a:ln>
              <a:noFill/>
            </a:ln>
            <a:effectLst/>
          </c:spPr>
          <c:invertIfNegative val="0"/>
          <c:cat>
            <c:strRef>
              <c:f>Sheet1!$A$2</c:f>
              <c:strCache>
                <c:ptCount val="1"/>
                <c:pt idx="0">
                  <c:v>wurzelpeter.berlin</c:v>
                </c:pt>
              </c:strCache>
            </c:strRef>
          </c:cat>
          <c:val>
            <c:numRef>
              <c:f>Sheet1!$F$2</c:f>
              <c:numCache>
                <c:formatCode>General</c:formatCode>
                <c:ptCount val="1"/>
                <c:pt idx="0">
                  <c:v>100</c:v>
                </c:pt>
              </c:numCache>
            </c:numRef>
          </c:val>
          <c:extLst>
            <c:ext xmlns:c16="http://schemas.microsoft.com/office/drawing/2014/chart" uri="{C3380CC4-5D6E-409C-BE32-E72D297353CC}">
              <c16:uniqueId val="{00000004-F166-4988-BDD9-2A40D96675F2}"/>
            </c:ext>
          </c:extLst>
        </c:ser>
        <c:ser>
          <c:idx val="5"/>
          <c:order val="5"/>
          <c:tx>
            <c:strRef>
              <c:f>Sheet1!$G$1</c:f>
              <c:strCache>
                <c:ptCount val="1"/>
                <c:pt idx="0">
                  <c:v>Unknown 35-44</c:v>
                </c:pt>
              </c:strCache>
            </c:strRef>
          </c:tx>
          <c:spPr>
            <a:solidFill>
              <a:schemeClr val="accent6"/>
            </a:solidFill>
            <a:ln>
              <a:noFill/>
            </a:ln>
            <a:effectLst/>
          </c:spPr>
          <c:invertIfNegative val="0"/>
          <c:cat>
            <c:strRef>
              <c:f>Sheet1!$A$2</c:f>
              <c:strCache>
                <c:ptCount val="1"/>
                <c:pt idx="0">
                  <c:v>wurzelpeter.berlin</c:v>
                </c:pt>
              </c:strCache>
            </c:strRef>
          </c:cat>
          <c:val>
            <c:numRef>
              <c:f>Sheet1!$G$2</c:f>
              <c:numCache>
                <c:formatCode>General</c:formatCode>
                <c:ptCount val="1"/>
                <c:pt idx="0">
                  <c:v>82</c:v>
                </c:pt>
              </c:numCache>
            </c:numRef>
          </c:val>
          <c:extLst>
            <c:ext xmlns:c16="http://schemas.microsoft.com/office/drawing/2014/chart" uri="{C3380CC4-5D6E-409C-BE32-E72D297353CC}">
              <c16:uniqueId val="{00000005-F166-4988-BDD9-2A40D96675F2}"/>
            </c:ext>
          </c:extLst>
        </c:ser>
        <c:ser>
          <c:idx val="6"/>
          <c:order val="6"/>
          <c:tx>
            <c:strRef>
              <c:f>Sheet1!$H$1</c:f>
              <c:strCache>
                <c:ptCount val="1"/>
                <c:pt idx="0">
                  <c:v>Female 25-34</c:v>
                </c:pt>
              </c:strCache>
            </c:strRef>
          </c:tx>
          <c:spPr>
            <a:solidFill>
              <a:schemeClr val="accent1">
                <a:lumMod val="60000"/>
              </a:schemeClr>
            </a:solidFill>
            <a:ln>
              <a:noFill/>
            </a:ln>
            <a:effectLst/>
          </c:spPr>
          <c:invertIfNegative val="0"/>
          <c:cat>
            <c:strRef>
              <c:f>Sheet1!$A$2</c:f>
              <c:strCache>
                <c:ptCount val="1"/>
                <c:pt idx="0">
                  <c:v>wurzelpeter.berlin</c:v>
                </c:pt>
              </c:strCache>
            </c:strRef>
          </c:cat>
          <c:val>
            <c:numRef>
              <c:f>Sheet1!$H$2</c:f>
              <c:numCache>
                <c:formatCode>General</c:formatCode>
                <c:ptCount val="1"/>
                <c:pt idx="0">
                  <c:v>73</c:v>
                </c:pt>
              </c:numCache>
            </c:numRef>
          </c:val>
          <c:extLst>
            <c:ext xmlns:c16="http://schemas.microsoft.com/office/drawing/2014/chart" uri="{C3380CC4-5D6E-409C-BE32-E72D297353CC}">
              <c16:uniqueId val="{00000006-F166-4988-BDD9-2A40D96675F2}"/>
            </c:ext>
          </c:extLst>
        </c:ser>
        <c:ser>
          <c:idx val="7"/>
          <c:order val="7"/>
          <c:tx>
            <c:strRef>
              <c:f>Sheet1!$I$1</c:f>
              <c:strCache>
                <c:ptCount val="1"/>
                <c:pt idx="0">
                  <c:v>Female 45-54</c:v>
                </c:pt>
              </c:strCache>
            </c:strRef>
          </c:tx>
          <c:spPr>
            <a:solidFill>
              <a:schemeClr val="accent2">
                <a:lumMod val="60000"/>
              </a:schemeClr>
            </a:solidFill>
            <a:ln>
              <a:noFill/>
            </a:ln>
            <a:effectLst/>
          </c:spPr>
          <c:invertIfNegative val="0"/>
          <c:cat>
            <c:strRef>
              <c:f>Sheet1!$A$2</c:f>
              <c:strCache>
                <c:ptCount val="1"/>
                <c:pt idx="0">
                  <c:v>wurzelpeter.berlin</c:v>
                </c:pt>
              </c:strCache>
            </c:strRef>
          </c:cat>
          <c:val>
            <c:numRef>
              <c:f>Sheet1!$I$2</c:f>
              <c:numCache>
                <c:formatCode>General</c:formatCode>
                <c:ptCount val="1"/>
                <c:pt idx="0">
                  <c:v>64</c:v>
                </c:pt>
              </c:numCache>
            </c:numRef>
          </c:val>
          <c:extLst>
            <c:ext xmlns:c16="http://schemas.microsoft.com/office/drawing/2014/chart" uri="{C3380CC4-5D6E-409C-BE32-E72D297353CC}">
              <c16:uniqueId val="{00000007-F166-4988-BDD9-2A40D96675F2}"/>
            </c:ext>
          </c:extLst>
        </c:ser>
        <c:ser>
          <c:idx val="8"/>
          <c:order val="8"/>
          <c:tx>
            <c:strRef>
              <c:f>Sheet1!$J$1</c:f>
              <c:strCache>
                <c:ptCount val="1"/>
                <c:pt idx="0">
                  <c:v>Male 55-64</c:v>
                </c:pt>
              </c:strCache>
            </c:strRef>
          </c:tx>
          <c:spPr>
            <a:solidFill>
              <a:schemeClr val="accent3">
                <a:lumMod val="60000"/>
              </a:schemeClr>
            </a:solidFill>
            <a:ln>
              <a:noFill/>
            </a:ln>
            <a:effectLst/>
          </c:spPr>
          <c:invertIfNegative val="0"/>
          <c:cat>
            <c:strRef>
              <c:f>Sheet1!$A$2</c:f>
              <c:strCache>
                <c:ptCount val="1"/>
                <c:pt idx="0">
                  <c:v>wurzelpeter.berlin</c:v>
                </c:pt>
              </c:strCache>
            </c:strRef>
          </c:cat>
          <c:val>
            <c:numRef>
              <c:f>Sheet1!$J$2</c:f>
              <c:numCache>
                <c:formatCode>General</c:formatCode>
                <c:ptCount val="1"/>
                <c:pt idx="0">
                  <c:v>51</c:v>
                </c:pt>
              </c:numCache>
            </c:numRef>
          </c:val>
          <c:extLst>
            <c:ext xmlns:c16="http://schemas.microsoft.com/office/drawing/2014/chart" uri="{C3380CC4-5D6E-409C-BE32-E72D297353CC}">
              <c16:uniqueId val="{00000008-F166-4988-BDD9-2A40D96675F2}"/>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wurzelpeter.berlin</c:v>
                </c:pt>
              </c:strCache>
            </c:strRef>
          </c:cat>
          <c:val>
            <c:numRef>
              <c:f>Sheet1!$K$2</c:f>
              <c:numCache>
                <c:formatCode>General</c:formatCode>
                <c:ptCount val="1"/>
                <c:pt idx="0">
                  <c:v>47</c:v>
                </c:pt>
              </c:numCache>
            </c:numRef>
          </c:val>
          <c:extLst>
            <c:ext xmlns:c16="http://schemas.microsoft.com/office/drawing/2014/chart" uri="{C3380CC4-5D6E-409C-BE32-E72D297353CC}">
              <c16:uniqueId val="{00000009-F166-4988-BDD9-2A40D96675F2}"/>
            </c:ext>
          </c:extLst>
        </c:ser>
        <c:ser>
          <c:idx val="10"/>
          <c:order val="10"/>
          <c:tx>
            <c:strRef>
              <c:f>Sheet1!$L$1</c:f>
              <c:strCache>
                <c:ptCount val="1"/>
                <c:pt idx="0">
                  <c:v>Male 18-24</c:v>
                </c:pt>
              </c:strCache>
            </c:strRef>
          </c:tx>
          <c:spPr>
            <a:solidFill>
              <a:schemeClr val="accent5">
                <a:lumMod val="60000"/>
              </a:schemeClr>
            </a:solidFill>
            <a:ln>
              <a:noFill/>
            </a:ln>
            <a:effectLst/>
          </c:spPr>
          <c:invertIfNegative val="0"/>
          <c:cat>
            <c:strRef>
              <c:f>Sheet1!$A$2</c:f>
              <c:strCache>
                <c:ptCount val="1"/>
                <c:pt idx="0">
                  <c:v>wurzelpeter.berlin</c:v>
                </c:pt>
              </c:strCache>
            </c:strRef>
          </c:cat>
          <c:val>
            <c:numRef>
              <c:f>Sheet1!$L$2</c:f>
              <c:numCache>
                <c:formatCode>General</c:formatCode>
                <c:ptCount val="1"/>
                <c:pt idx="0">
                  <c:v>37</c:v>
                </c:pt>
              </c:numCache>
            </c:numRef>
          </c:val>
          <c:extLst>
            <c:ext xmlns:c16="http://schemas.microsoft.com/office/drawing/2014/chart" uri="{C3380CC4-5D6E-409C-BE32-E72D297353CC}">
              <c16:uniqueId val="{0000000A-F166-4988-BDD9-2A40D96675F2}"/>
            </c:ext>
          </c:extLst>
        </c:ser>
        <c:ser>
          <c:idx val="11"/>
          <c:order val="11"/>
          <c:tx>
            <c:strRef>
              <c:f>Sheet1!$M$1</c:f>
              <c:strCache>
                <c:ptCount val="1"/>
                <c:pt idx="0">
                  <c:v>Unknown 18-24</c:v>
                </c:pt>
              </c:strCache>
            </c:strRef>
          </c:tx>
          <c:spPr>
            <a:solidFill>
              <a:schemeClr val="accent6">
                <a:lumMod val="60000"/>
              </a:schemeClr>
            </a:solidFill>
            <a:ln>
              <a:noFill/>
            </a:ln>
            <a:effectLst/>
          </c:spPr>
          <c:invertIfNegative val="0"/>
          <c:cat>
            <c:strRef>
              <c:f>Sheet1!$A$2</c:f>
              <c:strCache>
                <c:ptCount val="1"/>
                <c:pt idx="0">
                  <c:v>wurzelpeter.berlin</c:v>
                </c:pt>
              </c:strCache>
            </c:strRef>
          </c:cat>
          <c:val>
            <c:numRef>
              <c:f>Sheet1!$M$2</c:f>
              <c:numCache>
                <c:formatCode>General</c:formatCode>
                <c:ptCount val="1"/>
                <c:pt idx="0">
                  <c:v>32</c:v>
                </c:pt>
              </c:numCache>
            </c:numRef>
          </c:val>
          <c:extLst>
            <c:ext xmlns:c16="http://schemas.microsoft.com/office/drawing/2014/chart" uri="{C3380CC4-5D6E-409C-BE32-E72D297353CC}">
              <c16:uniqueId val="{0000000B-F166-4988-BDD9-2A40D96675F2}"/>
            </c:ext>
          </c:extLst>
        </c:ser>
        <c:ser>
          <c:idx val="12"/>
          <c:order val="12"/>
          <c:tx>
            <c:strRef>
              <c:f>Sheet1!$N$1</c:f>
              <c:strCache>
                <c:ptCount val="1"/>
                <c:pt idx="0">
                  <c:v>Female 55-64</c:v>
                </c:pt>
              </c:strCache>
            </c:strRef>
          </c:tx>
          <c:spPr>
            <a:solidFill>
              <a:schemeClr val="accent1">
                <a:lumMod val="80000"/>
                <a:lumOff val="20000"/>
              </a:schemeClr>
            </a:solidFill>
            <a:ln>
              <a:noFill/>
            </a:ln>
            <a:effectLst/>
          </c:spPr>
          <c:invertIfNegative val="0"/>
          <c:cat>
            <c:strRef>
              <c:f>Sheet1!$A$2</c:f>
              <c:strCache>
                <c:ptCount val="1"/>
                <c:pt idx="0">
                  <c:v>wurzelpeter.berlin</c:v>
                </c:pt>
              </c:strCache>
            </c:strRef>
          </c:cat>
          <c:val>
            <c:numRef>
              <c:f>Sheet1!$N$2</c:f>
              <c:numCache>
                <c:formatCode>General</c:formatCode>
                <c:ptCount val="1"/>
                <c:pt idx="0">
                  <c:v>27</c:v>
                </c:pt>
              </c:numCache>
            </c:numRef>
          </c:val>
          <c:extLst>
            <c:ext xmlns:c16="http://schemas.microsoft.com/office/drawing/2014/chart" uri="{C3380CC4-5D6E-409C-BE32-E72D297353CC}">
              <c16:uniqueId val="{0000000C-F166-4988-BDD9-2A40D96675F2}"/>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wurzelpeter.berlin</c:v>
                </c:pt>
              </c:strCache>
            </c:strRef>
          </c:cat>
          <c:val>
            <c:numRef>
              <c:f>Sheet1!$O$2</c:f>
              <c:numCache>
                <c:formatCode>General</c:formatCode>
                <c:ptCount val="1"/>
                <c:pt idx="0">
                  <c:v>24</c:v>
                </c:pt>
              </c:numCache>
            </c:numRef>
          </c:val>
          <c:extLst>
            <c:ext xmlns:c16="http://schemas.microsoft.com/office/drawing/2014/chart" uri="{C3380CC4-5D6E-409C-BE32-E72D297353CC}">
              <c16:uniqueId val="{0000000D-F166-4988-BDD9-2A40D96675F2}"/>
            </c:ext>
          </c:extLst>
        </c:ser>
        <c:ser>
          <c:idx val="14"/>
          <c:order val="14"/>
          <c:tx>
            <c:strRef>
              <c:f>Sheet1!$P$1</c:f>
              <c:strCache>
                <c:ptCount val="1"/>
                <c:pt idx="0">
                  <c:v>Female 18-24</c:v>
                </c:pt>
              </c:strCache>
            </c:strRef>
          </c:tx>
          <c:spPr>
            <a:solidFill>
              <a:schemeClr val="accent3">
                <a:lumMod val="80000"/>
                <a:lumOff val="20000"/>
              </a:schemeClr>
            </a:solidFill>
            <a:ln>
              <a:noFill/>
            </a:ln>
            <a:effectLst/>
          </c:spPr>
          <c:invertIfNegative val="0"/>
          <c:cat>
            <c:strRef>
              <c:f>Sheet1!$A$2</c:f>
              <c:strCache>
                <c:ptCount val="1"/>
                <c:pt idx="0">
                  <c:v>wurzelpeter.berlin</c:v>
                </c:pt>
              </c:strCache>
            </c:strRef>
          </c:cat>
          <c:val>
            <c:numRef>
              <c:f>Sheet1!$P$2</c:f>
              <c:numCache>
                <c:formatCode>General</c:formatCode>
                <c:ptCount val="1"/>
                <c:pt idx="0">
                  <c:v>18</c:v>
                </c:pt>
              </c:numCache>
            </c:numRef>
          </c:val>
          <c:extLst>
            <c:ext xmlns:c16="http://schemas.microsoft.com/office/drawing/2014/chart" uri="{C3380CC4-5D6E-409C-BE32-E72D297353CC}">
              <c16:uniqueId val="{0000000E-F166-4988-BDD9-2A40D96675F2}"/>
            </c:ext>
          </c:extLst>
        </c:ser>
        <c:ser>
          <c:idx val="15"/>
          <c:order val="15"/>
          <c:tx>
            <c:strRef>
              <c:f>Sheet1!$Q$1</c:f>
              <c:strCache>
                <c:ptCount val="1"/>
                <c:pt idx="0">
                  <c:v>Unknown 55-64</c:v>
                </c:pt>
              </c:strCache>
            </c:strRef>
          </c:tx>
          <c:spPr>
            <a:solidFill>
              <a:schemeClr val="accent4">
                <a:lumMod val="80000"/>
                <a:lumOff val="20000"/>
              </a:schemeClr>
            </a:solidFill>
            <a:ln>
              <a:noFill/>
            </a:ln>
            <a:effectLst/>
          </c:spPr>
          <c:invertIfNegative val="0"/>
          <c:cat>
            <c:strRef>
              <c:f>Sheet1!$A$2</c:f>
              <c:strCache>
                <c:ptCount val="1"/>
                <c:pt idx="0">
                  <c:v>wurzelpeter.berlin</c:v>
                </c:pt>
              </c:strCache>
            </c:strRef>
          </c:cat>
          <c:val>
            <c:numRef>
              <c:f>Sheet1!$Q$2</c:f>
              <c:numCache>
                <c:formatCode>General</c:formatCode>
                <c:ptCount val="1"/>
                <c:pt idx="0">
                  <c:v>17</c:v>
                </c:pt>
              </c:numCache>
            </c:numRef>
          </c:val>
          <c:extLst>
            <c:ext xmlns:c16="http://schemas.microsoft.com/office/drawing/2014/chart" uri="{C3380CC4-5D6E-409C-BE32-E72D297353CC}">
              <c16:uniqueId val="{0000000F-F166-4988-BDD9-2A40D96675F2}"/>
            </c:ext>
          </c:extLst>
        </c:ser>
        <c:ser>
          <c:idx val="16"/>
          <c:order val="16"/>
          <c:tx>
            <c:strRef>
              <c:f>Sheet1!$R$1</c:f>
              <c:strCache>
                <c:ptCount val="1"/>
                <c:pt idx="0">
                  <c:v>Female 65+</c:v>
                </c:pt>
              </c:strCache>
            </c:strRef>
          </c:tx>
          <c:spPr>
            <a:solidFill>
              <a:schemeClr val="accent5">
                <a:lumMod val="80000"/>
                <a:lumOff val="20000"/>
              </a:schemeClr>
            </a:solidFill>
            <a:ln>
              <a:noFill/>
            </a:ln>
            <a:effectLst/>
          </c:spPr>
          <c:invertIfNegative val="0"/>
          <c:cat>
            <c:strRef>
              <c:f>Sheet1!$A$2</c:f>
              <c:strCache>
                <c:ptCount val="1"/>
                <c:pt idx="0">
                  <c:v>wurzelpeter.berlin</c:v>
                </c:pt>
              </c:strCache>
            </c:strRef>
          </c:cat>
          <c:val>
            <c:numRef>
              <c:f>Sheet1!$R$2</c:f>
              <c:numCache>
                <c:formatCode>General</c:formatCode>
                <c:ptCount val="1"/>
                <c:pt idx="0">
                  <c:v>12</c:v>
                </c:pt>
              </c:numCache>
            </c:numRef>
          </c:val>
          <c:extLst>
            <c:ext xmlns:c16="http://schemas.microsoft.com/office/drawing/2014/chart" uri="{C3380CC4-5D6E-409C-BE32-E72D297353CC}">
              <c16:uniqueId val="{00000010-F166-4988-BDD9-2A40D96675F2}"/>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c:f>
              <c:strCache>
                <c:ptCount val="1"/>
                <c:pt idx="0">
                  <c:v>wurzelpeter.berlin</c:v>
                </c:pt>
              </c:strCache>
            </c:strRef>
          </c:cat>
          <c:val>
            <c:numRef>
              <c:f>Sheet1!$S$2</c:f>
              <c:numCache>
                <c:formatCode>General</c:formatCode>
                <c:ptCount val="1"/>
                <c:pt idx="0">
                  <c:v>8</c:v>
                </c:pt>
              </c:numCache>
            </c:numRef>
          </c:val>
          <c:extLst>
            <c:ext xmlns:c16="http://schemas.microsoft.com/office/drawing/2014/chart" uri="{C3380CC4-5D6E-409C-BE32-E72D297353CC}">
              <c16:uniqueId val="{00000011-F166-4988-BDD9-2A40D96675F2}"/>
            </c:ext>
          </c:extLst>
        </c:ser>
        <c:ser>
          <c:idx val="18"/>
          <c:order val="18"/>
          <c:tx>
            <c:strRef>
              <c:f>Sheet1!$T$1</c:f>
              <c:strCache>
                <c:ptCount val="1"/>
                <c:pt idx="0">
                  <c:v>Female 13-17</c:v>
                </c:pt>
              </c:strCache>
            </c:strRef>
          </c:tx>
          <c:spPr>
            <a:solidFill>
              <a:schemeClr val="accent1">
                <a:lumMod val="80000"/>
              </a:schemeClr>
            </a:solidFill>
            <a:ln>
              <a:noFill/>
            </a:ln>
            <a:effectLst/>
          </c:spPr>
          <c:invertIfNegative val="0"/>
          <c:cat>
            <c:strRef>
              <c:f>Sheet1!$A$2</c:f>
              <c:strCache>
                <c:ptCount val="1"/>
                <c:pt idx="0">
                  <c:v>wurzelpeter.berlin</c:v>
                </c:pt>
              </c:strCache>
            </c:strRef>
          </c:cat>
          <c:val>
            <c:numRef>
              <c:f>Sheet1!$T$2</c:f>
              <c:numCache>
                <c:formatCode>General</c:formatCode>
                <c:ptCount val="1"/>
                <c:pt idx="0">
                  <c:v>2</c:v>
                </c:pt>
              </c:numCache>
            </c:numRef>
          </c:val>
          <c:extLst>
            <c:ext xmlns:c16="http://schemas.microsoft.com/office/drawing/2014/chart" uri="{C3380CC4-5D6E-409C-BE32-E72D297353CC}">
              <c16:uniqueId val="{00000012-F166-4988-BDD9-2A40D96675F2}"/>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c:f>
              <c:strCache>
                <c:ptCount val="1"/>
                <c:pt idx="0">
                  <c:v>wurzelpeter.berlin</c:v>
                </c:pt>
              </c:strCache>
            </c:strRef>
          </c:cat>
          <c:val>
            <c:numRef>
              <c:f>Sheet1!$U$2</c:f>
              <c:numCache>
                <c:formatCode>General</c:formatCode>
                <c:ptCount val="1"/>
                <c:pt idx="0">
                  <c:v>1</c:v>
                </c:pt>
              </c:numCache>
            </c:numRef>
          </c:val>
          <c:extLst>
            <c:ext xmlns:c16="http://schemas.microsoft.com/office/drawing/2014/chart" uri="{C3380CC4-5D6E-409C-BE32-E72D297353CC}">
              <c16:uniqueId val="{00000013-F166-4988-BDD9-2A40D96675F2}"/>
            </c:ext>
          </c:extLst>
        </c:ser>
        <c:ser>
          <c:idx val="20"/>
          <c:order val="20"/>
          <c:tx>
            <c:strRef>
              <c:f>Sheet1!$V$1</c:f>
              <c:strCache>
                <c:ptCount val="1"/>
                <c:pt idx="0">
                  <c:v>Unknown 13-17</c:v>
                </c:pt>
              </c:strCache>
            </c:strRef>
          </c:tx>
          <c:spPr>
            <a:solidFill>
              <a:schemeClr val="accent3">
                <a:lumMod val="80000"/>
              </a:schemeClr>
            </a:solidFill>
            <a:ln>
              <a:noFill/>
            </a:ln>
            <a:effectLst/>
          </c:spPr>
          <c:invertIfNegative val="0"/>
          <c:cat>
            <c:strRef>
              <c:f>Sheet1!$A$2</c:f>
              <c:strCache>
                <c:ptCount val="1"/>
                <c:pt idx="0">
                  <c:v>wurzelpeter.berlin</c:v>
                </c:pt>
              </c:strCache>
            </c:strRef>
          </c:cat>
          <c:val>
            <c:numRef>
              <c:f>Sheet1!$V$2</c:f>
              <c:numCache>
                <c:formatCode>General</c:formatCode>
                <c:ptCount val="1"/>
                <c:pt idx="0">
                  <c:v>1</c:v>
                </c:pt>
              </c:numCache>
            </c:numRef>
          </c:val>
          <c:extLst>
            <c:ext xmlns:c16="http://schemas.microsoft.com/office/drawing/2014/chart" uri="{C3380CC4-5D6E-409C-BE32-E72D297353CC}">
              <c16:uniqueId val="{00000014-F166-4988-BDD9-2A40D96675F2}"/>
            </c:ext>
          </c:extLst>
        </c:ser>
        <c:dLbls>
          <c:showLegendKey val="0"/>
          <c:showVal val="0"/>
          <c:showCatName val="0"/>
          <c:showSerName val="0"/>
          <c:showPercent val="0"/>
          <c:showBubbleSize val="0"/>
        </c:dLbls>
        <c:gapWidth val="219"/>
        <c:overlap val="-27"/>
        <c:axId val="375943648"/>
        <c:axId val="375943976"/>
      </c:barChart>
      <c:catAx>
        <c:axId val="37594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43976"/>
        <c:crosses val="autoZero"/>
        <c:auto val="1"/>
        <c:lblAlgn val="ctr"/>
        <c:lblOffset val="100"/>
        <c:noMultiLvlLbl val="0"/>
      </c:catAx>
      <c:valAx>
        <c:axId val="37594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4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Sheet1!$A$2:$A$334</c:f>
              <c:numCache>
                <c:formatCode>m/d/yyyy</c:formatCode>
                <c:ptCount val="333"/>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numCache>
            </c:numRef>
          </c:cat>
          <c:val>
            <c:numRef>
              <c:f>Sheet1!$B$2:$B$334</c:f>
              <c:numCache>
                <c:formatCode>General</c:formatCode>
                <c:ptCount val="333"/>
                <c:pt idx="0">
                  <c:v>35</c:v>
                </c:pt>
                <c:pt idx="1">
                  <c:v>2477</c:v>
                </c:pt>
                <c:pt idx="2">
                  <c:v>3412</c:v>
                </c:pt>
                <c:pt idx="3">
                  <c:v>4075</c:v>
                </c:pt>
                <c:pt idx="4">
                  <c:v>3845</c:v>
                </c:pt>
                <c:pt idx="5">
                  <c:v>3902</c:v>
                </c:pt>
                <c:pt idx="6">
                  <c:v>4291</c:v>
                </c:pt>
                <c:pt idx="7">
                  <c:v>4374</c:v>
                </c:pt>
                <c:pt idx="8">
                  <c:v>3299</c:v>
                </c:pt>
                <c:pt idx="9">
                  <c:v>2788</c:v>
                </c:pt>
                <c:pt idx="10">
                  <c:v>2745</c:v>
                </c:pt>
                <c:pt idx="11">
                  <c:v>2524</c:v>
                </c:pt>
                <c:pt idx="12">
                  <c:v>2437</c:v>
                </c:pt>
                <c:pt idx="13">
                  <c:v>2942</c:v>
                </c:pt>
                <c:pt idx="14">
                  <c:v>3264</c:v>
                </c:pt>
                <c:pt idx="15">
                  <c:v>2825</c:v>
                </c:pt>
                <c:pt idx="16">
                  <c:v>2800</c:v>
                </c:pt>
                <c:pt idx="17">
                  <c:v>2450</c:v>
                </c:pt>
                <c:pt idx="18">
                  <c:v>2427</c:v>
                </c:pt>
                <c:pt idx="19">
                  <c:v>2354</c:v>
                </c:pt>
                <c:pt idx="20">
                  <c:v>2825</c:v>
                </c:pt>
                <c:pt idx="21">
                  <c:v>3140</c:v>
                </c:pt>
                <c:pt idx="22">
                  <c:v>2467</c:v>
                </c:pt>
                <c:pt idx="23">
                  <c:v>2344</c:v>
                </c:pt>
                <c:pt idx="24">
                  <c:v>2325</c:v>
                </c:pt>
                <c:pt idx="25">
                  <c:v>2255</c:v>
                </c:pt>
                <c:pt idx="26">
                  <c:v>2027</c:v>
                </c:pt>
                <c:pt idx="27">
                  <c:v>2306</c:v>
                </c:pt>
                <c:pt idx="28">
                  <c:v>2709</c:v>
                </c:pt>
                <c:pt idx="29">
                  <c:v>2147</c:v>
                </c:pt>
                <c:pt idx="30">
                  <c:v>1659</c:v>
                </c:pt>
                <c:pt idx="31">
                  <c:v>10</c:v>
                </c:pt>
                <c:pt idx="32">
                  <c:v>85</c:v>
                </c:pt>
                <c:pt idx="33">
                  <c:v>33</c:v>
                </c:pt>
                <c:pt idx="34">
                  <c:v>15</c:v>
                </c:pt>
                <c:pt idx="35">
                  <c:v>8</c:v>
                </c:pt>
                <c:pt idx="36">
                  <c:v>10</c:v>
                </c:pt>
                <c:pt idx="37">
                  <c:v>798</c:v>
                </c:pt>
                <c:pt idx="38">
                  <c:v>107</c:v>
                </c:pt>
                <c:pt idx="39">
                  <c:v>11</c:v>
                </c:pt>
                <c:pt idx="40">
                  <c:v>8</c:v>
                </c:pt>
                <c:pt idx="41">
                  <c:v>10</c:v>
                </c:pt>
                <c:pt idx="42">
                  <c:v>7</c:v>
                </c:pt>
                <c:pt idx="43">
                  <c:v>6</c:v>
                </c:pt>
                <c:pt idx="44">
                  <c:v>101</c:v>
                </c:pt>
                <c:pt idx="45">
                  <c:v>25</c:v>
                </c:pt>
                <c:pt idx="46">
                  <c:v>22</c:v>
                </c:pt>
                <c:pt idx="47">
                  <c:v>8</c:v>
                </c:pt>
                <c:pt idx="48">
                  <c:v>8</c:v>
                </c:pt>
                <c:pt idx="49">
                  <c:v>6</c:v>
                </c:pt>
                <c:pt idx="50">
                  <c:v>6958</c:v>
                </c:pt>
                <c:pt idx="51">
                  <c:v>7686</c:v>
                </c:pt>
                <c:pt idx="52">
                  <c:v>7204</c:v>
                </c:pt>
                <c:pt idx="53">
                  <c:v>6501</c:v>
                </c:pt>
                <c:pt idx="54">
                  <c:v>6224</c:v>
                </c:pt>
                <c:pt idx="55">
                  <c:v>6561</c:v>
                </c:pt>
                <c:pt idx="56">
                  <c:v>7911</c:v>
                </c:pt>
                <c:pt idx="57">
                  <c:v>6344</c:v>
                </c:pt>
                <c:pt idx="58">
                  <c:v>4875</c:v>
                </c:pt>
                <c:pt idx="59">
                  <c:v>11</c:v>
                </c:pt>
                <c:pt idx="60">
                  <c:v>7</c:v>
                </c:pt>
                <c:pt idx="61">
                  <c:v>13</c:v>
                </c:pt>
                <c:pt idx="62">
                  <c:v>6</c:v>
                </c:pt>
                <c:pt idx="63">
                  <c:v>5</c:v>
                </c:pt>
                <c:pt idx="64">
                  <c:v>10</c:v>
                </c:pt>
                <c:pt idx="65">
                  <c:v>8</c:v>
                </c:pt>
                <c:pt idx="66">
                  <c:v>557</c:v>
                </c:pt>
                <c:pt idx="67">
                  <c:v>2444</c:v>
                </c:pt>
                <c:pt idx="68">
                  <c:v>2444</c:v>
                </c:pt>
                <c:pt idx="69">
                  <c:v>2984</c:v>
                </c:pt>
                <c:pt idx="70">
                  <c:v>3234</c:v>
                </c:pt>
                <c:pt idx="71">
                  <c:v>2285</c:v>
                </c:pt>
                <c:pt idx="72">
                  <c:v>2328</c:v>
                </c:pt>
                <c:pt idx="73">
                  <c:v>2036</c:v>
                </c:pt>
                <c:pt idx="74">
                  <c:v>1749</c:v>
                </c:pt>
                <c:pt idx="75">
                  <c:v>1830</c:v>
                </c:pt>
                <c:pt idx="76">
                  <c:v>2130</c:v>
                </c:pt>
                <c:pt idx="77">
                  <c:v>2598</c:v>
                </c:pt>
                <c:pt idx="78">
                  <c:v>2202</c:v>
                </c:pt>
                <c:pt idx="79">
                  <c:v>2019</c:v>
                </c:pt>
                <c:pt idx="80">
                  <c:v>2017</c:v>
                </c:pt>
                <c:pt idx="81">
                  <c:v>1915</c:v>
                </c:pt>
                <c:pt idx="82">
                  <c:v>1862</c:v>
                </c:pt>
                <c:pt idx="83">
                  <c:v>2077</c:v>
                </c:pt>
                <c:pt idx="84">
                  <c:v>2196</c:v>
                </c:pt>
                <c:pt idx="85">
                  <c:v>1661</c:v>
                </c:pt>
                <c:pt idx="86">
                  <c:v>1608</c:v>
                </c:pt>
                <c:pt idx="87">
                  <c:v>1883</c:v>
                </c:pt>
                <c:pt idx="88">
                  <c:v>1806</c:v>
                </c:pt>
                <c:pt idx="89">
                  <c:v>1478</c:v>
                </c:pt>
                <c:pt idx="90">
                  <c:v>9</c:v>
                </c:pt>
                <c:pt idx="91">
                  <c:v>11</c:v>
                </c:pt>
                <c:pt idx="92">
                  <c:v>91</c:v>
                </c:pt>
                <c:pt idx="93">
                  <c:v>37</c:v>
                </c:pt>
                <c:pt idx="94">
                  <c:v>12</c:v>
                </c:pt>
                <c:pt idx="95">
                  <c:v>803</c:v>
                </c:pt>
                <c:pt idx="96">
                  <c:v>624</c:v>
                </c:pt>
                <c:pt idx="97">
                  <c:v>11</c:v>
                </c:pt>
                <c:pt idx="98">
                  <c:v>10</c:v>
                </c:pt>
                <c:pt idx="99">
                  <c:v>82</c:v>
                </c:pt>
                <c:pt idx="100">
                  <c:v>23</c:v>
                </c:pt>
                <c:pt idx="101">
                  <c:v>15</c:v>
                </c:pt>
                <c:pt idx="102">
                  <c:v>7</c:v>
                </c:pt>
                <c:pt idx="103">
                  <c:v>5</c:v>
                </c:pt>
                <c:pt idx="104">
                  <c:v>10</c:v>
                </c:pt>
                <c:pt idx="105">
                  <c:v>8</c:v>
                </c:pt>
                <c:pt idx="106">
                  <c:v>10</c:v>
                </c:pt>
                <c:pt idx="107">
                  <c:v>6</c:v>
                </c:pt>
                <c:pt idx="108">
                  <c:v>4357</c:v>
                </c:pt>
                <c:pt idx="109">
                  <c:v>4299</c:v>
                </c:pt>
                <c:pt idx="110">
                  <c:v>4039</c:v>
                </c:pt>
                <c:pt idx="111">
                  <c:v>4607</c:v>
                </c:pt>
                <c:pt idx="112">
                  <c:v>5748</c:v>
                </c:pt>
                <c:pt idx="113">
                  <c:v>4203</c:v>
                </c:pt>
                <c:pt idx="114">
                  <c:v>3764</c:v>
                </c:pt>
                <c:pt idx="115">
                  <c:v>3696</c:v>
                </c:pt>
                <c:pt idx="116">
                  <c:v>3527</c:v>
                </c:pt>
                <c:pt idx="117">
                  <c:v>3821</c:v>
                </c:pt>
                <c:pt idx="118">
                  <c:v>4142</c:v>
                </c:pt>
                <c:pt idx="119">
                  <c:v>3499</c:v>
                </c:pt>
                <c:pt idx="120">
                  <c:v>22</c:v>
                </c:pt>
                <c:pt idx="121">
                  <c:v>14</c:v>
                </c:pt>
                <c:pt idx="122">
                  <c:v>6</c:v>
                </c:pt>
                <c:pt idx="123">
                  <c:v>704</c:v>
                </c:pt>
                <c:pt idx="124">
                  <c:v>4946</c:v>
                </c:pt>
                <c:pt idx="125">
                  <c:v>12496</c:v>
                </c:pt>
                <c:pt idx="126">
                  <c:v>17035</c:v>
                </c:pt>
                <c:pt idx="127">
                  <c:v>13840</c:v>
                </c:pt>
                <c:pt idx="128">
                  <c:v>9190</c:v>
                </c:pt>
                <c:pt idx="129">
                  <c:v>8075</c:v>
                </c:pt>
                <c:pt idx="130">
                  <c:v>13828</c:v>
                </c:pt>
                <c:pt idx="131">
                  <c:v>15017</c:v>
                </c:pt>
                <c:pt idx="132">
                  <c:v>15959</c:v>
                </c:pt>
                <c:pt idx="133">
                  <c:v>18801</c:v>
                </c:pt>
                <c:pt idx="134">
                  <c:v>16292</c:v>
                </c:pt>
                <c:pt idx="135">
                  <c:v>8972</c:v>
                </c:pt>
                <c:pt idx="136">
                  <c:v>7525</c:v>
                </c:pt>
                <c:pt idx="137">
                  <c:v>8632</c:v>
                </c:pt>
                <c:pt idx="138">
                  <c:v>9405</c:v>
                </c:pt>
                <c:pt idx="139">
                  <c:v>8840</c:v>
                </c:pt>
                <c:pt idx="140">
                  <c:v>9606</c:v>
                </c:pt>
                <c:pt idx="141">
                  <c:v>8940</c:v>
                </c:pt>
                <c:pt idx="142">
                  <c:v>8759</c:v>
                </c:pt>
                <c:pt idx="143">
                  <c:v>8646</c:v>
                </c:pt>
                <c:pt idx="144">
                  <c:v>7172</c:v>
                </c:pt>
                <c:pt idx="145">
                  <c:v>6841</c:v>
                </c:pt>
                <c:pt idx="146">
                  <c:v>8428</c:v>
                </c:pt>
                <c:pt idx="147">
                  <c:v>8481</c:v>
                </c:pt>
                <c:pt idx="148">
                  <c:v>8894</c:v>
                </c:pt>
                <c:pt idx="149">
                  <c:v>7526</c:v>
                </c:pt>
                <c:pt idx="150">
                  <c:v>6608</c:v>
                </c:pt>
                <c:pt idx="151">
                  <c:v>7850</c:v>
                </c:pt>
                <c:pt idx="152">
                  <c:v>6842</c:v>
                </c:pt>
                <c:pt idx="153">
                  <c:v>14802</c:v>
                </c:pt>
                <c:pt idx="154">
                  <c:v>23770</c:v>
                </c:pt>
                <c:pt idx="155">
                  <c:v>23093</c:v>
                </c:pt>
                <c:pt idx="156">
                  <c:v>23552</c:v>
                </c:pt>
                <c:pt idx="157">
                  <c:v>18934</c:v>
                </c:pt>
                <c:pt idx="158">
                  <c:v>15061</c:v>
                </c:pt>
                <c:pt idx="159">
                  <c:v>9597</c:v>
                </c:pt>
                <c:pt idx="160">
                  <c:v>7577</c:v>
                </c:pt>
                <c:pt idx="161">
                  <c:v>7860</c:v>
                </c:pt>
                <c:pt idx="162">
                  <c:v>6382</c:v>
                </c:pt>
                <c:pt idx="163">
                  <c:v>6272</c:v>
                </c:pt>
                <c:pt idx="164">
                  <c:v>6600</c:v>
                </c:pt>
                <c:pt idx="165">
                  <c:v>5977</c:v>
                </c:pt>
                <c:pt idx="166">
                  <c:v>6137</c:v>
                </c:pt>
                <c:pt idx="167">
                  <c:v>6549</c:v>
                </c:pt>
                <c:pt idx="168">
                  <c:v>7619</c:v>
                </c:pt>
                <c:pt idx="169">
                  <c:v>6579</c:v>
                </c:pt>
                <c:pt idx="170">
                  <c:v>6336</c:v>
                </c:pt>
                <c:pt idx="171">
                  <c:v>6425</c:v>
                </c:pt>
                <c:pt idx="172">
                  <c:v>7171</c:v>
                </c:pt>
                <c:pt idx="173">
                  <c:v>6874</c:v>
                </c:pt>
                <c:pt idx="174">
                  <c:v>7167</c:v>
                </c:pt>
                <c:pt idx="175">
                  <c:v>8295</c:v>
                </c:pt>
                <c:pt idx="176">
                  <c:v>6500</c:v>
                </c:pt>
                <c:pt idx="177">
                  <c:v>5815</c:v>
                </c:pt>
                <c:pt idx="178">
                  <c:v>5700</c:v>
                </c:pt>
                <c:pt idx="179">
                  <c:v>5229</c:v>
                </c:pt>
                <c:pt idx="180">
                  <c:v>4173</c:v>
                </c:pt>
                <c:pt idx="181">
                  <c:v>11</c:v>
                </c:pt>
                <c:pt idx="182">
                  <c:v>5</c:v>
                </c:pt>
                <c:pt idx="183">
                  <c:v>6</c:v>
                </c:pt>
                <c:pt idx="184">
                  <c:v>4</c:v>
                </c:pt>
                <c:pt idx="185">
                  <c:v>7</c:v>
                </c:pt>
                <c:pt idx="186">
                  <c:v>57</c:v>
                </c:pt>
                <c:pt idx="187">
                  <c:v>176</c:v>
                </c:pt>
                <c:pt idx="188">
                  <c:v>396</c:v>
                </c:pt>
                <c:pt idx="189">
                  <c:v>500</c:v>
                </c:pt>
                <c:pt idx="190">
                  <c:v>350</c:v>
                </c:pt>
                <c:pt idx="191">
                  <c:v>521</c:v>
                </c:pt>
                <c:pt idx="192">
                  <c:v>4408</c:v>
                </c:pt>
                <c:pt idx="193">
                  <c:v>10527</c:v>
                </c:pt>
                <c:pt idx="194">
                  <c:v>9922</c:v>
                </c:pt>
                <c:pt idx="195">
                  <c:v>11069</c:v>
                </c:pt>
                <c:pt idx="196">
                  <c:v>12670</c:v>
                </c:pt>
                <c:pt idx="197">
                  <c:v>10001</c:v>
                </c:pt>
                <c:pt idx="198">
                  <c:v>9995</c:v>
                </c:pt>
                <c:pt idx="199">
                  <c:v>9662</c:v>
                </c:pt>
                <c:pt idx="200">
                  <c:v>9345</c:v>
                </c:pt>
                <c:pt idx="201">
                  <c:v>8803</c:v>
                </c:pt>
                <c:pt idx="202">
                  <c:v>9831</c:v>
                </c:pt>
                <c:pt idx="203">
                  <c:v>11500</c:v>
                </c:pt>
                <c:pt idx="204">
                  <c:v>9930</c:v>
                </c:pt>
                <c:pt idx="205">
                  <c:v>9336</c:v>
                </c:pt>
                <c:pt idx="206">
                  <c:v>10429</c:v>
                </c:pt>
                <c:pt idx="207">
                  <c:v>8655</c:v>
                </c:pt>
                <c:pt idx="208">
                  <c:v>9167</c:v>
                </c:pt>
                <c:pt idx="209">
                  <c:v>9895</c:v>
                </c:pt>
                <c:pt idx="210">
                  <c:v>10743</c:v>
                </c:pt>
                <c:pt idx="211">
                  <c:v>17519</c:v>
                </c:pt>
                <c:pt idx="212">
                  <c:v>16391</c:v>
                </c:pt>
                <c:pt idx="213">
                  <c:v>15969</c:v>
                </c:pt>
                <c:pt idx="214">
                  <c:v>16962</c:v>
                </c:pt>
                <c:pt idx="215">
                  <c:v>13914</c:v>
                </c:pt>
                <c:pt idx="216">
                  <c:v>8323</c:v>
                </c:pt>
                <c:pt idx="217">
                  <c:v>9161</c:v>
                </c:pt>
                <c:pt idx="218">
                  <c:v>8537</c:v>
                </c:pt>
                <c:pt idx="219">
                  <c:v>8161</c:v>
                </c:pt>
                <c:pt idx="220">
                  <c:v>7821</c:v>
                </c:pt>
                <c:pt idx="221">
                  <c:v>7161</c:v>
                </c:pt>
                <c:pt idx="222">
                  <c:v>7168</c:v>
                </c:pt>
                <c:pt idx="223">
                  <c:v>7903</c:v>
                </c:pt>
                <c:pt idx="224">
                  <c:v>9319</c:v>
                </c:pt>
                <c:pt idx="225">
                  <c:v>7310</c:v>
                </c:pt>
                <c:pt idx="226">
                  <c:v>7536</c:v>
                </c:pt>
                <c:pt idx="227">
                  <c:v>6904</c:v>
                </c:pt>
                <c:pt idx="228">
                  <c:v>6979</c:v>
                </c:pt>
                <c:pt idx="229">
                  <c:v>7400</c:v>
                </c:pt>
                <c:pt idx="230">
                  <c:v>7753</c:v>
                </c:pt>
                <c:pt idx="231">
                  <c:v>9020</c:v>
                </c:pt>
                <c:pt idx="232">
                  <c:v>7297</c:v>
                </c:pt>
                <c:pt idx="233">
                  <c:v>8652</c:v>
                </c:pt>
                <c:pt idx="234">
                  <c:v>8626</c:v>
                </c:pt>
                <c:pt idx="235">
                  <c:v>8814</c:v>
                </c:pt>
                <c:pt idx="236">
                  <c:v>8810</c:v>
                </c:pt>
                <c:pt idx="237">
                  <c:v>7766</c:v>
                </c:pt>
                <c:pt idx="238">
                  <c:v>8710</c:v>
                </c:pt>
                <c:pt idx="239">
                  <c:v>7537</c:v>
                </c:pt>
                <c:pt idx="240">
                  <c:v>7376</c:v>
                </c:pt>
                <c:pt idx="241">
                  <c:v>7349</c:v>
                </c:pt>
                <c:pt idx="242">
                  <c:v>6706</c:v>
                </c:pt>
                <c:pt idx="243">
                  <c:v>7489</c:v>
                </c:pt>
                <c:pt idx="244">
                  <c:v>8013</c:v>
                </c:pt>
                <c:pt idx="245">
                  <c:v>9892</c:v>
                </c:pt>
                <c:pt idx="246">
                  <c:v>7824</c:v>
                </c:pt>
                <c:pt idx="247">
                  <c:v>7142</c:v>
                </c:pt>
                <c:pt idx="248">
                  <c:v>6656</c:v>
                </c:pt>
                <c:pt idx="249">
                  <c:v>6774</c:v>
                </c:pt>
                <c:pt idx="250">
                  <c:v>6996</c:v>
                </c:pt>
                <c:pt idx="251">
                  <c:v>8398</c:v>
                </c:pt>
                <c:pt idx="252">
                  <c:v>9580</c:v>
                </c:pt>
                <c:pt idx="253">
                  <c:v>8544</c:v>
                </c:pt>
                <c:pt idx="254">
                  <c:v>7069</c:v>
                </c:pt>
                <c:pt idx="255">
                  <c:v>6441</c:v>
                </c:pt>
                <c:pt idx="256">
                  <c:v>6185</c:v>
                </c:pt>
                <c:pt idx="257">
                  <c:v>6118</c:v>
                </c:pt>
                <c:pt idx="258">
                  <c:v>6968</c:v>
                </c:pt>
                <c:pt idx="259">
                  <c:v>8249</c:v>
                </c:pt>
                <c:pt idx="260">
                  <c:v>6833</c:v>
                </c:pt>
                <c:pt idx="261">
                  <c:v>6167</c:v>
                </c:pt>
                <c:pt idx="262">
                  <c:v>6745</c:v>
                </c:pt>
                <c:pt idx="263">
                  <c:v>7358</c:v>
                </c:pt>
                <c:pt idx="264">
                  <c:v>6414</c:v>
                </c:pt>
                <c:pt idx="265">
                  <c:v>6387</c:v>
                </c:pt>
                <c:pt idx="266">
                  <c:v>8822</c:v>
                </c:pt>
                <c:pt idx="267">
                  <c:v>7159</c:v>
                </c:pt>
                <c:pt idx="268">
                  <c:v>7537</c:v>
                </c:pt>
                <c:pt idx="269">
                  <c:v>7043</c:v>
                </c:pt>
                <c:pt idx="270">
                  <c:v>6973</c:v>
                </c:pt>
                <c:pt idx="271">
                  <c:v>6869</c:v>
                </c:pt>
                <c:pt idx="272">
                  <c:v>6894</c:v>
                </c:pt>
                <c:pt idx="273">
                  <c:v>9603</c:v>
                </c:pt>
                <c:pt idx="274">
                  <c:v>8038</c:v>
                </c:pt>
                <c:pt idx="275">
                  <c:v>9396</c:v>
                </c:pt>
                <c:pt idx="276">
                  <c:v>16282</c:v>
                </c:pt>
                <c:pt idx="277">
                  <c:v>16752</c:v>
                </c:pt>
                <c:pt idx="278">
                  <c:v>15639</c:v>
                </c:pt>
                <c:pt idx="279">
                  <c:v>17443</c:v>
                </c:pt>
                <c:pt idx="280">
                  <c:v>9456</c:v>
                </c:pt>
                <c:pt idx="281">
                  <c:v>8399</c:v>
                </c:pt>
                <c:pt idx="282">
                  <c:v>8741</c:v>
                </c:pt>
                <c:pt idx="283">
                  <c:v>8445</c:v>
                </c:pt>
                <c:pt idx="284">
                  <c:v>15207</c:v>
                </c:pt>
                <c:pt idx="285">
                  <c:v>14211</c:v>
                </c:pt>
                <c:pt idx="286">
                  <c:v>7520</c:v>
                </c:pt>
                <c:pt idx="287">
                  <c:v>7477</c:v>
                </c:pt>
                <c:pt idx="288">
                  <c:v>6041</c:v>
                </c:pt>
                <c:pt idx="289">
                  <c:v>6036</c:v>
                </c:pt>
                <c:pt idx="290">
                  <c:v>5400</c:v>
                </c:pt>
                <c:pt idx="291">
                  <c:v>5563</c:v>
                </c:pt>
                <c:pt idx="292">
                  <c:v>5408</c:v>
                </c:pt>
                <c:pt idx="293">
                  <c:v>6125</c:v>
                </c:pt>
                <c:pt idx="294">
                  <c:v>6482</c:v>
                </c:pt>
                <c:pt idx="295">
                  <c:v>6086</c:v>
                </c:pt>
                <c:pt idx="296">
                  <c:v>6897</c:v>
                </c:pt>
                <c:pt idx="297">
                  <c:v>6970</c:v>
                </c:pt>
                <c:pt idx="298">
                  <c:v>7100</c:v>
                </c:pt>
                <c:pt idx="299">
                  <c:v>6025</c:v>
                </c:pt>
                <c:pt idx="300">
                  <c:v>5790</c:v>
                </c:pt>
                <c:pt idx="301">
                  <c:v>6296</c:v>
                </c:pt>
                <c:pt idx="302">
                  <c:v>5551</c:v>
                </c:pt>
                <c:pt idx="303">
                  <c:v>4597</c:v>
                </c:pt>
                <c:pt idx="304">
                  <c:v>6190</c:v>
                </c:pt>
                <c:pt idx="305">
                  <c:v>6023</c:v>
                </c:pt>
                <c:pt idx="306">
                  <c:v>5944</c:v>
                </c:pt>
                <c:pt idx="307">
                  <c:v>6599</c:v>
                </c:pt>
                <c:pt idx="308">
                  <c:v>7272</c:v>
                </c:pt>
                <c:pt idx="309">
                  <c:v>5588</c:v>
                </c:pt>
                <c:pt idx="310">
                  <c:v>5643</c:v>
                </c:pt>
                <c:pt idx="311">
                  <c:v>5026</c:v>
                </c:pt>
                <c:pt idx="312">
                  <c:v>4597</c:v>
                </c:pt>
                <c:pt idx="313">
                  <c:v>4597</c:v>
                </c:pt>
                <c:pt idx="314">
                  <c:v>4816</c:v>
                </c:pt>
                <c:pt idx="315">
                  <c:v>5610</c:v>
                </c:pt>
                <c:pt idx="316">
                  <c:v>5179</c:v>
                </c:pt>
                <c:pt idx="317">
                  <c:v>5349</c:v>
                </c:pt>
                <c:pt idx="318">
                  <c:v>5225</c:v>
                </c:pt>
                <c:pt idx="319">
                  <c:v>5324</c:v>
                </c:pt>
                <c:pt idx="320">
                  <c:v>5204</c:v>
                </c:pt>
                <c:pt idx="321">
                  <c:v>5629</c:v>
                </c:pt>
                <c:pt idx="322">
                  <c:v>6094</c:v>
                </c:pt>
                <c:pt idx="323">
                  <c:v>4211</c:v>
                </c:pt>
                <c:pt idx="324">
                  <c:v>4332</c:v>
                </c:pt>
                <c:pt idx="325">
                  <c:v>4270</c:v>
                </c:pt>
                <c:pt idx="326">
                  <c:v>3920</c:v>
                </c:pt>
                <c:pt idx="327">
                  <c:v>3601</c:v>
                </c:pt>
                <c:pt idx="328">
                  <c:v>4398</c:v>
                </c:pt>
                <c:pt idx="329">
                  <c:v>4795</c:v>
                </c:pt>
                <c:pt idx="330">
                  <c:v>4137</c:v>
                </c:pt>
                <c:pt idx="331">
                  <c:v>4243</c:v>
                </c:pt>
                <c:pt idx="332">
                  <c:v>4196</c:v>
                </c:pt>
              </c:numCache>
            </c:numRef>
          </c:val>
          <c:smooth val="0"/>
          <c:extLst>
            <c:ext xmlns:c16="http://schemas.microsoft.com/office/drawing/2014/chart" uri="{C3380CC4-5D6E-409C-BE32-E72D297353CC}">
              <c16:uniqueId val="{00000000-92EF-4C30-864B-C7FE7827A457}"/>
            </c:ext>
          </c:extLst>
        </c:ser>
        <c:dLbls>
          <c:showLegendKey val="0"/>
          <c:showVal val="0"/>
          <c:showCatName val="0"/>
          <c:showSerName val="0"/>
          <c:showPercent val="0"/>
          <c:showBubbleSize val="0"/>
        </c:dLbls>
        <c:smooth val="0"/>
        <c:axId val="492896688"/>
        <c:axId val="492896032"/>
      </c:lineChart>
      <c:dateAx>
        <c:axId val="49289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96032"/>
        <c:crosses val="autoZero"/>
        <c:auto val="1"/>
        <c:lblOffset val="100"/>
        <c:baseTimeUnit val="days"/>
      </c:dateAx>
      <c:valAx>
        <c:axId val="49289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9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WUP Bild </c:v>
                </c:pt>
                <c:pt idx="1">
                  <c:v>WUP Bild/Text</c:v>
                </c:pt>
                <c:pt idx="2">
                  <c:v>WUP Text </c:v>
                </c:pt>
              </c:strCache>
            </c:strRef>
          </c:cat>
          <c:val>
            <c:numRef>
              <c:f>Sheet1!$A$2:$C$2</c:f>
              <c:numCache>
                <c:formatCode>General</c:formatCode>
                <c:ptCount val="3"/>
                <c:pt idx="0">
                  <c:v>1</c:v>
                </c:pt>
                <c:pt idx="1">
                  <c:v>23</c:v>
                </c:pt>
                <c:pt idx="2">
                  <c:v>11</c:v>
                </c:pt>
              </c:numCache>
            </c:numRef>
          </c:val>
          <c:extLst>
            <c:ext xmlns:c16="http://schemas.microsoft.com/office/drawing/2014/chart" uri="{C3380CC4-5D6E-409C-BE32-E72D297353CC}">
              <c16:uniqueId val="{00000000-53A0-4B76-92D8-493DB4FBFF4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WUP Feiertag/Wochentag </c:v>
                </c:pt>
                <c:pt idx="1">
                  <c:v>WUP Gewinnspiel</c:v>
                </c:pt>
                <c:pt idx="2">
                  <c:v>WUP Marke(image)</c:v>
                </c:pt>
                <c:pt idx="3">
                  <c:v>WUP Rezept </c:v>
                </c:pt>
                <c:pt idx="4">
                  <c:v>WUP Thementag </c:v>
                </c:pt>
              </c:strCache>
            </c:strRef>
          </c:cat>
          <c:val>
            <c:numRef>
              <c:f>Sheet1!$A$2:$E$2</c:f>
              <c:numCache>
                <c:formatCode>General</c:formatCode>
                <c:ptCount val="5"/>
                <c:pt idx="0">
                  <c:v>13</c:v>
                </c:pt>
                <c:pt idx="1">
                  <c:v>3</c:v>
                </c:pt>
                <c:pt idx="2">
                  <c:v>14</c:v>
                </c:pt>
                <c:pt idx="3">
                  <c:v>3</c:v>
                </c:pt>
                <c:pt idx="4">
                  <c:v>1</c:v>
                </c:pt>
              </c:numCache>
            </c:numRef>
          </c:val>
          <c:extLst>
            <c:ext xmlns:c16="http://schemas.microsoft.com/office/drawing/2014/chart" uri="{C3380CC4-5D6E-409C-BE32-E72D297353CC}">
              <c16:uniqueId val="{00000000-3F33-4A37-AB69-77DD6AD7D15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DF802-AD19-4AC7-97FD-58BCC2D9A4B8}"/>
              </a:ext>
            </a:extLst>
          </p:cNvPr>
          <p:cNvSpPr>
            <a:spLocks noGrp="1"/>
          </p:cNvSpPr>
          <p:nvPr>
            <p:ph type="ctrTitle"/>
          </p:nvPr>
        </p:nvSpPr>
        <p:spPr/>
        <p:txBody>
          <a:bodyPr/>
          <a:lstStyle/>
          <a:p>
            <a:r>
              <a:rPr lang="en-US"/>
              <a:t>Monatliches Kurzreporting WUP</a:t>
            </a:r>
          </a:p>
        </p:txBody>
      </p:sp>
      <p:sp>
        <p:nvSpPr>
          <p:cNvPr id="3" name="Subtitle 2">
            <a:extLst>
              <a:ext uri="{FF2B5EF4-FFF2-40B4-BE49-F238E27FC236}">
                <a16:creationId xmlns:a16="http://schemas.microsoft.com/office/drawing/2014/main" id="{D2B667E5-FC96-41DC-84A7-989A78F959A7}"/>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2048860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17EA-179D-4F93-8862-6735C56C8930}"/>
              </a:ext>
            </a:extLst>
          </p:cNvPr>
          <p:cNvSpPr>
            <a:spLocks noGrp="1"/>
          </p:cNvSpPr>
          <p:nvPr>
            <p:ph type="title"/>
          </p:nvPr>
        </p:nvSpPr>
        <p:spPr/>
        <p:txBody>
          <a:bodyPr/>
          <a:lstStyle/>
          <a:p>
            <a:r>
              <a:rPr lang="en-US"/>
              <a:t>Facebook Fanentwicklung | WUP</a:t>
            </a:r>
          </a:p>
        </p:txBody>
      </p:sp>
      <p:graphicFrame>
        <p:nvGraphicFramePr>
          <p:cNvPr id="6" name="Chart Placeholder 5">
            <a:extLst>
              <a:ext uri="{FF2B5EF4-FFF2-40B4-BE49-F238E27FC236}">
                <a16:creationId xmlns:a16="http://schemas.microsoft.com/office/drawing/2014/main" id="{125A7916-BFE7-4A93-868B-D6A091526E2E}"/>
              </a:ext>
            </a:extLst>
          </p:cNvPr>
          <p:cNvGraphicFramePr>
            <a:graphicFrameLocks noGrp="1"/>
          </p:cNvGraphicFramePr>
          <p:nvPr>
            <p:ph type="chart" sz="quarter" idx="13"/>
            <p:extLst>
              <p:ext uri="{D42A27DB-BD31-4B8C-83A1-F6EECF244321}">
                <p14:modId xmlns:p14="http://schemas.microsoft.com/office/powerpoint/2010/main" val="1375969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A7DA6-2828-49C0-B389-D301F3524CA1}"/>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95B6470A-4709-479A-8EC2-65409FA0E1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380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DE120-D4CF-483F-8DF3-FE26E817F61C}"/>
              </a:ext>
            </a:extLst>
          </p:cNvPr>
          <p:cNvSpPr>
            <a:spLocks noGrp="1"/>
          </p:cNvSpPr>
          <p:nvPr>
            <p:ph type="title"/>
          </p:nvPr>
        </p:nvSpPr>
        <p:spPr/>
        <p:txBody>
          <a:bodyPr/>
          <a:lstStyle/>
          <a:p>
            <a:r>
              <a:rPr lang="en-US"/>
              <a:t>Facebook Fan Demographics | WUP</a:t>
            </a:r>
          </a:p>
        </p:txBody>
      </p:sp>
      <p:graphicFrame>
        <p:nvGraphicFramePr>
          <p:cNvPr id="6" name="Chart Placeholder 5">
            <a:extLst>
              <a:ext uri="{FF2B5EF4-FFF2-40B4-BE49-F238E27FC236}">
                <a16:creationId xmlns:a16="http://schemas.microsoft.com/office/drawing/2014/main" id="{DDA1BCEB-609A-49F5-8367-3281371802E0}"/>
              </a:ext>
            </a:extLst>
          </p:cNvPr>
          <p:cNvGraphicFramePr>
            <a:graphicFrameLocks noGrp="1"/>
          </p:cNvGraphicFramePr>
          <p:nvPr>
            <p:ph type="chart" sz="quarter" idx="13"/>
            <p:extLst>
              <p:ext uri="{D42A27DB-BD31-4B8C-83A1-F6EECF244321}">
                <p14:modId xmlns:p14="http://schemas.microsoft.com/office/powerpoint/2010/main" val="1352994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62746-5158-494F-9A58-C428D46F25A3}"/>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99C182E1-D123-43CF-A61A-B809EC76E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90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FBC9-ED26-41D9-AAB3-E3ABEA1AB2B4}"/>
              </a:ext>
            </a:extLst>
          </p:cNvPr>
          <p:cNvSpPr>
            <a:spLocks noGrp="1"/>
          </p:cNvSpPr>
          <p:nvPr>
            <p:ph type="title"/>
          </p:nvPr>
        </p:nvSpPr>
        <p:spPr/>
        <p:txBody>
          <a:bodyPr/>
          <a:lstStyle/>
          <a:p>
            <a:r>
              <a:rPr lang="en-US"/>
              <a:t>Facebook Fan Age Distribution | WUP</a:t>
            </a:r>
          </a:p>
        </p:txBody>
      </p:sp>
      <p:graphicFrame>
        <p:nvGraphicFramePr>
          <p:cNvPr id="6" name="Chart Placeholder 5">
            <a:extLst>
              <a:ext uri="{FF2B5EF4-FFF2-40B4-BE49-F238E27FC236}">
                <a16:creationId xmlns:a16="http://schemas.microsoft.com/office/drawing/2014/main" id="{C4E7B2AD-EF26-460A-A040-22811F99E532}"/>
              </a:ext>
            </a:extLst>
          </p:cNvPr>
          <p:cNvGraphicFramePr>
            <a:graphicFrameLocks noGrp="1"/>
          </p:cNvGraphicFramePr>
          <p:nvPr>
            <p:ph type="chart" sz="quarter" idx="13"/>
            <p:extLst>
              <p:ext uri="{D42A27DB-BD31-4B8C-83A1-F6EECF244321}">
                <p14:modId xmlns:p14="http://schemas.microsoft.com/office/powerpoint/2010/main" val="395325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5A006-C20D-4C5E-8F58-85D78ECBF0C6}"/>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CF9F4EF0-875B-4B9B-AB02-BA1075ED4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90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FC83-25A4-4556-B12C-2523818963E1}"/>
              </a:ext>
            </a:extLst>
          </p:cNvPr>
          <p:cNvSpPr>
            <a:spLocks noGrp="1"/>
          </p:cNvSpPr>
          <p:nvPr>
            <p:ph type="title"/>
          </p:nvPr>
        </p:nvSpPr>
        <p:spPr/>
        <p:txBody>
          <a:bodyPr/>
          <a:lstStyle/>
          <a:p>
            <a:r>
              <a:rPr lang="en-US"/>
              <a:t>Facebook Fan Gender Distribution | WUP</a:t>
            </a:r>
          </a:p>
        </p:txBody>
      </p:sp>
      <p:graphicFrame>
        <p:nvGraphicFramePr>
          <p:cNvPr id="6" name="Chart Placeholder 5">
            <a:extLst>
              <a:ext uri="{FF2B5EF4-FFF2-40B4-BE49-F238E27FC236}">
                <a16:creationId xmlns:a16="http://schemas.microsoft.com/office/drawing/2014/main" id="{DE062A07-8130-416A-96A0-380C8FB8E4C1}"/>
              </a:ext>
            </a:extLst>
          </p:cNvPr>
          <p:cNvGraphicFramePr>
            <a:graphicFrameLocks noGrp="1"/>
          </p:cNvGraphicFramePr>
          <p:nvPr>
            <p:ph type="chart" sz="quarter" idx="13"/>
            <p:extLst>
              <p:ext uri="{D42A27DB-BD31-4B8C-83A1-F6EECF244321}">
                <p14:modId xmlns:p14="http://schemas.microsoft.com/office/powerpoint/2010/main" val="2863917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F3E35-CFB5-426C-B996-0782873AE542}"/>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49009AD1-810B-4038-AEC7-15DFAC32A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935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A1AE-C313-4ED0-B668-62A5F99B9D01}"/>
              </a:ext>
            </a:extLst>
          </p:cNvPr>
          <p:cNvSpPr>
            <a:spLocks noGrp="1"/>
          </p:cNvSpPr>
          <p:nvPr>
            <p:ph type="title"/>
          </p:nvPr>
        </p:nvSpPr>
        <p:spPr/>
        <p:txBody>
          <a:bodyPr/>
          <a:lstStyle/>
          <a:p>
            <a:r>
              <a:rPr lang="en-US"/>
              <a:t>Instagram Followers Online by Time | WUP</a:t>
            </a:r>
          </a:p>
        </p:txBody>
      </p:sp>
      <p:graphicFrame>
        <p:nvGraphicFramePr>
          <p:cNvPr id="6" name="Chart Placeholder 5">
            <a:extLst>
              <a:ext uri="{FF2B5EF4-FFF2-40B4-BE49-F238E27FC236}">
                <a16:creationId xmlns:a16="http://schemas.microsoft.com/office/drawing/2014/main" id="{04EF29CC-020A-402A-BA1D-3282E0E4CDEB}"/>
              </a:ext>
            </a:extLst>
          </p:cNvPr>
          <p:cNvGraphicFramePr>
            <a:graphicFrameLocks noGrp="1"/>
          </p:cNvGraphicFramePr>
          <p:nvPr>
            <p:ph type="chart" sz="quarter" idx="13"/>
            <p:extLst>
              <p:ext uri="{D42A27DB-BD31-4B8C-83A1-F6EECF244321}">
                <p14:modId xmlns:p14="http://schemas.microsoft.com/office/powerpoint/2010/main" val="4155967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2DF34-76B2-4A92-B711-251A6C771DB0}"/>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AF14C1B0-DA5E-4969-9150-C575665C4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9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66A2-98F4-4EBF-8D8E-561B735F5D1F}"/>
              </a:ext>
            </a:extLst>
          </p:cNvPr>
          <p:cNvSpPr>
            <a:spLocks noGrp="1"/>
          </p:cNvSpPr>
          <p:nvPr>
            <p:ph type="title"/>
          </p:nvPr>
        </p:nvSpPr>
        <p:spPr/>
        <p:txBody>
          <a:bodyPr/>
          <a:lstStyle/>
          <a:p>
            <a:r>
              <a:rPr lang="de-DE"/>
              <a:t>Facebook Entwicklung Reichweite - organisch, paid, viral | WUP</a:t>
            </a:r>
            <a:endParaRPr lang="en-US"/>
          </a:p>
        </p:txBody>
      </p:sp>
      <p:graphicFrame>
        <p:nvGraphicFramePr>
          <p:cNvPr id="6" name="Chart Placeholder 5">
            <a:extLst>
              <a:ext uri="{FF2B5EF4-FFF2-40B4-BE49-F238E27FC236}">
                <a16:creationId xmlns:a16="http://schemas.microsoft.com/office/drawing/2014/main" id="{AC8ED5CB-B3FD-47E3-9E08-7BBD79059615}"/>
              </a:ext>
            </a:extLst>
          </p:cNvPr>
          <p:cNvGraphicFramePr>
            <a:graphicFrameLocks noGrp="1"/>
          </p:cNvGraphicFramePr>
          <p:nvPr>
            <p:ph type="chart" sz="quarter" idx="13"/>
            <p:extLst>
              <p:ext uri="{D42A27DB-BD31-4B8C-83A1-F6EECF244321}">
                <p14:modId xmlns:p14="http://schemas.microsoft.com/office/powerpoint/2010/main" val="3777550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74B47-0513-40B7-9BDD-0803BC862109}"/>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DBF0EBDC-84AB-4E8D-B64B-B7C5AC7BB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351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D31FD-1299-46C0-86FC-5BB5933531DF}"/>
              </a:ext>
            </a:extLst>
          </p:cNvPr>
          <p:cNvSpPr>
            <a:spLocks noGrp="1"/>
          </p:cNvSpPr>
          <p:nvPr>
            <p:ph type="title"/>
          </p:nvPr>
        </p:nvSpPr>
        <p:spPr/>
        <p:txBody>
          <a:bodyPr/>
          <a:lstStyle/>
          <a:p>
            <a:r>
              <a:rPr lang="en-US"/>
              <a:t>Facebook Reichweite -  1, 7, 28 Tage | WUP</a:t>
            </a:r>
          </a:p>
        </p:txBody>
      </p:sp>
      <p:graphicFrame>
        <p:nvGraphicFramePr>
          <p:cNvPr id="5" name="Table Placeholder 4">
            <a:extLst>
              <a:ext uri="{FF2B5EF4-FFF2-40B4-BE49-F238E27FC236}">
                <a16:creationId xmlns:a16="http://schemas.microsoft.com/office/drawing/2014/main" id="{7D6D4B50-D0F7-47D4-AF47-EC5BC15AC743}"/>
              </a:ext>
            </a:extLst>
          </p:cNvPr>
          <p:cNvGraphicFramePr>
            <a:graphicFrameLocks noGrp="1"/>
          </p:cNvGraphicFramePr>
          <p:nvPr>
            <p:ph type="tbl" sz="quarter" idx="13"/>
            <p:extLst>
              <p:ext uri="{D42A27DB-BD31-4B8C-83A1-F6EECF244321}">
                <p14:modId xmlns:p14="http://schemas.microsoft.com/office/powerpoint/2010/main" val="147565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9636629"/>
                    </a:ext>
                  </a:extLst>
                </a:gridCol>
                <a:gridCol w="1645920">
                  <a:extLst>
                    <a:ext uri="{9D8B030D-6E8A-4147-A177-3AD203B41FA5}">
                      <a16:colId xmlns:a16="http://schemas.microsoft.com/office/drawing/2014/main" val="3200593369"/>
                    </a:ext>
                  </a:extLst>
                </a:gridCol>
                <a:gridCol w="1645920">
                  <a:extLst>
                    <a:ext uri="{9D8B030D-6E8A-4147-A177-3AD203B41FA5}">
                      <a16:colId xmlns:a16="http://schemas.microsoft.com/office/drawing/2014/main" val="2688258853"/>
                    </a:ext>
                  </a:extLst>
                </a:gridCol>
                <a:gridCol w="1645920">
                  <a:extLst>
                    <a:ext uri="{9D8B030D-6E8A-4147-A177-3AD203B41FA5}">
                      <a16:colId xmlns:a16="http://schemas.microsoft.com/office/drawing/2014/main" val="328439927"/>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555826684"/>
                  </a:ext>
                </a:extLst>
              </a:tr>
              <a:tr h="370840">
                <a:tc>
                  <a:txBody>
                    <a:bodyPr/>
                    <a:lstStyle/>
                    <a:p>
                      <a:r>
                        <a:rPr lang="en-US" sz="1000"/>
                        <a:t>Wurzelpeter.Berlin Wurzelpeter</a:t>
                      </a:r>
                    </a:p>
                  </a:txBody>
                  <a:tcPr/>
                </a:tc>
                <a:tc>
                  <a:txBody>
                    <a:bodyPr/>
                    <a:lstStyle/>
                    <a:p>
                      <a:r>
                        <a:rPr lang="en-US" sz="1000"/>
                        <a:t>4827</a:t>
                      </a:r>
                    </a:p>
                  </a:txBody>
                  <a:tcPr/>
                </a:tc>
                <a:tc>
                  <a:txBody>
                    <a:bodyPr/>
                    <a:lstStyle/>
                    <a:p>
                      <a:r>
                        <a:rPr lang="en-US" sz="1000"/>
                        <a:t>22954</a:t>
                      </a:r>
                    </a:p>
                  </a:txBody>
                  <a:tcPr/>
                </a:tc>
                <a:tc>
                  <a:txBody>
                    <a:bodyPr/>
                    <a:lstStyle/>
                    <a:p>
                      <a:r>
                        <a:rPr lang="en-US" sz="1000"/>
                        <a:t>77423</a:t>
                      </a:r>
                    </a:p>
                  </a:txBody>
                  <a:tcPr/>
                </a:tc>
                <a:extLst>
                  <a:ext uri="{0D108BD9-81ED-4DB2-BD59-A6C34878D82A}">
                    <a16:rowId xmlns:a16="http://schemas.microsoft.com/office/drawing/2014/main" val="3897543295"/>
                  </a:ext>
                </a:extLst>
              </a:tr>
            </a:tbl>
          </a:graphicData>
        </a:graphic>
      </p:graphicFrame>
      <p:sp>
        <p:nvSpPr>
          <p:cNvPr id="4" name="Text Placeholder 3">
            <a:extLst>
              <a:ext uri="{FF2B5EF4-FFF2-40B4-BE49-F238E27FC236}">
                <a16:creationId xmlns:a16="http://schemas.microsoft.com/office/drawing/2014/main" id="{C72AE899-1529-47A9-9081-A52FADAEBDEA}"/>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01739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E511-2E30-4494-8467-C8A6A29C6809}"/>
              </a:ext>
            </a:extLst>
          </p:cNvPr>
          <p:cNvSpPr>
            <a:spLocks noGrp="1"/>
          </p:cNvSpPr>
          <p:nvPr>
            <p:ph type="title"/>
          </p:nvPr>
        </p:nvSpPr>
        <p:spPr/>
        <p:txBody>
          <a:bodyPr/>
          <a:lstStyle/>
          <a:p>
            <a:r>
              <a:rPr lang="en-US"/>
              <a:t>Facebook Postform | WUP</a:t>
            </a:r>
          </a:p>
        </p:txBody>
      </p:sp>
      <p:graphicFrame>
        <p:nvGraphicFramePr>
          <p:cNvPr id="6" name="Chart Placeholder 5">
            <a:extLst>
              <a:ext uri="{FF2B5EF4-FFF2-40B4-BE49-F238E27FC236}">
                <a16:creationId xmlns:a16="http://schemas.microsoft.com/office/drawing/2014/main" id="{669E0780-4BA6-4285-B3D0-4DC5CBA4D45C}"/>
              </a:ext>
            </a:extLst>
          </p:cNvPr>
          <p:cNvGraphicFramePr>
            <a:graphicFrameLocks noGrp="1"/>
          </p:cNvGraphicFramePr>
          <p:nvPr>
            <p:ph type="chart" sz="quarter" idx="13"/>
            <p:extLst>
              <p:ext uri="{D42A27DB-BD31-4B8C-83A1-F6EECF244321}">
                <p14:modId xmlns:p14="http://schemas.microsoft.com/office/powerpoint/2010/main" val="42842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2964E-A394-4D9C-BF89-4B131CB7B6E0}"/>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E0A8332E-8ED8-4C8F-9268-BB2C6B13D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93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D8A6B-8761-462E-A0CB-52DDC446C86E}"/>
              </a:ext>
            </a:extLst>
          </p:cNvPr>
          <p:cNvSpPr>
            <a:spLocks noGrp="1"/>
          </p:cNvSpPr>
          <p:nvPr>
            <p:ph type="title"/>
          </p:nvPr>
        </p:nvSpPr>
        <p:spPr/>
        <p:txBody>
          <a:bodyPr/>
          <a:lstStyle/>
          <a:p>
            <a:r>
              <a:rPr lang="en-US"/>
              <a:t>Facebook Post - Contentform | WUP</a:t>
            </a:r>
          </a:p>
        </p:txBody>
      </p:sp>
      <p:graphicFrame>
        <p:nvGraphicFramePr>
          <p:cNvPr id="6" name="Chart Placeholder 5">
            <a:extLst>
              <a:ext uri="{FF2B5EF4-FFF2-40B4-BE49-F238E27FC236}">
                <a16:creationId xmlns:a16="http://schemas.microsoft.com/office/drawing/2014/main" id="{135A3640-BBAF-4D45-8253-27D5C7B186D5}"/>
              </a:ext>
            </a:extLst>
          </p:cNvPr>
          <p:cNvGraphicFramePr>
            <a:graphicFrameLocks noGrp="1"/>
          </p:cNvGraphicFramePr>
          <p:nvPr>
            <p:ph type="chart" sz="quarter" idx="13"/>
            <p:extLst>
              <p:ext uri="{D42A27DB-BD31-4B8C-83A1-F6EECF244321}">
                <p14:modId xmlns:p14="http://schemas.microsoft.com/office/powerpoint/2010/main" val="502860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D93B6-0F09-4D34-9B8F-1EC50191CDB0}"/>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AECF915F-73E8-44DC-8E2C-3E0FE6B57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8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B125-23A2-4603-8A64-868ED2F15448}"/>
              </a:ext>
            </a:extLst>
          </p:cNvPr>
          <p:cNvSpPr>
            <a:spLocks noGrp="1"/>
          </p:cNvSpPr>
          <p:nvPr>
            <p:ph type="title"/>
          </p:nvPr>
        </p:nvSpPr>
        <p:spPr/>
        <p:txBody>
          <a:bodyPr/>
          <a:lstStyle/>
          <a:p>
            <a:r>
              <a:rPr lang="de-DE"/>
              <a:t>Facebook Organische Reichweite  - aufsteigend sortiert | WUP - 1 of 14</a:t>
            </a:r>
            <a:endParaRPr lang="en-US"/>
          </a:p>
        </p:txBody>
      </p:sp>
      <p:graphicFrame>
        <p:nvGraphicFramePr>
          <p:cNvPr id="5" name="Table Placeholder 4">
            <a:extLst>
              <a:ext uri="{FF2B5EF4-FFF2-40B4-BE49-F238E27FC236}">
                <a16:creationId xmlns:a16="http://schemas.microsoft.com/office/drawing/2014/main" id="{DF8E93D1-EA73-4087-BA86-8E1BD1874C77}"/>
              </a:ext>
            </a:extLst>
          </p:cNvPr>
          <p:cNvGraphicFramePr>
            <a:graphicFrameLocks noGrp="1"/>
          </p:cNvGraphicFramePr>
          <p:nvPr>
            <p:ph type="tbl" sz="quarter" idx="13"/>
            <p:extLst>
              <p:ext uri="{D42A27DB-BD31-4B8C-83A1-F6EECF244321}">
                <p14:modId xmlns:p14="http://schemas.microsoft.com/office/powerpoint/2010/main" val="389267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5376219"/>
                    </a:ext>
                  </a:extLst>
                </a:gridCol>
                <a:gridCol w="2468880">
                  <a:extLst>
                    <a:ext uri="{9D8B030D-6E8A-4147-A177-3AD203B41FA5}">
                      <a16:colId xmlns:a16="http://schemas.microsoft.com/office/drawing/2014/main" val="3939870548"/>
                    </a:ext>
                  </a:extLst>
                </a:gridCol>
                <a:gridCol w="576072">
                  <a:extLst>
                    <a:ext uri="{9D8B030D-6E8A-4147-A177-3AD203B41FA5}">
                      <a16:colId xmlns:a16="http://schemas.microsoft.com/office/drawing/2014/main" val="3741145175"/>
                    </a:ext>
                  </a:extLst>
                </a:gridCol>
                <a:gridCol w="576072">
                  <a:extLst>
                    <a:ext uri="{9D8B030D-6E8A-4147-A177-3AD203B41FA5}">
                      <a16:colId xmlns:a16="http://schemas.microsoft.com/office/drawing/2014/main" val="2976290221"/>
                    </a:ext>
                  </a:extLst>
                </a:gridCol>
                <a:gridCol w="576072">
                  <a:extLst>
                    <a:ext uri="{9D8B030D-6E8A-4147-A177-3AD203B41FA5}">
                      <a16:colId xmlns:a16="http://schemas.microsoft.com/office/drawing/2014/main" val="4038345711"/>
                    </a:ext>
                  </a:extLst>
                </a:gridCol>
                <a:gridCol w="576072">
                  <a:extLst>
                    <a:ext uri="{9D8B030D-6E8A-4147-A177-3AD203B41FA5}">
                      <a16:colId xmlns:a16="http://schemas.microsoft.com/office/drawing/2014/main" val="4256250129"/>
                    </a:ext>
                  </a:extLst>
                </a:gridCol>
                <a:gridCol w="576072">
                  <a:extLst>
                    <a:ext uri="{9D8B030D-6E8A-4147-A177-3AD203B41FA5}">
                      <a16:colId xmlns:a16="http://schemas.microsoft.com/office/drawing/2014/main" val="111476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83962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- 2023-11-13 17:00:01</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https://quintly-image-storage.s3.amazonaws.com/8b39009b5fbd521a7092e076c7f6b1b8/39c5460800a17ecdd31d3338307952aa.jpg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30.833499104834 %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67.483870967742 %</a:t>
                      </a:r>
                    </a:p>
                  </a:txBody>
                  <a:tcPr/>
                </a:tc>
                <a:extLst>
                  <a:ext uri="{0D108BD9-81ED-4DB2-BD59-A6C34878D82A}">
                    <a16:rowId xmlns:a16="http://schemas.microsoft.com/office/drawing/2014/main" val="2579160148"/>
                  </a:ext>
                </a:extLst>
              </a:tr>
            </a:tbl>
          </a:graphicData>
        </a:graphic>
      </p:graphicFrame>
      <p:sp>
        <p:nvSpPr>
          <p:cNvPr id="4" name="Text Placeholder 3">
            <a:extLst>
              <a:ext uri="{FF2B5EF4-FFF2-40B4-BE49-F238E27FC236}">
                <a16:creationId xmlns:a16="http://schemas.microsoft.com/office/drawing/2014/main" id="{E8C8D670-63E7-4BAE-AFBB-5DBEB8D2C575}"/>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96061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4081-A4C1-48B7-94F7-C9B26652F4A8}"/>
              </a:ext>
            </a:extLst>
          </p:cNvPr>
          <p:cNvSpPr>
            <a:spLocks noGrp="1"/>
          </p:cNvSpPr>
          <p:nvPr>
            <p:ph type="title"/>
          </p:nvPr>
        </p:nvSpPr>
        <p:spPr/>
        <p:txBody>
          <a:bodyPr/>
          <a:lstStyle/>
          <a:p>
            <a:r>
              <a:rPr lang="de-DE"/>
              <a:t>Facebook Organische Reichweite  - aufsteigend sortiert | WUP - 2 of 14</a:t>
            </a:r>
            <a:endParaRPr lang="en-US"/>
          </a:p>
        </p:txBody>
      </p:sp>
      <p:graphicFrame>
        <p:nvGraphicFramePr>
          <p:cNvPr id="5" name="Table Placeholder 4">
            <a:extLst>
              <a:ext uri="{FF2B5EF4-FFF2-40B4-BE49-F238E27FC236}">
                <a16:creationId xmlns:a16="http://schemas.microsoft.com/office/drawing/2014/main" id="{69122333-A03D-45F9-99FF-8440490EF433}"/>
              </a:ext>
            </a:extLst>
          </p:cNvPr>
          <p:cNvGraphicFramePr>
            <a:graphicFrameLocks noGrp="1"/>
          </p:cNvGraphicFramePr>
          <p:nvPr>
            <p:ph type="tbl" sz="quarter" idx="13"/>
            <p:extLst>
              <p:ext uri="{D42A27DB-BD31-4B8C-83A1-F6EECF244321}">
                <p14:modId xmlns:p14="http://schemas.microsoft.com/office/powerpoint/2010/main" val="226571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8142451"/>
                    </a:ext>
                  </a:extLst>
                </a:gridCol>
                <a:gridCol w="2468880">
                  <a:extLst>
                    <a:ext uri="{9D8B030D-6E8A-4147-A177-3AD203B41FA5}">
                      <a16:colId xmlns:a16="http://schemas.microsoft.com/office/drawing/2014/main" val="942019519"/>
                    </a:ext>
                  </a:extLst>
                </a:gridCol>
                <a:gridCol w="576072">
                  <a:extLst>
                    <a:ext uri="{9D8B030D-6E8A-4147-A177-3AD203B41FA5}">
                      <a16:colId xmlns:a16="http://schemas.microsoft.com/office/drawing/2014/main" val="539339547"/>
                    </a:ext>
                  </a:extLst>
                </a:gridCol>
                <a:gridCol w="576072">
                  <a:extLst>
                    <a:ext uri="{9D8B030D-6E8A-4147-A177-3AD203B41FA5}">
                      <a16:colId xmlns:a16="http://schemas.microsoft.com/office/drawing/2014/main" val="1901633928"/>
                    </a:ext>
                  </a:extLst>
                </a:gridCol>
                <a:gridCol w="576072">
                  <a:extLst>
                    <a:ext uri="{9D8B030D-6E8A-4147-A177-3AD203B41FA5}">
                      <a16:colId xmlns:a16="http://schemas.microsoft.com/office/drawing/2014/main" val="2455079803"/>
                    </a:ext>
                  </a:extLst>
                </a:gridCol>
                <a:gridCol w="576072">
                  <a:extLst>
                    <a:ext uri="{9D8B030D-6E8A-4147-A177-3AD203B41FA5}">
                      <a16:colId xmlns:a16="http://schemas.microsoft.com/office/drawing/2014/main" val="1980335449"/>
                    </a:ext>
                  </a:extLst>
                </a:gridCol>
                <a:gridCol w="576072">
                  <a:extLst>
                    <a:ext uri="{9D8B030D-6E8A-4147-A177-3AD203B41FA5}">
                      <a16:colId xmlns:a16="http://schemas.microsoft.com/office/drawing/2014/main" val="318923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50798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- 2023-11-03 13:00:03</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https://quintly-image-storage.s3.amazonaws.com/8b39009b5fbd521a7092e076c7f6b1b8/79a978c7b9f58d5b7dbd820549908c28.jpg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7.2313224131043 %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52.486187845304 %</a:t>
                      </a:r>
                    </a:p>
                  </a:txBody>
                  <a:tcPr/>
                </a:tc>
                <a:extLst>
                  <a:ext uri="{0D108BD9-81ED-4DB2-BD59-A6C34878D82A}">
                    <a16:rowId xmlns:a16="http://schemas.microsoft.com/office/drawing/2014/main" val="347606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13:00:01</a:t>
                      </a:r>
                      <a:r>
                        <a:rPr kumimoji="0" lang="de-DE" sz="1000" b="0" i="0" u="none" strike="noStrike" kern="1200" cap="none" spc="0" normalizeH="0" baseline="0" noProof="0">
                          <a:ln>
                            <a:noFill/>
                          </a:ln>
                          <a:solidFill>
                            <a:prstClr val="black"/>
                          </a:solidFill>
                          <a:effectLst/>
                          <a:uLnTx/>
                          <a:uFillTx/>
                          <a:latin typeface="Calibri"/>
                          <a:ea typeface="+mn-ea"/>
                          <a:cs typeface="+mn-cs"/>
                        </a:rPr>
                        <a:t>
 Er sieht düster aus und ist schrecklich lecker! Aber keine Angst, wenn er verschwindet – Nachschub bekommt ihr einfach online:  www.wurzelpeter.berlin
 #halloween #geisterstunde #wurzelpeter #nachschub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https://quintly-image-storage.s3.amazonaws.com/8b39009b5fbd521a7092e076c7f6b1b8/ba36e4e9b50260a10410768f64ff7315.jpg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14.402716739912 %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66.990291262136 %</a:t>
                      </a:r>
                    </a:p>
                  </a:txBody>
                  <a:tcPr/>
                </a:tc>
                <a:extLst>
                  <a:ext uri="{0D108BD9-81ED-4DB2-BD59-A6C34878D82A}">
                    <a16:rowId xmlns:a16="http://schemas.microsoft.com/office/drawing/2014/main" val="1034415854"/>
                  </a:ext>
                </a:extLst>
              </a:tr>
            </a:tbl>
          </a:graphicData>
        </a:graphic>
      </p:graphicFrame>
      <p:sp>
        <p:nvSpPr>
          <p:cNvPr id="4" name="Text Placeholder 3">
            <a:extLst>
              <a:ext uri="{FF2B5EF4-FFF2-40B4-BE49-F238E27FC236}">
                <a16:creationId xmlns:a16="http://schemas.microsoft.com/office/drawing/2014/main" id="{5F3E2BE4-2691-4C42-92F3-D99C3047379C}"/>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6899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6E819-3E44-4B16-9DB0-293344922296}"/>
              </a:ext>
            </a:extLst>
          </p:cNvPr>
          <p:cNvSpPr>
            <a:spLocks noGrp="1"/>
          </p:cNvSpPr>
          <p:nvPr>
            <p:ph type="title"/>
          </p:nvPr>
        </p:nvSpPr>
        <p:spPr/>
        <p:txBody>
          <a:bodyPr/>
          <a:lstStyle/>
          <a:p>
            <a:r>
              <a:rPr lang="de-DE"/>
              <a:t>Facebook Organische Reichweite  - aufsteigend sortiert | WUP - 3 of 14</a:t>
            </a:r>
            <a:endParaRPr lang="en-US"/>
          </a:p>
        </p:txBody>
      </p:sp>
      <p:graphicFrame>
        <p:nvGraphicFramePr>
          <p:cNvPr id="5" name="Table Placeholder 4">
            <a:extLst>
              <a:ext uri="{FF2B5EF4-FFF2-40B4-BE49-F238E27FC236}">
                <a16:creationId xmlns:a16="http://schemas.microsoft.com/office/drawing/2014/main" id="{DD3C1FB5-9124-4F4C-954D-4E8F273740D9}"/>
              </a:ext>
            </a:extLst>
          </p:cNvPr>
          <p:cNvGraphicFramePr>
            <a:graphicFrameLocks noGrp="1"/>
          </p:cNvGraphicFramePr>
          <p:nvPr>
            <p:ph type="tbl" sz="quarter" idx="13"/>
            <p:extLst>
              <p:ext uri="{D42A27DB-BD31-4B8C-83A1-F6EECF244321}">
                <p14:modId xmlns:p14="http://schemas.microsoft.com/office/powerpoint/2010/main" val="34790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9297930"/>
                    </a:ext>
                  </a:extLst>
                </a:gridCol>
                <a:gridCol w="2468880">
                  <a:extLst>
                    <a:ext uri="{9D8B030D-6E8A-4147-A177-3AD203B41FA5}">
                      <a16:colId xmlns:a16="http://schemas.microsoft.com/office/drawing/2014/main" val="284973764"/>
                    </a:ext>
                  </a:extLst>
                </a:gridCol>
                <a:gridCol w="576072">
                  <a:extLst>
                    <a:ext uri="{9D8B030D-6E8A-4147-A177-3AD203B41FA5}">
                      <a16:colId xmlns:a16="http://schemas.microsoft.com/office/drawing/2014/main" val="1637031848"/>
                    </a:ext>
                  </a:extLst>
                </a:gridCol>
                <a:gridCol w="576072">
                  <a:extLst>
                    <a:ext uri="{9D8B030D-6E8A-4147-A177-3AD203B41FA5}">
                      <a16:colId xmlns:a16="http://schemas.microsoft.com/office/drawing/2014/main" val="2439531280"/>
                    </a:ext>
                  </a:extLst>
                </a:gridCol>
                <a:gridCol w="576072">
                  <a:extLst>
                    <a:ext uri="{9D8B030D-6E8A-4147-A177-3AD203B41FA5}">
                      <a16:colId xmlns:a16="http://schemas.microsoft.com/office/drawing/2014/main" val="4144055665"/>
                    </a:ext>
                  </a:extLst>
                </a:gridCol>
                <a:gridCol w="576072">
                  <a:extLst>
                    <a:ext uri="{9D8B030D-6E8A-4147-A177-3AD203B41FA5}">
                      <a16:colId xmlns:a16="http://schemas.microsoft.com/office/drawing/2014/main" val="181724849"/>
                    </a:ext>
                  </a:extLst>
                </a:gridCol>
                <a:gridCol w="576072">
                  <a:extLst>
                    <a:ext uri="{9D8B030D-6E8A-4147-A177-3AD203B41FA5}">
                      <a16:colId xmlns:a16="http://schemas.microsoft.com/office/drawing/2014/main" val="200314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45750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- 2023-10-22 13:00:01</a:t>
                      </a:r>
                      <a:r>
                        <a:rPr kumimoji="0" lang="de-DE" sz="1000" b="0" i="0" u="none" strike="noStrike" kern="1200" cap="none" spc="0" normalizeH="0" baseline="0" noProof="0">
                          <a:ln>
                            <a:noFill/>
                          </a:ln>
                          <a:solidFill>
                            <a:prstClr val="black"/>
                          </a:solidFill>
                          <a:effectLst/>
                          <a:uLnTx/>
                          <a:uFillTx/>
                          <a:latin typeface="Calibri"/>
                          <a:ea typeface="+mn-ea"/>
                          <a:cs typeface="+mn-cs"/>
                        </a:rPr>
                        <a:t>
 Schon ist das Wochenende fast wieder vorbei! Wir haben die Zeit für Freunde, eine Runde WURZELPETER und was Leckeres vom Grill genutzt. 
Und was habt ihr so gemacht?
#grillen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https://quintly-image-storage.s3.amazonaws.com/8b39009b5fbd521a7092e076c7f6b1b8/75775bad7844e8549b997739377ae3cf.jpg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31.58844765343 %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98.222222222222 %</a:t>
                      </a:r>
                    </a:p>
                  </a:txBody>
                  <a:tcPr/>
                </a:tc>
                <a:extLst>
                  <a:ext uri="{0D108BD9-81ED-4DB2-BD59-A6C34878D82A}">
                    <a16:rowId xmlns:a16="http://schemas.microsoft.com/office/drawing/2014/main" val="131028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- 2023-10-09 13:00:03</a:t>
                      </a:r>
                      <a:r>
                        <a:rPr kumimoji="0" lang="de-DE" sz="1000" b="0" i="0" u="none" strike="noStrike" kern="1200" cap="none" spc="0" normalizeH="0" baseline="0" noProof="0">
                          <a:ln>
                            <a:noFill/>
                          </a:ln>
                          <a:solidFill>
                            <a:prstClr val="black"/>
                          </a:solidFill>
                          <a:effectLst/>
                          <a:uLnTx/>
                          <a:uFillTx/>
                          <a:latin typeface="Calibri"/>
                          <a:ea typeface="+mn-ea"/>
                          <a:cs typeface="+mn-cs"/>
                        </a:rPr>
                        <a:t>
 Es ist wirklich wichtig sich mit den heimischen Kräutern auszukennen. Am besten probiert man sie auch direkt. Oder?
#kräuterlikör #lehrstunde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https://quintly-image-storage.s3.amazonaws.com/8b39009b5fbd521a7092e076c7f6b1b8/f6aa790412990ae33b466235713466c7.jpg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9.3977364591754 %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109.03225806452 %</a:t>
                      </a:r>
                    </a:p>
                  </a:txBody>
                  <a:tcPr/>
                </a:tc>
                <a:extLst>
                  <a:ext uri="{0D108BD9-81ED-4DB2-BD59-A6C34878D82A}">
                    <a16:rowId xmlns:a16="http://schemas.microsoft.com/office/drawing/2014/main" val="446452079"/>
                  </a:ext>
                </a:extLst>
              </a:tr>
            </a:tbl>
          </a:graphicData>
        </a:graphic>
      </p:graphicFrame>
      <p:sp>
        <p:nvSpPr>
          <p:cNvPr id="4" name="Text Placeholder 3">
            <a:extLst>
              <a:ext uri="{FF2B5EF4-FFF2-40B4-BE49-F238E27FC236}">
                <a16:creationId xmlns:a16="http://schemas.microsoft.com/office/drawing/2014/main" id="{D7B0BE57-EA5F-4BE6-B073-D53AB5248598}"/>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716760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32CB-1467-45D7-819F-3FC31DCCA030}"/>
              </a:ext>
            </a:extLst>
          </p:cNvPr>
          <p:cNvSpPr>
            <a:spLocks noGrp="1"/>
          </p:cNvSpPr>
          <p:nvPr>
            <p:ph type="title"/>
          </p:nvPr>
        </p:nvSpPr>
        <p:spPr/>
        <p:txBody>
          <a:bodyPr/>
          <a:lstStyle/>
          <a:p>
            <a:r>
              <a:rPr lang="de-DE"/>
              <a:t>Facebook Organische Reichweite  - aufsteigend sortiert | WUP - 4 of 14</a:t>
            </a:r>
            <a:endParaRPr lang="en-US"/>
          </a:p>
        </p:txBody>
      </p:sp>
      <p:graphicFrame>
        <p:nvGraphicFramePr>
          <p:cNvPr id="5" name="Table Placeholder 4">
            <a:extLst>
              <a:ext uri="{FF2B5EF4-FFF2-40B4-BE49-F238E27FC236}">
                <a16:creationId xmlns:a16="http://schemas.microsoft.com/office/drawing/2014/main" id="{F98C0D9A-D0F0-4D95-A2BC-02013FD1E93E}"/>
              </a:ext>
            </a:extLst>
          </p:cNvPr>
          <p:cNvGraphicFramePr>
            <a:graphicFrameLocks noGrp="1"/>
          </p:cNvGraphicFramePr>
          <p:nvPr>
            <p:ph type="tbl" sz="quarter" idx="13"/>
            <p:extLst>
              <p:ext uri="{D42A27DB-BD31-4B8C-83A1-F6EECF244321}">
                <p14:modId xmlns:p14="http://schemas.microsoft.com/office/powerpoint/2010/main" val="78081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4805207"/>
                    </a:ext>
                  </a:extLst>
                </a:gridCol>
                <a:gridCol w="2468880">
                  <a:extLst>
                    <a:ext uri="{9D8B030D-6E8A-4147-A177-3AD203B41FA5}">
                      <a16:colId xmlns:a16="http://schemas.microsoft.com/office/drawing/2014/main" val="538353424"/>
                    </a:ext>
                  </a:extLst>
                </a:gridCol>
                <a:gridCol w="576072">
                  <a:extLst>
                    <a:ext uri="{9D8B030D-6E8A-4147-A177-3AD203B41FA5}">
                      <a16:colId xmlns:a16="http://schemas.microsoft.com/office/drawing/2014/main" val="593658688"/>
                    </a:ext>
                  </a:extLst>
                </a:gridCol>
                <a:gridCol w="576072">
                  <a:extLst>
                    <a:ext uri="{9D8B030D-6E8A-4147-A177-3AD203B41FA5}">
                      <a16:colId xmlns:a16="http://schemas.microsoft.com/office/drawing/2014/main" val="3416519794"/>
                    </a:ext>
                  </a:extLst>
                </a:gridCol>
                <a:gridCol w="576072">
                  <a:extLst>
                    <a:ext uri="{9D8B030D-6E8A-4147-A177-3AD203B41FA5}">
                      <a16:colId xmlns:a16="http://schemas.microsoft.com/office/drawing/2014/main" val="1695596223"/>
                    </a:ext>
                  </a:extLst>
                </a:gridCol>
                <a:gridCol w="576072">
                  <a:extLst>
                    <a:ext uri="{9D8B030D-6E8A-4147-A177-3AD203B41FA5}">
                      <a16:colId xmlns:a16="http://schemas.microsoft.com/office/drawing/2014/main" val="179599300"/>
                    </a:ext>
                  </a:extLst>
                </a:gridCol>
                <a:gridCol w="576072">
                  <a:extLst>
                    <a:ext uri="{9D8B030D-6E8A-4147-A177-3AD203B41FA5}">
                      <a16:colId xmlns:a16="http://schemas.microsoft.com/office/drawing/2014/main" val="2450112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72930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- 2023-09-23 11:00:03</a:t>
                      </a:r>
                      <a:r>
                        <a:rPr kumimoji="0" lang="de-DE" sz="1000" b="0" i="0" u="none" strike="noStrike" kern="1200" cap="none" spc="0" normalizeH="0" baseline="0" noProof="0">
                          <a:ln>
                            <a:noFill/>
                          </a:ln>
                          <a:solidFill>
                            <a:prstClr val="black"/>
                          </a:solidFill>
                          <a:effectLst/>
                          <a:uLnTx/>
                          <a:uFillTx/>
                          <a:latin typeface="Calibri"/>
                          <a:ea typeface="+mn-ea"/>
                          <a:cs typeface="+mn-cs"/>
                        </a:rPr>
                        <a:t>
 Heute ist Herbstanfang! Aber kein Grund Trübsal zu blasen – WURZELPETER und Grillfleisch schmecken zu jeder Jahreszeit. Und im Herbst schwitzt man wenigstens nicht so am Grill.
#herbstanfang #grillen #bbq #grillabend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https://quintly-image-storage.s3.amazonaws.com/8b39009b5fbd521a7092e076c7f6b1b8/91a075bdf95ff41780c4c7776dc87f43.jpg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5.2351738241309 %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18.359375 %</a:t>
                      </a:r>
                    </a:p>
                  </a:txBody>
                  <a:tcPr/>
                </a:tc>
                <a:extLst>
                  <a:ext uri="{0D108BD9-81ED-4DB2-BD59-A6C34878D82A}">
                    <a16:rowId xmlns:a16="http://schemas.microsoft.com/office/drawing/2014/main" val="129069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- 2023-09-16 13:00:03</a:t>
                      </a:r>
                      <a:r>
                        <a:rPr kumimoji="0" lang="de-DE" sz="1000" b="0" i="0" u="none" strike="noStrike" kern="1200" cap="none" spc="0" normalizeH="0" baseline="0" noProof="0">
                          <a:ln>
                            <a:noFill/>
                          </a:ln>
                          <a:solidFill>
                            <a:prstClr val="black"/>
                          </a:solidFill>
                          <a:effectLst/>
                          <a:uLnTx/>
                          <a:uFillTx/>
                          <a:latin typeface="Calibri"/>
                          <a:ea typeface="+mn-ea"/>
                          <a:cs typeface="+mn-cs"/>
                        </a:rPr>
                        <a:t>
 Gestern ist die neue Ausgabe vom "Fire and Food"-Magazin erschienen und wir sind dabei. Schaut mal rein und probiert unser leckeres Rezept aus. 
Habt ihr euch schon ein Exemplar gesichert?
#fireandfood #wurzelpeter #rezept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https://quintly-image-storage.s3.amazonaws.com/8b39009b5fbd521a7092e076c7f6b1b8/6db1b85635686bd6b35f8db6ba159f58.jpg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6.2641199424933 %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195.73770491803 %</a:t>
                      </a:r>
                    </a:p>
                  </a:txBody>
                  <a:tcPr/>
                </a:tc>
                <a:extLst>
                  <a:ext uri="{0D108BD9-81ED-4DB2-BD59-A6C34878D82A}">
                    <a16:rowId xmlns:a16="http://schemas.microsoft.com/office/drawing/2014/main" val="2388151971"/>
                  </a:ext>
                </a:extLst>
              </a:tr>
            </a:tbl>
          </a:graphicData>
        </a:graphic>
      </p:graphicFrame>
      <p:sp>
        <p:nvSpPr>
          <p:cNvPr id="4" name="Text Placeholder 3">
            <a:extLst>
              <a:ext uri="{FF2B5EF4-FFF2-40B4-BE49-F238E27FC236}">
                <a16:creationId xmlns:a16="http://schemas.microsoft.com/office/drawing/2014/main" id="{1AB84493-6455-4A61-910E-51E6D77ECED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093650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D749-6DDD-465A-9875-66ED8263B0ED}"/>
              </a:ext>
            </a:extLst>
          </p:cNvPr>
          <p:cNvSpPr>
            <a:spLocks noGrp="1"/>
          </p:cNvSpPr>
          <p:nvPr>
            <p:ph type="title"/>
          </p:nvPr>
        </p:nvSpPr>
        <p:spPr/>
        <p:txBody>
          <a:bodyPr/>
          <a:lstStyle/>
          <a:p>
            <a:r>
              <a:rPr lang="de-DE"/>
              <a:t>Facebook Organische Reichweite  - aufsteigend sortiert | WUP - 5 of 14</a:t>
            </a:r>
            <a:endParaRPr lang="en-US"/>
          </a:p>
        </p:txBody>
      </p:sp>
      <p:graphicFrame>
        <p:nvGraphicFramePr>
          <p:cNvPr id="5" name="Table Placeholder 4">
            <a:extLst>
              <a:ext uri="{FF2B5EF4-FFF2-40B4-BE49-F238E27FC236}">
                <a16:creationId xmlns:a16="http://schemas.microsoft.com/office/drawing/2014/main" id="{19479D0D-6DB8-4119-BE96-4952D50EBFC5}"/>
              </a:ext>
            </a:extLst>
          </p:cNvPr>
          <p:cNvGraphicFramePr>
            <a:graphicFrameLocks noGrp="1"/>
          </p:cNvGraphicFramePr>
          <p:nvPr>
            <p:ph type="tbl" sz="quarter" idx="13"/>
            <p:extLst>
              <p:ext uri="{D42A27DB-BD31-4B8C-83A1-F6EECF244321}">
                <p14:modId xmlns:p14="http://schemas.microsoft.com/office/powerpoint/2010/main" val="65774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9158946"/>
                    </a:ext>
                  </a:extLst>
                </a:gridCol>
                <a:gridCol w="2468880">
                  <a:extLst>
                    <a:ext uri="{9D8B030D-6E8A-4147-A177-3AD203B41FA5}">
                      <a16:colId xmlns:a16="http://schemas.microsoft.com/office/drawing/2014/main" val="908016017"/>
                    </a:ext>
                  </a:extLst>
                </a:gridCol>
                <a:gridCol w="576072">
                  <a:extLst>
                    <a:ext uri="{9D8B030D-6E8A-4147-A177-3AD203B41FA5}">
                      <a16:colId xmlns:a16="http://schemas.microsoft.com/office/drawing/2014/main" val="290648424"/>
                    </a:ext>
                  </a:extLst>
                </a:gridCol>
                <a:gridCol w="576072">
                  <a:extLst>
                    <a:ext uri="{9D8B030D-6E8A-4147-A177-3AD203B41FA5}">
                      <a16:colId xmlns:a16="http://schemas.microsoft.com/office/drawing/2014/main" val="1738904043"/>
                    </a:ext>
                  </a:extLst>
                </a:gridCol>
                <a:gridCol w="576072">
                  <a:extLst>
                    <a:ext uri="{9D8B030D-6E8A-4147-A177-3AD203B41FA5}">
                      <a16:colId xmlns:a16="http://schemas.microsoft.com/office/drawing/2014/main" val="3822091397"/>
                    </a:ext>
                  </a:extLst>
                </a:gridCol>
                <a:gridCol w="576072">
                  <a:extLst>
                    <a:ext uri="{9D8B030D-6E8A-4147-A177-3AD203B41FA5}">
                      <a16:colId xmlns:a16="http://schemas.microsoft.com/office/drawing/2014/main" val="2051234395"/>
                    </a:ext>
                  </a:extLst>
                </a:gridCol>
                <a:gridCol w="576072">
                  <a:extLst>
                    <a:ext uri="{9D8B030D-6E8A-4147-A177-3AD203B41FA5}">
                      <a16:colId xmlns:a16="http://schemas.microsoft.com/office/drawing/2014/main" val="382626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74285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- 2023-09-13 13:00:06</a:t>
                      </a:r>
                      <a:r>
                        <a:rPr kumimoji="0" lang="de-DE" sz="1000" b="0" i="0" u="none" strike="noStrike" kern="1200" cap="none" spc="0" normalizeH="0" baseline="0" noProof="0">
                          <a:ln>
                            <a:noFill/>
                          </a:ln>
                          <a:solidFill>
                            <a:prstClr val="black"/>
                          </a:solidFill>
                          <a:effectLst/>
                          <a:uLnTx/>
                          <a:uFillTx/>
                          <a:latin typeface="Calibri"/>
                          <a:ea typeface="+mn-ea"/>
                          <a:cs typeface="+mn-cs"/>
                        </a:rPr>
                        <a:t>
 Es muss Liebe sein. Wie war es bei euch?
#wurzelpeterliebe #wahreliebe #liebe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https://quintly-image-storage.s3.amazonaws.com/8b39009b5fbd521a7092e076c7f6b1b8/9331700790c1dd77cb7b6f34c853e338.jpg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10.98516075845 %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73.733583489681 %</a:t>
                      </a:r>
                    </a:p>
                  </a:txBody>
                  <a:tcPr/>
                </a:tc>
                <a:extLst>
                  <a:ext uri="{0D108BD9-81ED-4DB2-BD59-A6C34878D82A}">
                    <a16:rowId xmlns:a16="http://schemas.microsoft.com/office/drawing/2014/main" val="152078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- 2023-09-08 13:00:08</a:t>
                      </a:r>
                      <a:r>
                        <a:rPr kumimoji="0" lang="de-DE" sz="1000" b="0" i="0" u="none" strike="noStrike" kern="1200" cap="none" spc="0" normalizeH="0" baseline="0" noProof="0">
                          <a:ln>
                            <a:noFill/>
                          </a:ln>
                          <a:solidFill>
                            <a:prstClr val="black"/>
                          </a:solidFill>
                          <a:effectLst/>
                          <a:uLnTx/>
                          <a:uFillTx/>
                          <a:latin typeface="Calibri"/>
                          <a:ea typeface="+mn-ea"/>
                          <a:cs typeface="+mn-cs"/>
                        </a:rPr>
                        <a:t>
 Die beste Nachricht des Tages. Schmeißt ihr heute auch den Grill an? Und habt ihr schon das WURZELPETER Grillhähnchen probiert? Hier geht's zum Rezept: www.wurzelpeter.berlin/rezepte/grillhaehnchen
#rezept #grillhähnchen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https://quintly-image-storage.s3.amazonaws.com/8b39009b5fbd521a7092e076c7f6b1b8/749549118f4c30bac4f821dac7ce3e14.jpg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31.585492227979 %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60.761154855643 %</a:t>
                      </a:r>
                    </a:p>
                  </a:txBody>
                  <a:tcPr/>
                </a:tc>
                <a:extLst>
                  <a:ext uri="{0D108BD9-81ED-4DB2-BD59-A6C34878D82A}">
                    <a16:rowId xmlns:a16="http://schemas.microsoft.com/office/drawing/2014/main" val="626230784"/>
                  </a:ext>
                </a:extLst>
              </a:tr>
            </a:tbl>
          </a:graphicData>
        </a:graphic>
      </p:graphicFrame>
      <p:sp>
        <p:nvSpPr>
          <p:cNvPr id="4" name="Text Placeholder 3">
            <a:extLst>
              <a:ext uri="{FF2B5EF4-FFF2-40B4-BE49-F238E27FC236}">
                <a16:creationId xmlns:a16="http://schemas.microsoft.com/office/drawing/2014/main" id="{6F57BA98-3D9D-4DA8-8466-52D43AF2B145}"/>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38420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2B82-BB25-4BB3-A6AF-65DD3705F4B1}"/>
              </a:ext>
            </a:extLst>
          </p:cNvPr>
          <p:cNvSpPr>
            <a:spLocks noGrp="1"/>
          </p:cNvSpPr>
          <p:nvPr>
            <p:ph type="title"/>
          </p:nvPr>
        </p:nvSpPr>
        <p:spPr/>
        <p:txBody>
          <a:bodyPr/>
          <a:lstStyle/>
          <a:p>
            <a:r>
              <a:rPr lang="de-DE"/>
              <a:t>Facebook Organische Reichweite  - aufsteigend sortiert | WUP - 6 of 14</a:t>
            </a:r>
            <a:endParaRPr lang="en-US"/>
          </a:p>
        </p:txBody>
      </p:sp>
      <p:graphicFrame>
        <p:nvGraphicFramePr>
          <p:cNvPr id="5" name="Table Placeholder 4">
            <a:extLst>
              <a:ext uri="{FF2B5EF4-FFF2-40B4-BE49-F238E27FC236}">
                <a16:creationId xmlns:a16="http://schemas.microsoft.com/office/drawing/2014/main" id="{000B4E2A-1D8A-484E-A115-A361FF60BC41}"/>
              </a:ext>
            </a:extLst>
          </p:cNvPr>
          <p:cNvGraphicFramePr>
            <a:graphicFrameLocks noGrp="1"/>
          </p:cNvGraphicFramePr>
          <p:nvPr>
            <p:ph type="tbl" sz="quarter" idx="13"/>
            <p:extLst>
              <p:ext uri="{D42A27DB-BD31-4B8C-83A1-F6EECF244321}">
                <p14:modId xmlns:p14="http://schemas.microsoft.com/office/powerpoint/2010/main" val="214306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84339555"/>
                    </a:ext>
                  </a:extLst>
                </a:gridCol>
                <a:gridCol w="2468880">
                  <a:extLst>
                    <a:ext uri="{9D8B030D-6E8A-4147-A177-3AD203B41FA5}">
                      <a16:colId xmlns:a16="http://schemas.microsoft.com/office/drawing/2014/main" val="3968938362"/>
                    </a:ext>
                  </a:extLst>
                </a:gridCol>
                <a:gridCol w="576072">
                  <a:extLst>
                    <a:ext uri="{9D8B030D-6E8A-4147-A177-3AD203B41FA5}">
                      <a16:colId xmlns:a16="http://schemas.microsoft.com/office/drawing/2014/main" val="1846968803"/>
                    </a:ext>
                  </a:extLst>
                </a:gridCol>
                <a:gridCol w="576072">
                  <a:extLst>
                    <a:ext uri="{9D8B030D-6E8A-4147-A177-3AD203B41FA5}">
                      <a16:colId xmlns:a16="http://schemas.microsoft.com/office/drawing/2014/main" val="808569555"/>
                    </a:ext>
                  </a:extLst>
                </a:gridCol>
                <a:gridCol w="576072">
                  <a:extLst>
                    <a:ext uri="{9D8B030D-6E8A-4147-A177-3AD203B41FA5}">
                      <a16:colId xmlns:a16="http://schemas.microsoft.com/office/drawing/2014/main" val="1467500351"/>
                    </a:ext>
                  </a:extLst>
                </a:gridCol>
                <a:gridCol w="576072">
                  <a:extLst>
                    <a:ext uri="{9D8B030D-6E8A-4147-A177-3AD203B41FA5}">
                      <a16:colId xmlns:a16="http://schemas.microsoft.com/office/drawing/2014/main" val="2824724416"/>
                    </a:ext>
                  </a:extLst>
                </a:gridCol>
                <a:gridCol w="576072">
                  <a:extLst>
                    <a:ext uri="{9D8B030D-6E8A-4147-A177-3AD203B41FA5}">
                      <a16:colId xmlns:a16="http://schemas.microsoft.com/office/drawing/2014/main" val="299381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46048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- 2023-08-26 13:00:05</a:t>
                      </a:r>
                      <a:r>
                        <a:rPr kumimoji="0" lang="de-DE" sz="1000" b="0" i="0" u="none" strike="noStrike" kern="1200" cap="none" spc="0" normalizeH="0" baseline="0" noProof="0">
                          <a:ln>
                            <a:noFill/>
                          </a:ln>
                          <a:solidFill>
                            <a:prstClr val="black"/>
                          </a:solidFill>
                          <a:effectLst/>
                          <a:uLnTx/>
                          <a:uFillTx/>
                          <a:latin typeface="Calibri"/>
                          <a:ea typeface="+mn-ea"/>
                          <a:cs typeface="+mn-cs"/>
                        </a:rPr>
                        <a:t>
 Happy Tag des Toilettenpapiers! Gut, dass wir das nicht mehr hamstern müssen. Wir legen uns lieber einen guten Vorrat an WURZELPETER für die nächste Grillparty mit Freunden an.
#wurzelpetervorrat #prioritätensetzen #kräuter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https://quintly-image-storage.s3.amazonaws.com/8b39009b5fbd521a7092e076c7f6b1b8/25e68f955899c86bc393267ab8f2fe93.jpg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12.696088684376 %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150.0823723229 %</a:t>
                      </a:r>
                    </a:p>
                  </a:txBody>
                  <a:tcPr/>
                </a:tc>
                <a:extLst>
                  <a:ext uri="{0D108BD9-81ED-4DB2-BD59-A6C34878D82A}">
                    <a16:rowId xmlns:a16="http://schemas.microsoft.com/office/drawing/2014/main" val="182255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- 2023-08-06 13:00:03</a:t>
                      </a:r>
                      <a:r>
                        <a:rPr kumimoji="0" lang="de-DE" sz="1000" b="0" i="0" u="none" strike="noStrike" kern="1200" cap="none" spc="0" normalizeH="0" baseline="0" noProof="0">
                          <a:ln>
                            <a:noFill/>
                          </a:ln>
                          <a:solidFill>
                            <a:prstClr val="black"/>
                          </a:solidFill>
                          <a:effectLst/>
                          <a:uLnTx/>
                          <a:uFillTx/>
                          <a:latin typeface="Calibri"/>
                          <a:ea typeface="+mn-ea"/>
                          <a:cs typeface="+mn-cs"/>
                        </a:rPr>
                        <a:t>
 Sommer, Sonne, Wochenende und WURZELPETER.
Was war dein Highlight des Wochenendes? 
#sommer #wochenende #wurzelpetervorrat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https://quintly-image-storage.s3.amazonaws.com/8b39009b5fbd521a7092e076c7f6b1b8/1a8d4bc1c03995bced9e4c1a1605b08f.jpg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11.667373780229 %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61.818181818182 %</a:t>
                      </a:r>
                    </a:p>
                  </a:txBody>
                  <a:tcPr/>
                </a:tc>
                <a:extLst>
                  <a:ext uri="{0D108BD9-81ED-4DB2-BD59-A6C34878D82A}">
                    <a16:rowId xmlns:a16="http://schemas.microsoft.com/office/drawing/2014/main" val="2992687058"/>
                  </a:ext>
                </a:extLst>
              </a:tr>
            </a:tbl>
          </a:graphicData>
        </a:graphic>
      </p:graphicFrame>
      <p:sp>
        <p:nvSpPr>
          <p:cNvPr id="4" name="Text Placeholder 3">
            <a:extLst>
              <a:ext uri="{FF2B5EF4-FFF2-40B4-BE49-F238E27FC236}">
                <a16:creationId xmlns:a16="http://schemas.microsoft.com/office/drawing/2014/main" id="{A553D3EB-412C-4A45-96B1-4DEAC2C3ED16}"/>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140345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18B0-1C6D-4593-BD6A-01AE38CC9A3E}"/>
              </a:ext>
            </a:extLst>
          </p:cNvPr>
          <p:cNvSpPr>
            <a:spLocks noGrp="1"/>
          </p:cNvSpPr>
          <p:nvPr>
            <p:ph type="title"/>
          </p:nvPr>
        </p:nvSpPr>
        <p:spPr/>
        <p:txBody>
          <a:bodyPr/>
          <a:lstStyle/>
          <a:p>
            <a:r>
              <a:rPr lang="de-DE"/>
              <a:t>Facebook Organische Reichweite  - aufsteigend sortiert | WUP - 7 of 14</a:t>
            </a:r>
            <a:endParaRPr lang="en-US"/>
          </a:p>
        </p:txBody>
      </p:sp>
      <p:graphicFrame>
        <p:nvGraphicFramePr>
          <p:cNvPr id="5" name="Table Placeholder 4">
            <a:extLst>
              <a:ext uri="{FF2B5EF4-FFF2-40B4-BE49-F238E27FC236}">
                <a16:creationId xmlns:a16="http://schemas.microsoft.com/office/drawing/2014/main" id="{67E871FF-4885-4421-A247-E36B8543A2EF}"/>
              </a:ext>
            </a:extLst>
          </p:cNvPr>
          <p:cNvGraphicFramePr>
            <a:graphicFrameLocks noGrp="1"/>
          </p:cNvGraphicFramePr>
          <p:nvPr>
            <p:ph type="tbl" sz="quarter" idx="13"/>
            <p:extLst>
              <p:ext uri="{D42A27DB-BD31-4B8C-83A1-F6EECF244321}">
                <p14:modId xmlns:p14="http://schemas.microsoft.com/office/powerpoint/2010/main" val="373073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7644666"/>
                    </a:ext>
                  </a:extLst>
                </a:gridCol>
                <a:gridCol w="2468880">
                  <a:extLst>
                    <a:ext uri="{9D8B030D-6E8A-4147-A177-3AD203B41FA5}">
                      <a16:colId xmlns:a16="http://schemas.microsoft.com/office/drawing/2014/main" val="1548647024"/>
                    </a:ext>
                  </a:extLst>
                </a:gridCol>
                <a:gridCol w="576072">
                  <a:extLst>
                    <a:ext uri="{9D8B030D-6E8A-4147-A177-3AD203B41FA5}">
                      <a16:colId xmlns:a16="http://schemas.microsoft.com/office/drawing/2014/main" val="380170940"/>
                    </a:ext>
                  </a:extLst>
                </a:gridCol>
                <a:gridCol w="576072">
                  <a:extLst>
                    <a:ext uri="{9D8B030D-6E8A-4147-A177-3AD203B41FA5}">
                      <a16:colId xmlns:a16="http://schemas.microsoft.com/office/drawing/2014/main" val="4183415422"/>
                    </a:ext>
                  </a:extLst>
                </a:gridCol>
                <a:gridCol w="576072">
                  <a:extLst>
                    <a:ext uri="{9D8B030D-6E8A-4147-A177-3AD203B41FA5}">
                      <a16:colId xmlns:a16="http://schemas.microsoft.com/office/drawing/2014/main" val="3953201983"/>
                    </a:ext>
                  </a:extLst>
                </a:gridCol>
                <a:gridCol w="576072">
                  <a:extLst>
                    <a:ext uri="{9D8B030D-6E8A-4147-A177-3AD203B41FA5}">
                      <a16:colId xmlns:a16="http://schemas.microsoft.com/office/drawing/2014/main" val="770966265"/>
                    </a:ext>
                  </a:extLst>
                </a:gridCol>
                <a:gridCol w="576072">
                  <a:extLst>
                    <a:ext uri="{9D8B030D-6E8A-4147-A177-3AD203B41FA5}">
                      <a16:colId xmlns:a16="http://schemas.microsoft.com/office/drawing/2014/main" val="1924658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74992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- 2023-08-04 13:00:04</a:t>
                      </a:r>
                      <a:r>
                        <a:rPr kumimoji="0" lang="de-DE" sz="1000" b="0" i="0" u="none" strike="noStrike" kern="1200" cap="none" spc="0" normalizeH="0" baseline="0" noProof="0">
                          <a:ln>
                            <a:noFill/>
                          </a:ln>
                          <a:solidFill>
                            <a:prstClr val="black"/>
                          </a:solidFill>
                          <a:effectLst/>
                          <a:uLnTx/>
                          <a:uFillTx/>
                          <a:latin typeface="Calibri"/>
                          <a:ea typeface="+mn-ea"/>
                          <a:cs typeface="+mn-cs"/>
                        </a:rPr>
                        <a:t>
 Es gibt immer diesen einen Freund, der mit am Grill steht und mit dir WURZELPETER trinkt.
#grille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https://quintly-image-storage.s3.amazonaws.com/8b39009b5fbd521a7092e076c7f6b1b8/f0a33fb2491b7226816a12724af76d68.jpg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13.341831315063 %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99.522292993631 %</a:t>
                      </a:r>
                    </a:p>
                  </a:txBody>
                  <a:tcPr/>
                </a:tc>
                <a:extLst>
                  <a:ext uri="{0D108BD9-81ED-4DB2-BD59-A6C34878D82A}">
                    <a16:rowId xmlns:a16="http://schemas.microsoft.com/office/drawing/2014/main" val="326977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- 2023-07-30 17:12:03</a:t>
                      </a:r>
                      <a:r>
                        <a:rPr kumimoji="0" lang="de-DE" sz="1000" b="0" i="0" u="none" strike="noStrike" kern="1200" cap="none" spc="0" normalizeH="0" baseline="0" noProof="0">
                          <a:ln>
                            <a:noFill/>
                          </a:ln>
                          <a:solidFill>
                            <a:prstClr val="black"/>
                          </a:solidFill>
                          <a:effectLst/>
                          <a:uLnTx/>
                          <a:uFillTx/>
                          <a:latin typeface="Calibri"/>
                          <a:ea typeface="+mn-ea"/>
                          <a:cs typeface="+mn-cs"/>
                        </a:rPr>
                        <a:t>
 Heute ist Freundschaftstag – Grund genug, sich auf einen WURZELPETER zu treffen und vielleicht sogar den Grill anzuschmeißen.
.
.
.
#freundschaft #gemeinsamgenießen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https://quintly-image-storage.s3.amazonaws.com/8b39009b5fbd521a7092e076c7f6b1b8/1b03e6ea9b691d617cd5669fafdd6b3d.jpg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12.939671711789 %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4.4481054365733 %</a:t>
                      </a:r>
                    </a:p>
                  </a:txBody>
                  <a:tcPr/>
                </a:tc>
                <a:extLst>
                  <a:ext uri="{0D108BD9-81ED-4DB2-BD59-A6C34878D82A}">
                    <a16:rowId xmlns:a16="http://schemas.microsoft.com/office/drawing/2014/main" val="697846615"/>
                  </a:ext>
                </a:extLst>
              </a:tr>
            </a:tbl>
          </a:graphicData>
        </a:graphic>
      </p:graphicFrame>
      <p:sp>
        <p:nvSpPr>
          <p:cNvPr id="4" name="Text Placeholder 3">
            <a:extLst>
              <a:ext uri="{FF2B5EF4-FFF2-40B4-BE49-F238E27FC236}">
                <a16:creationId xmlns:a16="http://schemas.microsoft.com/office/drawing/2014/main" id="{D0FEA332-082C-485B-915D-B2580827814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350714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846AE-9D8D-4DB4-851E-9407080ED78A}"/>
              </a:ext>
            </a:extLst>
          </p:cNvPr>
          <p:cNvSpPr>
            <a:spLocks noGrp="1"/>
          </p:cNvSpPr>
          <p:nvPr>
            <p:ph type="title"/>
          </p:nvPr>
        </p:nvSpPr>
        <p:spPr/>
        <p:txBody>
          <a:bodyPr/>
          <a:lstStyle/>
          <a:p>
            <a:r>
              <a:rPr lang="de-DE"/>
              <a:t>Facebook Organische Reichweite  - aufsteigend sortiert | WUP - 8 of 14</a:t>
            </a:r>
            <a:endParaRPr lang="en-US"/>
          </a:p>
        </p:txBody>
      </p:sp>
      <p:graphicFrame>
        <p:nvGraphicFramePr>
          <p:cNvPr id="5" name="Table Placeholder 4">
            <a:extLst>
              <a:ext uri="{FF2B5EF4-FFF2-40B4-BE49-F238E27FC236}">
                <a16:creationId xmlns:a16="http://schemas.microsoft.com/office/drawing/2014/main" id="{D2265716-29B9-43FA-810E-6D0F7D6D69EE}"/>
              </a:ext>
            </a:extLst>
          </p:cNvPr>
          <p:cNvGraphicFramePr>
            <a:graphicFrameLocks noGrp="1"/>
          </p:cNvGraphicFramePr>
          <p:nvPr>
            <p:ph type="tbl" sz="quarter" idx="13"/>
            <p:extLst>
              <p:ext uri="{D42A27DB-BD31-4B8C-83A1-F6EECF244321}">
                <p14:modId xmlns:p14="http://schemas.microsoft.com/office/powerpoint/2010/main" val="34916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7862098"/>
                    </a:ext>
                  </a:extLst>
                </a:gridCol>
                <a:gridCol w="2468880">
                  <a:extLst>
                    <a:ext uri="{9D8B030D-6E8A-4147-A177-3AD203B41FA5}">
                      <a16:colId xmlns:a16="http://schemas.microsoft.com/office/drawing/2014/main" val="503504731"/>
                    </a:ext>
                  </a:extLst>
                </a:gridCol>
                <a:gridCol w="576072">
                  <a:extLst>
                    <a:ext uri="{9D8B030D-6E8A-4147-A177-3AD203B41FA5}">
                      <a16:colId xmlns:a16="http://schemas.microsoft.com/office/drawing/2014/main" val="3952359989"/>
                    </a:ext>
                  </a:extLst>
                </a:gridCol>
                <a:gridCol w="576072">
                  <a:extLst>
                    <a:ext uri="{9D8B030D-6E8A-4147-A177-3AD203B41FA5}">
                      <a16:colId xmlns:a16="http://schemas.microsoft.com/office/drawing/2014/main" val="1218438158"/>
                    </a:ext>
                  </a:extLst>
                </a:gridCol>
                <a:gridCol w="576072">
                  <a:extLst>
                    <a:ext uri="{9D8B030D-6E8A-4147-A177-3AD203B41FA5}">
                      <a16:colId xmlns:a16="http://schemas.microsoft.com/office/drawing/2014/main" val="3431536509"/>
                    </a:ext>
                  </a:extLst>
                </a:gridCol>
                <a:gridCol w="576072">
                  <a:extLst>
                    <a:ext uri="{9D8B030D-6E8A-4147-A177-3AD203B41FA5}">
                      <a16:colId xmlns:a16="http://schemas.microsoft.com/office/drawing/2014/main" val="1736794945"/>
                    </a:ext>
                  </a:extLst>
                </a:gridCol>
                <a:gridCol w="576072">
                  <a:extLst>
                    <a:ext uri="{9D8B030D-6E8A-4147-A177-3AD203B41FA5}">
                      <a16:colId xmlns:a16="http://schemas.microsoft.com/office/drawing/2014/main" val="104905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81778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- 2023-07-12 18:11:02</a:t>
                      </a:r>
                      <a:r>
                        <a:rPr kumimoji="0" lang="de-DE" sz="1000" b="0" i="0" u="none" strike="noStrike" kern="1200" cap="none" spc="0" normalizeH="0" baseline="0" noProof="0">
                          <a:ln>
                            <a:noFill/>
                          </a:ln>
                          <a:solidFill>
                            <a:prstClr val="black"/>
                          </a:solidFill>
                          <a:effectLst/>
                          <a:uLnTx/>
                          <a:uFillTx/>
                          <a:latin typeface="Calibri"/>
                          <a:ea typeface="+mn-ea"/>
                          <a:cs typeface="+mn-cs"/>
                        </a:rPr>
                        <a:t>
 Am Tag der Einfachheit besinnen wir uns auf die einfachen Dinge, die das Leben zum Genuss machen.
.
.
.
#einfachheit #einfachliebe #gleichgesinnte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https://quintly-image-storage.s3.amazonaws.com/8b39009b5fbd521a7092e076c7f6b1b8/3d5b7a487166ae8de792f98f68ed3fc3.jpg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16.1227154047 %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73.819163292848 %</a:t>
                      </a:r>
                    </a:p>
                  </a:txBody>
                  <a:tcPr/>
                </a:tc>
                <a:extLst>
                  <a:ext uri="{0D108BD9-81ED-4DB2-BD59-A6C34878D82A}">
                    <a16:rowId xmlns:a16="http://schemas.microsoft.com/office/drawing/2014/main" val="354303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- 2023-07-08 18:13:03</a:t>
                      </a:r>
                      <a:r>
                        <a:rPr kumimoji="0" lang="de-DE" sz="1000" b="0" i="0" u="none" strike="noStrike" kern="1200" cap="none" spc="0" normalizeH="0" baseline="0" noProof="0">
                          <a:ln>
                            <a:noFill/>
                          </a:ln>
                          <a:solidFill>
                            <a:prstClr val="black"/>
                          </a:solidFill>
                          <a:effectLst/>
                          <a:uLnTx/>
                          <a:uFillTx/>
                          <a:latin typeface="Calibri"/>
                          <a:ea typeface="+mn-ea"/>
                          <a:cs typeface="+mn-cs"/>
                        </a:rPr>
                        <a:t>
 WURZELPETER kann einfach nichts falsch machen. Er sieht nicht nur gut aus, auch die inneren Werte können sich schmecken lassen.
.
.
.
#lieblingsgetränk #kräuterlikörliebe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https://quintly-image-storage.s3.amazonaws.com/8b39009b5fbd521a7092e076c7f6b1b8/445ab479ddb4a9ef3e43d270d33599d6.jpg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12.001742539752 %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62.976406533575 %</a:t>
                      </a:r>
                    </a:p>
                  </a:txBody>
                  <a:tcPr/>
                </a:tc>
                <a:extLst>
                  <a:ext uri="{0D108BD9-81ED-4DB2-BD59-A6C34878D82A}">
                    <a16:rowId xmlns:a16="http://schemas.microsoft.com/office/drawing/2014/main" val="831812181"/>
                  </a:ext>
                </a:extLst>
              </a:tr>
            </a:tbl>
          </a:graphicData>
        </a:graphic>
      </p:graphicFrame>
      <p:sp>
        <p:nvSpPr>
          <p:cNvPr id="4" name="Text Placeholder 3">
            <a:extLst>
              <a:ext uri="{FF2B5EF4-FFF2-40B4-BE49-F238E27FC236}">
                <a16:creationId xmlns:a16="http://schemas.microsoft.com/office/drawing/2014/main" id="{9D07F9D9-C528-4A71-A8F6-1AC62BEBAAF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640672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7041-CBCA-480C-A7F2-F68ABD2490C3}"/>
              </a:ext>
            </a:extLst>
          </p:cNvPr>
          <p:cNvSpPr>
            <a:spLocks noGrp="1"/>
          </p:cNvSpPr>
          <p:nvPr>
            <p:ph type="title"/>
          </p:nvPr>
        </p:nvSpPr>
        <p:spPr/>
        <p:txBody>
          <a:bodyPr/>
          <a:lstStyle/>
          <a:p>
            <a:r>
              <a:rPr lang="de-DE"/>
              <a:t>Facebook Organische Reichweite  - aufsteigend sortiert | WUP - 9 of 14</a:t>
            </a:r>
            <a:endParaRPr lang="en-US"/>
          </a:p>
        </p:txBody>
      </p:sp>
      <p:graphicFrame>
        <p:nvGraphicFramePr>
          <p:cNvPr id="5" name="Table Placeholder 4">
            <a:extLst>
              <a:ext uri="{FF2B5EF4-FFF2-40B4-BE49-F238E27FC236}">
                <a16:creationId xmlns:a16="http://schemas.microsoft.com/office/drawing/2014/main" id="{0B917B5A-0065-4ED0-B58C-E63C5E4ECF2F}"/>
              </a:ext>
            </a:extLst>
          </p:cNvPr>
          <p:cNvGraphicFramePr>
            <a:graphicFrameLocks noGrp="1"/>
          </p:cNvGraphicFramePr>
          <p:nvPr>
            <p:ph type="tbl" sz="quarter" idx="13"/>
            <p:extLst>
              <p:ext uri="{D42A27DB-BD31-4B8C-83A1-F6EECF244321}">
                <p14:modId xmlns:p14="http://schemas.microsoft.com/office/powerpoint/2010/main" val="1424218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8280592"/>
                    </a:ext>
                  </a:extLst>
                </a:gridCol>
                <a:gridCol w="2468880">
                  <a:extLst>
                    <a:ext uri="{9D8B030D-6E8A-4147-A177-3AD203B41FA5}">
                      <a16:colId xmlns:a16="http://schemas.microsoft.com/office/drawing/2014/main" val="3778902630"/>
                    </a:ext>
                  </a:extLst>
                </a:gridCol>
                <a:gridCol w="576072">
                  <a:extLst>
                    <a:ext uri="{9D8B030D-6E8A-4147-A177-3AD203B41FA5}">
                      <a16:colId xmlns:a16="http://schemas.microsoft.com/office/drawing/2014/main" val="4176769019"/>
                    </a:ext>
                  </a:extLst>
                </a:gridCol>
                <a:gridCol w="576072">
                  <a:extLst>
                    <a:ext uri="{9D8B030D-6E8A-4147-A177-3AD203B41FA5}">
                      <a16:colId xmlns:a16="http://schemas.microsoft.com/office/drawing/2014/main" val="3845040000"/>
                    </a:ext>
                  </a:extLst>
                </a:gridCol>
                <a:gridCol w="576072">
                  <a:extLst>
                    <a:ext uri="{9D8B030D-6E8A-4147-A177-3AD203B41FA5}">
                      <a16:colId xmlns:a16="http://schemas.microsoft.com/office/drawing/2014/main" val="1898513130"/>
                    </a:ext>
                  </a:extLst>
                </a:gridCol>
                <a:gridCol w="576072">
                  <a:extLst>
                    <a:ext uri="{9D8B030D-6E8A-4147-A177-3AD203B41FA5}">
                      <a16:colId xmlns:a16="http://schemas.microsoft.com/office/drawing/2014/main" val="3669620928"/>
                    </a:ext>
                  </a:extLst>
                </a:gridCol>
                <a:gridCol w="576072">
                  <a:extLst>
                    <a:ext uri="{9D8B030D-6E8A-4147-A177-3AD203B41FA5}">
                      <a16:colId xmlns:a16="http://schemas.microsoft.com/office/drawing/2014/main" val="287453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7933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- 2023-07-06 17:36:06</a:t>
                      </a:r>
                      <a:r>
                        <a:rPr kumimoji="0" lang="de-DE" sz="1000" b="0" i="0" u="none" strike="noStrike" kern="1200" cap="none" spc="0" normalizeH="0" baseline="0" noProof="0">
                          <a:ln>
                            <a:noFill/>
                          </a:ln>
                          <a:solidFill>
                            <a:prstClr val="black"/>
                          </a:solidFill>
                          <a:effectLst/>
                          <a:uLnTx/>
                          <a:uFillTx/>
                          <a:latin typeface="Calibri"/>
                          <a:ea typeface="+mn-ea"/>
                          <a:cs typeface="+mn-cs"/>
                        </a:rPr>
                        <a:t>
 Ein Kuss sagt mehr als 1000 Worte. Ein WURZELPETER aber auch. Gut, dass man sich nicht entscheiden muss. Erst einen WURZELPETER und dann einen Kuss, bitte! 😉
.
.
.
#küsschen #wurzelpeter #machtdierunde #ohneworte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https://quintly-image-storage.s3.amazonaws.com/8b39009b5fbd521a7092e076c7f6b1b8/efb4ac163a185a5d216f29fc4a864ba4.jpg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15.92245698105 %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70.725034199726 %</a:t>
                      </a:r>
                    </a:p>
                  </a:txBody>
                  <a:tcPr/>
                </a:tc>
                <a:extLst>
                  <a:ext uri="{0D108BD9-81ED-4DB2-BD59-A6C34878D82A}">
                    <a16:rowId xmlns:a16="http://schemas.microsoft.com/office/drawing/2014/main" val="258218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Wurzelpeter.Berlin Wurzelpeter - 2023-06-21 17:36:02</a:t>
                      </a:r>
                      <a:r>
                        <a:rPr kumimoji="0" lang="en-US" sz="1000" b="0" i="0" u="none" strike="noStrike" kern="1200" cap="none" spc="0" normalizeH="0" baseline="0" noProof="0">
                          <a:ln>
                            <a:noFill/>
                          </a:ln>
                          <a:solidFill>
                            <a:prstClr val="black"/>
                          </a:solidFill>
                          <a:effectLst/>
                          <a:uLnTx/>
                          <a:uFillTx/>
                          <a:latin typeface="Calibri"/>
                          <a:ea typeface="+mn-ea"/>
                          <a:cs typeface="+mn-cs"/>
                        </a:rPr>
                        <a:t>
 Und auch was du diesen Sommer trinken wirst! Kennst du schon unsere leckeren WURZELPETER Rezepte? Hier geht's lang: https://www.wurzelpeter.berlin/rezepte/drinks/
.
.
.
#rezept #lecker #kräuterlikörliebe #drinkresponsibly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https://quintly-image-storage.s3.amazonaws.com/8b39009b5fbd521a7092e076c7f6b1b8/f2bbd08cb3639dd091915d087fc903c3.jpg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23.86786261212 %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73.327222731439 %</a:t>
                      </a:r>
                    </a:p>
                  </a:txBody>
                  <a:tcPr/>
                </a:tc>
                <a:extLst>
                  <a:ext uri="{0D108BD9-81ED-4DB2-BD59-A6C34878D82A}">
                    <a16:rowId xmlns:a16="http://schemas.microsoft.com/office/drawing/2014/main" val="2900869672"/>
                  </a:ext>
                </a:extLst>
              </a:tr>
            </a:tbl>
          </a:graphicData>
        </a:graphic>
      </p:graphicFrame>
      <p:sp>
        <p:nvSpPr>
          <p:cNvPr id="4" name="Text Placeholder 3">
            <a:extLst>
              <a:ext uri="{FF2B5EF4-FFF2-40B4-BE49-F238E27FC236}">
                <a16:creationId xmlns:a16="http://schemas.microsoft.com/office/drawing/2014/main" id="{91D06E87-68EF-4F54-9C69-2315157FA1E6}"/>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872256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F2EBF-8864-45B5-B7A3-1B4C68C54A28}"/>
              </a:ext>
            </a:extLst>
          </p:cNvPr>
          <p:cNvSpPr>
            <a:spLocks noGrp="1"/>
          </p:cNvSpPr>
          <p:nvPr>
            <p:ph type="title"/>
          </p:nvPr>
        </p:nvSpPr>
        <p:spPr/>
        <p:txBody>
          <a:bodyPr/>
          <a:lstStyle/>
          <a:p>
            <a:r>
              <a:rPr lang="de-DE"/>
              <a:t>Facebook Organische Reichweite  - aufsteigend sortiert | WUP - 10 of 14</a:t>
            </a:r>
            <a:endParaRPr lang="en-US"/>
          </a:p>
        </p:txBody>
      </p:sp>
      <p:graphicFrame>
        <p:nvGraphicFramePr>
          <p:cNvPr id="5" name="Table Placeholder 4">
            <a:extLst>
              <a:ext uri="{FF2B5EF4-FFF2-40B4-BE49-F238E27FC236}">
                <a16:creationId xmlns:a16="http://schemas.microsoft.com/office/drawing/2014/main" id="{6F5174D8-D96C-4BE5-9076-46163C35C571}"/>
              </a:ext>
            </a:extLst>
          </p:cNvPr>
          <p:cNvGraphicFramePr>
            <a:graphicFrameLocks noGrp="1"/>
          </p:cNvGraphicFramePr>
          <p:nvPr>
            <p:ph type="tbl" sz="quarter" idx="13"/>
            <p:extLst>
              <p:ext uri="{D42A27DB-BD31-4B8C-83A1-F6EECF244321}">
                <p14:modId xmlns:p14="http://schemas.microsoft.com/office/powerpoint/2010/main" val="72611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3995391"/>
                    </a:ext>
                  </a:extLst>
                </a:gridCol>
                <a:gridCol w="2468880">
                  <a:extLst>
                    <a:ext uri="{9D8B030D-6E8A-4147-A177-3AD203B41FA5}">
                      <a16:colId xmlns:a16="http://schemas.microsoft.com/office/drawing/2014/main" val="4245883115"/>
                    </a:ext>
                  </a:extLst>
                </a:gridCol>
                <a:gridCol w="576072">
                  <a:extLst>
                    <a:ext uri="{9D8B030D-6E8A-4147-A177-3AD203B41FA5}">
                      <a16:colId xmlns:a16="http://schemas.microsoft.com/office/drawing/2014/main" val="1178569672"/>
                    </a:ext>
                  </a:extLst>
                </a:gridCol>
                <a:gridCol w="576072">
                  <a:extLst>
                    <a:ext uri="{9D8B030D-6E8A-4147-A177-3AD203B41FA5}">
                      <a16:colId xmlns:a16="http://schemas.microsoft.com/office/drawing/2014/main" val="2363488244"/>
                    </a:ext>
                  </a:extLst>
                </a:gridCol>
                <a:gridCol w="576072">
                  <a:extLst>
                    <a:ext uri="{9D8B030D-6E8A-4147-A177-3AD203B41FA5}">
                      <a16:colId xmlns:a16="http://schemas.microsoft.com/office/drawing/2014/main" val="217600884"/>
                    </a:ext>
                  </a:extLst>
                </a:gridCol>
                <a:gridCol w="576072">
                  <a:extLst>
                    <a:ext uri="{9D8B030D-6E8A-4147-A177-3AD203B41FA5}">
                      <a16:colId xmlns:a16="http://schemas.microsoft.com/office/drawing/2014/main" val="2974730212"/>
                    </a:ext>
                  </a:extLst>
                </a:gridCol>
                <a:gridCol w="576072">
                  <a:extLst>
                    <a:ext uri="{9D8B030D-6E8A-4147-A177-3AD203B41FA5}">
                      <a16:colId xmlns:a16="http://schemas.microsoft.com/office/drawing/2014/main" val="292934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4781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- 2023-06-19 18:11:01</a:t>
                      </a:r>
                      <a:r>
                        <a:rPr kumimoji="0" lang="de-DE" sz="1000" b="0" i="0" u="none" strike="noStrike" kern="1200" cap="none" spc="0" normalizeH="0" baseline="0" noProof="0">
                          <a:ln>
                            <a:noFill/>
                          </a:ln>
                          <a:solidFill>
                            <a:prstClr val="black"/>
                          </a:solidFill>
                          <a:effectLst/>
                          <a:uLnTx/>
                          <a:uFillTx/>
                          <a:latin typeface="Calibri"/>
                          <a:ea typeface="+mn-ea"/>
                          <a:cs typeface="+mn-cs"/>
                        </a:rPr>
                        <a:t>
 Sommerzeit ist Draußen-Zeit. Oder wo genießt ihr den WURZELPETER bei den Temperaturen am liebsten?
.
.
.
#zuhauseistesdochamschönsten #sommerzeit #kräuter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https://quintly-image-storage.s3.amazonaws.com/8b39009b5fbd521a7092e076c7f6b1b8/17dd9a690f070ebc7239d49bb9f0028e.jpg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5.5238930293731 %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149.60317460317 %</a:t>
                      </a:r>
                    </a:p>
                  </a:txBody>
                  <a:tcPr/>
                </a:tc>
                <a:extLst>
                  <a:ext uri="{0D108BD9-81ED-4DB2-BD59-A6C34878D82A}">
                    <a16:rowId xmlns:a16="http://schemas.microsoft.com/office/drawing/2014/main" val="151423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- 2023-06-04 17:22:00</a:t>
                      </a:r>
                      <a:r>
                        <a:rPr kumimoji="0" lang="de-DE" sz="1000" b="0" i="0" u="none" strike="noStrike" kern="1200" cap="none" spc="0" normalizeH="0" baseline="0" noProof="0">
                          <a:ln>
                            <a:noFill/>
                          </a:ln>
                          <a:solidFill>
                            <a:prstClr val="black"/>
                          </a:solidFill>
                          <a:effectLst/>
                          <a:uLnTx/>
                          <a:uFillTx/>
                          <a:latin typeface="Calibri"/>
                          <a:ea typeface="+mn-ea"/>
                          <a:cs typeface="+mn-cs"/>
                        </a:rPr>
                        <a:t>
 Angenehm würzig mit einer leichten Süße. Schmeckst du die Kräuter und Gewürze im WURZELPETER heraus?
.
.
.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https://quintly-image-storage.s3.amazonaws.com/8b39009b5fbd521a7092e076c7f6b1b8/ffeb0786169f48d42e002d10cb1f102d.jpg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11.861394935584 %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111.04868913858 %</a:t>
                      </a:r>
                    </a:p>
                  </a:txBody>
                  <a:tcPr/>
                </a:tc>
                <a:extLst>
                  <a:ext uri="{0D108BD9-81ED-4DB2-BD59-A6C34878D82A}">
                    <a16:rowId xmlns:a16="http://schemas.microsoft.com/office/drawing/2014/main" val="4286820411"/>
                  </a:ext>
                </a:extLst>
              </a:tr>
            </a:tbl>
          </a:graphicData>
        </a:graphic>
      </p:graphicFrame>
      <p:sp>
        <p:nvSpPr>
          <p:cNvPr id="4" name="Text Placeholder 3">
            <a:extLst>
              <a:ext uri="{FF2B5EF4-FFF2-40B4-BE49-F238E27FC236}">
                <a16:creationId xmlns:a16="http://schemas.microsoft.com/office/drawing/2014/main" id="{274015AF-B3D2-40C5-945E-82A168EFD01A}"/>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057956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5C345-4E7A-4CC3-B740-3EA898A4A7FC}"/>
              </a:ext>
            </a:extLst>
          </p:cNvPr>
          <p:cNvSpPr>
            <a:spLocks noGrp="1"/>
          </p:cNvSpPr>
          <p:nvPr>
            <p:ph type="title"/>
          </p:nvPr>
        </p:nvSpPr>
        <p:spPr/>
        <p:txBody>
          <a:bodyPr/>
          <a:lstStyle/>
          <a:p>
            <a:r>
              <a:rPr lang="de-DE"/>
              <a:t>Facebook Organische Reichweite  - aufsteigend sortiert | WUP - 11 of 14</a:t>
            </a:r>
            <a:endParaRPr lang="en-US"/>
          </a:p>
        </p:txBody>
      </p:sp>
      <p:graphicFrame>
        <p:nvGraphicFramePr>
          <p:cNvPr id="5" name="Table Placeholder 4">
            <a:extLst>
              <a:ext uri="{FF2B5EF4-FFF2-40B4-BE49-F238E27FC236}">
                <a16:creationId xmlns:a16="http://schemas.microsoft.com/office/drawing/2014/main" id="{1CF5BF3B-8F81-464C-9A0B-FD6A8CC13E62}"/>
              </a:ext>
            </a:extLst>
          </p:cNvPr>
          <p:cNvGraphicFramePr>
            <a:graphicFrameLocks noGrp="1"/>
          </p:cNvGraphicFramePr>
          <p:nvPr>
            <p:ph type="tbl" sz="quarter" idx="13"/>
            <p:extLst>
              <p:ext uri="{D42A27DB-BD31-4B8C-83A1-F6EECF244321}">
                <p14:modId xmlns:p14="http://schemas.microsoft.com/office/powerpoint/2010/main" val="75993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5364105"/>
                    </a:ext>
                  </a:extLst>
                </a:gridCol>
                <a:gridCol w="2468880">
                  <a:extLst>
                    <a:ext uri="{9D8B030D-6E8A-4147-A177-3AD203B41FA5}">
                      <a16:colId xmlns:a16="http://schemas.microsoft.com/office/drawing/2014/main" val="1301417461"/>
                    </a:ext>
                  </a:extLst>
                </a:gridCol>
                <a:gridCol w="576072">
                  <a:extLst>
                    <a:ext uri="{9D8B030D-6E8A-4147-A177-3AD203B41FA5}">
                      <a16:colId xmlns:a16="http://schemas.microsoft.com/office/drawing/2014/main" val="286839086"/>
                    </a:ext>
                  </a:extLst>
                </a:gridCol>
                <a:gridCol w="576072">
                  <a:extLst>
                    <a:ext uri="{9D8B030D-6E8A-4147-A177-3AD203B41FA5}">
                      <a16:colId xmlns:a16="http://schemas.microsoft.com/office/drawing/2014/main" val="677092335"/>
                    </a:ext>
                  </a:extLst>
                </a:gridCol>
                <a:gridCol w="576072">
                  <a:extLst>
                    <a:ext uri="{9D8B030D-6E8A-4147-A177-3AD203B41FA5}">
                      <a16:colId xmlns:a16="http://schemas.microsoft.com/office/drawing/2014/main" val="3134365904"/>
                    </a:ext>
                  </a:extLst>
                </a:gridCol>
                <a:gridCol w="576072">
                  <a:extLst>
                    <a:ext uri="{9D8B030D-6E8A-4147-A177-3AD203B41FA5}">
                      <a16:colId xmlns:a16="http://schemas.microsoft.com/office/drawing/2014/main" val="1895098988"/>
                    </a:ext>
                  </a:extLst>
                </a:gridCol>
                <a:gridCol w="576072">
                  <a:extLst>
                    <a:ext uri="{9D8B030D-6E8A-4147-A177-3AD203B41FA5}">
                      <a16:colId xmlns:a16="http://schemas.microsoft.com/office/drawing/2014/main" val="4164494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1364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- 2023-05-30 17:11:02</a:t>
                      </a:r>
                      <a:r>
                        <a:rPr kumimoji="0" lang="de-DE" sz="1000" b="0" i="0" u="none" strike="noStrike" kern="1200" cap="none" spc="0" normalizeH="0" baseline="0" noProof="0">
                          <a:ln>
                            <a:noFill/>
                          </a:ln>
                          <a:solidFill>
                            <a:prstClr val="black"/>
                          </a:solidFill>
                          <a:effectLst/>
                          <a:uLnTx/>
                          <a:uFillTx/>
                          <a:latin typeface="Calibri"/>
                          <a:ea typeface="+mn-ea"/>
                          <a:cs typeface="+mn-cs"/>
                        </a:rPr>
                        <a:t>
 Auch wenn die Grillsaison eigentlich nie zu Ende war, im Sommer schmeckt es einfach noch ein bisschen besser. Oder?
.
.
.
#grillsaison #BBQ #gemeinsamgenießen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https://quintly-image-storage.s3.amazonaws.com/8b39009b5fbd521a7092e076c7f6b1b8/963aa8b30c36aefe31132fda88cee7af.jpg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33.900582176444 %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81.175693527081 %</a:t>
                      </a:r>
                    </a:p>
                  </a:txBody>
                  <a:tcPr/>
                </a:tc>
                <a:extLst>
                  <a:ext uri="{0D108BD9-81ED-4DB2-BD59-A6C34878D82A}">
                    <a16:rowId xmlns:a16="http://schemas.microsoft.com/office/drawing/2014/main" val="3662944095"/>
                  </a:ext>
                </a:extLst>
              </a:tr>
            </a:tbl>
          </a:graphicData>
        </a:graphic>
      </p:graphicFrame>
      <p:sp>
        <p:nvSpPr>
          <p:cNvPr id="4" name="Text Placeholder 3">
            <a:extLst>
              <a:ext uri="{FF2B5EF4-FFF2-40B4-BE49-F238E27FC236}">
                <a16:creationId xmlns:a16="http://schemas.microsoft.com/office/drawing/2014/main" id="{9F6E8199-78BE-49C6-AE1F-FC0F64AE0D62}"/>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75424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35662-C874-4E15-B5D0-5A2B40ADC9BA}"/>
              </a:ext>
            </a:extLst>
          </p:cNvPr>
          <p:cNvSpPr>
            <a:spLocks noGrp="1"/>
          </p:cNvSpPr>
          <p:nvPr>
            <p:ph type="title"/>
          </p:nvPr>
        </p:nvSpPr>
        <p:spPr/>
        <p:txBody>
          <a:bodyPr/>
          <a:lstStyle/>
          <a:p>
            <a:r>
              <a:rPr lang="de-DE"/>
              <a:t>Facebook Organische Reichweite  - aufsteigend sortiert | WUP - 12 of 14</a:t>
            </a:r>
            <a:endParaRPr lang="en-US"/>
          </a:p>
        </p:txBody>
      </p:sp>
      <p:graphicFrame>
        <p:nvGraphicFramePr>
          <p:cNvPr id="5" name="Table Placeholder 4">
            <a:extLst>
              <a:ext uri="{FF2B5EF4-FFF2-40B4-BE49-F238E27FC236}">
                <a16:creationId xmlns:a16="http://schemas.microsoft.com/office/drawing/2014/main" id="{9B57E434-9E02-42B3-B79F-571C09F45C94}"/>
              </a:ext>
            </a:extLst>
          </p:cNvPr>
          <p:cNvGraphicFramePr>
            <a:graphicFrameLocks noGrp="1"/>
          </p:cNvGraphicFramePr>
          <p:nvPr>
            <p:ph type="tbl" sz="quarter" idx="13"/>
            <p:extLst>
              <p:ext uri="{D42A27DB-BD31-4B8C-83A1-F6EECF244321}">
                <p14:modId xmlns:p14="http://schemas.microsoft.com/office/powerpoint/2010/main" val="333071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8753508"/>
                    </a:ext>
                  </a:extLst>
                </a:gridCol>
                <a:gridCol w="2468880">
                  <a:extLst>
                    <a:ext uri="{9D8B030D-6E8A-4147-A177-3AD203B41FA5}">
                      <a16:colId xmlns:a16="http://schemas.microsoft.com/office/drawing/2014/main" val="1524740366"/>
                    </a:ext>
                  </a:extLst>
                </a:gridCol>
                <a:gridCol w="576072">
                  <a:extLst>
                    <a:ext uri="{9D8B030D-6E8A-4147-A177-3AD203B41FA5}">
                      <a16:colId xmlns:a16="http://schemas.microsoft.com/office/drawing/2014/main" val="2344387131"/>
                    </a:ext>
                  </a:extLst>
                </a:gridCol>
                <a:gridCol w="576072">
                  <a:extLst>
                    <a:ext uri="{9D8B030D-6E8A-4147-A177-3AD203B41FA5}">
                      <a16:colId xmlns:a16="http://schemas.microsoft.com/office/drawing/2014/main" val="2565850558"/>
                    </a:ext>
                  </a:extLst>
                </a:gridCol>
                <a:gridCol w="576072">
                  <a:extLst>
                    <a:ext uri="{9D8B030D-6E8A-4147-A177-3AD203B41FA5}">
                      <a16:colId xmlns:a16="http://schemas.microsoft.com/office/drawing/2014/main" val="2720174691"/>
                    </a:ext>
                  </a:extLst>
                </a:gridCol>
                <a:gridCol w="576072">
                  <a:extLst>
                    <a:ext uri="{9D8B030D-6E8A-4147-A177-3AD203B41FA5}">
                      <a16:colId xmlns:a16="http://schemas.microsoft.com/office/drawing/2014/main" val="55352833"/>
                    </a:ext>
                  </a:extLst>
                </a:gridCol>
                <a:gridCol w="576072">
                  <a:extLst>
                    <a:ext uri="{9D8B030D-6E8A-4147-A177-3AD203B41FA5}">
                      <a16:colId xmlns:a16="http://schemas.microsoft.com/office/drawing/2014/main" val="3329568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19659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- 2023-05-18 13:00:03</a:t>
                      </a:r>
                      <a:r>
                        <a:rPr kumimoji="0" lang="de-DE" sz="1000" b="0" i="0" u="none" strike="noStrike" kern="1200" cap="none" spc="0" normalizeH="0" baseline="0" noProof="0">
                          <a:ln>
                            <a:noFill/>
                          </a:ln>
                          <a:solidFill>
                            <a:prstClr val="black"/>
                          </a:solidFill>
                          <a:effectLst/>
                          <a:uLnTx/>
                          <a:uFillTx/>
                          <a:latin typeface="Calibri"/>
                          <a:ea typeface="+mn-ea"/>
                          <a:cs typeface="+mn-cs"/>
                        </a:rPr>
                        <a:t>
 Ihr wollt noch mehr aus diesem Feiertag rausholen? Macht mit bei unserem Gewinnspiel und gewinnt eines von drei Paketen bestehend aus einem 12er Pack Kleinflaschen und einem Amazon Gutschein in Höhe von 20 Euro. Wie ihr mitmachen könnt? Folgt WURZELPETER und schreibt uns, wo und mit wem ihr WURZELPETER am liebsten trinkt. Das Gewinnspiel läuft bis zum 24.5.23 um 23:59 Uhr. Wir wünschen allen viel Glück und einen fröhlichen Feiertag!
.
.
.
#feiertag #nichtohneuns #kräuterlikörliebe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https://quintly-image-storage.s3.amazonaws.com/8b39009b5fbd521a7092e076c7f6b1b8/f8f7bfc39dc88e4c1bb6474725f85cf4.jpg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16.758747697974 %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110.16483516484 %</a:t>
                      </a:r>
                    </a:p>
                  </a:txBody>
                  <a:tcPr/>
                </a:tc>
                <a:extLst>
                  <a:ext uri="{0D108BD9-81ED-4DB2-BD59-A6C34878D82A}">
                    <a16:rowId xmlns:a16="http://schemas.microsoft.com/office/drawing/2014/main" val="1415757200"/>
                  </a:ext>
                </a:extLst>
              </a:tr>
            </a:tbl>
          </a:graphicData>
        </a:graphic>
      </p:graphicFrame>
      <p:sp>
        <p:nvSpPr>
          <p:cNvPr id="4" name="Text Placeholder 3">
            <a:extLst>
              <a:ext uri="{FF2B5EF4-FFF2-40B4-BE49-F238E27FC236}">
                <a16:creationId xmlns:a16="http://schemas.microsoft.com/office/drawing/2014/main" id="{07BE9865-93BD-4D35-B276-5D27B2322F21}"/>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49452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19ED-4ED0-4214-9F67-4CC6600F99E7}"/>
              </a:ext>
            </a:extLst>
          </p:cNvPr>
          <p:cNvSpPr>
            <a:spLocks noGrp="1"/>
          </p:cNvSpPr>
          <p:nvPr>
            <p:ph type="title"/>
          </p:nvPr>
        </p:nvSpPr>
        <p:spPr/>
        <p:txBody>
          <a:bodyPr/>
          <a:lstStyle/>
          <a:p>
            <a:r>
              <a:rPr lang="de-DE"/>
              <a:t>Facebook Organische Reichweite  - aufsteigend sortiert | WUP - 13 of 14</a:t>
            </a:r>
            <a:endParaRPr lang="en-US"/>
          </a:p>
        </p:txBody>
      </p:sp>
      <p:graphicFrame>
        <p:nvGraphicFramePr>
          <p:cNvPr id="5" name="Table Placeholder 4">
            <a:extLst>
              <a:ext uri="{FF2B5EF4-FFF2-40B4-BE49-F238E27FC236}">
                <a16:creationId xmlns:a16="http://schemas.microsoft.com/office/drawing/2014/main" id="{506B29A8-BDC5-41D6-98C9-E8F486E5EEBD}"/>
              </a:ext>
            </a:extLst>
          </p:cNvPr>
          <p:cNvGraphicFramePr>
            <a:graphicFrameLocks noGrp="1"/>
          </p:cNvGraphicFramePr>
          <p:nvPr>
            <p:ph type="tbl" sz="quarter" idx="13"/>
            <p:extLst>
              <p:ext uri="{D42A27DB-BD31-4B8C-83A1-F6EECF244321}">
                <p14:modId xmlns:p14="http://schemas.microsoft.com/office/powerpoint/2010/main" val="243236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114034"/>
                    </a:ext>
                  </a:extLst>
                </a:gridCol>
                <a:gridCol w="2468880">
                  <a:extLst>
                    <a:ext uri="{9D8B030D-6E8A-4147-A177-3AD203B41FA5}">
                      <a16:colId xmlns:a16="http://schemas.microsoft.com/office/drawing/2014/main" val="2580902963"/>
                    </a:ext>
                  </a:extLst>
                </a:gridCol>
                <a:gridCol w="576072">
                  <a:extLst>
                    <a:ext uri="{9D8B030D-6E8A-4147-A177-3AD203B41FA5}">
                      <a16:colId xmlns:a16="http://schemas.microsoft.com/office/drawing/2014/main" val="887185929"/>
                    </a:ext>
                  </a:extLst>
                </a:gridCol>
                <a:gridCol w="576072">
                  <a:extLst>
                    <a:ext uri="{9D8B030D-6E8A-4147-A177-3AD203B41FA5}">
                      <a16:colId xmlns:a16="http://schemas.microsoft.com/office/drawing/2014/main" val="3362704444"/>
                    </a:ext>
                  </a:extLst>
                </a:gridCol>
                <a:gridCol w="576072">
                  <a:extLst>
                    <a:ext uri="{9D8B030D-6E8A-4147-A177-3AD203B41FA5}">
                      <a16:colId xmlns:a16="http://schemas.microsoft.com/office/drawing/2014/main" val="1816602171"/>
                    </a:ext>
                  </a:extLst>
                </a:gridCol>
                <a:gridCol w="576072">
                  <a:extLst>
                    <a:ext uri="{9D8B030D-6E8A-4147-A177-3AD203B41FA5}">
                      <a16:colId xmlns:a16="http://schemas.microsoft.com/office/drawing/2014/main" val="942655779"/>
                    </a:ext>
                  </a:extLst>
                </a:gridCol>
                <a:gridCol w="576072">
                  <a:extLst>
                    <a:ext uri="{9D8B030D-6E8A-4147-A177-3AD203B41FA5}">
                      <a16:colId xmlns:a16="http://schemas.microsoft.com/office/drawing/2014/main" val="52986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58337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- 2023-05-14 11:00:03</a:t>
                      </a:r>
                      <a:r>
                        <a:rPr kumimoji="0" lang="de-DE" sz="1000" b="0" i="0" u="none" strike="noStrike" kern="1200" cap="none" spc="0" normalizeH="0" baseline="0" noProof="0">
                          <a:ln>
                            <a:noFill/>
                          </a:ln>
                          <a:solidFill>
                            <a:prstClr val="black"/>
                          </a:solidFill>
                          <a:effectLst/>
                          <a:uLnTx/>
                          <a:uFillTx/>
                          <a:latin typeface="Calibri"/>
                          <a:ea typeface="+mn-ea"/>
                          <a:cs typeface="+mn-cs"/>
                        </a:rPr>
                        <a:t>
 Heute stoßen wir an auf alle Mütter. Genießt euren Tag – Ihr habt es euch verdient!
#muttertag #lieblingsgetränk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https://quintly-image-storage.s3.amazonaws.com/8b39009b5fbd521a7092e076c7f6b1b8/ef4c87dbf606cfb3cc4346ea9d1ded9c.jpg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15.669911914696 %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98.372781065089 %</a:t>
                      </a:r>
                    </a:p>
                  </a:txBody>
                  <a:tcPr/>
                </a:tc>
                <a:extLst>
                  <a:ext uri="{0D108BD9-81ED-4DB2-BD59-A6C34878D82A}">
                    <a16:rowId xmlns:a16="http://schemas.microsoft.com/office/drawing/2014/main" val="71827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Wurzelpeter.Berlin Wurzelpeter - 2023-04-27 19:47:02</a:t>
                      </a:r>
                      <a:r>
                        <a:rPr kumimoji="0" lang="en-US" sz="1000" b="0" i="0" u="none" strike="noStrike" kern="1200" cap="none" spc="0" normalizeH="0" baseline="0" noProof="0">
                          <a:ln>
                            <a:noFill/>
                          </a:ln>
                          <a:solidFill>
                            <a:prstClr val="black"/>
                          </a:solidFill>
                          <a:effectLst/>
                          <a:uLnTx/>
                          <a:uFillTx/>
                          <a:latin typeface="Calibri"/>
                          <a:ea typeface="+mn-ea"/>
                          <a:cs typeface="+mn-cs"/>
                        </a:rPr>
                        <a:t>
 Der schmeckt nach mehr! Unser WURZELPETER Spicy Tonic. Hier geht's zum Rezept: https://www.wurzelpeter.berlin/rezepte/spicy-tonic/
.
.
.
#rezept #cocktail #spicytonic #geheimrezept #drinkresponsibly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https://quintly-image-storage.s3.amazonaws.com/8b39009b5fbd521a7092e076c7f6b1b8/802739ee50dff6797719587c868314f5.jpg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7.6469199905594 %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9.5679012345679 %</a:t>
                      </a:r>
                    </a:p>
                  </a:txBody>
                  <a:tcPr/>
                </a:tc>
                <a:extLst>
                  <a:ext uri="{0D108BD9-81ED-4DB2-BD59-A6C34878D82A}">
                    <a16:rowId xmlns:a16="http://schemas.microsoft.com/office/drawing/2014/main" val="4181640655"/>
                  </a:ext>
                </a:extLst>
              </a:tr>
            </a:tbl>
          </a:graphicData>
        </a:graphic>
      </p:graphicFrame>
      <p:sp>
        <p:nvSpPr>
          <p:cNvPr id="4" name="Text Placeholder 3">
            <a:extLst>
              <a:ext uri="{FF2B5EF4-FFF2-40B4-BE49-F238E27FC236}">
                <a16:creationId xmlns:a16="http://schemas.microsoft.com/office/drawing/2014/main" id="{D1AE3D9B-8BE8-4A10-8E2C-BA491D7CC3E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513290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EA09-B3AB-4481-9CDC-4A118C329BE8}"/>
              </a:ext>
            </a:extLst>
          </p:cNvPr>
          <p:cNvSpPr>
            <a:spLocks noGrp="1"/>
          </p:cNvSpPr>
          <p:nvPr>
            <p:ph type="title"/>
          </p:nvPr>
        </p:nvSpPr>
        <p:spPr/>
        <p:txBody>
          <a:bodyPr/>
          <a:lstStyle/>
          <a:p>
            <a:r>
              <a:rPr lang="de-DE"/>
              <a:t>Facebook Organische Reichweite  - aufsteigend sortiert | WUP - 14 of 14</a:t>
            </a:r>
            <a:endParaRPr lang="en-US"/>
          </a:p>
        </p:txBody>
      </p:sp>
      <p:graphicFrame>
        <p:nvGraphicFramePr>
          <p:cNvPr id="5" name="Table Placeholder 4">
            <a:extLst>
              <a:ext uri="{FF2B5EF4-FFF2-40B4-BE49-F238E27FC236}">
                <a16:creationId xmlns:a16="http://schemas.microsoft.com/office/drawing/2014/main" id="{1A883095-83B9-4306-9CC4-AD28663195F6}"/>
              </a:ext>
            </a:extLst>
          </p:cNvPr>
          <p:cNvGraphicFramePr>
            <a:graphicFrameLocks noGrp="1"/>
          </p:cNvGraphicFramePr>
          <p:nvPr>
            <p:ph type="tbl" sz="quarter" idx="13"/>
            <p:extLst>
              <p:ext uri="{D42A27DB-BD31-4B8C-83A1-F6EECF244321}">
                <p14:modId xmlns:p14="http://schemas.microsoft.com/office/powerpoint/2010/main" val="2742236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2925697"/>
                    </a:ext>
                  </a:extLst>
                </a:gridCol>
                <a:gridCol w="2468880">
                  <a:extLst>
                    <a:ext uri="{9D8B030D-6E8A-4147-A177-3AD203B41FA5}">
                      <a16:colId xmlns:a16="http://schemas.microsoft.com/office/drawing/2014/main" val="1966053959"/>
                    </a:ext>
                  </a:extLst>
                </a:gridCol>
                <a:gridCol w="576072">
                  <a:extLst>
                    <a:ext uri="{9D8B030D-6E8A-4147-A177-3AD203B41FA5}">
                      <a16:colId xmlns:a16="http://schemas.microsoft.com/office/drawing/2014/main" val="521849864"/>
                    </a:ext>
                  </a:extLst>
                </a:gridCol>
                <a:gridCol w="576072">
                  <a:extLst>
                    <a:ext uri="{9D8B030D-6E8A-4147-A177-3AD203B41FA5}">
                      <a16:colId xmlns:a16="http://schemas.microsoft.com/office/drawing/2014/main" val="797739300"/>
                    </a:ext>
                  </a:extLst>
                </a:gridCol>
                <a:gridCol w="576072">
                  <a:extLst>
                    <a:ext uri="{9D8B030D-6E8A-4147-A177-3AD203B41FA5}">
                      <a16:colId xmlns:a16="http://schemas.microsoft.com/office/drawing/2014/main" val="380559970"/>
                    </a:ext>
                  </a:extLst>
                </a:gridCol>
                <a:gridCol w="576072">
                  <a:extLst>
                    <a:ext uri="{9D8B030D-6E8A-4147-A177-3AD203B41FA5}">
                      <a16:colId xmlns:a16="http://schemas.microsoft.com/office/drawing/2014/main" val="3117454187"/>
                    </a:ext>
                  </a:extLst>
                </a:gridCol>
                <a:gridCol w="576072">
                  <a:extLst>
                    <a:ext uri="{9D8B030D-6E8A-4147-A177-3AD203B41FA5}">
                      <a16:colId xmlns:a16="http://schemas.microsoft.com/office/drawing/2014/main" val="183453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50982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- 2023-04-19 18:12:03</a:t>
                      </a:r>
                      <a:r>
                        <a:rPr kumimoji="0" lang="de-DE" sz="1000" b="0" i="0" u="none" strike="noStrike" kern="1200" cap="none" spc="0" normalizeH="0" baseline="0" noProof="0">
                          <a:ln>
                            <a:noFill/>
                          </a:ln>
                          <a:solidFill>
                            <a:prstClr val="black"/>
                          </a:solidFill>
                          <a:effectLst/>
                          <a:uLnTx/>
                          <a:uFillTx/>
                          <a:latin typeface="Calibri"/>
                          <a:ea typeface="+mn-ea"/>
                          <a:cs typeface="+mn-cs"/>
                        </a:rPr>
                        <a:t>
 Langsam wird es immer wärmer und wir freuen uns auf die ersten Grillabende. Auch wenn die Grillsaison nie beendet war, ist es bei schönem Wetter noch gemütlicher, oder?
.
.
.
#grillabend #feierabendgetränk #grillen #grillsaison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https://quintly-image-storage.s3.amazonaws.com/8b39009b5fbd521a7092e076c7f6b1b8/549ace7ea842c2921a0ebe928dfbb76c.jpg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5.7874762808349 %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93.852459016393 %</a:t>
                      </a:r>
                    </a:p>
                  </a:txBody>
                  <a:tcPr/>
                </a:tc>
                <a:extLst>
                  <a:ext uri="{0D108BD9-81ED-4DB2-BD59-A6C34878D82A}">
                    <a16:rowId xmlns:a16="http://schemas.microsoft.com/office/drawing/2014/main" val="313575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- 2023-04-10 18:20:39</a:t>
                      </a:r>
                      <a:r>
                        <a:rPr kumimoji="0" lang="de-DE" sz="1000" b="0" i="0" u="none" strike="noStrike" kern="1200" cap="none" spc="0" normalizeH="0" baseline="0" noProof="0">
                          <a:ln>
                            <a:noFill/>
                          </a:ln>
                          <a:solidFill>
                            <a:prstClr val="black"/>
                          </a:solidFill>
                          <a:effectLst/>
                          <a:uLnTx/>
                          <a:uFillTx/>
                          <a:latin typeface="Calibri"/>
                          <a:ea typeface="+mn-ea"/>
                          <a:cs typeface="+mn-cs"/>
                        </a:rPr>
                        <a:t>
 Wir mussten auch gar nicht lange suchen. Wir wünschen frohe Ostern und ein reich gefülltes Nest – hoffentlich mit WURZELPETER drin.
.
.
.
#osterei #ostergeschenk #froheostern #wurzelpeterliebe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https://quintly-image-storage.s3.amazonaws.com/8b39009b5fbd521a7092e076c7f6b1b8/78be885e6c66fe6f7e79a4e625b2391e.jpg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3.4013605442177 %</a:t>
                      </a:r>
                    </a:p>
                  </a:txBody>
                  <a:tcPr/>
                </a:tc>
                <a:extLst>
                  <a:ext uri="{0D108BD9-81ED-4DB2-BD59-A6C34878D82A}">
                    <a16:rowId xmlns:a16="http://schemas.microsoft.com/office/drawing/2014/main" val="4051048805"/>
                  </a:ext>
                </a:extLst>
              </a:tr>
            </a:tbl>
          </a:graphicData>
        </a:graphic>
      </p:graphicFrame>
      <p:sp>
        <p:nvSpPr>
          <p:cNvPr id="4" name="Text Placeholder 3">
            <a:extLst>
              <a:ext uri="{FF2B5EF4-FFF2-40B4-BE49-F238E27FC236}">
                <a16:creationId xmlns:a16="http://schemas.microsoft.com/office/drawing/2014/main" id="{3D17D7F7-2673-4ADB-BA54-70161EB4966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539669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E836-F258-4998-9597-729B7B6650EE}"/>
              </a:ext>
            </a:extLst>
          </p:cNvPr>
          <p:cNvSpPr>
            <a:spLocks noGrp="1"/>
          </p:cNvSpPr>
          <p:nvPr>
            <p:ph type="title"/>
          </p:nvPr>
        </p:nvSpPr>
        <p:spPr/>
        <p:txBody>
          <a:bodyPr/>
          <a:lstStyle/>
          <a:p>
            <a:r>
              <a:rPr lang="en-US"/>
              <a:t>Facebook Fans By City Table | WUP - 1 of 3</a:t>
            </a:r>
          </a:p>
        </p:txBody>
      </p:sp>
      <p:graphicFrame>
        <p:nvGraphicFramePr>
          <p:cNvPr id="5" name="Table Placeholder 4">
            <a:extLst>
              <a:ext uri="{FF2B5EF4-FFF2-40B4-BE49-F238E27FC236}">
                <a16:creationId xmlns:a16="http://schemas.microsoft.com/office/drawing/2014/main" id="{3A8BF85E-79C7-484F-A323-687E9F45A8C0}"/>
              </a:ext>
            </a:extLst>
          </p:cNvPr>
          <p:cNvGraphicFramePr>
            <a:graphicFrameLocks noGrp="1"/>
          </p:cNvGraphicFramePr>
          <p:nvPr>
            <p:ph type="tbl" sz="quarter" idx="13"/>
            <p:extLst>
              <p:ext uri="{D42A27DB-BD31-4B8C-83A1-F6EECF244321}">
                <p14:modId xmlns:p14="http://schemas.microsoft.com/office/powerpoint/2010/main" val="1321900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0184471"/>
                    </a:ext>
                  </a:extLst>
                </a:gridCol>
                <a:gridCol w="1645920">
                  <a:extLst>
                    <a:ext uri="{9D8B030D-6E8A-4147-A177-3AD203B41FA5}">
                      <a16:colId xmlns:a16="http://schemas.microsoft.com/office/drawing/2014/main" val="3091643211"/>
                    </a:ext>
                  </a:extLst>
                </a:gridCol>
                <a:gridCol w="1645920">
                  <a:extLst>
                    <a:ext uri="{9D8B030D-6E8A-4147-A177-3AD203B41FA5}">
                      <a16:colId xmlns:a16="http://schemas.microsoft.com/office/drawing/2014/main" val="164886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94517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extLst>
                  <a:ext uri="{0D108BD9-81ED-4DB2-BD59-A6C34878D82A}">
                    <a16:rowId xmlns:a16="http://schemas.microsoft.com/office/drawing/2014/main" val="25383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11.0 %</a:t>
                      </a:r>
                    </a:p>
                  </a:txBody>
                  <a:tcPr/>
                </a:tc>
                <a:extLst>
                  <a:ext uri="{0D108BD9-81ED-4DB2-BD59-A6C34878D82A}">
                    <a16:rowId xmlns:a16="http://schemas.microsoft.com/office/drawing/2014/main" val="33055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321540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Leipzig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142004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302603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am Main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179095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Traben-Trarbach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30249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Dortmund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15159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Seoul, Südkorea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42474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3402034529"/>
                  </a:ext>
                </a:extLst>
              </a:tr>
            </a:tbl>
          </a:graphicData>
        </a:graphic>
      </p:graphicFrame>
      <p:sp>
        <p:nvSpPr>
          <p:cNvPr id="4" name="Text Placeholder 3">
            <a:extLst>
              <a:ext uri="{FF2B5EF4-FFF2-40B4-BE49-F238E27FC236}">
                <a16:creationId xmlns:a16="http://schemas.microsoft.com/office/drawing/2014/main" id="{AA3BB12A-AE78-4AC3-9856-5E129F1E4D5C}"/>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048682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F951-23EC-4ACF-8D3C-AD485BD02C3C}"/>
              </a:ext>
            </a:extLst>
          </p:cNvPr>
          <p:cNvSpPr>
            <a:spLocks noGrp="1"/>
          </p:cNvSpPr>
          <p:nvPr>
            <p:ph type="title"/>
          </p:nvPr>
        </p:nvSpPr>
        <p:spPr/>
        <p:txBody>
          <a:bodyPr/>
          <a:lstStyle/>
          <a:p>
            <a:r>
              <a:rPr lang="en-US"/>
              <a:t>Facebook Fans By City Table | WUP - 2 of 3</a:t>
            </a:r>
          </a:p>
        </p:txBody>
      </p:sp>
      <p:graphicFrame>
        <p:nvGraphicFramePr>
          <p:cNvPr id="5" name="Table Placeholder 4">
            <a:extLst>
              <a:ext uri="{FF2B5EF4-FFF2-40B4-BE49-F238E27FC236}">
                <a16:creationId xmlns:a16="http://schemas.microsoft.com/office/drawing/2014/main" id="{F361DFF5-187D-4B24-A1EA-6520D39BAF8B}"/>
              </a:ext>
            </a:extLst>
          </p:cNvPr>
          <p:cNvGraphicFramePr>
            <a:graphicFrameLocks noGrp="1"/>
          </p:cNvGraphicFramePr>
          <p:nvPr>
            <p:ph type="tbl" sz="quarter" idx="13"/>
            <p:extLst>
              <p:ext uri="{D42A27DB-BD31-4B8C-83A1-F6EECF244321}">
                <p14:modId xmlns:p14="http://schemas.microsoft.com/office/powerpoint/2010/main" val="74736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1455396"/>
                    </a:ext>
                  </a:extLst>
                </a:gridCol>
                <a:gridCol w="1645920">
                  <a:extLst>
                    <a:ext uri="{9D8B030D-6E8A-4147-A177-3AD203B41FA5}">
                      <a16:colId xmlns:a16="http://schemas.microsoft.com/office/drawing/2014/main" val="3425645877"/>
                    </a:ext>
                  </a:extLst>
                </a:gridCol>
                <a:gridCol w="1645920">
                  <a:extLst>
                    <a:ext uri="{9D8B030D-6E8A-4147-A177-3AD203B41FA5}">
                      <a16:colId xmlns:a16="http://schemas.microsoft.com/office/drawing/2014/main" val="3846276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61578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84630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London, United Kingdom, Vereinigtes Königreich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37346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25201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Nürnberg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324295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Chemnitz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7645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6919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Dresden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585242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235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Erfurt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74910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648168233"/>
                  </a:ext>
                </a:extLst>
              </a:tr>
            </a:tbl>
          </a:graphicData>
        </a:graphic>
      </p:graphicFrame>
      <p:sp>
        <p:nvSpPr>
          <p:cNvPr id="4" name="Text Placeholder 3">
            <a:extLst>
              <a:ext uri="{FF2B5EF4-FFF2-40B4-BE49-F238E27FC236}">
                <a16:creationId xmlns:a16="http://schemas.microsoft.com/office/drawing/2014/main" id="{4F21C440-D823-4BBC-AD71-530E2F01D7C8}"/>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734397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72E6-1BA6-402F-AAAE-64A80563B67A}"/>
              </a:ext>
            </a:extLst>
          </p:cNvPr>
          <p:cNvSpPr>
            <a:spLocks noGrp="1"/>
          </p:cNvSpPr>
          <p:nvPr>
            <p:ph type="title"/>
          </p:nvPr>
        </p:nvSpPr>
        <p:spPr/>
        <p:txBody>
          <a:bodyPr/>
          <a:lstStyle/>
          <a:p>
            <a:r>
              <a:rPr lang="en-US"/>
              <a:t>Facebook Fans By City Table | WUP - 3 of 3</a:t>
            </a:r>
          </a:p>
        </p:txBody>
      </p:sp>
      <p:graphicFrame>
        <p:nvGraphicFramePr>
          <p:cNvPr id="5" name="Table Placeholder 4">
            <a:extLst>
              <a:ext uri="{FF2B5EF4-FFF2-40B4-BE49-F238E27FC236}">
                <a16:creationId xmlns:a16="http://schemas.microsoft.com/office/drawing/2014/main" id="{D42B7D29-DA4A-4B68-8B70-F31AF965A938}"/>
              </a:ext>
            </a:extLst>
          </p:cNvPr>
          <p:cNvGraphicFramePr>
            <a:graphicFrameLocks noGrp="1"/>
          </p:cNvGraphicFramePr>
          <p:nvPr>
            <p:ph type="tbl" sz="quarter" idx="13"/>
            <p:extLst>
              <p:ext uri="{D42A27DB-BD31-4B8C-83A1-F6EECF244321}">
                <p14:modId xmlns:p14="http://schemas.microsoft.com/office/powerpoint/2010/main" val="243298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81972636"/>
                    </a:ext>
                  </a:extLst>
                </a:gridCol>
                <a:gridCol w="1645920">
                  <a:extLst>
                    <a:ext uri="{9D8B030D-6E8A-4147-A177-3AD203B41FA5}">
                      <a16:colId xmlns:a16="http://schemas.microsoft.com/office/drawing/2014/main" val="171980951"/>
                    </a:ext>
                  </a:extLst>
                </a:gridCol>
                <a:gridCol w="1645920">
                  <a:extLst>
                    <a:ext uri="{9D8B030D-6E8A-4147-A177-3AD203B41FA5}">
                      <a16:colId xmlns:a16="http://schemas.microsoft.com/office/drawing/2014/main" val="411755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65251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Wiesbaden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31113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74845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Duisburg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45934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70667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982043408"/>
                  </a:ext>
                </a:extLst>
              </a:tr>
            </a:tbl>
          </a:graphicData>
        </a:graphic>
      </p:graphicFrame>
      <p:sp>
        <p:nvSpPr>
          <p:cNvPr id="4" name="Text Placeholder 3">
            <a:extLst>
              <a:ext uri="{FF2B5EF4-FFF2-40B4-BE49-F238E27FC236}">
                <a16:creationId xmlns:a16="http://schemas.microsoft.com/office/drawing/2014/main" id="{7E3277B8-DBD8-40FB-9050-C792EAA4DB7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975141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E4E5-E49E-452C-BBB3-3CB248F590B1}"/>
              </a:ext>
            </a:extLst>
          </p:cNvPr>
          <p:cNvSpPr>
            <a:spLocks noGrp="1"/>
          </p:cNvSpPr>
          <p:nvPr>
            <p:ph type="title"/>
          </p:nvPr>
        </p:nvSpPr>
        <p:spPr/>
        <p:txBody>
          <a:bodyPr/>
          <a:lstStyle/>
          <a:p>
            <a:r>
              <a:rPr lang="en-US"/>
              <a:t>Instagram Followerentwicklung | WUP</a:t>
            </a:r>
          </a:p>
        </p:txBody>
      </p:sp>
      <p:graphicFrame>
        <p:nvGraphicFramePr>
          <p:cNvPr id="6" name="Chart Placeholder 5">
            <a:extLst>
              <a:ext uri="{FF2B5EF4-FFF2-40B4-BE49-F238E27FC236}">
                <a16:creationId xmlns:a16="http://schemas.microsoft.com/office/drawing/2014/main" id="{48106784-D213-41BC-818D-AF765135D084}"/>
              </a:ext>
            </a:extLst>
          </p:cNvPr>
          <p:cNvGraphicFramePr>
            <a:graphicFrameLocks noGrp="1"/>
          </p:cNvGraphicFramePr>
          <p:nvPr>
            <p:ph type="chart" sz="quarter" idx="13"/>
            <p:extLst>
              <p:ext uri="{D42A27DB-BD31-4B8C-83A1-F6EECF244321}">
                <p14:modId xmlns:p14="http://schemas.microsoft.com/office/powerpoint/2010/main" val="1998118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5E29BD-739C-4E06-BB5A-C776A6F5CB07}"/>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2F5F9324-8997-4342-807F-8D88A7CA78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640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A9A5-A22A-455C-8B3C-E0504A08E93A}"/>
              </a:ext>
            </a:extLst>
          </p:cNvPr>
          <p:cNvSpPr>
            <a:spLocks noGrp="1"/>
          </p:cNvSpPr>
          <p:nvPr>
            <p:ph type="title"/>
          </p:nvPr>
        </p:nvSpPr>
        <p:spPr/>
        <p:txBody>
          <a:bodyPr/>
          <a:lstStyle/>
          <a:p>
            <a:r>
              <a:rPr lang="en-US"/>
              <a:t>Instagram Followers Age Group Breakdown | WUP</a:t>
            </a:r>
          </a:p>
        </p:txBody>
      </p:sp>
      <p:graphicFrame>
        <p:nvGraphicFramePr>
          <p:cNvPr id="6" name="Chart Placeholder 5">
            <a:extLst>
              <a:ext uri="{FF2B5EF4-FFF2-40B4-BE49-F238E27FC236}">
                <a16:creationId xmlns:a16="http://schemas.microsoft.com/office/drawing/2014/main" id="{17078431-8F72-47BC-AD61-C2C23AD7F506}"/>
              </a:ext>
            </a:extLst>
          </p:cNvPr>
          <p:cNvGraphicFramePr>
            <a:graphicFrameLocks noGrp="1"/>
          </p:cNvGraphicFramePr>
          <p:nvPr>
            <p:ph type="chart" sz="quarter" idx="13"/>
            <p:extLst>
              <p:ext uri="{D42A27DB-BD31-4B8C-83A1-F6EECF244321}">
                <p14:modId xmlns:p14="http://schemas.microsoft.com/office/powerpoint/2010/main" val="306677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D1D705-8790-4134-9D94-CECE4C7176E3}"/>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A271C38D-8810-4C1A-B39D-BB930A6F7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986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FF629-8641-45A7-B369-03131978B707}"/>
              </a:ext>
            </a:extLst>
          </p:cNvPr>
          <p:cNvSpPr>
            <a:spLocks noGrp="1"/>
          </p:cNvSpPr>
          <p:nvPr>
            <p:ph type="title"/>
          </p:nvPr>
        </p:nvSpPr>
        <p:spPr/>
        <p:txBody>
          <a:bodyPr/>
          <a:lstStyle/>
          <a:p>
            <a:r>
              <a:rPr lang="en-US"/>
              <a:t>Instagram Followers Gender Breakdown | WUP</a:t>
            </a:r>
          </a:p>
        </p:txBody>
      </p:sp>
      <p:graphicFrame>
        <p:nvGraphicFramePr>
          <p:cNvPr id="6" name="Chart Placeholder 5">
            <a:extLst>
              <a:ext uri="{FF2B5EF4-FFF2-40B4-BE49-F238E27FC236}">
                <a16:creationId xmlns:a16="http://schemas.microsoft.com/office/drawing/2014/main" id="{FCC6B5BB-5B8D-4624-9015-CE1B1EEF1EA0}"/>
              </a:ext>
            </a:extLst>
          </p:cNvPr>
          <p:cNvGraphicFramePr>
            <a:graphicFrameLocks noGrp="1"/>
          </p:cNvGraphicFramePr>
          <p:nvPr>
            <p:ph type="chart" sz="quarter" idx="13"/>
            <p:extLst>
              <p:ext uri="{D42A27DB-BD31-4B8C-83A1-F6EECF244321}">
                <p14:modId xmlns:p14="http://schemas.microsoft.com/office/powerpoint/2010/main" val="2322102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C7C4E-89C6-47D9-B074-A6550D460994}"/>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A5980B1D-992D-4D05-B9C5-ED18079BF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676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834D4-612A-43F5-8E44-788E2C4C01A5}"/>
              </a:ext>
            </a:extLst>
          </p:cNvPr>
          <p:cNvSpPr>
            <a:spLocks noGrp="1"/>
          </p:cNvSpPr>
          <p:nvPr>
            <p:ph type="title"/>
          </p:nvPr>
        </p:nvSpPr>
        <p:spPr/>
        <p:txBody>
          <a:bodyPr/>
          <a:lstStyle/>
          <a:p>
            <a:r>
              <a:rPr lang="en-US"/>
              <a:t>Instagram Followers Demographics | WUP</a:t>
            </a:r>
          </a:p>
        </p:txBody>
      </p:sp>
      <p:graphicFrame>
        <p:nvGraphicFramePr>
          <p:cNvPr id="6" name="Chart Placeholder 5">
            <a:extLst>
              <a:ext uri="{FF2B5EF4-FFF2-40B4-BE49-F238E27FC236}">
                <a16:creationId xmlns:a16="http://schemas.microsoft.com/office/drawing/2014/main" id="{F0192E66-FAA2-497C-B51F-DB7106F6F58F}"/>
              </a:ext>
            </a:extLst>
          </p:cNvPr>
          <p:cNvGraphicFramePr>
            <a:graphicFrameLocks noGrp="1"/>
          </p:cNvGraphicFramePr>
          <p:nvPr>
            <p:ph type="chart" sz="quarter" idx="13"/>
            <p:extLst>
              <p:ext uri="{D42A27DB-BD31-4B8C-83A1-F6EECF244321}">
                <p14:modId xmlns:p14="http://schemas.microsoft.com/office/powerpoint/2010/main" val="1189491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04B94-26B0-4B56-9E5B-15A0988F76D9}"/>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83D1CBAE-6312-414A-994B-D0A636BB3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9945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F30E-B745-409A-8316-3BE576A40CF8}"/>
              </a:ext>
            </a:extLst>
          </p:cNvPr>
          <p:cNvSpPr>
            <a:spLocks noGrp="1"/>
          </p:cNvSpPr>
          <p:nvPr>
            <p:ph type="title"/>
          </p:nvPr>
        </p:nvSpPr>
        <p:spPr/>
        <p:txBody>
          <a:bodyPr/>
          <a:lstStyle/>
          <a:p>
            <a:r>
              <a:rPr lang="en-US"/>
              <a:t>Instagram Reichweite | WUP</a:t>
            </a:r>
          </a:p>
        </p:txBody>
      </p:sp>
      <p:graphicFrame>
        <p:nvGraphicFramePr>
          <p:cNvPr id="6" name="Chart Placeholder 5">
            <a:extLst>
              <a:ext uri="{FF2B5EF4-FFF2-40B4-BE49-F238E27FC236}">
                <a16:creationId xmlns:a16="http://schemas.microsoft.com/office/drawing/2014/main" id="{C477AF2A-2577-4A3A-A6D2-6972B105ADBA}"/>
              </a:ext>
            </a:extLst>
          </p:cNvPr>
          <p:cNvGraphicFramePr>
            <a:graphicFrameLocks noGrp="1"/>
          </p:cNvGraphicFramePr>
          <p:nvPr>
            <p:ph type="chart" sz="quarter" idx="13"/>
            <p:extLst>
              <p:ext uri="{D42A27DB-BD31-4B8C-83A1-F6EECF244321}">
                <p14:modId xmlns:p14="http://schemas.microsoft.com/office/powerpoint/2010/main" val="3310213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2A6ED-FC09-4B8B-9009-6D6F312A3BB4}"/>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0FACCD6D-EEA3-4656-B84B-C98527B4B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074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9502C-A681-43E4-B5A6-152BF570AB68}"/>
              </a:ext>
            </a:extLst>
          </p:cNvPr>
          <p:cNvSpPr>
            <a:spLocks noGrp="1"/>
          </p:cNvSpPr>
          <p:nvPr>
            <p:ph type="title"/>
          </p:nvPr>
        </p:nvSpPr>
        <p:spPr/>
        <p:txBody>
          <a:bodyPr/>
          <a:lstStyle/>
          <a:p>
            <a:r>
              <a:rPr lang="de-DE"/>
              <a:t>Instagram Reichweite -  1, 7, 28 Tage | WUP</a:t>
            </a:r>
            <a:endParaRPr lang="en-US"/>
          </a:p>
        </p:txBody>
      </p:sp>
      <p:graphicFrame>
        <p:nvGraphicFramePr>
          <p:cNvPr id="5" name="Table Placeholder 4">
            <a:extLst>
              <a:ext uri="{FF2B5EF4-FFF2-40B4-BE49-F238E27FC236}">
                <a16:creationId xmlns:a16="http://schemas.microsoft.com/office/drawing/2014/main" id="{7B047156-E300-4EA7-A80C-174B2198318A}"/>
              </a:ext>
            </a:extLst>
          </p:cNvPr>
          <p:cNvGraphicFramePr>
            <a:graphicFrameLocks noGrp="1"/>
          </p:cNvGraphicFramePr>
          <p:nvPr>
            <p:ph type="tbl" sz="quarter" idx="13"/>
            <p:extLst>
              <p:ext uri="{D42A27DB-BD31-4B8C-83A1-F6EECF244321}">
                <p14:modId xmlns:p14="http://schemas.microsoft.com/office/powerpoint/2010/main" val="302497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0510560"/>
                    </a:ext>
                  </a:extLst>
                </a:gridCol>
                <a:gridCol w="1645920">
                  <a:extLst>
                    <a:ext uri="{9D8B030D-6E8A-4147-A177-3AD203B41FA5}">
                      <a16:colId xmlns:a16="http://schemas.microsoft.com/office/drawing/2014/main" val="3926035577"/>
                    </a:ext>
                  </a:extLst>
                </a:gridCol>
                <a:gridCol w="1645920">
                  <a:extLst>
                    <a:ext uri="{9D8B030D-6E8A-4147-A177-3AD203B41FA5}">
                      <a16:colId xmlns:a16="http://schemas.microsoft.com/office/drawing/2014/main" val="1250348528"/>
                    </a:ext>
                  </a:extLst>
                </a:gridCol>
                <a:gridCol w="1645920">
                  <a:extLst>
                    <a:ext uri="{9D8B030D-6E8A-4147-A177-3AD203B41FA5}">
                      <a16:colId xmlns:a16="http://schemas.microsoft.com/office/drawing/2014/main" val="362089881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597892567"/>
                  </a:ext>
                </a:extLst>
              </a:tr>
              <a:tr h="370840">
                <a:tc>
                  <a:txBody>
                    <a:bodyPr/>
                    <a:lstStyle/>
                    <a:p>
                      <a:r>
                        <a:rPr lang="en-US" sz="1000"/>
                        <a:t>wurzelpeter.berlin</a:t>
                      </a:r>
                    </a:p>
                  </a:txBody>
                  <a:tcPr/>
                </a:tc>
                <a:tc>
                  <a:txBody>
                    <a:bodyPr/>
                    <a:lstStyle/>
                    <a:p>
                      <a:r>
                        <a:rPr lang="en-US" sz="1000"/>
                        <a:t>4196</a:t>
                      </a:r>
                    </a:p>
                  </a:txBody>
                  <a:tcPr/>
                </a:tc>
                <a:tc>
                  <a:txBody>
                    <a:bodyPr/>
                    <a:lstStyle/>
                    <a:p>
                      <a:r>
                        <a:rPr lang="en-US" sz="1000"/>
                        <a:t>22594</a:t>
                      </a:r>
                    </a:p>
                  </a:txBody>
                  <a:tcPr/>
                </a:tc>
                <a:tc>
                  <a:txBody>
                    <a:bodyPr/>
                    <a:lstStyle/>
                    <a:p>
                      <a:r>
                        <a:rPr lang="en-US" sz="1000"/>
                        <a:t>66458</a:t>
                      </a:r>
                    </a:p>
                  </a:txBody>
                  <a:tcPr/>
                </a:tc>
                <a:extLst>
                  <a:ext uri="{0D108BD9-81ED-4DB2-BD59-A6C34878D82A}">
                    <a16:rowId xmlns:a16="http://schemas.microsoft.com/office/drawing/2014/main" val="1664569220"/>
                  </a:ext>
                </a:extLst>
              </a:tr>
            </a:tbl>
          </a:graphicData>
        </a:graphic>
      </p:graphicFrame>
      <p:sp>
        <p:nvSpPr>
          <p:cNvPr id="4" name="Text Placeholder 3">
            <a:extLst>
              <a:ext uri="{FF2B5EF4-FFF2-40B4-BE49-F238E27FC236}">
                <a16:creationId xmlns:a16="http://schemas.microsoft.com/office/drawing/2014/main" id="{665C9CA7-7ECC-4BD3-8CA7-65DB18010F2F}"/>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374280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AE6F-B45E-4F5B-AB64-5AA8CD29D6A0}"/>
              </a:ext>
            </a:extLst>
          </p:cNvPr>
          <p:cNvSpPr>
            <a:spLocks noGrp="1"/>
          </p:cNvSpPr>
          <p:nvPr>
            <p:ph type="title"/>
          </p:nvPr>
        </p:nvSpPr>
        <p:spPr/>
        <p:txBody>
          <a:bodyPr/>
          <a:lstStyle/>
          <a:p>
            <a:r>
              <a:rPr lang="en-US"/>
              <a:t>Instagram Postform | WUP</a:t>
            </a:r>
          </a:p>
        </p:txBody>
      </p:sp>
      <p:graphicFrame>
        <p:nvGraphicFramePr>
          <p:cNvPr id="6" name="Chart Placeholder 5">
            <a:extLst>
              <a:ext uri="{FF2B5EF4-FFF2-40B4-BE49-F238E27FC236}">
                <a16:creationId xmlns:a16="http://schemas.microsoft.com/office/drawing/2014/main" id="{63FF7A57-81AA-4AC9-88D3-C20D6331D979}"/>
              </a:ext>
            </a:extLst>
          </p:cNvPr>
          <p:cNvGraphicFramePr>
            <a:graphicFrameLocks noGrp="1"/>
          </p:cNvGraphicFramePr>
          <p:nvPr>
            <p:ph type="chart" sz="quarter" idx="13"/>
            <p:extLst>
              <p:ext uri="{D42A27DB-BD31-4B8C-83A1-F6EECF244321}">
                <p14:modId xmlns:p14="http://schemas.microsoft.com/office/powerpoint/2010/main" val="3874704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3FA5A7-5E5A-4ACC-BDE3-E226E9074CF0}"/>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33E94D5B-9C6D-4A32-9DE4-5739A00814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996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076F-C994-4B23-BB98-AEFE27FAB52E}"/>
              </a:ext>
            </a:extLst>
          </p:cNvPr>
          <p:cNvSpPr>
            <a:spLocks noGrp="1"/>
          </p:cNvSpPr>
          <p:nvPr>
            <p:ph type="title"/>
          </p:nvPr>
        </p:nvSpPr>
        <p:spPr/>
        <p:txBody>
          <a:bodyPr/>
          <a:lstStyle/>
          <a:p>
            <a:r>
              <a:rPr lang="en-US"/>
              <a:t>Instagram Post - Contentform | WUP</a:t>
            </a:r>
          </a:p>
        </p:txBody>
      </p:sp>
      <p:graphicFrame>
        <p:nvGraphicFramePr>
          <p:cNvPr id="6" name="Chart Placeholder 5">
            <a:extLst>
              <a:ext uri="{FF2B5EF4-FFF2-40B4-BE49-F238E27FC236}">
                <a16:creationId xmlns:a16="http://schemas.microsoft.com/office/drawing/2014/main" id="{6C6A142E-7B02-460C-A133-0A4D6CB3D24F}"/>
              </a:ext>
            </a:extLst>
          </p:cNvPr>
          <p:cNvGraphicFramePr>
            <a:graphicFrameLocks noGrp="1"/>
          </p:cNvGraphicFramePr>
          <p:nvPr>
            <p:ph type="chart" sz="quarter" idx="13"/>
            <p:extLst>
              <p:ext uri="{D42A27DB-BD31-4B8C-83A1-F6EECF244321}">
                <p14:modId xmlns:p14="http://schemas.microsoft.com/office/powerpoint/2010/main" val="3397682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9D229-E142-4A93-9C2A-DE57D158861A}"/>
              </a:ext>
            </a:extLst>
          </p:cNvPr>
          <p:cNvSpPr>
            <a:spLocks noGrp="1"/>
          </p:cNvSpPr>
          <p:nvPr>
            <p:ph type="body" sz="quarter" idx="14"/>
          </p:nvPr>
        </p:nvSpPr>
        <p:spPr/>
        <p:txBody>
          <a:bodyPr/>
          <a:lstStyle/>
          <a:p>
            <a:r>
              <a:rPr lang="en-US"/>
              <a:t>01/01/2023 - 11/29/2023</a:t>
            </a:r>
          </a:p>
        </p:txBody>
      </p:sp>
      <p:sp>
        <p:nvSpPr>
          <p:cNvPr id="5" name="Footer Placeholder 4">
            <a:extLst>
              <a:ext uri="{FF2B5EF4-FFF2-40B4-BE49-F238E27FC236}">
                <a16:creationId xmlns:a16="http://schemas.microsoft.com/office/drawing/2014/main" id="{DA7AD9CF-B0B6-4902-8A1B-E28BB14A9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045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790D-90A8-4105-A793-8DF1C0D84147}"/>
              </a:ext>
            </a:extLst>
          </p:cNvPr>
          <p:cNvSpPr>
            <a:spLocks noGrp="1"/>
          </p:cNvSpPr>
          <p:nvPr>
            <p:ph type="title"/>
          </p:nvPr>
        </p:nvSpPr>
        <p:spPr/>
        <p:txBody>
          <a:bodyPr/>
          <a:lstStyle/>
          <a:p>
            <a:r>
              <a:rPr lang="de-DE"/>
              <a:t>Instagram Organische Reichweite - aufsteigend sortiert | WUP - 1 of 12</a:t>
            </a:r>
            <a:endParaRPr lang="en-US"/>
          </a:p>
        </p:txBody>
      </p:sp>
      <p:graphicFrame>
        <p:nvGraphicFramePr>
          <p:cNvPr id="5" name="Table Placeholder 4">
            <a:extLst>
              <a:ext uri="{FF2B5EF4-FFF2-40B4-BE49-F238E27FC236}">
                <a16:creationId xmlns:a16="http://schemas.microsoft.com/office/drawing/2014/main" id="{EB40BA75-0E19-4C3F-B69A-0389A81EA07B}"/>
              </a:ext>
            </a:extLst>
          </p:cNvPr>
          <p:cNvGraphicFramePr>
            <a:graphicFrameLocks noGrp="1"/>
          </p:cNvGraphicFramePr>
          <p:nvPr>
            <p:ph type="tbl" sz="quarter" idx="13"/>
            <p:extLst>
              <p:ext uri="{D42A27DB-BD31-4B8C-83A1-F6EECF244321}">
                <p14:modId xmlns:p14="http://schemas.microsoft.com/office/powerpoint/2010/main" val="243740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8763583"/>
                    </a:ext>
                  </a:extLst>
                </a:gridCol>
                <a:gridCol w="2715768">
                  <a:extLst>
                    <a:ext uri="{9D8B030D-6E8A-4147-A177-3AD203B41FA5}">
                      <a16:colId xmlns:a16="http://schemas.microsoft.com/office/drawing/2014/main" val="3777153426"/>
                    </a:ext>
                  </a:extLst>
                </a:gridCol>
                <a:gridCol w="658368">
                  <a:extLst>
                    <a:ext uri="{9D8B030D-6E8A-4147-A177-3AD203B41FA5}">
                      <a16:colId xmlns:a16="http://schemas.microsoft.com/office/drawing/2014/main" val="3743484052"/>
                    </a:ext>
                  </a:extLst>
                </a:gridCol>
                <a:gridCol w="658368">
                  <a:extLst>
                    <a:ext uri="{9D8B030D-6E8A-4147-A177-3AD203B41FA5}">
                      <a16:colId xmlns:a16="http://schemas.microsoft.com/office/drawing/2014/main" val="3654192445"/>
                    </a:ext>
                  </a:extLst>
                </a:gridCol>
                <a:gridCol w="658368">
                  <a:extLst>
                    <a:ext uri="{9D8B030D-6E8A-4147-A177-3AD203B41FA5}">
                      <a16:colId xmlns:a16="http://schemas.microsoft.com/office/drawing/2014/main" val="2911898561"/>
                    </a:ext>
                  </a:extLst>
                </a:gridCol>
                <a:gridCol w="658368">
                  <a:extLst>
                    <a:ext uri="{9D8B030D-6E8A-4147-A177-3AD203B41FA5}">
                      <a16:colId xmlns:a16="http://schemas.microsoft.com/office/drawing/2014/main" val="407408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82822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- 2023-11-13 17:01:10</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https://quintly-image-storage.s3.amazonaws.com/a0f886d92ee5679bd53eb07c372f3373/842bf628d0299d01b0f252da6b06910b.jpg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18.65671641791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a:t>
                      </a:r>
                    </a:p>
                  </a:txBody>
                  <a:tcPr/>
                </a:tc>
                <a:extLst>
                  <a:ext uri="{0D108BD9-81ED-4DB2-BD59-A6C34878D82A}">
                    <a16:rowId xmlns:a16="http://schemas.microsoft.com/office/drawing/2014/main" val="260096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- 2023-11-03 18:00:44</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 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https://quintly-image-storage.s3.amazonaws.com/a0f886d92ee5679bd53eb07c372f3373/5bd4ffeacbd4e38a3113aea40e637e4d.jpg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7.2076882007475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extLst>
                  <a:ext uri="{0D108BD9-81ED-4DB2-BD59-A6C34878D82A}">
                    <a16:rowId xmlns:a16="http://schemas.microsoft.com/office/drawing/2014/main" val="3236554038"/>
                  </a:ext>
                </a:extLst>
              </a:tr>
            </a:tbl>
          </a:graphicData>
        </a:graphic>
      </p:graphicFrame>
      <p:sp>
        <p:nvSpPr>
          <p:cNvPr id="4" name="Text Placeholder 3">
            <a:extLst>
              <a:ext uri="{FF2B5EF4-FFF2-40B4-BE49-F238E27FC236}">
                <a16:creationId xmlns:a16="http://schemas.microsoft.com/office/drawing/2014/main" id="{E06F9B86-92DC-48F9-90D5-5AD82BFCC5E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637847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9E1F-C5EA-4A15-816F-45F3AD43FABD}"/>
              </a:ext>
            </a:extLst>
          </p:cNvPr>
          <p:cNvSpPr>
            <a:spLocks noGrp="1"/>
          </p:cNvSpPr>
          <p:nvPr>
            <p:ph type="title"/>
          </p:nvPr>
        </p:nvSpPr>
        <p:spPr/>
        <p:txBody>
          <a:bodyPr/>
          <a:lstStyle/>
          <a:p>
            <a:r>
              <a:rPr lang="de-DE"/>
              <a:t>Instagram Organische Reichweite - aufsteigend sortiert | WUP - 2 of 12</a:t>
            </a:r>
            <a:endParaRPr lang="en-US"/>
          </a:p>
        </p:txBody>
      </p:sp>
      <p:graphicFrame>
        <p:nvGraphicFramePr>
          <p:cNvPr id="5" name="Table Placeholder 4">
            <a:extLst>
              <a:ext uri="{FF2B5EF4-FFF2-40B4-BE49-F238E27FC236}">
                <a16:creationId xmlns:a16="http://schemas.microsoft.com/office/drawing/2014/main" id="{C110C0F8-ED19-4059-9C79-88D199370023}"/>
              </a:ext>
            </a:extLst>
          </p:cNvPr>
          <p:cNvGraphicFramePr>
            <a:graphicFrameLocks noGrp="1"/>
          </p:cNvGraphicFramePr>
          <p:nvPr>
            <p:ph type="tbl" sz="quarter" idx="13"/>
            <p:extLst>
              <p:ext uri="{D42A27DB-BD31-4B8C-83A1-F6EECF244321}">
                <p14:modId xmlns:p14="http://schemas.microsoft.com/office/powerpoint/2010/main" val="359453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15194049"/>
                    </a:ext>
                  </a:extLst>
                </a:gridCol>
                <a:gridCol w="2715768">
                  <a:extLst>
                    <a:ext uri="{9D8B030D-6E8A-4147-A177-3AD203B41FA5}">
                      <a16:colId xmlns:a16="http://schemas.microsoft.com/office/drawing/2014/main" val="2188282974"/>
                    </a:ext>
                  </a:extLst>
                </a:gridCol>
                <a:gridCol w="658368">
                  <a:extLst>
                    <a:ext uri="{9D8B030D-6E8A-4147-A177-3AD203B41FA5}">
                      <a16:colId xmlns:a16="http://schemas.microsoft.com/office/drawing/2014/main" val="2042435827"/>
                    </a:ext>
                  </a:extLst>
                </a:gridCol>
                <a:gridCol w="658368">
                  <a:extLst>
                    <a:ext uri="{9D8B030D-6E8A-4147-A177-3AD203B41FA5}">
                      <a16:colId xmlns:a16="http://schemas.microsoft.com/office/drawing/2014/main" val="1862043558"/>
                    </a:ext>
                  </a:extLst>
                </a:gridCol>
                <a:gridCol w="658368">
                  <a:extLst>
                    <a:ext uri="{9D8B030D-6E8A-4147-A177-3AD203B41FA5}">
                      <a16:colId xmlns:a16="http://schemas.microsoft.com/office/drawing/2014/main" val="2965679236"/>
                    </a:ext>
                  </a:extLst>
                </a:gridCol>
                <a:gridCol w="658368">
                  <a:extLst>
                    <a:ext uri="{9D8B030D-6E8A-4147-A177-3AD203B41FA5}">
                      <a16:colId xmlns:a16="http://schemas.microsoft.com/office/drawing/2014/main" val="1428191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64929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- 2023-10-31 18:00:43</a:t>
                      </a:r>
                      <a:r>
                        <a:rPr kumimoji="0" lang="de-DE" sz="1000" b="0" i="0" u="none" strike="noStrike" kern="1200" cap="none" spc="0" normalizeH="0" baseline="0" noProof="0">
                          <a:ln>
                            <a:noFill/>
                          </a:ln>
                          <a:solidFill>
                            <a:prstClr val="black"/>
                          </a:solidFill>
                          <a:effectLst/>
                          <a:uLnTx/>
                          <a:uFillTx/>
                          <a:latin typeface="Calibri"/>
                          <a:ea typeface="+mn-ea"/>
                          <a:cs typeface="+mn-cs"/>
                        </a:rPr>
                        <a:t>
 Er sieht düster aus und ist schrecklich lecker! Aber keine Angst, wenn er verschwindet – Nachschub bekommt ihr einfach online. Link in Bio 
 #halloween #geisterstunde #wurzelpeter #nachschub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https://quintly-image-storage.s3.amazonaws.com/a0f886d92ee5679bd53eb07c372f3373/c947d5c23090bef96b705506ccdbb943.jpg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6.7805659369995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extLst>
                  <a:ext uri="{0D108BD9-81ED-4DB2-BD59-A6C34878D82A}">
                    <a16:rowId xmlns:a16="http://schemas.microsoft.com/office/drawing/2014/main" val="11149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- 2023-10-22 17:01:01</a:t>
                      </a:r>
                      <a:r>
                        <a:rPr kumimoji="0" lang="de-DE" sz="1000" b="0" i="0" u="none" strike="noStrike" kern="1200" cap="none" spc="0" normalizeH="0" baseline="0" noProof="0">
                          <a:ln>
                            <a:noFill/>
                          </a:ln>
                          <a:solidFill>
                            <a:prstClr val="black"/>
                          </a:solidFill>
                          <a:effectLst/>
                          <a:uLnTx/>
                          <a:uFillTx/>
                          <a:latin typeface="Calibri"/>
                          <a:ea typeface="+mn-ea"/>
                          <a:cs typeface="+mn-cs"/>
                        </a:rPr>
                        <a:t>
 Schon ist das Wochenende fast wieder vorbei! Wir haben die Zeit für Freunde, eine Runde WURZELPETER und was Leckeres vom Grill genutzt. 
Und was habt ihr so gemacht?
#grillen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https://quintly-image-storage.s3.amazonaws.com/a0f886d92ee5679bd53eb07c372f3373/63f7d9b7810f4a3578696fbd608f9e70.jpg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6.8836712913554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extLst>
                  <a:ext uri="{0D108BD9-81ED-4DB2-BD59-A6C34878D82A}">
                    <a16:rowId xmlns:a16="http://schemas.microsoft.com/office/drawing/2014/main" val="3406559341"/>
                  </a:ext>
                </a:extLst>
              </a:tr>
            </a:tbl>
          </a:graphicData>
        </a:graphic>
      </p:graphicFrame>
      <p:sp>
        <p:nvSpPr>
          <p:cNvPr id="4" name="Text Placeholder 3">
            <a:extLst>
              <a:ext uri="{FF2B5EF4-FFF2-40B4-BE49-F238E27FC236}">
                <a16:creationId xmlns:a16="http://schemas.microsoft.com/office/drawing/2014/main" id="{40A721CF-40B9-4662-8857-A096AB96214F}"/>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433142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0A9D-43BC-4249-B582-43104F70E7E1}"/>
              </a:ext>
            </a:extLst>
          </p:cNvPr>
          <p:cNvSpPr>
            <a:spLocks noGrp="1"/>
          </p:cNvSpPr>
          <p:nvPr>
            <p:ph type="title"/>
          </p:nvPr>
        </p:nvSpPr>
        <p:spPr/>
        <p:txBody>
          <a:bodyPr/>
          <a:lstStyle/>
          <a:p>
            <a:r>
              <a:rPr lang="de-DE"/>
              <a:t>Instagram Organische Reichweite - aufsteigend sortiert | WUP - 3 of 12</a:t>
            </a:r>
            <a:endParaRPr lang="en-US"/>
          </a:p>
        </p:txBody>
      </p:sp>
      <p:graphicFrame>
        <p:nvGraphicFramePr>
          <p:cNvPr id="5" name="Table Placeholder 4">
            <a:extLst>
              <a:ext uri="{FF2B5EF4-FFF2-40B4-BE49-F238E27FC236}">
                <a16:creationId xmlns:a16="http://schemas.microsoft.com/office/drawing/2014/main" id="{782FF3EA-88BD-4A06-97DD-D18DF744EECA}"/>
              </a:ext>
            </a:extLst>
          </p:cNvPr>
          <p:cNvGraphicFramePr>
            <a:graphicFrameLocks noGrp="1"/>
          </p:cNvGraphicFramePr>
          <p:nvPr>
            <p:ph type="tbl" sz="quarter" idx="13"/>
            <p:extLst>
              <p:ext uri="{D42A27DB-BD31-4B8C-83A1-F6EECF244321}">
                <p14:modId xmlns:p14="http://schemas.microsoft.com/office/powerpoint/2010/main" val="1766535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87283999"/>
                    </a:ext>
                  </a:extLst>
                </a:gridCol>
                <a:gridCol w="2715768">
                  <a:extLst>
                    <a:ext uri="{9D8B030D-6E8A-4147-A177-3AD203B41FA5}">
                      <a16:colId xmlns:a16="http://schemas.microsoft.com/office/drawing/2014/main" val="4103369545"/>
                    </a:ext>
                  </a:extLst>
                </a:gridCol>
                <a:gridCol w="658368">
                  <a:extLst>
                    <a:ext uri="{9D8B030D-6E8A-4147-A177-3AD203B41FA5}">
                      <a16:colId xmlns:a16="http://schemas.microsoft.com/office/drawing/2014/main" val="2072250747"/>
                    </a:ext>
                  </a:extLst>
                </a:gridCol>
                <a:gridCol w="658368">
                  <a:extLst>
                    <a:ext uri="{9D8B030D-6E8A-4147-A177-3AD203B41FA5}">
                      <a16:colId xmlns:a16="http://schemas.microsoft.com/office/drawing/2014/main" val="2530964362"/>
                    </a:ext>
                  </a:extLst>
                </a:gridCol>
                <a:gridCol w="658368">
                  <a:extLst>
                    <a:ext uri="{9D8B030D-6E8A-4147-A177-3AD203B41FA5}">
                      <a16:colId xmlns:a16="http://schemas.microsoft.com/office/drawing/2014/main" val="3052993326"/>
                    </a:ext>
                  </a:extLst>
                </a:gridCol>
                <a:gridCol w="658368">
                  <a:extLst>
                    <a:ext uri="{9D8B030D-6E8A-4147-A177-3AD203B41FA5}">
                      <a16:colId xmlns:a16="http://schemas.microsoft.com/office/drawing/2014/main" val="366457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91975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- 2023-10-09 18:00:07</a:t>
                      </a:r>
                      <a:r>
                        <a:rPr kumimoji="0" lang="de-DE" sz="1000" b="0" i="0" u="none" strike="noStrike" kern="1200" cap="none" spc="0" normalizeH="0" baseline="0" noProof="0">
                          <a:ln>
                            <a:noFill/>
                          </a:ln>
                          <a:solidFill>
                            <a:prstClr val="black"/>
                          </a:solidFill>
                          <a:effectLst/>
                          <a:uLnTx/>
                          <a:uFillTx/>
                          <a:latin typeface="Calibri"/>
                          <a:ea typeface="+mn-ea"/>
                          <a:cs typeface="+mn-cs"/>
                        </a:rPr>
                        <a:t>
 Es ist wirklich wichtig sich mit den heimischen Kräutern auszukennen. Am besten probiert man sie auch direkt. Oder?
#kräuterlikör #lehrstunde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https://quintly-image-storage.s3.amazonaws.com/a0f886d92ee5679bd53eb07c372f3373/284b982e573710255d9a5d7a9b33c507.jpg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203353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- 2023-09-23 17:15:00</a:t>
                      </a:r>
                      <a:r>
                        <a:rPr kumimoji="0" lang="de-DE" sz="1000" b="0" i="0" u="none" strike="noStrike" kern="1200" cap="none" spc="0" normalizeH="0" baseline="0" noProof="0">
                          <a:ln>
                            <a:noFill/>
                          </a:ln>
                          <a:solidFill>
                            <a:prstClr val="black"/>
                          </a:solidFill>
                          <a:effectLst/>
                          <a:uLnTx/>
                          <a:uFillTx/>
                          <a:latin typeface="Calibri"/>
                          <a:ea typeface="+mn-ea"/>
                          <a:cs typeface="+mn-cs"/>
                        </a:rPr>
                        <a:t>
 Heute ist Herbstanfang! Aber kein Grund Trübsal zu blasen – WURZELPETER und Grillfleisch schmecken zu jeder Jahreszeit. Und im Herbst schwitzt man wenigstens nicht so am Grill.
#herbstanfang grillen #bbq #grillabend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https://quintly-image-storage.s3.amazonaws.com/a0f886d92ee5679bd53eb07c372f3373/f461c8241f8ad89f928bf0b4c38887d9.jpg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6.4259160913436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extLst>
                  <a:ext uri="{0D108BD9-81ED-4DB2-BD59-A6C34878D82A}">
                    <a16:rowId xmlns:a16="http://schemas.microsoft.com/office/drawing/2014/main" val="788514736"/>
                  </a:ext>
                </a:extLst>
              </a:tr>
            </a:tbl>
          </a:graphicData>
        </a:graphic>
      </p:graphicFrame>
      <p:sp>
        <p:nvSpPr>
          <p:cNvPr id="4" name="Text Placeholder 3">
            <a:extLst>
              <a:ext uri="{FF2B5EF4-FFF2-40B4-BE49-F238E27FC236}">
                <a16:creationId xmlns:a16="http://schemas.microsoft.com/office/drawing/2014/main" id="{596814D9-5EFB-4B23-A746-3F4A9953D2E2}"/>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679748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AD57C-7B7F-480F-9316-323B8926957E}"/>
              </a:ext>
            </a:extLst>
          </p:cNvPr>
          <p:cNvSpPr>
            <a:spLocks noGrp="1"/>
          </p:cNvSpPr>
          <p:nvPr>
            <p:ph type="title"/>
          </p:nvPr>
        </p:nvSpPr>
        <p:spPr/>
        <p:txBody>
          <a:bodyPr/>
          <a:lstStyle/>
          <a:p>
            <a:r>
              <a:rPr lang="de-DE"/>
              <a:t>Instagram Organische Reichweite - aufsteigend sortiert | WUP - 4 of 12</a:t>
            </a:r>
            <a:endParaRPr lang="en-US"/>
          </a:p>
        </p:txBody>
      </p:sp>
      <p:graphicFrame>
        <p:nvGraphicFramePr>
          <p:cNvPr id="5" name="Table Placeholder 4">
            <a:extLst>
              <a:ext uri="{FF2B5EF4-FFF2-40B4-BE49-F238E27FC236}">
                <a16:creationId xmlns:a16="http://schemas.microsoft.com/office/drawing/2014/main" id="{C5AFDEE2-FA9D-4B3C-A9AF-F7F7C32A1867}"/>
              </a:ext>
            </a:extLst>
          </p:cNvPr>
          <p:cNvGraphicFramePr>
            <a:graphicFrameLocks noGrp="1"/>
          </p:cNvGraphicFramePr>
          <p:nvPr>
            <p:ph type="tbl" sz="quarter" idx="13"/>
            <p:extLst>
              <p:ext uri="{D42A27DB-BD31-4B8C-83A1-F6EECF244321}">
                <p14:modId xmlns:p14="http://schemas.microsoft.com/office/powerpoint/2010/main" val="253706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4199234"/>
                    </a:ext>
                  </a:extLst>
                </a:gridCol>
                <a:gridCol w="2715768">
                  <a:extLst>
                    <a:ext uri="{9D8B030D-6E8A-4147-A177-3AD203B41FA5}">
                      <a16:colId xmlns:a16="http://schemas.microsoft.com/office/drawing/2014/main" val="722926604"/>
                    </a:ext>
                  </a:extLst>
                </a:gridCol>
                <a:gridCol w="658368">
                  <a:extLst>
                    <a:ext uri="{9D8B030D-6E8A-4147-A177-3AD203B41FA5}">
                      <a16:colId xmlns:a16="http://schemas.microsoft.com/office/drawing/2014/main" val="2620597718"/>
                    </a:ext>
                  </a:extLst>
                </a:gridCol>
                <a:gridCol w="658368">
                  <a:extLst>
                    <a:ext uri="{9D8B030D-6E8A-4147-A177-3AD203B41FA5}">
                      <a16:colId xmlns:a16="http://schemas.microsoft.com/office/drawing/2014/main" val="2899559916"/>
                    </a:ext>
                  </a:extLst>
                </a:gridCol>
                <a:gridCol w="658368">
                  <a:extLst>
                    <a:ext uri="{9D8B030D-6E8A-4147-A177-3AD203B41FA5}">
                      <a16:colId xmlns:a16="http://schemas.microsoft.com/office/drawing/2014/main" val="509204464"/>
                    </a:ext>
                  </a:extLst>
                </a:gridCol>
                <a:gridCol w="658368">
                  <a:extLst>
                    <a:ext uri="{9D8B030D-6E8A-4147-A177-3AD203B41FA5}">
                      <a16:colId xmlns:a16="http://schemas.microsoft.com/office/drawing/2014/main" val="188913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07190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- 2023-09-16 18:00:08</a:t>
                      </a:r>
                      <a:r>
                        <a:rPr kumimoji="0" lang="de-DE" sz="1000" b="0" i="0" u="none" strike="noStrike" kern="1200" cap="none" spc="0" normalizeH="0" baseline="0" noProof="0">
                          <a:ln>
                            <a:noFill/>
                          </a:ln>
                          <a:solidFill>
                            <a:prstClr val="black"/>
                          </a:solidFill>
                          <a:effectLst/>
                          <a:uLnTx/>
                          <a:uFillTx/>
                          <a:latin typeface="Calibri"/>
                          <a:ea typeface="+mn-ea"/>
                          <a:cs typeface="+mn-cs"/>
                        </a:rPr>
                        <a:t>
 Gestern ist die neue Ausgabe vom "Fire and Food"-Magazin erschienen und wir sind dabei. Schaut mal rein und probiert unser leckeres Rezept aus. 
Habt ihr euch schon ein Exemplar gesichert?
#fireandfood #wurzelpeter #rezept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https://quintly-image-storage.s3.amazonaws.com/a0f886d92ee5679bd53eb07c372f3373/270c32681225bf9189d960d2fd0a27e3.jpg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5.9011164274322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extLst>
                  <a:ext uri="{0D108BD9-81ED-4DB2-BD59-A6C34878D82A}">
                    <a16:rowId xmlns:a16="http://schemas.microsoft.com/office/drawing/2014/main" val="410895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- 2023-09-13 18:00:07</a:t>
                      </a:r>
                      <a:r>
                        <a:rPr kumimoji="0" lang="de-DE" sz="1000" b="0" i="0" u="none" strike="noStrike" kern="1200" cap="none" spc="0" normalizeH="0" baseline="0" noProof="0">
                          <a:ln>
                            <a:noFill/>
                          </a:ln>
                          <a:solidFill>
                            <a:prstClr val="black"/>
                          </a:solidFill>
                          <a:effectLst/>
                          <a:uLnTx/>
                          <a:uFillTx/>
                          <a:latin typeface="Calibri"/>
                          <a:ea typeface="+mn-ea"/>
                          <a:cs typeface="+mn-cs"/>
                        </a:rPr>
                        <a:t>
 Es muss Liebe sein. Wie war es bei euch?
#wurzelpeterliebe #wahreliebe #liebe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https://quintly-image-storage.s3.amazonaws.com/a0f886d92ee5679bd53eb07c372f3373/b774c21156f892ab12668b8cc4ef2d52.jpg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5.055880787653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extLst>
                  <a:ext uri="{0D108BD9-81ED-4DB2-BD59-A6C34878D82A}">
                    <a16:rowId xmlns:a16="http://schemas.microsoft.com/office/drawing/2014/main" val="23287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- 2023-09-08 18:00:06</a:t>
                      </a:r>
                      <a:r>
                        <a:rPr kumimoji="0" lang="de-DE" sz="1000" b="0" i="0" u="none" strike="noStrike" kern="1200" cap="none" spc="0" normalizeH="0" baseline="0" noProof="0">
                          <a:ln>
                            <a:noFill/>
                          </a:ln>
                          <a:solidFill>
                            <a:prstClr val="black"/>
                          </a:solidFill>
                          <a:effectLst/>
                          <a:uLnTx/>
                          <a:uFillTx/>
                          <a:latin typeface="Calibri"/>
                          <a:ea typeface="+mn-ea"/>
                          <a:cs typeface="+mn-cs"/>
                        </a:rPr>
                        <a:t>
 Die beste Nachricht des Tages. Schmeißt ihr heute auch den Grill an? Und habt ihr schon das WURZELPETER Grillhähnchen probiert? Zum Rezept geht's über den Link in der Bio. 
#rezept #grillhähnchen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https://quintly-image-storage.s3.amazonaws.com/a0f886d92ee5679bd53eb07c372f3373/b89c22365cd59481d05dacc9751300ba.jpg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6.3331559340075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extLst>
                  <a:ext uri="{0D108BD9-81ED-4DB2-BD59-A6C34878D82A}">
                    <a16:rowId xmlns:a16="http://schemas.microsoft.com/office/drawing/2014/main" val="2928527287"/>
                  </a:ext>
                </a:extLst>
              </a:tr>
            </a:tbl>
          </a:graphicData>
        </a:graphic>
      </p:graphicFrame>
      <p:sp>
        <p:nvSpPr>
          <p:cNvPr id="4" name="Text Placeholder 3">
            <a:extLst>
              <a:ext uri="{FF2B5EF4-FFF2-40B4-BE49-F238E27FC236}">
                <a16:creationId xmlns:a16="http://schemas.microsoft.com/office/drawing/2014/main" id="{D501C6C9-634C-4F4E-86B1-AA6A49DF646C}"/>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867397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46B8-F05E-4B45-91DF-A5371C0825AF}"/>
              </a:ext>
            </a:extLst>
          </p:cNvPr>
          <p:cNvSpPr>
            <a:spLocks noGrp="1"/>
          </p:cNvSpPr>
          <p:nvPr>
            <p:ph type="title"/>
          </p:nvPr>
        </p:nvSpPr>
        <p:spPr/>
        <p:txBody>
          <a:bodyPr/>
          <a:lstStyle/>
          <a:p>
            <a:r>
              <a:rPr lang="de-DE"/>
              <a:t>Instagram Organische Reichweite - aufsteigend sortiert | WUP - 5 of 12</a:t>
            </a:r>
            <a:endParaRPr lang="en-US"/>
          </a:p>
        </p:txBody>
      </p:sp>
      <p:graphicFrame>
        <p:nvGraphicFramePr>
          <p:cNvPr id="5" name="Table Placeholder 4">
            <a:extLst>
              <a:ext uri="{FF2B5EF4-FFF2-40B4-BE49-F238E27FC236}">
                <a16:creationId xmlns:a16="http://schemas.microsoft.com/office/drawing/2014/main" id="{387D0095-4AFD-4E81-B91B-469E74F187B2}"/>
              </a:ext>
            </a:extLst>
          </p:cNvPr>
          <p:cNvGraphicFramePr>
            <a:graphicFrameLocks noGrp="1"/>
          </p:cNvGraphicFramePr>
          <p:nvPr>
            <p:ph type="tbl" sz="quarter" idx="13"/>
            <p:extLst>
              <p:ext uri="{D42A27DB-BD31-4B8C-83A1-F6EECF244321}">
                <p14:modId xmlns:p14="http://schemas.microsoft.com/office/powerpoint/2010/main" val="398046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50403738"/>
                    </a:ext>
                  </a:extLst>
                </a:gridCol>
                <a:gridCol w="2715768">
                  <a:extLst>
                    <a:ext uri="{9D8B030D-6E8A-4147-A177-3AD203B41FA5}">
                      <a16:colId xmlns:a16="http://schemas.microsoft.com/office/drawing/2014/main" val="2254815980"/>
                    </a:ext>
                  </a:extLst>
                </a:gridCol>
                <a:gridCol w="658368">
                  <a:extLst>
                    <a:ext uri="{9D8B030D-6E8A-4147-A177-3AD203B41FA5}">
                      <a16:colId xmlns:a16="http://schemas.microsoft.com/office/drawing/2014/main" val="1841757344"/>
                    </a:ext>
                  </a:extLst>
                </a:gridCol>
                <a:gridCol w="658368">
                  <a:extLst>
                    <a:ext uri="{9D8B030D-6E8A-4147-A177-3AD203B41FA5}">
                      <a16:colId xmlns:a16="http://schemas.microsoft.com/office/drawing/2014/main" val="3512345716"/>
                    </a:ext>
                  </a:extLst>
                </a:gridCol>
                <a:gridCol w="658368">
                  <a:extLst>
                    <a:ext uri="{9D8B030D-6E8A-4147-A177-3AD203B41FA5}">
                      <a16:colId xmlns:a16="http://schemas.microsoft.com/office/drawing/2014/main" val="373819941"/>
                    </a:ext>
                  </a:extLst>
                </a:gridCol>
                <a:gridCol w="658368">
                  <a:extLst>
                    <a:ext uri="{9D8B030D-6E8A-4147-A177-3AD203B41FA5}">
                      <a16:colId xmlns:a16="http://schemas.microsoft.com/office/drawing/2014/main" val="228829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419009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- 2023-08-26 18:00:09</a:t>
                      </a:r>
                      <a:r>
                        <a:rPr kumimoji="0" lang="de-DE" sz="1000" b="0" i="0" u="none" strike="noStrike" kern="1200" cap="none" spc="0" normalizeH="0" baseline="0" noProof="0">
                          <a:ln>
                            <a:noFill/>
                          </a:ln>
                          <a:solidFill>
                            <a:prstClr val="black"/>
                          </a:solidFill>
                          <a:effectLst/>
                          <a:uLnTx/>
                          <a:uFillTx/>
                          <a:latin typeface="Calibri"/>
                          <a:ea typeface="+mn-ea"/>
                          <a:cs typeface="+mn-cs"/>
                        </a:rPr>
                        <a:t>
 Happy Tag des Toilettenpapiers! Gut, dass wir das nicht mehr hamstern müssen. Wir legen uns lieber einen guten Vorrat an WURZELPETER für die nächste Grillparty mit Freunden an.
#wurzelpetervorrat #prioritätensetzen #kräuter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https://quintly-image-storage.s3.amazonaws.com/a0f886d92ee5679bd53eb07c372f3373/8cd9c862b939151fff200138bc35c37a.jpg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11.260775862069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extLst>
                  <a:ext uri="{0D108BD9-81ED-4DB2-BD59-A6C34878D82A}">
                    <a16:rowId xmlns:a16="http://schemas.microsoft.com/office/drawing/2014/main" val="1713575299"/>
                  </a:ext>
                </a:extLst>
              </a:tr>
            </a:tbl>
          </a:graphicData>
        </a:graphic>
      </p:graphicFrame>
      <p:sp>
        <p:nvSpPr>
          <p:cNvPr id="4" name="Text Placeholder 3">
            <a:extLst>
              <a:ext uri="{FF2B5EF4-FFF2-40B4-BE49-F238E27FC236}">
                <a16:creationId xmlns:a16="http://schemas.microsoft.com/office/drawing/2014/main" id="{131AD654-F58A-4F9E-9ACD-EB1B44E14D1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901878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E925-7C29-406D-A930-40006456C2E9}"/>
              </a:ext>
            </a:extLst>
          </p:cNvPr>
          <p:cNvSpPr>
            <a:spLocks noGrp="1"/>
          </p:cNvSpPr>
          <p:nvPr>
            <p:ph type="title"/>
          </p:nvPr>
        </p:nvSpPr>
        <p:spPr/>
        <p:txBody>
          <a:bodyPr/>
          <a:lstStyle/>
          <a:p>
            <a:r>
              <a:rPr lang="de-DE"/>
              <a:t>Instagram Organische Reichweite - aufsteigend sortiert | WUP - 6 of 12</a:t>
            </a:r>
            <a:endParaRPr lang="en-US"/>
          </a:p>
        </p:txBody>
      </p:sp>
      <p:graphicFrame>
        <p:nvGraphicFramePr>
          <p:cNvPr id="5" name="Table Placeholder 4">
            <a:extLst>
              <a:ext uri="{FF2B5EF4-FFF2-40B4-BE49-F238E27FC236}">
                <a16:creationId xmlns:a16="http://schemas.microsoft.com/office/drawing/2014/main" id="{5B3D3DAC-F25C-43B6-B2CE-837402CF1080}"/>
              </a:ext>
            </a:extLst>
          </p:cNvPr>
          <p:cNvGraphicFramePr>
            <a:graphicFrameLocks noGrp="1"/>
          </p:cNvGraphicFramePr>
          <p:nvPr>
            <p:ph type="tbl" sz="quarter" idx="13"/>
            <p:extLst>
              <p:ext uri="{D42A27DB-BD31-4B8C-83A1-F6EECF244321}">
                <p14:modId xmlns:p14="http://schemas.microsoft.com/office/powerpoint/2010/main" val="383473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76462979"/>
                    </a:ext>
                  </a:extLst>
                </a:gridCol>
                <a:gridCol w="2715768">
                  <a:extLst>
                    <a:ext uri="{9D8B030D-6E8A-4147-A177-3AD203B41FA5}">
                      <a16:colId xmlns:a16="http://schemas.microsoft.com/office/drawing/2014/main" val="4049664303"/>
                    </a:ext>
                  </a:extLst>
                </a:gridCol>
                <a:gridCol w="658368">
                  <a:extLst>
                    <a:ext uri="{9D8B030D-6E8A-4147-A177-3AD203B41FA5}">
                      <a16:colId xmlns:a16="http://schemas.microsoft.com/office/drawing/2014/main" val="988711194"/>
                    </a:ext>
                  </a:extLst>
                </a:gridCol>
                <a:gridCol w="658368">
                  <a:extLst>
                    <a:ext uri="{9D8B030D-6E8A-4147-A177-3AD203B41FA5}">
                      <a16:colId xmlns:a16="http://schemas.microsoft.com/office/drawing/2014/main" val="574716747"/>
                    </a:ext>
                  </a:extLst>
                </a:gridCol>
                <a:gridCol w="658368">
                  <a:extLst>
                    <a:ext uri="{9D8B030D-6E8A-4147-A177-3AD203B41FA5}">
                      <a16:colId xmlns:a16="http://schemas.microsoft.com/office/drawing/2014/main" val="2106636765"/>
                    </a:ext>
                  </a:extLst>
                </a:gridCol>
                <a:gridCol w="658368">
                  <a:extLst>
                    <a:ext uri="{9D8B030D-6E8A-4147-A177-3AD203B41FA5}">
                      <a16:colId xmlns:a16="http://schemas.microsoft.com/office/drawing/2014/main" val="302793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59468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- 2023-08-18 17:12:07</a:t>
                      </a:r>
                      <a:r>
                        <a:rPr kumimoji="0" lang="de-DE" sz="1000" b="0" i="0" u="none" strike="noStrike" kern="1200" cap="none" spc="0" normalizeH="0" baseline="0" noProof="0">
                          <a:ln>
                            <a:noFill/>
                          </a:ln>
                          <a:solidFill>
                            <a:prstClr val="black"/>
                          </a:solidFill>
                          <a:effectLst/>
                          <a:uLnTx/>
                          <a:uFillTx/>
                          <a:latin typeface="Calibri"/>
                          <a:ea typeface="+mn-ea"/>
                          <a:cs typeface="+mn-cs"/>
                        </a:rPr>
                        <a:t>
 Der 12. Mann in unserem Team? WURZELPETER! Zum Start der Fußball-Saison haben wir ein besonderes Gewinnspiel. Wir verlosen einen streng limitierten WURZELPETER Tischkicker inklusive 2 Flaschen WURZELPETER plus 6 Shotgläser. Du möchtest am Gewinnspiel teilnehmen? Folge WURZELPETER und schreib uns wie und mit wem du das nächste Bundesliga-Spiel schauen und dabei WURZELPETER trinken möchtest.
#gewinnspiel #bundesligastart #gemeinsamgenießen #kräuterlikörliebe #wurzelpeter
Die Gewinner werden nach Ablauf des Gewinnspiels per Zufallsprinzip ausgelost und per Direktnachricht informiert. Teilnehmen können alle natürlichen Personen, die mindestens 18 Jahre alt sind und ihren Wohnsitz in Deutschland haben. Der Rechtsweg ist ausgeschlossen, eine Barauszahlung des Gewinns ist nicht möglich.
Die Verlosung steht in keinem Zusammenhang mit Instagram und wurde nicht von Instagram organisiert. Es besteht keine Kooperation mit Instagram. Es erfolgt eine vollständige Freistellung von Instagram von jedem Teilnehmer. Infos zur Verarbeitung eurer Daten findet ihr in unserer Datenschutzerklärung. Link in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https://quintly-image-storage.s3.amazonaws.com/a0f886d92ee5679bd53eb07c372f3373/3cb6ddbf328421dc94a299f8e817e0f6.jpg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17.812852311161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80.38</a:t>
                      </a:r>
                    </a:p>
                  </a:txBody>
                  <a:tcPr/>
                </a:tc>
                <a:extLst>
                  <a:ext uri="{0D108BD9-81ED-4DB2-BD59-A6C34878D82A}">
                    <a16:rowId xmlns:a16="http://schemas.microsoft.com/office/drawing/2014/main" val="1340562313"/>
                  </a:ext>
                </a:extLst>
              </a:tr>
            </a:tbl>
          </a:graphicData>
        </a:graphic>
      </p:graphicFrame>
      <p:sp>
        <p:nvSpPr>
          <p:cNvPr id="4" name="Text Placeholder 3">
            <a:extLst>
              <a:ext uri="{FF2B5EF4-FFF2-40B4-BE49-F238E27FC236}">
                <a16:creationId xmlns:a16="http://schemas.microsoft.com/office/drawing/2014/main" id="{6F7F246E-45E2-44D2-B8A2-46E99A88BBDC}"/>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0679100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CCE17-131F-44E4-8447-727F7344F023}"/>
              </a:ext>
            </a:extLst>
          </p:cNvPr>
          <p:cNvSpPr>
            <a:spLocks noGrp="1"/>
          </p:cNvSpPr>
          <p:nvPr>
            <p:ph type="title"/>
          </p:nvPr>
        </p:nvSpPr>
        <p:spPr/>
        <p:txBody>
          <a:bodyPr/>
          <a:lstStyle/>
          <a:p>
            <a:r>
              <a:rPr lang="de-DE"/>
              <a:t>Instagram Organische Reichweite - aufsteigend sortiert | WUP - 7 of 12</a:t>
            </a:r>
            <a:endParaRPr lang="en-US"/>
          </a:p>
        </p:txBody>
      </p:sp>
      <p:graphicFrame>
        <p:nvGraphicFramePr>
          <p:cNvPr id="5" name="Table Placeholder 4">
            <a:extLst>
              <a:ext uri="{FF2B5EF4-FFF2-40B4-BE49-F238E27FC236}">
                <a16:creationId xmlns:a16="http://schemas.microsoft.com/office/drawing/2014/main" id="{21D78774-E888-419C-A120-0C7791F0DE05}"/>
              </a:ext>
            </a:extLst>
          </p:cNvPr>
          <p:cNvGraphicFramePr>
            <a:graphicFrameLocks noGrp="1"/>
          </p:cNvGraphicFramePr>
          <p:nvPr>
            <p:ph type="tbl" sz="quarter" idx="13"/>
            <p:extLst>
              <p:ext uri="{D42A27DB-BD31-4B8C-83A1-F6EECF244321}">
                <p14:modId xmlns:p14="http://schemas.microsoft.com/office/powerpoint/2010/main" val="422921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98735744"/>
                    </a:ext>
                  </a:extLst>
                </a:gridCol>
                <a:gridCol w="2715768">
                  <a:extLst>
                    <a:ext uri="{9D8B030D-6E8A-4147-A177-3AD203B41FA5}">
                      <a16:colId xmlns:a16="http://schemas.microsoft.com/office/drawing/2014/main" val="423497065"/>
                    </a:ext>
                  </a:extLst>
                </a:gridCol>
                <a:gridCol w="658368">
                  <a:extLst>
                    <a:ext uri="{9D8B030D-6E8A-4147-A177-3AD203B41FA5}">
                      <a16:colId xmlns:a16="http://schemas.microsoft.com/office/drawing/2014/main" val="776077800"/>
                    </a:ext>
                  </a:extLst>
                </a:gridCol>
                <a:gridCol w="658368">
                  <a:extLst>
                    <a:ext uri="{9D8B030D-6E8A-4147-A177-3AD203B41FA5}">
                      <a16:colId xmlns:a16="http://schemas.microsoft.com/office/drawing/2014/main" val="1883959955"/>
                    </a:ext>
                  </a:extLst>
                </a:gridCol>
                <a:gridCol w="658368">
                  <a:extLst>
                    <a:ext uri="{9D8B030D-6E8A-4147-A177-3AD203B41FA5}">
                      <a16:colId xmlns:a16="http://schemas.microsoft.com/office/drawing/2014/main" val="2683830321"/>
                    </a:ext>
                  </a:extLst>
                </a:gridCol>
                <a:gridCol w="658368">
                  <a:extLst>
                    <a:ext uri="{9D8B030D-6E8A-4147-A177-3AD203B41FA5}">
                      <a16:colId xmlns:a16="http://schemas.microsoft.com/office/drawing/2014/main" val="684472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10977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- 2023-08-06 18:00:10</a:t>
                      </a:r>
                      <a:r>
                        <a:rPr kumimoji="0" lang="de-DE" sz="1000" b="0" i="0" u="none" strike="noStrike" kern="1200" cap="none" spc="0" normalizeH="0" baseline="0" noProof="0">
                          <a:ln>
                            <a:noFill/>
                          </a:ln>
                          <a:solidFill>
                            <a:prstClr val="black"/>
                          </a:solidFill>
                          <a:effectLst/>
                          <a:uLnTx/>
                          <a:uFillTx/>
                          <a:latin typeface="Calibri"/>
                          <a:ea typeface="+mn-ea"/>
                          <a:cs typeface="+mn-cs"/>
                        </a:rPr>
                        <a:t>
 Sommer, Sonne, Wochenende und WURZELPETER.
Was war dein Highlight des Wochenendes? 
#sommer #wochenende #wurzelpetervorrat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https://quintly-image-storage.s3.amazonaws.com/a0f886d92ee5679bd53eb07c372f3373/618219a185462e29612185d93889263d.jpg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7.1589627959414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a:t>
                      </a:r>
                    </a:p>
                  </a:txBody>
                  <a:tcPr/>
                </a:tc>
                <a:extLst>
                  <a:ext uri="{0D108BD9-81ED-4DB2-BD59-A6C34878D82A}">
                    <a16:rowId xmlns:a16="http://schemas.microsoft.com/office/drawing/2014/main" val="50524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- 2023-08-04 18:00:12</a:t>
                      </a:r>
                      <a:r>
                        <a:rPr kumimoji="0" lang="de-DE" sz="1000" b="0" i="0" u="none" strike="noStrike" kern="1200" cap="none" spc="0" normalizeH="0" baseline="0" noProof="0">
                          <a:ln>
                            <a:noFill/>
                          </a:ln>
                          <a:solidFill>
                            <a:prstClr val="black"/>
                          </a:solidFill>
                          <a:effectLst/>
                          <a:uLnTx/>
                          <a:uFillTx/>
                          <a:latin typeface="Calibri"/>
                          <a:ea typeface="+mn-ea"/>
                          <a:cs typeface="+mn-cs"/>
                        </a:rPr>
                        <a:t>
 Es gibt immer diesen einen Freund, der mit am Grill steht und mit dir WURZELPETER trinkt.
#grille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https://quintly-image-storage.s3.amazonaws.com/a0f886d92ee5679bd53eb07c372f3373/61835bbb4bc36a8cc18a7cc99a726cac.jpg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6.0845070422535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a:t>
                      </a:r>
                    </a:p>
                  </a:txBody>
                  <a:tcPr/>
                </a:tc>
                <a:extLst>
                  <a:ext uri="{0D108BD9-81ED-4DB2-BD59-A6C34878D82A}">
                    <a16:rowId xmlns:a16="http://schemas.microsoft.com/office/drawing/2014/main" val="32378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- 2023-07-30 17:12:06</a:t>
                      </a:r>
                      <a:r>
                        <a:rPr kumimoji="0" lang="de-DE" sz="1000" b="0" i="0" u="none" strike="noStrike" kern="1200" cap="none" spc="0" normalizeH="0" baseline="0" noProof="0">
                          <a:ln>
                            <a:noFill/>
                          </a:ln>
                          <a:solidFill>
                            <a:prstClr val="black"/>
                          </a:solidFill>
                          <a:effectLst/>
                          <a:uLnTx/>
                          <a:uFillTx/>
                          <a:latin typeface="Calibri"/>
                          <a:ea typeface="+mn-ea"/>
                          <a:cs typeface="+mn-cs"/>
                        </a:rPr>
                        <a:t>
 Heute ist Freundschaftstag – Grund genug, sich auf einen WURZELPETER zu treffen und vielleicht sogar den Grill anzuschmeißen.
.
.
.
#freundschaft #gemeinsamgenießen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https://quintly-image-storage.s3.amazonaws.com/a0f886d92ee5679bd53eb07c372f3373/39802046118c600f1bfecc5c0e75baeb.jpg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7.1589627959414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extLst>
                  <a:ext uri="{0D108BD9-81ED-4DB2-BD59-A6C34878D82A}">
                    <a16:rowId xmlns:a16="http://schemas.microsoft.com/office/drawing/2014/main" val="3055771869"/>
                  </a:ext>
                </a:extLst>
              </a:tr>
            </a:tbl>
          </a:graphicData>
        </a:graphic>
      </p:graphicFrame>
      <p:sp>
        <p:nvSpPr>
          <p:cNvPr id="4" name="Text Placeholder 3">
            <a:extLst>
              <a:ext uri="{FF2B5EF4-FFF2-40B4-BE49-F238E27FC236}">
                <a16:creationId xmlns:a16="http://schemas.microsoft.com/office/drawing/2014/main" id="{1A69B060-69D5-4BB1-881A-EE296DD0F75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270041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1F8A3-516F-4CDB-8AE2-9C375A927B7E}"/>
              </a:ext>
            </a:extLst>
          </p:cNvPr>
          <p:cNvSpPr>
            <a:spLocks noGrp="1"/>
          </p:cNvSpPr>
          <p:nvPr>
            <p:ph type="title"/>
          </p:nvPr>
        </p:nvSpPr>
        <p:spPr/>
        <p:txBody>
          <a:bodyPr/>
          <a:lstStyle/>
          <a:p>
            <a:r>
              <a:rPr lang="de-DE"/>
              <a:t>Instagram Organische Reichweite - aufsteigend sortiert | WUP - 8 of 12</a:t>
            </a:r>
            <a:endParaRPr lang="en-US"/>
          </a:p>
        </p:txBody>
      </p:sp>
      <p:graphicFrame>
        <p:nvGraphicFramePr>
          <p:cNvPr id="5" name="Table Placeholder 4">
            <a:extLst>
              <a:ext uri="{FF2B5EF4-FFF2-40B4-BE49-F238E27FC236}">
                <a16:creationId xmlns:a16="http://schemas.microsoft.com/office/drawing/2014/main" id="{FAC98DB6-AD6B-4AC6-B172-81A7203399DE}"/>
              </a:ext>
            </a:extLst>
          </p:cNvPr>
          <p:cNvGraphicFramePr>
            <a:graphicFrameLocks noGrp="1"/>
          </p:cNvGraphicFramePr>
          <p:nvPr>
            <p:ph type="tbl" sz="quarter" idx="13"/>
            <p:extLst>
              <p:ext uri="{D42A27DB-BD31-4B8C-83A1-F6EECF244321}">
                <p14:modId xmlns:p14="http://schemas.microsoft.com/office/powerpoint/2010/main" val="317906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65214355"/>
                    </a:ext>
                  </a:extLst>
                </a:gridCol>
                <a:gridCol w="2715768">
                  <a:extLst>
                    <a:ext uri="{9D8B030D-6E8A-4147-A177-3AD203B41FA5}">
                      <a16:colId xmlns:a16="http://schemas.microsoft.com/office/drawing/2014/main" val="367056808"/>
                    </a:ext>
                  </a:extLst>
                </a:gridCol>
                <a:gridCol w="658368">
                  <a:extLst>
                    <a:ext uri="{9D8B030D-6E8A-4147-A177-3AD203B41FA5}">
                      <a16:colId xmlns:a16="http://schemas.microsoft.com/office/drawing/2014/main" val="2306586832"/>
                    </a:ext>
                  </a:extLst>
                </a:gridCol>
                <a:gridCol w="658368">
                  <a:extLst>
                    <a:ext uri="{9D8B030D-6E8A-4147-A177-3AD203B41FA5}">
                      <a16:colId xmlns:a16="http://schemas.microsoft.com/office/drawing/2014/main" val="480090183"/>
                    </a:ext>
                  </a:extLst>
                </a:gridCol>
                <a:gridCol w="658368">
                  <a:extLst>
                    <a:ext uri="{9D8B030D-6E8A-4147-A177-3AD203B41FA5}">
                      <a16:colId xmlns:a16="http://schemas.microsoft.com/office/drawing/2014/main" val="3937771856"/>
                    </a:ext>
                  </a:extLst>
                </a:gridCol>
                <a:gridCol w="658368">
                  <a:extLst>
                    <a:ext uri="{9D8B030D-6E8A-4147-A177-3AD203B41FA5}">
                      <a16:colId xmlns:a16="http://schemas.microsoft.com/office/drawing/2014/main" val="317816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48939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- 2023-07-12 18:11:05</a:t>
                      </a:r>
                      <a:r>
                        <a:rPr kumimoji="0" lang="de-DE" sz="1000" b="0" i="0" u="none" strike="noStrike" kern="1200" cap="none" spc="0" normalizeH="0" baseline="0" noProof="0">
                          <a:ln>
                            <a:noFill/>
                          </a:ln>
                          <a:solidFill>
                            <a:prstClr val="black"/>
                          </a:solidFill>
                          <a:effectLst/>
                          <a:uLnTx/>
                          <a:uFillTx/>
                          <a:latin typeface="Calibri"/>
                          <a:ea typeface="+mn-ea"/>
                          <a:cs typeface="+mn-cs"/>
                        </a:rPr>
                        <a:t>
 Am Tag der Einfachheit besinnen wir uns auf die einfachen Dinge, die das Leben zum Genuss machen.
.
.
.
#einfachheit #einfachliebe #gleichgesinnte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https://quintly-image-storage.s3.amazonaws.com/a0f886d92ee5679bd53eb07c372f3373/88e4cd1be4aec16bada7042214d00e72.jpg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a:t>
                      </a:r>
                    </a:p>
                  </a:txBody>
                  <a:tcPr/>
                </a:tc>
                <a:extLst>
                  <a:ext uri="{0D108BD9-81ED-4DB2-BD59-A6C34878D82A}">
                    <a16:rowId xmlns:a16="http://schemas.microsoft.com/office/drawing/2014/main" val="119369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- 2023-07-08 18:13:06</a:t>
                      </a:r>
                      <a:r>
                        <a:rPr kumimoji="0" lang="de-DE" sz="1000" b="0" i="0" u="none" strike="noStrike" kern="1200" cap="none" spc="0" normalizeH="0" baseline="0" noProof="0">
                          <a:ln>
                            <a:noFill/>
                          </a:ln>
                          <a:solidFill>
                            <a:prstClr val="black"/>
                          </a:solidFill>
                          <a:effectLst/>
                          <a:uLnTx/>
                          <a:uFillTx/>
                          <a:latin typeface="Calibri"/>
                          <a:ea typeface="+mn-ea"/>
                          <a:cs typeface="+mn-cs"/>
                        </a:rPr>
                        <a:t>
 WURZELPETER kann einfach nichts falsch machen. Er sieht nicht nur gut aus, auch die inneren Werte können sich schmecken lassen.
.
.
.
#lieblingsgetränk #kräuterlikörliebe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https://quintly-image-storage.s3.amazonaws.com/a0f886d92ee5679bd53eb07c372f3373/930b17dd9aa3e3c6e048e6804904739f.jpg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a:t>
                      </a:r>
                    </a:p>
                  </a:txBody>
                  <a:tcPr/>
                </a:tc>
                <a:extLst>
                  <a:ext uri="{0D108BD9-81ED-4DB2-BD59-A6C34878D82A}">
                    <a16:rowId xmlns:a16="http://schemas.microsoft.com/office/drawing/2014/main" val="587880176"/>
                  </a:ext>
                </a:extLst>
              </a:tr>
            </a:tbl>
          </a:graphicData>
        </a:graphic>
      </p:graphicFrame>
      <p:sp>
        <p:nvSpPr>
          <p:cNvPr id="4" name="Text Placeholder 3">
            <a:extLst>
              <a:ext uri="{FF2B5EF4-FFF2-40B4-BE49-F238E27FC236}">
                <a16:creationId xmlns:a16="http://schemas.microsoft.com/office/drawing/2014/main" id="{F24DCDC7-4729-4500-A583-EFDE1EA0CC6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86323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C154-C5E8-4F53-9780-DB35D8B36C4F}"/>
              </a:ext>
            </a:extLst>
          </p:cNvPr>
          <p:cNvSpPr>
            <a:spLocks noGrp="1"/>
          </p:cNvSpPr>
          <p:nvPr>
            <p:ph type="title"/>
          </p:nvPr>
        </p:nvSpPr>
        <p:spPr/>
        <p:txBody>
          <a:bodyPr/>
          <a:lstStyle/>
          <a:p>
            <a:r>
              <a:rPr lang="de-DE"/>
              <a:t>Instagram Organische Reichweite - aufsteigend sortiert | WUP - 9 of 12</a:t>
            </a:r>
            <a:endParaRPr lang="en-US"/>
          </a:p>
        </p:txBody>
      </p:sp>
      <p:graphicFrame>
        <p:nvGraphicFramePr>
          <p:cNvPr id="5" name="Table Placeholder 4">
            <a:extLst>
              <a:ext uri="{FF2B5EF4-FFF2-40B4-BE49-F238E27FC236}">
                <a16:creationId xmlns:a16="http://schemas.microsoft.com/office/drawing/2014/main" id="{30D80D5F-7AC6-4389-BC36-746E74115C18}"/>
              </a:ext>
            </a:extLst>
          </p:cNvPr>
          <p:cNvGraphicFramePr>
            <a:graphicFrameLocks noGrp="1"/>
          </p:cNvGraphicFramePr>
          <p:nvPr>
            <p:ph type="tbl" sz="quarter" idx="13"/>
            <p:extLst>
              <p:ext uri="{D42A27DB-BD31-4B8C-83A1-F6EECF244321}">
                <p14:modId xmlns:p14="http://schemas.microsoft.com/office/powerpoint/2010/main" val="3080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75919044"/>
                    </a:ext>
                  </a:extLst>
                </a:gridCol>
                <a:gridCol w="2715768">
                  <a:extLst>
                    <a:ext uri="{9D8B030D-6E8A-4147-A177-3AD203B41FA5}">
                      <a16:colId xmlns:a16="http://schemas.microsoft.com/office/drawing/2014/main" val="2329332737"/>
                    </a:ext>
                  </a:extLst>
                </a:gridCol>
                <a:gridCol w="658368">
                  <a:extLst>
                    <a:ext uri="{9D8B030D-6E8A-4147-A177-3AD203B41FA5}">
                      <a16:colId xmlns:a16="http://schemas.microsoft.com/office/drawing/2014/main" val="660243429"/>
                    </a:ext>
                  </a:extLst>
                </a:gridCol>
                <a:gridCol w="658368">
                  <a:extLst>
                    <a:ext uri="{9D8B030D-6E8A-4147-A177-3AD203B41FA5}">
                      <a16:colId xmlns:a16="http://schemas.microsoft.com/office/drawing/2014/main" val="4172972906"/>
                    </a:ext>
                  </a:extLst>
                </a:gridCol>
                <a:gridCol w="658368">
                  <a:extLst>
                    <a:ext uri="{9D8B030D-6E8A-4147-A177-3AD203B41FA5}">
                      <a16:colId xmlns:a16="http://schemas.microsoft.com/office/drawing/2014/main" val="2660166148"/>
                    </a:ext>
                  </a:extLst>
                </a:gridCol>
                <a:gridCol w="658368">
                  <a:extLst>
                    <a:ext uri="{9D8B030D-6E8A-4147-A177-3AD203B41FA5}">
                      <a16:colId xmlns:a16="http://schemas.microsoft.com/office/drawing/2014/main" val="187331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59336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- 2023-07-06 17:36:06</a:t>
                      </a:r>
                      <a:r>
                        <a:rPr kumimoji="0" lang="de-DE" sz="1000" b="0" i="0" u="none" strike="noStrike" kern="1200" cap="none" spc="0" normalizeH="0" baseline="0" noProof="0">
                          <a:ln>
                            <a:noFill/>
                          </a:ln>
                          <a:solidFill>
                            <a:prstClr val="black"/>
                          </a:solidFill>
                          <a:effectLst/>
                          <a:uLnTx/>
                          <a:uFillTx/>
                          <a:latin typeface="Calibri"/>
                          <a:ea typeface="+mn-ea"/>
                          <a:cs typeface="+mn-cs"/>
                        </a:rPr>
                        <a:t>
 Ein Kuss sagt mehr als 1000 Worte. Ein WURZELPETER aber auch. Gut, dass man sich nicht entscheiden muss. Erst einen WURZELPETER und dann einen Kuss, bitte! 😉
.
.
.
#küsschen #wurzelpeter #machtdierunde #ohneworte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https://quintly-image-storage.s3.amazonaws.com/a0f886d92ee5679bd53eb07c372f3373/c45f3fab1ae6948f767c4970bbc22041.jpg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20.79</a:t>
                      </a:r>
                    </a:p>
                  </a:txBody>
                  <a:tcPr/>
                </a:tc>
                <a:extLst>
                  <a:ext uri="{0D108BD9-81ED-4DB2-BD59-A6C34878D82A}">
                    <a16:rowId xmlns:a16="http://schemas.microsoft.com/office/drawing/2014/main" val="228521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wurzelpeter.berlin - 2023-06-21 17:36:09</a:t>
                      </a:r>
                      <a:r>
                        <a:rPr kumimoji="0" lang="en-US" sz="1000" b="0" i="0" u="none" strike="noStrike" kern="1200" cap="none" spc="0" normalizeH="0" baseline="0" noProof="0">
                          <a:ln>
                            <a:noFill/>
                          </a:ln>
                          <a:solidFill>
                            <a:prstClr val="black"/>
                          </a:solidFill>
                          <a:effectLst/>
                          <a:uLnTx/>
                          <a:uFillTx/>
                          <a:latin typeface="Calibri"/>
                          <a:ea typeface="+mn-ea"/>
                          <a:cs typeface="+mn-cs"/>
                        </a:rPr>
                        <a:t>
 Und auch was du diesen Sommer trinken wirst! Kennst du schon unsere leckeren WURZELPETER Rezepte? Zum Link geht's in der Bio!
.
.
.
#rezept #lecker #kräuterlikörliebe #drinkresponsibly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https://quintly-image-storage.s3.amazonaws.com/a0f886d92ee5679bd53eb07c372f3373/8278af2051439666b2d559d87cbdc021.jpg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5.0904977375566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a:t>
                      </a:r>
                    </a:p>
                  </a:txBody>
                  <a:tcPr/>
                </a:tc>
                <a:extLst>
                  <a:ext uri="{0D108BD9-81ED-4DB2-BD59-A6C34878D82A}">
                    <a16:rowId xmlns:a16="http://schemas.microsoft.com/office/drawing/2014/main" val="2555249673"/>
                  </a:ext>
                </a:extLst>
              </a:tr>
            </a:tbl>
          </a:graphicData>
        </a:graphic>
      </p:graphicFrame>
      <p:sp>
        <p:nvSpPr>
          <p:cNvPr id="4" name="Text Placeholder 3">
            <a:extLst>
              <a:ext uri="{FF2B5EF4-FFF2-40B4-BE49-F238E27FC236}">
                <a16:creationId xmlns:a16="http://schemas.microsoft.com/office/drawing/2014/main" id="{871E42EC-5680-4D02-87DF-50DF1647FB2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019299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3177-9B99-4D3E-85B6-B4A4E1748338}"/>
              </a:ext>
            </a:extLst>
          </p:cNvPr>
          <p:cNvSpPr>
            <a:spLocks noGrp="1"/>
          </p:cNvSpPr>
          <p:nvPr>
            <p:ph type="title"/>
          </p:nvPr>
        </p:nvSpPr>
        <p:spPr/>
        <p:txBody>
          <a:bodyPr/>
          <a:lstStyle/>
          <a:p>
            <a:r>
              <a:rPr lang="de-DE"/>
              <a:t>Instagram Organische Reichweite - aufsteigend sortiert | WUP - 10 of 12</a:t>
            </a:r>
            <a:endParaRPr lang="en-US"/>
          </a:p>
        </p:txBody>
      </p:sp>
      <p:graphicFrame>
        <p:nvGraphicFramePr>
          <p:cNvPr id="5" name="Table Placeholder 4">
            <a:extLst>
              <a:ext uri="{FF2B5EF4-FFF2-40B4-BE49-F238E27FC236}">
                <a16:creationId xmlns:a16="http://schemas.microsoft.com/office/drawing/2014/main" id="{DBB548FB-8C70-43EC-9555-F2EB287B4205}"/>
              </a:ext>
            </a:extLst>
          </p:cNvPr>
          <p:cNvGraphicFramePr>
            <a:graphicFrameLocks noGrp="1"/>
          </p:cNvGraphicFramePr>
          <p:nvPr>
            <p:ph type="tbl" sz="quarter" idx="13"/>
            <p:extLst>
              <p:ext uri="{D42A27DB-BD31-4B8C-83A1-F6EECF244321}">
                <p14:modId xmlns:p14="http://schemas.microsoft.com/office/powerpoint/2010/main" val="52126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59022094"/>
                    </a:ext>
                  </a:extLst>
                </a:gridCol>
                <a:gridCol w="2715768">
                  <a:extLst>
                    <a:ext uri="{9D8B030D-6E8A-4147-A177-3AD203B41FA5}">
                      <a16:colId xmlns:a16="http://schemas.microsoft.com/office/drawing/2014/main" val="3097268428"/>
                    </a:ext>
                  </a:extLst>
                </a:gridCol>
                <a:gridCol w="658368">
                  <a:extLst>
                    <a:ext uri="{9D8B030D-6E8A-4147-A177-3AD203B41FA5}">
                      <a16:colId xmlns:a16="http://schemas.microsoft.com/office/drawing/2014/main" val="3422186221"/>
                    </a:ext>
                  </a:extLst>
                </a:gridCol>
                <a:gridCol w="658368">
                  <a:extLst>
                    <a:ext uri="{9D8B030D-6E8A-4147-A177-3AD203B41FA5}">
                      <a16:colId xmlns:a16="http://schemas.microsoft.com/office/drawing/2014/main" val="2993559662"/>
                    </a:ext>
                  </a:extLst>
                </a:gridCol>
                <a:gridCol w="658368">
                  <a:extLst>
                    <a:ext uri="{9D8B030D-6E8A-4147-A177-3AD203B41FA5}">
                      <a16:colId xmlns:a16="http://schemas.microsoft.com/office/drawing/2014/main" val="4241262979"/>
                    </a:ext>
                  </a:extLst>
                </a:gridCol>
                <a:gridCol w="658368">
                  <a:extLst>
                    <a:ext uri="{9D8B030D-6E8A-4147-A177-3AD203B41FA5}">
                      <a16:colId xmlns:a16="http://schemas.microsoft.com/office/drawing/2014/main" val="427567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81195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- 2023-06-19 18:11:07</a:t>
                      </a:r>
                      <a:r>
                        <a:rPr kumimoji="0" lang="de-DE" sz="1000" b="0" i="0" u="none" strike="noStrike" kern="1200" cap="none" spc="0" normalizeH="0" baseline="0" noProof="0">
                          <a:ln>
                            <a:noFill/>
                          </a:ln>
                          <a:solidFill>
                            <a:prstClr val="black"/>
                          </a:solidFill>
                          <a:effectLst/>
                          <a:uLnTx/>
                          <a:uFillTx/>
                          <a:latin typeface="Calibri"/>
                          <a:ea typeface="+mn-ea"/>
                          <a:cs typeface="+mn-cs"/>
                        </a:rPr>
                        <a:t>
 Sommerzeit ist Draußen-Zeit. Oder wo genießt ihr den WURZELPETER bei den Temperaturen am liebsten?
.
.
.
#zuhauseistesdochamschönsten #sommerzeit #kräuter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https://quintly-image-storage.s3.amazonaws.com/a0f886d92ee5679bd53eb07c372f3373/260c92ded34b5ba8dc42b86fd0416e2a.jpg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6.0554612337295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extLst>
                  <a:ext uri="{0D108BD9-81ED-4DB2-BD59-A6C34878D82A}">
                    <a16:rowId xmlns:a16="http://schemas.microsoft.com/office/drawing/2014/main" val="306787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- 2023-06-04 17:22:08</a:t>
                      </a:r>
                      <a:r>
                        <a:rPr kumimoji="0" lang="de-DE" sz="1000" b="0" i="0" u="none" strike="noStrike" kern="1200" cap="none" spc="0" normalizeH="0" baseline="0" noProof="0">
                          <a:ln>
                            <a:noFill/>
                          </a:ln>
                          <a:solidFill>
                            <a:prstClr val="black"/>
                          </a:solidFill>
                          <a:effectLst/>
                          <a:uLnTx/>
                          <a:uFillTx/>
                          <a:latin typeface="Calibri"/>
                          <a:ea typeface="+mn-ea"/>
                          <a:cs typeface="+mn-cs"/>
                        </a:rPr>
                        <a:t>
 Angenehm würzig mit einer leichten Süße. Schmeckst du die Kräuter und Gewürze im WURZELPETER heraus?
.
.
.
#kräuterlikör #geschmackvoll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https://quintly-image-storage.s3.amazonaws.com/a0f886d92ee5679bd53eb07c372f3373/049ba4c8aabe45b30b00b4a5f13f7fb8.jpg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7.6314301865461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extLst>
                  <a:ext uri="{0D108BD9-81ED-4DB2-BD59-A6C34878D82A}">
                    <a16:rowId xmlns:a16="http://schemas.microsoft.com/office/drawing/2014/main" val="2087696940"/>
                  </a:ext>
                </a:extLst>
              </a:tr>
            </a:tbl>
          </a:graphicData>
        </a:graphic>
      </p:graphicFrame>
      <p:sp>
        <p:nvSpPr>
          <p:cNvPr id="4" name="Text Placeholder 3">
            <a:extLst>
              <a:ext uri="{FF2B5EF4-FFF2-40B4-BE49-F238E27FC236}">
                <a16:creationId xmlns:a16="http://schemas.microsoft.com/office/drawing/2014/main" id="{1C438649-7583-4417-9029-46EF08A0ACB9}"/>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476981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4DF4-3FC1-4B13-865C-6040D08897C1}"/>
              </a:ext>
            </a:extLst>
          </p:cNvPr>
          <p:cNvSpPr>
            <a:spLocks noGrp="1"/>
          </p:cNvSpPr>
          <p:nvPr>
            <p:ph type="title"/>
          </p:nvPr>
        </p:nvSpPr>
        <p:spPr/>
        <p:txBody>
          <a:bodyPr/>
          <a:lstStyle/>
          <a:p>
            <a:r>
              <a:rPr lang="de-DE"/>
              <a:t>Instagram Organische Reichweite - aufsteigend sortiert | WUP - 11 of 12</a:t>
            </a:r>
            <a:endParaRPr lang="en-US"/>
          </a:p>
        </p:txBody>
      </p:sp>
      <p:graphicFrame>
        <p:nvGraphicFramePr>
          <p:cNvPr id="5" name="Table Placeholder 4">
            <a:extLst>
              <a:ext uri="{FF2B5EF4-FFF2-40B4-BE49-F238E27FC236}">
                <a16:creationId xmlns:a16="http://schemas.microsoft.com/office/drawing/2014/main" id="{B0D1CC6E-CC66-4103-8968-125092917DB0}"/>
              </a:ext>
            </a:extLst>
          </p:cNvPr>
          <p:cNvGraphicFramePr>
            <a:graphicFrameLocks noGrp="1"/>
          </p:cNvGraphicFramePr>
          <p:nvPr>
            <p:ph type="tbl" sz="quarter" idx="13"/>
            <p:extLst>
              <p:ext uri="{D42A27DB-BD31-4B8C-83A1-F6EECF244321}">
                <p14:modId xmlns:p14="http://schemas.microsoft.com/office/powerpoint/2010/main" val="172758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24703538"/>
                    </a:ext>
                  </a:extLst>
                </a:gridCol>
                <a:gridCol w="2715768">
                  <a:extLst>
                    <a:ext uri="{9D8B030D-6E8A-4147-A177-3AD203B41FA5}">
                      <a16:colId xmlns:a16="http://schemas.microsoft.com/office/drawing/2014/main" val="2339576080"/>
                    </a:ext>
                  </a:extLst>
                </a:gridCol>
                <a:gridCol w="658368">
                  <a:extLst>
                    <a:ext uri="{9D8B030D-6E8A-4147-A177-3AD203B41FA5}">
                      <a16:colId xmlns:a16="http://schemas.microsoft.com/office/drawing/2014/main" val="274369923"/>
                    </a:ext>
                  </a:extLst>
                </a:gridCol>
                <a:gridCol w="658368">
                  <a:extLst>
                    <a:ext uri="{9D8B030D-6E8A-4147-A177-3AD203B41FA5}">
                      <a16:colId xmlns:a16="http://schemas.microsoft.com/office/drawing/2014/main" val="1925072344"/>
                    </a:ext>
                  </a:extLst>
                </a:gridCol>
                <a:gridCol w="658368">
                  <a:extLst>
                    <a:ext uri="{9D8B030D-6E8A-4147-A177-3AD203B41FA5}">
                      <a16:colId xmlns:a16="http://schemas.microsoft.com/office/drawing/2014/main" val="51175246"/>
                    </a:ext>
                  </a:extLst>
                </a:gridCol>
                <a:gridCol w="658368">
                  <a:extLst>
                    <a:ext uri="{9D8B030D-6E8A-4147-A177-3AD203B41FA5}">
                      <a16:colId xmlns:a16="http://schemas.microsoft.com/office/drawing/2014/main" val="158354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59222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- 2023-05-30 17:11:06</a:t>
                      </a:r>
                      <a:r>
                        <a:rPr kumimoji="0" lang="de-DE" sz="1000" b="0" i="0" u="none" strike="noStrike" kern="1200" cap="none" spc="0" normalizeH="0" baseline="0" noProof="0">
                          <a:ln>
                            <a:noFill/>
                          </a:ln>
                          <a:solidFill>
                            <a:prstClr val="black"/>
                          </a:solidFill>
                          <a:effectLst/>
                          <a:uLnTx/>
                          <a:uFillTx/>
                          <a:latin typeface="Calibri"/>
                          <a:ea typeface="+mn-ea"/>
                          <a:cs typeface="+mn-cs"/>
                        </a:rPr>
                        <a:t>
 Auch wenn die Grillsaison eigentlich nie zu Ende war, im Sommer schmeckt es einfach noch ein bisschen besser. Oder?
.
.
.
#grillsaison #BBQ #gemeinsamgenießen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https://quintly-image-storage.s3.amazonaws.com/a0f886d92ee5679bd53eb07c372f3373/712c58ee5eac8dd2289b96d2f9609940.jpg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7.7966101694915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a:t>
                      </a:r>
                    </a:p>
                  </a:txBody>
                  <a:tcPr/>
                </a:tc>
                <a:extLst>
                  <a:ext uri="{0D108BD9-81ED-4DB2-BD59-A6C34878D82A}">
                    <a16:rowId xmlns:a16="http://schemas.microsoft.com/office/drawing/2014/main" val="114444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- 2023-05-18 13:00:05</a:t>
                      </a:r>
                      <a:r>
                        <a:rPr kumimoji="0" lang="de-DE" sz="1000" b="0" i="0" u="none" strike="noStrike" kern="1200" cap="none" spc="0" normalizeH="0" baseline="0" noProof="0">
                          <a:ln>
                            <a:noFill/>
                          </a:ln>
                          <a:solidFill>
                            <a:prstClr val="black"/>
                          </a:solidFill>
                          <a:effectLst/>
                          <a:uLnTx/>
                          <a:uFillTx/>
                          <a:latin typeface="Calibri"/>
                          <a:ea typeface="+mn-ea"/>
                          <a:cs typeface="+mn-cs"/>
                        </a:rPr>
                        <a:t>
 Ihr wollt noch mehr aus diesem Feiertag rausholen? Macht mit bei unserem Gewinnspiel und gewinnt eines von drei Paketen bestehend aus einem 12er Pack Kleinflaschen und einem Amazon Gutschein in Höhe von 20 Euro. Wie ihr mitmachen könnt? Folgt WURZELPETER und schreibt uns, wo und mit wem ihr WURZELPETER am liebsten trinkt. Das Gewinnspiel läuft bis zum 24.5.23 um 23:59 Uhr. Wir wünschen allen viel Glück und einen fröhlichen Feiertag!
.
.
.
#feiertag #nichtohneuns #kräuterlikörliebe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https://quintly-image-storage.s3.amazonaws.com/a0f886d92ee5679bd53eb07c372f3373/2d8582b7d3d26f1d4169cff98dfa126a.jpg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9.9943214082907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a:t>
                      </a:r>
                    </a:p>
                  </a:txBody>
                  <a:tcPr/>
                </a:tc>
                <a:extLst>
                  <a:ext uri="{0D108BD9-81ED-4DB2-BD59-A6C34878D82A}">
                    <a16:rowId xmlns:a16="http://schemas.microsoft.com/office/drawing/2014/main" val="2670282973"/>
                  </a:ext>
                </a:extLst>
              </a:tr>
            </a:tbl>
          </a:graphicData>
        </a:graphic>
      </p:graphicFrame>
      <p:sp>
        <p:nvSpPr>
          <p:cNvPr id="4" name="Text Placeholder 3">
            <a:extLst>
              <a:ext uri="{FF2B5EF4-FFF2-40B4-BE49-F238E27FC236}">
                <a16:creationId xmlns:a16="http://schemas.microsoft.com/office/drawing/2014/main" id="{231977D0-CC56-4F86-8AE3-649241A81C3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16256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94CE-E37D-406E-A437-43A2E9E9C9C4}"/>
              </a:ext>
            </a:extLst>
          </p:cNvPr>
          <p:cNvSpPr>
            <a:spLocks noGrp="1"/>
          </p:cNvSpPr>
          <p:nvPr>
            <p:ph type="title"/>
          </p:nvPr>
        </p:nvSpPr>
        <p:spPr/>
        <p:txBody>
          <a:bodyPr/>
          <a:lstStyle/>
          <a:p>
            <a:r>
              <a:rPr lang="de-DE"/>
              <a:t>Instagram Organische Reichweite - aufsteigend sortiert | WUP - 12 of 12</a:t>
            </a:r>
            <a:endParaRPr lang="en-US"/>
          </a:p>
        </p:txBody>
      </p:sp>
      <p:graphicFrame>
        <p:nvGraphicFramePr>
          <p:cNvPr id="5" name="Table Placeholder 4">
            <a:extLst>
              <a:ext uri="{FF2B5EF4-FFF2-40B4-BE49-F238E27FC236}">
                <a16:creationId xmlns:a16="http://schemas.microsoft.com/office/drawing/2014/main" id="{870E5C42-D51C-4443-87D0-7DCDDCA29F28}"/>
              </a:ext>
            </a:extLst>
          </p:cNvPr>
          <p:cNvGraphicFramePr>
            <a:graphicFrameLocks noGrp="1"/>
          </p:cNvGraphicFramePr>
          <p:nvPr>
            <p:ph type="tbl" sz="quarter" idx="13"/>
            <p:extLst>
              <p:ext uri="{D42A27DB-BD31-4B8C-83A1-F6EECF244321}">
                <p14:modId xmlns:p14="http://schemas.microsoft.com/office/powerpoint/2010/main" val="237827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24152258"/>
                    </a:ext>
                  </a:extLst>
                </a:gridCol>
                <a:gridCol w="2715768">
                  <a:extLst>
                    <a:ext uri="{9D8B030D-6E8A-4147-A177-3AD203B41FA5}">
                      <a16:colId xmlns:a16="http://schemas.microsoft.com/office/drawing/2014/main" val="4031272580"/>
                    </a:ext>
                  </a:extLst>
                </a:gridCol>
                <a:gridCol w="658368">
                  <a:extLst>
                    <a:ext uri="{9D8B030D-6E8A-4147-A177-3AD203B41FA5}">
                      <a16:colId xmlns:a16="http://schemas.microsoft.com/office/drawing/2014/main" val="3218952639"/>
                    </a:ext>
                  </a:extLst>
                </a:gridCol>
                <a:gridCol w="658368">
                  <a:extLst>
                    <a:ext uri="{9D8B030D-6E8A-4147-A177-3AD203B41FA5}">
                      <a16:colId xmlns:a16="http://schemas.microsoft.com/office/drawing/2014/main" val="3012126032"/>
                    </a:ext>
                  </a:extLst>
                </a:gridCol>
                <a:gridCol w="658368">
                  <a:extLst>
                    <a:ext uri="{9D8B030D-6E8A-4147-A177-3AD203B41FA5}">
                      <a16:colId xmlns:a16="http://schemas.microsoft.com/office/drawing/2014/main" val="3971114568"/>
                    </a:ext>
                  </a:extLst>
                </a:gridCol>
                <a:gridCol w="658368">
                  <a:extLst>
                    <a:ext uri="{9D8B030D-6E8A-4147-A177-3AD203B41FA5}">
                      <a16:colId xmlns:a16="http://schemas.microsoft.com/office/drawing/2014/main" val="333113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84184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- 2023-05-14 13:00:07</a:t>
                      </a:r>
                      <a:r>
                        <a:rPr kumimoji="0" lang="de-DE" sz="1000" b="0" i="0" u="none" strike="noStrike" kern="1200" cap="none" spc="0" normalizeH="0" baseline="0" noProof="0">
                          <a:ln>
                            <a:noFill/>
                          </a:ln>
                          <a:solidFill>
                            <a:prstClr val="black"/>
                          </a:solidFill>
                          <a:effectLst/>
                          <a:uLnTx/>
                          <a:uFillTx/>
                          <a:latin typeface="Calibri"/>
                          <a:ea typeface="+mn-ea"/>
                          <a:cs typeface="+mn-cs"/>
                        </a:rPr>
                        <a:t>
 Heute stoßen wir an auf alle Mütter. Genießt euren Tag – Ihr habt es euch verdient!
#muttertag #lieblingsgetränk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https://quintly-image-storage.s3.amazonaws.com/a0f886d92ee5679bd53eb07c372f3373/7071cf718f78d1f504254aa13b200dd7.jpg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7.9977311401021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extLst>
                  <a:ext uri="{0D108BD9-81ED-4DB2-BD59-A6C34878D82A}">
                    <a16:rowId xmlns:a16="http://schemas.microsoft.com/office/drawing/2014/main" val="155920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wurzelpeter.berlin - 2023-04-27 18:11:06</a:t>
                      </a:r>
                      <a:r>
                        <a:rPr kumimoji="0" lang="en-US" sz="1000" b="0" i="0" u="none" strike="noStrike" kern="1200" cap="none" spc="0" normalizeH="0" baseline="0" noProof="0">
                          <a:ln>
                            <a:noFill/>
                          </a:ln>
                          <a:solidFill>
                            <a:prstClr val="black"/>
                          </a:solidFill>
                          <a:effectLst/>
                          <a:uLnTx/>
                          <a:uFillTx/>
                          <a:latin typeface="Calibri"/>
                          <a:ea typeface="+mn-ea"/>
                          <a:cs typeface="+mn-cs"/>
                        </a:rPr>
                        <a:t>
 Der schmeckt nach mehr! Unser WURZELPETER Spicy Tonic. Zum Rezept geht's über den Link in unserer Bio!
.
.
.
#rezept #cocktail #spicytonic #geheimrezept #drinkresponsibly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https://quintly-image-storage.s3.amazonaws.com/a0f886d92ee5679bd53eb07c372f3373/71f294989fac8a510d99c448fe39795c.jpg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7.4787535410765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22.73</a:t>
                      </a:r>
                    </a:p>
                  </a:txBody>
                  <a:tcPr/>
                </a:tc>
                <a:extLst>
                  <a:ext uri="{0D108BD9-81ED-4DB2-BD59-A6C34878D82A}">
                    <a16:rowId xmlns:a16="http://schemas.microsoft.com/office/drawing/2014/main" val="309051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- 2023-04-19 18:12:05</a:t>
                      </a:r>
                      <a:r>
                        <a:rPr kumimoji="0" lang="de-DE" sz="1000" b="0" i="0" u="none" strike="noStrike" kern="1200" cap="none" spc="0" normalizeH="0" baseline="0" noProof="0">
                          <a:ln>
                            <a:noFill/>
                          </a:ln>
                          <a:solidFill>
                            <a:prstClr val="black"/>
                          </a:solidFill>
                          <a:effectLst/>
                          <a:uLnTx/>
                          <a:uFillTx/>
                          <a:latin typeface="Calibri"/>
                          <a:ea typeface="+mn-ea"/>
                          <a:cs typeface="+mn-cs"/>
                        </a:rPr>
                        <a:t>
 Langsam wird es immer wärmer und wir freuen uns auf die ersten Grillabende. Auch wenn die Grillsaison nie beendet war, ist es bei schönem Wetter noch gemütlicher, oder?
.
.
.
#grillabend #feierabendgetränk #grillen #grillsaison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https://quintly-image-storage.s3.amazonaws.com/a0f886d92ee5679bd53eb07c372f3373/d0ddd29abd63b126fea0d59f6f1e0bb7.jpg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10.079275198188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extLst>
                  <a:ext uri="{0D108BD9-81ED-4DB2-BD59-A6C34878D82A}">
                    <a16:rowId xmlns:a16="http://schemas.microsoft.com/office/drawing/2014/main" val="2651118739"/>
                  </a:ext>
                </a:extLst>
              </a:tr>
            </a:tbl>
          </a:graphicData>
        </a:graphic>
      </p:graphicFrame>
      <p:sp>
        <p:nvSpPr>
          <p:cNvPr id="4" name="Text Placeholder 3">
            <a:extLst>
              <a:ext uri="{FF2B5EF4-FFF2-40B4-BE49-F238E27FC236}">
                <a16:creationId xmlns:a16="http://schemas.microsoft.com/office/drawing/2014/main" id="{DC693C07-7168-452D-985A-6AF65CB5056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3907632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0593-8A14-4FF6-A31D-5AF84508A8BB}"/>
              </a:ext>
            </a:extLst>
          </p:cNvPr>
          <p:cNvSpPr>
            <a:spLocks noGrp="1"/>
          </p:cNvSpPr>
          <p:nvPr>
            <p:ph type="title"/>
          </p:nvPr>
        </p:nvSpPr>
        <p:spPr/>
        <p:txBody>
          <a:bodyPr/>
          <a:lstStyle/>
          <a:p>
            <a:r>
              <a:rPr lang="en-US"/>
              <a:t>Instagram Story Table | WUP - 1 of 10</a:t>
            </a:r>
          </a:p>
        </p:txBody>
      </p:sp>
      <p:graphicFrame>
        <p:nvGraphicFramePr>
          <p:cNvPr id="5" name="Table Placeholder 4">
            <a:extLst>
              <a:ext uri="{FF2B5EF4-FFF2-40B4-BE49-F238E27FC236}">
                <a16:creationId xmlns:a16="http://schemas.microsoft.com/office/drawing/2014/main" id="{D6B27A8E-5044-40CC-B8F4-2A3C85DD7383}"/>
              </a:ext>
            </a:extLst>
          </p:cNvPr>
          <p:cNvGraphicFramePr>
            <a:graphicFrameLocks noGrp="1"/>
          </p:cNvGraphicFramePr>
          <p:nvPr>
            <p:ph type="tbl" sz="quarter" idx="13"/>
            <p:extLst>
              <p:ext uri="{D42A27DB-BD31-4B8C-83A1-F6EECF244321}">
                <p14:modId xmlns:p14="http://schemas.microsoft.com/office/powerpoint/2010/main" val="229552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43874329"/>
                    </a:ext>
                  </a:extLst>
                </a:gridCol>
                <a:gridCol w="987552">
                  <a:extLst>
                    <a:ext uri="{9D8B030D-6E8A-4147-A177-3AD203B41FA5}">
                      <a16:colId xmlns:a16="http://schemas.microsoft.com/office/drawing/2014/main" val="3588745690"/>
                    </a:ext>
                  </a:extLst>
                </a:gridCol>
                <a:gridCol w="1399032">
                  <a:extLst>
                    <a:ext uri="{9D8B030D-6E8A-4147-A177-3AD203B41FA5}">
                      <a16:colId xmlns:a16="http://schemas.microsoft.com/office/drawing/2014/main" val="2198025965"/>
                    </a:ext>
                  </a:extLst>
                </a:gridCol>
                <a:gridCol w="493776">
                  <a:extLst>
                    <a:ext uri="{9D8B030D-6E8A-4147-A177-3AD203B41FA5}">
                      <a16:colId xmlns:a16="http://schemas.microsoft.com/office/drawing/2014/main" val="351881239"/>
                    </a:ext>
                  </a:extLst>
                </a:gridCol>
                <a:gridCol w="493776">
                  <a:extLst>
                    <a:ext uri="{9D8B030D-6E8A-4147-A177-3AD203B41FA5}">
                      <a16:colId xmlns:a16="http://schemas.microsoft.com/office/drawing/2014/main" val="3592134548"/>
                    </a:ext>
                  </a:extLst>
                </a:gridCol>
                <a:gridCol w="493776">
                  <a:extLst>
                    <a:ext uri="{9D8B030D-6E8A-4147-A177-3AD203B41FA5}">
                      <a16:colId xmlns:a16="http://schemas.microsoft.com/office/drawing/2014/main" val="4078738506"/>
                    </a:ext>
                  </a:extLst>
                </a:gridCol>
                <a:gridCol w="493776">
                  <a:extLst>
                    <a:ext uri="{9D8B030D-6E8A-4147-A177-3AD203B41FA5}">
                      <a16:colId xmlns:a16="http://schemas.microsoft.com/office/drawing/2014/main" val="4202742196"/>
                    </a:ext>
                  </a:extLst>
                </a:gridCol>
                <a:gridCol w="493776">
                  <a:extLst>
                    <a:ext uri="{9D8B030D-6E8A-4147-A177-3AD203B41FA5}">
                      <a16:colId xmlns:a16="http://schemas.microsoft.com/office/drawing/2014/main" val="1631766735"/>
                    </a:ext>
                  </a:extLst>
                </a:gridCol>
                <a:gridCol w="493776">
                  <a:extLst>
                    <a:ext uri="{9D8B030D-6E8A-4147-A177-3AD203B41FA5}">
                      <a16:colId xmlns:a16="http://schemas.microsoft.com/office/drawing/2014/main" val="3810571341"/>
                    </a:ext>
                  </a:extLst>
                </a:gridCol>
                <a:gridCol w="493776">
                  <a:extLst>
                    <a:ext uri="{9D8B030D-6E8A-4147-A177-3AD203B41FA5}">
                      <a16:colId xmlns:a16="http://schemas.microsoft.com/office/drawing/2014/main" val="1508535039"/>
                    </a:ext>
                  </a:extLst>
                </a:gridCol>
                <a:gridCol w="493776">
                  <a:extLst>
                    <a:ext uri="{9D8B030D-6E8A-4147-A177-3AD203B41FA5}">
                      <a16:colId xmlns:a16="http://schemas.microsoft.com/office/drawing/2014/main" val="914985465"/>
                    </a:ext>
                  </a:extLst>
                </a:gridCol>
                <a:gridCol w="493776">
                  <a:extLst>
                    <a:ext uri="{9D8B030D-6E8A-4147-A177-3AD203B41FA5}">
                      <a16:colId xmlns:a16="http://schemas.microsoft.com/office/drawing/2014/main" val="274066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77448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- 2023-11-28 22:42:56</a:t>
                      </a:r>
                      <a:r>
                        <a:rPr kumimoji="0" lang="de-DE" sz="1000" b="0" i="0" u="none" strike="noStrike" kern="1200" cap="none" spc="0" normalizeH="0" baseline="0" noProof="0">
                          <a:ln>
                            <a:noFill/>
                          </a:ln>
                          <a:solidFill>
                            <a:prstClr val="black"/>
                          </a:solidFill>
                          <a:effectLst/>
                          <a:uLnTx/>
                          <a:uFillTx/>
                          <a:latin typeface="Calibri"/>
                          <a:ea typeface="+mn-ea"/>
                          <a:cs typeface="+mn-cs"/>
                        </a:rPr>
                        <a:t>
 @element_bbq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https://quintly-eu-image-storage.s3.amazonaws.com/a0f886d92ee5679bd53eb07c372f3373/276d4f1bfc3ce4a8e5ae1a24198876cc.jpg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Repost ,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2.8735632183908 %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0.7455 %</a:t>
                      </a:r>
                    </a:p>
                  </a:txBody>
                  <a:tcPr/>
                </a:tc>
                <a:extLst>
                  <a:ext uri="{0D108BD9-81ED-4DB2-BD59-A6C34878D82A}">
                    <a16:rowId xmlns:a16="http://schemas.microsoft.com/office/drawing/2014/main" val="98190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- 2023-11-28 22:41:26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https://quintly-eu-image-storage.s3.amazonaws.com/a0f886d92ee5679bd53eb07c372f3373/1916bb971ab2ca08dfac3d116f7a8062.jpg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Repost ,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3.1347962382445 %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0.8500 %</a:t>
                      </a:r>
                    </a:p>
                  </a:txBody>
                  <a:tcPr/>
                </a:tc>
                <a:extLst>
                  <a:ext uri="{0D108BD9-81ED-4DB2-BD59-A6C34878D82A}">
                    <a16:rowId xmlns:a16="http://schemas.microsoft.com/office/drawing/2014/main" val="3890561459"/>
                  </a:ext>
                </a:extLst>
              </a:tr>
            </a:tbl>
          </a:graphicData>
        </a:graphic>
      </p:graphicFrame>
      <p:sp>
        <p:nvSpPr>
          <p:cNvPr id="4" name="Text Placeholder 3">
            <a:extLst>
              <a:ext uri="{FF2B5EF4-FFF2-40B4-BE49-F238E27FC236}">
                <a16:creationId xmlns:a16="http://schemas.microsoft.com/office/drawing/2014/main" id="{8C2550E9-ED3E-45DD-A13B-A6F29BC753A7}"/>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92201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366F-804F-410C-BDAE-45CABC593D5A}"/>
              </a:ext>
            </a:extLst>
          </p:cNvPr>
          <p:cNvSpPr>
            <a:spLocks noGrp="1"/>
          </p:cNvSpPr>
          <p:nvPr>
            <p:ph type="title"/>
          </p:nvPr>
        </p:nvSpPr>
        <p:spPr/>
        <p:txBody>
          <a:bodyPr/>
          <a:lstStyle/>
          <a:p>
            <a:r>
              <a:rPr lang="en-US"/>
              <a:t>Instagram Story Table | WUP - 2 of 10</a:t>
            </a:r>
          </a:p>
        </p:txBody>
      </p:sp>
      <p:graphicFrame>
        <p:nvGraphicFramePr>
          <p:cNvPr id="5" name="Table Placeholder 4">
            <a:extLst>
              <a:ext uri="{FF2B5EF4-FFF2-40B4-BE49-F238E27FC236}">
                <a16:creationId xmlns:a16="http://schemas.microsoft.com/office/drawing/2014/main" id="{4E590B6E-9A2A-442D-AC81-7BB274B3A8CB}"/>
              </a:ext>
            </a:extLst>
          </p:cNvPr>
          <p:cNvGraphicFramePr>
            <a:graphicFrameLocks noGrp="1"/>
          </p:cNvGraphicFramePr>
          <p:nvPr>
            <p:ph type="tbl" sz="quarter" idx="13"/>
            <p:extLst>
              <p:ext uri="{D42A27DB-BD31-4B8C-83A1-F6EECF244321}">
                <p14:modId xmlns:p14="http://schemas.microsoft.com/office/powerpoint/2010/main" val="261309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32646482"/>
                    </a:ext>
                  </a:extLst>
                </a:gridCol>
                <a:gridCol w="987552">
                  <a:extLst>
                    <a:ext uri="{9D8B030D-6E8A-4147-A177-3AD203B41FA5}">
                      <a16:colId xmlns:a16="http://schemas.microsoft.com/office/drawing/2014/main" val="377531766"/>
                    </a:ext>
                  </a:extLst>
                </a:gridCol>
                <a:gridCol w="1399032">
                  <a:extLst>
                    <a:ext uri="{9D8B030D-6E8A-4147-A177-3AD203B41FA5}">
                      <a16:colId xmlns:a16="http://schemas.microsoft.com/office/drawing/2014/main" val="4192259069"/>
                    </a:ext>
                  </a:extLst>
                </a:gridCol>
                <a:gridCol w="493776">
                  <a:extLst>
                    <a:ext uri="{9D8B030D-6E8A-4147-A177-3AD203B41FA5}">
                      <a16:colId xmlns:a16="http://schemas.microsoft.com/office/drawing/2014/main" val="3955182405"/>
                    </a:ext>
                  </a:extLst>
                </a:gridCol>
                <a:gridCol w="493776">
                  <a:extLst>
                    <a:ext uri="{9D8B030D-6E8A-4147-A177-3AD203B41FA5}">
                      <a16:colId xmlns:a16="http://schemas.microsoft.com/office/drawing/2014/main" val="1534062328"/>
                    </a:ext>
                  </a:extLst>
                </a:gridCol>
                <a:gridCol w="493776">
                  <a:extLst>
                    <a:ext uri="{9D8B030D-6E8A-4147-A177-3AD203B41FA5}">
                      <a16:colId xmlns:a16="http://schemas.microsoft.com/office/drawing/2014/main" val="2344075644"/>
                    </a:ext>
                  </a:extLst>
                </a:gridCol>
                <a:gridCol w="493776">
                  <a:extLst>
                    <a:ext uri="{9D8B030D-6E8A-4147-A177-3AD203B41FA5}">
                      <a16:colId xmlns:a16="http://schemas.microsoft.com/office/drawing/2014/main" val="790525394"/>
                    </a:ext>
                  </a:extLst>
                </a:gridCol>
                <a:gridCol w="493776">
                  <a:extLst>
                    <a:ext uri="{9D8B030D-6E8A-4147-A177-3AD203B41FA5}">
                      <a16:colId xmlns:a16="http://schemas.microsoft.com/office/drawing/2014/main" val="2454489638"/>
                    </a:ext>
                  </a:extLst>
                </a:gridCol>
                <a:gridCol w="493776">
                  <a:extLst>
                    <a:ext uri="{9D8B030D-6E8A-4147-A177-3AD203B41FA5}">
                      <a16:colId xmlns:a16="http://schemas.microsoft.com/office/drawing/2014/main" val="1170616567"/>
                    </a:ext>
                  </a:extLst>
                </a:gridCol>
                <a:gridCol w="493776">
                  <a:extLst>
                    <a:ext uri="{9D8B030D-6E8A-4147-A177-3AD203B41FA5}">
                      <a16:colId xmlns:a16="http://schemas.microsoft.com/office/drawing/2014/main" val="1037985942"/>
                    </a:ext>
                  </a:extLst>
                </a:gridCol>
                <a:gridCol w="493776">
                  <a:extLst>
                    <a:ext uri="{9D8B030D-6E8A-4147-A177-3AD203B41FA5}">
                      <a16:colId xmlns:a16="http://schemas.microsoft.com/office/drawing/2014/main" val="129389561"/>
                    </a:ext>
                  </a:extLst>
                </a:gridCol>
                <a:gridCol w="493776">
                  <a:extLst>
                    <a:ext uri="{9D8B030D-6E8A-4147-A177-3AD203B41FA5}">
                      <a16:colId xmlns:a16="http://schemas.microsoft.com/office/drawing/2014/main" val="16369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53192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- 2023-11-16 16:17:23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https://quintly-image-storage.s3.amazonaws.com/a0f886d92ee5679bd53eb07c372f3373/e995fad29ca7133690f49536d9e4a1d5.jpg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Gewinnspiel,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3.477344573235 %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0.7424 %</a:t>
                      </a:r>
                    </a:p>
                  </a:txBody>
                  <a:tcPr/>
                </a:tc>
                <a:extLst>
                  <a:ext uri="{0D108BD9-81ED-4DB2-BD59-A6C34878D82A}">
                    <a16:rowId xmlns:a16="http://schemas.microsoft.com/office/drawing/2014/main" val="324376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- 2023-10-16 17:10:40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https://quintly-image-storage.s3.amazonaws.com/a0f886d92ee5679bd53eb07c372f3373/3110ba3b48c0b22014689b593a5fdcf7.jpg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Rezept ,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3.7967914438503 %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0.7183 %</a:t>
                      </a:r>
                    </a:p>
                  </a:txBody>
                  <a:tcPr/>
                </a:tc>
                <a:extLst>
                  <a:ext uri="{0D108BD9-81ED-4DB2-BD59-A6C34878D82A}">
                    <a16:rowId xmlns:a16="http://schemas.microsoft.com/office/drawing/2014/main" val="3529554074"/>
                  </a:ext>
                </a:extLst>
              </a:tr>
            </a:tbl>
          </a:graphicData>
        </a:graphic>
      </p:graphicFrame>
      <p:sp>
        <p:nvSpPr>
          <p:cNvPr id="4" name="Text Placeholder 3">
            <a:extLst>
              <a:ext uri="{FF2B5EF4-FFF2-40B4-BE49-F238E27FC236}">
                <a16:creationId xmlns:a16="http://schemas.microsoft.com/office/drawing/2014/main" id="{CE02D9E1-581F-4FD0-8AC8-1E67238F5593}"/>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0856891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A24A4-2CBC-4C45-B943-DA1A6CD7F744}"/>
              </a:ext>
            </a:extLst>
          </p:cNvPr>
          <p:cNvSpPr>
            <a:spLocks noGrp="1"/>
          </p:cNvSpPr>
          <p:nvPr>
            <p:ph type="title"/>
          </p:nvPr>
        </p:nvSpPr>
        <p:spPr/>
        <p:txBody>
          <a:bodyPr/>
          <a:lstStyle/>
          <a:p>
            <a:r>
              <a:rPr lang="en-US"/>
              <a:t>Instagram Story Table | WUP - 3 of 10</a:t>
            </a:r>
          </a:p>
        </p:txBody>
      </p:sp>
      <p:graphicFrame>
        <p:nvGraphicFramePr>
          <p:cNvPr id="5" name="Table Placeholder 4">
            <a:extLst>
              <a:ext uri="{FF2B5EF4-FFF2-40B4-BE49-F238E27FC236}">
                <a16:creationId xmlns:a16="http://schemas.microsoft.com/office/drawing/2014/main" id="{776ED134-1BC2-42D6-99BB-1BE7CBF8733F}"/>
              </a:ext>
            </a:extLst>
          </p:cNvPr>
          <p:cNvGraphicFramePr>
            <a:graphicFrameLocks noGrp="1"/>
          </p:cNvGraphicFramePr>
          <p:nvPr>
            <p:ph type="tbl" sz="quarter" idx="13"/>
            <p:extLst>
              <p:ext uri="{D42A27DB-BD31-4B8C-83A1-F6EECF244321}">
                <p14:modId xmlns:p14="http://schemas.microsoft.com/office/powerpoint/2010/main" val="277060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2915330"/>
                    </a:ext>
                  </a:extLst>
                </a:gridCol>
                <a:gridCol w="987552">
                  <a:extLst>
                    <a:ext uri="{9D8B030D-6E8A-4147-A177-3AD203B41FA5}">
                      <a16:colId xmlns:a16="http://schemas.microsoft.com/office/drawing/2014/main" val="4279618462"/>
                    </a:ext>
                  </a:extLst>
                </a:gridCol>
                <a:gridCol w="1399032">
                  <a:extLst>
                    <a:ext uri="{9D8B030D-6E8A-4147-A177-3AD203B41FA5}">
                      <a16:colId xmlns:a16="http://schemas.microsoft.com/office/drawing/2014/main" val="117384066"/>
                    </a:ext>
                  </a:extLst>
                </a:gridCol>
                <a:gridCol w="493776">
                  <a:extLst>
                    <a:ext uri="{9D8B030D-6E8A-4147-A177-3AD203B41FA5}">
                      <a16:colId xmlns:a16="http://schemas.microsoft.com/office/drawing/2014/main" val="3120139235"/>
                    </a:ext>
                  </a:extLst>
                </a:gridCol>
                <a:gridCol w="493776">
                  <a:extLst>
                    <a:ext uri="{9D8B030D-6E8A-4147-A177-3AD203B41FA5}">
                      <a16:colId xmlns:a16="http://schemas.microsoft.com/office/drawing/2014/main" val="3071573596"/>
                    </a:ext>
                  </a:extLst>
                </a:gridCol>
                <a:gridCol w="493776">
                  <a:extLst>
                    <a:ext uri="{9D8B030D-6E8A-4147-A177-3AD203B41FA5}">
                      <a16:colId xmlns:a16="http://schemas.microsoft.com/office/drawing/2014/main" val="1775546115"/>
                    </a:ext>
                  </a:extLst>
                </a:gridCol>
                <a:gridCol w="493776">
                  <a:extLst>
                    <a:ext uri="{9D8B030D-6E8A-4147-A177-3AD203B41FA5}">
                      <a16:colId xmlns:a16="http://schemas.microsoft.com/office/drawing/2014/main" val="648674341"/>
                    </a:ext>
                  </a:extLst>
                </a:gridCol>
                <a:gridCol w="493776">
                  <a:extLst>
                    <a:ext uri="{9D8B030D-6E8A-4147-A177-3AD203B41FA5}">
                      <a16:colId xmlns:a16="http://schemas.microsoft.com/office/drawing/2014/main" val="907533594"/>
                    </a:ext>
                  </a:extLst>
                </a:gridCol>
                <a:gridCol w="493776">
                  <a:extLst>
                    <a:ext uri="{9D8B030D-6E8A-4147-A177-3AD203B41FA5}">
                      <a16:colId xmlns:a16="http://schemas.microsoft.com/office/drawing/2014/main" val="4220440876"/>
                    </a:ext>
                  </a:extLst>
                </a:gridCol>
                <a:gridCol w="493776">
                  <a:extLst>
                    <a:ext uri="{9D8B030D-6E8A-4147-A177-3AD203B41FA5}">
                      <a16:colId xmlns:a16="http://schemas.microsoft.com/office/drawing/2014/main" val="1410088336"/>
                    </a:ext>
                  </a:extLst>
                </a:gridCol>
                <a:gridCol w="493776">
                  <a:extLst>
                    <a:ext uri="{9D8B030D-6E8A-4147-A177-3AD203B41FA5}">
                      <a16:colId xmlns:a16="http://schemas.microsoft.com/office/drawing/2014/main" val="618339692"/>
                    </a:ext>
                  </a:extLst>
                </a:gridCol>
                <a:gridCol w="493776">
                  <a:extLst>
                    <a:ext uri="{9D8B030D-6E8A-4147-A177-3AD203B41FA5}">
                      <a16:colId xmlns:a16="http://schemas.microsoft.com/office/drawing/2014/main" val="96142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43728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- 2023-10-03 17:27:08</a:t>
                      </a:r>
                      <a:r>
                        <a:rPr kumimoji="0" lang="de-DE" sz="1000" b="0" i="0" u="none" strike="noStrike" kern="1200" cap="none" spc="0" normalizeH="0" baseline="0" noProof="0">
                          <a:ln>
                            <a:noFill/>
                          </a:ln>
                          <a:solidFill>
                            <a:prstClr val="black"/>
                          </a:solidFill>
                          <a:effectLst/>
                          <a:uLnTx/>
                          <a:uFillTx/>
                          <a:latin typeface="Calibri"/>
                          <a:ea typeface="+mn-ea"/>
                          <a:cs typeface="+mn-cs"/>
                        </a:rPr>
                        <a:t>
 #tagderdeutscheneinheit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https://quintly-image-storage.s3.amazonaws.com/a0f886d92ee5679bd53eb07c372f3373/d7b8bc0dfec4359358f531b6f312d467.jpg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WUP Feiertag/Wochentag , WUP Story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5.055880787653 %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0.8737 %</a:t>
                      </a:r>
                    </a:p>
                  </a:txBody>
                  <a:tcPr/>
                </a:tc>
                <a:extLst>
                  <a:ext uri="{0D108BD9-81ED-4DB2-BD59-A6C34878D82A}">
                    <a16:rowId xmlns:a16="http://schemas.microsoft.com/office/drawing/2014/main" val="285386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- 2023-09-08 20:48:04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https://quintly-image-storage.s3.amazonaws.com/a0f886d92ee5679bd53eb07c372f3373/e5e72c10513342044df5bfcf5cc07b52.jpg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Rezept ,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3.7253858435338 %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0.6143 %</a:t>
                      </a:r>
                    </a:p>
                  </a:txBody>
                  <a:tcPr/>
                </a:tc>
                <a:extLst>
                  <a:ext uri="{0D108BD9-81ED-4DB2-BD59-A6C34878D82A}">
                    <a16:rowId xmlns:a16="http://schemas.microsoft.com/office/drawing/2014/main" val="2570671692"/>
                  </a:ext>
                </a:extLst>
              </a:tr>
            </a:tbl>
          </a:graphicData>
        </a:graphic>
      </p:graphicFrame>
      <p:sp>
        <p:nvSpPr>
          <p:cNvPr id="4" name="Text Placeholder 3">
            <a:extLst>
              <a:ext uri="{FF2B5EF4-FFF2-40B4-BE49-F238E27FC236}">
                <a16:creationId xmlns:a16="http://schemas.microsoft.com/office/drawing/2014/main" id="{9A600F82-CD9C-4052-AD2D-6F2A396F611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95536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087FC-B129-4C16-984E-ECCBC0F2627B}"/>
              </a:ext>
            </a:extLst>
          </p:cNvPr>
          <p:cNvSpPr>
            <a:spLocks noGrp="1"/>
          </p:cNvSpPr>
          <p:nvPr>
            <p:ph type="title"/>
          </p:nvPr>
        </p:nvSpPr>
        <p:spPr/>
        <p:txBody>
          <a:bodyPr/>
          <a:lstStyle/>
          <a:p>
            <a:r>
              <a:rPr lang="en-US"/>
              <a:t>Instagram Story Table | WUP - 4 of 10</a:t>
            </a:r>
          </a:p>
        </p:txBody>
      </p:sp>
      <p:graphicFrame>
        <p:nvGraphicFramePr>
          <p:cNvPr id="5" name="Table Placeholder 4">
            <a:extLst>
              <a:ext uri="{FF2B5EF4-FFF2-40B4-BE49-F238E27FC236}">
                <a16:creationId xmlns:a16="http://schemas.microsoft.com/office/drawing/2014/main" id="{DFADA689-D611-4E78-829F-955B2EDD6DA4}"/>
              </a:ext>
            </a:extLst>
          </p:cNvPr>
          <p:cNvGraphicFramePr>
            <a:graphicFrameLocks noGrp="1"/>
          </p:cNvGraphicFramePr>
          <p:nvPr>
            <p:ph type="tbl" sz="quarter" idx="13"/>
            <p:extLst>
              <p:ext uri="{D42A27DB-BD31-4B8C-83A1-F6EECF244321}">
                <p14:modId xmlns:p14="http://schemas.microsoft.com/office/powerpoint/2010/main" val="194584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60778087"/>
                    </a:ext>
                  </a:extLst>
                </a:gridCol>
                <a:gridCol w="987552">
                  <a:extLst>
                    <a:ext uri="{9D8B030D-6E8A-4147-A177-3AD203B41FA5}">
                      <a16:colId xmlns:a16="http://schemas.microsoft.com/office/drawing/2014/main" val="3190096554"/>
                    </a:ext>
                  </a:extLst>
                </a:gridCol>
                <a:gridCol w="1399032">
                  <a:extLst>
                    <a:ext uri="{9D8B030D-6E8A-4147-A177-3AD203B41FA5}">
                      <a16:colId xmlns:a16="http://schemas.microsoft.com/office/drawing/2014/main" val="942388532"/>
                    </a:ext>
                  </a:extLst>
                </a:gridCol>
                <a:gridCol w="493776">
                  <a:extLst>
                    <a:ext uri="{9D8B030D-6E8A-4147-A177-3AD203B41FA5}">
                      <a16:colId xmlns:a16="http://schemas.microsoft.com/office/drawing/2014/main" val="3804229057"/>
                    </a:ext>
                  </a:extLst>
                </a:gridCol>
                <a:gridCol w="493776">
                  <a:extLst>
                    <a:ext uri="{9D8B030D-6E8A-4147-A177-3AD203B41FA5}">
                      <a16:colId xmlns:a16="http://schemas.microsoft.com/office/drawing/2014/main" val="241398258"/>
                    </a:ext>
                  </a:extLst>
                </a:gridCol>
                <a:gridCol w="493776">
                  <a:extLst>
                    <a:ext uri="{9D8B030D-6E8A-4147-A177-3AD203B41FA5}">
                      <a16:colId xmlns:a16="http://schemas.microsoft.com/office/drawing/2014/main" val="3377666779"/>
                    </a:ext>
                  </a:extLst>
                </a:gridCol>
                <a:gridCol w="493776">
                  <a:extLst>
                    <a:ext uri="{9D8B030D-6E8A-4147-A177-3AD203B41FA5}">
                      <a16:colId xmlns:a16="http://schemas.microsoft.com/office/drawing/2014/main" val="2734673544"/>
                    </a:ext>
                  </a:extLst>
                </a:gridCol>
                <a:gridCol w="493776">
                  <a:extLst>
                    <a:ext uri="{9D8B030D-6E8A-4147-A177-3AD203B41FA5}">
                      <a16:colId xmlns:a16="http://schemas.microsoft.com/office/drawing/2014/main" val="455050391"/>
                    </a:ext>
                  </a:extLst>
                </a:gridCol>
                <a:gridCol w="493776">
                  <a:extLst>
                    <a:ext uri="{9D8B030D-6E8A-4147-A177-3AD203B41FA5}">
                      <a16:colId xmlns:a16="http://schemas.microsoft.com/office/drawing/2014/main" val="3272706873"/>
                    </a:ext>
                  </a:extLst>
                </a:gridCol>
                <a:gridCol w="493776">
                  <a:extLst>
                    <a:ext uri="{9D8B030D-6E8A-4147-A177-3AD203B41FA5}">
                      <a16:colId xmlns:a16="http://schemas.microsoft.com/office/drawing/2014/main" val="1836767502"/>
                    </a:ext>
                  </a:extLst>
                </a:gridCol>
                <a:gridCol w="493776">
                  <a:extLst>
                    <a:ext uri="{9D8B030D-6E8A-4147-A177-3AD203B41FA5}">
                      <a16:colId xmlns:a16="http://schemas.microsoft.com/office/drawing/2014/main" val="2326525469"/>
                    </a:ext>
                  </a:extLst>
                </a:gridCol>
                <a:gridCol w="493776">
                  <a:extLst>
                    <a:ext uri="{9D8B030D-6E8A-4147-A177-3AD203B41FA5}">
                      <a16:colId xmlns:a16="http://schemas.microsoft.com/office/drawing/2014/main" val="237112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40473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- 2023-08-27 15:12:37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https://quintly-image-storage.s3.amazonaws.com/a0f886d92ee5679bd53eb07c372f3373/850c713aca499225a227766f7a0f9d02.jpg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Shoplink,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7.1390230810521 %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0.6165 %</a:t>
                      </a:r>
                    </a:p>
                  </a:txBody>
                  <a:tcPr/>
                </a:tc>
                <a:extLst>
                  <a:ext uri="{0D108BD9-81ED-4DB2-BD59-A6C34878D82A}">
                    <a16:rowId xmlns:a16="http://schemas.microsoft.com/office/drawing/2014/main" val="78459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- 2023-08-27 15:06:55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https://quintly-image-storage.s3.amazonaws.com/a0f886d92ee5679bd53eb07c372f3373/b7ff18e5879aa3b337ef2bd4b9732cd4.jpg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64664164"/>
                  </a:ext>
                </a:extLst>
              </a:tr>
            </a:tbl>
          </a:graphicData>
        </a:graphic>
      </p:graphicFrame>
      <p:sp>
        <p:nvSpPr>
          <p:cNvPr id="4" name="Text Placeholder 3">
            <a:extLst>
              <a:ext uri="{FF2B5EF4-FFF2-40B4-BE49-F238E27FC236}">
                <a16:creationId xmlns:a16="http://schemas.microsoft.com/office/drawing/2014/main" id="{0FB54AB0-821F-4825-8B19-251976B4A099}"/>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649212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C9A0-54E1-4AEA-AFDA-94DB8DC7ED89}"/>
              </a:ext>
            </a:extLst>
          </p:cNvPr>
          <p:cNvSpPr>
            <a:spLocks noGrp="1"/>
          </p:cNvSpPr>
          <p:nvPr>
            <p:ph type="title"/>
          </p:nvPr>
        </p:nvSpPr>
        <p:spPr/>
        <p:txBody>
          <a:bodyPr/>
          <a:lstStyle/>
          <a:p>
            <a:r>
              <a:rPr lang="en-US"/>
              <a:t>Instagram Story Table | WUP - 5 of 10</a:t>
            </a:r>
          </a:p>
        </p:txBody>
      </p:sp>
      <p:graphicFrame>
        <p:nvGraphicFramePr>
          <p:cNvPr id="5" name="Table Placeholder 4">
            <a:extLst>
              <a:ext uri="{FF2B5EF4-FFF2-40B4-BE49-F238E27FC236}">
                <a16:creationId xmlns:a16="http://schemas.microsoft.com/office/drawing/2014/main" id="{0285ABE3-5738-4914-9032-941671DD12F3}"/>
              </a:ext>
            </a:extLst>
          </p:cNvPr>
          <p:cNvGraphicFramePr>
            <a:graphicFrameLocks noGrp="1"/>
          </p:cNvGraphicFramePr>
          <p:nvPr>
            <p:ph type="tbl" sz="quarter" idx="13"/>
            <p:extLst>
              <p:ext uri="{D42A27DB-BD31-4B8C-83A1-F6EECF244321}">
                <p14:modId xmlns:p14="http://schemas.microsoft.com/office/powerpoint/2010/main" val="205367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87865715"/>
                    </a:ext>
                  </a:extLst>
                </a:gridCol>
                <a:gridCol w="987552">
                  <a:extLst>
                    <a:ext uri="{9D8B030D-6E8A-4147-A177-3AD203B41FA5}">
                      <a16:colId xmlns:a16="http://schemas.microsoft.com/office/drawing/2014/main" val="4136125650"/>
                    </a:ext>
                  </a:extLst>
                </a:gridCol>
                <a:gridCol w="1399032">
                  <a:extLst>
                    <a:ext uri="{9D8B030D-6E8A-4147-A177-3AD203B41FA5}">
                      <a16:colId xmlns:a16="http://schemas.microsoft.com/office/drawing/2014/main" val="1613159646"/>
                    </a:ext>
                  </a:extLst>
                </a:gridCol>
                <a:gridCol w="493776">
                  <a:extLst>
                    <a:ext uri="{9D8B030D-6E8A-4147-A177-3AD203B41FA5}">
                      <a16:colId xmlns:a16="http://schemas.microsoft.com/office/drawing/2014/main" val="538307244"/>
                    </a:ext>
                  </a:extLst>
                </a:gridCol>
                <a:gridCol w="493776">
                  <a:extLst>
                    <a:ext uri="{9D8B030D-6E8A-4147-A177-3AD203B41FA5}">
                      <a16:colId xmlns:a16="http://schemas.microsoft.com/office/drawing/2014/main" val="3454374255"/>
                    </a:ext>
                  </a:extLst>
                </a:gridCol>
                <a:gridCol w="493776">
                  <a:extLst>
                    <a:ext uri="{9D8B030D-6E8A-4147-A177-3AD203B41FA5}">
                      <a16:colId xmlns:a16="http://schemas.microsoft.com/office/drawing/2014/main" val="3404012217"/>
                    </a:ext>
                  </a:extLst>
                </a:gridCol>
                <a:gridCol w="493776">
                  <a:extLst>
                    <a:ext uri="{9D8B030D-6E8A-4147-A177-3AD203B41FA5}">
                      <a16:colId xmlns:a16="http://schemas.microsoft.com/office/drawing/2014/main" val="1490474622"/>
                    </a:ext>
                  </a:extLst>
                </a:gridCol>
                <a:gridCol w="493776">
                  <a:extLst>
                    <a:ext uri="{9D8B030D-6E8A-4147-A177-3AD203B41FA5}">
                      <a16:colId xmlns:a16="http://schemas.microsoft.com/office/drawing/2014/main" val="2545731356"/>
                    </a:ext>
                  </a:extLst>
                </a:gridCol>
                <a:gridCol w="493776">
                  <a:extLst>
                    <a:ext uri="{9D8B030D-6E8A-4147-A177-3AD203B41FA5}">
                      <a16:colId xmlns:a16="http://schemas.microsoft.com/office/drawing/2014/main" val="1813939259"/>
                    </a:ext>
                  </a:extLst>
                </a:gridCol>
                <a:gridCol w="493776">
                  <a:extLst>
                    <a:ext uri="{9D8B030D-6E8A-4147-A177-3AD203B41FA5}">
                      <a16:colId xmlns:a16="http://schemas.microsoft.com/office/drawing/2014/main" val="927133731"/>
                    </a:ext>
                  </a:extLst>
                </a:gridCol>
                <a:gridCol w="493776">
                  <a:extLst>
                    <a:ext uri="{9D8B030D-6E8A-4147-A177-3AD203B41FA5}">
                      <a16:colId xmlns:a16="http://schemas.microsoft.com/office/drawing/2014/main" val="3953589986"/>
                    </a:ext>
                  </a:extLst>
                </a:gridCol>
                <a:gridCol w="493776">
                  <a:extLst>
                    <a:ext uri="{9D8B030D-6E8A-4147-A177-3AD203B41FA5}">
                      <a16:colId xmlns:a16="http://schemas.microsoft.com/office/drawing/2014/main" val="2638061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63245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- 2023-07-28 17:23:43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https://quintly-image-storage.s3.amazonaws.com/a0f886d92ee5679bd53eb07c372f3373/ab4a5eab8eb4a668e73cf0e2710fb682.jpg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3.9481105470953 %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0.8429 %</a:t>
                      </a:r>
                    </a:p>
                  </a:txBody>
                  <a:tcPr/>
                </a:tc>
                <a:extLst>
                  <a:ext uri="{0D108BD9-81ED-4DB2-BD59-A6C34878D82A}">
                    <a16:rowId xmlns:a16="http://schemas.microsoft.com/office/drawing/2014/main" val="196299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- 2023-07-28 17:23:29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https://quintly-image-storage.s3.amazonaws.com/a0f886d92ee5679bd53eb07c372f3373/fe57832ef27f591965c8f7ea894749ad.jpg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4.5685279187817 %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0.6420 %</a:t>
                      </a:r>
                    </a:p>
                  </a:txBody>
                  <a:tcPr/>
                </a:tc>
                <a:extLst>
                  <a:ext uri="{0D108BD9-81ED-4DB2-BD59-A6C34878D82A}">
                    <a16:rowId xmlns:a16="http://schemas.microsoft.com/office/drawing/2014/main" val="26183698"/>
                  </a:ext>
                </a:extLst>
              </a:tr>
            </a:tbl>
          </a:graphicData>
        </a:graphic>
      </p:graphicFrame>
      <p:sp>
        <p:nvSpPr>
          <p:cNvPr id="4" name="Text Placeholder 3">
            <a:extLst>
              <a:ext uri="{FF2B5EF4-FFF2-40B4-BE49-F238E27FC236}">
                <a16:creationId xmlns:a16="http://schemas.microsoft.com/office/drawing/2014/main" id="{801C12BD-1C2B-401E-8B20-8EB81B3F701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55254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0843-054A-4E9F-829A-3C50035DB6EE}"/>
              </a:ext>
            </a:extLst>
          </p:cNvPr>
          <p:cNvSpPr>
            <a:spLocks noGrp="1"/>
          </p:cNvSpPr>
          <p:nvPr>
            <p:ph type="title"/>
          </p:nvPr>
        </p:nvSpPr>
        <p:spPr/>
        <p:txBody>
          <a:bodyPr/>
          <a:lstStyle/>
          <a:p>
            <a:r>
              <a:rPr lang="en-US"/>
              <a:t>Instagram Story Table | WUP - 6 of 10</a:t>
            </a:r>
          </a:p>
        </p:txBody>
      </p:sp>
      <p:graphicFrame>
        <p:nvGraphicFramePr>
          <p:cNvPr id="5" name="Table Placeholder 4">
            <a:extLst>
              <a:ext uri="{FF2B5EF4-FFF2-40B4-BE49-F238E27FC236}">
                <a16:creationId xmlns:a16="http://schemas.microsoft.com/office/drawing/2014/main" id="{D09D8796-C8E1-4DB1-A58B-5138467563B0}"/>
              </a:ext>
            </a:extLst>
          </p:cNvPr>
          <p:cNvGraphicFramePr>
            <a:graphicFrameLocks noGrp="1"/>
          </p:cNvGraphicFramePr>
          <p:nvPr>
            <p:ph type="tbl" sz="quarter" idx="13"/>
            <p:extLst>
              <p:ext uri="{D42A27DB-BD31-4B8C-83A1-F6EECF244321}">
                <p14:modId xmlns:p14="http://schemas.microsoft.com/office/powerpoint/2010/main" val="342902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25332310"/>
                    </a:ext>
                  </a:extLst>
                </a:gridCol>
                <a:gridCol w="987552">
                  <a:extLst>
                    <a:ext uri="{9D8B030D-6E8A-4147-A177-3AD203B41FA5}">
                      <a16:colId xmlns:a16="http://schemas.microsoft.com/office/drawing/2014/main" val="3188029394"/>
                    </a:ext>
                  </a:extLst>
                </a:gridCol>
                <a:gridCol w="1399032">
                  <a:extLst>
                    <a:ext uri="{9D8B030D-6E8A-4147-A177-3AD203B41FA5}">
                      <a16:colId xmlns:a16="http://schemas.microsoft.com/office/drawing/2014/main" val="3017658467"/>
                    </a:ext>
                  </a:extLst>
                </a:gridCol>
                <a:gridCol w="493776">
                  <a:extLst>
                    <a:ext uri="{9D8B030D-6E8A-4147-A177-3AD203B41FA5}">
                      <a16:colId xmlns:a16="http://schemas.microsoft.com/office/drawing/2014/main" val="3847736195"/>
                    </a:ext>
                  </a:extLst>
                </a:gridCol>
                <a:gridCol w="493776">
                  <a:extLst>
                    <a:ext uri="{9D8B030D-6E8A-4147-A177-3AD203B41FA5}">
                      <a16:colId xmlns:a16="http://schemas.microsoft.com/office/drawing/2014/main" val="695415449"/>
                    </a:ext>
                  </a:extLst>
                </a:gridCol>
                <a:gridCol w="493776">
                  <a:extLst>
                    <a:ext uri="{9D8B030D-6E8A-4147-A177-3AD203B41FA5}">
                      <a16:colId xmlns:a16="http://schemas.microsoft.com/office/drawing/2014/main" val="2545008347"/>
                    </a:ext>
                  </a:extLst>
                </a:gridCol>
                <a:gridCol w="493776">
                  <a:extLst>
                    <a:ext uri="{9D8B030D-6E8A-4147-A177-3AD203B41FA5}">
                      <a16:colId xmlns:a16="http://schemas.microsoft.com/office/drawing/2014/main" val="3578466620"/>
                    </a:ext>
                  </a:extLst>
                </a:gridCol>
                <a:gridCol w="493776">
                  <a:extLst>
                    <a:ext uri="{9D8B030D-6E8A-4147-A177-3AD203B41FA5}">
                      <a16:colId xmlns:a16="http://schemas.microsoft.com/office/drawing/2014/main" val="1306858861"/>
                    </a:ext>
                  </a:extLst>
                </a:gridCol>
                <a:gridCol w="493776">
                  <a:extLst>
                    <a:ext uri="{9D8B030D-6E8A-4147-A177-3AD203B41FA5}">
                      <a16:colId xmlns:a16="http://schemas.microsoft.com/office/drawing/2014/main" val="1735410936"/>
                    </a:ext>
                  </a:extLst>
                </a:gridCol>
                <a:gridCol w="493776">
                  <a:extLst>
                    <a:ext uri="{9D8B030D-6E8A-4147-A177-3AD203B41FA5}">
                      <a16:colId xmlns:a16="http://schemas.microsoft.com/office/drawing/2014/main" val="634896533"/>
                    </a:ext>
                  </a:extLst>
                </a:gridCol>
                <a:gridCol w="493776">
                  <a:extLst>
                    <a:ext uri="{9D8B030D-6E8A-4147-A177-3AD203B41FA5}">
                      <a16:colId xmlns:a16="http://schemas.microsoft.com/office/drawing/2014/main" val="3417148864"/>
                    </a:ext>
                  </a:extLst>
                </a:gridCol>
                <a:gridCol w="493776">
                  <a:extLst>
                    <a:ext uri="{9D8B030D-6E8A-4147-A177-3AD203B41FA5}">
                      <a16:colId xmlns:a16="http://schemas.microsoft.com/office/drawing/2014/main" val="182587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331523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- 2023-06-04 18:28:15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https://quintly-image-storage.s3.amazonaws.com/a0f886d92ee5679bd53eb07c372f3373/c0d668f7853117382207b87f9e8ade0c.jpg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5.3702656868287 %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0.7368 %</a:t>
                      </a:r>
                    </a:p>
                  </a:txBody>
                  <a:tcPr/>
                </a:tc>
                <a:extLst>
                  <a:ext uri="{0D108BD9-81ED-4DB2-BD59-A6C34878D82A}">
                    <a16:rowId xmlns:a16="http://schemas.microsoft.com/office/drawing/2014/main" val="175421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- 2023-06-02 16:37:44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https://quintly-image-storage.s3.amazonaws.com/a0f886d92ee5679bd53eb07c372f3373/58ff20411b5bf6c5c3d9f9dac2e154f7.jpg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3.728813559322 %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0.8636 %</a:t>
                      </a:r>
                    </a:p>
                  </a:txBody>
                  <a:tcPr/>
                </a:tc>
                <a:extLst>
                  <a:ext uri="{0D108BD9-81ED-4DB2-BD59-A6C34878D82A}">
                    <a16:rowId xmlns:a16="http://schemas.microsoft.com/office/drawing/2014/main" val="330307818"/>
                  </a:ext>
                </a:extLst>
              </a:tr>
            </a:tbl>
          </a:graphicData>
        </a:graphic>
      </p:graphicFrame>
      <p:sp>
        <p:nvSpPr>
          <p:cNvPr id="4" name="Text Placeholder 3">
            <a:extLst>
              <a:ext uri="{FF2B5EF4-FFF2-40B4-BE49-F238E27FC236}">
                <a16:creationId xmlns:a16="http://schemas.microsoft.com/office/drawing/2014/main" id="{7B786E0D-4234-4F38-A247-00A2B991DD2F}"/>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06107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2571-E74B-45C4-81C6-4A5E69FF4C0A}"/>
              </a:ext>
            </a:extLst>
          </p:cNvPr>
          <p:cNvSpPr>
            <a:spLocks noGrp="1"/>
          </p:cNvSpPr>
          <p:nvPr>
            <p:ph type="title"/>
          </p:nvPr>
        </p:nvSpPr>
        <p:spPr/>
        <p:txBody>
          <a:bodyPr/>
          <a:lstStyle/>
          <a:p>
            <a:r>
              <a:rPr lang="en-US"/>
              <a:t>Instagram Story Table | WUP - 7 of 10</a:t>
            </a:r>
          </a:p>
        </p:txBody>
      </p:sp>
      <p:graphicFrame>
        <p:nvGraphicFramePr>
          <p:cNvPr id="5" name="Table Placeholder 4">
            <a:extLst>
              <a:ext uri="{FF2B5EF4-FFF2-40B4-BE49-F238E27FC236}">
                <a16:creationId xmlns:a16="http://schemas.microsoft.com/office/drawing/2014/main" id="{1DB966C7-1FC9-4E7E-8F3E-9BEC792E010D}"/>
              </a:ext>
            </a:extLst>
          </p:cNvPr>
          <p:cNvGraphicFramePr>
            <a:graphicFrameLocks noGrp="1"/>
          </p:cNvGraphicFramePr>
          <p:nvPr>
            <p:ph type="tbl" sz="quarter" idx="13"/>
            <p:extLst>
              <p:ext uri="{D42A27DB-BD31-4B8C-83A1-F6EECF244321}">
                <p14:modId xmlns:p14="http://schemas.microsoft.com/office/powerpoint/2010/main" val="128131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79897073"/>
                    </a:ext>
                  </a:extLst>
                </a:gridCol>
                <a:gridCol w="987552">
                  <a:extLst>
                    <a:ext uri="{9D8B030D-6E8A-4147-A177-3AD203B41FA5}">
                      <a16:colId xmlns:a16="http://schemas.microsoft.com/office/drawing/2014/main" val="2544795127"/>
                    </a:ext>
                  </a:extLst>
                </a:gridCol>
                <a:gridCol w="1399032">
                  <a:extLst>
                    <a:ext uri="{9D8B030D-6E8A-4147-A177-3AD203B41FA5}">
                      <a16:colId xmlns:a16="http://schemas.microsoft.com/office/drawing/2014/main" val="2892889672"/>
                    </a:ext>
                  </a:extLst>
                </a:gridCol>
                <a:gridCol w="493776">
                  <a:extLst>
                    <a:ext uri="{9D8B030D-6E8A-4147-A177-3AD203B41FA5}">
                      <a16:colId xmlns:a16="http://schemas.microsoft.com/office/drawing/2014/main" val="3469460738"/>
                    </a:ext>
                  </a:extLst>
                </a:gridCol>
                <a:gridCol w="493776">
                  <a:extLst>
                    <a:ext uri="{9D8B030D-6E8A-4147-A177-3AD203B41FA5}">
                      <a16:colId xmlns:a16="http://schemas.microsoft.com/office/drawing/2014/main" val="1484105915"/>
                    </a:ext>
                  </a:extLst>
                </a:gridCol>
                <a:gridCol w="493776">
                  <a:extLst>
                    <a:ext uri="{9D8B030D-6E8A-4147-A177-3AD203B41FA5}">
                      <a16:colId xmlns:a16="http://schemas.microsoft.com/office/drawing/2014/main" val="3710992592"/>
                    </a:ext>
                  </a:extLst>
                </a:gridCol>
                <a:gridCol w="493776">
                  <a:extLst>
                    <a:ext uri="{9D8B030D-6E8A-4147-A177-3AD203B41FA5}">
                      <a16:colId xmlns:a16="http://schemas.microsoft.com/office/drawing/2014/main" val="4282743165"/>
                    </a:ext>
                  </a:extLst>
                </a:gridCol>
                <a:gridCol w="493776">
                  <a:extLst>
                    <a:ext uri="{9D8B030D-6E8A-4147-A177-3AD203B41FA5}">
                      <a16:colId xmlns:a16="http://schemas.microsoft.com/office/drawing/2014/main" val="4109406148"/>
                    </a:ext>
                  </a:extLst>
                </a:gridCol>
                <a:gridCol w="493776">
                  <a:extLst>
                    <a:ext uri="{9D8B030D-6E8A-4147-A177-3AD203B41FA5}">
                      <a16:colId xmlns:a16="http://schemas.microsoft.com/office/drawing/2014/main" val="3496508277"/>
                    </a:ext>
                  </a:extLst>
                </a:gridCol>
                <a:gridCol w="493776">
                  <a:extLst>
                    <a:ext uri="{9D8B030D-6E8A-4147-A177-3AD203B41FA5}">
                      <a16:colId xmlns:a16="http://schemas.microsoft.com/office/drawing/2014/main" val="767014104"/>
                    </a:ext>
                  </a:extLst>
                </a:gridCol>
                <a:gridCol w="493776">
                  <a:extLst>
                    <a:ext uri="{9D8B030D-6E8A-4147-A177-3AD203B41FA5}">
                      <a16:colId xmlns:a16="http://schemas.microsoft.com/office/drawing/2014/main" val="2372889719"/>
                    </a:ext>
                  </a:extLst>
                </a:gridCol>
                <a:gridCol w="493776">
                  <a:extLst>
                    <a:ext uri="{9D8B030D-6E8A-4147-A177-3AD203B41FA5}">
                      <a16:colId xmlns:a16="http://schemas.microsoft.com/office/drawing/2014/main" val="2069173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79493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- 2023-06-02 16:37:32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https://quintly-image-storage.s3.amazonaws.com/a0f886d92ee5679bd53eb07c372f3373/38b383c2fdb0c3f50fde567dd934c6e7.jpg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3.8418079096045 %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0.9265 %</a:t>
                      </a:r>
                    </a:p>
                  </a:txBody>
                  <a:tcPr/>
                </a:tc>
                <a:extLst>
                  <a:ext uri="{0D108BD9-81ED-4DB2-BD59-A6C34878D82A}">
                    <a16:rowId xmlns:a16="http://schemas.microsoft.com/office/drawing/2014/main" val="316655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- 2023-06-02 16:37:13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https://quintly-image-storage.s3.amazonaws.com/a0f886d92ee5679bd53eb07c372f3373/da2c77b292604000e11901679300c46f.jpg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4.1242937853107 %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0.8767 %</a:t>
                      </a:r>
                    </a:p>
                  </a:txBody>
                  <a:tcPr/>
                </a:tc>
                <a:extLst>
                  <a:ext uri="{0D108BD9-81ED-4DB2-BD59-A6C34878D82A}">
                    <a16:rowId xmlns:a16="http://schemas.microsoft.com/office/drawing/2014/main" val="449596487"/>
                  </a:ext>
                </a:extLst>
              </a:tr>
            </a:tbl>
          </a:graphicData>
        </a:graphic>
      </p:graphicFrame>
      <p:sp>
        <p:nvSpPr>
          <p:cNvPr id="4" name="Text Placeholder 3">
            <a:extLst>
              <a:ext uri="{FF2B5EF4-FFF2-40B4-BE49-F238E27FC236}">
                <a16:creationId xmlns:a16="http://schemas.microsoft.com/office/drawing/2014/main" id="{1A509F7D-AD01-45C2-9087-62B7DCA0E205}"/>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170406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76EE4-F4D0-4252-97DF-709654053926}"/>
              </a:ext>
            </a:extLst>
          </p:cNvPr>
          <p:cNvSpPr>
            <a:spLocks noGrp="1"/>
          </p:cNvSpPr>
          <p:nvPr>
            <p:ph type="title"/>
          </p:nvPr>
        </p:nvSpPr>
        <p:spPr/>
        <p:txBody>
          <a:bodyPr/>
          <a:lstStyle/>
          <a:p>
            <a:r>
              <a:rPr lang="en-US"/>
              <a:t>Instagram Story Table | WUP - 8 of 10</a:t>
            </a:r>
          </a:p>
        </p:txBody>
      </p:sp>
      <p:graphicFrame>
        <p:nvGraphicFramePr>
          <p:cNvPr id="5" name="Table Placeholder 4">
            <a:extLst>
              <a:ext uri="{FF2B5EF4-FFF2-40B4-BE49-F238E27FC236}">
                <a16:creationId xmlns:a16="http://schemas.microsoft.com/office/drawing/2014/main" id="{AF1270EC-F859-451A-A2D9-BDD18B008218}"/>
              </a:ext>
            </a:extLst>
          </p:cNvPr>
          <p:cNvGraphicFramePr>
            <a:graphicFrameLocks noGrp="1"/>
          </p:cNvGraphicFramePr>
          <p:nvPr>
            <p:ph type="tbl" sz="quarter" idx="13"/>
            <p:extLst>
              <p:ext uri="{D42A27DB-BD31-4B8C-83A1-F6EECF244321}">
                <p14:modId xmlns:p14="http://schemas.microsoft.com/office/powerpoint/2010/main" val="221886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48900031"/>
                    </a:ext>
                  </a:extLst>
                </a:gridCol>
                <a:gridCol w="987552">
                  <a:extLst>
                    <a:ext uri="{9D8B030D-6E8A-4147-A177-3AD203B41FA5}">
                      <a16:colId xmlns:a16="http://schemas.microsoft.com/office/drawing/2014/main" val="1908490808"/>
                    </a:ext>
                  </a:extLst>
                </a:gridCol>
                <a:gridCol w="1399032">
                  <a:extLst>
                    <a:ext uri="{9D8B030D-6E8A-4147-A177-3AD203B41FA5}">
                      <a16:colId xmlns:a16="http://schemas.microsoft.com/office/drawing/2014/main" val="4252080622"/>
                    </a:ext>
                  </a:extLst>
                </a:gridCol>
                <a:gridCol w="493776">
                  <a:extLst>
                    <a:ext uri="{9D8B030D-6E8A-4147-A177-3AD203B41FA5}">
                      <a16:colId xmlns:a16="http://schemas.microsoft.com/office/drawing/2014/main" val="3288854861"/>
                    </a:ext>
                  </a:extLst>
                </a:gridCol>
                <a:gridCol w="493776">
                  <a:extLst>
                    <a:ext uri="{9D8B030D-6E8A-4147-A177-3AD203B41FA5}">
                      <a16:colId xmlns:a16="http://schemas.microsoft.com/office/drawing/2014/main" val="1593985437"/>
                    </a:ext>
                  </a:extLst>
                </a:gridCol>
                <a:gridCol w="493776">
                  <a:extLst>
                    <a:ext uri="{9D8B030D-6E8A-4147-A177-3AD203B41FA5}">
                      <a16:colId xmlns:a16="http://schemas.microsoft.com/office/drawing/2014/main" val="1146704489"/>
                    </a:ext>
                  </a:extLst>
                </a:gridCol>
                <a:gridCol w="493776">
                  <a:extLst>
                    <a:ext uri="{9D8B030D-6E8A-4147-A177-3AD203B41FA5}">
                      <a16:colId xmlns:a16="http://schemas.microsoft.com/office/drawing/2014/main" val="421726760"/>
                    </a:ext>
                  </a:extLst>
                </a:gridCol>
                <a:gridCol w="493776">
                  <a:extLst>
                    <a:ext uri="{9D8B030D-6E8A-4147-A177-3AD203B41FA5}">
                      <a16:colId xmlns:a16="http://schemas.microsoft.com/office/drawing/2014/main" val="951511196"/>
                    </a:ext>
                  </a:extLst>
                </a:gridCol>
                <a:gridCol w="493776">
                  <a:extLst>
                    <a:ext uri="{9D8B030D-6E8A-4147-A177-3AD203B41FA5}">
                      <a16:colId xmlns:a16="http://schemas.microsoft.com/office/drawing/2014/main" val="1975302349"/>
                    </a:ext>
                  </a:extLst>
                </a:gridCol>
                <a:gridCol w="493776">
                  <a:extLst>
                    <a:ext uri="{9D8B030D-6E8A-4147-A177-3AD203B41FA5}">
                      <a16:colId xmlns:a16="http://schemas.microsoft.com/office/drawing/2014/main" val="3835966004"/>
                    </a:ext>
                  </a:extLst>
                </a:gridCol>
                <a:gridCol w="493776">
                  <a:extLst>
                    <a:ext uri="{9D8B030D-6E8A-4147-A177-3AD203B41FA5}">
                      <a16:colId xmlns:a16="http://schemas.microsoft.com/office/drawing/2014/main" val="132684587"/>
                    </a:ext>
                  </a:extLst>
                </a:gridCol>
                <a:gridCol w="493776">
                  <a:extLst>
                    <a:ext uri="{9D8B030D-6E8A-4147-A177-3AD203B41FA5}">
                      <a16:colId xmlns:a16="http://schemas.microsoft.com/office/drawing/2014/main" val="307631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86118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- 2023-06-02 16:36:57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https://quintly-image-storage.s3.amazonaws.com/a0f886d92ee5679bd53eb07c372f3373/83bb97ff79d1c2f2ee76b653794f3753.jpg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4.4067796610169 %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0.7564 %</a:t>
                      </a:r>
                    </a:p>
                  </a:txBody>
                  <a:tcPr/>
                </a:tc>
                <a:extLst>
                  <a:ext uri="{0D108BD9-81ED-4DB2-BD59-A6C34878D82A}">
                    <a16:rowId xmlns:a16="http://schemas.microsoft.com/office/drawing/2014/main" val="144570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- 2023-05-13 17:27:53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https://quintly-image-storage.s3.amazonaws.com/a0f886d92ee5679bd53eb07c372f3373/4c32862f7fdd13b17805e8cc805f2398.jpg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Rezept ,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4.3650793650794 %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0.6623 %</a:t>
                      </a:r>
                    </a:p>
                  </a:txBody>
                  <a:tcPr/>
                </a:tc>
                <a:extLst>
                  <a:ext uri="{0D108BD9-81ED-4DB2-BD59-A6C34878D82A}">
                    <a16:rowId xmlns:a16="http://schemas.microsoft.com/office/drawing/2014/main" val="3961436342"/>
                  </a:ext>
                </a:extLst>
              </a:tr>
            </a:tbl>
          </a:graphicData>
        </a:graphic>
      </p:graphicFrame>
      <p:sp>
        <p:nvSpPr>
          <p:cNvPr id="4" name="Text Placeholder 3">
            <a:extLst>
              <a:ext uri="{FF2B5EF4-FFF2-40B4-BE49-F238E27FC236}">
                <a16:creationId xmlns:a16="http://schemas.microsoft.com/office/drawing/2014/main" id="{BD5D4D27-9E4C-4FE2-953C-92B944E13C9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6405089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F9A6-E5D2-44C2-A91F-358BFBF439BF}"/>
              </a:ext>
            </a:extLst>
          </p:cNvPr>
          <p:cNvSpPr>
            <a:spLocks noGrp="1"/>
          </p:cNvSpPr>
          <p:nvPr>
            <p:ph type="title"/>
          </p:nvPr>
        </p:nvSpPr>
        <p:spPr/>
        <p:txBody>
          <a:bodyPr/>
          <a:lstStyle/>
          <a:p>
            <a:r>
              <a:rPr lang="en-US"/>
              <a:t>Instagram Story Table | WUP - 9 of 10</a:t>
            </a:r>
          </a:p>
        </p:txBody>
      </p:sp>
      <p:graphicFrame>
        <p:nvGraphicFramePr>
          <p:cNvPr id="5" name="Table Placeholder 4">
            <a:extLst>
              <a:ext uri="{FF2B5EF4-FFF2-40B4-BE49-F238E27FC236}">
                <a16:creationId xmlns:a16="http://schemas.microsoft.com/office/drawing/2014/main" id="{820188AF-05F3-4B35-8BE8-657CD5414424}"/>
              </a:ext>
            </a:extLst>
          </p:cNvPr>
          <p:cNvGraphicFramePr>
            <a:graphicFrameLocks noGrp="1"/>
          </p:cNvGraphicFramePr>
          <p:nvPr>
            <p:ph type="tbl" sz="quarter" idx="13"/>
            <p:extLst>
              <p:ext uri="{D42A27DB-BD31-4B8C-83A1-F6EECF244321}">
                <p14:modId xmlns:p14="http://schemas.microsoft.com/office/powerpoint/2010/main" val="1869260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74749279"/>
                    </a:ext>
                  </a:extLst>
                </a:gridCol>
                <a:gridCol w="987552">
                  <a:extLst>
                    <a:ext uri="{9D8B030D-6E8A-4147-A177-3AD203B41FA5}">
                      <a16:colId xmlns:a16="http://schemas.microsoft.com/office/drawing/2014/main" val="1195852011"/>
                    </a:ext>
                  </a:extLst>
                </a:gridCol>
                <a:gridCol w="1399032">
                  <a:extLst>
                    <a:ext uri="{9D8B030D-6E8A-4147-A177-3AD203B41FA5}">
                      <a16:colId xmlns:a16="http://schemas.microsoft.com/office/drawing/2014/main" val="3631973222"/>
                    </a:ext>
                  </a:extLst>
                </a:gridCol>
                <a:gridCol w="493776">
                  <a:extLst>
                    <a:ext uri="{9D8B030D-6E8A-4147-A177-3AD203B41FA5}">
                      <a16:colId xmlns:a16="http://schemas.microsoft.com/office/drawing/2014/main" val="2943386976"/>
                    </a:ext>
                  </a:extLst>
                </a:gridCol>
                <a:gridCol w="493776">
                  <a:extLst>
                    <a:ext uri="{9D8B030D-6E8A-4147-A177-3AD203B41FA5}">
                      <a16:colId xmlns:a16="http://schemas.microsoft.com/office/drawing/2014/main" val="26928988"/>
                    </a:ext>
                  </a:extLst>
                </a:gridCol>
                <a:gridCol w="493776">
                  <a:extLst>
                    <a:ext uri="{9D8B030D-6E8A-4147-A177-3AD203B41FA5}">
                      <a16:colId xmlns:a16="http://schemas.microsoft.com/office/drawing/2014/main" val="3773037450"/>
                    </a:ext>
                  </a:extLst>
                </a:gridCol>
                <a:gridCol w="493776">
                  <a:extLst>
                    <a:ext uri="{9D8B030D-6E8A-4147-A177-3AD203B41FA5}">
                      <a16:colId xmlns:a16="http://schemas.microsoft.com/office/drawing/2014/main" val="1984447472"/>
                    </a:ext>
                  </a:extLst>
                </a:gridCol>
                <a:gridCol w="493776">
                  <a:extLst>
                    <a:ext uri="{9D8B030D-6E8A-4147-A177-3AD203B41FA5}">
                      <a16:colId xmlns:a16="http://schemas.microsoft.com/office/drawing/2014/main" val="1251884286"/>
                    </a:ext>
                  </a:extLst>
                </a:gridCol>
                <a:gridCol w="493776">
                  <a:extLst>
                    <a:ext uri="{9D8B030D-6E8A-4147-A177-3AD203B41FA5}">
                      <a16:colId xmlns:a16="http://schemas.microsoft.com/office/drawing/2014/main" val="3534584707"/>
                    </a:ext>
                  </a:extLst>
                </a:gridCol>
                <a:gridCol w="493776">
                  <a:extLst>
                    <a:ext uri="{9D8B030D-6E8A-4147-A177-3AD203B41FA5}">
                      <a16:colId xmlns:a16="http://schemas.microsoft.com/office/drawing/2014/main" val="1682226433"/>
                    </a:ext>
                  </a:extLst>
                </a:gridCol>
                <a:gridCol w="493776">
                  <a:extLst>
                    <a:ext uri="{9D8B030D-6E8A-4147-A177-3AD203B41FA5}">
                      <a16:colId xmlns:a16="http://schemas.microsoft.com/office/drawing/2014/main" val="4043740614"/>
                    </a:ext>
                  </a:extLst>
                </a:gridCol>
                <a:gridCol w="493776">
                  <a:extLst>
                    <a:ext uri="{9D8B030D-6E8A-4147-A177-3AD203B41FA5}">
                      <a16:colId xmlns:a16="http://schemas.microsoft.com/office/drawing/2014/main" val="272371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210499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- 2023-05-10 20:17:35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https://quintly-image-storage.s3.amazonaws.com/a0f886d92ee5679bd53eb07c372f3373/f6fb20ae791d435f08cfd0df44aff51a.jpg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5.6154282473057 %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0.6667 %</a:t>
                      </a:r>
                    </a:p>
                  </a:txBody>
                  <a:tcPr/>
                </a:tc>
                <a:extLst>
                  <a:ext uri="{0D108BD9-81ED-4DB2-BD59-A6C34878D82A}">
                    <a16:rowId xmlns:a16="http://schemas.microsoft.com/office/drawing/2014/main" val="424666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- 2023-03-19 14:29:52</a:t>
                      </a:r>
                      <a:r>
                        <a:rPr kumimoji="0" lang="de-DE" sz="1000" b="0" i="0" u="none" strike="noStrike" kern="1200" cap="none" spc="0" normalizeH="0" baseline="0" noProof="0">
                          <a:ln>
                            <a:noFill/>
                          </a:ln>
                          <a:solidFill>
                            <a:prstClr val="black"/>
                          </a:solidFill>
                          <a:effectLst/>
                          <a:uLnTx/>
                          <a:uFillTx/>
                          <a:latin typeface="Calibri"/>
                          <a:ea typeface="+mn-ea"/>
                          <a:cs typeface="+mn-cs"/>
                        </a:rPr>
                        <a:t>
 Wie genießt ihr WURZELPETER
im Frühling am liebsten?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https://quintly-image-storage.s3.amazonaws.com/a0f886d92ee5679bd53eb07c372f3373/01ae4acfeb2b0e533a0e0648647be831.jpg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6.7155756207675 %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0.7059 %</a:t>
                      </a:r>
                    </a:p>
                  </a:txBody>
                  <a:tcPr/>
                </a:tc>
                <a:extLst>
                  <a:ext uri="{0D108BD9-81ED-4DB2-BD59-A6C34878D82A}">
                    <a16:rowId xmlns:a16="http://schemas.microsoft.com/office/drawing/2014/main" val="1159722289"/>
                  </a:ext>
                </a:extLst>
              </a:tr>
            </a:tbl>
          </a:graphicData>
        </a:graphic>
      </p:graphicFrame>
      <p:sp>
        <p:nvSpPr>
          <p:cNvPr id="4" name="Text Placeholder 3">
            <a:extLst>
              <a:ext uri="{FF2B5EF4-FFF2-40B4-BE49-F238E27FC236}">
                <a16:creationId xmlns:a16="http://schemas.microsoft.com/office/drawing/2014/main" id="{D4467B1C-C9FC-43DF-9D8E-9D6D9094242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606038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9CC6-45C4-4AE7-A956-F5F8D1FEA71C}"/>
              </a:ext>
            </a:extLst>
          </p:cNvPr>
          <p:cNvSpPr>
            <a:spLocks noGrp="1"/>
          </p:cNvSpPr>
          <p:nvPr>
            <p:ph type="title"/>
          </p:nvPr>
        </p:nvSpPr>
        <p:spPr/>
        <p:txBody>
          <a:bodyPr/>
          <a:lstStyle/>
          <a:p>
            <a:r>
              <a:rPr lang="en-US"/>
              <a:t>Instagram Story Table | WUP - 10 of 10</a:t>
            </a:r>
          </a:p>
        </p:txBody>
      </p:sp>
      <p:graphicFrame>
        <p:nvGraphicFramePr>
          <p:cNvPr id="5" name="Table Placeholder 4">
            <a:extLst>
              <a:ext uri="{FF2B5EF4-FFF2-40B4-BE49-F238E27FC236}">
                <a16:creationId xmlns:a16="http://schemas.microsoft.com/office/drawing/2014/main" id="{37DCEB56-CD07-4D58-A221-BB502982EBA5}"/>
              </a:ext>
            </a:extLst>
          </p:cNvPr>
          <p:cNvGraphicFramePr>
            <a:graphicFrameLocks noGrp="1"/>
          </p:cNvGraphicFramePr>
          <p:nvPr>
            <p:ph type="tbl" sz="quarter" idx="13"/>
            <p:extLst>
              <p:ext uri="{D42A27DB-BD31-4B8C-83A1-F6EECF244321}">
                <p14:modId xmlns:p14="http://schemas.microsoft.com/office/powerpoint/2010/main" val="388644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32217619"/>
                    </a:ext>
                  </a:extLst>
                </a:gridCol>
                <a:gridCol w="987552">
                  <a:extLst>
                    <a:ext uri="{9D8B030D-6E8A-4147-A177-3AD203B41FA5}">
                      <a16:colId xmlns:a16="http://schemas.microsoft.com/office/drawing/2014/main" val="1150182999"/>
                    </a:ext>
                  </a:extLst>
                </a:gridCol>
                <a:gridCol w="1399032">
                  <a:extLst>
                    <a:ext uri="{9D8B030D-6E8A-4147-A177-3AD203B41FA5}">
                      <a16:colId xmlns:a16="http://schemas.microsoft.com/office/drawing/2014/main" val="2043317647"/>
                    </a:ext>
                  </a:extLst>
                </a:gridCol>
                <a:gridCol w="493776">
                  <a:extLst>
                    <a:ext uri="{9D8B030D-6E8A-4147-A177-3AD203B41FA5}">
                      <a16:colId xmlns:a16="http://schemas.microsoft.com/office/drawing/2014/main" val="128183135"/>
                    </a:ext>
                  </a:extLst>
                </a:gridCol>
                <a:gridCol w="493776">
                  <a:extLst>
                    <a:ext uri="{9D8B030D-6E8A-4147-A177-3AD203B41FA5}">
                      <a16:colId xmlns:a16="http://schemas.microsoft.com/office/drawing/2014/main" val="2770970983"/>
                    </a:ext>
                  </a:extLst>
                </a:gridCol>
                <a:gridCol w="493776">
                  <a:extLst>
                    <a:ext uri="{9D8B030D-6E8A-4147-A177-3AD203B41FA5}">
                      <a16:colId xmlns:a16="http://schemas.microsoft.com/office/drawing/2014/main" val="2824246246"/>
                    </a:ext>
                  </a:extLst>
                </a:gridCol>
                <a:gridCol w="493776">
                  <a:extLst>
                    <a:ext uri="{9D8B030D-6E8A-4147-A177-3AD203B41FA5}">
                      <a16:colId xmlns:a16="http://schemas.microsoft.com/office/drawing/2014/main" val="2994092806"/>
                    </a:ext>
                  </a:extLst>
                </a:gridCol>
                <a:gridCol w="493776">
                  <a:extLst>
                    <a:ext uri="{9D8B030D-6E8A-4147-A177-3AD203B41FA5}">
                      <a16:colId xmlns:a16="http://schemas.microsoft.com/office/drawing/2014/main" val="4157826357"/>
                    </a:ext>
                  </a:extLst>
                </a:gridCol>
                <a:gridCol w="493776">
                  <a:extLst>
                    <a:ext uri="{9D8B030D-6E8A-4147-A177-3AD203B41FA5}">
                      <a16:colId xmlns:a16="http://schemas.microsoft.com/office/drawing/2014/main" val="3975696800"/>
                    </a:ext>
                  </a:extLst>
                </a:gridCol>
                <a:gridCol w="493776">
                  <a:extLst>
                    <a:ext uri="{9D8B030D-6E8A-4147-A177-3AD203B41FA5}">
                      <a16:colId xmlns:a16="http://schemas.microsoft.com/office/drawing/2014/main" val="1462614986"/>
                    </a:ext>
                  </a:extLst>
                </a:gridCol>
                <a:gridCol w="493776">
                  <a:extLst>
                    <a:ext uri="{9D8B030D-6E8A-4147-A177-3AD203B41FA5}">
                      <a16:colId xmlns:a16="http://schemas.microsoft.com/office/drawing/2014/main" val="518192948"/>
                    </a:ext>
                  </a:extLst>
                </a:gridCol>
                <a:gridCol w="493776">
                  <a:extLst>
                    <a:ext uri="{9D8B030D-6E8A-4147-A177-3AD203B41FA5}">
                      <a16:colId xmlns:a16="http://schemas.microsoft.com/office/drawing/2014/main" val="352566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
                      </a:r>
                    </a:p>
                  </a:txBody>
                  <a:tcPr/>
                </a:tc>
                <a:extLst>
                  <a:ext uri="{0D108BD9-81ED-4DB2-BD59-A6C34878D82A}">
                    <a16:rowId xmlns:a16="http://schemas.microsoft.com/office/drawing/2014/main" val="139455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- 2023-02-08 10:56:41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https://quintly-image-storage.s3.amazonaws.com/a0f886d92ee5679bd53eb07c372f3373/3b3a740579f46aefb282c6710bc441ed.jpg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6.0112359550562 %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0.7290 %</a:t>
                      </a:r>
                    </a:p>
                  </a:txBody>
                  <a:tcPr/>
                </a:tc>
                <a:extLst>
                  <a:ext uri="{0D108BD9-81ED-4DB2-BD59-A6C34878D82A}">
                    <a16:rowId xmlns:a16="http://schemas.microsoft.com/office/drawing/2014/main" val="403808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wurzelpeter.berlin - 2023-01-09 15:08:57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https://quintly-image-storage.s3.amazonaws.com/a0f886d92ee5679bd53eb07c372f3373/82a3a13328ac4a2d6b9b68698eafac4c.jpg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 Marke(image), WUP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4.7806524184477 %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0.6353 %</a:t>
                      </a:r>
                    </a:p>
                  </a:txBody>
                  <a:tcPr/>
                </a:tc>
                <a:extLst>
                  <a:ext uri="{0D108BD9-81ED-4DB2-BD59-A6C34878D82A}">
                    <a16:rowId xmlns:a16="http://schemas.microsoft.com/office/drawing/2014/main" val="2792023936"/>
                  </a:ext>
                </a:extLst>
              </a:tr>
            </a:tbl>
          </a:graphicData>
        </a:graphic>
      </p:graphicFrame>
      <p:sp>
        <p:nvSpPr>
          <p:cNvPr id="4" name="Text Placeholder 3">
            <a:extLst>
              <a:ext uri="{FF2B5EF4-FFF2-40B4-BE49-F238E27FC236}">
                <a16:creationId xmlns:a16="http://schemas.microsoft.com/office/drawing/2014/main" id="{2B0C4722-F3A7-4DF5-A581-E4DA4D6E3CE3}"/>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4961637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20214-1226-41D6-9006-F8C0EE6DB383}"/>
              </a:ext>
            </a:extLst>
          </p:cNvPr>
          <p:cNvSpPr>
            <a:spLocks noGrp="1"/>
          </p:cNvSpPr>
          <p:nvPr>
            <p:ph type="title"/>
          </p:nvPr>
        </p:nvSpPr>
        <p:spPr/>
        <p:txBody>
          <a:bodyPr/>
          <a:lstStyle/>
          <a:p>
            <a:r>
              <a:rPr lang="en-US"/>
              <a:t>Facebook Ads Performance Table | WUP - 1 of 25</a:t>
            </a:r>
          </a:p>
        </p:txBody>
      </p:sp>
      <p:graphicFrame>
        <p:nvGraphicFramePr>
          <p:cNvPr id="5" name="Table Placeholder 4">
            <a:extLst>
              <a:ext uri="{FF2B5EF4-FFF2-40B4-BE49-F238E27FC236}">
                <a16:creationId xmlns:a16="http://schemas.microsoft.com/office/drawing/2014/main" id="{AF78B2E2-881B-4D93-9E33-264867453A3D}"/>
              </a:ext>
            </a:extLst>
          </p:cNvPr>
          <p:cNvGraphicFramePr>
            <a:graphicFrameLocks noGrp="1"/>
          </p:cNvGraphicFramePr>
          <p:nvPr>
            <p:ph type="tbl" sz="quarter" idx="13"/>
            <p:extLst>
              <p:ext uri="{D42A27DB-BD31-4B8C-83A1-F6EECF244321}">
                <p14:modId xmlns:p14="http://schemas.microsoft.com/office/powerpoint/2010/main" val="188293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89328735"/>
                    </a:ext>
                  </a:extLst>
                </a:gridCol>
                <a:gridCol w="905256">
                  <a:extLst>
                    <a:ext uri="{9D8B030D-6E8A-4147-A177-3AD203B41FA5}">
                      <a16:colId xmlns:a16="http://schemas.microsoft.com/office/drawing/2014/main" val="1674734644"/>
                    </a:ext>
                  </a:extLst>
                </a:gridCol>
                <a:gridCol w="329184">
                  <a:extLst>
                    <a:ext uri="{9D8B030D-6E8A-4147-A177-3AD203B41FA5}">
                      <a16:colId xmlns:a16="http://schemas.microsoft.com/office/drawing/2014/main" val="3564899741"/>
                    </a:ext>
                  </a:extLst>
                </a:gridCol>
                <a:gridCol w="329184">
                  <a:extLst>
                    <a:ext uri="{9D8B030D-6E8A-4147-A177-3AD203B41FA5}">
                      <a16:colId xmlns:a16="http://schemas.microsoft.com/office/drawing/2014/main" val="4176185211"/>
                    </a:ext>
                  </a:extLst>
                </a:gridCol>
                <a:gridCol w="329184">
                  <a:extLst>
                    <a:ext uri="{9D8B030D-6E8A-4147-A177-3AD203B41FA5}">
                      <a16:colId xmlns:a16="http://schemas.microsoft.com/office/drawing/2014/main" val="1457181175"/>
                    </a:ext>
                  </a:extLst>
                </a:gridCol>
                <a:gridCol w="329184">
                  <a:extLst>
                    <a:ext uri="{9D8B030D-6E8A-4147-A177-3AD203B41FA5}">
                      <a16:colId xmlns:a16="http://schemas.microsoft.com/office/drawing/2014/main" val="2167341879"/>
                    </a:ext>
                  </a:extLst>
                </a:gridCol>
                <a:gridCol w="329184">
                  <a:extLst>
                    <a:ext uri="{9D8B030D-6E8A-4147-A177-3AD203B41FA5}">
                      <a16:colId xmlns:a16="http://schemas.microsoft.com/office/drawing/2014/main" val="1462838238"/>
                    </a:ext>
                  </a:extLst>
                </a:gridCol>
                <a:gridCol w="329184">
                  <a:extLst>
                    <a:ext uri="{9D8B030D-6E8A-4147-A177-3AD203B41FA5}">
                      <a16:colId xmlns:a16="http://schemas.microsoft.com/office/drawing/2014/main" val="576596121"/>
                    </a:ext>
                  </a:extLst>
                </a:gridCol>
                <a:gridCol w="329184">
                  <a:extLst>
                    <a:ext uri="{9D8B030D-6E8A-4147-A177-3AD203B41FA5}">
                      <a16:colId xmlns:a16="http://schemas.microsoft.com/office/drawing/2014/main" val="3152058041"/>
                    </a:ext>
                  </a:extLst>
                </a:gridCol>
                <a:gridCol w="329184">
                  <a:extLst>
                    <a:ext uri="{9D8B030D-6E8A-4147-A177-3AD203B41FA5}">
                      <a16:colId xmlns:a16="http://schemas.microsoft.com/office/drawing/2014/main" val="1985262007"/>
                    </a:ext>
                  </a:extLst>
                </a:gridCol>
                <a:gridCol w="329184">
                  <a:extLst>
                    <a:ext uri="{9D8B030D-6E8A-4147-A177-3AD203B41FA5}">
                      <a16:colId xmlns:a16="http://schemas.microsoft.com/office/drawing/2014/main" val="2125600905"/>
                    </a:ext>
                  </a:extLst>
                </a:gridCol>
                <a:gridCol w="329184">
                  <a:extLst>
                    <a:ext uri="{9D8B030D-6E8A-4147-A177-3AD203B41FA5}">
                      <a16:colId xmlns:a16="http://schemas.microsoft.com/office/drawing/2014/main" val="4116453846"/>
                    </a:ext>
                  </a:extLst>
                </a:gridCol>
                <a:gridCol w="329184">
                  <a:extLst>
                    <a:ext uri="{9D8B030D-6E8A-4147-A177-3AD203B41FA5}">
                      <a16:colId xmlns:a16="http://schemas.microsoft.com/office/drawing/2014/main" val="3345728368"/>
                    </a:ext>
                  </a:extLst>
                </a:gridCol>
                <a:gridCol w="329184">
                  <a:extLst>
                    <a:ext uri="{9D8B030D-6E8A-4147-A177-3AD203B41FA5}">
                      <a16:colId xmlns:a16="http://schemas.microsoft.com/office/drawing/2014/main" val="1207825472"/>
                    </a:ext>
                  </a:extLst>
                </a:gridCol>
                <a:gridCol w="329184">
                  <a:extLst>
                    <a:ext uri="{9D8B030D-6E8A-4147-A177-3AD203B41FA5}">
                      <a16:colId xmlns:a16="http://schemas.microsoft.com/office/drawing/2014/main" val="4204595659"/>
                    </a:ext>
                  </a:extLst>
                </a:gridCol>
                <a:gridCol w="1399032">
                  <a:extLst>
                    <a:ext uri="{9D8B030D-6E8A-4147-A177-3AD203B41FA5}">
                      <a16:colId xmlns:a16="http://schemas.microsoft.com/office/drawing/2014/main" val="257216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5782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- 2023-11-29 15:07:57</a:t>
                      </a:r>
                      <a:r>
                        <a:rPr kumimoji="0" lang="de-DE" sz="1000" b="0" i="0" u="none" strike="noStrike" kern="1200" cap="none" spc="0" normalizeH="0" baseline="0" noProof="0">
                          <a:ln>
                            <a:noFill/>
                          </a:ln>
                          <a:solidFill>
                            <a:prstClr val="black"/>
                          </a:solidFill>
                          <a:effectLst/>
                          <a:uLnTx/>
                          <a:uFillTx/>
                          <a:latin typeface="Calibri"/>
                          <a:ea typeface="+mn-ea"/>
                          <a:cs typeface="+mn-cs"/>
                        </a:rPr>
                        <a:t>
 Mit WURZELPETER in gemütlicher Runde auf die Adventszeit anstoßen.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030713119"/>
                  </a:ext>
                </a:extLst>
              </a:tr>
            </a:tbl>
          </a:graphicData>
        </a:graphic>
      </p:graphicFrame>
      <p:sp>
        <p:nvSpPr>
          <p:cNvPr id="4" name="Text Placeholder 3">
            <a:extLst>
              <a:ext uri="{FF2B5EF4-FFF2-40B4-BE49-F238E27FC236}">
                <a16:creationId xmlns:a16="http://schemas.microsoft.com/office/drawing/2014/main" id="{2EF7F5E9-DA93-4EA4-8773-803642D73842}"/>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9852918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A609-7F50-4F08-A1A2-4819AA1F3AC6}"/>
              </a:ext>
            </a:extLst>
          </p:cNvPr>
          <p:cNvSpPr>
            <a:spLocks noGrp="1"/>
          </p:cNvSpPr>
          <p:nvPr>
            <p:ph type="title"/>
          </p:nvPr>
        </p:nvSpPr>
        <p:spPr/>
        <p:txBody>
          <a:bodyPr/>
          <a:lstStyle/>
          <a:p>
            <a:r>
              <a:rPr lang="en-US"/>
              <a:t>Facebook Ads Performance Table | WUP - 2 of 25</a:t>
            </a:r>
          </a:p>
        </p:txBody>
      </p:sp>
      <p:graphicFrame>
        <p:nvGraphicFramePr>
          <p:cNvPr id="5" name="Table Placeholder 4">
            <a:extLst>
              <a:ext uri="{FF2B5EF4-FFF2-40B4-BE49-F238E27FC236}">
                <a16:creationId xmlns:a16="http://schemas.microsoft.com/office/drawing/2014/main" id="{DA394CE0-9CCA-4452-B082-E91A12C6C206}"/>
              </a:ext>
            </a:extLst>
          </p:cNvPr>
          <p:cNvGraphicFramePr>
            <a:graphicFrameLocks noGrp="1"/>
          </p:cNvGraphicFramePr>
          <p:nvPr>
            <p:ph type="tbl" sz="quarter" idx="13"/>
            <p:extLst>
              <p:ext uri="{D42A27DB-BD31-4B8C-83A1-F6EECF244321}">
                <p14:modId xmlns:p14="http://schemas.microsoft.com/office/powerpoint/2010/main" val="268609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99144541"/>
                    </a:ext>
                  </a:extLst>
                </a:gridCol>
                <a:gridCol w="905256">
                  <a:extLst>
                    <a:ext uri="{9D8B030D-6E8A-4147-A177-3AD203B41FA5}">
                      <a16:colId xmlns:a16="http://schemas.microsoft.com/office/drawing/2014/main" val="2491488899"/>
                    </a:ext>
                  </a:extLst>
                </a:gridCol>
                <a:gridCol w="329184">
                  <a:extLst>
                    <a:ext uri="{9D8B030D-6E8A-4147-A177-3AD203B41FA5}">
                      <a16:colId xmlns:a16="http://schemas.microsoft.com/office/drawing/2014/main" val="773000670"/>
                    </a:ext>
                  </a:extLst>
                </a:gridCol>
                <a:gridCol w="329184">
                  <a:extLst>
                    <a:ext uri="{9D8B030D-6E8A-4147-A177-3AD203B41FA5}">
                      <a16:colId xmlns:a16="http://schemas.microsoft.com/office/drawing/2014/main" val="3379618531"/>
                    </a:ext>
                  </a:extLst>
                </a:gridCol>
                <a:gridCol w="329184">
                  <a:extLst>
                    <a:ext uri="{9D8B030D-6E8A-4147-A177-3AD203B41FA5}">
                      <a16:colId xmlns:a16="http://schemas.microsoft.com/office/drawing/2014/main" val="2745550274"/>
                    </a:ext>
                  </a:extLst>
                </a:gridCol>
                <a:gridCol w="329184">
                  <a:extLst>
                    <a:ext uri="{9D8B030D-6E8A-4147-A177-3AD203B41FA5}">
                      <a16:colId xmlns:a16="http://schemas.microsoft.com/office/drawing/2014/main" val="1074987862"/>
                    </a:ext>
                  </a:extLst>
                </a:gridCol>
                <a:gridCol w="329184">
                  <a:extLst>
                    <a:ext uri="{9D8B030D-6E8A-4147-A177-3AD203B41FA5}">
                      <a16:colId xmlns:a16="http://schemas.microsoft.com/office/drawing/2014/main" val="1410164611"/>
                    </a:ext>
                  </a:extLst>
                </a:gridCol>
                <a:gridCol w="329184">
                  <a:extLst>
                    <a:ext uri="{9D8B030D-6E8A-4147-A177-3AD203B41FA5}">
                      <a16:colId xmlns:a16="http://schemas.microsoft.com/office/drawing/2014/main" val="2223496334"/>
                    </a:ext>
                  </a:extLst>
                </a:gridCol>
                <a:gridCol w="329184">
                  <a:extLst>
                    <a:ext uri="{9D8B030D-6E8A-4147-A177-3AD203B41FA5}">
                      <a16:colId xmlns:a16="http://schemas.microsoft.com/office/drawing/2014/main" val="840510211"/>
                    </a:ext>
                  </a:extLst>
                </a:gridCol>
                <a:gridCol w="329184">
                  <a:extLst>
                    <a:ext uri="{9D8B030D-6E8A-4147-A177-3AD203B41FA5}">
                      <a16:colId xmlns:a16="http://schemas.microsoft.com/office/drawing/2014/main" val="3027399939"/>
                    </a:ext>
                  </a:extLst>
                </a:gridCol>
                <a:gridCol w="329184">
                  <a:extLst>
                    <a:ext uri="{9D8B030D-6E8A-4147-A177-3AD203B41FA5}">
                      <a16:colId xmlns:a16="http://schemas.microsoft.com/office/drawing/2014/main" val="1764652313"/>
                    </a:ext>
                  </a:extLst>
                </a:gridCol>
                <a:gridCol w="329184">
                  <a:extLst>
                    <a:ext uri="{9D8B030D-6E8A-4147-A177-3AD203B41FA5}">
                      <a16:colId xmlns:a16="http://schemas.microsoft.com/office/drawing/2014/main" val="843966003"/>
                    </a:ext>
                  </a:extLst>
                </a:gridCol>
                <a:gridCol w="329184">
                  <a:extLst>
                    <a:ext uri="{9D8B030D-6E8A-4147-A177-3AD203B41FA5}">
                      <a16:colId xmlns:a16="http://schemas.microsoft.com/office/drawing/2014/main" val="2323338874"/>
                    </a:ext>
                  </a:extLst>
                </a:gridCol>
                <a:gridCol w="329184">
                  <a:extLst>
                    <a:ext uri="{9D8B030D-6E8A-4147-A177-3AD203B41FA5}">
                      <a16:colId xmlns:a16="http://schemas.microsoft.com/office/drawing/2014/main" val="2231831866"/>
                    </a:ext>
                  </a:extLst>
                </a:gridCol>
                <a:gridCol w="329184">
                  <a:extLst>
                    <a:ext uri="{9D8B030D-6E8A-4147-A177-3AD203B41FA5}">
                      <a16:colId xmlns:a16="http://schemas.microsoft.com/office/drawing/2014/main" val="4230178862"/>
                    </a:ext>
                  </a:extLst>
                </a:gridCol>
                <a:gridCol w="1399032">
                  <a:extLst>
                    <a:ext uri="{9D8B030D-6E8A-4147-A177-3AD203B41FA5}">
                      <a16:colId xmlns:a16="http://schemas.microsoft.com/office/drawing/2014/main" val="336648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5470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- 2023-11-29 14:51:03</a:t>
                      </a:r>
                      <a:r>
                        <a:rPr kumimoji="0" lang="de-DE" sz="1000" b="0" i="0" u="none" strike="noStrike" kern="1200" cap="none" spc="0" normalizeH="0" baseline="0" noProof="0">
                          <a:ln>
                            <a:noFill/>
                          </a:ln>
                          <a:solidFill>
                            <a:prstClr val="black"/>
                          </a:solidFill>
                          <a:effectLst/>
                          <a:uLnTx/>
                          <a:uFillTx/>
                          <a:latin typeface="Calibri"/>
                          <a:ea typeface="+mn-ea"/>
                          <a:cs typeface="+mn-cs"/>
                        </a:rPr>
                        <a:t>
 Mit WURZELPETER in gemütlicher Runde auf die Adventszeit anstoßen.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432566300"/>
                  </a:ext>
                </a:extLst>
              </a:tr>
            </a:tbl>
          </a:graphicData>
        </a:graphic>
      </p:graphicFrame>
      <p:sp>
        <p:nvSpPr>
          <p:cNvPr id="4" name="Text Placeholder 3">
            <a:extLst>
              <a:ext uri="{FF2B5EF4-FFF2-40B4-BE49-F238E27FC236}">
                <a16:creationId xmlns:a16="http://schemas.microsoft.com/office/drawing/2014/main" id="{885B1F67-0C81-4F0F-B7D3-542BF91A9F16}"/>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2042012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F330-AEAD-4EC4-AD0A-CDFBAD6B620C}"/>
              </a:ext>
            </a:extLst>
          </p:cNvPr>
          <p:cNvSpPr>
            <a:spLocks noGrp="1"/>
          </p:cNvSpPr>
          <p:nvPr>
            <p:ph type="title"/>
          </p:nvPr>
        </p:nvSpPr>
        <p:spPr/>
        <p:txBody>
          <a:bodyPr/>
          <a:lstStyle/>
          <a:p>
            <a:r>
              <a:rPr lang="en-US"/>
              <a:t>Facebook Ads Performance Table | WUP - 3 of 25</a:t>
            </a:r>
          </a:p>
        </p:txBody>
      </p:sp>
      <p:graphicFrame>
        <p:nvGraphicFramePr>
          <p:cNvPr id="5" name="Table Placeholder 4">
            <a:extLst>
              <a:ext uri="{FF2B5EF4-FFF2-40B4-BE49-F238E27FC236}">
                <a16:creationId xmlns:a16="http://schemas.microsoft.com/office/drawing/2014/main" id="{FFDCA485-4E29-418E-8BD6-6B949321080D}"/>
              </a:ext>
            </a:extLst>
          </p:cNvPr>
          <p:cNvGraphicFramePr>
            <a:graphicFrameLocks noGrp="1"/>
          </p:cNvGraphicFramePr>
          <p:nvPr>
            <p:ph type="tbl" sz="quarter" idx="13"/>
            <p:extLst>
              <p:ext uri="{D42A27DB-BD31-4B8C-83A1-F6EECF244321}">
                <p14:modId xmlns:p14="http://schemas.microsoft.com/office/powerpoint/2010/main" val="234894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4274085"/>
                    </a:ext>
                  </a:extLst>
                </a:gridCol>
                <a:gridCol w="905256">
                  <a:extLst>
                    <a:ext uri="{9D8B030D-6E8A-4147-A177-3AD203B41FA5}">
                      <a16:colId xmlns:a16="http://schemas.microsoft.com/office/drawing/2014/main" val="2294936040"/>
                    </a:ext>
                  </a:extLst>
                </a:gridCol>
                <a:gridCol w="329184">
                  <a:extLst>
                    <a:ext uri="{9D8B030D-6E8A-4147-A177-3AD203B41FA5}">
                      <a16:colId xmlns:a16="http://schemas.microsoft.com/office/drawing/2014/main" val="2300661297"/>
                    </a:ext>
                  </a:extLst>
                </a:gridCol>
                <a:gridCol w="329184">
                  <a:extLst>
                    <a:ext uri="{9D8B030D-6E8A-4147-A177-3AD203B41FA5}">
                      <a16:colId xmlns:a16="http://schemas.microsoft.com/office/drawing/2014/main" val="1993577466"/>
                    </a:ext>
                  </a:extLst>
                </a:gridCol>
                <a:gridCol w="329184">
                  <a:extLst>
                    <a:ext uri="{9D8B030D-6E8A-4147-A177-3AD203B41FA5}">
                      <a16:colId xmlns:a16="http://schemas.microsoft.com/office/drawing/2014/main" val="2015665781"/>
                    </a:ext>
                  </a:extLst>
                </a:gridCol>
                <a:gridCol w="329184">
                  <a:extLst>
                    <a:ext uri="{9D8B030D-6E8A-4147-A177-3AD203B41FA5}">
                      <a16:colId xmlns:a16="http://schemas.microsoft.com/office/drawing/2014/main" val="2403223290"/>
                    </a:ext>
                  </a:extLst>
                </a:gridCol>
                <a:gridCol w="329184">
                  <a:extLst>
                    <a:ext uri="{9D8B030D-6E8A-4147-A177-3AD203B41FA5}">
                      <a16:colId xmlns:a16="http://schemas.microsoft.com/office/drawing/2014/main" val="1468949086"/>
                    </a:ext>
                  </a:extLst>
                </a:gridCol>
                <a:gridCol w="329184">
                  <a:extLst>
                    <a:ext uri="{9D8B030D-6E8A-4147-A177-3AD203B41FA5}">
                      <a16:colId xmlns:a16="http://schemas.microsoft.com/office/drawing/2014/main" val="1066597861"/>
                    </a:ext>
                  </a:extLst>
                </a:gridCol>
                <a:gridCol w="329184">
                  <a:extLst>
                    <a:ext uri="{9D8B030D-6E8A-4147-A177-3AD203B41FA5}">
                      <a16:colId xmlns:a16="http://schemas.microsoft.com/office/drawing/2014/main" val="1471477234"/>
                    </a:ext>
                  </a:extLst>
                </a:gridCol>
                <a:gridCol w="329184">
                  <a:extLst>
                    <a:ext uri="{9D8B030D-6E8A-4147-A177-3AD203B41FA5}">
                      <a16:colId xmlns:a16="http://schemas.microsoft.com/office/drawing/2014/main" val="3753641061"/>
                    </a:ext>
                  </a:extLst>
                </a:gridCol>
                <a:gridCol w="329184">
                  <a:extLst>
                    <a:ext uri="{9D8B030D-6E8A-4147-A177-3AD203B41FA5}">
                      <a16:colId xmlns:a16="http://schemas.microsoft.com/office/drawing/2014/main" val="4106746320"/>
                    </a:ext>
                  </a:extLst>
                </a:gridCol>
                <a:gridCol w="329184">
                  <a:extLst>
                    <a:ext uri="{9D8B030D-6E8A-4147-A177-3AD203B41FA5}">
                      <a16:colId xmlns:a16="http://schemas.microsoft.com/office/drawing/2014/main" val="1388464467"/>
                    </a:ext>
                  </a:extLst>
                </a:gridCol>
                <a:gridCol w="329184">
                  <a:extLst>
                    <a:ext uri="{9D8B030D-6E8A-4147-A177-3AD203B41FA5}">
                      <a16:colId xmlns:a16="http://schemas.microsoft.com/office/drawing/2014/main" val="3084098078"/>
                    </a:ext>
                  </a:extLst>
                </a:gridCol>
                <a:gridCol w="329184">
                  <a:extLst>
                    <a:ext uri="{9D8B030D-6E8A-4147-A177-3AD203B41FA5}">
                      <a16:colId xmlns:a16="http://schemas.microsoft.com/office/drawing/2014/main" val="2645684494"/>
                    </a:ext>
                  </a:extLst>
                </a:gridCol>
                <a:gridCol w="329184">
                  <a:extLst>
                    <a:ext uri="{9D8B030D-6E8A-4147-A177-3AD203B41FA5}">
                      <a16:colId xmlns:a16="http://schemas.microsoft.com/office/drawing/2014/main" val="2584006732"/>
                    </a:ext>
                  </a:extLst>
                </a:gridCol>
                <a:gridCol w="1399032">
                  <a:extLst>
                    <a:ext uri="{9D8B030D-6E8A-4147-A177-3AD203B41FA5}">
                      <a16:colId xmlns:a16="http://schemas.microsoft.com/office/drawing/2014/main" val="9431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2660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- 2023-11-16 16:21:26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https://quintly-image-storage.s3.amazonaws.com/8b39009b5fbd521a7092e076c7f6b1b8/2986ae529466fa369d76d4ba4f518e59.jpg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964349339"/>
                  </a:ext>
                </a:extLst>
              </a:tr>
            </a:tbl>
          </a:graphicData>
        </a:graphic>
      </p:graphicFrame>
      <p:sp>
        <p:nvSpPr>
          <p:cNvPr id="4" name="Text Placeholder 3">
            <a:extLst>
              <a:ext uri="{FF2B5EF4-FFF2-40B4-BE49-F238E27FC236}">
                <a16:creationId xmlns:a16="http://schemas.microsoft.com/office/drawing/2014/main" id="{6DE4E625-9949-45EC-86F1-CA8105705F89}"/>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375388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CB0A-C7F6-43B3-B037-6486A0F374B2}"/>
              </a:ext>
            </a:extLst>
          </p:cNvPr>
          <p:cNvSpPr>
            <a:spLocks noGrp="1"/>
          </p:cNvSpPr>
          <p:nvPr>
            <p:ph type="title"/>
          </p:nvPr>
        </p:nvSpPr>
        <p:spPr/>
        <p:txBody>
          <a:bodyPr/>
          <a:lstStyle/>
          <a:p>
            <a:r>
              <a:rPr lang="en-US"/>
              <a:t>Facebook Ads Performance Table | WUP - 4 of 25</a:t>
            </a:r>
          </a:p>
        </p:txBody>
      </p:sp>
      <p:graphicFrame>
        <p:nvGraphicFramePr>
          <p:cNvPr id="5" name="Table Placeholder 4">
            <a:extLst>
              <a:ext uri="{FF2B5EF4-FFF2-40B4-BE49-F238E27FC236}">
                <a16:creationId xmlns:a16="http://schemas.microsoft.com/office/drawing/2014/main" id="{1DBDBA7C-4D08-4D39-AB35-627C8259CC94}"/>
              </a:ext>
            </a:extLst>
          </p:cNvPr>
          <p:cNvGraphicFramePr>
            <a:graphicFrameLocks noGrp="1"/>
          </p:cNvGraphicFramePr>
          <p:nvPr>
            <p:ph type="tbl" sz="quarter" idx="13"/>
            <p:extLst>
              <p:ext uri="{D42A27DB-BD31-4B8C-83A1-F6EECF244321}">
                <p14:modId xmlns:p14="http://schemas.microsoft.com/office/powerpoint/2010/main" val="2605925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3384332"/>
                    </a:ext>
                  </a:extLst>
                </a:gridCol>
                <a:gridCol w="905256">
                  <a:extLst>
                    <a:ext uri="{9D8B030D-6E8A-4147-A177-3AD203B41FA5}">
                      <a16:colId xmlns:a16="http://schemas.microsoft.com/office/drawing/2014/main" val="2817133176"/>
                    </a:ext>
                  </a:extLst>
                </a:gridCol>
                <a:gridCol w="329184">
                  <a:extLst>
                    <a:ext uri="{9D8B030D-6E8A-4147-A177-3AD203B41FA5}">
                      <a16:colId xmlns:a16="http://schemas.microsoft.com/office/drawing/2014/main" val="2691948361"/>
                    </a:ext>
                  </a:extLst>
                </a:gridCol>
                <a:gridCol w="329184">
                  <a:extLst>
                    <a:ext uri="{9D8B030D-6E8A-4147-A177-3AD203B41FA5}">
                      <a16:colId xmlns:a16="http://schemas.microsoft.com/office/drawing/2014/main" val="3065078422"/>
                    </a:ext>
                  </a:extLst>
                </a:gridCol>
                <a:gridCol w="329184">
                  <a:extLst>
                    <a:ext uri="{9D8B030D-6E8A-4147-A177-3AD203B41FA5}">
                      <a16:colId xmlns:a16="http://schemas.microsoft.com/office/drawing/2014/main" val="2729490746"/>
                    </a:ext>
                  </a:extLst>
                </a:gridCol>
                <a:gridCol w="329184">
                  <a:extLst>
                    <a:ext uri="{9D8B030D-6E8A-4147-A177-3AD203B41FA5}">
                      <a16:colId xmlns:a16="http://schemas.microsoft.com/office/drawing/2014/main" val="3069335916"/>
                    </a:ext>
                  </a:extLst>
                </a:gridCol>
                <a:gridCol w="329184">
                  <a:extLst>
                    <a:ext uri="{9D8B030D-6E8A-4147-A177-3AD203B41FA5}">
                      <a16:colId xmlns:a16="http://schemas.microsoft.com/office/drawing/2014/main" val="2944299948"/>
                    </a:ext>
                  </a:extLst>
                </a:gridCol>
                <a:gridCol w="329184">
                  <a:extLst>
                    <a:ext uri="{9D8B030D-6E8A-4147-A177-3AD203B41FA5}">
                      <a16:colId xmlns:a16="http://schemas.microsoft.com/office/drawing/2014/main" val="3631199915"/>
                    </a:ext>
                  </a:extLst>
                </a:gridCol>
                <a:gridCol w="329184">
                  <a:extLst>
                    <a:ext uri="{9D8B030D-6E8A-4147-A177-3AD203B41FA5}">
                      <a16:colId xmlns:a16="http://schemas.microsoft.com/office/drawing/2014/main" val="3578295218"/>
                    </a:ext>
                  </a:extLst>
                </a:gridCol>
                <a:gridCol w="329184">
                  <a:extLst>
                    <a:ext uri="{9D8B030D-6E8A-4147-A177-3AD203B41FA5}">
                      <a16:colId xmlns:a16="http://schemas.microsoft.com/office/drawing/2014/main" val="1186498880"/>
                    </a:ext>
                  </a:extLst>
                </a:gridCol>
                <a:gridCol w="329184">
                  <a:extLst>
                    <a:ext uri="{9D8B030D-6E8A-4147-A177-3AD203B41FA5}">
                      <a16:colId xmlns:a16="http://schemas.microsoft.com/office/drawing/2014/main" val="1815484793"/>
                    </a:ext>
                  </a:extLst>
                </a:gridCol>
                <a:gridCol w="329184">
                  <a:extLst>
                    <a:ext uri="{9D8B030D-6E8A-4147-A177-3AD203B41FA5}">
                      <a16:colId xmlns:a16="http://schemas.microsoft.com/office/drawing/2014/main" val="2505656277"/>
                    </a:ext>
                  </a:extLst>
                </a:gridCol>
                <a:gridCol w="329184">
                  <a:extLst>
                    <a:ext uri="{9D8B030D-6E8A-4147-A177-3AD203B41FA5}">
                      <a16:colId xmlns:a16="http://schemas.microsoft.com/office/drawing/2014/main" val="585635566"/>
                    </a:ext>
                  </a:extLst>
                </a:gridCol>
                <a:gridCol w="329184">
                  <a:extLst>
                    <a:ext uri="{9D8B030D-6E8A-4147-A177-3AD203B41FA5}">
                      <a16:colId xmlns:a16="http://schemas.microsoft.com/office/drawing/2014/main" val="1392794731"/>
                    </a:ext>
                  </a:extLst>
                </a:gridCol>
                <a:gridCol w="329184">
                  <a:extLst>
                    <a:ext uri="{9D8B030D-6E8A-4147-A177-3AD203B41FA5}">
                      <a16:colId xmlns:a16="http://schemas.microsoft.com/office/drawing/2014/main" val="3475501008"/>
                    </a:ext>
                  </a:extLst>
                </a:gridCol>
                <a:gridCol w="1399032">
                  <a:extLst>
                    <a:ext uri="{9D8B030D-6E8A-4147-A177-3AD203B41FA5}">
                      <a16:colId xmlns:a16="http://schemas.microsoft.com/office/drawing/2014/main" val="428046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1177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- 2023-11-13 17:16:33</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https://quintly-image-storage.s3.amazonaws.com/8b39009b5fbd521a7092e076c7f6b1b8/c18a4a31556f05f86a052268d493714f.jpg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262653093"/>
                  </a:ext>
                </a:extLst>
              </a:tr>
            </a:tbl>
          </a:graphicData>
        </a:graphic>
      </p:graphicFrame>
      <p:sp>
        <p:nvSpPr>
          <p:cNvPr id="4" name="Text Placeholder 3">
            <a:extLst>
              <a:ext uri="{FF2B5EF4-FFF2-40B4-BE49-F238E27FC236}">
                <a16:creationId xmlns:a16="http://schemas.microsoft.com/office/drawing/2014/main" id="{B16523D7-0CC2-4692-9518-0A0CD58D0312}"/>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225886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37FF-9628-4533-AE53-05C9D79AE54A}"/>
              </a:ext>
            </a:extLst>
          </p:cNvPr>
          <p:cNvSpPr>
            <a:spLocks noGrp="1"/>
          </p:cNvSpPr>
          <p:nvPr>
            <p:ph type="title"/>
          </p:nvPr>
        </p:nvSpPr>
        <p:spPr/>
        <p:txBody>
          <a:bodyPr/>
          <a:lstStyle/>
          <a:p>
            <a:r>
              <a:rPr lang="en-US"/>
              <a:t>Facebook Ads Performance Table | WUP - 5 of 25</a:t>
            </a:r>
          </a:p>
        </p:txBody>
      </p:sp>
      <p:graphicFrame>
        <p:nvGraphicFramePr>
          <p:cNvPr id="5" name="Table Placeholder 4">
            <a:extLst>
              <a:ext uri="{FF2B5EF4-FFF2-40B4-BE49-F238E27FC236}">
                <a16:creationId xmlns:a16="http://schemas.microsoft.com/office/drawing/2014/main" id="{C742E1EB-B384-433E-8F61-2986352F4BF8}"/>
              </a:ext>
            </a:extLst>
          </p:cNvPr>
          <p:cNvGraphicFramePr>
            <a:graphicFrameLocks noGrp="1"/>
          </p:cNvGraphicFramePr>
          <p:nvPr>
            <p:ph type="tbl" sz="quarter" idx="13"/>
            <p:extLst>
              <p:ext uri="{D42A27DB-BD31-4B8C-83A1-F6EECF244321}">
                <p14:modId xmlns:p14="http://schemas.microsoft.com/office/powerpoint/2010/main" val="244587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90489626"/>
                    </a:ext>
                  </a:extLst>
                </a:gridCol>
                <a:gridCol w="905256">
                  <a:extLst>
                    <a:ext uri="{9D8B030D-6E8A-4147-A177-3AD203B41FA5}">
                      <a16:colId xmlns:a16="http://schemas.microsoft.com/office/drawing/2014/main" val="3225329822"/>
                    </a:ext>
                  </a:extLst>
                </a:gridCol>
                <a:gridCol w="329184">
                  <a:extLst>
                    <a:ext uri="{9D8B030D-6E8A-4147-A177-3AD203B41FA5}">
                      <a16:colId xmlns:a16="http://schemas.microsoft.com/office/drawing/2014/main" val="3683828920"/>
                    </a:ext>
                  </a:extLst>
                </a:gridCol>
                <a:gridCol w="329184">
                  <a:extLst>
                    <a:ext uri="{9D8B030D-6E8A-4147-A177-3AD203B41FA5}">
                      <a16:colId xmlns:a16="http://schemas.microsoft.com/office/drawing/2014/main" val="2448728577"/>
                    </a:ext>
                  </a:extLst>
                </a:gridCol>
                <a:gridCol w="329184">
                  <a:extLst>
                    <a:ext uri="{9D8B030D-6E8A-4147-A177-3AD203B41FA5}">
                      <a16:colId xmlns:a16="http://schemas.microsoft.com/office/drawing/2014/main" val="4220312486"/>
                    </a:ext>
                  </a:extLst>
                </a:gridCol>
                <a:gridCol w="329184">
                  <a:extLst>
                    <a:ext uri="{9D8B030D-6E8A-4147-A177-3AD203B41FA5}">
                      <a16:colId xmlns:a16="http://schemas.microsoft.com/office/drawing/2014/main" val="2034384552"/>
                    </a:ext>
                  </a:extLst>
                </a:gridCol>
                <a:gridCol w="329184">
                  <a:extLst>
                    <a:ext uri="{9D8B030D-6E8A-4147-A177-3AD203B41FA5}">
                      <a16:colId xmlns:a16="http://schemas.microsoft.com/office/drawing/2014/main" val="638832593"/>
                    </a:ext>
                  </a:extLst>
                </a:gridCol>
                <a:gridCol w="329184">
                  <a:extLst>
                    <a:ext uri="{9D8B030D-6E8A-4147-A177-3AD203B41FA5}">
                      <a16:colId xmlns:a16="http://schemas.microsoft.com/office/drawing/2014/main" val="1661553506"/>
                    </a:ext>
                  </a:extLst>
                </a:gridCol>
                <a:gridCol w="329184">
                  <a:extLst>
                    <a:ext uri="{9D8B030D-6E8A-4147-A177-3AD203B41FA5}">
                      <a16:colId xmlns:a16="http://schemas.microsoft.com/office/drawing/2014/main" val="4768516"/>
                    </a:ext>
                  </a:extLst>
                </a:gridCol>
                <a:gridCol w="329184">
                  <a:extLst>
                    <a:ext uri="{9D8B030D-6E8A-4147-A177-3AD203B41FA5}">
                      <a16:colId xmlns:a16="http://schemas.microsoft.com/office/drawing/2014/main" val="2951973959"/>
                    </a:ext>
                  </a:extLst>
                </a:gridCol>
                <a:gridCol w="329184">
                  <a:extLst>
                    <a:ext uri="{9D8B030D-6E8A-4147-A177-3AD203B41FA5}">
                      <a16:colId xmlns:a16="http://schemas.microsoft.com/office/drawing/2014/main" val="2226294998"/>
                    </a:ext>
                  </a:extLst>
                </a:gridCol>
                <a:gridCol w="329184">
                  <a:extLst>
                    <a:ext uri="{9D8B030D-6E8A-4147-A177-3AD203B41FA5}">
                      <a16:colId xmlns:a16="http://schemas.microsoft.com/office/drawing/2014/main" val="2943836205"/>
                    </a:ext>
                  </a:extLst>
                </a:gridCol>
                <a:gridCol w="329184">
                  <a:extLst>
                    <a:ext uri="{9D8B030D-6E8A-4147-A177-3AD203B41FA5}">
                      <a16:colId xmlns:a16="http://schemas.microsoft.com/office/drawing/2014/main" val="1410294929"/>
                    </a:ext>
                  </a:extLst>
                </a:gridCol>
                <a:gridCol w="329184">
                  <a:extLst>
                    <a:ext uri="{9D8B030D-6E8A-4147-A177-3AD203B41FA5}">
                      <a16:colId xmlns:a16="http://schemas.microsoft.com/office/drawing/2014/main" val="17649984"/>
                    </a:ext>
                  </a:extLst>
                </a:gridCol>
                <a:gridCol w="329184">
                  <a:extLst>
                    <a:ext uri="{9D8B030D-6E8A-4147-A177-3AD203B41FA5}">
                      <a16:colId xmlns:a16="http://schemas.microsoft.com/office/drawing/2014/main" val="1059535616"/>
                    </a:ext>
                  </a:extLst>
                </a:gridCol>
                <a:gridCol w="1399032">
                  <a:extLst>
                    <a:ext uri="{9D8B030D-6E8A-4147-A177-3AD203B41FA5}">
                      <a16:colId xmlns:a16="http://schemas.microsoft.com/office/drawing/2014/main" val="148039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1540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- 2023-11-13 17:13:27</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https://quintly-image-storage.s3.amazonaws.com/41dab11f591432fb16330d3b3f68d1af/39c5460800a17ecdd31d3338307952aa.jpg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552494405"/>
                  </a:ext>
                </a:extLst>
              </a:tr>
            </a:tbl>
          </a:graphicData>
        </a:graphic>
      </p:graphicFrame>
      <p:sp>
        <p:nvSpPr>
          <p:cNvPr id="4" name="Text Placeholder 3">
            <a:extLst>
              <a:ext uri="{FF2B5EF4-FFF2-40B4-BE49-F238E27FC236}">
                <a16:creationId xmlns:a16="http://schemas.microsoft.com/office/drawing/2014/main" id="{58D546F4-5063-49FD-8B38-589B3B2EAE7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8937952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5B3C-580A-4789-9635-7BA4CAE2A590}"/>
              </a:ext>
            </a:extLst>
          </p:cNvPr>
          <p:cNvSpPr>
            <a:spLocks noGrp="1"/>
          </p:cNvSpPr>
          <p:nvPr>
            <p:ph type="title"/>
          </p:nvPr>
        </p:nvSpPr>
        <p:spPr/>
        <p:txBody>
          <a:bodyPr/>
          <a:lstStyle/>
          <a:p>
            <a:r>
              <a:rPr lang="en-US"/>
              <a:t>Facebook Ads Performance Table | WUP - 6 of 25</a:t>
            </a:r>
          </a:p>
        </p:txBody>
      </p:sp>
      <p:graphicFrame>
        <p:nvGraphicFramePr>
          <p:cNvPr id="5" name="Table Placeholder 4">
            <a:extLst>
              <a:ext uri="{FF2B5EF4-FFF2-40B4-BE49-F238E27FC236}">
                <a16:creationId xmlns:a16="http://schemas.microsoft.com/office/drawing/2014/main" id="{262781FD-EDBA-4C4E-9CE8-24CF7E7C52C5}"/>
              </a:ext>
            </a:extLst>
          </p:cNvPr>
          <p:cNvGraphicFramePr>
            <a:graphicFrameLocks noGrp="1"/>
          </p:cNvGraphicFramePr>
          <p:nvPr>
            <p:ph type="tbl" sz="quarter" idx="13"/>
            <p:extLst>
              <p:ext uri="{D42A27DB-BD31-4B8C-83A1-F6EECF244321}">
                <p14:modId xmlns:p14="http://schemas.microsoft.com/office/powerpoint/2010/main" val="39256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52269987"/>
                    </a:ext>
                  </a:extLst>
                </a:gridCol>
                <a:gridCol w="905256">
                  <a:extLst>
                    <a:ext uri="{9D8B030D-6E8A-4147-A177-3AD203B41FA5}">
                      <a16:colId xmlns:a16="http://schemas.microsoft.com/office/drawing/2014/main" val="1243783246"/>
                    </a:ext>
                  </a:extLst>
                </a:gridCol>
                <a:gridCol w="329184">
                  <a:extLst>
                    <a:ext uri="{9D8B030D-6E8A-4147-A177-3AD203B41FA5}">
                      <a16:colId xmlns:a16="http://schemas.microsoft.com/office/drawing/2014/main" val="1386922752"/>
                    </a:ext>
                  </a:extLst>
                </a:gridCol>
                <a:gridCol w="329184">
                  <a:extLst>
                    <a:ext uri="{9D8B030D-6E8A-4147-A177-3AD203B41FA5}">
                      <a16:colId xmlns:a16="http://schemas.microsoft.com/office/drawing/2014/main" val="2600643117"/>
                    </a:ext>
                  </a:extLst>
                </a:gridCol>
                <a:gridCol w="329184">
                  <a:extLst>
                    <a:ext uri="{9D8B030D-6E8A-4147-A177-3AD203B41FA5}">
                      <a16:colId xmlns:a16="http://schemas.microsoft.com/office/drawing/2014/main" val="4060706248"/>
                    </a:ext>
                  </a:extLst>
                </a:gridCol>
                <a:gridCol w="329184">
                  <a:extLst>
                    <a:ext uri="{9D8B030D-6E8A-4147-A177-3AD203B41FA5}">
                      <a16:colId xmlns:a16="http://schemas.microsoft.com/office/drawing/2014/main" val="880934677"/>
                    </a:ext>
                  </a:extLst>
                </a:gridCol>
                <a:gridCol w="329184">
                  <a:extLst>
                    <a:ext uri="{9D8B030D-6E8A-4147-A177-3AD203B41FA5}">
                      <a16:colId xmlns:a16="http://schemas.microsoft.com/office/drawing/2014/main" val="1069807027"/>
                    </a:ext>
                  </a:extLst>
                </a:gridCol>
                <a:gridCol w="329184">
                  <a:extLst>
                    <a:ext uri="{9D8B030D-6E8A-4147-A177-3AD203B41FA5}">
                      <a16:colId xmlns:a16="http://schemas.microsoft.com/office/drawing/2014/main" val="1856707097"/>
                    </a:ext>
                  </a:extLst>
                </a:gridCol>
                <a:gridCol w="329184">
                  <a:extLst>
                    <a:ext uri="{9D8B030D-6E8A-4147-A177-3AD203B41FA5}">
                      <a16:colId xmlns:a16="http://schemas.microsoft.com/office/drawing/2014/main" val="898028199"/>
                    </a:ext>
                  </a:extLst>
                </a:gridCol>
                <a:gridCol w="329184">
                  <a:extLst>
                    <a:ext uri="{9D8B030D-6E8A-4147-A177-3AD203B41FA5}">
                      <a16:colId xmlns:a16="http://schemas.microsoft.com/office/drawing/2014/main" val="3195107702"/>
                    </a:ext>
                  </a:extLst>
                </a:gridCol>
                <a:gridCol w="329184">
                  <a:extLst>
                    <a:ext uri="{9D8B030D-6E8A-4147-A177-3AD203B41FA5}">
                      <a16:colId xmlns:a16="http://schemas.microsoft.com/office/drawing/2014/main" val="490179870"/>
                    </a:ext>
                  </a:extLst>
                </a:gridCol>
                <a:gridCol w="329184">
                  <a:extLst>
                    <a:ext uri="{9D8B030D-6E8A-4147-A177-3AD203B41FA5}">
                      <a16:colId xmlns:a16="http://schemas.microsoft.com/office/drawing/2014/main" val="3668243917"/>
                    </a:ext>
                  </a:extLst>
                </a:gridCol>
                <a:gridCol w="329184">
                  <a:extLst>
                    <a:ext uri="{9D8B030D-6E8A-4147-A177-3AD203B41FA5}">
                      <a16:colId xmlns:a16="http://schemas.microsoft.com/office/drawing/2014/main" val="3333297611"/>
                    </a:ext>
                  </a:extLst>
                </a:gridCol>
                <a:gridCol w="329184">
                  <a:extLst>
                    <a:ext uri="{9D8B030D-6E8A-4147-A177-3AD203B41FA5}">
                      <a16:colId xmlns:a16="http://schemas.microsoft.com/office/drawing/2014/main" val="1076715382"/>
                    </a:ext>
                  </a:extLst>
                </a:gridCol>
                <a:gridCol w="329184">
                  <a:extLst>
                    <a:ext uri="{9D8B030D-6E8A-4147-A177-3AD203B41FA5}">
                      <a16:colId xmlns:a16="http://schemas.microsoft.com/office/drawing/2014/main" val="4071402256"/>
                    </a:ext>
                  </a:extLst>
                </a:gridCol>
                <a:gridCol w="1399032">
                  <a:extLst>
                    <a:ext uri="{9D8B030D-6E8A-4147-A177-3AD203B41FA5}">
                      <a16:colId xmlns:a16="http://schemas.microsoft.com/office/drawing/2014/main" val="2255677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5585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- 2023-11-05 11:47:17</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 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https://quintly-image-storage.s3.amazonaws.com/8b39009b5fbd521a7092e076c7f6b1b8/ac467b3b9476c8d3b11213a36abc36e5.jpg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506794853"/>
                  </a:ext>
                </a:extLst>
              </a:tr>
            </a:tbl>
          </a:graphicData>
        </a:graphic>
      </p:graphicFrame>
      <p:sp>
        <p:nvSpPr>
          <p:cNvPr id="4" name="Text Placeholder 3">
            <a:extLst>
              <a:ext uri="{FF2B5EF4-FFF2-40B4-BE49-F238E27FC236}">
                <a16:creationId xmlns:a16="http://schemas.microsoft.com/office/drawing/2014/main" id="{AC63ACCD-E5A0-4266-BD82-B9CB5BD16116}"/>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0944752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50D8-277A-4BF9-84E1-1EDC7B7B83E9}"/>
              </a:ext>
            </a:extLst>
          </p:cNvPr>
          <p:cNvSpPr>
            <a:spLocks noGrp="1"/>
          </p:cNvSpPr>
          <p:nvPr>
            <p:ph type="title"/>
          </p:nvPr>
        </p:nvSpPr>
        <p:spPr/>
        <p:txBody>
          <a:bodyPr/>
          <a:lstStyle/>
          <a:p>
            <a:r>
              <a:rPr lang="en-US"/>
              <a:t>Facebook Ads Performance Table | WUP - 7 of 25</a:t>
            </a:r>
          </a:p>
        </p:txBody>
      </p:sp>
      <p:graphicFrame>
        <p:nvGraphicFramePr>
          <p:cNvPr id="5" name="Table Placeholder 4">
            <a:extLst>
              <a:ext uri="{FF2B5EF4-FFF2-40B4-BE49-F238E27FC236}">
                <a16:creationId xmlns:a16="http://schemas.microsoft.com/office/drawing/2014/main" id="{BEFDA473-C644-46D4-BB5A-70E2AF50C337}"/>
              </a:ext>
            </a:extLst>
          </p:cNvPr>
          <p:cNvGraphicFramePr>
            <a:graphicFrameLocks noGrp="1"/>
          </p:cNvGraphicFramePr>
          <p:nvPr>
            <p:ph type="tbl" sz="quarter" idx="13"/>
            <p:extLst>
              <p:ext uri="{D42A27DB-BD31-4B8C-83A1-F6EECF244321}">
                <p14:modId xmlns:p14="http://schemas.microsoft.com/office/powerpoint/2010/main" val="377806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49705093"/>
                    </a:ext>
                  </a:extLst>
                </a:gridCol>
                <a:gridCol w="905256">
                  <a:extLst>
                    <a:ext uri="{9D8B030D-6E8A-4147-A177-3AD203B41FA5}">
                      <a16:colId xmlns:a16="http://schemas.microsoft.com/office/drawing/2014/main" val="3950816076"/>
                    </a:ext>
                  </a:extLst>
                </a:gridCol>
                <a:gridCol w="329184">
                  <a:extLst>
                    <a:ext uri="{9D8B030D-6E8A-4147-A177-3AD203B41FA5}">
                      <a16:colId xmlns:a16="http://schemas.microsoft.com/office/drawing/2014/main" val="852317995"/>
                    </a:ext>
                  </a:extLst>
                </a:gridCol>
                <a:gridCol w="329184">
                  <a:extLst>
                    <a:ext uri="{9D8B030D-6E8A-4147-A177-3AD203B41FA5}">
                      <a16:colId xmlns:a16="http://schemas.microsoft.com/office/drawing/2014/main" val="592725388"/>
                    </a:ext>
                  </a:extLst>
                </a:gridCol>
                <a:gridCol w="329184">
                  <a:extLst>
                    <a:ext uri="{9D8B030D-6E8A-4147-A177-3AD203B41FA5}">
                      <a16:colId xmlns:a16="http://schemas.microsoft.com/office/drawing/2014/main" val="2681954551"/>
                    </a:ext>
                  </a:extLst>
                </a:gridCol>
                <a:gridCol w="329184">
                  <a:extLst>
                    <a:ext uri="{9D8B030D-6E8A-4147-A177-3AD203B41FA5}">
                      <a16:colId xmlns:a16="http://schemas.microsoft.com/office/drawing/2014/main" val="2107189335"/>
                    </a:ext>
                  </a:extLst>
                </a:gridCol>
                <a:gridCol w="329184">
                  <a:extLst>
                    <a:ext uri="{9D8B030D-6E8A-4147-A177-3AD203B41FA5}">
                      <a16:colId xmlns:a16="http://schemas.microsoft.com/office/drawing/2014/main" val="697449697"/>
                    </a:ext>
                  </a:extLst>
                </a:gridCol>
                <a:gridCol w="329184">
                  <a:extLst>
                    <a:ext uri="{9D8B030D-6E8A-4147-A177-3AD203B41FA5}">
                      <a16:colId xmlns:a16="http://schemas.microsoft.com/office/drawing/2014/main" val="430191539"/>
                    </a:ext>
                  </a:extLst>
                </a:gridCol>
                <a:gridCol w="329184">
                  <a:extLst>
                    <a:ext uri="{9D8B030D-6E8A-4147-A177-3AD203B41FA5}">
                      <a16:colId xmlns:a16="http://schemas.microsoft.com/office/drawing/2014/main" val="1724522159"/>
                    </a:ext>
                  </a:extLst>
                </a:gridCol>
                <a:gridCol w="329184">
                  <a:extLst>
                    <a:ext uri="{9D8B030D-6E8A-4147-A177-3AD203B41FA5}">
                      <a16:colId xmlns:a16="http://schemas.microsoft.com/office/drawing/2014/main" val="657780047"/>
                    </a:ext>
                  </a:extLst>
                </a:gridCol>
                <a:gridCol w="329184">
                  <a:extLst>
                    <a:ext uri="{9D8B030D-6E8A-4147-A177-3AD203B41FA5}">
                      <a16:colId xmlns:a16="http://schemas.microsoft.com/office/drawing/2014/main" val="2520624248"/>
                    </a:ext>
                  </a:extLst>
                </a:gridCol>
                <a:gridCol w="329184">
                  <a:extLst>
                    <a:ext uri="{9D8B030D-6E8A-4147-A177-3AD203B41FA5}">
                      <a16:colId xmlns:a16="http://schemas.microsoft.com/office/drawing/2014/main" val="4101390210"/>
                    </a:ext>
                  </a:extLst>
                </a:gridCol>
                <a:gridCol w="329184">
                  <a:extLst>
                    <a:ext uri="{9D8B030D-6E8A-4147-A177-3AD203B41FA5}">
                      <a16:colId xmlns:a16="http://schemas.microsoft.com/office/drawing/2014/main" val="267044603"/>
                    </a:ext>
                  </a:extLst>
                </a:gridCol>
                <a:gridCol w="329184">
                  <a:extLst>
                    <a:ext uri="{9D8B030D-6E8A-4147-A177-3AD203B41FA5}">
                      <a16:colId xmlns:a16="http://schemas.microsoft.com/office/drawing/2014/main" val="31747947"/>
                    </a:ext>
                  </a:extLst>
                </a:gridCol>
                <a:gridCol w="329184">
                  <a:extLst>
                    <a:ext uri="{9D8B030D-6E8A-4147-A177-3AD203B41FA5}">
                      <a16:colId xmlns:a16="http://schemas.microsoft.com/office/drawing/2014/main" val="401422098"/>
                    </a:ext>
                  </a:extLst>
                </a:gridCol>
                <a:gridCol w="1399032">
                  <a:extLst>
                    <a:ext uri="{9D8B030D-6E8A-4147-A177-3AD203B41FA5}">
                      <a16:colId xmlns:a16="http://schemas.microsoft.com/office/drawing/2014/main" val="764605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4460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- 2023-11-03 11:55:35</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https://quintly-image-storage.s3.amazonaws.com/41dab11f591432fb16330d3b3f68d1af/79a978c7b9f58d5b7dbd820549908c28.jpg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560757461"/>
                  </a:ext>
                </a:extLst>
              </a:tr>
            </a:tbl>
          </a:graphicData>
        </a:graphic>
      </p:graphicFrame>
      <p:sp>
        <p:nvSpPr>
          <p:cNvPr id="4" name="Text Placeholder 3">
            <a:extLst>
              <a:ext uri="{FF2B5EF4-FFF2-40B4-BE49-F238E27FC236}">
                <a16:creationId xmlns:a16="http://schemas.microsoft.com/office/drawing/2014/main" id="{187448AE-D83E-445B-8D8D-1274C6E621F8}"/>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5195162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A712D-0B64-43CB-8CA5-D0725155E6CF}"/>
              </a:ext>
            </a:extLst>
          </p:cNvPr>
          <p:cNvSpPr>
            <a:spLocks noGrp="1"/>
          </p:cNvSpPr>
          <p:nvPr>
            <p:ph type="title"/>
          </p:nvPr>
        </p:nvSpPr>
        <p:spPr/>
        <p:txBody>
          <a:bodyPr/>
          <a:lstStyle/>
          <a:p>
            <a:r>
              <a:rPr lang="en-US"/>
              <a:t>Facebook Ads Performance Table | WUP - 8 of 25</a:t>
            </a:r>
          </a:p>
        </p:txBody>
      </p:sp>
      <p:graphicFrame>
        <p:nvGraphicFramePr>
          <p:cNvPr id="5" name="Table Placeholder 4">
            <a:extLst>
              <a:ext uri="{FF2B5EF4-FFF2-40B4-BE49-F238E27FC236}">
                <a16:creationId xmlns:a16="http://schemas.microsoft.com/office/drawing/2014/main" id="{8C9C877D-A82A-45CF-A862-0ED03970AC16}"/>
              </a:ext>
            </a:extLst>
          </p:cNvPr>
          <p:cNvGraphicFramePr>
            <a:graphicFrameLocks noGrp="1"/>
          </p:cNvGraphicFramePr>
          <p:nvPr>
            <p:ph type="tbl" sz="quarter" idx="13"/>
            <p:extLst>
              <p:ext uri="{D42A27DB-BD31-4B8C-83A1-F6EECF244321}">
                <p14:modId xmlns:p14="http://schemas.microsoft.com/office/powerpoint/2010/main" val="339249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37471989"/>
                    </a:ext>
                  </a:extLst>
                </a:gridCol>
                <a:gridCol w="905256">
                  <a:extLst>
                    <a:ext uri="{9D8B030D-6E8A-4147-A177-3AD203B41FA5}">
                      <a16:colId xmlns:a16="http://schemas.microsoft.com/office/drawing/2014/main" val="2763834042"/>
                    </a:ext>
                  </a:extLst>
                </a:gridCol>
                <a:gridCol w="329184">
                  <a:extLst>
                    <a:ext uri="{9D8B030D-6E8A-4147-A177-3AD203B41FA5}">
                      <a16:colId xmlns:a16="http://schemas.microsoft.com/office/drawing/2014/main" val="1578454583"/>
                    </a:ext>
                  </a:extLst>
                </a:gridCol>
                <a:gridCol w="329184">
                  <a:extLst>
                    <a:ext uri="{9D8B030D-6E8A-4147-A177-3AD203B41FA5}">
                      <a16:colId xmlns:a16="http://schemas.microsoft.com/office/drawing/2014/main" val="1359560709"/>
                    </a:ext>
                  </a:extLst>
                </a:gridCol>
                <a:gridCol w="329184">
                  <a:extLst>
                    <a:ext uri="{9D8B030D-6E8A-4147-A177-3AD203B41FA5}">
                      <a16:colId xmlns:a16="http://schemas.microsoft.com/office/drawing/2014/main" val="1389987570"/>
                    </a:ext>
                  </a:extLst>
                </a:gridCol>
                <a:gridCol w="329184">
                  <a:extLst>
                    <a:ext uri="{9D8B030D-6E8A-4147-A177-3AD203B41FA5}">
                      <a16:colId xmlns:a16="http://schemas.microsoft.com/office/drawing/2014/main" val="2258458477"/>
                    </a:ext>
                  </a:extLst>
                </a:gridCol>
                <a:gridCol w="329184">
                  <a:extLst>
                    <a:ext uri="{9D8B030D-6E8A-4147-A177-3AD203B41FA5}">
                      <a16:colId xmlns:a16="http://schemas.microsoft.com/office/drawing/2014/main" val="1734557407"/>
                    </a:ext>
                  </a:extLst>
                </a:gridCol>
                <a:gridCol w="329184">
                  <a:extLst>
                    <a:ext uri="{9D8B030D-6E8A-4147-A177-3AD203B41FA5}">
                      <a16:colId xmlns:a16="http://schemas.microsoft.com/office/drawing/2014/main" val="2465581010"/>
                    </a:ext>
                  </a:extLst>
                </a:gridCol>
                <a:gridCol w="329184">
                  <a:extLst>
                    <a:ext uri="{9D8B030D-6E8A-4147-A177-3AD203B41FA5}">
                      <a16:colId xmlns:a16="http://schemas.microsoft.com/office/drawing/2014/main" val="3961082360"/>
                    </a:ext>
                  </a:extLst>
                </a:gridCol>
                <a:gridCol w="329184">
                  <a:extLst>
                    <a:ext uri="{9D8B030D-6E8A-4147-A177-3AD203B41FA5}">
                      <a16:colId xmlns:a16="http://schemas.microsoft.com/office/drawing/2014/main" val="4258562339"/>
                    </a:ext>
                  </a:extLst>
                </a:gridCol>
                <a:gridCol w="329184">
                  <a:extLst>
                    <a:ext uri="{9D8B030D-6E8A-4147-A177-3AD203B41FA5}">
                      <a16:colId xmlns:a16="http://schemas.microsoft.com/office/drawing/2014/main" val="3133349426"/>
                    </a:ext>
                  </a:extLst>
                </a:gridCol>
                <a:gridCol w="329184">
                  <a:extLst>
                    <a:ext uri="{9D8B030D-6E8A-4147-A177-3AD203B41FA5}">
                      <a16:colId xmlns:a16="http://schemas.microsoft.com/office/drawing/2014/main" val="678828107"/>
                    </a:ext>
                  </a:extLst>
                </a:gridCol>
                <a:gridCol w="329184">
                  <a:extLst>
                    <a:ext uri="{9D8B030D-6E8A-4147-A177-3AD203B41FA5}">
                      <a16:colId xmlns:a16="http://schemas.microsoft.com/office/drawing/2014/main" val="2548414748"/>
                    </a:ext>
                  </a:extLst>
                </a:gridCol>
                <a:gridCol w="329184">
                  <a:extLst>
                    <a:ext uri="{9D8B030D-6E8A-4147-A177-3AD203B41FA5}">
                      <a16:colId xmlns:a16="http://schemas.microsoft.com/office/drawing/2014/main" val="1118717871"/>
                    </a:ext>
                  </a:extLst>
                </a:gridCol>
                <a:gridCol w="329184">
                  <a:extLst>
                    <a:ext uri="{9D8B030D-6E8A-4147-A177-3AD203B41FA5}">
                      <a16:colId xmlns:a16="http://schemas.microsoft.com/office/drawing/2014/main" val="3964554914"/>
                    </a:ext>
                  </a:extLst>
                </a:gridCol>
                <a:gridCol w="1399032">
                  <a:extLst>
                    <a:ext uri="{9D8B030D-6E8A-4147-A177-3AD203B41FA5}">
                      <a16:colId xmlns:a16="http://schemas.microsoft.com/office/drawing/2014/main" val="226838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2287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- 2023-11-01 19:58:17</a:t>
                      </a:r>
                      <a:r>
                        <a:rPr kumimoji="0" lang="de-DE" sz="1000" b="0" i="0" u="none" strike="noStrike" kern="1200" cap="none" spc="0" normalizeH="0" baseline="0" noProof="0">
                          <a:ln>
                            <a:noFill/>
                          </a:ln>
                          <a:solidFill>
                            <a:prstClr val="black"/>
                          </a:solidFill>
                          <a:effectLst/>
                          <a:uLnTx/>
                          <a:uFillTx/>
                          <a:latin typeface="Calibri"/>
                          <a:ea typeface="+mn-ea"/>
                          <a:cs typeface="+mn-cs"/>
                        </a:rPr>
                        <a:t>
 Er sieht düster aus und ist schrecklich lecker! Aber keine Angst, wenn er verschwindet – Nachschub bekommt ihr einfach online. Link in Bio 
 #halloween #geisterstunde #wurzelpeter #nachschub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https://quintly-image-storage.s3.amazonaws.com/8b39009b5fbd521a7092e076c7f6b1b8/3d92262b9402dd6586ef4e7ab7db643f.jpg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303794092"/>
                  </a:ext>
                </a:extLst>
              </a:tr>
            </a:tbl>
          </a:graphicData>
        </a:graphic>
      </p:graphicFrame>
      <p:sp>
        <p:nvSpPr>
          <p:cNvPr id="4" name="Text Placeholder 3">
            <a:extLst>
              <a:ext uri="{FF2B5EF4-FFF2-40B4-BE49-F238E27FC236}">
                <a16:creationId xmlns:a16="http://schemas.microsoft.com/office/drawing/2014/main" id="{4D9237D2-70BA-4EE0-A400-62AC20501287}"/>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459704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6D04-943F-4B14-9D31-B4ECAB36CFA0}"/>
              </a:ext>
            </a:extLst>
          </p:cNvPr>
          <p:cNvSpPr>
            <a:spLocks noGrp="1"/>
          </p:cNvSpPr>
          <p:nvPr>
            <p:ph type="title"/>
          </p:nvPr>
        </p:nvSpPr>
        <p:spPr/>
        <p:txBody>
          <a:bodyPr/>
          <a:lstStyle/>
          <a:p>
            <a:r>
              <a:rPr lang="en-US"/>
              <a:t>Facebook Ads Performance Table | WUP - 9 of 25</a:t>
            </a:r>
          </a:p>
        </p:txBody>
      </p:sp>
      <p:graphicFrame>
        <p:nvGraphicFramePr>
          <p:cNvPr id="5" name="Table Placeholder 4">
            <a:extLst>
              <a:ext uri="{FF2B5EF4-FFF2-40B4-BE49-F238E27FC236}">
                <a16:creationId xmlns:a16="http://schemas.microsoft.com/office/drawing/2014/main" id="{B0C235CE-4ED5-4A54-9581-2B0652D7E097}"/>
              </a:ext>
            </a:extLst>
          </p:cNvPr>
          <p:cNvGraphicFramePr>
            <a:graphicFrameLocks noGrp="1"/>
          </p:cNvGraphicFramePr>
          <p:nvPr>
            <p:ph type="tbl" sz="quarter" idx="13"/>
            <p:extLst>
              <p:ext uri="{D42A27DB-BD31-4B8C-83A1-F6EECF244321}">
                <p14:modId xmlns:p14="http://schemas.microsoft.com/office/powerpoint/2010/main" val="107890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64900965"/>
                    </a:ext>
                  </a:extLst>
                </a:gridCol>
                <a:gridCol w="905256">
                  <a:extLst>
                    <a:ext uri="{9D8B030D-6E8A-4147-A177-3AD203B41FA5}">
                      <a16:colId xmlns:a16="http://schemas.microsoft.com/office/drawing/2014/main" val="100149490"/>
                    </a:ext>
                  </a:extLst>
                </a:gridCol>
                <a:gridCol w="329184">
                  <a:extLst>
                    <a:ext uri="{9D8B030D-6E8A-4147-A177-3AD203B41FA5}">
                      <a16:colId xmlns:a16="http://schemas.microsoft.com/office/drawing/2014/main" val="855872436"/>
                    </a:ext>
                  </a:extLst>
                </a:gridCol>
                <a:gridCol w="329184">
                  <a:extLst>
                    <a:ext uri="{9D8B030D-6E8A-4147-A177-3AD203B41FA5}">
                      <a16:colId xmlns:a16="http://schemas.microsoft.com/office/drawing/2014/main" val="3178823200"/>
                    </a:ext>
                  </a:extLst>
                </a:gridCol>
                <a:gridCol w="329184">
                  <a:extLst>
                    <a:ext uri="{9D8B030D-6E8A-4147-A177-3AD203B41FA5}">
                      <a16:colId xmlns:a16="http://schemas.microsoft.com/office/drawing/2014/main" val="3296365977"/>
                    </a:ext>
                  </a:extLst>
                </a:gridCol>
                <a:gridCol w="329184">
                  <a:extLst>
                    <a:ext uri="{9D8B030D-6E8A-4147-A177-3AD203B41FA5}">
                      <a16:colId xmlns:a16="http://schemas.microsoft.com/office/drawing/2014/main" val="4140534245"/>
                    </a:ext>
                  </a:extLst>
                </a:gridCol>
                <a:gridCol w="329184">
                  <a:extLst>
                    <a:ext uri="{9D8B030D-6E8A-4147-A177-3AD203B41FA5}">
                      <a16:colId xmlns:a16="http://schemas.microsoft.com/office/drawing/2014/main" val="4001752893"/>
                    </a:ext>
                  </a:extLst>
                </a:gridCol>
                <a:gridCol w="329184">
                  <a:extLst>
                    <a:ext uri="{9D8B030D-6E8A-4147-A177-3AD203B41FA5}">
                      <a16:colId xmlns:a16="http://schemas.microsoft.com/office/drawing/2014/main" val="3822224969"/>
                    </a:ext>
                  </a:extLst>
                </a:gridCol>
                <a:gridCol w="329184">
                  <a:extLst>
                    <a:ext uri="{9D8B030D-6E8A-4147-A177-3AD203B41FA5}">
                      <a16:colId xmlns:a16="http://schemas.microsoft.com/office/drawing/2014/main" val="1350320964"/>
                    </a:ext>
                  </a:extLst>
                </a:gridCol>
                <a:gridCol w="329184">
                  <a:extLst>
                    <a:ext uri="{9D8B030D-6E8A-4147-A177-3AD203B41FA5}">
                      <a16:colId xmlns:a16="http://schemas.microsoft.com/office/drawing/2014/main" val="4273300911"/>
                    </a:ext>
                  </a:extLst>
                </a:gridCol>
                <a:gridCol w="329184">
                  <a:extLst>
                    <a:ext uri="{9D8B030D-6E8A-4147-A177-3AD203B41FA5}">
                      <a16:colId xmlns:a16="http://schemas.microsoft.com/office/drawing/2014/main" val="406610632"/>
                    </a:ext>
                  </a:extLst>
                </a:gridCol>
                <a:gridCol w="329184">
                  <a:extLst>
                    <a:ext uri="{9D8B030D-6E8A-4147-A177-3AD203B41FA5}">
                      <a16:colId xmlns:a16="http://schemas.microsoft.com/office/drawing/2014/main" val="4098304756"/>
                    </a:ext>
                  </a:extLst>
                </a:gridCol>
                <a:gridCol w="329184">
                  <a:extLst>
                    <a:ext uri="{9D8B030D-6E8A-4147-A177-3AD203B41FA5}">
                      <a16:colId xmlns:a16="http://schemas.microsoft.com/office/drawing/2014/main" val="2962077463"/>
                    </a:ext>
                  </a:extLst>
                </a:gridCol>
                <a:gridCol w="329184">
                  <a:extLst>
                    <a:ext uri="{9D8B030D-6E8A-4147-A177-3AD203B41FA5}">
                      <a16:colId xmlns:a16="http://schemas.microsoft.com/office/drawing/2014/main" val="3868454555"/>
                    </a:ext>
                  </a:extLst>
                </a:gridCol>
                <a:gridCol w="329184">
                  <a:extLst>
                    <a:ext uri="{9D8B030D-6E8A-4147-A177-3AD203B41FA5}">
                      <a16:colId xmlns:a16="http://schemas.microsoft.com/office/drawing/2014/main" val="3389842635"/>
                    </a:ext>
                  </a:extLst>
                </a:gridCol>
                <a:gridCol w="1399032">
                  <a:extLst>
                    <a:ext uri="{9D8B030D-6E8A-4147-A177-3AD203B41FA5}">
                      <a16:colId xmlns:a16="http://schemas.microsoft.com/office/drawing/2014/main" val="426286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7419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14:29:27</a:t>
                      </a:r>
                      <a:r>
                        <a:rPr kumimoji="0" lang="de-DE" sz="1000" b="0" i="0" u="none" strike="noStrike" kern="1200" cap="none" spc="0" normalizeH="0" baseline="0" noProof="0">
                          <a:ln>
                            <a:noFill/>
                          </a:ln>
                          <a:solidFill>
                            <a:prstClr val="black"/>
                          </a:solidFill>
                          <a:effectLst/>
                          <a:uLnTx/>
                          <a:uFillTx/>
                          <a:latin typeface="Calibri"/>
                          <a:ea typeface="+mn-ea"/>
                          <a:cs typeface="+mn-cs"/>
                        </a:rPr>
                        <a:t>
 Die besten Partys beginnen immer mit WURZELPETER am Grill.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https://quintly-image-storage.s3.amazonaws.com/8b39009b5fbd521a7092e076c7f6b1b8/09ba47c0fc61d16b3a2d9020eb69dd6c.jpg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797946738"/>
                  </a:ext>
                </a:extLst>
              </a:tr>
            </a:tbl>
          </a:graphicData>
        </a:graphic>
      </p:graphicFrame>
      <p:sp>
        <p:nvSpPr>
          <p:cNvPr id="4" name="Text Placeholder 3">
            <a:extLst>
              <a:ext uri="{FF2B5EF4-FFF2-40B4-BE49-F238E27FC236}">
                <a16:creationId xmlns:a16="http://schemas.microsoft.com/office/drawing/2014/main" id="{185DAE78-EFB1-436E-AD39-40A05DF8285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9694243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32622-C37D-43F9-A86D-537C2D3131A4}"/>
              </a:ext>
            </a:extLst>
          </p:cNvPr>
          <p:cNvSpPr>
            <a:spLocks noGrp="1"/>
          </p:cNvSpPr>
          <p:nvPr>
            <p:ph type="title"/>
          </p:nvPr>
        </p:nvSpPr>
        <p:spPr/>
        <p:txBody>
          <a:bodyPr/>
          <a:lstStyle/>
          <a:p>
            <a:r>
              <a:rPr lang="en-US"/>
              <a:t>Facebook Ads Performance Table | WUP - 10 of 25</a:t>
            </a:r>
          </a:p>
        </p:txBody>
      </p:sp>
      <p:graphicFrame>
        <p:nvGraphicFramePr>
          <p:cNvPr id="5" name="Table Placeholder 4">
            <a:extLst>
              <a:ext uri="{FF2B5EF4-FFF2-40B4-BE49-F238E27FC236}">
                <a16:creationId xmlns:a16="http://schemas.microsoft.com/office/drawing/2014/main" id="{CD9479FB-0D39-43F5-8A7D-B31E39D0C605}"/>
              </a:ext>
            </a:extLst>
          </p:cNvPr>
          <p:cNvGraphicFramePr>
            <a:graphicFrameLocks noGrp="1"/>
          </p:cNvGraphicFramePr>
          <p:nvPr>
            <p:ph type="tbl" sz="quarter" idx="13"/>
            <p:extLst>
              <p:ext uri="{D42A27DB-BD31-4B8C-83A1-F6EECF244321}">
                <p14:modId xmlns:p14="http://schemas.microsoft.com/office/powerpoint/2010/main" val="191996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35715106"/>
                    </a:ext>
                  </a:extLst>
                </a:gridCol>
                <a:gridCol w="905256">
                  <a:extLst>
                    <a:ext uri="{9D8B030D-6E8A-4147-A177-3AD203B41FA5}">
                      <a16:colId xmlns:a16="http://schemas.microsoft.com/office/drawing/2014/main" val="2957643202"/>
                    </a:ext>
                  </a:extLst>
                </a:gridCol>
                <a:gridCol w="329184">
                  <a:extLst>
                    <a:ext uri="{9D8B030D-6E8A-4147-A177-3AD203B41FA5}">
                      <a16:colId xmlns:a16="http://schemas.microsoft.com/office/drawing/2014/main" val="3213907839"/>
                    </a:ext>
                  </a:extLst>
                </a:gridCol>
                <a:gridCol w="329184">
                  <a:extLst>
                    <a:ext uri="{9D8B030D-6E8A-4147-A177-3AD203B41FA5}">
                      <a16:colId xmlns:a16="http://schemas.microsoft.com/office/drawing/2014/main" val="991537678"/>
                    </a:ext>
                  </a:extLst>
                </a:gridCol>
                <a:gridCol w="329184">
                  <a:extLst>
                    <a:ext uri="{9D8B030D-6E8A-4147-A177-3AD203B41FA5}">
                      <a16:colId xmlns:a16="http://schemas.microsoft.com/office/drawing/2014/main" val="661954819"/>
                    </a:ext>
                  </a:extLst>
                </a:gridCol>
                <a:gridCol w="329184">
                  <a:extLst>
                    <a:ext uri="{9D8B030D-6E8A-4147-A177-3AD203B41FA5}">
                      <a16:colId xmlns:a16="http://schemas.microsoft.com/office/drawing/2014/main" val="3403872784"/>
                    </a:ext>
                  </a:extLst>
                </a:gridCol>
                <a:gridCol w="329184">
                  <a:extLst>
                    <a:ext uri="{9D8B030D-6E8A-4147-A177-3AD203B41FA5}">
                      <a16:colId xmlns:a16="http://schemas.microsoft.com/office/drawing/2014/main" val="48089946"/>
                    </a:ext>
                  </a:extLst>
                </a:gridCol>
                <a:gridCol w="329184">
                  <a:extLst>
                    <a:ext uri="{9D8B030D-6E8A-4147-A177-3AD203B41FA5}">
                      <a16:colId xmlns:a16="http://schemas.microsoft.com/office/drawing/2014/main" val="4057768622"/>
                    </a:ext>
                  </a:extLst>
                </a:gridCol>
                <a:gridCol w="329184">
                  <a:extLst>
                    <a:ext uri="{9D8B030D-6E8A-4147-A177-3AD203B41FA5}">
                      <a16:colId xmlns:a16="http://schemas.microsoft.com/office/drawing/2014/main" val="303860675"/>
                    </a:ext>
                  </a:extLst>
                </a:gridCol>
                <a:gridCol w="329184">
                  <a:extLst>
                    <a:ext uri="{9D8B030D-6E8A-4147-A177-3AD203B41FA5}">
                      <a16:colId xmlns:a16="http://schemas.microsoft.com/office/drawing/2014/main" val="1434660206"/>
                    </a:ext>
                  </a:extLst>
                </a:gridCol>
                <a:gridCol w="329184">
                  <a:extLst>
                    <a:ext uri="{9D8B030D-6E8A-4147-A177-3AD203B41FA5}">
                      <a16:colId xmlns:a16="http://schemas.microsoft.com/office/drawing/2014/main" val="3392364062"/>
                    </a:ext>
                  </a:extLst>
                </a:gridCol>
                <a:gridCol w="329184">
                  <a:extLst>
                    <a:ext uri="{9D8B030D-6E8A-4147-A177-3AD203B41FA5}">
                      <a16:colId xmlns:a16="http://schemas.microsoft.com/office/drawing/2014/main" val="428168853"/>
                    </a:ext>
                  </a:extLst>
                </a:gridCol>
                <a:gridCol w="329184">
                  <a:extLst>
                    <a:ext uri="{9D8B030D-6E8A-4147-A177-3AD203B41FA5}">
                      <a16:colId xmlns:a16="http://schemas.microsoft.com/office/drawing/2014/main" val="3216268528"/>
                    </a:ext>
                  </a:extLst>
                </a:gridCol>
                <a:gridCol w="329184">
                  <a:extLst>
                    <a:ext uri="{9D8B030D-6E8A-4147-A177-3AD203B41FA5}">
                      <a16:colId xmlns:a16="http://schemas.microsoft.com/office/drawing/2014/main" val="1897141487"/>
                    </a:ext>
                  </a:extLst>
                </a:gridCol>
                <a:gridCol w="329184">
                  <a:extLst>
                    <a:ext uri="{9D8B030D-6E8A-4147-A177-3AD203B41FA5}">
                      <a16:colId xmlns:a16="http://schemas.microsoft.com/office/drawing/2014/main" val="239388089"/>
                    </a:ext>
                  </a:extLst>
                </a:gridCol>
                <a:gridCol w="1399032">
                  <a:extLst>
                    <a:ext uri="{9D8B030D-6E8A-4147-A177-3AD203B41FA5}">
                      <a16:colId xmlns:a16="http://schemas.microsoft.com/office/drawing/2014/main" val="121544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6072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14:22:54</a:t>
                      </a:r>
                      <a:r>
                        <a:rPr kumimoji="0" lang="de-DE" sz="1000" b="0" i="0" u="none" strike="noStrike" kern="1200" cap="none" spc="0" normalizeH="0" baseline="0" noProof="0">
                          <a:ln>
                            <a:noFill/>
                          </a:ln>
                          <a:solidFill>
                            <a:prstClr val="black"/>
                          </a:solidFill>
                          <a:effectLst/>
                          <a:uLnTx/>
                          <a:uFillTx/>
                          <a:latin typeface="Calibri"/>
                          <a:ea typeface="+mn-ea"/>
                          <a:cs typeface="+mn-cs"/>
                        </a:rPr>
                        <a:t>
 Er sieht düster aus und ist schrecklich lecker! Aber keine Angst, wenn er verschwindet – Nachschub bekommt ihr einfach online:  www.wurzelpeter.berlin
 #halloween #geisterstunde #wurzelpeter #nachschub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https://quintly-image-storage.s3.amazonaws.com/41dab11f591432fb16330d3b3f68d1af/ba36e4e9b50260a10410768f64ff7315.jpg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598484116"/>
                  </a:ext>
                </a:extLst>
              </a:tr>
            </a:tbl>
          </a:graphicData>
        </a:graphic>
      </p:graphicFrame>
      <p:sp>
        <p:nvSpPr>
          <p:cNvPr id="4" name="Text Placeholder 3">
            <a:extLst>
              <a:ext uri="{FF2B5EF4-FFF2-40B4-BE49-F238E27FC236}">
                <a16:creationId xmlns:a16="http://schemas.microsoft.com/office/drawing/2014/main" id="{E6D627E3-1C5E-4D15-A836-E394F651498A}"/>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8504464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6EB6A-E635-4AC8-A4A8-19EA6CDD633E}"/>
              </a:ext>
            </a:extLst>
          </p:cNvPr>
          <p:cNvSpPr>
            <a:spLocks noGrp="1"/>
          </p:cNvSpPr>
          <p:nvPr>
            <p:ph type="title"/>
          </p:nvPr>
        </p:nvSpPr>
        <p:spPr/>
        <p:txBody>
          <a:bodyPr/>
          <a:lstStyle/>
          <a:p>
            <a:r>
              <a:rPr lang="en-US"/>
              <a:t>Facebook Ads Performance Table | WUP - 11 of 25</a:t>
            </a:r>
          </a:p>
        </p:txBody>
      </p:sp>
      <p:graphicFrame>
        <p:nvGraphicFramePr>
          <p:cNvPr id="5" name="Table Placeholder 4">
            <a:extLst>
              <a:ext uri="{FF2B5EF4-FFF2-40B4-BE49-F238E27FC236}">
                <a16:creationId xmlns:a16="http://schemas.microsoft.com/office/drawing/2014/main" id="{8C53AF11-BBBC-4734-BB3B-10086F83A3D4}"/>
              </a:ext>
            </a:extLst>
          </p:cNvPr>
          <p:cNvGraphicFramePr>
            <a:graphicFrameLocks noGrp="1"/>
          </p:cNvGraphicFramePr>
          <p:nvPr>
            <p:ph type="tbl" sz="quarter" idx="13"/>
            <p:extLst>
              <p:ext uri="{D42A27DB-BD31-4B8C-83A1-F6EECF244321}">
                <p14:modId xmlns:p14="http://schemas.microsoft.com/office/powerpoint/2010/main" val="81202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99115696"/>
                    </a:ext>
                  </a:extLst>
                </a:gridCol>
                <a:gridCol w="905256">
                  <a:extLst>
                    <a:ext uri="{9D8B030D-6E8A-4147-A177-3AD203B41FA5}">
                      <a16:colId xmlns:a16="http://schemas.microsoft.com/office/drawing/2014/main" val="1683289556"/>
                    </a:ext>
                  </a:extLst>
                </a:gridCol>
                <a:gridCol w="329184">
                  <a:extLst>
                    <a:ext uri="{9D8B030D-6E8A-4147-A177-3AD203B41FA5}">
                      <a16:colId xmlns:a16="http://schemas.microsoft.com/office/drawing/2014/main" val="256736524"/>
                    </a:ext>
                  </a:extLst>
                </a:gridCol>
                <a:gridCol w="329184">
                  <a:extLst>
                    <a:ext uri="{9D8B030D-6E8A-4147-A177-3AD203B41FA5}">
                      <a16:colId xmlns:a16="http://schemas.microsoft.com/office/drawing/2014/main" val="1100282973"/>
                    </a:ext>
                  </a:extLst>
                </a:gridCol>
                <a:gridCol w="329184">
                  <a:extLst>
                    <a:ext uri="{9D8B030D-6E8A-4147-A177-3AD203B41FA5}">
                      <a16:colId xmlns:a16="http://schemas.microsoft.com/office/drawing/2014/main" val="4103178035"/>
                    </a:ext>
                  </a:extLst>
                </a:gridCol>
                <a:gridCol w="329184">
                  <a:extLst>
                    <a:ext uri="{9D8B030D-6E8A-4147-A177-3AD203B41FA5}">
                      <a16:colId xmlns:a16="http://schemas.microsoft.com/office/drawing/2014/main" val="3959155356"/>
                    </a:ext>
                  </a:extLst>
                </a:gridCol>
                <a:gridCol w="329184">
                  <a:extLst>
                    <a:ext uri="{9D8B030D-6E8A-4147-A177-3AD203B41FA5}">
                      <a16:colId xmlns:a16="http://schemas.microsoft.com/office/drawing/2014/main" val="4246214118"/>
                    </a:ext>
                  </a:extLst>
                </a:gridCol>
                <a:gridCol w="329184">
                  <a:extLst>
                    <a:ext uri="{9D8B030D-6E8A-4147-A177-3AD203B41FA5}">
                      <a16:colId xmlns:a16="http://schemas.microsoft.com/office/drawing/2014/main" val="700036610"/>
                    </a:ext>
                  </a:extLst>
                </a:gridCol>
                <a:gridCol w="329184">
                  <a:extLst>
                    <a:ext uri="{9D8B030D-6E8A-4147-A177-3AD203B41FA5}">
                      <a16:colId xmlns:a16="http://schemas.microsoft.com/office/drawing/2014/main" val="316598797"/>
                    </a:ext>
                  </a:extLst>
                </a:gridCol>
                <a:gridCol w="329184">
                  <a:extLst>
                    <a:ext uri="{9D8B030D-6E8A-4147-A177-3AD203B41FA5}">
                      <a16:colId xmlns:a16="http://schemas.microsoft.com/office/drawing/2014/main" val="984088613"/>
                    </a:ext>
                  </a:extLst>
                </a:gridCol>
                <a:gridCol w="329184">
                  <a:extLst>
                    <a:ext uri="{9D8B030D-6E8A-4147-A177-3AD203B41FA5}">
                      <a16:colId xmlns:a16="http://schemas.microsoft.com/office/drawing/2014/main" val="4153569396"/>
                    </a:ext>
                  </a:extLst>
                </a:gridCol>
                <a:gridCol w="329184">
                  <a:extLst>
                    <a:ext uri="{9D8B030D-6E8A-4147-A177-3AD203B41FA5}">
                      <a16:colId xmlns:a16="http://schemas.microsoft.com/office/drawing/2014/main" val="1194028079"/>
                    </a:ext>
                  </a:extLst>
                </a:gridCol>
                <a:gridCol w="329184">
                  <a:extLst>
                    <a:ext uri="{9D8B030D-6E8A-4147-A177-3AD203B41FA5}">
                      <a16:colId xmlns:a16="http://schemas.microsoft.com/office/drawing/2014/main" val="3816602928"/>
                    </a:ext>
                  </a:extLst>
                </a:gridCol>
                <a:gridCol w="329184">
                  <a:extLst>
                    <a:ext uri="{9D8B030D-6E8A-4147-A177-3AD203B41FA5}">
                      <a16:colId xmlns:a16="http://schemas.microsoft.com/office/drawing/2014/main" val="3340069436"/>
                    </a:ext>
                  </a:extLst>
                </a:gridCol>
                <a:gridCol w="329184">
                  <a:extLst>
                    <a:ext uri="{9D8B030D-6E8A-4147-A177-3AD203B41FA5}">
                      <a16:colId xmlns:a16="http://schemas.microsoft.com/office/drawing/2014/main" val="305101137"/>
                    </a:ext>
                  </a:extLst>
                </a:gridCol>
                <a:gridCol w="1399032">
                  <a:extLst>
                    <a:ext uri="{9D8B030D-6E8A-4147-A177-3AD203B41FA5}">
                      <a16:colId xmlns:a16="http://schemas.microsoft.com/office/drawing/2014/main" val="375494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949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14:19:35</a:t>
                      </a:r>
                      <a:r>
                        <a:rPr kumimoji="0" lang="de-DE" sz="1000" b="0" i="0" u="none" strike="noStrike" kern="1200" cap="none" spc="0" normalizeH="0" baseline="0" noProof="0">
                          <a:ln>
                            <a:noFill/>
                          </a:ln>
                          <a:solidFill>
                            <a:prstClr val="black"/>
                          </a:solidFill>
                          <a:effectLst/>
                          <a:uLnTx/>
                          <a:uFillTx/>
                          <a:latin typeface="Calibri"/>
                          <a:ea typeface="+mn-ea"/>
                          <a:cs typeface="+mn-cs"/>
                        </a:rPr>
                        <a:t>
 Kleine WURZELPETER Kräuterkunde gefällig?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133395501"/>
                  </a:ext>
                </a:extLst>
              </a:tr>
            </a:tbl>
          </a:graphicData>
        </a:graphic>
      </p:graphicFrame>
      <p:sp>
        <p:nvSpPr>
          <p:cNvPr id="4" name="Text Placeholder 3">
            <a:extLst>
              <a:ext uri="{FF2B5EF4-FFF2-40B4-BE49-F238E27FC236}">
                <a16:creationId xmlns:a16="http://schemas.microsoft.com/office/drawing/2014/main" id="{1986625B-5123-4176-9930-7EFD50F0DE0E}"/>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8055593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97E7-0BC4-41D5-8C4A-CEF2F17E1163}"/>
              </a:ext>
            </a:extLst>
          </p:cNvPr>
          <p:cNvSpPr>
            <a:spLocks noGrp="1"/>
          </p:cNvSpPr>
          <p:nvPr>
            <p:ph type="title"/>
          </p:nvPr>
        </p:nvSpPr>
        <p:spPr/>
        <p:txBody>
          <a:bodyPr/>
          <a:lstStyle/>
          <a:p>
            <a:r>
              <a:rPr lang="en-US"/>
              <a:t>Facebook Ads Performance Table | WUP - 12 of 25</a:t>
            </a:r>
          </a:p>
        </p:txBody>
      </p:sp>
      <p:graphicFrame>
        <p:nvGraphicFramePr>
          <p:cNvPr id="5" name="Table Placeholder 4">
            <a:extLst>
              <a:ext uri="{FF2B5EF4-FFF2-40B4-BE49-F238E27FC236}">
                <a16:creationId xmlns:a16="http://schemas.microsoft.com/office/drawing/2014/main" id="{0AC7AECD-A4CA-4473-90FB-7F8613A80611}"/>
              </a:ext>
            </a:extLst>
          </p:cNvPr>
          <p:cNvGraphicFramePr>
            <a:graphicFrameLocks noGrp="1"/>
          </p:cNvGraphicFramePr>
          <p:nvPr>
            <p:ph type="tbl" sz="quarter" idx="13"/>
            <p:extLst>
              <p:ext uri="{D42A27DB-BD31-4B8C-83A1-F6EECF244321}">
                <p14:modId xmlns:p14="http://schemas.microsoft.com/office/powerpoint/2010/main" val="344952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76663849"/>
                    </a:ext>
                  </a:extLst>
                </a:gridCol>
                <a:gridCol w="905256">
                  <a:extLst>
                    <a:ext uri="{9D8B030D-6E8A-4147-A177-3AD203B41FA5}">
                      <a16:colId xmlns:a16="http://schemas.microsoft.com/office/drawing/2014/main" val="3905443241"/>
                    </a:ext>
                  </a:extLst>
                </a:gridCol>
                <a:gridCol w="329184">
                  <a:extLst>
                    <a:ext uri="{9D8B030D-6E8A-4147-A177-3AD203B41FA5}">
                      <a16:colId xmlns:a16="http://schemas.microsoft.com/office/drawing/2014/main" val="3113891042"/>
                    </a:ext>
                  </a:extLst>
                </a:gridCol>
                <a:gridCol w="329184">
                  <a:extLst>
                    <a:ext uri="{9D8B030D-6E8A-4147-A177-3AD203B41FA5}">
                      <a16:colId xmlns:a16="http://schemas.microsoft.com/office/drawing/2014/main" val="2348661262"/>
                    </a:ext>
                  </a:extLst>
                </a:gridCol>
                <a:gridCol w="329184">
                  <a:extLst>
                    <a:ext uri="{9D8B030D-6E8A-4147-A177-3AD203B41FA5}">
                      <a16:colId xmlns:a16="http://schemas.microsoft.com/office/drawing/2014/main" val="2197054796"/>
                    </a:ext>
                  </a:extLst>
                </a:gridCol>
                <a:gridCol w="329184">
                  <a:extLst>
                    <a:ext uri="{9D8B030D-6E8A-4147-A177-3AD203B41FA5}">
                      <a16:colId xmlns:a16="http://schemas.microsoft.com/office/drawing/2014/main" val="4225513948"/>
                    </a:ext>
                  </a:extLst>
                </a:gridCol>
                <a:gridCol w="329184">
                  <a:extLst>
                    <a:ext uri="{9D8B030D-6E8A-4147-A177-3AD203B41FA5}">
                      <a16:colId xmlns:a16="http://schemas.microsoft.com/office/drawing/2014/main" val="1125860937"/>
                    </a:ext>
                  </a:extLst>
                </a:gridCol>
                <a:gridCol w="329184">
                  <a:extLst>
                    <a:ext uri="{9D8B030D-6E8A-4147-A177-3AD203B41FA5}">
                      <a16:colId xmlns:a16="http://schemas.microsoft.com/office/drawing/2014/main" val="1265860327"/>
                    </a:ext>
                  </a:extLst>
                </a:gridCol>
                <a:gridCol w="329184">
                  <a:extLst>
                    <a:ext uri="{9D8B030D-6E8A-4147-A177-3AD203B41FA5}">
                      <a16:colId xmlns:a16="http://schemas.microsoft.com/office/drawing/2014/main" val="1924363243"/>
                    </a:ext>
                  </a:extLst>
                </a:gridCol>
                <a:gridCol w="329184">
                  <a:extLst>
                    <a:ext uri="{9D8B030D-6E8A-4147-A177-3AD203B41FA5}">
                      <a16:colId xmlns:a16="http://schemas.microsoft.com/office/drawing/2014/main" val="2201476874"/>
                    </a:ext>
                  </a:extLst>
                </a:gridCol>
                <a:gridCol w="329184">
                  <a:extLst>
                    <a:ext uri="{9D8B030D-6E8A-4147-A177-3AD203B41FA5}">
                      <a16:colId xmlns:a16="http://schemas.microsoft.com/office/drawing/2014/main" val="2172464189"/>
                    </a:ext>
                  </a:extLst>
                </a:gridCol>
                <a:gridCol w="329184">
                  <a:extLst>
                    <a:ext uri="{9D8B030D-6E8A-4147-A177-3AD203B41FA5}">
                      <a16:colId xmlns:a16="http://schemas.microsoft.com/office/drawing/2014/main" val="1948884360"/>
                    </a:ext>
                  </a:extLst>
                </a:gridCol>
                <a:gridCol w="329184">
                  <a:extLst>
                    <a:ext uri="{9D8B030D-6E8A-4147-A177-3AD203B41FA5}">
                      <a16:colId xmlns:a16="http://schemas.microsoft.com/office/drawing/2014/main" val="3954606886"/>
                    </a:ext>
                  </a:extLst>
                </a:gridCol>
                <a:gridCol w="329184">
                  <a:extLst>
                    <a:ext uri="{9D8B030D-6E8A-4147-A177-3AD203B41FA5}">
                      <a16:colId xmlns:a16="http://schemas.microsoft.com/office/drawing/2014/main" val="4018540316"/>
                    </a:ext>
                  </a:extLst>
                </a:gridCol>
                <a:gridCol w="329184">
                  <a:extLst>
                    <a:ext uri="{9D8B030D-6E8A-4147-A177-3AD203B41FA5}">
                      <a16:colId xmlns:a16="http://schemas.microsoft.com/office/drawing/2014/main" val="3623692728"/>
                    </a:ext>
                  </a:extLst>
                </a:gridCol>
                <a:gridCol w="1399032">
                  <a:extLst>
                    <a:ext uri="{9D8B030D-6E8A-4147-A177-3AD203B41FA5}">
                      <a16:colId xmlns:a16="http://schemas.microsoft.com/office/drawing/2014/main" val="12922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4780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14:14:05</a:t>
                      </a:r>
                      <a:r>
                        <a:rPr kumimoji="0" lang="de-DE" sz="1000" b="0" i="0" u="none" strike="noStrike" kern="1200" cap="none" spc="0" normalizeH="0" baseline="0" noProof="0">
                          <a:ln>
                            <a:noFill/>
                          </a:ln>
                          <a:solidFill>
                            <a:prstClr val="black"/>
                          </a:solidFill>
                          <a:effectLst/>
                          <a:uLnTx/>
                          <a:uFillTx/>
                          <a:latin typeface="Calibri"/>
                          <a:ea typeface="+mn-ea"/>
                          <a:cs typeface="+mn-cs"/>
                        </a:rPr>
                        <a:t>
 Die besten Partys beginnen immer mit WURZELPETER am Grill.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https://quintly-image-storage.s3.amazonaws.com/8b39009b5fbd521a7092e076c7f6b1b8/09ba47c0fc61d16b3a2d9020eb69dd6c.jpg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332040251"/>
                  </a:ext>
                </a:extLst>
              </a:tr>
            </a:tbl>
          </a:graphicData>
        </a:graphic>
      </p:graphicFrame>
      <p:sp>
        <p:nvSpPr>
          <p:cNvPr id="4" name="Text Placeholder 3">
            <a:extLst>
              <a:ext uri="{FF2B5EF4-FFF2-40B4-BE49-F238E27FC236}">
                <a16:creationId xmlns:a16="http://schemas.microsoft.com/office/drawing/2014/main" id="{1D042322-8849-4B86-9BDE-CCE34FE21E67}"/>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2632743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C1EAA-AAAA-4436-B8A2-9DBA73664C69}"/>
              </a:ext>
            </a:extLst>
          </p:cNvPr>
          <p:cNvSpPr>
            <a:spLocks noGrp="1"/>
          </p:cNvSpPr>
          <p:nvPr>
            <p:ph type="title"/>
          </p:nvPr>
        </p:nvSpPr>
        <p:spPr/>
        <p:txBody>
          <a:bodyPr/>
          <a:lstStyle/>
          <a:p>
            <a:r>
              <a:rPr lang="en-US"/>
              <a:t>Facebook Ads Performance Table | WUP - 13 of 25</a:t>
            </a:r>
          </a:p>
        </p:txBody>
      </p:sp>
      <p:graphicFrame>
        <p:nvGraphicFramePr>
          <p:cNvPr id="5" name="Table Placeholder 4">
            <a:extLst>
              <a:ext uri="{FF2B5EF4-FFF2-40B4-BE49-F238E27FC236}">
                <a16:creationId xmlns:a16="http://schemas.microsoft.com/office/drawing/2014/main" id="{A1453F6A-76D1-4750-BF7A-61F915C1C1CF}"/>
              </a:ext>
            </a:extLst>
          </p:cNvPr>
          <p:cNvGraphicFramePr>
            <a:graphicFrameLocks noGrp="1"/>
          </p:cNvGraphicFramePr>
          <p:nvPr>
            <p:ph type="tbl" sz="quarter" idx="13"/>
            <p:extLst>
              <p:ext uri="{D42A27DB-BD31-4B8C-83A1-F6EECF244321}">
                <p14:modId xmlns:p14="http://schemas.microsoft.com/office/powerpoint/2010/main" val="42622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4432509"/>
                    </a:ext>
                  </a:extLst>
                </a:gridCol>
                <a:gridCol w="905256">
                  <a:extLst>
                    <a:ext uri="{9D8B030D-6E8A-4147-A177-3AD203B41FA5}">
                      <a16:colId xmlns:a16="http://schemas.microsoft.com/office/drawing/2014/main" val="2099218893"/>
                    </a:ext>
                  </a:extLst>
                </a:gridCol>
                <a:gridCol w="329184">
                  <a:extLst>
                    <a:ext uri="{9D8B030D-6E8A-4147-A177-3AD203B41FA5}">
                      <a16:colId xmlns:a16="http://schemas.microsoft.com/office/drawing/2014/main" val="1393266474"/>
                    </a:ext>
                  </a:extLst>
                </a:gridCol>
                <a:gridCol w="329184">
                  <a:extLst>
                    <a:ext uri="{9D8B030D-6E8A-4147-A177-3AD203B41FA5}">
                      <a16:colId xmlns:a16="http://schemas.microsoft.com/office/drawing/2014/main" val="389976545"/>
                    </a:ext>
                  </a:extLst>
                </a:gridCol>
                <a:gridCol w="329184">
                  <a:extLst>
                    <a:ext uri="{9D8B030D-6E8A-4147-A177-3AD203B41FA5}">
                      <a16:colId xmlns:a16="http://schemas.microsoft.com/office/drawing/2014/main" val="1777058431"/>
                    </a:ext>
                  </a:extLst>
                </a:gridCol>
                <a:gridCol w="329184">
                  <a:extLst>
                    <a:ext uri="{9D8B030D-6E8A-4147-A177-3AD203B41FA5}">
                      <a16:colId xmlns:a16="http://schemas.microsoft.com/office/drawing/2014/main" val="1541112456"/>
                    </a:ext>
                  </a:extLst>
                </a:gridCol>
                <a:gridCol w="329184">
                  <a:extLst>
                    <a:ext uri="{9D8B030D-6E8A-4147-A177-3AD203B41FA5}">
                      <a16:colId xmlns:a16="http://schemas.microsoft.com/office/drawing/2014/main" val="1253622351"/>
                    </a:ext>
                  </a:extLst>
                </a:gridCol>
                <a:gridCol w="329184">
                  <a:extLst>
                    <a:ext uri="{9D8B030D-6E8A-4147-A177-3AD203B41FA5}">
                      <a16:colId xmlns:a16="http://schemas.microsoft.com/office/drawing/2014/main" val="3984688360"/>
                    </a:ext>
                  </a:extLst>
                </a:gridCol>
                <a:gridCol w="329184">
                  <a:extLst>
                    <a:ext uri="{9D8B030D-6E8A-4147-A177-3AD203B41FA5}">
                      <a16:colId xmlns:a16="http://schemas.microsoft.com/office/drawing/2014/main" val="3347763579"/>
                    </a:ext>
                  </a:extLst>
                </a:gridCol>
                <a:gridCol w="329184">
                  <a:extLst>
                    <a:ext uri="{9D8B030D-6E8A-4147-A177-3AD203B41FA5}">
                      <a16:colId xmlns:a16="http://schemas.microsoft.com/office/drawing/2014/main" val="2287766690"/>
                    </a:ext>
                  </a:extLst>
                </a:gridCol>
                <a:gridCol w="329184">
                  <a:extLst>
                    <a:ext uri="{9D8B030D-6E8A-4147-A177-3AD203B41FA5}">
                      <a16:colId xmlns:a16="http://schemas.microsoft.com/office/drawing/2014/main" val="2586344969"/>
                    </a:ext>
                  </a:extLst>
                </a:gridCol>
                <a:gridCol w="329184">
                  <a:extLst>
                    <a:ext uri="{9D8B030D-6E8A-4147-A177-3AD203B41FA5}">
                      <a16:colId xmlns:a16="http://schemas.microsoft.com/office/drawing/2014/main" val="916621488"/>
                    </a:ext>
                  </a:extLst>
                </a:gridCol>
                <a:gridCol w="329184">
                  <a:extLst>
                    <a:ext uri="{9D8B030D-6E8A-4147-A177-3AD203B41FA5}">
                      <a16:colId xmlns:a16="http://schemas.microsoft.com/office/drawing/2014/main" val="1644975397"/>
                    </a:ext>
                  </a:extLst>
                </a:gridCol>
                <a:gridCol w="329184">
                  <a:extLst>
                    <a:ext uri="{9D8B030D-6E8A-4147-A177-3AD203B41FA5}">
                      <a16:colId xmlns:a16="http://schemas.microsoft.com/office/drawing/2014/main" val="416800226"/>
                    </a:ext>
                  </a:extLst>
                </a:gridCol>
                <a:gridCol w="329184">
                  <a:extLst>
                    <a:ext uri="{9D8B030D-6E8A-4147-A177-3AD203B41FA5}">
                      <a16:colId xmlns:a16="http://schemas.microsoft.com/office/drawing/2014/main" val="874984385"/>
                    </a:ext>
                  </a:extLst>
                </a:gridCol>
                <a:gridCol w="1399032">
                  <a:extLst>
                    <a:ext uri="{9D8B030D-6E8A-4147-A177-3AD203B41FA5}">
                      <a16:colId xmlns:a16="http://schemas.microsoft.com/office/drawing/2014/main" val="48147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2898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- 2023-10-31 14:13:15</a:t>
                      </a:r>
                      <a:r>
                        <a:rPr kumimoji="0" lang="de-DE" sz="1000" b="0" i="0" u="none" strike="noStrike" kern="1200" cap="none" spc="0" normalizeH="0" baseline="0" noProof="0">
                          <a:ln>
                            <a:noFill/>
                          </a:ln>
                          <a:solidFill>
                            <a:prstClr val="black"/>
                          </a:solidFill>
                          <a:effectLst/>
                          <a:uLnTx/>
                          <a:uFillTx/>
                          <a:latin typeface="Calibri"/>
                          <a:ea typeface="+mn-ea"/>
                          <a:cs typeface="+mn-cs"/>
                        </a:rPr>
                        <a:t>
 Kleine WURZELPETER Kräuterkunde gefällig?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360311694"/>
                  </a:ext>
                </a:extLst>
              </a:tr>
            </a:tbl>
          </a:graphicData>
        </a:graphic>
      </p:graphicFrame>
      <p:sp>
        <p:nvSpPr>
          <p:cNvPr id="4" name="Text Placeholder 3">
            <a:extLst>
              <a:ext uri="{FF2B5EF4-FFF2-40B4-BE49-F238E27FC236}">
                <a16:creationId xmlns:a16="http://schemas.microsoft.com/office/drawing/2014/main" id="{A2B99D2B-B174-4C9D-83B6-21D9D9049917}"/>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2049592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FA29-6D42-4D13-A79D-64DDB46F819A}"/>
              </a:ext>
            </a:extLst>
          </p:cNvPr>
          <p:cNvSpPr>
            <a:spLocks noGrp="1"/>
          </p:cNvSpPr>
          <p:nvPr>
            <p:ph type="title"/>
          </p:nvPr>
        </p:nvSpPr>
        <p:spPr/>
        <p:txBody>
          <a:bodyPr/>
          <a:lstStyle/>
          <a:p>
            <a:r>
              <a:rPr lang="en-US"/>
              <a:t>Facebook Ads Performance Table | WUP - 14 of 25</a:t>
            </a:r>
          </a:p>
        </p:txBody>
      </p:sp>
      <p:graphicFrame>
        <p:nvGraphicFramePr>
          <p:cNvPr id="5" name="Table Placeholder 4">
            <a:extLst>
              <a:ext uri="{FF2B5EF4-FFF2-40B4-BE49-F238E27FC236}">
                <a16:creationId xmlns:a16="http://schemas.microsoft.com/office/drawing/2014/main" id="{2D9FDDC7-A862-42F1-AE55-2946B98C0363}"/>
              </a:ext>
            </a:extLst>
          </p:cNvPr>
          <p:cNvGraphicFramePr>
            <a:graphicFrameLocks noGrp="1"/>
          </p:cNvGraphicFramePr>
          <p:nvPr>
            <p:ph type="tbl" sz="quarter" idx="13"/>
            <p:extLst>
              <p:ext uri="{D42A27DB-BD31-4B8C-83A1-F6EECF244321}">
                <p14:modId xmlns:p14="http://schemas.microsoft.com/office/powerpoint/2010/main" val="188616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06566976"/>
                    </a:ext>
                  </a:extLst>
                </a:gridCol>
                <a:gridCol w="905256">
                  <a:extLst>
                    <a:ext uri="{9D8B030D-6E8A-4147-A177-3AD203B41FA5}">
                      <a16:colId xmlns:a16="http://schemas.microsoft.com/office/drawing/2014/main" val="1048754011"/>
                    </a:ext>
                  </a:extLst>
                </a:gridCol>
                <a:gridCol w="329184">
                  <a:extLst>
                    <a:ext uri="{9D8B030D-6E8A-4147-A177-3AD203B41FA5}">
                      <a16:colId xmlns:a16="http://schemas.microsoft.com/office/drawing/2014/main" val="617987185"/>
                    </a:ext>
                  </a:extLst>
                </a:gridCol>
                <a:gridCol w="329184">
                  <a:extLst>
                    <a:ext uri="{9D8B030D-6E8A-4147-A177-3AD203B41FA5}">
                      <a16:colId xmlns:a16="http://schemas.microsoft.com/office/drawing/2014/main" val="2018329902"/>
                    </a:ext>
                  </a:extLst>
                </a:gridCol>
                <a:gridCol w="329184">
                  <a:extLst>
                    <a:ext uri="{9D8B030D-6E8A-4147-A177-3AD203B41FA5}">
                      <a16:colId xmlns:a16="http://schemas.microsoft.com/office/drawing/2014/main" val="3852593646"/>
                    </a:ext>
                  </a:extLst>
                </a:gridCol>
                <a:gridCol w="329184">
                  <a:extLst>
                    <a:ext uri="{9D8B030D-6E8A-4147-A177-3AD203B41FA5}">
                      <a16:colId xmlns:a16="http://schemas.microsoft.com/office/drawing/2014/main" val="2323098758"/>
                    </a:ext>
                  </a:extLst>
                </a:gridCol>
                <a:gridCol w="329184">
                  <a:extLst>
                    <a:ext uri="{9D8B030D-6E8A-4147-A177-3AD203B41FA5}">
                      <a16:colId xmlns:a16="http://schemas.microsoft.com/office/drawing/2014/main" val="1454291177"/>
                    </a:ext>
                  </a:extLst>
                </a:gridCol>
                <a:gridCol w="329184">
                  <a:extLst>
                    <a:ext uri="{9D8B030D-6E8A-4147-A177-3AD203B41FA5}">
                      <a16:colId xmlns:a16="http://schemas.microsoft.com/office/drawing/2014/main" val="3236918468"/>
                    </a:ext>
                  </a:extLst>
                </a:gridCol>
                <a:gridCol w="329184">
                  <a:extLst>
                    <a:ext uri="{9D8B030D-6E8A-4147-A177-3AD203B41FA5}">
                      <a16:colId xmlns:a16="http://schemas.microsoft.com/office/drawing/2014/main" val="142213352"/>
                    </a:ext>
                  </a:extLst>
                </a:gridCol>
                <a:gridCol w="329184">
                  <a:extLst>
                    <a:ext uri="{9D8B030D-6E8A-4147-A177-3AD203B41FA5}">
                      <a16:colId xmlns:a16="http://schemas.microsoft.com/office/drawing/2014/main" val="2309319789"/>
                    </a:ext>
                  </a:extLst>
                </a:gridCol>
                <a:gridCol w="329184">
                  <a:extLst>
                    <a:ext uri="{9D8B030D-6E8A-4147-A177-3AD203B41FA5}">
                      <a16:colId xmlns:a16="http://schemas.microsoft.com/office/drawing/2014/main" val="3655306371"/>
                    </a:ext>
                  </a:extLst>
                </a:gridCol>
                <a:gridCol w="329184">
                  <a:extLst>
                    <a:ext uri="{9D8B030D-6E8A-4147-A177-3AD203B41FA5}">
                      <a16:colId xmlns:a16="http://schemas.microsoft.com/office/drawing/2014/main" val="1612698442"/>
                    </a:ext>
                  </a:extLst>
                </a:gridCol>
                <a:gridCol w="329184">
                  <a:extLst>
                    <a:ext uri="{9D8B030D-6E8A-4147-A177-3AD203B41FA5}">
                      <a16:colId xmlns:a16="http://schemas.microsoft.com/office/drawing/2014/main" val="2334907438"/>
                    </a:ext>
                  </a:extLst>
                </a:gridCol>
                <a:gridCol w="329184">
                  <a:extLst>
                    <a:ext uri="{9D8B030D-6E8A-4147-A177-3AD203B41FA5}">
                      <a16:colId xmlns:a16="http://schemas.microsoft.com/office/drawing/2014/main" val="69651562"/>
                    </a:ext>
                  </a:extLst>
                </a:gridCol>
                <a:gridCol w="329184">
                  <a:extLst>
                    <a:ext uri="{9D8B030D-6E8A-4147-A177-3AD203B41FA5}">
                      <a16:colId xmlns:a16="http://schemas.microsoft.com/office/drawing/2014/main" val="2140475344"/>
                    </a:ext>
                  </a:extLst>
                </a:gridCol>
                <a:gridCol w="1399032">
                  <a:extLst>
                    <a:ext uri="{9D8B030D-6E8A-4147-A177-3AD203B41FA5}">
                      <a16:colId xmlns:a16="http://schemas.microsoft.com/office/drawing/2014/main" val="2913234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8338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- 2023-10-23 09:21:01</a:t>
                      </a:r>
                      <a:r>
                        <a:rPr kumimoji="0" lang="de-DE" sz="1000" b="0" i="0" u="none" strike="noStrike" kern="1200" cap="none" spc="0" normalizeH="0" baseline="0" noProof="0">
                          <a:ln>
                            <a:noFill/>
                          </a:ln>
                          <a:solidFill>
                            <a:prstClr val="black"/>
                          </a:solidFill>
                          <a:effectLst/>
                          <a:uLnTx/>
                          <a:uFillTx/>
                          <a:latin typeface="Calibri"/>
                          <a:ea typeface="+mn-ea"/>
                          <a:cs typeface="+mn-cs"/>
                        </a:rPr>
                        <a:t>
 Schon ist das Wochenende fast wieder vorbei! Wir haben die Zeit für Freunde, eine Runde WURZELPETER und was Leckeres vom Grill genutzt. 
Und was habt ihr so gemacht?
#grillen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https://quintly-image-storage.s3.amazonaws.com/8b39009b5fbd521a7092e076c7f6b1b8/09ba47c0fc61d16b3a2d9020eb69dd6c.jpg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818202874"/>
                  </a:ext>
                </a:extLst>
              </a:tr>
            </a:tbl>
          </a:graphicData>
        </a:graphic>
      </p:graphicFrame>
      <p:sp>
        <p:nvSpPr>
          <p:cNvPr id="4" name="Text Placeholder 3">
            <a:extLst>
              <a:ext uri="{FF2B5EF4-FFF2-40B4-BE49-F238E27FC236}">
                <a16:creationId xmlns:a16="http://schemas.microsoft.com/office/drawing/2014/main" id="{BEA1E45B-FE27-48E3-B5DA-858FC4832D1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825921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9B9B-B6DB-4B86-A0A8-8FE3A9B18824}"/>
              </a:ext>
            </a:extLst>
          </p:cNvPr>
          <p:cNvSpPr>
            <a:spLocks noGrp="1"/>
          </p:cNvSpPr>
          <p:nvPr>
            <p:ph type="title"/>
          </p:nvPr>
        </p:nvSpPr>
        <p:spPr/>
        <p:txBody>
          <a:bodyPr/>
          <a:lstStyle/>
          <a:p>
            <a:r>
              <a:rPr lang="en-US"/>
              <a:t>Facebook Ads Performance Table | WUP - 15 of 25</a:t>
            </a:r>
          </a:p>
        </p:txBody>
      </p:sp>
      <p:graphicFrame>
        <p:nvGraphicFramePr>
          <p:cNvPr id="5" name="Table Placeholder 4">
            <a:extLst>
              <a:ext uri="{FF2B5EF4-FFF2-40B4-BE49-F238E27FC236}">
                <a16:creationId xmlns:a16="http://schemas.microsoft.com/office/drawing/2014/main" id="{9BE9C42F-C208-4194-91C8-9E7F9D6ACD93}"/>
              </a:ext>
            </a:extLst>
          </p:cNvPr>
          <p:cNvGraphicFramePr>
            <a:graphicFrameLocks noGrp="1"/>
          </p:cNvGraphicFramePr>
          <p:nvPr>
            <p:ph type="tbl" sz="quarter" idx="13"/>
            <p:extLst>
              <p:ext uri="{D42A27DB-BD31-4B8C-83A1-F6EECF244321}">
                <p14:modId xmlns:p14="http://schemas.microsoft.com/office/powerpoint/2010/main" val="667398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14005811"/>
                    </a:ext>
                  </a:extLst>
                </a:gridCol>
                <a:gridCol w="905256">
                  <a:extLst>
                    <a:ext uri="{9D8B030D-6E8A-4147-A177-3AD203B41FA5}">
                      <a16:colId xmlns:a16="http://schemas.microsoft.com/office/drawing/2014/main" val="3796129203"/>
                    </a:ext>
                  </a:extLst>
                </a:gridCol>
                <a:gridCol w="329184">
                  <a:extLst>
                    <a:ext uri="{9D8B030D-6E8A-4147-A177-3AD203B41FA5}">
                      <a16:colId xmlns:a16="http://schemas.microsoft.com/office/drawing/2014/main" val="3591830258"/>
                    </a:ext>
                  </a:extLst>
                </a:gridCol>
                <a:gridCol w="329184">
                  <a:extLst>
                    <a:ext uri="{9D8B030D-6E8A-4147-A177-3AD203B41FA5}">
                      <a16:colId xmlns:a16="http://schemas.microsoft.com/office/drawing/2014/main" val="2195028886"/>
                    </a:ext>
                  </a:extLst>
                </a:gridCol>
                <a:gridCol w="329184">
                  <a:extLst>
                    <a:ext uri="{9D8B030D-6E8A-4147-A177-3AD203B41FA5}">
                      <a16:colId xmlns:a16="http://schemas.microsoft.com/office/drawing/2014/main" val="2318770411"/>
                    </a:ext>
                  </a:extLst>
                </a:gridCol>
                <a:gridCol w="329184">
                  <a:extLst>
                    <a:ext uri="{9D8B030D-6E8A-4147-A177-3AD203B41FA5}">
                      <a16:colId xmlns:a16="http://schemas.microsoft.com/office/drawing/2014/main" val="1987983402"/>
                    </a:ext>
                  </a:extLst>
                </a:gridCol>
                <a:gridCol w="329184">
                  <a:extLst>
                    <a:ext uri="{9D8B030D-6E8A-4147-A177-3AD203B41FA5}">
                      <a16:colId xmlns:a16="http://schemas.microsoft.com/office/drawing/2014/main" val="2427561196"/>
                    </a:ext>
                  </a:extLst>
                </a:gridCol>
                <a:gridCol w="329184">
                  <a:extLst>
                    <a:ext uri="{9D8B030D-6E8A-4147-A177-3AD203B41FA5}">
                      <a16:colId xmlns:a16="http://schemas.microsoft.com/office/drawing/2014/main" val="1652542000"/>
                    </a:ext>
                  </a:extLst>
                </a:gridCol>
                <a:gridCol w="329184">
                  <a:extLst>
                    <a:ext uri="{9D8B030D-6E8A-4147-A177-3AD203B41FA5}">
                      <a16:colId xmlns:a16="http://schemas.microsoft.com/office/drawing/2014/main" val="2861524220"/>
                    </a:ext>
                  </a:extLst>
                </a:gridCol>
                <a:gridCol w="329184">
                  <a:extLst>
                    <a:ext uri="{9D8B030D-6E8A-4147-A177-3AD203B41FA5}">
                      <a16:colId xmlns:a16="http://schemas.microsoft.com/office/drawing/2014/main" val="1288369564"/>
                    </a:ext>
                  </a:extLst>
                </a:gridCol>
                <a:gridCol w="329184">
                  <a:extLst>
                    <a:ext uri="{9D8B030D-6E8A-4147-A177-3AD203B41FA5}">
                      <a16:colId xmlns:a16="http://schemas.microsoft.com/office/drawing/2014/main" val="1770588255"/>
                    </a:ext>
                  </a:extLst>
                </a:gridCol>
                <a:gridCol w="329184">
                  <a:extLst>
                    <a:ext uri="{9D8B030D-6E8A-4147-A177-3AD203B41FA5}">
                      <a16:colId xmlns:a16="http://schemas.microsoft.com/office/drawing/2014/main" val="1734832841"/>
                    </a:ext>
                  </a:extLst>
                </a:gridCol>
                <a:gridCol w="329184">
                  <a:extLst>
                    <a:ext uri="{9D8B030D-6E8A-4147-A177-3AD203B41FA5}">
                      <a16:colId xmlns:a16="http://schemas.microsoft.com/office/drawing/2014/main" val="3309730499"/>
                    </a:ext>
                  </a:extLst>
                </a:gridCol>
                <a:gridCol w="329184">
                  <a:extLst>
                    <a:ext uri="{9D8B030D-6E8A-4147-A177-3AD203B41FA5}">
                      <a16:colId xmlns:a16="http://schemas.microsoft.com/office/drawing/2014/main" val="2196436641"/>
                    </a:ext>
                  </a:extLst>
                </a:gridCol>
                <a:gridCol w="329184">
                  <a:extLst>
                    <a:ext uri="{9D8B030D-6E8A-4147-A177-3AD203B41FA5}">
                      <a16:colId xmlns:a16="http://schemas.microsoft.com/office/drawing/2014/main" val="552464290"/>
                    </a:ext>
                  </a:extLst>
                </a:gridCol>
                <a:gridCol w="1399032">
                  <a:extLst>
                    <a:ext uri="{9D8B030D-6E8A-4147-A177-3AD203B41FA5}">
                      <a16:colId xmlns:a16="http://schemas.microsoft.com/office/drawing/2014/main" val="76572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063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- 2023-10-23 09:20:12</a:t>
                      </a:r>
                      <a:r>
                        <a:rPr kumimoji="0" lang="de-DE" sz="1000" b="0" i="0" u="none" strike="noStrike" kern="1200" cap="none" spc="0" normalizeH="0" baseline="0" noProof="0">
                          <a:ln>
                            <a:noFill/>
                          </a:ln>
                          <a:solidFill>
                            <a:prstClr val="black"/>
                          </a:solidFill>
                          <a:effectLst/>
                          <a:uLnTx/>
                          <a:uFillTx/>
                          <a:latin typeface="Calibri"/>
                          <a:ea typeface="+mn-ea"/>
                          <a:cs typeface="+mn-cs"/>
                        </a:rPr>
                        <a:t>
 Schon ist das Wochenende fast wieder vorbei! Wir haben die Zeit für Freunde, eine Runde WURZELPETER und was Leckeres vom Grill genutzt. 
Und was habt ihr so gemacht?
#grillen #bbq #wurzelpeter #machtdierunde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https://quintly-image-storage.s3.amazonaws.com/41dab11f591432fb16330d3b3f68d1af/75775bad7844e8549b997739377ae3cf.jpg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703690740"/>
                  </a:ext>
                </a:extLst>
              </a:tr>
            </a:tbl>
          </a:graphicData>
        </a:graphic>
      </p:graphicFrame>
      <p:sp>
        <p:nvSpPr>
          <p:cNvPr id="4" name="Text Placeholder 3">
            <a:extLst>
              <a:ext uri="{FF2B5EF4-FFF2-40B4-BE49-F238E27FC236}">
                <a16:creationId xmlns:a16="http://schemas.microsoft.com/office/drawing/2014/main" id="{5ADFF622-EF3C-4369-8CE6-4BB9A196E715}"/>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690706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5C52-6A79-4E54-A818-5A5695EC3170}"/>
              </a:ext>
            </a:extLst>
          </p:cNvPr>
          <p:cNvSpPr>
            <a:spLocks noGrp="1"/>
          </p:cNvSpPr>
          <p:nvPr>
            <p:ph type="title"/>
          </p:nvPr>
        </p:nvSpPr>
        <p:spPr/>
        <p:txBody>
          <a:bodyPr/>
          <a:lstStyle/>
          <a:p>
            <a:r>
              <a:rPr lang="en-US"/>
              <a:t>Facebook Ads Performance Table | WUP - 16 of 25</a:t>
            </a:r>
          </a:p>
        </p:txBody>
      </p:sp>
      <p:graphicFrame>
        <p:nvGraphicFramePr>
          <p:cNvPr id="5" name="Table Placeholder 4">
            <a:extLst>
              <a:ext uri="{FF2B5EF4-FFF2-40B4-BE49-F238E27FC236}">
                <a16:creationId xmlns:a16="http://schemas.microsoft.com/office/drawing/2014/main" id="{EA9A026D-B19E-4AA1-B51A-8C7B0EF7C28B}"/>
              </a:ext>
            </a:extLst>
          </p:cNvPr>
          <p:cNvGraphicFramePr>
            <a:graphicFrameLocks noGrp="1"/>
          </p:cNvGraphicFramePr>
          <p:nvPr>
            <p:ph type="tbl" sz="quarter" idx="13"/>
            <p:extLst>
              <p:ext uri="{D42A27DB-BD31-4B8C-83A1-F6EECF244321}">
                <p14:modId xmlns:p14="http://schemas.microsoft.com/office/powerpoint/2010/main" val="19113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53536186"/>
                    </a:ext>
                  </a:extLst>
                </a:gridCol>
                <a:gridCol w="905256">
                  <a:extLst>
                    <a:ext uri="{9D8B030D-6E8A-4147-A177-3AD203B41FA5}">
                      <a16:colId xmlns:a16="http://schemas.microsoft.com/office/drawing/2014/main" val="3403998940"/>
                    </a:ext>
                  </a:extLst>
                </a:gridCol>
                <a:gridCol w="329184">
                  <a:extLst>
                    <a:ext uri="{9D8B030D-6E8A-4147-A177-3AD203B41FA5}">
                      <a16:colId xmlns:a16="http://schemas.microsoft.com/office/drawing/2014/main" val="3351756836"/>
                    </a:ext>
                  </a:extLst>
                </a:gridCol>
                <a:gridCol w="329184">
                  <a:extLst>
                    <a:ext uri="{9D8B030D-6E8A-4147-A177-3AD203B41FA5}">
                      <a16:colId xmlns:a16="http://schemas.microsoft.com/office/drawing/2014/main" val="3849630512"/>
                    </a:ext>
                  </a:extLst>
                </a:gridCol>
                <a:gridCol w="329184">
                  <a:extLst>
                    <a:ext uri="{9D8B030D-6E8A-4147-A177-3AD203B41FA5}">
                      <a16:colId xmlns:a16="http://schemas.microsoft.com/office/drawing/2014/main" val="1325542583"/>
                    </a:ext>
                  </a:extLst>
                </a:gridCol>
                <a:gridCol w="329184">
                  <a:extLst>
                    <a:ext uri="{9D8B030D-6E8A-4147-A177-3AD203B41FA5}">
                      <a16:colId xmlns:a16="http://schemas.microsoft.com/office/drawing/2014/main" val="1535821125"/>
                    </a:ext>
                  </a:extLst>
                </a:gridCol>
                <a:gridCol w="329184">
                  <a:extLst>
                    <a:ext uri="{9D8B030D-6E8A-4147-A177-3AD203B41FA5}">
                      <a16:colId xmlns:a16="http://schemas.microsoft.com/office/drawing/2014/main" val="2640630454"/>
                    </a:ext>
                  </a:extLst>
                </a:gridCol>
                <a:gridCol w="329184">
                  <a:extLst>
                    <a:ext uri="{9D8B030D-6E8A-4147-A177-3AD203B41FA5}">
                      <a16:colId xmlns:a16="http://schemas.microsoft.com/office/drawing/2014/main" val="3548538092"/>
                    </a:ext>
                  </a:extLst>
                </a:gridCol>
                <a:gridCol w="329184">
                  <a:extLst>
                    <a:ext uri="{9D8B030D-6E8A-4147-A177-3AD203B41FA5}">
                      <a16:colId xmlns:a16="http://schemas.microsoft.com/office/drawing/2014/main" val="2100567453"/>
                    </a:ext>
                  </a:extLst>
                </a:gridCol>
                <a:gridCol w="329184">
                  <a:extLst>
                    <a:ext uri="{9D8B030D-6E8A-4147-A177-3AD203B41FA5}">
                      <a16:colId xmlns:a16="http://schemas.microsoft.com/office/drawing/2014/main" val="3280892336"/>
                    </a:ext>
                  </a:extLst>
                </a:gridCol>
                <a:gridCol w="329184">
                  <a:extLst>
                    <a:ext uri="{9D8B030D-6E8A-4147-A177-3AD203B41FA5}">
                      <a16:colId xmlns:a16="http://schemas.microsoft.com/office/drawing/2014/main" val="3591976972"/>
                    </a:ext>
                  </a:extLst>
                </a:gridCol>
                <a:gridCol w="329184">
                  <a:extLst>
                    <a:ext uri="{9D8B030D-6E8A-4147-A177-3AD203B41FA5}">
                      <a16:colId xmlns:a16="http://schemas.microsoft.com/office/drawing/2014/main" val="2573559744"/>
                    </a:ext>
                  </a:extLst>
                </a:gridCol>
                <a:gridCol w="329184">
                  <a:extLst>
                    <a:ext uri="{9D8B030D-6E8A-4147-A177-3AD203B41FA5}">
                      <a16:colId xmlns:a16="http://schemas.microsoft.com/office/drawing/2014/main" val="2326506037"/>
                    </a:ext>
                  </a:extLst>
                </a:gridCol>
                <a:gridCol w="329184">
                  <a:extLst>
                    <a:ext uri="{9D8B030D-6E8A-4147-A177-3AD203B41FA5}">
                      <a16:colId xmlns:a16="http://schemas.microsoft.com/office/drawing/2014/main" val="500623372"/>
                    </a:ext>
                  </a:extLst>
                </a:gridCol>
                <a:gridCol w="329184">
                  <a:extLst>
                    <a:ext uri="{9D8B030D-6E8A-4147-A177-3AD203B41FA5}">
                      <a16:colId xmlns:a16="http://schemas.microsoft.com/office/drawing/2014/main" val="443759608"/>
                    </a:ext>
                  </a:extLst>
                </a:gridCol>
                <a:gridCol w="1399032">
                  <a:extLst>
                    <a:ext uri="{9D8B030D-6E8A-4147-A177-3AD203B41FA5}">
                      <a16:colId xmlns:a16="http://schemas.microsoft.com/office/drawing/2014/main" val="328183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4617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- 2023-10-10 07:59:54</a:t>
                      </a:r>
                      <a:r>
                        <a:rPr kumimoji="0" lang="de-DE" sz="1000" b="0" i="0" u="none" strike="noStrike" kern="1200" cap="none" spc="0" normalizeH="0" baseline="0" noProof="0">
                          <a:ln>
                            <a:noFill/>
                          </a:ln>
                          <a:solidFill>
                            <a:prstClr val="black"/>
                          </a:solidFill>
                          <a:effectLst/>
                          <a:uLnTx/>
                          <a:uFillTx/>
                          <a:latin typeface="Calibri"/>
                          <a:ea typeface="+mn-ea"/>
                          <a:cs typeface="+mn-cs"/>
                        </a:rPr>
                        <a:t>
 Es ist wirklich wichtig sich mit den heimischen Kräutern auszukennen. Am besten probiert man sie auch direkt. Oder?
#kräuterlikör #lehrstunde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922497691"/>
                  </a:ext>
                </a:extLst>
              </a:tr>
            </a:tbl>
          </a:graphicData>
        </a:graphic>
      </p:graphicFrame>
      <p:sp>
        <p:nvSpPr>
          <p:cNvPr id="4" name="Text Placeholder 3">
            <a:extLst>
              <a:ext uri="{FF2B5EF4-FFF2-40B4-BE49-F238E27FC236}">
                <a16:creationId xmlns:a16="http://schemas.microsoft.com/office/drawing/2014/main" id="{809E9FA2-440E-4068-BBB7-6826542D0EC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21208707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4B688-C57E-4B70-8D23-AB4D8DF110F8}"/>
              </a:ext>
            </a:extLst>
          </p:cNvPr>
          <p:cNvSpPr>
            <a:spLocks noGrp="1"/>
          </p:cNvSpPr>
          <p:nvPr>
            <p:ph type="title"/>
          </p:nvPr>
        </p:nvSpPr>
        <p:spPr/>
        <p:txBody>
          <a:bodyPr/>
          <a:lstStyle/>
          <a:p>
            <a:r>
              <a:rPr lang="en-US"/>
              <a:t>Facebook Ads Performance Table | WUP - 17 of 25</a:t>
            </a:r>
          </a:p>
        </p:txBody>
      </p:sp>
      <p:graphicFrame>
        <p:nvGraphicFramePr>
          <p:cNvPr id="5" name="Table Placeholder 4">
            <a:extLst>
              <a:ext uri="{FF2B5EF4-FFF2-40B4-BE49-F238E27FC236}">
                <a16:creationId xmlns:a16="http://schemas.microsoft.com/office/drawing/2014/main" id="{B8DFABF4-329F-4953-8C15-38A8AE1A376E}"/>
              </a:ext>
            </a:extLst>
          </p:cNvPr>
          <p:cNvGraphicFramePr>
            <a:graphicFrameLocks noGrp="1"/>
          </p:cNvGraphicFramePr>
          <p:nvPr>
            <p:ph type="tbl" sz="quarter" idx="13"/>
            <p:extLst>
              <p:ext uri="{D42A27DB-BD31-4B8C-83A1-F6EECF244321}">
                <p14:modId xmlns:p14="http://schemas.microsoft.com/office/powerpoint/2010/main" val="2583946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71043753"/>
                    </a:ext>
                  </a:extLst>
                </a:gridCol>
                <a:gridCol w="905256">
                  <a:extLst>
                    <a:ext uri="{9D8B030D-6E8A-4147-A177-3AD203B41FA5}">
                      <a16:colId xmlns:a16="http://schemas.microsoft.com/office/drawing/2014/main" val="3019339372"/>
                    </a:ext>
                  </a:extLst>
                </a:gridCol>
                <a:gridCol w="329184">
                  <a:extLst>
                    <a:ext uri="{9D8B030D-6E8A-4147-A177-3AD203B41FA5}">
                      <a16:colId xmlns:a16="http://schemas.microsoft.com/office/drawing/2014/main" val="2327438005"/>
                    </a:ext>
                  </a:extLst>
                </a:gridCol>
                <a:gridCol w="329184">
                  <a:extLst>
                    <a:ext uri="{9D8B030D-6E8A-4147-A177-3AD203B41FA5}">
                      <a16:colId xmlns:a16="http://schemas.microsoft.com/office/drawing/2014/main" val="1980630739"/>
                    </a:ext>
                  </a:extLst>
                </a:gridCol>
                <a:gridCol w="329184">
                  <a:extLst>
                    <a:ext uri="{9D8B030D-6E8A-4147-A177-3AD203B41FA5}">
                      <a16:colId xmlns:a16="http://schemas.microsoft.com/office/drawing/2014/main" val="989900717"/>
                    </a:ext>
                  </a:extLst>
                </a:gridCol>
                <a:gridCol w="329184">
                  <a:extLst>
                    <a:ext uri="{9D8B030D-6E8A-4147-A177-3AD203B41FA5}">
                      <a16:colId xmlns:a16="http://schemas.microsoft.com/office/drawing/2014/main" val="1922126376"/>
                    </a:ext>
                  </a:extLst>
                </a:gridCol>
                <a:gridCol w="329184">
                  <a:extLst>
                    <a:ext uri="{9D8B030D-6E8A-4147-A177-3AD203B41FA5}">
                      <a16:colId xmlns:a16="http://schemas.microsoft.com/office/drawing/2014/main" val="2579197634"/>
                    </a:ext>
                  </a:extLst>
                </a:gridCol>
                <a:gridCol w="329184">
                  <a:extLst>
                    <a:ext uri="{9D8B030D-6E8A-4147-A177-3AD203B41FA5}">
                      <a16:colId xmlns:a16="http://schemas.microsoft.com/office/drawing/2014/main" val="642589869"/>
                    </a:ext>
                  </a:extLst>
                </a:gridCol>
                <a:gridCol w="329184">
                  <a:extLst>
                    <a:ext uri="{9D8B030D-6E8A-4147-A177-3AD203B41FA5}">
                      <a16:colId xmlns:a16="http://schemas.microsoft.com/office/drawing/2014/main" val="1144996275"/>
                    </a:ext>
                  </a:extLst>
                </a:gridCol>
                <a:gridCol w="329184">
                  <a:extLst>
                    <a:ext uri="{9D8B030D-6E8A-4147-A177-3AD203B41FA5}">
                      <a16:colId xmlns:a16="http://schemas.microsoft.com/office/drawing/2014/main" val="3015968735"/>
                    </a:ext>
                  </a:extLst>
                </a:gridCol>
                <a:gridCol w="329184">
                  <a:extLst>
                    <a:ext uri="{9D8B030D-6E8A-4147-A177-3AD203B41FA5}">
                      <a16:colId xmlns:a16="http://schemas.microsoft.com/office/drawing/2014/main" val="1762650139"/>
                    </a:ext>
                  </a:extLst>
                </a:gridCol>
                <a:gridCol w="329184">
                  <a:extLst>
                    <a:ext uri="{9D8B030D-6E8A-4147-A177-3AD203B41FA5}">
                      <a16:colId xmlns:a16="http://schemas.microsoft.com/office/drawing/2014/main" val="3635820877"/>
                    </a:ext>
                  </a:extLst>
                </a:gridCol>
                <a:gridCol w="329184">
                  <a:extLst>
                    <a:ext uri="{9D8B030D-6E8A-4147-A177-3AD203B41FA5}">
                      <a16:colId xmlns:a16="http://schemas.microsoft.com/office/drawing/2014/main" val="204851521"/>
                    </a:ext>
                  </a:extLst>
                </a:gridCol>
                <a:gridCol w="329184">
                  <a:extLst>
                    <a:ext uri="{9D8B030D-6E8A-4147-A177-3AD203B41FA5}">
                      <a16:colId xmlns:a16="http://schemas.microsoft.com/office/drawing/2014/main" val="1510371168"/>
                    </a:ext>
                  </a:extLst>
                </a:gridCol>
                <a:gridCol w="329184">
                  <a:extLst>
                    <a:ext uri="{9D8B030D-6E8A-4147-A177-3AD203B41FA5}">
                      <a16:colId xmlns:a16="http://schemas.microsoft.com/office/drawing/2014/main" val="2809888116"/>
                    </a:ext>
                  </a:extLst>
                </a:gridCol>
                <a:gridCol w="1399032">
                  <a:extLst>
                    <a:ext uri="{9D8B030D-6E8A-4147-A177-3AD203B41FA5}">
                      <a16:colId xmlns:a16="http://schemas.microsoft.com/office/drawing/2014/main" val="2848689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0109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- 2023-10-10 07:54:36</a:t>
                      </a:r>
                      <a:r>
                        <a:rPr kumimoji="0" lang="de-DE" sz="1000" b="0" i="0" u="none" strike="noStrike" kern="1200" cap="none" spc="0" normalizeH="0" baseline="0" noProof="0">
                          <a:ln>
                            <a:noFill/>
                          </a:ln>
                          <a:solidFill>
                            <a:prstClr val="black"/>
                          </a:solidFill>
                          <a:effectLst/>
                          <a:uLnTx/>
                          <a:uFillTx/>
                          <a:latin typeface="Calibri"/>
                          <a:ea typeface="+mn-ea"/>
                          <a:cs typeface="+mn-cs"/>
                        </a:rPr>
                        <a:t>
 Es ist wirklich wichtig sich mit den heimischen Kräutern auszukennen. Am besten probiert man sie auch direkt. Oder?
#kräuterlikör #lehrstunde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https://quintly-image-storage.s3.amazonaws.com/41dab11f591432fb16330d3b3f68d1af/f6aa790412990ae33b466235713466c7.jpg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120431645"/>
                  </a:ext>
                </a:extLst>
              </a:tr>
            </a:tbl>
          </a:graphicData>
        </a:graphic>
      </p:graphicFrame>
      <p:sp>
        <p:nvSpPr>
          <p:cNvPr id="4" name="Text Placeholder 3">
            <a:extLst>
              <a:ext uri="{FF2B5EF4-FFF2-40B4-BE49-F238E27FC236}">
                <a16:creationId xmlns:a16="http://schemas.microsoft.com/office/drawing/2014/main" id="{9E596911-A656-46A9-887A-5A3D3BD9A56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8024777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13B7-392B-4962-AABC-43D966FE8A24}"/>
              </a:ext>
            </a:extLst>
          </p:cNvPr>
          <p:cNvSpPr>
            <a:spLocks noGrp="1"/>
          </p:cNvSpPr>
          <p:nvPr>
            <p:ph type="title"/>
          </p:nvPr>
        </p:nvSpPr>
        <p:spPr/>
        <p:txBody>
          <a:bodyPr/>
          <a:lstStyle/>
          <a:p>
            <a:r>
              <a:rPr lang="en-US"/>
              <a:t>Facebook Ads Performance Table | WUP - 18 of 25</a:t>
            </a:r>
          </a:p>
        </p:txBody>
      </p:sp>
      <p:graphicFrame>
        <p:nvGraphicFramePr>
          <p:cNvPr id="5" name="Table Placeholder 4">
            <a:extLst>
              <a:ext uri="{FF2B5EF4-FFF2-40B4-BE49-F238E27FC236}">
                <a16:creationId xmlns:a16="http://schemas.microsoft.com/office/drawing/2014/main" id="{4D323424-E44F-42ED-84F5-FC7C7AF21CD4}"/>
              </a:ext>
            </a:extLst>
          </p:cNvPr>
          <p:cNvGraphicFramePr>
            <a:graphicFrameLocks noGrp="1"/>
          </p:cNvGraphicFramePr>
          <p:nvPr>
            <p:ph type="tbl" sz="quarter" idx="13"/>
            <p:extLst>
              <p:ext uri="{D42A27DB-BD31-4B8C-83A1-F6EECF244321}">
                <p14:modId xmlns:p14="http://schemas.microsoft.com/office/powerpoint/2010/main" val="391794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43936819"/>
                    </a:ext>
                  </a:extLst>
                </a:gridCol>
                <a:gridCol w="905256">
                  <a:extLst>
                    <a:ext uri="{9D8B030D-6E8A-4147-A177-3AD203B41FA5}">
                      <a16:colId xmlns:a16="http://schemas.microsoft.com/office/drawing/2014/main" val="432498431"/>
                    </a:ext>
                  </a:extLst>
                </a:gridCol>
                <a:gridCol w="329184">
                  <a:extLst>
                    <a:ext uri="{9D8B030D-6E8A-4147-A177-3AD203B41FA5}">
                      <a16:colId xmlns:a16="http://schemas.microsoft.com/office/drawing/2014/main" val="219792906"/>
                    </a:ext>
                  </a:extLst>
                </a:gridCol>
                <a:gridCol w="329184">
                  <a:extLst>
                    <a:ext uri="{9D8B030D-6E8A-4147-A177-3AD203B41FA5}">
                      <a16:colId xmlns:a16="http://schemas.microsoft.com/office/drawing/2014/main" val="86445478"/>
                    </a:ext>
                  </a:extLst>
                </a:gridCol>
                <a:gridCol w="329184">
                  <a:extLst>
                    <a:ext uri="{9D8B030D-6E8A-4147-A177-3AD203B41FA5}">
                      <a16:colId xmlns:a16="http://schemas.microsoft.com/office/drawing/2014/main" val="3802119533"/>
                    </a:ext>
                  </a:extLst>
                </a:gridCol>
                <a:gridCol w="329184">
                  <a:extLst>
                    <a:ext uri="{9D8B030D-6E8A-4147-A177-3AD203B41FA5}">
                      <a16:colId xmlns:a16="http://schemas.microsoft.com/office/drawing/2014/main" val="1614534022"/>
                    </a:ext>
                  </a:extLst>
                </a:gridCol>
                <a:gridCol w="329184">
                  <a:extLst>
                    <a:ext uri="{9D8B030D-6E8A-4147-A177-3AD203B41FA5}">
                      <a16:colId xmlns:a16="http://schemas.microsoft.com/office/drawing/2014/main" val="3544716942"/>
                    </a:ext>
                  </a:extLst>
                </a:gridCol>
                <a:gridCol w="329184">
                  <a:extLst>
                    <a:ext uri="{9D8B030D-6E8A-4147-A177-3AD203B41FA5}">
                      <a16:colId xmlns:a16="http://schemas.microsoft.com/office/drawing/2014/main" val="48222939"/>
                    </a:ext>
                  </a:extLst>
                </a:gridCol>
                <a:gridCol w="329184">
                  <a:extLst>
                    <a:ext uri="{9D8B030D-6E8A-4147-A177-3AD203B41FA5}">
                      <a16:colId xmlns:a16="http://schemas.microsoft.com/office/drawing/2014/main" val="1345358246"/>
                    </a:ext>
                  </a:extLst>
                </a:gridCol>
                <a:gridCol w="329184">
                  <a:extLst>
                    <a:ext uri="{9D8B030D-6E8A-4147-A177-3AD203B41FA5}">
                      <a16:colId xmlns:a16="http://schemas.microsoft.com/office/drawing/2014/main" val="959511559"/>
                    </a:ext>
                  </a:extLst>
                </a:gridCol>
                <a:gridCol w="329184">
                  <a:extLst>
                    <a:ext uri="{9D8B030D-6E8A-4147-A177-3AD203B41FA5}">
                      <a16:colId xmlns:a16="http://schemas.microsoft.com/office/drawing/2014/main" val="2104067836"/>
                    </a:ext>
                  </a:extLst>
                </a:gridCol>
                <a:gridCol w="329184">
                  <a:extLst>
                    <a:ext uri="{9D8B030D-6E8A-4147-A177-3AD203B41FA5}">
                      <a16:colId xmlns:a16="http://schemas.microsoft.com/office/drawing/2014/main" val="920577493"/>
                    </a:ext>
                  </a:extLst>
                </a:gridCol>
                <a:gridCol w="329184">
                  <a:extLst>
                    <a:ext uri="{9D8B030D-6E8A-4147-A177-3AD203B41FA5}">
                      <a16:colId xmlns:a16="http://schemas.microsoft.com/office/drawing/2014/main" val="2553559713"/>
                    </a:ext>
                  </a:extLst>
                </a:gridCol>
                <a:gridCol w="329184">
                  <a:extLst>
                    <a:ext uri="{9D8B030D-6E8A-4147-A177-3AD203B41FA5}">
                      <a16:colId xmlns:a16="http://schemas.microsoft.com/office/drawing/2014/main" val="632009814"/>
                    </a:ext>
                  </a:extLst>
                </a:gridCol>
                <a:gridCol w="329184">
                  <a:extLst>
                    <a:ext uri="{9D8B030D-6E8A-4147-A177-3AD203B41FA5}">
                      <a16:colId xmlns:a16="http://schemas.microsoft.com/office/drawing/2014/main" val="758338191"/>
                    </a:ext>
                  </a:extLst>
                </a:gridCol>
                <a:gridCol w="1399032">
                  <a:extLst>
                    <a:ext uri="{9D8B030D-6E8A-4147-A177-3AD203B41FA5}">
                      <a16:colId xmlns:a16="http://schemas.microsoft.com/office/drawing/2014/main" val="69155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3662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- 2023-10-04 09:09:45</a:t>
                      </a:r>
                      <a:r>
                        <a:rPr kumimoji="0" lang="de-DE" sz="1000" b="0" i="0" u="none" strike="noStrike" kern="1200" cap="none" spc="0" normalizeH="0" baseline="0" noProof="0">
                          <a:ln>
                            <a:noFill/>
                          </a:ln>
                          <a:solidFill>
                            <a:prstClr val="black"/>
                          </a:solidFill>
                          <a:effectLst/>
                          <a:uLnTx/>
                          <a:uFillTx/>
                          <a:latin typeface="Calibri"/>
                          <a:ea typeface="+mn-ea"/>
                          <a:cs typeface="+mn-cs"/>
                        </a:rPr>
                        <a:t>
 #tagderdeutscheneinheit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https://quintly-image-storage.s3.amazonaws.com/8b39009b5fbd521a7092e076c7f6b1b8/37644a91f991aacf05da319ba52096a7.jpg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819218157"/>
                  </a:ext>
                </a:extLst>
              </a:tr>
            </a:tbl>
          </a:graphicData>
        </a:graphic>
      </p:graphicFrame>
      <p:sp>
        <p:nvSpPr>
          <p:cNvPr id="4" name="Text Placeholder 3">
            <a:extLst>
              <a:ext uri="{FF2B5EF4-FFF2-40B4-BE49-F238E27FC236}">
                <a16:creationId xmlns:a16="http://schemas.microsoft.com/office/drawing/2014/main" id="{2DDF50BE-A0BC-48D3-B185-61A1B947A980}"/>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42735546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141F-9534-4031-80EF-ECFAB50C93A7}"/>
              </a:ext>
            </a:extLst>
          </p:cNvPr>
          <p:cNvSpPr>
            <a:spLocks noGrp="1"/>
          </p:cNvSpPr>
          <p:nvPr>
            <p:ph type="title"/>
          </p:nvPr>
        </p:nvSpPr>
        <p:spPr/>
        <p:txBody>
          <a:bodyPr/>
          <a:lstStyle/>
          <a:p>
            <a:r>
              <a:rPr lang="en-US"/>
              <a:t>Facebook Ads Performance Table | WUP - 19 of 25</a:t>
            </a:r>
          </a:p>
        </p:txBody>
      </p:sp>
      <p:graphicFrame>
        <p:nvGraphicFramePr>
          <p:cNvPr id="5" name="Table Placeholder 4">
            <a:extLst>
              <a:ext uri="{FF2B5EF4-FFF2-40B4-BE49-F238E27FC236}">
                <a16:creationId xmlns:a16="http://schemas.microsoft.com/office/drawing/2014/main" id="{4704B133-0E39-4F97-A40B-505039426F5E}"/>
              </a:ext>
            </a:extLst>
          </p:cNvPr>
          <p:cNvGraphicFramePr>
            <a:graphicFrameLocks noGrp="1"/>
          </p:cNvGraphicFramePr>
          <p:nvPr>
            <p:ph type="tbl" sz="quarter" idx="13"/>
            <p:extLst>
              <p:ext uri="{D42A27DB-BD31-4B8C-83A1-F6EECF244321}">
                <p14:modId xmlns:p14="http://schemas.microsoft.com/office/powerpoint/2010/main" val="41488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07424970"/>
                    </a:ext>
                  </a:extLst>
                </a:gridCol>
                <a:gridCol w="905256">
                  <a:extLst>
                    <a:ext uri="{9D8B030D-6E8A-4147-A177-3AD203B41FA5}">
                      <a16:colId xmlns:a16="http://schemas.microsoft.com/office/drawing/2014/main" val="286218545"/>
                    </a:ext>
                  </a:extLst>
                </a:gridCol>
                <a:gridCol w="329184">
                  <a:extLst>
                    <a:ext uri="{9D8B030D-6E8A-4147-A177-3AD203B41FA5}">
                      <a16:colId xmlns:a16="http://schemas.microsoft.com/office/drawing/2014/main" val="414088057"/>
                    </a:ext>
                  </a:extLst>
                </a:gridCol>
                <a:gridCol w="329184">
                  <a:extLst>
                    <a:ext uri="{9D8B030D-6E8A-4147-A177-3AD203B41FA5}">
                      <a16:colId xmlns:a16="http://schemas.microsoft.com/office/drawing/2014/main" val="3014355418"/>
                    </a:ext>
                  </a:extLst>
                </a:gridCol>
                <a:gridCol w="329184">
                  <a:extLst>
                    <a:ext uri="{9D8B030D-6E8A-4147-A177-3AD203B41FA5}">
                      <a16:colId xmlns:a16="http://schemas.microsoft.com/office/drawing/2014/main" val="3611929108"/>
                    </a:ext>
                  </a:extLst>
                </a:gridCol>
                <a:gridCol w="329184">
                  <a:extLst>
                    <a:ext uri="{9D8B030D-6E8A-4147-A177-3AD203B41FA5}">
                      <a16:colId xmlns:a16="http://schemas.microsoft.com/office/drawing/2014/main" val="2446942503"/>
                    </a:ext>
                  </a:extLst>
                </a:gridCol>
                <a:gridCol w="329184">
                  <a:extLst>
                    <a:ext uri="{9D8B030D-6E8A-4147-A177-3AD203B41FA5}">
                      <a16:colId xmlns:a16="http://schemas.microsoft.com/office/drawing/2014/main" val="3288878771"/>
                    </a:ext>
                  </a:extLst>
                </a:gridCol>
                <a:gridCol w="329184">
                  <a:extLst>
                    <a:ext uri="{9D8B030D-6E8A-4147-A177-3AD203B41FA5}">
                      <a16:colId xmlns:a16="http://schemas.microsoft.com/office/drawing/2014/main" val="2353426770"/>
                    </a:ext>
                  </a:extLst>
                </a:gridCol>
                <a:gridCol w="329184">
                  <a:extLst>
                    <a:ext uri="{9D8B030D-6E8A-4147-A177-3AD203B41FA5}">
                      <a16:colId xmlns:a16="http://schemas.microsoft.com/office/drawing/2014/main" val="1438014179"/>
                    </a:ext>
                  </a:extLst>
                </a:gridCol>
                <a:gridCol w="329184">
                  <a:extLst>
                    <a:ext uri="{9D8B030D-6E8A-4147-A177-3AD203B41FA5}">
                      <a16:colId xmlns:a16="http://schemas.microsoft.com/office/drawing/2014/main" val="4126723676"/>
                    </a:ext>
                  </a:extLst>
                </a:gridCol>
                <a:gridCol w="329184">
                  <a:extLst>
                    <a:ext uri="{9D8B030D-6E8A-4147-A177-3AD203B41FA5}">
                      <a16:colId xmlns:a16="http://schemas.microsoft.com/office/drawing/2014/main" val="3370726384"/>
                    </a:ext>
                  </a:extLst>
                </a:gridCol>
                <a:gridCol w="329184">
                  <a:extLst>
                    <a:ext uri="{9D8B030D-6E8A-4147-A177-3AD203B41FA5}">
                      <a16:colId xmlns:a16="http://schemas.microsoft.com/office/drawing/2014/main" val="1007115268"/>
                    </a:ext>
                  </a:extLst>
                </a:gridCol>
                <a:gridCol w="329184">
                  <a:extLst>
                    <a:ext uri="{9D8B030D-6E8A-4147-A177-3AD203B41FA5}">
                      <a16:colId xmlns:a16="http://schemas.microsoft.com/office/drawing/2014/main" val="1384215549"/>
                    </a:ext>
                  </a:extLst>
                </a:gridCol>
                <a:gridCol w="329184">
                  <a:extLst>
                    <a:ext uri="{9D8B030D-6E8A-4147-A177-3AD203B41FA5}">
                      <a16:colId xmlns:a16="http://schemas.microsoft.com/office/drawing/2014/main" val="4227518042"/>
                    </a:ext>
                  </a:extLst>
                </a:gridCol>
                <a:gridCol w="329184">
                  <a:extLst>
                    <a:ext uri="{9D8B030D-6E8A-4147-A177-3AD203B41FA5}">
                      <a16:colId xmlns:a16="http://schemas.microsoft.com/office/drawing/2014/main" val="734661330"/>
                    </a:ext>
                  </a:extLst>
                </a:gridCol>
                <a:gridCol w="1399032">
                  <a:extLst>
                    <a:ext uri="{9D8B030D-6E8A-4147-A177-3AD203B41FA5}">
                      <a16:colId xmlns:a16="http://schemas.microsoft.com/office/drawing/2014/main" val="420846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1986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- 2023-09-24 09:46:22</a:t>
                      </a:r>
                      <a:r>
                        <a:rPr kumimoji="0" lang="de-DE" sz="1000" b="0" i="0" u="none" strike="noStrike" kern="1200" cap="none" spc="0" normalizeH="0" baseline="0" noProof="0">
                          <a:ln>
                            <a:noFill/>
                          </a:ln>
                          <a:solidFill>
                            <a:prstClr val="black"/>
                          </a:solidFill>
                          <a:effectLst/>
                          <a:uLnTx/>
                          <a:uFillTx/>
                          <a:latin typeface="Calibri"/>
                          <a:ea typeface="+mn-ea"/>
                          <a:cs typeface="+mn-cs"/>
                        </a:rPr>
                        <a:t>
 Heute ist Herbstanfang! Aber kein Grund Trübsal zu blasen – WURZELPETER und Grillfleisch schmecken zu jeder Jahreszeit. Und im Herbst schwitzt man wenigstens nicht so am Grill.
#herbstanfang grillen #bbq #grillabend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https://quintly-image-storage.s3.amazonaws.com/8b39009b5fbd521a7092e076c7f6b1b8/318f48443ce0d41cf2cc4506004ceb93.jpg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728541144"/>
                  </a:ext>
                </a:extLst>
              </a:tr>
            </a:tbl>
          </a:graphicData>
        </a:graphic>
      </p:graphicFrame>
      <p:sp>
        <p:nvSpPr>
          <p:cNvPr id="4" name="Text Placeholder 3">
            <a:extLst>
              <a:ext uri="{FF2B5EF4-FFF2-40B4-BE49-F238E27FC236}">
                <a16:creationId xmlns:a16="http://schemas.microsoft.com/office/drawing/2014/main" id="{6C1024BB-20BC-440E-B428-C33BEAD7FD13}"/>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837938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7566-313A-4534-983B-5906AB8E74FA}"/>
              </a:ext>
            </a:extLst>
          </p:cNvPr>
          <p:cNvSpPr>
            <a:spLocks noGrp="1"/>
          </p:cNvSpPr>
          <p:nvPr>
            <p:ph type="title"/>
          </p:nvPr>
        </p:nvSpPr>
        <p:spPr/>
        <p:txBody>
          <a:bodyPr/>
          <a:lstStyle/>
          <a:p>
            <a:r>
              <a:rPr lang="en-US"/>
              <a:t>Facebook Ads Performance Table | WUP - 20 of 25</a:t>
            </a:r>
          </a:p>
        </p:txBody>
      </p:sp>
      <p:graphicFrame>
        <p:nvGraphicFramePr>
          <p:cNvPr id="5" name="Table Placeholder 4">
            <a:extLst>
              <a:ext uri="{FF2B5EF4-FFF2-40B4-BE49-F238E27FC236}">
                <a16:creationId xmlns:a16="http://schemas.microsoft.com/office/drawing/2014/main" id="{939535C3-A662-4D28-8FFA-40B69D191510}"/>
              </a:ext>
            </a:extLst>
          </p:cNvPr>
          <p:cNvGraphicFramePr>
            <a:graphicFrameLocks noGrp="1"/>
          </p:cNvGraphicFramePr>
          <p:nvPr>
            <p:ph type="tbl" sz="quarter" idx="13"/>
            <p:extLst>
              <p:ext uri="{D42A27DB-BD31-4B8C-83A1-F6EECF244321}">
                <p14:modId xmlns:p14="http://schemas.microsoft.com/office/powerpoint/2010/main" val="138637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68581351"/>
                    </a:ext>
                  </a:extLst>
                </a:gridCol>
                <a:gridCol w="905256">
                  <a:extLst>
                    <a:ext uri="{9D8B030D-6E8A-4147-A177-3AD203B41FA5}">
                      <a16:colId xmlns:a16="http://schemas.microsoft.com/office/drawing/2014/main" val="298096451"/>
                    </a:ext>
                  </a:extLst>
                </a:gridCol>
                <a:gridCol w="329184">
                  <a:extLst>
                    <a:ext uri="{9D8B030D-6E8A-4147-A177-3AD203B41FA5}">
                      <a16:colId xmlns:a16="http://schemas.microsoft.com/office/drawing/2014/main" val="2797999212"/>
                    </a:ext>
                  </a:extLst>
                </a:gridCol>
                <a:gridCol w="329184">
                  <a:extLst>
                    <a:ext uri="{9D8B030D-6E8A-4147-A177-3AD203B41FA5}">
                      <a16:colId xmlns:a16="http://schemas.microsoft.com/office/drawing/2014/main" val="2853907148"/>
                    </a:ext>
                  </a:extLst>
                </a:gridCol>
                <a:gridCol w="329184">
                  <a:extLst>
                    <a:ext uri="{9D8B030D-6E8A-4147-A177-3AD203B41FA5}">
                      <a16:colId xmlns:a16="http://schemas.microsoft.com/office/drawing/2014/main" val="283183471"/>
                    </a:ext>
                  </a:extLst>
                </a:gridCol>
                <a:gridCol w="329184">
                  <a:extLst>
                    <a:ext uri="{9D8B030D-6E8A-4147-A177-3AD203B41FA5}">
                      <a16:colId xmlns:a16="http://schemas.microsoft.com/office/drawing/2014/main" val="3480802903"/>
                    </a:ext>
                  </a:extLst>
                </a:gridCol>
                <a:gridCol w="329184">
                  <a:extLst>
                    <a:ext uri="{9D8B030D-6E8A-4147-A177-3AD203B41FA5}">
                      <a16:colId xmlns:a16="http://schemas.microsoft.com/office/drawing/2014/main" val="307545549"/>
                    </a:ext>
                  </a:extLst>
                </a:gridCol>
                <a:gridCol w="329184">
                  <a:extLst>
                    <a:ext uri="{9D8B030D-6E8A-4147-A177-3AD203B41FA5}">
                      <a16:colId xmlns:a16="http://schemas.microsoft.com/office/drawing/2014/main" val="2208914689"/>
                    </a:ext>
                  </a:extLst>
                </a:gridCol>
                <a:gridCol w="329184">
                  <a:extLst>
                    <a:ext uri="{9D8B030D-6E8A-4147-A177-3AD203B41FA5}">
                      <a16:colId xmlns:a16="http://schemas.microsoft.com/office/drawing/2014/main" val="3245681389"/>
                    </a:ext>
                  </a:extLst>
                </a:gridCol>
                <a:gridCol w="329184">
                  <a:extLst>
                    <a:ext uri="{9D8B030D-6E8A-4147-A177-3AD203B41FA5}">
                      <a16:colId xmlns:a16="http://schemas.microsoft.com/office/drawing/2014/main" val="3968267900"/>
                    </a:ext>
                  </a:extLst>
                </a:gridCol>
                <a:gridCol w="329184">
                  <a:extLst>
                    <a:ext uri="{9D8B030D-6E8A-4147-A177-3AD203B41FA5}">
                      <a16:colId xmlns:a16="http://schemas.microsoft.com/office/drawing/2014/main" val="2026135460"/>
                    </a:ext>
                  </a:extLst>
                </a:gridCol>
                <a:gridCol w="329184">
                  <a:extLst>
                    <a:ext uri="{9D8B030D-6E8A-4147-A177-3AD203B41FA5}">
                      <a16:colId xmlns:a16="http://schemas.microsoft.com/office/drawing/2014/main" val="1242788144"/>
                    </a:ext>
                  </a:extLst>
                </a:gridCol>
                <a:gridCol w="329184">
                  <a:extLst>
                    <a:ext uri="{9D8B030D-6E8A-4147-A177-3AD203B41FA5}">
                      <a16:colId xmlns:a16="http://schemas.microsoft.com/office/drawing/2014/main" val="1124598508"/>
                    </a:ext>
                  </a:extLst>
                </a:gridCol>
                <a:gridCol w="329184">
                  <a:extLst>
                    <a:ext uri="{9D8B030D-6E8A-4147-A177-3AD203B41FA5}">
                      <a16:colId xmlns:a16="http://schemas.microsoft.com/office/drawing/2014/main" val="711523920"/>
                    </a:ext>
                  </a:extLst>
                </a:gridCol>
                <a:gridCol w="329184">
                  <a:extLst>
                    <a:ext uri="{9D8B030D-6E8A-4147-A177-3AD203B41FA5}">
                      <a16:colId xmlns:a16="http://schemas.microsoft.com/office/drawing/2014/main" val="2474578935"/>
                    </a:ext>
                  </a:extLst>
                </a:gridCol>
                <a:gridCol w="1399032">
                  <a:extLst>
                    <a:ext uri="{9D8B030D-6E8A-4147-A177-3AD203B41FA5}">
                      <a16:colId xmlns:a16="http://schemas.microsoft.com/office/drawing/2014/main" val="395770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3579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- 2023-09-24 09:44:37</a:t>
                      </a:r>
                      <a:r>
                        <a:rPr kumimoji="0" lang="de-DE" sz="1000" b="0" i="0" u="none" strike="noStrike" kern="1200" cap="none" spc="0" normalizeH="0" baseline="0" noProof="0">
                          <a:ln>
                            <a:noFill/>
                          </a:ln>
                          <a:solidFill>
                            <a:prstClr val="black"/>
                          </a:solidFill>
                          <a:effectLst/>
                          <a:uLnTx/>
                          <a:uFillTx/>
                          <a:latin typeface="Calibri"/>
                          <a:ea typeface="+mn-ea"/>
                          <a:cs typeface="+mn-cs"/>
                        </a:rPr>
                        <a:t>
 Heute ist Herbstanfang! Aber kein Grund Trübsal zu blasen – WURZELPETER und Grillfleisch schmecken zu jeder Jahreszeit. Und im Herbst schwitzt man wenigstens nicht so am Grill.
#herbstanfang #grillen #bbq #grillabend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https://quintly-image-storage.s3.amazonaws.com/41dab11f591432fb16330d3b3f68d1af/91a075bdf95ff41780c4c7776dc87f43.jpg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710187779"/>
                  </a:ext>
                </a:extLst>
              </a:tr>
            </a:tbl>
          </a:graphicData>
        </a:graphic>
      </p:graphicFrame>
      <p:sp>
        <p:nvSpPr>
          <p:cNvPr id="4" name="Text Placeholder 3">
            <a:extLst>
              <a:ext uri="{FF2B5EF4-FFF2-40B4-BE49-F238E27FC236}">
                <a16:creationId xmlns:a16="http://schemas.microsoft.com/office/drawing/2014/main" id="{E7AEDEBD-074C-49EB-A51C-99FE3B77DA84}"/>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9842002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A72A-8C87-4435-9CDC-EF12A073432D}"/>
              </a:ext>
            </a:extLst>
          </p:cNvPr>
          <p:cNvSpPr>
            <a:spLocks noGrp="1"/>
          </p:cNvSpPr>
          <p:nvPr>
            <p:ph type="title"/>
          </p:nvPr>
        </p:nvSpPr>
        <p:spPr/>
        <p:txBody>
          <a:bodyPr/>
          <a:lstStyle/>
          <a:p>
            <a:r>
              <a:rPr lang="en-US"/>
              <a:t>Facebook Ads Performance Table | WUP - 21 of 25</a:t>
            </a:r>
          </a:p>
        </p:txBody>
      </p:sp>
      <p:graphicFrame>
        <p:nvGraphicFramePr>
          <p:cNvPr id="5" name="Table Placeholder 4">
            <a:extLst>
              <a:ext uri="{FF2B5EF4-FFF2-40B4-BE49-F238E27FC236}">
                <a16:creationId xmlns:a16="http://schemas.microsoft.com/office/drawing/2014/main" id="{F8B29A89-6FF4-4388-805A-62FF604CFAED}"/>
              </a:ext>
            </a:extLst>
          </p:cNvPr>
          <p:cNvGraphicFramePr>
            <a:graphicFrameLocks noGrp="1"/>
          </p:cNvGraphicFramePr>
          <p:nvPr>
            <p:ph type="tbl" sz="quarter" idx="13"/>
            <p:extLst>
              <p:ext uri="{D42A27DB-BD31-4B8C-83A1-F6EECF244321}">
                <p14:modId xmlns:p14="http://schemas.microsoft.com/office/powerpoint/2010/main" val="426526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35205338"/>
                    </a:ext>
                  </a:extLst>
                </a:gridCol>
                <a:gridCol w="905256">
                  <a:extLst>
                    <a:ext uri="{9D8B030D-6E8A-4147-A177-3AD203B41FA5}">
                      <a16:colId xmlns:a16="http://schemas.microsoft.com/office/drawing/2014/main" val="3580190030"/>
                    </a:ext>
                  </a:extLst>
                </a:gridCol>
                <a:gridCol w="329184">
                  <a:extLst>
                    <a:ext uri="{9D8B030D-6E8A-4147-A177-3AD203B41FA5}">
                      <a16:colId xmlns:a16="http://schemas.microsoft.com/office/drawing/2014/main" val="1983980186"/>
                    </a:ext>
                  </a:extLst>
                </a:gridCol>
                <a:gridCol w="329184">
                  <a:extLst>
                    <a:ext uri="{9D8B030D-6E8A-4147-A177-3AD203B41FA5}">
                      <a16:colId xmlns:a16="http://schemas.microsoft.com/office/drawing/2014/main" val="3584775625"/>
                    </a:ext>
                  </a:extLst>
                </a:gridCol>
                <a:gridCol w="329184">
                  <a:extLst>
                    <a:ext uri="{9D8B030D-6E8A-4147-A177-3AD203B41FA5}">
                      <a16:colId xmlns:a16="http://schemas.microsoft.com/office/drawing/2014/main" val="1950030766"/>
                    </a:ext>
                  </a:extLst>
                </a:gridCol>
                <a:gridCol w="329184">
                  <a:extLst>
                    <a:ext uri="{9D8B030D-6E8A-4147-A177-3AD203B41FA5}">
                      <a16:colId xmlns:a16="http://schemas.microsoft.com/office/drawing/2014/main" val="2554870358"/>
                    </a:ext>
                  </a:extLst>
                </a:gridCol>
                <a:gridCol w="329184">
                  <a:extLst>
                    <a:ext uri="{9D8B030D-6E8A-4147-A177-3AD203B41FA5}">
                      <a16:colId xmlns:a16="http://schemas.microsoft.com/office/drawing/2014/main" val="1050185102"/>
                    </a:ext>
                  </a:extLst>
                </a:gridCol>
                <a:gridCol w="329184">
                  <a:extLst>
                    <a:ext uri="{9D8B030D-6E8A-4147-A177-3AD203B41FA5}">
                      <a16:colId xmlns:a16="http://schemas.microsoft.com/office/drawing/2014/main" val="3252335558"/>
                    </a:ext>
                  </a:extLst>
                </a:gridCol>
                <a:gridCol w="329184">
                  <a:extLst>
                    <a:ext uri="{9D8B030D-6E8A-4147-A177-3AD203B41FA5}">
                      <a16:colId xmlns:a16="http://schemas.microsoft.com/office/drawing/2014/main" val="804817711"/>
                    </a:ext>
                  </a:extLst>
                </a:gridCol>
                <a:gridCol w="329184">
                  <a:extLst>
                    <a:ext uri="{9D8B030D-6E8A-4147-A177-3AD203B41FA5}">
                      <a16:colId xmlns:a16="http://schemas.microsoft.com/office/drawing/2014/main" val="397036049"/>
                    </a:ext>
                  </a:extLst>
                </a:gridCol>
                <a:gridCol w="329184">
                  <a:extLst>
                    <a:ext uri="{9D8B030D-6E8A-4147-A177-3AD203B41FA5}">
                      <a16:colId xmlns:a16="http://schemas.microsoft.com/office/drawing/2014/main" val="1398630289"/>
                    </a:ext>
                  </a:extLst>
                </a:gridCol>
                <a:gridCol w="329184">
                  <a:extLst>
                    <a:ext uri="{9D8B030D-6E8A-4147-A177-3AD203B41FA5}">
                      <a16:colId xmlns:a16="http://schemas.microsoft.com/office/drawing/2014/main" val="3828098355"/>
                    </a:ext>
                  </a:extLst>
                </a:gridCol>
                <a:gridCol w="329184">
                  <a:extLst>
                    <a:ext uri="{9D8B030D-6E8A-4147-A177-3AD203B41FA5}">
                      <a16:colId xmlns:a16="http://schemas.microsoft.com/office/drawing/2014/main" val="1158857669"/>
                    </a:ext>
                  </a:extLst>
                </a:gridCol>
                <a:gridCol w="329184">
                  <a:extLst>
                    <a:ext uri="{9D8B030D-6E8A-4147-A177-3AD203B41FA5}">
                      <a16:colId xmlns:a16="http://schemas.microsoft.com/office/drawing/2014/main" val="325294294"/>
                    </a:ext>
                  </a:extLst>
                </a:gridCol>
                <a:gridCol w="329184">
                  <a:extLst>
                    <a:ext uri="{9D8B030D-6E8A-4147-A177-3AD203B41FA5}">
                      <a16:colId xmlns:a16="http://schemas.microsoft.com/office/drawing/2014/main" val="3482245894"/>
                    </a:ext>
                  </a:extLst>
                </a:gridCol>
                <a:gridCol w="1399032">
                  <a:extLst>
                    <a:ext uri="{9D8B030D-6E8A-4147-A177-3AD203B41FA5}">
                      <a16:colId xmlns:a16="http://schemas.microsoft.com/office/drawing/2014/main" val="119944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3303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- 2023-09-20 14:09:06</a:t>
                      </a:r>
                      <a:r>
                        <a:rPr kumimoji="0" lang="de-DE" sz="1000" b="0" i="0" u="none" strike="noStrike" kern="1200" cap="none" spc="0" normalizeH="0" baseline="0" noProof="0">
                          <a:ln>
                            <a:noFill/>
                          </a:ln>
                          <a:solidFill>
                            <a:prstClr val="black"/>
                          </a:solidFill>
                          <a:effectLst/>
                          <a:uLnTx/>
                          <a:uFillTx/>
                          <a:latin typeface="Calibri"/>
                          <a:ea typeface="+mn-ea"/>
                          <a:cs typeface="+mn-cs"/>
                        </a:rPr>
                        <a:t>
 WURZELPETER. Es muss Liebe sein!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https://quintly-image-storage.s3.amazonaws.com/8b39009b5fbd521a7092e076c7f6b1b8/465d10da1e18ba5fb38c6ea9ea2a5ef5.jpg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12646226"/>
                  </a:ext>
                </a:extLst>
              </a:tr>
            </a:tbl>
          </a:graphicData>
        </a:graphic>
      </p:graphicFrame>
      <p:sp>
        <p:nvSpPr>
          <p:cNvPr id="4" name="Text Placeholder 3">
            <a:extLst>
              <a:ext uri="{FF2B5EF4-FFF2-40B4-BE49-F238E27FC236}">
                <a16:creationId xmlns:a16="http://schemas.microsoft.com/office/drawing/2014/main" id="{2C44829C-83AB-462B-95A9-B891AF5A387D}"/>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0724018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8DAC5-D972-4F3A-BF5E-EE0502357660}"/>
              </a:ext>
            </a:extLst>
          </p:cNvPr>
          <p:cNvSpPr>
            <a:spLocks noGrp="1"/>
          </p:cNvSpPr>
          <p:nvPr>
            <p:ph type="title"/>
          </p:nvPr>
        </p:nvSpPr>
        <p:spPr/>
        <p:txBody>
          <a:bodyPr/>
          <a:lstStyle/>
          <a:p>
            <a:r>
              <a:rPr lang="en-US"/>
              <a:t>Facebook Ads Performance Table | WUP - 22 of 25</a:t>
            </a:r>
          </a:p>
        </p:txBody>
      </p:sp>
      <p:graphicFrame>
        <p:nvGraphicFramePr>
          <p:cNvPr id="5" name="Table Placeholder 4">
            <a:extLst>
              <a:ext uri="{FF2B5EF4-FFF2-40B4-BE49-F238E27FC236}">
                <a16:creationId xmlns:a16="http://schemas.microsoft.com/office/drawing/2014/main" id="{E26A91D8-CBBD-4483-9F15-6B5FA5418403}"/>
              </a:ext>
            </a:extLst>
          </p:cNvPr>
          <p:cNvGraphicFramePr>
            <a:graphicFrameLocks noGrp="1"/>
          </p:cNvGraphicFramePr>
          <p:nvPr>
            <p:ph type="tbl" sz="quarter" idx="13"/>
            <p:extLst>
              <p:ext uri="{D42A27DB-BD31-4B8C-83A1-F6EECF244321}">
                <p14:modId xmlns:p14="http://schemas.microsoft.com/office/powerpoint/2010/main" val="63880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68428752"/>
                    </a:ext>
                  </a:extLst>
                </a:gridCol>
                <a:gridCol w="905256">
                  <a:extLst>
                    <a:ext uri="{9D8B030D-6E8A-4147-A177-3AD203B41FA5}">
                      <a16:colId xmlns:a16="http://schemas.microsoft.com/office/drawing/2014/main" val="3956397030"/>
                    </a:ext>
                  </a:extLst>
                </a:gridCol>
                <a:gridCol w="329184">
                  <a:extLst>
                    <a:ext uri="{9D8B030D-6E8A-4147-A177-3AD203B41FA5}">
                      <a16:colId xmlns:a16="http://schemas.microsoft.com/office/drawing/2014/main" val="3406000844"/>
                    </a:ext>
                  </a:extLst>
                </a:gridCol>
                <a:gridCol w="329184">
                  <a:extLst>
                    <a:ext uri="{9D8B030D-6E8A-4147-A177-3AD203B41FA5}">
                      <a16:colId xmlns:a16="http://schemas.microsoft.com/office/drawing/2014/main" val="829270487"/>
                    </a:ext>
                  </a:extLst>
                </a:gridCol>
                <a:gridCol w="329184">
                  <a:extLst>
                    <a:ext uri="{9D8B030D-6E8A-4147-A177-3AD203B41FA5}">
                      <a16:colId xmlns:a16="http://schemas.microsoft.com/office/drawing/2014/main" val="2634189285"/>
                    </a:ext>
                  </a:extLst>
                </a:gridCol>
                <a:gridCol w="329184">
                  <a:extLst>
                    <a:ext uri="{9D8B030D-6E8A-4147-A177-3AD203B41FA5}">
                      <a16:colId xmlns:a16="http://schemas.microsoft.com/office/drawing/2014/main" val="441301166"/>
                    </a:ext>
                  </a:extLst>
                </a:gridCol>
                <a:gridCol w="329184">
                  <a:extLst>
                    <a:ext uri="{9D8B030D-6E8A-4147-A177-3AD203B41FA5}">
                      <a16:colId xmlns:a16="http://schemas.microsoft.com/office/drawing/2014/main" val="3034268707"/>
                    </a:ext>
                  </a:extLst>
                </a:gridCol>
                <a:gridCol w="329184">
                  <a:extLst>
                    <a:ext uri="{9D8B030D-6E8A-4147-A177-3AD203B41FA5}">
                      <a16:colId xmlns:a16="http://schemas.microsoft.com/office/drawing/2014/main" val="2588244722"/>
                    </a:ext>
                  </a:extLst>
                </a:gridCol>
                <a:gridCol w="329184">
                  <a:extLst>
                    <a:ext uri="{9D8B030D-6E8A-4147-A177-3AD203B41FA5}">
                      <a16:colId xmlns:a16="http://schemas.microsoft.com/office/drawing/2014/main" val="2068266083"/>
                    </a:ext>
                  </a:extLst>
                </a:gridCol>
                <a:gridCol w="329184">
                  <a:extLst>
                    <a:ext uri="{9D8B030D-6E8A-4147-A177-3AD203B41FA5}">
                      <a16:colId xmlns:a16="http://schemas.microsoft.com/office/drawing/2014/main" val="76815835"/>
                    </a:ext>
                  </a:extLst>
                </a:gridCol>
                <a:gridCol w="329184">
                  <a:extLst>
                    <a:ext uri="{9D8B030D-6E8A-4147-A177-3AD203B41FA5}">
                      <a16:colId xmlns:a16="http://schemas.microsoft.com/office/drawing/2014/main" val="3857983407"/>
                    </a:ext>
                  </a:extLst>
                </a:gridCol>
                <a:gridCol w="329184">
                  <a:extLst>
                    <a:ext uri="{9D8B030D-6E8A-4147-A177-3AD203B41FA5}">
                      <a16:colId xmlns:a16="http://schemas.microsoft.com/office/drawing/2014/main" val="3085266393"/>
                    </a:ext>
                  </a:extLst>
                </a:gridCol>
                <a:gridCol w="329184">
                  <a:extLst>
                    <a:ext uri="{9D8B030D-6E8A-4147-A177-3AD203B41FA5}">
                      <a16:colId xmlns:a16="http://schemas.microsoft.com/office/drawing/2014/main" val="4089059738"/>
                    </a:ext>
                  </a:extLst>
                </a:gridCol>
                <a:gridCol w="329184">
                  <a:extLst>
                    <a:ext uri="{9D8B030D-6E8A-4147-A177-3AD203B41FA5}">
                      <a16:colId xmlns:a16="http://schemas.microsoft.com/office/drawing/2014/main" val="1565708572"/>
                    </a:ext>
                  </a:extLst>
                </a:gridCol>
                <a:gridCol w="329184">
                  <a:extLst>
                    <a:ext uri="{9D8B030D-6E8A-4147-A177-3AD203B41FA5}">
                      <a16:colId xmlns:a16="http://schemas.microsoft.com/office/drawing/2014/main" val="3607323577"/>
                    </a:ext>
                  </a:extLst>
                </a:gridCol>
                <a:gridCol w="1399032">
                  <a:extLst>
                    <a:ext uri="{9D8B030D-6E8A-4147-A177-3AD203B41FA5}">
                      <a16:colId xmlns:a16="http://schemas.microsoft.com/office/drawing/2014/main" val="3185026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8924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- 2023-09-20 14:05:57</a:t>
                      </a:r>
                      <a:r>
                        <a:rPr kumimoji="0" lang="de-DE" sz="1000" b="0" i="0" u="none" strike="noStrike" kern="1200" cap="none" spc="0" normalizeH="0" baseline="0" noProof="0">
                          <a:ln>
                            <a:noFill/>
                          </a:ln>
                          <a:solidFill>
                            <a:prstClr val="black"/>
                          </a:solidFill>
                          <a:effectLst/>
                          <a:uLnTx/>
                          <a:uFillTx/>
                          <a:latin typeface="Calibri"/>
                          <a:ea typeface="+mn-ea"/>
                          <a:cs typeface="+mn-cs"/>
                        </a:rPr>
                        <a:t>
 Die beste Nachricht des Tages: WURZELPETER steht am Grill.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https://quintly-image-storage.s3.amazonaws.com/8b39009b5fbd521a7092e076c7f6b1b8/7c7a128f1be03a42857b63b9b879c345.jpg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518417577"/>
                  </a:ext>
                </a:extLst>
              </a:tr>
            </a:tbl>
          </a:graphicData>
        </a:graphic>
      </p:graphicFrame>
      <p:sp>
        <p:nvSpPr>
          <p:cNvPr id="4" name="Text Placeholder 3">
            <a:extLst>
              <a:ext uri="{FF2B5EF4-FFF2-40B4-BE49-F238E27FC236}">
                <a16:creationId xmlns:a16="http://schemas.microsoft.com/office/drawing/2014/main" id="{9FD16297-02C6-4ABD-9430-6EED3BB58D19}"/>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463067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3E42-8E71-4814-AF8D-40D4DF63E58B}"/>
              </a:ext>
            </a:extLst>
          </p:cNvPr>
          <p:cNvSpPr>
            <a:spLocks noGrp="1"/>
          </p:cNvSpPr>
          <p:nvPr>
            <p:ph type="title"/>
          </p:nvPr>
        </p:nvSpPr>
        <p:spPr/>
        <p:txBody>
          <a:bodyPr/>
          <a:lstStyle/>
          <a:p>
            <a:r>
              <a:rPr lang="en-US"/>
              <a:t>Facebook Ads Performance Table | WUP - 23 of 25</a:t>
            </a:r>
          </a:p>
        </p:txBody>
      </p:sp>
      <p:graphicFrame>
        <p:nvGraphicFramePr>
          <p:cNvPr id="5" name="Table Placeholder 4">
            <a:extLst>
              <a:ext uri="{FF2B5EF4-FFF2-40B4-BE49-F238E27FC236}">
                <a16:creationId xmlns:a16="http://schemas.microsoft.com/office/drawing/2014/main" id="{7018C9F8-2E5E-4E49-B9E1-7D288CADE1A1}"/>
              </a:ext>
            </a:extLst>
          </p:cNvPr>
          <p:cNvGraphicFramePr>
            <a:graphicFrameLocks noGrp="1"/>
          </p:cNvGraphicFramePr>
          <p:nvPr>
            <p:ph type="tbl" sz="quarter" idx="13"/>
            <p:extLst>
              <p:ext uri="{D42A27DB-BD31-4B8C-83A1-F6EECF244321}">
                <p14:modId xmlns:p14="http://schemas.microsoft.com/office/powerpoint/2010/main" val="104102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8304266"/>
                    </a:ext>
                  </a:extLst>
                </a:gridCol>
                <a:gridCol w="905256">
                  <a:extLst>
                    <a:ext uri="{9D8B030D-6E8A-4147-A177-3AD203B41FA5}">
                      <a16:colId xmlns:a16="http://schemas.microsoft.com/office/drawing/2014/main" val="2672685759"/>
                    </a:ext>
                  </a:extLst>
                </a:gridCol>
                <a:gridCol w="329184">
                  <a:extLst>
                    <a:ext uri="{9D8B030D-6E8A-4147-A177-3AD203B41FA5}">
                      <a16:colId xmlns:a16="http://schemas.microsoft.com/office/drawing/2014/main" val="1773173742"/>
                    </a:ext>
                  </a:extLst>
                </a:gridCol>
                <a:gridCol w="329184">
                  <a:extLst>
                    <a:ext uri="{9D8B030D-6E8A-4147-A177-3AD203B41FA5}">
                      <a16:colId xmlns:a16="http://schemas.microsoft.com/office/drawing/2014/main" val="2855008745"/>
                    </a:ext>
                  </a:extLst>
                </a:gridCol>
                <a:gridCol w="329184">
                  <a:extLst>
                    <a:ext uri="{9D8B030D-6E8A-4147-A177-3AD203B41FA5}">
                      <a16:colId xmlns:a16="http://schemas.microsoft.com/office/drawing/2014/main" val="3476477688"/>
                    </a:ext>
                  </a:extLst>
                </a:gridCol>
                <a:gridCol w="329184">
                  <a:extLst>
                    <a:ext uri="{9D8B030D-6E8A-4147-A177-3AD203B41FA5}">
                      <a16:colId xmlns:a16="http://schemas.microsoft.com/office/drawing/2014/main" val="4019403170"/>
                    </a:ext>
                  </a:extLst>
                </a:gridCol>
                <a:gridCol w="329184">
                  <a:extLst>
                    <a:ext uri="{9D8B030D-6E8A-4147-A177-3AD203B41FA5}">
                      <a16:colId xmlns:a16="http://schemas.microsoft.com/office/drawing/2014/main" val="1098192082"/>
                    </a:ext>
                  </a:extLst>
                </a:gridCol>
                <a:gridCol w="329184">
                  <a:extLst>
                    <a:ext uri="{9D8B030D-6E8A-4147-A177-3AD203B41FA5}">
                      <a16:colId xmlns:a16="http://schemas.microsoft.com/office/drawing/2014/main" val="2020509055"/>
                    </a:ext>
                  </a:extLst>
                </a:gridCol>
                <a:gridCol w="329184">
                  <a:extLst>
                    <a:ext uri="{9D8B030D-6E8A-4147-A177-3AD203B41FA5}">
                      <a16:colId xmlns:a16="http://schemas.microsoft.com/office/drawing/2014/main" val="1502422720"/>
                    </a:ext>
                  </a:extLst>
                </a:gridCol>
                <a:gridCol w="329184">
                  <a:extLst>
                    <a:ext uri="{9D8B030D-6E8A-4147-A177-3AD203B41FA5}">
                      <a16:colId xmlns:a16="http://schemas.microsoft.com/office/drawing/2014/main" val="1330053690"/>
                    </a:ext>
                  </a:extLst>
                </a:gridCol>
                <a:gridCol w="329184">
                  <a:extLst>
                    <a:ext uri="{9D8B030D-6E8A-4147-A177-3AD203B41FA5}">
                      <a16:colId xmlns:a16="http://schemas.microsoft.com/office/drawing/2014/main" val="3765940711"/>
                    </a:ext>
                  </a:extLst>
                </a:gridCol>
                <a:gridCol w="329184">
                  <a:extLst>
                    <a:ext uri="{9D8B030D-6E8A-4147-A177-3AD203B41FA5}">
                      <a16:colId xmlns:a16="http://schemas.microsoft.com/office/drawing/2014/main" val="1331007531"/>
                    </a:ext>
                  </a:extLst>
                </a:gridCol>
                <a:gridCol w="329184">
                  <a:extLst>
                    <a:ext uri="{9D8B030D-6E8A-4147-A177-3AD203B41FA5}">
                      <a16:colId xmlns:a16="http://schemas.microsoft.com/office/drawing/2014/main" val="2355436331"/>
                    </a:ext>
                  </a:extLst>
                </a:gridCol>
                <a:gridCol w="329184">
                  <a:extLst>
                    <a:ext uri="{9D8B030D-6E8A-4147-A177-3AD203B41FA5}">
                      <a16:colId xmlns:a16="http://schemas.microsoft.com/office/drawing/2014/main" val="4200965705"/>
                    </a:ext>
                  </a:extLst>
                </a:gridCol>
                <a:gridCol w="329184">
                  <a:extLst>
                    <a:ext uri="{9D8B030D-6E8A-4147-A177-3AD203B41FA5}">
                      <a16:colId xmlns:a16="http://schemas.microsoft.com/office/drawing/2014/main" val="3208486539"/>
                    </a:ext>
                  </a:extLst>
                </a:gridCol>
                <a:gridCol w="1399032">
                  <a:extLst>
                    <a:ext uri="{9D8B030D-6E8A-4147-A177-3AD203B41FA5}">
                      <a16:colId xmlns:a16="http://schemas.microsoft.com/office/drawing/2014/main" val="382210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6810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- 2023-09-20 13:34:54</a:t>
                      </a:r>
                      <a:r>
                        <a:rPr kumimoji="0" lang="de-DE" sz="1000" b="0" i="0" u="none" strike="noStrike" kern="1200" cap="none" spc="0" normalizeH="0" baseline="0" noProof="0">
                          <a:ln>
                            <a:noFill/>
                          </a:ln>
                          <a:solidFill>
                            <a:prstClr val="black"/>
                          </a:solidFill>
                          <a:effectLst/>
                          <a:uLnTx/>
                          <a:uFillTx/>
                          <a:latin typeface="Calibri"/>
                          <a:ea typeface="+mn-ea"/>
                          <a:cs typeface="+mn-cs"/>
                        </a:rPr>
                        <a:t>
 WURZELPETER. Es muss Liebe sein!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https://quintly-image-storage.s3.amazonaws.com/8b39009b5fbd521a7092e076c7f6b1b8/465d10da1e18ba5fb38c6ea9ea2a5ef5.jpg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350779114"/>
                  </a:ext>
                </a:extLst>
              </a:tr>
            </a:tbl>
          </a:graphicData>
        </a:graphic>
      </p:graphicFrame>
      <p:sp>
        <p:nvSpPr>
          <p:cNvPr id="4" name="Text Placeholder 3">
            <a:extLst>
              <a:ext uri="{FF2B5EF4-FFF2-40B4-BE49-F238E27FC236}">
                <a16:creationId xmlns:a16="http://schemas.microsoft.com/office/drawing/2014/main" id="{01CFE285-13A1-4F7F-BAF3-809789C9BE1B}"/>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9697820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4D0E-8FF6-4568-8CA4-A960C65B1530}"/>
              </a:ext>
            </a:extLst>
          </p:cNvPr>
          <p:cNvSpPr>
            <a:spLocks noGrp="1"/>
          </p:cNvSpPr>
          <p:nvPr>
            <p:ph type="title"/>
          </p:nvPr>
        </p:nvSpPr>
        <p:spPr/>
        <p:txBody>
          <a:bodyPr/>
          <a:lstStyle/>
          <a:p>
            <a:r>
              <a:rPr lang="en-US"/>
              <a:t>Facebook Ads Performance Table | WUP - 24 of 25</a:t>
            </a:r>
          </a:p>
        </p:txBody>
      </p:sp>
      <p:graphicFrame>
        <p:nvGraphicFramePr>
          <p:cNvPr id="5" name="Table Placeholder 4">
            <a:extLst>
              <a:ext uri="{FF2B5EF4-FFF2-40B4-BE49-F238E27FC236}">
                <a16:creationId xmlns:a16="http://schemas.microsoft.com/office/drawing/2014/main" id="{1B3CC406-3937-4192-B476-68F839B8E595}"/>
              </a:ext>
            </a:extLst>
          </p:cNvPr>
          <p:cNvGraphicFramePr>
            <a:graphicFrameLocks noGrp="1"/>
          </p:cNvGraphicFramePr>
          <p:nvPr>
            <p:ph type="tbl" sz="quarter" idx="13"/>
            <p:extLst>
              <p:ext uri="{D42A27DB-BD31-4B8C-83A1-F6EECF244321}">
                <p14:modId xmlns:p14="http://schemas.microsoft.com/office/powerpoint/2010/main" val="381357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60615133"/>
                    </a:ext>
                  </a:extLst>
                </a:gridCol>
                <a:gridCol w="905256">
                  <a:extLst>
                    <a:ext uri="{9D8B030D-6E8A-4147-A177-3AD203B41FA5}">
                      <a16:colId xmlns:a16="http://schemas.microsoft.com/office/drawing/2014/main" val="3510157016"/>
                    </a:ext>
                  </a:extLst>
                </a:gridCol>
                <a:gridCol w="329184">
                  <a:extLst>
                    <a:ext uri="{9D8B030D-6E8A-4147-A177-3AD203B41FA5}">
                      <a16:colId xmlns:a16="http://schemas.microsoft.com/office/drawing/2014/main" val="2716425909"/>
                    </a:ext>
                  </a:extLst>
                </a:gridCol>
                <a:gridCol w="329184">
                  <a:extLst>
                    <a:ext uri="{9D8B030D-6E8A-4147-A177-3AD203B41FA5}">
                      <a16:colId xmlns:a16="http://schemas.microsoft.com/office/drawing/2014/main" val="194097754"/>
                    </a:ext>
                  </a:extLst>
                </a:gridCol>
                <a:gridCol w="329184">
                  <a:extLst>
                    <a:ext uri="{9D8B030D-6E8A-4147-A177-3AD203B41FA5}">
                      <a16:colId xmlns:a16="http://schemas.microsoft.com/office/drawing/2014/main" val="4270517780"/>
                    </a:ext>
                  </a:extLst>
                </a:gridCol>
                <a:gridCol w="329184">
                  <a:extLst>
                    <a:ext uri="{9D8B030D-6E8A-4147-A177-3AD203B41FA5}">
                      <a16:colId xmlns:a16="http://schemas.microsoft.com/office/drawing/2014/main" val="903822513"/>
                    </a:ext>
                  </a:extLst>
                </a:gridCol>
                <a:gridCol w="329184">
                  <a:extLst>
                    <a:ext uri="{9D8B030D-6E8A-4147-A177-3AD203B41FA5}">
                      <a16:colId xmlns:a16="http://schemas.microsoft.com/office/drawing/2014/main" val="1930637175"/>
                    </a:ext>
                  </a:extLst>
                </a:gridCol>
                <a:gridCol w="329184">
                  <a:extLst>
                    <a:ext uri="{9D8B030D-6E8A-4147-A177-3AD203B41FA5}">
                      <a16:colId xmlns:a16="http://schemas.microsoft.com/office/drawing/2014/main" val="1496030424"/>
                    </a:ext>
                  </a:extLst>
                </a:gridCol>
                <a:gridCol w="329184">
                  <a:extLst>
                    <a:ext uri="{9D8B030D-6E8A-4147-A177-3AD203B41FA5}">
                      <a16:colId xmlns:a16="http://schemas.microsoft.com/office/drawing/2014/main" val="3614520909"/>
                    </a:ext>
                  </a:extLst>
                </a:gridCol>
                <a:gridCol w="329184">
                  <a:extLst>
                    <a:ext uri="{9D8B030D-6E8A-4147-A177-3AD203B41FA5}">
                      <a16:colId xmlns:a16="http://schemas.microsoft.com/office/drawing/2014/main" val="4077002808"/>
                    </a:ext>
                  </a:extLst>
                </a:gridCol>
                <a:gridCol w="329184">
                  <a:extLst>
                    <a:ext uri="{9D8B030D-6E8A-4147-A177-3AD203B41FA5}">
                      <a16:colId xmlns:a16="http://schemas.microsoft.com/office/drawing/2014/main" val="2890899491"/>
                    </a:ext>
                  </a:extLst>
                </a:gridCol>
                <a:gridCol w="329184">
                  <a:extLst>
                    <a:ext uri="{9D8B030D-6E8A-4147-A177-3AD203B41FA5}">
                      <a16:colId xmlns:a16="http://schemas.microsoft.com/office/drawing/2014/main" val="4100554219"/>
                    </a:ext>
                  </a:extLst>
                </a:gridCol>
                <a:gridCol w="329184">
                  <a:extLst>
                    <a:ext uri="{9D8B030D-6E8A-4147-A177-3AD203B41FA5}">
                      <a16:colId xmlns:a16="http://schemas.microsoft.com/office/drawing/2014/main" val="2134456559"/>
                    </a:ext>
                  </a:extLst>
                </a:gridCol>
                <a:gridCol w="329184">
                  <a:extLst>
                    <a:ext uri="{9D8B030D-6E8A-4147-A177-3AD203B41FA5}">
                      <a16:colId xmlns:a16="http://schemas.microsoft.com/office/drawing/2014/main" val="4117758767"/>
                    </a:ext>
                  </a:extLst>
                </a:gridCol>
                <a:gridCol w="329184">
                  <a:extLst>
                    <a:ext uri="{9D8B030D-6E8A-4147-A177-3AD203B41FA5}">
                      <a16:colId xmlns:a16="http://schemas.microsoft.com/office/drawing/2014/main" val="3828165049"/>
                    </a:ext>
                  </a:extLst>
                </a:gridCol>
                <a:gridCol w="1399032">
                  <a:extLst>
                    <a:ext uri="{9D8B030D-6E8A-4147-A177-3AD203B41FA5}">
                      <a16:colId xmlns:a16="http://schemas.microsoft.com/office/drawing/2014/main" val="3474242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2517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- 2023-09-20 13:29:53</a:t>
                      </a:r>
                      <a:r>
                        <a:rPr kumimoji="0" lang="de-DE" sz="1000" b="0" i="0" u="none" strike="noStrike" kern="1200" cap="none" spc="0" normalizeH="0" baseline="0" noProof="0">
                          <a:ln>
                            <a:noFill/>
                          </a:ln>
                          <a:solidFill>
                            <a:prstClr val="black"/>
                          </a:solidFill>
                          <a:effectLst/>
                          <a:uLnTx/>
                          <a:uFillTx/>
                          <a:latin typeface="Calibri"/>
                          <a:ea typeface="+mn-ea"/>
                          <a:cs typeface="+mn-cs"/>
                        </a:rPr>
                        <a:t>
 Die beste Nachricht des Tages: WURZELPETER steht am Grill.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https://quintly-image-storage.s3.amazonaws.com/8b39009b5fbd521a7092e076c7f6b1b8/7c7a128f1be03a42857b63b9b879c345.jpg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713947947"/>
                  </a:ext>
                </a:extLst>
              </a:tr>
            </a:tbl>
          </a:graphicData>
        </a:graphic>
      </p:graphicFrame>
      <p:sp>
        <p:nvSpPr>
          <p:cNvPr id="4" name="Text Placeholder 3">
            <a:extLst>
              <a:ext uri="{FF2B5EF4-FFF2-40B4-BE49-F238E27FC236}">
                <a16:creationId xmlns:a16="http://schemas.microsoft.com/office/drawing/2014/main" id="{5D14CAE9-DD35-4FDE-AB90-507A9C779737}"/>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17131119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3D87-DF9B-4AD4-B022-54A159A0BB9D}"/>
              </a:ext>
            </a:extLst>
          </p:cNvPr>
          <p:cNvSpPr>
            <a:spLocks noGrp="1"/>
          </p:cNvSpPr>
          <p:nvPr>
            <p:ph type="title"/>
          </p:nvPr>
        </p:nvSpPr>
        <p:spPr/>
        <p:txBody>
          <a:bodyPr/>
          <a:lstStyle/>
          <a:p>
            <a:r>
              <a:rPr lang="en-US"/>
              <a:t>Facebook Ads Performance Table | WUP - 25 of 25</a:t>
            </a:r>
          </a:p>
        </p:txBody>
      </p:sp>
      <p:graphicFrame>
        <p:nvGraphicFramePr>
          <p:cNvPr id="5" name="Table Placeholder 4">
            <a:extLst>
              <a:ext uri="{FF2B5EF4-FFF2-40B4-BE49-F238E27FC236}">
                <a16:creationId xmlns:a16="http://schemas.microsoft.com/office/drawing/2014/main" id="{A6269958-FF28-4A92-80C0-A976538953A7}"/>
              </a:ext>
            </a:extLst>
          </p:cNvPr>
          <p:cNvGraphicFramePr>
            <a:graphicFrameLocks noGrp="1"/>
          </p:cNvGraphicFramePr>
          <p:nvPr>
            <p:ph type="tbl" sz="quarter" idx="13"/>
            <p:extLst>
              <p:ext uri="{D42A27DB-BD31-4B8C-83A1-F6EECF244321}">
                <p14:modId xmlns:p14="http://schemas.microsoft.com/office/powerpoint/2010/main" val="227064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64171056"/>
                    </a:ext>
                  </a:extLst>
                </a:gridCol>
                <a:gridCol w="905256">
                  <a:extLst>
                    <a:ext uri="{9D8B030D-6E8A-4147-A177-3AD203B41FA5}">
                      <a16:colId xmlns:a16="http://schemas.microsoft.com/office/drawing/2014/main" val="2571888788"/>
                    </a:ext>
                  </a:extLst>
                </a:gridCol>
                <a:gridCol w="329184">
                  <a:extLst>
                    <a:ext uri="{9D8B030D-6E8A-4147-A177-3AD203B41FA5}">
                      <a16:colId xmlns:a16="http://schemas.microsoft.com/office/drawing/2014/main" val="2659694785"/>
                    </a:ext>
                  </a:extLst>
                </a:gridCol>
                <a:gridCol w="329184">
                  <a:extLst>
                    <a:ext uri="{9D8B030D-6E8A-4147-A177-3AD203B41FA5}">
                      <a16:colId xmlns:a16="http://schemas.microsoft.com/office/drawing/2014/main" val="1865971483"/>
                    </a:ext>
                  </a:extLst>
                </a:gridCol>
                <a:gridCol w="329184">
                  <a:extLst>
                    <a:ext uri="{9D8B030D-6E8A-4147-A177-3AD203B41FA5}">
                      <a16:colId xmlns:a16="http://schemas.microsoft.com/office/drawing/2014/main" val="3663794108"/>
                    </a:ext>
                  </a:extLst>
                </a:gridCol>
                <a:gridCol w="329184">
                  <a:extLst>
                    <a:ext uri="{9D8B030D-6E8A-4147-A177-3AD203B41FA5}">
                      <a16:colId xmlns:a16="http://schemas.microsoft.com/office/drawing/2014/main" val="3495453192"/>
                    </a:ext>
                  </a:extLst>
                </a:gridCol>
                <a:gridCol w="329184">
                  <a:extLst>
                    <a:ext uri="{9D8B030D-6E8A-4147-A177-3AD203B41FA5}">
                      <a16:colId xmlns:a16="http://schemas.microsoft.com/office/drawing/2014/main" val="4069641192"/>
                    </a:ext>
                  </a:extLst>
                </a:gridCol>
                <a:gridCol w="329184">
                  <a:extLst>
                    <a:ext uri="{9D8B030D-6E8A-4147-A177-3AD203B41FA5}">
                      <a16:colId xmlns:a16="http://schemas.microsoft.com/office/drawing/2014/main" val="1818419493"/>
                    </a:ext>
                  </a:extLst>
                </a:gridCol>
                <a:gridCol w="329184">
                  <a:extLst>
                    <a:ext uri="{9D8B030D-6E8A-4147-A177-3AD203B41FA5}">
                      <a16:colId xmlns:a16="http://schemas.microsoft.com/office/drawing/2014/main" val="339912185"/>
                    </a:ext>
                  </a:extLst>
                </a:gridCol>
                <a:gridCol w="329184">
                  <a:extLst>
                    <a:ext uri="{9D8B030D-6E8A-4147-A177-3AD203B41FA5}">
                      <a16:colId xmlns:a16="http://schemas.microsoft.com/office/drawing/2014/main" val="1760259074"/>
                    </a:ext>
                  </a:extLst>
                </a:gridCol>
                <a:gridCol w="329184">
                  <a:extLst>
                    <a:ext uri="{9D8B030D-6E8A-4147-A177-3AD203B41FA5}">
                      <a16:colId xmlns:a16="http://schemas.microsoft.com/office/drawing/2014/main" val="3384721398"/>
                    </a:ext>
                  </a:extLst>
                </a:gridCol>
                <a:gridCol w="329184">
                  <a:extLst>
                    <a:ext uri="{9D8B030D-6E8A-4147-A177-3AD203B41FA5}">
                      <a16:colId xmlns:a16="http://schemas.microsoft.com/office/drawing/2014/main" val="44436262"/>
                    </a:ext>
                  </a:extLst>
                </a:gridCol>
                <a:gridCol w="329184">
                  <a:extLst>
                    <a:ext uri="{9D8B030D-6E8A-4147-A177-3AD203B41FA5}">
                      <a16:colId xmlns:a16="http://schemas.microsoft.com/office/drawing/2014/main" val="3644420774"/>
                    </a:ext>
                  </a:extLst>
                </a:gridCol>
                <a:gridCol w="329184">
                  <a:extLst>
                    <a:ext uri="{9D8B030D-6E8A-4147-A177-3AD203B41FA5}">
                      <a16:colId xmlns:a16="http://schemas.microsoft.com/office/drawing/2014/main" val="2731239044"/>
                    </a:ext>
                  </a:extLst>
                </a:gridCol>
                <a:gridCol w="329184">
                  <a:extLst>
                    <a:ext uri="{9D8B030D-6E8A-4147-A177-3AD203B41FA5}">
                      <a16:colId xmlns:a16="http://schemas.microsoft.com/office/drawing/2014/main" val="3031960087"/>
                    </a:ext>
                  </a:extLst>
                </a:gridCol>
                <a:gridCol w="1399032">
                  <a:extLst>
                    <a:ext uri="{9D8B030D-6E8A-4147-A177-3AD203B41FA5}">
                      <a16:colId xmlns:a16="http://schemas.microsoft.com/office/drawing/2014/main" val="257768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0847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- 2023-09-18 08:33:14</a:t>
                      </a:r>
                      <a:r>
                        <a:rPr kumimoji="0" lang="de-DE" sz="1000" b="0" i="0" u="none" strike="noStrike" kern="1200" cap="none" spc="0" normalizeH="0" baseline="0" noProof="0">
                          <a:ln>
                            <a:noFill/>
                          </a:ln>
                          <a:solidFill>
                            <a:prstClr val="black"/>
                          </a:solidFill>
                          <a:effectLst/>
                          <a:uLnTx/>
                          <a:uFillTx/>
                          <a:latin typeface="Calibri"/>
                          <a:ea typeface="+mn-ea"/>
                          <a:cs typeface="+mn-cs"/>
                        </a:rPr>
                        <a:t>
 Gestern ist die neue Ausgabe vom "Fire and Food"-Magazin erschienen und wir sind dabei. Schaut mal rein und probiert unser leckeres Rezept aus. 
Habt ihr euch schon ein Exemplar gesichert?
#fireandfood #wurzelpeter #rezept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https://quintly-image-storage.s3.amazonaws.com/41dab11f591432fb16330d3b3f68d1af/6db1b85635686bd6b35f8db6ba159f58.jpg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900619531"/>
                  </a:ext>
                </a:extLst>
              </a:tr>
            </a:tbl>
          </a:graphicData>
        </a:graphic>
      </p:graphicFrame>
      <p:sp>
        <p:nvSpPr>
          <p:cNvPr id="4" name="Text Placeholder 3">
            <a:extLst>
              <a:ext uri="{FF2B5EF4-FFF2-40B4-BE49-F238E27FC236}">
                <a16:creationId xmlns:a16="http://schemas.microsoft.com/office/drawing/2014/main" id="{D54D5ECE-3210-4AB9-9220-ABEE599A6922}"/>
              </a:ext>
            </a:extLst>
          </p:cNvPr>
          <p:cNvSpPr>
            <a:spLocks noGrp="1"/>
          </p:cNvSpPr>
          <p:nvPr>
            <p:ph type="body" sz="quarter" idx="14"/>
          </p:nvPr>
        </p:nvSpPr>
        <p:spPr/>
        <p:txBody>
          <a:bodyPr/>
          <a:lstStyle/>
          <a:p>
            <a:r>
              <a:rPr lang="en-US"/>
              <a:t>01/01/2023 - 11/29/2023</a:t>
            </a:r>
          </a:p>
        </p:txBody>
      </p:sp>
    </p:spTree>
    <p:extLst>
      <p:ext uri="{BB962C8B-B14F-4D97-AF65-F5344CB8AC3E}">
        <p14:creationId xmlns:p14="http://schemas.microsoft.com/office/powerpoint/2010/main" val="31149111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A0BC-F17B-44CF-8A50-CF577A8C1BB1}"/>
              </a:ext>
            </a:extLst>
          </p:cNvPr>
          <p:cNvSpPr>
            <a:spLocks noGrp="1"/>
          </p:cNvSpPr>
          <p:nvPr>
            <p:ph type="title"/>
          </p:nvPr>
        </p:nvSpPr>
        <p:spPr/>
        <p:txBody>
          <a:bodyPr/>
          <a:lstStyle/>
          <a:p>
            <a:r>
              <a:rPr lang="en-US"/>
              <a:t>Instagram Followers by City Table | WUP - 1 of 3</a:t>
            </a:r>
          </a:p>
        </p:txBody>
      </p:sp>
      <p:graphicFrame>
        <p:nvGraphicFramePr>
          <p:cNvPr id="5" name="Table Placeholder 4">
            <a:extLst>
              <a:ext uri="{FF2B5EF4-FFF2-40B4-BE49-F238E27FC236}">
                <a16:creationId xmlns:a16="http://schemas.microsoft.com/office/drawing/2014/main" id="{A2F8BBD1-D2A6-4046-8461-19B5C5F4C25B}"/>
              </a:ext>
            </a:extLst>
          </p:cNvPr>
          <p:cNvGraphicFramePr>
            <a:graphicFrameLocks noGrp="1"/>
          </p:cNvGraphicFramePr>
          <p:nvPr>
            <p:ph type="tbl" sz="quarter" idx="13"/>
            <p:extLst>
              <p:ext uri="{D42A27DB-BD31-4B8C-83A1-F6EECF244321}">
                <p14:modId xmlns:p14="http://schemas.microsoft.com/office/powerpoint/2010/main" val="91454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474073567"/>
                    </a:ext>
                  </a:extLst>
                </a:gridCol>
                <a:gridCol w="3456432">
                  <a:extLst>
                    <a:ext uri="{9D8B030D-6E8A-4147-A177-3AD203B41FA5}">
                      <a16:colId xmlns:a16="http://schemas.microsoft.com/office/drawing/2014/main" val="383993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74750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401280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Cologne,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72493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Seoul, Seoul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374970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 York, New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98407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23674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48818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Neuhof,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392975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Wuppertal,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47230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Bergkamen,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143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785801391"/>
                  </a:ext>
                </a:extLst>
              </a:tr>
            </a:tbl>
          </a:graphicData>
        </a:graphic>
      </p:graphicFrame>
      <p:sp>
        <p:nvSpPr>
          <p:cNvPr id="4" name="Text Placeholder 3">
            <a:extLst>
              <a:ext uri="{FF2B5EF4-FFF2-40B4-BE49-F238E27FC236}">
                <a16:creationId xmlns:a16="http://schemas.microsoft.com/office/drawing/2014/main" id="{CB627C95-E2EF-40F1-86B2-CAFFA1C372D8}"/>
              </a:ext>
            </a:extLst>
          </p:cNvPr>
          <p:cNvSpPr>
            <a:spLocks noGrp="1"/>
          </p:cNvSpPr>
          <p:nvPr>
            <p:ph type="body" sz="quarter" idx="14"/>
          </p:nvPr>
        </p:nvSpPr>
        <p:spPr/>
        <p:txBody>
          <a:bodyPr/>
          <a:lstStyle/>
          <a:p>
            <a:r>
              <a:rPr lang="en-US"/>
              <a:t>10/30/2023 - 11/29/2023</a:t>
            </a:r>
          </a:p>
        </p:txBody>
      </p:sp>
    </p:spTree>
    <p:extLst>
      <p:ext uri="{BB962C8B-B14F-4D97-AF65-F5344CB8AC3E}">
        <p14:creationId xmlns:p14="http://schemas.microsoft.com/office/powerpoint/2010/main" val="35920521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86B00-C625-44B6-ABB6-58003DC4F6BE}"/>
              </a:ext>
            </a:extLst>
          </p:cNvPr>
          <p:cNvSpPr>
            <a:spLocks noGrp="1"/>
          </p:cNvSpPr>
          <p:nvPr>
            <p:ph type="title"/>
          </p:nvPr>
        </p:nvSpPr>
        <p:spPr/>
        <p:txBody>
          <a:bodyPr/>
          <a:lstStyle/>
          <a:p>
            <a:r>
              <a:rPr lang="en-US"/>
              <a:t>Instagram Followers by City Table | WUP - 2 of 3</a:t>
            </a:r>
          </a:p>
        </p:txBody>
      </p:sp>
      <p:graphicFrame>
        <p:nvGraphicFramePr>
          <p:cNvPr id="5" name="Table Placeholder 4">
            <a:extLst>
              <a:ext uri="{FF2B5EF4-FFF2-40B4-BE49-F238E27FC236}">
                <a16:creationId xmlns:a16="http://schemas.microsoft.com/office/drawing/2014/main" id="{537F355F-0C4B-482C-A0E6-ED6477BCBFF0}"/>
              </a:ext>
            </a:extLst>
          </p:cNvPr>
          <p:cNvGraphicFramePr>
            <a:graphicFrameLocks noGrp="1"/>
          </p:cNvGraphicFramePr>
          <p:nvPr>
            <p:ph type="tbl" sz="quarter" idx="13"/>
            <p:extLst>
              <p:ext uri="{D42A27DB-BD31-4B8C-83A1-F6EECF244321}">
                <p14:modId xmlns:p14="http://schemas.microsoft.com/office/powerpoint/2010/main" val="272735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229456172"/>
                    </a:ext>
                  </a:extLst>
                </a:gridCol>
                <a:gridCol w="3456432">
                  <a:extLst>
                    <a:ext uri="{9D8B030D-6E8A-4147-A177-3AD203B41FA5}">
                      <a16:colId xmlns:a16="http://schemas.microsoft.com/office/drawing/2014/main" val="29068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82332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53264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Hohe Börde, Saxony-Anhalt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77244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Höchenschwand,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77860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Moscow, Moscow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94830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76506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Jakarta, Jakarta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11709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Los Angeles, 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9566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Munich,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84637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Rio de Janeiro, Rio de Janeiro (state)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15331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São Paulo, São Paulo (state)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793030724"/>
                  </a:ext>
                </a:extLst>
              </a:tr>
            </a:tbl>
          </a:graphicData>
        </a:graphic>
      </p:graphicFrame>
      <p:sp>
        <p:nvSpPr>
          <p:cNvPr id="4" name="Text Placeholder 3">
            <a:extLst>
              <a:ext uri="{FF2B5EF4-FFF2-40B4-BE49-F238E27FC236}">
                <a16:creationId xmlns:a16="http://schemas.microsoft.com/office/drawing/2014/main" id="{65B1A2A2-B9B9-4763-BAD6-FF045C0F1A5B}"/>
              </a:ext>
            </a:extLst>
          </p:cNvPr>
          <p:cNvSpPr>
            <a:spLocks noGrp="1"/>
          </p:cNvSpPr>
          <p:nvPr>
            <p:ph type="body" sz="quarter" idx="14"/>
          </p:nvPr>
        </p:nvSpPr>
        <p:spPr/>
        <p:txBody>
          <a:bodyPr/>
          <a:lstStyle/>
          <a:p>
            <a:r>
              <a:rPr lang="en-US"/>
              <a:t>10/30/2023 - 11/29/2023</a:t>
            </a:r>
          </a:p>
        </p:txBody>
      </p:sp>
    </p:spTree>
    <p:extLst>
      <p:ext uri="{BB962C8B-B14F-4D97-AF65-F5344CB8AC3E}">
        <p14:creationId xmlns:p14="http://schemas.microsoft.com/office/powerpoint/2010/main" val="26900500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98E2-D701-4B64-A222-1A11133DDFA6}"/>
              </a:ext>
            </a:extLst>
          </p:cNvPr>
          <p:cNvSpPr>
            <a:spLocks noGrp="1"/>
          </p:cNvSpPr>
          <p:nvPr>
            <p:ph type="title"/>
          </p:nvPr>
        </p:nvSpPr>
        <p:spPr/>
        <p:txBody>
          <a:bodyPr/>
          <a:lstStyle/>
          <a:p>
            <a:r>
              <a:rPr lang="en-US"/>
              <a:t>Instagram Followers by City Table | WUP - 3 of 3</a:t>
            </a:r>
          </a:p>
        </p:txBody>
      </p:sp>
      <p:graphicFrame>
        <p:nvGraphicFramePr>
          <p:cNvPr id="5" name="Table Placeholder 4">
            <a:extLst>
              <a:ext uri="{FF2B5EF4-FFF2-40B4-BE49-F238E27FC236}">
                <a16:creationId xmlns:a16="http://schemas.microsoft.com/office/drawing/2014/main" id="{47892504-14C8-477E-9BDA-D97D1E659201}"/>
              </a:ext>
            </a:extLst>
          </p:cNvPr>
          <p:cNvGraphicFramePr>
            <a:graphicFrameLocks noGrp="1"/>
          </p:cNvGraphicFramePr>
          <p:nvPr>
            <p:ph type="tbl" sz="quarter" idx="13"/>
            <p:extLst>
              <p:ext uri="{D42A27DB-BD31-4B8C-83A1-F6EECF244321}">
                <p14:modId xmlns:p14="http://schemas.microsoft.com/office/powerpoint/2010/main" val="133848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166583566"/>
                    </a:ext>
                  </a:extLst>
                </a:gridCol>
                <a:gridCol w="3456432">
                  <a:extLst>
                    <a:ext uri="{9D8B030D-6E8A-4147-A177-3AD203B41FA5}">
                      <a16:colId xmlns:a16="http://schemas.microsoft.com/office/drawing/2014/main" val="241553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93235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Taipei, Taipei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0601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Traben-Trarbach, Rheinland-Pfalz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10830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Istanbul, Istanbul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95376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Madrid, Comunidad de 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35964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 Rheinland-Pfalz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028857077"/>
                  </a:ext>
                </a:extLst>
              </a:tr>
            </a:tbl>
          </a:graphicData>
        </a:graphic>
      </p:graphicFrame>
      <p:sp>
        <p:nvSpPr>
          <p:cNvPr id="4" name="Text Placeholder 3">
            <a:extLst>
              <a:ext uri="{FF2B5EF4-FFF2-40B4-BE49-F238E27FC236}">
                <a16:creationId xmlns:a16="http://schemas.microsoft.com/office/drawing/2014/main" id="{7BF8FBC1-0B4A-4B8A-9717-A347546E97B7}"/>
              </a:ext>
            </a:extLst>
          </p:cNvPr>
          <p:cNvSpPr>
            <a:spLocks noGrp="1"/>
          </p:cNvSpPr>
          <p:nvPr>
            <p:ph type="body" sz="quarter" idx="14"/>
          </p:nvPr>
        </p:nvSpPr>
        <p:spPr/>
        <p:txBody>
          <a:bodyPr/>
          <a:lstStyle/>
          <a:p>
            <a:r>
              <a:rPr lang="en-US"/>
              <a:t>10/30/2023 - 11/29/2023</a:t>
            </a:r>
          </a:p>
        </p:txBody>
      </p:sp>
    </p:spTree>
    <p:extLst>
      <p:ext uri="{BB962C8B-B14F-4D97-AF65-F5344CB8AC3E}">
        <p14:creationId xmlns:p14="http://schemas.microsoft.com/office/powerpoint/2010/main" val="16973064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8923</Words>
  <Application>Microsoft Office PowerPoint</Application>
  <PresentationFormat>On-screen Show (4:3)</PresentationFormat>
  <Paragraphs>1994</Paragraphs>
  <Slides>85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85</vt:i4>
      </vt:variant>
    </vt:vector>
  </HeadingPairs>
  <TitlesOfParts>
    <vt:vector size="88" baseType="lpstr">
      <vt:lpstr>Calibri</vt:lpstr>
      <vt:lpstr>Arial</vt:lpstr>
      <vt:lpstr>quintly_template</vt:lpstr>
      <vt:lpstr>Monatliches Kurzreporting WUP</vt:lpstr>
      <vt:lpstr>Facebook Fanentwicklung | WUP</vt:lpstr>
      <vt:lpstr>Facebook Fan Demographics | WUP</vt:lpstr>
      <vt:lpstr>Facebook Fan Age Distribution | WUP</vt:lpstr>
      <vt:lpstr>Facebook Fan Gender Distribution | WUP</vt:lpstr>
      <vt:lpstr>Instagram Followers Online by Time | WUP</vt:lpstr>
      <vt:lpstr>Facebook Entwicklung Reichweite - organisch, paid, viral | WUP</vt:lpstr>
      <vt:lpstr>Facebook Reichweite -  1, 7, 28 Tage | WUP</vt:lpstr>
      <vt:lpstr>Facebook Postform | WUP</vt:lpstr>
      <vt:lpstr>Facebook Post - Contentform | WUP</vt:lpstr>
      <vt:lpstr>Facebook Organische Reichweite  - aufsteigend sortiert | WUP - 1 of 14</vt:lpstr>
      <vt:lpstr>Facebook Organische Reichweite  - aufsteigend sortiert | WUP - 2 of 14</vt:lpstr>
      <vt:lpstr>Facebook Organische Reichweite  - aufsteigend sortiert | WUP - 3 of 14</vt:lpstr>
      <vt:lpstr>Facebook Organische Reichweite  - aufsteigend sortiert | WUP - 4 of 14</vt:lpstr>
      <vt:lpstr>Facebook Organische Reichweite  - aufsteigend sortiert | WUP - 5 of 14</vt:lpstr>
      <vt:lpstr>Facebook Organische Reichweite  - aufsteigend sortiert | WUP - 6 of 14</vt:lpstr>
      <vt:lpstr>Facebook Organische Reichweite  - aufsteigend sortiert | WUP - 7 of 14</vt:lpstr>
      <vt:lpstr>Facebook Organische Reichweite  - aufsteigend sortiert | WUP - 8 of 14</vt:lpstr>
      <vt:lpstr>Facebook Organische Reichweite  - aufsteigend sortiert | WUP - 9 of 14</vt:lpstr>
      <vt:lpstr>Facebook Organische Reichweite  - aufsteigend sortiert | WUP - 10 of 14</vt:lpstr>
      <vt:lpstr>Facebook Organische Reichweite  - aufsteigend sortiert | WUP - 11 of 14</vt:lpstr>
      <vt:lpstr>Facebook Organische Reichweite  - aufsteigend sortiert | WUP - 12 of 14</vt:lpstr>
      <vt:lpstr>Facebook Organische Reichweite  - aufsteigend sortiert | WUP - 13 of 14</vt:lpstr>
      <vt:lpstr>Facebook Organische Reichweite  - aufsteigend sortiert | WUP - 14 of 14</vt:lpstr>
      <vt:lpstr>Facebook Fans By City Table | WUP - 1 of 3</vt:lpstr>
      <vt:lpstr>Facebook Fans By City Table | WUP - 2 of 3</vt:lpstr>
      <vt:lpstr>Facebook Fans By City Table | WUP - 3 of 3</vt:lpstr>
      <vt:lpstr>Instagram Followerentwicklung | WUP</vt:lpstr>
      <vt:lpstr>Instagram Followers Age Group Breakdown | WUP</vt:lpstr>
      <vt:lpstr>Instagram Followers Gender Breakdown | WUP</vt:lpstr>
      <vt:lpstr>Instagram Followers Demographics | WUP</vt:lpstr>
      <vt:lpstr>Instagram Reichweite | WUP</vt:lpstr>
      <vt:lpstr>Instagram Reichweite -  1, 7, 28 Tage | WUP</vt:lpstr>
      <vt:lpstr>Instagram Postform | WUP</vt:lpstr>
      <vt:lpstr>Instagram Post - Contentform | WUP</vt:lpstr>
      <vt:lpstr>Instagram Organische Reichweite - aufsteigend sortiert | WUP - 1 of 12</vt:lpstr>
      <vt:lpstr>Instagram Organische Reichweite - aufsteigend sortiert | WUP - 2 of 12</vt:lpstr>
      <vt:lpstr>Instagram Organische Reichweite - aufsteigend sortiert | WUP - 3 of 12</vt:lpstr>
      <vt:lpstr>Instagram Organische Reichweite - aufsteigend sortiert | WUP - 4 of 12</vt:lpstr>
      <vt:lpstr>Instagram Organische Reichweite - aufsteigend sortiert | WUP - 5 of 12</vt:lpstr>
      <vt:lpstr>Instagram Organische Reichweite - aufsteigend sortiert | WUP - 6 of 12</vt:lpstr>
      <vt:lpstr>Instagram Organische Reichweite - aufsteigend sortiert | WUP - 7 of 12</vt:lpstr>
      <vt:lpstr>Instagram Organische Reichweite - aufsteigend sortiert | WUP - 8 of 12</vt:lpstr>
      <vt:lpstr>Instagram Organische Reichweite - aufsteigend sortiert | WUP - 9 of 12</vt:lpstr>
      <vt:lpstr>Instagram Organische Reichweite - aufsteigend sortiert | WUP - 10 of 12</vt:lpstr>
      <vt:lpstr>Instagram Organische Reichweite - aufsteigend sortiert | WUP - 11 of 12</vt:lpstr>
      <vt:lpstr>Instagram Organische Reichweite - aufsteigend sortiert | WUP - 12 of 12</vt:lpstr>
      <vt:lpstr>Instagram Story Table | WUP - 1 of 10</vt:lpstr>
      <vt:lpstr>Instagram Story Table | WUP - 2 of 10</vt:lpstr>
      <vt:lpstr>Instagram Story Table | WUP - 3 of 10</vt:lpstr>
      <vt:lpstr>Instagram Story Table | WUP - 4 of 10</vt:lpstr>
      <vt:lpstr>Instagram Story Table | WUP - 5 of 10</vt:lpstr>
      <vt:lpstr>Instagram Story Table | WUP - 6 of 10</vt:lpstr>
      <vt:lpstr>Instagram Story Table | WUP - 7 of 10</vt:lpstr>
      <vt:lpstr>Instagram Story Table | WUP - 8 of 10</vt:lpstr>
      <vt:lpstr>Instagram Story Table | WUP - 9 of 10</vt:lpstr>
      <vt:lpstr>Instagram Story Table | WUP - 10 of 10</vt:lpstr>
      <vt:lpstr>Facebook Ads Performance Table | WUP - 1 of 25</vt:lpstr>
      <vt:lpstr>Facebook Ads Performance Table | WUP - 2 of 25</vt:lpstr>
      <vt:lpstr>Facebook Ads Performance Table | WUP - 3 of 25</vt:lpstr>
      <vt:lpstr>Facebook Ads Performance Table | WUP - 4 of 25</vt:lpstr>
      <vt:lpstr>Facebook Ads Performance Table | WUP - 5 of 25</vt:lpstr>
      <vt:lpstr>Facebook Ads Performance Table | WUP - 6 of 25</vt:lpstr>
      <vt:lpstr>Facebook Ads Performance Table | WUP - 7 of 25</vt:lpstr>
      <vt:lpstr>Facebook Ads Performance Table | WUP - 8 of 25</vt:lpstr>
      <vt:lpstr>Facebook Ads Performance Table | WUP - 9 of 25</vt:lpstr>
      <vt:lpstr>Facebook Ads Performance Table | WUP - 10 of 25</vt:lpstr>
      <vt:lpstr>Facebook Ads Performance Table | WUP - 11 of 25</vt:lpstr>
      <vt:lpstr>Facebook Ads Performance Table | WUP - 12 of 25</vt:lpstr>
      <vt:lpstr>Facebook Ads Performance Table | WUP - 13 of 25</vt:lpstr>
      <vt:lpstr>Facebook Ads Performance Table | WUP - 14 of 25</vt:lpstr>
      <vt:lpstr>Facebook Ads Performance Table | WUP - 15 of 25</vt:lpstr>
      <vt:lpstr>Facebook Ads Performance Table | WUP - 16 of 25</vt:lpstr>
      <vt:lpstr>Facebook Ads Performance Table | WUP - 17 of 25</vt:lpstr>
      <vt:lpstr>Facebook Ads Performance Table | WUP - 18 of 25</vt:lpstr>
      <vt:lpstr>Facebook Ads Performance Table | WUP - 19 of 25</vt:lpstr>
      <vt:lpstr>Facebook Ads Performance Table | WUP - 20 of 25</vt:lpstr>
      <vt:lpstr>Facebook Ads Performance Table | WUP - 21 of 25</vt:lpstr>
      <vt:lpstr>Facebook Ads Performance Table | WUP - 22 of 25</vt:lpstr>
      <vt:lpstr>Facebook Ads Performance Table | WUP - 23 of 25</vt:lpstr>
      <vt:lpstr>Facebook Ads Performance Table | WUP - 24 of 25</vt:lpstr>
      <vt:lpstr>Facebook Ads Performance Table | WUP - 25 of 25</vt:lpstr>
      <vt:lpstr>Instagram Followers by City Table | WUP - 1 of 3</vt:lpstr>
      <vt:lpstr>Instagram Followers by City Table | WUP - 2 of 3</vt:lpstr>
      <vt:lpstr>Instagram Followers by City Table | WUP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Monatliches Kurzreporting WUP</dc:title>
  <dc:creator>Frederik Born</dc:creator>
  <cp:lastModifiedBy>Frederik Born</cp:lastModifiedBy>
  <cp:revision>1</cp:revision>
  <dcterms:created xsi:type="dcterms:W3CDTF">2023-12-12T10:33:17Z</dcterms:created>
  <dcterms:modified xsi:type="dcterms:W3CDTF">2023-12-12T10:37:41Z</dcterms:modified>
</cp:coreProperties>
</file>